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5"/>
  </p:notesMasterIdLst>
  <p:handoutMasterIdLst>
    <p:handoutMasterId r:id="rId26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40" r:id="rId13"/>
    <p:sldId id="541" r:id="rId14"/>
    <p:sldId id="521" r:id="rId15"/>
    <p:sldId id="543" r:id="rId16"/>
    <p:sldId id="523" r:id="rId17"/>
    <p:sldId id="536" r:id="rId18"/>
    <p:sldId id="538" r:id="rId19"/>
    <p:sldId id="539" r:id="rId20"/>
    <p:sldId id="524" r:id="rId21"/>
    <p:sldId id="527" r:id="rId22"/>
    <p:sldId id="542" r:id="rId23"/>
    <p:sldId id="318" r:id="rId2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5"/>
            <p14:sldId id="508"/>
          </p14:sldIdLst>
        </p14:section>
        <p14:section name="2.　System configuration" id="{A8A060BF-92DF-4F47-AFEF-F5FA058AAEFB}">
          <p14:sldIdLst>
            <p14:sldId id="509"/>
            <p14:sldId id="530"/>
          </p14:sldIdLst>
        </p14:section>
        <p14:section name="3.　ITA construction procedure" id="{80AA9663-4D64-45AD-996E-69C03C14D297}">
          <p14:sldIdLst>
            <p14:sldId id="512"/>
            <p14:sldId id="535"/>
            <p14:sldId id="516"/>
            <p14:sldId id="517"/>
            <p14:sldId id="540"/>
            <p14:sldId id="541"/>
            <p14:sldId id="521"/>
            <p14:sldId id="543"/>
            <p14:sldId id="523"/>
            <p14:sldId id="536"/>
            <p14:sldId id="538"/>
            <p14:sldId id="539"/>
          </p14:sldIdLst>
        </p14:section>
        <p14:section name="4.　ITA operation check" id="{997E25C5-536A-441F-84BA-3CB1FBC6F6F3}">
          <p14:sldIdLst>
            <p14:sldId id="524"/>
            <p14:sldId id="527"/>
            <p14:sldId id="54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85" d="100"/>
          <a:sy n="85" d="100"/>
        </p:scale>
        <p:origin x="1186" y="4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2022/6/8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2022/6/8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3%82%B7%E3%82%B9%E3%83%86%E3%83%A0%E6%A7%8B%E6%88%90%EF%BC%8F%E7%92%B0%E5%A2%83%E6%A7%8B%E7%AF%89%E3%82%AC%E3%82%A4%E3%83%89_Ansible-driver%E7%B7%A8.pdf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</a:t>
            </a:r>
            <a:r>
              <a:rPr lang="en-US" altLang="ja-JP" dirty="0" smtClean="0"/>
              <a:t>1.10</a:t>
            </a:r>
            <a:endParaRPr lang="en-US" altLang="ja-JP" dirty="0"/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V</a:t>
            </a:r>
            <a:r>
              <a:rPr lang="en-US" altLang="ja-JP" sz="4800" b="1" dirty="0" smtClean="0"/>
              <a:t>ersion update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 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*Make sure to start the update as root user.</a:t>
            </a:r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Back up ITA environment</a:t>
            </a:r>
          </a:p>
          <a:p>
            <a:pPr lvl="1"/>
            <a:r>
              <a:rPr lang="en-US" altLang="ja-JP" dirty="0" smtClean="0"/>
              <a:t>Please back up ITA environment before update.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Download file from </a:t>
            </a:r>
            <a:r>
              <a:rPr lang="en-US" altLang="ja-JP" dirty="0" err="1" smtClean="0"/>
              <a:t>Github</a:t>
            </a:r>
            <a:endParaRPr lang="en-US" altLang="ja-JP" dirty="0"/>
          </a:p>
          <a:p>
            <a:pPr lvl="1"/>
            <a:r>
              <a:rPr lang="en-US" altLang="ja-JP" dirty="0" smtClean="0"/>
              <a:t>Download file with the following command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200" dirty="0"/>
              <a:t># curl 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※Please install curl command beforehand.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 smtClean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 according to the file.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.tar.gz file.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endParaRPr lang="en-US" altLang="ja-JP" dirty="0" smtClean="0"/>
          </a:p>
          <a:p>
            <a:r>
              <a:rPr lang="en-US" altLang="ja-JP" dirty="0" smtClean="0"/>
              <a:t>Change </a:t>
            </a:r>
            <a:r>
              <a:rPr lang="en-US" altLang="ja-JP" dirty="0"/>
              <a:t>d</a:t>
            </a:r>
            <a:r>
              <a:rPr lang="en-US" altLang="ja-JP" dirty="0" smtClean="0"/>
              <a:t>irectory</a:t>
            </a:r>
            <a:endParaRPr lang="en-US" altLang="ja-JP" dirty="0"/>
          </a:p>
          <a:p>
            <a:pPr lvl="1"/>
            <a:r>
              <a:rPr lang="en-US" altLang="ja-JP" dirty="0" smtClean="0"/>
              <a:t>Switch current directory to the directory where the answer file and shell is located.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6821"/>
              </p:ext>
            </p:extLst>
          </p:nvPr>
        </p:nvGraphicFramePr>
        <p:xfrm>
          <a:off x="539440" y="2629913"/>
          <a:ext cx="8065121" cy="3823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7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offline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library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 ITA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3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directory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by all users.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1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display language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Japanese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</a:t>
                      </a:r>
                      <a:r>
                        <a:rPr lang="ja-JP" sz="800" kern="100" dirty="0" smtClean="0">
                          <a:effectLst/>
                        </a:rPr>
                        <a:t>／</a:t>
                      </a:r>
                      <a:r>
                        <a:rPr lang="en-US" altLang="ja-JP" sz="800" kern="100" dirty="0" smtClean="0">
                          <a:effectLst/>
                        </a:rPr>
                        <a:t>English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9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683795"/>
                  </a:ext>
                </a:extLst>
              </a:tr>
              <a:tr h="6389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6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en-US" altLang="ja-JP" dirty="0"/>
              <a:t>	</a:t>
            </a:r>
            <a:r>
              <a:rPr lang="en-US" altLang="ja-JP" dirty="0" smtClean="0">
                <a:cs typeface="Segoe UI" panose="020B0502040204020203" pitchFamily="34" charset="0"/>
              </a:rPr>
              <a:t>Update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/>
              <a:t>(</a:t>
            </a:r>
            <a:r>
              <a:rPr lang="en-US" altLang="ja-JP" dirty="0" smtClean="0"/>
              <a:t>2/9)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</a:t>
            </a:r>
          </a:p>
          <a:p>
            <a:pPr lvl="1"/>
            <a:r>
              <a:rPr lang="en-US" altLang="ja-JP" dirty="0" smtClean="0"/>
              <a:t>Please edit the answer file to configure the ITA Update.</a:t>
            </a:r>
          </a:p>
          <a:p>
            <a:pPr lvl="1"/>
            <a:r>
              <a:rPr lang="en-US" altLang="ja-JP" dirty="0" smtClean="0"/>
              <a:t>If the user wishes to install any library when updating to a new version, input</a:t>
            </a:r>
            <a:br>
              <a:rPr lang="en-US" altLang="ja-JP" dirty="0" smtClean="0"/>
            </a:br>
            <a:r>
              <a:rPr lang="en-US" altLang="ja-JP" dirty="0" smtClean="0"/>
              <a:t>“</a:t>
            </a:r>
            <a:r>
              <a:rPr lang="en-US" altLang="ja-JP" dirty="0" err="1" smtClean="0"/>
              <a:t>Versionup_All</a:t>
            </a:r>
            <a:r>
              <a:rPr lang="en-US" altLang="ja-JP" dirty="0" smtClean="0"/>
              <a:t>” to the “</a:t>
            </a:r>
            <a:r>
              <a:rPr lang="en-US" altLang="ja-JP" dirty="0" err="1"/>
              <a:t>I</a:t>
            </a:r>
            <a:r>
              <a:rPr lang="en-US" altLang="ja-JP" dirty="0" err="1" smtClean="0"/>
              <a:t>nstall_mode</a:t>
            </a:r>
            <a:r>
              <a:rPr lang="en-US" altLang="ja-JP" dirty="0" smtClean="0"/>
              <a:t>” value. If not, input “</a:t>
            </a:r>
            <a:r>
              <a:rPr lang="en-US" altLang="ja-JP" dirty="0" err="1" smtClean="0"/>
              <a:t>Versionup_ITA</a:t>
            </a:r>
            <a:r>
              <a:rPr lang="en-US" altLang="ja-JP" dirty="0" smtClean="0"/>
              <a:t>”.</a:t>
            </a:r>
          </a:p>
          <a:p>
            <a:pPr lvl="1"/>
            <a:r>
              <a:rPr lang="en-US" altLang="ja-JP" dirty="0" smtClean="0"/>
              <a:t>The only items used when updating ITA are “</a:t>
            </a:r>
            <a:r>
              <a:rPr lang="en-US" altLang="ja-JP" dirty="0" err="1" smtClean="0"/>
              <a:t>Install_mode</a:t>
            </a:r>
            <a:r>
              <a:rPr lang="en-US" altLang="ja-JP" dirty="0" smtClean="0"/>
              <a:t>” and “</a:t>
            </a:r>
            <a:r>
              <a:rPr lang="en-US" altLang="ja-JP" dirty="0" err="1" smtClean="0"/>
              <a:t>ITA_directory</a:t>
            </a:r>
            <a:r>
              <a:rPr lang="en-US" altLang="ja-JP" dirty="0" smtClean="0"/>
              <a:t>”.</a:t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000" y="4553678"/>
            <a:ext cx="8605830" cy="1899510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</a:rPr>
              <a:t>Not used 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when updating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 smtClean="0">
                <a:cs typeface="+mn-cs"/>
              </a:rPr>
              <a:t>Installation modes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Starting from version 1.6.0, the </a:t>
            </a:r>
            <a:r>
              <a:rPr lang="en-US" altLang="ja-JP" dirty="0" smtClean="0"/>
              <a:t>shell </a:t>
            </a:r>
            <a:r>
              <a:rPr lang="en-US" altLang="ja-JP" dirty="0"/>
              <a:t>executed when the installer is launched is unified to ita_installer.sh only, and the behavior of the installer branches according to </a:t>
            </a:r>
            <a:r>
              <a:rPr lang="en-US" altLang="ja-JP" dirty="0" smtClean="0"/>
              <a:t>"</a:t>
            </a:r>
            <a:r>
              <a:rPr lang="en-US" altLang="ja-JP" dirty="0" err="1" smtClean="0"/>
              <a:t>install_mode</a:t>
            </a:r>
            <a:r>
              <a:rPr lang="en-US" altLang="ja-JP" dirty="0" smtClean="0"/>
              <a:t>“ value </a:t>
            </a:r>
            <a:r>
              <a:rPr lang="en-US" altLang="ja-JP" dirty="0"/>
              <a:t>in the answer file (ita_answers.txt).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 smtClean="0"/>
              <a:t>：</a:t>
            </a:r>
            <a:r>
              <a:rPr lang="en-US" altLang="ja-JP" dirty="0" smtClean="0"/>
              <a:t>Updates ITA after having installed all of the necessary libraries through the internet.</a:t>
            </a:r>
            <a:br>
              <a:rPr lang="en-US" altLang="ja-JP" dirty="0" smtClean="0"/>
            </a:br>
            <a:r>
              <a:rPr lang="en-US" altLang="ja-JP" dirty="0" err="1" smtClean="0"/>
              <a:t>Versionup_ITA</a:t>
            </a:r>
            <a:r>
              <a:rPr lang="ja-JP" altLang="en-US" dirty="0" smtClean="0"/>
              <a:t>：</a:t>
            </a:r>
            <a:r>
              <a:rPr lang="en-US" altLang="ja-JP" dirty="0" smtClean="0"/>
              <a:t>Updates ITA without installing any libraries.</a:t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en-US" altLang="ja-JP" dirty="0" smtClean="0"/>
              <a:t>If you are using an online environment and want to automatically install libraries, choose “</a:t>
            </a:r>
            <a:r>
              <a:rPr lang="en-US" altLang="ja-JP" dirty="0" err="1" smtClean="0"/>
              <a:t>Versionup_All</a:t>
            </a:r>
            <a:r>
              <a:rPr lang="en-US" altLang="ja-JP" dirty="0" smtClean="0"/>
              <a:t>” for the “</a:t>
            </a:r>
            <a:r>
              <a:rPr lang="en-US" altLang="ja-JP" dirty="0" err="1" smtClean="0"/>
              <a:t>install_mode</a:t>
            </a:r>
            <a:r>
              <a:rPr lang="en-US" altLang="ja-JP" dirty="0" smtClean="0"/>
              <a:t>”. </a:t>
            </a:r>
            <a:br>
              <a:rPr lang="en-US" altLang="ja-JP" dirty="0" smtClean="0"/>
            </a:br>
            <a:r>
              <a:rPr lang="en-US" altLang="ja-JP" dirty="0" smtClean="0"/>
              <a:t>If you do not wish to automatically install libraries or are using an offline environment, choose “</a:t>
            </a:r>
            <a:r>
              <a:rPr lang="en-US" altLang="ja-JP" dirty="0" err="1" smtClean="0"/>
              <a:t>Versionup_ITA</a:t>
            </a:r>
            <a:r>
              <a:rPr lang="en-US" altLang="ja-JP" dirty="0" smtClean="0"/>
              <a:t>” for the “</a:t>
            </a:r>
            <a:r>
              <a:rPr lang="en-US" altLang="ja-JP" dirty="0" err="1" smtClean="0"/>
              <a:t>install_mode</a:t>
            </a:r>
            <a:r>
              <a:rPr lang="en-US" altLang="ja-JP" dirty="0" smtClean="0"/>
              <a:t>”.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6729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Sample of the answer file (ita_answers.txt)</a:t>
            </a:r>
          </a:p>
          <a:p>
            <a:pPr lvl="1"/>
            <a:r>
              <a:rPr lang="en-US" altLang="ja-JP" dirty="0"/>
              <a:t>The following shows an example of the answer file (ita_answers.txt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The only items used when updating are “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install_mode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” and “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ita_directory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”.</a:t>
            </a:r>
            <a:br>
              <a:rPr lang="en-US" altLang="ja-JP" sz="1200" b="1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The other items are not used.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グループ化 18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20" name="フリーフォーム 19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23" name="角丸四角形 22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en-US" altLang="ja-JP" dirty="0"/>
              <a:t>	</a:t>
            </a:r>
            <a:r>
              <a:rPr lang="en-US" altLang="ja-JP" dirty="0" smtClean="0"/>
              <a:t>Update (5/9)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ITA installer (</a:t>
            </a:r>
            <a:r>
              <a:rPr lang="en-US" altLang="ja-JP" dirty="0" err="1" smtClean="0">
                <a:solidFill>
                  <a:srgbClr val="000000"/>
                </a:solidFill>
              </a:rPr>
              <a:t>updator</a:t>
            </a:r>
            <a:r>
              <a:rPr lang="en-US" altLang="ja-JP" dirty="0" smtClean="0">
                <a:solidFill>
                  <a:srgbClr val="000000"/>
                </a:solidFill>
              </a:rPr>
              <a:t>) with </a:t>
            </a:r>
            <a:r>
              <a:rPr lang="en-US" altLang="ja-JP" dirty="0" smtClean="0"/>
              <a:t>the following command: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#</a:t>
            </a:r>
            <a:r>
              <a:rPr lang="ja-JP" altLang="en-US" dirty="0"/>
              <a:t> </a:t>
            </a:r>
            <a:r>
              <a:rPr lang="en-US" altLang="ja-JP" dirty="0" err="1"/>
              <a:t>sh</a:t>
            </a:r>
            <a:r>
              <a:rPr lang="en-US" altLang="ja-JP" dirty="0"/>
              <a:t> </a:t>
            </a:r>
            <a:r>
              <a:rPr lang="en-US" altLang="ja-JP" kern="100" dirty="0"/>
              <a:t>ita_installer.sh</a:t>
            </a:r>
            <a:r>
              <a:rPr lang="en-US" altLang="ja-JP" kern="100" dirty="0" smtClean="0"/>
              <a:t/>
            </a:r>
            <a:br>
              <a:rPr lang="en-US" altLang="ja-JP" kern="100" dirty="0" smtClean="0"/>
            </a:br>
            <a:endParaRPr lang="en-US" altLang="ja-JP" dirty="0" smtClean="0"/>
          </a:p>
          <a:p>
            <a:pPr lvl="1"/>
            <a:r>
              <a:rPr lang="en-US" altLang="ja-JP" dirty="0" smtClean="0"/>
              <a:t>If the “</a:t>
            </a:r>
            <a:r>
              <a:rPr lang="en-US" altLang="ja-JP" dirty="0" err="1" smtClean="0"/>
              <a:t>install_mode</a:t>
            </a:r>
            <a:r>
              <a:rPr lang="en-US" altLang="ja-JP" dirty="0" smtClean="0"/>
              <a:t>” in the answer file (ita_answers.txt) is set to “</a:t>
            </a:r>
            <a:r>
              <a:rPr lang="en-US" altLang="ja-JP" dirty="0" err="1" smtClean="0"/>
              <a:t>Versionup_All</a:t>
            </a:r>
            <a:r>
              <a:rPr lang="en-US" altLang="ja-JP" dirty="0" smtClean="0"/>
              <a:t>”, the libraries will automatically be updated during the process.</a:t>
            </a:r>
            <a:br>
              <a:rPr lang="en-US" altLang="ja-JP" dirty="0" smtClean="0"/>
            </a:br>
            <a:r>
              <a:rPr lang="en-US" altLang="ja-JP" dirty="0" smtClean="0"/>
              <a:t>See the next page for information on what libraries are installed with each version.</a:t>
            </a:r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process</a:t>
            </a:r>
            <a:endParaRPr lang="ja-JP" altLang="en-US" dirty="0"/>
          </a:p>
          <a:p>
            <a:pPr lvl="1"/>
            <a:r>
              <a:rPr lang="en-US" altLang="ja-JP" dirty="0" smtClean="0"/>
              <a:t>If successful, users can update any files acquired.</a:t>
            </a:r>
            <a:endParaRPr lang="en-US" altLang="ja-JP" dirty="0"/>
          </a:p>
          <a:p>
            <a:pPr lvl="1"/>
            <a:r>
              <a:rPr lang="en-US" altLang="ja-JP" dirty="0" smtClean="0"/>
              <a:t>Running the Update tool will output process contents to the ita_version_up.log file.</a:t>
            </a:r>
            <a:endParaRPr lang="en-US" altLang="ja-JP" dirty="0"/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361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/>
              <a:t>6</a:t>
            </a:r>
            <a:r>
              <a:rPr lang="en-US" altLang="ja-JP" dirty="0" smtClean="0"/>
              <a:t>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List of libraries that will be installed during update</a:t>
            </a:r>
          </a:p>
          <a:p>
            <a:pPr lvl="1"/>
            <a:r>
              <a:rPr lang="en-US" altLang="ja-JP" dirty="0" smtClean="0"/>
              <a:t>If “yes” is entered for library installation during install, the following libraries will be automatically installed according to the installed driver.</a:t>
            </a:r>
            <a:br>
              <a:rPr lang="en-US" altLang="ja-JP" dirty="0" smtClean="0"/>
            </a:br>
            <a:r>
              <a:rPr lang="en-US" altLang="ja-JP" dirty="0" smtClean="0"/>
              <a:t>If ”no” is entered, please install the libraries manually.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72329"/>
              </p:ext>
            </p:extLst>
          </p:nvPr>
        </p:nvGraphicFramePr>
        <p:xfrm>
          <a:off x="107380" y="2166584"/>
          <a:ext cx="8819131" cy="421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1976535841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001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390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 smtClean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kern="100" dirty="0" smtClean="0">
                          <a:effectLst/>
                        </a:rPr>
                        <a:t>Required</a:t>
                      </a:r>
                      <a:endParaRPr kumimoji="1" lang="en-US" altLang="ja-JP" sz="8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2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smtClean="0">
                          <a:effectLst/>
                        </a:rPr>
                        <a:t>Used for YAML analysis library (yaml)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7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</a:t>
                      </a:r>
                      <a:r>
                        <a:rPr kumimoji="1" lang="en-US" altLang="ja-JP" sz="1050" u="none" strike="noStrike" kern="1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88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Used for SSH command option when executing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 Playbook by connecting SSH from ITA under proxy environment to external server such as AWS via proxy server.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Required to connect to a network device by specifying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network_cli</a:t>
                      </a:r>
                      <a:r>
                        <a:rPr lang="en-US" altLang="ja-JP" sz="1050" kern="100" dirty="0" smtClean="0">
                          <a:effectLst/>
                        </a:rPr>
                        <a:t> for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ansible_connection</a:t>
                      </a:r>
                      <a:r>
                        <a:rPr lang="en-US" altLang="ja-JP" sz="1050" kern="100" dirty="0" smtClean="0">
                          <a:effectLst/>
                        </a:rPr>
                        <a:t>.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1.6.0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1.6.0.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56658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1.6.1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1.6.1.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74621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1.6.2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1.6.2.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35320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1.6.3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1.6.3.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35367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Used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for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community.aws.iam</a:t>
                      </a:r>
                      <a:r>
                        <a:rPr lang="en-US" altLang="ja-JP" sz="1050" kern="100" dirty="0" smtClean="0">
                          <a:effectLst/>
                        </a:rPr>
                        <a:t> of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ja-JP" altLang="en-US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module.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4913136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1.7.1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1.7.1.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924609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1.7.2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1.7.2.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418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/>
              <a:t>7</a:t>
            </a:r>
            <a:r>
              <a:rPr lang="en-US" altLang="ja-JP" dirty="0" smtClean="0"/>
              <a:t>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59294"/>
              </p:ext>
            </p:extLst>
          </p:nvPr>
        </p:nvGraphicFramePr>
        <p:xfrm>
          <a:off x="161947" y="764630"/>
          <a:ext cx="8819131" cy="194462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48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789717126"/>
                    </a:ext>
                  </a:extLst>
                </a:gridCol>
                <a:gridCol w="1644423">
                  <a:extLst>
                    <a:ext uri="{9D8B030D-6E8A-4147-A177-3AD203B41FA5}">
                      <a16:colId xmlns:a16="http://schemas.microsoft.com/office/drawing/2014/main" val="627429885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145117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  <a:gridCol w="3239353">
                  <a:extLst>
                    <a:ext uri="{9D8B030D-6E8A-4147-A177-3AD203B41FA5}">
                      <a16:colId xmlns:a16="http://schemas.microsoft.com/office/drawing/2014/main" val="2665086015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 smtClean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kern="100" dirty="0" smtClean="0">
                          <a:effectLst/>
                        </a:rPr>
                        <a:t>Required</a:t>
                      </a:r>
                      <a:endParaRPr kumimoji="1" lang="en-US" altLang="ja-JP" sz="8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1.8.0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1.8.0.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80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1.8.1.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6388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1.8.2.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5845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1.9.0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1.9.0.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386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1.9.1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1.9.1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19572"/>
                  </a:ext>
                </a:extLst>
              </a:tr>
              <a:tr h="20230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</a:t>
                      </a:r>
                      <a:r>
                        <a:rPr lang="en-US" altLang="ja-JP" sz="1000" kern="0" dirty="0" smtClean="0">
                          <a:effectLst/>
                        </a:rPr>
                        <a:t>10</a:t>
                      </a:r>
                      <a:r>
                        <a:rPr lang="en-US" sz="1000" kern="0" dirty="0" smtClean="0">
                          <a:effectLst/>
                        </a:rPr>
                        <a:t>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Used for linking with Ansible Automation Controller.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97867"/>
                  </a:ext>
                </a:extLst>
              </a:tr>
              <a:tr h="202309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terraform-driver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python-hcl2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pip3 install python-hcl2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Used for analyzing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tf</a:t>
                      </a:r>
                      <a:r>
                        <a:rPr lang="en-US" altLang="ja-JP" sz="1050" kern="100" dirty="0" smtClean="0">
                          <a:effectLst/>
                        </a:rPr>
                        <a:t> files.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52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ITA behavior when updating.</a:t>
            </a:r>
          </a:p>
          <a:p>
            <a:pPr marL="180000" lvl="1" indent="0">
              <a:buNone/>
            </a:pPr>
            <a:r>
              <a:rPr lang="en-US" altLang="ja-JP" dirty="0" smtClean="0"/>
              <a:t>Updating ITA will restart all ITA services.</a:t>
            </a:r>
            <a:br>
              <a:rPr lang="en-US" altLang="ja-JP" dirty="0" smtClean="0"/>
            </a:br>
            <a:r>
              <a:rPr lang="en-US" altLang="ja-JP" dirty="0" smtClean="0"/>
              <a:t>This also includes all services that has been stopped manually. If necessary, the user will need to stop said services manually after ITA has been updated.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smtClean="0"/>
              <a:t>PHP version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ITA v1.9.1 and earlier versions requires PHP7.2. ITA v1.10.0 and later versions can use both PHP7.2 and 7.4.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If ITA v1.10.0 is installed through the installer, PHP7.4 will be installed.</a:t>
            </a:r>
            <a:br>
              <a:rPr lang="en-US" altLang="ja-JP" dirty="0" smtClean="0"/>
            </a:br>
            <a:r>
              <a:rPr lang="en-US" altLang="ja-JP" dirty="0" smtClean="0"/>
              <a:t>If ITA is updated from v1.9.1(or earlier) to v1.10.0(or later), The PHP version will not be updated to 7.4, but will be left as 7.2</a:t>
            </a:r>
            <a:br>
              <a:rPr lang="en-US" altLang="ja-JP" dirty="0" smtClean="0"/>
            </a:br>
            <a:r>
              <a:rPr lang="en-US" altLang="ja-JP" dirty="0" smtClean="0"/>
              <a:t>If you wish to update to 7.4, please do so manually.</a:t>
            </a:r>
            <a:br>
              <a:rPr lang="en-US" altLang="ja-JP" dirty="0" smtClean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409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9/9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Ansible Automation Controller4.x</a:t>
            </a:r>
          </a:p>
          <a:p>
            <a:pPr marL="180000" lvl="1" indent="0">
              <a:buNone/>
            </a:pPr>
            <a:r>
              <a:rPr lang="en-US" altLang="ja-JP" dirty="0" smtClean="0"/>
              <a:t>Starting from ITA v1.10.0, ITA will be able to link with Ansible Automation Controller4.x</a:t>
            </a:r>
            <a:br>
              <a:rPr lang="en-US" altLang="ja-JP" dirty="0" smtClean="0"/>
            </a:br>
            <a:r>
              <a:rPr lang="en-US" altLang="ja-JP" dirty="0" smtClean="0"/>
              <a:t>Please see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 </a:t>
            </a:r>
            <a:r>
              <a:rPr lang="en-US" altLang="ja-JP" dirty="0">
                <a:hlinkClick r:id="rId2"/>
              </a:rPr>
              <a:t>Exastro-ITA_</a:t>
            </a:r>
            <a:r>
              <a:rPr lang="ja-JP" altLang="en-US" dirty="0">
                <a:hlinkClick r:id="rId2"/>
              </a:rPr>
              <a:t>システム構成／環境構築ガイド</a:t>
            </a:r>
            <a:r>
              <a:rPr lang="en-US" altLang="ja-JP" dirty="0">
                <a:hlinkClick r:id="rId2"/>
              </a:rPr>
              <a:t>_Ansible-driver</a:t>
            </a:r>
            <a:r>
              <a:rPr lang="ja-JP" altLang="en-US" dirty="0" smtClean="0">
                <a:hlinkClick r:id="rId2"/>
              </a:rPr>
              <a:t>編</a:t>
            </a:r>
            <a:r>
              <a:rPr lang="ja-JP" altLang="en-US" dirty="0" smtClean="0"/>
              <a:t>」</a:t>
            </a:r>
            <a:r>
              <a:rPr lang="en-US" altLang="ja-JP" dirty="0" smtClean="0"/>
              <a:t>for information regarding linking Ansible Automation Controller</a:t>
            </a:r>
          </a:p>
          <a:p>
            <a:pPr marL="180000" lvl="1" indent="0">
              <a:buNone/>
            </a:pPr>
            <a:r>
              <a:rPr lang="en-US" altLang="ja-JP" dirty="0" smtClean="0"/>
              <a:t>Make note that  the process is a bit different from linking with Ansible Tower3.x.</a:t>
            </a:r>
          </a:p>
          <a:p>
            <a:pPr marL="180000" lvl="1" indent="0">
              <a:buNone/>
            </a:pPr>
            <a:r>
              <a:rPr lang="en-US" altLang="ja-JP" dirty="0" smtClean="0"/>
              <a:t>If you want to update ITA to v1.10.0 or later and link with Ansible Tower3.x, make sure to configure the settings found in chapter 5.2 in </a:t>
            </a:r>
            <a:r>
              <a:rPr lang="en-US" altLang="ja-JP" dirty="0"/>
              <a:t> </a:t>
            </a:r>
            <a:r>
              <a:rPr lang="en-US" altLang="ja-JP" dirty="0">
                <a:hlinkClick r:id="rId2"/>
              </a:rPr>
              <a:t>Exastro-ITA_</a:t>
            </a:r>
            <a:r>
              <a:rPr lang="ja-JP" altLang="en-US" dirty="0">
                <a:hlinkClick r:id="rId2"/>
              </a:rPr>
              <a:t>システム構成／環境構築ガイド</a:t>
            </a:r>
            <a:r>
              <a:rPr lang="en-US" altLang="ja-JP" dirty="0">
                <a:hlinkClick r:id="rId2"/>
              </a:rPr>
              <a:t>_Ansible-driver</a:t>
            </a:r>
            <a:r>
              <a:rPr lang="ja-JP" altLang="en-US" dirty="0">
                <a:hlinkClick r:id="rId2"/>
              </a:rPr>
              <a:t>編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2938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 </a:t>
            </a:r>
            <a:r>
              <a:rPr lang="en-US" altLang="ja-JP" smtClean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System requirement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 update </a:t>
            </a:r>
            <a:r>
              <a:rPr lang="en-US" altLang="zh-TW" sz="1400" dirty="0" smtClean="0">
                <a:latin typeface="+mn-ea"/>
              </a:rPr>
              <a:t>procedure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 work flow</a:t>
            </a:r>
            <a:endParaRPr lang="ja-JP" altLang="en-US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1/9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2/9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3/9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4/9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5/9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</a:t>
            </a:r>
            <a:r>
              <a:rPr lang="en-US" altLang="ja-JP" sz="1400" dirty="0" smtClean="0">
                <a:latin typeface="+mn-ea"/>
              </a:rPr>
              <a:t>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6/9</a:t>
            </a:r>
            <a:r>
              <a:rPr lang="ja-JP" altLang="en-US" sz="1400" dirty="0" smtClean="0">
                <a:latin typeface="+mn-ea"/>
              </a:rPr>
              <a:t>）</a:t>
            </a:r>
            <a:r>
              <a:rPr lang="en-US" altLang="ja-JP" sz="1400" dirty="0">
                <a:latin typeface="+mn-ea"/>
              </a:rPr>
              <a:t/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ja-JP" sz="1400" dirty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7/9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8</a:t>
            </a:r>
            <a:r>
              <a:rPr lang="en-US" altLang="ja-JP" sz="1400" dirty="0" smtClean="0">
                <a:latin typeface="+mn-ea"/>
              </a:rPr>
              <a:t>/9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9</a:t>
            </a:r>
            <a:r>
              <a:rPr lang="en-US" altLang="ja-JP" sz="1400" dirty="0" smtClean="0">
                <a:latin typeface="+mn-ea"/>
              </a:rPr>
              <a:t>/9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 smtClean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1/2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0" y="1772770"/>
            <a:ext cx="6931866" cy="42182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Check version</a:t>
            </a:r>
            <a:endParaRPr lang="ja-JP" altLang="en-US" dirty="0"/>
          </a:p>
          <a:p>
            <a:pPr lvl="1"/>
            <a:r>
              <a:rPr lang="en-US" altLang="ja-JP" dirty="0" smtClean="0"/>
              <a:t>After logging into ITA, check if the version is updated in “Management console” - “Version”.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83710" y="1905924"/>
            <a:ext cx="1944270" cy="2268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87182" y="5619662"/>
            <a:ext cx="1164468" cy="3296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01620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Removed functions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The list below contains deleted functions and what version they were deleted.</a:t>
            </a:r>
            <a:br>
              <a:rPr lang="en-US" altLang="ja-JP" dirty="0" smtClean="0"/>
            </a:br>
            <a:r>
              <a:rPr lang="en-US" altLang="ja-JP" dirty="0" smtClean="0"/>
              <a:t>The functions in the list below will still be there when updated, but there is no guarantee that they will function properly.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29206"/>
              </p:ext>
            </p:extLst>
          </p:nvPr>
        </p:nvGraphicFramePr>
        <p:xfrm>
          <a:off x="1691600" y="2996940"/>
          <a:ext cx="5040700" cy="1691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3287607087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328638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Function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Version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0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DSC-Driver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v1.5.0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7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OpenStack-Driver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v1.6.1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2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Construction file management function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v1.8.0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9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About this guide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About this guide</a:t>
            </a:r>
            <a:endParaRPr lang="en-US" altLang="ja-JP" dirty="0"/>
          </a:p>
          <a:p>
            <a:pPr lvl="1"/>
            <a:r>
              <a:rPr lang="en-US" altLang="ja-JP" dirty="0" smtClean="0"/>
              <a:t>This document describes the procedure to update the ITA environment constructed in all-in-one configuration.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en-US" altLang="zh-TW" dirty="0" smtClean="0"/>
              <a:t>System requirement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About the environment of ITA to perform update</a:t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The procedure in this document can be performed on ITA environment constructed in all-in-one configuration.</a:t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en-US" altLang="ja-JP" dirty="0" smtClean="0"/>
              <a:t>The version of ITA that supports version update is </a:t>
            </a:r>
            <a:r>
              <a:rPr lang="en-US" altLang="ja-JP" b="1" u="sng" dirty="0" smtClean="0">
                <a:solidFill>
                  <a:srgbClr val="FF0000"/>
                </a:solidFill>
              </a:rPr>
              <a:t>1.4.0 or later</a:t>
            </a:r>
            <a:r>
              <a:rPr lang="en-US" altLang="ja-JP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The environment of ITA version 1.4.0 or later can be updated by executing the procedure in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 Update tool list</a:t>
            </a:r>
          </a:p>
          <a:p>
            <a:pPr lvl="1"/>
            <a:r>
              <a:rPr lang="en-US" altLang="ja-JP" dirty="0" smtClean="0"/>
              <a:t>The following list contains tools used for updating ITA.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46108"/>
              </p:ext>
            </p:extLst>
          </p:nvPr>
        </p:nvGraphicFramePr>
        <p:xfrm>
          <a:off x="197392" y="1533850"/>
          <a:ext cx="8839228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alt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 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Version update work flow</a:t>
            </a:r>
          </a:p>
          <a:p>
            <a:pPr lvl="1"/>
            <a:r>
              <a:rPr lang="en-US" altLang="ja-JP" dirty="0" smtClean="0"/>
              <a:t>The work flow of version update is as follows.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update tool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Operation content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Install library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(optional)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Update database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Update ITA file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Download file from 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Back up ITA environment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2027</Words>
  <Application>Microsoft Office PowerPoint</Application>
  <PresentationFormat>画面に合わせる (4:3)</PresentationFormat>
  <Paragraphs>319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7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guide</vt:lpstr>
      <vt:lpstr>2.　System configuration</vt:lpstr>
      <vt:lpstr>2.1　System requirement</vt:lpstr>
      <vt:lpstr>3.　ITA construction procedure</vt:lpstr>
      <vt:lpstr>3.1　Preparation（1/1）</vt:lpstr>
      <vt:lpstr>3.2　ITA update work flow</vt:lpstr>
      <vt:lpstr>3.3　Update（1/9）</vt:lpstr>
      <vt:lpstr>3.7 Update (2/9)</vt:lpstr>
      <vt:lpstr>3.5　Update（3/9）</vt:lpstr>
      <vt:lpstr>3.5　Update（4/9）</vt:lpstr>
      <vt:lpstr>3.13 Update (5/9)</vt:lpstr>
      <vt:lpstr>3.7　Update（6/9）</vt:lpstr>
      <vt:lpstr>3.8　Update（7/9）</vt:lpstr>
      <vt:lpstr>3.10　Update（8/9）</vt:lpstr>
      <vt:lpstr>3.11　Update（9/9）</vt:lpstr>
      <vt:lpstr>4.　ITA Operation check</vt:lpstr>
      <vt:lpstr>4.1　Operation check（1/1）</vt:lpstr>
      <vt:lpstr>4.2　Operation check（2/2）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2022-06-08T09:24:14Z</dcterms:modified>
</cp:coreProperties>
</file>