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575" r:id="rId3"/>
    <p:sldId id="576" r:id="rId4"/>
    <p:sldId id="508" r:id="rId5"/>
    <p:sldId id="540" r:id="rId6"/>
    <p:sldId id="549" r:id="rId7"/>
    <p:sldId id="550" r:id="rId8"/>
    <p:sldId id="552" r:id="rId9"/>
    <p:sldId id="513" r:id="rId10"/>
    <p:sldId id="553" r:id="rId11"/>
    <p:sldId id="515" r:id="rId12"/>
    <p:sldId id="554" r:id="rId13"/>
    <p:sldId id="517" r:id="rId14"/>
    <p:sldId id="556" r:id="rId15"/>
    <p:sldId id="519" r:id="rId16"/>
    <p:sldId id="557" r:id="rId17"/>
    <p:sldId id="558" r:id="rId18"/>
    <p:sldId id="522" r:id="rId19"/>
    <p:sldId id="561" r:id="rId20"/>
    <p:sldId id="524" r:id="rId21"/>
    <p:sldId id="563" r:id="rId22"/>
    <p:sldId id="564" r:id="rId23"/>
    <p:sldId id="566" r:id="rId24"/>
    <p:sldId id="567" r:id="rId25"/>
    <p:sldId id="565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6"/>
          </p14:sldIdLst>
        </p14:section>
        <p14:section name="1.　はじめに" id="{B81141D6-5160-4643-8D51-022CC5C4BDB9}">
          <p14:sldIdLst>
            <p14:sldId id="508"/>
            <p14:sldId id="540"/>
            <p14:sldId id="549"/>
            <p14:sldId id="550"/>
          </p14:sldIdLst>
        </p14:section>
        <p14:section name="2.　管理/基本コンソールの説明" id="{A8A060BF-92DF-4F47-AFEF-F5FA058AAEFB}">
          <p14:sldIdLst>
            <p14:sldId id="552"/>
            <p14:sldId id="513"/>
            <p14:sldId id="553"/>
            <p14:sldId id="515"/>
            <p14:sldId id="554"/>
            <p14:sldId id="517"/>
            <p14:sldId id="556"/>
            <p14:sldId id="519"/>
            <p14:sldId id="557"/>
            <p14:sldId id="558"/>
            <p14:sldId id="522"/>
            <p14:sldId id="561"/>
            <p14:sldId id="524"/>
            <p14:sldId id="563"/>
            <p14:sldId id="564"/>
            <p14:sldId id="566"/>
            <p14:sldId id="567"/>
            <p14:sldId id="565"/>
            <p14:sldId id="568"/>
            <p14:sldId id="569"/>
            <p14:sldId id="570"/>
            <p14:sldId id="571"/>
            <p14:sldId id="572"/>
            <p14:sldId id="573"/>
            <p14:sldId id="57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DD"/>
    <a:srgbClr val="E7F1FF"/>
    <a:srgbClr val="C1DCFF"/>
    <a:srgbClr val="F8ECE0"/>
    <a:srgbClr val="FFFFCC"/>
    <a:srgbClr val="336600"/>
    <a:srgbClr val="003300"/>
    <a:srgbClr val="008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7" autoAdjust="0"/>
    <p:restoredTop sz="95507" autoAdjust="0"/>
  </p:normalViewPr>
  <p:slideViewPr>
    <p:cSldViewPr>
      <p:cViewPr>
        <p:scale>
          <a:sx n="100" d="100"/>
          <a:sy n="100" d="100"/>
        </p:scale>
        <p:origin x="1651" y="6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2020/9/10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2020/9/10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6457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81612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32290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3119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30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1700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7038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2158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702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3105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5651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54643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3542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</a:t>
            </a:r>
            <a:r>
              <a:rPr lang="ja-JP" altLang="en-US" b="1" dirty="0" smtClean="0"/>
              <a:t>とは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 smtClean="0"/>
              <a:t>ユーザ個人</a:t>
            </a:r>
            <a:r>
              <a:rPr lang="ja-JP" altLang="en-US" dirty="0"/>
              <a:t>に対して直接許可が与えられるのではなく、 </a:t>
            </a:r>
            <a:r>
              <a:rPr lang="ja-JP" altLang="en-US" dirty="0" smtClean="0"/>
              <a:t>ロール</a:t>
            </a:r>
            <a:r>
              <a:rPr lang="ja-JP" altLang="en-US" dirty="0"/>
              <a:t>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</a:t>
            </a:r>
            <a:r>
              <a:rPr lang="ja-JP" altLang="en-US" dirty="0" smtClean="0"/>
              <a:t>は、ロール</a:t>
            </a:r>
            <a:r>
              <a:rPr lang="ja-JP" altLang="en-US" dirty="0"/>
              <a:t>へのアクセス権の割り当てという形になります。 </a:t>
            </a:r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</a:t>
            </a:r>
            <a:r>
              <a:rPr lang="ja-JP" altLang="en-US" b="1" dirty="0" smtClean="0"/>
              <a:t>の例</a:t>
            </a:r>
            <a:endParaRPr kumimoji="1" lang="en-US" altLang="ja-JP" b="1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294606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 smtClean="0">
                <a:latin typeface="+mn-ea"/>
              </a:rPr>
              <a:t>のみがメンテナンス可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ja-JP" altLang="en-US" sz="1600" b="1" dirty="0">
                <a:latin typeface="+mn-ea"/>
              </a:rPr>
              <a:t>全</a:t>
            </a:r>
            <a:r>
              <a:rPr lang="ja-JP" altLang="en-US" sz="1600" b="1" dirty="0" smtClean="0">
                <a:latin typeface="+mn-ea"/>
              </a:rPr>
              <a:t>てがメンテナンス可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</a:t>
            </a:r>
            <a:r>
              <a:rPr lang="ja-JP" altLang="en-US" sz="1600" b="1" dirty="0" smtClean="0">
                <a:latin typeface="+mn-ea"/>
              </a:rPr>
              <a:t>メンテナンス可、ユーザ</a:t>
            </a:r>
            <a:r>
              <a:rPr lang="en-US" altLang="ja-JP" sz="1600" b="1" dirty="0" smtClean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 smtClean="0">
                <a:latin typeface="+mn-ea"/>
              </a:rPr>
              <a:t>3</a:t>
            </a:r>
            <a:r>
              <a:rPr lang="ja-JP" altLang="en-US" sz="1600" b="1" dirty="0" smtClean="0">
                <a:latin typeface="+mn-ea"/>
              </a:rPr>
              <a:t>が閲覧のみ可</a:t>
            </a:r>
            <a:endParaRPr lang="en-US" altLang="ja-JP" sz="1600" b="1" dirty="0" smtClean="0">
              <a:latin typeface="+mn-ea"/>
            </a:endParaRP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</a:t>
            </a:r>
            <a:r>
              <a:rPr lang="ja-JP" altLang="en-US" sz="1600" b="1" dirty="0" smtClean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 smtClean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両方の</a:t>
            </a:r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</a:t>
            </a:r>
            <a:r>
              <a:rPr lang="en-US" altLang="ja-JP" sz="1600" b="1" dirty="0" smtClean="0">
                <a:latin typeface="+mn-ea"/>
              </a:rPr>
              <a:t>   </a:t>
            </a:r>
            <a:r>
              <a:rPr lang="ja-JP" altLang="en-US" sz="1600" b="1" dirty="0" smtClean="0">
                <a:latin typeface="+mn-ea"/>
              </a:rPr>
              <a:t>権限</a:t>
            </a:r>
            <a:r>
              <a:rPr lang="ja-JP" altLang="en-US" sz="1600" b="1" dirty="0">
                <a:latin typeface="+mn-ea"/>
              </a:rPr>
              <a:t>がありますが</a:t>
            </a:r>
            <a:r>
              <a:rPr lang="ja-JP" altLang="en-US" sz="1600" b="1" dirty="0" smtClean="0">
                <a:latin typeface="+mn-ea"/>
              </a:rPr>
              <a:t>、</a:t>
            </a:r>
            <a:r>
              <a:rPr lang="en-US" altLang="ja-JP" sz="1600" b="1" dirty="0" smtClean="0">
                <a:latin typeface="+mn-ea"/>
              </a:rPr>
              <a:t>『</a:t>
            </a:r>
            <a:r>
              <a:rPr lang="ja-JP" altLang="en-US" sz="1600" b="1" dirty="0" smtClean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の</a:t>
            </a:r>
            <a:r>
              <a:rPr lang="ja-JP" altLang="en-US" sz="1600" b="1" dirty="0">
                <a:latin typeface="+mn-ea"/>
              </a:rPr>
              <a:t>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9292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</a:t>
              </a:r>
              <a:r>
                <a:rPr lang="ja-JP" altLang="en-US" sz="1400" dirty="0" smtClean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 smtClean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 smtClean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1091224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6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24674"/>
            <a:ext cx="8784976" cy="5720518"/>
          </a:xfrm>
        </p:spPr>
        <p:txBody>
          <a:bodyPr>
            <a:normAutofit/>
          </a:bodyPr>
          <a:lstStyle/>
          <a:p>
            <a:r>
              <a:rPr lang="ja-JP" altLang="en-US" sz="1800" b="1" dirty="0" smtClean="0"/>
              <a:t>「管理コンソール」メニューグループ内のメニュー説明</a:t>
            </a:r>
            <a:endParaRPr lang="en-US" altLang="ja-JP" sz="1800" b="1" dirty="0"/>
          </a:p>
          <a:p>
            <a:endParaRPr lang="en-US" altLang="ja-JP" sz="1800" b="1" dirty="0" smtClean="0"/>
          </a:p>
          <a:p>
            <a:pPr lvl="1"/>
            <a:r>
              <a:rPr lang="ja-JP" altLang="en-US" sz="1400" b="1" dirty="0" smtClean="0"/>
              <a:t>メニューグループ管理</a:t>
            </a:r>
            <a:endParaRPr lang="en-US" altLang="ja-JP" sz="1400" b="1" dirty="0"/>
          </a:p>
          <a:p>
            <a:pPr lvl="2"/>
            <a:r>
              <a:rPr lang="ja-JP" altLang="en-US" dirty="0" smtClean="0"/>
              <a:t>メニューを複数束ねるものです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r>
              <a:rPr lang="ja-JP" altLang="en-US" sz="1400" b="1" dirty="0" smtClean="0"/>
              <a:t>メニュー管理</a:t>
            </a:r>
            <a:endParaRPr lang="en-US" altLang="ja-JP" sz="1400" b="1" dirty="0"/>
          </a:p>
          <a:p>
            <a:pPr lvl="2"/>
            <a:r>
              <a:rPr lang="ja-JP" altLang="en-US" dirty="0" smtClean="0"/>
              <a:t>メニュー</a:t>
            </a:r>
            <a:r>
              <a:rPr lang="ja-JP" altLang="en-US" dirty="0"/>
              <a:t>は必ず一つのメニューグループに所属</a:t>
            </a:r>
            <a:r>
              <a:rPr lang="ja-JP" altLang="en-US" dirty="0" smtClean="0"/>
              <a:t>します</a:t>
            </a:r>
            <a:endParaRPr lang="en-US" altLang="ja-JP" dirty="0"/>
          </a:p>
          <a:p>
            <a:pPr lvl="1"/>
            <a:endParaRPr lang="en-US" altLang="ja-JP" sz="1400" b="1" dirty="0" smtClean="0"/>
          </a:p>
          <a:p>
            <a:pPr lvl="1"/>
            <a:r>
              <a:rPr lang="ja-JP" altLang="en-US" sz="1400" b="1" dirty="0" smtClean="0"/>
              <a:t>ロール管理</a:t>
            </a:r>
            <a:endParaRPr lang="en-US" altLang="ja-JP" sz="1400" b="1" dirty="0"/>
          </a:p>
          <a:p>
            <a:pPr lvl="2"/>
            <a:r>
              <a:rPr lang="ja-JP" altLang="en-US" dirty="0" smtClean="0"/>
              <a:t>メニュー</a:t>
            </a:r>
            <a:r>
              <a:rPr lang="ja-JP" altLang="en-US" dirty="0"/>
              <a:t>へのアクセス権限を役割定義するもの</a:t>
            </a:r>
            <a:r>
              <a:rPr lang="ja-JP" altLang="en-US" dirty="0" smtClean="0"/>
              <a:t>です</a:t>
            </a:r>
            <a:endParaRPr lang="en-US" altLang="ja-JP" sz="16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ja-JP" altLang="en-US" sz="1400" b="1" dirty="0" smtClean="0"/>
              <a:t>ユーザ管理</a:t>
            </a:r>
            <a:endParaRPr lang="en-US" altLang="ja-JP" sz="1400" b="1" dirty="0"/>
          </a:p>
          <a:p>
            <a:pPr lvl="2"/>
            <a:r>
              <a:rPr lang="ja-JP" altLang="en-US" dirty="0" smtClean="0"/>
              <a:t>ユーザ</a:t>
            </a:r>
            <a:r>
              <a:rPr lang="ja-JP" altLang="en-US" dirty="0"/>
              <a:t>は複数のロールを持つこと</a:t>
            </a:r>
            <a:r>
              <a:rPr lang="ja-JP" altLang="en-US" dirty="0" smtClean="0"/>
              <a:t>が可能です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ActiveDirectory</a:t>
            </a:r>
            <a:r>
              <a:rPr lang="ja-JP" altLang="en-US" dirty="0"/>
              <a:t>と連携し、ユーザ情報を取得することが</a:t>
            </a:r>
            <a:r>
              <a:rPr lang="ja-JP" altLang="en-US" dirty="0" smtClean="0"/>
              <a:t>可能です</a:t>
            </a:r>
            <a:endParaRPr lang="en-US" altLang="ja-JP" dirty="0"/>
          </a:p>
          <a:p>
            <a:pPr lvl="1"/>
            <a:endParaRPr lang="en-US" altLang="ja-JP" sz="1400" b="1" dirty="0" smtClean="0"/>
          </a:p>
          <a:p>
            <a:pPr lvl="1"/>
            <a:r>
              <a:rPr lang="ja-JP" altLang="en-US" sz="1400" b="1" dirty="0" smtClean="0"/>
              <a:t>ロール・メニュー紐付管理</a:t>
            </a:r>
            <a:endParaRPr lang="en-US" altLang="ja-JP" sz="1400" b="1" dirty="0"/>
          </a:p>
          <a:p>
            <a:pPr lvl="2"/>
            <a:r>
              <a:rPr lang="ja-JP" altLang="en-US" dirty="0" smtClean="0"/>
              <a:t>ロール</a:t>
            </a:r>
            <a:r>
              <a:rPr lang="ja-JP" altLang="en-US" dirty="0"/>
              <a:t>ごとにメニューへのアクセス権限を</a:t>
            </a:r>
            <a:r>
              <a:rPr lang="ja-JP" altLang="en-US" dirty="0" smtClean="0"/>
              <a:t>メンテナンスできます</a:t>
            </a:r>
            <a:endParaRPr lang="en-US" altLang="ja-JP" dirty="0" smtClean="0"/>
          </a:p>
          <a:p>
            <a:pPr lvl="1"/>
            <a:endParaRPr lang="en-US" altLang="ja-JP" sz="1400" b="1" dirty="0" smtClean="0"/>
          </a:p>
          <a:p>
            <a:pPr lvl="1"/>
            <a:r>
              <a:rPr lang="ja-JP" altLang="en-US" sz="1400" b="1" dirty="0" smtClean="0"/>
              <a:t>ロール・</a:t>
            </a:r>
            <a:r>
              <a:rPr lang="ja-JP" altLang="en-US" sz="1400" b="1" dirty="0"/>
              <a:t>ユーザ</a:t>
            </a:r>
            <a:r>
              <a:rPr lang="ja-JP" altLang="en-US" sz="1400" b="1" dirty="0" smtClean="0"/>
              <a:t>紐付管理</a:t>
            </a:r>
            <a:endParaRPr lang="en-US" altLang="ja-JP" sz="1400" b="1" dirty="0"/>
          </a:p>
          <a:p>
            <a:pPr lvl="2"/>
            <a:r>
              <a:rPr lang="ja-JP" altLang="en-US" dirty="0" smtClean="0"/>
              <a:t>ユーザ</a:t>
            </a:r>
            <a:r>
              <a:rPr lang="ja-JP" altLang="en-US" dirty="0"/>
              <a:t>ごとに所属するユーザをメンテナンス</a:t>
            </a:r>
            <a:r>
              <a:rPr lang="ja-JP" altLang="en-US" dirty="0" smtClean="0"/>
              <a:t>できます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40997"/>
          <a:stretch/>
        </p:blipFill>
        <p:spPr>
          <a:xfrm>
            <a:off x="5346323" y="1484730"/>
            <a:ext cx="3573603" cy="2933023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5346323" y="1900811"/>
            <a:ext cx="864000" cy="2448000"/>
          </a:xfrm>
          <a:prstGeom prst="roundRect">
            <a:avLst>
              <a:gd name="adj" fmla="val 11693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307808" y="2310745"/>
            <a:ext cx="2628000" cy="14033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376660" y="4521853"/>
            <a:ext cx="868121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388289" y="4521853"/>
            <a:ext cx="158422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414665" y="4816424"/>
            <a:ext cx="7921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475326" y="4816424"/>
            <a:ext cx="140327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H="1" flipV="1">
            <a:off x="6140118" y="4348811"/>
            <a:ext cx="287609" cy="45798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H="1" flipV="1">
            <a:off x="7004118" y="3714123"/>
            <a:ext cx="471188" cy="110945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 bwMode="auto">
          <a:xfrm>
            <a:off x="165720" y="5096450"/>
            <a:ext cx="8798890" cy="1368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2.3</a:t>
            </a:r>
            <a:r>
              <a:rPr lang="ja-JP" altLang="en-US" dirty="0">
                <a:latin typeface="+mn-ea"/>
              </a:rPr>
              <a:t>　エクスポート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インポート　</a:t>
            </a:r>
            <a:r>
              <a:rPr lang="en-US" altLang="ja-JP" dirty="0" smtClean="0">
                <a:latin typeface="+mn-ea"/>
              </a:rPr>
              <a:t>(1/2)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338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595848"/>
            <a:ext cx="6660000" cy="509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79062"/>
            <a:ext cx="21916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.1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　システム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設定</a:t>
            </a: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89220" y="1694979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2251042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8330" y="2512095"/>
            <a:ext cx="666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1622901" y="4918772"/>
            <a:ext cx="238770" cy="137183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F8DCDD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89220" y="2598693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989220" y="3680184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89220" y="295919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989220" y="3319687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955" y="2606744"/>
            <a:ext cx="35189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.2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RBAC</a:t>
            </a:r>
          </a:p>
          <a:p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ja-JP" altLang="en-US" sz="1600" b="1" dirty="0" smtClean="0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lang="ja-JP" altLang="en-US" sz="1600" b="1" dirty="0">
                <a:solidFill>
                  <a:schemeClr val="bg1">
                    <a:lumMod val="85000"/>
                  </a:schemeClr>
                </a:solidFill>
              </a:rPr>
              <a:t>ロールベースアクセス制御）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9220" y="4040681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9220" y="440118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9118" y="1584263"/>
            <a:ext cx="1800493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管理コンソール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264288" y="5203840"/>
            <a:ext cx="1569660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C00000"/>
                </a:solidFill>
                <a:latin typeface="+mn-ea"/>
              </a:rPr>
              <a:t>エクスポート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ja-JP" b="1" dirty="0">
                <a:solidFill>
                  <a:srgbClr val="C00000"/>
                </a:solidFill>
                <a:latin typeface="+mn-ea"/>
              </a:rPr>
              <a:t>/</a:t>
            </a:r>
            <a:r>
              <a:rPr lang="ja-JP" altLang="en-US" b="1" dirty="0" smtClean="0">
                <a:solidFill>
                  <a:srgbClr val="C00000"/>
                </a:solidFill>
                <a:latin typeface="+mn-ea"/>
              </a:rPr>
              <a:t>インポート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88330" y="5188601"/>
            <a:ext cx="6660000" cy="118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55" y="5273418"/>
            <a:ext cx="34836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8DCDD"/>
                </a:solidFill>
                <a:latin typeface="+mn-ea"/>
              </a:rPr>
              <a:t>2.3</a:t>
            </a:r>
            <a:r>
              <a:rPr lang="ja-JP" altLang="en-US" b="1" dirty="0">
                <a:solidFill>
                  <a:srgbClr val="F8DCDD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rgbClr val="F8DCDD"/>
                </a:solidFill>
              </a:rPr>
              <a:t>エクスポート</a:t>
            </a:r>
            <a:r>
              <a:rPr lang="en-US" altLang="ja-JP" b="1" dirty="0" smtClean="0">
                <a:solidFill>
                  <a:srgbClr val="F8DCDD"/>
                </a:solidFill>
              </a:rPr>
              <a:t>/</a:t>
            </a:r>
            <a:r>
              <a:rPr lang="ja-JP" altLang="en-US" b="1" dirty="0">
                <a:solidFill>
                  <a:srgbClr val="F8DCDD"/>
                </a:solidFill>
              </a:rPr>
              <a:t>イン</a:t>
            </a:r>
            <a:r>
              <a:rPr lang="ja-JP" altLang="en-US" b="1" dirty="0" smtClean="0">
                <a:solidFill>
                  <a:srgbClr val="F8DCDD"/>
                </a:solidFill>
              </a:rPr>
              <a:t>ポート</a:t>
            </a:r>
            <a:endParaRPr lang="en-US" altLang="ja-JP" b="1" dirty="0">
              <a:solidFill>
                <a:srgbClr val="F8DCDD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989220" y="5632015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rgbClr val="C00000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989220" y="598540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89220" y="5278629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rgbClr val="C00000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作業フロー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メニュー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0" dirty="0" smtClean="0">
                          <a:solidFill>
                            <a:schemeClr val="accent6"/>
                          </a:solidFill>
                        </a:rPr>
                        <a:t>メニューグループ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5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エクスポート</a:t>
            </a:r>
            <a:r>
              <a:rPr lang="en-US" altLang="ja-JP" dirty="0"/>
              <a:t>/</a:t>
            </a:r>
            <a:r>
              <a:rPr lang="ja-JP" altLang="en-US" dirty="0"/>
              <a:t>インポート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b="1" dirty="0" smtClean="0"/>
              <a:t>エクスポート</a:t>
            </a:r>
            <a:r>
              <a:rPr lang="en-US" altLang="ja-JP" sz="1800" b="1" dirty="0" smtClean="0"/>
              <a:t>/</a:t>
            </a:r>
            <a:r>
              <a:rPr lang="ja-JP" altLang="en-US" sz="1800" b="1" dirty="0" smtClean="0"/>
              <a:t>インポート</a:t>
            </a:r>
            <a:endParaRPr lang="en-US" altLang="ja-JP" sz="1800" b="1" dirty="0" smtClean="0"/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登録されて</a:t>
            </a:r>
            <a:r>
              <a:rPr lang="ja-JP" altLang="en-US" sz="1600" dirty="0" smtClean="0"/>
              <a:t>いる</a:t>
            </a:r>
            <a:r>
              <a:rPr lang="ja-JP" altLang="en-US" sz="1600" dirty="0"/>
              <a:t>メニュ</a:t>
            </a:r>
            <a:r>
              <a:rPr lang="ja-JP" altLang="en-US" sz="1600" dirty="0" smtClean="0"/>
              <a:t>ーのエクスポート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操作手順等の詳細につきましては、利用</a:t>
            </a:r>
            <a:r>
              <a:rPr lang="ja-JP" altLang="en-US" sz="1600" dirty="0"/>
              <a:t>手順</a:t>
            </a:r>
            <a:r>
              <a:rPr lang="ja-JP" altLang="en-US" sz="1600" dirty="0" smtClean="0"/>
              <a:t>マニュアルをご参照下さい。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注意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での、エクスポート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インポート</a:t>
            </a:r>
            <a:r>
              <a:rPr lang="ja-JP" altLang="en-US" sz="1600" dirty="0" smtClean="0"/>
              <a:t>は、</a:t>
            </a:r>
            <a:endParaRPr lang="ja-JP" altLang="en-US" sz="1600" dirty="0"/>
          </a:p>
          <a:p>
            <a:pPr marL="0" indent="0">
              <a:buNone/>
            </a:pPr>
            <a:r>
              <a:rPr lang="ja-JP" altLang="en-US" sz="1600" dirty="0" smtClean="0"/>
              <a:t>　　　　　　 メニュー単位の</a:t>
            </a:r>
            <a:r>
              <a:rPr lang="ja-JP" altLang="en-US" sz="1600" dirty="0"/>
              <a:t>上書きになりますので</a:t>
            </a:r>
            <a:r>
              <a:rPr lang="ja-JP" altLang="en-US" sz="1600" dirty="0" smtClean="0"/>
              <a:t>、ご注意下さい。</a:t>
            </a:r>
            <a:endParaRPr lang="en-US" altLang="ja-JP" sz="1600" dirty="0"/>
          </a:p>
        </p:txBody>
      </p:sp>
      <p:sp>
        <p:nvSpPr>
          <p:cNvPr id="33" name="フリーフォーム 32"/>
          <p:cNvSpPr>
            <a:spLocks noChangeAspect="1" noChangeArrowheads="1"/>
          </p:cNvSpPr>
          <p:nvPr/>
        </p:nvSpPr>
        <p:spPr bwMode="gray">
          <a:xfrm>
            <a:off x="6357531" y="2436048"/>
            <a:ext cx="375690" cy="771052"/>
          </a:xfrm>
          <a:custGeom>
            <a:avLst/>
            <a:gdLst>
              <a:gd name="connsiteX0" fmla="*/ 166688 w 333375"/>
              <a:gd name="connsiteY0" fmla="*/ 600075 h 684213"/>
              <a:gd name="connsiteX1" fmla="*/ 207963 w 333375"/>
              <a:gd name="connsiteY1" fmla="*/ 642144 h 684213"/>
              <a:gd name="connsiteX2" fmla="*/ 166688 w 333375"/>
              <a:gd name="connsiteY2" fmla="*/ 684213 h 684213"/>
              <a:gd name="connsiteX3" fmla="*/ 125413 w 333375"/>
              <a:gd name="connsiteY3" fmla="*/ 642144 h 684213"/>
              <a:gd name="connsiteX4" fmla="*/ 166688 w 333375"/>
              <a:gd name="connsiteY4" fmla="*/ 600075 h 684213"/>
              <a:gd name="connsiteX5" fmla="*/ 16665 w 333375"/>
              <a:gd name="connsiteY5" fmla="*/ 485775 h 684213"/>
              <a:gd name="connsiteX6" fmla="*/ 316711 w 333375"/>
              <a:gd name="connsiteY6" fmla="*/ 485775 h 684213"/>
              <a:gd name="connsiteX7" fmla="*/ 331788 w 333375"/>
              <a:gd name="connsiteY7" fmla="*/ 499696 h 684213"/>
              <a:gd name="connsiteX8" fmla="*/ 316711 w 333375"/>
              <a:gd name="connsiteY8" fmla="*/ 514350 h 684213"/>
              <a:gd name="connsiteX9" fmla="*/ 16665 w 333375"/>
              <a:gd name="connsiteY9" fmla="*/ 514350 h 684213"/>
              <a:gd name="connsiteX10" fmla="*/ 1588 w 333375"/>
              <a:gd name="connsiteY10" fmla="*/ 499696 h 684213"/>
              <a:gd name="connsiteX11" fmla="*/ 16665 w 333375"/>
              <a:gd name="connsiteY11" fmla="*/ 485775 h 684213"/>
              <a:gd name="connsiteX12" fmla="*/ 16665 w 333375"/>
              <a:gd name="connsiteY12" fmla="*/ 419100 h 684213"/>
              <a:gd name="connsiteX13" fmla="*/ 316711 w 333375"/>
              <a:gd name="connsiteY13" fmla="*/ 419100 h 684213"/>
              <a:gd name="connsiteX14" fmla="*/ 331788 w 333375"/>
              <a:gd name="connsiteY14" fmla="*/ 433021 h 684213"/>
              <a:gd name="connsiteX15" fmla="*/ 316711 w 333375"/>
              <a:gd name="connsiteY15" fmla="*/ 447675 h 684213"/>
              <a:gd name="connsiteX16" fmla="*/ 16665 w 333375"/>
              <a:gd name="connsiteY16" fmla="*/ 447675 h 684213"/>
              <a:gd name="connsiteX17" fmla="*/ 1588 w 333375"/>
              <a:gd name="connsiteY17" fmla="*/ 433021 h 684213"/>
              <a:gd name="connsiteX18" fmla="*/ 16665 w 333375"/>
              <a:gd name="connsiteY18" fmla="*/ 419100 h 684213"/>
              <a:gd name="connsiteX19" fmla="*/ 16665 w 333375"/>
              <a:gd name="connsiteY19" fmla="*/ 350837 h 684213"/>
              <a:gd name="connsiteX20" fmla="*/ 316711 w 333375"/>
              <a:gd name="connsiteY20" fmla="*/ 350837 h 684213"/>
              <a:gd name="connsiteX21" fmla="*/ 331788 w 333375"/>
              <a:gd name="connsiteY21" fmla="*/ 366305 h 684213"/>
              <a:gd name="connsiteX22" fmla="*/ 316711 w 333375"/>
              <a:gd name="connsiteY22" fmla="*/ 381000 h 684213"/>
              <a:gd name="connsiteX23" fmla="*/ 16665 w 333375"/>
              <a:gd name="connsiteY23" fmla="*/ 381000 h 684213"/>
              <a:gd name="connsiteX24" fmla="*/ 1588 w 333375"/>
              <a:gd name="connsiteY24" fmla="*/ 366305 h 684213"/>
              <a:gd name="connsiteX25" fmla="*/ 16665 w 333375"/>
              <a:gd name="connsiteY25" fmla="*/ 350837 h 684213"/>
              <a:gd name="connsiteX26" fmla="*/ 19610 w 333375"/>
              <a:gd name="connsiteY26" fmla="*/ 166687 h 684213"/>
              <a:gd name="connsiteX27" fmla="*/ 313765 w 333375"/>
              <a:gd name="connsiteY27" fmla="*/ 166687 h 684213"/>
              <a:gd name="connsiteX28" fmla="*/ 333375 w 333375"/>
              <a:gd name="connsiteY28" fmla="*/ 186990 h 684213"/>
              <a:gd name="connsiteX29" fmla="*/ 333375 w 333375"/>
              <a:gd name="connsiteY29" fmla="*/ 246397 h 684213"/>
              <a:gd name="connsiteX30" fmla="*/ 313765 w 333375"/>
              <a:gd name="connsiteY30" fmla="*/ 266700 h 684213"/>
              <a:gd name="connsiteX31" fmla="*/ 19610 w 333375"/>
              <a:gd name="connsiteY31" fmla="*/ 266700 h 684213"/>
              <a:gd name="connsiteX32" fmla="*/ 0 w 333375"/>
              <a:gd name="connsiteY32" fmla="*/ 246397 h 684213"/>
              <a:gd name="connsiteX33" fmla="*/ 0 w 333375"/>
              <a:gd name="connsiteY33" fmla="*/ 186990 h 684213"/>
              <a:gd name="connsiteX34" fmla="*/ 19610 w 333375"/>
              <a:gd name="connsiteY34" fmla="*/ 166687 h 684213"/>
              <a:gd name="connsiteX35" fmla="*/ 19610 w 333375"/>
              <a:gd name="connsiteY35" fmla="*/ 0 h 684213"/>
              <a:gd name="connsiteX36" fmla="*/ 313765 w 333375"/>
              <a:gd name="connsiteY36" fmla="*/ 0 h 684213"/>
              <a:gd name="connsiteX37" fmla="*/ 333375 w 333375"/>
              <a:gd name="connsiteY37" fmla="*/ 19551 h 684213"/>
              <a:gd name="connsiteX38" fmla="*/ 333375 w 333375"/>
              <a:gd name="connsiteY38" fmla="*/ 79710 h 684213"/>
              <a:gd name="connsiteX39" fmla="*/ 313765 w 333375"/>
              <a:gd name="connsiteY39" fmla="*/ 100013 h 684213"/>
              <a:gd name="connsiteX40" fmla="*/ 19610 w 333375"/>
              <a:gd name="connsiteY40" fmla="*/ 100013 h 684213"/>
              <a:gd name="connsiteX41" fmla="*/ 0 w 333375"/>
              <a:gd name="connsiteY41" fmla="*/ 79710 h 684213"/>
              <a:gd name="connsiteX42" fmla="*/ 0 w 333375"/>
              <a:gd name="connsiteY42" fmla="*/ 19551 h 684213"/>
              <a:gd name="connsiteX43" fmla="*/ 19610 w 333375"/>
              <a:gd name="connsiteY4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375" h="684213">
                <a:moveTo>
                  <a:pt x="166688" y="600075"/>
                </a:moveTo>
                <a:cubicBezTo>
                  <a:pt x="189484" y="600075"/>
                  <a:pt x="207963" y="618910"/>
                  <a:pt x="207963" y="642144"/>
                </a:cubicBezTo>
                <a:cubicBezTo>
                  <a:pt x="207963" y="665378"/>
                  <a:pt x="189484" y="684213"/>
                  <a:pt x="166688" y="684213"/>
                </a:cubicBezTo>
                <a:cubicBezTo>
                  <a:pt x="143892" y="684213"/>
                  <a:pt x="125413" y="665378"/>
                  <a:pt x="125413" y="642144"/>
                </a:cubicBezTo>
                <a:cubicBezTo>
                  <a:pt x="125413" y="618910"/>
                  <a:pt x="143892" y="600075"/>
                  <a:pt x="166688" y="600075"/>
                </a:cubicBezTo>
                <a:close/>
                <a:moveTo>
                  <a:pt x="16665" y="485775"/>
                </a:moveTo>
                <a:cubicBezTo>
                  <a:pt x="16665" y="485775"/>
                  <a:pt x="16665" y="485775"/>
                  <a:pt x="316711" y="485775"/>
                </a:cubicBezTo>
                <a:cubicBezTo>
                  <a:pt x="325003" y="485775"/>
                  <a:pt x="331788" y="491636"/>
                  <a:pt x="331788" y="499696"/>
                </a:cubicBezTo>
                <a:cubicBezTo>
                  <a:pt x="331788" y="507756"/>
                  <a:pt x="325003" y="514350"/>
                  <a:pt x="316711" y="514350"/>
                </a:cubicBezTo>
                <a:cubicBezTo>
                  <a:pt x="316711" y="514350"/>
                  <a:pt x="316711" y="514350"/>
                  <a:pt x="16665" y="514350"/>
                </a:cubicBezTo>
                <a:cubicBezTo>
                  <a:pt x="8373" y="514350"/>
                  <a:pt x="1588" y="507756"/>
                  <a:pt x="1588" y="499696"/>
                </a:cubicBezTo>
                <a:cubicBezTo>
                  <a:pt x="1588" y="491636"/>
                  <a:pt x="8373" y="485775"/>
                  <a:pt x="16665" y="485775"/>
                </a:cubicBezTo>
                <a:close/>
                <a:moveTo>
                  <a:pt x="16665" y="419100"/>
                </a:moveTo>
                <a:cubicBezTo>
                  <a:pt x="16665" y="419100"/>
                  <a:pt x="16665" y="419100"/>
                  <a:pt x="316711" y="419100"/>
                </a:cubicBezTo>
                <a:cubicBezTo>
                  <a:pt x="325003" y="419100"/>
                  <a:pt x="331788" y="425694"/>
                  <a:pt x="331788" y="433021"/>
                </a:cubicBezTo>
                <a:cubicBezTo>
                  <a:pt x="331788" y="441081"/>
                  <a:pt x="325003" y="447675"/>
                  <a:pt x="316711" y="447675"/>
                </a:cubicBezTo>
                <a:cubicBezTo>
                  <a:pt x="316711" y="447675"/>
                  <a:pt x="316711" y="447675"/>
                  <a:pt x="16665" y="447675"/>
                </a:cubicBezTo>
                <a:cubicBezTo>
                  <a:pt x="8373" y="447675"/>
                  <a:pt x="1588" y="441081"/>
                  <a:pt x="1588" y="433021"/>
                </a:cubicBezTo>
                <a:cubicBezTo>
                  <a:pt x="1588" y="425694"/>
                  <a:pt x="8373" y="419100"/>
                  <a:pt x="16665" y="419100"/>
                </a:cubicBezTo>
                <a:close/>
                <a:moveTo>
                  <a:pt x="16665" y="350837"/>
                </a:moveTo>
                <a:cubicBezTo>
                  <a:pt x="16665" y="350837"/>
                  <a:pt x="16665" y="350837"/>
                  <a:pt x="316711" y="350837"/>
                </a:cubicBezTo>
                <a:cubicBezTo>
                  <a:pt x="325003" y="350837"/>
                  <a:pt x="331788" y="357798"/>
                  <a:pt x="331788" y="366305"/>
                </a:cubicBezTo>
                <a:cubicBezTo>
                  <a:pt x="331788" y="374813"/>
                  <a:pt x="325003" y="381000"/>
                  <a:pt x="316711" y="381000"/>
                </a:cubicBezTo>
                <a:cubicBezTo>
                  <a:pt x="316711" y="381000"/>
                  <a:pt x="316711" y="381000"/>
                  <a:pt x="16665" y="381000"/>
                </a:cubicBezTo>
                <a:cubicBezTo>
                  <a:pt x="8373" y="381000"/>
                  <a:pt x="1588" y="374813"/>
                  <a:pt x="1588" y="366305"/>
                </a:cubicBezTo>
                <a:cubicBezTo>
                  <a:pt x="1588" y="357798"/>
                  <a:pt x="8373" y="350837"/>
                  <a:pt x="16665" y="350837"/>
                </a:cubicBezTo>
                <a:close/>
                <a:moveTo>
                  <a:pt x="19610" y="166687"/>
                </a:moveTo>
                <a:cubicBezTo>
                  <a:pt x="19610" y="166687"/>
                  <a:pt x="19610" y="166687"/>
                  <a:pt x="313765" y="166687"/>
                </a:cubicBezTo>
                <a:cubicBezTo>
                  <a:pt x="324324" y="166687"/>
                  <a:pt x="333375" y="175711"/>
                  <a:pt x="333375" y="186990"/>
                </a:cubicBezTo>
                <a:cubicBezTo>
                  <a:pt x="333375" y="186990"/>
                  <a:pt x="333375" y="186990"/>
                  <a:pt x="333375" y="246397"/>
                </a:cubicBezTo>
                <a:cubicBezTo>
                  <a:pt x="333375" y="257676"/>
                  <a:pt x="324324" y="266700"/>
                  <a:pt x="313765" y="266700"/>
                </a:cubicBezTo>
                <a:cubicBezTo>
                  <a:pt x="313765" y="266700"/>
                  <a:pt x="313765" y="266700"/>
                  <a:pt x="19610" y="266700"/>
                </a:cubicBezTo>
                <a:cubicBezTo>
                  <a:pt x="9051" y="266700"/>
                  <a:pt x="0" y="257676"/>
                  <a:pt x="0" y="246397"/>
                </a:cubicBezTo>
                <a:cubicBezTo>
                  <a:pt x="0" y="246397"/>
                  <a:pt x="0" y="246397"/>
                  <a:pt x="0" y="186990"/>
                </a:cubicBezTo>
                <a:cubicBezTo>
                  <a:pt x="0" y="175711"/>
                  <a:pt x="9051" y="166687"/>
                  <a:pt x="19610" y="166687"/>
                </a:cubicBezTo>
                <a:close/>
                <a:moveTo>
                  <a:pt x="19610" y="0"/>
                </a:moveTo>
                <a:cubicBezTo>
                  <a:pt x="19610" y="0"/>
                  <a:pt x="19610" y="0"/>
                  <a:pt x="313765" y="0"/>
                </a:cubicBezTo>
                <a:cubicBezTo>
                  <a:pt x="324324" y="0"/>
                  <a:pt x="333375" y="9024"/>
                  <a:pt x="333375" y="19551"/>
                </a:cubicBezTo>
                <a:cubicBezTo>
                  <a:pt x="333375" y="19551"/>
                  <a:pt x="333375" y="19551"/>
                  <a:pt x="333375" y="79710"/>
                </a:cubicBezTo>
                <a:cubicBezTo>
                  <a:pt x="333375" y="90989"/>
                  <a:pt x="324324" y="100013"/>
                  <a:pt x="313765" y="100013"/>
                </a:cubicBezTo>
                <a:cubicBezTo>
                  <a:pt x="313765" y="100013"/>
                  <a:pt x="313765" y="100013"/>
                  <a:pt x="19610" y="100013"/>
                </a:cubicBezTo>
                <a:cubicBezTo>
                  <a:pt x="9051" y="100013"/>
                  <a:pt x="0" y="90989"/>
                  <a:pt x="0" y="79710"/>
                </a:cubicBezTo>
                <a:cubicBezTo>
                  <a:pt x="0" y="79710"/>
                  <a:pt x="0" y="79710"/>
                  <a:pt x="0" y="19551"/>
                </a:cubicBezTo>
                <a:cubicBezTo>
                  <a:pt x="0" y="9024"/>
                  <a:pt x="9051" y="0"/>
                  <a:pt x="196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39791" y="3367951"/>
            <a:ext cx="104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51914" y="6202859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6" name="右矢印 35"/>
          <p:cNvSpPr/>
          <p:nvPr/>
        </p:nvSpPr>
        <p:spPr bwMode="auto">
          <a:xfrm rot="5400000">
            <a:off x="2564230" y="4403968"/>
            <a:ext cx="2591016" cy="129360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Oval 97"/>
          <p:cNvSpPr>
            <a:spLocks noChangeAspect="1" noChangeArrowheads="1"/>
          </p:cNvSpPr>
          <p:nvPr/>
        </p:nvSpPr>
        <p:spPr bwMode="gray">
          <a:xfrm>
            <a:off x="3741833" y="2507398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Oval 97"/>
          <p:cNvSpPr>
            <a:spLocks noChangeAspect="1" noChangeArrowheads="1"/>
          </p:cNvSpPr>
          <p:nvPr/>
        </p:nvSpPr>
        <p:spPr bwMode="gray">
          <a:xfrm>
            <a:off x="3791612" y="5827534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 bwMode="auto">
          <a:xfrm>
            <a:off x="3972077" y="3569241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4093427" y="3157675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4704606" y="5209345"/>
            <a:ext cx="1079305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インポート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>
            <a:off x="4745152" y="3063561"/>
            <a:ext cx="1182770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エクス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5" name="右矢印 44"/>
          <p:cNvSpPr/>
          <p:nvPr/>
        </p:nvSpPr>
        <p:spPr bwMode="auto">
          <a:xfrm rot="5400000">
            <a:off x="3834882" y="4368155"/>
            <a:ext cx="881137" cy="140152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フローチャート: 書類 46"/>
          <p:cNvSpPr/>
          <p:nvPr/>
        </p:nvSpPr>
        <p:spPr bwMode="auto">
          <a:xfrm>
            <a:off x="3999057" y="4934467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107975" y="5342692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grpSp>
        <p:nvGrpSpPr>
          <p:cNvPr id="19" name="グループ化 18"/>
          <p:cNvGrpSpPr>
            <a:grpSpLocks noChangeAspect="1"/>
          </p:cNvGrpSpPr>
          <p:nvPr/>
        </p:nvGrpSpPr>
        <p:grpSpPr bwMode="gray">
          <a:xfrm>
            <a:off x="2969516" y="2595551"/>
            <a:ext cx="400636" cy="689614"/>
            <a:chOff x="5936838" y="1169393"/>
            <a:chExt cx="484187" cy="833438"/>
          </a:xfrm>
        </p:grpSpPr>
        <p:sp>
          <p:nvSpPr>
            <p:cNvPr id="2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2968859" y="5426545"/>
            <a:ext cx="400636" cy="689614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9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2.4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における機器の管理　</a:t>
            </a:r>
            <a:r>
              <a:rPr lang="en-US" altLang="ja-JP" dirty="0" smtClean="0">
                <a:latin typeface="+mn-ea"/>
              </a:rPr>
              <a:t>(1/3)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3069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2.4</a:t>
            </a:r>
            <a:r>
              <a:rPr lang="ja-JP" altLang="en-US" b="1" dirty="0">
                <a:solidFill>
                  <a:srgbClr val="F8DCDD"/>
                </a:solidFill>
              </a:rPr>
              <a:t>　</a:t>
            </a:r>
            <a:r>
              <a:rPr lang="en-US" altLang="ja-JP" b="1" dirty="0">
                <a:solidFill>
                  <a:srgbClr val="F8DCDD"/>
                </a:solidFill>
              </a:rPr>
              <a:t>ITA</a:t>
            </a:r>
            <a:r>
              <a:rPr lang="ja-JP" altLang="en-US" b="1" dirty="0">
                <a:solidFill>
                  <a:srgbClr val="F8DCDD"/>
                </a:solidFill>
              </a:rPr>
              <a:t>における機器の管理</a:t>
            </a: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9118" y="1545893"/>
            <a:ext cx="1800493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+mn-ea"/>
              </a:rPr>
              <a:t>基本コンソール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作業フロー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メニュー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0" dirty="0" smtClean="0">
                          <a:solidFill>
                            <a:schemeClr val="accent6"/>
                          </a:solidFill>
                        </a:rPr>
                        <a:t>メニューグループ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機器一覧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14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2.5</a:t>
            </a:r>
            <a:r>
              <a:rPr lang="ja-JP" altLang="en-US" b="1" dirty="0">
                <a:solidFill>
                  <a:schemeClr val="bg1"/>
                </a:solidFill>
              </a:rPr>
              <a:t>　オペレーションの概要</a:t>
            </a: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投入オペレーション一覧</a:t>
            </a: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34799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2.6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クラスの定義</a:t>
            </a: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Movement</a:t>
            </a:r>
            <a:r>
              <a:rPr lang="ja-JP" altLang="en-US" sz="1400" b="1" dirty="0">
                <a:latin typeface="+mn-ea"/>
              </a:rPr>
              <a:t>一覧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Symphony</a:t>
            </a:r>
            <a:endParaRPr lang="ja-JP" altLang="en-US" b="1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68511" y="3825626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spc="-150" dirty="0">
                <a:latin typeface="+mn-ea"/>
              </a:rPr>
              <a:t>インターフェース</a:t>
            </a:r>
            <a:r>
              <a:rPr lang="ja-JP" altLang="en-US" sz="1400" b="1" dirty="0">
                <a:latin typeface="+mn-ea"/>
              </a:rPr>
              <a:t>情報</a:t>
            </a: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2787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2.7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の実行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作業実行</a:t>
            </a: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クラス一覧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クラス編集</a:t>
            </a: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作業確認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作業一覧</a:t>
            </a:r>
          </a:p>
        </p:txBody>
      </p:sp>
    </p:spTree>
    <p:extLst>
      <p:ext uri="{BB962C8B-B14F-4D97-AF65-F5344CB8AC3E}">
        <p14:creationId xmlns:p14="http://schemas.microsoft.com/office/powerpoint/2010/main" val="11871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3" y="4260296"/>
            <a:ext cx="8278477" cy="1815520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管理（１）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「基本コンソール」メニューグループ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 「機器一覧」メニューでは、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作業対象ホストの必要情報を登録します。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ホストごとに認証情報が設定可能です。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認証方式については「パスワード認証」と「鍵認証」の２種類から選択ができます。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080929" y="4567151"/>
            <a:ext cx="165623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76727"/>
              </p:ext>
            </p:extLst>
          </p:nvPr>
        </p:nvGraphicFramePr>
        <p:xfrm>
          <a:off x="500624" y="2721960"/>
          <a:ext cx="8247953" cy="13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">
                  <a:extLst>
                    <a:ext uri="{9D8B030D-6E8A-4147-A177-3AD203B41FA5}">
                      <a16:colId xmlns:a16="http://schemas.microsoft.com/office/drawing/2014/main" val="3203327840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70615053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132228115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525676819"/>
                    </a:ext>
                  </a:extLst>
                </a:gridCol>
              </a:tblGrid>
              <a:tr h="360052">
                <a:tc gridSpan="4">
                  <a:txBody>
                    <a:bodyPr/>
                    <a:lstStyle/>
                    <a:p>
                      <a:r>
                        <a:rPr kumimoji="1" lang="ja-JP" altLang="en-US" sz="1600" b="1" dirty="0" smtClean="0">
                          <a:latin typeface="+mn-lt"/>
                        </a:rPr>
                        <a:t>主な登録項目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517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HW</a:t>
                      </a: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機器種別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・ホスト名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アドレス</a:t>
                      </a:r>
                      <a:endParaRPr lang="en-US" altLang="ja-JP" sz="1600" b="1" dirty="0" smtClean="0">
                        <a:solidFill>
                          <a:srgbClr val="FF000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65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・ログインユーザ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・ログインパスワード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・認証方式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5608"/>
                  </a:ext>
                </a:extLst>
              </a:tr>
            </a:tbl>
          </a:graphicData>
        </a:graphic>
      </p:graphicFrame>
      <p:sp>
        <p:nvSpPr>
          <p:cNvPr id="18" name="角丸四角形 17"/>
          <p:cNvSpPr/>
          <p:nvPr/>
        </p:nvSpPr>
        <p:spPr bwMode="auto">
          <a:xfrm>
            <a:off x="3904317" y="4567151"/>
            <a:ext cx="1765659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057760" y="4567151"/>
            <a:ext cx="86412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7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管理（２）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ITA</a:t>
            </a:r>
            <a:r>
              <a:rPr lang="ja-JP" altLang="en-US" dirty="0" smtClean="0"/>
              <a:t>では、機器</a:t>
            </a:r>
            <a:r>
              <a:rPr lang="ja-JP" altLang="en-US" dirty="0"/>
              <a:t>情報</a:t>
            </a:r>
            <a:r>
              <a:rPr lang="ja-JP" altLang="en-US" dirty="0" smtClean="0"/>
              <a:t>を別管理させる</a:t>
            </a:r>
            <a:r>
              <a:rPr lang="ja-JP" altLang="en-US" dirty="0"/>
              <a:t>ことに</a:t>
            </a:r>
            <a:r>
              <a:rPr lang="ja-JP" altLang="en-US" dirty="0" smtClean="0"/>
              <a:t>より、機器</a:t>
            </a:r>
            <a:r>
              <a:rPr lang="ja-JP" altLang="en-US" dirty="0"/>
              <a:t>情報の再利用性を高めることが</a:t>
            </a:r>
            <a:r>
              <a:rPr lang="ja-JP" altLang="en-US" dirty="0" smtClean="0"/>
              <a:t>でき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設定</a:t>
            </a:r>
            <a:r>
              <a:rPr lang="ja-JP" altLang="en-US" dirty="0"/>
              <a:t>情報</a:t>
            </a:r>
            <a:r>
              <a:rPr lang="ja-JP" altLang="en-US" dirty="0" smtClean="0"/>
              <a:t>変更など</a:t>
            </a:r>
            <a:r>
              <a:rPr lang="ja-JP" altLang="en-US" dirty="0"/>
              <a:t>に</a:t>
            </a:r>
            <a:r>
              <a:rPr lang="ja-JP" altLang="en-US" dirty="0" smtClean="0"/>
              <a:t>も柔軟に</a:t>
            </a:r>
            <a:r>
              <a:rPr lang="ja-JP" altLang="en-US" dirty="0"/>
              <a:t>対応</a:t>
            </a:r>
            <a:r>
              <a:rPr lang="ja-JP" altLang="en-US" dirty="0" smtClean="0"/>
              <a:t>する</a:t>
            </a:r>
            <a:r>
              <a:rPr lang="ja-JP" altLang="en-US" dirty="0"/>
              <a:t>ことが可能です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ja-JP" altLang="en-US" b="1" dirty="0" smtClean="0">
                <a:latin typeface="+mn-ea"/>
              </a:rPr>
              <a:t>「</a:t>
            </a:r>
            <a:r>
              <a:rPr lang="en-US" altLang="ja-JP" dirty="0"/>
              <a:t>Movement</a:t>
            </a:r>
            <a:r>
              <a:rPr lang="ja-JP" altLang="en-US" dirty="0"/>
              <a:t>（ムーブメント</a:t>
            </a:r>
            <a:r>
              <a:rPr lang="en-US" altLang="ja-JP" dirty="0"/>
              <a:t>※ITA</a:t>
            </a:r>
            <a:r>
              <a:rPr lang="ja-JP" altLang="en-US" dirty="0"/>
              <a:t>の独自用語）」とは作業の単位を意味</a:t>
            </a:r>
            <a:r>
              <a:rPr lang="ja-JP" altLang="en-US" dirty="0" smtClean="0"/>
              <a:t>します。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889552" y="2385556"/>
            <a:ext cx="3060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28" name="直線コネクタ 27"/>
          <p:cNvCxnSpPr>
            <a:stCxn id="6" idx="3"/>
          </p:cNvCxnSpPr>
          <p:nvPr/>
        </p:nvCxnSpPr>
        <p:spPr bwMode="auto">
          <a:xfrm flipV="1">
            <a:off x="3347580" y="2591627"/>
            <a:ext cx="710909" cy="36992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6" idx="3"/>
          </p:cNvCxnSpPr>
          <p:nvPr/>
        </p:nvCxnSpPr>
        <p:spPr bwMode="auto">
          <a:xfrm flipV="1">
            <a:off x="3347580" y="2957673"/>
            <a:ext cx="721583" cy="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stCxn id="9" idx="3"/>
          </p:cNvCxnSpPr>
          <p:nvPr/>
        </p:nvCxnSpPr>
        <p:spPr bwMode="auto">
          <a:xfrm>
            <a:off x="3347580" y="3974695"/>
            <a:ext cx="687581" cy="27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6" idx="3"/>
          </p:cNvCxnSpPr>
          <p:nvPr/>
        </p:nvCxnSpPr>
        <p:spPr bwMode="auto">
          <a:xfrm>
            <a:off x="3347580" y="2961556"/>
            <a:ext cx="732257" cy="396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3889553" y="3660429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2" name="直線コネクタ 81"/>
          <p:cNvCxnSpPr>
            <a:stCxn id="9" idx="3"/>
          </p:cNvCxnSpPr>
          <p:nvPr/>
        </p:nvCxnSpPr>
        <p:spPr bwMode="auto">
          <a:xfrm flipV="1">
            <a:off x="3347580" y="3872345"/>
            <a:ext cx="676219" cy="102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3889552" y="4545966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9" name="直線コネクタ 88"/>
          <p:cNvCxnSpPr>
            <a:stCxn id="10" idx="3"/>
          </p:cNvCxnSpPr>
          <p:nvPr/>
        </p:nvCxnSpPr>
        <p:spPr bwMode="auto">
          <a:xfrm>
            <a:off x="3347580" y="4941966"/>
            <a:ext cx="687581" cy="17742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10" idx="3"/>
          </p:cNvCxnSpPr>
          <p:nvPr/>
        </p:nvCxnSpPr>
        <p:spPr bwMode="auto">
          <a:xfrm flipV="1">
            <a:off x="3347580" y="4772666"/>
            <a:ext cx="687581" cy="1693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角丸四角形 54"/>
          <p:cNvSpPr/>
          <p:nvPr/>
        </p:nvSpPr>
        <p:spPr bwMode="auto">
          <a:xfrm>
            <a:off x="683460" y="5534352"/>
            <a:ext cx="7705070" cy="84705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 smtClean="0">
                <a:latin typeface="+mj-ea"/>
              </a:rPr>
              <a:t>例</a:t>
            </a:r>
            <a:r>
              <a:rPr lang="en-US" altLang="ja-JP" sz="1400" b="1" dirty="0" smtClean="0">
                <a:latin typeface="+mj-ea"/>
              </a:rPr>
              <a:t>】</a:t>
            </a:r>
            <a:r>
              <a:rPr lang="ja-JP" altLang="en-US" sz="1400" b="1" dirty="0" smtClean="0">
                <a:latin typeface="+mj-ea"/>
              </a:rPr>
              <a:t>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のパスワード変更が必要になり、変更を実施した</a:t>
            </a:r>
            <a:r>
              <a:rPr lang="ja-JP" altLang="en-US" sz="1400" b="1" dirty="0" smtClean="0">
                <a:latin typeface="+mj-ea"/>
              </a:rPr>
              <a:t>。</a:t>
            </a:r>
            <a:endParaRPr lang="en-US" altLang="ja-JP" sz="1400" b="1" dirty="0" smtClean="0">
              <a:latin typeface="+mj-ea"/>
            </a:endParaRPr>
          </a:p>
          <a:p>
            <a:pPr algn="ctr"/>
            <a:r>
              <a:rPr lang="ja-JP" altLang="en-US" sz="1400" b="1" dirty="0" smtClean="0">
                <a:latin typeface="+mj-ea"/>
              </a:rPr>
              <a:t>↓</a:t>
            </a:r>
            <a:endParaRPr lang="en-US" altLang="ja-JP" sz="1400" b="1" dirty="0" smtClean="0">
              <a:latin typeface="+mj-ea"/>
            </a:endParaRPr>
          </a:p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 smtClean="0">
                <a:latin typeface="+mj-ea"/>
              </a:rPr>
              <a:t>結果</a:t>
            </a:r>
            <a:r>
              <a:rPr lang="en-US" altLang="ja-JP" sz="1400" b="1" dirty="0">
                <a:latin typeface="+mj-ea"/>
              </a:rPr>
              <a:t>】</a:t>
            </a:r>
            <a:r>
              <a:rPr lang="ja-JP" altLang="en-US" sz="1400" b="1" dirty="0" smtClean="0">
                <a:latin typeface="+mj-ea"/>
              </a:rPr>
              <a:t>「ホスト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が紐付いて</a:t>
            </a:r>
            <a:r>
              <a:rPr lang="ja-JP" altLang="en-US" sz="1400" b="1" dirty="0" smtClean="0">
                <a:latin typeface="+mj-ea"/>
              </a:rPr>
              <a:t>いる全て</a:t>
            </a:r>
            <a:r>
              <a:rPr lang="ja-JP" altLang="en-US" sz="1400" b="1" dirty="0">
                <a:latin typeface="+mj-ea"/>
              </a:rPr>
              <a:t>の</a:t>
            </a:r>
            <a:r>
              <a:rPr lang="en-US" altLang="ja-JP" sz="1400" b="1" dirty="0" smtClean="0">
                <a:latin typeface="+mj-ea"/>
              </a:rPr>
              <a:t>Movement</a:t>
            </a:r>
            <a:r>
              <a:rPr lang="ja-JP" altLang="en-US" sz="1400" b="1" dirty="0" smtClean="0">
                <a:latin typeface="+mj-ea"/>
              </a:rPr>
              <a:t>」に自動的</a:t>
            </a:r>
            <a:r>
              <a:rPr lang="ja-JP" altLang="en-US" sz="1400" b="1" dirty="0">
                <a:latin typeface="+mj-ea"/>
              </a:rPr>
              <a:t>に変更情報が反映</a:t>
            </a:r>
            <a:r>
              <a:rPr lang="ja-JP" altLang="en-US" sz="1400" b="1" dirty="0" smtClean="0">
                <a:latin typeface="+mj-ea"/>
              </a:rPr>
              <a:t>される。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994876" y="2443960"/>
            <a:ext cx="2870743" cy="306807"/>
            <a:chOff x="3562816" y="2137502"/>
            <a:chExt cx="2870743" cy="306807"/>
          </a:xfrm>
        </p:grpSpPr>
        <p:sp>
          <p:nvSpPr>
            <p:cNvPr id="51" name="Freeform 32"/>
            <p:cNvSpPr>
              <a:spLocks noChangeAspect="1"/>
            </p:cNvSpPr>
            <p:nvPr/>
          </p:nvSpPr>
          <p:spPr bwMode="gray">
            <a:xfrm>
              <a:off x="3562816" y="213750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ja-JP" altLang="en-US" sz="1400" dirty="0"/>
            </a:p>
          </p:txBody>
        </p:sp>
        <p:sp>
          <p:nvSpPr>
            <p:cNvPr id="71" name="Freeform 32"/>
            <p:cNvSpPr>
              <a:spLocks noChangeAspect="1"/>
            </p:cNvSpPr>
            <p:nvPr/>
          </p:nvSpPr>
          <p:spPr bwMode="gray">
            <a:xfrm>
              <a:off x="4705319" y="2137502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4876" y="2807007"/>
            <a:ext cx="2870743" cy="306807"/>
            <a:chOff x="3562816" y="2470069"/>
            <a:chExt cx="2870743" cy="306807"/>
          </a:xfrm>
        </p:grpSpPr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562816" y="247006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32"/>
            <p:cNvSpPr>
              <a:spLocks noChangeAspect="1"/>
            </p:cNvSpPr>
            <p:nvPr/>
          </p:nvSpPr>
          <p:spPr bwMode="gray">
            <a:xfrm>
              <a:off x="4705319" y="247006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+mn-ea"/>
                </a:rPr>
                <a:t>鍵認証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994876" y="3171570"/>
            <a:ext cx="2870743" cy="306807"/>
            <a:chOff x="3562816" y="2802788"/>
            <a:chExt cx="2870743" cy="306807"/>
          </a:xfrm>
        </p:grpSpPr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562816" y="28027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32"/>
            <p:cNvSpPr>
              <a:spLocks noChangeAspect="1"/>
            </p:cNvSpPr>
            <p:nvPr/>
          </p:nvSpPr>
          <p:spPr bwMode="gray">
            <a:xfrm>
              <a:off x="4705319" y="28027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994876" y="3718942"/>
            <a:ext cx="2870743" cy="306807"/>
            <a:chOff x="3562816" y="3406388"/>
            <a:chExt cx="2870743" cy="306807"/>
          </a:xfrm>
        </p:grpSpPr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562816" y="34063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32"/>
            <p:cNvSpPr>
              <a:spLocks noChangeAspect="1"/>
            </p:cNvSpPr>
            <p:nvPr/>
          </p:nvSpPr>
          <p:spPr bwMode="gray">
            <a:xfrm>
              <a:off x="4705319" y="34063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994876" y="4610424"/>
            <a:ext cx="2870743" cy="306807"/>
            <a:chOff x="3562816" y="4273486"/>
            <a:chExt cx="2870743" cy="306807"/>
          </a:xfrm>
        </p:grpSpPr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562816" y="4273486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32"/>
            <p:cNvSpPr>
              <a:spLocks noChangeAspect="1"/>
            </p:cNvSpPr>
            <p:nvPr/>
          </p:nvSpPr>
          <p:spPr bwMode="gray">
            <a:xfrm>
              <a:off x="4705319" y="4273486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94876" y="4088589"/>
            <a:ext cx="2870743" cy="306807"/>
            <a:chOff x="3562816" y="3739459"/>
            <a:chExt cx="2870743" cy="306807"/>
          </a:xfrm>
        </p:grpSpPr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562816" y="373945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32"/>
            <p:cNvSpPr>
              <a:spLocks noChangeAspect="1"/>
            </p:cNvSpPr>
            <p:nvPr/>
          </p:nvSpPr>
          <p:spPr bwMode="gray">
            <a:xfrm>
              <a:off x="4705319" y="373945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994876" y="4967155"/>
            <a:ext cx="2870743" cy="306807"/>
            <a:chOff x="3562816" y="4611929"/>
            <a:chExt cx="2870743" cy="306807"/>
          </a:xfrm>
        </p:grpSpPr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562816" y="461192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E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32"/>
            <p:cNvSpPr>
              <a:spLocks noChangeAspect="1"/>
            </p:cNvSpPr>
            <p:nvPr/>
          </p:nvSpPr>
          <p:spPr bwMode="gray">
            <a:xfrm>
              <a:off x="4705319" y="461192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角丸四角形 101"/>
          <p:cNvSpPr/>
          <p:nvPr/>
        </p:nvSpPr>
        <p:spPr bwMode="auto">
          <a:xfrm>
            <a:off x="3983914" y="3161547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角丸四角形 90"/>
          <p:cNvSpPr/>
          <p:nvPr/>
        </p:nvSpPr>
        <p:spPr bwMode="auto">
          <a:xfrm>
            <a:off x="3983914" y="3700024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角丸四角形 91"/>
          <p:cNvSpPr/>
          <p:nvPr/>
        </p:nvSpPr>
        <p:spPr bwMode="auto">
          <a:xfrm>
            <a:off x="3983914" y="4595240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547580" y="269155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0" y="3704695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47580" y="467196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2.5</a:t>
            </a:r>
            <a:r>
              <a:rPr lang="ja-JP" altLang="en-US" dirty="0">
                <a:latin typeface="+mn-ea"/>
              </a:rPr>
              <a:t>　オペレーションの概要　</a:t>
            </a:r>
            <a:r>
              <a:rPr lang="en-US" altLang="ja-JP" dirty="0" smtClean="0">
                <a:latin typeface="+mn-ea"/>
              </a:rPr>
              <a:t>(1/2)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3069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2.4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ITA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における機器の管理</a:t>
            </a: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9118" y="1545893"/>
            <a:ext cx="1800493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+mn-ea"/>
              </a:rPr>
              <a:t>基本コンソール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作業フロー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メニュー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0" dirty="0" smtClean="0">
                          <a:solidFill>
                            <a:schemeClr val="accent6"/>
                          </a:solidFill>
                        </a:rPr>
                        <a:t>メニューグループ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機器一覧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14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2.5</a:t>
            </a:r>
            <a:r>
              <a:rPr lang="ja-JP" altLang="en-US" b="1" dirty="0">
                <a:solidFill>
                  <a:srgbClr val="F8DCDD"/>
                </a:solidFill>
              </a:rPr>
              <a:t>　オペレーションの概要</a:t>
            </a: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投入オペレーション一覧</a:t>
            </a: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34799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2.6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クラスの定義</a:t>
            </a: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Movement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一覧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Symphony</a:t>
            </a:r>
            <a:endParaRPr lang="ja-JP" altLang="en-US" b="1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68511" y="3825626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spc="-150" dirty="0">
                <a:latin typeface="+mn-ea"/>
              </a:rPr>
              <a:t>インターフェース</a:t>
            </a:r>
            <a:r>
              <a:rPr lang="ja-JP" altLang="en-US" sz="1400" b="1" dirty="0">
                <a:latin typeface="+mn-ea"/>
              </a:rPr>
              <a:t>情報</a:t>
            </a: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2787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2.7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の実行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作業実行</a:t>
            </a: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クラス一覧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クラス編集</a:t>
            </a: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作業確認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作業一覧</a:t>
            </a:r>
          </a:p>
        </p:txBody>
      </p:sp>
    </p:spTree>
    <p:extLst>
      <p:ext uri="{BB962C8B-B14F-4D97-AF65-F5344CB8AC3E}">
        <p14:creationId xmlns:p14="http://schemas.microsoft.com/office/powerpoint/2010/main" val="26644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右矢印 127"/>
          <p:cNvSpPr/>
          <p:nvPr/>
        </p:nvSpPr>
        <p:spPr bwMode="auto">
          <a:xfrm>
            <a:off x="3218956" y="4398454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75" name="右矢印 74"/>
          <p:cNvSpPr/>
          <p:nvPr/>
        </p:nvSpPr>
        <p:spPr bwMode="auto">
          <a:xfrm>
            <a:off x="3216541" y="2047579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81" name="正方形/長方形 80"/>
          <p:cNvSpPr/>
          <p:nvPr/>
        </p:nvSpPr>
        <p:spPr bwMode="auto">
          <a:xfrm>
            <a:off x="697819" y="2245919"/>
            <a:ext cx="2408262" cy="40325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オペレーションとは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ITA</a:t>
            </a:r>
            <a:r>
              <a:rPr lang="ja-JP" altLang="en-US" dirty="0" smtClean="0"/>
              <a:t>での</a:t>
            </a:r>
            <a:r>
              <a:rPr lang="ja-JP" altLang="en-US" dirty="0"/>
              <a:t>作業実行単位のことです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作業</a:t>
            </a:r>
            <a:r>
              <a:rPr lang="ja-JP" altLang="en-US" dirty="0"/>
              <a:t>予定、</a:t>
            </a:r>
            <a:r>
              <a:rPr lang="ja-JP" altLang="en-US" dirty="0" smtClean="0"/>
              <a:t>実行履歴</a:t>
            </a:r>
            <a:r>
              <a:rPr lang="ja-JP" altLang="en-US" dirty="0"/>
              <a:t>などを管理することが可能です。</a:t>
            </a:r>
            <a:endParaRPr lang="en-US" altLang="ja-JP" dirty="0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0840" y="27160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6923" y="2614510"/>
            <a:ext cx="2495946" cy="11480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243469" y="35906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131817" y="38063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2236367" y="44386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31397" y="29353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2133880" y="46561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cxnSp>
        <p:nvCxnSpPr>
          <p:cNvPr id="76" name="直線コネクタ 75"/>
          <p:cNvCxnSpPr>
            <a:stCxn id="74" idx="6"/>
          </p:cNvCxnSpPr>
          <p:nvPr/>
        </p:nvCxnSpPr>
        <p:spPr bwMode="auto">
          <a:xfrm flipV="1">
            <a:off x="1648457" y="3203470"/>
            <a:ext cx="474271" cy="4068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717293" y="234373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9" name="フローチャート : 結合子 94"/>
          <p:cNvSpPr/>
          <p:nvPr/>
        </p:nvSpPr>
        <p:spPr bwMode="auto">
          <a:xfrm>
            <a:off x="6866694" y="2380403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accent6"/>
                </a:solidFill>
              </a:rPr>
              <a:t>対象機</a:t>
            </a:r>
            <a:r>
              <a:rPr lang="en-US" altLang="ja-JP" sz="1400" b="1" dirty="0" smtClean="0">
                <a:solidFill>
                  <a:schemeClr val="accent6"/>
                </a:solidFill>
              </a:rPr>
              <a:t>A/B</a:t>
            </a:r>
            <a:r>
              <a:rPr lang="ja-JP" altLang="en-US" sz="1400" b="1" dirty="0" smtClean="0">
                <a:solidFill>
                  <a:schemeClr val="accent6"/>
                </a:solidFill>
              </a:rPr>
              <a:t>が</a:t>
            </a:r>
            <a:endParaRPr lang="en-US" altLang="ja-JP" sz="1400" b="1" dirty="0" smtClean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accent6"/>
                </a:solidFill>
              </a:rPr>
              <a:t>設定され</a:t>
            </a:r>
            <a:r>
              <a:rPr lang="ja-JP" altLang="en-US" sz="1400" b="1" dirty="0">
                <a:solidFill>
                  <a:schemeClr val="accent6"/>
                </a:solidFill>
              </a:rPr>
              <a:t>ま</a:t>
            </a:r>
            <a:r>
              <a:rPr lang="ja-JP" altLang="en-US" sz="1400" b="1" dirty="0" smtClean="0">
                <a:solidFill>
                  <a:schemeClr val="accent6"/>
                </a:solidFill>
              </a:rPr>
              <a:t>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6866694" y="4705781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accent6"/>
                </a:solidFill>
              </a:rPr>
              <a:t>対象機器</a:t>
            </a:r>
            <a:r>
              <a:rPr lang="en-US" altLang="ja-JP" sz="1400" b="1" dirty="0" smtClean="0">
                <a:solidFill>
                  <a:schemeClr val="accent6"/>
                </a:solidFill>
              </a:rPr>
              <a:t>C</a:t>
            </a:r>
            <a:r>
              <a:rPr lang="ja-JP" altLang="en-US" sz="1400" b="1" dirty="0" smtClean="0">
                <a:solidFill>
                  <a:schemeClr val="accent6"/>
                </a:solidFill>
              </a:rPr>
              <a:t>が</a:t>
            </a:r>
            <a:endParaRPr lang="en-US" altLang="ja-JP" sz="1400" b="1" dirty="0" smtClean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accent6"/>
                </a:solidFill>
              </a:rPr>
              <a:t>設定されます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80414" y="2693241"/>
            <a:ext cx="768043" cy="3345883"/>
            <a:chOff x="821635" y="2595276"/>
            <a:chExt cx="768043" cy="3345883"/>
          </a:xfrm>
        </p:grpSpPr>
        <p:sp>
          <p:nvSpPr>
            <p:cNvPr id="72" name="フローチャート : 論理積ゲート 90"/>
            <p:cNvSpPr/>
            <p:nvPr/>
          </p:nvSpPr>
          <p:spPr bwMode="auto">
            <a:xfrm rot="16200000">
              <a:off x="1033400" y="2464845"/>
              <a:ext cx="344513" cy="605376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start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フローチャート : 論理積ゲート 91"/>
            <p:cNvSpPr/>
            <p:nvPr/>
          </p:nvSpPr>
          <p:spPr bwMode="auto">
            <a:xfrm rot="5400000">
              <a:off x="1025656" y="5452999"/>
              <a:ext cx="360000" cy="616320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end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フローチャート : 結合子 94"/>
            <p:cNvSpPr/>
            <p:nvPr/>
          </p:nvSpPr>
          <p:spPr bwMode="auto">
            <a:xfrm>
              <a:off x="821635" y="3179010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①</a:t>
              </a:r>
            </a:p>
          </p:txBody>
        </p:sp>
        <p:cxnSp>
          <p:nvCxnSpPr>
            <p:cNvPr id="80" name="直線コネクタ 79"/>
            <p:cNvCxnSpPr/>
            <p:nvPr/>
          </p:nvCxnSpPr>
          <p:spPr bwMode="auto">
            <a:xfrm flipV="1">
              <a:off x="1204651" y="5170167"/>
              <a:ext cx="2010" cy="470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 flipV="1">
              <a:off x="1204035" y="4561476"/>
              <a:ext cx="3242" cy="5950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フローチャート : 結合子 94"/>
            <p:cNvSpPr/>
            <p:nvPr/>
          </p:nvSpPr>
          <p:spPr bwMode="auto">
            <a:xfrm>
              <a:off x="821635" y="4073682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②</a:t>
              </a: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 flipV="1">
              <a:off x="1203329" y="2871996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 flipV="1">
              <a:off x="1203329" y="3796308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グループ化 88"/>
          <p:cNvGrpSpPr/>
          <p:nvPr/>
        </p:nvGrpSpPr>
        <p:grpSpPr>
          <a:xfrm>
            <a:off x="2131397" y="55175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2247048" y="52889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stCxn id="74" idx="6"/>
            <a:endCxn id="104" idx="1"/>
          </p:cNvCxnSpPr>
          <p:nvPr/>
        </p:nvCxnSpPr>
        <p:spPr bwMode="auto">
          <a:xfrm>
            <a:off x="1648457" y="3610289"/>
            <a:ext cx="483360" cy="488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stCxn id="74" idx="6"/>
            <a:endCxn id="124" idx="1"/>
          </p:cNvCxnSpPr>
          <p:nvPr/>
        </p:nvCxnSpPr>
        <p:spPr bwMode="auto">
          <a:xfrm>
            <a:off x="1648457" y="3610289"/>
            <a:ext cx="485423" cy="13385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3" idx="6"/>
            <a:endCxn id="123" idx="1"/>
          </p:cNvCxnSpPr>
          <p:nvPr/>
        </p:nvCxnSpPr>
        <p:spPr bwMode="auto">
          <a:xfrm>
            <a:off x="1648457" y="4504961"/>
            <a:ext cx="485423" cy="4596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63" idx="6"/>
            <a:endCxn id="93" idx="1"/>
          </p:cNvCxnSpPr>
          <p:nvPr/>
        </p:nvCxnSpPr>
        <p:spPr bwMode="auto">
          <a:xfrm>
            <a:off x="1648457" y="4504961"/>
            <a:ext cx="482940" cy="13052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514195" y="2980676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399073" y="2696324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12698" y="269632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376923" y="2346367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X</a:t>
            </a:r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017124" y="2990656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31560"/>
              </p:ext>
            </p:extLst>
          </p:nvPr>
        </p:nvGraphicFramePr>
        <p:xfrm>
          <a:off x="4499877" y="2944517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角丸四角形 130"/>
          <p:cNvSpPr/>
          <p:nvPr/>
        </p:nvSpPr>
        <p:spPr bwMode="auto">
          <a:xfrm>
            <a:off x="4508321" y="3253404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406071" y="4991789"/>
            <a:ext cx="2497896" cy="11348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406071" y="471938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Y</a:t>
            </a:r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437653" y="5100290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C</a:t>
            </a:r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663092" y="5332394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4403370" y="510029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9935"/>
              </p:ext>
            </p:extLst>
          </p:nvPr>
        </p:nvGraphicFramePr>
        <p:xfrm>
          <a:off x="4427368" y="5375241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角丸四角形 132"/>
          <p:cNvSpPr/>
          <p:nvPr/>
        </p:nvSpPr>
        <p:spPr bwMode="auto">
          <a:xfrm>
            <a:off x="4432863" y="5690989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700" dirty="0"/>
              <a:t>はじめ</a:t>
            </a:r>
            <a:r>
              <a:rPr lang="ja-JP" altLang="en-US" sz="1700" dirty="0" smtClean="0"/>
              <a:t>に</a:t>
            </a:r>
            <a:endParaRPr lang="en-US" altLang="ja-JP" sz="17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700" dirty="0" smtClean="0">
                <a:latin typeface="+mn-ea"/>
              </a:rPr>
              <a:t>本書</a:t>
            </a:r>
            <a:r>
              <a:rPr lang="ja-JP" altLang="en-US" sz="1700" dirty="0">
                <a:latin typeface="+mn-ea"/>
              </a:rPr>
              <a:t>に</a:t>
            </a:r>
            <a:r>
              <a:rPr lang="ja-JP" altLang="en-US" sz="1700" dirty="0" smtClean="0">
                <a:latin typeface="+mn-ea"/>
              </a:rPr>
              <a:t>ついて</a:t>
            </a:r>
            <a:endParaRPr lang="en-US" altLang="ja-JP" sz="17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管理コンソール・エクスポート</a:t>
            </a:r>
            <a:r>
              <a:rPr lang="en-US" altLang="ja-JP" sz="1700" dirty="0">
                <a:latin typeface="+mn-ea"/>
              </a:rPr>
              <a:t>/</a:t>
            </a:r>
            <a:r>
              <a:rPr lang="ja-JP" altLang="en-US" sz="1700" dirty="0">
                <a:latin typeface="+mn-ea"/>
              </a:rPr>
              <a:t>インポートの標準的な作業</a:t>
            </a:r>
            <a:r>
              <a:rPr lang="ja-JP" altLang="en-US" sz="1700" dirty="0" smtClean="0">
                <a:latin typeface="+mn-ea"/>
              </a:rPr>
              <a:t>フロー</a:t>
            </a:r>
            <a:endParaRPr lang="en-US" altLang="ja-JP" sz="17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基本コンソール・</a:t>
            </a:r>
            <a:r>
              <a:rPr lang="en-US" altLang="ja-JP" sz="1700" dirty="0">
                <a:latin typeface="+mn-ea"/>
              </a:rPr>
              <a:t>Symphony</a:t>
            </a:r>
            <a:r>
              <a:rPr lang="ja-JP" altLang="en-US" sz="1700" dirty="0">
                <a:latin typeface="+mn-ea"/>
              </a:rPr>
              <a:t>の標準的な作業</a:t>
            </a:r>
            <a:r>
              <a:rPr lang="ja-JP" altLang="en-US" sz="1700" dirty="0" smtClean="0">
                <a:latin typeface="+mn-ea"/>
              </a:rPr>
              <a:t>フロー</a:t>
            </a:r>
            <a:endParaRPr lang="en-US" altLang="ja-JP" sz="17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 smtClean="0">
                <a:latin typeface="+mn-ea"/>
              </a:rPr>
              <a:t>管理</a:t>
            </a:r>
            <a:r>
              <a:rPr lang="en-US" altLang="ja-JP" sz="1700" dirty="0">
                <a:latin typeface="+mn-ea"/>
              </a:rPr>
              <a:t>/</a:t>
            </a:r>
            <a:r>
              <a:rPr lang="ja-JP" altLang="en-US" sz="1700" dirty="0">
                <a:latin typeface="+mn-ea"/>
              </a:rPr>
              <a:t>基本コンソールの</a:t>
            </a:r>
            <a:r>
              <a:rPr lang="ja-JP" altLang="en-US" sz="1700" dirty="0" smtClean="0">
                <a:latin typeface="+mn-ea"/>
              </a:rPr>
              <a:t>説明</a:t>
            </a:r>
            <a:endParaRPr lang="en-US" altLang="ja-JP" sz="17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700" dirty="0" smtClean="0">
                <a:latin typeface="+mn-ea"/>
              </a:rPr>
              <a:t>システム設定</a:t>
            </a:r>
            <a:endParaRPr lang="en-US" altLang="ja-JP" sz="17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RBAC</a:t>
            </a:r>
            <a:r>
              <a:rPr lang="ja-JP" altLang="en-US" sz="1700" dirty="0">
                <a:latin typeface="+mn-ea"/>
              </a:rPr>
              <a:t>（ロールベースアクセス制御</a:t>
            </a:r>
            <a:r>
              <a:rPr lang="ja-JP" altLang="en-US" sz="1700" dirty="0" smtClean="0">
                <a:latin typeface="+mn-ea"/>
              </a:rPr>
              <a:t>）</a:t>
            </a:r>
            <a:endParaRPr lang="en-US" altLang="ja-JP" sz="17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700" dirty="0" smtClean="0">
                <a:latin typeface="+mn-ea"/>
              </a:rPr>
              <a:t>エクスポート</a:t>
            </a:r>
            <a:r>
              <a:rPr lang="en-US" altLang="ja-JP" sz="1700" dirty="0">
                <a:latin typeface="+mn-ea"/>
              </a:rPr>
              <a:t>/</a:t>
            </a:r>
            <a:r>
              <a:rPr lang="ja-JP" altLang="en-US" sz="1700" dirty="0" smtClean="0">
                <a:latin typeface="+mn-ea"/>
              </a:rPr>
              <a:t>インポート</a:t>
            </a:r>
            <a:endParaRPr lang="en-US" altLang="ja-JP" sz="17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における機器の</a:t>
            </a:r>
            <a:r>
              <a:rPr lang="ja-JP" altLang="en-US" sz="1700" dirty="0" smtClean="0">
                <a:latin typeface="+mn-ea"/>
              </a:rPr>
              <a:t>管理</a:t>
            </a:r>
            <a:endParaRPr lang="en-US" altLang="ja-JP" sz="17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700" dirty="0" smtClean="0">
                <a:latin typeface="+mn-ea"/>
              </a:rPr>
              <a:t>オペレーション</a:t>
            </a:r>
            <a:r>
              <a:rPr lang="ja-JP" altLang="en-US" sz="1700" dirty="0">
                <a:latin typeface="+mn-ea"/>
              </a:rPr>
              <a:t>の</a:t>
            </a:r>
            <a:r>
              <a:rPr lang="ja-JP" altLang="en-US" sz="1700" dirty="0" smtClean="0">
                <a:latin typeface="+mn-ea"/>
              </a:rPr>
              <a:t>概要</a:t>
            </a:r>
            <a:endParaRPr lang="en-US" altLang="ja-JP" sz="17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Symphony</a:t>
            </a:r>
            <a:r>
              <a:rPr lang="ja-JP" altLang="en-US" sz="1700" dirty="0">
                <a:latin typeface="+mn-ea"/>
              </a:rPr>
              <a:t>クラスの定義</a:t>
            </a:r>
            <a:endParaRPr lang="en-US" altLang="ja-JP" sz="17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Symphony</a:t>
            </a:r>
            <a:r>
              <a:rPr lang="ja-JP" altLang="en-US" sz="1700" dirty="0">
                <a:latin typeface="+mn-ea"/>
              </a:rPr>
              <a:t>の</a:t>
            </a:r>
            <a:r>
              <a:rPr lang="ja-JP" altLang="en-US" sz="1700" dirty="0" smtClean="0">
                <a:latin typeface="+mn-ea"/>
              </a:rPr>
              <a:t>実行</a:t>
            </a:r>
            <a:endParaRPr lang="en-US" altLang="ja-JP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2.6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クラスの定義　</a:t>
            </a:r>
            <a:r>
              <a:rPr lang="en-US" altLang="ja-JP" dirty="0" smtClean="0">
                <a:latin typeface="+mn-ea"/>
              </a:rPr>
              <a:t>(1/4)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3069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2.4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ITA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における機器の管理</a:t>
            </a: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9118" y="1545893"/>
            <a:ext cx="1800493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基本コンソール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作業フロー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メニュー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0" dirty="0" smtClean="0">
                          <a:solidFill>
                            <a:schemeClr val="accent6"/>
                          </a:solidFill>
                        </a:rPr>
                        <a:t>メニューグループ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機器一覧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14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2.5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オペレーションの概要</a:t>
            </a: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投入オペレーション一覧</a:t>
            </a: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34799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2.6</a:t>
            </a:r>
            <a:r>
              <a:rPr lang="ja-JP" altLang="en-US" b="1" dirty="0">
                <a:solidFill>
                  <a:srgbClr val="F8DCDD"/>
                </a:solidFill>
              </a:rPr>
              <a:t>　</a:t>
            </a:r>
            <a:r>
              <a:rPr lang="en-US" altLang="ja-JP" b="1" dirty="0">
                <a:solidFill>
                  <a:srgbClr val="F8DCDD"/>
                </a:solidFill>
              </a:rPr>
              <a:t>Symphony</a:t>
            </a:r>
            <a:r>
              <a:rPr lang="ja-JP" altLang="en-US" b="1" dirty="0">
                <a:solidFill>
                  <a:srgbClr val="F8DCDD"/>
                </a:solidFill>
              </a:rPr>
              <a:t>クラスの定義</a:t>
            </a: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Movement</a:t>
            </a: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一覧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Symphony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68511" y="3825626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spc="-150" dirty="0">
                <a:solidFill>
                  <a:srgbClr val="C00000"/>
                </a:solidFill>
                <a:latin typeface="+mn-ea"/>
              </a:rPr>
              <a:t>インターフェース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情報</a:t>
            </a: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2787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2.7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の実行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作業実行</a:t>
            </a: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クラス一覧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クラス編集</a:t>
            </a: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作業確認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作業一覧</a:t>
            </a:r>
          </a:p>
        </p:txBody>
      </p:sp>
    </p:spTree>
    <p:extLst>
      <p:ext uri="{BB962C8B-B14F-4D97-AF65-F5344CB8AC3E}">
        <p14:creationId xmlns:p14="http://schemas.microsoft.com/office/powerpoint/2010/main" val="35206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</a:t>
            </a:r>
            <a:r>
              <a:rPr lang="ja-JP" altLang="en-US" b="1" dirty="0" smtClean="0"/>
              <a:t>ワークフロー</a:t>
            </a:r>
            <a:endParaRPr lang="en-US" altLang="ja-JP" b="1" dirty="0" smtClean="0"/>
          </a:p>
          <a:p>
            <a:pPr marL="0" indent="0">
              <a:lnSpc>
                <a:spcPts val="1600"/>
              </a:lnSpc>
              <a:buNone/>
            </a:pPr>
            <a:endParaRPr lang="en-US" altLang="ja-JP" b="1" dirty="0"/>
          </a:p>
          <a:p>
            <a:pPr lvl="1"/>
            <a:r>
              <a:rPr lang="en-US" altLang="ja-JP" b="1" dirty="0" smtClean="0"/>
              <a:t>Symphony</a:t>
            </a:r>
            <a:r>
              <a:rPr lang="ja-JP" altLang="en-US" dirty="0"/>
              <a:t>（シンフォニー　</a:t>
            </a:r>
            <a:r>
              <a:rPr lang="en-US" altLang="ja-JP" dirty="0"/>
              <a:t>※ITA</a:t>
            </a:r>
            <a:r>
              <a:rPr lang="ja-JP" altLang="en-US" dirty="0"/>
              <a:t>の独自用語</a:t>
            </a:r>
            <a:r>
              <a:rPr lang="ja-JP" altLang="en-US" dirty="0" smtClean="0"/>
              <a:t>） </a:t>
            </a:r>
            <a:endParaRPr lang="en-US" altLang="ja-JP" dirty="0"/>
          </a:p>
          <a:p>
            <a:pPr lvl="2"/>
            <a:r>
              <a:rPr lang="en-US" altLang="ja-JP" dirty="0" smtClean="0"/>
              <a:t>Movement</a:t>
            </a:r>
            <a:r>
              <a:rPr lang="ja-JP" altLang="en-US" dirty="0"/>
              <a:t>と呼ぶ作業パターンを</a:t>
            </a:r>
            <a:r>
              <a:rPr lang="ja-JP" altLang="en-US" dirty="0" smtClean="0"/>
              <a:t>組み合わせてワークフロー</a:t>
            </a:r>
            <a:r>
              <a:rPr lang="ja-JP" altLang="en-US" dirty="0"/>
              <a:t>を作成し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一連</a:t>
            </a:r>
            <a:r>
              <a:rPr lang="ja-JP" altLang="en-US" dirty="0"/>
              <a:t>の構築・設定などの作業を行います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lnSpc>
                <a:spcPts val="1200"/>
              </a:lnSpc>
            </a:pPr>
            <a:endParaRPr lang="en-US" altLang="ja-JP" dirty="0"/>
          </a:p>
          <a:p>
            <a:pPr lvl="1"/>
            <a:r>
              <a:rPr lang="en-US" altLang="ja-JP" b="1" dirty="0" smtClean="0"/>
              <a:t>Movement</a:t>
            </a:r>
            <a:r>
              <a:rPr lang="ja-JP" altLang="en-US" dirty="0" smtClean="0"/>
              <a:t>（</a:t>
            </a:r>
            <a:r>
              <a:rPr lang="ja-JP" altLang="en-US" dirty="0"/>
              <a:t>ムーブメント　</a:t>
            </a:r>
            <a:r>
              <a:rPr lang="en-US" altLang="ja-JP" dirty="0" smtClean="0"/>
              <a:t>※ITA</a:t>
            </a:r>
            <a:r>
              <a:rPr lang="ja-JP" altLang="en-US" dirty="0" smtClean="0"/>
              <a:t>の独自用語）</a:t>
            </a:r>
            <a:endParaRPr lang="en-US" altLang="ja-JP" dirty="0"/>
          </a:p>
          <a:p>
            <a:pPr lvl="2"/>
            <a:r>
              <a:rPr lang="ja-JP" altLang="en-US" dirty="0" smtClean="0"/>
              <a:t>作業の単位を意味します。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(2/4)</a:t>
            </a:r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513712" y="3233590"/>
            <a:ext cx="6113503" cy="3095403"/>
            <a:chOff x="1507181" y="3167084"/>
            <a:chExt cx="6113503" cy="3095403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4092684" y="3507370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33" name="正方形/長方形 32"/>
            <p:cNvSpPr/>
            <p:nvPr/>
          </p:nvSpPr>
          <p:spPr bwMode="auto">
            <a:xfrm>
              <a:off x="6213956" y="3723808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正方形/長方形 33"/>
            <p:cNvSpPr/>
            <p:nvPr/>
          </p:nvSpPr>
          <p:spPr bwMode="auto">
            <a:xfrm>
              <a:off x="6160131" y="3658170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6109247" y="3588269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 smtClean="0">
                <a:latin typeface="+mn-ea"/>
              </a:endParaRPr>
            </a:p>
          </p:txBody>
        </p:sp>
        <p:cxnSp>
          <p:nvCxnSpPr>
            <p:cNvPr id="43" name="直線コネクタ 42"/>
            <p:cNvCxnSpPr>
              <a:endCxn id="22" idx="1"/>
            </p:cNvCxnSpPr>
            <p:nvPr/>
          </p:nvCxnSpPr>
          <p:spPr bwMode="auto">
            <a:xfrm>
              <a:off x="3482988" y="3944497"/>
              <a:ext cx="733816" cy="190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>
              <a:endCxn id="72" idx="1"/>
            </p:cNvCxnSpPr>
            <p:nvPr/>
          </p:nvCxnSpPr>
          <p:spPr bwMode="auto">
            <a:xfrm>
              <a:off x="3482988" y="3944497"/>
              <a:ext cx="750610" cy="101568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5807261" y="3942957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>
              <a:stCxn id="22" idx="3"/>
              <a:endCxn id="59" idx="1"/>
            </p:cNvCxnSpPr>
            <p:nvPr/>
          </p:nvCxnSpPr>
          <p:spPr bwMode="auto">
            <a:xfrm>
              <a:off x="5805777" y="3946401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>
              <a:stCxn id="24" idx="3"/>
              <a:endCxn id="61" idx="1"/>
            </p:cNvCxnSpPr>
            <p:nvPr/>
          </p:nvCxnSpPr>
          <p:spPr bwMode="auto">
            <a:xfrm>
              <a:off x="5816794" y="4440227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/>
            <p:cNvCxnSpPr>
              <a:endCxn id="24" idx="1"/>
            </p:cNvCxnSpPr>
            <p:nvPr/>
          </p:nvCxnSpPr>
          <p:spPr bwMode="auto">
            <a:xfrm>
              <a:off x="3473636" y="3940576"/>
              <a:ext cx="754185" cy="51620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直線コネクタ 76"/>
            <p:cNvCxnSpPr>
              <a:stCxn id="72" idx="3"/>
              <a:endCxn id="78" idx="1"/>
            </p:cNvCxnSpPr>
            <p:nvPr/>
          </p:nvCxnSpPr>
          <p:spPr bwMode="auto">
            <a:xfrm>
              <a:off x="5822571" y="4947115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正方形/長方形 78"/>
            <p:cNvSpPr/>
            <p:nvPr/>
          </p:nvSpPr>
          <p:spPr bwMode="auto">
            <a:xfrm>
              <a:off x="6126458" y="3605933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507181" y="3167084"/>
              <a:ext cx="2146054" cy="3095403"/>
              <a:chOff x="1441871" y="3140960"/>
              <a:chExt cx="2146054" cy="3095403"/>
            </a:xfrm>
          </p:grpSpPr>
          <p:sp>
            <p:nvSpPr>
              <p:cNvPr id="41" name="正方形/長方形 40"/>
              <p:cNvSpPr/>
              <p:nvPr/>
            </p:nvSpPr>
            <p:spPr bwMode="auto">
              <a:xfrm>
                <a:off x="1441871" y="3320363"/>
                <a:ext cx="2146054" cy="2916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grpSp>
            <p:nvGrpSpPr>
              <p:cNvPr id="5" name="グループ化 4"/>
              <p:cNvGrpSpPr/>
              <p:nvPr/>
            </p:nvGrpSpPr>
            <p:grpSpPr>
              <a:xfrm>
                <a:off x="1748786" y="3140960"/>
                <a:ext cx="1532224" cy="358806"/>
                <a:chOff x="1748786" y="3140960"/>
                <a:chExt cx="1532224" cy="358806"/>
              </a:xfrm>
            </p:grpSpPr>
            <p:sp>
              <p:nvSpPr>
                <p:cNvPr id="3" name="正方形/長方形 2"/>
                <p:cNvSpPr/>
                <p:nvPr/>
              </p:nvSpPr>
              <p:spPr bwMode="auto">
                <a:xfrm>
                  <a:off x="1748786" y="3265218"/>
                  <a:ext cx="1527034" cy="107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  <p:sp>
              <p:nvSpPr>
                <p:cNvPr id="42" name="正方形/長方形 41"/>
                <p:cNvSpPr/>
                <p:nvPr/>
              </p:nvSpPr>
              <p:spPr bwMode="auto">
                <a:xfrm>
                  <a:off x="1748786" y="3140960"/>
                  <a:ext cx="1532224" cy="358806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b="1" dirty="0" smtClean="0">
                      <a:latin typeface="+mn-ea"/>
                    </a:rPr>
                    <a:t>Symphony</a:t>
                  </a:r>
                  <a:endParaRPr kumimoji="1" lang="ja-JP" altLang="en-US" b="1" dirty="0" smtClean="0">
                    <a:latin typeface="+mn-ea"/>
                  </a:endParaRPr>
                </a:p>
              </p:txBody>
            </p:sp>
          </p:grpSp>
        </p:grpSp>
        <p:sp>
          <p:nvSpPr>
            <p:cNvPr id="20" name="下矢印 19"/>
            <p:cNvSpPr/>
            <p:nvPr/>
          </p:nvSpPr>
          <p:spPr bwMode="auto">
            <a:xfrm>
              <a:off x="2418208" y="3525890"/>
              <a:ext cx="324000" cy="2664000"/>
            </a:xfrm>
            <a:prstGeom prst="downArrow">
              <a:avLst>
                <a:gd name="adj1" fmla="val 50000"/>
                <a:gd name="adj2" fmla="val 9232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1680208" y="3747768"/>
              <a:ext cx="1800000" cy="446281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Movement A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1680208" y="4488996"/>
              <a:ext cx="1800000" cy="446281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Movement B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1680208" y="5230224"/>
              <a:ext cx="1800000" cy="446281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Movement C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4216804" y="3783837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4227821" y="4290724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 bwMode="auto">
            <a:xfrm>
              <a:off x="5061341" y="5155025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角丸四角形 71"/>
            <p:cNvSpPr/>
            <p:nvPr/>
          </p:nvSpPr>
          <p:spPr bwMode="auto">
            <a:xfrm>
              <a:off x="4233598" y="4797612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角丸四角形 57"/>
            <p:cNvSpPr/>
            <p:nvPr/>
          </p:nvSpPr>
          <p:spPr bwMode="auto">
            <a:xfrm>
              <a:off x="6306693" y="3840510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306693" y="4175969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6295676" y="4511428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295678" y="4846887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図 89"/>
          <p:cNvPicPr>
            <a:picLocks noChangeAspect="1"/>
          </p:cNvPicPr>
          <p:nvPr/>
        </p:nvPicPr>
        <p:blipFill rotWithShape="1">
          <a:blip r:embed="rId3"/>
          <a:srcRect l="314" r="131"/>
          <a:stretch/>
        </p:blipFill>
        <p:spPr>
          <a:xfrm>
            <a:off x="1224000" y="2314289"/>
            <a:ext cx="5364000" cy="41388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(3/4)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の追加と削除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クラス編集</a:t>
            </a:r>
            <a:r>
              <a:rPr lang="ja-JP" altLang="en-US" dirty="0" smtClean="0"/>
              <a:t>」メニューで</a:t>
            </a:r>
            <a:r>
              <a:rPr lang="ja-JP" altLang="en-US" dirty="0"/>
              <a:t>は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Movement</a:t>
            </a:r>
            <a:r>
              <a:rPr lang="ja-JP" altLang="en-US" dirty="0" smtClean="0"/>
              <a:t>の追加およ</a:t>
            </a:r>
            <a:r>
              <a:rPr lang="ja-JP" altLang="en-US" dirty="0"/>
              <a:t>び</a:t>
            </a:r>
            <a:r>
              <a:rPr lang="ja-JP" altLang="en-US" dirty="0" smtClean="0"/>
              <a:t>削除が可能です。 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91431" y="2021455"/>
            <a:ext cx="368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「</a:t>
            </a:r>
            <a:r>
              <a:rPr lang="en-US" altLang="ja-JP" sz="1600" b="1" dirty="0" smtClean="0"/>
              <a:t>Symphony</a:t>
            </a:r>
            <a:r>
              <a:rPr lang="ja-JP" altLang="en-US" sz="1600" b="1" dirty="0" smtClean="0"/>
              <a:t>編集」画面</a:t>
            </a:r>
            <a:endParaRPr kumimoji="1" lang="ja-JP" altLang="en-US" sz="1600" b="1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4636242" y="3804356"/>
            <a:ext cx="216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5098927" y="4527785"/>
            <a:ext cx="1299616" cy="22838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角丸四角形吹き出し 56"/>
          <p:cNvSpPr/>
          <p:nvPr/>
        </p:nvSpPr>
        <p:spPr bwMode="auto">
          <a:xfrm>
            <a:off x="6660257" y="3100013"/>
            <a:ext cx="2160300" cy="673913"/>
          </a:xfrm>
          <a:prstGeom prst="wedgeRoundRectCallout">
            <a:avLst>
              <a:gd name="adj1" fmla="val -133908"/>
              <a:gd name="adj2" fmla="val 69381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b="1" dirty="0">
                <a:latin typeface="+mn-ea"/>
              </a:rPr>
              <a:t>「</a:t>
            </a:r>
            <a:r>
              <a:rPr lang="en-US" altLang="ja-JP" sz="1100" b="1" dirty="0">
                <a:latin typeface="+mn-ea"/>
              </a:rPr>
              <a:t>×</a:t>
            </a:r>
            <a:r>
              <a:rPr lang="ja-JP" altLang="en-US" sz="1100" b="1" dirty="0">
                <a:latin typeface="+mn-ea"/>
              </a:rPr>
              <a:t>」アイコン</a:t>
            </a:r>
            <a:r>
              <a:rPr lang="ja-JP" altLang="en-US" sz="1100" b="1" dirty="0" smtClean="0">
                <a:latin typeface="+mn-ea"/>
              </a:rPr>
              <a:t>を</a:t>
            </a:r>
            <a:r>
              <a:rPr lang="ja-JP" altLang="en-US" sz="1100" b="1" dirty="0">
                <a:latin typeface="+mn-ea"/>
              </a:rPr>
              <a:t>押下</a:t>
            </a:r>
            <a:r>
              <a:rPr lang="ja-JP" altLang="en-US" sz="1100" b="1" dirty="0" smtClean="0">
                <a:latin typeface="+mn-ea"/>
              </a:rPr>
              <a:t>する</a:t>
            </a:r>
            <a:r>
              <a:rPr lang="ja-JP" altLang="en-US" sz="1100" b="1" dirty="0">
                <a:latin typeface="+mn-ea"/>
              </a:rPr>
              <a:t>と</a:t>
            </a:r>
            <a:endParaRPr lang="en-US" altLang="ja-JP" sz="1100" b="1" dirty="0">
              <a:latin typeface="+mn-ea"/>
            </a:endParaRPr>
          </a:p>
          <a:p>
            <a:pPr algn="ctr"/>
            <a:r>
              <a:rPr lang="en-US" altLang="ja-JP" sz="1100" b="1" dirty="0">
                <a:latin typeface="+mn-ea"/>
              </a:rPr>
              <a:t>Movement</a:t>
            </a:r>
            <a:r>
              <a:rPr lang="ja-JP" altLang="en-US" sz="1100" b="1" dirty="0" err="1">
                <a:latin typeface="+mn-ea"/>
              </a:rPr>
              <a:t>が削</a:t>
            </a:r>
            <a:r>
              <a:rPr lang="ja-JP" altLang="en-US" sz="1100" b="1" dirty="0">
                <a:latin typeface="+mn-ea"/>
              </a:rPr>
              <a:t>除されます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72" name="図形 71"/>
          <p:cNvSpPr/>
          <p:nvPr/>
        </p:nvSpPr>
        <p:spPr>
          <a:xfrm rot="20069254" flipH="1">
            <a:off x="4244132" y="4165471"/>
            <a:ext cx="768980" cy="761749"/>
          </a:xfrm>
          <a:prstGeom prst="swooshArrow">
            <a:avLst>
              <a:gd name="adj1" fmla="val 26250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9" name="角丸四角形吹き出し 78"/>
          <p:cNvSpPr/>
          <p:nvPr/>
        </p:nvSpPr>
        <p:spPr bwMode="auto">
          <a:xfrm>
            <a:off x="6660257" y="4194106"/>
            <a:ext cx="2160300" cy="673913"/>
          </a:xfrm>
          <a:prstGeom prst="wedgeRoundRectCallout">
            <a:avLst>
              <a:gd name="adj1" fmla="val -61951"/>
              <a:gd name="adj2" fmla="val -12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b="1" dirty="0">
                <a:latin typeface="+mn-ea"/>
              </a:rPr>
              <a:t>ドラッグ＆ドロップで</a:t>
            </a:r>
          </a:p>
          <a:p>
            <a:pPr algn="ctr"/>
            <a:r>
              <a:rPr lang="en-US" altLang="ja-JP" sz="1100" b="1" dirty="0">
                <a:latin typeface="+mn-ea"/>
              </a:rPr>
              <a:t>Movement</a:t>
            </a:r>
            <a:r>
              <a:rPr lang="ja-JP" altLang="en-US" sz="1100" b="1" dirty="0">
                <a:latin typeface="+mn-ea"/>
              </a:rPr>
              <a:t>が追加されます</a:t>
            </a:r>
          </a:p>
        </p:txBody>
      </p:sp>
      <p:sp>
        <p:nvSpPr>
          <p:cNvPr id="80" name="角丸四角形吹き出し 79"/>
          <p:cNvSpPr/>
          <p:nvPr/>
        </p:nvSpPr>
        <p:spPr bwMode="auto">
          <a:xfrm>
            <a:off x="6660257" y="5268605"/>
            <a:ext cx="2160300" cy="673913"/>
          </a:xfrm>
          <a:prstGeom prst="wedgeRoundRectCallout">
            <a:avLst>
              <a:gd name="adj1" fmla="val -230353"/>
              <a:gd name="adj2" fmla="val -10739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Movement</a:t>
            </a:r>
            <a:r>
              <a:rPr lang="ja-JP" altLang="en-US" sz="1100" b="1" dirty="0" smtClean="0">
                <a:latin typeface="+mn-ea"/>
              </a:rPr>
              <a:t>を</a:t>
            </a:r>
            <a:endParaRPr lang="en-US" altLang="ja-JP" sz="1100" b="1" dirty="0" smtClean="0">
              <a:latin typeface="+mn-ea"/>
            </a:endParaRPr>
          </a:p>
          <a:p>
            <a:pPr algn="ctr"/>
            <a:r>
              <a:rPr lang="ja-JP" altLang="en-US" sz="1100" b="1" dirty="0" smtClean="0">
                <a:latin typeface="+mn-ea"/>
              </a:rPr>
              <a:t>ドラッグ</a:t>
            </a:r>
            <a:r>
              <a:rPr lang="ja-JP" altLang="en-US" sz="1100" b="1" dirty="0">
                <a:latin typeface="+mn-ea"/>
              </a:rPr>
              <a:t>＆ドロップすることで</a:t>
            </a:r>
          </a:p>
          <a:p>
            <a:pPr algn="ctr"/>
            <a:r>
              <a:rPr lang="ja-JP" altLang="en-US" sz="1100" b="1" dirty="0">
                <a:latin typeface="+mn-ea"/>
              </a:rPr>
              <a:t>入れ替えが可能です</a:t>
            </a:r>
          </a:p>
        </p:txBody>
      </p:sp>
      <p:sp>
        <p:nvSpPr>
          <p:cNvPr id="86" name="上矢印 85"/>
          <p:cNvSpPr/>
          <p:nvPr/>
        </p:nvSpPr>
        <p:spPr bwMode="auto">
          <a:xfrm>
            <a:off x="2473483" y="4711836"/>
            <a:ext cx="216030" cy="396105"/>
          </a:xfrm>
          <a:prstGeom prst="upArrow">
            <a:avLst>
              <a:gd name="adj1" fmla="val 37906"/>
              <a:gd name="adj2" fmla="val 37906"/>
            </a:avLst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8" name="上矢印 87"/>
          <p:cNvSpPr/>
          <p:nvPr/>
        </p:nvSpPr>
        <p:spPr bwMode="auto">
          <a:xfrm flipV="1">
            <a:off x="2634264" y="4711836"/>
            <a:ext cx="216030" cy="396105"/>
          </a:xfrm>
          <a:prstGeom prst="upArrow">
            <a:avLst>
              <a:gd name="adj1" fmla="val 37906"/>
              <a:gd name="adj2" fmla="val 37906"/>
            </a:avLst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68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l="515" r="-93" b="32507"/>
          <a:stretch/>
        </p:blipFill>
        <p:spPr>
          <a:xfrm>
            <a:off x="1008000" y="2708900"/>
            <a:ext cx="7056000" cy="36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(4/4)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保留</a:t>
            </a:r>
            <a:r>
              <a:rPr lang="ja-JP" altLang="en-US" b="1" dirty="0" smtClean="0"/>
              <a:t>設定（</a:t>
            </a:r>
            <a:r>
              <a:rPr lang="ja-JP" altLang="en-US" b="1" dirty="0"/>
              <a:t>一時停止</a:t>
            </a:r>
            <a:r>
              <a:rPr lang="ja-JP" altLang="en-US" b="1" dirty="0" smtClean="0"/>
              <a:t>設定）</a:t>
            </a:r>
            <a:r>
              <a:rPr lang="ja-JP" altLang="en-US" b="1" dirty="0"/>
              <a:t>に</a:t>
            </a:r>
            <a:r>
              <a:rPr lang="ja-JP" altLang="en-US" b="1" dirty="0" smtClean="0"/>
              <a:t>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クラス編集」メニューで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設定</a:t>
            </a:r>
            <a:r>
              <a:rPr lang="ja-JP" altLang="en-US" dirty="0"/>
              <a:t>した</a:t>
            </a:r>
            <a:r>
              <a:rPr lang="en-US" altLang="ja-JP" dirty="0"/>
              <a:t>Movement </a:t>
            </a:r>
            <a:r>
              <a:rPr lang="ja-JP" altLang="en-US" dirty="0"/>
              <a:t>の下のチェックボックスで</a:t>
            </a:r>
            <a:r>
              <a:rPr lang="ja-JP" altLang="en-US" dirty="0" smtClean="0"/>
              <a:t>、「一時停止」の設定が可能です。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設定</a:t>
            </a:r>
            <a:r>
              <a:rPr lang="ja-JP" altLang="en-US" dirty="0"/>
              <a:t>を行うと、後続の</a:t>
            </a:r>
            <a:r>
              <a:rPr lang="ja-JP" altLang="en-US" dirty="0" smtClean="0"/>
              <a:t>処理を一時停止することができます。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3501" y="2413397"/>
            <a:ext cx="368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「</a:t>
            </a:r>
            <a:r>
              <a:rPr lang="en-US" altLang="ja-JP" sz="1600" b="1" dirty="0" smtClean="0"/>
              <a:t>Symphony</a:t>
            </a:r>
            <a:r>
              <a:rPr lang="ja-JP" altLang="en-US" sz="1600" b="1" dirty="0" smtClean="0"/>
              <a:t>編集」画面</a:t>
            </a:r>
            <a:endParaRPr kumimoji="1" lang="ja-JP" altLang="en-US" sz="1600" b="1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2386588" y="5181621"/>
            <a:ext cx="785564" cy="2880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7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2.7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の実行　</a:t>
            </a:r>
            <a:r>
              <a:rPr lang="en-US" altLang="ja-JP" dirty="0" smtClean="0">
                <a:latin typeface="+mn-ea"/>
              </a:rPr>
              <a:t>(1/8)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3069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2.4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ITA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における機器の管理</a:t>
            </a: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9118" y="1545893"/>
            <a:ext cx="1800493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基本コンソール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作業フロー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メニュー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0" dirty="0" smtClean="0">
                          <a:solidFill>
                            <a:schemeClr val="accent6"/>
                          </a:solidFill>
                        </a:rPr>
                        <a:t>メニューグループ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機器一覧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14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2.5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オペレーションの概要</a:t>
            </a: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投入オペレーション一覧</a:t>
            </a: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34799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2.6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Symphony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クラスの定義</a:t>
            </a: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Movement</a:t>
            </a: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一覧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Symphony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68511" y="3825626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Symphony</a:t>
            </a:r>
            <a:r>
              <a:rPr lang="ja-JP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インターフェース</a:t>
            </a: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情報</a:t>
            </a: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2787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2.7</a:t>
            </a:r>
            <a:r>
              <a:rPr lang="ja-JP" altLang="en-US" b="1" dirty="0">
                <a:solidFill>
                  <a:srgbClr val="F8DCDD"/>
                </a:solidFill>
              </a:rPr>
              <a:t>　</a:t>
            </a:r>
            <a:r>
              <a:rPr lang="en-US" altLang="ja-JP" b="1" dirty="0">
                <a:solidFill>
                  <a:srgbClr val="F8DCDD"/>
                </a:solidFill>
              </a:rPr>
              <a:t>Symphony</a:t>
            </a:r>
            <a:r>
              <a:rPr lang="ja-JP" altLang="en-US" b="1" dirty="0">
                <a:solidFill>
                  <a:srgbClr val="F8DCDD"/>
                </a:solidFill>
              </a:rPr>
              <a:t>の実行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作業実行</a:t>
            </a: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クラス一覧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クラス編集</a:t>
            </a: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作業確認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作業一覧</a:t>
            </a:r>
          </a:p>
        </p:txBody>
      </p:sp>
    </p:spTree>
    <p:extLst>
      <p:ext uri="{BB962C8B-B14F-4D97-AF65-F5344CB8AC3E}">
        <p14:creationId xmlns:p14="http://schemas.microsoft.com/office/powerpoint/2010/main" val="32944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204" t="630" b="44292"/>
          <a:stretch/>
        </p:blipFill>
        <p:spPr>
          <a:xfrm>
            <a:off x="886338" y="3422745"/>
            <a:ext cx="4068817" cy="17206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(2/8)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作業実行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 smtClean="0"/>
              <a:t>作業実行」メニューでは、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Symphony </a:t>
            </a:r>
            <a:r>
              <a:rPr lang="ja-JP" altLang="en-US" dirty="0"/>
              <a:t>実行の指示を行います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」および「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 smtClean="0"/>
              <a:t>」サブメニュー内でそれぞれ</a:t>
            </a:r>
            <a:r>
              <a:rPr lang="ja-JP" altLang="en-US" dirty="0"/>
              <a:t>選択し</a:t>
            </a:r>
            <a:r>
              <a:rPr lang="ja-JP" altLang="en-US" dirty="0" smtClean="0"/>
              <a:t>、「実行」ボタンを押下すると「</a:t>
            </a:r>
            <a:r>
              <a:rPr lang="en-US" altLang="ja-JP" dirty="0" smtClean="0"/>
              <a:t>Symphony </a:t>
            </a:r>
            <a:r>
              <a:rPr lang="ja-JP" altLang="en-US" dirty="0"/>
              <a:t>作業確認</a:t>
            </a:r>
            <a:r>
              <a:rPr lang="ja-JP" altLang="en-US" dirty="0" smtClean="0"/>
              <a:t>」画面に</a:t>
            </a:r>
            <a:r>
              <a:rPr lang="ja-JP" altLang="en-US" dirty="0"/>
              <a:t>遷移</a:t>
            </a:r>
            <a:r>
              <a:rPr lang="ja-JP" altLang="en-US" dirty="0" smtClean="0"/>
              <a:t>し作業</a:t>
            </a:r>
            <a:r>
              <a:rPr lang="ja-JP" altLang="en-US" dirty="0"/>
              <a:t>のトレースが始まります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「予約日時」欄に日時入力し作業</a:t>
            </a:r>
            <a:r>
              <a:rPr lang="ja-JP" altLang="en-US" dirty="0"/>
              <a:t>の</a:t>
            </a:r>
            <a:r>
              <a:rPr lang="ja-JP" altLang="en-US" dirty="0" smtClean="0"/>
              <a:t>予約をすることも可能です。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7812" y="3148580"/>
            <a:ext cx="368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「</a:t>
            </a:r>
            <a:r>
              <a:rPr lang="en-US" altLang="ja-JP" sz="1600" b="1" dirty="0"/>
              <a:t> Symphony</a:t>
            </a:r>
            <a:r>
              <a:rPr lang="ja-JP" altLang="en-US" sz="1600" b="1" dirty="0"/>
              <a:t>作業実行</a:t>
            </a:r>
            <a:r>
              <a:rPr lang="ja-JP" altLang="en-US" sz="1600" b="1" dirty="0" smtClean="0"/>
              <a:t>」画面</a:t>
            </a:r>
            <a:endParaRPr kumimoji="1" lang="ja-JP" altLang="en-US" sz="16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70" y="3763690"/>
            <a:ext cx="3312832" cy="267562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/>
          <a:srcRect t="2298" b="29298"/>
          <a:stretch/>
        </p:blipFill>
        <p:spPr>
          <a:xfrm>
            <a:off x="1533878" y="5215374"/>
            <a:ext cx="3350463" cy="50407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6"/>
          <a:srcRect b="25215"/>
          <a:stretch/>
        </p:blipFill>
        <p:spPr>
          <a:xfrm>
            <a:off x="1533878" y="5789749"/>
            <a:ext cx="3330812" cy="543748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1794289" y="4225362"/>
            <a:ext cx="1044000" cy="86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93636" y="5499195"/>
            <a:ext cx="160898" cy="1053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593636" y="6087085"/>
            <a:ext cx="160898" cy="1053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5106014" y="6150140"/>
            <a:ext cx="804231" cy="1872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03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8" y="2649154"/>
            <a:ext cx="4837417" cy="36994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(3/8)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実行時間の予約について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実行時間の予約」の</a:t>
            </a:r>
            <a:r>
              <a:rPr lang="ja-JP" altLang="en-US" dirty="0" smtClean="0"/>
              <a:t>設定を行った場合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Symphony</a:t>
            </a:r>
            <a:r>
              <a:rPr lang="ja-JP" altLang="en-US" dirty="0" smtClean="0"/>
              <a:t>の実行後、即時実行されずステータスは「</a:t>
            </a:r>
            <a:r>
              <a:rPr lang="ja-JP" altLang="en-US" dirty="0" smtClean="0">
                <a:solidFill>
                  <a:srgbClr val="FF0000"/>
                </a:solidFill>
              </a:rPr>
              <a:t>予約中</a:t>
            </a:r>
            <a:r>
              <a:rPr lang="ja-JP" altLang="en-US" dirty="0" smtClean="0"/>
              <a:t>」となります。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予約を取消す場合は「</a:t>
            </a:r>
            <a:r>
              <a:rPr lang="ja-JP" altLang="en-US" dirty="0" smtClean="0">
                <a:solidFill>
                  <a:srgbClr val="FF0000"/>
                </a:solidFill>
              </a:rPr>
              <a:t>予約取消</a:t>
            </a:r>
            <a:r>
              <a:rPr lang="ja-JP" altLang="en-US" dirty="0" smtClean="0"/>
              <a:t>」を選択します。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37486" y="5924773"/>
            <a:ext cx="854116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9512" y="2370259"/>
            <a:ext cx="7776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0">
              <a:buNone/>
            </a:pPr>
            <a:r>
              <a:rPr lang="ja-JP" altLang="en-US" sz="1400" b="1" dirty="0"/>
              <a:t>「</a:t>
            </a:r>
            <a:r>
              <a:rPr lang="en-US" altLang="ja-JP" sz="1400" b="1" dirty="0"/>
              <a:t>Symphony</a:t>
            </a:r>
            <a:r>
              <a:rPr lang="ja-JP" altLang="en-US" sz="1400" b="1" dirty="0"/>
              <a:t>」メニューグループ </a:t>
            </a:r>
            <a:r>
              <a:rPr lang="en-US" altLang="ja-JP" sz="1400" b="1" dirty="0"/>
              <a:t>&gt;&gt;</a:t>
            </a:r>
            <a:r>
              <a:rPr lang="ja-JP" altLang="en-US" sz="1400" b="1" dirty="0"/>
              <a:t>「</a:t>
            </a:r>
            <a:r>
              <a:rPr lang="en-US" altLang="ja-JP" sz="1400" b="1" dirty="0"/>
              <a:t>Symphony</a:t>
            </a:r>
            <a:r>
              <a:rPr lang="ja-JP" altLang="en-US" sz="1400" b="1" dirty="0" smtClean="0"/>
              <a:t>作業</a:t>
            </a:r>
            <a:r>
              <a:rPr lang="ja-JP" altLang="en-US" sz="1400" b="1" dirty="0"/>
              <a:t>確認</a:t>
            </a:r>
            <a:r>
              <a:rPr lang="ja-JP" altLang="en-US" sz="1400" b="1" dirty="0" smtClean="0"/>
              <a:t>」メニュー</a:t>
            </a:r>
            <a:endParaRPr lang="en-US" altLang="ja-JP" sz="14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15421" t="9358" r="1511" b="51488"/>
          <a:stretch/>
        </p:blipFill>
        <p:spPr>
          <a:xfrm>
            <a:off x="4283960" y="4379836"/>
            <a:ext cx="4482523" cy="1630009"/>
          </a:xfrm>
          <a:prstGeom prst="rect">
            <a:avLst/>
          </a:prstGeom>
        </p:spPr>
      </p:pic>
      <p:sp>
        <p:nvSpPr>
          <p:cNvPr id="18" name="図形 17"/>
          <p:cNvSpPr/>
          <p:nvPr/>
        </p:nvSpPr>
        <p:spPr>
          <a:xfrm rot="3764294">
            <a:off x="4994105" y="3337786"/>
            <a:ext cx="2536849" cy="2287731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角丸四角形 32"/>
          <p:cNvSpPr/>
          <p:nvPr/>
        </p:nvSpPr>
        <p:spPr bwMode="auto">
          <a:xfrm>
            <a:off x="4091271" y="3794696"/>
            <a:ext cx="607603" cy="1397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413045" y="5279710"/>
            <a:ext cx="623309" cy="1344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156220" y="3794696"/>
            <a:ext cx="2637280" cy="49776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latin typeface="+mn-ea"/>
              </a:rPr>
              <a:t>予約した時間を経過すると</a:t>
            </a:r>
            <a:endParaRPr lang="en-US" altLang="ja-JP" sz="1200" b="1" dirty="0">
              <a:latin typeface="+mn-ea"/>
            </a:endParaRPr>
          </a:p>
          <a:p>
            <a:pPr algn="ctr"/>
            <a:r>
              <a:rPr lang="en-US" altLang="ja-JP" sz="1200" b="1" dirty="0" smtClean="0">
                <a:latin typeface="+mn-ea"/>
              </a:rPr>
              <a:t>Symphony</a:t>
            </a:r>
            <a:r>
              <a:rPr lang="ja-JP" altLang="en-US" sz="1200" b="1" dirty="0" smtClean="0">
                <a:latin typeface="+mn-ea"/>
              </a:rPr>
              <a:t>が実行されます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2196776" y="5313452"/>
            <a:ext cx="169138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「予約取消」ボタン</a:t>
            </a:r>
            <a:endParaRPr lang="en-US" altLang="ja-JP" sz="1200" b="1" dirty="0">
              <a:latin typeface="+mn-ea"/>
            </a:endParaRPr>
          </a:p>
        </p:txBody>
      </p:sp>
      <p:cxnSp>
        <p:nvCxnSpPr>
          <p:cNvPr id="28" name="直線コネクタ 27"/>
          <p:cNvCxnSpPr/>
          <p:nvPr/>
        </p:nvCxnSpPr>
        <p:spPr bwMode="auto">
          <a:xfrm>
            <a:off x="2307933" y="5595831"/>
            <a:ext cx="1368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endCxn id="5" idx="0"/>
          </p:cNvCxnSpPr>
          <p:nvPr/>
        </p:nvCxnSpPr>
        <p:spPr bwMode="auto">
          <a:xfrm flipH="1">
            <a:off x="1864544" y="5595831"/>
            <a:ext cx="465063" cy="32894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角丸四角形 38"/>
          <p:cNvSpPr/>
          <p:nvPr/>
        </p:nvSpPr>
        <p:spPr bwMode="auto">
          <a:xfrm>
            <a:off x="5429762" y="3108490"/>
            <a:ext cx="169138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ステータス：予約中</a:t>
            </a:r>
            <a:endParaRPr lang="en-US" altLang="ja-JP" sz="1200" b="1" dirty="0">
              <a:latin typeface="+mn-ea"/>
            </a:endParaRPr>
          </a:p>
        </p:txBody>
      </p:sp>
      <p:cxnSp>
        <p:nvCxnSpPr>
          <p:cNvPr id="40" name="直線コネクタ 39"/>
          <p:cNvCxnSpPr/>
          <p:nvPr/>
        </p:nvCxnSpPr>
        <p:spPr bwMode="auto">
          <a:xfrm>
            <a:off x="5473863" y="3384773"/>
            <a:ext cx="1440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 flipH="1">
            <a:off x="4407080" y="3384773"/>
            <a:ext cx="1088458" cy="40992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角丸四角形 41"/>
          <p:cNvSpPr/>
          <p:nvPr/>
        </p:nvSpPr>
        <p:spPr bwMode="auto">
          <a:xfrm>
            <a:off x="6013626" y="6131046"/>
            <a:ext cx="169138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ステータス：実行中</a:t>
            </a:r>
            <a:endParaRPr lang="en-US" altLang="ja-JP" sz="1200" b="1" dirty="0">
              <a:latin typeface="+mn-ea"/>
            </a:endParaRPr>
          </a:p>
        </p:txBody>
      </p:sp>
      <p:cxnSp>
        <p:nvCxnSpPr>
          <p:cNvPr id="43" name="直線コネクタ 42"/>
          <p:cNvCxnSpPr/>
          <p:nvPr/>
        </p:nvCxnSpPr>
        <p:spPr bwMode="auto">
          <a:xfrm flipV="1">
            <a:off x="6084210" y="6407330"/>
            <a:ext cx="1439970" cy="1041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/>
          <p:nvPr/>
        </p:nvCxnSpPr>
        <p:spPr bwMode="auto">
          <a:xfrm flipV="1">
            <a:off x="7522868" y="5414172"/>
            <a:ext cx="286217" cy="100819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47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/>
          <a:srcRect r="53415" b="51645"/>
          <a:stretch/>
        </p:blipFill>
        <p:spPr>
          <a:xfrm>
            <a:off x="973785" y="3104580"/>
            <a:ext cx="3630936" cy="28846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(4/8)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作業確認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 smtClean="0"/>
              <a:t>作業</a:t>
            </a:r>
            <a:r>
              <a:rPr lang="ja-JP" altLang="en-US" dirty="0"/>
              <a:t>確認</a:t>
            </a:r>
            <a:r>
              <a:rPr lang="ja-JP" altLang="en-US" dirty="0" smtClean="0"/>
              <a:t>」</a:t>
            </a:r>
            <a:r>
              <a:rPr lang="ja-JP" altLang="en-US" dirty="0"/>
              <a:t>メニューで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Symphony </a:t>
            </a:r>
            <a:r>
              <a:rPr lang="ja-JP" altLang="en-US" dirty="0"/>
              <a:t>の実行状態を表示します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状況</a:t>
            </a:r>
            <a:r>
              <a:rPr lang="ja-JP" altLang="en-US" dirty="0"/>
              <a:t>に応じて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保留解除</a:t>
            </a:r>
            <a:r>
              <a:rPr lang="ja-JP" altLang="en-US" dirty="0"/>
              <a:t>」や「</a:t>
            </a:r>
            <a:r>
              <a:rPr lang="ja-JP" altLang="en-US" dirty="0">
                <a:solidFill>
                  <a:srgbClr val="FF0000"/>
                </a:solidFill>
              </a:rPr>
              <a:t>緊急停止</a:t>
            </a:r>
            <a:r>
              <a:rPr lang="ja-JP" altLang="en-US" dirty="0"/>
              <a:t>」の投入が可能です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Movement </a:t>
            </a:r>
            <a:r>
              <a:rPr lang="ja-JP" altLang="en-US" dirty="0" smtClean="0"/>
              <a:t>を</a:t>
            </a:r>
            <a:r>
              <a:rPr lang="ja-JP" altLang="en-US" dirty="0"/>
              <a:t>クリックすると</a:t>
            </a:r>
            <a:r>
              <a:rPr lang="ja-JP" altLang="en-US" dirty="0" smtClean="0"/>
              <a:t>、「</a:t>
            </a:r>
            <a:r>
              <a:rPr lang="ja-JP" altLang="en-US" dirty="0" smtClean="0">
                <a:solidFill>
                  <a:srgbClr val="FF0000"/>
                </a:solidFill>
              </a:rPr>
              <a:t>作業</a:t>
            </a:r>
            <a:r>
              <a:rPr lang="ja-JP" altLang="en-US" dirty="0">
                <a:solidFill>
                  <a:srgbClr val="FF0000"/>
                </a:solidFill>
              </a:rPr>
              <a:t>状態</a:t>
            </a:r>
            <a:r>
              <a:rPr lang="ja-JP" altLang="en-US" dirty="0" smtClean="0">
                <a:solidFill>
                  <a:srgbClr val="FF0000"/>
                </a:solidFill>
              </a:rPr>
              <a:t>確認</a:t>
            </a:r>
            <a:r>
              <a:rPr lang="ja-JP" altLang="en-US" dirty="0" smtClean="0"/>
              <a:t>」</a:t>
            </a:r>
            <a:r>
              <a:rPr lang="ja-JP" altLang="en-US" dirty="0"/>
              <a:t>画面</a:t>
            </a:r>
            <a:r>
              <a:rPr lang="ja-JP" altLang="en-US" dirty="0" smtClean="0"/>
              <a:t>に遷移</a:t>
            </a:r>
            <a:r>
              <a:rPr lang="ja-JP" altLang="en-US" dirty="0"/>
              <a:t>できます。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8162" y="2798331"/>
            <a:ext cx="303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 </a:t>
            </a:r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Symphony</a:t>
            </a:r>
            <a:r>
              <a:rPr lang="ja-JP" altLang="en-US" sz="1400" b="1" dirty="0" smtClean="0"/>
              <a:t>作業確認」</a:t>
            </a:r>
            <a:r>
              <a:rPr kumimoji="1" lang="ja-JP" altLang="en-US" sz="1400" b="1" dirty="0" smtClean="0"/>
              <a:t>画面</a:t>
            </a:r>
            <a:endParaRPr kumimoji="1" lang="ja-JP" altLang="en-US" sz="1400" b="1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633420" y="5312524"/>
            <a:ext cx="468000" cy="46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07176" y="3478543"/>
            <a:ext cx="303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 </a:t>
            </a:r>
            <a:r>
              <a:rPr lang="ja-JP" altLang="en-US" sz="1400" b="1" dirty="0" smtClean="0"/>
              <a:t>「作業状態確認」</a:t>
            </a:r>
            <a:r>
              <a:rPr kumimoji="1" lang="ja-JP" altLang="en-US" sz="1400" b="1" dirty="0" smtClean="0"/>
              <a:t>画面</a:t>
            </a:r>
            <a:endParaRPr kumimoji="1" lang="ja-JP" altLang="en-US" sz="1400" b="1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5128488" y="5229250"/>
            <a:ext cx="3095262" cy="75997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b="1" dirty="0" smtClean="0">
                <a:latin typeface="+mn-ea"/>
              </a:rPr>
              <a:t>作業状態確認」</a:t>
            </a:r>
            <a:r>
              <a:rPr lang="ja-JP" altLang="en-US" sz="1200" dirty="0" smtClean="0">
                <a:latin typeface="+mn-ea"/>
              </a:rPr>
              <a:t>画面では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作業のステータスや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実行</a:t>
            </a:r>
            <a:r>
              <a:rPr lang="ja-JP" altLang="en-US" sz="1200" dirty="0">
                <a:latin typeface="+mn-ea"/>
              </a:rPr>
              <a:t>ログ・エラーログ</a:t>
            </a:r>
            <a:r>
              <a:rPr lang="ja-JP" altLang="en-US" sz="1200" dirty="0" smtClean="0">
                <a:latin typeface="+mn-ea"/>
              </a:rPr>
              <a:t>の確認</a:t>
            </a:r>
            <a:r>
              <a:rPr lang="ja-JP" altLang="en-US" sz="1200" dirty="0">
                <a:latin typeface="+mn-ea"/>
              </a:rPr>
              <a:t>が可能です。</a:t>
            </a:r>
            <a:endParaRPr lang="en-US" altLang="ja-JP" sz="1200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t="930" r="46797" b="49356"/>
          <a:stretch/>
        </p:blipFill>
        <p:spPr>
          <a:xfrm>
            <a:off x="5128487" y="3736633"/>
            <a:ext cx="3095263" cy="1349900"/>
          </a:xfrm>
          <a:prstGeom prst="rect">
            <a:avLst/>
          </a:prstGeom>
        </p:spPr>
      </p:pic>
      <p:sp>
        <p:nvSpPr>
          <p:cNvPr id="16" name="図形 15"/>
          <p:cNvSpPr/>
          <p:nvPr/>
        </p:nvSpPr>
        <p:spPr>
          <a:xfrm rot="864972">
            <a:off x="3286413" y="4016860"/>
            <a:ext cx="1920142" cy="1728958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933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60" y="2892106"/>
            <a:ext cx="4618401" cy="35347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(5/8)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保留設定解除（一時停止設定解除）について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/>
              <a:t> 「</a:t>
            </a:r>
            <a:r>
              <a:rPr lang="en-US" altLang="ja-JP" dirty="0"/>
              <a:t>Symphony</a:t>
            </a:r>
            <a:r>
              <a:rPr lang="ja-JP" altLang="en-US" dirty="0"/>
              <a:t>クラス編集」</a:t>
            </a:r>
            <a:r>
              <a:rPr lang="ja-JP" altLang="en-US" dirty="0" smtClean="0"/>
              <a:t>メニューにて、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保留</a:t>
            </a:r>
            <a:r>
              <a:rPr lang="ja-JP" altLang="en-US" dirty="0" smtClean="0"/>
              <a:t>設定（一時</a:t>
            </a:r>
            <a:r>
              <a:rPr lang="ja-JP" altLang="en-US" dirty="0"/>
              <a:t>停止</a:t>
            </a:r>
            <a:r>
              <a:rPr lang="ja-JP" altLang="en-US" dirty="0" smtClean="0"/>
              <a:t>設定）」</a:t>
            </a:r>
            <a:r>
              <a:rPr lang="ja-JP" altLang="en-US" dirty="0"/>
              <a:t>を有効に</a:t>
            </a:r>
            <a:r>
              <a:rPr lang="ja-JP" altLang="en-US" dirty="0" smtClean="0"/>
              <a:t>していた場合、直前</a:t>
            </a:r>
            <a:r>
              <a:rPr lang="ja-JP" altLang="en-US" dirty="0"/>
              <a:t>の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が完了すると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後続の処理は保留状態となります。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後続の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を実行する場合は、「</a:t>
            </a:r>
            <a:r>
              <a:rPr lang="ja-JP" altLang="en-US" dirty="0" smtClean="0">
                <a:solidFill>
                  <a:srgbClr val="FF0000"/>
                </a:solidFill>
              </a:rPr>
              <a:t>保留解除</a:t>
            </a:r>
            <a:r>
              <a:rPr lang="ja-JP" altLang="en-US" dirty="0" smtClean="0"/>
              <a:t>」を選択します。</a:t>
            </a:r>
            <a:endParaRPr lang="en-US" altLang="ja-JP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3038426" y="4515681"/>
            <a:ext cx="865891" cy="165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76461" y="2641231"/>
            <a:ext cx="3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 </a:t>
            </a:r>
            <a:r>
              <a:rPr lang="ja-JP" altLang="en-US" sz="1400" b="1" dirty="0" smtClean="0"/>
              <a:t>保留状態の「</a:t>
            </a:r>
            <a:r>
              <a:rPr lang="en-US" altLang="ja-JP" sz="1400" b="1" dirty="0" smtClean="0"/>
              <a:t>Symphony</a:t>
            </a:r>
            <a:r>
              <a:rPr lang="ja-JP" altLang="en-US" sz="1400" b="1" dirty="0" smtClean="0"/>
              <a:t>作業確認」</a:t>
            </a:r>
            <a:r>
              <a:rPr kumimoji="1" lang="ja-JP" altLang="en-US" sz="1400" b="1" dirty="0" smtClean="0"/>
              <a:t>画面</a:t>
            </a:r>
            <a:endParaRPr kumimoji="1" lang="ja-JP" altLang="en-US" sz="1400" b="1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190190" y="4487624"/>
            <a:ext cx="1348796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保留解除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4228195" y="4782195"/>
            <a:ext cx="792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endCxn id="7" idx="3"/>
          </p:cNvCxnSpPr>
          <p:nvPr/>
        </p:nvCxnSpPr>
        <p:spPr bwMode="auto">
          <a:xfrm flipH="1" flipV="1">
            <a:off x="3904317" y="4598358"/>
            <a:ext cx="345553" cy="18383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664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緊急停止機能について（１）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作業確認」メニューでは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Symphony</a:t>
            </a:r>
            <a:r>
              <a:rPr lang="ja-JP" altLang="en-US" dirty="0"/>
              <a:t>作業</a:t>
            </a:r>
            <a:r>
              <a:rPr lang="ja-JP" altLang="en-US" dirty="0" smtClean="0"/>
              <a:t>実行中に「</a:t>
            </a:r>
            <a:r>
              <a:rPr lang="ja-JP" altLang="en-US" dirty="0">
                <a:solidFill>
                  <a:srgbClr val="FF0000"/>
                </a:solidFill>
              </a:rPr>
              <a:t>緊急停止</a:t>
            </a:r>
            <a:r>
              <a:rPr lang="ja-JP" altLang="en-US" dirty="0"/>
              <a:t>」を実行することで</a:t>
            </a:r>
            <a:r>
              <a:rPr lang="ja-JP" altLang="en-US" dirty="0" smtClean="0"/>
              <a:t>、作業を</a:t>
            </a:r>
            <a:r>
              <a:rPr lang="ja-JP" altLang="en-US" dirty="0"/>
              <a:t>停止することが可能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緊急停止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 ポップアップメッセージに「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 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緊急停止完了のメッセージ表示</a:t>
            </a:r>
            <a:endParaRPr lang="en-US" altLang="ja-JP" dirty="0" smtClean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3"/>
          <a:srcRect l="16713" t="11236" r="7903" b="12167"/>
          <a:stretch/>
        </p:blipFill>
        <p:spPr>
          <a:xfrm>
            <a:off x="5618129" y="3419052"/>
            <a:ext cx="3312460" cy="259236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91" y="3022998"/>
            <a:ext cx="4413750" cy="33844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(6/8)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763610" y="6005811"/>
            <a:ext cx="815250" cy="1996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吹き出し 24"/>
          <p:cNvSpPr/>
          <p:nvPr/>
        </p:nvSpPr>
        <p:spPr bwMode="auto">
          <a:xfrm>
            <a:off x="5940190" y="2797647"/>
            <a:ext cx="2990399" cy="526773"/>
          </a:xfrm>
          <a:prstGeom prst="wedgeRoundRectCallout">
            <a:avLst>
              <a:gd name="adj1" fmla="val 22073"/>
              <a:gd name="adj2" fmla="val 244764"/>
              <a:gd name="adj3" fmla="val 16667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「</a:t>
            </a:r>
            <a:r>
              <a:rPr lang="ja-JP" altLang="en-US" sz="1200" b="1" dirty="0" smtClean="0">
                <a:latin typeface="+mn-ea"/>
              </a:rPr>
              <a:t>緊急停止</a:t>
            </a:r>
            <a:r>
              <a:rPr lang="ja-JP" altLang="en-US" sz="1200" b="1" dirty="0">
                <a:latin typeface="+mn-ea"/>
              </a:rPr>
              <a:t>命令：未発令</a:t>
            </a:r>
            <a:r>
              <a:rPr lang="ja-JP" altLang="en-US" sz="1200" b="1" dirty="0" smtClean="0">
                <a:latin typeface="+mn-ea"/>
              </a:rPr>
              <a:t>」から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「緊急停止命令：発令済</a:t>
            </a:r>
            <a:r>
              <a:rPr lang="ja-JP" altLang="en-US" sz="1200" b="1" dirty="0" smtClean="0">
                <a:latin typeface="+mn-ea"/>
              </a:rPr>
              <a:t>」に変わります</a:t>
            </a:r>
            <a:endParaRPr lang="en-US" altLang="ja-JP" sz="1200" b="1" dirty="0">
              <a:latin typeface="+mn-ea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5"/>
          <a:srcRect l="32507" t="39080" r="31289" b="35521"/>
          <a:stretch/>
        </p:blipFill>
        <p:spPr>
          <a:xfrm>
            <a:off x="6372827" y="5085230"/>
            <a:ext cx="2152267" cy="1152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6"/>
          <a:srcRect l="32906" t="38247" r="31242" b="36456"/>
          <a:stretch/>
        </p:blipFill>
        <p:spPr>
          <a:xfrm>
            <a:off x="3589272" y="4478830"/>
            <a:ext cx="2117792" cy="11520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3647647" y="5340798"/>
            <a:ext cx="1008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411428" y="5899871"/>
            <a:ext cx="1044000" cy="2472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8085467" y="4329911"/>
            <a:ext cx="639836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図形 15"/>
          <p:cNvSpPr/>
          <p:nvPr/>
        </p:nvSpPr>
        <p:spPr>
          <a:xfrm rot="2469377">
            <a:off x="5239022" y="4805826"/>
            <a:ext cx="1100497" cy="950312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図形 19"/>
          <p:cNvSpPr/>
          <p:nvPr/>
        </p:nvSpPr>
        <p:spPr>
          <a:xfrm rot="848981">
            <a:off x="2183750" y="4559468"/>
            <a:ext cx="1342475" cy="1639697"/>
          </a:xfrm>
          <a:prstGeom prst="swooshArrow">
            <a:avLst>
              <a:gd name="adj1" fmla="val 25000"/>
              <a:gd name="adj2" fmla="val 20383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円形吹き出し 7"/>
          <p:cNvSpPr/>
          <p:nvPr/>
        </p:nvSpPr>
        <p:spPr bwMode="auto">
          <a:xfrm>
            <a:off x="2667280" y="5941912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latin typeface="+mn-ea"/>
              </a:rPr>
              <a:t>１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67869" y="5310852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latin typeface="+mn-ea"/>
              </a:rPr>
              <a:t>２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8561720" y="5874688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latin typeface="+mn-ea"/>
              </a:rPr>
              <a:t>３</a:t>
            </a:r>
            <a:endParaRPr kumimoji="1" lang="ja-JP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3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緊急停止機能について（２）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作業確認」</a:t>
            </a:r>
            <a:r>
              <a:rPr lang="ja-JP" altLang="en-US" dirty="0" smtClean="0"/>
              <a:t>メニューに</a:t>
            </a:r>
            <a:r>
              <a:rPr lang="ja-JP" altLang="en-US" dirty="0"/>
              <a:t>て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Movement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move02</a:t>
            </a:r>
            <a:r>
              <a:rPr lang="ja-JP" altLang="en-US" dirty="0"/>
              <a:t>」の実行中</a:t>
            </a:r>
            <a:r>
              <a:rPr lang="ja-JP" altLang="en-US" dirty="0" smtClean="0"/>
              <a:t>に緊急</a:t>
            </a:r>
            <a:r>
              <a:rPr lang="ja-JP" altLang="en-US" dirty="0"/>
              <a:t>停止を</a:t>
            </a:r>
            <a:r>
              <a:rPr lang="ja-JP" altLang="en-US" dirty="0" smtClean="0"/>
              <a:t>実施した場合、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各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のステータスは、以下のとおりです。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 smtClean="0"/>
              <a:t>move01</a:t>
            </a:r>
            <a:r>
              <a:rPr lang="ja-JP" altLang="en-US" dirty="0" smtClean="0"/>
              <a:t>」</a:t>
            </a:r>
            <a:r>
              <a:rPr lang="en-US" altLang="ja-JP" dirty="0" smtClean="0"/>
              <a:t>【</a:t>
            </a:r>
            <a:r>
              <a:rPr lang="ja-JP" altLang="en-US" dirty="0" smtClean="0">
                <a:solidFill>
                  <a:srgbClr val="FF0000"/>
                </a:solidFill>
              </a:rPr>
              <a:t>正常終了</a:t>
            </a:r>
            <a:r>
              <a:rPr lang="en-US" altLang="ja-JP" dirty="0" smtClean="0"/>
              <a:t>】</a:t>
            </a:r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 smtClean="0"/>
              <a:t>move02</a:t>
            </a:r>
            <a:r>
              <a:rPr lang="ja-JP" altLang="en-US" dirty="0" smtClean="0"/>
              <a:t>」</a:t>
            </a:r>
            <a:r>
              <a:rPr lang="en-US" altLang="ja-JP" dirty="0" smtClean="0"/>
              <a:t>【</a:t>
            </a:r>
            <a:r>
              <a:rPr lang="ja-JP" altLang="en-US" dirty="0" smtClean="0">
                <a:solidFill>
                  <a:srgbClr val="FF0000"/>
                </a:solidFill>
              </a:rPr>
              <a:t>緊急停止</a:t>
            </a:r>
            <a:r>
              <a:rPr lang="en-US" altLang="ja-JP" dirty="0" smtClean="0"/>
              <a:t>】</a:t>
            </a:r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 smtClean="0"/>
              <a:t>move03</a:t>
            </a:r>
            <a:r>
              <a:rPr lang="ja-JP" altLang="en-US" dirty="0" smtClean="0"/>
              <a:t>」</a:t>
            </a:r>
            <a:r>
              <a:rPr lang="en-US" altLang="ja-JP" dirty="0" smtClean="0"/>
              <a:t>【</a:t>
            </a:r>
            <a:r>
              <a:rPr lang="ja-JP" altLang="en-US" dirty="0" smtClean="0">
                <a:solidFill>
                  <a:srgbClr val="FF0000"/>
                </a:solidFill>
              </a:rPr>
              <a:t>未実行</a:t>
            </a:r>
            <a:r>
              <a:rPr lang="en-US" altLang="ja-JP" dirty="0" smtClean="0"/>
              <a:t>】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91" y="2492870"/>
            <a:ext cx="4932840" cy="38286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(7/8)</a:t>
            </a:r>
            <a:endParaRPr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5148080" y="4467620"/>
            <a:ext cx="1260000" cy="32400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200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148080" y="3891540"/>
            <a:ext cx="1260000" cy="32400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003300"/>
                </a:solidFill>
                <a:latin typeface="+mn-ea"/>
              </a:rPr>
              <a:t>正常</a:t>
            </a:r>
            <a:r>
              <a:rPr lang="ja-JP" altLang="en-US" sz="1200" b="1" dirty="0">
                <a:solidFill>
                  <a:srgbClr val="003300"/>
                </a:solidFill>
                <a:latin typeface="+mn-ea"/>
              </a:rPr>
              <a:t>終了</a:t>
            </a:r>
            <a:endParaRPr lang="en-US" altLang="ja-JP" sz="12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5148080" y="5036080"/>
            <a:ext cx="1260000" cy="3240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未実行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9" y="3000410"/>
            <a:ext cx="4342138" cy="341469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(8/8)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作業一覧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 Symphony 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作業一覧</a:t>
            </a:r>
            <a:r>
              <a:rPr lang="ja-JP" altLang="en-US" dirty="0" smtClean="0"/>
              <a:t>」メニュー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「一覧」サブメニューにて、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実行履歴の一覧が表示されます。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「詳細」ボタンを押下すると、「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作業確認」画面に遷移します。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過去</a:t>
            </a:r>
            <a:r>
              <a:rPr lang="ja-JP" altLang="en-US" dirty="0"/>
              <a:t>の</a:t>
            </a:r>
            <a:r>
              <a:rPr lang="ja-JP" altLang="en-US" dirty="0" smtClean="0"/>
              <a:t>全ての実行履歴</a:t>
            </a:r>
            <a:r>
              <a:rPr lang="ja-JP" altLang="en-US" dirty="0"/>
              <a:t>を確認することが可能です。 </a:t>
            </a: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2126123" y="5966675"/>
            <a:ext cx="236801" cy="15782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00055" y="3661016"/>
            <a:ext cx="296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「 </a:t>
            </a:r>
            <a:r>
              <a:rPr lang="en-US" altLang="ja-JP" sz="1400" b="1" dirty="0" smtClean="0"/>
              <a:t>Symphony</a:t>
            </a:r>
            <a:r>
              <a:rPr lang="ja-JP" altLang="en-US" sz="1400" b="1" dirty="0" smtClean="0"/>
              <a:t>作業確認」</a:t>
            </a:r>
            <a:r>
              <a:rPr kumimoji="1" lang="ja-JP" altLang="en-US" sz="1400" b="1" dirty="0" smtClean="0"/>
              <a:t>画面</a:t>
            </a:r>
            <a:endParaRPr kumimoji="1" lang="ja-JP" altLang="en-US" sz="1400" b="1" dirty="0"/>
          </a:p>
        </p:txBody>
      </p:sp>
      <p:sp>
        <p:nvSpPr>
          <p:cNvPr id="17" name="角丸四角形 16"/>
          <p:cNvSpPr/>
          <p:nvPr/>
        </p:nvSpPr>
        <p:spPr bwMode="auto">
          <a:xfrm>
            <a:off x="1856228" y="3089672"/>
            <a:ext cx="3511772" cy="48891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latin typeface="+mn-ea"/>
              </a:rPr>
              <a:t>過去</a:t>
            </a:r>
            <a:r>
              <a:rPr lang="ja-JP" altLang="en-US" sz="1200" b="1" dirty="0">
                <a:latin typeface="+mn-ea"/>
              </a:rPr>
              <a:t>の</a:t>
            </a:r>
            <a:r>
              <a:rPr lang="en-US" altLang="ja-JP" sz="1200" b="1" dirty="0" smtClean="0">
                <a:latin typeface="+mn-ea"/>
              </a:rPr>
              <a:t>Symphony</a:t>
            </a:r>
            <a:r>
              <a:rPr lang="ja-JP" altLang="en-US" sz="1200" b="1" dirty="0">
                <a:latin typeface="+mn-ea"/>
              </a:rPr>
              <a:t>実行結果の</a:t>
            </a:r>
            <a:r>
              <a:rPr lang="ja-JP" altLang="en-US" sz="1200" b="1" dirty="0" smtClean="0">
                <a:latin typeface="+mn-ea"/>
              </a:rPr>
              <a:t>ステータス割合</a:t>
            </a:r>
            <a:r>
              <a:rPr lang="ja-JP" altLang="en-US" sz="1200" b="1" dirty="0">
                <a:latin typeface="+mn-ea"/>
              </a:rPr>
              <a:t>が</a:t>
            </a:r>
          </a:p>
          <a:p>
            <a:pPr algn="ctr"/>
            <a:r>
              <a:rPr lang="ja-JP" altLang="en-US" sz="1200" b="1" dirty="0" smtClean="0">
                <a:latin typeface="+mn-ea"/>
              </a:rPr>
              <a:t>グラフ</a:t>
            </a:r>
            <a:r>
              <a:rPr lang="ja-JP" altLang="en-US" sz="1200" b="1" dirty="0">
                <a:latin typeface="+mn-ea"/>
              </a:rPr>
              <a:t>で</a:t>
            </a:r>
            <a:r>
              <a:rPr lang="ja-JP" altLang="en-US" sz="1200" b="1" dirty="0" smtClean="0">
                <a:latin typeface="+mn-ea"/>
              </a:rPr>
              <a:t>表示</a:t>
            </a:r>
            <a:r>
              <a:rPr lang="ja-JP" altLang="en-US" sz="1200" b="1" dirty="0">
                <a:latin typeface="+mn-ea"/>
              </a:rPr>
              <a:t>されます</a:t>
            </a:r>
            <a:endParaRPr lang="en-US" altLang="ja-JP" sz="1200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100" y="3910401"/>
            <a:ext cx="3293336" cy="2542787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 bwMode="auto">
          <a:xfrm>
            <a:off x="1510176" y="3877201"/>
            <a:ext cx="3428248" cy="16653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6" t="28185"/>
          <a:stretch/>
        </p:blipFill>
        <p:spPr>
          <a:xfrm>
            <a:off x="1510176" y="3897889"/>
            <a:ext cx="3481824" cy="1579987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69056" y="2741630"/>
            <a:ext cx="280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「 </a:t>
            </a:r>
            <a:r>
              <a:rPr lang="en-US" altLang="ja-JP" sz="1400" b="1" dirty="0" smtClean="0"/>
              <a:t>Symphony</a:t>
            </a:r>
            <a:r>
              <a:rPr lang="ja-JP" altLang="en-US" sz="1400" b="1" dirty="0" smtClean="0"/>
              <a:t>作業一覧」</a:t>
            </a:r>
            <a:r>
              <a:rPr kumimoji="1" lang="ja-JP" altLang="en-US" sz="1400" b="1" dirty="0" smtClean="0"/>
              <a:t>画面</a:t>
            </a:r>
            <a:endParaRPr kumimoji="1" lang="ja-JP" altLang="en-US" sz="1400" b="1" dirty="0"/>
          </a:p>
        </p:txBody>
      </p:sp>
      <p:sp>
        <p:nvSpPr>
          <p:cNvPr id="9" name="図形 8"/>
          <p:cNvSpPr/>
          <p:nvPr/>
        </p:nvSpPr>
        <p:spPr>
          <a:xfrm rot="2081779">
            <a:off x="2899796" y="4352172"/>
            <a:ext cx="2066005" cy="2531715"/>
          </a:xfrm>
          <a:prstGeom prst="swooshArrow">
            <a:avLst>
              <a:gd name="adj1" fmla="val 8738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729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本書につい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8677736" cy="5616575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dirty="0" smtClean="0"/>
              <a:t>メインメニュー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本書では、メニューグループの「</a:t>
            </a:r>
            <a:r>
              <a:rPr lang="ja-JP" altLang="en-US" b="1" dirty="0" smtClean="0"/>
              <a:t>管理コンソール</a:t>
            </a:r>
            <a:r>
              <a:rPr lang="ja-JP" altLang="en-US" dirty="0" smtClean="0"/>
              <a:t>」「</a:t>
            </a:r>
            <a:r>
              <a:rPr lang="ja-JP" altLang="en-US" b="1" dirty="0" smtClean="0"/>
              <a:t>基本コンソール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b="1" dirty="0" smtClean="0"/>
              <a:t>エクスポート</a:t>
            </a:r>
            <a:r>
              <a:rPr lang="en-US" altLang="ja-JP" b="1" dirty="0"/>
              <a:t>/</a:t>
            </a:r>
            <a:r>
              <a:rPr lang="ja-JP" altLang="en-US" b="1" dirty="0" smtClean="0"/>
              <a:t>インポート</a:t>
            </a:r>
            <a:r>
              <a:rPr lang="ja-JP" altLang="en-US" dirty="0"/>
              <a:t>」 「</a:t>
            </a:r>
            <a:r>
              <a:rPr lang="en-US" altLang="ja-JP" b="1" dirty="0"/>
              <a:t>Symphony</a:t>
            </a:r>
            <a:r>
              <a:rPr lang="ja-JP" altLang="en-US" dirty="0"/>
              <a:t>」に</a:t>
            </a:r>
            <a:r>
              <a:rPr lang="ja-JP" altLang="en-US" dirty="0" smtClean="0"/>
              <a:t>ついてご説明します。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b="1" dirty="0" smtClean="0"/>
              <a:t>管理コンソール</a:t>
            </a:r>
            <a:endParaRPr lang="en-US" altLang="ja-JP" b="1" dirty="0" smtClean="0"/>
          </a:p>
          <a:p>
            <a:pPr lvl="2"/>
            <a:r>
              <a:rPr lang="ja-JP" altLang="en-US" dirty="0"/>
              <a:t>システム設定</a:t>
            </a:r>
          </a:p>
          <a:p>
            <a:pPr lvl="2"/>
            <a:r>
              <a:rPr lang="en-US" altLang="ja-JP" dirty="0"/>
              <a:t>RBAC</a:t>
            </a:r>
            <a:r>
              <a:rPr lang="ja-JP" altLang="en-US" dirty="0"/>
              <a:t>（ロールベースアクセス制御）</a:t>
            </a:r>
          </a:p>
          <a:p>
            <a:pPr lvl="1"/>
            <a:endParaRPr lang="en-US" altLang="ja-JP" dirty="0"/>
          </a:p>
          <a:p>
            <a:pPr lvl="1"/>
            <a:r>
              <a:rPr lang="ja-JP" altLang="en-US" b="1" dirty="0" smtClean="0"/>
              <a:t>基本コンソール</a:t>
            </a:r>
            <a:endParaRPr lang="en-US" altLang="ja-JP" b="1" dirty="0" smtClean="0"/>
          </a:p>
          <a:p>
            <a:pPr lvl="2"/>
            <a:r>
              <a:rPr lang="en-US" altLang="ja-JP" dirty="0"/>
              <a:t>ITA</a:t>
            </a:r>
            <a:r>
              <a:rPr lang="ja-JP" altLang="en-US" dirty="0"/>
              <a:t>における機器の管理</a:t>
            </a:r>
          </a:p>
          <a:p>
            <a:pPr lvl="2"/>
            <a:r>
              <a:rPr lang="ja-JP" altLang="en-US" dirty="0"/>
              <a:t>オペレーションの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b="1" dirty="0" smtClean="0"/>
              <a:t>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 smtClean="0"/>
          </a:p>
          <a:p>
            <a:pPr lvl="2"/>
            <a:r>
              <a:rPr lang="ja-JP" altLang="en-US" dirty="0" smtClean="0"/>
              <a:t>メニューエクスポート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メニューインポート</a:t>
            </a:r>
            <a:r>
              <a:rPr lang="en-US" altLang="ja-JP" dirty="0" smtClean="0"/>
              <a:t>	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b="1" dirty="0" smtClean="0"/>
              <a:t>Symphony</a:t>
            </a:r>
            <a:endParaRPr lang="en-US" altLang="ja-JP" b="1" dirty="0"/>
          </a:p>
          <a:p>
            <a:pPr lvl="2"/>
            <a:r>
              <a:rPr lang="en-US" altLang="ja-JP" dirty="0"/>
              <a:t>Symphony</a:t>
            </a:r>
            <a:r>
              <a:rPr lang="ja-JP" altLang="en-US" dirty="0"/>
              <a:t>クラスの定義</a:t>
            </a:r>
            <a:endParaRPr lang="en-US" altLang="ja-JP" dirty="0"/>
          </a:p>
          <a:p>
            <a:pPr lvl="2"/>
            <a:r>
              <a:rPr lang="en-US" altLang="ja-JP" dirty="0"/>
              <a:t>Symphony</a:t>
            </a:r>
            <a:r>
              <a:rPr lang="ja-JP" altLang="en-US" dirty="0"/>
              <a:t>の</a:t>
            </a:r>
            <a:r>
              <a:rPr lang="ja-JP" altLang="en-US" dirty="0" smtClean="0"/>
              <a:t>実行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-1" r="22627"/>
          <a:stretch/>
        </p:blipFill>
        <p:spPr>
          <a:xfrm>
            <a:off x="4067930" y="2276840"/>
            <a:ext cx="4846366" cy="3096430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 bwMode="auto">
          <a:xfrm>
            <a:off x="4151892" y="2924930"/>
            <a:ext cx="3672510" cy="10801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 bwMode="auto">
          <a:xfrm>
            <a:off x="165720" y="5096450"/>
            <a:ext cx="8798890" cy="1368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ea"/>
              </a:rPr>
              <a:t>1.2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管理</a:t>
            </a:r>
            <a:r>
              <a:rPr lang="ja-JP" altLang="en-US" spc="-150" dirty="0" smtClean="0">
                <a:latin typeface="+mn-ea"/>
              </a:rPr>
              <a:t>コンソール</a:t>
            </a:r>
            <a:r>
              <a:rPr lang="ja-JP" altLang="en-US" dirty="0" smtClean="0">
                <a:latin typeface="+mn-ea"/>
              </a:rPr>
              <a:t>・</a:t>
            </a:r>
            <a:r>
              <a:rPr lang="ja-JP" altLang="en-US" spc="-150" dirty="0" smtClean="0">
                <a:latin typeface="+mn-ea"/>
              </a:rPr>
              <a:t>エクスポート</a:t>
            </a:r>
            <a:r>
              <a:rPr lang="en-US" altLang="ja-JP" spc="-150" dirty="0" smtClean="0">
                <a:latin typeface="+mn-ea"/>
              </a:rPr>
              <a:t>/</a:t>
            </a:r>
            <a:r>
              <a:rPr lang="ja-JP" altLang="en-US" spc="-150" dirty="0" smtClean="0">
                <a:latin typeface="+mn-ea"/>
              </a:rPr>
              <a:t>インポート</a:t>
            </a:r>
            <a:r>
              <a:rPr lang="ja-JP" altLang="en-US" dirty="0" smtClean="0">
                <a:latin typeface="+mn-ea"/>
              </a:rPr>
              <a:t>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spc="-150" dirty="0" smtClean="0"/>
              <a:t>フロー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338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595848"/>
            <a:ext cx="6660000" cy="509636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79062"/>
            <a:ext cx="21916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</a:t>
            </a:r>
            <a:r>
              <a:rPr lang="en-US" altLang="ja-JP" b="1" dirty="0" smtClean="0">
                <a:solidFill>
                  <a:schemeClr val="bg1"/>
                </a:solidFill>
              </a:rPr>
              <a:t>.1</a:t>
            </a:r>
            <a:r>
              <a:rPr lang="ja-JP" altLang="en-US" b="1" dirty="0" smtClean="0">
                <a:solidFill>
                  <a:schemeClr val="bg1"/>
                </a:solidFill>
              </a:rPr>
              <a:t>　システム</a:t>
            </a:r>
            <a:r>
              <a:rPr lang="ja-JP" altLang="en-US" b="1" dirty="0">
                <a:solidFill>
                  <a:schemeClr val="bg1"/>
                </a:solidFill>
              </a:rPr>
              <a:t>設定</a:t>
            </a: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89220" y="169497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システム設定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2251042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8330" y="2512095"/>
            <a:ext cx="6660000" cy="226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1622901" y="4918772"/>
            <a:ext cx="238770" cy="137183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89220" y="2598693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メニューグループ管理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989220" y="368018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ユーザ管理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89220" y="295919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メニュー管理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989220" y="33196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ロール管理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955" y="2606744"/>
            <a:ext cx="35189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</a:t>
            </a:r>
            <a:r>
              <a:rPr lang="en-US" altLang="ja-JP" b="1" dirty="0" smtClean="0">
                <a:solidFill>
                  <a:schemeClr val="bg1"/>
                </a:solidFill>
              </a:rPr>
              <a:t>.2</a:t>
            </a:r>
            <a:r>
              <a:rPr lang="ja-JP" altLang="en-US" b="1" dirty="0" smtClean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RBAC</a:t>
            </a:r>
          </a:p>
          <a:p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ja-JP" altLang="en-US" b="1" dirty="0" smtClean="0">
                <a:solidFill>
                  <a:schemeClr val="bg1"/>
                </a:solidFill>
              </a:rPr>
              <a:t>　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（</a:t>
            </a:r>
            <a:r>
              <a:rPr lang="ja-JP" altLang="en-US" sz="1600" b="1" dirty="0">
                <a:solidFill>
                  <a:schemeClr val="bg1"/>
                </a:solidFill>
              </a:rPr>
              <a:t>ロールベースアクセス制御）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9220" y="4040681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ロール・メニュー紐付管理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9220" y="44011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ロール・</a:t>
            </a:r>
            <a:r>
              <a:rPr lang="ja-JP" altLang="en-US" sz="1400" b="1" dirty="0" smtClean="0">
                <a:latin typeface="+mn-ea"/>
              </a:rPr>
              <a:t>ユーザ紐付管理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9118" y="1584263"/>
            <a:ext cx="1800493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管理コンソール</a:t>
            </a:r>
            <a:endParaRPr lang="ja-JP" altLang="en-US" b="1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264288" y="5203840"/>
            <a:ext cx="1569660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エクスポート</a:t>
            </a:r>
            <a:endParaRPr lang="ja-JP" altLang="en-US" b="1" dirty="0">
              <a:latin typeface="+mn-ea"/>
            </a:endParaRPr>
          </a:p>
          <a:p>
            <a:pPr algn="ctr"/>
            <a:r>
              <a:rPr lang="en-US" altLang="ja-JP" b="1" dirty="0">
                <a:latin typeface="+mn-ea"/>
              </a:rPr>
              <a:t>/</a:t>
            </a:r>
            <a:r>
              <a:rPr lang="ja-JP" altLang="en-US" b="1" dirty="0" smtClean="0">
                <a:latin typeface="+mn-ea"/>
              </a:rPr>
              <a:t>インポート</a:t>
            </a:r>
            <a:endParaRPr lang="ja-JP" altLang="en-US" b="1" dirty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88330" y="518860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55" y="5273418"/>
            <a:ext cx="34836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2.3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chemeClr val="bg1"/>
                </a:solidFill>
              </a:rPr>
              <a:t>エクスポート</a:t>
            </a:r>
            <a:r>
              <a:rPr lang="en-US" altLang="ja-JP" b="1" dirty="0" smtClean="0">
                <a:solidFill>
                  <a:schemeClr val="bg1"/>
                </a:solidFill>
              </a:rPr>
              <a:t>/</a:t>
            </a:r>
            <a:r>
              <a:rPr lang="ja-JP" altLang="en-US" b="1" dirty="0">
                <a:solidFill>
                  <a:schemeClr val="bg1"/>
                </a:solidFill>
              </a:rPr>
              <a:t>イン</a:t>
            </a:r>
            <a:r>
              <a:rPr lang="ja-JP" altLang="en-US" b="1" dirty="0" smtClean="0">
                <a:solidFill>
                  <a:schemeClr val="bg1"/>
                </a:solidFill>
              </a:rPr>
              <a:t>ポート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989220" y="563201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</a:t>
            </a:r>
            <a:r>
              <a:rPr lang="ja-JP" altLang="en-US" sz="1400" b="1" dirty="0" smtClean="0">
                <a:latin typeface="+mn-ea"/>
              </a:rPr>
              <a:t>ーインポート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989220" y="598540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エクスポート</a:t>
            </a:r>
            <a:r>
              <a:rPr lang="en-US" altLang="ja-JP" sz="1400" b="1" dirty="0">
                <a:latin typeface="+mn-ea"/>
              </a:rPr>
              <a:t>/</a:t>
            </a:r>
            <a:r>
              <a:rPr lang="ja-JP" altLang="en-US" sz="1400" b="1" dirty="0">
                <a:latin typeface="+mn-ea"/>
              </a:rPr>
              <a:t>インポート管理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89220" y="527862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</a:t>
            </a:r>
            <a:r>
              <a:rPr lang="ja-JP" altLang="en-US" sz="1400" b="1" dirty="0" smtClean="0">
                <a:latin typeface="+mn-ea"/>
              </a:rPr>
              <a:t>ーエクスポート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作業フロー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メニュー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0" dirty="0" smtClean="0">
                          <a:solidFill>
                            <a:schemeClr val="accent6"/>
                          </a:solidFill>
                        </a:rPr>
                        <a:t>メニューグループ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1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+mn-ea"/>
              </a:rPr>
              <a:t>1.3</a:t>
            </a:r>
            <a:r>
              <a:rPr lang="ja-JP" altLang="en-US" dirty="0">
                <a:latin typeface="+mn-ea"/>
              </a:rPr>
              <a:t>　基本</a:t>
            </a:r>
            <a:r>
              <a:rPr lang="ja-JP" altLang="en-US" dirty="0" smtClean="0">
                <a:latin typeface="+mn-ea"/>
              </a:rPr>
              <a:t>コンソール・</a:t>
            </a: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 smtClean="0">
                <a:latin typeface="+mn-ea"/>
              </a:rPr>
              <a:t>の</a:t>
            </a:r>
            <a:r>
              <a:rPr lang="ja-JP" altLang="en-US" dirty="0">
                <a:latin typeface="+mn-ea"/>
              </a:rPr>
              <a:t>標準的な作業フロー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3069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2.4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>
                <a:solidFill>
                  <a:schemeClr val="bg1"/>
                </a:solidFill>
              </a:rPr>
              <a:t>ITA</a:t>
            </a:r>
            <a:r>
              <a:rPr lang="ja-JP" altLang="en-US" b="1" dirty="0">
                <a:solidFill>
                  <a:schemeClr val="bg1"/>
                </a:solidFill>
              </a:rPr>
              <a:t>における機器の管理</a:t>
            </a: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9118" y="1545893"/>
            <a:ext cx="1800493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>
                <a:latin typeface="+mn-ea"/>
              </a:rPr>
              <a:t>基本コンソール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作業フロー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メニュー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0" dirty="0" smtClean="0">
                          <a:solidFill>
                            <a:schemeClr val="accent6"/>
                          </a:solidFill>
                        </a:rPr>
                        <a:t>メニューグループ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機器一覧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149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2.5</a:t>
            </a:r>
            <a:r>
              <a:rPr lang="ja-JP" altLang="en-US" b="1" dirty="0">
                <a:solidFill>
                  <a:schemeClr val="bg1"/>
                </a:solidFill>
              </a:rPr>
              <a:t>　オペレーションの概要</a:t>
            </a: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投入オペレーション一覧</a:t>
            </a: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34799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2.6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クラスの定義</a:t>
            </a: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Movement</a:t>
            </a:r>
            <a:r>
              <a:rPr lang="ja-JP" altLang="en-US" sz="1400" b="1" dirty="0">
                <a:latin typeface="+mn-ea"/>
              </a:rPr>
              <a:t>一覧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Symphony</a:t>
            </a:r>
            <a:endParaRPr lang="ja-JP" altLang="en-US" b="1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68511" y="3825626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spc="-150" dirty="0">
                <a:latin typeface="+mn-ea"/>
              </a:rPr>
              <a:t>インターフェース</a:t>
            </a:r>
            <a:r>
              <a:rPr lang="ja-JP" altLang="en-US" sz="1400" b="1" dirty="0">
                <a:latin typeface="+mn-ea"/>
              </a:rPr>
              <a:t>情報</a:t>
            </a: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2787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2.7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の実行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作業実行</a:t>
            </a: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クラス一覧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クラス編集</a:t>
            </a: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作業確認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作業一覧</a:t>
            </a:r>
          </a:p>
        </p:txBody>
      </p:sp>
    </p:spTree>
    <p:extLst>
      <p:ext uri="{BB962C8B-B14F-4D97-AF65-F5344CB8AC3E}">
        <p14:creationId xmlns:p14="http://schemas.microsoft.com/office/powerpoint/2010/main" val="2300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 bwMode="auto">
          <a:xfrm>
            <a:off x="165720" y="5096450"/>
            <a:ext cx="8798890" cy="1368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2.1</a:t>
            </a:r>
            <a:r>
              <a:rPr lang="ja-JP" altLang="en-US" dirty="0">
                <a:latin typeface="+mn-ea"/>
              </a:rPr>
              <a:t>　システム設定　</a:t>
            </a:r>
            <a:r>
              <a:rPr lang="en-US" altLang="ja-JP" dirty="0" smtClean="0">
                <a:latin typeface="+mn-ea"/>
              </a:rPr>
              <a:t>(1/2)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338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595848"/>
            <a:ext cx="6660000" cy="509636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79062"/>
            <a:ext cx="21916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</a:t>
            </a:r>
            <a:r>
              <a:rPr lang="en-US" altLang="ja-JP" b="1" dirty="0" smtClean="0">
                <a:solidFill>
                  <a:srgbClr val="F8DCDD"/>
                </a:solidFill>
              </a:rPr>
              <a:t>.1</a:t>
            </a:r>
            <a:r>
              <a:rPr lang="ja-JP" altLang="en-US" b="1" dirty="0" smtClean="0">
                <a:solidFill>
                  <a:srgbClr val="F8DCDD"/>
                </a:solidFill>
              </a:rPr>
              <a:t>　システム</a:t>
            </a:r>
            <a:r>
              <a:rPr lang="ja-JP" altLang="en-US" b="1" dirty="0">
                <a:solidFill>
                  <a:srgbClr val="F8DCDD"/>
                </a:solidFill>
              </a:rPr>
              <a:t>設定</a:t>
            </a: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89220" y="1694979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2251042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8330" y="2512095"/>
            <a:ext cx="6660000" cy="226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1622901" y="4918772"/>
            <a:ext cx="238770" cy="137183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89220" y="2598693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メニューグループ管理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989220" y="368018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ユーザ管理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89220" y="295919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メニュー管理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989220" y="33196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ロール管理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955" y="2606744"/>
            <a:ext cx="35189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</a:t>
            </a:r>
            <a:r>
              <a:rPr lang="en-US" altLang="ja-JP" b="1" dirty="0" smtClean="0">
                <a:solidFill>
                  <a:schemeClr val="bg1"/>
                </a:solidFill>
              </a:rPr>
              <a:t>.2</a:t>
            </a:r>
            <a:r>
              <a:rPr lang="ja-JP" altLang="en-US" b="1" dirty="0" smtClean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RBAC</a:t>
            </a:r>
          </a:p>
          <a:p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ja-JP" altLang="en-US" b="1" dirty="0" smtClean="0">
                <a:solidFill>
                  <a:schemeClr val="bg1"/>
                </a:solidFill>
              </a:rPr>
              <a:t>　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（</a:t>
            </a:r>
            <a:r>
              <a:rPr lang="ja-JP" altLang="en-US" sz="1600" b="1" dirty="0">
                <a:solidFill>
                  <a:schemeClr val="bg1"/>
                </a:solidFill>
              </a:rPr>
              <a:t>ロールベースアクセス制御）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9220" y="4040681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ロール・メニュー紐付管理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9220" y="44011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ロール・</a:t>
            </a:r>
            <a:r>
              <a:rPr lang="ja-JP" altLang="en-US" sz="1400" b="1" dirty="0" smtClean="0">
                <a:latin typeface="+mn-ea"/>
              </a:rPr>
              <a:t>ユーザ紐付管理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9118" y="1584263"/>
            <a:ext cx="1800493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C00000"/>
                </a:solidFill>
                <a:latin typeface="+mn-ea"/>
              </a:rPr>
              <a:t>管理コンソール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264288" y="5203840"/>
            <a:ext cx="1569660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エクスポート</a:t>
            </a:r>
            <a:endParaRPr lang="ja-JP" altLang="en-US" b="1" dirty="0">
              <a:latin typeface="+mn-ea"/>
            </a:endParaRPr>
          </a:p>
          <a:p>
            <a:pPr algn="ctr"/>
            <a:r>
              <a:rPr lang="en-US" altLang="ja-JP" b="1" dirty="0">
                <a:latin typeface="+mn-ea"/>
              </a:rPr>
              <a:t>/</a:t>
            </a:r>
            <a:r>
              <a:rPr lang="ja-JP" altLang="en-US" b="1" dirty="0" smtClean="0">
                <a:latin typeface="+mn-ea"/>
              </a:rPr>
              <a:t>インポート</a:t>
            </a:r>
            <a:endParaRPr lang="ja-JP" altLang="en-US" b="1" dirty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88330" y="518860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55" y="5273418"/>
            <a:ext cx="34836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2.3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chemeClr val="bg1"/>
                </a:solidFill>
              </a:rPr>
              <a:t>エクスポート</a:t>
            </a:r>
            <a:r>
              <a:rPr lang="en-US" altLang="ja-JP" b="1" dirty="0" smtClean="0">
                <a:solidFill>
                  <a:schemeClr val="bg1"/>
                </a:solidFill>
              </a:rPr>
              <a:t>/</a:t>
            </a:r>
            <a:r>
              <a:rPr lang="ja-JP" altLang="en-US" b="1" dirty="0">
                <a:solidFill>
                  <a:schemeClr val="bg1"/>
                </a:solidFill>
              </a:rPr>
              <a:t>イン</a:t>
            </a:r>
            <a:r>
              <a:rPr lang="ja-JP" altLang="en-US" b="1" dirty="0" smtClean="0">
                <a:solidFill>
                  <a:schemeClr val="bg1"/>
                </a:solidFill>
              </a:rPr>
              <a:t>ポート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989220" y="563201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</a:t>
            </a:r>
            <a:r>
              <a:rPr lang="ja-JP" altLang="en-US" sz="1400" b="1" dirty="0" smtClean="0">
                <a:latin typeface="+mn-ea"/>
              </a:rPr>
              <a:t>ーインポート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989220" y="598540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エクスポート</a:t>
            </a:r>
            <a:r>
              <a:rPr lang="en-US" altLang="ja-JP" sz="1400" b="1" dirty="0">
                <a:latin typeface="+mn-ea"/>
              </a:rPr>
              <a:t>/</a:t>
            </a:r>
            <a:r>
              <a:rPr lang="ja-JP" altLang="en-US" sz="1400" b="1" dirty="0">
                <a:latin typeface="+mn-ea"/>
              </a:rPr>
              <a:t>インポート管理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89220" y="527862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</a:t>
            </a:r>
            <a:r>
              <a:rPr lang="ja-JP" altLang="en-US" sz="1400" b="1" dirty="0" smtClean="0">
                <a:latin typeface="+mn-ea"/>
              </a:rPr>
              <a:t>ーエクスポート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作業フロー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メニュー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0" dirty="0" smtClean="0">
                          <a:solidFill>
                            <a:schemeClr val="accent6"/>
                          </a:solidFill>
                        </a:rPr>
                        <a:t>メニューグループ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</a:t>
            </a:r>
            <a:r>
              <a:rPr lang="ja-JP" altLang="en-US" dirty="0" smtClean="0"/>
              <a:t>設定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</a:t>
            </a:r>
            <a:r>
              <a:rPr lang="ja-JP" altLang="en-US" sz="1800" dirty="0" smtClean="0"/>
              <a:t>」メニューは</a:t>
            </a:r>
            <a:r>
              <a:rPr lang="ja-JP" altLang="en-US" sz="1800" dirty="0"/>
              <a:t>、システム導入・運用時に</a:t>
            </a:r>
            <a:r>
              <a:rPr lang="ja-JP" altLang="en-US" sz="1800" dirty="0" smtClean="0"/>
              <a:t>設定すべき</a:t>
            </a:r>
          </a:p>
          <a:p>
            <a:pPr marL="0" indent="0">
              <a:buNone/>
            </a:pPr>
            <a:r>
              <a:rPr lang="ja-JP" altLang="en-US" sz="1800" dirty="0" smtClean="0"/>
              <a:t>　各種情報の登録を行います。設定項目は、以下のとおりです。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02884"/>
              </p:ext>
            </p:extLst>
          </p:nvPr>
        </p:nvGraphicFramePr>
        <p:xfrm>
          <a:off x="539440" y="1772770"/>
          <a:ext cx="7849090" cy="432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項目名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説明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459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355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4164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latin typeface="+mn-lt"/>
                        </a:rPr>
                        <a:t>パスワード有効期間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+mn-lt"/>
                        </a:rPr>
                        <a:t>パスワードの有効期間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425897"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1200" b="1" dirty="0" smtClean="0">
                          <a:latin typeface="+mn-lt"/>
                        </a:rPr>
                        <a:t>認証継続期間：未操作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450268"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 bwMode="auto">
          <a:xfrm>
            <a:off x="165720" y="5096450"/>
            <a:ext cx="8798890" cy="1368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2.2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（ロールベースアクセス制御）　</a:t>
            </a:r>
            <a:r>
              <a:rPr lang="en-US" altLang="ja-JP" dirty="0" smtClean="0">
                <a:latin typeface="+mn-ea"/>
              </a:rPr>
              <a:t>(1/4)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338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595848"/>
            <a:ext cx="6660000" cy="509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79062"/>
            <a:ext cx="21916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.1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　システム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設定</a:t>
            </a: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89220" y="1694979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2251042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8330" y="2512095"/>
            <a:ext cx="6660000" cy="226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1622901" y="4918772"/>
            <a:ext cx="238770" cy="137183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89220" y="2598693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989220" y="3680184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C00000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89220" y="295919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989220" y="3319687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C00000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955" y="2606744"/>
            <a:ext cx="35189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</a:t>
            </a:r>
            <a:r>
              <a:rPr lang="en-US" altLang="ja-JP" b="1" dirty="0" smtClean="0">
                <a:solidFill>
                  <a:srgbClr val="F8DCDD"/>
                </a:solidFill>
              </a:rPr>
              <a:t>.2</a:t>
            </a:r>
            <a:r>
              <a:rPr lang="ja-JP" altLang="en-US" b="1" dirty="0" smtClean="0">
                <a:solidFill>
                  <a:srgbClr val="F8DCDD"/>
                </a:solidFill>
              </a:rPr>
              <a:t>　</a:t>
            </a:r>
            <a:r>
              <a:rPr lang="en-US" altLang="ja-JP" b="1" dirty="0" smtClean="0">
                <a:solidFill>
                  <a:srgbClr val="F8DCDD"/>
                </a:solidFill>
              </a:rPr>
              <a:t>RBAC</a:t>
            </a:r>
          </a:p>
          <a:p>
            <a:r>
              <a:rPr lang="ja-JP" altLang="en-US" b="1" dirty="0">
                <a:solidFill>
                  <a:srgbClr val="F8DCDD"/>
                </a:solidFill>
              </a:rPr>
              <a:t>　</a:t>
            </a:r>
            <a:r>
              <a:rPr lang="ja-JP" altLang="en-US" b="1" dirty="0" smtClean="0">
                <a:solidFill>
                  <a:srgbClr val="F8DCDD"/>
                </a:solidFill>
              </a:rPr>
              <a:t>　</a:t>
            </a:r>
            <a:r>
              <a:rPr lang="ja-JP" altLang="en-US" sz="1600" b="1" dirty="0" smtClean="0">
                <a:solidFill>
                  <a:srgbClr val="F8DCDD"/>
                </a:solidFill>
              </a:rPr>
              <a:t>（</a:t>
            </a:r>
            <a:r>
              <a:rPr lang="ja-JP" altLang="en-US" sz="1600" b="1" dirty="0">
                <a:solidFill>
                  <a:srgbClr val="F8DCDD"/>
                </a:solidFill>
              </a:rPr>
              <a:t>ロールベースアクセス制御）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9220" y="4040681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C00000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9220" y="440118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rgbClr val="C00000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9118" y="1584263"/>
            <a:ext cx="1800493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C00000"/>
                </a:solidFill>
                <a:latin typeface="+mn-ea"/>
              </a:rPr>
              <a:t>管理コンソール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264288" y="5203840"/>
            <a:ext cx="1569660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エクスポート</a:t>
            </a:r>
            <a:endParaRPr lang="ja-JP" altLang="en-US" b="1" dirty="0">
              <a:latin typeface="+mn-ea"/>
            </a:endParaRPr>
          </a:p>
          <a:p>
            <a:pPr algn="ctr"/>
            <a:r>
              <a:rPr lang="en-US" altLang="ja-JP" b="1" dirty="0">
                <a:latin typeface="+mn-ea"/>
              </a:rPr>
              <a:t>/</a:t>
            </a:r>
            <a:r>
              <a:rPr lang="ja-JP" altLang="en-US" b="1" dirty="0" smtClean="0">
                <a:latin typeface="+mn-ea"/>
              </a:rPr>
              <a:t>インポート</a:t>
            </a:r>
            <a:endParaRPr lang="ja-JP" altLang="en-US" b="1" dirty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88330" y="518860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55" y="5273418"/>
            <a:ext cx="34836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2.3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chemeClr val="bg1"/>
                </a:solidFill>
              </a:rPr>
              <a:t>エクスポート</a:t>
            </a:r>
            <a:r>
              <a:rPr lang="en-US" altLang="ja-JP" b="1" dirty="0" smtClean="0">
                <a:solidFill>
                  <a:schemeClr val="bg1"/>
                </a:solidFill>
              </a:rPr>
              <a:t>/</a:t>
            </a:r>
            <a:r>
              <a:rPr lang="ja-JP" altLang="en-US" b="1" dirty="0">
                <a:solidFill>
                  <a:schemeClr val="bg1"/>
                </a:solidFill>
              </a:rPr>
              <a:t>イン</a:t>
            </a:r>
            <a:r>
              <a:rPr lang="ja-JP" altLang="en-US" b="1" dirty="0" smtClean="0">
                <a:solidFill>
                  <a:schemeClr val="bg1"/>
                </a:solidFill>
              </a:rPr>
              <a:t>ポート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989220" y="563201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</a:t>
            </a:r>
            <a:r>
              <a:rPr lang="ja-JP" altLang="en-US" sz="1400" b="1" dirty="0" smtClean="0">
                <a:latin typeface="+mn-ea"/>
              </a:rPr>
              <a:t>ーインポート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989220" y="598540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エクスポート</a:t>
            </a:r>
            <a:r>
              <a:rPr lang="en-US" altLang="ja-JP" sz="1400" b="1" dirty="0">
                <a:latin typeface="+mn-ea"/>
              </a:rPr>
              <a:t>/</a:t>
            </a:r>
            <a:r>
              <a:rPr lang="ja-JP" altLang="en-US" sz="1400" b="1" dirty="0">
                <a:latin typeface="+mn-ea"/>
              </a:rPr>
              <a:t>インポート管理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89220" y="527862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メニュ</a:t>
            </a:r>
            <a:r>
              <a:rPr lang="ja-JP" altLang="en-US" sz="1400" b="1" dirty="0" smtClean="0">
                <a:latin typeface="+mn-ea"/>
              </a:rPr>
              <a:t>ーエクスポート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作業フロー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accent6"/>
                          </a:solidFill>
                        </a:rPr>
                        <a:t>メニュー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pc="0" dirty="0" smtClean="0">
                          <a:solidFill>
                            <a:schemeClr val="accent6"/>
                          </a:solidFill>
                        </a:rPr>
                        <a:t>メニューグループ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2532</Words>
  <Application>Microsoft Office PowerPoint</Application>
  <PresentationFormat>画面に合わせる (4:3)</PresentationFormat>
  <Paragraphs>526</Paragraphs>
  <Slides>32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1.2　管理コンソール・エクスポート/インポートの標準的な作業フロー</vt:lpstr>
      <vt:lpstr>1.3　基本コンソール・Symphonyの標準的な作業フロー</vt:lpstr>
      <vt:lpstr>2.1　システム設定　(1/2)</vt:lpstr>
      <vt:lpstr>2.1　システム設定　(2/2)</vt:lpstr>
      <vt:lpstr>2.2　RBAC（ロールベースアクセス制御）　(1/4)</vt:lpstr>
      <vt:lpstr>2.2　RBAC（ロールベースアクセス制御）　(2/4)</vt:lpstr>
      <vt:lpstr>2.2　RBAC（ロールベースアクセス制御）　(3/4)</vt:lpstr>
      <vt:lpstr>2.2　RBAC（ロールベースアクセス制御）　(4/4)</vt:lpstr>
      <vt:lpstr>2.3　エクスポート/インポート　(1/2)</vt:lpstr>
      <vt:lpstr>2.3　エクスポート/インポート　(2/2)</vt:lpstr>
      <vt:lpstr>2.4　ITAにおける機器の管理　(1/3)</vt:lpstr>
      <vt:lpstr>2.4　ITAにおける機器の管理　(2/3)</vt:lpstr>
      <vt:lpstr>2.4　ITAにおける機器の管理　(3/3)</vt:lpstr>
      <vt:lpstr>2.5　オペレーションの概要　(1/2)</vt:lpstr>
      <vt:lpstr>2.5　オペレーションの概要　(2/2)</vt:lpstr>
      <vt:lpstr>2.6　Symphonyクラスの定義　(1/4)</vt:lpstr>
      <vt:lpstr>2.6　Symphonyクラスの定義　(2/4)</vt:lpstr>
      <vt:lpstr>2.6　Symphonyクラスの定義　(3/4)</vt:lpstr>
      <vt:lpstr>2.6　Symphonyクラスの定義　(4/4)</vt:lpstr>
      <vt:lpstr>2.7　Symphonyの実行　(1/8)</vt:lpstr>
      <vt:lpstr>2.7　Symphonyの実行　(2/8)</vt:lpstr>
      <vt:lpstr>2.7　Symphonyの実行　(3/8)</vt:lpstr>
      <vt:lpstr>2.7　Symphonyの実行　(4/8)</vt:lpstr>
      <vt:lpstr>2.7　Symphonyの実行　(5/8)</vt:lpstr>
      <vt:lpstr>2.7　Symphonyの実行　(6/8)</vt:lpstr>
      <vt:lpstr>2.7　Symphonyの実行　(7/8)</vt:lpstr>
      <vt:lpstr>2.7　Symphonyの実行　(8/8)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2020-09-10T10:00:05Z</dcterms:modified>
</cp:coreProperties>
</file>