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5507" autoAdjust="0"/>
  </p:normalViewPr>
  <p:slideViewPr>
    <p:cSldViewPr>
      <p:cViewPr>
        <p:scale>
          <a:sx n="125" d="100"/>
          <a:sy n="125" d="100"/>
        </p:scale>
        <p:origin x="1224" y="15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今回のシナリオで</a:t>
            </a:r>
            <a:r>
              <a:rPr lang="ja-JP" altLang="en-US" sz="1400" dirty="0" smtClean="0">
                <a:latin typeface="+mn-ea"/>
              </a:rPr>
              <a:t>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[</a:t>
            </a:r>
            <a:r>
              <a:rPr kumimoji="1" lang="ja-JP" altLang="en-US" sz="1400" b="1" dirty="0" smtClean="0">
                <a:latin typeface="+mn-ea"/>
              </a:rPr>
              <a:t>閲覧のみ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に設定します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2585293"/>
            <a:ext cx="5874631" cy="180367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546221" y="2985524"/>
            <a:ext cx="805890" cy="10043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021"/>
          <a:stretch/>
        </p:blipFill>
        <p:spPr>
          <a:xfrm>
            <a:off x="808940" y="2434756"/>
            <a:ext cx="5558588" cy="3873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203112" y="5027631"/>
            <a:ext cx="1666992" cy="6562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066029" y="6055526"/>
            <a:ext cx="126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3392031" y="604013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807344" y="5005559"/>
            <a:ext cx="301542" cy="312200"/>
          </a:xfrm>
          <a:prstGeom prst="wedgeEllipseCallout">
            <a:avLst>
              <a:gd name="adj1" fmla="val -383363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2182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1"/>
          <a:stretch/>
        </p:blipFill>
        <p:spPr>
          <a:xfrm>
            <a:off x="525487" y="2132820"/>
            <a:ext cx="6070413" cy="38408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」で再ログインします。</a:t>
            </a: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3419840" y="2945754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4"/>
          <a:stretch/>
        </p:blipFill>
        <p:spPr>
          <a:xfrm>
            <a:off x="611449" y="2195398"/>
            <a:ext cx="6026217" cy="34659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3203810" y="2724140"/>
            <a:ext cx="1872260" cy="5647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1" y="1939237"/>
            <a:ext cx="6201915" cy="34340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今回のシナリオは</a:t>
            </a:r>
            <a:r>
              <a:rPr lang="ja-JP" altLang="en-US" sz="1400" dirty="0">
                <a:latin typeface="+mn-ea"/>
              </a:rPr>
              <a:t>、</a:t>
            </a:r>
            <a:r>
              <a:rPr kumimoji="1" lang="ja-JP" altLang="en-US" sz="1400" dirty="0" smtClean="0">
                <a:latin typeface="+mn-ea"/>
              </a:rPr>
              <a:t>メニューの</a:t>
            </a:r>
            <a:r>
              <a:rPr kumimoji="1"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機器</a:t>
            </a:r>
            <a:r>
              <a:rPr lang="ja-JP" altLang="en-US" sz="1400" b="1" dirty="0">
                <a:latin typeface="+mn-ea"/>
              </a:rPr>
              <a:t>一覧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権限</a:t>
            </a:r>
            <a:r>
              <a:rPr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閲覧の</a:t>
            </a:r>
            <a:r>
              <a:rPr lang="ja-JP" altLang="en-US" sz="1400" b="1" dirty="0">
                <a:latin typeface="+mn-ea"/>
              </a:rPr>
              <a:t>み</a:t>
            </a:r>
            <a:r>
              <a:rPr lang="en-US" altLang="ja-JP" sz="1400" dirty="0" smtClean="0">
                <a:latin typeface="+mn-ea"/>
              </a:rPr>
              <a:t>]</a:t>
            </a:r>
            <a:r>
              <a:rPr lang="ja-JP" altLang="en-US" sz="1400" dirty="0" smtClean="0">
                <a:latin typeface="+mn-ea"/>
              </a:rPr>
              <a:t>にする構成です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2"/>
          <a:stretch/>
        </p:blipFill>
        <p:spPr>
          <a:xfrm>
            <a:off x="897801" y="2011525"/>
            <a:ext cx="5332477" cy="4241598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964322" y="2346333"/>
            <a:ext cx="465528" cy="15283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897801" y="4686778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97801" y="5515576"/>
            <a:ext cx="1801939" cy="7817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権限が「</a:t>
            </a:r>
            <a:r>
              <a:rPr lang="ja-JP" altLang="en-US" sz="1400" b="1" dirty="0" smtClean="0">
                <a:latin typeface="+mn-ea"/>
              </a:rPr>
              <a:t>メンテナンス可</a:t>
            </a:r>
            <a:r>
              <a:rPr lang="ja-JP" altLang="en-US" sz="1400" dirty="0" smtClean="0">
                <a:latin typeface="+mn-ea"/>
              </a:rPr>
              <a:t>」の場合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「更新」「登録」「ファイルアップロード」等の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各種編集機能が</a:t>
            </a:r>
            <a:r>
              <a:rPr lang="ja-JP" altLang="en-US" sz="1400" dirty="0">
                <a:latin typeface="+mn-ea"/>
              </a:rPr>
              <a:t>表示</a:t>
            </a:r>
            <a:r>
              <a:rPr lang="ja-JP" altLang="en-US" sz="1400" dirty="0" smtClean="0">
                <a:latin typeface="+mn-ea"/>
              </a:rPr>
              <a:t>されます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工程の</a:t>
            </a:r>
            <a:r>
              <a:rPr lang="en-US" altLang="ja-JP" sz="1400" dirty="0" smtClean="0">
                <a:latin typeface="+mn-ea"/>
              </a:rPr>
              <a:t>4.3</a:t>
            </a:r>
            <a:r>
              <a:rPr lang="ja-JP" altLang="en-US" sz="1400" dirty="0" smtClean="0">
                <a:latin typeface="+mn-ea"/>
              </a:rPr>
              <a:t>～</a:t>
            </a:r>
            <a:r>
              <a:rPr lang="en-US" altLang="ja-JP" sz="1400" dirty="0" smtClean="0">
                <a:latin typeface="+mn-ea"/>
              </a:rPr>
              <a:t>4.7</a:t>
            </a:r>
            <a:r>
              <a:rPr lang="ja-JP" altLang="en-US" sz="1400" dirty="0" smtClean="0">
                <a:latin typeface="+mn-ea"/>
              </a:rPr>
              <a:t>で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 err="1">
                <a:latin typeface="+mn-ea"/>
              </a:rPr>
              <a:t>Ansible</a:t>
            </a:r>
            <a:r>
              <a:rPr lang="en-US" altLang="ja-JP" sz="1400" dirty="0">
                <a:latin typeface="+mn-ea"/>
              </a:rPr>
              <a:t>-Legacy</a:t>
            </a:r>
            <a:r>
              <a:rPr lang="ja-JP" altLang="en-US" sz="1400" dirty="0" smtClean="0">
                <a:latin typeface="+mn-ea"/>
              </a:rPr>
              <a:t>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メニュー</a:t>
            </a:r>
            <a:r>
              <a:rPr lang="ja-JP" altLang="en-US" sz="1400" dirty="0">
                <a:latin typeface="+mn-ea"/>
              </a:rPr>
              <a:t>を使用</a:t>
            </a:r>
            <a:r>
              <a:rPr lang="ja-JP" altLang="en-US" sz="1400" dirty="0" smtClean="0">
                <a:latin typeface="+mn-ea"/>
              </a:rPr>
              <a:t>します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/>
          </a:p>
          <a:p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</a:t>
            </a:r>
            <a:r>
              <a:rPr lang="ja-JP" altLang="en-US" sz="1800" dirty="0" smtClean="0"/>
              <a:t>して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err="1" smtClean="0"/>
              <a:t>Ansible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180000" lvl="1" indent="0">
              <a:buNone/>
            </a:pP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sz="1600" dirty="0" smtClean="0">
                <a:solidFill>
                  <a:srgbClr val="FF0000"/>
                </a:solidFill>
              </a:rPr>
              <a:t>文字</a:t>
            </a:r>
            <a:r>
              <a:rPr lang="ja-JP" altLang="en-US" sz="1600" dirty="0">
                <a:solidFill>
                  <a:srgbClr val="FF0000"/>
                </a:solidFill>
              </a:rPr>
              <a:t>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</a:t>
            </a:r>
            <a:r>
              <a:rPr lang="ja-JP" altLang="en-US" sz="1600" dirty="0">
                <a:solidFill>
                  <a:srgbClr val="FF0000"/>
                </a:solidFill>
              </a:rPr>
              <a:t>８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>
                <a:solidFill>
                  <a:srgbClr val="FF0000"/>
                </a:solidFill>
              </a:rPr>
              <a:t>、拡張子は</a:t>
            </a:r>
            <a:r>
              <a:rPr lang="en-US" altLang="ja-JP" sz="1600" dirty="0">
                <a:solidFill>
                  <a:srgbClr val="FF0000"/>
                </a:solidFill>
              </a:rPr>
              <a:t>”yml”</a:t>
            </a:r>
            <a:r>
              <a:rPr lang="ja-JP" altLang="en-US" sz="1600" dirty="0">
                <a:solidFill>
                  <a:srgbClr val="FF0000"/>
                </a:solidFill>
              </a:rPr>
              <a:t>形式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r>
              <a:rPr lang="en-US" altLang="ja-JP" sz="1600" dirty="0" smtClean="0">
                <a:solidFill>
                  <a:srgbClr val="FF0000"/>
                </a:solidFill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ja-JP" altLang="en-US" sz="1600" dirty="0" smtClean="0">
                <a:solidFill>
                  <a:srgbClr val="FF0000"/>
                </a:solidFill>
              </a:rPr>
              <a:t>また</a:t>
            </a:r>
            <a:r>
              <a:rPr lang="ja-JP" altLang="en-US" sz="16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この</a:t>
            </a:r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は </a:t>
            </a:r>
            <a:r>
              <a:rPr lang="en-US" altLang="ja-JP" sz="1400" dirty="0">
                <a:latin typeface="+mn-ea"/>
              </a:rPr>
              <a:t>/</a:t>
            </a:r>
            <a:r>
              <a:rPr lang="en-US" altLang="ja-JP" sz="1400" dirty="0" err="1">
                <a:latin typeface="+mn-ea"/>
              </a:rPr>
              <a:t>tmp</a:t>
            </a:r>
            <a:r>
              <a:rPr lang="ja-JP" altLang="en-US" sz="1400" dirty="0">
                <a:latin typeface="+mn-ea"/>
              </a:rPr>
              <a:t>配下</a:t>
            </a:r>
            <a:r>
              <a:rPr lang="ja-JP" altLang="en-US" sz="1400" dirty="0" smtClean="0">
                <a:latin typeface="+mn-ea"/>
              </a:rPr>
              <a:t>に新規</a:t>
            </a:r>
            <a:r>
              <a:rPr lang="ja-JP" altLang="en-US" sz="1400" dirty="0">
                <a:latin typeface="+mn-ea"/>
              </a:rPr>
              <a:t>のディレクトリを作成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本シナリオで</a:t>
            </a:r>
            <a:r>
              <a:rPr lang="ja-JP" altLang="en-US" sz="1400" dirty="0" smtClean="0">
                <a:latin typeface="+mn-ea"/>
              </a:rPr>
              <a:t>はファイル名</a:t>
            </a:r>
            <a:r>
              <a:rPr lang="ja-JP" altLang="en-US" sz="1400" dirty="0">
                <a:latin typeface="+mn-ea"/>
              </a:rPr>
              <a:t>を「</a:t>
            </a:r>
            <a:r>
              <a:rPr lang="en-US" altLang="ja-JP" sz="1400" dirty="0">
                <a:latin typeface="+mn-ea"/>
              </a:rPr>
              <a:t>sample1</a:t>
            </a:r>
            <a:r>
              <a:rPr lang="ja-JP" altLang="en-US" sz="1400" dirty="0">
                <a:latin typeface="+mn-ea"/>
              </a:rPr>
              <a:t>」と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0" y="2679063"/>
            <a:ext cx="4427980" cy="183979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91007" y="2944993"/>
            <a:ext cx="3574803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89157" y="432104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840330" y="427461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2364"/>
              </p:ext>
            </p:extLst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36918" r="12098"/>
          <a:stretch/>
        </p:blipFill>
        <p:spPr>
          <a:xfrm>
            <a:off x="835515" y="2662424"/>
            <a:ext cx="5678385" cy="22864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074988" y="3937590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850464" y="2984265"/>
            <a:ext cx="1404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354898" y="39145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9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882393" y="310903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1933"/>
              </p:ext>
            </p:extLst>
          </p:nvPr>
        </p:nvGraphicFramePr>
        <p:xfrm>
          <a:off x="4019242" y="3492514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事前準備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作業</a:t>
            </a:r>
            <a:r>
              <a:rPr lang="ja-JP" altLang="en-US" sz="1400" dirty="0">
                <a:latin typeface="+mn-ea"/>
              </a:rPr>
              <a:t>対象ホストの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詳細の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に関連付く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とホストの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代入値管理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実行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完了</a:t>
            </a:r>
            <a:r>
              <a:rPr lang="ja-JP" altLang="en-US" sz="1400" dirty="0" smtClean="0">
                <a:latin typeface="+mn-ea"/>
              </a:rPr>
              <a:t>確認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" y="2996940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「プレイブック素材集」メニュー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プレイブック</a:t>
            </a:r>
            <a:r>
              <a:rPr lang="ja-JP" altLang="en-US" dirty="0" smtClean="0"/>
              <a:t>素材」欄の「参照」ボタンを押下し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事前</a:t>
            </a:r>
            <a:r>
              <a:rPr lang="ja-JP" altLang="en-US" dirty="0"/>
              <a:t>に</a:t>
            </a:r>
            <a:r>
              <a:rPr lang="ja-JP" altLang="en-US" dirty="0" smtClean="0"/>
              <a:t>作成した</a:t>
            </a:r>
            <a:r>
              <a:rPr lang="ja-JP" altLang="en-US" dirty="0"/>
              <a:t>「</a:t>
            </a:r>
            <a:r>
              <a:rPr lang="en-US" altLang="ja-JP" dirty="0" smtClean="0"/>
              <a:t>sample1.yml</a:t>
            </a:r>
            <a:r>
              <a:rPr lang="ja-JP" altLang="en-US" dirty="0" smtClean="0"/>
              <a:t>」をアップロード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061550" y="4264809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1777" y="5186757"/>
            <a:ext cx="900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31823" y="514653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21028" y="4241949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59889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0"/>
          <a:stretch/>
        </p:blipFill>
        <p:spPr>
          <a:xfrm>
            <a:off x="827479" y="2454473"/>
            <a:ext cx="5774441" cy="378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49208" y="4129567"/>
            <a:ext cx="2410832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8999" y="5226515"/>
            <a:ext cx="1188000" cy="2624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390914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7"/>
            <a:ext cx="2220132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596697" y="2686897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58991"/>
              </p:ext>
            </p:extLst>
          </p:nvPr>
        </p:nvGraphicFramePr>
        <p:xfrm>
          <a:off x="4725926" y="3070372"/>
          <a:ext cx="20383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2637250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1678" y="4025526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83707" y="4817094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26770" y="479513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411809" y="4724293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64498" y="4701434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492"/>
              </p:ext>
            </p:extLst>
          </p:nvPr>
        </p:nvGraphicFramePr>
        <p:xfrm>
          <a:off x="4516587" y="5084909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2"/>
          <a:stretch/>
        </p:blipFill>
        <p:spPr>
          <a:xfrm>
            <a:off x="795027" y="2431433"/>
            <a:ext cx="5888372" cy="3482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208195" y="4020413"/>
            <a:ext cx="4320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73437" y="4925323"/>
            <a:ext cx="1142651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198375" y="49186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76140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520214" y="4738541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87465"/>
              </p:ext>
            </p:extLst>
          </p:nvPr>
        </p:nvGraphicFramePr>
        <p:xfrm>
          <a:off x="4672303" y="512201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9"/>
          <a:stretch/>
        </p:blipFill>
        <p:spPr>
          <a:xfrm>
            <a:off x="774563" y="2990086"/>
            <a:ext cx="5989250" cy="33203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2760" y="4501356"/>
            <a:ext cx="4422043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37786" y="5371866"/>
            <a:ext cx="108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3906264" y="2220468"/>
            <a:ext cx="3060000" cy="208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858953" y="2197609"/>
            <a:ext cx="301542" cy="312200"/>
          </a:xfrm>
          <a:prstGeom prst="wedgeEllipseCallout">
            <a:avLst>
              <a:gd name="adj1" fmla="val -464228"/>
              <a:gd name="adj2" fmla="val 7281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760"/>
              </p:ext>
            </p:extLst>
          </p:nvPr>
        </p:nvGraphicFramePr>
        <p:xfrm>
          <a:off x="4023682" y="2572471"/>
          <a:ext cx="28273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/>
          <a:stretch/>
        </p:blipFill>
        <p:spPr>
          <a:xfrm>
            <a:off x="755470" y="2930028"/>
            <a:ext cx="6332958" cy="32658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編集」サブメニュー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move1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</a:t>
            </a:r>
            <a:r>
              <a:rPr lang="ja-JP" altLang="en-US" smtClean="0"/>
              <a:t>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837443" y="5076622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6781426" y="5391835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509375" y="3404065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62064" y="3381206"/>
            <a:ext cx="301542" cy="312200"/>
          </a:xfrm>
          <a:prstGeom prst="wedgeEllipseCallout">
            <a:avLst>
              <a:gd name="adj1" fmla="val -118027"/>
              <a:gd name="adj2" fmla="val -64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4220"/>
              </p:ext>
            </p:extLst>
          </p:nvPr>
        </p:nvGraphicFramePr>
        <p:xfrm>
          <a:off x="3626793" y="375606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クラス名称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 smtClean="0"/>
              <a:t>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名称」項目内の </a:t>
            </a:r>
            <a:r>
              <a:rPr lang="ja-JP" altLang="en-US" dirty="0"/>
              <a:t>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 smtClean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2444097"/>
            <a:ext cx="3019912" cy="346505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801408" y="380146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801408" y="5773752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/>
          <a:stretch/>
        </p:blipFill>
        <p:spPr>
          <a:xfrm>
            <a:off x="4613328" y="3400058"/>
            <a:ext cx="3675172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13109"/>
              </p:ext>
            </p:extLst>
          </p:nvPr>
        </p:nvGraphicFramePr>
        <p:xfrm>
          <a:off x="1965067" y="5807829"/>
          <a:ext cx="23876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78422" y="343138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1111" y="340170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05674"/>
              </p:ext>
            </p:extLst>
          </p:nvPr>
        </p:nvGraphicFramePr>
        <p:xfrm>
          <a:off x="2042642" y="377515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6" y="213954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51" y="3316668"/>
            <a:ext cx="2389579" cy="2946291"/>
          </a:xfrm>
          <a:prstGeom prst="rect">
            <a:avLst/>
          </a:prstGeom>
        </p:spPr>
      </p:pic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</a:t>
            </a:r>
            <a:r>
              <a:rPr lang="ja-JP" altLang="en-US" sz="1800" dirty="0" smtClean="0">
                <a:latin typeface="+mn-ea"/>
              </a:rPr>
              <a:t>おいて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」については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★繰り返し</a:t>
            </a:r>
            <a:endParaRPr kumimoji="1" lang="en-US" altLang="ja-JP" sz="22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実行★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2512667"/>
            <a:ext cx="5851923" cy="30766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「ユーザ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 </a:t>
            </a:r>
            <a:r>
              <a:rPr lang="ja-JP" altLang="en-US" dirty="0" smtClean="0"/>
              <a:t>「登録」サブメニュー</a:t>
            </a:r>
            <a:r>
              <a:rPr lang="en-US" altLang="ja-JP" dirty="0"/>
              <a:t>&gt;&gt; 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820380" y="5389134"/>
            <a:ext cx="1044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49408" y="5343285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1151870" y="4524390"/>
            <a:ext cx="2339980" cy="647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38056" y="4524389"/>
            <a:ext cx="301542" cy="312200"/>
          </a:xfrm>
          <a:prstGeom prst="wedgeEllipseCallout">
            <a:avLst>
              <a:gd name="adj1" fmla="val -157981"/>
              <a:gd name="adj2" fmla="val 459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8391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テスト用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7"/>
          <a:stretch/>
        </p:blipFill>
        <p:spPr>
          <a:xfrm>
            <a:off x="787748" y="2537356"/>
            <a:ext cx="5759001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286852" y="4928616"/>
            <a:ext cx="747126" cy="6454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22814" y="6006631"/>
            <a:ext cx="1332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589218" y="5972648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697315" y="4725481"/>
            <a:ext cx="2664000" cy="100800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47199"/>
              </p:ext>
            </p:extLst>
          </p:nvPr>
        </p:nvGraphicFramePr>
        <p:xfrm>
          <a:off x="2981480" y="5079775"/>
          <a:ext cx="21453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664698" y="4703753"/>
            <a:ext cx="301542" cy="312200"/>
          </a:xfrm>
          <a:prstGeom prst="wedgeEllipseCallout">
            <a:avLst>
              <a:gd name="adj1" fmla="val -282053"/>
              <a:gd name="adj2" fmla="val 6096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2"/>
          <a:stretch/>
        </p:blipFill>
        <p:spPr>
          <a:xfrm>
            <a:off x="587160" y="4373364"/>
            <a:ext cx="5940288" cy="18358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を押下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043510" y="4783146"/>
            <a:ext cx="5062247" cy="7370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897903" y="5820993"/>
            <a:ext cx="1296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3326745" y="582099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834999" y="2564880"/>
            <a:ext cx="301542" cy="312200"/>
          </a:xfrm>
          <a:prstGeom prst="wedgeEllipseCallout">
            <a:avLst>
              <a:gd name="adj1" fmla="val -615848"/>
              <a:gd name="adj2" fmla="val 70620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454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メニューグループ：メニュー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機器一覧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紐付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閲覧のみ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2360</Words>
  <Application>Microsoft Office PowerPoint</Application>
  <PresentationFormat>画面に合わせる (4:3)</PresentationFormat>
  <Paragraphs>496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(2/2)</vt:lpstr>
      <vt:lpstr>2.　実習①</vt:lpstr>
      <vt:lpstr>2.1　新規ユーザの作成</vt:lpstr>
      <vt:lpstr>2.2　ロールの登録</vt:lpstr>
      <vt:lpstr>2.3　ロール・メニューの紐付　(1/2)</vt:lpstr>
      <vt:lpstr>2.3　ロール・メニューの紐付　(2/2)</vt:lpstr>
      <vt:lpstr>2.4　ロール・ユーザの紐付</vt:lpstr>
      <vt:lpstr>2.5　紐付確認　(1/4)</vt:lpstr>
      <vt:lpstr>2.5　紐付確認　(2/4)</vt:lpstr>
      <vt:lpstr>2.5　紐付確認　(3/4)</vt:lpstr>
      <vt:lpstr>2.5　紐付確認　(4/4)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2020-09-10T10:03:54Z</dcterms:modified>
</cp:coreProperties>
</file>