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6"/>
  </p:notesMasterIdLst>
  <p:handoutMasterIdLst>
    <p:handoutMasterId r:id="rId47"/>
  </p:handoutMasterIdLst>
  <p:sldIdLst>
    <p:sldId id="719" r:id="rId3"/>
    <p:sldId id="800" r:id="rId4"/>
    <p:sldId id="610" r:id="rId5"/>
    <p:sldId id="821" r:id="rId6"/>
    <p:sldId id="842" r:id="rId7"/>
    <p:sldId id="803" r:id="rId8"/>
    <p:sldId id="843" r:id="rId9"/>
    <p:sldId id="822" r:id="rId10"/>
    <p:sldId id="801" r:id="rId11"/>
    <p:sldId id="825" r:id="rId12"/>
    <p:sldId id="823" r:id="rId13"/>
    <p:sldId id="804" r:id="rId14"/>
    <p:sldId id="805" r:id="rId15"/>
    <p:sldId id="807" r:id="rId16"/>
    <p:sldId id="808" r:id="rId17"/>
    <p:sldId id="802" r:id="rId18"/>
    <p:sldId id="818" r:id="rId19"/>
    <p:sldId id="820" r:id="rId20"/>
    <p:sldId id="826" r:id="rId21"/>
    <p:sldId id="830" r:id="rId22"/>
    <p:sldId id="836" r:id="rId23"/>
    <p:sldId id="837" r:id="rId24"/>
    <p:sldId id="838" r:id="rId25"/>
    <p:sldId id="831" r:id="rId26"/>
    <p:sldId id="833" r:id="rId27"/>
    <p:sldId id="834" r:id="rId28"/>
    <p:sldId id="835" r:id="rId29"/>
    <p:sldId id="839" r:id="rId30"/>
    <p:sldId id="813" r:id="rId31"/>
    <p:sldId id="840" r:id="rId32"/>
    <p:sldId id="814" r:id="rId33"/>
    <p:sldId id="815" r:id="rId34"/>
    <p:sldId id="816" r:id="rId35"/>
    <p:sldId id="817" r:id="rId36"/>
    <p:sldId id="824" r:id="rId37"/>
    <p:sldId id="845" r:id="rId38"/>
    <p:sldId id="852" r:id="rId39"/>
    <p:sldId id="846" r:id="rId40"/>
    <p:sldId id="851" r:id="rId41"/>
    <p:sldId id="848" r:id="rId42"/>
    <p:sldId id="849" r:id="rId43"/>
    <p:sldId id="850" r:id="rId44"/>
    <p:sldId id="318" r:id="rId4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78E6E8B-13D5-4F6C-9DCA-F65BF18703DF}">
          <p14:sldIdLst>
            <p14:sldId id="719"/>
            <p14:sldId id="800"/>
            <p14:sldId id="610"/>
            <p14:sldId id="821"/>
            <p14:sldId id="842"/>
            <p14:sldId id="803"/>
            <p14:sldId id="843"/>
            <p14:sldId id="822"/>
          </p14:sldIdLst>
        </p14:section>
        <p14:section name="下準備" id="{A3B4C904-C9BB-4261-9BE0-C60F090C87B4}">
          <p14:sldIdLst>
            <p14:sldId id="801"/>
            <p14:sldId id="825"/>
          </p14:sldIdLst>
        </p14:section>
        <p14:section name="オペレーション作成" id="{6BAF7756-506F-4884-AEAB-F11A9EA77C98}">
          <p14:sldIdLst>
            <p14:sldId id="823"/>
          </p14:sldIdLst>
        </p14:section>
        <p14:section name="Movement" id="{E42D4A57-2C8E-482B-BA36-0AD7582C9FA3}">
          <p14:sldIdLst>
            <p14:sldId id="804"/>
            <p14:sldId id="805"/>
            <p14:sldId id="807"/>
          </p14:sldIdLst>
        </p14:section>
        <p14:section name="Conductor" id="{5E536E17-EAB8-41AB-8E16-B67FE81C3C1C}">
          <p14:sldIdLst>
            <p14:sldId id="808"/>
          </p14:sldIdLst>
        </p14:section>
        <p14:section name="ホストグループの設定" id="{C266A38D-35AC-428C-9B15-403EDC052491}">
          <p14:sldIdLst>
            <p14:sldId id="802"/>
            <p14:sldId id="818"/>
            <p14:sldId id="820"/>
            <p14:sldId id="826"/>
          </p14:sldIdLst>
        </p14:section>
        <p14:section name="メニュー・メニューグループ管理" id="{812E92F5-3F3D-4C5E-A342-286D0B271939}">
          <p14:sldIdLst>
            <p14:sldId id="830"/>
            <p14:sldId id="836"/>
            <p14:sldId id="837"/>
            <p14:sldId id="838"/>
            <p14:sldId id="831"/>
            <p14:sldId id="833"/>
            <p14:sldId id="834"/>
            <p14:sldId id="835"/>
          </p14:sldIdLst>
        </p14:section>
        <p14:section name="データ登録" id="{D74126D5-7B04-478B-AAB9-A6A22CCD2815}">
          <p14:sldIdLst>
            <p14:sldId id="839"/>
            <p14:sldId id="813"/>
            <p14:sldId id="840"/>
          </p14:sldIdLst>
        </p14:section>
        <p14:section name="代入値自動登録設定" id="{2BC6F414-BE0E-42C5-B9B1-DD6731C64E3A}">
          <p14:sldIdLst>
            <p14:sldId id="814"/>
          </p14:sldIdLst>
        </p14:section>
        <p14:section name="代入値・対象ホストの確認" id="{D6C165BE-3FDC-43C6-B110-CE61E53E5B66}">
          <p14:sldIdLst>
            <p14:sldId id="815"/>
          </p14:sldIdLst>
        </p14:section>
        <p14:section name="実行" id="{634B530C-0286-40F1-AB4C-949C3B2CF475}">
          <p14:sldIdLst>
            <p14:sldId id="816"/>
            <p14:sldId id="817"/>
            <p14:sldId id="824"/>
          </p14:sldIdLst>
        </p14:section>
        <p14:section name="シナリオ②" id="{D428F894-FB30-481D-A5C4-7FB96936C50E}">
          <p14:sldIdLst>
            <p14:sldId id="845"/>
            <p14:sldId id="852"/>
            <p14:sldId id="846"/>
            <p14:sldId id="851"/>
            <p14:sldId id="848"/>
            <p14:sldId id="849"/>
            <p14:sldId id="85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297A"/>
    <a:srgbClr val="003986"/>
    <a:srgbClr val="FF0000"/>
    <a:srgbClr val="00DA63"/>
    <a:srgbClr val="FFFF99"/>
    <a:srgbClr val="00246C"/>
    <a:srgbClr val="D1E105"/>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5971" autoAdjust="0"/>
  </p:normalViewPr>
  <p:slideViewPr>
    <p:cSldViewPr>
      <p:cViewPr varScale="1">
        <p:scale>
          <a:sx n="85" d="100"/>
          <a:sy n="85" d="100"/>
        </p:scale>
        <p:origin x="1114" y="48"/>
      </p:cViewPr>
      <p:guideLst>
        <p:guide orient="horz" pos="527"/>
        <p:guide orient="horz" pos="73"/>
        <p:guide orient="horz" pos="4064"/>
        <p:guide pos="2880"/>
        <p:guide pos="113"/>
        <p:guide pos="5647"/>
      </p:guideLst>
    </p:cSldViewPr>
  </p:slideViewPr>
  <p:outlineViewPr>
    <p:cViewPr>
      <p:scale>
        <a:sx n="33" d="100"/>
        <a:sy n="33" d="100"/>
      </p:scale>
      <p:origin x="0" y="-14136"/>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2020/10/9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2020/10/9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300430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21257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91812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252128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dirty="0"/>
          </a:p>
        </p:txBody>
      </p:sp>
    </p:spTree>
    <p:extLst>
      <p:ext uri="{BB962C8B-B14F-4D97-AF65-F5344CB8AC3E}">
        <p14:creationId xmlns:p14="http://schemas.microsoft.com/office/powerpoint/2010/main" val="310447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dirty="0"/>
          </a:p>
        </p:txBody>
      </p:sp>
    </p:spTree>
    <p:extLst>
      <p:ext uri="{BB962C8B-B14F-4D97-AF65-F5344CB8AC3E}">
        <p14:creationId xmlns:p14="http://schemas.microsoft.com/office/powerpoint/2010/main" val="1816426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31.xml"/><Relationship Id="rId18" Type="http://schemas.openxmlformats.org/officeDocument/2006/relationships/slide" Target="slide38.xml"/><Relationship Id="rId3" Type="http://schemas.openxmlformats.org/officeDocument/2006/relationships/slide" Target="slide4.xml"/><Relationship Id="rId7" Type="http://schemas.openxmlformats.org/officeDocument/2006/relationships/slide" Target="slide11.xml"/><Relationship Id="rId12" Type="http://schemas.openxmlformats.org/officeDocument/2006/relationships/slide" Target="slide28.xml"/><Relationship Id="rId17" Type="http://schemas.openxmlformats.org/officeDocument/2006/relationships/slide" Target="slide37.xml"/><Relationship Id="rId2" Type="http://schemas.openxmlformats.org/officeDocument/2006/relationships/slide" Target="slide42.xml"/><Relationship Id="rId16" Type="http://schemas.openxmlformats.org/officeDocument/2006/relationships/slide" Target="slide35.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33.xml"/><Relationship Id="rId10" Type="http://schemas.openxmlformats.org/officeDocument/2006/relationships/slide" Target="slide16.xml"/><Relationship Id="rId19" Type="http://schemas.openxmlformats.org/officeDocument/2006/relationships/slide" Target="slide3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3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slide" Target="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smtClean="0"/>
              <a:t>第</a:t>
            </a:r>
            <a:r>
              <a:rPr lang="en-US" altLang="ja-JP" smtClean="0"/>
              <a:t>1.</a:t>
            </a:r>
            <a:r>
              <a:rPr lang="en-US" altLang="ja-JP" dirty="0"/>
              <a:t>0</a:t>
            </a:r>
            <a:r>
              <a:rPr lang="ja-JP" altLang="en-US"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3287560"/>
            <a:ext cx="9143999" cy="1144347"/>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ホストグループ管理・メニュー作成</a:t>
            </a:r>
            <a:endParaRPr lang="en-US" altLang="ja-JP" sz="3600" b="1" kern="0" spc="-150" dirty="0" smtClean="0">
              <a:solidFill>
                <a:schemeClr val="tx2">
                  <a:lumMod val="75000"/>
                  <a:lumOff val="25000"/>
                </a:schemeClr>
              </a:solidFill>
            </a:endParaRPr>
          </a:p>
          <a:p>
            <a:r>
              <a:rPr lang="en-US" altLang="ja-JP" sz="3600" b="1" kern="0" spc="-150" dirty="0" smtClean="0">
                <a:solidFill>
                  <a:schemeClr val="tx2">
                    <a:lumMod val="75000"/>
                    <a:lumOff val="25000"/>
                  </a:schemeClr>
                </a:solidFill>
              </a:rPr>
              <a:t>【</a:t>
            </a:r>
            <a:r>
              <a:rPr lang="ja-JP" altLang="en-US" sz="3600" b="1" kern="0" spc="-150" dirty="0" smtClean="0">
                <a:solidFill>
                  <a:schemeClr val="tx2">
                    <a:lumMod val="75000"/>
                    <a:lumOff val="25000"/>
                  </a:schemeClr>
                </a:solidFill>
              </a:rPr>
              <a:t>実習編</a:t>
            </a:r>
            <a:r>
              <a:rPr lang="en-US" altLang="ja-JP" sz="3600" b="1" kern="0" spc="-150" dirty="0" smtClean="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4" y="1700808"/>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2.1</a:t>
            </a:r>
            <a:r>
              <a:rPr lang="en-US" altLang="ja-JP" smtClean="0"/>
              <a:t> </a:t>
            </a:r>
            <a:r>
              <a:rPr lang="ja-JP" altLang="en-US" smtClean="0"/>
              <a:t>事前準備 </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作業対象ホストの登録</a:t>
            </a:r>
            <a:r>
              <a:rPr kumimoji="1" lang="en-US" altLang="ja-JP" b="1" smtClean="0"/>
              <a:t/>
            </a:r>
            <a:br>
              <a:rPr kumimoji="1" lang="en-US" altLang="ja-JP" b="1" smtClean="0"/>
            </a:br>
            <a:r>
              <a:rPr kumimoji="1" lang="ja-JP" altLang="en-US" sz="1600" smtClean="0"/>
              <a:t>作業の実行対象となるホストを</a:t>
            </a:r>
            <a:r>
              <a:rPr kumimoji="1" lang="en-US" altLang="ja-JP" sz="1600" smtClean="0"/>
              <a:t>ITA</a:t>
            </a:r>
            <a:r>
              <a:rPr kumimoji="1" lang="ja-JP" altLang="en-US" sz="1600" smtClean="0"/>
              <a:t>に登録しましょう。</a:t>
            </a:r>
            <a:r>
              <a:rPr kumimoji="1" lang="en-US" altLang="ja-JP" sz="1600" smtClean="0"/>
              <a:t/>
            </a:r>
            <a:br>
              <a:rPr kumimoji="1" lang="en-US" altLang="ja-JP" sz="1600" smtClean="0"/>
            </a:br>
            <a:r>
              <a:rPr lang="ja-JP" altLang="en-US" sz="1600" smtClean="0"/>
              <a:t>今回の登録は</a:t>
            </a:r>
            <a:r>
              <a:rPr lang="en-US" altLang="ja-JP" sz="1600"/>
              <a:t>5</a:t>
            </a:r>
            <a:r>
              <a:rPr lang="ja-JP" altLang="en-US" sz="1600" smtClean="0"/>
              <a:t>台分です。</a:t>
            </a:r>
            <a:r>
              <a:rPr lang="en-US" altLang="ja-JP" sz="1600" smtClean="0"/>
              <a:t/>
            </a:r>
            <a:br>
              <a:rPr lang="en-US" altLang="ja-JP" sz="1600" smtClean="0"/>
            </a:br>
            <a:r>
              <a:rPr lang="en-US" altLang="ja-JP" sz="1200" smtClean="0"/>
              <a:t>※webC</a:t>
            </a:r>
            <a:r>
              <a:rPr lang="ja-JP" altLang="en-US" sz="1200" smtClean="0"/>
              <a:t>はシナリオ②で使用します。</a:t>
            </a:r>
            <a:r>
              <a:rPr kumimoji="1" lang="en-US" altLang="ja-JP" sz="1600" b="1" smtClean="0"/>
              <a:t/>
            </a:r>
            <a:br>
              <a:rPr kumimoji="1" lang="en-US" altLang="ja-JP" sz="1600" b="1" smtClean="0"/>
            </a:br>
            <a:r>
              <a:rPr lang="en-US" altLang="ja-JP" sz="1600" smtClean="0"/>
              <a:t/>
            </a:r>
            <a:br>
              <a:rPr lang="en-US" altLang="ja-JP" sz="1600" smtClean="0"/>
            </a:br>
            <a:r>
              <a:rPr lang="ja-JP" altLang="en-US" sz="1600" smtClean="0"/>
              <a:t>メニュー：</a:t>
            </a:r>
            <a:r>
              <a:rPr lang="ja-JP" altLang="en-US" sz="1600" b="1" smtClean="0"/>
              <a:t>基本コンソール </a:t>
            </a:r>
            <a:r>
              <a:rPr lang="en-US" altLang="ja-JP" sz="1600" b="1" smtClean="0"/>
              <a:t>&gt; </a:t>
            </a:r>
            <a:r>
              <a:rPr lang="ja-JP" altLang="en-US" sz="1600" b="1" smtClean="0"/>
              <a:t>機器一覧</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lt"/>
              <a:buAutoNum type="circleNumDbPlain"/>
            </a:pPr>
            <a:r>
              <a:rPr lang="ja-JP" altLang="en-US" sz="1600"/>
              <a:t>各項目で下表のように選択または入力</a:t>
            </a:r>
            <a:r>
              <a:rPr lang="ja-JP" altLang="en-US" sz="1600" smtClean="0"/>
              <a:t>し、</a:t>
            </a:r>
            <a:r>
              <a:rPr lang="en-US" altLang="ja-JP" sz="1600" smtClean="0"/>
              <a:t>[</a:t>
            </a:r>
            <a:r>
              <a:rPr lang="ja-JP" altLang="en-US" sz="1600" smtClean="0"/>
              <a:t>登録</a:t>
            </a:r>
            <a:r>
              <a:rPr lang="en-US" altLang="ja-JP" sz="1600" smtClean="0"/>
              <a:t>]</a:t>
            </a:r>
            <a:r>
              <a:rPr lang="ja-JP" altLang="en-US" sz="1600" smtClean="0"/>
              <a:t>を押下する。</a:t>
            </a:r>
            <a:r>
              <a:rPr lang="en-US" altLang="ja-JP" sz="1600" smtClean="0"/>
              <a:t/>
            </a:r>
            <a:br>
              <a:rPr lang="en-US" altLang="ja-JP" sz="1600" smtClean="0"/>
            </a:br>
            <a:endParaRPr lang="en-US" altLang="ja-JP" sz="160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3029365"/>
            <a:ext cx="5454030" cy="18397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1014561652"/>
              </p:ext>
            </p:extLst>
          </p:nvPr>
        </p:nvGraphicFramePr>
        <p:xfrm>
          <a:off x="2771801" y="4270626"/>
          <a:ext cx="6191713" cy="2203532"/>
        </p:xfrm>
        <a:graphic>
          <a:graphicData uri="http://schemas.openxmlformats.org/drawingml/2006/table">
            <a:tbl>
              <a:tblPr firstRow="1" bandRow="1">
                <a:tableStyleId>{93296810-A885-4BE3-A3E7-6D5BEEA58F35}</a:tableStyleId>
              </a:tblPr>
              <a:tblGrid>
                <a:gridCol w="1585682">
                  <a:extLst>
                    <a:ext uri="{9D8B030D-6E8A-4147-A177-3AD203B41FA5}">
                      <a16:colId xmlns:a16="http://schemas.microsoft.com/office/drawing/2014/main" val="2119812807"/>
                    </a:ext>
                  </a:extLst>
                </a:gridCol>
                <a:gridCol w="891003">
                  <a:extLst>
                    <a:ext uri="{9D8B030D-6E8A-4147-A177-3AD203B41FA5}">
                      <a16:colId xmlns:a16="http://schemas.microsoft.com/office/drawing/2014/main" val="1894997068"/>
                    </a:ext>
                  </a:extLst>
                </a:gridCol>
                <a:gridCol w="928757">
                  <a:extLst>
                    <a:ext uri="{9D8B030D-6E8A-4147-A177-3AD203B41FA5}">
                      <a16:colId xmlns:a16="http://schemas.microsoft.com/office/drawing/2014/main" val="2904365468"/>
                    </a:ext>
                  </a:extLst>
                </a:gridCol>
                <a:gridCol w="928757">
                  <a:extLst>
                    <a:ext uri="{9D8B030D-6E8A-4147-A177-3AD203B41FA5}">
                      <a16:colId xmlns:a16="http://schemas.microsoft.com/office/drawing/2014/main" val="1626331821"/>
                    </a:ext>
                  </a:extLst>
                </a:gridCol>
                <a:gridCol w="928757">
                  <a:extLst>
                    <a:ext uri="{9D8B030D-6E8A-4147-A177-3AD203B41FA5}">
                      <a16:colId xmlns:a16="http://schemas.microsoft.com/office/drawing/2014/main" val="1152346104"/>
                    </a:ext>
                  </a:extLst>
                </a:gridCol>
                <a:gridCol w="928757">
                  <a:extLst>
                    <a:ext uri="{9D8B030D-6E8A-4147-A177-3AD203B41FA5}">
                      <a16:colId xmlns:a16="http://schemas.microsoft.com/office/drawing/2014/main" val="361388696"/>
                    </a:ext>
                  </a:extLst>
                </a:gridCol>
              </a:tblGrid>
              <a:tr h="230787">
                <a:tc>
                  <a:txBody>
                    <a:bodyPr/>
                    <a:lstStyle/>
                    <a:p>
                      <a:r>
                        <a:rPr kumimoji="1" lang="ja-JP" altLang="en-US" sz="1200" smtClean="0"/>
                        <a:t>項目</a:t>
                      </a:r>
                      <a:endParaRPr kumimoji="1" lang="ja-JP" altLang="en-US" sz="1200"/>
                    </a:p>
                  </a:txBody>
                  <a:tcPr/>
                </a:tc>
                <a:tc>
                  <a:txBody>
                    <a:bodyPr/>
                    <a:lstStyle/>
                    <a:p>
                      <a:r>
                        <a:rPr kumimoji="1" lang="en-US" altLang="ja-JP" sz="1200" smtClean="0"/>
                        <a:t>1</a:t>
                      </a:r>
                      <a:r>
                        <a:rPr kumimoji="1" lang="ja-JP" altLang="en-US" sz="1200" smtClean="0"/>
                        <a:t>台目</a:t>
                      </a:r>
                      <a:endParaRPr kumimoji="1" lang="ja-JP" altLang="en-US" sz="1200"/>
                    </a:p>
                  </a:txBody>
                  <a:tcPr/>
                </a:tc>
                <a:tc>
                  <a:txBody>
                    <a:bodyPr/>
                    <a:lstStyle/>
                    <a:p>
                      <a:r>
                        <a:rPr kumimoji="1" lang="en-US" altLang="ja-JP" sz="1200" smtClean="0"/>
                        <a:t>2</a:t>
                      </a:r>
                      <a:r>
                        <a:rPr kumimoji="1" lang="ja-JP" altLang="en-US" sz="1200" smtClean="0"/>
                        <a:t>台目</a:t>
                      </a:r>
                      <a:endParaRPr kumimoji="1" lang="ja-JP" altLang="en-US" sz="1200"/>
                    </a:p>
                  </a:txBody>
                  <a:tcPr/>
                </a:tc>
                <a:tc>
                  <a:txBody>
                    <a:bodyPr/>
                    <a:lstStyle/>
                    <a:p>
                      <a:r>
                        <a:rPr kumimoji="1" lang="en-US" altLang="ja-JP" sz="1200" smtClean="0"/>
                        <a:t>3</a:t>
                      </a:r>
                      <a:r>
                        <a:rPr kumimoji="1" lang="ja-JP" altLang="en-US" sz="1200" smtClean="0"/>
                        <a:t>台目</a:t>
                      </a:r>
                      <a:endParaRPr kumimoji="1" lang="ja-JP" altLang="en-US" sz="1200"/>
                    </a:p>
                  </a:txBody>
                  <a:tcPr/>
                </a:tc>
                <a:tc>
                  <a:txBody>
                    <a:bodyPr/>
                    <a:lstStyle/>
                    <a:p>
                      <a:r>
                        <a:rPr kumimoji="1" lang="en-US" altLang="ja-JP" sz="1200" smtClean="0"/>
                        <a:t>4</a:t>
                      </a:r>
                      <a:r>
                        <a:rPr kumimoji="1" lang="ja-JP" altLang="en-US" sz="1200" smtClean="0"/>
                        <a:t>台目</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5</a:t>
                      </a:r>
                      <a:r>
                        <a:rPr kumimoji="1" lang="ja-JP" altLang="en-US" sz="1200" smtClean="0"/>
                        <a:t>台目</a:t>
                      </a:r>
                    </a:p>
                  </a:txBody>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tc>
                <a:tc gridSpan="5">
                  <a:txBody>
                    <a:bodyPr/>
                    <a:lstStyle/>
                    <a:p>
                      <a:r>
                        <a:rPr kumimoji="1" lang="en-US" altLang="ja-JP" sz="1200" smtClean="0"/>
                        <a:t>SV</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tc>
                <a:tc>
                  <a:txBody>
                    <a:bodyPr/>
                    <a:lstStyle/>
                    <a:p>
                      <a:r>
                        <a:rPr kumimoji="1" lang="en-US" altLang="ja-JP" sz="1200" smtClean="0"/>
                        <a:t>webA</a:t>
                      </a:r>
                      <a:endParaRPr kumimoji="1" lang="ja-JP" altLang="en-US" sz="1200"/>
                    </a:p>
                  </a:txBody>
                  <a:tcPr/>
                </a:tc>
                <a:tc>
                  <a:txBody>
                    <a:bodyPr/>
                    <a:lstStyle/>
                    <a:p>
                      <a:r>
                        <a:rPr kumimoji="1" lang="en-US" altLang="ja-JP" sz="1200" smtClean="0"/>
                        <a:t>webB</a:t>
                      </a:r>
                      <a:endParaRPr kumimoji="1" lang="ja-JP" altLang="en-US" sz="1200"/>
                    </a:p>
                  </a:txBody>
                  <a:tcPr/>
                </a:tc>
                <a:tc>
                  <a:txBody>
                    <a:bodyPr/>
                    <a:lstStyle/>
                    <a:p>
                      <a:r>
                        <a:rPr kumimoji="1" lang="en-US" altLang="ja-JP" sz="1200" smtClean="0"/>
                        <a:t>dbA</a:t>
                      </a:r>
                      <a:endParaRPr kumimoji="1" lang="ja-JP" altLang="en-US" sz="1200"/>
                    </a:p>
                  </a:txBody>
                  <a:tcPr/>
                </a:tc>
                <a:tc>
                  <a:txBody>
                    <a:bodyPr/>
                    <a:lstStyle/>
                    <a:p>
                      <a:r>
                        <a:rPr kumimoji="1" lang="en-US" altLang="ja-JP" sz="1200" smtClean="0"/>
                        <a:t>dbB</a:t>
                      </a:r>
                      <a:endParaRPr kumimoji="1" lang="ja-JP" altLang="en-US" sz="1200"/>
                    </a:p>
                  </a:txBody>
                  <a:tcPr/>
                </a:tc>
                <a:tc>
                  <a:txBody>
                    <a:bodyPr/>
                    <a:lstStyle/>
                    <a:p>
                      <a:r>
                        <a:rPr kumimoji="1" lang="en-US" altLang="ja-JP" sz="1200" smtClean="0"/>
                        <a:t>webC</a:t>
                      </a:r>
                      <a:endParaRPr kumimoji="1" lang="ja-JP" altLang="en-US" sz="1200"/>
                    </a:p>
                  </a:txBody>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tc>
                <a:tc gridSpan="5">
                  <a:txBody>
                    <a:bodyPr/>
                    <a:lstStyle/>
                    <a:p>
                      <a:r>
                        <a:rPr kumimoji="1" lang="ja-JP" altLang="en-US" sz="1200" smtClean="0"/>
                        <a:t>対象機器の</a:t>
                      </a:r>
                      <a:r>
                        <a:rPr kumimoji="1" lang="en-US" altLang="ja-JP" sz="1200" smtClean="0"/>
                        <a:t>IP</a:t>
                      </a:r>
                      <a:r>
                        <a:rPr kumimoji="1" lang="ja-JP" altLang="en-US" sz="1200" smtClean="0"/>
                        <a:t>アドレス</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tc>
                <a:tc gridSpan="5">
                  <a:txBody>
                    <a:bodyPr/>
                    <a:lstStyle/>
                    <a:p>
                      <a:r>
                        <a:rPr kumimoji="1" lang="en-US" altLang="ja-JP" sz="1200" smtClean="0"/>
                        <a:t>(</a:t>
                      </a:r>
                      <a:r>
                        <a:rPr kumimoji="1" lang="ja-JP" altLang="en-US" sz="1200" smtClean="0"/>
                        <a:t>任意の値をご設定下さい</a:t>
                      </a:r>
                      <a:r>
                        <a:rPr kumimoji="1" lang="en-US" altLang="ja-JP" sz="1200" smtClean="0"/>
                        <a:t>)</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tc>
                <a:tc gridSpan="5">
                  <a:txBody>
                    <a:bodyPr/>
                    <a:lstStyle/>
                    <a:p>
                      <a:r>
                        <a:rPr kumimoji="1" lang="ja-JP" altLang="en-US" sz="1200" smtClean="0"/>
                        <a:t>●</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tc>
                <a:tc gridSpan="5">
                  <a:txBody>
                    <a:bodyPr/>
                    <a:lstStyle/>
                    <a:p>
                      <a:r>
                        <a:rPr kumimoji="1" lang="en-US" altLang="ja-JP" sz="1200" smtClean="0"/>
                        <a:t>(</a:t>
                      </a:r>
                      <a:r>
                        <a:rPr kumimoji="1" lang="ja-JP" altLang="en-US" sz="1200" smtClean="0"/>
                        <a:t>任意の値をご設定下さい</a:t>
                      </a:r>
                      <a:r>
                        <a:rPr kumimoji="1" lang="en-US" altLang="ja-JP" sz="1200" smtClean="0"/>
                        <a:t>)</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tc>
                <a:tc gridSpan="5">
                  <a:txBody>
                    <a:bodyPr/>
                    <a:lstStyle/>
                    <a:p>
                      <a:r>
                        <a:rPr kumimoji="1" lang="en-US" altLang="ja-JP" sz="1200" err="1" smtClean="0"/>
                        <a:t>ssh</a:t>
                      </a:r>
                      <a:endParaRPr kumimoji="1" lang="ja-JP" altLang="en-US" sz="120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p>
                  </a:txBody>
                  <a:tcPr/>
                </a:tc>
                <a:tc hMerge="1">
                  <a:txBody>
                    <a:bodyPr/>
                    <a:lstStyle/>
                    <a:p>
                      <a:endParaRPr kumimoji="1" lang="ja-JP" altLang="en-US" sz="1200"/>
                    </a:p>
                  </a:txBody>
                  <a:tcPr/>
                </a:tc>
                <a:extLst>
                  <a:ext uri="{0D108BD9-81ED-4DB2-BD59-A6C34878D82A}">
                    <a16:rowId xmlns:a16="http://schemas.microsoft.com/office/drawing/2014/main" val="1415054761"/>
                  </a:ext>
                </a:extLst>
              </a:tr>
            </a:tbl>
          </a:graphicData>
        </a:graphic>
      </p:graphicFrame>
      <p:sp>
        <p:nvSpPr>
          <p:cNvPr id="6" name="角丸四角形 5"/>
          <p:cNvSpPr/>
          <p:nvPr/>
        </p:nvSpPr>
        <p:spPr bwMode="auto">
          <a:xfrm>
            <a:off x="323528" y="3317388"/>
            <a:ext cx="5328622"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374792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2.2 </a:t>
            </a:r>
            <a:r>
              <a:rPr kumimoji="1" lang="ja-JP" altLang="en-US" smtClean="0"/>
              <a:t>オペレーションの</a:t>
            </a:r>
            <a:r>
              <a:rPr lang="ja-JP" altLang="en-US" smtClean="0"/>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a:t/>
            </a:r>
            <a:br>
              <a:rPr lang="en-US" altLang="ja-JP"/>
            </a:br>
            <a:r>
              <a:rPr lang="ja-JP" altLang="en-US" sz="1600" smtClean="0"/>
              <a:t>オペレーションを作成しましょう。</a:t>
            </a:r>
            <a:endParaRPr lang="en-US" altLang="ja-JP" sz="1600"/>
          </a:p>
          <a:p>
            <a:pPr marL="0" indent="0">
              <a:buNone/>
            </a:pPr>
            <a:endParaRPr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7212" y="3065958"/>
            <a:ext cx="4394788" cy="175271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203984075"/>
              </p:ext>
            </p:extLst>
          </p:nvPr>
        </p:nvGraphicFramePr>
        <p:xfrm>
          <a:off x="177212" y="4922839"/>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smtClean="0"/>
                        <a:t>基本設定　全台</a:t>
                      </a:r>
                      <a:endParaRPr kumimoji="1" lang="ja-JP" alt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t>
                      </a:r>
                      <a:r>
                        <a:rPr kumimoji="1" lang="ja-JP" altLang="en-US" sz="1400" smtClean="0"/>
                        <a:t>任意でご入力下さい</a:t>
                      </a:r>
                      <a:r>
                        <a:rPr kumimoji="1" lang="en-US" altLang="ja-JP" sz="1400" smtClean="0"/>
                        <a:t>)</a:t>
                      </a:r>
                    </a:p>
                  </a:txBody>
                  <a:tcPr/>
                </a:tc>
                <a:extLst>
                  <a:ext uri="{0D108BD9-81ED-4DB2-BD59-A6C34878D82A}">
                    <a16:rowId xmlns:a16="http://schemas.microsoft.com/office/drawing/2014/main" val="509697465"/>
                  </a:ext>
                </a:extLst>
              </a:tr>
            </a:tbl>
          </a:graphicData>
        </a:graphic>
      </p:graphicFrame>
      <p:sp>
        <p:nvSpPr>
          <p:cNvPr id="6" name="テキスト ボックス 5"/>
          <p:cNvSpPr txBox="1"/>
          <p:nvPr/>
        </p:nvSpPr>
        <p:spPr>
          <a:xfrm>
            <a:off x="177212" y="6075208"/>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0" y="3501010"/>
            <a:ext cx="2736422"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1161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2.3</a:t>
            </a:r>
            <a:r>
              <a:rPr kumimoji="1" lang="en-US" altLang="ja-JP" smtClean="0"/>
              <a:t> Movement</a:t>
            </a:r>
            <a:r>
              <a:rPr kumimoji="1" lang="ja-JP" altLang="en-US" smtClean="0"/>
              <a:t>の設定 </a:t>
            </a:r>
            <a:r>
              <a:rPr lang="en-US" altLang="ja-JP" smtClean="0"/>
              <a:t>(1/3)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655451199"/>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tc>
                <a:tc>
                  <a:txBody>
                    <a:bodyPr/>
                    <a:lstStyle/>
                    <a:p>
                      <a:r>
                        <a:rPr kumimoji="1" lang="ja-JP" altLang="en-US" sz="1400" smtClean="0"/>
                        <a:t>ホスト指定形式</a:t>
                      </a:r>
                      <a:endParaRPr kumimoji="1" lang="ja-JP" altLang="en-US" sz="140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 Timezone</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 Hostname</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1109027550"/>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 Nameserver</a:t>
                      </a:r>
                      <a:endParaRPr kumimoji="1" lang="ja-JP" altLang="en-US" sz="1400" smtClean="0"/>
                    </a:p>
                  </a:txBody>
                  <a:tcPr/>
                </a:tc>
                <a:tc>
                  <a:txBody>
                    <a:bodyPr/>
                    <a:lstStyle/>
                    <a:p>
                      <a:r>
                        <a:rPr kumimoji="1" lang="en-US" altLang="ja-JP" sz="1400" smtClean="0"/>
                        <a:t>IP</a:t>
                      </a:r>
                      <a:endParaRPr kumimoji="1" lang="ja-JP" altLang="en-US" sz="1400"/>
                    </a:p>
                  </a:txBody>
                  <a:tcPr/>
                </a:tc>
                <a:extLst>
                  <a:ext uri="{0D108BD9-81ED-4DB2-BD59-A6C34878D82A}">
                    <a16:rowId xmlns:a16="http://schemas.microsoft.com/office/drawing/2014/main" val="3424121058"/>
                  </a:ext>
                </a:extLst>
              </a:tr>
            </a:tbl>
          </a:graphicData>
        </a:graphic>
      </p:graphicFrame>
      <p:sp>
        <p:nvSpPr>
          <p:cNvPr id="7" name="角丸四角形 6"/>
          <p:cNvSpPr/>
          <p:nvPr/>
        </p:nvSpPr>
        <p:spPr bwMode="auto">
          <a:xfrm>
            <a:off x="251400" y="3140960"/>
            <a:ext cx="3168440"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54267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2.3 </a:t>
            </a:r>
            <a:r>
              <a:rPr lang="en-US" altLang="ja-JP"/>
              <a:t>Movement</a:t>
            </a:r>
            <a:r>
              <a:rPr lang="ja-JP" altLang="en-US"/>
              <a:t>の設定 </a:t>
            </a:r>
            <a:r>
              <a:rPr lang="en-US" altLang="ja-JP" smtClean="0"/>
              <a:t>(2/3</a:t>
            </a:r>
            <a:r>
              <a:rPr lang="en-US" altLang="ja-JP"/>
              <a:t>)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smtClean="0"/>
              <a:t>playbook</a:t>
            </a:r>
            <a:r>
              <a:rPr lang="ja-JP" altLang="en-US" b="1" err="1" smtClean="0"/>
              <a:t>を登</a:t>
            </a:r>
            <a:r>
              <a:rPr lang="ja-JP" altLang="en-US" b="1" smtClean="0"/>
              <a:t>録する</a:t>
            </a:r>
            <a:r>
              <a:rPr lang="en-US" altLang="ja-JP" smtClean="0"/>
              <a:t/>
            </a:r>
            <a:br>
              <a:rPr lang="en-US" altLang="ja-JP" smtClean="0"/>
            </a:br>
            <a:r>
              <a:rPr lang="ja-JP" altLang="en-US" sz="1600" smtClean="0"/>
              <a:t>作成した</a:t>
            </a:r>
            <a:r>
              <a:rPr lang="en-US" altLang="ja-JP" sz="1600" smtClean="0"/>
              <a:t>playbook</a:t>
            </a:r>
            <a:r>
              <a:rPr lang="ja-JP" altLang="en-US" sz="1600" smtClean="0"/>
              <a:t>を</a:t>
            </a:r>
            <a:r>
              <a:rPr lang="en-US" altLang="ja-JP" sz="1600" smtClean="0"/>
              <a:t>ITA</a:t>
            </a:r>
            <a:r>
              <a:rPr lang="ja-JP" altLang="en-US" sz="1600" smtClean="0"/>
              <a:t>に登録しましょう。</a:t>
            </a:r>
            <a:endParaRPr kumimoji="1" lang="en-US" altLang="ja-JP" sz="1600"/>
          </a:p>
          <a:p>
            <a:pPr marL="0" indent="0">
              <a:lnSpc>
                <a:spcPct val="150000"/>
              </a:lnSpc>
              <a:buNone/>
            </a:pPr>
            <a:r>
              <a:rPr lang="ja-JP" altLang="en-US" sz="1600" smtClean="0"/>
              <a:t>メニュー：</a:t>
            </a:r>
            <a:r>
              <a:rPr lang="en-US" altLang="ja-JP" sz="1600" b="1" smtClean="0"/>
              <a:t>Ansible-Legacy &gt; </a:t>
            </a:r>
            <a:r>
              <a:rPr lang="ja-JP" altLang="en-US" sz="1600" b="1" smtClean="0"/>
              <a:t>プレイブック素材集</a:t>
            </a:r>
            <a:endParaRPr lang="en-US" altLang="ja-JP" sz="1600" b="1" smtClean="0"/>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en-US" altLang="ja-JP" sz="1600"/>
          </a:p>
          <a:p>
            <a:pPr marL="457200" indent="-457200">
              <a:buFont typeface="+mj-ea"/>
              <a:buAutoNum type="circleNumDbPlain"/>
            </a:pPr>
            <a:r>
              <a:rPr lang="ja-JP" altLang="en-US" sz="1600" smtClean="0"/>
              <a:t>［参照］からプレイブックを選択し、「事前アップロード」を行う。</a:t>
            </a:r>
            <a:endParaRPr lang="en-US" altLang="ja-JP" sz="1600" smtClean="0"/>
          </a:p>
          <a:p>
            <a:pPr marL="457200" indent="-457200">
              <a:buFont typeface="+mj-ea"/>
              <a:buAutoNum type="circleNumDbPlain"/>
            </a:pPr>
            <a:r>
              <a:rPr lang="ja-JP" altLang="en-US" sz="1600"/>
              <a:t>各</a:t>
            </a:r>
            <a:r>
              <a:rPr lang="ja-JP" altLang="en-US" sz="1600" smtClean="0"/>
              <a:t>項目</a:t>
            </a:r>
            <a:r>
              <a:rPr lang="ja-JP" altLang="en-US" sz="1600"/>
              <a:t>へ下表のように</a:t>
            </a:r>
            <a:r>
              <a:rPr lang="ja-JP" altLang="en-US" sz="1600" smtClean="0"/>
              <a:t>入力し、「登録」を押下する。</a:t>
            </a:r>
            <a:endParaRPr lang="en-US" altLang="ja-JP" sz="1600" smtClean="0"/>
          </a:p>
          <a:p>
            <a:pPr marL="457200" indent="-457200">
              <a:buFont typeface="+mj-ea"/>
              <a:buAutoNum type="circleNumDbPlain"/>
            </a:pPr>
            <a:endParaRPr lang="en-US" altLang="ja-JP" sz="1800"/>
          </a:p>
          <a:p>
            <a:pPr marL="342900" indent="-342900">
              <a:lnSpc>
                <a:spcPct val="150000"/>
              </a:lnSpc>
              <a:buFont typeface="+mj-ea"/>
              <a:buAutoNum type="circleNumDbPlain"/>
            </a:pPr>
            <a:endParaRPr lang="en-US" altLang="ja-JP" sz="1600" smtClean="0"/>
          </a:p>
          <a:p>
            <a:pPr marL="457200" indent="-457200">
              <a:buFont typeface="+mj-ea"/>
              <a:buAutoNum type="circleNumDbPlain"/>
            </a:pPr>
            <a:endParaRPr kumimoji="1" lang="en-US" altLang="ja-JP" sz="1600" smtClean="0"/>
          </a:p>
        </p:txBody>
      </p:sp>
      <p:pic>
        <p:nvPicPr>
          <p:cNvPr id="8" name="図 7"/>
          <p:cNvPicPr>
            <a:picLocks noChangeAspect="1"/>
          </p:cNvPicPr>
          <p:nvPr/>
        </p:nvPicPr>
        <p:blipFill>
          <a:blip r:embed="rId2"/>
          <a:stretch>
            <a:fillRect/>
          </a:stretch>
        </p:blipFill>
        <p:spPr>
          <a:xfrm>
            <a:off x="179512" y="2996940"/>
            <a:ext cx="4674280" cy="1880629"/>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4169728075"/>
              </p:ext>
            </p:extLst>
          </p:nvPr>
        </p:nvGraphicFramePr>
        <p:xfrm>
          <a:off x="3203810" y="4437141"/>
          <a:ext cx="5256730" cy="1324984"/>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3878991945"/>
                    </a:ext>
                  </a:extLst>
                </a:gridCol>
                <a:gridCol w="2870047">
                  <a:extLst>
                    <a:ext uri="{9D8B030D-6E8A-4147-A177-3AD203B41FA5}">
                      <a16:colId xmlns:a16="http://schemas.microsoft.com/office/drawing/2014/main" val="1576239730"/>
                    </a:ext>
                  </a:extLst>
                </a:gridCol>
              </a:tblGrid>
              <a:tr h="331246">
                <a:tc>
                  <a:txBody>
                    <a:bodyPr/>
                    <a:lstStyle/>
                    <a:p>
                      <a:r>
                        <a:rPr kumimoji="1" lang="ja-JP" altLang="en-US" sz="1400" smtClean="0"/>
                        <a:t>プレイブック素材名</a:t>
                      </a:r>
                      <a:endParaRPr kumimoji="1" lang="ja-JP" altLang="en-US" sz="1400"/>
                    </a:p>
                  </a:txBody>
                  <a:tcPr/>
                </a:tc>
                <a:tc>
                  <a:txBody>
                    <a:bodyPr/>
                    <a:lstStyle/>
                    <a:p>
                      <a:r>
                        <a:rPr kumimoji="1" lang="ja-JP" altLang="en-US" sz="1400" smtClean="0"/>
                        <a:t>プレイブック素材</a:t>
                      </a:r>
                      <a:endParaRPr kumimoji="1" lang="ja-JP" altLang="en-US" sz="1400"/>
                    </a:p>
                  </a:txBody>
                  <a:tcPr/>
                </a:tc>
                <a:extLst>
                  <a:ext uri="{0D108BD9-81ED-4DB2-BD59-A6C34878D82A}">
                    <a16:rowId xmlns:a16="http://schemas.microsoft.com/office/drawing/2014/main" val="4007726703"/>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set_timezone</a:t>
                      </a:r>
                      <a:endParaRPr kumimoji="1" lang="ja-JP" altLang="en-US" sz="1400" smtClean="0"/>
                    </a:p>
                  </a:txBody>
                  <a:tcPr/>
                </a:tc>
                <a:tc>
                  <a:txBody>
                    <a:bodyPr/>
                    <a:lstStyle/>
                    <a:p>
                      <a:r>
                        <a:rPr kumimoji="1" lang="en-US" altLang="ja-JP" sz="1400" smtClean="0"/>
                        <a:t>1-set_timezone.yml</a:t>
                      </a:r>
                      <a:endParaRPr kumimoji="1" lang="ja-JP" altLang="en-US" sz="1400"/>
                    </a:p>
                  </a:txBody>
                  <a:tcPr/>
                </a:tc>
                <a:extLst>
                  <a:ext uri="{0D108BD9-81ED-4DB2-BD59-A6C34878D82A}">
                    <a16:rowId xmlns:a16="http://schemas.microsoft.com/office/drawing/2014/main" val="3698717008"/>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add_nameserver</a:t>
                      </a:r>
                      <a:endParaRPr kumimoji="1" lang="ja-JP" altLang="en-US" sz="1400" smtClean="0"/>
                    </a:p>
                  </a:txBody>
                  <a:tcPr/>
                </a:tc>
                <a:tc>
                  <a:txBody>
                    <a:bodyPr/>
                    <a:lstStyle/>
                    <a:p>
                      <a:r>
                        <a:rPr kumimoji="1" lang="en-US" altLang="ja-JP" sz="1400" smtClean="0"/>
                        <a:t>2-.set_nameserver.yml</a:t>
                      </a:r>
                      <a:endParaRPr kumimoji="1" lang="ja-JP" altLang="en-US" sz="1400"/>
                    </a:p>
                  </a:txBody>
                  <a:tcPr/>
                </a:tc>
                <a:extLst>
                  <a:ext uri="{0D108BD9-81ED-4DB2-BD59-A6C34878D82A}">
                    <a16:rowId xmlns:a16="http://schemas.microsoft.com/office/drawing/2014/main" val="934893166"/>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_hostname</a:t>
                      </a:r>
                      <a:endParaRPr kumimoji="1" lang="ja-JP" altLang="en-US" sz="1400" smtClean="0"/>
                    </a:p>
                  </a:txBody>
                  <a:tcPr/>
                </a:tc>
                <a:tc>
                  <a:txBody>
                    <a:bodyPr/>
                    <a:lstStyle/>
                    <a:p>
                      <a:r>
                        <a:rPr kumimoji="1" lang="en-US" altLang="ja-JP" sz="1400" b="0" smtClean="0"/>
                        <a:t>3</a:t>
                      </a:r>
                      <a:r>
                        <a:rPr lang="en-US" altLang="ja-JP" sz="1400" b="0" smtClean="0"/>
                        <a:t>-set_hostname.yml</a:t>
                      </a:r>
                      <a:endParaRPr kumimoji="1" lang="ja-JP" altLang="en-US" sz="1400" b="0"/>
                    </a:p>
                  </a:txBody>
                  <a:tcPr/>
                </a:tc>
                <a:extLst>
                  <a:ext uri="{0D108BD9-81ED-4DB2-BD59-A6C34878D82A}">
                    <a16:rowId xmlns:a16="http://schemas.microsoft.com/office/drawing/2014/main" val="3626572602"/>
                  </a:ext>
                </a:extLst>
              </a:tr>
            </a:tbl>
          </a:graphicData>
        </a:graphic>
      </p:graphicFrame>
      <p:sp>
        <p:nvSpPr>
          <p:cNvPr id="6" name="角丸四角形 5"/>
          <p:cNvSpPr/>
          <p:nvPr/>
        </p:nvSpPr>
        <p:spPr bwMode="auto">
          <a:xfrm>
            <a:off x="323410" y="3356990"/>
            <a:ext cx="3168440" cy="77985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518124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2.3 </a:t>
            </a:r>
            <a:r>
              <a:rPr lang="en-US" altLang="ja-JP"/>
              <a:t>Movement</a:t>
            </a:r>
            <a:r>
              <a:rPr lang="ja-JP" altLang="en-US"/>
              <a:t>の設定 </a:t>
            </a:r>
            <a:r>
              <a:rPr lang="en-US" altLang="ja-JP" smtClean="0"/>
              <a:t>(3/3</a:t>
            </a:r>
            <a:r>
              <a:rPr lang="en-US" altLang="ja-JP"/>
              <a:t>)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smtClean="0"/>
              <a:t>Movement</a:t>
            </a:r>
            <a:r>
              <a:rPr kumimoji="1" lang="ja-JP" altLang="en-US" b="1" smtClean="0"/>
              <a:t>に</a:t>
            </a:r>
            <a:r>
              <a:rPr kumimoji="1" lang="en-US" altLang="ja-JP" b="1" smtClean="0"/>
              <a:t>playbook</a:t>
            </a:r>
            <a:r>
              <a:rPr kumimoji="1" lang="ja-JP" altLang="en-US" b="1" err="1" smtClean="0"/>
              <a:t>を登</a:t>
            </a:r>
            <a:r>
              <a:rPr kumimoji="1" lang="ja-JP" altLang="en-US" b="1" smtClean="0"/>
              <a:t>録する</a:t>
            </a:r>
            <a:r>
              <a:rPr kumimoji="1" lang="en-US" altLang="ja-JP" smtClean="0"/>
              <a:t/>
            </a:r>
            <a:br>
              <a:rPr kumimoji="1" lang="en-US" altLang="ja-JP" smtClean="0"/>
            </a:br>
            <a:r>
              <a:rPr kumimoji="1" lang="ja-JP" altLang="en-US" sz="1600" smtClean="0"/>
              <a:t>作成した</a:t>
            </a:r>
            <a:r>
              <a:rPr kumimoji="1" lang="en-US" altLang="ja-JP" sz="1600" smtClean="0"/>
              <a:t>Movement</a:t>
            </a:r>
            <a:r>
              <a:rPr kumimoji="1" lang="ja-JP" altLang="en-US" sz="1600" smtClean="0"/>
              <a:t>とプレイブック素材を関連付けましょう。</a:t>
            </a:r>
            <a:r>
              <a:rPr kumimoji="1" lang="en-US" altLang="ja-JP" sz="1800" smtClean="0"/>
              <a:t/>
            </a:r>
            <a:br>
              <a:rPr kumimoji="1" lang="en-US" altLang="ja-JP" sz="1800" smtClean="0"/>
            </a:br>
            <a:r>
              <a:rPr kumimoji="1" lang="en-US" altLang="ja-JP" smtClean="0"/>
              <a:t/>
            </a:r>
            <a:br>
              <a:rPr kumimoji="1" lang="en-US" altLang="ja-JP" smtClean="0"/>
            </a:br>
            <a:r>
              <a:rPr lang="ja-JP" altLang="en-US" sz="1600" smtClean="0"/>
              <a:t>メニュー</a:t>
            </a:r>
            <a:r>
              <a:rPr lang="en-US" altLang="ja-JP" sz="1600" smtClean="0"/>
              <a:t>:</a:t>
            </a:r>
            <a:r>
              <a:rPr lang="ja-JP" altLang="en-US" sz="1600" smtClean="0"/>
              <a:t> </a:t>
            </a:r>
            <a:r>
              <a:rPr lang="en-US" altLang="ja-JP" sz="1600" b="1" smtClean="0"/>
              <a:t>Ansible-Legacy &gt; Movement</a:t>
            </a:r>
            <a:r>
              <a:rPr lang="ja-JP" altLang="en-US" sz="1600" b="1" smtClean="0"/>
              <a:t>詳細</a:t>
            </a:r>
            <a:endParaRPr lang="en-US" altLang="ja-JP" sz="1600" b="1"/>
          </a:p>
          <a:p>
            <a:pPr marL="342900" indent="-342900">
              <a:buFont typeface="+mj-ea"/>
              <a:buAutoNum type="circleNumDbPlain"/>
            </a:pPr>
            <a:r>
              <a:rPr lang="ja-JP" altLang="en-US" sz="1600" smtClean="0"/>
              <a:t>登録 </a:t>
            </a:r>
            <a:r>
              <a:rPr lang="en-US" altLang="ja-JP" sz="1600" smtClean="0"/>
              <a:t>&gt; </a:t>
            </a:r>
            <a:r>
              <a:rPr lang="ja-JP" altLang="en-US" sz="1600" smtClean="0"/>
              <a:t>登録開始 を押下する。</a:t>
            </a:r>
            <a:endParaRPr lang="en-US" altLang="ja-JP" sz="1600" smtClean="0"/>
          </a:p>
          <a:p>
            <a:pPr marL="342900" indent="-342900">
              <a:buFont typeface="+mj-ea"/>
              <a:buAutoNum type="circleNumDbPlain"/>
            </a:pPr>
            <a:r>
              <a:rPr lang="ja-JP" altLang="en-US" sz="1600" smtClean="0"/>
              <a:t>各項目</a:t>
            </a:r>
            <a:r>
              <a:rPr lang="ja-JP" altLang="en-US" sz="1600"/>
              <a:t>で</a:t>
            </a:r>
            <a:r>
              <a:rPr lang="ja-JP" altLang="en-US" sz="1600" smtClean="0"/>
              <a:t>下表</a:t>
            </a:r>
            <a:r>
              <a:rPr lang="ja-JP" altLang="en-US" sz="1600"/>
              <a:t>のよう</a:t>
            </a:r>
            <a:r>
              <a:rPr lang="ja-JP" altLang="en-US" sz="1600" smtClean="0"/>
              <a:t>に選択または入力し</a:t>
            </a:r>
            <a:r>
              <a:rPr lang="ja-JP" altLang="en-US" sz="1600"/>
              <a:t>、</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600"/>
          </a:p>
          <a:p>
            <a:pPr marL="0" indent="0">
              <a:buNone/>
            </a:pPr>
            <a:endParaRPr lang="en-US" altLang="ja-JP" sz="160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pic>
        <p:nvPicPr>
          <p:cNvPr id="8" name="図 7"/>
          <p:cNvPicPr>
            <a:picLocks noChangeAspect="1"/>
          </p:cNvPicPr>
          <p:nvPr/>
        </p:nvPicPr>
        <p:blipFill>
          <a:blip r:embed="rId3"/>
          <a:stretch>
            <a:fillRect/>
          </a:stretch>
        </p:blipFill>
        <p:spPr>
          <a:xfrm>
            <a:off x="179512" y="2903642"/>
            <a:ext cx="5860662" cy="1874081"/>
          </a:xfrm>
          <a:prstGeom prst="rect">
            <a:avLst/>
          </a:prstGeom>
        </p:spPr>
      </p:pic>
      <p:sp>
        <p:nvSpPr>
          <p:cNvPr id="10" name="角丸四角形 9"/>
          <p:cNvSpPr/>
          <p:nvPr/>
        </p:nvSpPr>
        <p:spPr bwMode="auto">
          <a:xfrm>
            <a:off x="251400" y="3349545"/>
            <a:ext cx="4176580" cy="57682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954020262"/>
              </p:ext>
            </p:extLst>
          </p:nvPr>
        </p:nvGraphicFramePr>
        <p:xfrm>
          <a:off x="230801" y="4736379"/>
          <a:ext cx="6110775" cy="1239872"/>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2036925">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tc>
                <a:tc>
                  <a:txBody>
                    <a:bodyPr/>
                    <a:lstStyle/>
                    <a:p>
                      <a:r>
                        <a:rPr kumimoji="1" lang="ja-JP" altLang="en-US" sz="1400" smtClean="0"/>
                        <a:t>プレイブック素材</a:t>
                      </a:r>
                      <a:endParaRPr kumimoji="1" lang="ja-JP" altLang="en-US" sz="1400"/>
                    </a:p>
                  </a:txBody>
                  <a:tcPr/>
                </a:tc>
                <a:tc>
                  <a:txBody>
                    <a:bodyPr/>
                    <a:lstStyle/>
                    <a:p>
                      <a:r>
                        <a:rPr kumimoji="1" lang="ja-JP" altLang="en-US" sz="1400" smtClean="0"/>
                        <a:t>インクルード順序</a:t>
                      </a:r>
                      <a:endParaRPr kumimoji="1" lang="ja-JP" altLang="en-US" sz="1400"/>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 Timezone</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set_timezone</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1542890631"/>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 Nameserver</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aseline="0" smtClean="0"/>
                        <a:t>add_nameserver</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2559301522"/>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 Hostname</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set</a:t>
                      </a:r>
                      <a:r>
                        <a:rPr kumimoji="1" lang="en-US" altLang="ja-JP" sz="1400" baseline="0" smtClean="0"/>
                        <a:t>_hostname</a:t>
                      </a:r>
                      <a:endParaRPr kumimoji="1" lang="ja-JP" altLang="en-US" sz="1400" smtClean="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2988484239"/>
                  </a:ext>
                </a:extLst>
              </a:tr>
            </a:tbl>
          </a:graphicData>
        </a:graphic>
      </p:graphicFrame>
    </p:spTree>
    <p:extLst>
      <p:ext uri="{BB962C8B-B14F-4D97-AF65-F5344CB8AC3E}">
        <p14:creationId xmlns:p14="http://schemas.microsoft.com/office/powerpoint/2010/main" val="1563750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7662" y="2113864"/>
            <a:ext cx="7330572" cy="4123447"/>
          </a:xfrm>
          <a:prstGeom prst="rect">
            <a:avLst/>
          </a:prstGeom>
        </p:spPr>
      </p:pic>
      <p:sp>
        <p:nvSpPr>
          <p:cNvPr id="2" name="タイトル 1"/>
          <p:cNvSpPr>
            <a:spLocks noGrp="1"/>
          </p:cNvSpPr>
          <p:nvPr>
            <p:ph type="title"/>
          </p:nvPr>
        </p:nvSpPr>
        <p:spPr/>
        <p:txBody>
          <a:bodyPr/>
          <a:lstStyle/>
          <a:p>
            <a:r>
              <a:rPr kumimoji="1" lang="en-US" altLang="ja-JP" smtClean="0"/>
              <a:t>2.4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kumimoji="1" lang="ja-JP" altLang="en-US" b="1" smtClean="0"/>
              <a:t>を作成する</a:t>
            </a:r>
            <a:r>
              <a:rPr lang="en-US" altLang="ja-JP" smtClean="0"/>
              <a:t/>
            </a:r>
            <a:br>
              <a:rPr lang="en-US" altLang="ja-JP" smtClean="0"/>
            </a:br>
            <a:r>
              <a:rPr lang="ja-JP" altLang="en-US" sz="1600" smtClean="0"/>
              <a:t>定義した</a:t>
            </a:r>
            <a:r>
              <a:rPr lang="en-US" altLang="ja-JP" sz="1600" smtClean="0"/>
              <a:t>Movement</a:t>
            </a:r>
            <a:r>
              <a:rPr lang="ja-JP" altLang="en-US" sz="1600" smtClean="0"/>
              <a:t>をまとめた</a:t>
            </a:r>
            <a:r>
              <a:rPr lang="en-US" altLang="ja-JP" sz="1600" smtClean="0"/>
              <a:t>Conductor</a:t>
            </a:r>
            <a:r>
              <a:rPr lang="ja-JP" altLang="en-US" sz="1600" smtClean="0"/>
              <a:t>を作成しましょう。</a:t>
            </a:r>
            <a:r>
              <a:rPr lang="en-US" altLang="ja-JP" sz="1600" smtClean="0"/>
              <a:t/>
            </a:r>
            <a:br>
              <a:rPr lang="en-US" altLang="ja-JP" sz="1600" smtClean="0"/>
            </a:br>
            <a:endParaRPr kumimoji="1" lang="en-US" altLang="ja-JP" sz="1800" smtClean="0"/>
          </a:p>
          <a:p>
            <a:pPr marL="0" indent="0">
              <a:buNone/>
            </a:pPr>
            <a:r>
              <a:rPr lang="ja-JP" altLang="en-US" sz="1600" smtClean="0"/>
              <a:t>メニュー</a:t>
            </a:r>
            <a:r>
              <a:rPr lang="en-US" altLang="ja-JP" sz="1600" smtClean="0"/>
              <a:t>:</a:t>
            </a:r>
            <a:r>
              <a:rPr lang="ja-JP" altLang="en-US" sz="1600" smtClean="0"/>
              <a:t> </a:t>
            </a:r>
            <a:r>
              <a:rPr lang="en-US" altLang="ja-JP" sz="1600" b="1" smtClean="0"/>
              <a:t>Conductor &gt; Conductor</a:t>
            </a:r>
            <a:r>
              <a:rPr lang="ja-JP" altLang="en-US" sz="1600" b="1" smtClean="0"/>
              <a:t>クラス編集</a:t>
            </a:r>
            <a:endParaRPr lang="en-US" altLang="ja-JP" sz="1600" b="1" smtClean="0"/>
          </a:p>
          <a:p>
            <a:pPr marL="0" indent="0">
              <a:buNone/>
            </a:pPr>
            <a:endParaRPr kumimoji="1" lang="en-US" altLang="ja-JP" smtClean="0"/>
          </a:p>
        </p:txBody>
      </p:sp>
      <p:sp>
        <p:nvSpPr>
          <p:cNvPr id="7" name="角丸四角形 6"/>
          <p:cNvSpPr/>
          <p:nvPr/>
        </p:nvSpPr>
        <p:spPr bwMode="auto">
          <a:xfrm>
            <a:off x="5611690" y="2636912"/>
            <a:ext cx="1840630" cy="18405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5717604" y="4552814"/>
            <a:ext cx="1840630" cy="7482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5163356" y="4448614"/>
            <a:ext cx="535003" cy="702519"/>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4973380" y="5683688"/>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ドラッグ＆ドロップで</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必要な</a:t>
            </a:r>
            <a:r>
              <a:rPr lang="en-US" altLang="ja-JP" sz="1200" smtClean="0">
                <a:solidFill>
                  <a:schemeClr val="tx1"/>
                </a:solidFill>
                <a:latin typeface="+mn-ea"/>
              </a:rPr>
              <a:t>Movement</a:t>
            </a:r>
            <a:r>
              <a:rPr lang="ja-JP" altLang="en-US" sz="1200" smtClean="0">
                <a:solidFill>
                  <a:schemeClr val="tx1"/>
                </a:solidFill>
                <a:latin typeface="+mn-ea"/>
              </a:rPr>
              <a:t>を追加する。</a:t>
            </a:r>
            <a:endParaRPr lang="en-US" altLang="ja-JP" sz="1200">
              <a:solidFill>
                <a:schemeClr val="tx1"/>
              </a:solidFill>
              <a:latin typeface="+mn-ea"/>
            </a:endParaRPr>
          </a:p>
        </p:txBody>
      </p:sp>
      <p:sp>
        <p:nvSpPr>
          <p:cNvPr id="11" name="円形吹き出し 10"/>
          <p:cNvSpPr/>
          <p:nvPr/>
        </p:nvSpPr>
        <p:spPr bwMode="auto">
          <a:xfrm>
            <a:off x="4757356" y="5443510"/>
            <a:ext cx="301542" cy="312200"/>
          </a:xfrm>
          <a:prstGeom prst="wedgeEllipseCallout">
            <a:avLst>
              <a:gd name="adj1" fmla="val 274889"/>
              <a:gd name="adj2" fmla="val -7260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01099" y="3650481"/>
            <a:ext cx="5512554" cy="295917"/>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円形吹き出し 15"/>
          <p:cNvSpPr/>
          <p:nvPr/>
        </p:nvSpPr>
        <p:spPr bwMode="auto">
          <a:xfrm>
            <a:off x="1202932" y="4348646"/>
            <a:ext cx="301542" cy="312200"/>
          </a:xfrm>
          <a:prstGeom prst="wedgeEllipseCallout">
            <a:avLst>
              <a:gd name="adj1" fmla="val 32526"/>
              <a:gd name="adj2" fmla="val -152209"/>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17" name="角丸四角形 16"/>
          <p:cNvSpPr/>
          <p:nvPr/>
        </p:nvSpPr>
        <p:spPr bwMode="auto">
          <a:xfrm>
            <a:off x="1419692" y="6107102"/>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登録</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8" name="円形吹き出し 17"/>
          <p:cNvSpPr/>
          <p:nvPr/>
        </p:nvSpPr>
        <p:spPr bwMode="auto">
          <a:xfrm>
            <a:off x="1202932" y="5925112"/>
            <a:ext cx="301542" cy="312200"/>
          </a:xfrm>
          <a:prstGeom prst="wedgeEllipseCallout">
            <a:avLst>
              <a:gd name="adj1" fmla="val -177730"/>
              <a:gd name="adj2" fmla="val 332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４</a:t>
            </a:r>
            <a:endParaRPr kumimoji="1" lang="ja-JP" altLang="en-US" sz="1400" b="1" smtClean="0">
              <a:latin typeface="+mn-ea"/>
            </a:endParaRPr>
          </a:p>
        </p:txBody>
      </p:sp>
      <p:sp>
        <p:nvSpPr>
          <p:cNvPr id="19" name="角丸四角形 18"/>
          <p:cNvSpPr/>
          <p:nvPr/>
        </p:nvSpPr>
        <p:spPr bwMode="auto">
          <a:xfrm>
            <a:off x="268187" y="6064003"/>
            <a:ext cx="609925" cy="16275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125029928"/>
              </p:ext>
            </p:extLst>
          </p:nvPr>
        </p:nvGraphicFramePr>
        <p:xfrm>
          <a:off x="1623011" y="4542963"/>
          <a:ext cx="2499924" cy="1114138"/>
        </p:xfrm>
        <a:graphic>
          <a:graphicData uri="http://schemas.openxmlformats.org/drawingml/2006/table">
            <a:tbl>
              <a:tblPr firstRow="1" bandRow="1">
                <a:tableStyleId>{93296810-A885-4BE3-A3E7-6D5BEEA58F35}</a:tableStyleId>
              </a:tblPr>
              <a:tblGrid>
                <a:gridCol w="1547572">
                  <a:extLst>
                    <a:ext uri="{9D8B030D-6E8A-4147-A177-3AD203B41FA5}">
                      <a16:colId xmlns:a16="http://schemas.microsoft.com/office/drawing/2014/main" val="4248193966"/>
                    </a:ext>
                  </a:extLst>
                </a:gridCol>
                <a:gridCol w="952352">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 Timezone</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Add Nameserver</a:t>
                      </a:r>
                      <a:endParaRPr kumimoji="1" lang="ja-JP" altLang="en-US" sz="1100" smtClean="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4141782470"/>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a:t>
                      </a:r>
                      <a:r>
                        <a:rPr kumimoji="1" lang="en-US" altLang="ja-JP" sz="1100" baseline="0" smtClean="0"/>
                        <a:t> Hostname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1619590" y="4195781"/>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1510669043"/>
              </p:ext>
            </p:extLst>
          </p:nvPr>
        </p:nvGraphicFramePr>
        <p:xfrm>
          <a:off x="7082407" y="3037131"/>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サーバ基本設定</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4856988" y="3037131"/>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Conductor</a:t>
            </a:r>
            <a:r>
              <a:rPr lang="ja-JP" altLang="en-US" sz="1200" smtClean="0">
                <a:solidFill>
                  <a:schemeClr val="tx1"/>
                </a:solidFill>
                <a:latin typeface="+mn-ea"/>
              </a:rPr>
              <a:t>の名前を入力する。</a:t>
            </a:r>
            <a:endParaRPr lang="en-US" altLang="ja-JP" sz="1200">
              <a:solidFill>
                <a:schemeClr val="tx1"/>
              </a:solidFill>
              <a:latin typeface="+mn-ea"/>
            </a:endParaRPr>
          </a:p>
        </p:txBody>
      </p:sp>
      <p:sp>
        <p:nvSpPr>
          <p:cNvPr id="6" name="円形吹き出し 5"/>
          <p:cNvSpPr/>
          <p:nvPr/>
        </p:nvSpPr>
        <p:spPr bwMode="auto">
          <a:xfrm>
            <a:off x="4740822" y="2824874"/>
            <a:ext cx="301542" cy="312200"/>
          </a:xfrm>
          <a:prstGeom prst="wedgeEllipseCallout">
            <a:avLst>
              <a:gd name="adj1" fmla="val 216883"/>
              <a:gd name="adj2" fmla="val -49310"/>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746387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2.5</a:t>
            </a:r>
            <a:r>
              <a:rPr kumimoji="1" lang="en-US" altLang="ja-JP" smtClean="0"/>
              <a:t> </a:t>
            </a:r>
            <a:r>
              <a:rPr lang="ja-JP" altLang="en-US" dirty="0" smtClean="0"/>
              <a:t>ホストグループの設定</a:t>
            </a:r>
            <a:r>
              <a:rPr kumimoji="1" lang="ja-JP" altLang="en-US" dirty="0" smtClean="0"/>
              <a:t> </a:t>
            </a:r>
            <a:r>
              <a:rPr lang="en-US" altLang="ja-JP" smtClean="0"/>
              <a:t>(1/4)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a:t>
            </a:r>
            <a:r>
              <a:rPr kumimoji="1" lang="ja-JP" altLang="en-US" b="1" dirty="0" smtClean="0"/>
              <a:t>を定義する</a:t>
            </a:r>
            <a:r>
              <a:rPr kumimoji="1" lang="en-US" altLang="ja-JP" b="1" smtClean="0"/>
              <a:t/>
            </a:r>
            <a:br>
              <a:rPr kumimoji="1" lang="en-US" altLang="ja-JP" b="1" smtClean="0"/>
            </a:br>
            <a:r>
              <a:rPr lang="ja-JP" altLang="en-US" sz="1600"/>
              <a:t>始</a:t>
            </a:r>
            <a:r>
              <a:rPr lang="ja-JP" altLang="en-US" sz="1600" smtClean="0"/>
              <a:t>めにホスト</a:t>
            </a:r>
            <a:r>
              <a:rPr lang="ja-JP" altLang="en-US" sz="1600" dirty="0" smtClean="0"/>
              <a:t>が所属するホストグループを</a:t>
            </a:r>
            <a:r>
              <a:rPr lang="ja-JP" altLang="en-US" sz="1600" smtClean="0"/>
              <a:t>作成しましょう。</a:t>
            </a:r>
            <a:r>
              <a:rPr lang="en-US" altLang="ja-JP" b="1" dirty="0"/>
              <a:t/>
            </a:r>
            <a:br>
              <a:rPr lang="en-US" altLang="ja-JP" b="1" dirty="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ホストグループ一覧</a:t>
            </a:r>
            <a:endParaRPr lang="en-US" altLang="ja-JP" sz="1600" b="1" dirty="0"/>
          </a:p>
          <a:p>
            <a:pPr marL="457200" indent="-457200">
              <a:buFont typeface="+mj-ea"/>
              <a:buAutoNum type="circleNumDbPlain"/>
            </a:pPr>
            <a:r>
              <a:rPr kumimoji="1" lang="ja-JP" altLang="en-US" sz="1600" dirty="0" smtClean="0"/>
              <a:t>登録 </a:t>
            </a:r>
            <a:r>
              <a:rPr kumimoji="1" lang="en-US" altLang="ja-JP" sz="1600" dirty="0" smtClean="0"/>
              <a:t>&gt; </a:t>
            </a:r>
            <a:r>
              <a:rPr kumimoji="1" lang="ja-JP" altLang="en-US" sz="1600" dirty="0" smtClean="0"/>
              <a:t>登録開始 を押下する。</a:t>
            </a:r>
            <a:endParaRPr kumimoji="1"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kumimoji="1" lang="en-US" altLang="ja-JP" sz="1600" dirty="0" smtClean="0"/>
          </a:p>
          <a:p>
            <a:pPr marL="0" indent="0">
              <a:buNone/>
            </a:pPr>
            <a:endParaRPr kumimoji="1" lang="en-US" altLang="ja-JP" sz="1600" dirty="0" smtClean="0"/>
          </a:p>
        </p:txBody>
      </p:sp>
      <p:graphicFrame>
        <p:nvGraphicFramePr>
          <p:cNvPr id="6" name="表 5"/>
          <p:cNvGraphicFramePr>
            <a:graphicFrameLocks noGrp="1"/>
          </p:cNvGraphicFramePr>
          <p:nvPr>
            <p:extLst>
              <p:ext uri="{D42A27DB-BD31-4B8C-83A1-F6EECF244321}">
                <p14:modId xmlns:p14="http://schemas.microsoft.com/office/powerpoint/2010/main" val="127544579"/>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ja-JP" altLang="en-US" sz="1400" dirty="0" smtClean="0"/>
                        <a:t>ホストグループ名</a:t>
                      </a:r>
                      <a:endParaRPr kumimoji="1" lang="ja-JP" altLang="en-US" sz="1400" dirty="0"/>
                    </a:p>
                  </a:txBody>
                  <a:tcPr/>
                </a:tc>
                <a:tc>
                  <a:txBody>
                    <a:bodyPr/>
                    <a:lstStyle/>
                    <a:p>
                      <a:r>
                        <a:rPr kumimoji="1" lang="ja-JP" altLang="en-US" sz="1400" dirty="0" smtClean="0"/>
                        <a:t>優先順位</a:t>
                      </a:r>
                      <a:endParaRPr kumimoji="1" lang="ja-JP" altLang="en-US" sz="14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All_SV</a:t>
                      </a:r>
                      <a:endParaRPr kumimoji="1" lang="ja-JP" altLang="en-US" sz="1400" dirty="0" smtClean="0"/>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dirty="0" smtClean="0"/>
                    </a:p>
                  </a:txBody>
                  <a:tcPr/>
                </a:tc>
                <a:tc>
                  <a:txBody>
                    <a:bodyPr/>
                    <a:lstStyle/>
                    <a:p>
                      <a:r>
                        <a:rPr kumimoji="1" lang="en-US" altLang="ja-JP" sz="1400" dirty="0" smtClean="0"/>
                        <a:t>2</a:t>
                      </a:r>
                      <a:endParaRPr kumimoji="1" lang="ja-JP" altLang="en-US" sz="1400" dirty="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db_SV</a:t>
                      </a:r>
                      <a:endParaRPr kumimoji="1" lang="ja-JP" altLang="en-US" sz="1400" dirty="0" smtClean="0"/>
                    </a:p>
                  </a:txBody>
                  <a:tcPr/>
                </a:tc>
                <a:tc>
                  <a:txBody>
                    <a:bodyPr/>
                    <a:lstStyle/>
                    <a:p>
                      <a:r>
                        <a:rPr kumimoji="1" lang="en-US" altLang="ja-JP" sz="1400" smtClean="0"/>
                        <a:t>3</a:t>
                      </a:r>
                      <a:endParaRPr kumimoji="1" lang="ja-JP" altLang="en-US" sz="1400" dirty="0"/>
                    </a:p>
                  </a:txBody>
                  <a:tcPr/>
                </a:tc>
                <a:extLst>
                  <a:ext uri="{0D108BD9-81ED-4DB2-BD59-A6C34878D82A}">
                    <a16:rowId xmlns:a16="http://schemas.microsoft.com/office/drawing/2014/main" val="1109027550"/>
                  </a:ext>
                </a:extLst>
              </a:tr>
            </a:tbl>
          </a:graphicData>
        </a:graphic>
      </p:graphicFrame>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28" y="2689388"/>
            <a:ext cx="4925169" cy="1551234"/>
          </a:xfrm>
          <a:prstGeom prst="rect">
            <a:avLst/>
          </a:prstGeom>
        </p:spPr>
      </p:pic>
      <p:sp>
        <p:nvSpPr>
          <p:cNvPr id="7" name="角丸四角形 6"/>
          <p:cNvSpPr/>
          <p:nvPr/>
        </p:nvSpPr>
        <p:spPr bwMode="auto">
          <a:xfrm>
            <a:off x="323528" y="3288500"/>
            <a:ext cx="3757472" cy="86058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607541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79513" y="2613704"/>
            <a:ext cx="4911782" cy="1535376"/>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smtClean="0"/>
              <a:t>2.5 </a:t>
            </a:r>
            <a:r>
              <a:rPr lang="ja-JP" altLang="en-US"/>
              <a:t>ホストグループの設定 </a:t>
            </a:r>
            <a:r>
              <a:rPr lang="en-US" altLang="ja-JP" smtClean="0"/>
              <a:t>(2/4)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ホストグループ同士の親子関係を定義する</a:t>
            </a:r>
            <a:r>
              <a:rPr lang="en-US" altLang="ja-JP" b="1"/>
              <a:t/>
            </a:r>
            <a:br>
              <a:rPr lang="en-US" altLang="ja-JP" b="1"/>
            </a:br>
            <a:r>
              <a:rPr lang="ja-JP" altLang="en-US" sz="1600" smtClean="0"/>
              <a:t>ホストグループ間の親子関係を定義しましょう。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ja-JP" altLang="en-US" sz="1600" b="1" smtClean="0"/>
              <a:t>ホストグループ管理</a:t>
            </a:r>
            <a:r>
              <a:rPr lang="ja-JP" altLang="en-US" sz="1600" b="1"/>
              <a:t>　</a:t>
            </a:r>
            <a:r>
              <a:rPr lang="en-US" altLang="ja-JP" sz="1600" b="1" smtClean="0"/>
              <a:t>&gt; </a:t>
            </a:r>
            <a:r>
              <a:rPr lang="ja-JP" altLang="en-US" sz="1600" b="1" smtClean="0"/>
              <a:t>ホストグループ親子紐付</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a:t>
            </a:r>
            <a:r>
              <a:rPr lang="ja-JP" altLang="en-US" sz="1600" smtClean="0"/>
              <a:t>選択</a:t>
            </a:r>
            <a:r>
              <a:rPr lang="ja-JP" altLang="en-US" sz="1600"/>
              <a:t>し</a:t>
            </a:r>
            <a:r>
              <a:rPr lang="ja-JP" altLang="en-US" sz="1600" smtClean="0"/>
              <a:t>、</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809816044"/>
              </p:ext>
            </p:extLst>
          </p:nvPr>
        </p:nvGraphicFramePr>
        <p:xfrm>
          <a:off x="179512" y="4797190"/>
          <a:ext cx="3816408" cy="116625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ja-JP" altLang="en-US" sz="1400" smtClean="0"/>
                        <a:t>ホストグループ</a:t>
                      </a:r>
                      <a:r>
                        <a:rPr kumimoji="1" lang="en-US" altLang="ja-JP" sz="1400" smtClean="0"/>
                        <a:t/>
                      </a:r>
                      <a:br>
                        <a:rPr kumimoji="1" lang="en-US" altLang="ja-JP" sz="1400" smtClean="0"/>
                      </a:br>
                      <a:r>
                        <a:rPr kumimoji="1" lang="ja-JP" altLang="en-US" sz="1400" smtClean="0"/>
                        <a:t>親</a:t>
                      </a:r>
                      <a:endParaRPr kumimoji="1" lang="ja-JP" altLang="en-US" sz="1400"/>
                    </a:p>
                  </a:txBody>
                  <a:tcPr/>
                </a:tc>
                <a:tc>
                  <a:txBody>
                    <a:bodyPr/>
                    <a:lstStyle/>
                    <a:p>
                      <a:r>
                        <a:rPr kumimoji="1" lang="ja-JP" altLang="en-US" sz="1400" smtClean="0"/>
                        <a:t>ホストグループ</a:t>
                      </a:r>
                      <a:r>
                        <a:rPr kumimoji="1" lang="en-US" altLang="ja-JP" sz="1400" smtClean="0"/>
                        <a:t/>
                      </a:r>
                      <a:br>
                        <a:rPr kumimoji="1" lang="en-US" altLang="ja-JP" sz="1400" smtClean="0"/>
                      </a:br>
                      <a:r>
                        <a:rPr kumimoji="1" lang="ja-JP" altLang="en-US" sz="1400" smtClean="0"/>
                        <a:t>子</a:t>
                      </a:r>
                      <a:endParaRPr kumimoji="1" lang="ja-JP" altLang="en-US" sz="140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All_SV</a:t>
                      </a:r>
                      <a:endParaRPr kumimoji="1" lang="ja-JP" altLang="en-US" sz="1400" smtClean="0"/>
                    </a:p>
                  </a:txBody>
                  <a:tcPr/>
                </a:tc>
                <a:tc>
                  <a:txBody>
                    <a:bodyPr/>
                    <a:lstStyle/>
                    <a:p>
                      <a:r>
                        <a:rPr kumimoji="1" lang="en-US" altLang="ja-JP" sz="1400" smtClean="0"/>
                        <a:t>web_SV</a:t>
                      </a:r>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All_SV</a:t>
                      </a:r>
                      <a:endParaRPr kumimoji="1" lang="ja-JP" altLang="en-US" sz="1400" smtClean="0"/>
                    </a:p>
                  </a:txBody>
                  <a:tcPr/>
                </a:tc>
                <a:tc>
                  <a:txBody>
                    <a:bodyPr/>
                    <a:lstStyle/>
                    <a:p>
                      <a:r>
                        <a:rPr kumimoji="1" lang="en-US" altLang="ja-JP" sz="1400" smtClean="0"/>
                        <a:t>db_SV</a:t>
                      </a:r>
                      <a:endParaRPr kumimoji="1" lang="ja-JP" altLang="en-US" sz="1400"/>
                    </a:p>
                  </a:txBody>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683568" y="3068960"/>
            <a:ext cx="3384376"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5" name="グループ化 4"/>
          <p:cNvGrpSpPr/>
          <p:nvPr/>
        </p:nvGrpSpPr>
        <p:grpSpPr>
          <a:xfrm>
            <a:off x="5091295" y="4955397"/>
            <a:ext cx="2552955" cy="849835"/>
            <a:chOff x="345873" y="3410095"/>
            <a:chExt cx="3158251" cy="1206224"/>
          </a:xfrm>
        </p:grpSpPr>
        <p:sp>
          <p:nvSpPr>
            <p:cNvPr id="9" name="テキスト ボックス 8"/>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1" name="テキスト ボックス 10"/>
            <p:cNvSpPr txBox="1"/>
            <p:nvPr/>
          </p:nvSpPr>
          <p:spPr>
            <a:xfrm>
              <a:off x="1971113" y="4223155"/>
              <a:ext cx="1533010"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web</a:t>
              </a:r>
              <a:r>
                <a:rPr kumimoji="1" lang="en-US" altLang="ja-JP" sz="1200" b="1" smtClean="0">
                  <a:solidFill>
                    <a:schemeClr val="bg1"/>
                  </a:solidFill>
                </a:rPr>
                <a:t>_SV</a:t>
              </a:r>
              <a:endParaRPr kumimoji="1" lang="ja-JP" altLang="en-US" sz="1200" b="1" dirty="0">
                <a:solidFill>
                  <a:schemeClr val="bg1"/>
                </a:solidFill>
              </a:endParaRPr>
            </a:p>
          </p:txBody>
        </p:sp>
        <p:sp>
          <p:nvSpPr>
            <p:cNvPr id="12" name="テキスト ボックス 11"/>
            <p:cNvSpPr txBox="1"/>
            <p:nvPr/>
          </p:nvSpPr>
          <p:spPr>
            <a:xfrm>
              <a:off x="345873" y="4223157"/>
              <a:ext cx="1533010"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db</a:t>
              </a:r>
              <a:r>
                <a:rPr kumimoji="1" lang="en-US" altLang="ja-JP" sz="1200" b="1" smtClean="0">
                  <a:solidFill>
                    <a:schemeClr val="bg1"/>
                  </a:solidFill>
                </a:rPr>
                <a:t>_SV</a:t>
              </a:r>
              <a:endParaRPr kumimoji="1" lang="ja-JP" altLang="en-US" sz="1200" b="1" dirty="0">
                <a:solidFill>
                  <a:schemeClr val="bg1"/>
                </a:solidFill>
              </a:endParaRPr>
            </a:p>
          </p:txBody>
        </p:sp>
      </p:grpSp>
      <p:cxnSp>
        <p:nvCxnSpPr>
          <p:cNvPr id="14" name="カギ線コネクタ 13"/>
          <p:cNvCxnSpPr>
            <a:stCxn id="9" idx="2"/>
            <a:endCxn id="11" idx="0"/>
          </p:cNvCxnSpPr>
          <p:nvPr/>
        </p:nvCxnSpPr>
        <p:spPr bwMode="auto">
          <a:xfrm rot="16200000" flipH="1">
            <a:off x="6548293" y="5051876"/>
            <a:ext cx="295836" cy="65687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9" idx="2"/>
            <a:endCxn id="12" idx="0"/>
          </p:cNvCxnSpPr>
          <p:nvPr/>
        </p:nvCxnSpPr>
        <p:spPr bwMode="auto">
          <a:xfrm rot="5400000">
            <a:off x="5891416" y="5051875"/>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992071" y="4509459"/>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Tree>
    <p:extLst>
      <p:ext uri="{BB962C8B-B14F-4D97-AF65-F5344CB8AC3E}">
        <p14:creationId xmlns:p14="http://schemas.microsoft.com/office/powerpoint/2010/main" val="2597095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79512" y="2731159"/>
            <a:ext cx="5011233" cy="1278374"/>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smtClean="0"/>
              <a:t>2.5 </a:t>
            </a:r>
            <a:r>
              <a:rPr lang="ja-JP" altLang="en-US"/>
              <a:t>ホストグループの設定 </a:t>
            </a:r>
            <a:r>
              <a:rPr lang="en-US" altLang="ja-JP" smtClean="0"/>
              <a:t>(3/4) </a:t>
            </a:r>
            <a:endParaRPr kumimoji="1" lang="ja-JP" altLang="en-US"/>
          </a:p>
        </p:txBody>
      </p:sp>
      <p:sp>
        <p:nvSpPr>
          <p:cNvPr id="3" name="コンテンツ プレースホルダー 2"/>
          <p:cNvSpPr>
            <a:spLocks noGrp="1"/>
          </p:cNvSpPr>
          <p:nvPr>
            <p:ph sz="quarter" idx="10"/>
          </p:nvPr>
        </p:nvSpPr>
        <p:spPr>
          <a:xfrm>
            <a:off x="187072" y="786435"/>
            <a:ext cx="8784976" cy="5616476"/>
          </a:xfrm>
        </p:spPr>
        <p:txBody>
          <a:bodyPr/>
          <a:lstStyle/>
          <a:p>
            <a:r>
              <a:rPr lang="ja-JP" altLang="en-US" b="1" smtClean="0"/>
              <a:t>ホストグループへホスト</a:t>
            </a:r>
            <a:r>
              <a:rPr kumimoji="1" lang="ja-JP" altLang="en-US" b="1" smtClean="0"/>
              <a:t>を登録する</a:t>
            </a:r>
            <a:r>
              <a:rPr lang="en-US" altLang="ja-JP" b="1"/>
              <a:t/>
            </a:r>
            <a:br>
              <a:rPr lang="en-US" altLang="ja-JP" b="1"/>
            </a:br>
            <a:r>
              <a:rPr lang="ja-JP" altLang="en-US" sz="1600" smtClean="0"/>
              <a:t>作成したホストグループに対して、ターゲットホストを紐付けましょう。</a:t>
            </a:r>
            <a:r>
              <a:rPr lang="en-US" altLang="ja-JP" sz="1600" smtClean="0"/>
              <a:t/>
            </a:r>
            <a:br>
              <a:rPr lang="en-US" altLang="ja-JP" sz="1600" smtClean="0"/>
            </a:b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ja-JP" altLang="en-US" sz="1600" b="1" smtClean="0"/>
              <a:t>ホストグループ管理</a:t>
            </a:r>
            <a:r>
              <a:rPr lang="ja-JP" altLang="en-US" sz="1600" b="1"/>
              <a:t>　</a:t>
            </a:r>
            <a:r>
              <a:rPr lang="en-US" altLang="ja-JP" sz="1600" b="1" smtClean="0"/>
              <a:t>&gt; </a:t>
            </a:r>
            <a:r>
              <a:rPr lang="ja-JP" altLang="en-US" sz="1600" b="1" smtClean="0"/>
              <a:t>ホスト紐付管理</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a:t>
            </a:r>
            <a:r>
              <a:rPr lang="ja-JP" altLang="en-US" sz="1600" smtClean="0"/>
              <a:t>選択</a:t>
            </a:r>
            <a:r>
              <a:rPr lang="ja-JP" altLang="en-US" sz="1600"/>
              <a:t>し</a:t>
            </a:r>
            <a:r>
              <a:rPr lang="ja-JP" altLang="en-US" sz="1600" smtClean="0"/>
              <a:t>、</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663764197"/>
              </p:ext>
            </p:extLst>
          </p:nvPr>
        </p:nvGraphicFramePr>
        <p:xfrm>
          <a:off x="155006" y="4456030"/>
          <a:ext cx="5035739" cy="1601012"/>
        </p:xfrm>
        <a:graphic>
          <a:graphicData uri="http://schemas.openxmlformats.org/drawingml/2006/table">
            <a:tbl>
              <a:tblPr firstRow="1" bandRow="1">
                <a:tableStyleId>{93296810-A885-4BE3-A3E7-6D5BEEA58F35}</a:tableStyleId>
              </a:tblPr>
              <a:tblGrid>
                <a:gridCol w="1728468">
                  <a:extLst>
                    <a:ext uri="{9D8B030D-6E8A-4147-A177-3AD203B41FA5}">
                      <a16:colId xmlns:a16="http://schemas.microsoft.com/office/drawing/2014/main" val="3914107317"/>
                    </a:ext>
                  </a:extLst>
                </a:gridCol>
                <a:gridCol w="2328486">
                  <a:extLst>
                    <a:ext uri="{9D8B030D-6E8A-4147-A177-3AD203B41FA5}">
                      <a16:colId xmlns:a16="http://schemas.microsoft.com/office/drawing/2014/main" val="418709912"/>
                    </a:ext>
                  </a:extLst>
                </a:gridCol>
                <a:gridCol w="978785">
                  <a:extLst>
                    <a:ext uri="{9D8B030D-6E8A-4147-A177-3AD203B41FA5}">
                      <a16:colId xmlns:a16="http://schemas.microsoft.com/office/drawing/2014/main" val="1052485450"/>
                    </a:ext>
                  </a:extLst>
                </a:gridCol>
              </a:tblGrid>
              <a:tr h="288032">
                <a:tc>
                  <a:txBody>
                    <a:bodyPr/>
                    <a:lstStyle/>
                    <a:p>
                      <a:r>
                        <a:rPr kumimoji="1" lang="ja-JP" altLang="en-US" sz="1400" smtClean="0"/>
                        <a:t>ホストグループ名</a:t>
                      </a:r>
                      <a:endParaRPr kumimoji="1" lang="ja-JP" altLang="en-US" sz="1400"/>
                    </a:p>
                  </a:txBody>
                  <a:tcPr/>
                </a:tc>
                <a:tc>
                  <a:txBody>
                    <a:bodyPr/>
                    <a:lstStyle/>
                    <a:p>
                      <a:r>
                        <a:rPr kumimoji="1" lang="ja-JP" altLang="en-US" sz="1400" smtClean="0"/>
                        <a:t>オペレーション</a:t>
                      </a:r>
                      <a:endParaRPr kumimoji="1" lang="ja-JP" altLang="en-US" sz="1400"/>
                    </a:p>
                  </a:txBody>
                  <a:tcPr/>
                </a:tc>
                <a:tc>
                  <a:txBody>
                    <a:bodyPr/>
                    <a:lstStyle/>
                    <a:p>
                      <a:r>
                        <a:rPr kumimoji="1" lang="ja-JP" altLang="en-US" sz="1400" smtClean="0"/>
                        <a:t>ホスト名</a:t>
                      </a:r>
                      <a:endParaRPr kumimoji="1" lang="ja-JP" altLang="en-US" sz="140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smtClean="0"/>
                    </a:p>
                  </a:txBody>
                  <a:tcPr/>
                </a:tc>
                <a:tc>
                  <a:txBody>
                    <a:bodyPr/>
                    <a:lstStyle/>
                    <a:p>
                      <a:endParaRPr kumimoji="1" lang="ja-JP" altLang="en-US" sz="1400"/>
                    </a:p>
                  </a:txBody>
                  <a:tcPr/>
                </a:tc>
                <a:tc>
                  <a:txBody>
                    <a:bodyPr/>
                    <a:lstStyle/>
                    <a:p>
                      <a:r>
                        <a:rPr kumimoji="1" lang="en-US" altLang="ja-JP" sz="1400" smtClean="0"/>
                        <a:t>webA</a:t>
                      </a:r>
                      <a:endParaRPr kumimoji="1" lang="ja-JP" altLang="en-US" sz="1400"/>
                    </a:p>
                  </a:txBody>
                  <a:tcPr/>
                </a:tc>
                <a:extLst>
                  <a:ext uri="{0D108BD9-81ED-4DB2-BD59-A6C34878D82A}">
                    <a16:rowId xmlns:a16="http://schemas.microsoft.com/office/drawing/2014/main" val="208575460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smtClean="0"/>
                    </a:p>
                  </a:txBody>
                  <a:tcPr/>
                </a:tc>
                <a:tc>
                  <a:txBody>
                    <a:bodyPr/>
                    <a:lstStyle/>
                    <a:p>
                      <a:r>
                        <a:rPr kumimoji="1" lang="en-US" altLang="ja-JP" sz="1400" smtClean="0"/>
                        <a:t>webB</a:t>
                      </a:r>
                      <a:endParaRPr kumimoji="1" lang="ja-JP" altLang="en-US" sz="1400"/>
                    </a:p>
                  </a:txBody>
                  <a:tcPr/>
                </a:tc>
                <a:extLst>
                  <a:ext uri="{0D108BD9-81ED-4DB2-BD59-A6C34878D82A}">
                    <a16:rowId xmlns:a16="http://schemas.microsoft.com/office/drawing/2014/main" val="96709824"/>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db_SV</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smtClean="0"/>
                    </a:p>
                  </a:txBody>
                  <a:tcPr/>
                </a:tc>
                <a:tc>
                  <a:txBody>
                    <a:bodyPr/>
                    <a:lstStyle/>
                    <a:p>
                      <a:r>
                        <a:rPr kumimoji="1" lang="en-US" altLang="ja-JP" sz="1400" smtClean="0"/>
                        <a:t>dbA</a:t>
                      </a:r>
                      <a:endParaRPr kumimoji="1" lang="ja-JP" altLang="en-US" sz="1400"/>
                    </a:p>
                  </a:txBody>
                  <a:tcPr/>
                </a:tc>
                <a:extLst>
                  <a:ext uri="{0D108BD9-81ED-4DB2-BD59-A6C34878D82A}">
                    <a16:rowId xmlns:a16="http://schemas.microsoft.com/office/drawing/2014/main" val="381876441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db_SV</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smtClean="0"/>
                    </a:p>
                  </a:txBody>
                  <a:tcPr/>
                </a:tc>
                <a:tc>
                  <a:txBody>
                    <a:bodyPr/>
                    <a:lstStyle/>
                    <a:p>
                      <a:r>
                        <a:rPr kumimoji="1" lang="en-US" altLang="ja-JP" sz="1400" smtClean="0"/>
                        <a:t>dbB</a:t>
                      </a:r>
                      <a:endParaRPr kumimoji="1" lang="ja-JP" altLang="en-US" sz="1400"/>
                    </a:p>
                  </a:txBody>
                  <a:tcPr/>
                </a:tc>
                <a:extLst>
                  <a:ext uri="{0D108BD9-81ED-4DB2-BD59-A6C34878D82A}">
                    <a16:rowId xmlns:a16="http://schemas.microsoft.com/office/drawing/2014/main" val="3845063484"/>
                  </a:ext>
                </a:extLst>
              </a:tr>
            </a:tbl>
          </a:graphicData>
        </a:graphic>
      </p:graphicFrame>
      <p:sp>
        <p:nvSpPr>
          <p:cNvPr id="7" name="角丸四角形 6"/>
          <p:cNvSpPr/>
          <p:nvPr/>
        </p:nvSpPr>
        <p:spPr bwMode="auto">
          <a:xfrm>
            <a:off x="251520" y="3048033"/>
            <a:ext cx="4824536"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0" name="テキスト ボックス 19"/>
          <p:cNvSpPr txBox="1"/>
          <p:nvPr/>
        </p:nvSpPr>
        <p:spPr>
          <a:xfrm>
            <a:off x="6673753"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webA</a:t>
            </a:r>
            <a:endParaRPr lang="en-US" altLang="ja-JP" sz="1100" b="1">
              <a:ln w="0"/>
              <a:solidFill>
                <a:schemeClr val="accent6">
                  <a:lumMod val="90000"/>
                  <a:lumOff val="10000"/>
                </a:schemeClr>
              </a:solidFill>
            </a:endParaRPr>
          </a:p>
        </p:txBody>
      </p:sp>
      <p:pic>
        <p:nvPicPr>
          <p:cNvPr id="21" name="図 20"/>
          <p:cNvPicPr>
            <a:picLocks noChangeAspect="1"/>
          </p:cNvPicPr>
          <p:nvPr/>
        </p:nvPicPr>
        <p:blipFill>
          <a:blip r:embed="rId4"/>
          <a:stretch>
            <a:fillRect/>
          </a:stretch>
        </p:blipFill>
        <p:spPr>
          <a:xfrm>
            <a:off x="6892868" y="5680045"/>
            <a:ext cx="299865" cy="511533"/>
          </a:xfrm>
          <a:prstGeom prst="rect">
            <a:avLst/>
          </a:prstGeom>
        </p:spPr>
      </p:pic>
      <p:sp>
        <p:nvSpPr>
          <p:cNvPr id="22" name="テキスト ボックス 21"/>
          <p:cNvSpPr txBox="1"/>
          <p:nvPr/>
        </p:nvSpPr>
        <p:spPr>
          <a:xfrm>
            <a:off x="7288439"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webB</a:t>
            </a:r>
            <a:endParaRPr lang="en-US" altLang="ja-JP" sz="1100" b="1">
              <a:ln w="0"/>
              <a:solidFill>
                <a:schemeClr val="accent6">
                  <a:lumMod val="90000"/>
                  <a:lumOff val="10000"/>
                </a:schemeClr>
              </a:solidFill>
            </a:endParaRPr>
          </a:p>
        </p:txBody>
      </p:sp>
      <p:pic>
        <p:nvPicPr>
          <p:cNvPr id="23" name="図 22"/>
          <p:cNvPicPr>
            <a:picLocks noChangeAspect="1"/>
          </p:cNvPicPr>
          <p:nvPr/>
        </p:nvPicPr>
        <p:blipFill>
          <a:blip r:embed="rId4"/>
          <a:stretch>
            <a:fillRect/>
          </a:stretch>
        </p:blipFill>
        <p:spPr>
          <a:xfrm>
            <a:off x="7507554" y="5680045"/>
            <a:ext cx="299865" cy="511533"/>
          </a:xfrm>
          <a:prstGeom prst="rect">
            <a:avLst/>
          </a:prstGeom>
        </p:spPr>
      </p:pic>
      <p:sp>
        <p:nvSpPr>
          <p:cNvPr id="24" name="テキスト ボックス 23"/>
          <p:cNvSpPr txBox="1"/>
          <p:nvPr/>
        </p:nvSpPr>
        <p:spPr>
          <a:xfrm>
            <a:off x="5371106"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dbA</a:t>
            </a:r>
            <a:endParaRPr lang="en-US" altLang="ja-JP" sz="1100" b="1">
              <a:ln w="0"/>
              <a:solidFill>
                <a:schemeClr val="accent6">
                  <a:lumMod val="90000"/>
                  <a:lumOff val="10000"/>
                </a:schemeClr>
              </a:solidFill>
            </a:endParaRPr>
          </a:p>
        </p:txBody>
      </p:sp>
      <p:pic>
        <p:nvPicPr>
          <p:cNvPr id="25" name="図 24"/>
          <p:cNvPicPr>
            <a:picLocks noChangeAspect="1"/>
          </p:cNvPicPr>
          <p:nvPr/>
        </p:nvPicPr>
        <p:blipFill>
          <a:blip r:embed="rId4"/>
          <a:stretch>
            <a:fillRect/>
          </a:stretch>
        </p:blipFill>
        <p:spPr>
          <a:xfrm>
            <a:off x="5590221" y="5680045"/>
            <a:ext cx="299865" cy="511533"/>
          </a:xfrm>
          <a:prstGeom prst="rect">
            <a:avLst/>
          </a:prstGeom>
        </p:spPr>
      </p:pic>
      <p:grpSp>
        <p:nvGrpSpPr>
          <p:cNvPr id="15" name="グループ化 14"/>
          <p:cNvGrpSpPr/>
          <p:nvPr/>
        </p:nvGrpSpPr>
        <p:grpSpPr>
          <a:xfrm>
            <a:off x="5382436" y="4246687"/>
            <a:ext cx="2552955" cy="857982"/>
            <a:chOff x="345873" y="3410095"/>
            <a:chExt cx="3158252" cy="1217788"/>
          </a:xfrm>
        </p:grpSpPr>
        <p:sp>
          <p:nvSpPr>
            <p:cNvPr id="16" name="テキスト ボックス 15"/>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8" name="テキスト ボックス 17"/>
            <p:cNvSpPr txBox="1"/>
            <p:nvPr/>
          </p:nvSpPr>
          <p:spPr>
            <a:xfrm>
              <a:off x="1971113" y="4223156"/>
              <a:ext cx="1533012" cy="404727"/>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web</a:t>
              </a:r>
              <a:r>
                <a:rPr kumimoji="1" lang="en-US" altLang="ja-JP" sz="1200" b="1" smtClean="0">
                  <a:solidFill>
                    <a:schemeClr val="bg1"/>
                  </a:solidFill>
                </a:rPr>
                <a:t>_SV</a:t>
              </a:r>
              <a:endParaRPr kumimoji="1" lang="ja-JP" altLang="en-US" sz="1200" b="1" dirty="0">
                <a:solidFill>
                  <a:schemeClr val="bg1"/>
                </a:solidFill>
              </a:endParaRPr>
            </a:p>
          </p:txBody>
        </p:sp>
        <p:sp>
          <p:nvSpPr>
            <p:cNvPr id="19" name="テキスト ボックス 18"/>
            <p:cNvSpPr txBox="1"/>
            <p:nvPr/>
          </p:nvSpPr>
          <p:spPr>
            <a:xfrm>
              <a:off x="345873" y="4223157"/>
              <a:ext cx="1533010"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db</a:t>
              </a:r>
              <a:r>
                <a:rPr kumimoji="1" lang="en-US" altLang="ja-JP" sz="1200" b="1" smtClean="0">
                  <a:solidFill>
                    <a:schemeClr val="bg1"/>
                  </a:solidFill>
                </a:rPr>
                <a:t>_SV</a:t>
              </a:r>
              <a:endParaRPr kumimoji="1" lang="ja-JP" altLang="en-US" sz="1200" b="1" dirty="0">
                <a:solidFill>
                  <a:schemeClr val="bg1"/>
                </a:solidFill>
              </a:endParaRPr>
            </a:p>
          </p:txBody>
        </p:sp>
      </p:grpSp>
      <p:cxnSp>
        <p:nvCxnSpPr>
          <p:cNvPr id="27" name="カギ線コネクタ 26"/>
          <p:cNvCxnSpPr>
            <a:stCxn id="16" idx="2"/>
            <a:endCxn id="18" idx="0"/>
          </p:cNvCxnSpPr>
          <p:nvPr/>
        </p:nvCxnSpPr>
        <p:spPr bwMode="auto">
          <a:xfrm rot="16200000" flipH="1">
            <a:off x="6839434" y="4343165"/>
            <a:ext cx="295837" cy="65687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カギ線コネクタ 27"/>
          <p:cNvCxnSpPr>
            <a:stCxn id="16" idx="2"/>
            <a:endCxn id="19" idx="0"/>
          </p:cNvCxnSpPr>
          <p:nvPr/>
        </p:nvCxnSpPr>
        <p:spPr bwMode="auto">
          <a:xfrm rot="5400000">
            <a:off x="6182557" y="4343167"/>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5306980" y="3958957"/>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
        <p:nvSpPr>
          <p:cNvPr id="33" name="テキスト ボックス 32"/>
          <p:cNvSpPr txBox="1"/>
          <p:nvPr/>
        </p:nvSpPr>
        <p:spPr>
          <a:xfrm>
            <a:off x="5979843" y="6227338"/>
            <a:ext cx="738094" cy="261610"/>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dbA</a:t>
            </a:r>
            <a:endParaRPr lang="en-US" altLang="ja-JP" sz="1100" b="1">
              <a:ln w="0"/>
              <a:solidFill>
                <a:schemeClr val="accent6">
                  <a:lumMod val="90000"/>
                  <a:lumOff val="10000"/>
                </a:schemeClr>
              </a:solidFill>
            </a:endParaRPr>
          </a:p>
        </p:txBody>
      </p:sp>
      <p:pic>
        <p:nvPicPr>
          <p:cNvPr id="34" name="図 33"/>
          <p:cNvPicPr>
            <a:picLocks noChangeAspect="1"/>
          </p:cNvPicPr>
          <p:nvPr/>
        </p:nvPicPr>
        <p:blipFill>
          <a:blip r:embed="rId4"/>
          <a:stretch>
            <a:fillRect/>
          </a:stretch>
        </p:blipFill>
        <p:spPr>
          <a:xfrm>
            <a:off x="6198958" y="5680045"/>
            <a:ext cx="299865" cy="511533"/>
          </a:xfrm>
          <a:prstGeom prst="rect">
            <a:avLst/>
          </a:prstGeom>
        </p:spPr>
      </p:pic>
      <p:cxnSp>
        <p:nvCxnSpPr>
          <p:cNvPr id="36" name="直線矢印コネクタ 35"/>
          <p:cNvCxnSpPr/>
          <p:nvPr/>
        </p:nvCxnSpPr>
        <p:spPr bwMode="auto">
          <a:xfrm>
            <a:off x="5780890" y="5132283"/>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7" name="直線矢印コネクタ 36"/>
          <p:cNvCxnSpPr/>
          <p:nvPr/>
        </p:nvCxnSpPr>
        <p:spPr bwMode="auto">
          <a:xfrm>
            <a:off x="6325167" y="5130747"/>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8" name="直線矢印コネクタ 37"/>
          <p:cNvCxnSpPr/>
          <p:nvPr/>
        </p:nvCxnSpPr>
        <p:spPr bwMode="auto">
          <a:xfrm>
            <a:off x="7039887" y="5130745"/>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39" name="直線矢印コネクタ 38"/>
          <p:cNvCxnSpPr/>
          <p:nvPr/>
        </p:nvCxnSpPr>
        <p:spPr bwMode="auto">
          <a:xfrm>
            <a:off x="7645694" y="5138172"/>
            <a:ext cx="2913" cy="508371"/>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09612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167850"/>
            <a:ext cx="8100392" cy="2419882"/>
          </a:xfrm>
          <a:prstGeom prst="rect">
            <a:avLst/>
          </a:prstGeom>
        </p:spPr>
      </p:pic>
      <p:sp>
        <p:nvSpPr>
          <p:cNvPr id="2" name="タイトル 1"/>
          <p:cNvSpPr>
            <a:spLocks noGrp="1"/>
          </p:cNvSpPr>
          <p:nvPr>
            <p:ph type="title"/>
          </p:nvPr>
        </p:nvSpPr>
        <p:spPr/>
        <p:txBody>
          <a:bodyPr/>
          <a:lstStyle/>
          <a:p>
            <a:r>
              <a:rPr lang="en-US" altLang="ja-JP" smtClean="0"/>
              <a:t>2.5 </a:t>
            </a:r>
            <a:r>
              <a:rPr lang="ja-JP" altLang="en-US"/>
              <a:t>ホストグループの設定 </a:t>
            </a:r>
            <a:r>
              <a:rPr lang="en-US" altLang="ja-JP" smtClean="0"/>
              <a:t>(4/4)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ホストグループ変数の確認</a:t>
            </a:r>
            <a:r>
              <a:rPr lang="en-US" altLang="ja-JP"/>
              <a:t/>
            </a:r>
            <a:br>
              <a:rPr lang="en-US" altLang="ja-JP"/>
            </a:br>
            <a:r>
              <a:rPr lang="ja-JP" altLang="en-US" sz="1600" smtClean="0"/>
              <a:t>ホストグループに登録したホスト名は、「</a:t>
            </a:r>
            <a:r>
              <a:rPr lang="ja-JP" altLang="en-US" sz="1600" smtClean="0">
                <a:solidFill>
                  <a:srgbClr val="FF0000"/>
                </a:solidFill>
              </a:rPr>
              <a:t>ホストグループ変数化機能</a:t>
            </a:r>
            <a:r>
              <a:rPr lang="ja-JP" altLang="en-US" sz="1600" smtClean="0"/>
              <a:t>」により自動で変数化されます。</a:t>
            </a:r>
            <a:r>
              <a:rPr lang="en-US" altLang="ja-JP" sz="1600" smtClean="0"/>
              <a:t/>
            </a:r>
            <a:br>
              <a:rPr lang="en-US" altLang="ja-JP" sz="1600" smtClean="0"/>
            </a:br>
            <a:r>
              <a:rPr lang="ja-JP" altLang="en-US" sz="1600" smtClean="0"/>
              <a:t>内容を確認してみましょう。</a:t>
            </a:r>
            <a:endParaRPr lang="en-US" altLang="ja-JP" sz="1600" smtClean="0"/>
          </a:p>
          <a:p>
            <a:endParaRPr lang="en-US" altLang="ja-JP" sz="1600"/>
          </a:p>
          <a:p>
            <a:pPr marL="0" indent="0">
              <a:buNone/>
            </a:pPr>
            <a:r>
              <a:rPr lang="ja-JP" altLang="en-US" sz="1600" smtClean="0"/>
              <a:t>　メニュ</a:t>
            </a:r>
            <a:r>
              <a:rPr lang="en-US" altLang="ja-JP" sz="1600"/>
              <a:t>―</a:t>
            </a:r>
            <a:r>
              <a:rPr lang="ja-JP" altLang="en-US" sz="1600"/>
              <a:t>：</a:t>
            </a:r>
            <a:r>
              <a:rPr lang="ja-JP" altLang="en-US" sz="1600" b="1"/>
              <a:t>ホストグループ管理　</a:t>
            </a:r>
            <a:r>
              <a:rPr lang="en-US" altLang="ja-JP" sz="1600" b="1"/>
              <a:t>&gt; </a:t>
            </a:r>
            <a:r>
              <a:rPr lang="ja-JP" altLang="en-US" sz="1600" b="1" smtClean="0"/>
              <a:t>ホストグループ変数化</a:t>
            </a:r>
            <a:endParaRPr lang="en-US" altLang="ja-JP" sz="1600" b="1"/>
          </a:p>
          <a:p>
            <a:pPr marL="457200" indent="-457200">
              <a:buFont typeface="+mj-ea"/>
              <a:buAutoNum type="circleNumDbPlain"/>
            </a:pPr>
            <a:r>
              <a:rPr lang="en-US" altLang="ja-JP" sz="1600"/>
              <a:t>[</a:t>
            </a:r>
            <a:r>
              <a:rPr lang="ja-JP" altLang="en-US" sz="1600"/>
              <a:t>フィルタ</a:t>
            </a:r>
            <a:r>
              <a:rPr lang="en-US" altLang="ja-JP" sz="1600"/>
              <a:t>]</a:t>
            </a:r>
            <a:r>
              <a:rPr lang="ja-JP" altLang="en-US" sz="1600"/>
              <a:t>を押下する</a:t>
            </a:r>
          </a:p>
          <a:p>
            <a:pPr marL="457200" indent="-457200">
              <a:buFont typeface="+mj-ea"/>
              <a:buAutoNum type="circleNumDbPlain"/>
            </a:pPr>
            <a:r>
              <a:rPr lang="ja-JP" altLang="en-US" sz="1600" smtClean="0"/>
              <a:t>「</a:t>
            </a:r>
            <a:r>
              <a:rPr lang="ja-JP" altLang="en-US" sz="1600" smtClean="0">
                <a:solidFill>
                  <a:srgbClr val="FF0000"/>
                </a:solidFill>
              </a:rPr>
              <a:t>ホストグループ変数化機能</a:t>
            </a:r>
            <a:r>
              <a:rPr lang="ja-JP" altLang="en-US" sz="1600" smtClean="0"/>
              <a:t>」</a:t>
            </a:r>
            <a:r>
              <a:rPr lang="ja-JP" altLang="en-US" sz="1600"/>
              <a:t>に</a:t>
            </a:r>
            <a:r>
              <a:rPr lang="ja-JP" altLang="en-US" sz="1600" smtClean="0"/>
              <a:t>よって正しく変数化されていること</a:t>
            </a:r>
            <a:r>
              <a:rPr lang="ja-JP" altLang="en-US" sz="1600"/>
              <a:t>を確認する。</a:t>
            </a:r>
          </a:p>
          <a:p>
            <a:pPr marL="0" indent="0">
              <a:buNone/>
            </a:pPr>
            <a:endParaRPr lang="en-US" altLang="ja-JP" sz="1600" smtClean="0"/>
          </a:p>
          <a:p>
            <a:endParaRPr kumimoji="1" lang="en-US" altLang="ja-JP" sz="1600"/>
          </a:p>
          <a:p>
            <a:pPr marL="0" indent="0">
              <a:buNone/>
            </a:pPr>
            <a:endParaRPr kumimoji="1" lang="en-US" altLang="ja-JP" smtClean="0"/>
          </a:p>
        </p:txBody>
      </p:sp>
      <p:sp>
        <p:nvSpPr>
          <p:cNvPr id="5" name="角丸四角形 4"/>
          <p:cNvSpPr/>
          <p:nvPr/>
        </p:nvSpPr>
        <p:spPr bwMode="auto">
          <a:xfrm>
            <a:off x="4211960" y="5853767"/>
            <a:ext cx="4751553"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各ホストは直接所属するホストグループの</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親となるホストグループにも所属しています。</a:t>
            </a:r>
            <a:endParaRPr lang="en-US" altLang="ja-JP" sz="1200" smtClean="0">
              <a:solidFill>
                <a:schemeClr val="tx1"/>
              </a:solidFill>
              <a:latin typeface="+mn-ea"/>
            </a:endParaRPr>
          </a:p>
        </p:txBody>
      </p:sp>
      <p:sp>
        <p:nvSpPr>
          <p:cNvPr id="6" name="円形吹き出し 5"/>
          <p:cNvSpPr/>
          <p:nvPr/>
        </p:nvSpPr>
        <p:spPr bwMode="auto">
          <a:xfrm>
            <a:off x="3819923" y="5480314"/>
            <a:ext cx="782123" cy="540000"/>
          </a:xfrm>
          <a:prstGeom prst="wedgeEllipseCallout">
            <a:avLst>
              <a:gd name="adj1" fmla="val -65445"/>
              <a:gd name="adj2" fmla="val -4935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2072429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7928"/>
            <a:ext cx="1008112" cy="484160"/>
          </a:xfrm>
        </p:spPr>
        <p:txBody>
          <a:bodyPr/>
          <a:lstStyle/>
          <a:p>
            <a:r>
              <a:rPr kumimoji="1" lang="ja-JP" altLang="en-US" sz="2800" b="1" dirty="0" smtClean="0"/>
              <a:t>目次</a:t>
            </a:r>
            <a:endParaRPr kumimoji="1" lang="ja-JP" altLang="en-US" sz="2800" b="1" dirty="0"/>
          </a:p>
        </p:txBody>
      </p:sp>
      <p:sp>
        <p:nvSpPr>
          <p:cNvPr id="4" name="正方形/長方形 3">
            <a:hlinkClick r:id="rId2" action="ppaction://hlinksldjump"/>
          </p:cNvPr>
          <p:cNvSpPr/>
          <p:nvPr/>
        </p:nvSpPr>
        <p:spPr bwMode="auto">
          <a:xfrm>
            <a:off x="2267744" y="40640"/>
            <a:ext cx="7331176" cy="655347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１</a:t>
            </a:r>
            <a:r>
              <a:rPr lang="ja-JP" altLang="en-US">
                <a:solidFill>
                  <a:srgbClr val="000000"/>
                </a:solidFill>
                <a:latin typeface="メイリオ"/>
                <a:ea typeface="メイリオ"/>
              </a:rPr>
              <a:t>．</a:t>
            </a:r>
            <a:r>
              <a:rPr lang="ja-JP" altLang="en-US" smtClean="0">
                <a:solidFill>
                  <a:srgbClr val="000000"/>
                </a:solidFill>
                <a:latin typeface="メイリオ"/>
                <a:ea typeface="メイリオ"/>
              </a:rPr>
              <a:t>はじめ</a:t>
            </a:r>
            <a:r>
              <a:rPr lang="ja-JP" altLang="en-US" dirty="0" smtClean="0">
                <a:solidFill>
                  <a:srgbClr val="000000"/>
                </a:solidFill>
                <a:latin typeface="メイリオ"/>
                <a:ea typeface="メイリオ"/>
              </a:rPr>
              <a:t>に</a:t>
            </a:r>
            <a:endParaRPr lang="en-US" altLang="ja-JP" dirty="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3" action="ppaction://hlinksldjump"/>
              </a:rPr>
              <a:t>本書について</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4" action="ppaction://hlinksldjump"/>
              </a:rPr>
              <a:t>作業環境</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5" action="ppaction://hlinksldjump"/>
              </a:rPr>
              <a:t>シナリオ</a:t>
            </a:r>
            <a:endParaRPr lang="en-US" altLang="ja-JP" smtClean="0">
              <a:solidFill>
                <a:srgbClr val="000000"/>
              </a:solidFill>
              <a:latin typeface="メイリオ"/>
              <a:ea typeface="メイリオ"/>
            </a:endParaRPr>
          </a:p>
          <a:p>
            <a:pPr lvl="1"/>
            <a:endParaRPr lang="en-US" altLang="ja-JP" dirty="0">
              <a:solidFill>
                <a:srgbClr val="000000"/>
              </a:solidFill>
              <a:latin typeface="メイリオ"/>
              <a:ea typeface="メイリオ"/>
            </a:endParaRPr>
          </a:p>
          <a:p>
            <a:r>
              <a:rPr lang="ja-JP" altLang="en-US" smtClean="0">
                <a:solidFill>
                  <a:srgbClr val="000000"/>
                </a:solidFill>
                <a:latin typeface="メイリオ"/>
                <a:ea typeface="メイリオ"/>
              </a:rPr>
              <a:t>２</a:t>
            </a:r>
            <a:r>
              <a:rPr lang="ja-JP" altLang="en-US">
                <a:solidFill>
                  <a:srgbClr val="000000"/>
                </a:solidFill>
                <a:latin typeface="メイリオ"/>
                <a:ea typeface="メイリオ"/>
              </a:rPr>
              <a:t>．</a:t>
            </a:r>
            <a:r>
              <a:rPr lang="ja-JP" altLang="en-US" smtClean="0">
                <a:solidFill>
                  <a:srgbClr val="000000"/>
                </a:solidFill>
                <a:latin typeface="メイリオ"/>
                <a:ea typeface="メイリオ"/>
              </a:rPr>
              <a:t>実習　シナリオ①</a:t>
            </a:r>
            <a:endParaRPr lang="en-US" altLang="ja-JP" dirty="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6" action="ppaction://hlinksldjump"/>
              </a:rPr>
              <a:t>事前</a:t>
            </a:r>
            <a:r>
              <a:rPr lang="ja-JP" altLang="en-US" dirty="0" smtClean="0">
                <a:solidFill>
                  <a:srgbClr val="000000"/>
                </a:solidFill>
                <a:latin typeface="メイリオ"/>
                <a:ea typeface="メイリオ"/>
                <a:hlinkClick r:id="rId6" action="ppaction://hlinksldjump"/>
              </a:rPr>
              <a:t>準備</a:t>
            </a:r>
            <a:endParaRPr lang="en-US" altLang="ja-JP" dirty="0" smtClean="0">
              <a:solidFill>
                <a:srgbClr val="000000"/>
              </a:solidFill>
              <a:latin typeface="メイリオ"/>
              <a:ea typeface="メイリオ"/>
            </a:endParaRPr>
          </a:p>
          <a:p>
            <a:pPr marL="800100" lvl="1" indent="-342900">
              <a:buFont typeface="+mj-lt"/>
              <a:buAutoNum type="arabicPeriod"/>
            </a:pPr>
            <a:r>
              <a:rPr lang="ja-JP" altLang="en-US">
                <a:solidFill>
                  <a:srgbClr val="000000"/>
                </a:solidFill>
                <a:hlinkClick r:id="rId7" action="ppaction://hlinksldjump"/>
              </a:rPr>
              <a:t>オペレーションの</a:t>
            </a:r>
            <a:r>
              <a:rPr lang="ja-JP" altLang="en-US" smtClean="0">
                <a:hlinkClick r:id="rId7" action="ppaction://hlinksldjump"/>
              </a:rPr>
              <a:t>登録</a:t>
            </a:r>
            <a:endParaRPr lang="en-US" altLang="ja-JP" b="1" smtClean="0">
              <a:solidFill>
                <a:srgbClr val="000000"/>
              </a:solidFill>
              <a:latin typeface="メイリオ"/>
              <a:ea typeface="メイリオ"/>
            </a:endParaRPr>
          </a:p>
          <a:p>
            <a:pPr marL="800100" lvl="1" indent="-342900">
              <a:buFont typeface="+mj-lt"/>
              <a:buAutoNum type="arabicPeriod"/>
            </a:pPr>
            <a:r>
              <a:rPr lang="en-US" altLang="ja-JP" smtClean="0">
                <a:solidFill>
                  <a:srgbClr val="000000"/>
                </a:solidFill>
                <a:latin typeface="メイリオ"/>
                <a:ea typeface="メイリオ"/>
                <a:hlinkClick r:id="rId8" action="ppaction://hlinksldjump"/>
              </a:rPr>
              <a:t>Movement</a:t>
            </a:r>
            <a:r>
              <a:rPr lang="ja-JP" altLang="en-US" dirty="0">
                <a:solidFill>
                  <a:srgbClr val="000000"/>
                </a:solidFill>
                <a:latin typeface="メイリオ"/>
                <a:ea typeface="メイリオ"/>
                <a:hlinkClick r:id="rId8" action="ppaction://hlinksldjump"/>
              </a:rPr>
              <a:t>の</a:t>
            </a:r>
            <a:r>
              <a:rPr lang="ja-JP" altLang="en-US" dirty="0" smtClean="0">
                <a:solidFill>
                  <a:srgbClr val="000000"/>
                </a:solidFill>
                <a:latin typeface="メイリオ"/>
                <a:ea typeface="メイリオ"/>
                <a:hlinkClick r:id="rId8" action="ppaction://hlinksldjump"/>
              </a:rPr>
              <a:t>設定</a:t>
            </a:r>
            <a:endParaRPr lang="en-US" altLang="ja-JP" dirty="0">
              <a:solidFill>
                <a:srgbClr val="000000"/>
              </a:solidFill>
              <a:latin typeface="メイリオ"/>
              <a:ea typeface="メイリオ"/>
            </a:endParaRPr>
          </a:p>
          <a:p>
            <a:pPr marL="800100" lvl="1" indent="-342900">
              <a:buFont typeface="+mj-lt"/>
              <a:buAutoNum type="arabicPeriod"/>
            </a:pPr>
            <a:r>
              <a:rPr lang="en-US" altLang="ja-JP" smtClean="0">
                <a:solidFill>
                  <a:srgbClr val="000000"/>
                </a:solidFill>
                <a:latin typeface="メイリオ"/>
                <a:ea typeface="メイリオ"/>
                <a:hlinkClick r:id="rId9" action="ppaction://hlinksldjump"/>
              </a:rPr>
              <a:t>Conductor</a:t>
            </a:r>
            <a:r>
              <a:rPr lang="ja-JP" altLang="en-US" smtClean="0">
                <a:solidFill>
                  <a:srgbClr val="000000"/>
                </a:solidFill>
                <a:latin typeface="メイリオ"/>
                <a:ea typeface="メイリオ"/>
                <a:hlinkClick r:id="rId9" action="ppaction://hlinksldjump"/>
              </a:rPr>
              <a:t>の作成</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hlinkClick r:id="rId10" action="ppaction://hlinksldjump"/>
              </a:rPr>
              <a:t>ホストグループの設定</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11" action="ppaction://hlinksldjump"/>
              </a:rPr>
              <a:t>メニューの管理</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12" action="ppaction://hlinksldjump"/>
              </a:rPr>
              <a:t>データ登録</a:t>
            </a:r>
            <a:endParaRPr lang="en-US" altLang="ja-JP" dirty="0" smtClean="0">
              <a:solidFill>
                <a:srgbClr val="000000"/>
              </a:solidFill>
              <a:latin typeface="メイリオ"/>
              <a:ea typeface="メイリオ"/>
            </a:endParaRPr>
          </a:p>
          <a:p>
            <a:pPr marL="800100" lvl="1" indent="-342900">
              <a:buFont typeface="+mj-lt"/>
              <a:buAutoNum type="arabicPeriod"/>
            </a:pPr>
            <a:r>
              <a:rPr lang="ja-JP" altLang="en-US" dirty="0">
                <a:hlinkClick r:id="rId13" action="ppaction://hlinksldjump"/>
              </a:rPr>
              <a:t>代入値自動登録</a:t>
            </a:r>
            <a:r>
              <a:rPr lang="ja-JP" altLang="en-US" dirty="0" smtClean="0">
                <a:hlinkClick r:id="rId13" action="ppaction://hlinksldjump"/>
              </a:rPr>
              <a:t>設定</a:t>
            </a:r>
            <a:endParaRPr lang="en-US" altLang="ja-JP" dirty="0" smtClean="0"/>
          </a:p>
          <a:p>
            <a:pPr marL="800100" lvl="1" indent="-342900">
              <a:buFont typeface="+mj-lt"/>
              <a:buAutoNum type="arabicPeriod"/>
            </a:pPr>
            <a:r>
              <a:rPr lang="ja-JP" altLang="en-US" smtClean="0">
                <a:solidFill>
                  <a:srgbClr val="000000"/>
                </a:solidFill>
                <a:latin typeface="メイリオ"/>
                <a:ea typeface="メイリオ"/>
                <a:hlinkClick r:id="rId14" action="ppaction://hlinksldjump"/>
              </a:rPr>
              <a:t>代入値・作業対象</a:t>
            </a:r>
            <a:r>
              <a:rPr lang="ja-JP" altLang="en-US" dirty="0" smtClean="0">
                <a:solidFill>
                  <a:srgbClr val="000000"/>
                </a:solidFill>
                <a:latin typeface="メイリオ"/>
                <a:ea typeface="メイリオ"/>
                <a:hlinkClick r:id="rId14" action="ppaction://hlinksldjump"/>
              </a:rPr>
              <a:t>ホストの確認</a:t>
            </a:r>
            <a:endParaRPr lang="en-US" altLang="ja-JP" dirty="0">
              <a:solidFill>
                <a:srgbClr val="000000"/>
              </a:solidFill>
            </a:endParaRPr>
          </a:p>
          <a:p>
            <a:pPr marL="800100" lvl="1" indent="-342900">
              <a:buFont typeface="+mj-lt"/>
              <a:buAutoNum type="arabicPeriod"/>
            </a:pPr>
            <a:r>
              <a:rPr lang="en-US" altLang="ja-JP" dirty="0" smtClean="0">
                <a:solidFill>
                  <a:srgbClr val="000000"/>
                </a:solidFill>
                <a:latin typeface="メイリオ"/>
                <a:ea typeface="メイリオ"/>
                <a:hlinkClick r:id="rId15" action="ppaction://hlinksldjump"/>
              </a:rPr>
              <a:t>Conductor</a:t>
            </a:r>
            <a:r>
              <a:rPr lang="ja-JP" altLang="en-US" smtClean="0">
                <a:solidFill>
                  <a:srgbClr val="000000"/>
                </a:solidFill>
                <a:latin typeface="メイリオ"/>
                <a:ea typeface="メイリオ"/>
                <a:hlinkClick r:id="rId15" action="ppaction://hlinksldjump"/>
              </a:rPr>
              <a:t>の実行</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16" action="ppaction://hlinksldjump"/>
              </a:rPr>
              <a:t>参照用パラメータ</a:t>
            </a:r>
            <a:r>
              <a:rPr lang="ja-JP" altLang="en-US">
                <a:solidFill>
                  <a:srgbClr val="000000"/>
                </a:solidFill>
                <a:latin typeface="メイリオ"/>
                <a:ea typeface="メイリオ"/>
                <a:hlinkClick r:id="rId16" action="ppaction://hlinksldjump"/>
              </a:rPr>
              <a:t>シート</a:t>
            </a:r>
            <a:r>
              <a:rPr lang="ja-JP" altLang="en-US" smtClean="0">
                <a:solidFill>
                  <a:srgbClr val="000000"/>
                </a:solidFill>
                <a:latin typeface="メイリオ"/>
                <a:ea typeface="メイリオ"/>
                <a:hlinkClick r:id="rId16" action="ppaction://hlinksldjump"/>
              </a:rPr>
              <a:t>の確認</a:t>
            </a:r>
            <a:endParaRPr lang="en-US" altLang="ja-JP" smtClean="0">
              <a:solidFill>
                <a:srgbClr val="000000"/>
              </a:solidFill>
              <a:latin typeface="メイリオ"/>
              <a:ea typeface="メイリオ"/>
              <a:hlinkClick r:id="rId16" action="ppaction://hlinksldjump"/>
            </a:endParaRPr>
          </a:p>
          <a:p>
            <a:r>
              <a:rPr lang="en-US" altLang="ja-JP" smtClean="0">
                <a:solidFill>
                  <a:srgbClr val="000000"/>
                </a:solidFill>
                <a:latin typeface="メイリオ"/>
                <a:ea typeface="メイリオ"/>
                <a:hlinkClick r:id="rId16" action="ppaction://hlinksldjump"/>
              </a:rPr>
              <a:t/>
            </a:r>
            <a:br>
              <a:rPr lang="en-US" altLang="ja-JP" smtClean="0">
                <a:solidFill>
                  <a:srgbClr val="000000"/>
                </a:solidFill>
                <a:latin typeface="メイリオ"/>
                <a:ea typeface="メイリオ"/>
                <a:hlinkClick r:id="rId16" action="ppaction://hlinksldjump"/>
              </a:rPr>
            </a:br>
            <a:r>
              <a:rPr lang="ja-JP" altLang="en-US" smtClean="0">
                <a:solidFill>
                  <a:srgbClr val="000000"/>
                </a:solidFill>
              </a:rPr>
              <a:t>３．実習　シナリオ②</a:t>
            </a:r>
            <a:endParaRPr lang="en-US" altLang="ja-JP" smtClean="0">
              <a:solidFill>
                <a:srgbClr val="000000"/>
              </a:solidFill>
            </a:endParaRPr>
          </a:p>
          <a:p>
            <a:pPr marL="800100" lvl="1" indent="-342900">
              <a:buFont typeface="+mj-lt"/>
              <a:buAutoNum type="arabicPeriod"/>
            </a:pPr>
            <a:r>
              <a:rPr lang="ja-JP" altLang="en-US" smtClean="0">
                <a:solidFill>
                  <a:srgbClr val="000000"/>
                </a:solidFill>
                <a:hlinkClick r:id="rId17" action="ppaction://hlinksldjump"/>
              </a:rPr>
              <a:t>オペレーション</a:t>
            </a:r>
            <a:r>
              <a:rPr lang="ja-JP" altLang="en-US">
                <a:solidFill>
                  <a:srgbClr val="000000"/>
                </a:solidFill>
                <a:hlinkClick r:id="rId17" action="ppaction://hlinksldjump"/>
              </a:rPr>
              <a:t>の</a:t>
            </a:r>
            <a:r>
              <a:rPr lang="ja-JP" altLang="en-US" smtClean="0">
                <a:hlinkClick r:id="rId17" action="ppaction://hlinksldjump"/>
              </a:rPr>
              <a:t>登録</a:t>
            </a:r>
            <a:endParaRPr lang="en-US" altLang="ja-JP" smtClean="0">
              <a:solidFill>
                <a:srgbClr val="000000"/>
              </a:solidFill>
              <a:latin typeface="メイリオ"/>
              <a:ea typeface="メイリオ"/>
              <a:hlinkClick r:id="rId18" action="ppaction://hlinksldjump"/>
            </a:endParaRPr>
          </a:p>
          <a:p>
            <a:pPr marL="800100" lvl="1" indent="-342900">
              <a:buFont typeface="+mj-lt"/>
              <a:buAutoNum type="arabicPeriod"/>
            </a:pPr>
            <a:r>
              <a:rPr lang="ja-JP" altLang="en-US" smtClean="0">
                <a:solidFill>
                  <a:srgbClr val="000000"/>
                </a:solidFill>
                <a:latin typeface="メイリオ"/>
                <a:ea typeface="メイリオ"/>
                <a:hlinkClick r:id="rId18" action="ppaction://hlinksldjump"/>
              </a:rPr>
              <a:t>ホストグループへのホスト追加</a:t>
            </a:r>
            <a:endParaRPr lang="en-US" altLang="ja-JP" smtClean="0">
              <a:solidFill>
                <a:srgbClr val="000000"/>
              </a:solidFill>
              <a:latin typeface="メイリオ"/>
              <a:ea typeface="メイリオ"/>
            </a:endParaRPr>
          </a:p>
          <a:p>
            <a:pPr marL="800100" lvl="1" indent="-342900">
              <a:buFont typeface="+mj-lt"/>
              <a:buAutoNum type="arabicPeriod"/>
            </a:pPr>
            <a:r>
              <a:rPr lang="ja-JP" altLang="en-US" smtClean="0">
                <a:solidFill>
                  <a:srgbClr val="000000"/>
                </a:solidFill>
                <a:latin typeface="メイリオ"/>
                <a:ea typeface="メイリオ"/>
                <a:hlinkClick r:id="rId19" action="ppaction://hlinksldjump"/>
              </a:rPr>
              <a:t>データ登録</a:t>
            </a:r>
            <a:endParaRPr lang="en-US" altLang="ja-JP" smtClean="0">
              <a:solidFill>
                <a:srgbClr val="000000"/>
              </a:solidFill>
              <a:latin typeface="メイリオ"/>
              <a:ea typeface="メイリオ"/>
            </a:endParaRPr>
          </a:p>
          <a:p>
            <a:pPr marL="800100" lvl="1" indent="-342900">
              <a:buFont typeface="+mj-lt"/>
              <a:buAutoNum type="arabicPeriod"/>
            </a:pPr>
            <a:r>
              <a:rPr lang="ja-JP" altLang="en-US">
                <a:solidFill>
                  <a:srgbClr val="000000"/>
                </a:solidFill>
                <a:hlinkClick r:id="rId15" action="ppaction://hlinksldjump"/>
              </a:rPr>
              <a:t>代入値・作業対象ホストの</a:t>
            </a:r>
            <a:r>
              <a:rPr lang="ja-JP" altLang="en-US" smtClean="0">
                <a:solidFill>
                  <a:srgbClr val="000000"/>
                </a:solidFill>
                <a:hlinkClick r:id="rId15" action="ppaction://hlinksldjump"/>
              </a:rPr>
              <a:t>確認</a:t>
            </a:r>
            <a:endParaRPr lang="en-US" altLang="ja-JP" smtClean="0">
              <a:solidFill>
                <a:srgbClr val="000000"/>
              </a:solidFill>
              <a:latin typeface="メイリオ"/>
              <a:ea typeface="メイリオ"/>
            </a:endParaRPr>
          </a:p>
          <a:p>
            <a:pPr marL="800100" lvl="1" indent="-342900">
              <a:buFont typeface="+mj-lt"/>
              <a:buAutoNum type="arabicPeriod"/>
            </a:pPr>
            <a:r>
              <a:rPr lang="en-US" altLang="ja-JP" smtClean="0">
                <a:solidFill>
                  <a:srgbClr val="000000"/>
                </a:solidFill>
                <a:latin typeface="メイリオ"/>
                <a:ea typeface="メイリオ"/>
                <a:hlinkClick r:id="rId2" action="ppaction://hlinksldjump"/>
              </a:rPr>
              <a:t>Conductor</a:t>
            </a:r>
            <a:r>
              <a:rPr lang="ja-JP" altLang="en-US" smtClean="0">
                <a:solidFill>
                  <a:srgbClr val="000000"/>
                </a:solidFill>
                <a:latin typeface="メイリオ"/>
                <a:ea typeface="メイリオ"/>
                <a:hlinkClick r:id="rId2" action="ppaction://hlinksldjump"/>
              </a:rPr>
              <a:t>の実行</a:t>
            </a:r>
            <a:endParaRPr lang="en-US" altLang="ja-JP" smtClean="0">
              <a:solidFill>
                <a:srgbClr val="000000"/>
              </a:solidFill>
              <a:latin typeface="メイリオ"/>
              <a:ea typeface="メイリオ"/>
            </a:endParaRPr>
          </a:p>
          <a:p>
            <a:pPr marL="800100" lvl="1" indent="-342900">
              <a:buFont typeface="+mj-lt"/>
              <a:buAutoNum type="arabicPeriod"/>
            </a:pPr>
            <a:endParaRPr lang="en-US" altLang="ja-JP" dirty="0">
              <a:solidFill>
                <a:srgbClr val="000000"/>
              </a:solidFill>
              <a:latin typeface="メイリオ"/>
              <a:ea typeface="メイリオ"/>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2.6 </a:t>
            </a:r>
            <a:r>
              <a:rPr lang="ja-JP" altLang="en-US" smtClean="0"/>
              <a:t>メニューの管理 </a:t>
            </a:r>
            <a:r>
              <a:rPr lang="en-US" altLang="ja-JP" smtClean="0"/>
              <a:t>(1/8)</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メニューグループの作成</a:t>
            </a:r>
            <a:r>
              <a:rPr lang="en-US" altLang="ja-JP"/>
              <a:t/>
            </a:r>
            <a:br>
              <a:rPr lang="en-US" altLang="ja-JP"/>
            </a:br>
            <a:r>
              <a:rPr lang="ja-JP" altLang="en-US" sz="1600" smtClean="0"/>
              <a:t>各メニュー（パラメータシート）が所属するメニューグループを作成しましょう。</a:t>
            </a:r>
            <a:r>
              <a:rPr lang="en-US" altLang="ja-JP" sz="1600" smtClean="0"/>
              <a:t/>
            </a:r>
            <a:br>
              <a:rPr lang="en-US" altLang="ja-JP" sz="1600" smtClean="0"/>
            </a:br>
            <a:r>
              <a:rPr lang="ja-JP" altLang="en-US" sz="1600"/>
              <a:t>同時</a:t>
            </a:r>
            <a:r>
              <a:rPr lang="ja-JP" altLang="en-US" sz="1600" smtClean="0"/>
              <a:t>に参照用</a:t>
            </a:r>
            <a:r>
              <a:rPr lang="ja-JP" altLang="en-US" sz="1600"/>
              <a:t>の</a:t>
            </a:r>
            <a:r>
              <a:rPr lang="ja-JP" altLang="en-US" sz="1600" smtClean="0"/>
              <a:t>メニューやデータシートが所属するグループも作成しましょう。</a:t>
            </a:r>
            <a:endParaRPr lang="en-US" altLang="ja-JP" sz="160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管理コンソール </a:t>
            </a:r>
            <a:r>
              <a:rPr lang="en-US" altLang="ja-JP" sz="1600" b="1" smtClean="0"/>
              <a:t>&gt; </a:t>
            </a:r>
            <a:r>
              <a:rPr lang="ja-JP" altLang="en-US" sz="1600" b="1" smtClean="0"/>
              <a:t>メニューグループ管理</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457200" indent="-457200">
              <a:buFont typeface="+mj-ea"/>
              <a:buAutoNum type="circleNumDbPlain"/>
            </a:pPr>
            <a:r>
              <a:rPr lang="ja-JP" altLang="en-US" sz="1600"/>
              <a:t>各項目へ下記のように</a:t>
            </a:r>
            <a:r>
              <a:rPr lang="ja-JP" altLang="en-US" sz="1600" smtClean="0"/>
              <a:t>入力し、登録する。</a:t>
            </a:r>
            <a:endParaRPr lang="en-US" altLang="ja-JP" sz="1800" smtClean="0"/>
          </a:p>
        </p:txBody>
      </p:sp>
      <p:pic>
        <p:nvPicPr>
          <p:cNvPr id="4" name="図 3"/>
          <p:cNvPicPr>
            <a:picLocks noChangeAspect="1"/>
          </p:cNvPicPr>
          <p:nvPr/>
        </p:nvPicPr>
        <p:blipFill>
          <a:blip r:embed="rId2"/>
          <a:stretch>
            <a:fillRect/>
          </a:stretch>
        </p:blipFill>
        <p:spPr>
          <a:xfrm>
            <a:off x="164888" y="3140968"/>
            <a:ext cx="4693353" cy="2105666"/>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1785150167"/>
              </p:ext>
            </p:extLst>
          </p:nvPr>
        </p:nvGraphicFramePr>
        <p:xfrm>
          <a:off x="3851920" y="4970587"/>
          <a:ext cx="4304762" cy="1560215"/>
        </p:xfrm>
        <a:graphic>
          <a:graphicData uri="http://schemas.openxmlformats.org/drawingml/2006/table">
            <a:tbl>
              <a:tblPr firstRow="1" bandRow="1">
                <a:tableStyleId>{93296810-A885-4BE3-A3E7-6D5BEEA58F35}</a:tableStyleId>
              </a:tblPr>
              <a:tblGrid>
                <a:gridCol w="3296621">
                  <a:extLst>
                    <a:ext uri="{9D8B030D-6E8A-4147-A177-3AD203B41FA5}">
                      <a16:colId xmlns:a16="http://schemas.microsoft.com/office/drawing/2014/main" val="3754364112"/>
                    </a:ext>
                  </a:extLst>
                </a:gridCol>
                <a:gridCol w="1008141">
                  <a:extLst>
                    <a:ext uri="{9D8B030D-6E8A-4147-A177-3AD203B41FA5}">
                      <a16:colId xmlns:a16="http://schemas.microsoft.com/office/drawing/2014/main" val="2676737834"/>
                    </a:ext>
                  </a:extLst>
                </a:gridCol>
              </a:tblGrid>
              <a:tr h="312043">
                <a:tc>
                  <a:txBody>
                    <a:bodyPr/>
                    <a:lstStyle/>
                    <a:p>
                      <a:r>
                        <a:rPr kumimoji="1" lang="ja-JP" altLang="en-US" sz="1400" smtClean="0"/>
                        <a:t>メニューグループ名称</a:t>
                      </a:r>
                      <a:endParaRPr kumimoji="1" lang="ja-JP" altLang="en-US" sz="1400"/>
                    </a:p>
                  </a:txBody>
                  <a:tcPr/>
                </a:tc>
                <a:tc>
                  <a:txBody>
                    <a:bodyPr/>
                    <a:lstStyle/>
                    <a:p>
                      <a:r>
                        <a:rPr kumimoji="1" lang="ja-JP" altLang="en-US" sz="1400" smtClean="0"/>
                        <a:t>表示順序</a:t>
                      </a:r>
                      <a:endParaRPr kumimoji="1" lang="ja-JP" altLang="en-US" sz="1400"/>
                    </a:p>
                  </a:txBody>
                  <a:tcPr/>
                </a:tc>
                <a:extLst>
                  <a:ext uri="{0D108BD9-81ED-4DB2-BD59-A6C34878D82A}">
                    <a16:rowId xmlns:a16="http://schemas.microsoft.com/office/drawing/2014/main" val="3398242761"/>
                  </a:ext>
                </a:extLst>
              </a:tr>
              <a:tr h="312043">
                <a:tc>
                  <a:txBody>
                    <a:bodyPr/>
                    <a:lstStyle/>
                    <a:p>
                      <a:r>
                        <a:rPr kumimoji="1" lang="ja-JP" altLang="en-US" sz="1400" smtClean="0"/>
                        <a:t>サーバ基本設定</a:t>
                      </a:r>
                      <a:r>
                        <a:rPr kumimoji="1" lang="en-US" altLang="ja-JP" sz="1400" smtClean="0"/>
                        <a:t>(</a:t>
                      </a:r>
                      <a:r>
                        <a:rPr kumimoji="1" lang="ja-JP" altLang="en-US" sz="1400" smtClean="0"/>
                        <a:t>ホストグループ用</a:t>
                      </a:r>
                      <a:r>
                        <a:rPr kumimoji="1" lang="en-US" altLang="ja-JP" sz="1400" smtClean="0"/>
                        <a:t>)</a:t>
                      </a:r>
                      <a:endParaRPr kumimoji="1" lang="ja-JP" altLang="en-US" sz="1400"/>
                    </a:p>
                  </a:txBody>
                  <a:tcPr/>
                </a:tc>
                <a:tc>
                  <a:txBody>
                    <a:bodyPr/>
                    <a:lstStyle/>
                    <a:p>
                      <a:r>
                        <a:rPr kumimoji="1" lang="en-US" altLang="ja-JP" sz="1400" smtClean="0"/>
                        <a:t>120</a:t>
                      </a:r>
                      <a:endParaRPr kumimoji="1" lang="ja-JP" altLang="en-US" sz="1400"/>
                    </a:p>
                  </a:txBody>
                  <a:tcPr/>
                </a:tc>
                <a:extLst>
                  <a:ext uri="{0D108BD9-81ED-4DB2-BD59-A6C34878D82A}">
                    <a16:rowId xmlns:a16="http://schemas.microsoft.com/office/drawing/2014/main" val="1338628676"/>
                  </a:ext>
                </a:extLst>
              </a:tr>
              <a:tr h="312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smtClean="0"/>
                        <a:t>サーバ基本設定</a:t>
                      </a:r>
                      <a:r>
                        <a:rPr kumimoji="1" lang="en-US" altLang="ja-JP" sz="1400" smtClean="0"/>
                        <a:t>(</a:t>
                      </a:r>
                      <a:r>
                        <a:rPr kumimoji="1" lang="ja-JP" altLang="en-US" sz="1400" smtClean="0"/>
                        <a:t>ホスト用</a:t>
                      </a:r>
                      <a:r>
                        <a:rPr kumimoji="1" lang="en-US" altLang="ja-JP" sz="1400" smtClean="0"/>
                        <a:t>)</a:t>
                      </a:r>
                      <a:endParaRPr kumimoji="1" lang="ja-JP" altLang="en-US" sz="1400" smtClean="0"/>
                    </a:p>
                  </a:txBody>
                  <a:tcPr/>
                </a:tc>
                <a:tc>
                  <a:txBody>
                    <a:bodyPr/>
                    <a:lstStyle/>
                    <a:p>
                      <a:r>
                        <a:rPr kumimoji="1" lang="en-US" altLang="ja-JP" sz="1400" smtClean="0"/>
                        <a:t>125</a:t>
                      </a:r>
                      <a:endParaRPr kumimoji="1" lang="ja-JP" altLang="en-US" sz="1400"/>
                    </a:p>
                  </a:txBody>
                  <a:tcPr/>
                </a:tc>
                <a:extLst>
                  <a:ext uri="{0D108BD9-81ED-4DB2-BD59-A6C34878D82A}">
                    <a16:rowId xmlns:a16="http://schemas.microsoft.com/office/drawing/2014/main" val="175685121"/>
                  </a:ext>
                </a:extLst>
              </a:tr>
              <a:tr h="312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smtClean="0"/>
                        <a:t>サーバ基本設定</a:t>
                      </a:r>
                      <a:r>
                        <a:rPr kumimoji="1" lang="en-US" altLang="ja-JP" sz="1400" smtClean="0"/>
                        <a:t>(</a:t>
                      </a:r>
                      <a:r>
                        <a:rPr kumimoji="1" lang="ja-JP" altLang="en-US" sz="1400" smtClean="0"/>
                        <a:t>参照用</a:t>
                      </a:r>
                      <a:r>
                        <a:rPr kumimoji="1" lang="en-US" altLang="ja-JP" sz="1400" smtClean="0"/>
                        <a:t>)</a:t>
                      </a:r>
                      <a:endParaRPr kumimoji="1" lang="ja-JP" altLang="en-US" sz="1400" smtClean="0"/>
                    </a:p>
                  </a:txBody>
                  <a:tcPr/>
                </a:tc>
                <a:tc>
                  <a:txBody>
                    <a:bodyPr/>
                    <a:lstStyle/>
                    <a:p>
                      <a:r>
                        <a:rPr kumimoji="1" lang="en-US" altLang="ja-JP" sz="1400" smtClean="0"/>
                        <a:t>130</a:t>
                      </a:r>
                      <a:endParaRPr kumimoji="1" lang="ja-JP" altLang="en-US" sz="1400"/>
                    </a:p>
                  </a:txBody>
                  <a:tcPr/>
                </a:tc>
                <a:extLst>
                  <a:ext uri="{0D108BD9-81ED-4DB2-BD59-A6C34878D82A}">
                    <a16:rowId xmlns:a16="http://schemas.microsoft.com/office/drawing/2014/main" val="451030856"/>
                  </a:ext>
                </a:extLst>
              </a:tr>
              <a:tr h="312043">
                <a:tc>
                  <a:txBody>
                    <a:bodyPr/>
                    <a:lstStyle/>
                    <a:p>
                      <a:r>
                        <a:rPr kumimoji="1" lang="ja-JP" altLang="en-US" sz="1400" smtClean="0"/>
                        <a:t>プルダウン選択用データシート</a:t>
                      </a:r>
                      <a:endParaRPr kumimoji="1" lang="ja-JP" altLang="en-US" sz="1400"/>
                    </a:p>
                  </a:txBody>
                  <a:tcPr/>
                </a:tc>
                <a:tc>
                  <a:txBody>
                    <a:bodyPr/>
                    <a:lstStyle/>
                    <a:p>
                      <a:r>
                        <a:rPr kumimoji="1" lang="en-US" altLang="ja-JP" sz="1400" smtClean="0"/>
                        <a:t>140</a:t>
                      </a:r>
                      <a:endParaRPr kumimoji="1" lang="ja-JP" altLang="en-US" sz="1400"/>
                    </a:p>
                  </a:txBody>
                  <a:tcPr/>
                </a:tc>
                <a:extLst>
                  <a:ext uri="{0D108BD9-81ED-4DB2-BD59-A6C34878D82A}">
                    <a16:rowId xmlns:a16="http://schemas.microsoft.com/office/drawing/2014/main" val="3625714135"/>
                  </a:ext>
                </a:extLst>
              </a:tr>
            </a:tbl>
          </a:graphicData>
        </a:graphic>
      </p:graphicFrame>
      <p:sp>
        <p:nvSpPr>
          <p:cNvPr id="6" name="角丸四角形 5"/>
          <p:cNvSpPr/>
          <p:nvPr/>
        </p:nvSpPr>
        <p:spPr bwMode="auto">
          <a:xfrm flipV="1">
            <a:off x="323410" y="3575971"/>
            <a:ext cx="4534831" cy="64808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85094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(2/8</a:t>
            </a:r>
            <a:r>
              <a:rPr lang="en-US" altLang="ja-JP"/>
              <a:t>)</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データシートを作成する</a:t>
            </a:r>
            <a:r>
              <a:rPr lang="en-US" altLang="ja-JP"/>
              <a:t/>
            </a:r>
            <a:br>
              <a:rPr lang="en-US" altLang="ja-JP"/>
            </a:br>
            <a:r>
              <a:rPr lang="ja-JP" altLang="en-US" sz="1600" smtClean="0"/>
              <a:t>データシートを作成しましょう。</a:t>
            </a:r>
            <a:r>
              <a:rPr lang="en-US" altLang="ja-JP" sz="1600" smtClean="0"/>
              <a:t/>
            </a:r>
            <a:br>
              <a:rPr lang="en-US" altLang="ja-JP" sz="1600" smtClean="0"/>
            </a:br>
            <a:r>
              <a:rPr lang="ja-JP" altLang="en-US" sz="1600" smtClean="0"/>
              <a:t>このデータシートに登録した値</a:t>
            </a:r>
            <a:r>
              <a:rPr lang="ja-JP" altLang="en-US" sz="1600"/>
              <a:t>が</a:t>
            </a:r>
            <a:r>
              <a:rPr lang="ja-JP" altLang="en-US" sz="1600" smtClean="0"/>
              <a:t>、後ほどプルダウン選択の選択肢となります。</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a:p>
            <a:pPr marL="457200" indent="-457200">
              <a:buFont typeface="+mj-ea"/>
              <a:buAutoNum type="circleNumDbPlain"/>
            </a:pPr>
            <a:r>
              <a:rPr lang="ja-JP" altLang="en-US" sz="1600" smtClean="0"/>
              <a:t>各項目へ下表のように入力する。</a:t>
            </a:r>
            <a:endParaRPr lang="en-US" altLang="ja-JP" sz="1600"/>
          </a:p>
          <a:p>
            <a:pPr marL="457200" indent="-457200">
              <a:buFont typeface="+mj-ea"/>
              <a:buAutoNum type="circleNumDbPlain"/>
            </a:pPr>
            <a:r>
              <a:rPr lang="en-US" altLang="ja-JP" sz="1600" smtClean="0"/>
              <a:t>[</a:t>
            </a:r>
            <a:r>
              <a:rPr lang="ja-JP" altLang="en-US" sz="1600" smtClean="0"/>
              <a:t>対象メニューグループ</a:t>
            </a:r>
            <a:r>
              <a:rPr lang="en-US" altLang="ja-JP" sz="1600" smtClean="0"/>
              <a:t>]</a:t>
            </a:r>
            <a:r>
              <a:rPr lang="ja-JP" altLang="en-US" sz="1600" smtClean="0"/>
              <a:t>を押下する。</a:t>
            </a:r>
            <a:r>
              <a:rPr lang="en-US" altLang="ja-JP" sz="1600" smtClean="0"/>
              <a:t>(</a:t>
            </a:r>
            <a:r>
              <a:rPr lang="ja-JP" altLang="en-US" sz="1600" smtClean="0"/>
              <a:t>次項へ</a:t>
            </a:r>
            <a:r>
              <a:rPr lang="en-US" altLang="ja-JP" sz="1600" smtClean="0"/>
              <a:t>)</a:t>
            </a:r>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1906625138"/>
              </p:ext>
            </p:extLst>
          </p:nvPr>
        </p:nvGraphicFramePr>
        <p:xfrm>
          <a:off x="3093177" y="4363600"/>
          <a:ext cx="4392610" cy="122474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ja-JP" altLang="en-US" sz="1400" smtClean="0"/>
                        <a:t>タイムゾーン一覧</a:t>
                      </a:r>
                      <a:endParaRPr kumimoji="1" lang="ja-JP" altLang="en-US" sz="140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solidFill>
                            <a:srgbClr val="FF0000"/>
                          </a:solidFill>
                        </a:rPr>
                        <a:t>データシート</a:t>
                      </a:r>
                      <a:r>
                        <a:rPr kumimoji="1" lang="en-US" altLang="ja-JP" sz="1400" smtClean="0">
                          <a:solidFill>
                            <a:srgbClr val="FF0000"/>
                          </a:solidFill>
                        </a:rPr>
                        <a:t>(</a:t>
                      </a:r>
                      <a:r>
                        <a:rPr kumimoji="1" lang="ja-JP" altLang="en-US" sz="1400" smtClean="0">
                          <a:solidFill>
                            <a:srgbClr val="FF0000"/>
                          </a:solidFill>
                        </a:rPr>
                        <a:t>マスタ利用可能</a:t>
                      </a:r>
                      <a:r>
                        <a:rPr kumimoji="1" lang="en-US" altLang="ja-JP" sz="1400" smtClean="0">
                          <a:solidFill>
                            <a:srgbClr val="FF0000"/>
                          </a:solidFill>
                        </a:rPr>
                        <a:t>)</a:t>
                      </a:r>
                      <a:endParaRPr kumimoji="1" lang="ja-JP" altLang="en-US" sz="1400">
                        <a:solidFill>
                          <a:srgbClr val="FF0000"/>
                        </a:solidFill>
                      </a:endParaRPr>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09883027"/>
                  </a:ext>
                </a:extLst>
              </a:tr>
            </a:tbl>
          </a:graphicData>
        </a:graphic>
      </p:graphicFrame>
      <p:sp>
        <p:nvSpPr>
          <p:cNvPr id="12" name="図形 11"/>
          <p:cNvSpPr/>
          <p:nvPr/>
        </p:nvSpPr>
        <p:spPr>
          <a:xfrm rot="3610996">
            <a:off x="2918276" y="3676028"/>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9" name="角丸四角形 8"/>
          <p:cNvSpPr/>
          <p:nvPr/>
        </p:nvSpPr>
        <p:spPr bwMode="auto">
          <a:xfrm flipV="1">
            <a:off x="2123661" y="4933480"/>
            <a:ext cx="648090" cy="2335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4" name="図 3"/>
          <p:cNvPicPr>
            <a:picLocks noChangeAspect="1"/>
          </p:cNvPicPr>
          <p:nvPr/>
        </p:nvPicPr>
        <p:blipFill>
          <a:blip r:embed="rId2"/>
          <a:stretch>
            <a:fillRect/>
          </a:stretch>
        </p:blipFill>
        <p:spPr>
          <a:xfrm>
            <a:off x="337970" y="2779773"/>
            <a:ext cx="2577846" cy="3601647"/>
          </a:xfrm>
          <a:prstGeom prst="rect">
            <a:avLst/>
          </a:prstGeom>
        </p:spPr>
      </p:pic>
      <p:sp>
        <p:nvSpPr>
          <p:cNvPr id="10" name="角丸四角形 9"/>
          <p:cNvSpPr/>
          <p:nvPr/>
        </p:nvSpPr>
        <p:spPr bwMode="auto">
          <a:xfrm rot="10800000" flipV="1">
            <a:off x="1331640" y="3636841"/>
            <a:ext cx="1440111" cy="94428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角丸四角形 12"/>
          <p:cNvSpPr/>
          <p:nvPr/>
        </p:nvSpPr>
        <p:spPr bwMode="auto">
          <a:xfrm rot="10800000" flipV="1">
            <a:off x="1340049" y="4910883"/>
            <a:ext cx="655964" cy="184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041435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(3/8</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データシート</a:t>
            </a:r>
            <a:r>
              <a:rPr kumimoji="1" lang="ja-JP" altLang="en-US" b="1" smtClean="0"/>
              <a:t>を作成する</a:t>
            </a:r>
            <a:r>
              <a:rPr kumimoji="1" lang="en-US" altLang="ja-JP" b="1" smtClean="0"/>
              <a:t/>
            </a:r>
            <a:br>
              <a:rPr kumimoji="1" lang="en-US" altLang="ja-JP" b="1" smtClean="0"/>
            </a:br>
            <a:r>
              <a:rPr kumimoji="1" lang="en-US" altLang="ja-JP" sz="1600" smtClean="0"/>
              <a:t>[</a:t>
            </a:r>
            <a:r>
              <a:rPr kumimoji="1" lang="ja-JP" altLang="en-US" sz="1600" smtClean="0"/>
              <a:t>メニューグループ選択</a:t>
            </a:r>
            <a:r>
              <a:rPr kumimoji="1" lang="en-US" altLang="ja-JP" sz="1600" smtClean="0"/>
              <a:t>]</a:t>
            </a:r>
            <a:r>
              <a:rPr kumimoji="1" lang="ja-JP" altLang="en-US" sz="1600" smtClean="0"/>
              <a:t>では、</a:t>
            </a:r>
            <a:r>
              <a:rPr kumimoji="1" lang="en-US" altLang="ja-JP" sz="1600" smtClean="0"/>
              <a:t/>
            </a:r>
            <a:br>
              <a:rPr kumimoji="1" lang="en-US" altLang="ja-JP" sz="1600" smtClean="0"/>
            </a:br>
            <a:r>
              <a:rPr kumimoji="1" lang="ja-JP" altLang="en-US" sz="1600" smtClean="0"/>
              <a:t>作成するメニューが所属するメニューグループを選択しましょう。</a:t>
            </a:r>
            <a:endParaRPr kumimoji="1" lang="en-US" altLang="ja-JP" sz="1600" smtClean="0"/>
          </a:p>
          <a:p>
            <a:pPr marL="0" indent="0">
              <a:buNone/>
            </a:pPr>
            <a:endParaRPr lang="en-US" altLang="ja-JP" sz="1600"/>
          </a:p>
          <a:p>
            <a:pPr marL="457200" indent="-457200">
              <a:buFont typeface="+mj-ea"/>
              <a:buAutoNum type="circleNumDbPlain"/>
            </a:pPr>
            <a:r>
              <a:rPr kumimoji="1" lang="ja-JP" altLang="en-US" sz="1600" smtClean="0"/>
              <a:t>下図の</a:t>
            </a:r>
            <a:r>
              <a:rPr lang="ja-JP" altLang="en-US" sz="1600"/>
              <a:t>様</a:t>
            </a:r>
            <a:r>
              <a:rPr lang="ja-JP" altLang="en-US" sz="1600" smtClean="0"/>
              <a:t>に</a:t>
            </a:r>
            <a:r>
              <a:rPr kumimoji="1" lang="ja-JP" altLang="en-US" sz="1600" smtClean="0"/>
              <a:t>選択する。</a:t>
            </a:r>
            <a:endParaRPr kumimoji="1" lang="en-US" altLang="ja-JP" sz="1600" smtClean="0"/>
          </a:p>
          <a:p>
            <a:pPr marL="457200" indent="-457200">
              <a:buFont typeface="+mj-ea"/>
              <a:buAutoNum type="circleNumDbPlain"/>
            </a:pPr>
            <a:r>
              <a:rPr lang="ja-JP" altLang="en-US" sz="1600" smtClean="0"/>
              <a:t>画面</a:t>
            </a:r>
            <a:r>
              <a:rPr lang="ja-JP" altLang="en-US" sz="1600"/>
              <a:t>下部</a:t>
            </a:r>
            <a:r>
              <a:rPr lang="ja-JP" altLang="en-US" sz="1600" smtClean="0"/>
              <a:t>より</a:t>
            </a:r>
            <a:r>
              <a:rPr lang="en-US" altLang="ja-JP" sz="1600" smtClean="0"/>
              <a:t>[</a:t>
            </a:r>
            <a:r>
              <a:rPr lang="ja-JP" altLang="en-US" sz="1600" smtClean="0"/>
              <a:t>決定</a:t>
            </a:r>
            <a:r>
              <a:rPr lang="en-US" altLang="ja-JP" sz="1600" smtClean="0"/>
              <a:t>]</a:t>
            </a:r>
            <a:r>
              <a:rPr lang="ja-JP" altLang="en-US" sz="1600" smtClean="0"/>
              <a:t>を押下する。</a:t>
            </a:r>
            <a:r>
              <a:rPr kumimoji="1" lang="en-US" altLang="ja-JP" smtClean="0"/>
              <a:t/>
            </a:r>
            <a:br>
              <a:rPr kumimoji="1" lang="en-US" altLang="ja-JP" smtClean="0"/>
            </a:br>
            <a:endParaRPr kumimoji="1" lang="ja-JP" altLang="en-US"/>
          </a:p>
        </p:txBody>
      </p:sp>
      <p:pic>
        <p:nvPicPr>
          <p:cNvPr id="8" name="図 7"/>
          <p:cNvPicPr>
            <a:picLocks noChangeAspect="1"/>
          </p:cNvPicPr>
          <p:nvPr/>
        </p:nvPicPr>
        <p:blipFill>
          <a:blip r:embed="rId2"/>
          <a:stretch>
            <a:fillRect/>
          </a:stretch>
        </p:blipFill>
        <p:spPr>
          <a:xfrm>
            <a:off x="197024" y="2780928"/>
            <a:ext cx="7230594" cy="2186572"/>
          </a:xfrm>
          <a:prstGeom prst="rect">
            <a:avLst/>
          </a:prstGeom>
        </p:spPr>
      </p:pic>
    </p:spTree>
    <p:extLst>
      <p:ext uri="{BB962C8B-B14F-4D97-AF65-F5344CB8AC3E}">
        <p14:creationId xmlns:p14="http://schemas.microsoft.com/office/powerpoint/2010/main" val="3641847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61176" y="2973622"/>
            <a:ext cx="4066434" cy="3532962"/>
          </a:xfrm>
          <a:prstGeom prst="rect">
            <a:avLst/>
          </a:prstGeom>
        </p:spPr>
      </p:pic>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(4/8</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データ</a:t>
            </a:r>
            <a:r>
              <a:rPr kumimoji="1" lang="ja-JP" altLang="en-US" b="1" smtClean="0"/>
              <a:t>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smtClean="0"/>
              <a:t>各項目について、下表のように入力する。</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graphicFrame>
        <p:nvGraphicFramePr>
          <p:cNvPr id="4" name="表 3"/>
          <p:cNvGraphicFramePr>
            <a:graphicFrameLocks noGrp="1"/>
          </p:cNvGraphicFramePr>
          <p:nvPr>
            <p:extLst>
              <p:ext uri="{D42A27DB-BD31-4B8C-83A1-F6EECF244321}">
                <p14:modId xmlns:p14="http://schemas.microsoft.com/office/powerpoint/2010/main" val="1605742208"/>
              </p:ext>
            </p:extLst>
          </p:nvPr>
        </p:nvGraphicFramePr>
        <p:xfrm>
          <a:off x="3142190" y="3259998"/>
          <a:ext cx="5246235" cy="608728"/>
        </p:xfrm>
        <a:graphic>
          <a:graphicData uri="http://schemas.openxmlformats.org/drawingml/2006/table">
            <a:tbl>
              <a:tblPr firstRow="1" bandRow="1">
                <a:tableStyleId>{93296810-A885-4BE3-A3E7-6D5BEEA58F35}</a:tableStyleId>
              </a:tblPr>
              <a:tblGrid>
                <a:gridCol w="997762">
                  <a:extLst>
                    <a:ext uri="{9D8B030D-6E8A-4147-A177-3AD203B41FA5}">
                      <a16:colId xmlns:a16="http://schemas.microsoft.com/office/drawing/2014/main" val="2131603622"/>
                    </a:ext>
                  </a:extLst>
                </a:gridCol>
                <a:gridCol w="1368152">
                  <a:extLst>
                    <a:ext uri="{9D8B030D-6E8A-4147-A177-3AD203B41FA5}">
                      <a16:colId xmlns:a16="http://schemas.microsoft.com/office/drawing/2014/main" val="428160483"/>
                    </a:ext>
                  </a:extLst>
                </a:gridCol>
                <a:gridCol w="1008112">
                  <a:extLst>
                    <a:ext uri="{9D8B030D-6E8A-4147-A177-3AD203B41FA5}">
                      <a16:colId xmlns:a16="http://schemas.microsoft.com/office/drawing/2014/main" val="2290200986"/>
                    </a:ext>
                  </a:extLst>
                </a:gridCol>
                <a:gridCol w="1008112">
                  <a:extLst>
                    <a:ext uri="{9D8B030D-6E8A-4147-A177-3AD203B41FA5}">
                      <a16:colId xmlns:a16="http://schemas.microsoft.com/office/drawing/2014/main" val="3681843013"/>
                    </a:ext>
                  </a:extLst>
                </a:gridCol>
                <a:gridCol w="864097">
                  <a:extLst>
                    <a:ext uri="{9D8B030D-6E8A-4147-A177-3AD203B41FA5}">
                      <a16:colId xmlns:a16="http://schemas.microsoft.com/office/drawing/2014/main" val="2034537095"/>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tc>
                <a:tc>
                  <a:txBody>
                    <a:bodyPr/>
                    <a:lstStyle/>
                    <a:p>
                      <a:pPr algn="l"/>
                      <a:r>
                        <a:rPr lang="ja-JP" altLang="en-US" sz="1100">
                          <a:effectLst/>
                        </a:rPr>
                        <a:t>入力方式</a:t>
                      </a:r>
                      <a:endParaRPr lang="ja-JP" altLang="en-US" sz="1100" b="0">
                        <a:effectLst/>
                        <a:latin typeface="+mn-lt"/>
                      </a:endParaRPr>
                    </a:p>
                  </a:txBody>
                  <a:tcPr marL="76200" marR="76200" marT="60960" marB="60960" anchor="ct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tc>
                <a:tc>
                  <a:txBody>
                    <a:bodyPr/>
                    <a:lstStyle/>
                    <a:p>
                      <a:pPr algn="l"/>
                      <a:r>
                        <a:rPr lang="ja-JP" altLang="en-US" sz="1100" b="0" smtClean="0">
                          <a:effectLst/>
                          <a:latin typeface="+mn-lt"/>
                        </a:rPr>
                        <a:t>必須</a:t>
                      </a:r>
                      <a:endParaRPr lang="ja-JP" altLang="en-US" sz="1100" b="0">
                        <a:effectLst/>
                        <a:latin typeface="+mn-lt"/>
                      </a:endParaRPr>
                    </a:p>
                  </a:txBody>
                  <a:tcPr marL="76200" marR="76200" marT="60960" marB="60960" anchor="ctr"/>
                </a:tc>
                <a:tc>
                  <a:txBody>
                    <a:bodyPr/>
                    <a:lstStyle/>
                    <a:p>
                      <a:pPr algn="l"/>
                      <a:r>
                        <a:rPr lang="ja-JP" altLang="en-US" sz="1100" b="0" smtClean="0">
                          <a:effectLst/>
                          <a:latin typeface="+mn-lt"/>
                        </a:rPr>
                        <a:t>一意制約</a:t>
                      </a:r>
                      <a:endParaRPr lang="ja-JP" altLang="en-US" sz="1100" b="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smtClean="0"/>
                        <a:t>Timezone</a:t>
                      </a:r>
                      <a:endParaRPr kumimoji="1" lang="ja-JP" altLang="en-US" sz="120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tc>
                <a:tc>
                  <a:txBody>
                    <a:bodyPr/>
                    <a:lstStyle/>
                    <a:p>
                      <a:r>
                        <a:rPr kumimoji="1" lang="ja-JP" altLang="en-US" sz="1200" smtClean="0"/>
                        <a:t>✓</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a:t>
                      </a:r>
                    </a:p>
                  </a:txBody>
                  <a:tcPr/>
                </a:tc>
                <a:extLst>
                  <a:ext uri="{0D108BD9-81ED-4DB2-BD59-A6C34878D82A}">
                    <a16:rowId xmlns:a16="http://schemas.microsoft.com/office/drawing/2014/main" val="3687640512"/>
                  </a:ext>
                </a:extLst>
              </a:tr>
            </a:tbl>
          </a:graphicData>
        </a:graphic>
      </p:graphicFrame>
      <p:sp>
        <p:nvSpPr>
          <p:cNvPr id="17" name="角丸四角形 16"/>
          <p:cNvSpPr/>
          <p:nvPr/>
        </p:nvSpPr>
        <p:spPr bwMode="auto">
          <a:xfrm>
            <a:off x="305540" y="299865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3055086"/>
            <a:ext cx="301542" cy="312200"/>
          </a:xfrm>
          <a:prstGeom prst="wedgeEllipseCallout">
            <a:avLst>
              <a:gd name="adj1" fmla="val -68267"/>
              <a:gd name="adj2" fmla="val -90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3" name="円形吹き出し 22"/>
          <p:cNvSpPr/>
          <p:nvPr/>
        </p:nvSpPr>
        <p:spPr bwMode="auto">
          <a:xfrm>
            <a:off x="2974314" y="2998650"/>
            <a:ext cx="301542" cy="312200"/>
          </a:xfrm>
          <a:prstGeom prst="wedgeEllipseCallout">
            <a:avLst>
              <a:gd name="adj1" fmla="val -312067"/>
              <a:gd name="adj2" fmla="val 8936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628600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79504" y="2908745"/>
            <a:ext cx="3284384" cy="3583265"/>
          </a:xfrm>
          <a:prstGeom prst="rect">
            <a:avLst/>
          </a:prstGeom>
        </p:spPr>
      </p:pic>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(5/8</a:t>
            </a:r>
            <a:r>
              <a:rPr lang="en-US" altLang="ja-JP"/>
              <a:t>)</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ホストグループ用メニューを作成する</a:t>
            </a:r>
            <a:r>
              <a:rPr lang="en-US" altLang="ja-JP"/>
              <a:t/>
            </a:r>
            <a:br>
              <a:rPr lang="en-US" altLang="ja-JP"/>
            </a:br>
            <a:r>
              <a:rPr lang="ja-JP" altLang="en-US" sz="1600" smtClean="0"/>
              <a:t>ホストグループ用のパラメータシートを作成し、</a:t>
            </a:r>
            <a:r>
              <a:rPr lang="en-US" altLang="ja-JP" sz="1600" smtClean="0"/>
              <a:t/>
            </a:r>
            <a:br>
              <a:rPr lang="en-US" altLang="ja-JP" sz="1600" smtClean="0"/>
            </a:br>
            <a:r>
              <a:rPr lang="ja-JP" altLang="en-US" sz="1600" smtClean="0"/>
              <a:t>ホストグループに適用するパラメータを管理しましょう。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a:p>
            <a:pPr marL="457200" indent="-457200">
              <a:buFont typeface="+mj-ea"/>
              <a:buAutoNum type="circleNumDbPlain"/>
            </a:pPr>
            <a:r>
              <a:rPr lang="ja-JP" altLang="en-US" sz="1600" smtClean="0"/>
              <a:t>「基本情報」各項目へ下表のように入力する。</a:t>
            </a:r>
            <a:endParaRPr lang="en-US" altLang="ja-JP" sz="1600"/>
          </a:p>
          <a:p>
            <a:pPr marL="457200" indent="-457200">
              <a:buFont typeface="+mj-ea"/>
              <a:buAutoNum type="circleNumDbPlain"/>
            </a:pPr>
            <a:r>
              <a:rPr lang="en-US" altLang="ja-JP" sz="1600" smtClean="0"/>
              <a:t>[</a:t>
            </a:r>
            <a:r>
              <a:rPr lang="ja-JP" altLang="en-US" sz="1600" smtClean="0"/>
              <a:t>対象メニューグループ</a:t>
            </a:r>
            <a:r>
              <a:rPr lang="en-US" altLang="ja-JP" sz="1600" smtClean="0"/>
              <a:t>]</a:t>
            </a:r>
            <a:r>
              <a:rPr lang="ja-JP" altLang="en-US" sz="1600" smtClean="0"/>
              <a:t>を押下し、対象メニューグループを選択する。</a:t>
            </a:r>
            <a:r>
              <a:rPr lang="en-US" altLang="ja-JP" sz="1600" smtClean="0"/>
              <a:t>(</a:t>
            </a:r>
            <a:r>
              <a:rPr lang="ja-JP" altLang="en-US" sz="1600" smtClean="0"/>
              <a:t>次項へ</a:t>
            </a:r>
            <a:r>
              <a:rPr lang="en-US" altLang="ja-JP" sz="1600" smtClean="0"/>
              <a:t>)</a:t>
            </a:r>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3966944041"/>
              </p:ext>
            </p:extLst>
          </p:nvPr>
        </p:nvGraphicFramePr>
        <p:xfrm>
          <a:off x="3779790" y="3221770"/>
          <a:ext cx="4392610" cy="17429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ja-JP" altLang="en-US" sz="1400" smtClean="0"/>
                        <a:t>サーバ用パラメータ</a:t>
                      </a:r>
                      <a:endParaRPr kumimoji="1" lang="ja-JP" altLang="en-US" sz="140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09883027"/>
                  </a:ext>
                </a:extLst>
              </a:tr>
              <a:tr h="152792">
                <a:tc>
                  <a:txBody>
                    <a:bodyPr/>
                    <a:lstStyle/>
                    <a:p>
                      <a:r>
                        <a:rPr kumimoji="1" lang="ja-JP" altLang="en-US" sz="1400" smtClean="0"/>
                        <a:t>用途</a:t>
                      </a:r>
                      <a:endParaRPr kumimoji="1" lang="ja-JP" altLang="en-US" sz="1400"/>
                    </a:p>
                  </a:txBody>
                  <a:tcPr/>
                </a:tc>
                <a:tc>
                  <a:txBody>
                    <a:bodyPr/>
                    <a:lstStyle/>
                    <a:p>
                      <a:r>
                        <a:rPr kumimoji="1" lang="ja-JP" altLang="en-US" sz="1400" smtClean="0">
                          <a:solidFill>
                            <a:srgbClr val="FF0000"/>
                          </a:solidFill>
                        </a:rPr>
                        <a:t>ホストグループ用</a:t>
                      </a:r>
                      <a:endParaRPr kumimoji="1" lang="ja-JP" altLang="en-US" sz="1400">
                        <a:solidFill>
                          <a:srgbClr val="FF0000"/>
                        </a:solidFill>
                      </a:endParaRPr>
                    </a:p>
                  </a:txBody>
                  <a:tcPr/>
                </a:tc>
                <a:extLst>
                  <a:ext uri="{0D108BD9-81ED-4DB2-BD59-A6C34878D82A}">
                    <a16:rowId xmlns:a16="http://schemas.microsoft.com/office/drawing/2014/main" val="2552394817"/>
                  </a:ext>
                </a:extLst>
              </a:tr>
            </a:tbl>
          </a:graphicData>
        </a:graphic>
      </p:graphicFrame>
      <p:sp>
        <p:nvSpPr>
          <p:cNvPr id="9" name="角丸四角形 8"/>
          <p:cNvSpPr/>
          <p:nvPr/>
        </p:nvSpPr>
        <p:spPr bwMode="auto">
          <a:xfrm rot="10800000" flipV="1">
            <a:off x="1921695" y="3636840"/>
            <a:ext cx="1544495" cy="1232319"/>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図形 11"/>
          <p:cNvSpPr/>
          <p:nvPr/>
        </p:nvSpPr>
        <p:spPr>
          <a:xfrm rot="21150284">
            <a:off x="2991256" y="3232021"/>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1" name="角丸四角形 10"/>
          <p:cNvSpPr/>
          <p:nvPr/>
        </p:nvSpPr>
        <p:spPr bwMode="auto">
          <a:xfrm rot="10800000" flipV="1">
            <a:off x="2043828" y="5661248"/>
            <a:ext cx="655964" cy="184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図形 12"/>
          <p:cNvSpPr/>
          <p:nvPr/>
        </p:nvSpPr>
        <p:spPr>
          <a:xfrm rot="722745">
            <a:off x="2678101" y="5224819"/>
            <a:ext cx="955159" cy="518785"/>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324" y="5094275"/>
            <a:ext cx="5286156" cy="1289590"/>
          </a:xfrm>
          <a:prstGeom prst="rect">
            <a:avLst/>
          </a:prstGeom>
        </p:spPr>
      </p:pic>
    </p:spTree>
    <p:extLst>
      <p:ext uri="{BB962C8B-B14F-4D97-AF65-F5344CB8AC3E}">
        <p14:creationId xmlns:p14="http://schemas.microsoft.com/office/powerpoint/2010/main" val="2766621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89" y="3082392"/>
            <a:ext cx="3791626" cy="2742104"/>
          </a:xfrm>
          <a:prstGeom prst="rect">
            <a:avLst/>
          </a:prstGeom>
        </p:spPr>
      </p:pic>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(6/8</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smtClean="0"/>
              <a:t>各項目について、下表のように入力する。</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graphicFrame>
        <p:nvGraphicFramePr>
          <p:cNvPr id="4" name="表 3"/>
          <p:cNvGraphicFramePr>
            <a:graphicFrameLocks noGrp="1"/>
          </p:cNvGraphicFramePr>
          <p:nvPr>
            <p:extLst>
              <p:ext uri="{D42A27DB-BD31-4B8C-83A1-F6EECF244321}">
                <p14:modId xmlns:p14="http://schemas.microsoft.com/office/powerpoint/2010/main" val="432640646"/>
              </p:ext>
            </p:extLst>
          </p:nvPr>
        </p:nvGraphicFramePr>
        <p:xfrm>
          <a:off x="4041129" y="4105166"/>
          <a:ext cx="4107790" cy="608728"/>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tc>
                <a:tc>
                  <a:txBody>
                    <a:bodyPr/>
                    <a:lstStyle/>
                    <a:p>
                      <a:pPr algn="l"/>
                      <a:r>
                        <a:rPr lang="ja-JP" altLang="en-US" sz="1100">
                          <a:effectLst/>
                        </a:rPr>
                        <a:t>入力方式</a:t>
                      </a:r>
                      <a:endParaRPr lang="ja-JP" altLang="en-US" sz="1100" b="0">
                        <a:effectLst/>
                        <a:latin typeface="+mn-lt"/>
                      </a:endParaRPr>
                    </a:p>
                  </a:txBody>
                  <a:tcPr marL="76200" marR="76200" marT="60960" marB="60960" anchor="ct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smtClean="0"/>
                        <a:t>Nameserver_ip</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tc>
                <a:extLst>
                  <a:ext uri="{0D108BD9-81ED-4DB2-BD59-A6C34878D82A}">
                    <a16:rowId xmlns:a16="http://schemas.microsoft.com/office/drawing/2014/main" val="2338755945"/>
                  </a:ext>
                </a:extLst>
              </a:tr>
            </a:tbl>
          </a:graphicData>
        </a:graphic>
      </p:graphicFrame>
      <p:sp>
        <p:nvSpPr>
          <p:cNvPr id="17" name="角丸四角形 16"/>
          <p:cNvSpPr/>
          <p:nvPr/>
        </p:nvSpPr>
        <p:spPr bwMode="auto">
          <a:xfrm>
            <a:off x="251510" y="314096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305508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1540593524"/>
              </p:ext>
            </p:extLst>
          </p:nvPr>
        </p:nvGraphicFramePr>
        <p:xfrm>
          <a:off x="4056336" y="2974742"/>
          <a:ext cx="4107790" cy="914400"/>
        </p:xfrm>
        <a:graphic>
          <a:graphicData uri="http://schemas.openxmlformats.org/drawingml/2006/table">
            <a:tbl>
              <a:tblPr firstRow="1" bandRow="1">
                <a:tableStyleId>{93296810-A885-4BE3-A3E7-6D5BEEA58F35}</a:tableStyleId>
              </a:tblPr>
              <a:tblGrid>
                <a:gridCol w="852307">
                  <a:extLst>
                    <a:ext uri="{9D8B030D-6E8A-4147-A177-3AD203B41FA5}">
                      <a16:colId xmlns:a16="http://schemas.microsoft.com/office/drawing/2014/main" val="999158735"/>
                    </a:ext>
                  </a:extLst>
                </a:gridCol>
                <a:gridCol w="1224136">
                  <a:extLst>
                    <a:ext uri="{9D8B030D-6E8A-4147-A177-3AD203B41FA5}">
                      <a16:colId xmlns:a16="http://schemas.microsoft.com/office/drawing/2014/main" val="4205786967"/>
                    </a:ext>
                  </a:extLst>
                </a:gridCol>
                <a:gridCol w="2031347">
                  <a:extLst>
                    <a:ext uri="{9D8B030D-6E8A-4147-A177-3AD203B41FA5}">
                      <a16:colId xmlns:a16="http://schemas.microsoft.com/office/drawing/2014/main" val="526583808"/>
                    </a:ext>
                  </a:extLst>
                </a:gridCol>
              </a:tblGrid>
              <a:tr h="269915">
                <a:tc>
                  <a:txBody>
                    <a:bodyPr/>
                    <a:lstStyle/>
                    <a:p>
                      <a:pPr algn="l"/>
                      <a:r>
                        <a:rPr lang="ja-JP" altLang="en-US" sz="1100" b="0" smtClean="0">
                          <a:effectLst/>
                          <a:latin typeface="+mn-lt"/>
                        </a:rPr>
                        <a:t>項目名</a:t>
                      </a:r>
                      <a:endParaRPr lang="ja-JP" altLang="en-US" sz="1100" b="0">
                        <a:effectLst/>
                        <a:latin typeface="+mn-lt"/>
                      </a:endParaRPr>
                    </a:p>
                  </a:txBody>
                  <a:tcPr marL="76200" marR="76200" marT="60960" marB="609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smtClean="0">
                          <a:effectLst/>
                        </a:rPr>
                        <a:t>入力方式</a:t>
                      </a:r>
                      <a:endParaRPr lang="ja-JP" altLang="en-US" sz="1100" b="0" smtClean="0">
                        <a:effectLst/>
                        <a:latin typeface="+mn-lt"/>
                      </a:endParaRPr>
                    </a:p>
                  </a:txBody>
                  <a:tcPr marL="76200" marR="76200" marT="60960" marB="60960" anchor="ctr"/>
                </a:tc>
                <a:tc>
                  <a:txBody>
                    <a:bodyPr/>
                    <a:lstStyle/>
                    <a:p>
                      <a:pPr algn="l"/>
                      <a:r>
                        <a:rPr lang="ja-JP" altLang="en-US" sz="1100" b="0" smtClean="0">
                          <a:effectLst/>
                          <a:latin typeface="+mn-lt"/>
                        </a:rPr>
                        <a:t>選択項目</a:t>
                      </a:r>
                      <a:endParaRPr lang="ja-JP" altLang="en-US" sz="1100" b="0">
                        <a:effectLst/>
                        <a:latin typeface="+mn-lt"/>
                      </a:endParaRPr>
                    </a:p>
                  </a:txBody>
                  <a:tcPr marL="76200" marR="76200" marT="60960" marB="60960" anchor="ctr"/>
                </a:tc>
                <a:extLst>
                  <a:ext uri="{0D108BD9-81ED-4DB2-BD59-A6C34878D82A}">
                    <a16:rowId xmlns:a16="http://schemas.microsoft.com/office/drawing/2014/main" val="1544381761"/>
                  </a:ext>
                </a:extLst>
              </a:tr>
              <a:tr h="269915">
                <a:tc>
                  <a:txBody>
                    <a:bodyPr/>
                    <a:lstStyle/>
                    <a:p>
                      <a:pPr algn="l"/>
                      <a:r>
                        <a:rPr lang="en-US" altLang="ja-JP" sz="1100" b="0" smtClean="0">
                          <a:effectLst/>
                          <a:latin typeface="+mn-lt"/>
                        </a:rPr>
                        <a:t>Timezone</a:t>
                      </a:r>
                      <a:endParaRPr lang="ja-JP" altLang="en-US" sz="1100" b="0">
                        <a:effectLst/>
                        <a:latin typeface="+mn-lt"/>
                      </a:endParaRPr>
                    </a:p>
                  </a:txBody>
                  <a:tcPr marL="76200" marR="76200" marT="60960" marB="60960" anchor="ctr"/>
                </a:tc>
                <a:tc>
                  <a:txBody>
                    <a:bodyPr/>
                    <a:lstStyle/>
                    <a:p>
                      <a:pPr algn="l"/>
                      <a:r>
                        <a:rPr lang="ja-JP" altLang="en-US" sz="1100" b="0" smtClean="0">
                          <a:effectLst/>
                          <a:latin typeface="+mn-lt"/>
                        </a:rPr>
                        <a:t>プルダウン選択</a:t>
                      </a:r>
                      <a:endParaRPr lang="ja-JP" altLang="en-US" sz="1100" b="0">
                        <a:effectLst/>
                        <a:latin typeface="+mn-lt"/>
                      </a:endParaRPr>
                    </a:p>
                  </a:txBody>
                  <a:tcPr marL="76200" marR="76200" marT="60960" marB="60960" anchor="ctr"/>
                </a:tc>
                <a:tc>
                  <a:txBody>
                    <a:bodyPr/>
                    <a:lstStyle/>
                    <a:p>
                      <a:pPr algn="l"/>
                      <a:r>
                        <a:rPr lang="ja-JP" altLang="en-US" sz="1100" b="0" smtClean="0">
                          <a:effectLst/>
                          <a:latin typeface="+mn-lt"/>
                        </a:rPr>
                        <a:t>サーバ基本設定</a:t>
                      </a:r>
                      <a:r>
                        <a:rPr lang="en-US" altLang="ja-JP" sz="1100" b="0" smtClean="0">
                          <a:effectLst/>
                          <a:latin typeface="+mn-lt"/>
                        </a:rPr>
                        <a:t>:</a:t>
                      </a:r>
                    </a:p>
                    <a:p>
                      <a:pPr algn="l"/>
                      <a:r>
                        <a:rPr lang="ja-JP" altLang="en-US" sz="1100" b="0" smtClean="0">
                          <a:effectLst/>
                          <a:latin typeface="+mn-lt"/>
                        </a:rPr>
                        <a:t>タイムゾーン一覧</a:t>
                      </a:r>
                      <a:r>
                        <a:rPr lang="en-US" altLang="ja-JP" sz="1100" b="0" smtClean="0">
                          <a:effectLst/>
                          <a:latin typeface="+mn-lt"/>
                        </a:rPr>
                        <a:t>:</a:t>
                      </a:r>
                    </a:p>
                    <a:p>
                      <a:pPr algn="l"/>
                      <a:r>
                        <a:rPr lang="ja-JP" altLang="en-US" sz="1100" b="0" smtClean="0">
                          <a:effectLst/>
                          <a:latin typeface="+mn-lt"/>
                        </a:rPr>
                        <a:t>パラメータ</a:t>
                      </a:r>
                      <a:r>
                        <a:rPr lang="en-US" altLang="ja-JP" sz="1100" b="0" smtClean="0">
                          <a:effectLst/>
                          <a:latin typeface="+mn-lt"/>
                        </a:rPr>
                        <a:t>/Timezone</a:t>
                      </a:r>
                      <a:endParaRPr lang="ja-JP" altLang="en-US" sz="1100" b="0">
                        <a:effectLst/>
                        <a:latin typeface="+mn-lt"/>
                      </a:endParaRPr>
                    </a:p>
                  </a:txBody>
                  <a:tcPr marL="76200" marR="76200" marT="60960" marB="60960" anchor="ctr"/>
                </a:tc>
                <a:extLst>
                  <a:ext uri="{0D108BD9-81ED-4DB2-BD59-A6C34878D82A}">
                    <a16:rowId xmlns:a16="http://schemas.microsoft.com/office/drawing/2014/main" val="2362955306"/>
                  </a:ext>
                </a:extLst>
              </a:tr>
            </a:tbl>
          </a:graphicData>
        </a:graphic>
      </p:graphicFrame>
      <p:sp>
        <p:nvSpPr>
          <p:cNvPr id="8" name="加算 7"/>
          <p:cNvSpPr/>
          <p:nvPr/>
        </p:nvSpPr>
        <p:spPr bwMode="auto">
          <a:xfrm>
            <a:off x="5959412" y="3917821"/>
            <a:ext cx="173367" cy="170677"/>
          </a:xfrm>
          <a:prstGeom prst="mathPlus">
            <a:avLst>
              <a:gd name="adj1" fmla="val 4574"/>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円形吹き出し 22"/>
          <p:cNvSpPr/>
          <p:nvPr/>
        </p:nvSpPr>
        <p:spPr bwMode="auto">
          <a:xfrm>
            <a:off x="3826218" y="2795632"/>
            <a:ext cx="301542" cy="312200"/>
          </a:xfrm>
          <a:prstGeom prst="wedgeEllipseCallout">
            <a:avLst>
              <a:gd name="adj1" fmla="val -237520"/>
              <a:gd name="adj2" fmla="val 15201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082003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68996" y="2852936"/>
            <a:ext cx="2682343" cy="3652267"/>
          </a:xfrm>
          <a:prstGeom prst="rect">
            <a:avLst/>
          </a:prstGeom>
        </p:spPr>
      </p:pic>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(7/8</a:t>
            </a:r>
            <a:r>
              <a:rPr lang="en-US" altLang="ja-JP"/>
              <a:t>)</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ホスト用メニューを作成する</a:t>
            </a:r>
            <a:r>
              <a:rPr lang="en-US" altLang="ja-JP"/>
              <a:t/>
            </a:r>
            <a:br>
              <a:rPr lang="en-US" altLang="ja-JP"/>
            </a:br>
            <a:r>
              <a:rPr lang="ja-JP" altLang="en-US" sz="1600" smtClean="0"/>
              <a:t>ホスト用のパラメータシートを作成し、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a:p>
            <a:pPr marL="457200" indent="-457200">
              <a:buFont typeface="+mj-ea"/>
              <a:buAutoNum type="circleNumDbPlain"/>
            </a:pPr>
            <a:r>
              <a:rPr lang="ja-JP" altLang="en-US" sz="1600"/>
              <a:t>「基本情報」各項目へ下表のように入力する。</a:t>
            </a:r>
            <a:endParaRPr lang="en-US" altLang="ja-JP" sz="1600"/>
          </a:p>
          <a:p>
            <a:pPr marL="457200" indent="-457200">
              <a:buFont typeface="+mj-ea"/>
              <a:buAutoNum type="circleNumDbPlain"/>
            </a:pPr>
            <a:r>
              <a:rPr lang="en-US" altLang="ja-JP" sz="1600"/>
              <a:t>[</a:t>
            </a:r>
            <a:r>
              <a:rPr lang="ja-JP" altLang="en-US" sz="1600"/>
              <a:t>対象メニューグループ</a:t>
            </a:r>
            <a:r>
              <a:rPr lang="en-US" altLang="ja-JP" sz="1600"/>
              <a:t>]</a:t>
            </a:r>
            <a:r>
              <a:rPr lang="ja-JP" altLang="en-US" sz="1600"/>
              <a:t>を押下し、対象メニューグループを選択する。</a:t>
            </a:r>
            <a:r>
              <a:rPr lang="en-US" altLang="ja-JP" sz="1600"/>
              <a:t>(</a:t>
            </a:r>
            <a:r>
              <a:rPr lang="ja-JP" altLang="en-US" sz="1600"/>
              <a:t>次項へ</a:t>
            </a:r>
            <a:r>
              <a:rPr lang="en-US" altLang="ja-JP" sz="1600"/>
              <a:t>)</a:t>
            </a:r>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1055651089"/>
              </p:ext>
            </p:extLst>
          </p:nvPr>
        </p:nvGraphicFramePr>
        <p:xfrm>
          <a:off x="3275734" y="3212976"/>
          <a:ext cx="4392610" cy="17429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tc>
                <a:tc>
                  <a:txBody>
                    <a:bodyPr/>
                    <a:lstStyle/>
                    <a:p>
                      <a:r>
                        <a:rPr kumimoji="1" lang="ja-JP" altLang="en-US" sz="1400" smtClean="0"/>
                        <a:t>入力内容</a:t>
                      </a:r>
                      <a:endParaRPr kumimoji="1" lang="ja-JP" altLang="en-US" sz="1400"/>
                    </a:p>
                  </a:txBody>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tc>
                <a:tc>
                  <a:txBody>
                    <a:bodyPr/>
                    <a:lstStyle/>
                    <a:p>
                      <a:r>
                        <a:rPr kumimoji="1" lang="ja-JP" altLang="en-US" sz="1400" smtClean="0"/>
                        <a:t>ホスト名</a:t>
                      </a:r>
                      <a:endParaRPr kumimoji="1" lang="ja-JP" altLang="en-US" sz="1400"/>
                    </a:p>
                  </a:txBody>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tc>
                <a:tc>
                  <a:txBody>
                    <a:bodyPr/>
                    <a:lstStyle/>
                    <a:p>
                      <a:r>
                        <a:rPr kumimoji="1" lang="en-US" altLang="ja-JP" sz="1400" smtClean="0"/>
                        <a:t>1</a:t>
                      </a:r>
                      <a:endParaRPr kumimoji="1" lang="ja-JP" altLang="en-US" sz="1400"/>
                    </a:p>
                  </a:txBody>
                  <a:tcPr/>
                </a:tc>
                <a:extLst>
                  <a:ext uri="{0D108BD9-81ED-4DB2-BD59-A6C34878D82A}">
                    <a16:rowId xmlns:a16="http://schemas.microsoft.com/office/drawing/2014/main" val="309883027"/>
                  </a:ext>
                </a:extLst>
              </a:tr>
              <a:tr h="152792">
                <a:tc>
                  <a:txBody>
                    <a:bodyPr/>
                    <a:lstStyle/>
                    <a:p>
                      <a:r>
                        <a:rPr kumimoji="1" lang="ja-JP" altLang="en-US" sz="1400" smtClean="0"/>
                        <a:t>用途</a:t>
                      </a:r>
                      <a:endParaRPr kumimoji="1" lang="ja-JP" altLang="en-US" sz="1400"/>
                    </a:p>
                  </a:txBody>
                  <a:tcPr/>
                </a:tc>
                <a:tc>
                  <a:txBody>
                    <a:bodyPr/>
                    <a:lstStyle/>
                    <a:p>
                      <a:r>
                        <a:rPr kumimoji="1" lang="ja-JP" altLang="en-US" sz="1400" smtClean="0"/>
                        <a:t>ホスト用</a:t>
                      </a:r>
                      <a:endParaRPr kumimoji="1" lang="ja-JP" altLang="en-US" sz="1400"/>
                    </a:p>
                  </a:txBody>
                  <a:tcPr/>
                </a:tc>
                <a:extLst>
                  <a:ext uri="{0D108BD9-81ED-4DB2-BD59-A6C34878D82A}">
                    <a16:rowId xmlns:a16="http://schemas.microsoft.com/office/drawing/2014/main" val="2552394817"/>
                  </a:ext>
                </a:extLst>
              </a:tr>
            </a:tbl>
          </a:graphicData>
        </a:graphic>
      </p:graphicFrame>
      <p:sp>
        <p:nvSpPr>
          <p:cNvPr id="12" name="図形 11"/>
          <p:cNvSpPr/>
          <p:nvPr/>
        </p:nvSpPr>
        <p:spPr>
          <a:xfrm rot="1733300">
            <a:off x="2418205" y="2978423"/>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9" name="角丸四角形 8"/>
          <p:cNvSpPr/>
          <p:nvPr/>
        </p:nvSpPr>
        <p:spPr bwMode="auto">
          <a:xfrm flipV="1">
            <a:off x="945413" y="5571784"/>
            <a:ext cx="916466" cy="2335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flipH="1">
            <a:off x="899591" y="3356992"/>
            <a:ext cx="1944216" cy="136815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図形 10"/>
          <p:cNvSpPr/>
          <p:nvPr/>
        </p:nvSpPr>
        <p:spPr>
          <a:xfrm rot="1733300">
            <a:off x="2169310" y="5206566"/>
            <a:ext cx="898423" cy="556198"/>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107" y="5151022"/>
            <a:ext cx="5593357" cy="1351415"/>
          </a:xfrm>
          <a:prstGeom prst="rect">
            <a:avLst/>
          </a:prstGeom>
        </p:spPr>
      </p:pic>
    </p:spTree>
    <p:extLst>
      <p:ext uri="{BB962C8B-B14F-4D97-AF65-F5344CB8AC3E}">
        <p14:creationId xmlns:p14="http://schemas.microsoft.com/office/powerpoint/2010/main" val="2344785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図 106"/>
          <p:cNvPicPr>
            <a:picLocks noChangeAspect="1"/>
          </p:cNvPicPr>
          <p:nvPr/>
        </p:nvPicPr>
        <p:blipFill>
          <a:blip r:embed="rId2"/>
          <a:stretch>
            <a:fillRect/>
          </a:stretch>
        </p:blipFill>
        <p:spPr>
          <a:xfrm>
            <a:off x="158053" y="3078298"/>
            <a:ext cx="4067944" cy="2879073"/>
          </a:xfrm>
          <a:prstGeom prst="rect">
            <a:avLst/>
          </a:prstGeom>
        </p:spPr>
      </p:pic>
      <p:sp>
        <p:nvSpPr>
          <p:cNvPr id="2" name="タイトル 1"/>
          <p:cNvSpPr>
            <a:spLocks noGrp="1"/>
          </p:cNvSpPr>
          <p:nvPr>
            <p:ph type="title"/>
          </p:nvPr>
        </p:nvSpPr>
        <p:spPr/>
        <p:txBody>
          <a:bodyPr/>
          <a:lstStyle/>
          <a:p>
            <a:r>
              <a:rPr lang="en-US" altLang="ja-JP" smtClean="0"/>
              <a:t>2.6 </a:t>
            </a:r>
            <a:r>
              <a:rPr lang="ja-JP" altLang="en-US"/>
              <a:t>メニューの管理 </a:t>
            </a:r>
            <a:r>
              <a:rPr lang="en-US" altLang="ja-JP" smtClean="0"/>
              <a:t>(8/8</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a:p>
            <a:pPr marL="342900" indent="-342900">
              <a:buFont typeface="+mj-ea"/>
              <a:buAutoNum type="circleNumDbPlain"/>
            </a:pPr>
            <a:r>
              <a:rPr lang="en-US" altLang="ja-JP" sz="1600" smtClean="0"/>
              <a:t>[</a:t>
            </a:r>
            <a:r>
              <a:rPr lang="ja-JP" altLang="en-US" sz="1600" smtClean="0"/>
              <a:t>項目</a:t>
            </a:r>
            <a:r>
              <a:rPr lang="en-US" altLang="ja-JP" sz="1600" smtClean="0"/>
              <a:t>]</a:t>
            </a:r>
            <a:r>
              <a:rPr lang="ja-JP" altLang="en-US" sz="1600" err="1" smtClean="0"/>
              <a:t>を押</a:t>
            </a:r>
            <a:r>
              <a:rPr lang="ja-JP" altLang="en-US" sz="1600" smtClean="0"/>
              <a:t>下し、新しい項目を追加する。</a:t>
            </a:r>
            <a:endParaRPr lang="en-US" altLang="ja-JP" sz="1600" smtClean="0"/>
          </a:p>
          <a:p>
            <a:pPr marL="342900" indent="-342900">
              <a:buFont typeface="+mj-ea"/>
              <a:buAutoNum type="circleNumDbPlain"/>
            </a:pPr>
            <a:r>
              <a:rPr lang="ja-JP" altLang="en-US" sz="1600" smtClean="0"/>
              <a:t>各項目について、下表のように入力する。</a:t>
            </a:r>
            <a:endParaRPr lang="en-US" altLang="ja-JP" sz="1600"/>
          </a:p>
          <a:p>
            <a:pPr marL="342900" indent="-342900">
              <a:buFont typeface="+mj-ea"/>
              <a:buAutoNum type="circleNumDbPlain"/>
            </a:pPr>
            <a:r>
              <a:rPr lang="ja-JP" altLang="en-US" sz="1600" smtClean="0"/>
              <a:t>画面</a:t>
            </a:r>
            <a:r>
              <a:rPr lang="ja-JP" altLang="en-US" sz="1600"/>
              <a:t>下部の</a:t>
            </a:r>
            <a:r>
              <a:rPr lang="en-US" altLang="ja-JP" sz="1600"/>
              <a:t>[</a:t>
            </a:r>
            <a:r>
              <a:rPr lang="ja-JP" altLang="en-US" sz="1600"/>
              <a:t>作成</a:t>
            </a:r>
            <a:r>
              <a:rPr lang="en-US" altLang="ja-JP" sz="1600"/>
              <a:t>]</a:t>
            </a:r>
            <a:r>
              <a:rPr lang="ja-JP" altLang="en-US" sz="1600"/>
              <a:t>を押下する</a:t>
            </a:r>
            <a:r>
              <a:rPr lang="ja-JP" altLang="en-US" sz="1600" smtClean="0"/>
              <a:t>。</a:t>
            </a:r>
            <a:endParaRPr lang="en-US" altLang="ja-JP" sz="1800" b="1" smtClean="0"/>
          </a:p>
        </p:txBody>
      </p:sp>
      <p:graphicFrame>
        <p:nvGraphicFramePr>
          <p:cNvPr id="4" name="表 3"/>
          <p:cNvGraphicFramePr>
            <a:graphicFrameLocks noGrp="1"/>
          </p:cNvGraphicFramePr>
          <p:nvPr>
            <p:extLst>
              <p:ext uri="{D42A27DB-BD31-4B8C-83A1-F6EECF244321}">
                <p14:modId xmlns:p14="http://schemas.microsoft.com/office/powerpoint/2010/main" val="2178878409"/>
              </p:ext>
            </p:extLst>
          </p:nvPr>
        </p:nvGraphicFramePr>
        <p:xfrm>
          <a:off x="2981713" y="3377475"/>
          <a:ext cx="4107790" cy="608728"/>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tc>
                <a:tc>
                  <a:txBody>
                    <a:bodyPr/>
                    <a:lstStyle/>
                    <a:p>
                      <a:pPr algn="l"/>
                      <a:r>
                        <a:rPr lang="ja-JP" altLang="en-US" sz="1100">
                          <a:effectLst/>
                        </a:rPr>
                        <a:t>入力方式</a:t>
                      </a:r>
                      <a:endParaRPr lang="ja-JP" altLang="en-US" sz="1100" b="0">
                        <a:effectLst/>
                        <a:latin typeface="+mn-lt"/>
                      </a:endParaRPr>
                    </a:p>
                  </a:txBody>
                  <a:tcPr marL="76200" marR="76200" marT="60960" marB="60960" anchor="ct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smtClean="0"/>
                        <a:t>Hostname</a:t>
                      </a:r>
                      <a:endParaRPr kumimoji="1" lang="ja-JP" altLang="en-US" sz="120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tc>
                <a:extLst>
                  <a:ext uri="{0D108BD9-81ED-4DB2-BD59-A6C34878D82A}">
                    <a16:rowId xmlns:a16="http://schemas.microsoft.com/office/drawing/2014/main" val="3687640512"/>
                  </a:ext>
                </a:extLst>
              </a:tr>
            </a:tbl>
          </a:graphicData>
        </a:graphic>
      </p:graphicFrame>
      <p:sp>
        <p:nvSpPr>
          <p:cNvPr id="17" name="角丸四角形 16"/>
          <p:cNvSpPr/>
          <p:nvPr/>
        </p:nvSpPr>
        <p:spPr bwMode="auto">
          <a:xfrm>
            <a:off x="220615" y="3140960"/>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5049968"/>
            <a:ext cx="3000415" cy="1403220"/>
          </a:xfrm>
          <a:prstGeom prst="rect">
            <a:avLst/>
          </a:prstGeom>
        </p:spPr>
      </p:pic>
      <p:sp>
        <p:nvSpPr>
          <p:cNvPr id="19" name="角丸四角形 18"/>
          <p:cNvSpPr/>
          <p:nvPr/>
        </p:nvSpPr>
        <p:spPr bwMode="auto">
          <a:xfrm>
            <a:off x="2195670" y="6256953"/>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305508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610085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3" name="円形吹き出し 22"/>
          <p:cNvSpPr/>
          <p:nvPr/>
        </p:nvSpPr>
        <p:spPr bwMode="auto">
          <a:xfrm>
            <a:off x="2773640" y="3181240"/>
            <a:ext cx="301542" cy="312200"/>
          </a:xfrm>
          <a:prstGeom prst="wedgeEllipseCallout">
            <a:avLst>
              <a:gd name="adj1" fmla="val -321754"/>
              <a:gd name="adj2" fmla="val 7716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826446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80622" y="2920940"/>
            <a:ext cx="7803232" cy="1736219"/>
          </a:xfrm>
          <a:prstGeom prst="rect">
            <a:avLst/>
          </a:prstGeom>
        </p:spPr>
      </p:pic>
      <p:sp>
        <p:nvSpPr>
          <p:cNvPr id="3" name="コンテンツ プレースホルダー 2"/>
          <p:cNvSpPr>
            <a:spLocks noGrp="1"/>
          </p:cNvSpPr>
          <p:nvPr>
            <p:ph sz="quarter" idx="10"/>
          </p:nvPr>
        </p:nvSpPr>
        <p:spPr/>
        <p:txBody>
          <a:bodyPr/>
          <a:lstStyle/>
          <a:p>
            <a:r>
              <a:rPr lang="ja-JP" altLang="en-US" b="1"/>
              <a:t>データシート</a:t>
            </a:r>
            <a:r>
              <a:rPr lang="ja-JP" altLang="en-US" b="1" smtClean="0"/>
              <a:t>に</a:t>
            </a:r>
            <a:r>
              <a:rPr lang="ja-JP" altLang="en-US" b="1" dirty="0"/>
              <a:t>データ</a:t>
            </a:r>
            <a:r>
              <a:rPr lang="ja-JP" altLang="en-US" b="1" dirty="0" smtClean="0"/>
              <a:t>を登録する</a:t>
            </a:r>
            <a:r>
              <a:rPr lang="en-US" altLang="ja-JP"/>
              <a:t/>
            </a:r>
            <a:br>
              <a:rPr lang="en-US" altLang="ja-JP"/>
            </a:br>
            <a:r>
              <a:rPr lang="ja-JP" altLang="en-US" sz="1600" smtClean="0"/>
              <a:t>データシートとパラメータシートが</a:t>
            </a:r>
            <a:r>
              <a:rPr lang="ja-JP" altLang="en-US" sz="1600" dirty="0" smtClean="0"/>
              <a:t>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プルダウン選択用データシート</a:t>
            </a:r>
            <a:r>
              <a:rPr lang="en-US" altLang="ja-JP" sz="1600" b="1" smtClean="0"/>
              <a:t> &gt;</a:t>
            </a:r>
            <a:r>
              <a:rPr lang="ja-JP" altLang="en-US" sz="1600" b="1" smtClean="0"/>
              <a:t> タイムゾーン一覧</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p:txBody>
      </p:sp>
      <p:sp>
        <p:nvSpPr>
          <p:cNvPr id="2" name="タイトル 1"/>
          <p:cNvSpPr>
            <a:spLocks noGrp="1"/>
          </p:cNvSpPr>
          <p:nvPr>
            <p:ph type="title"/>
          </p:nvPr>
        </p:nvSpPr>
        <p:spPr/>
        <p:txBody>
          <a:bodyPr/>
          <a:lstStyle/>
          <a:p>
            <a:r>
              <a:rPr kumimoji="1" lang="en-US" altLang="ja-JP" smtClean="0"/>
              <a:t>2.7 </a:t>
            </a:r>
            <a:r>
              <a:rPr kumimoji="1" lang="ja-JP" altLang="en-US" smtClean="0"/>
              <a:t>データ登録 </a:t>
            </a:r>
            <a:r>
              <a:rPr kumimoji="1" lang="en-US" altLang="ja-JP" smtClean="0"/>
              <a:t>(1/3)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117351140"/>
              </p:ext>
            </p:extLst>
          </p:nvPr>
        </p:nvGraphicFramePr>
        <p:xfrm>
          <a:off x="178414" y="4854061"/>
          <a:ext cx="2017321" cy="931741"/>
        </p:xfrm>
        <a:graphic>
          <a:graphicData uri="http://schemas.openxmlformats.org/drawingml/2006/table">
            <a:tbl>
              <a:tblPr firstRow="1" bandRow="1">
                <a:tableStyleId>{93296810-A885-4BE3-A3E7-6D5BEEA58F35}</a:tableStyleId>
              </a:tblPr>
              <a:tblGrid>
                <a:gridCol w="2017321">
                  <a:extLst>
                    <a:ext uri="{9D8B030D-6E8A-4147-A177-3AD203B41FA5}">
                      <a16:colId xmlns:a16="http://schemas.microsoft.com/office/drawing/2014/main" val="2571579917"/>
                    </a:ext>
                  </a:extLst>
                </a:gridCol>
              </a:tblGrid>
              <a:tr h="248047">
                <a:tc>
                  <a:txBody>
                    <a:bodyPr/>
                    <a:lstStyle/>
                    <a:p>
                      <a:r>
                        <a:rPr kumimoji="1" lang="en-US" altLang="ja-JP" sz="1200" smtClean="0"/>
                        <a:t>Timezone</a:t>
                      </a:r>
                      <a:endParaRPr kumimoji="1" lang="ja-JP" altLang="en-US" sz="1200"/>
                    </a:p>
                  </a:txBody>
                  <a:tcPr/>
                </a:tc>
                <a:extLst>
                  <a:ext uri="{0D108BD9-81ED-4DB2-BD59-A6C34878D82A}">
                    <a16:rowId xmlns:a16="http://schemas.microsoft.com/office/drawing/2014/main" val="1326770688"/>
                  </a:ext>
                </a:extLst>
              </a:tr>
              <a:tr h="248047">
                <a:tc>
                  <a:txBody>
                    <a:bodyPr/>
                    <a:lstStyle/>
                    <a:p>
                      <a:r>
                        <a:rPr kumimoji="1" lang="en-US" altLang="ja-JP" sz="1200" smtClean="0"/>
                        <a:t>Asia/Tokyo</a:t>
                      </a:r>
                      <a:endParaRPr kumimoji="1" lang="ja-JP" altLang="en-US" sz="1200"/>
                    </a:p>
                  </a:txBody>
                  <a:tcPr/>
                </a:tc>
                <a:extLst>
                  <a:ext uri="{0D108BD9-81ED-4DB2-BD59-A6C34878D82A}">
                    <a16:rowId xmlns:a16="http://schemas.microsoft.com/office/drawing/2014/main" val="3305449721"/>
                  </a:ext>
                </a:extLst>
              </a:tr>
              <a:tr h="383101">
                <a:tc>
                  <a:txBody>
                    <a:bodyPr/>
                    <a:lstStyle/>
                    <a:p>
                      <a:r>
                        <a:rPr kumimoji="1" lang="en-US" altLang="ja-JP" sz="1200" smtClean="0"/>
                        <a:t>America/New_York</a:t>
                      </a:r>
                      <a:endParaRPr kumimoji="1" lang="ja-JP" altLang="en-US" sz="1200"/>
                    </a:p>
                  </a:txBody>
                  <a:tcPr/>
                </a:tc>
                <a:extLst>
                  <a:ext uri="{0D108BD9-81ED-4DB2-BD59-A6C34878D82A}">
                    <a16:rowId xmlns:a16="http://schemas.microsoft.com/office/drawing/2014/main" val="683530784"/>
                  </a:ext>
                </a:extLst>
              </a:tr>
            </a:tbl>
          </a:graphicData>
        </a:graphic>
      </p:graphicFrame>
      <p:sp>
        <p:nvSpPr>
          <p:cNvPr id="6" name="角丸四角形 5"/>
          <p:cNvSpPr/>
          <p:nvPr/>
        </p:nvSpPr>
        <p:spPr bwMode="auto">
          <a:xfrm>
            <a:off x="827584" y="3573016"/>
            <a:ext cx="1440160" cy="10841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713117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a:t/>
            </a:r>
            <a:br>
              <a:rPr lang="en-US" altLang="ja-JP"/>
            </a:br>
            <a:r>
              <a:rPr lang="ja-JP" altLang="en-US" sz="1600" smtClean="0"/>
              <a:t>作成</a:t>
            </a:r>
            <a:r>
              <a:rPr lang="ja-JP" altLang="en-US" sz="1600" dirty="0" smtClean="0"/>
              <a:t>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サーバ基本設定</a:t>
            </a:r>
            <a:r>
              <a:rPr lang="en-US" altLang="ja-JP" sz="1600" b="1" smtClean="0"/>
              <a:t>(</a:t>
            </a:r>
            <a:r>
              <a:rPr lang="ja-JP" altLang="en-US" sz="1600" b="1" smtClean="0"/>
              <a:t>ホストグループ用</a:t>
            </a:r>
            <a:r>
              <a:rPr lang="en-US" altLang="ja-JP" sz="1600" b="1" smtClean="0"/>
              <a:t>)</a:t>
            </a:r>
            <a:r>
              <a:rPr lang="ja-JP" altLang="en-US" sz="1600" b="1" smtClean="0"/>
              <a:t> </a:t>
            </a:r>
            <a:r>
              <a:rPr lang="en-US" altLang="ja-JP" sz="1600" b="1" smtClean="0"/>
              <a:t>&gt;</a:t>
            </a:r>
            <a:r>
              <a:rPr lang="ja-JP" altLang="en-US" sz="1600" b="1"/>
              <a:t> </a:t>
            </a:r>
            <a:r>
              <a:rPr lang="ja-JP" altLang="en-US" sz="1600" b="1" smtClean="0"/>
              <a:t>サーバ用パラメータ</a:t>
            </a:r>
            <a:endParaRPr lang="en-US" altLang="ja-JP" sz="1600" b="1" smtClean="0"/>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4050404302"/>
              </p:ext>
            </p:extLst>
          </p:nvPr>
        </p:nvGraphicFramePr>
        <p:xfrm>
          <a:off x="178415" y="5165246"/>
          <a:ext cx="6947554" cy="1188720"/>
        </p:xfrm>
        <a:graphic>
          <a:graphicData uri="http://schemas.openxmlformats.org/drawingml/2006/table">
            <a:tbl>
              <a:tblPr firstRow="1" bandRow="1">
                <a:tableStyleId>{93296810-A885-4BE3-A3E7-6D5BEEA58F35}</a:tableStyleId>
              </a:tblPr>
              <a:tblGrid>
                <a:gridCol w="2233345">
                  <a:extLst>
                    <a:ext uri="{9D8B030D-6E8A-4147-A177-3AD203B41FA5}">
                      <a16:colId xmlns:a16="http://schemas.microsoft.com/office/drawing/2014/main" val="3513618482"/>
                    </a:ext>
                  </a:extLst>
                </a:gridCol>
                <a:gridCol w="1800200">
                  <a:extLst>
                    <a:ext uri="{9D8B030D-6E8A-4147-A177-3AD203B41FA5}">
                      <a16:colId xmlns:a16="http://schemas.microsoft.com/office/drawing/2014/main" val="3224140352"/>
                    </a:ext>
                  </a:extLst>
                </a:gridCol>
                <a:gridCol w="1368152">
                  <a:extLst>
                    <a:ext uri="{9D8B030D-6E8A-4147-A177-3AD203B41FA5}">
                      <a16:colId xmlns:a16="http://schemas.microsoft.com/office/drawing/2014/main" val="2571579917"/>
                    </a:ext>
                  </a:extLst>
                </a:gridCol>
                <a:gridCol w="1545857">
                  <a:extLst>
                    <a:ext uri="{9D8B030D-6E8A-4147-A177-3AD203B41FA5}">
                      <a16:colId xmlns:a16="http://schemas.microsoft.com/office/drawing/2014/main" val="431791396"/>
                    </a:ext>
                  </a:extLst>
                </a:gridCol>
              </a:tblGrid>
              <a:tr h="254735">
                <a:tc>
                  <a:txBody>
                    <a:bodyPr/>
                    <a:lstStyle/>
                    <a:p>
                      <a:r>
                        <a:rPr kumimoji="1" lang="ja-JP" altLang="en-US" sz="1200" smtClean="0"/>
                        <a:t>ホスト名</a:t>
                      </a:r>
                      <a:r>
                        <a:rPr kumimoji="1" lang="en-US" altLang="ja-JP" sz="1200" smtClean="0"/>
                        <a:t>/</a:t>
                      </a:r>
                      <a:r>
                        <a:rPr kumimoji="1" lang="ja-JP" altLang="en-US" sz="1200" smtClean="0"/>
                        <a:t>ホストグループ名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Timezone</a:t>
                      </a:r>
                      <a:endParaRPr kumimoji="1" lang="ja-JP" altLang="en-US" sz="1200"/>
                    </a:p>
                  </a:txBody>
                  <a:tcPr/>
                </a:tc>
                <a:tc>
                  <a:txBody>
                    <a:bodyPr/>
                    <a:lstStyle/>
                    <a:p>
                      <a:r>
                        <a:rPr kumimoji="1" lang="en-US" altLang="ja-JP" sz="1200" smtClean="0"/>
                        <a:t>Nameserver_ip</a:t>
                      </a:r>
                      <a:endParaRPr kumimoji="1" lang="ja-JP" altLang="en-US" sz="1200"/>
                    </a:p>
                  </a:txBody>
                  <a:tcPr/>
                </a:tc>
                <a:extLst>
                  <a:ext uri="{0D108BD9-81ED-4DB2-BD59-A6C34878D82A}">
                    <a16:rowId xmlns:a16="http://schemas.microsoft.com/office/drawing/2014/main" val="1326770688"/>
                  </a:ext>
                </a:extLst>
              </a:tr>
              <a:tr h="254735">
                <a:tc>
                  <a:txBody>
                    <a:bodyPr/>
                    <a:lstStyle/>
                    <a:p>
                      <a:r>
                        <a:rPr kumimoji="1" lang="en-US" altLang="ja-JP" sz="1200" smtClean="0"/>
                        <a:t>[HG]All_hosts</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10.15.1.30</a:t>
                      </a:r>
                      <a:r>
                        <a:rPr lang="en-US" altLang="ja-JP" sz="1400" smtClean="0"/>
                        <a:t> </a:t>
                      </a:r>
                      <a:endParaRPr kumimoji="1" lang="ja-JP" altLang="en-US" sz="1400"/>
                    </a:p>
                  </a:txBody>
                  <a:tcPr/>
                </a:tc>
                <a:extLst>
                  <a:ext uri="{0D108BD9-81ED-4DB2-BD59-A6C34878D82A}">
                    <a16:rowId xmlns:a16="http://schemas.microsoft.com/office/drawing/2014/main" val="3305449721"/>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[HG]web_SV</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10.15.1.62</a:t>
                      </a:r>
                      <a:r>
                        <a:rPr lang="en-US" altLang="ja-JP" sz="1400" smtClean="0"/>
                        <a:t> </a:t>
                      </a:r>
                      <a:endParaRPr kumimoji="1" lang="ja-JP" altLang="en-US" sz="1400"/>
                    </a:p>
                  </a:txBody>
                  <a:tcPr/>
                </a:tc>
                <a:extLst>
                  <a:ext uri="{0D108BD9-81ED-4DB2-BD59-A6C34878D82A}">
                    <a16:rowId xmlns:a16="http://schemas.microsoft.com/office/drawing/2014/main" val="683530784"/>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[HG]db_SV</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10.15.1.30</a:t>
                      </a:r>
                      <a:r>
                        <a:rPr lang="en-US" altLang="ja-JP" sz="1400" smtClean="0"/>
                        <a:t> </a:t>
                      </a:r>
                      <a:endParaRPr kumimoji="1" lang="ja-JP" altLang="en-US" sz="1400"/>
                    </a:p>
                  </a:txBody>
                  <a:tcPr/>
                </a:tc>
                <a:extLst>
                  <a:ext uri="{0D108BD9-81ED-4DB2-BD59-A6C34878D82A}">
                    <a16:rowId xmlns:a16="http://schemas.microsoft.com/office/drawing/2014/main" val="3139596785"/>
                  </a:ext>
                </a:extLst>
              </a:tr>
            </a:tbl>
          </a:graphicData>
        </a:graphic>
      </p:graphicFrame>
      <p:sp>
        <p:nvSpPr>
          <p:cNvPr id="6" name="角丸四角形 5"/>
          <p:cNvSpPr/>
          <p:nvPr/>
        </p:nvSpPr>
        <p:spPr bwMode="auto">
          <a:xfrm>
            <a:off x="466333" y="3346694"/>
            <a:ext cx="4752660" cy="4423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5" name="図 4"/>
          <p:cNvPicPr>
            <a:picLocks noChangeAspect="1"/>
          </p:cNvPicPr>
          <p:nvPr/>
        </p:nvPicPr>
        <p:blipFill>
          <a:blip r:embed="rId2"/>
          <a:stretch>
            <a:fillRect/>
          </a:stretch>
        </p:blipFill>
        <p:spPr>
          <a:xfrm>
            <a:off x="178415" y="2949191"/>
            <a:ext cx="8066273" cy="1391517"/>
          </a:xfrm>
          <a:prstGeom prst="rect">
            <a:avLst/>
          </a:prstGeom>
        </p:spPr>
      </p:pic>
      <p:sp>
        <p:nvSpPr>
          <p:cNvPr id="7" name="角丸四角形 6"/>
          <p:cNvSpPr/>
          <p:nvPr/>
        </p:nvSpPr>
        <p:spPr bwMode="auto">
          <a:xfrm>
            <a:off x="5004048" y="4286452"/>
            <a:ext cx="3600399"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前項でデータシートに入力した内容から</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選択できます。</a:t>
            </a:r>
            <a:endParaRPr lang="en-US" altLang="ja-JP" sz="1200" smtClean="0">
              <a:solidFill>
                <a:schemeClr val="tx1"/>
              </a:solidFill>
              <a:latin typeface="+mn-ea"/>
            </a:endParaRPr>
          </a:p>
        </p:txBody>
      </p:sp>
      <p:sp>
        <p:nvSpPr>
          <p:cNvPr id="9" name="角丸四角形 8"/>
          <p:cNvSpPr/>
          <p:nvPr/>
        </p:nvSpPr>
        <p:spPr bwMode="auto">
          <a:xfrm>
            <a:off x="611560" y="3346694"/>
            <a:ext cx="7633128" cy="54628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円形吹き出し 7"/>
          <p:cNvSpPr/>
          <p:nvPr/>
        </p:nvSpPr>
        <p:spPr bwMode="auto">
          <a:xfrm>
            <a:off x="4612988" y="4042561"/>
            <a:ext cx="640608" cy="355631"/>
          </a:xfrm>
          <a:prstGeom prst="wedgeEllipseCallout">
            <a:avLst>
              <a:gd name="adj1" fmla="val 47674"/>
              <a:gd name="adj2" fmla="val -101308"/>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2064881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a:t/>
            </a:r>
            <a:br>
              <a:rPr lang="en-US" altLang="ja-JP"/>
            </a:br>
            <a:r>
              <a:rPr lang="ja-JP" altLang="en-US" sz="1600" smtClean="0"/>
              <a:t>次に、ホスト用メニューグループに作成したメニューからデータを登録しましょう。</a:t>
            </a:r>
            <a:r>
              <a:rPr lang="en-US" altLang="ja-JP" sz="1600" dirty="0"/>
              <a:t/>
            </a:r>
            <a:br>
              <a:rPr lang="en-US" altLang="ja-JP" sz="1600" dirty="0"/>
            </a:br>
            <a:endParaRPr kumimoji="1" lang="en-US" altLang="ja-JP" sz="1600" dirty="0" smtClean="0"/>
          </a:p>
          <a:p>
            <a:pPr marL="0" indent="0">
              <a:buNone/>
            </a:pPr>
            <a:r>
              <a:rPr lang="ja-JP" altLang="en-US" sz="1600" smtClean="0"/>
              <a:t>メニュー</a:t>
            </a:r>
            <a:r>
              <a:rPr lang="en-US" altLang="ja-JP" sz="1600" smtClean="0"/>
              <a:t>:</a:t>
            </a:r>
            <a:r>
              <a:rPr lang="ja-JP" altLang="en-US" sz="1600"/>
              <a:t>メニュー</a:t>
            </a:r>
            <a:r>
              <a:rPr lang="en-US" altLang="ja-JP" sz="1600"/>
              <a:t>:</a:t>
            </a:r>
            <a:r>
              <a:rPr lang="ja-JP" altLang="en-US" sz="1600"/>
              <a:t> </a:t>
            </a:r>
            <a:r>
              <a:rPr lang="ja-JP" altLang="en-US" sz="1600" b="1"/>
              <a:t>サーバ基本設定</a:t>
            </a:r>
            <a:r>
              <a:rPr lang="en-US" altLang="ja-JP" sz="1600" b="1"/>
              <a:t>(</a:t>
            </a:r>
            <a:r>
              <a:rPr lang="ja-JP" altLang="en-US" sz="1600" b="1" smtClean="0"/>
              <a:t>ホスト用</a:t>
            </a:r>
            <a:r>
              <a:rPr lang="en-US" altLang="ja-JP" sz="1600" b="1" smtClean="0"/>
              <a:t>)</a:t>
            </a:r>
            <a:r>
              <a:rPr lang="ja-JP" altLang="en-US" sz="1600" b="1" smtClean="0"/>
              <a:t> </a:t>
            </a:r>
            <a:r>
              <a:rPr lang="en-US" altLang="ja-JP" sz="1600" b="1"/>
              <a:t>&gt;</a:t>
            </a:r>
            <a:r>
              <a:rPr lang="ja-JP" altLang="en-US" sz="1600" b="1"/>
              <a:t> </a:t>
            </a:r>
            <a:r>
              <a:rPr lang="ja-JP" altLang="en-US" sz="1600" b="1" smtClean="0"/>
              <a:t>ホスト名</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pic>
        <p:nvPicPr>
          <p:cNvPr id="5" name="図 4"/>
          <p:cNvPicPr>
            <a:picLocks noChangeAspect="1"/>
          </p:cNvPicPr>
          <p:nvPr/>
        </p:nvPicPr>
        <p:blipFill>
          <a:blip r:embed="rId2"/>
          <a:stretch>
            <a:fillRect/>
          </a:stretch>
        </p:blipFill>
        <p:spPr>
          <a:xfrm>
            <a:off x="183227" y="3001622"/>
            <a:ext cx="6134353" cy="1542021"/>
          </a:xfrm>
          <a:prstGeom prst="rect">
            <a:avLst/>
          </a:prstGeom>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(3/3)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76980975"/>
              </p:ext>
            </p:extLst>
          </p:nvPr>
        </p:nvGraphicFramePr>
        <p:xfrm>
          <a:off x="178415" y="4854059"/>
          <a:ext cx="6409809" cy="1743209"/>
        </p:xfrm>
        <a:graphic>
          <a:graphicData uri="http://schemas.openxmlformats.org/drawingml/2006/table">
            <a:tbl>
              <a:tblPr firstRow="1" bandRow="1">
                <a:tableStyleId>{93296810-A885-4BE3-A3E7-6D5BEEA58F35}</a:tableStyleId>
              </a:tblPr>
              <a:tblGrid>
                <a:gridCol w="1369249">
                  <a:extLst>
                    <a:ext uri="{9D8B030D-6E8A-4147-A177-3AD203B41FA5}">
                      <a16:colId xmlns:a16="http://schemas.microsoft.com/office/drawing/2014/main" val="3513618482"/>
                    </a:ext>
                  </a:extLst>
                </a:gridCol>
                <a:gridCol w="2793409">
                  <a:extLst>
                    <a:ext uri="{9D8B030D-6E8A-4147-A177-3AD203B41FA5}">
                      <a16:colId xmlns:a16="http://schemas.microsoft.com/office/drawing/2014/main" val="3224140352"/>
                    </a:ext>
                  </a:extLst>
                </a:gridCol>
                <a:gridCol w="2247151">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Hostname</a:t>
                      </a:r>
                      <a:endParaRPr kumimoji="1" lang="ja-JP" altLang="en-US" sz="1200"/>
                    </a:p>
                  </a:txBody>
                  <a:tcPr/>
                </a:tc>
                <a:extLst>
                  <a:ext uri="{0D108BD9-81ED-4DB2-BD59-A6C34878D82A}">
                    <a16:rowId xmlns:a16="http://schemas.microsoft.com/office/drawing/2014/main" val="1326770688"/>
                  </a:ext>
                </a:extLst>
              </a:tr>
              <a:tr h="331669">
                <a:tc>
                  <a:txBody>
                    <a:bodyPr/>
                    <a:lstStyle/>
                    <a:p>
                      <a:r>
                        <a:rPr kumimoji="1" lang="en-US" altLang="ja-JP" sz="1200" smtClean="0"/>
                        <a:t>webA</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smtClean="0"/>
                        <a:t>webA</a:t>
                      </a:r>
                      <a:endParaRPr kumimoji="1" lang="ja-JP" altLang="en-US" sz="1200"/>
                    </a:p>
                  </a:txBody>
                  <a:tcPr/>
                </a:tc>
                <a:extLst>
                  <a:ext uri="{0D108BD9-81ED-4DB2-BD59-A6C34878D82A}">
                    <a16:rowId xmlns:a16="http://schemas.microsoft.com/office/drawing/2014/main" val="3305449721"/>
                  </a:ext>
                </a:extLst>
              </a:tr>
              <a:tr h="359957">
                <a:tc>
                  <a:txBody>
                    <a:bodyPr/>
                    <a:lstStyle/>
                    <a:p>
                      <a:r>
                        <a:rPr kumimoji="1" lang="en-US" altLang="ja-JP" sz="1200" smtClean="0"/>
                        <a:t>webB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smtClean="0"/>
                        <a:t>webB</a:t>
                      </a:r>
                      <a:endParaRPr kumimoji="1" lang="ja-JP" altLang="en-US" sz="1200"/>
                    </a:p>
                  </a:txBody>
                  <a:tcPr/>
                </a:tc>
                <a:extLst>
                  <a:ext uri="{0D108BD9-81ED-4DB2-BD59-A6C34878D82A}">
                    <a16:rowId xmlns:a16="http://schemas.microsoft.com/office/drawing/2014/main" val="683530784"/>
                  </a:ext>
                </a:extLst>
              </a:tr>
              <a:tr h="359957">
                <a:tc>
                  <a:txBody>
                    <a:bodyPr/>
                    <a:lstStyle/>
                    <a:p>
                      <a:r>
                        <a:rPr kumimoji="1" lang="en-US" altLang="ja-JP" sz="1200" smtClean="0"/>
                        <a:t>dbA</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smtClean="0"/>
                        <a:t>dbA</a:t>
                      </a:r>
                      <a:endParaRPr kumimoji="1" lang="ja-JP" altLang="en-US" sz="1200"/>
                    </a:p>
                  </a:txBody>
                  <a:tcPr/>
                </a:tc>
                <a:extLst>
                  <a:ext uri="{0D108BD9-81ED-4DB2-BD59-A6C34878D82A}">
                    <a16:rowId xmlns:a16="http://schemas.microsoft.com/office/drawing/2014/main" val="275409164"/>
                  </a:ext>
                </a:extLst>
              </a:tr>
              <a:tr h="359957">
                <a:tc>
                  <a:txBody>
                    <a:bodyPr/>
                    <a:lstStyle/>
                    <a:p>
                      <a:r>
                        <a:rPr kumimoji="1" lang="en-US" altLang="ja-JP" sz="1200" smtClean="0"/>
                        <a:t>dbB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smtClean="0"/>
                        <a:t>dbB</a:t>
                      </a:r>
                      <a:endParaRPr kumimoji="1" lang="ja-JP" altLang="en-US" sz="1200"/>
                    </a:p>
                  </a:txBody>
                  <a:tcPr/>
                </a:tc>
                <a:extLst>
                  <a:ext uri="{0D108BD9-81ED-4DB2-BD59-A6C34878D82A}">
                    <a16:rowId xmlns:a16="http://schemas.microsoft.com/office/drawing/2014/main" val="2972220659"/>
                  </a:ext>
                </a:extLst>
              </a:tr>
            </a:tbl>
          </a:graphicData>
        </a:graphic>
      </p:graphicFrame>
      <p:sp>
        <p:nvSpPr>
          <p:cNvPr id="6" name="角丸四角形 5"/>
          <p:cNvSpPr/>
          <p:nvPr/>
        </p:nvSpPr>
        <p:spPr bwMode="auto">
          <a:xfrm>
            <a:off x="683568" y="3423772"/>
            <a:ext cx="5328592" cy="6533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135421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2.8</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代入値自動登録設定を行う</a:t>
            </a:r>
            <a:r>
              <a:rPr lang="en-US" altLang="ja-JP"/>
              <a:t/>
            </a:r>
            <a:br>
              <a:rPr lang="en-US" altLang="ja-JP"/>
            </a:br>
            <a:r>
              <a:rPr lang="ja-JP" altLang="en-US" sz="1600" smtClean="0"/>
              <a:t>パラメータシートの入力が終わったところで、</a:t>
            </a:r>
            <a:r>
              <a:rPr lang="en-US" altLang="ja-JP" sz="1600"/>
              <a:t/>
            </a:r>
            <a:br>
              <a:rPr lang="en-US" altLang="ja-JP" sz="1600"/>
            </a:br>
            <a:r>
              <a:rPr lang="ja-JP" altLang="en-US" sz="1600" smtClean="0"/>
              <a:t>各項目と変数を関連付けていきましょう。</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a:t>
            </a:r>
            <a:r>
              <a:rPr lang="ja-JP" altLang="en-US" sz="1600" smtClean="0"/>
              <a:t> </a:t>
            </a:r>
            <a:r>
              <a:rPr lang="en-US" altLang="ja-JP" sz="1600" b="1" smtClean="0"/>
              <a:t>Ansible-Legacy &gt; </a:t>
            </a:r>
            <a:r>
              <a:rPr lang="ja-JP" altLang="en-US" sz="1600" b="1" smtClean="0"/>
              <a:t>代入値自動登録設定</a:t>
            </a:r>
            <a:endParaRPr lang="en-US" altLang="ja-JP" sz="1600" b="1" smtClean="0"/>
          </a:p>
          <a:p>
            <a:pPr marL="457200" indent="-4572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r>
              <a:rPr lang="en-US" altLang="ja-JP" sz="1600"/>
              <a:t/>
            </a:r>
            <a:br>
              <a:rPr lang="en-US" altLang="ja-JP" sz="160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r>
              <a:rPr lang="en-US" altLang="ja-JP" smtClean="0"/>
              <a:t/>
            </a:r>
            <a:br>
              <a:rPr lang="en-US" altLang="ja-JP" smtClean="0"/>
            </a:br>
            <a:endParaRPr lang="en-US" altLang="ja-JP" smtClean="0"/>
          </a:p>
          <a:p>
            <a:pPr marL="457200" indent="-457200">
              <a:buFont typeface="+mj-ea"/>
              <a:buAutoNum type="circleNumDbPlain"/>
            </a:pPr>
            <a:endParaRPr lang="en-US" altLang="ja-JP" smtClean="0"/>
          </a:p>
        </p:txBody>
      </p:sp>
      <p:pic>
        <p:nvPicPr>
          <p:cNvPr id="4" name="図 3"/>
          <p:cNvPicPr>
            <a:picLocks noChangeAspect="1"/>
          </p:cNvPicPr>
          <p:nvPr/>
        </p:nvPicPr>
        <p:blipFill>
          <a:blip r:embed="rId2"/>
          <a:stretch>
            <a:fillRect/>
          </a:stretch>
        </p:blipFill>
        <p:spPr>
          <a:xfrm>
            <a:off x="251399" y="2978632"/>
            <a:ext cx="7240578" cy="1263184"/>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1584744460"/>
              </p:ext>
            </p:extLst>
          </p:nvPr>
        </p:nvGraphicFramePr>
        <p:xfrm>
          <a:off x="251399" y="4495328"/>
          <a:ext cx="8137025" cy="1554480"/>
        </p:xfrm>
        <a:graphic>
          <a:graphicData uri="http://schemas.openxmlformats.org/drawingml/2006/table">
            <a:tbl>
              <a:tblPr firstRow="1" bandRow="1">
                <a:tableStyleId>{93296810-A885-4BE3-A3E7-6D5BEEA58F35}</a:tableStyleId>
              </a:tblPr>
              <a:tblGrid>
                <a:gridCol w="1625540">
                  <a:extLst>
                    <a:ext uri="{9D8B030D-6E8A-4147-A177-3AD203B41FA5}">
                      <a16:colId xmlns:a16="http://schemas.microsoft.com/office/drawing/2014/main" val="2448772164"/>
                    </a:ext>
                  </a:extLst>
                </a:gridCol>
                <a:gridCol w="1403768">
                  <a:extLst>
                    <a:ext uri="{9D8B030D-6E8A-4147-A177-3AD203B41FA5}">
                      <a16:colId xmlns:a16="http://schemas.microsoft.com/office/drawing/2014/main" val="1334665212"/>
                    </a:ext>
                  </a:extLst>
                </a:gridCol>
                <a:gridCol w="886590">
                  <a:extLst>
                    <a:ext uri="{9D8B030D-6E8A-4147-A177-3AD203B41FA5}">
                      <a16:colId xmlns:a16="http://schemas.microsoft.com/office/drawing/2014/main" val="3272670384"/>
                    </a:ext>
                  </a:extLst>
                </a:gridCol>
                <a:gridCol w="1551533">
                  <a:extLst>
                    <a:ext uri="{9D8B030D-6E8A-4147-A177-3AD203B41FA5}">
                      <a16:colId xmlns:a16="http://schemas.microsoft.com/office/drawing/2014/main" val="1387883647"/>
                    </a:ext>
                  </a:extLst>
                </a:gridCol>
                <a:gridCol w="1847063">
                  <a:extLst>
                    <a:ext uri="{9D8B030D-6E8A-4147-A177-3AD203B41FA5}">
                      <a16:colId xmlns:a16="http://schemas.microsoft.com/office/drawing/2014/main" val="360698662"/>
                    </a:ext>
                  </a:extLst>
                </a:gridCol>
                <a:gridCol w="822531">
                  <a:extLst>
                    <a:ext uri="{9D8B030D-6E8A-4147-A177-3AD203B41FA5}">
                      <a16:colId xmlns:a16="http://schemas.microsoft.com/office/drawing/2014/main" val="3291335556"/>
                    </a:ext>
                  </a:extLst>
                </a:gridCol>
              </a:tblGrid>
              <a:tr h="323864">
                <a:tc>
                  <a:txBody>
                    <a:bodyPr/>
                    <a:lstStyle/>
                    <a:p>
                      <a:r>
                        <a:rPr kumimoji="1" lang="ja-JP" altLang="en-US" sz="1200" smtClean="0"/>
                        <a:t>メニュー</a:t>
                      </a:r>
                      <a:endParaRPr kumimoji="1" lang="ja-JP" altLang="en-US" sz="1200"/>
                    </a:p>
                  </a:txBody>
                  <a:tcPr/>
                </a:tc>
                <a:tc>
                  <a:txBody>
                    <a:bodyPr/>
                    <a:lstStyle/>
                    <a:p>
                      <a:r>
                        <a:rPr kumimoji="1" lang="ja-JP" altLang="en-US" sz="1200" smtClean="0"/>
                        <a:t>項目</a:t>
                      </a:r>
                      <a:endParaRPr kumimoji="1" lang="ja-JP" altLang="en-US" sz="1200"/>
                    </a:p>
                  </a:txBody>
                  <a:tcPr/>
                </a:tc>
                <a:tc>
                  <a:txBody>
                    <a:bodyPr/>
                    <a:lstStyle/>
                    <a:p>
                      <a:r>
                        <a:rPr kumimoji="1" lang="ja-JP" altLang="en-US" sz="1200" smtClean="0"/>
                        <a:t>登録方式</a:t>
                      </a:r>
                      <a:endParaRPr kumimoji="1" lang="ja-JP" altLang="en-US" sz="1200"/>
                    </a:p>
                  </a:txBody>
                  <a:tcPr/>
                </a:tc>
                <a:tc>
                  <a:txBody>
                    <a:bodyPr/>
                    <a:lstStyle/>
                    <a:p>
                      <a:r>
                        <a:rPr kumimoji="1" lang="en-US" altLang="ja-JP" sz="1200" smtClean="0"/>
                        <a:t>Movement</a:t>
                      </a:r>
                      <a:endParaRPr kumimoji="1" lang="ja-JP" altLang="en-US" sz="1200"/>
                    </a:p>
                  </a:txBody>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tc>
                <a:tc>
                  <a:txBody>
                    <a:bodyPr/>
                    <a:lstStyle/>
                    <a:p>
                      <a:r>
                        <a:rPr kumimoji="1" lang="ja-JP" altLang="en-US" sz="1200" smtClean="0"/>
                        <a:t>代入順序</a:t>
                      </a:r>
                      <a:endParaRPr kumimoji="1" lang="ja-JP" altLang="en-US" sz="1200"/>
                    </a:p>
                  </a:txBody>
                  <a:tcPr/>
                </a:tc>
                <a:extLst>
                  <a:ext uri="{0D108BD9-81ED-4DB2-BD59-A6C34878D82A}">
                    <a16:rowId xmlns:a16="http://schemas.microsoft.com/office/drawing/2014/main" val="634671748"/>
                  </a:ext>
                </a:extLst>
              </a:tr>
              <a:tr h="204664">
                <a:tc>
                  <a:txBody>
                    <a:bodyPr/>
                    <a:lstStyle/>
                    <a:p>
                      <a:r>
                        <a:rPr kumimoji="1" lang="ja-JP" altLang="en-US" sz="1200" smtClean="0"/>
                        <a:t>サーバ用パラメータ</a:t>
                      </a:r>
                      <a:endParaRPr kumimoji="1" lang="ja-JP" altLang="en-US" sz="1200"/>
                    </a:p>
                  </a:txBody>
                  <a:tcPr/>
                </a:tc>
                <a:tc>
                  <a:txBody>
                    <a:bodyPr/>
                    <a:lstStyle/>
                    <a:p>
                      <a:r>
                        <a:rPr kumimoji="1" lang="en-US" altLang="ja-JP" sz="1200" smtClean="0"/>
                        <a:t>Timezone</a:t>
                      </a:r>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 Timezone</a:t>
                      </a:r>
                      <a:endParaRPr kumimoji="1" lang="ja-JP" altLang="en-US" sz="1200" smtClean="0"/>
                    </a:p>
                  </a:txBody>
                  <a:tcPr/>
                </a:tc>
                <a:tc>
                  <a:txBody>
                    <a:bodyPr/>
                    <a:lstStyle/>
                    <a:p>
                      <a:r>
                        <a:rPr kumimoji="1" lang="en-US" altLang="ja-JP" sz="1200" smtClean="0"/>
                        <a:t>VAR_locale_timezone</a:t>
                      </a:r>
                      <a:endParaRPr kumimoji="1" lang="ja-JP" altLang="en-US" sz="1200"/>
                    </a:p>
                  </a:txBody>
                  <a:tcPr/>
                </a:tc>
                <a:tc>
                  <a:txBody>
                    <a:bodyPr/>
                    <a:lstStyle/>
                    <a:p>
                      <a:endParaRPr lang="ja-JP" altLang="en-US"/>
                    </a:p>
                  </a:txBody>
                  <a:tcPr/>
                </a:tc>
                <a:extLst>
                  <a:ext uri="{0D108BD9-81ED-4DB2-BD59-A6C34878D82A}">
                    <a16:rowId xmlns:a16="http://schemas.microsoft.com/office/drawing/2014/main" val="4032147739"/>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サーバ用パラメータ</a:t>
                      </a:r>
                      <a:endParaRPr kumimoji="1" lang="ja-JP" altLang="en-US" sz="1200"/>
                    </a:p>
                  </a:txBody>
                  <a:tcPr/>
                </a:tc>
                <a:tc>
                  <a:txBody>
                    <a:bodyPr/>
                    <a:lstStyle/>
                    <a:p>
                      <a:r>
                        <a:rPr kumimoji="1" lang="en-US" altLang="ja-JP" sz="1200" smtClean="0"/>
                        <a:t>Nameserver_ip</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smtClean="0"/>
                        <a:t>Add Nameserver</a:t>
                      </a:r>
                      <a:endParaRPr kumimoji="1" lang="ja-JP" altLang="en-US" sz="1200" smtClean="0"/>
                    </a:p>
                  </a:txBody>
                  <a:tcPr/>
                </a:tc>
                <a:tc>
                  <a:txBody>
                    <a:bodyPr/>
                    <a:lstStyle/>
                    <a:p>
                      <a:r>
                        <a:rPr kumimoji="1" lang="en-US" altLang="ja-JP" sz="1200" smtClean="0"/>
                        <a:t>VAR_nameserver_ip</a:t>
                      </a:r>
                      <a:endParaRPr kumimoji="1" lang="ja-JP" altLang="en-US" sz="1200"/>
                    </a:p>
                  </a:txBody>
                  <a:tcPr/>
                </a:tc>
                <a:tc>
                  <a:txBody>
                    <a:bodyPr/>
                    <a:lstStyle/>
                    <a:p>
                      <a:endParaRPr lang="ja-JP" altLang="en-US"/>
                    </a:p>
                  </a:txBody>
                  <a:tcPr/>
                </a:tc>
                <a:extLst>
                  <a:ext uri="{0D108BD9-81ED-4DB2-BD59-A6C34878D82A}">
                    <a16:rowId xmlns:a16="http://schemas.microsoft.com/office/drawing/2014/main" val="2435657931"/>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ホスト名</a:t>
                      </a:r>
                    </a:p>
                  </a:txBody>
                  <a:tcPr/>
                </a:tc>
                <a:tc>
                  <a:txBody>
                    <a:bodyPr/>
                    <a:lstStyle/>
                    <a:p>
                      <a:r>
                        <a:rPr kumimoji="1" lang="en-US" altLang="ja-JP" sz="1200" smtClean="0"/>
                        <a:t>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r>
                        <a:rPr kumimoji="1" lang="en-US" altLang="ja-JP" sz="1200" smtClean="0"/>
                        <a:t>VAR_hostname</a:t>
                      </a:r>
                      <a:endParaRPr kumimoji="1" lang="ja-JP" altLang="en-US" sz="1200"/>
                    </a:p>
                  </a:txBody>
                  <a:tcPr/>
                </a:tc>
                <a:tc>
                  <a:txBody>
                    <a:bodyPr/>
                    <a:lstStyle/>
                    <a:p>
                      <a:endParaRPr lang="ja-JP" altLang="en-US"/>
                    </a:p>
                  </a:txBody>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326513" y="3266672"/>
            <a:ext cx="7165464"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717358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2.9</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Ansible-Legacy </a:t>
            </a:r>
            <a:r>
              <a:rPr lang="en-US" altLang="ja-JP" sz="1600" b="1"/>
              <a:t>&gt; </a:t>
            </a:r>
            <a:r>
              <a:rPr lang="ja-JP" altLang="en-US" sz="1600" b="1" smtClean="0"/>
              <a:t>作業対象ホスト＆ </a:t>
            </a:r>
            <a:r>
              <a:rPr lang="en-US" altLang="ja-JP" sz="1600" b="1" smtClean="0"/>
              <a:t>Ansible-Legacy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legacy</a:t>
            </a:r>
            <a:r>
              <a:rPr lang="ja-JP" altLang="en-US" sz="1600" smtClean="0"/>
              <a:t>代入値自動登録設定プロシージャ」によって正しい値が指定されていることを確認する。</a:t>
            </a:r>
            <a:endParaRPr kumimoji="1" lang="ja-JP" altLang="en-US" sz="1600"/>
          </a:p>
        </p:txBody>
      </p:sp>
      <p:sp>
        <p:nvSpPr>
          <p:cNvPr id="9" name="テキスト ボックス 8"/>
          <p:cNvSpPr txBox="1"/>
          <p:nvPr/>
        </p:nvSpPr>
        <p:spPr>
          <a:xfrm>
            <a:off x="4255210" y="3086096"/>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0" name="テキスト ボックス 9"/>
          <p:cNvSpPr txBox="1"/>
          <p:nvPr/>
        </p:nvSpPr>
        <p:spPr>
          <a:xfrm>
            <a:off x="2339752" y="6281249"/>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pic>
        <p:nvPicPr>
          <p:cNvPr id="4" name="図 3"/>
          <p:cNvPicPr>
            <a:picLocks noChangeAspect="1"/>
          </p:cNvPicPr>
          <p:nvPr/>
        </p:nvPicPr>
        <p:blipFill>
          <a:blip r:embed="rId2"/>
          <a:stretch>
            <a:fillRect/>
          </a:stretch>
        </p:blipFill>
        <p:spPr>
          <a:xfrm>
            <a:off x="3347864" y="4760617"/>
            <a:ext cx="5291785" cy="1825133"/>
          </a:xfrm>
          <a:prstGeom prst="rect">
            <a:avLst/>
          </a:prstGeom>
        </p:spPr>
      </p:pic>
      <p:pic>
        <p:nvPicPr>
          <p:cNvPr id="7" name="図 6"/>
          <p:cNvPicPr>
            <a:picLocks noChangeAspect="1"/>
          </p:cNvPicPr>
          <p:nvPr/>
        </p:nvPicPr>
        <p:blipFill>
          <a:blip r:embed="rId3"/>
          <a:stretch>
            <a:fillRect/>
          </a:stretch>
        </p:blipFill>
        <p:spPr>
          <a:xfrm>
            <a:off x="271149" y="3086096"/>
            <a:ext cx="4032448" cy="1674521"/>
          </a:xfrm>
          <a:prstGeom prst="rect">
            <a:avLst/>
          </a:prstGeom>
        </p:spPr>
      </p:pic>
    </p:spTree>
    <p:extLst>
      <p:ext uri="{BB962C8B-B14F-4D97-AF65-F5344CB8AC3E}">
        <p14:creationId xmlns:p14="http://schemas.microsoft.com/office/powerpoint/2010/main" val="3345116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64" y="2269313"/>
            <a:ext cx="7695004" cy="3757645"/>
          </a:xfrm>
          <a:prstGeom prst="rect">
            <a:avLst/>
          </a:prstGeom>
        </p:spPr>
      </p:pic>
      <p:sp>
        <p:nvSpPr>
          <p:cNvPr id="29" name="角丸四角形 28"/>
          <p:cNvSpPr/>
          <p:nvPr/>
        </p:nvSpPr>
        <p:spPr bwMode="auto">
          <a:xfrm>
            <a:off x="2697772" y="2550254"/>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Conductor</a:t>
            </a:r>
            <a:r>
              <a:rPr lang="ja-JP" altLang="en-US" sz="1200" smtClean="0">
                <a:solidFill>
                  <a:schemeClr val="tx1"/>
                </a:solidFill>
                <a:latin typeface="+mn-ea"/>
              </a:rPr>
              <a:t>一覧から</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「サーバ基本設定」を選択する。</a:t>
            </a:r>
            <a:endParaRPr lang="en-US" altLang="ja-JP" sz="1200">
              <a:solidFill>
                <a:schemeClr val="tx1"/>
              </a:solidFill>
              <a:latin typeface="+mn-ea"/>
            </a:endParaRPr>
          </a:p>
        </p:txBody>
      </p:sp>
      <p:sp>
        <p:nvSpPr>
          <p:cNvPr id="30" name="角丸四角形 29"/>
          <p:cNvSpPr/>
          <p:nvPr/>
        </p:nvSpPr>
        <p:spPr bwMode="auto">
          <a:xfrm>
            <a:off x="1403648" y="3654393"/>
            <a:ext cx="3456384" cy="11010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2547000" y="2896064"/>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2" name="角丸四角形 31"/>
          <p:cNvSpPr/>
          <p:nvPr/>
        </p:nvSpPr>
        <p:spPr bwMode="auto">
          <a:xfrm>
            <a:off x="2697772" y="3859538"/>
            <a:ext cx="2664370"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「基本設定　全台」を選択する。</a:t>
            </a:r>
            <a:endParaRPr lang="en-US" altLang="ja-JP" sz="1200">
              <a:solidFill>
                <a:schemeClr val="tx1"/>
              </a:solidFill>
              <a:latin typeface="+mn-ea"/>
            </a:endParaRPr>
          </a:p>
        </p:txBody>
      </p:sp>
      <p:sp>
        <p:nvSpPr>
          <p:cNvPr id="33" name="角丸四角形 32"/>
          <p:cNvSpPr/>
          <p:nvPr/>
        </p:nvSpPr>
        <p:spPr bwMode="auto">
          <a:xfrm>
            <a:off x="1403648" y="5041602"/>
            <a:ext cx="4363805" cy="1763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4" name="円形吹き出し 33"/>
          <p:cNvSpPr/>
          <p:nvPr/>
        </p:nvSpPr>
        <p:spPr bwMode="auto">
          <a:xfrm>
            <a:off x="2547001" y="4141557"/>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5" name="角丸四角形 34"/>
          <p:cNvSpPr/>
          <p:nvPr/>
        </p:nvSpPr>
        <p:spPr bwMode="auto">
          <a:xfrm>
            <a:off x="218724" y="5594960"/>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36" name="円形吹き出し 35"/>
          <p:cNvSpPr/>
          <p:nvPr/>
        </p:nvSpPr>
        <p:spPr bwMode="auto">
          <a:xfrm>
            <a:off x="2630004" y="5795314"/>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pic>
        <p:nvPicPr>
          <p:cNvPr id="37" name="図 36"/>
          <p:cNvPicPr>
            <a:picLocks noChangeAspect="1"/>
          </p:cNvPicPr>
          <p:nvPr/>
        </p:nvPicPr>
        <p:blipFill>
          <a:blip r:embed="rId4"/>
          <a:stretch>
            <a:fillRect/>
          </a:stretch>
        </p:blipFill>
        <p:spPr>
          <a:xfrm>
            <a:off x="2972041" y="5392529"/>
            <a:ext cx="2809262" cy="1268858"/>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2</a:t>
            </a:r>
            <a:r>
              <a:rPr kumimoji="1" lang="en-US" altLang="ja-JP" smtClean="0"/>
              <a:t>.10</a:t>
            </a:r>
            <a:r>
              <a:rPr kumimoji="1" lang="ja-JP" altLang="en-US" smtClean="0"/>
              <a:t> </a:t>
            </a:r>
            <a:r>
              <a:rPr kumimoji="1" lang="en-US" altLang="ja-JP" smtClean="0"/>
              <a:t>Conductor</a:t>
            </a:r>
            <a:r>
              <a:rPr kumimoji="1" lang="ja-JP" altLang="en-US" smtClean="0"/>
              <a:t>の実行 </a:t>
            </a:r>
            <a:r>
              <a:rPr lang="en-US" altLang="ja-JP"/>
              <a:t>(</a:t>
            </a:r>
            <a:r>
              <a:rPr lang="en-US" altLang="ja-JP" smtClean="0"/>
              <a:t>1/2)</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20" name="角丸四角形 19"/>
          <p:cNvSpPr/>
          <p:nvPr/>
        </p:nvSpPr>
        <p:spPr bwMode="auto">
          <a:xfrm>
            <a:off x="2972041" y="6466505"/>
            <a:ext cx="740736" cy="13225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521081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23528" y="2348880"/>
            <a:ext cx="7050815" cy="3966084"/>
          </a:xfrm>
          <a:prstGeom prst="rect">
            <a:avLst/>
          </a:prstGeom>
        </p:spPr>
      </p:pic>
      <p:sp>
        <p:nvSpPr>
          <p:cNvPr id="2" name="タイトル 1"/>
          <p:cNvSpPr>
            <a:spLocks noGrp="1"/>
          </p:cNvSpPr>
          <p:nvPr>
            <p:ph type="title"/>
          </p:nvPr>
        </p:nvSpPr>
        <p:spPr/>
        <p:txBody>
          <a:bodyPr/>
          <a:lstStyle/>
          <a:p>
            <a:r>
              <a:rPr kumimoji="1" lang="en-US" altLang="ja-JP" smtClean="0"/>
              <a:t>2.10</a:t>
            </a:r>
            <a:r>
              <a:rPr kumimoji="1" lang="ja-JP" altLang="en-US" smtClean="0"/>
              <a:t> </a:t>
            </a:r>
            <a:r>
              <a:rPr kumimoji="1" lang="en-US" altLang="ja-JP" smtClean="0"/>
              <a:t>Conductor</a:t>
            </a:r>
            <a:r>
              <a:rPr kumimoji="1" lang="ja-JP" altLang="en-US" smtClean="0"/>
              <a:t>の実行 </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lang="ja-JP" altLang="en-US" b="1" smtClean="0"/>
              <a:t>の実行結果を確認する</a:t>
            </a:r>
            <a:r>
              <a:rPr kumimoji="1" lang="ja-JP" altLang="en-US" smtClean="0"/>
              <a:t>　</a:t>
            </a:r>
            <a:r>
              <a:rPr kumimoji="1" lang="en-US" altLang="ja-JP" smtClean="0"/>
              <a:t/>
            </a:r>
            <a:br>
              <a:rPr kumimoji="1" lang="en-US" altLang="ja-JP" smtClean="0"/>
            </a:br>
            <a:r>
              <a:rPr kumimoji="1" lang="ja-JP" altLang="en-US" sz="1600" smtClean="0"/>
              <a:t>作業確認画面では、全体およびノードごとの実行結果を確認できます。</a:t>
            </a:r>
            <a:r>
              <a:rPr kumimoji="1" lang="en-US" altLang="ja-JP" sz="1600" smtClean="0"/>
              <a:t/>
            </a:r>
            <a:br>
              <a:rPr kumimoji="1" lang="en-US" altLang="ja-JP" sz="1600" smtClean="0"/>
            </a:br>
            <a:r>
              <a:rPr kumimoji="1" lang="ja-JP" altLang="en-US" sz="1600" smtClean="0"/>
              <a:t>投入した</a:t>
            </a:r>
            <a:r>
              <a:rPr kumimoji="1" lang="en-US" altLang="ja-JP" sz="1600" smtClean="0"/>
              <a:t>Movement</a:t>
            </a:r>
            <a:r>
              <a:rPr kumimoji="1" lang="ja-JP" altLang="en-US" sz="1600" smtClean="0"/>
              <a:t>を選択すると、</a:t>
            </a:r>
            <a:r>
              <a:rPr kumimoji="1" lang="ja-JP" altLang="en-US" sz="1600" smtClean="0">
                <a:solidFill>
                  <a:srgbClr val="FF0000"/>
                </a:solidFill>
              </a:rPr>
              <a:t>詳細結果へのリンク</a:t>
            </a:r>
            <a:r>
              <a:rPr kumimoji="1" lang="ja-JP" altLang="en-US" sz="1600" smtClean="0"/>
              <a:t>を表示できます。</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a:t>
            </a:r>
            <a:r>
              <a:rPr lang="ja-JP" altLang="en-US" sz="1600" b="1"/>
              <a:t>確認</a:t>
            </a:r>
            <a:endParaRPr kumimoji="1" lang="en-US" altLang="ja-JP" sz="1600" b="1" smtClean="0"/>
          </a:p>
          <a:p>
            <a:pPr marL="0" indent="0">
              <a:buNone/>
            </a:pPr>
            <a:endParaRPr kumimoji="1" lang="ja-JP" altLang="en-US"/>
          </a:p>
        </p:txBody>
      </p:sp>
      <p:sp>
        <p:nvSpPr>
          <p:cNvPr id="21" name="角丸四角形 20"/>
          <p:cNvSpPr/>
          <p:nvPr/>
        </p:nvSpPr>
        <p:spPr bwMode="auto">
          <a:xfrm>
            <a:off x="5609264" y="2697954"/>
            <a:ext cx="1627032" cy="1512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7049403" y="3308717"/>
            <a:ext cx="216030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リンクや作業の情報が</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表示される。</a:t>
            </a:r>
            <a:endParaRPr lang="en-US" altLang="ja-JP" sz="1200">
              <a:solidFill>
                <a:schemeClr val="tx1"/>
              </a:solidFill>
              <a:latin typeface="+mn-ea"/>
            </a:endParaRPr>
          </a:p>
        </p:txBody>
      </p:sp>
      <p:sp>
        <p:nvSpPr>
          <p:cNvPr id="23" name="円形吹き出し 22"/>
          <p:cNvSpPr/>
          <p:nvPr/>
        </p:nvSpPr>
        <p:spPr bwMode="auto">
          <a:xfrm>
            <a:off x="6844011" y="3176348"/>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123728" y="3212976"/>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1900760" y="3454059"/>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1111076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3113640"/>
            <a:ext cx="8378204" cy="1179456"/>
          </a:xfrm>
          <a:prstGeom prst="rect">
            <a:avLst/>
          </a:prstGeom>
        </p:spPr>
      </p:pic>
      <p:sp>
        <p:nvSpPr>
          <p:cNvPr id="2" name="タイトル 1"/>
          <p:cNvSpPr>
            <a:spLocks noGrp="1"/>
          </p:cNvSpPr>
          <p:nvPr>
            <p:ph type="title"/>
          </p:nvPr>
        </p:nvSpPr>
        <p:spPr/>
        <p:txBody>
          <a:bodyPr/>
          <a:lstStyle/>
          <a:p>
            <a:r>
              <a:rPr kumimoji="1" lang="en-US" altLang="ja-JP" smtClean="0"/>
              <a:t>2.11 </a:t>
            </a:r>
            <a:r>
              <a:rPr kumimoji="1" lang="ja-JP" altLang="en-US" smtClean="0"/>
              <a:t>参照用パラメータシートの確認</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参照用パラメータシートの内容を確認する</a:t>
            </a:r>
            <a:r>
              <a:rPr lang="en-US" altLang="ja-JP" sz="1600"/>
              <a:t/>
            </a:r>
            <a:br>
              <a:rPr lang="en-US" altLang="ja-JP" sz="1600"/>
            </a:br>
            <a:r>
              <a:rPr lang="ja-JP" altLang="en-US" sz="1600" smtClean="0"/>
              <a:t>前項までの操作により、設定したパラメータをターゲットホストに適用できました。</a:t>
            </a:r>
            <a:r>
              <a:rPr lang="en-US" altLang="ja-JP" sz="1600"/>
              <a:t/>
            </a:r>
            <a:br>
              <a:rPr lang="en-US" altLang="ja-JP" sz="1600"/>
            </a:br>
            <a:r>
              <a:rPr lang="ja-JP" altLang="en-US" sz="1600" smtClean="0"/>
              <a:t>最後に参照用パラメータシートを確認し、実行日時などが記録されたことを確認しましょう。</a:t>
            </a:r>
            <a:r>
              <a:rPr lang="en-US" altLang="ja-JP" sz="1600" smtClean="0"/>
              <a:t/>
            </a:r>
            <a:br>
              <a:rPr lang="en-US" altLang="ja-JP" sz="1600" smtClean="0"/>
            </a:br>
            <a:r>
              <a:rPr lang="en-US" altLang="ja-JP" sz="1600" smtClean="0"/>
              <a:t/>
            </a:r>
            <a:br>
              <a:rPr lang="en-US" altLang="ja-JP" sz="1600" smtClean="0"/>
            </a:br>
            <a:endParaRPr lang="en-US" altLang="ja-JP" sz="1600" smtClean="0"/>
          </a:p>
          <a:p>
            <a:pPr marL="0" indent="0">
              <a:buNone/>
            </a:pPr>
            <a:r>
              <a:rPr lang="ja-JP" altLang="en-US" sz="1600" smtClean="0"/>
              <a:t>メニュー</a:t>
            </a:r>
            <a:r>
              <a:rPr lang="en-US" altLang="ja-JP" sz="1600" smtClean="0"/>
              <a:t>:</a:t>
            </a:r>
            <a:r>
              <a:rPr lang="ja-JP" altLang="en-US" sz="1600" smtClean="0"/>
              <a:t>サーバ基本設定</a:t>
            </a:r>
            <a:r>
              <a:rPr lang="en-US" altLang="ja-JP" sz="1600" smtClean="0"/>
              <a:t>(</a:t>
            </a:r>
            <a:r>
              <a:rPr lang="ja-JP" altLang="en-US" sz="1600" smtClean="0"/>
              <a:t>参照用</a:t>
            </a:r>
            <a:r>
              <a:rPr lang="en-US" altLang="ja-JP" sz="1600" smtClean="0"/>
              <a:t>)</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endParaRPr lang="en-US" altLang="ja-JP" sz="1600" smtClean="0"/>
          </a:p>
          <a:p>
            <a:pPr marL="457200" indent="-457200">
              <a:buFont typeface="+mj-ea"/>
              <a:buAutoNum type="circleNumDbPlain"/>
            </a:pPr>
            <a:r>
              <a:rPr lang="ja-JP" altLang="en-US" sz="1600" smtClean="0"/>
              <a:t>「</a:t>
            </a:r>
            <a:r>
              <a:rPr lang="ja-JP" altLang="en-US" sz="1600" smtClean="0">
                <a:solidFill>
                  <a:srgbClr val="FF0000"/>
                </a:solidFill>
              </a:rPr>
              <a:t>基準日時</a:t>
            </a:r>
            <a:r>
              <a:rPr lang="ja-JP" altLang="en-US" sz="1600" smtClean="0"/>
              <a:t>」や「</a:t>
            </a:r>
            <a:r>
              <a:rPr lang="ja-JP" altLang="en-US" sz="1600" smtClean="0">
                <a:solidFill>
                  <a:srgbClr val="FF0000"/>
                </a:solidFill>
              </a:rPr>
              <a:t>最終実行日時</a:t>
            </a:r>
            <a:r>
              <a:rPr lang="ja-JP" altLang="en-US" sz="1600" smtClean="0"/>
              <a:t>」が更新されていることを確認する。</a:t>
            </a:r>
            <a:endParaRPr lang="ja-JP" altLang="en-US" sz="1600"/>
          </a:p>
        </p:txBody>
      </p:sp>
      <p:sp>
        <p:nvSpPr>
          <p:cNvPr id="5" name="角丸四角形 4"/>
          <p:cNvSpPr/>
          <p:nvPr/>
        </p:nvSpPr>
        <p:spPr bwMode="auto">
          <a:xfrm flipH="1">
            <a:off x="4151000" y="3325624"/>
            <a:ext cx="925056" cy="96747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6" name="角丸四角形 5"/>
          <p:cNvSpPr/>
          <p:nvPr/>
        </p:nvSpPr>
        <p:spPr bwMode="auto">
          <a:xfrm flipH="1">
            <a:off x="2411760" y="3325624"/>
            <a:ext cx="864096" cy="96747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5908013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en-US" altLang="ja-JP" smtClean="0"/>
              <a:t>.</a:t>
            </a:r>
            <a:r>
              <a:rPr lang="ja-JP" altLang="en-US" smtClean="0"/>
              <a:t>　実習 </a:t>
            </a:r>
            <a:r>
              <a:rPr lang="ja-JP" altLang="en-US"/>
              <a:t>シナリオ</a:t>
            </a:r>
            <a:r>
              <a:rPr lang="ja-JP" altLang="en-US" smtClean="0"/>
              <a:t>②</a:t>
            </a:r>
            <a:endParaRPr kumimoji="1" lang="ja-JP" altLang="en-US" dirty="0"/>
          </a:p>
        </p:txBody>
      </p:sp>
    </p:spTree>
    <p:extLst>
      <p:ext uri="{BB962C8B-B14F-4D97-AF65-F5344CB8AC3E}">
        <p14:creationId xmlns:p14="http://schemas.microsoft.com/office/powerpoint/2010/main" val="1252698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 </a:t>
            </a:r>
            <a:r>
              <a:rPr kumimoji="1" lang="ja-JP" altLang="en-US" smtClean="0"/>
              <a:t>オペレーションの</a:t>
            </a:r>
            <a:r>
              <a:rPr lang="ja-JP" altLang="en-US" smtClean="0"/>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smtClean="0"/>
              <a:t>オペレーションを新規登録する</a:t>
            </a:r>
            <a:r>
              <a:rPr lang="en-US" altLang="ja-JP"/>
              <a:t/>
            </a:r>
            <a:br>
              <a:rPr lang="en-US" altLang="ja-JP"/>
            </a:br>
            <a:r>
              <a:rPr lang="ja-JP" altLang="en-US" sz="1600"/>
              <a:t>追加</a:t>
            </a:r>
            <a:r>
              <a:rPr lang="ja-JP" altLang="en-US" sz="1600" smtClean="0"/>
              <a:t>のオペレーションを作成しましょう。</a:t>
            </a:r>
            <a:endParaRPr lang="en-US" altLang="ja-JP" sz="1600"/>
          </a:p>
          <a:p>
            <a:pPr marL="0" indent="0">
              <a:buNone/>
            </a:pPr>
            <a:endParaRPr lang="en-US" altLang="ja-JP" sz="1600" smtClean="0"/>
          </a:p>
          <a:p>
            <a:pPr marL="0" indent="0">
              <a:lnSpc>
                <a:spcPct val="150000"/>
              </a:lnSpc>
              <a:buNone/>
            </a:pPr>
            <a:r>
              <a:rPr kumimoji="1" lang="ja-JP" altLang="en-US" sz="1600" smtClean="0"/>
              <a:t>メニュー：</a:t>
            </a:r>
            <a:r>
              <a:rPr kumimoji="1" lang="ja-JP" altLang="en-US" sz="1600" b="1" smtClean="0"/>
              <a:t>基本コンソール </a:t>
            </a:r>
            <a:r>
              <a:rPr kumimoji="1" lang="en-US" altLang="ja-JP" sz="1600" b="1" smtClean="0"/>
              <a:t>&gt;</a:t>
            </a:r>
            <a:r>
              <a:rPr kumimoji="1" lang="ja-JP" altLang="en-US" sz="1600" b="1" smtClean="0"/>
              <a:t> 投入オペレーション一覧</a:t>
            </a:r>
            <a:endParaRPr lang="en-US" altLang="ja-JP" sz="1600" b="1"/>
          </a:p>
          <a:p>
            <a:pPr marL="457200" indent="-457200">
              <a:buFont typeface="+mj-ea"/>
              <a:buAutoNum type="circleNumDbPlain"/>
            </a:pPr>
            <a:r>
              <a:rPr kumimoji="1" lang="ja-JP" altLang="en-US" sz="1600" smtClean="0"/>
              <a:t>登録 </a:t>
            </a:r>
            <a:r>
              <a:rPr lang="en-US" altLang="ja-JP" sz="1600" smtClean="0"/>
              <a:t>&gt; </a:t>
            </a:r>
            <a:r>
              <a:rPr lang="ja-JP" altLang="en-US" sz="1600" smtClean="0"/>
              <a:t>登録開始 を押下する。</a:t>
            </a:r>
            <a:endParaRPr lang="en-US" altLang="ja-JP" sz="1600" smtClean="0"/>
          </a:p>
          <a:p>
            <a:pPr marL="457200" indent="-457200">
              <a:buFont typeface="+mj-ea"/>
              <a:buAutoNum type="circleNumDbPlain"/>
            </a:pPr>
            <a:r>
              <a:rPr lang="ja-JP" altLang="en-US" sz="1600"/>
              <a:t>各項目へ下表のように入力し、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0" indent="0">
              <a:buNone/>
            </a:pPr>
            <a:endParaRPr kumimoji="1" lang="en-US" altLang="ja-JP" sz="1800"/>
          </a:p>
          <a:p>
            <a:pPr marL="0" indent="0">
              <a:buNone/>
            </a:pPr>
            <a:endParaRPr kumimoji="1" lang="en-US" altLang="ja-JP" sz="1800" smtClean="0"/>
          </a:p>
          <a:p>
            <a:endParaRPr lang="en-US" altLang="ja-JP" sz="1800"/>
          </a:p>
          <a:p>
            <a:endParaRPr kumimoji="1" lang="ja-JP" altLang="en-US" sz="1800"/>
          </a:p>
        </p:txBody>
      </p:sp>
      <p:pic>
        <p:nvPicPr>
          <p:cNvPr id="4" name="図 3"/>
          <p:cNvPicPr>
            <a:picLocks noChangeAspect="1"/>
          </p:cNvPicPr>
          <p:nvPr/>
        </p:nvPicPr>
        <p:blipFill>
          <a:blip r:embed="rId2"/>
          <a:stretch>
            <a:fillRect/>
          </a:stretch>
        </p:blipFill>
        <p:spPr>
          <a:xfrm>
            <a:off x="177212" y="3065958"/>
            <a:ext cx="4394788" cy="1752714"/>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792008235"/>
              </p:ext>
            </p:extLst>
          </p:nvPr>
        </p:nvGraphicFramePr>
        <p:xfrm>
          <a:off x="177212" y="4922839"/>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smtClean="0"/>
                        <a:t>基本設定　追加サーバのみ</a:t>
                      </a:r>
                      <a:endParaRPr kumimoji="1" lang="ja-JP" altLang="en-US" sz="1400"/>
                    </a:p>
                  </a:txBody>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75208"/>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323410" y="3501010"/>
            <a:ext cx="2736422"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614749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55006" y="3021036"/>
            <a:ext cx="5011233" cy="1278374"/>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smtClean="0"/>
              <a:t>3.2 </a:t>
            </a:r>
            <a:r>
              <a:rPr lang="ja-JP" altLang="en-US" smtClean="0"/>
              <a:t>ホストグループへのホスト追加</a:t>
            </a:r>
            <a:endParaRPr kumimoji="1" lang="ja-JP" altLang="en-US"/>
          </a:p>
        </p:txBody>
      </p:sp>
      <p:sp>
        <p:nvSpPr>
          <p:cNvPr id="3" name="コンテンツ プレースホルダー 2"/>
          <p:cNvSpPr>
            <a:spLocks noGrp="1"/>
          </p:cNvSpPr>
          <p:nvPr>
            <p:ph sz="quarter" idx="10"/>
          </p:nvPr>
        </p:nvSpPr>
        <p:spPr>
          <a:xfrm>
            <a:off x="179513" y="770091"/>
            <a:ext cx="8784976" cy="5616476"/>
          </a:xfrm>
        </p:spPr>
        <p:txBody>
          <a:bodyPr/>
          <a:lstStyle/>
          <a:p>
            <a:r>
              <a:rPr lang="ja-JP" altLang="en-US" b="1" smtClean="0"/>
              <a:t>ホストグループへホスト</a:t>
            </a:r>
            <a:r>
              <a:rPr kumimoji="1" lang="ja-JP" altLang="en-US" b="1" smtClean="0"/>
              <a:t>を登録する</a:t>
            </a:r>
            <a:r>
              <a:rPr lang="en-US" altLang="ja-JP" b="1"/>
              <a:t/>
            </a:r>
            <a:br>
              <a:rPr lang="en-US" altLang="ja-JP" b="1"/>
            </a:br>
            <a:r>
              <a:rPr lang="ja-JP" altLang="en-US" sz="1600"/>
              <a:t>追加</a:t>
            </a:r>
            <a:r>
              <a:rPr lang="ja-JP" altLang="en-US" sz="1600" smtClean="0"/>
              <a:t>の</a:t>
            </a:r>
            <a:r>
              <a:rPr lang="ja-JP" altLang="en-US" sz="1600"/>
              <a:t>ホスト</a:t>
            </a:r>
            <a:r>
              <a:rPr lang="ja-JP" altLang="en-US" sz="1600" smtClean="0"/>
              <a:t>をホストグループに登録しましょう。</a:t>
            </a:r>
            <a:r>
              <a:rPr lang="en-US" altLang="ja-JP" sz="1600" smtClean="0"/>
              <a:t/>
            </a:r>
            <a:br>
              <a:rPr lang="en-US" altLang="ja-JP" sz="1600" smtClean="0"/>
            </a:br>
            <a:r>
              <a:rPr lang="en-US" altLang="ja-JP" sz="1600" smtClean="0"/>
              <a:t>webA</a:t>
            </a:r>
            <a:r>
              <a:rPr lang="ja-JP" altLang="en-US" sz="1600" smtClean="0"/>
              <a:t>と</a:t>
            </a:r>
            <a:r>
              <a:rPr lang="en-US" altLang="ja-JP" sz="1600" smtClean="0"/>
              <a:t>webB</a:t>
            </a:r>
            <a:r>
              <a:rPr lang="ja-JP" altLang="en-US" sz="1600" smtClean="0"/>
              <a:t> を作業対象から外すために、シナリオ①で行った設定の変更も行います。</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ja-JP" altLang="en-US" sz="1600" b="1" smtClean="0"/>
              <a:t>ホストグループ管理</a:t>
            </a:r>
            <a:r>
              <a:rPr lang="ja-JP" altLang="en-US" sz="1600" b="1"/>
              <a:t>　</a:t>
            </a:r>
            <a:r>
              <a:rPr lang="en-US" altLang="ja-JP" sz="1600" b="1" smtClean="0"/>
              <a:t>&gt; </a:t>
            </a:r>
            <a:r>
              <a:rPr lang="ja-JP" altLang="en-US" sz="1600" b="1" smtClean="0"/>
              <a:t>ホスト紐付管理</a:t>
            </a:r>
            <a:endParaRPr lang="en-US" altLang="ja-JP" sz="1600" b="1"/>
          </a:p>
          <a:p>
            <a:pPr marL="457200" indent="-457200">
              <a:buFont typeface="+mj-ea"/>
              <a:buAutoNum type="circleNumDbPlain"/>
            </a:pPr>
            <a:r>
              <a:rPr kumimoji="1" lang="en-US" altLang="ja-JP" sz="1600" smtClean="0"/>
              <a:t>【</a:t>
            </a:r>
            <a:r>
              <a:rPr kumimoji="1" lang="ja-JP" altLang="en-US" sz="1600" smtClean="0"/>
              <a:t>更新</a:t>
            </a:r>
            <a:r>
              <a:rPr kumimoji="1" lang="en-US" altLang="ja-JP" sz="1600" smtClean="0"/>
              <a:t>】</a:t>
            </a:r>
            <a:r>
              <a:rPr kumimoji="1" lang="ja-JP" altLang="en-US" sz="1600" smtClean="0"/>
              <a:t>一覧</a:t>
            </a:r>
            <a:r>
              <a:rPr kumimoji="1" lang="en-US" altLang="ja-JP" sz="1600" smtClean="0"/>
              <a:t>/</a:t>
            </a:r>
            <a:r>
              <a:rPr kumimoji="1" lang="ja-JP" altLang="en-US" sz="1600" smtClean="0"/>
              <a:t>更新 </a:t>
            </a:r>
            <a:r>
              <a:rPr kumimoji="1" lang="en-US" altLang="ja-JP" sz="1600" smtClean="0"/>
              <a:t>&gt;</a:t>
            </a:r>
            <a:r>
              <a:rPr kumimoji="1" lang="ja-JP" altLang="en-US" sz="1600" smtClean="0"/>
              <a:t> 更新 を押下する。</a:t>
            </a:r>
            <a:r>
              <a:rPr kumimoji="1" lang="en-US" altLang="ja-JP" sz="1600" smtClean="0"/>
              <a:t/>
            </a:r>
            <a:br>
              <a:rPr kumimoji="1" lang="en-US" altLang="ja-JP" sz="1600" smtClean="0"/>
            </a:br>
            <a:r>
              <a:rPr kumimoji="1" lang="en-US" altLang="ja-JP" sz="1600" smtClean="0"/>
              <a:t>【</a:t>
            </a:r>
            <a:r>
              <a:rPr kumimoji="1" lang="ja-JP" altLang="en-US" sz="1600" smtClean="0"/>
              <a:t>新規登録</a:t>
            </a:r>
            <a:r>
              <a:rPr kumimoji="1" lang="en-US" altLang="ja-JP" sz="1600" smtClean="0"/>
              <a:t>】</a:t>
            </a:r>
            <a:r>
              <a:rPr lang="ja-JP" altLang="en-US" sz="1600"/>
              <a:t>登録 </a:t>
            </a:r>
            <a:r>
              <a:rPr lang="en-US" altLang="ja-JP" sz="1600"/>
              <a:t>&gt; </a:t>
            </a:r>
            <a:r>
              <a:rPr lang="ja-JP" altLang="en-US" sz="1600"/>
              <a:t>登録開始 を押下する。</a:t>
            </a:r>
            <a:endParaRPr kumimoji="1" lang="en-US" altLang="ja-JP" sz="1600" smtClean="0"/>
          </a:p>
          <a:p>
            <a:pPr marL="457200" indent="-457200">
              <a:buFont typeface="+mj-ea"/>
              <a:buAutoNum type="circleNumDbPlain"/>
            </a:pPr>
            <a:r>
              <a:rPr lang="ja-JP" altLang="en-US" sz="1600"/>
              <a:t>各項目で下表のように</a:t>
            </a:r>
            <a:r>
              <a:rPr lang="ja-JP" altLang="en-US" sz="1600" smtClean="0"/>
              <a:t>選択</a:t>
            </a:r>
            <a:r>
              <a:rPr lang="ja-JP" altLang="en-US" sz="1600"/>
              <a:t>し</a:t>
            </a:r>
            <a:r>
              <a:rPr lang="ja-JP" altLang="en-US" sz="1600" smtClean="0"/>
              <a:t>、</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1384277929"/>
              </p:ext>
            </p:extLst>
          </p:nvPr>
        </p:nvGraphicFramePr>
        <p:xfrm>
          <a:off x="155006" y="4456030"/>
          <a:ext cx="5035739" cy="1276959"/>
        </p:xfrm>
        <a:graphic>
          <a:graphicData uri="http://schemas.openxmlformats.org/drawingml/2006/table">
            <a:tbl>
              <a:tblPr firstRow="1" bandRow="1">
                <a:tableStyleId>{93296810-A885-4BE3-A3E7-6D5BEEA58F35}</a:tableStyleId>
              </a:tblPr>
              <a:tblGrid>
                <a:gridCol w="1728468">
                  <a:extLst>
                    <a:ext uri="{9D8B030D-6E8A-4147-A177-3AD203B41FA5}">
                      <a16:colId xmlns:a16="http://schemas.microsoft.com/office/drawing/2014/main" val="3914107317"/>
                    </a:ext>
                  </a:extLst>
                </a:gridCol>
                <a:gridCol w="2328486">
                  <a:extLst>
                    <a:ext uri="{9D8B030D-6E8A-4147-A177-3AD203B41FA5}">
                      <a16:colId xmlns:a16="http://schemas.microsoft.com/office/drawing/2014/main" val="418709912"/>
                    </a:ext>
                  </a:extLst>
                </a:gridCol>
                <a:gridCol w="978785">
                  <a:extLst>
                    <a:ext uri="{9D8B030D-6E8A-4147-A177-3AD203B41FA5}">
                      <a16:colId xmlns:a16="http://schemas.microsoft.com/office/drawing/2014/main" val="1052485450"/>
                    </a:ext>
                  </a:extLst>
                </a:gridCol>
              </a:tblGrid>
              <a:tr h="288032">
                <a:tc>
                  <a:txBody>
                    <a:bodyPr/>
                    <a:lstStyle/>
                    <a:p>
                      <a:r>
                        <a:rPr kumimoji="1" lang="ja-JP" altLang="en-US" sz="1400" smtClean="0"/>
                        <a:t>ホストグループ名</a:t>
                      </a:r>
                      <a:endParaRPr kumimoji="1" lang="ja-JP" altLang="en-US" sz="1400"/>
                    </a:p>
                  </a:txBody>
                  <a:tcPr/>
                </a:tc>
                <a:tc>
                  <a:txBody>
                    <a:bodyPr/>
                    <a:lstStyle/>
                    <a:p>
                      <a:r>
                        <a:rPr kumimoji="1" lang="ja-JP" altLang="en-US" sz="1400" smtClean="0"/>
                        <a:t>オペレーション</a:t>
                      </a:r>
                      <a:endParaRPr kumimoji="1" lang="ja-JP" altLang="en-US" sz="1400"/>
                    </a:p>
                  </a:txBody>
                  <a:tcPr/>
                </a:tc>
                <a:tc>
                  <a:txBody>
                    <a:bodyPr/>
                    <a:lstStyle/>
                    <a:p>
                      <a:r>
                        <a:rPr kumimoji="1" lang="ja-JP" altLang="en-US" sz="1400" smtClean="0"/>
                        <a:t>ホスト名</a:t>
                      </a:r>
                      <a:endParaRPr kumimoji="1" lang="ja-JP" altLang="en-US" sz="140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smtClean="0"/>
                    </a:p>
                  </a:txBody>
                  <a:tcPr/>
                </a:tc>
                <a:tc>
                  <a:txBody>
                    <a:bodyPr/>
                    <a:lstStyle/>
                    <a:p>
                      <a:r>
                        <a:rPr kumimoji="1" lang="ja-JP" altLang="en-US" sz="1400" smtClean="0"/>
                        <a:t>基本設定　全台</a:t>
                      </a:r>
                      <a:endParaRPr kumimoji="1" lang="ja-JP" altLang="en-US" sz="1400"/>
                    </a:p>
                  </a:txBody>
                  <a:tcPr/>
                </a:tc>
                <a:tc>
                  <a:txBody>
                    <a:bodyPr/>
                    <a:lstStyle/>
                    <a:p>
                      <a:r>
                        <a:rPr kumimoji="1" lang="en-US" altLang="ja-JP" sz="1400" smtClean="0"/>
                        <a:t>webA</a:t>
                      </a:r>
                      <a:endParaRPr kumimoji="1" lang="ja-JP" altLang="en-US" sz="1400"/>
                    </a:p>
                  </a:txBody>
                  <a:tcPr/>
                </a:tc>
                <a:extLst>
                  <a:ext uri="{0D108BD9-81ED-4DB2-BD59-A6C34878D82A}">
                    <a16:rowId xmlns:a16="http://schemas.microsoft.com/office/drawing/2014/main" val="631271860"/>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smtClean="0"/>
                        <a:t>基本設定　全台</a:t>
                      </a:r>
                    </a:p>
                  </a:txBody>
                  <a:tcPr/>
                </a:tc>
                <a:tc>
                  <a:txBody>
                    <a:bodyPr/>
                    <a:lstStyle/>
                    <a:p>
                      <a:r>
                        <a:rPr kumimoji="1" lang="en-US" altLang="ja-JP" sz="1400" smtClean="0"/>
                        <a:t>webB</a:t>
                      </a:r>
                      <a:endParaRPr kumimoji="1" lang="ja-JP" altLang="en-US" sz="1400"/>
                    </a:p>
                  </a:txBody>
                  <a:tcPr/>
                </a:tc>
                <a:extLst>
                  <a:ext uri="{0D108BD9-81ED-4DB2-BD59-A6C34878D82A}">
                    <a16:rowId xmlns:a16="http://schemas.microsoft.com/office/drawing/2014/main" val="187225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web_SV</a:t>
                      </a:r>
                      <a:endParaRPr kumimoji="1" lang="ja-JP" altLang="en-US" sz="1400" smtClean="0"/>
                    </a:p>
                  </a:txBody>
                  <a:tcPr/>
                </a:tc>
                <a:tc>
                  <a:txBody>
                    <a:bodyPr/>
                    <a:lstStyle/>
                    <a:p>
                      <a:r>
                        <a:rPr kumimoji="1" lang="ja-JP" altLang="en-US" sz="1400" smtClean="0"/>
                        <a:t>基本設定　追加サーバのみ  </a:t>
                      </a:r>
                      <a:endParaRPr kumimoji="1" lang="ja-JP" altLang="en-US" sz="1400"/>
                    </a:p>
                  </a:txBody>
                  <a:tcPr/>
                </a:tc>
                <a:tc>
                  <a:txBody>
                    <a:bodyPr/>
                    <a:lstStyle/>
                    <a:p>
                      <a:r>
                        <a:rPr kumimoji="1" lang="en-US" altLang="ja-JP" sz="1400" smtClean="0"/>
                        <a:t>webC</a:t>
                      </a:r>
                      <a:endParaRPr kumimoji="1" lang="ja-JP" altLang="en-US" sz="1400"/>
                    </a:p>
                  </a:txBody>
                  <a:tcPr/>
                </a:tc>
                <a:extLst>
                  <a:ext uri="{0D108BD9-81ED-4DB2-BD59-A6C34878D82A}">
                    <a16:rowId xmlns:a16="http://schemas.microsoft.com/office/drawing/2014/main" val="2085754608"/>
                  </a:ext>
                </a:extLst>
              </a:tr>
            </a:tbl>
          </a:graphicData>
        </a:graphic>
      </p:graphicFrame>
      <p:sp>
        <p:nvSpPr>
          <p:cNvPr id="7" name="角丸四角形 6"/>
          <p:cNvSpPr/>
          <p:nvPr/>
        </p:nvSpPr>
        <p:spPr bwMode="auto">
          <a:xfrm>
            <a:off x="227014" y="3337910"/>
            <a:ext cx="4824536"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15" name="グループ化 14"/>
          <p:cNvGrpSpPr/>
          <p:nvPr/>
        </p:nvGrpSpPr>
        <p:grpSpPr>
          <a:xfrm>
            <a:off x="5382436" y="3438507"/>
            <a:ext cx="3401141" cy="849835"/>
            <a:chOff x="345873" y="3410095"/>
            <a:chExt cx="4207540" cy="1206224"/>
          </a:xfrm>
        </p:grpSpPr>
        <p:sp>
          <p:nvSpPr>
            <p:cNvPr id="16" name="テキスト ボックス 15"/>
            <p:cNvSpPr txBox="1"/>
            <p:nvPr/>
          </p:nvSpPr>
          <p:spPr>
            <a:xfrm>
              <a:off x="345874" y="3410095"/>
              <a:ext cx="3158250" cy="393162"/>
            </a:xfrm>
            <a:prstGeom prst="rect">
              <a:avLst/>
            </a:prstGeom>
            <a:solidFill>
              <a:srgbClr val="002060"/>
            </a:solidFill>
            <a:ln>
              <a:noFill/>
            </a:ln>
          </p:spPr>
          <p:txBody>
            <a:bodyPr wrap="square" rtlCol="0">
              <a:spAutoFit/>
            </a:bodyPr>
            <a:lstStyle/>
            <a:p>
              <a:pPr algn="ctr"/>
              <a:r>
                <a:rPr kumimoji="1" lang="en-US" altLang="ja-JP" sz="1200" b="1" smtClean="0">
                  <a:solidFill>
                    <a:schemeClr val="bg1"/>
                  </a:solidFill>
                </a:rPr>
                <a:t>All_SV</a:t>
              </a:r>
              <a:endParaRPr kumimoji="1" lang="ja-JP" altLang="en-US" sz="1200" b="1" dirty="0">
                <a:solidFill>
                  <a:schemeClr val="bg1"/>
                </a:solidFill>
              </a:endParaRPr>
            </a:p>
          </p:txBody>
        </p:sp>
        <p:sp>
          <p:nvSpPr>
            <p:cNvPr id="18" name="テキスト ボックス 17"/>
            <p:cNvSpPr txBox="1"/>
            <p:nvPr/>
          </p:nvSpPr>
          <p:spPr>
            <a:xfrm>
              <a:off x="1971111" y="4223157"/>
              <a:ext cx="2582302"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web</a:t>
              </a:r>
              <a:r>
                <a:rPr kumimoji="1" lang="en-US" altLang="ja-JP" sz="1200" b="1" smtClean="0">
                  <a:solidFill>
                    <a:schemeClr val="bg1"/>
                  </a:solidFill>
                </a:rPr>
                <a:t>_SV</a:t>
              </a:r>
              <a:endParaRPr kumimoji="1" lang="ja-JP" altLang="en-US" sz="1200" b="1" dirty="0">
                <a:solidFill>
                  <a:schemeClr val="bg1"/>
                </a:solidFill>
              </a:endParaRPr>
            </a:p>
          </p:txBody>
        </p:sp>
        <p:sp>
          <p:nvSpPr>
            <p:cNvPr id="19" name="テキスト ボックス 18"/>
            <p:cNvSpPr txBox="1"/>
            <p:nvPr/>
          </p:nvSpPr>
          <p:spPr>
            <a:xfrm>
              <a:off x="345873" y="4223157"/>
              <a:ext cx="1533010" cy="393162"/>
            </a:xfrm>
            <a:prstGeom prst="rect">
              <a:avLst/>
            </a:prstGeom>
            <a:solidFill>
              <a:srgbClr val="002060"/>
            </a:solidFill>
            <a:ln>
              <a:noFill/>
            </a:ln>
          </p:spPr>
          <p:txBody>
            <a:bodyPr wrap="square" rtlCol="0">
              <a:spAutoFit/>
            </a:bodyPr>
            <a:lstStyle/>
            <a:p>
              <a:pPr algn="ctr"/>
              <a:r>
                <a:rPr lang="en-US" altLang="ja-JP" sz="1200" b="1" smtClean="0">
                  <a:solidFill>
                    <a:schemeClr val="bg1"/>
                  </a:solidFill>
                </a:rPr>
                <a:t>db</a:t>
              </a:r>
              <a:r>
                <a:rPr kumimoji="1" lang="en-US" altLang="ja-JP" sz="1200" b="1" smtClean="0">
                  <a:solidFill>
                    <a:schemeClr val="bg1"/>
                  </a:solidFill>
                </a:rPr>
                <a:t>_SV</a:t>
              </a:r>
              <a:endParaRPr kumimoji="1" lang="ja-JP" altLang="en-US" sz="1200" b="1" dirty="0">
                <a:solidFill>
                  <a:schemeClr val="bg1"/>
                </a:solidFill>
              </a:endParaRPr>
            </a:p>
          </p:txBody>
        </p:sp>
      </p:grpSp>
      <p:cxnSp>
        <p:nvCxnSpPr>
          <p:cNvPr id="27" name="カギ線コネクタ 26"/>
          <p:cNvCxnSpPr>
            <a:stCxn id="16" idx="2"/>
            <a:endCxn id="18" idx="0"/>
          </p:cNvCxnSpPr>
          <p:nvPr/>
        </p:nvCxnSpPr>
        <p:spPr bwMode="auto">
          <a:xfrm rot="16200000" flipH="1">
            <a:off x="6839434" y="3534984"/>
            <a:ext cx="295837" cy="65687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カギ線コネクタ 27"/>
          <p:cNvCxnSpPr>
            <a:stCxn id="16" idx="2"/>
            <a:endCxn id="19" idx="0"/>
          </p:cNvCxnSpPr>
          <p:nvPr/>
        </p:nvCxnSpPr>
        <p:spPr bwMode="auto">
          <a:xfrm rot="5400000">
            <a:off x="6182557" y="3534986"/>
            <a:ext cx="295837" cy="65687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5306980" y="3150776"/>
            <a:ext cx="1585888" cy="307777"/>
          </a:xfrm>
          <a:prstGeom prst="rect">
            <a:avLst/>
          </a:prstGeom>
          <a:noFill/>
        </p:spPr>
        <p:txBody>
          <a:bodyPr wrap="square" rtlCol="0">
            <a:spAutoFit/>
          </a:bodyPr>
          <a:lstStyle/>
          <a:p>
            <a:r>
              <a:rPr lang="ja-JP" altLang="en-US" sz="1400" u="sng" smtClean="0"/>
              <a:t>イメージ　　</a:t>
            </a:r>
            <a:endParaRPr kumimoji="1" lang="ja-JP" altLang="en-US" sz="1400" u="sng"/>
          </a:p>
        </p:txBody>
      </p:sp>
      <p:sp>
        <p:nvSpPr>
          <p:cNvPr id="26" name="テキスト ボックス 25"/>
          <p:cNvSpPr txBox="1"/>
          <p:nvPr/>
        </p:nvSpPr>
        <p:spPr>
          <a:xfrm>
            <a:off x="6766223" y="5458021"/>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sp>
        <p:nvSpPr>
          <p:cNvPr id="30" name="テキスト ボックス 29"/>
          <p:cNvSpPr txBox="1"/>
          <p:nvPr/>
        </p:nvSpPr>
        <p:spPr>
          <a:xfrm>
            <a:off x="5398316" y="5471646"/>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sp>
        <p:nvSpPr>
          <p:cNvPr id="31" name="テキスト ボックス 30"/>
          <p:cNvSpPr txBox="1"/>
          <p:nvPr/>
        </p:nvSpPr>
        <p:spPr>
          <a:xfrm>
            <a:off x="6012160" y="5463437"/>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nvGrpSpPr>
          <p:cNvPr id="32" name="グループ化 31"/>
          <p:cNvGrpSpPr/>
          <p:nvPr/>
        </p:nvGrpSpPr>
        <p:grpSpPr>
          <a:xfrm>
            <a:off x="8039367" y="5015224"/>
            <a:ext cx="763954" cy="704407"/>
            <a:chOff x="2573787" y="3754881"/>
            <a:chExt cx="763954" cy="704407"/>
          </a:xfrm>
        </p:grpSpPr>
        <p:pic>
          <p:nvPicPr>
            <p:cNvPr id="35" name="図 34"/>
            <p:cNvPicPr>
              <a:picLocks noChangeAspect="1"/>
            </p:cNvPicPr>
            <p:nvPr/>
          </p:nvPicPr>
          <p:blipFill>
            <a:blip r:embed="rId4"/>
            <a:stretch>
              <a:fillRect/>
            </a:stretch>
          </p:blipFill>
          <p:spPr>
            <a:xfrm>
              <a:off x="2793229" y="3754881"/>
              <a:ext cx="266603" cy="454793"/>
            </a:xfrm>
            <a:prstGeom prst="rect">
              <a:avLst/>
            </a:prstGeom>
          </p:spPr>
        </p:pic>
        <p:sp>
          <p:nvSpPr>
            <p:cNvPr id="40" name="テキスト ボックス 39"/>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webC</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41" name="テキスト ボックス 40"/>
          <p:cNvSpPr txBox="1"/>
          <p:nvPr/>
        </p:nvSpPr>
        <p:spPr>
          <a:xfrm>
            <a:off x="7412912" y="5447581"/>
            <a:ext cx="690490" cy="2616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t>
            </a:r>
            <a:r>
              <a:rPr lang="en-US" altLang="ja-JP" sz="1100" b="1" smtClean="0">
                <a:ln w="0"/>
                <a:solidFill>
                  <a:srgbClr val="002B62">
                    <a:lumMod val="90000"/>
                    <a:lumOff val="10000"/>
                    <a:alpha val="32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endParaRPr>
          </a:p>
        </p:txBody>
      </p:sp>
      <p:sp>
        <p:nvSpPr>
          <p:cNvPr id="42" name="正方形/長方形 41"/>
          <p:cNvSpPr/>
          <p:nvPr/>
        </p:nvSpPr>
        <p:spPr bwMode="auto">
          <a:xfrm>
            <a:off x="5570680" y="5006079"/>
            <a:ext cx="266400" cy="453600"/>
          </a:xfrm>
          <a:prstGeom prst="rect">
            <a:avLst/>
          </a:prstGeom>
          <a:blipFill dpi="0" rotWithShape="1">
            <a:blip r:embed="rId5"/>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正方形/長方形 42"/>
          <p:cNvSpPr/>
          <p:nvPr/>
        </p:nvSpPr>
        <p:spPr bwMode="auto">
          <a:xfrm>
            <a:off x="6216271" y="5006852"/>
            <a:ext cx="266400" cy="453600"/>
          </a:xfrm>
          <a:prstGeom prst="rect">
            <a:avLst/>
          </a:prstGeom>
          <a:blipFill dpi="0" rotWithShape="1">
            <a:blip r:embed="rId5"/>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正方形/長方形 43"/>
          <p:cNvSpPr/>
          <p:nvPr/>
        </p:nvSpPr>
        <p:spPr bwMode="auto">
          <a:xfrm>
            <a:off x="6942058" y="5002143"/>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7604240" y="5002143"/>
            <a:ext cx="266400" cy="453600"/>
          </a:xfrm>
          <a:prstGeom prst="rect">
            <a:avLst/>
          </a:prstGeom>
          <a:blipFill dpi="0" rotWithShape="1">
            <a:blip r:embed="rId5">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6" name="直線矢印コネクタ 45"/>
          <p:cNvCxnSpPr/>
          <p:nvPr/>
        </p:nvCxnSpPr>
        <p:spPr bwMode="auto">
          <a:xfrm>
            <a:off x="5691762" y="4362427"/>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7" name="直線矢印コネクタ 46"/>
          <p:cNvCxnSpPr/>
          <p:nvPr/>
        </p:nvCxnSpPr>
        <p:spPr bwMode="auto">
          <a:xfrm>
            <a:off x="6316876" y="4363200"/>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8" name="直線矢印コネクタ 47"/>
          <p:cNvCxnSpPr/>
          <p:nvPr/>
        </p:nvCxnSpPr>
        <p:spPr bwMode="auto">
          <a:xfrm>
            <a:off x="7051289" y="4358491"/>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49" name="直線矢印コネクタ 48"/>
          <p:cNvCxnSpPr/>
          <p:nvPr/>
        </p:nvCxnSpPr>
        <p:spPr bwMode="auto">
          <a:xfrm>
            <a:off x="7734690" y="4358491"/>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50" name="直線矢印コネクタ 49"/>
          <p:cNvCxnSpPr/>
          <p:nvPr/>
        </p:nvCxnSpPr>
        <p:spPr bwMode="auto">
          <a:xfrm>
            <a:off x="8390118" y="4355151"/>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33" name="角丸四角形 32"/>
          <p:cNvSpPr/>
          <p:nvPr/>
        </p:nvSpPr>
        <p:spPr bwMode="auto">
          <a:xfrm>
            <a:off x="1481490" y="5842907"/>
            <a:ext cx="5569800"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この場合、</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「基本設定　全台」の実行時は </a:t>
            </a:r>
            <a:r>
              <a:rPr lang="en-US" altLang="ja-JP" sz="1200" smtClean="0">
                <a:solidFill>
                  <a:schemeClr val="tx1"/>
                </a:solidFill>
                <a:latin typeface="+mn-ea"/>
              </a:rPr>
              <a:t>webA</a:t>
            </a:r>
            <a:r>
              <a:rPr lang="ja-JP" altLang="en-US" sz="1200" smtClean="0">
                <a:solidFill>
                  <a:schemeClr val="tx1"/>
                </a:solidFill>
                <a:latin typeface="+mn-ea"/>
              </a:rPr>
              <a:t>と</a:t>
            </a:r>
            <a:r>
              <a:rPr lang="en-US" altLang="ja-JP" sz="1200" smtClean="0">
                <a:solidFill>
                  <a:schemeClr val="tx1"/>
                </a:solidFill>
                <a:latin typeface="+mn-ea"/>
              </a:rPr>
              <a:t>webB</a:t>
            </a:r>
            <a:r>
              <a:rPr lang="ja-JP" altLang="en-US" sz="1200" smtClean="0">
                <a:solidFill>
                  <a:schemeClr val="tx1"/>
                </a:solidFill>
                <a:latin typeface="+mn-ea"/>
              </a:rPr>
              <a:t>が、</a:t>
            </a:r>
            <a:endParaRPr lang="en-US" altLang="ja-JP" sz="1200" smtClean="0">
              <a:solidFill>
                <a:schemeClr val="tx1"/>
              </a:solidFill>
              <a:latin typeface="+mn-ea"/>
            </a:endParaRPr>
          </a:p>
          <a:p>
            <a:r>
              <a:rPr lang="ja-JP" altLang="en-US" sz="1200" smtClean="0">
                <a:solidFill>
                  <a:schemeClr val="tx1"/>
                </a:solidFill>
                <a:latin typeface="+mn-ea"/>
              </a:rPr>
              <a:t>「基本設定　追加サーバのみ」の実行時は</a:t>
            </a:r>
            <a:r>
              <a:rPr lang="en-US" altLang="ja-JP" sz="1200" smtClean="0">
                <a:solidFill>
                  <a:schemeClr val="tx1"/>
                </a:solidFill>
                <a:latin typeface="+mn-ea"/>
              </a:rPr>
              <a:t>webC</a:t>
            </a:r>
            <a:r>
              <a:rPr lang="ja-JP" altLang="en-US" sz="1200" smtClean="0">
                <a:solidFill>
                  <a:schemeClr val="tx1"/>
                </a:solidFill>
                <a:latin typeface="+mn-ea"/>
              </a:rPr>
              <a:t>だけが作業対象となります。</a:t>
            </a:r>
            <a:endParaRPr lang="en-US" altLang="ja-JP" sz="1200" smtClean="0">
              <a:solidFill>
                <a:schemeClr val="tx1"/>
              </a:solidFill>
              <a:latin typeface="+mn-ea"/>
            </a:endParaRPr>
          </a:p>
        </p:txBody>
      </p:sp>
      <p:sp>
        <p:nvSpPr>
          <p:cNvPr id="34" name="円形吹き出し 33"/>
          <p:cNvSpPr/>
          <p:nvPr/>
        </p:nvSpPr>
        <p:spPr bwMode="auto">
          <a:xfrm>
            <a:off x="1090429" y="5599016"/>
            <a:ext cx="640608" cy="355631"/>
          </a:xfrm>
          <a:prstGeom prst="wedgeEllipseCallout">
            <a:avLst>
              <a:gd name="adj1" fmla="val 58263"/>
              <a:gd name="adj2" fmla="val -6195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316739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a:t>
            </a:r>
            <a:r>
              <a:rPr lang="en-US" altLang="ja-JP"/>
              <a:t>1</a:t>
            </a:r>
            <a:r>
              <a:rPr lang="en-US" altLang="ja-JP" smtClean="0"/>
              <a:t>/2)</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a:t/>
            </a:r>
            <a:br>
              <a:rPr lang="en-US" altLang="ja-JP"/>
            </a:br>
            <a:r>
              <a:rPr lang="ja-JP" altLang="en-US" sz="1600" smtClean="0"/>
              <a:t>シナリオ①で作成</a:t>
            </a:r>
            <a:r>
              <a:rPr lang="ja-JP" altLang="en-US" sz="1600" dirty="0" smtClean="0"/>
              <a:t>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サーバ基本設定</a:t>
            </a:r>
            <a:r>
              <a:rPr lang="en-US" altLang="ja-JP" sz="1600" b="1" smtClean="0"/>
              <a:t>(</a:t>
            </a:r>
            <a:r>
              <a:rPr lang="ja-JP" altLang="en-US" sz="1600" b="1" smtClean="0"/>
              <a:t>ホストグループ用</a:t>
            </a:r>
            <a:r>
              <a:rPr lang="en-US" altLang="ja-JP" sz="1600" b="1" smtClean="0"/>
              <a:t>)</a:t>
            </a:r>
            <a:r>
              <a:rPr lang="ja-JP" altLang="en-US" sz="1600" b="1" smtClean="0"/>
              <a:t> </a:t>
            </a:r>
            <a:r>
              <a:rPr lang="en-US" altLang="ja-JP" sz="1600" b="1" smtClean="0"/>
              <a:t>&gt;</a:t>
            </a:r>
            <a:r>
              <a:rPr lang="ja-JP" altLang="en-US" sz="1600" b="1"/>
              <a:t> </a:t>
            </a:r>
            <a:r>
              <a:rPr lang="ja-JP" altLang="en-US" sz="1600" b="1" smtClean="0"/>
              <a:t>サーバ用パラメータ</a:t>
            </a:r>
            <a:endParaRPr lang="en-US" altLang="ja-JP" sz="1600" b="1" smtClean="0"/>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29919914"/>
              </p:ext>
            </p:extLst>
          </p:nvPr>
        </p:nvGraphicFramePr>
        <p:xfrm>
          <a:off x="178413" y="5165246"/>
          <a:ext cx="7633946" cy="579120"/>
        </p:xfrm>
        <a:graphic>
          <a:graphicData uri="http://schemas.openxmlformats.org/drawingml/2006/table">
            <a:tbl>
              <a:tblPr firstRow="1" bandRow="1">
                <a:tableStyleId>{93296810-A885-4BE3-A3E7-6D5BEEA58F35}</a:tableStyleId>
              </a:tblPr>
              <a:tblGrid>
                <a:gridCol w="2161339">
                  <a:extLst>
                    <a:ext uri="{9D8B030D-6E8A-4147-A177-3AD203B41FA5}">
                      <a16:colId xmlns:a16="http://schemas.microsoft.com/office/drawing/2014/main" val="3513618482"/>
                    </a:ext>
                  </a:extLst>
                </a:gridCol>
                <a:gridCol w="2270705">
                  <a:extLst>
                    <a:ext uri="{9D8B030D-6E8A-4147-A177-3AD203B41FA5}">
                      <a16:colId xmlns:a16="http://schemas.microsoft.com/office/drawing/2014/main" val="3224140352"/>
                    </a:ext>
                  </a:extLst>
                </a:gridCol>
                <a:gridCol w="1503320">
                  <a:extLst>
                    <a:ext uri="{9D8B030D-6E8A-4147-A177-3AD203B41FA5}">
                      <a16:colId xmlns:a16="http://schemas.microsoft.com/office/drawing/2014/main" val="2571579917"/>
                    </a:ext>
                  </a:extLst>
                </a:gridCol>
                <a:gridCol w="1698582">
                  <a:extLst>
                    <a:ext uri="{9D8B030D-6E8A-4147-A177-3AD203B41FA5}">
                      <a16:colId xmlns:a16="http://schemas.microsoft.com/office/drawing/2014/main" val="431791396"/>
                    </a:ext>
                  </a:extLst>
                </a:gridCol>
              </a:tblGrid>
              <a:tr h="254735">
                <a:tc>
                  <a:txBody>
                    <a:bodyPr/>
                    <a:lstStyle/>
                    <a:p>
                      <a:r>
                        <a:rPr kumimoji="1" lang="ja-JP" altLang="en-US" sz="1200" smtClean="0"/>
                        <a:t>ホスト名</a:t>
                      </a:r>
                      <a:r>
                        <a:rPr kumimoji="1" lang="en-US" altLang="ja-JP" sz="1200" smtClean="0"/>
                        <a:t>/</a:t>
                      </a:r>
                      <a:r>
                        <a:rPr kumimoji="1" lang="ja-JP" altLang="en-US" sz="1200" smtClean="0"/>
                        <a:t>ホストグループ名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Timezone</a:t>
                      </a:r>
                      <a:endParaRPr kumimoji="1" lang="ja-JP" altLang="en-US" sz="1200"/>
                    </a:p>
                  </a:txBody>
                  <a:tcPr/>
                </a:tc>
                <a:tc>
                  <a:txBody>
                    <a:bodyPr/>
                    <a:lstStyle/>
                    <a:p>
                      <a:r>
                        <a:rPr kumimoji="1" lang="en-US" altLang="ja-JP" sz="1200" smtClean="0"/>
                        <a:t>Nameserver_ip</a:t>
                      </a:r>
                      <a:endParaRPr kumimoji="1" lang="ja-JP" altLang="en-US" sz="1200"/>
                    </a:p>
                  </a:txBody>
                  <a:tcPr/>
                </a:tc>
                <a:extLst>
                  <a:ext uri="{0D108BD9-81ED-4DB2-BD59-A6C34878D82A}">
                    <a16:rowId xmlns:a16="http://schemas.microsoft.com/office/drawing/2014/main" val="1326770688"/>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[HG]web_SV</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10.15.1.62</a:t>
                      </a:r>
                      <a:r>
                        <a:rPr lang="en-US" altLang="ja-JP" sz="1400" smtClean="0"/>
                        <a:t> </a:t>
                      </a:r>
                      <a:endParaRPr kumimoji="1" lang="ja-JP" altLang="en-US" sz="1400"/>
                    </a:p>
                  </a:txBody>
                  <a:tcPr/>
                </a:tc>
                <a:extLst>
                  <a:ext uri="{0D108BD9-81ED-4DB2-BD59-A6C34878D82A}">
                    <a16:rowId xmlns:a16="http://schemas.microsoft.com/office/drawing/2014/main" val="683530784"/>
                  </a:ext>
                </a:extLst>
              </a:tr>
            </a:tbl>
          </a:graphicData>
        </a:graphic>
      </p:graphicFrame>
      <p:sp>
        <p:nvSpPr>
          <p:cNvPr id="6" name="角丸四角形 5"/>
          <p:cNvSpPr/>
          <p:nvPr/>
        </p:nvSpPr>
        <p:spPr bwMode="auto">
          <a:xfrm>
            <a:off x="466333" y="3346694"/>
            <a:ext cx="4752660" cy="4423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5" name="図 4"/>
          <p:cNvPicPr>
            <a:picLocks noChangeAspect="1"/>
          </p:cNvPicPr>
          <p:nvPr/>
        </p:nvPicPr>
        <p:blipFill>
          <a:blip r:embed="rId2"/>
          <a:stretch>
            <a:fillRect/>
          </a:stretch>
        </p:blipFill>
        <p:spPr>
          <a:xfrm>
            <a:off x="178415" y="2949191"/>
            <a:ext cx="8066273" cy="1391517"/>
          </a:xfrm>
          <a:prstGeom prst="rect">
            <a:avLst/>
          </a:prstGeom>
        </p:spPr>
      </p:pic>
      <p:sp>
        <p:nvSpPr>
          <p:cNvPr id="7" name="角丸四角形 6"/>
          <p:cNvSpPr/>
          <p:nvPr/>
        </p:nvSpPr>
        <p:spPr bwMode="auto">
          <a:xfrm>
            <a:off x="5004048" y="4286452"/>
            <a:ext cx="3600399"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前項でデータシートに入力した内容から</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選択できます。</a:t>
            </a:r>
            <a:endParaRPr lang="en-US" altLang="ja-JP" sz="1200" smtClean="0">
              <a:solidFill>
                <a:schemeClr val="tx1"/>
              </a:solidFill>
              <a:latin typeface="+mn-ea"/>
            </a:endParaRPr>
          </a:p>
        </p:txBody>
      </p:sp>
      <p:sp>
        <p:nvSpPr>
          <p:cNvPr id="9" name="角丸四角形 8"/>
          <p:cNvSpPr/>
          <p:nvPr/>
        </p:nvSpPr>
        <p:spPr bwMode="auto">
          <a:xfrm>
            <a:off x="611560" y="3346694"/>
            <a:ext cx="7633128" cy="54628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円形吹き出し 7"/>
          <p:cNvSpPr/>
          <p:nvPr/>
        </p:nvSpPr>
        <p:spPr bwMode="auto">
          <a:xfrm>
            <a:off x="4612988" y="4042561"/>
            <a:ext cx="640608" cy="355631"/>
          </a:xfrm>
          <a:prstGeom prst="wedgeEllipseCallout">
            <a:avLst>
              <a:gd name="adj1" fmla="val 48747"/>
              <a:gd name="adj2" fmla="val -12837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4177762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smtClean="0"/>
              <a:t>1.1 </a:t>
            </a:r>
            <a:r>
              <a:rPr kumimoji="1" lang="ja-JP" altLang="en-US" smtClean="0"/>
              <a:t>本書</a:t>
            </a:r>
            <a:r>
              <a:rPr kumimoji="1" lang="ja-JP" altLang="en-US" dirty="0" smtClean="0"/>
              <a:t>について</a:t>
            </a:r>
            <a:endParaRPr kumimoji="1" lang="ja-JP" altLang="en-US" dirty="0"/>
          </a:p>
        </p:txBody>
      </p:sp>
      <p:sp>
        <p:nvSpPr>
          <p:cNvPr id="5" name="コンテンツ プレースホルダー 4"/>
          <p:cNvSpPr>
            <a:spLocks noGrp="1"/>
          </p:cNvSpPr>
          <p:nvPr>
            <p:ph sz="quarter" idx="10"/>
          </p:nvPr>
        </p:nvSpPr>
        <p:spPr/>
        <p:txBody>
          <a:bodyPr/>
          <a:lstStyle/>
          <a:p>
            <a:r>
              <a:rPr kumimoji="1" lang="ja-JP" altLang="en-US" b="1" dirty="0" smtClean="0"/>
              <a:t>本書について</a:t>
            </a:r>
            <a:r>
              <a:rPr kumimoji="1" lang="en-US" altLang="ja-JP" b="1" smtClean="0"/>
              <a:t/>
            </a:r>
            <a:br>
              <a:rPr kumimoji="1" lang="en-US" altLang="ja-JP" b="1" smtClean="0"/>
            </a:br>
            <a:r>
              <a:rPr lang="ja-JP" altLang="en-US" sz="1600" smtClean="0"/>
              <a:t>以下の機能について</a:t>
            </a:r>
            <a:r>
              <a:rPr lang="ja-JP" altLang="en-US" sz="1600"/>
              <a:t>実習</a:t>
            </a:r>
            <a:r>
              <a:rPr lang="ja-JP" altLang="en-US" sz="1600" smtClean="0"/>
              <a:t>形式で作業を進め、理解</a:t>
            </a:r>
            <a:r>
              <a:rPr lang="ja-JP" altLang="en-US" sz="1600" dirty="0" smtClean="0"/>
              <a:t>を深めていただけます。</a:t>
            </a:r>
            <a:r>
              <a:rPr lang="en-US" altLang="ja-JP" sz="1600" smtClean="0"/>
              <a:t/>
            </a:r>
            <a:br>
              <a:rPr lang="en-US" altLang="ja-JP" sz="1600" smtClean="0"/>
            </a:br>
            <a:r>
              <a:rPr lang="ja-JP" altLang="en-US" sz="1600" smtClean="0"/>
              <a:t>作業</a:t>
            </a:r>
            <a:r>
              <a:rPr lang="ja-JP" altLang="en-US" sz="1600" dirty="0" smtClean="0"/>
              <a:t>の実行には</a:t>
            </a:r>
            <a:r>
              <a:rPr lang="en-US" altLang="ja-JP" sz="1600" b="1" dirty="0" err="1" smtClean="0"/>
              <a:t>Ansible</a:t>
            </a:r>
            <a:r>
              <a:rPr lang="en-US" altLang="ja-JP" sz="1600" b="1" smtClean="0"/>
              <a:t>-Legacy</a:t>
            </a:r>
            <a:r>
              <a:rPr lang="ja-JP" altLang="en-US" sz="1600" smtClean="0"/>
              <a:t>を用います。</a:t>
            </a:r>
            <a:endParaRPr lang="en-US" altLang="ja-JP" b="1"/>
          </a:p>
          <a:p>
            <a:pPr>
              <a:buFont typeface="Wingdings" panose="05000000000000000000" pitchFamily="2" charset="2"/>
              <a:buChar char="l"/>
            </a:pPr>
            <a:r>
              <a:rPr lang="ja-JP" altLang="en-US" sz="1600" smtClean="0"/>
              <a:t>ホストグループ管理</a:t>
            </a:r>
            <a:endParaRPr lang="en-US" altLang="ja-JP" sz="1600"/>
          </a:p>
          <a:p>
            <a:pPr>
              <a:buFont typeface="Wingdings" panose="05000000000000000000" pitchFamily="2" charset="2"/>
              <a:buChar char="l"/>
            </a:pPr>
            <a:r>
              <a:rPr lang="ja-JP" altLang="en-US" sz="1600" smtClean="0"/>
              <a:t>メニュー作成</a:t>
            </a:r>
            <a:r>
              <a:rPr lang="en-US" altLang="ja-JP" sz="1600">
                <a:solidFill>
                  <a:srgbClr val="FF0000"/>
                </a:solidFill>
              </a:rPr>
              <a:t/>
            </a:r>
            <a:br>
              <a:rPr lang="en-US" altLang="ja-JP" sz="1600">
                <a:solidFill>
                  <a:srgbClr val="FF0000"/>
                </a:solidFill>
              </a:rPr>
            </a:br>
            <a:endParaRPr lang="en-US" altLang="ja-JP" sz="1600">
              <a:solidFill>
                <a:srgbClr val="FF0000"/>
              </a:solidFill>
            </a:endParaRPr>
          </a:p>
        </p:txBody>
      </p:sp>
      <p:pic>
        <p:nvPicPr>
          <p:cNvPr id="6" name="図 5"/>
          <p:cNvPicPr>
            <a:picLocks noChangeAspect="1"/>
          </p:cNvPicPr>
          <p:nvPr/>
        </p:nvPicPr>
        <p:blipFill>
          <a:blip r:embed="rId2"/>
          <a:stretch>
            <a:fillRect/>
          </a:stretch>
        </p:blipFill>
        <p:spPr>
          <a:xfrm>
            <a:off x="215180" y="2667050"/>
            <a:ext cx="8712666" cy="3354238"/>
          </a:xfrm>
          <a:prstGeom prst="rect">
            <a:avLst/>
          </a:prstGeom>
        </p:spPr>
      </p:pic>
      <p:sp>
        <p:nvSpPr>
          <p:cNvPr id="7" name="角丸四角形 6"/>
          <p:cNvSpPr/>
          <p:nvPr/>
        </p:nvSpPr>
        <p:spPr bwMode="auto">
          <a:xfrm>
            <a:off x="5580112" y="3284992"/>
            <a:ext cx="1656184" cy="93609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707921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a:t/>
            </a:r>
            <a:br>
              <a:rPr lang="en-US" altLang="ja-JP"/>
            </a:br>
            <a:r>
              <a:rPr lang="ja-JP" altLang="en-US" sz="1600" smtClean="0"/>
              <a:t>次に、ホスト用メニューグループに作成したメニューからデータを登録しましょう。</a:t>
            </a:r>
            <a:r>
              <a:rPr lang="en-US" altLang="ja-JP" sz="1600" dirty="0"/>
              <a:t/>
            </a:r>
            <a:br>
              <a:rPr lang="en-US" altLang="ja-JP" sz="1600" dirty="0"/>
            </a:br>
            <a:endParaRPr kumimoji="1" lang="en-US" altLang="ja-JP" sz="1600" dirty="0" smtClean="0"/>
          </a:p>
          <a:p>
            <a:pPr marL="0" indent="0">
              <a:buNone/>
            </a:pPr>
            <a:r>
              <a:rPr lang="ja-JP" altLang="en-US" sz="1600" smtClean="0"/>
              <a:t>メニュー</a:t>
            </a:r>
            <a:r>
              <a:rPr lang="en-US" altLang="ja-JP" sz="1600" smtClean="0"/>
              <a:t>:</a:t>
            </a:r>
            <a:r>
              <a:rPr lang="ja-JP" altLang="en-US" sz="1600"/>
              <a:t>メニュー</a:t>
            </a:r>
            <a:r>
              <a:rPr lang="en-US" altLang="ja-JP" sz="1600"/>
              <a:t>:</a:t>
            </a:r>
            <a:r>
              <a:rPr lang="ja-JP" altLang="en-US" sz="1600"/>
              <a:t> </a:t>
            </a:r>
            <a:r>
              <a:rPr lang="ja-JP" altLang="en-US" sz="1600" b="1"/>
              <a:t>サーバ基本設定</a:t>
            </a:r>
            <a:r>
              <a:rPr lang="en-US" altLang="ja-JP" sz="1600" b="1"/>
              <a:t>(</a:t>
            </a:r>
            <a:r>
              <a:rPr lang="ja-JP" altLang="en-US" sz="1600" b="1" smtClean="0"/>
              <a:t>ホスト用</a:t>
            </a:r>
            <a:r>
              <a:rPr lang="en-US" altLang="ja-JP" sz="1600" b="1" smtClean="0"/>
              <a:t>)</a:t>
            </a:r>
            <a:r>
              <a:rPr lang="ja-JP" altLang="en-US" sz="1600" b="1" smtClean="0"/>
              <a:t> </a:t>
            </a:r>
            <a:r>
              <a:rPr lang="en-US" altLang="ja-JP" sz="1600" b="1"/>
              <a:t>&gt;</a:t>
            </a:r>
            <a:r>
              <a:rPr lang="ja-JP" altLang="en-US" sz="1600" b="1"/>
              <a:t> </a:t>
            </a:r>
            <a:r>
              <a:rPr lang="ja-JP" altLang="en-US" sz="1600" b="1" smtClean="0"/>
              <a:t>ホスト名</a:t>
            </a:r>
            <a:endParaRPr lang="en-US" altLang="ja-JP" sz="1600" b="1" smtClean="0"/>
          </a:p>
          <a:p>
            <a:pPr marL="457200" indent="-457200">
              <a:buFont typeface="+mj-ea"/>
              <a:buAutoNum type="circleNumDbPlain"/>
            </a:pPr>
            <a:r>
              <a:rPr lang="ja-JP" altLang="en-US" sz="1600" smtClean="0"/>
              <a:t>登録 </a:t>
            </a:r>
            <a:r>
              <a:rPr lang="en-US" altLang="ja-JP" sz="1600" smtClean="0"/>
              <a:t>&gt; </a:t>
            </a:r>
            <a:r>
              <a:rPr lang="ja-JP" altLang="en-US" sz="1600" smtClean="0"/>
              <a:t>登録開始 を押下する。</a:t>
            </a:r>
          </a:p>
          <a:p>
            <a:pPr marL="457200" indent="-457200">
              <a:buFont typeface="+mj-ea"/>
              <a:buAutoNum type="circleNumDbPlain"/>
            </a:pPr>
            <a:r>
              <a:rPr lang="ja-JP" altLang="en-US" sz="1600" smtClean="0"/>
              <a:t>各項目</a:t>
            </a:r>
            <a:r>
              <a:rPr lang="ja-JP" altLang="en-US" sz="1600"/>
              <a:t>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pic>
        <p:nvPicPr>
          <p:cNvPr id="5" name="図 4"/>
          <p:cNvPicPr>
            <a:picLocks noChangeAspect="1"/>
          </p:cNvPicPr>
          <p:nvPr/>
        </p:nvPicPr>
        <p:blipFill>
          <a:blip r:embed="rId2"/>
          <a:stretch>
            <a:fillRect/>
          </a:stretch>
        </p:blipFill>
        <p:spPr>
          <a:xfrm>
            <a:off x="183227" y="3001622"/>
            <a:ext cx="6134353" cy="1542021"/>
          </a:xfrm>
          <a:prstGeom prst="rect">
            <a:avLst/>
          </a:prstGeom>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(2/2)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819218442"/>
              </p:ext>
            </p:extLst>
          </p:nvPr>
        </p:nvGraphicFramePr>
        <p:xfrm>
          <a:off x="178415" y="4854059"/>
          <a:ext cx="5545713" cy="663338"/>
        </p:xfrm>
        <a:graphic>
          <a:graphicData uri="http://schemas.openxmlformats.org/drawingml/2006/table">
            <a:tbl>
              <a:tblPr firstRow="1" bandRow="1">
                <a:tableStyleId>{93296810-A885-4BE3-A3E7-6D5BEEA58F35}</a:tableStyleId>
              </a:tblPr>
              <a:tblGrid>
                <a:gridCol w="1225233">
                  <a:extLst>
                    <a:ext uri="{9D8B030D-6E8A-4147-A177-3AD203B41FA5}">
                      <a16:colId xmlns:a16="http://schemas.microsoft.com/office/drawing/2014/main" val="3513618482"/>
                    </a:ext>
                  </a:extLst>
                </a:gridCol>
                <a:gridCol w="2376264">
                  <a:extLst>
                    <a:ext uri="{9D8B030D-6E8A-4147-A177-3AD203B41FA5}">
                      <a16:colId xmlns:a16="http://schemas.microsoft.com/office/drawing/2014/main" val="3224140352"/>
                    </a:ext>
                  </a:extLst>
                </a:gridCol>
                <a:gridCol w="1944216">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smtClean="0"/>
                        <a:t>Hostname</a:t>
                      </a:r>
                      <a:endParaRPr kumimoji="1" lang="ja-JP" altLang="en-US" sz="1200"/>
                    </a:p>
                  </a:txBody>
                  <a:tcPr/>
                </a:tc>
                <a:extLst>
                  <a:ext uri="{0D108BD9-81ED-4DB2-BD59-A6C34878D82A}">
                    <a16:rowId xmlns:a16="http://schemas.microsoft.com/office/drawing/2014/main" val="1326770688"/>
                  </a:ext>
                </a:extLst>
              </a:tr>
              <a:tr h="331669">
                <a:tc>
                  <a:txBody>
                    <a:bodyPr/>
                    <a:lstStyle/>
                    <a:p>
                      <a:r>
                        <a:rPr kumimoji="1" lang="en-US" altLang="ja-JP" sz="1200" smtClean="0"/>
                        <a:t>webC</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200" smtClean="0"/>
                        <a:t>webC</a:t>
                      </a:r>
                      <a:endParaRPr kumimoji="1" lang="ja-JP" altLang="en-US" sz="1200"/>
                    </a:p>
                  </a:txBody>
                  <a:tcPr/>
                </a:tc>
                <a:extLst>
                  <a:ext uri="{0D108BD9-81ED-4DB2-BD59-A6C34878D82A}">
                    <a16:rowId xmlns:a16="http://schemas.microsoft.com/office/drawing/2014/main" val="3305449721"/>
                  </a:ext>
                </a:extLst>
              </a:tr>
            </a:tbl>
          </a:graphicData>
        </a:graphic>
      </p:graphicFrame>
      <p:sp>
        <p:nvSpPr>
          <p:cNvPr id="6" name="角丸四角形 5"/>
          <p:cNvSpPr/>
          <p:nvPr/>
        </p:nvSpPr>
        <p:spPr bwMode="auto">
          <a:xfrm>
            <a:off x="683568" y="3423772"/>
            <a:ext cx="5328592" cy="6533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2315428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Ansible-Legacy </a:t>
            </a:r>
            <a:r>
              <a:rPr lang="en-US" altLang="ja-JP" sz="1600" b="1"/>
              <a:t>&gt; </a:t>
            </a:r>
            <a:r>
              <a:rPr lang="ja-JP" altLang="en-US" sz="1600" b="1" smtClean="0"/>
              <a:t>作業対象ホスト＆ </a:t>
            </a:r>
            <a:r>
              <a:rPr lang="en-US" altLang="ja-JP" sz="1600" b="1" smtClean="0"/>
              <a:t>Ansible-Legacy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legacy</a:t>
            </a:r>
            <a:r>
              <a:rPr lang="ja-JP" altLang="en-US" sz="1600" smtClean="0"/>
              <a:t>代入値自動登録設定プロシージャ」によって</a:t>
            </a:r>
            <a:r>
              <a:rPr lang="ja-JP" altLang="en-US" sz="1600" smtClean="0">
                <a:solidFill>
                  <a:srgbClr val="FF0000"/>
                </a:solidFill>
              </a:rPr>
              <a:t>「</a:t>
            </a:r>
            <a:r>
              <a:rPr lang="en-US" altLang="ja-JP" sz="1600" smtClean="0">
                <a:solidFill>
                  <a:srgbClr val="FF0000"/>
                </a:solidFill>
              </a:rPr>
              <a:t>webC</a:t>
            </a:r>
            <a:r>
              <a:rPr lang="ja-JP" altLang="en-US" sz="1600" smtClean="0">
                <a:solidFill>
                  <a:srgbClr val="FF0000"/>
                </a:solidFill>
              </a:rPr>
              <a:t>」のデータだけが追加されていること</a:t>
            </a:r>
            <a:r>
              <a:rPr lang="ja-JP" altLang="en-US" sz="1600" smtClean="0"/>
              <a:t>を確認する。</a:t>
            </a:r>
            <a:endParaRPr kumimoji="1" lang="ja-JP" altLang="en-US" sz="1600"/>
          </a:p>
        </p:txBody>
      </p:sp>
      <p:sp>
        <p:nvSpPr>
          <p:cNvPr id="9" name="テキスト ボックス 8"/>
          <p:cNvSpPr txBox="1"/>
          <p:nvPr/>
        </p:nvSpPr>
        <p:spPr>
          <a:xfrm>
            <a:off x="179512" y="2996952"/>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0" name="テキスト ボックス 9"/>
          <p:cNvSpPr txBox="1"/>
          <p:nvPr/>
        </p:nvSpPr>
        <p:spPr>
          <a:xfrm>
            <a:off x="186016" y="483315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pic>
        <p:nvPicPr>
          <p:cNvPr id="4" name="図 3"/>
          <p:cNvPicPr>
            <a:picLocks noChangeAspect="1"/>
          </p:cNvPicPr>
          <p:nvPr/>
        </p:nvPicPr>
        <p:blipFill>
          <a:blip r:embed="rId2"/>
          <a:stretch>
            <a:fillRect/>
          </a:stretch>
        </p:blipFill>
        <p:spPr>
          <a:xfrm>
            <a:off x="159584" y="3325992"/>
            <a:ext cx="8524875" cy="742950"/>
          </a:xfrm>
          <a:prstGeom prst="rect">
            <a:avLst/>
          </a:prstGeom>
        </p:spPr>
      </p:pic>
      <p:pic>
        <p:nvPicPr>
          <p:cNvPr id="5" name="図 4"/>
          <p:cNvPicPr>
            <a:picLocks noChangeAspect="1"/>
          </p:cNvPicPr>
          <p:nvPr/>
        </p:nvPicPr>
        <p:blipFill>
          <a:blip r:embed="rId3"/>
          <a:stretch>
            <a:fillRect/>
          </a:stretch>
        </p:blipFill>
        <p:spPr>
          <a:xfrm>
            <a:off x="179512" y="5094115"/>
            <a:ext cx="7544346" cy="1064190"/>
          </a:xfrm>
          <a:prstGeom prst="rect">
            <a:avLst/>
          </a:prstGeom>
        </p:spPr>
      </p:pic>
    </p:spTree>
    <p:extLst>
      <p:ext uri="{BB962C8B-B14F-4D97-AF65-F5344CB8AC3E}">
        <p14:creationId xmlns:p14="http://schemas.microsoft.com/office/powerpoint/2010/main" val="27790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4" y="2269313"/>
            <a:ext cx="7695004" cy="3757645"/>
          </a:xfrm>
          <a:prstGeom prst="rect">
            <a:avLst/>
          </a:prstGeom>
        </p:spPr>
      </p:pic>
      <p:sp>
        <p:nvSpPr>
          <p:cNvPr id="29" name="角丸四角形 28"/>
          <p:cNvSpPr/>
          <p:nvPr/>
        </p:nvSpPr>
        <p:spPr bwMode="auto">
          <a:xfrm>
            <a:off x="2697772" y="2550254"/>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Conductor</a:t>
            </a:r>
            <a:r>
              <a:rPr lang="ja-JP" altLang="en-US" sz="1200" smtClean="0">
                <a:solidFill>
                  <a:schemeClr val="tx1"/>
                </a:solidFill>
                <a:latin typeface="+mn-ea"/>
              </a:rPr>
              <a:t>一覧から</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「サーバ基本設定」を選択する。</a:t>
            </a:r>
            <a:endParaRPr lang="en-US" altLang="ja-JP" sz="1200">
              <a:solidFill>
                <a:schemeClr val="tx1"/>
              </a:solidFill>
              <a:latin typeface="+mn-ea"/>
            </a:endParaRPr>
          </a:p>
        </p:txBody>
      </p:sp>
      <p:sp>
        <p:nvSpPr>
          <p:cNvPr id="30" name="角丸四角形 29"/>
          <p:cNvSpPr/>
          <p:nvPr/>
        </p:nvSpPr>
        <p:spPr bwMode="auto">
          <a:xfrm>
            <a:off x="1257572" y="3654257"/>
            <a:ext cx="3026396" cy="1414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2547000" y="2896064"/>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2" name="角丸四角形 31"/>
          <p:cNvSpPr/>
          <p:nvPr/>
        </p:nvSpPr>
        <p:spPr bwMode="auto">
          <a:xfrm>
            <a:off x="2501635" y="4274941"/>
            <a:ext cx="3150485"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「基本設定　追加サーバのみ」を選択する。</a:t>
            </a:r>
            <a:endParaRPr lang="en-US" altLang="ja-JP" sz="1200">
              <a:solidFill>
                <a:schemeClr val="tx1"/>
              </a:solidFill>
              <a:latin typeface="+mn-ea"/>
            </a:endParaRPr>
          </a:p>
        </p:txBody>
      </p:sp>
      <p:sp>
        <p:nvSpPr>
          <p:cNvPr id="33" name="角丸四角形 32"/>
          <p:cNvSpPr/>
          <p:nvPr/>
        </p:nvSpPr>
        <p:spPr bwMode="auto">
          <a:xfrm>
            <a:off x="1370469" y="5186339"/>
            <a:ext cx="3554745" cy="19287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4" name="円形吹き出し 33"/>
          <p:cNvSpPr/>
          <p:nvPr/>
        </p:nvSpPr>
        <p:spPr bwMode="auto">
          <a:xfrm>
            <a:off x="2350865" y="4556960"/>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5" name="角丸四角形 34"/>
          <p:cNvSpPr/>
          <p:nvPr/>
        </p:nvSpPr>
        <p:spPr bwMode="auto">
          <a:xfrm>
            <a:off x="126020" y="560730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36" name="円形吹き出し 35"/>
          <p:cNvSpPr/>
          <p:nvPr/>
        </p:nvSpPr>
        <p:spPr bwMode="auto">
          <a:xfrm>
            <a:off x="2537300" y="5807658"/>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pic>
        <p:nvPicPr>
          <p:cNvPr id="37" name="図 36"/>
          <p:cNvPicPr>
            <a:picLocks noChangeAspect="1"/>
          </p:cNvPicPr>
          <p:nvPr/>
        </p:nvPicPr>
        <p:blipFill>
          <a:blip r:embed="rId3"/>
          <a:stretch>
            <a:fillRect/>
          </a:stretch>
        </p:blipFill>
        <p:spPr>
          <a:xfrm>
            <a:off x="2879337" y="5404873"/>
            <a:ext cx="2809262" cy="1268858"/>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3.5</a:t>
            </a:r>
            <a:r>
              <a:rPr kumimoji="1" lang="ja-JP" altLang="en-US" smtClean="0"/>
              <a:t> </a:t>
            </a:r>
            <a:r>
              <a:rPr kumimoji="1" lang="en-US" altLang="ja-JP" smtClean="0"/>
              <a:t>Conductor</a:t>
            </a:r>
            <a:r>
              <a:rPr kumimoji="1" lang="ja-JP" altLang="en-US" smtClean="0"/>
              <a:t>の実行</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再度</a:t>
            </a:r>
            <a:r>
              <a:rPr kumimoji="1" lang="en-US" altLang="ja-JP" sz="1600" smtClean="0"/>
              <a:t>Conductor</a:t>
            </a:r>
            <a:r>
              <a:rPr kumimoji="1" lang="ja-JP" altLang="en-US" sz="1600" smtClean="0"/>
              <a:t>を実行し、</a:t>
            </a:r>
            <a:r>
              <a:rPr kumimoji="1" lang="en-US" altLang="ja-JP" sz="1600" smtClean="0"/>
              <a:t/>
            </a:r>
            <a:br>
              <a:rPr kumimoji="1" lang="en-US" altLang="ja-JP" sz="1600" smtClean="0"/>
            </a:br>
            <a:r>
              <a:rPr lang="ja-JP" altLang="en-US" sz="1600" smtClean="0"/>
              <a:t>作業がホスト「</a:t>
            </a:r>
            <a:r>
              <a:rPr lang="en-US" altLang="ja-JP" sz="1600" smtClean="0"/>
              <a:t>webC</a:t>
            </a:r>
            <a:r>
              <a:rPr lang="ja-JP" altLang="en-US" sz="1600" smtClean="0"/>
              <a:t>」にだけ反映されたことを確認してください。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grpSp>
        <p:nvGrpSpPr>
          <p:cNvPr id="15" name="グループ化 14"/>
          <p:cNvGrpSpPr/>
          <p:nvPr/>
        </p:nvGrpSpPr>
        <p:grpSpPr>
          <a:xfrm>
            <a:off x="5848257" y="5058261"/>
            <a:ext cx="3242988" cy="1466630"/>
            <a:chOff x="5244298" y="5000704"/>
            <a:chExt cx="3242988" cy="1466630"/>
          </a:xfrm>
        </p:grpSpPr>
        <p:sp>
          <p:nvSpPr>
            <p:cNvPr id="16" name="角丸四角形 15"/>
            <p:cNvSpPr/>
            <p:nvPr/>
          </p:nvSpPr>
          <p:spPr bwMode="auto">
            <a:xfrm>
              <a:off x="5527049" y="5418832"/>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実行後に</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結果の確認画面については、先ほどの</a:t>
              </a:r>
              <a:endParaRPr lang="en-US" altLang="ja-JP" sz="1200" smtClean="0">
                <a:solidFill>
                  <a:schemeClr val="tx1"/>
                </a:solidFill>
                <a:latin typeface="+mn-ea"/>
              </a:endParaRPr>
            </a:p>
            <a:p>
              <a:r>
                <a:rPr lang="ja-JP" altLang="en-US" sz="1200" smtClean="0">
                  <a:solidFill>
                    <a:schemeClr val="tx1"/>
                  </a:solidFill>
                  <a:latin typeface="+mn-ea"/>
                  <a:hlinkClick r:id="rId4" action="ppaction://hlinksldjump"/>
                </a:rPr>
                <a:t>こちらのスライド</a:t>
              </a:r>
              <a:r>
                <a:rPr lang="ja-JP" altLang="en-US" sz="1200" smtClean="0">
                  <a:solidFill>
                    <a:schemeClr val="tx1"/>
                  </a:solidFill>
                  <a:latin typeface="+mn-ea"/>
                </a:rPr>
                <a:t>を参照してください</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20" name="角丸四角形 19"/>
          <p:cNvSpPr/>
          <p:nvPr/>
        </p:nvSpPr>
        <p:spPr bwMode="auto">
          <a:xfrm>
            <a:off x="2879337" y="6478849"/>
            <a:ext cx="740736" cy="132258"/>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747920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bwMode="auto">
          <a:xfrm>
            <a:off x="6821256" y="3780303"/>
            <a:ext cx="2007830" cy="1665244"/>
          </a:xfrm>
          <a:prstGeom prst="rect">
            <a:avLst/>
          </a:prstGeom>
          <a:ln>
            <a:prstDash val="sysDash"/>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002960"/>
              </a:solidFill>
              <a:effectLst/>
              <a:uLnTx/>
              <a:uFillTx/>
              <a:latin typeface="メイリオ"/>
              <a:ea typeface="メイリオ"/>
              <a:cs typeface="+mn-cs"/>
            </a:endParaRPr>
          </a:p>
        </p:txBody>
      </p:sp>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smtClean="0"/>
              <a:t>作業環境</a:t>
            </a:r>
            <a:r>
              <a:rPr lang="en-US" altLang="ja-JP" sz="1600" smtClean="0"/>
              <a:t/>
            </a:r>
            <a:br>
              <a:rPr lang="en-US" altLang="ja-JP" sz="1600" smtClean="0"/>
            </a:br>
            <a:r>
              <a:rPr lang="ja-JP" altLang="en-US" sz="1600"/>
              <a:t>本書</a:t>
            </a:r>
            <a:r>
              <a:rPr lang="ja-JP" altLang="en-US" sz="1600" smtClean="0"/>
              <a:t>で</a:t>
            </a:r>
            <a:r>
              <a:rPr lang="ja-JP" altLang="en-US" sz="1600"/>
              <a:t>使用</a:t>
            </a:r>
            <a:r>
              <a:rPr lang="ja-JP" altLang="en-US" sz="1600" smtClean="0"/>
              <a:t>する作業環境は以下の通りです。</a:t>
            </a:r>
            <a:r>
              <a:rPr lang="en-US" altLang="ja-JP" sz="1600"/>
              <a:t/>
            </a:r>
            <a:br>
              <a:rPr lang="en-US" altLang="ja-JP" sz="1600"/>
            </a:br>
            <a:r>
              <a:rPr lang="en-US" altLang="ja-JP" sz="1600" smtClean="0"/>
              <a:t>ITA</a:t>
            </a:r>
            <a:r>
              <a:rPr lang="ja-JP" altLang="en-US" sz="1600" smtClean="0"/>
              <a:t>ホストサーバと</a:t>
            </a:r>
            <a:r>
              <a:rPr lang="ja-JP" altLang="en-US" sz="1600"/>
              <a:t>は</a:t>
            </a:r>
            <a:r>
              <a:rPr lang="ja-JP" altLang="en-US" sz="1600" smtClean="0"/>
              <a:t>別に、作業のターゲットとなるサーバを</a:t>
            </a:r>
            <a:r>
              <a:rPr lang="en-US" altLang="ja-JP" sz="1600">
                <a:solidFill>
                  <a:srgbClr val="FF0000"/>
                </a:solidFill>
              </a:rPr>
              <a:t>5</a:t>
            </a:r>
            <a:r>
              <a:rPr lang="ja-JP" altLang="en-US" sz="1600" smtClean="0">
                <a:solidFill>
                  <a:srgbClr val="FF0000"/>
                </a:solidFill>
              </a:rPr>
              <a:t>台</a:t>
            </a:r>
            <a:r>
              <a:rPr lang="en-US" altLang="ja-JP" sz="1600" smtClean="0"/>
              <a:t>(※1)</a:t>
            </a:r>
            <a:r>
              <a:rPr lang="ja-JP" altLang="en-US" sz="1600" smtClean="0"/>
              <a:t>ご用意</a:t>
            </a:r>
            <a:r>
              <a:rPr lang="ja-JP" altLang="en-US" sz="1600"/>
              <a:t>ください</a:t>
            </a:r>
            <a:r>
              <a:rPr lang="ja-JP" altLang="en-US" sz="1600" smtClean="0"/>
              <a:t>。</a:t>
            </a:r>
            <a:r>
              <a:rPr lang="en-US" altLang="ja-JP" sz="1600" smtClean="0"/>
              <a:t/>
            </a:r>
            <a:br>
              <a:rPr lang="en-US" altLang="ja-JP" sz="1600" smtClean="0"/>
            </a:br>
            <a:r>
              <a:rPr lang="en-US" altLang="ja-JP" sz="1600" smtClean="0"/>
              <a:t/>
            </a:r>
            <a:br>
              <a:rPr lang="en-US" altLang="ja-JP" sz="1600" smtClean="0"/>
            </a:br>
            <a:r>
              <a:rPr lang="en-US" altLang="ja-JP" sz="1600" b="1" smtClean="0"/>
              <a:t>ITA</a:t>
            </a:r>
            <a:r>
              <a:rPr lang="ja-JP" altLang="en-US" sz="1600" b="1" smtClean="0"/>
              <a:t>ホストサーバ</a:t>
            </a:r>
            <a:r>
              <a:rPr lang="en-US" altLang="ja-JP" sz="1600" b="1"/>
              <a:t/>
            </a:r>
            <a:br>
              <a:rPr lang="en-US" altLang="ja-JP" sz="1600" b="1"/>
            </a:br>
            <a:r>
              <a:rPr lang="ja-JP" altLang="en-US" sz="1600" b="1" smtClean="0"/>
              <a:t>・</a:t>
            </a:r>
            <a:r>
              <a:rPr lang="en-US" altLang="ja-JP" sz="1600" smtClean="0"/>
              <a:t>CentOS 7</a:t>
            </a:r>
            <a:r>
              <a:rPr lang="ja-JP" altLang="en-US" sz="1600" smtClean="0"/>
              <a:t> </a:t>
            </a:r>
            <a:r>
              <a:rPr lang="en-US" altLang="ja-JP" sz="1600" smtClean="0"/>
              <a:t>(※2)</a:t>
            </a:r>
            <a:br>
              <a:rPr lang="en-US" altLang="ja-JP" sz="1600" smtClean="0"/>
            </a:br>
            <a:r>
              <a:rPr lang="ja-JP" altLang="en-US" sz="1600" smtClean="0"/>
              <a:t>・</a:t>
            </a:r>
            <a:r>
              <a:rPr lang="en-US" altLang="ja-JP" sz="1600" smtClean="0"/>
              <a:t>ITA 1.5.0</a:t>
            </a:r>
            <a:br>
              <a:rPr lang="en-US" altLang="ja-JP" sz="1600" smtClean="0"/>
            </a:br>
            <a:r>
              <a:rPr lang="en-US" altLang="ja-JP" sz="1600" smtClean="0"/>
              <a:t>・Ansible 2.9.12</a:t>
            </a:r>
            <a:br>
              <a:rPr lang="en-US" altLang="ja-JP" sz="1600" smtClean="0"/>
            </a:br>
            <a:r>
              <a:rPr lang="en-US" altLang="ja-JP" sz="1600" smtClean="0"/>
              <a:t/>
            </a:r>
            <a:br>
              <a:rPr lang="en-US" altLang="ja-JP" sz="1600" smtClean="0"/>
            </a:br>
            <a:r>
              <a:rPr lang="ja-JP" altLang="en-US" sz="1600" b="1"/>
              <a:t>ターゲット</a:t>
            </a:r>
            <a:r>
              <a:rPr lang="en-US" altLang="ja-JP" sz="1600" smtClean="0"/>
              <a:t/>
            </a:r>
            <a:br>
              <a:rPr lang="en-US" altLang="ja-JP" sz="1600" smtClean="0"/>
            </a:br>
            <a:r>
              <a:rPr lang="ja-JP" altLang="en-US" sz="1600" smtClean="0"/>
              <a:t>・</a:t>
            </a:r>
            <a:r>
              <a:rPr lang="en-US" altLang="ja-JP" sz="1600" smtClean="0"/>
              <a:t>CentOS</a:t>
            </a:r>
            <a:r>
              <a:rPr lang="ja-JP" altLang="en-US" sz="1600" smtClean="0"/>
              <a:t> </a:t>
            </a:r>
            <a:r>
              <a:rPr lang="en-US" altLang="ja-JP" sz="1600"/>
              <a:t>7.8 </a:t>
            </a:r>
            <a:r>
              <a:rPr lang="en-US" altLang="ja-JP" sz="1600" smtClean="0"/>
              <a:t>(※3) …</a:t>
            </a:r>
            <a:r>
              <a:rPr lang="ja-JP" altLang="en-US" sz="1600" smtClean="0"/>
              <a:t> ５台</a:t>
            </a:r>
            <a:r>
              <a:rPr lang="en-US" altLang="ja-JP" sz="1600" smtClean="0"/>
              <a:t/>
            </a:r>
            <a:br>
              <a:rPr lang="en-US" altLang="ja-JP" sz="1600" smtClean="0"/>
            </a:br>
            <a:endParaRPr lang="en-US" altLang="ja-JP" sz="1600"/>
          </a:p>
        </p:txBody>
      </p:sp>
      <p:sp>
        <p:nvSpPr>
          <p:cNvPr id="2" name="タイトル 1"/>
          <p:cNvSpPr>
            <a:spLocks noGrp="1"/>
          </p:cNvSpPr>
          <p:nvPr>
            <p:ph type="title"/>
          </p:nvPr>
        </p:nvSpPr>
        <p:spPr/>
        <p:txBody>
          <a:bodyPr/>
          <a:lstStyle/>
          <a:p>
            <a:r>
              <a:rPr kumimoji="1" lang="en-US" altLang="ja-JP" smtClean="0"/>
              <a:t>1.2 </a:t>
            </a:r>
            <a:r>
              <a:rPr kumimoji="1" lang="ja-JP" altLang="en-US" smtClean="0"/>
              <a:t>作業環境</a:t>
            </a:r>
            <a:endParaRPr kumimoji="1" lang="ja-JP" altLang="en-US"/>
          </a:p>
        </p:txBody>
      </p:sp>
      <p:pic>
        <p:nvPicPr>
          <p:cNvPr id="8" name="図 7"/>
          <p:cNvPicPr>
            <a:picLocks noChangeAspect="1"/>
          </p:cNvPicPr>
          <p:nvPr/>
        </p:nvPicPr>
        <p:blipFill>
          <a:blip r:embed="rId2"/>
          <a:stretch>
            <a:fillRect/>
          </a:stretch>
        </p:blipFill>
        <p:spPr>
          <a:xfrm>
            <a:off x="7693777" y="4825935"/>
            <a:ext cx="326596" cy="557135"/>
          </a:xfrm>
          <a:prstGeom prst="rect">
            <a:avLst/>
          </a:prstGeom>
        </p:spPr>
      </p:pic>
      <p:sp>
        <p:nvSpPr>
          <p:cNvPr id="9" name="正方形/長方形 8"/>
          <p:cNvSpPr/>
          <p:nvPr/>
        </p:nvSpPr>
        <p:spPr bwMode="auto">
          <a:xfrm>
            <a:off x="2221149" y="3778526"/>
            <a:ext cx="4392478"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smtClean="0">
                <a:ln>
                  <a:noFill/>
                </a:ln>
                <a:solidFill>
                  <a:srgbClr val="002960"/>
                </a:solidFill>
                <a:effectLst/>
                <a:uLnTx/>
                <a:uFillTx/>
                <a:latin typeface="メイリオ"/>
                <a:ea typeface="メイリオ"/>
                <a:cs typeface="+mn-cs"/>
              </a:rPr>
              <a:t>CentOS 7</a:t>
            </a:r>
            <a:endParaRPr kumimoji="1" lang="ja-JP" altLang="en-US" sz="1400" b="0" i="0" u="none" strike="noStrike" kern="1200" cap="none" spc="0" normalizeH="0" baseline="0" noProof="0" smtClean="0">
              <a:ln>
                <a:noFill/>
              </a:ln>
              <a:solidFill>
                <a:srgbClr val="002960"/>
              </a:solidFill>
              <a:effectLst/>
              <a:uLnTx/>
              <a:uFillTx/>
              <a:latin typeface="メイリオ"/>
              <a:ea typeface="メイリオ"/>
              <a:cs typeface="+mn-cs"/>
            </a:endParaRPr>
          </a:p>
        </p:txBody>
      </p:sp>
      <p:pic>
        <p:nvPicPr>
          <p:cNvPr id="7" name="図 6"/>
          <p:cNvPicPr>
            <a:picLocks noChangeAspect="1"/>
          </p:cNvPicPr>
          <p:nvPr/>
        </p:nvPicPr>
        <p:blipFill>
          <a:blip r:embed="rId3"/>
          <a:stretch>
            <a:fillRect/>
          </a:stretch>
        </p:blipFill>
        <p:spPr>
          <a:xfrm>
            <a:off x="323410" y="4293096"/>
            <a:ext cx="1105563" cy="648089"/>
          </a:xfrm>
          <a:prstGeom prst="rect">
            <a:avLst/>
          </a:prstGeom>
        </p:spPr>
      </p:pic>
      <p:sp>
        <p:nvSpPr>
          <p:cNvPr id="11" name="角丸四角形 10"/>
          <p:cNvSpPr/>
          <p:nvPr/>
        </p:nvSpPr>
        <p:spPr bwMode="auto">
          <a:xfrm>
            <a:off x="2509123" y="4399312"/>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FFFFFF"/>
                </a:solidFill>
                <a:effectLst/>
                <a:uLnTx/>
                <a:uFillTx/>
                <a:latin typeface="メイリオ"/>
                <a:ea typeface="メイリオ"/>
                <a:cs typeface="+mn-cs"/>
              </a:rPr>
              <a:t>ITA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FFFFFF"/>
                </a:solidFill>
                <a:effectLst/>
                <a:uLnTx/>
                <a:uFillTx/>
                <a:latin typeface="メイリオ"/>
                <a:ea typeface="メイリオ"/>
                <a:cs typeface="+mn-cs"/>
              </a:rPr>
              <a:t>1.5.0</a:t>
            </a:r>
            <a:endParaRPr kumimoji="1" lang="ja-JP" altLang="en-US" sz="1200" b="0" i="0" u="none" strike="noStrike" kern="1200" cap="none" spc="0" normalizeH="0" baseline="0" noProof="0" smtClean="0">
              <a:ln>
                <a:noFill/>
              </a:ln>
              <a:solidFill>
                <a:srgbClr val="FFFFFF"/>
              </a:solidFill>
              <a:effectLst/>
              <a:uLnTx/>
              <a:uFillTx/>
              <a:latin typeface="メイリオ"/>
              <a:ea typeface="メイリオ"/>
              <a:cs typeface="+mn-cs"/>
            </a:endParaRPr>
          </a:p>
        </p:txBody>
      </p:sp>
      <p:sp>
        <p:nvSpPr>
          <p:cNvPr id="13" name="テキスト ボックス 12"/>
          <p:cNvSpPr txBox="1"/>
          <p:nvPr/>
        </p:nvSpPr>
        <p:spPr>
          <a:xfrm>
            <a:off x="6966227" y="5503080"/>
            <a:ext cx="166264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CentOS 7</a:t>
            </a:r>
            <a:b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br>
            <a:r>
              <a:rPr kumimoji="1" lang="ja-JP" altLang="en-US"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ターゲットサーバ群</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sp>
        <p:nvSpPr>
          <p:cNvPr id="14" name="テキスト ボックス 13"/>
          <p:cNvSpPr txBox="1"/>
          <p:nvPr/>
        </p:nvSpPr>
        <p:spPr>
          <a:xfrm>
            <a:off x="3697288" y="5533186"/>
            <a:ext cx="14402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ITA</a:t>
            </a:r>
            <a:r>
              <a:rPr kumimoji="1" lang="ja-JP" altLang="en-US"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ホストサーバ</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cxnSp>
        <p:nvCxnSpPr>
          <p:cNvPr id="16" name="カギ線コネクタ 122"/>
          <p:cNvCxnSpPr>
            <a:stCxn id="12" idx="3"/>
          </p:cNvCxnSpPr>
          <p:nvPr/>
        </p:nvCxnSpPr>
        <p:spPr bwMode="auto">
          <a:xfrm flipV="1">
            <a:off x="6469673" y="4598439"/>
            <a:ext cx="576002" cy="18702"/>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029473" y="4399312"/>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FFFFFF"/>
                </a:solidFill>
                <a:effectLst/>
                <a:uLnTx/>
                <a:uFillTx/>
                <a:latin typeface="メイリオ"/>
                <a:ea typeface="メイリオ"/>
                <a:cs typeface="+mn-cs"/>
              </a:rPr>
              <a:t>Ansible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FFFFFF"/>
                </a:solidFill>
                <a:effectLst/>
                <a:uLnTx/>
                <a:uFillTx/>
                <a:latin typeface="メイリオ"/>
                <a:ea typeface="メイリオ"/>
                <a:cs typeface="+mn-cs"/>
              </a:rPr>
              <a:t>2.9.12</a:t>
            </a:r>
          </a:p>
        </p:txBody>
      </p:sp>
      <p:cxnSp>
        <p:nvCxnSpPr>
          <p:cNvPr id="17" name="カギ線コネクタ 122"/>
          <p:cNvCxnSpPr>
            <a:stCxn id="7" idx="3"/>
            <a:endCxn id="11" idx="1"/>
          </p:cNvCxnSpPr>
          <p:nvPr/>
        </p:nvCxnSpPr>
        <p:spPr bwMode="auto">
          <a:xfrm>
            <a:off x="1428973" y="4617141"/>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5924749"/>
            <a:ext cx="8748580" cy="646331"/>
          </a:xfrm>
          <a:prstGeom prst="rect">
            <a:avLst/>
          </a:prstGeom>
          <a:noFill/>
        </p:spPr>
        <p:txBody>
          <a:bodyPr wrap="square" rtlCol="0">
            <a:spAutoFit/>
          </a:bodyPr>
          <a:lstStyle/>
          <a:p>
            <a:pPr lvl="0">
              <a:defRPr/>
            </a:pPr>
            <a:r>
              <a:rPr lang="en-US" altLang="ja-JP" sz="1200" smtClean="0">
                <a:solidFill>
                  <a:srgbClr val="000000"/>
                </a:solidFill>
              </a:rPr>
              <a:t>※1 </a:t>
            </a:r>
            <a:r>
              <a:rPr lang="ja-JP" altLang="en-US" sz="1200" smtClean="0">
                <a:solidFill>
                  <a:srgbClr val="000000"/>
                </a:solidFill>
              </a:rPr>
              <a:t>ホストグループ機能の利便性を明確に体感するための台数であり、</a:t>
            </a:r>
            <a:r>
              <a:rPr lang="en-US" altLang="ja-JP" sz="1200" smtClean="0">
                <a:solidFill>
                  <a:srgbClr val="000000"/>
                </a:solidFill>
              </a:rPr>
              <a:t>3~</a:t>
            </a:r>
            <a:r>
              <a:rPr lang="ja-JP" altLang="en-US" sz="1200" smtClean="0">
                <a:solidFill>
                  <a:srgbClr val="000000"/>
                </a:solidFill>
              </a:rPr>
              <a:t>４台であってもシナリオは体験いただけます。</a:t>
            </a:r>
            <a:endParaRPr lang="en-US" altLang="ja-JP" sz="120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※2 </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今回はホストサーバーとして</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CentOS7</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を利用致しますが、</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ITA</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は</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RHEL7</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系および</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RHEL8</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系の</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OS</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で導入いただけます。</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
            </a:r>
            <a:b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b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※3 Ansible</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の動作対象となれる</a:t>
            </a: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OS</a:t>
            </a: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であれば、問題なく利用いただけます。</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p:txBody>
      </p:sp>
      <p:cxnSp>
        <p:nvCxnSpPr>
          <p:cNvPr id="32" name="カギ線コネクタ 122"/>
          <p:cNvCxnSpPr>
            <a:stCxn id="11" idx="3"/>
            <a:endCxn id="12" idx="1"/>
          </p:cNvCxnSpPr>
          <p:nvPr/>
        </p:nvCxnSpPr>
        <p:spPr bwMode="auto">
          <a:xfrm>
            <a:off x="3949323" y="4617141"/>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18" name="図 17"/>
          <p:cNvPicPr>
            <a:picLocks noChangeAspect="1"/>
          </p:cNvPicPr>
          <p:nvPr/>
        </p:nvPicPr>
        <p:blipFill>
          <a:blip r:embed="rId2"/>
          <a:stretch>
            <a:fillRect/>
          </a:stretch>
        </p:blipFill>
        <p:spPr>
          <a:xfrm>
            <a:off x="7130291" y="4825936"/>
            <a:ext cx="326596" cy="557135"/>
          </a:xfrm>
          <a:prstGeom prst="rect">
            <a:avLst/>
          </a:prstGeom>
        </p:spPr>
      </p:pic>
      <p:pic>
        <p:nvPicPr>
          <p:cNvPr id="19" name="図 18"/>
          <p:cNvPicPr>
            <a:picLocks noChangeAspect="1"/>
          </p:cNvPicPr>
          <p:nvPr/>
        </p:nvPicPr>
        <p:blipFill>
          <a:blip r:embed="rId2"/>
          <a:stretch>
            <a:fillRect/>
          </a:stretch>
        </p:blipFill>
        <p:spPr>
          <a:xfrm>
            <a:off x="7344314" y="4139188"/>
            <a:ext cx="326596" cy="557135"/>
          </a:xfrm>
          <a:prstGeom prst="rect">
            <a:avLst/>
          </a:prstGeom>
        </p:spPr>
      </p:pic>
      <p:pic>
        <p:nvPicPr>
          <p:cNvPr id="20" name="図 19"/>
          <p:cNvPicPr>
            <a:picLocks noChangeAspect="1"/>
          </p:cNvPicPr>
          <p:nvPr/>
        </p:nvPicPr>
        <p:blipFill>
          <a:blip r:embed="rId2"/>
          <a:stretch>
            <a:fillRect/>
          </a:stretch>
        </p:blipFill>
        <p:spPr>
          <a:xfrm>
            <a:off x="7931807" y="4136471"/>
            <a:ext cx="326596" cy="557135"/>
          </a:xfrm>
          <a:prstGeom prst="rect">
            <a:avLst/>
          </a:prstGeom>
        </p:spPr>
      </p:pic>
      <p:pic>
        <p:nvPicPr>
          <p:cNvPr id="21" name="図 20"/>
          <p:cNvPicPr>
            <a:picLocks noChangeAspect="1"/>
          </p:cNvPicPr>
          <p:nvPr/>
        </p:nvPicPr>
        <p:blipFill>
          <a:blip r:embed="rId2"/>
          <a:stretch>
            <a:fillRect/>
          </a:stretch>
        </p:blipFill>
        <p:spPr>
          <a:xfrm>
            <a:off x="8258403" y="4825934"/>
            <a:ext cx="326596" cy="557135"/>
          </a:xfrm>
          <a:prstGeom prst="rect">
            <a:avLst/>
          </a:prstGeom>
        </p:spPr>
      </p:pic>
    </p:spTree>
    <p:extLst>
      <p:ext uri="{BB962C8B-B14F-4D97-AF65-F5344CB8AC3E}">
        <p14:creationId xmlns:p14="http://schemas.microsoft.com/office/powerpoint/2010/main" val="71792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a:t>シナリオ</a:t>
            </a:r>
            <a:r>
              <a:rPr kumimoji="1" lang="ja-JP" altLang="en-US" b="1" smtClean="0"/>
              <a:t>① サーバ全体に基本設定を行う</a:t>
            </a:r>
            <a:r>
              <a:rPr kumimoji="1" lang="en-US" altLang="ja-JP" b="1" smtClean="0"/>
              <a:t/>
            </a:r>
            <a:br>
              <a:rPr kumimoji="1" lang="en-US" altLang="ja-JP" b="1" smtClean="0"/>
            </a:br>
            <a:r>
              <a:rPr kumimoji="1" lang="ja-JP" altLang="en-US" sz="1600" smtClean="0"/>
              <a:t>ホストグループ機能とメニュー作成機能を活用し、以下の作業を実施します。</a:t>
            </a:r>
            <a:endParaRPr kumimoji="1" lang="en-US" altLang="ja-JP" sz="1600" smtClean="0"/>
          </a:p>
          <a:p>
            <a:pPr marL="342900" indent="-342900">
              <a:buFont typeface="+mj-ea"/>
              <a:buAutoNum type="circleNumDbPlain"/>
            </a:pPr>
            <a:r>
              <a:rPr lang="ja-JP" altLang="en-US" sz="1600"/>
              <a:t>親</a:t>
            </a:r>
            <a:r>
              <a:rPr lang="ja-JP" altLang="en-US" sz="1600" smtClean="0"/>
              <a:t>ホストグループ「</a:t>
            </a:r>
            <a:r>
              <a:rPr lang="en-US" altLang="ja-JP" sz="1600" smtClean="0"/>
              <a:t>All_SV</a:t>
            </a:r>
            <a:r>
              <a:rPr lang="ja-JP" altLang="en-US" sz="1600" smtClean="0"/>
              <a:t>」へ共通のタイムゾーンを設定する。</a:t>
            </a:r>
            <a:endParaRPr lang="en-US" altLang="ja-JP" sz="1600" smtClean="0"/>
          </a:p>
          <a:p>
            <a:pPr marL="342900" indent="-342900">
              <a:buFont typeface="+mj-ea"/>
              <a:buAutoNum type="circleNumDbPlain"/>
            </a:pPr>
            <a:r>
              <a:rPr lang="ja-JP" altLang="en-US" sz="1600" smtClean="0"/>
              <a:t>子ホストグループ「</a:t>
            </a:r>
            <a:r>
              <a:rPr lang="en-US" altLang="ja-JP" sz="1600" smtClean="0"/>
              <a:t>db_SV</a:t>
            </a:r>
            <a:r>
              <a:rPr lang="ja-JP" altLang="en-US" sz="1600" smtClean="0"/>
              <a:t>」「</a:t>
            </a:r>
            <a:r>
              <a:rPr lang="en-US" altLang="ja-JP" sz="1600" smtClean="0"/>
              <a:t>web_SV</a:t>
            </a:r>
            <a:r>
              <a:rPr lang="ja-JP" altLang="en-US" sz="1600" smtClean="0"/>
              <a:t>」別に異なる</a:t>
            </a:r>
            <a:r>
              <a:rPr lang="en-US" altLang="ja-JP" sz="1600" smtClean="0"/>
              <a:t>DNS</a:t>
            </a:r>
            <a:r>
              <a:rPr lang="ja-JP" altLang="en-US" sz="1600" smtClean="0"/>
              <a:t>サーバの</a:t>
            </a:r>
            <a:r>
              <a:rPr lang="en-US" altLang="ja-JP" sz="1600" smtClean="0"/>
              <a:t>IP</a:t>
            </a:r>
            <a:r>
              <a:rPr lang="ja-JP" altLang="en-US" sz="1600" smtClean="0"/>
              <a:t>アドレスを設定する。</a:t>
            </a:r>
            <a:endParaRPr lang="en-US" altLang="ja-JP" sz="1100" smtClean="0"/>
          </a:p>
          <a:p>
            <a:pPr marL="342900" indent="-342900">
              <a:buFont typeface="+mj-ea"/>
              <a:buAutoNum type="circleNumDbPlain"/>
            </a:pPr>
            <a:r>
              <a:rPr lang="ja-JP" altLang="en-US" sz="1600" smtClean="0"/>
              <a:t>ホストそれぞれに個別のホスト名を設定する。</a:t>
            </a:r>
            <a:endParaRPr lang="en-US" altLang="ja-JP" sz="1600"/>
          </a:p>
        </p:txBody>
      </p:sp>
      <p:sp>
        <p:nvSpPr>
          <p:cNvPr id="2" name="タイトル 1"/>
          <p:cNvSpPr>
            <a:spLocks noGrp="1"/>
          </p:cNvSpPr>
          <p:nvPr>
            <p:ph type="title"/>
          </p:nvPr>
        </p:nvSpPr>
        <p:spPr/>
        <p:txBody>
          <a:bodyPr/>
          <a:lstStyle/>
          <a:p>
            <a:r>
              <a:rPr lang="en-US" altLang="ja-JP" smtClean="0"/>
              <a:t>1.3</a:t>
            </a:r>
            <a:r>
              <a:rPr lang="ja-JP" altLang="en-US" smtClean="0"/>
              <a:t> シナリオ</a:t>
            </a:r>
            <a:r>
              <a:rPr lang="en-US" altLang="ja-JP" smtClean="0"/>
              <a:t> (1/2)</a:t>
            </a:r>
            <a:endParaRPr kumimoji="1" lang="ja-JP" altLang="en-US"/>
          </a:p>
        </p:txBody>
      </p:sp>
      <p:sp>
        <p:nvSpPr>
          <p:cNvPr id="36" name="テキスト ボックス 35"/>
          <p:cNvSpPr txBox="1"/>
          <p:nvPr/>
        </p:nvSpPr>
        <p:spPr>
          <a:xfrm>
            <a:off x="323528" y="3226513"/>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grpSp>
        <p:nvGrpSpPr>
          <p:cNvPr id="40" name="グループ化 39"/>
          <p:cNvGrpSpPr/>
          <p:nvPr/>
        </p:nvGrpSpPr>
        <p:grpSpPr>
          <a:xfrm>
            <a:off x="2033337" y="5351695"/>
            <a:ext cx="763954" cy="725189"/>
            <a:chOff x="2573787" y="3734099"/>
            <a:chExt cx="763954" cy="725189"/>
          </a:xfrm>
        </p:grpSpPr>
        <p:pic>
          <p:nvPicPr>
            <p:cNvPr id="46" name="図 45"/>
            <p:cNvPicPr>
              <a:picLocks noChangeAspect="1"/>
            </p:cNvPicPr>
            <p:nvPr/>
          </p:nvPicPr>
          <p:blipFill>
            <a:blip r:embed="rId3"/>
            <a:stretch>
              <a:fillRect/>
            </a:stretch>
          </p:blipFill>
          <p:spPr>
            <a:xfrm>
              <a:off x="2793229" y="3734099"/>
              <a:ext cx="266603" cy="454793"/>
            </a:xfrm>
            <a:prstGeom prst="rect">
              <a:avLst/>
            </a:prstGeom>
          </p:spPr>
        </p:pic>
        <p:sp>
          <p:nvSpPr>
            <p:cNvPr id="47" name="テキスト ボックス 46"/>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48" name="テキスト ボックス 47"/>
          <p:cNvSpPr txBox="1"/>
          <p:nvPr/>
        </p:nvSpPr>
        <p:spPr>
          <a:xfrm>
            <a:off x="1948767" y="4039574"/>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9" name="テキスト ボックス 48"/>
          <p:cNvSpPr txBox="1"/>
          <p:nvPr/>
        </p:nvSpPr>
        <p:spPr>
          <a:xfrm>
            <a:off x="323527" y="4039575"/>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3" name="カギ線コネクタ 52"/>
          <p:cNvCxnSpPr>
            <a:stCxn id="36" idx="2"/>
            <a:endCxn id="49" idx="0"/>
          </p:cNvCxnSpPr>
          <p:nvPr/>
        </p:nvCxnSpPr>
        <p:spPr bwMode="auto">
          <a:xfrm rot="5400000">
            <a:off x="1243281" y="3380203"/>
            <a:ext cx="506124" cy="81262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カギ線コネクタ 53"/>
          <p:cNvCxnSpPr>
            <a:stCxn id="36" idx="2"/>
            <a:endCxn id="48" idx="0"/>
          </p:cNvCxnSpPr>
          <p:nvPr/>
        </p:nvCxnSpPr>
        <p:spPr bwMode="auto">
          <a:xfrm rot="16200000" flipH="1">
            <a:off x="2055901" y="3380202"/>
            <a:ext cx="506123" cy="81261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9" name="グループ化 58"/>
          <p:cNvGrpSpPr/>
          <p:nvPr/>
        </p:nvGrpSpPr>
        <p:grpSpPr>
          <a:xfrm>
            <a:off x="1225722" y="5343388"/>
            <a:ext cx="763954" cy="725189"/>
            <a:chOff x="2573787" y="3734099"/>
            <a:chExt cx="763954" cy="725189"/>
          </a:xfrm>
        </p:grpSpPr>
        <p:pic>
          <p:nvPicPr>
            <p:cNvPr id="62" name="図 61"/>
            <p:cNvPicPr>
              <a:picLocks noChangeAspect="1"/>
            </p:cNvPicPr>
            <p:nvPr/>
          </p:nvPicPr>
          <p:blipFill>
            <a:blip r:embed="rId3"/>
            <a:stretch>
              <a:fillRect/>
            </a:stretch>
          </p:blipFill>
          <p:spPr>
            <a:xfrm>
              <a:off x="2793229" y="3734099"/>
              <a:ext cx="266603" cy="454793"/>
            </a:xfrm>
            <a:prstGeom prst="rect">
              <a:avLst/>
            </a:prstGeom>
          </p:spPr>
        </p:pic>
        <p:sp>
          <p:nvSpPr>
            <p:cNvPr id="63" name="テキスト ボックス 62"/>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grpSp>
        <p:nvGrpSpPr>
          <p:cNvPr id="69" name="グループ化 68"/>
          <p:cNvGrpSpPr/>
          <p:nvPr/>
        </p:nvGrpSpPr>
        <p:grpSpPr>
          <a:xfrm>
            <a:off x="2840953" y="5359092"/>
            <a:ext cx="763954" cy="725189"/>
            <a:chOff x="2573787" y="3734099"/>
            <a:chExt cx="763954" cy="725189"/>
          </a:xfrm>
        </p:grpSpPr>
        <p:pic>
          <p:nvPicPr>
            <p:cNvPr id="70" name="図 69"/>
            <p:cNvPicPr>
              <a:picLocks noChangeAspect="1"/>
            </p:cNvPicPr>
            <p:nvPr/>
          </p:nvPicPr>
          <p:blipFill>
            <a:blip r:embed="rId3"/>
            <a:stretch>
              <a:fillRect/>
            </a:stretch>
          </p:blipFill>
          <p:spPr>
            <a:xfrm>
              <a:off x="2793229" y="3734099"/>
              <a:ext cx="266603" cy="454793"/>
            </a:xfrm>
            <a:prstGeom prst="rect">
              <a:avLst/>
            </a:prstGeom>
          </p:spPr>
        </p:pic>
        <p:sp>
          <p:nvSpPr>
            <p:cNvPr id="73" name="テキスト ボックス 72"/>
            <p:cNvSpPr txBox="1"/>
            <p:nvPr/>
          </p:nvSpPr>
          <p:spPr>
            <a:xfrm>
              <a:off x="2573787" y="4197678"/>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a:t>
              </a:r>
              <a:r>
                <a:rPr lang="en-US" altLang="ja-JP" sz="1100" b="1"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grpSp>
        <p:nvGrpSpPr>
          <p:cNvPr id="105" name="グループ化 104"/>
          <p:cNvGrpSpPr/>
          <p:nvPr/>
        </p:nvGrpSpPr>
        <p:grpSpPr>
          <a:xfrm>
            <a:off x="418107" y="5343387"/>
            <a:ext cx="763954" cy="747822"/>
            <a:chOff x="418107" y="5688794"/>
            <a:chExt cx="763954" cy="747822"/>
          </a:xfrm>
        </p:grpSpPr>
        <p:sp>
          <p:nvSpPr>
            <p:cNvPr id="52" name="テキスト ボックス 51"/>
            <p:cNvSpPr txBox="1"/>
            <p:nvPr/>
          </p:nvSpPr>
          <p:spPr>
            <a:xfrm>
              <a:off x="418107" y="6175006"/>
              <a:ext cx="76395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pic>
          <p:nvPicPr>
            <p:cNvPr id="74" name="図 73"/>
            <p:cNvPicPr>
              <a:picLocks noChangeAspect="1"/>
            </p:cNvPicPr>
            <p:nvPr/>
          </p:nvPicPr>
          <p:blipFill>
            <a:blip r:embed="rId3"/>
            <a:stretch>
              <a:fillRect/>
            </a:stretch>
          </p:blipFill>
          <p:spPr>
            <a:xfrm>
              <a:off x="666782" y="5688794"/>
              <a:ext cx="266603" cy="454793"/>
            </a:xfrm>
            <a:prstGeom prst="rect">
              <a:avLst/>
            </a:prstGeom>
          </p:spPr>
        </p:pic>
      </p:grpSp>
      <p:graphicFrame>
        <p:nvGraphicFramePr>
          <p:cNvPr id="6" name="表 5"/>
          <p:cNvGraphicFramePr>
            <a:graphicFrameLocks noGrp="1"/>
          </p:cNvGraphicFramePr>
          <p:nvPr>
            <p:extLst>
              <p:ext uri="{D42A27DB-BD31-4B8C-83A1-F6EECF244321}">
                <p14:modId xmlns:p14="http://schemas.microsoft.com/office/powerpoint/2010/main" val="4133258121"/>
              </p:ext>
            </p:extLst>
          </p:nvPr>
        </p:nvGraphicFramePr>
        <p:xfrm>
          <a:off x="3944593" y="4563461"/>
          <a:ext cx="5018920" cy="1529545"/>
        </p:xfrm>
        <a:graphic>
          <a:graphicData uri="http://schemas.openxmlformats.org/drawingml/2006/table">
            <a:tbl>
              <a:tblPr firstRow="1" bandRow="1">
                <a:tableStyleId>{93296810-A885-4BE3-A3E7-6D5BEEA58F35}</a:tableStyleId>
              </a:tblPr>
              <a:tblGrid>
                <a:gridCol w="915439">
                  <a:extLst>
                    <a:ext uri="{9D8B030D-6E8A-4147-A177-3AD203B41FA5}">
                      <a16:colId xmlns:a16="http://schemas.microsoft.com/office/drawing/2014/main" val="2059418472"/>
                    </a:ext>
                  </a:extLst>
                </a:gridCol>
                <a:gridCol w="1296144">
                  <a:extLst>
                    <a:ext uri="{9D8B030D-6E8A-4147-A177-3AD203B41FA5}">
                      <a16:colId xmlns:a16="http://schemas.microsoft.com/office/drawing/2014/main" val="2991074680"/>
                    </a:ext>
                  </a:extLst>
                </a:gridCol>
                <a:gridCol w="1656184">
                  <a:extLst>
                    <a:ext uri="{9D8B030D-6E8A-4147-A177-3AD203B41FA5}">
                      <a16:colId xmlns:a16="http://schemas.microsoft.com/office/drawing/2014/main" val="1030987949"/>
                    </a:ext>
                  </a:extLst>
                </a:gridCol>
                <a:gridCol w="1151153">
                  <a:extLst>
                    <a:ext uri="{9D8B030D-6E8A-4147-A177-3AD203B41FA5}">
                      <a16:colId xmlns:a16="http://schemas.microsoft.com/office/drawing/2014/main" val="1960407954"/>
                    </a:ext>
                  </a:extLst>
                </a:gridCol>
              </a:tblGrid>
              <a:tr h="310345">
                <a:tc>
                  <a:txBody>
                    <a:bodyPr/>
                    <a:lstStyle/>
                    <a:p>
                      <a:r>
                        <a:rPr kumimoji="1" lang="ja-JP" altLang="en-US" sz="1400" smtClean="0"/>
                        <a:t>ホスト</a:t>
                      </a:r>
                      <a:endParaRPr kumimoji="1" lang="ja-JP" altLang="en-US" sz="1400"/>
                    </a:p>
                  </a:txBody>
                  <a:tcPr/>
                </a:tc>
                <a:tc>
                  <a:txBody>
                    <a:bodyPr/>
                    <a:lstStyle/>
                    <a:p>
                      <a:r>
                        <a:rPr kumimoji="1" lang="en-US" altLang="ja-JP" sz="1400" smtClean="0"/>
                        <a:t>timezone</a:t>
                      </a:r>
                      <a:endParaRPr kumimoji="1" lang="ja-JP" altLang="en-US" sz="1400"/>
                    </a:p>
                  </a:txBody>
                  <a:tcPr>
                    <a:lnB w="12700" cap="flat" cmpd="sng" algn="ctr">
                      <a:solidFill>
                        <a:schemeClr val="tx1"/>
                      </a:solidFill>
                      <a:prstDash val="solid"/>
                      <a:round/>
                      <a:headEnd type="none" w="med" len="med"/>
                      <a:tailEnd type="none" w="med" len="med"/>
                    </a:lnB>
                  </a:tcPr>
                </a:tc>
                <a:tc>
                  <a:txBody>
                    <a:bodyPr/>
                    <a:lstStyle/>
                    <a:p>
                      <a:r>
                        <a:rPr kumimoji="1" lang="en-US" altLang="ja-JP" sz="1400" smtClean="0"/>
                        <a:t>nameserver</a:t>
                      </a:r>
                      <a:endParaRPr kumimoji="1" lang="ja-JP" altLang="en-US" sz="1400"/>
                    </a:p>
                  </a:txBody>
                  <a:tcPr>
                    <a:lnB w="12700" cap="flat" cmpd="sng" algn="ctr">
                      <a:solidFill>
                        <a:schemeClr val="tx1"/>
                      </a:solidFill>
                      <a:prstDash val="solid"/>
                      <a:round/>
                      <a:headEnd type="none" w="med" len="med"/>
                      <a:tailEnd type="none" w="med" len="med"/>
                    </a:lnB>
                  </a:tcPr>
                </a:tc>
                <a:tc>
                  <a:txBody>
                    <a:bodyPr/>
                    <a:lstStyle/>
                    <a:p>
                      <a:r>
                        <a:rPr kumimoji="1" lang="en-US" altLang="ja-JP" sz="1400" smtClean="0"/>
                        <a:t>hostname</a:t>
                      </a:r>
                      <a:endParaRPr kumimoji="1" lang="ja-JP" altLang="en-US" sz="140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400" smtClean="0"/>
                        <a:t>dbA</a:t>
                      </a:r>
                      <a:endParaRPr kumimoji="1" lang="ja-JP" altLang="en-US" sz="1400"/>
                    </a:p>
                  </a:txBody>
                  <a:tcPr>
                    <a:lnR w="12700" cap="flat" cmpd="sng" algn="ctr">
                      <a:solidFill>
                        <a:schemeClr val="tx1"/>
                      </a:solidFill>
                      <a:prstDash val="solid"/>
                      <a:round/>
                      <a:headEnd type="none" w="med" len="med"/>
                      <a:tailEnd type="none" w="med" len="med"/>
                    </a:lnR>
                  </a:tcPr>
                </a:tc>
                <a:tc>
                  <a:txBody>
                    <a:bodyPr/>
                    <a:lstStyle/>
                    <a:p>
                      <a:r>
                        <a:rPr kumimoji="1" lang="en-US" altLang="ja-JP" sz="1400" smtClean="0"/>
                        <a:t>Asia/Tokyo</a:t>
                      </a:r>
                      <a:endParaRPr kumimoji="1" lang="ja-JP"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sz="1400" smtClean="0"/>
                        <a:t>10.15.1.30</a:t>
                      </a:r>
                      <a:r>
                        <a:rPr lang="en-US" altLang="ja-JP" sz="1400" smtClean="0"/>
                        <a:t> </a:t>
                      </a:r>
                      <a:endParaRPr kumimoji="1" lang="ja-JP"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sz="1400" smtClean="0"/>
                        <a:t>dbA</a:t>
                      </a:r>
                      <a:endParaRPr kumimoji="1" lang="ja-JP"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1899589"/>
                  </a:ext>
                </a:extLst>
              </a:tr>
              <a:tr h="137235">
                <a:tc>
                  <a:txBody>
                    <a:bodyPr/>
                    <a:lstStyle/>
                    <a:p>
                      <a:r>
                        <a:rPr kumimoji="1" lang="en-US" altLang="ja-JP" sz="1400" smtClean="0"/>
                        <a:t>dbB</a:t>
                      </a:r>
                      <a:endParaRPr kumimoji="1" lang="ja-JP" altLang="en-US" sz="140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Asia/Tokyo</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10.15.1.30</a:t>
                      </a:r>
                      <a:r>
                        <a:rPr lang="en-US" altLang="ja-JP" sz="1400" smtClean="0"/>
                        <a:t> </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kumimoji="1" lang="en-US" altLang="ja-JP" sz="1400" smtClean="0">
                          <a:solidFill>
                            <a:schemeClr val="tx1"/>
                          </a:solidFill>
                        </a:rPr>
                        <a:t>dbB</a:t>
                      </a:r>
                      <a:endParaRPr kumimoji="1" lang="ja-JP" altLang="en-US"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601473"/>
                  </a:ext>
                </a:extLst>
              </a:tr>
              <a:tr h="152792">
                <a:tc>
                  <a:txBody>
                    <a:bodyPr/>
                    <a:lstStyle/>
                    <a:p>
                      <a:r>
                        <a:rPr kumimoji="1" lang="en-US" altLang="ja-JP" sz="1400" smtClean="0"/>
                        <a:t>webA</a:t>
                      </a:r>
                      <a:endParaRPr kumimoji="1" lang="ja-JP" altLang="en-US" sz="140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Asia/Tokyo</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10.15.1.62</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sz="1400" smtClean="0"/>
                        <a:t>webA</a:t>
                      </a:r>
                      <a:endParaRPr kumimoji="1" lang="ja-JP"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416629"/>
                  </a:ext>
                </a:extLst>
              </a:tr>
              <a:tr h="15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webA</a:t>
                      </a:r>
                      <a:endParaRPr kumimoji="1" lang="ja-JP" altLang="en-US" sz="1400" smtClean="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Asia/Tokyo</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10.15.1.62</a:t>
                      </a:r>
                      <a:endParaRPr kumimoji="1" lang="ja-JP" alt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kumimoji="1" lang="en-US" altLang="ja-JP" sz="1400" smtClean="0"/>
                        <a:t>webB</a:t>
                      </a:r>
                      <a:endParaRPr kumimoji="1" lang="ja-JP"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276819"/>
                  </a:ext>
                </a:extLst>
              </a:tr>
            </a:tbl>
          </a:graphicData>
        </a:graphic>
      </p:graphicFrame>
      <p:sp>
        <p:nvSpPr>
          <p:cNvPr id="81" name="テキスト ボックス 78"/>
          <p:cNvSpPr txBox="1"/>
          <p:nvPr/>
        </p:nvSpPr>
        <p:spPr>
          <a:xfrm>
            <a:off x="2707724" y="360815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sp>
        <p:nvSpPr>
          <p:cNvPr id="82" name="テキスト ボックス 78"/>
          <p:cNvSpPr txBox="1"/>
          <p:nvPr/>
        </p:nvSpPr>
        <p:spPr>
          <a:xfrm>
            <a:off x="415387" y="3592954"/>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cxnSp>
        <p:nvCxnSpPr>
          <p:cNvPr id="22" name="直線矢印コネクタ 21"/>
          <p:cNvCxnSpPr/>
          <p:nvPr/>
        </p:nvCxnSpPr>
        <p:spPr bwMode="auto">
          <a:xfrm>
            <a:off x="747992"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9" name="直線矢印コネクタ 88"/>
          <p:cNvCxnSpPr/>
          <p:nvPr/>
        </p:nvCxnSpPr>
        <p:spPr bwMode="auto">
          <a:xfrm>
            <a:off x="1546071"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91" name="直線矢印コネクタ 90"/>
          <p:cNvCxnSpPr/>
          <p:nvPr/>
        </p:nvCxnSpPr>
        <p:spPr bwMode="auto">
          <a:xfrm>
            <a:off x="2360093"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92" name="直線矢印コネクタ 91"/>
          <p:cNvCxnSpPr/>
          <p:nvPr/>
        </p:nvCxnSpPr>
        <p:spPr bwMode="auto">
          <a:xfrm>
            <a:off x="3153646"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nvGrpSpPr>
          <p:cNvPr id="94" name="グループ化 93"/>
          <p:cNvGrpSpPr/>
          <p:nvPr/>
        </p:nvGrpSpPr>
        <p:grpSpPr>
          <a:xfrm>
            <a:off x="4723834" y="3212976"/>
            <a:ext cx="2218668" cy="323842"/>
            <a:chOff x="6118019" y="2487348"/>
            <a:chExt cx="1885363" cy="323842"/>
          </a:xfrm>
        </p:grpSpPr>
        <p:sp>
          <p:nvSpPr>
            <p:cNvPr id="95" name="テキスト ボックス 156"/>
            <p:cNvSpPr txBox="1"/>
            <p:nvPr/>
          </p:nvSpPr>
          <p:spPr>
            <a:xfrm>
              <a:off x="6137869" y="2513583"/>
              <a:ext cx="1865513"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timezone: Asia/Tokyo</a:t>
              </a:r>
              <a:endParaRPr kumimoji="1" lang="ja-JP" altLang="en-US" sz="1200"/>
            </a:p>
          </p:txBody>
        </p:sp>
        <p:sp>
          <p:nvSpPr>
            <p:cNvPr id="96" name="角丸四角形 95"/>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7" name="直線矢印コネクタ 96"/>
          <p:cNvCxnSpPr/>
          <p:nvPr/>
        </p:nvCxnSpPr>
        <p:spPr bwMode="auto">
          <a:xfrm flipH="1">
            <a:off x="3715722" y="3349156"/>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p:nvPr/>
        </p:nvGrpSpPr>
        <p:grpSpPr>
          <a:xfrm>
            <a:off x="4728805" y="4049984"/>
            <a:ext cx="3659619" cy="321794"/>
            <a:chOff x="6118019" y="2487348"/>
            <a:chExt cx="1826963" cy="323842"/>
          </a:xfrm>
        </p:grpSpPr>
        <p:sp>
          <p:nvSpPr>
            <p:cNvPr id="102" name="テキスト ボックス 156"/>
            <p:cNvSpPr txBox="1"/>
            <p:nvPr/>
          </p:nvSpPr>
          <p:spPr>
            <a:xfrm>
              <a:off x="6137869" y="2513584"/>
              <a:ext cx="1807113" cy="27876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nameserver: 10.15.1.30</a:t>
              </a:r>
              <a:r>
                <a:rPr lang="en-US" altLang="ja-JP" sz="1200" smtClean="0"/>
                <a:t>  or 10.15.1.62</a:t>
              </a:r>
              <a:endParaRPr kumimoji="1" lang="ja-JP" altLang="en-US" sz="1200"/>
            </a:p>
          </p:txBody>
        </p:sp>
        <p:sp>
          <p:nvSpPr>
            <p:cNvPr id="103" name="角丸四角形 102"/>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104" name="直線矢印コネクタ 103"/>
          <p:cNvCxnSpPr/>
          <p:nvPr/>
        </p:nvCxnSpPr>
        <p:spPr bwMode="auto">
          <a:xfrm flipH="1">
            <a:off x="3720694" y="4186160"/>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5561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a:t>シナリオ</a:t>
            </a:r>
            <a:r>
              <a:rPr lang="ja-JP" altLang="en-US" b="1" smtClean="0"/>
              <a:t>② 追加したサーバにだけ作業を実行する</a:t>
            </a:r>
            <a:r>
              <a:rPr kumimoji="1" lang="en-US" altLang="ja-JP" b="1" smtClean="0"/>
              <a:t/>
            </a:r>
            <a:br>
              <a:rPr kumimoji="1" lang="en-US" altLang="ja-JP" b="1" smtClean="0"/>
            </a:br>
            <a:r>
              <a:rPr kumimoji="1" lang="ja-JP" altLang="en-US" sz="1600" smtClean="0"/>
              <a:t>前項の作業後にサーバを追加する</a:t>
            </a:r>
            <a:r>
              <a:rPr lang="ja-JP" altLang="en-US" sz="1600"/>
              <a:t>作業</a:t>
            </a:r>
            <a:r>
              <a:rPr kumimoji="1" lang="ja-JP" altLang="en-US" sz="1600" smtClean="0"/>
              <a:t>を想定します。</a:t>
            </a:r>
            <a:r>
              <a:rPr kumimoji="1" lang="en-US" altLang="ja-JP" sz="1600" smtClean="0"/>
              <a:t/>
            </a:r>
            <a:br>
              <a:rPr kumimoji="1" lang="en-US" altLang="ja-JP" sz="1600" smtClean="0"/>
            </a:br>
            <a:r>
              <a:rPr kumimoji="1" lang="en-US" altLang="ja-JP" sz="1600" smtClean="0"/>
              <a:t/>
            </a:r>
            <a:br>
              <a:rPr kumimoji="1" lang="en-US" altLang="ja-JP" sz="1600" smtClean="0"/>
            </a:br>
            <a:r>
              <a:rPr kumimoji="1" lang="en-US" altLang="ja-JP" sz="1600" smtClean="0"/>
              <a:t>playbook</a:t>
            </a:r>
            <a:r>
              <a:rPr kumimoji="1" lang="ja-JP" altLang="en-US" sz="1600" smtClean="0"/>
              <a:t>に</a:t>
            </a:r>
            <a:r>
              <a:rPr lang="ja-JP" altLang="en-US" sz="1600" smtClean="0"/>
              <a:t>冪等性がある場合であれば、</a:t>
            </a:r>
            <a:r>
              <a:rPr lang="en-US" altLang="ja-JP" sz="1600" smtClean="0"/>
              <a:t/>
            </a:r>
            <a:br>
              <a:rPr lang="en-US" altLang="ja-JP" sz="1600" smtClean="0"/>
            </a:br>
            <a:r>
              <a:rPr lang="en-US" altLang="ja-JP" sz="1600" smtClean="0"/>
              <a:t>1)</a:t>
            </a:r>
            <a:r>
              <a:rPr lang="ja-JP" altLang="en-US" sz="1600" smtClean="0"/>
              <a:t>追加サーバをホストグループに追加し、</a:t>
            </a:r>
            <a:r>
              <a:rPr lang="en-US" altLang="ja-JP" sz="1600" smtClean="0"/>
              <a:t>2)</a:t>
            </a:r>
            <a:r>
              <a:rPr lang="ja-JP" altLang="en-US" sz="1600" smtClean="0"/>
              <a:t>同じ作業を実行する だけで設定が完了します。</a:t>
            </a:r>
            <a:r>
              <a:rPr kumimoji="1" lang="en-US" altLang="ja-JP" sz="1600" smtClean="0"/>
              <a:t/>
            </a:r>
            <a:br>
              <a:rPr kumimoji="1" lang="en-US" altLang="ja-JP" sz="1600" smtClean="0"/>
            </a:br>
            <a:r>
              <a:rPr kumimoji="1" lang="en-US" altLang="ja-JP" sz="1600" smtClean="0"/>
              <a:t/>
            </a:r>
            <a:br>
              <a:rPr kumimoji="1" lang="en-US" altLang="ja-JP" sz="1600" smtClean="0"/>
            </a:br>
            <a:r>
              <a:rPr kumimoji="1" lang="ja-JP" altLang="en-US" sz="1600" smtClean="0"/>
              <a:t>しかしファイルに追記を行うものなど、</a:t>
            </a:r>
            <a:r>
              <a:rPr kumimoji="1" lang="ja-JP" altLang="en-US" sz="1600" u="sng" smtClean="0"/>
              <a:t>冪等性のない</a:t>
            </a:r>
            <a:r>
              <a:rPr kumimoji="1" lang="en-US" altLang="ja-JP" sz="1600" u="sng" smtClean="0"/>
              <a:t>playbook</a:t>
            </a:r>
            <a:r>
              <a:rPr kumimoji="1" lang="ja-JP" altLang="en-US" sz="1600" smtClean="0"/>
              <a:t>もあります。</a:t>
            </a:r>
            <a:r>
              <a:rPr kumimoji="1" lang="en-US" altLang="ja-JP" sz="1600" smtClean="0"/>
              <a:t/>
            </a:r>
            <a:br>
              <a:rPr kumimoji="1" lang="en-US" altLang="ja-JP" sz="1600" smtClean="0"/>
            </a:br>
            <a:r>
              <a:rPr kumimoji="1" lang="ja-JP" altLang="en-US" sz="1600" smtClean="0"/>
              <a:t>これを同じホストに繰り返し適用した場合、余分な追記が行われるなどの不都合が生じます。</a:t>
            </a:r>
            <a:r>
              <a:rPr kumimoji="1" lang="en-US" altLang="ja-JP" sz="1600" smtClean="0"/>
              <a:t/>
            </a:r>
            <a:br>
              <a:rPr kumimoji="1" lang="en-US" altLang="ja-JP" sz="1600" smtClean="0"/>
            </a:br>
            <a:r>
              <a:rPr kumimoji="1" lang="en-US" altLang="ja-JP" sz="1600" smtClean="0"/>
              <a:t/>
            </a:r>
            <a:br>
              <a:rPr kumimoji="1" lang="en-US" altLang="ja-JP" sz="1600" smtClean="0"/>
            </a:br>
            <a:r>
              <a:rPr kumimoji="1" lang="ja-JP" altLang="en-US" sz="1600" smtClean="0"/>
              <a:t>そのような状況を想定し、シナリオ②では</a:t>
            </a:r>
            <a:r>
              <a:rPr lang="ja-JP" altLang="en-US" sz="1600" smtClean="0">
                <a:solidFill>
                  <a:srgbClr val="FF0000"/>
                </a:solidFill>
              </a:rPr>
              <a:t>追加分のサーバにだけ作業を実行</a:t>
            </a:r>
            <a:r>
              <a:rPr lang="ja-JP" altLang="en-US" sz="1600" smtClean="0"/>
              <a:t>します。</a:t>
            </a:r>
            <a:r>
              <a:rPr lang="en-US" altLang="ja-JP" sz="1600"/>
              <a:t/>
            </a:r>
            <a:br>
              <a:rPr lang="en-US" altLang="ja-JP" sz="1600"/>
            </a:br>
            <a:r>
              <a:rPr lang="ja-JP" altLang="en-US" sz="1600" smtClean="0"/>
              <a:t>実行する</a:t>
            </a:r>
            <a:r>
              <a:rPr lang="en-US" altLang="ja-JP" sz="1600" smtClean="0"/>
              <a:t>Conductor</a:t>
            </a:r>
            <a:r>
              <a:rPr lang="ja-JP" altLang="en-US" sz="1600" smtClean="0"/>
              <a:t>の内容などはシナリオ①と共通です。</a:t>
            </a:r>
            <a:r>
              <a:rPr lang="en-US" altLang="ja-JP" sz="1600" smtClean="0"/>
              <a:t/>
            </a:r>
            <a:br>
              <a:rPr lang="en-US" altLang="ja-JP" sz="1600" smtClean="0"/>
            </a:br>
            <a:endParaRPr lang="en-US" altLang="ja-JP" sz="1600" smtClean="0"/>
          </a:p>
        </p:txBody>
      </p:sp>
      <p:sp>
        <p:nvSpPr>
          <p:cNvPr id="2" name="タイトル 1"/>
          <p:cNvSpPr>
            <a:spLocks noGrp="1"/>
          </p:cNvSpPr>
          <p:nvPr>
            <p:ph type="title"/>
          </p:nvPr>
        </p:nvSpPr>
        <p:spPr/>
        <p:txBody>
          <a:bodyPr/>
          <a:lstStyle/>
          <a:p>
            <a:r>
              <a:rPr lang="en-US" altLang="ja-JP" smtClean="0"/>
              <a:t>1.3</a:t>
            </a:r>
            <a:r>
              <a:rPr lang="ja-JP" altLang="en-US" smtClean="0"/>
              <a:t> シナリオ </a:t>
            </a:r>
            <a:r>
              <a:rPr lang="en-US" altLang="ja-JP" smtClean="0"/>
              <a:t>(2/2</a:t>
            </a:r>
            <a:r>
              <a:rPr lang="en-US" altLang="ja-JP"/>
              <a:t>) </a:t>
            </a:r>
            <a:endParaRPr kumimoji="1" lang="ja-JP" altLang="en-US"/>
          </a:p>
        </p:txBody>
      </p:sp>
      <p:sp>
        <p:nvSpPr>
          <p:cNvPr id="12" name="テキスト ボックス 11"/>
          <p:cNvSpPr txBox="1"/>
          <p:nvPr/>
        </p:nvSpPr>
        <p:spPr>
          <a:xfrm>
            <a:off x="345873" y="3672078"/>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4" name="テキスト ボックス 33"/>
          <p:cNvSpPr txBox="1"/>
          <p:nvPr/>
        </p:nvSpPr>
        <p:spPr>
          <a:xfrm>
            <a:off x="2088452" y="5958518"/>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sp>
        <p:nvSpPr>
          <p:cNvPr id="37" name="テキスト ボックス 36"/>
          <p:cNvSpPr txBox="1"/>
          <p:nvPr/>
        </p:nvSpPr>
        <p:spPr>
          <a:xfrm>
            <a:off x="1971112" y="4485139"/>
            <a:ext cx="2122934" cy="312012"/>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8" name="テキスト ボックス 37"/>
          <p:cNvSpPr txBox="1"/>
          <p:nvPr/>
        </p:nvSpPr>
        <p:spPr>
          <a:xfrm>
            <a:off x="345872" y="4485140"/>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5" name="テキスト ボックス 44"/>
          <p:cNvSpPr txBox="1"/>
          <p:nvPr/>
        </p:nvSpPr>
        <p:spPr>
          <a:xfrm>
            <a:off x="467971" y="5968207"/>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dbA</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cxnSp>
        <p:nvCxnSpPr>
          <p:cNvPr id="61" name="カギ線コネクタ 60"/>
          <p:cNvCxnSpPr>
            <a:stCxn id="12" idx="2"/>
            <a:endCxn id="38" idx="0"/>
          </p:cNvCxnSpPr>
          <p:nvPr/>
        </p:nvCxnSpPr>
        <p:spPr bwMode="auto">
          <a:xfrm rot="5400000">
            <a:off x="1265626" y="3825768"/>
            <a:ext cx="506124" cy="81262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カギ線コネクタ 63"/>
          <p:cNvCxnSpPr>
            <a:stCxn id="12" idx="2"/>
            <a:endCxn id="37" idx="0"/>
          </p:cNvCxnSpPr>
          <p:nvPr/>
        </p:nvCxnSpPr>
        <p:spPr bwMode="auto">
          <a:xfrm rot="16200000" flipH="1">
            <a:off x="2225727" y="3678286"/>
            <a:ext cx="506123" cy="110758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7" name="テキスト ボックス 46"/>
          <p:cNvSpPr txBox="1"/>
          <p:nvPr/>
        </p:nvSpPr>
        <p:spPr>
          <a:xfrm>
            <a:off x="1257316" y="5959998"/>
            <a:ext cx="69049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dbB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cs typeface="+mn-cs"/>
            </a:endParaRPr>
          </a:p>
        </p:txBody>
      </p:sp>
      <p:grpSp>
        <p:nvGrpSpPr>
          <p:cNvPr id="48" name="グループ化 47"/>
          <p:cNvGrpSpPr/>
          <p:nvPr/>
        </p:nvGrpSpPr>
        <p:grpSpPr>
          <a:xfrm>
            <a:off x="3367188" y="5513443"/>
            <a:ext cx="763954" cy="873684"/>
            <a:chOff x="2573787" y="3754881"/>
            <a:chExt cx="763954" cy="873684"/>
          </a:xfrm>
        </p:grpSpPr>
        <p:pic>
          <p:nvPicPr>
            <p:cNvPr id="49" name="図 48"/>
            <p:cNvPicPr>
              <a:picLocks noChangeAspect="1"/>
            </p:cNvPicPr>
            <p:nvPr/>
          </p:nvPicPr>
          <p:blipFill>
            <a:blip r:embed="rId3"/>
            <a:stretch>
              <a:fillRect/>
            </a:stretch>
          </p:blipFill>
          <p:spPr>
            <a:xfrm>
              <a:off x="2793229" y="3754881"/>
              <a:ext cx="266603" cy="454793"/>
            </a:xfrm>
            <a:prstGeom prst="rect">
              <a:avLst/>
            </a:prstGeom>
          </p:spPr>
        </p:pic>
        <p:sp>
          <p:nvSpPr>
            <p:cNvPr id="50" name="テキスト ボックス 49"/>
            <p:cNvSpPr txBox="1"/>
            <p:nvPr/>
          </p:nvSpPr>
          <p:spPr>
            <a:xfrm>
              <a:off x="2573787" y="4197678"/>
              <a:ext cx="76395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webC</a:t>
              </a:r>
              <a:b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b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a:t>
              </a:r>
              <a:r>
                <a:rPr kumimoji="1" lang="ja-JP" altLang="en-US"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追加分</a:t>
              </a:r>
              <a:r>
                <a:rPr kumimoji="1" lang="en-US" altLang="ja-JP" sz="1100" b="1" i="0" u="none" strike="noStrike" kern="1200" cap="none" spc="0" normalizeH="0" baseline="0" noProof="0" smtClean="0">
                  <a:ln w="0"/>
                  <a:solidFill>
                    <a:srgbClr val="002B62">
                      <a:lumMod val="90000"/>
                      <a:lumOff val="10000"/>
                    </a:srgbClr>
                  </a:solidFill>
                  <a:effectLst/>
                  <a:uLnTx/>
                  <a:uFillTx/>
                  <a:latin typeface="メイリオ"/>
                  <a:ea typeface="メイリオ"/>
                  <a:cs typeface="+mn-cs"/>
                </a:rPr>
                <a:t>)</a:t>
              </a:r>
              <a:endParaRPr kumimoji="1" lang="en-US" altLang="ja-JP" sz="1100" b="1" i="0" u="none" strike="noStrike" kern="1200" cap="none" spc="0" normalizeH="0" baseline="0" noProof="0">
                <a:ln w="0"/>
                <a:solidFill>
                  <a:srgbClr val="002B62">
                    <a:lumMod val="90000"/>
                    <a:lumOff val="10000"/>
                  </a:srgbClr>
                </a:solidFill>
                <a:effectLst/>
                <a:uLnTx/>
                <a:uFillTx/>
                <a:latin typeface="メイリオ"/>
                <a:ea typeface="メイリオ"/>
                <a:cs typeface="+mn-cs"/>
              </a:endParaRPr>
            </a:p>
          </p:txBody>
        </p:sp>
      </p:grpSp>
      <p:sp>
        <p:nvSpPr>
          <p:cNvPr id="53" name="テキスト ボックス 52"/>
          <p:cNvSpPr txBox="1"/>
          <p:nvPr/>
        </p:nvSpPr>
        <p:spPr>
          <a:xfrm>
            <a:off x="2735141" y="5948078"/>
            <a:ext cx="690490" cy="2616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smtClean="0">
                <a:ln w="0"/>
                <a:solidFill>
                  <a:srgbClr val="002B62">
                    <a:lumMod val="90000"/>
                    <a:lumOff val="10000"/>
                    <a:alpha val="32000"/>
                  </a:srgbClr>
                </a:solidFill>
                <a:effectLst/>
                <a:uLnTx/>
                <a:uFillTx/>
                <a:latin typeface="メイリオ"/>
                <a:ea typeface="メイリオ"/>
                <a:cs typeface="+mn-cs"/>
              </a:rPr>
              <a:t>web</a:t>
            </a:r>
            <a:r>
              <a:rPr lang="en-US" altLang="ja-JP" sz="1100" b="1" smtClean="0">
                <a:ln w="0"/>
                <a:solidFill>
                  <a:srgbClr val="002B62">
                    <a:lumMod val="90000"/>
                    <a:lumOff val="10000"/>
                    <a:alpha val="32000"/>
                  </a:srgbClr>
                </a:solidFill>
                <a:latin typeface="メイリオ"/>
                <a:ea typeface="メイリオ"/>
              </a:rPr>
              <a:t>B</a:t>
            </a:r>
            <a:endParaRPr kumimoji="1" lang="en-US" altLang="ja-JP" sz="1100" b="1" i="0" u="none" strike="noStrike" kern="1200" cap="none" spc="0" normalizeH="0" baseline="0" noProof="0">
              <a:ln w="0"/>
              <a:solidFill>
                <a:srgbClr val="002B62">
                  <a:lumMod val="90000"/>
                  <a:lumOff val="10000"/>
                  <a:alpha val="32000"/>
                </a:srgbClr>
              </a:solidFill>
              <a:effectLst/>
              <a:uLnTx/>
              <a:uFillTx/>
              <a:latin typeface="メイリオ"/>
              <a:ea typeface="メイリオ"/>
            </a:endParaRPr>
          </a:p>
        </p:txBody>
      </p:sp>
      <p:sp>
        <p:nvSpPr>
          <p:cNvPr id="59" name="正方形/長方形 58"/>
          <p:cNvSpPr/>
          <p:nvPr/>
        </p:nvSpPr>
        <p:spPr bwMode="auto">
          <a:xfrm>
            <a:off x="640335"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1458891"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正方形/長方形 62"/>
          <p:cNvSpPr/>
          <p:nvPr/>
        </p:nvSpPr>
        <p:spPr bwMode="auto">
          <a:xfrm>
            <a:off x="2264287"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正方形/長方形 64"/>
          <p:cNvSpPr/>
          <p:nvPr/>
        </p:nvSpPr>
        <p:spPr bwMode="auto">
          <a:xfrm>
            <a:off x="2926469" y="5502640"/>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78"/>
          <p:cNvSpPr txBox="1"/>
          <p:nvPr/>
        </p:nvSpPr>
        <p:spPr>
          <a:xfrm>
            <a:off x="2999186" y="409357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smtClean="0">
                <a:solidFill>
                  <a:srgbClr val="FF5050"/>
                </a:solidFill>
              </a:rPr>
              <a:t>継承</a:t>
            </a:r>
            <a:endParaRPr kumimoji="1" lang="ja-JP" altLang="en-US" sz="1200" b="1">
              <a:solidFill>
                <a:srgbClr val="FF5050"/>
              </a:solidFill>
            </a:endParaRPr>
          </a:p>
        </p:txBody>
      </p:sp>
      <p:cxnSp>
        <p:nvCxnSpPr>
          <p:cNvPr id="76" name="直線矢印コネクタ 75"/>
          <p:cNvCxnSpPr/>
          <p:nvPr/>
        </p:nvCxnSpPr>
        <p:spPr bwMode="auto">
          <a:xfrm>
            <a:off x="761417"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77" name="直線矢印コネクタ 76"/>
          <p:cNvCxnSpPr/>
          <p:nvPr/>
        </p:nvCxnSpPr>
        <p:spPr bwMode="auto">
          <a:xfrm>
            <a:off x="1559496"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79" name="直線矢印コネクタ 78"/>
          <p:cNvCxnSpPr/>
          <p:nvPr/>
        </p:nvCxnSpPr>
        <p:spPr bwMode="auto">
          <a:xfrm>
            <a:off x="2373518"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0" name="直線矢印コネクタ 79"/>
          <p:cNvCxnSpPr/>
          <p:nvPr/>
        </p:nvCxnSpPr>
        <p:spPr bwMode="auto">
          <a:xfrm>
            <a:off x="3056919" y="4858988"/>
            <a:ext cx="2913" cy="615129"/>
          </a:xfrm>
          <a:prstGeom prst="straightConnector1">
            <a:avLst/>
          </a:prstGeom>
          <a:ln w="28575" cap="flat" cmpd="sng" algn="ctr">
            <a:solidFill>
              <a:schemeClr val="bg2">
                <a:lumMod val="50000"/>
                <a:alpha val="3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1" name="直線矢印コネクタ 80"/>
          <p:cNvCxnSpPr/>
          <p:nvPr/>
        </p:nvCxnSpPr>
        <p:spPr bwMode="auto">
          <a:xfrm>
            <a:off x="3717939" y="4853370"/>
            <a:ext cx="2913" cy="615129"/>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aphicFrame>
        <p:nvGraphicFramePr>
          <p:cNvPr id="15" name="表 14"/>
          <p:cNvGraphicFramePr>
            <a:graphicFrameLocks noGrp="1"/>
          </p:cNvGraphicFramePr>
          <p:nvPr>
            <p:extLst>
              <p:ext uri="{D42A27DB-BD31-4B8C-83A1-F6EECF244321}">
                <p14:modId xmlns:p14="http://schemas.microsoft.com/office/powerpoint/2010/main" val="1168732047"/>
              </p:ext>
            </p:extLst>
          </p:nvPr>
        </p:nvGraphicFramePr>
        <p:xfrm>
          <a:off x="4067590" y="5401536"/>
          <a:ext cx="5037544" cy="620690"/>
        </p:xfrm>
        <a:graphic>
          <a:graphicData uri="http://schemas.openxmlformats.org/drawingml/2006/table">
            <a:tbl>
              <a:tblPr firstRow="1" bandRow="1">
                <a:tableStyleId>{93296810-A885-4BE3-A3E7-6D5BEEA58F35}</a:tableStyleId>
              </a:tblPr>
              <a:tblGrid>
                <a:gridCol w="905522">
                  <a:extLst>
                    <a:ext uri="{9D8B030D-6E8A-4147-A177-3AD203B41FA5}">
                      <a16:colId xmlns:a16="http://schemas.microsoft.com/office/drawing/2014/main" val="383142448"/>
                    </a:ext>
                  </a:extLst>
                </a:gridCol>
                <a:gridCol w="1357730">
                  <a:extLst>
                    <a:ext uri="{9D8B030D-6E8A-4147-A177-3AD203B41FA5}">
                      <a16:colId xmlns:a16="http://schemas.microsoft.com/office/drawing/2014/main" val="3042169042"/>
                    </a:ext>
                  </a:extLst>
                </a:gridCol>
                <a:gridCol w="1341132">
                  <a:extLst>
                    <a:ext uri="{9D8B030D-6E8A-4147-A177-3AD203B41FA5}">
                      <a16:colId xmlns:a16="http://schemas.microsoft.com/office/drawing/2014/main" val="883925496"/>
                    </a:ext>
                  </a:extLst>
                </a:gridCol>
                <a:gridCol w="1433160">
                  <a:extLst>
                    <a:ext uri="{9D8B030D-6E8A-4147-A177-3AD203B41FA5}">
                      <a16:colId xmlns:a16="http://schemas.microsoft.com/office/drawing/2014/main" val="2793195763"/>
                    </a:ext>
                  </a:extLst>
                </a:gridCol>
              </a:tblGrid>
              <a:tr h="310345">
                <a:tc>
                  <a:txBody>
                    <a:bodyPr/>
                    <a:lstStyle/>
                    <a:p>
                      <a:r>
                        <a:rPr kumimoji="1" lang="ja-JP" altLang="en-US" sz="1400" smtClean="0"/>
                        <a:t>ホスト</a:t>
                      </a:r>
                      <a:endParaRPr kumimoji="1" lang="ja-JP" altLang="en-US" sz="1400"/>
                    </a:p>
                  </a:txBody>
                  <a:tcPr/>
                </a:tc>
                <a:tc>
                  <a:txBody>
                    <a:bodyPr/>
                    <a:lstStyle/>
                    <a:p>
                      <a:r>
                        <a:rPr kumimoji="1" lang="en-US" altLang="ja-JP" sz="1400" smtClean="0"/>
                        <a:t>timezone</a:t>
                      </a:r>
                      <a:endParaRPr kumimoji="1" lang="ja-JP" altLang="en-US" sz="1400"/>
                    </a:p>
                  </a:txBody>
                  <a:tcPr/>
                </a:tc>
                <a:tc>
                  <a:txBody>
                    <a:bodyPr/>
                    <a:lstStyle/>
                    <a:p>
                      <a:r>
                        <a:rPr kumimoji="1" lang="en-US" altLang="ja-JP" sz="1400" smtClean="0"/>
                        <a:t>nameserver</a:t>
                      </a:r>
                      <a:endParaRPr kumimoji="1" lang="ja-JP" altLang="en-US" sz="1400"/>
                    </a:p>
                  </a:txBody>
                  <a:tcPr/>
                </a:tc>
                <a:tc>
                  <a:txBody>
                    <a:bodyPr/>
                    <a:lstStyle/>
                    <a:p>
                      <a:r>
                        <a:rPr kumimoji="1" lang="en-US" altLang="ja-JP" sz="1400" smtClean="0"/>
                        <a:t>hostname</a:t>
                      </a:r>
                      <a:endParaRPr kumimoji="1" lang="ja-JP" altLang="en-US" sz="1400"/>
                    </a:p>
                  </a:txBody>
                  <a:tcPr/>
                </a:tc>
                <a:extLst>
                  <a:ext uri="{0D108BD9-81ED-4DB2-BD59-A6C34878D82A}">
                    <a16:rowId xmlns:a16="http://schemas.microsoft.com/office/drawing/2014/main" val="847445588"/>
                  </a:ext>
                </a:extLst>
              </a:tr>
              <a:tr h="310345">
                <a:tc>
                  <a:txBody>
                    <a:bodyPr/>
                    <a:lstStyle/>
                    <a:p>
                      <a:r>
                        <a:rPr kumimoji="1" lang="en-US" altLang="ja-JP" sz="1400" smtClean="0"/>
                        <a:t>webC</a:t>
                      </a:r>
                      <a:endParaRPr kumimoji="1" lang="ja-JP" altLang="en-US" sz="1400"/>
                    </a:p>
                  </a:txBody>
                  <a:tcPr/>
                </a:tc>
                <a:tc>
                  <a:txBody>
                    <a:bodyPr/>
                    <a:lstStyle/>
                    <a:p>
                      <a:r>
                        <a:rPr kumimoji="1" lang="en-US" altLang="ja-JP" sz="1400" smtClean="0"/>
                        <a:t>Asia/Tokyo</a:t>
                      </a:r>
                      <a:endParaRPr kumimoji="1" lang="ja-JP" altLang="en-US" sz="1400"/>
                    </a:p>
                  </a:txBody>
                  <a:tcPr/>
                </a:tc>
                <a:tc>
                  <a:txBody>
                    <a:bodyPr/>
                    <a:lstStyle/>
                    <a:p>
                      <a:r>
                        <a:rPr kumimoji="1" lang="en-US" altLang="ja-JP" sz="1400" smtClean="0"/>
                        <a:t>10.15.1.62</a:t>
                      </a:r>
                      <a:endParaRPr kumimoji="1" lang="ja-JP" altLang="en-US" sz="1400"/>
                    </a:p>
                  </a:txBody>
                  <a:tcPr/>
                </a:tc>
                <a:tc>
                  <a:txBody>
                    <a:bodyPr/>
                    <a:lstStyle/>
                    <a:p>
                      <a:r>
                        <a:rPr kumimoji="1" lang="en-US" altLang="ja-JP" sz="1400" smtClean="0"/>
                        <a:t>webC</a:t>
                      </a:r>
                      <a:endParaRPr kumimoji="1" lang="ja-JP" altLang="en-US" sz="1400"/>
                    </a:p>
                  </a:txBody>
                  <a:tcPr/>
                </a:tc>
                <a:extLst>
                  <a:ext uri="{0D108BD9-81ED-4DB2-BD59-A6C34878D82A}">
                    <a16:rowId xmlns:a16="http://schemas.microsoft.com/office/drawing/2014/main" val="238573985"/>
                  </a:ext>
                </a:extLst>
              </a:tr>
            </a:tbl>
          </a:graphicData>
        </a:graphic>
      </p:graphicFrame>
      <p:grpSp>
        <p:nvGrpSpPr>
          <p:cNvPr id="82" name="グループ化 81"/>
          <p:cNvGrpSpPr/>
          <p:nvPr/>
        </p:nvGrpSpPr>
        <p:grpSpPr>
          <a:xfrm>
            <a:off x="4774682" y="3680042"/>
            <a:ext cx="2677637" cy="298974"/>
            <a:chOff x="6118019" y="2487348"/>
            <a:chExt cx="1885363" cy="323842"/>
          </a:xfrm>
        </p:grpSpPr>
        <p:sp>
          <p:nvSpPr>
            <p:cNvPr id="83" name="テキスト ボックス 156"/>
            <p:cNvSpPr txBox="1"/>
            <p:nvPr/>
          </p:nvSpPr>
          <p:spPr>
            <a:xfrm>
              <a:off x="6137869" y="2513583"/>
              <a:ext cx="1865513"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timezone: Asia/Tokyo</a:t>
              </a:r>
              <a:endParaRPr kumimoji="1" lang="ja-JP" altLang="en-US" sz="1200"/>
            </a:p>
          </p:txBody>
        </p:sp>
        <p:sp>
          <p:nvSpPr>
            <p:cNvPr id="85" name="角丸四角形 84"/>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87" name="直線矢印コネクタ 86"/>
          <p:cNvCxnSpPr/>
          <p:nvPr/>
        </p:nvCxnSpPr>
        <p:spPr bwMode="auto">
          <a:xfrm flipH="1">
            <a:off x="3766571" y="3816222"/>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8" name="グループ化 87"/>
          <p:cNvGrpSpPr/>
          <p:nvPr/>
        </p:nvGrpSpPr>
        <p:grpSpPr>
          <a:xfrm>
            <a:off x="5189483" y="4509980"/>
            <a:ext cx="2190830" cy="343390"/>
            <a:chOff x="6118019" y="2487348"/>
            <a:chExt cx="1826963" cy="323842"/>
          </a:xfrm>
        </p:grpSpPr>
        <p:sp>
          <p:nvSpPr>
            <p:cNvPr id="89" name="テキスト ボックス 156"/>
            <p:cNvSpPr txBox="1"/>
            <p:nvPr/>
          </p:nvSpPr>
          <p:spPr>
            <a:xfrm>
              <a:off x="6137869" y="2513584"/>
              <a:ext cx="1807113" cy="27876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smtClean="0"/>
                <a:t>nameserver: </a:t>
              </a:r>
              <a:r>
                <a:rPr lang="en-US" altLang="ja-JP" sz="1200" smtClean="0"/>
                <a:t>10.15.1.62</a:t>
              </a:r>
              <a:endParaRPr kumimoji="1" lang="ja-JP" altLang="en-US" sz="1200"/>
            </a:p>
          </p:txBody>
        </p:sp>
        <p:sp>
          <p:nvSpPr>
            <p:cNvPr id="91" name="角丸四角形 90"/>
            <p:cNvSpPr/>
            <p:nvPr/>
          </p:nvSpPr>
          <p:spPr bwMode="auto">
            <a:xfrm>
              <a:off x="6118019" y="2487348"/>
              <a:ext cx="1826963" cy="323842"/>
            </a:xfrm>
            <a:prstGeom prst="roundRect">
              <a:avLst/>
            </a:prstGeom>
            <a:noFill/>
            <a:ln w="38100">
              <a:solidFill>
                <a:srgbClr val="FF505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2" name="直線矢印コネクタ 91"/>
          <p:cNvCxnSpPr/>
          <p:nvPr/>
        </p:nvCxnSpPr>
        <p:spPr bwMode="auto">
          <a:xfrm flipH="1">
            <a:off x="4181371" y="4646156"/>
            <a:ext cx="1008112" cy="0"/>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66476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smtClean="0"/>
              <a:t>.</a:t>
            </a:r>
            <a:r>
              <a:rPr lang="ja-JP" altLang="en-US" smtClean="0"/>
              <a:t>　実習 作業①</a:t>
            </a:r>
            <a:endParaRPr kumimoji="1" lang="ja-JP" altLang="en-US" dirty="0"/>
          </a:p>
        </p:txBody>
      </p:sp>
    </p:spTree>
    <p:extLst>
      <p:ext uri="{BB962C8B-B14F-4D97-AF65-F5344CB8AC3E}">
        <p14:creationId xmlns:p14="http://schemas.microsoft.com/office/powerpoint/2010/main" val="189794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 </a:t>
            </a:r>
            <a:r>
              <a:rPr lang="ja-JP" altLang="en-US" smtClean="0"/>
              <a:t>事前準備 </a:t>
            </a:r>
            <a:r>
              <a:rPr lang="en-US" altLang="ja-JP" smtClean="0"/>
              <a:t>(1/2)</a:t>
            </a:r>
            <a:endParaRPr kumimoji="1" lang="ja-JP" altLang="en-US"/>
          </a:p>
        </p:txBody>
      </p:sp>
      <p:sp>
        <p:nvSpPr>
          <p:cNvPr id="3" name="コンテンツ プレースホルダー 2"/>
          <p:cNvSpPr>
            <a:spLocks noGrp="1"/>
          </p:cNvSpPr>
          <p:nvPr>
            <p:ph sz="quarter" idx="10"/>
          </p:nvPr>
        </p:nvSpPr>
        <p:spPr/>
        <p:txBody>
          <a:bodyPr/>
          <a:lstStyle/>
          <a:p>
            <a:pPr lvl="0" hangingPunct="0">
              <a:buClr>
                <a:srgbClr val="002B62"/>
              </a:buClr>
            </a:pPr>
            <a:r>
              <a:rPr lang="en-US" altLang="ja-JP" b="1" smtClean="0"/>
              <a:t>playbook</a:t>
            </a:r>
            <a:r>
              <a:rPr lang="ja-JP" altLang="en-US" b="1" smtClean="0"/>
              <a:t>の作成</a:t>
            </a:r>
            <a:r>
              <a:rPr lang="en-US" altLang="ja-JP" b="1" smtClean="0"/>
              <a:t/>
            </a:r>
            <a:br>
              <a:rPr lang="en-US" altLang="ja-JP" b="1" smtClean="0"/>
            </a:br>
            <a:r>
              <a:rPr lang="ja-JP" altLang="en-US" sz="1600">
                <a:solidFill>
                  <a:srgbClr val="000000"/>
                </a:solidFill>
              </a:rPr>
              <a:t>本シナリオで使用する</a:t>
            </a:r>
            <a:r>
              <a:rPr lang="en-US" altLang="ja-JP" sz="1600">
                <a:solidFill>
                  <a:srgbClr val="000000"/>
                </a:solidFill>
              </a:rPr>
              <a:t>playbook</a:t>
            </a:r>
            <a:r>
              <a:rPr lang="ja-JP" altLang="en-US" sz="1600">
                <a:solidFill>
                  <a:srgbClr val="000000"/>
                </a:solidFill>
              </a:rPr>
              <a:t>は以下</a:t>
            </a:r>
            <a:r>
              <a:rPr lang="ja-JP" altLang="en-US" sz="1600" smtClean="0">
                <a:solidFill>
                  <a:srgbClr val="000000"/>
                </a:solidFill>
              </a:rPr>
              <a:t>の</a:t>
            </a:r>
            <a:r>
              <a:rPr lang="ja-JP" altLang="en-US" sz="1600">
                <a:solidFill>
                  <a:srgbClr val="000000"/>
                </a:solidFill>
              </a:rPr>
              <a:t>３</a:t>
            </a:r>
            <a:r>
              <a:rPr lang="ja-JP" altLang="en-US" sz="1600" smtClean="0">
                <a:solidFill>
                  <a:srgbClr val="000000"/>
                </a:solidFill>
              </a:rPr>
              <a:t>つです。</a:t>
            </a:r>
            <a:r>
              <a:rPr lang="en-US" altLang="ja-JP" sz="1600" smtClean="0">
                <a:solidFill>
                  <a:srgbClr val="000000"/>
                </a:solidFill>
              </a:rPr>
              <a:t/>
            </a:r>
            <a:br>
              <a:rPr lang="en-US" altLang="ja-JP" sz="1600" smtClean="0">
                <a:solidFill>
                  <a:srgbClr val="000000"/>
                </a:solidFill>
              </a:rPr>
            </a:br>
            <a:r>
              <a:rPr lang="ja-JP" altLang="en-US" sz="1600" smtClean="0">
                <a:solidFill>
                  <a:srgbClr val="000000"/>
                </a:solidFill>
              </a:rPr>
              <a:t>下記内容のファイルを作成して下さい。</a:t>
            </a:r>
            <a:r>
              <a:rPr lang="en-US" altLang="ja-JP" sz="1600">
                <a:solidFill>
                  <a:srgbClr val="000000"/>
                </a:solidFill>
              </a:rPr>
              <a:t/>
            </a:r>
            <a:br>
              <a:rPr lang="en-US" altLang="ja-JP" sz="1600">
                <a:solidFill>
                  <a:srgbClr val="000000"/>
                </a:solidFill>
              </a:rPr>
            </a:br>
            <a:r>
              <a:rPr lang="en-US" altLang="ja-JP" sz="1400">
                <a:solidFill>
                  <a:srgbClr val="FF0000"/>
                </a:solidFill>
              </a:rPr>
              <a:t>【</a:t>
            </a:r>
            <a:r>
              <a:rPr lang="ja-JP" altLang="en-US" sz="1400">
                <a:solidFill>
                  <a:srgbClr val="FF0000"/>
                </a:solidFill>
              </a:rPr>
              <a:t>注意</a:t>
            </a:r>
            <a:r>
              <a:rPr lang="en-US" altLang="ja-JP" sz="1400">
                <a:solidFill>
                  <a:srgbClr val="FF0000"/>
                </a:solidFill>
              </a:rPr>
              <a:t>】</a:t>
            </a:r>
            <a:r>
              <a:rPr lang="ja-JP" altLang="en-US" sz="1400">
                <a:solidFill>
                  <a:srgbClr val="FF0000"/>
                </a:solidFill>
              </a:rPr>
              <a:t>文字コードは</a:t>
            </a:r>
            <a:r>
              <a:rPr lang="en-US" altLang="ja-JP" sz="1400">
                <a:solidFill>
                  <a:srgbClr val="FF0000"/>
                </a:solidFill>
              </a:rPr>
              <a:t>“UTF-8”</a:t>
            </a:r>
            <a:r>
              <a:rPr lang="ja-JP" altLang="en-US" sz="1400">
                <a:solidFill>
                  <a:srgbClr val="FF0000"/>
                </a:solidFill>
              </a:rPr>
              <a:t>、改行コードは</a:t>
            </a:r>
            <a:r>
              <a:rPr lang="en-US" altLang="ja-JP" sz="1400">
                <a:solidFill>
                  <a:srgbClr val="FF0000"/>
                </a:solidFill>
              </a:rPr>
              <a:t>“LF”</a:t>
            </a:r>
            <a:r>
              <a:rPr lang="ja-JP" altLang="en-US" sz="1400">
                <a:solidFill>
                  <a:srgbClr val="FF0000"/>
                </a:solidFill>
              </a:rPr>
              <a:t>、拡張子は</a:t>
            </a:r>
            <a:r>
              <a:rPr lang="en-US" altLang="ja-JP" sz="1400">
                <a:solidFill>
                  <a:srgbClr val="FF0000"/>
                </a:solidFill>
              </a:rPr>
              <a:t>”yml”</a:t>
            </a:r>
            <a:r>
              <a:rPr lang="ja-JP" altLang="en-US" sz="1400">
                <a:solidFill>
                  <a:srgbClr val="FF0000"/>
                </a:solidFill>
              </a:rPr>
              <a:t>で作成してください。</a:t>
            </a:r>
            <a:endParaRPr lang="en-US" altLang="ja-JP" sz="1400">
              <a:solidFill>
                <a:srgbClr val="FF0000"/>
              </a:solidFill>
            </a:endParaRPr>
          </a:p>
          <a:p>
            <a:endParaRPr kumimoji="1" lang="ja-JP" altLang="en-US" b="1"/>
          </a:p>
        </p:txBody>
      </p:sp>
      <p:sp>
        <p:nvSpPr>
          <p:cNvPr id="6" name="テキスト ボックス 5"/>
          <p:cNvSpPr txBox="1"/>
          <p:nvPr/>
        </p:nvSpPr>
        <p:spPr>
          <a:xfrm>
            <a:off x="212867" y="5570656"/>
            <a:ext cx="5155886" cy="738664"/>
          </a:xfrm>
          <a:prstGeom prst="rect">
            <a:avLst/>
          </a:prstGeom>
          <a:solidFill>
            <a:schemeClr val="bg2">
              <a:lumMod val="85000"/>
            </a:schemeClr>
          </a:solidFill>
        </p:spPr>
        <p:txBody>
          <a:bodyPr wrap="square" rtlCol="0">
            <a:spAutoFit/>
          </a:bodyPr>
          <a:lstStyle/>
          <a:p>
            <a:r>
              <a:rPr lang="en-US" altLang="ja-JP" sz="1400" smtClean="0"/>
              <a:t>- name:</a:t>
            </a:r>
            <a:r>
              <a:rPr lang="ja-JP" altLang="en-US" sz="1400"/>
              <a:t> </a:t>
            </a:r>
            <a:r>
              <a:rPr lang="en-US" altLang="ja-JP" sz="1400" smtClean="0"/>
              <a:t>Add Nameserver</a:t>
            </a:r>
            <a:endParaRPr lang="en-US" altLang="ja-JP" sz="1400"/>
          </a:p>
          <a:p>
            <a:r>
              <a:rPr lang="en-US" altLang="ja-JP" sz="1400"/>
              <a:t> </a:t>
            </a:r>
            <a:r>
              <a:rPr lang="en-US" altLang="ja-JP" sz="1400" smtClean="0"/>
              <a:t> shell: ‘echo nameserver {{ VAR_nameserver_ip }} &gt;&gt; /etc/resolv.conf’</a:t>
            </a:r>
          </a:p>
        </p:txBody>
      </p:sp>
      <p:sp>
        <p:nvSpPr>
          <p:cNvPr id="8" name="テキスト ボックス 7"/>
          <p:cNvSpPr txBox="1"/>
          <p:nvPr/>
        </p:nvSpPr>
        <p:spPr>
          <a:xfrm>
            <a:off x="5468432" y="4157593"/>
            <a:ext cx="3593451" cy="738664"/>
          </a:xfrm>
          <a:prstGeom prst="rect">
            <a:avLst/>
          </a:prstGeom>
          <a:noFill/>
        </p:spPr>
        <p:txBody>
          <a:bodyPr wrap="square" rtlCol="0">
            <a:spAutoFit/>
          </a:bodyPr>
          <a:lstStyle/>
          <a:p>
            <a:r>
              <a:rPr kumimoji="1" lang="ja-JP" altLang="en-US" sz="1400" b="1" smtClean="0"/>
              <a:t>ファイル名</a:t>
            </a:r>
            <a:r>
              <a:rPr kumimoji="1" lang="en-US" altLang="ja-JP" sz="1400" b="1" smtClean="0"/>
              <a:t>:</a:t>
            </a:r>
            <a:r>
              <a:rPr kumimoji="1" lang="ja-JP" altLang="en-US" sz="1400" b="1" smtClean="0"/>
              <a:t> </a:t>
            </a:r>
            <a:r>
              <a:rPr kumimoji="1" lang="en-US" altLang="ja-JP" sz="1400" b="1" smtClean="0"/>
              <a:t>2</a:t>
            </a:r>
            <a:r>
              <a:rPr lang="en-US" altLang="ja-JP" sz="1400" b="1" smtClean="0"/>
              <a:t>-set hostname.y</a:t>
            </a:r>
            <a:r>
              <a:rPr lang="ja-JP" altLang="en-US" sz="1400" b="1" err="1" smtClean="0"/>
              <a:t>ｍ</a:t>
            </a:r>
            <a:r>
              <a:rPr lang="en-US" altLang="ja-JP" sz="1400" b="1" smtClean="0"/>
              <a:t>l</a:t>
            </a:r>
            <a:br>
              <a:rPr lang="en-US" altLang="ja-JP" sz="1400" b="1" smtClean="0"/>
            </a:br>
            <a:r>
              <a:rPr lang="ja-JP" altLang="en-US" sz="1400" smtClean="0"/>
              <a:t>ホスト名を変更します。</a:t>
            </a:r>
            <a:r>
              <a:rPr lang="en-US" altLang="ja-JP" sz="1400" smtClean="0"/>
              <a:t/>
            </a:r>
            <a:br>
              <a:rPr lang="en-US" altLang="ja-JP" sz="1400" smtClean="0"/>
            </a:br>
            <a:r>
              <a:rPr lang="ja-JP" altLang="en-US" sz="1400"/>
              <a:t>今回</a:t>
            </a:r>
            <a:r>
              <a:rPr lang="ja-JP" altLang="en-US" sz="1400" smtClean="0"/>
              <a:t>はホスト別の値を代入します。</a:t>
            </a:r>
            <a:endParaRPr lang="en-US" altLang="ja-JP" sz="1400" b="1" smtClean="0"/>
          </a:p>
        </p:txBody>
      </p:sp>
      <p:sp>
        <p:nvSpPr>
          <p:cNvPr id="9" name="テキスト ボックス 8"/>
          <p:cNvSpPr txBox="1"/>
          <p:nvPr/>
        </p:nvSpPr>
        <p:spPr>
          <a:xfrm>
            <a:off x="5468432" y="5595850"/>
            <a:ext cx="3675567" cy="954107"/>
          </a:xfrm>
          <a:prstGeom prst="rect">
            <a:avLst/>
          </a:prstGeom>
          <a:noFill/>
        </p:spPr>
        <p:txBody>
          <a:bodyPr wrap="square" rtlCol="0">
            <a:spAutoFit/>
          </a:bodyPr>
          <a:lstStyle/>
          <a:p>
            <a:r>
              <a:rPr kumimoji="1" lang="ja-JP" altLang="en-US" sz="1400" b="1" smtClean="0"/>
              <a:t>ファイル名</a:t>
            </a:r>
            <a:r>
              <a:rPr kumimoji="1" lang="en-US" altLang="ja-JP" sz="1400" b="1" smtClean="0"/>
              <a:t>:</a:t>
            </a:r>
            <a:r>
              <a:rPr kumimoji="1" lang="ja-JP" altLang="en-US" sz="1400" b="1" smtClean="0"/>
              <a:t> </a:t>
            </a:r>
            <a:r>
              <a:rPr kumimoji="1" lang="en-US" altLang="ja-JP" sz="1400" b="1" smtClean="0"/>
              <a:t>3</a:t>
            </a:r>
            <a:r>
              <a:rPr lang="en-US" altLang="ja-JP" sz="1400" b="1" smtClean="0"/>
              <a:t>-set nameserver.yml</a:t>
            </a:r>
            <a:br>
              <a:rPr lang="en-US" altLang="ja-JP" sz="1400" b="1" smtClean="0"/>
            </a:br>
            <a:r>
              <a:rPr lang="en-US" altLang="ja-JP" sz="1400" smtClean="0"/>
              <a:t>/etc/resolv.conf</a:t>
            </a:r>
            <a:r>
              <a:rPr lang="ja-JP" altLang="en-US" sz="1400" smtClean="0"/>
              <a:t>への追記を行います。</a:t>
            </a:r>
            <a:endParaRPr lang="en-US" altLang="ja-JP" sz="1400" smtClean="0"/>
          </a:p>
          <a:p>
            <a:r>
              <a:rPr lang="ja-JP" altLang="en-US" sz="1400" smtClean="0"/>
              <a:t>冪等性がないため、各ホストに一度だけ実行します。</a:t>
            </a:r>
            <a:endParaRPr lang="en-US" altLang="ja-JP" sz="1400" smtClean="0"/>
          </a:p>
        </p:txBody>
      </p:sp>
      <p:sp>
        <p:nvSpPr>
          <p:cNvPr id="11" name="テキスト ボックス 10"/>
          <p:cNvSpPr txBox="1"/>
          <p:nvPr/>
        </p:nvSpPr>
        <p:spPr>
          <a:xfrm>
            <a:off x="212867" y="2713456"/>
            <a:ext cx="5158168" cy="738664"/>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Set Timezone</a:t>
            </a:r>
            <a:endParaRPr lang="en-US" altLang="ja-JP" sz="1400"/>
          </a:p>
          <a:p>
            <a:r>
              <a:rPr lang="en-US" altLang="ja-JP" sz="1400"/>
              <a:t>  timezone:</a:t>
            </a:r>
          </a:p>
          <a:p>
            <a:r>
              <a:rPr lang="en-US" altLang="ja-JP" sz="1400"/>
              <a:t>    name: "{{ </a:t>
            </a:r>
            <a:r>
              <a:rPr lang="en-US" altLang="ja-JP" sz="1400" smtClean="0"/>
              <a:t>VAR_locale_timezone }}"</a:t>
            </a:r>
            <a:endParaRPr lang="en-US" altLang="ja-JP" sz="1400"/>
          </a:p>
        </p:txBody>
      </p:sp>
      <p:sp>
        <p:nvSpPr>
          <p:cNvPr id="12" name="テキスト ボックス 11"/>
          <p:cNvSpPr txBox="1"/>
          <p:nvPr/>
        </p:nvSpPr>
        <p:spPr>
          <a:xfrm>
            <a:off x="5482221" y="2719336"/>
            <a:ext cx="3593451" cy="738664"/>
          </a:xfrm>
          <a:prstGeom prst="rect">
            <a:avLst/>
          </a:prstGeom>
          <a:noFill/>
        </p:spPr>
        <p:txBody>
          <a:bodyPr wrap="square" rtlCol="0">
            <a:spAutoFit/>
          </a:bodyPr>
          <a:lstStyle/>
          <a:p>
            <a:r>
              <a:rPr kumimoji="1" lang="ja-JP" altLang="en-US" sz="1400" b="1" smtClean="0"/>
              <a:t>ファイル名</a:t>
            </a:r>
            <a:r>
              <a:rPr kumimoji="1" lang="en-US" altLang="ja-JP" sz="1400" b="1" smtClean="0"/>
              <a:t>:</a:t>
            </a:r>
            <a:r>
              <a:rPr kumimoji="1" lang="ja-JP" altLang="en-US" sz="1400" b="1" smtClean="0"/>
              <a:t> </a:t>
            </a:r>
            <a:r>
              <a:rPr kumimoji="1" lang="en-US" altLang="ja-JP" sz="1400" b="1" smtClean="0"/>
              <a:t>1</a:t>
            </a:r>
            <a:r>
              <a:rPr lang="en-US" altLang="ja-JP" sz="1400" b="1" smtClean="0"/>
              <a:t>-set_timezone.yml</a:t>
            </a:r>
          </a:p>
          <a:p>
            <a:r>
              <a:rPr lang="ja-JP" altLang="en-US" sz="1400" smtClean="0"/>
              <a:t>タイムゾーンを指定の値に変更します。</a:t>
            </a:r>
            <a:r>
              <a:rPr lang="en-US" altLang="ja-JP" sz="1400"/>
              <a:t/>
            </a:r>
            <a:br>
              <a:rPr lang="en-US" altLang="ja-JP" sz="1400"/>
            </a:br>
            <a:r>
              <a:rPr lang="ja-JP" altLang="en-US" sz="1400" smtClean="0"/>
              <a:t>今回は全ホスト共通の値を代入します。</a:t>
            </a:r>
            <a:endParaRPr lang="ja-JP" altLang="en-US" sz="1400"/>
          </a:p>
        </p:txBody>
      </p:sp>
      <p:sp>
        <p:nvSpPr>
          <p:cNvPr id="13" name="テキスト ボックス 12"/>
          <p:cNvSpPr txBox="1"/>
          <p:nvPr/>
        </p:nvSpPr>
        <p:spPr>
          <a:xfrm>
            <a:off x="212867" y="4142056"/>
            <a:ext cx="5158168" cy="738664"/>
          </a:xfrm>
          <a:prstGeom prst="rect">
            <a:avLst/>
          </a:prstGeom>
          <a:solidFill>
            <a:schemeClr val="bg2">
              <a:lumMod val="85000"/>
            </a:schemeClr>
          </a:solidFill>
        </p:spPr>
        <p:txBody>
          <a:bodyPr wrap="square" rtlCol="0">
            <a:spAutoFit/>
          </a:bodyPr>
          <a:lstStyle/>
          <a:p>
            <a:r>
              <a:rPr lang="en-US" altLang="ja-JP" sz="1400"/>
              <a:t>- name: </a:t>
            </a:r>
            <a:r>
              <a:rPr lang="en-US" altLang="ja-JP" sz="1400" smtClean="0"/>
              <a:t>Set Hostname</a:t>
            </a:r>
            <a:endParaRPr lang="en-US" altLang="ja-JP" sz="1400"/>
          </a:p>
          <a:p>
            <a:r>
              <a:rPr lang="en-US" altLang="ja-JP" sz="1400"/>
              <a:t>  hostname:</a:t>
            </a:r>
          </a:p>
          <a:p>
            <a:r>
              <a:rPr lang="en-US" altLang="ja-JP" sz="1400"/>
              <a:t>    name: "{{ VAR_hostname }}"</a:t>
            </a:r>
          </a:p>
        </p:txBody>
      </p:sp>
    </p:spTree>
    <p:extLst>
      <p:ext uri="{BB962C8B-B14F-4D97-AF65-F5344CB8AC3E}">
        <p14:creationId xmlns:p14="http://schemas.microsoft.com/office/powerpoint/2010/main" val="2394911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3680</Words>
  <Application>Microsoft Office PowerPoint</Application>
  <PresentationFormat>画面に合わせる (4:3)</PresentationFormat>
  <Paragraphs>612</Paragraphs>
  <Slides>43</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43</vt:i4>
      </vt:variant>
    </vt:vector>
  </HeadingPairs>
  <TitlesOfParts>
    <vt:vector size="53" baseType="lpstr">
      <vt:lpstr>HGP創英角ｺﾞｼｯｸUB</vt:lpstr>
      <vt:lpstr>ＭＳ Ｐゴシック</vt:lpstr>
      <vt:lpstr>メイリオ</vt:lpstr>
      <vt:lpstr>Arial</vt:lpstr>
      <vt:lpstr>Calibri</vt:lpstr>
      <vt:lpstr>Microsoft Sans Serif</vt:lpstr>
      <vt:lpstr>Tahoma</vt:lpstr>
      <vt:lpstr>Wingdings</vt:lpstr>
      <vt:lpstr>1_NEC_standard4_3</vt:lpstr>
      <vt:lpstr>NEC_standard4_3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2020-10-09T06:54:14Z</dcterms:modified>
</cp:coreProperties>
</file>