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6"/>
  </p:notesMasterIdLst>
  <p:handoutMasterIdLst>
    <p:handoutMasterId r:id="rId17"/>
  </p:handoutMasterIdLst>
  <p:sldIdLst>
    <p:sldId id="262" r:id="rId3"/>
    <p:sldId id="507" r:id="rId4"/>
    <p:sldId id="700" r:id="rId5"/>
    <p:sldId id="680" r:id="rId6"/>
    <p:sldId id="695" r:id="rId7"/>
    <p:sldId id="696" r:id="rId8"/>
    <p:sldId id="697" r:id="rId9"/>
    <p:sldId id="699" r:id="rId10"/>
    <p:sldId id="712" r:id="rId11"/>
    <p:sldId id="701" r:id="rId12"/>
    <p:sldId id="702" r:id="rId13"/>
    <p:sldId id="703" r:id="rId14"/>
    <p:sldId id="318" r:id="rId1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イントロダクション" id="{AC09CC4C-422A-45B8-A0BB-C41D9CA3023A}">
          <p14:sldIdLst>
            <p14:sldId id="700"/>
            <p14:sldId id="680"/>
          </p14:sldIdLst>
        </p14:section>
        <p14:section name="概要説明" id="{55238CF3-E671-490E-9DDA-5A049AE670B6}">
          <p14:sldIdLst>
            <p14:sldId id="695"/>
            <p14:sldId id="696"/>
            <p14:sldId id="697"/>
            <p14:sldId id="699"/>
            <p14:sldId id="712"/>
            <p14:sldId id="701"/>
            <p14:sldId id="702"/>
            <p14:sldId id="70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3300"/>
    <a:srgbClr val="FFCC00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3" autoAdjust="0"/>
    <p:restoredTop sz="96527" autoAdjust="0"/>
  </p:normalViewPr>
  <p:slideViewPr>
    <p:cSldViewPr>
      <p:cViewPr varScale="1">
        <p:scale>
          <a:sx n="118" d="100"/>
          <a:sy n="118" d="100"/>
        </p:scale>
        <p:origin x="1128" y="6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2021/5/24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2021/5/24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25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suite.github.io/it-automation-docs/asset/Documents_ja/Exastro-ITA_&#21033;&#29992;&#25163;&#38918;&#12510;&#12491;&#12517;&#12450;&#12523;_&#12456;&#12463;&#12473;&#12509;&#12540;&#12488;%EF%BC%8F&#12452;&#12531;&#12509;&#12540;&#12488;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1.7.1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エクスポート</a:t>
            </a:r>
            <a:r>
              <a:rPr lang="en-US" altLang="ja-JP" sz="4800" b="1" dirty="0" smtClean="0"/>
              <a:t>/</a:t>
            </a:r>
            <a:r>
              <a:rPr lang="ja-JP" altLang="en-US" sz="4800" b="1" dirty="0" smtClean="0"/>
              <a:t>インポート</a:t>
            </a:r>
            <a:endParaRPr lang="en-US" altLang="ja-JP" sz="4800" b="1" dirty="0" smtClean="0"/>
          </a:p>
          <a:p>
            <a:r>
              <a:rPr lang="en-US" altLang="ja-JP" sz="4800" b="1" kern="0" spc="-150" dirty="0" smtClean="0"/>
              <a:t>【</a:t>
            </a:r>
            <a:r>
              <a:rPr lang="ja-JP" altLang="en-US" sz="4800" b="1" kern="0" spc="-150" dirty="0" smtClean="0"/>
              <a:t>座学編</a:t>
            </a:r>
            <a:r>
              <a:rPr lang="en-US" altLang="ja-JP" sz="4800" b="1" kern="0" spc="-150" dirty="0" smtClean="0"/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4" y="2334210"/>
            <a:ext cx="8399098" cy="41609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.5 </a:t>
            </a:r>
            <a:r>
              <a:rPr lang="ja-JP" altLang="en-US" dirty="0" smtClean="0"/>
              <a:t>各メニュー</a:t>
            </a:r>
            <a:r>
              <a:rPr lang="ja-JP" altLang="en-US" dirty="0"/>
              <a:t>の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メニューエクスポート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kumimoji="1" lang="ja-JP" altLang="en-US" sz="1400" dirty="0" smtClean="0"/>
              <a:t>メニューが一覧で表示され</a:t>
            </a:r>
            <a:r>
              <a:rPr lang="ja-JP" altLang="en-US" sz="1400" dirty="0" smtClean="0"/>
              <a:t>ており、</a:t>
            </a:r>
            <a:r>
              <a:rPr kumimoji="1" lang="ja-JP" altLang="en-US" sz="1400" dirty="0" smtClean="0"/>
              <a:t>必要なメニューを選択してエクスポートできます。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200" dirty="0" smtClean="0"/>
              <a:t>「</a:t>
            </a:r>
            <a:r>
              <a:rPr lang="ja-JP" altLang="ja-JP" sz="1200" dirty="0" smtClean="0"/>
              <a:t>モード</a:t>
            </a:r>
            <a:r>
              <a:rPr lang="ja-JP" altLang="en-US" sz="1200" dirty="0" smtClean="0"/>
              <a:t>」はインポートする際に</a:t>
            </a:r>
            <a:r>
              <a:rPr lang="ja-JP" altLang="ja-JP" sz="1200" dirty="0" smtClean="0"/>
              <a:t>既存</a:t>
            </a:r>
            <a:r>
              <a:rPr lang="ja-JP" altLang="ja-JP" sz="1200" dirty="0"/>
              <a:t>データをすべて削除してデータを</a:t>
            </a:r>
            <a:r>
              <a:rPr lang="ja-JP" altLang="ja-JP" sz="1200" dirty="0" smtClean="0"/>
              <a:t>上書き</a:t>
            </a:r>
            <a:r>
              <a:rPr lang="ja-JP" altLang="en-US" sz="1200" dirty="0" smtClean="0"/>
              <a:t>するか</a:t>
            </a:r>
            <a:r>
              <a:rPr lang="en-US" altLang="ja-JP" sz="1200" dirty="0" smtClean="0"/>
              <a:t>,</a:t>
            </a:r>
            <a:r>
              <a:rPr lang="ja-JP" altLang="en-US" sz="1200" dirty="0"/>
              <a:t>インポート時、指定した時刻以降に入力されたデータを各メニューの一意項目 （</a:t>
            </a:r>
            <a:r>
              <a:rPr lang="en-US" altLang="ja-JP" sz="1200" dirty="0"/>
              <a:t>ID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No </a:t>
            </a:r>
            <a:r>
              <a:rPr lang="ja-JP" altLang="en-US" sz="1200" dirty="0"/>
              <a:t>等）を基に挿入・</a:t>
            </a:r>
            <a:r>
              <a:rPr lang="ja-JP" altLang="en-US" sz="1200" dirty="0" smtClean="0"/>
              <a:t>上書きするか指定します。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「</a:t>
            </a:r>
            <a:r>
              <a:rPr lang="ja-JP" altLang="ja-JP" sz="1200" dirty="0"/>
              <a:t>廃止情報</a:t>
            </a:r>
            <a:r>
              <a:rPr lang="ja-JP" altLang="en-US" sz="1200" dirty="0" smtClean="0"/>
              <a:t>」は上記「モード」でインポートする際に、</a:t>
            </a:r>
            <a:r>
              <a:rPr lang="ja-JP" altLang="ja-JP" sz="1200" dirty="0" smtClean="0"/>
              <a:t>廃止</a:t>
            </a:r>
            <a:r>
              <a:rPr lang="ja-JP" altLang="ja-JP" sz="1200" dirty="0"/>
              <a:t>状態のデータを含むすべての</a:t>
            </a:r>
            <a:r>
              <a:rPr lang="ja-JP" altLang="ja-JP" sz="1200" dirty="0" smtClean="0"/>
              <a:t>データ</a:t>
            </a:r>
            <a:r>
              <a:rPr lang="ja-JP" altLang="en-US" sz="1200" dirty="0" smtClean="0"/>
              <a:t>でインポートするか、</a:t>
            </a:r>
            <a:r>
              <a:rPr lang="ja-JP" altLang="ja-JP" sz="1200" dirty="0" smtClean="0"/>
              <a:t>除いたデータ</a:t>
            </a:r>
            <a:r>
              <a:rPr lang="ja-JP" altLang="en-US" sz="1200" dirty="0" smtClean="0"/>
              <a:t>でインポートするか指定します。</a:t>
            </a:r>
            <a:endParaRPr kumimoji="1" lang="en-US" altLang="ja-JP" sz="1200" dirty="0" smtClean="0"/>
          </a:p>
        </p:txBody>
      </p:sp>
      <p:sp>
        <p:nvSpPr>
          <p:cNvPr id="25" name="線吹き出し 1 (枠付き) 24"/>
          <p:cNvSpPr/>
          <p:nvPr/>
        </p:nvSpPr>
        <p:spPr bwMode="auto">
          <a:xfrm>
            <a:off x="5724160" y="407709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エクスポート対象のメニューを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737" y="5651639"/>
            <a:ext cx="3122495" cy="1055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正方形/長方形 26"/>
          <p:cNvSpPr/>
          <p:nvPr/>
        </p:nvSpPr>
        <p:spPr bwMode="auto">
          <a:xfrm>
            <a:off x="4543816" y="6237389"/>
            <a:ext cx="1249902" cy="2996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 bwMode="auto">
          <a:xfrm>
            <a:off x="6084210" y="5960660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4" y="4931150"/>
            <a:ext cx="7358272" cy="91527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0" y="1798327"/>
            <a:ext cx="7345020" cy="27948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</a:t>
            </a:r>
            <a:r>
              <a:rPr lang="ja-JP" altLang="en-US" dirty="0"/>
              <a:t>各メニューの説明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メニューインポート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「メニューエクスポート」メニューでエクスポートしたデータをアップロードして、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必要なメニューをインポートできます。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5292100" y="3762109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インポートしたいメニューを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403560" y="2339407"/>
            <a:ext cx="1080150" cy="4415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2915770" y="2682833"/>
            <a:ext cx="273638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14423" y="5476643"/>
            <a:ext cx="997277" cy="184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2869799" y="5619004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押下してインポート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図 16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68"/>
          <a:stretch/>
        </p:blipFill>
        <p:spPr>
          <a:xfrm>
            <a:off x="86302" y="1827946"/>
            <a:ext cx="8965709" cy="36682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</a:t>
            </a:r>
            <a:r>
              <a:rPr lang="ja-JP" altLang="en-US" dirty="0"/>
              <a:t>各メニューの説明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エクスポート</a:t>
            </a:r>
            <a:r>
              <a:rPr lang="en-US" altLang="ja-JP" b="1" dirty="0"/>
              <a:t>/</a:t>
            </a:r>
            <a:r>
              <a:rPr lang="ja-JP" altLang="en-US" b="1" dirty="0" smtClean="0"/>
              <a:t>インポート管理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実行したエクスポート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インポートの情報を確認できます。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作業の進行ステータスの確認や、移行データのダウンロードができます。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907630" y="4130228"/>
            <a:ext cx="480094" cy="431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771750" y="4132881"/>
            <a:ext cx="396084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153357" y="4132881"/>
            <a:ext cx="397103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008536" y="4118134"/>
            <a:ext cx="1283564" cy="4319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 bwMode="auto">
          <a:xfrm>
            <a:off x="5458175" y="4238016"/>
            <a:ext cx="2667213" cy="504070"/>
          </a:xfrm>
          <a:prstGeom prst="borderCallout1">
            <a:avLst>
              <a:gd name="adj1" fmla="val 42937"/>
              <a:gd name="adj2" fmla="val 289"/>
              <a:gd name="adj3" fmla="val 51559"/>
              <a:gd name="adj4" fmla="val -15168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ダウンロードできます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線吹き出し 1 (枠付き) 29"/>
          <p:cNvSpPr/>
          <p:nvPr/>
        </p:nvSpPr>
        <p:spPr bwMode="auto">
          <a:xfrm>
            <a:off x="3397829" y="4867099"/>
            <a:ext cx="2504978" cy="504070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100" dirty="0" smtClean="0"/>
          </a:p>
          <a:p>
            <a:r>
              <a:rPr lang="ja-JP" altLang="en-US" sz="1100" dirty="0" smtClean="0"/>
              <a:t>モードと</a:t>
            </a:r>
            <a:r>
              <a:rPr lang="ja-JP" altLang="en-US" sz="1100" dirty="0"/>
              <a:t>廃止</a:t>
            </a:r>
            <a:r>
              <a:rPr lang="ja-JP" altLang="en-US" sz="1100" dirty="0" smtClean="0"/>
              <a:t>情報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ステータスを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確認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できます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。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3319946" y="4596375"/>
            <a:ext cx="98913" cy="481253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線吹き出し 1 (枠付き) 15"/>
          <p:cNvSpPr/>
          <p:nvPr/>
        </p:nvSpPr>
        <p:spPr bwMode="auto">
          <a:xfrm>
            <a:off x="2267680" y="3480434"/>
            <a:ext cx="3384470" cy="504070"/>
          </a:xfrm>
          <a:prstGeom prst="borderCallout1">
            <a:avLst>
              <a:gd name="adj1" fmla="val 42937"/>
              <a:gd name="adj2" fmla="val 289"/>
              <a:gd name="adj3" fmla="val 129457"/>
              <a:gd name="adj4" fmla="val -651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260560"/>
            <a:ext cx="1008058" cy="528794"/>
          </a:xfrm>
        </p:spPr>
        <p:txBody>
          <a:bodyPr/>
          <a:lstStyle/>
          <a:p>
            <a:r>
              <a:rPr kumimoji="1" lang="ja-JP" altLang="en-US" sz="3200" dirty="0" smtClean="0"/>
              <a:t>目次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はじめに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2" action="ppaction://hlinksldjump"/>
              </a:rPr>
              <a:t>本書について</a:t>
            </a:r>
            <a:r>
              <a:rPr lang="en-US" altLang="ja-JP" dirty="0" smtClean="0">
                <a:hlinkClick r:id="rId2" action="ppaction://hlinksldjump"/>
              </a:rPr>
              <a:t/>
            </a:r>
            <a:br>
              <a:rPr lang="en-US" altLang="ja-JP" dirty="0" smtClean="0">
                <a:hlinkClick r:id="rId2" action="ppaction://hlinksldjump"/>
              </a:rPr>
            </a:b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インポート機能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3" action="ppaction://hlinksldjump"/>
              </a:rPr>
              <a:t>概要</a:t>
            </a:r>
            <a:r>
              <a:rPr lang="en-US" altLang="ja-JP" dirty="0" smtClean="0">
                <a:hlinkClick r:id="rId3" action="ppaction://hlinksldjump"/>
              </a:rPr>
              <a:t>(</a:t>
            </a:r>
            <a:r>
              <a:rPr lang="ja-JP" altLang="en-US" dirty="0" smtClean="0">
                <a:hlinkClick r:id="rId3" action="ppaction://hlinksldjump"/>
              </a:rPr>
              <a:t>総合</a:t>
            </a:r>
            <a:r>
              <a:rPr lang="en-US" altLang="ja-JP" dirty="0" smtClean="0">
                <a:hlinkClick r:id="rId3" action="ppaction://hlinksldjump"/>
              </a:rPr>
              <a:t>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4" action="ppaction://hlinksldjump"/>
              </a:rPr>
              <a:t>概要</a:t>
            </a:r>
            <a:r>
              <a:rPr lang="en-US" altLang="ja-JP" dirty="0" smtClean="0">
                <a:hlinkClick r:id="rId4" action="ppaction://hlinksldjump"/>
              </a:rPr>
              <a:t>(</a:t>
            </a:r>
            <a:r>
              <a:rPr lang="ja-JP" altLang="en-US" dirty="0" smtClean="0">
                <a:hlinkClick r:id="rId4" action="ppaction://hlinksldjump"/>
              </a:rPr>
              <a:t>メニュー</a:t>
            </a:r>
            <a:r>
              <a:rPr lang="en-US" altLang="ja-JP" dirty="0" smtClean="0">
                <a:hlinkClick r:id="rId4" action="ppaction://hlinksldjump"/>
              </a:rPr>
              <a:t>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5" action="ppaction://hlinksldjump"/>
              </a:rPr>
              <a:t>メニュー概要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6" action="ppaction://hlinksldjump"/>
              </a:rPr>
              <a:t>作業の流れ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6" action="ppaction://hlinksldjump"/>
              </a:rPr>
              <a:t>各メニューの説明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1.1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kumimoji="1" lang="ja-JP" altLang="en-US" b="1" dirty="0" smtClean="0"/>
              <a:t>本書について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600" dirty="0" smtClean="0"/>
              <a:t>本書では「エクスポート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インポート」について説明しております。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>
                <a:hlinkClick r:id="rId2"/>
              </a:rPr>
              <a:t>利用手順マニュアル</a:t>
            </a:r>
            <a:r>
              <a:rPr lang="ja-JP" altLang="en-US" sz="1600" dirty="0" smtClean="0"/>
              <a:t>により詳細な仕様を掲載しています。必要に合わせてご参照ください。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6" y="1844780"/>
            <a:ext cx="8712665" cy="452554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2267680" y="2276840"/>
            <a:ext cx="64809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 flipV="1">
            <a:off x="1873844" y="3706760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2.1 </a:t>
            </a:r>
            <a:r>
              <a:rPr lang="ja-JP" altLang="en-US" smtClean="0"/>
              <a:t>概要</a:t>
            </a:r>
            <a:r>
              <a:rPr lang="en-US" altLang="ja-JP"/>
              <a:t>(</a:t>
            </a:r>
            <a:r>
              <a:rPr lang="ja-JP" altLang="en-US"/>
              <a:t>総合</a:t>
            </a:r>
            <a:r>
              <a:rPr lang="en-US" altLang="ja-JP" smtClean="0"/>
              <a:t>)</a:t>
            </a:r>
            <a:r>
              <a:rPr lang="ja-JP" altLang="en-US" kern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エクスポート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インポート機能の概要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インポート」機能を使用することで、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録したデータ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パラメータシート、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をメニュー単位に別の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サーバへ移行することが可能です。</a:t>
            </a:r>
            <a:endParaRPr lang="en-US" altLang="ja-JP" sz="3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80" y="2893742"/>
            <a:ext cx="443217" cy="756075"/>
          </a:xfrm>
          <a:prstGeom prst="rect">
            <a:avLst/>
          </a:prstGeom>
        </p:spPr>
      </p:pic>
      <p:sp>
        <p:nvSpPr>
          <p:cNvPr id="9" name="右中かっこ 8"/>
          <p:cNvSpPr/>
          <p:nvPr/>
        </p:nvSpPr>
        <p:spPr bwMode="auto">
          <a:xfrm>
            <a:off x="4418702" y="2964572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04427"/>
              </p:ext>
            </p:extLst>
          </p:nvPr>
        </p:nvGraphicFramePr>
        <p:xfrm>
          <a:off x="1913020" y="2790192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09" y="3459865"/>
            <a:ext cx="786452" cy="573074"/>
          </a:xfrm>
          <a:prstGeom prst="rect">
            <a:avLst/>
          </a:prstGeom>
        </p:spPr>
      </p:pic>
      <p:sp>
        <p:nvSpPr>
          <p:cNvPr id="5" name="片側の 2 つの角を丸めた四角形 4"/>
          <p:cNvSpPr/>
          <p:nvPr/>
        </p:nvSpPr>
        <p:spPr bwMode="auto">
          <a:xfrm rot="16200000">
            <a:off x="1621809" y="3605862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4" name="片側の 2 つの角を丸めた四角形 13"/>
          <p:cNvSpPr/>
          <p:nvPr/>
        </p:nvSpPr>
        <p:spPr bwMode="auto">
          <a:xfrm rot="16200000">
            <a:off x="2541574" y="3598745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1960649" y="3594458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 bwMode="gray">
          <a:xfrm>
            <a:off x="5966291" y="2667781"/>
            <a:ext cx="831853" cy="957568"/>
            <a:chOff x="-2227263" y="1692275"/>
            <a:chExt cx="2468563" cy="2841625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420860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6" y="2209159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/>
              <a:t>エクスポート</a:t>
            </a:r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0" y="4750424"/>
            <a:ext cx="443217" cy="756075"/>
          </a:xfrm>
          <a:prstGeom prst="rect">
            <a:avLst/>
          </a:prstGeom>
        </p:spPr>
      </p:pic>
      <p:sp>
        <p:nvSpPr>
          <p:cNvPr id="23" name="右中かっこ 22"/>
          <p:cNvSpPr/>
          <p:nvPr/>
        </p:nvSpPr>
        <p:spPr bwMode="auto">
          <a:xfrm>
            <a:off x="3528310" y="4918113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pSp>
        <p:nvGrpSpPr>
          <p:cNvPr id="29" name="グループ化 28"/>
          <p:cNvGrpSpPr>
            <a:grpSpLocks noChangeAspect="1"/>
          </p:cNvGrpSpPr>
          <p:nvPr/>
        </p:nvGrpSpPr>
        <p:grpSpPr bwMode="gray">
          <a:xfrm>
            <a:off x="1481566" y="4742375"/>
            <a:ext cx="831853" cy="957568"/>
            <a:chOff x="-2227263" y="1692275"/>
            <a:chExt cx="2468563" cy="2841625"/>
          </a:xfrm>
        </p:grpSpPr>
        <p:sp>
          <p:nvSpPr>
            <p:cNvPr id="3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テキスト ボックス 31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395536" y="4424701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925" y="4211828"/>
            <a:ext cx="17098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ja-JP" altLang="en-US" smtClean="0"/>
              <a:t>インポート</a:t>
            </a:r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8" y="4228940"/>
            <a:ext cx="279851" cy="242056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847340" y="3697821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移行データ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kumimoji="1" lang="ja-JP" altLang="en-US" sz="1000" dirty="0" smtClean="0"/>
              <a:t>ファイル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599" y="2590147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3996939" y="2612449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5696569" y="455905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8144909" y="458135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64987" y="2261457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292055" y="5692565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移行データ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kumimoji="1" lang="ja-JP" altLang="en-US" sz="1000" dirty="0" smtClean="0"/>
              <a:t>ファイル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63" name="楕円 62"/>
          <p:cNvSpPr/>
          <p:nvPr/>
        </p:nvSpPr>
        <p:spPr bwMode="auto">
          <a:xfrm>
            <a:off x="2259421" y="3598603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6" name="直線コネクタ 65"/>
          <p:cNvCxnSpPr>
            <a:stCxn id="69" idx="1"/>
            <a:endCxn id="70" idx="3"/>
          </p:cNvCxnSpPr>
          <p:nvPr/>
        </p:nvCxnSpPr>
        <p:spPr bwMode="auto">
          <a:xfrm flipV="1">
            <a:off x="6082846" y="5576431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1212"/>
              </p:ext>
            </p:extLst>
          </p:nvPr>
        </p:nvGraphicFramePr>
        <p:xfrm>
          <a:off x="6122022" y="4659863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68" name="図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11" y="5329536"/>
            <a:ext cx="786452" cy="573074"/>
          </a:xfrm>
          <a:prstGeom prst="rect">
            <a:avLst/>
          </a:prstGeom>
        </p:spPr>
      </p:pic>
      <p:sp>
        <p:nvSpPr>
          <p:cNvPr id="69" name="片側の 2 つの角を丸めた四角形 68"/>
          <p:cNvSpPr/>
          <p:nvPr/>
        </p:nvSpPr>
        <p:spPr bwMode="auto">
          <a:xfrm rot="16200000">
            <a:off x="5830811" y="5475533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0" name="片側の 2 つの角を丸めた四角形 69"/>
          <p:cNvSpPr/>
          <p:nvPr/>
        </p:nvSpPr>
        <p:spPr bwMode="auto">
          <a:xfrm rot="16200000">
            <a:off x="6750576" y="5468416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1" name="楕円 70"/>
          <p:cNvSpPr/>
          <p:nvPr/>
        </p:nvSpPr>
        <p:spPr bwMode="auto">
          <a:xfrm>
            <a:off x="6169651" y="5464129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6468423" y="5468274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86810" y="3661444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A</a:t>
            </a:r>
            <a:endParaRPr kumimoji="1" lang="ja-JP" altLang="en-US" sz="100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46766" y="5548115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3564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 bwMode="auto">
          <a:xfrm>
            <a:off x="6876320" y="4421139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 </a:t>
            </a:r>
            <a:r>
              <a:rPr lang="ja-JP" altLang="en-US" dirty="0" smtClean="0"/>
              <a:t>概要</a:t>
            </a:r>
            <a:r>
              <a:rPr lang="en-US" altLang="ja-JP" dirty="0"/>
              <a:t>(</a:t>
            </a:r>
            <a:r>
              <a:rPr lang="ja-JP" altLang="en-US" dirty="0"/>
              <a:t>メニュー</a:t>
            </a:r>
            <a:r>
              <a:rPr lang="en-US" altLang="ja-JP" dirty="0"/>
              <a:t>) 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764630"/>
            <a:ext cx="8784976" cy="5544698"/>
          </a:xfrm>
        </p:spPr>
        <p:txBody>
          <a:bodyPr/>
          <a:lstStyle/>
          <a:p>
            <a:r>
              <a:rPr lang="ja-JP" altLang="en-US" b="1" dirty="0" smtClean="0"/>
              <a:t>メニューエクスポート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インポート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600" dirty="0" smtClean="0"/>
              <a:t>登録情報をメニュー単位で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サーバに移行することができます。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インポート時、既存の同一メニューは全体が置き換えられます。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ITA</a:t>
            </a:r>
            <a:r>
              <a:rPr lang="ja-JP" altLang="en-US" sz="1600" dirty="0" smtClean="0"/>
              <a:t>サーバに存在する全メニューをエクスポートすることも、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必要なメニューだけを選んでエクスポートすることも可能です。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8" y="4421139"/>
            <a:ext cx="555113" cy="946957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1046723" y="4357175"/>
            <a:ext cx="2202085" cy="1239880"/>
            <a:chOff x="3438458" y="3284304"/>
            <a:chExt cx="2482351" cy="13839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435" y="3284304"/>
              <a:ext cx="2156374" cy="865211"/>
            </a:xfrm>
            <a:prstGeom prst="rect">
              <a:avLst/>
            </a:prstGeom>
            <a:ln w="57150">
              <a:noFill/>
            </a:ln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048" y="3549595"/>
              <a:ext cx="2156373" cy="86521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458" y="3809648"/>
              <a:ext cx="2169684" cy="85855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85" y="4508964"/>
            <a:ext cx="555114" cy="946958"/>
          </a:xfrm>
          <a:prstGeom prst="rect">
            <a:avLst/>
          </a:prstGeom>
        </p:spPr>
      </p:pic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4099289" y="4149227"/>
            <a:ext cx="501400" cy="577175"/>
            <a:chOff x="-2227263" y="1692275"/>
            <a:chExt cx="2468563" cy="2841625"/>
          </a:xfrm>
        </p:grpSpPr>
        <p:sp>
          <p:nvSpPr>
            <p:cNvPr id="1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テキスト ボックス 1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" name="ストライプ矢印 20"/>
          <p:cNvSpPr/>
          <p:nvPr/>
        </p:nvSpPr>
        <p:spPr bwMode="auto">
          <a:xfrm>
            <a:off x="3589633" y="4941792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43435" y="4734972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err="1" smtClean="0"/>
              <a:t>kym</a:t>
            </a:r>
            <a:r>
              <a:rPr kumimoji="1" lang="ja-JP" altLang="en-US" sz="1050" dirty="0" smtClean="0"/>
              <a:t>ファイル</a:t>
            </a:r>
            <a:endParaRPr kumimoji="1" lang="ja-JP" altLang="en-US" sz="1050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899490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334783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6468473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889260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41" y="3429000"/>
            <a:ext cx="579170" cy="640135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6486" y="5394537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A</a:t>
            </a:r>
            <a:endParaRPr kumimoji="1" lang="ja-JP" altLang="en-US" sz="100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80140" y="5473944"/>
            <a:ext cx="882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B</a:t>
            </a:r>
            <a:endParaRPr kumimoji="1" lang="ja-JP" altLang="en-US" sz="100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1180211" y="3429000"/>
            <a:ext cx="2919078" cy="504070"/>
          </a:xfrm>
          <a:prstGeom prst="wedgeRoundRectCallout">
            <a:avLst>
              <a:gd name="adj1" fmla="val -47774"/>
              <a:gd name="adj2" fmla="val 62500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smtClean="0">
                <a:latin typeface="+mn-ea"/>
              </a:rPr>
              <a:t>本番環境の「</a:t>
            </a:r>
            <a:r>
              <a:rPr kumimoji="1" lang="en-US" altLang="ja-JP" sz="1100" smtClean="0">
                <a:latin typeface="+mn-ea"/>
              </a:rPr>
              <a:t>ITA</a:t>
            </a:r>
            <a:r>
              <a:rPr kumimoji="1" lang="ja-JP" altLang="en-US" sz="1100" smtClean="0">
                <a:latin typeface="+mn-ea"/>
              </a:rPr>
              <a:t>サーバ</a:t>
            </a:r>
            <a:r>
              <a:rPr kumimoji="1" lang="en-US" altLang="ja-JP" sz="1100" smtClean="0">
                <a:latin typeface="+mn-ea"/>
              </a:rPr>
              <a:t>B</a:t>
            </a:r>
            <a:r>
              <a:rPr kumimoji="1" lang="ja-JP" altLang="en-US" sz="1100" smtClean="0">
                <a:latin typeface="+mn-ea"/>
              </a:rPr>
              <a:t>」で必要な</a:t>
            </a:r>
            <a:r>
              <a:rPr kumimoji="1" lang="en-US" altLang="ja-JP" sz="1100" smtClean="0">
                <a:latin typeface="+mn-ea"/>
              </a:rPr>
              <a:t/>
            </a:r>
            <a:br>
              <a:rPr kumimoji="1" lang="en-US" altLang="ja-JP" sz="1100" smtClean="0">
                <a:latin typeface="+mn-ea"/>
              </a:rPr>
            </a:br>
            <a:r>
              <a:rPr kumimoji="1" lang="ja-JP" altLang="en-US" sz="1100" smtClean="0">
                <a:latin typeface="+mn-ea"/>
              </a:rPr>
              <a:t>メニューだけを</a:t>
            </a:r>
            <a:r>
              <a:rPr lang="ja-JP" altLang="en-US" sz="1100" smtClean="0">
                <a:latin typeface="+mn-ea"/>
              </a:rPr>
              <a:t>テスト</a:t>
            </a:r>
            <a:r>
              <a:rPr lang="ja-JP" altLang="en-US" sz="1100">
                <a:latin typeface="+mn-ea"/>
              </a:rPr>
              <a:t>環境</a:t>
            </a:r>
            <a:r>
              <a:rPr lang="ja-JP" altLang="en-US" sz="1100" smtClean="0">
                <a:latin typeface="+mn-ea"/>
              </a:rPr>
              <a:t>から</a:t>
            </a:r>
            <a:r>
              <a:rPr kumimoji="1" lang="ja-JP" altLang="en-US" sz="1100" smtClean="0">
                <a:latin typeface="+mn-ea"/>
              </a:rPr>
              <a:t>移行したい。</a:t>
            </a:r>
            <a:endParaRPr kumimoji="1" lang="ja-JP" altLang="en-US" sz="1100" dirty="0" smtClean="0">
              <a:latin typeface="+mn-ea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7" y="4594858"/>
            <a:ext cx="1912911" cy="77517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63" y="4827847"/>
            <a:ext cx="1924719" cy="7692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3" name="テキスト ボックス 32"/>
          <p:cNvSpPr txBox="1"/>
          <p:nvPr/>
        </p:nvSpPr>
        <p:spPr>
          <a:xfrm>
            <a:off x="149786" y="2923603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smtClean="0"/>
              <a:t>イメージ図</a:t>
            </a:r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3646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2.3</a:t>
            </a:r>
            <a:r>
              <a:rPr lang="ja-JP" altLang="en-US" kern="0" dirty="0" smtClean="0"/>
              <a:t> メニュー概要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ja-JP" altLang="en-US" b="1" dirty="0" smtClean="0"/>
              <a:t>メニュー</a:t>
            </a:r>
            <a:r>
              <a:rPr lang="ja-JP" altLang="en-US" b="1" dirty="0"/>
              <a:t>概要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dirty="0" smtClean="0"/>
              <a:t>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インポート機能について、各メニューの機能を紹介します。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647983" y="2410975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メニューを選択してエクスポートできます。</a:t>
              </a:r>
              <a:endParaRPr kumimoji="1" lang="ja-JP" altLang="en-US" sz="140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647983" y="2915280"/>
            <a:ext cx="5040700" cy="523220"/>
            <a:chOff x="2555720" y="2348850"/>
            <a:chExt cx="5040700" cy="523220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smtClean="0"/>
                <a:t>「メニューエクスポート」でエクスポートした</a:t>
              </a:r>
              <a:r>
                <a:rPr kumimoji="1" lang="en-US" altLang="ja-JP" sz="1400" smtClean="0"/>
                <a:t/>
              </a:r>
              <a:br>
                <a:rPr kumimoji="1" lang="en-US" altLang="ja-JP" sz="1400" smtClean="0"/>
              </a:br>
              <a:r>
                <a:rPr kumimoji="1" lang="ja-JP" altLang="en-US" sz="1400" smtClean="0"/>
                <a:t>ファイルをインポートできます。</a:t>
              </a:r>
              <a:endParaRPr kumimoji="1" lang="ja-JP" altLang="en-US" sz="140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647983" y="3548267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実行したエクスポート・インポートの状況確認や</a:t>
              </a:r>
              <a:r>
                <a:rPr lang="en-US" altLang="ja-JP" sz="1400" smtClean="0"/>
                <a:t/>
              </a:r>
              <a:br>
                <a:rPr lang="en-US" altLang="ja-JP" sz="1400" smtClean="0"/>
              </a:br>
              <a:r>
                <a:rPr lang="ja-JP" altLang="en-US" sz="1400" smtClean="0"/>
                <a:t>データのダウンロードができます。</a:t>
              </a:r>
              <a:endParaRPr kumimoji="1" lang="ja-JP" altLang="en-US" sz="140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719993" y="2252087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772770"/>
            <a:ext cx="2252563" cy="2351577"/>
          </a:xfrm>
          <a:prstGeom prst="rect">
            <a:avLst/>
          </a:prstGeom>
        </p:spPr>
      </p:pic>
      <p:cxnSp>
        <p:nvCxnSpPr>
          <p:cNvPr id="28" name="直線コネクタ 27"/>
          <p:cNvCxnSpPr/>
          <p:nvPr/>
        </p:nvCxnSpPr>
        <p:spPr bwMode="auto">
          <a:xfrm>
            <a:off x="2719993" y="4063514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lang="ja-JP" altLang="en-US" dirty="0" smtClean="0"/>
              <a:t>作業</a:t>
            </a:r>
            <a:r>
              <a:rPr lang="ja-JP" altLang="en-US" dirty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作業の流れ</a:t>
            </a:r>
            <a:endParaRPr kumimoji="1" lang="en-US" altLang="ja-JP" b="1" smtClean="0"/>
          </a:p>
          <a:p>
            <a:pPr marL="180000" lvl="1" indent="0">
              <a:buNone/>
            </a:pPr>
            <a:r>
              <a:rPr kumimoji="1" lang="ja-JP" altLang="en-US" smtClean="0"/>
              <a:t>エクスポート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インポート作業の流れは以下の通りです。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実習編では各作業をより詳細に扱っておりますので、合わせてご確認ください。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079768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エクスポートする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46090" y="217029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メニューエクスポート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57733"/>
            <a:ext cx="8286530" cy="46064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kym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ファイルをダウンロードする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22869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エクスポート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インポート管理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40222"/>
            <a:ext cx="8286530" cy="51093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インポートする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4180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メニューインポート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513300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インポート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を</a:t>
            </a:r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確認する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5152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エクスポート</a:t>
            </a:r>
            <a:r>
              <a:rPr lang="en-US" altLang="ja-JP" sz="1400" smtClean="0"/>
              <a:t>/</a:t>
            </a:r>
            <a:r>
              <a:rPr lang="ja-JP" altLang="en-US" sz="1400" smtClean="0"/>
              <a:t>インポート管理</a:t>
            </a:r>
            <a:endParaRPr kumimoji="1" lang="ja-JP" altLang="en-US" sz="140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47235" y="2759432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382653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47235" y="4950769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700</Words>
  <Application>Microsoft Office PowerPoint</Application>
  <PresentationFormat>画面に合わせる (4:3)</PresentationFormat>
  <Paragraphs>85</Paragraphs>
  <Slides>13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2. エクスポート/インポート機能</vt:lpstr>
      <vt:lpstr>1.1　Ansible driverについて　X/X</vt:lpstr>
      <vt:lpstr>2. エクスポート/インポート機能</vt:lpstr>
      <vt:lpstr>PowerPoint プレゼンテーション</vt:lpstr>
      <vt:lpstr>PowerPoint プレゼンテーション</vt:lpstr>
      <vt:lpstr>PowerPoint プレゼンテーション</vt:lpstr>
      <vt:lpstr>2.4 作業の流れ</vt:lpstr>
      <vt:lpstr>2.5 各メニューの説明(1/3)</vt:lpstr>
      <vt:lpstr>2.5 各メニューの説明(2/3)</vt:lpstr>
      <vt:lpstr>2.5 各メニューの説明(3/3)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2021-05-23T23:52:27Z</dcterms:modified>
</cp:coreProperties>
</file>