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6"/>
  </p:notesMasterIdLst>
  <p:handoutMasterIdLst>
    <p:handoutMasterId r:id="rId37"/>
  </p:handoutMasterIdLst>
  <p:sldIdLst>
    <p:sldId id="262" r:id="rId3"/>
    <p:sldId id="507" r:id="rId4"/>
    <p:sldId id="505" r:id="rId5"/>
    <p:sldId id="508" r:id="rId6"/>
    <p:sldId id="509" r:id="rId7"/>
    <p:sldId id="510" r:id="rId8"/>
    <p:sldId id="556" r:id="rId9"/>
    <p:sldId id="530" r:id="rId10"/>
    <p:sldId id="512" r:id="rId11"/>
    <p:sldId id="513" r:id="rId12"/>
    <p:sldId id="514" r:id="rId13"/>
    <p:sldId id="535" r:id="rId14"/>
    <p:sldId id="515" r:id="rId15"/>
    <p:sldId id="516" r:id="rId16"/>
    <p:sldId id="517" r:id="rId17"/>
    <p:sldId id="520" r:id="rId18"/>
    <p:sldId id="536" r:id="rId19"/>
    <p:sldId id="540" r:id="rId20"/>
    <p:sldId id="541" r:id="rId21"/>
    <p:sldId id="521" r:id="rId22"/>
    <p:sldId id="539" r:id="rId23"/>
    <p:sldId id="522" r:id="rId24"/>
    <p:sldId id="523" r:id="rId25"/>
    <p:sldId id="544" r:id="rId26"/>
    <p:sldId id="524" r:id="rId27"/>
    <p:sldId id="527" r:id="rId28"/>
    <p:sldId id="528" r:id="rId29"/>
    <p:sldId id="529" r:id="rId30"/>
    <p:sldId id="534" r:id="rId31"/>
    <p:sldId id="542" r:id="rId32"/>
    <p:sldId id="533" r:id="rId33"/>
    <p:sldId id="537" r:id="rId34"/>
    <p:sldId id="318" r:id="rId3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10"/>
            <p14:sldId id="556"/>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109" d="100"/>
          <a:sy n="109" d="100"/>
        </p:scale>
        <p:origin x="1650" y="10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2023/1/13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2023/1/13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1.11 </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ITA</a:t>
            </a:r>
            <a:r>
              <a:rPr lang="ja-JP" altLang="en-US" dirty="0"/>
              <a:t>サーバがオンライン環境の場合、インターネット経由で必要なライブラリのインストールと、</a:t>
            </a:r>
            <a:r>
              <a:rPr lang="en-US" altLang="ja-JP" dirty="0"/>
              <a:t>ITA</a:t>
            </a:r>
            <a:r>
              <a:rPr lang="ja-JP" altLang="en-US" dirty="0"/>
              <a:t>本体のインストールを実行して環境構築を行います。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a:latin typeface="+mn-ea"/>
                  <a:cs typeface="Times New Roman" panose="02020603050405020304" pitchFamily="18" charset="0"/>
                </a:rPr>
                <a:t>ITA</a:t>
              </a: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サーバ</a:t>
              </a: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1/3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a:t>)</a:t>
            </a:r>
          </a:p>
          <a:p>
            <a:pPr lvl="1"/>
            <a:r>
              <a:rPr lang="en-US" altLang="ja-JP" dirty="0"/>
              <a:t>ITA</a:t>
            </a:r>
            <a:r>
              <a:rPr lang="ja-JP" altLang="en-US" dirty="0"/>
              <a:t>インストーラーを実行すると、ご利用の</a:t>
            </a:r>
            <a:r>
              <a:rPr lang="en-US" altLang="ja-JP" dirty="0"/>
              <a:t>OS</a:t>
            </a:r>
            <a:r>
              <a:rPr lang="ja-JP" altLang="en-US" dirty="0"/>
              <a:t>バージョンに合った以下のリポジトリが有効になります。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102189660"/>
              </p:ext>
            </p:extLst>
          </p:nvPr>
        </p:nvGraphicFramePr>
        <p:xfrm>
          <a:off x="302064" y="1723850"/>
          <a:ext cx="8538898" cy="407154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04772">
                <a:tc rowSpan="5">
                  <a:txBody>
                    <a:bodyPr/>
                    <a:lstStyle/>
                    <a:p>
                      <a:r>
                        <a:rPr kumimoji="1" lang="en-US" altLang="ja-JP" sz="1000" b="1" dirty="0"/>
                        <a:t>RHEL7</a:t>
                      </a:r>
                      <a:endParaRPr kumimoji="1" lang="ja-JP" altLang="en-US" sz="1000" b="1" dirty="0"/>
                    </a:p>
                  </a:txBody>
                  <a:tcPr anchor="ctr"/>
                </a:tc>
                <a:tc>
                  <a:txBody>
                    <a:bodyPr/>
                    <a:lstStyle/>
                    <a:p>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193244">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181716">
                <a:tc vMerge="1">
                  <a:txBody>
                    <a:bodyPr/>
                    <a:lstStyle/>
                    <a:p>
                      <a:endParaRPr kumimoji="1" lang="ja-JP" altLang="en-US"/>
                    </a:p>
                  </a:txBody>
                  <a:tcPr/>
                </a:tc>
                <a:tc>
                  <a:txBody>
                    <a:bodyPr/>
                    <a:lstStyle/>
                    <a:p>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216900">
                <a:tc vMerge="1">
                  <a:txBody>
                    <a:bodyPr/>
                    <a:lstStyle/>
                    <a:p>
                      <a:endParaRPr kumimoji="1" lang="ja-JP" altLang="en-US" sz="1200" b="1" dirty="0"/>
                    </a:p>
                  </a:txBody>
                  <a:tcPr anchor="ctr"/>
                </a:tc>
                <a:tc>
                  <a:txBody>
                    <a:bodyPr/>
                    <a:lstStyle/>
                    <a:p>
                      <a:r>
                        <a:rPr kumimoji="1" lang="en-US" altLang="ja-JP" sz="1000" b="1" dirty="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253834">
                <a:tc vMerge="1">
                  <a:txBody>
                    <a:bodyPr/>
                    <a:lstStyle/>
                    <a:p>
                      <a:endParaRPr kumimoji="1" lang="ja-JP" altLang="en-US" sz="1000" b="1" dirty="0"/>
                    </a:p>
                  </a:txBody>
                  <a:tcPr anchor="ctr"/>
                </a:tc>
                <a:tc>
                  <a:txBody>
                    <a:bodyPr/>
                    <a:lstStyle/>
                    <a:p>
                      <a:r>
                        <a:rPr kumimoji="1" lang="en-US" altLang="ja-JP" sz="1000" b="1" dirty="0">
                          <a:solidFill>
                            <a:schemeClr val="tx1"/>
                          </a:solidFill>
                        </a:rPr>
                        <a:t>https://rpm.releases.hashicorp.com/RHEL/hashicorp.repo</a:t>
                      </a:r>
                    </a:p>
                  </a:txBody>
                  <a:tcPr/>
                </a:tc>
                <a:extLst>
                  <a:ext uri="{0D108BD9-81ED-4DB2-BD59-A6C34878D82A}">
                    <a16:rowId xmlns:a16="http://schemas.microsoft.com/office/drawing/2014/main" val="1034124777"/>
                  </a:ext>
                </a:extLst>
              </a:tr>
              <a:tr h="19974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17193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codeready-builder-for-rhel-8-</a:t>
                      </a:r>
                      <a:r>
                        <a:rPr kumimoji="1" lang="en-US" altLang="ja-JP" sz="1000" b="1" i="0" kern="1200" dirty="0">
                          <a:solidFill>
                            <a:srgbClr val="FF0000"/>
                          </a:solidFill>
                          <a:effectLst/>
                          <a:latin typeface="+mn-lt"/>
                          <a:ea typeface="+mn-ea"/>
                          <a:cs typeface="+mn-cs"/>
                        </a:rPr>
                        <a:t>xxxxxx</a:t>
                      </a:r>
                      <a:r>
                        <a:rPr kumimoji="1" lang="en-US" altLang="ja-JP" sz="1000" b="1" i="0" kern="1200" dirty="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1613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https://rpm.releases.hashicorp.com/RHEL/hashicorp.repo</a:t>
                      </a:r>
                    </a:p>
                  </a:txBody>
                  <a:tcPr/>
                </a:tc>
                <a:extLst>
                  <a:ext uri="{0D108BD9-81ED-4DB2-BD59-A6C34878D82A}">
                    <a16:rowId xmlns:a16="http://schemas.microsoft.com/office/drawing/2014/main" val="3262697810"/>
                  </a:ext>
                </a:extLst>
              </a:tr>
              <a:tr h="188328">
                <a:tc rowSpan="4">
                  <a:txBody>
                    <a:bodyPr/>
                    <a:lstStyle/>
                    <a:p>
                      <a:r>
                        <a:rPr kumimoji="1" lang="en-US" altLang="ja-JP" sz="1000" b="1" dirty="0"/>
                        <a:t>CentOS7</a:t>
                      </a:r>
                      <a:endParaRPr kumimoji="1" lang="ja-JP" altLang="en-US" sz="1000" b="1" dirty="0"/>
                    </a:p>
                  </a:txBody>
                  <a:tcPr anchor="ctr"/>
                </a:tc>
                <a:tc>
                  <a:txBody>
                    <a:bodyPr/>
                    <a:lstStyle/>
                    <a:p>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16051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04718">
                <a:tc vMerge="1">
                  <a:txBody>
                    <a:bodyPr/>
                    <a:lstStyle/>
                    <a:p>
                      <a:endParaRPr kumimoji="1" lang="ja-JP" altLang="en-US"/>
                    </a:p>
                  </a:txBody>
                  <a:tcPr/>
                </a:tc>
                <a:tc>
                  <a:txBody>
                    <a:bodyPr/>
                    <a:lstStyle/>
                    <a:p>
                      <a:r>
                        <a:rPr kumimoji="1" lang="en-US" altLang="ja-JP" sz="10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176908">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5076743"/>
                  </a:ext>
                </a:extLst>
              </a:tr>
              <a:tr h="149098">
                <a:tc rowSpan="3">
                  <a:txBody>
                    <a:bodyPr/>
                    <a:lstStyle/>
                    <a:p>
                      <a:r>
                        <a:rPr kumimoji="1" lang="en-US" altLang="ja-JP" sz="1000" b="1" dirty="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12128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PowerTools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r h="299568">
                <a:tc vMerge="1">
                  <a:txBody>
                    <a:bodyPr/>
                    <a:lstStyle/>
                    <a:p>
                      <a:endParaRPr kumimoji="1" lang="en-US" altLang="ja-JP"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46801308"/>
                  </a:ext>
                </a:extLst>
              </a:tr>
            </a:tbl>
          </a:graphicData>
        </a:graphic>
      </p:graphicFrame>
      <p:sp>
        <p:nvSpPr>
          <p:cNvPr id="5" name="テキスト ボックス 4"/>
          <p:cNvSpPr txBox="1"/>
          <p:nvPr/>
        </p:nvSpPr>
        <p:spPr>
          <a:xfrm>
            <a:off x="6372250" y="5867399"/>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317653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事前準備（</a:t>
            </a:r>
            <a:r>
              <a:rPr lang="en-US" altLang="ja-JP" dirty="0"/>
              <a:t>2/3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a:t>クラウドサービスで提供されている</a:t>
            </a:r>
            <a:r>
              <a:rPr lang="en-US" altLang="ja-JP" dirty="0"/>
              <a:t>RHEL</a:t>
            </a:r>
            <a:r>
              <a:rPr lang="ja-JP" altLang="en-US" dirty="0"/>
              <a:t>環境では以下のリポジトリが有効になります。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77263500"/>
              </p:ext>
            </p:extLst>
          </p:nvPr>
        </p:nvGraphicFramePr>
        <p:xfrm>
          <a:off x="302064" y="1286728"/>
          <a:ext cx="8538898" cy="467256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0197917"/>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(AWS/RHUI2)</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rhui-REGION-</a:t>
                      </a:r>
                      <a:r>
                        <a:rPr kumimoji="1" lang="en-US" altLang="ja-JP" sz="1000" b="1" dirty="0" err="1">
                          <a:solidFill>
                            <a:schemeClr val="tx1"/>
                          </a:solidFill>
                        </a:rPr>
                        <a:t>rhel</a:t>
                      </a:r>
                      <a:r>
                        <a:rPr kumimoji="1" lang="en-US" altLang="ja-JP" sz="1000" b="1" dirty="0">
                          <a:solidFill>
                            <a:schemeClr val="tx1"/>
                          </a:solidFill>
                        </a:rPr>
                        <a:t>-server-optional</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44886"/>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(AWS/RHUI3)</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640587"/>
                  </a:ext>
                </a:extLst>
              </a:tr>
              <a:tr h="2267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codeready-builder-for-rhel-8-rhui-rpms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3146025"/>
                  </a:ext>
                </a:extLst>
              </a:tr>
            </a:tbl>
          </a:graphicData>
        </a:graphic>
      </p:graphicFrame>
      <p:sp>
        <p:nvSpPr>
          <p:cNvPr id="6" name="テキスト ボックス 5"/>
          <p:cNvSpPr txBox="1"/>
          <p:nvPr/>
        </p:nvSpPr>
        <p:spPr>
          <a:xfrm>
            <a:off x="284334" y="6044399"/>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solidFill>
                <a:effectLst/>
                <a:uLnTx/>
                <a:uFillTx/>
                <a:latin typeface="メイリオ"/>
                <a:ea typeface="メイリオ"/>
                <a:cs typeface="+mn-cs"/>
              </a:rPr>
              <a:t>※RHEL7</a:t>
            </a:r>
            <a:r>
              <a:rPr lang="en-US" altLang="ja-JP" sz="1100" dirty="0">
                <a:solidFill>
                  <a:srgbClr val="000000"/>
                </a:solidFill>
                <a:latin typeface="メイリオ"/>
                <a:ea typeface="メイリオ"/>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 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a:t>
            </a:r>
            <a:r>
              <a:rPr lang="ja-JP" altLang="en-US" sz="1100" kern="100" dirty="0">
                <a:solidFill>
                  <a:srgbClr val="000000"/>
                </a:solidFill>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事前準備（</a:t>
            </a:r>
            <a:r>
              <a:rPr lang="en-US" altLang="ja-JP" dirty="0"/>
              <a:t>3/3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18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に</a:t>
            </a:r>
            <a:r>
              <a:rPr lang="en-US" altLang="ja-JP" dirty="0"/>
              <a:t>ITA</a:t>
            </a:r>
            <a:r>
              <a:rPr lang="ja-JP" altLang="en-US" dirty="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オンラインインストール</a:t>
            </a:r>
            <a:r>
              <a:rPr kumimoji="0" lang="en-US" altLang="ja-JP"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MariaDB</a:t>
            </a:r>
            <a:r>
              <a:rPr kumimoji="0" lang="ja-JP" altLang="en-US" sz="1050" b="0" i="0" u="none" strike="noStrike" cap="none" normalizeH="0" baseline="0" dirty="0">
                <a:ln>
                  <a:noFill/>
                </a:ln>
                <a:effectLst/>
                <a:latin typeface="+mn-ea"/>
                <a:cs typeface="Times New Roman" panose="02020603050405020304" pitchFamily="18" charset="0"/>
              </a:rPr>
              <a:t>インストール</a:t>
            </a:r>
            <a:endParaRPr kumimoji="0" lang="ja-JP" altLang="en-US" sz="1050" b="0" i="0" u="none" strike="noStrike" cap="none" normalizeH="0" baseline="0" dirty="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kumimoji="1" lang="ja-JP" altLang="en-US" dirty="0"/>
              <a:t>　</a:t>
            </a:r>
            <a:r>
              <a:rPr lang="ja-JP" altLang="en-US" dirty="0"/>
              <a:t>環境構築（</a:t>
            </a:r>
            <a:r>
              <a:rPr lang="en-US" altLang="ja-JP" dirty="0"/>
              <a:t>1/10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fontScale="92500" lnSpcReduction="20000"/>
          </a:bodyPr>
          <a:lstStyle/>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400" dirty="0"/>
              <a:t># </a:t>
            </a:r>
            <a:r>
              <a:rPr lang="en-US" altLang="ja-JP" sz="1100" dirty="0"/>
              <a:t>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lang="en-US" altLang="ja-JP" dirty="0"/>
            </a:br>
            <a:r>
              <a:rPr lang="en-US" altLang="ja-JP" sz="1300" dirty="0"/>
              <a:t>※v1.10.1</a:t>
            </a:r>
            <a:r>
              <a:rPr lang="ja-JP" altLang="en-US" sz="1300" dirty="0"/>
              <a:t>以降は以下のコマンドです。</a:t>
            </a:r>
            <a:br>
              <a:rPr lang="en-US" altLang="ja-JP" sz="1100" dirty="0"/>
            </a:br>
            <a:r>
              <a:rPr lang="en-US" altLang="ja-JP" sz="1300" dirty="0"/>
              <a:t># </a:t>
            </a:r>
            <a:r>
              <a:rPr lang="en-US" altLang="ja-JP" sz="1100" dirty="0"/>
              <a:t>curl -OL https://github.com/exastro-suite/it-automation/releases/download/v</a:t>
            </a:r>
            <a:r>
              <a:rPr lang="en-US" altLang="ja-JP" sz="1100" dirty="0">
                <a:solidFill>
                  <a:srgbClr val="FF0000"/>
                </a:solidFill>
              </a:rPr>
              <a:t>x.x.x_tag</a:t>
            </a:r>
            <a:r>
              <a:rPr lang="en-US" altLang="ja-JP" sz="1100" dirty="0"/>
              <a:t>/exastro-it-automation-</a:t>
            </a:r>
            <a:r>
              <a:rPr lang="en-US" altLang="ja-JP" sz="1100" dirty="0">
                <a:solidFill>
                  <a:srgbClr val="FF0000"/>
                </a:solidFill>
              </a:rPr>
              <a:t>x.x.x</a:t>
            </a:r>
            <a:r>
              <a:rPr lang="en-US" altLang="ja-JP" sz="1100" dirty="0"/>
              <a:t>.tar.gz</a:t>
            </a:r>
            <a:br>
              <a:rPr lang="en-US" altLang="ja-JP" sz="1100" dirty="0"/>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sz="1400" dirty="0"/>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endParaRPr kumimoji="1" lang="en-US" altLang="ja-JP" sz="1200" b="0" i="0" u="none" strike="noStrike" kern="0" cap="none" spc="0" normalizeH="0" baseline="0" noProof="0" dirty="0">
              <a:ln>
                <a:noFill/>
              </a:ln>
              <a:solidFill>
                <a:srgbClr val="000000"/>
              </a:solidFill>
              <a:effectLst/>
              <a:uLnTx/>
              <a:uFillTx/>
              <a:latin typeface="メイリオ"/>
              <a:ea typeface="メイリオ"/>
            </a:endParaRPr>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r>
              <a:rPr kumimoji="1" lang="ja-JP" altLang="en-US" sz="1300" b="0" i="0" u="none" strike="noStrike" kern="0" cap="none" spc="0" normalizeH="0" baseline="0" noProof="0" dirty="0">
                <a:ln>
                  <a:noFill/>
                </a:ln>
                <a:solidFill>
                  <a:srgbClr val="24292F"/>
                </a:solidFill>
                <a:effectLst/>
                <a:uLnTx/>
                <a:uFillTx/>
                <a:latin typeface="-apple-system"/>
                <a:ea typeface="メイリオ"/>
              </a:rPr>
              <a:t>　</a:t>
            </a:r>
            <a:r>
              <a:rPr kumimoji="1" lang="en-US" altLang="ja-JP" sz="1300" b="0" i="0" u="none" strike="noStrike" kern="0" cap="none" spc="0" normalizeH="0" baseline="0" noProof="0" dirty="0">
                <a:ln>
                  <a:noFill/>
                </a:ln>
                <a:solidFill>
                  <a:srgbClr val="24292F"/>
                </a:solidFill>
                <a:effectLst/>
                <a:uLnTx/>
                <a:uFillTx/>
                <a:latin typeface="-apple-system"/>
                <a:ea typeface="メイリオ"/>
              </a:rPr>
              <a:t>※v1.10.1 </a:t>
            </a:r>
            <a:r>
              <a:rPr kumimoji="1" lang="ja-JP" altLang="en-US" sz="1300" b="0" i="0" u="none" strike="noStrike" kern="0" cap="none" spc="0" normalizeH="0" baseline="0" noProof="0" dirty="0">
                <a:ln>
                  <a:noFill/>
                </a:ln>
                <a:solidFill>
                  <a:srgbClr val="24292F"/>
                </a:solidFill>
                <a:effectLst/>
                <a:uLnTx/>
                <a:uFillTx/>
                <a:latin typeface="-apple-system"/>
                <a:ea typeface="メイリオ"/>
              </a:rPr>
              <a:t>以降は</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以下のコマンドです。</a:t>
            </a:r>
            <a:br>
              <a:rPr kumimoji="1" lang="ja-JP" altLang="en-US" sz="1700" b="0" i="0" u="none" strike="noStrike" kern="0" cap="none" spc="0" normalizeH="0" baseline="0" noProof="0" dirty="0">
                <a:ln>
                  <a:noFill/>
                </a:ln>
                <a:solidFill>
                  <a:srgbClr val="000000"/>
                </a:solidFill>
                <a:effectLst/>
                <a:uLnTx/>
                <a:uFillTx/>
                <a:latin typeface="メイリオ"/>
                <a:ea typeface="メイリオ"/>
              </a:rPr>
            </a:br>
            <a:r>
              <a:rPr kumimoji="1" lang="ja-JP" altLang="en-US" sz="1500" b="0" i="0" u="none" strike="noStrike" kern="0" cap="none" spc="0" normalizeH="0" baseline="0" noProof="0" dirty="0">
                <a:ln>
                  <a:noFill/>
                </a:ln>
                <a:solidFill>
                  <a:srgbClr val="24292F"/>
                </a:solidFill>
                <a:effectLst/>
                <a:uLnTx/>
                <a:uFillTx/>
                <a:latin typeface="メイリオ"/>
                <a:ea typeface="メイリオ"/>
              </a:rPr>
              <a:t>　</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 cd it-automation-</a:t>
            </a:r>
            <a:r>
              <a:rPr kumimoji="1" lang="en-US" altLang="ja-JP" sz="1500" b="0" i="0" u="none" strike="noStrike" kern="0" cap="none" spc="0" normalizeH="0" baseline="0" noProof="0" dirty="0" err="1">
                <a:ln>
                  <a:noFill/>
                </a:ln>
                <a:solidFill>
                  <a:srgbClr val="FF0000"/>
                </a:solidFill>
                <a:effectLst/>
                <a:uLnTx/>
                <a:uFillTx/>
                <a:latin typeface="メイリオ"/>
                <a:ea typeface="メイリオ"/>
              </a:rPr>
              <a:t>x.x.x_tag</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ita_install_package</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install_scripts</a:t>
            </a:r>
            <a:endParaRPr kumimoji="1" lang="en-US" altLang="ja-JP" sz="1700" b="0" i="0" u="none" strike="noStrike" kern="0" cap="none" spc="0" normalizeH="0" baseline="0" noProof="0" dirty="0">
              <a:ln>
                <a:noFill/>
              </a:ln>
              <a:solidFill>
                <a:srgbClr val="000000"/>
              </a:solidFill>
              <a:effectLst/>
              <a:uLnTx/>
              <a:uFillTx/>
              <a:latin typeface="メイリオ"/>
              <a:ea typeface="メイリオ"/>
            </a:endParaRPr>
          </a:p>
          <a:p>
            <a:pPr lvl="1"/>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2/10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のインストール設定を行うアンサーファイルを事前に作成してください。</a:t>
            </a:r>
            <a:endParaRPr lang="en-US" altLang="ja-JP" dirty="0"/>
          </a:p>
          <a:p>
            <a:pPr lvl="1"/>
            <a:r>
              <a:rPr lang="ja-JP" altLang="en-US" dirty="0"/>
              <a:t>オンラインインストールを行う場合は「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Install_Online</a:t>
            </a:r>
            <a:r>
              <a:rPr lang="ja-JP" altLang="en-US" kern="100" dirty="0"/>
              <a:t>」</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88168167"/>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ja-JP" altLang="en-US" sz="800" kern="100" dirty="0">
                          <a:solidFill>
                            <a:srgbClr val="FF0000"/>
                          </a:solidFill>
                          <a:effectLst/>
                        </a:rPr>
                        <a:t> </a:t>
                      </a: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endParaRPr lang="ja-JP" alt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a:solidFill>
                            <a:schemeClr val="tx1"/>
                          </a:solidFill>
                          <a:effectLst/>
                          <a:latin typeface="+mn-ea"/>
                          <a:ea typeface="+mn-ea"/>
                          <a:cs typeface="Times New Roman" panose="02020603050405020304" pitchFamily="18" charset="0"/>
                        </a:rPr>
                        <a:t>(</a:t>
                      </a:r>
                      <a:r>
                        <a:rPr lang="en-US" altLang="ja-JP" sz="1000" kern="100">
                          <a:solidFill>
                            <a:schemeClr val="tx1"/>
                          </a:solidFill>
                          <a:effectLst/>
                          <a:latin typeface="+mn-ea"/>
                          <a:ea typeface="+mn-ea"/>
                          <a:cs typeface="Times New Roman" panose="02020603050405020304" pitchFamily="18" charset="0"/>
                          <a:hlinkClick r:id="rId2"/>
                        </a:rPr>
                        <a:t>https://mariadb.com/</a:t>
                      </a:r>
                      <a:r>
                        <a:rPr lang="en-US" altLang="ja-JP" sz="1000" kern="100">
                          <a:solidFill>
                            <a:schemeClr val="tx1"/>
                          </a:solidFill>
                          <a:effectLst/>
                          <a:latin typeface="+mn-ea"/>
                          <a:ea typeface="+mn-ea"/>
                          <a:cs typeface="Times New Roman" panose="02020603050405020304" pitchFamily="18" charset="0"/>
                        </a:rPr>
                        <a:t>)</a:t>
                      </a:r>
                      <a:r>
                        <a:rPr lang="ja-JP" altLang="en-US" sz="1000" kern="100">
                          <a:solidFill>
                            <a:schemeClr val="tx1"/>
                          </a:solidFill>
                          <a:effectLst/>
                          <a:latin typeface="+mn-ea"/>
                          <a:ea typeface="+mn-ea"/>
                          <a:cs typeface="Times New Roman" panose="02020603050405020304" pitchFamily="18" charset="0"/>
                        </a:rPr>
                        <a:t>から</a:t>
                      </a:r>
                      <a:r>
                        <a:rPr lang="ja-JP" altLang="en-US" sz="1000" kern="100" dirty="0">
                          <a:solidFill>
                            <a:schemeClr val="tx1"/>
                          </a:solidFill>
                          <a:effectLst/>
                          <a:latin typeface="+mn-ea"/>
                          <a:ea typeface="+mn-ea"/>
                          <a:cs typeface="Times New Roman" panose="02020603050405020304" pitchFamily="18" charset="0"/>
                        </a:rPr>
                        <a:t>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3/10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692620"/>
            <a:ext cx="8964487" cy="5616476"/>
          </a:xfrm>
        </p:spPr>
        <p:txBody>
          <a:bodyPr>
            <a:normAutofit/>
          </a:bodyPr>
          <a:lstStyle/>
          <a:p>
            <a:pPr lvl="1"/>
            <a:r>
              <a:rPr lang="ja-JP" altLang="en-US" dirty="0"/>
              <a:t>「</a:t>
            </a:r>
            <a:r>
              <a:rPr lang="en-US" altLang="ja-JP" dirty="0" err="1"/>
              <a:t>ita_base</a:t>
            </a:r>
            <a:r>
              <a:rPr lang="ja-JP" altLang="en-US" dirty="0"/>
              <a:t>」から「</a:t>
            </a:r>
            <a:r>
              <a:rPr lang="en-US" altLang="ja-JP" kern="100" dirty="0" err="1">
                <a:latin typeface="+mn-ea"/>
                <a:cs typeface="Times New Roman" panose="02020603050405020304" pitchFamily="18" charset="0"/>
              </a:rPr>
              <a:t>cicd_for_iac</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833181484"/>
              </p:ext>
            </p:extLst>
          </p:nvPr>
        </p:nvGraphicFramePr>
        <p:xfrm>
          <a:off x="539439" y="1772770"/>
          <a:ext cx="8424074" cy="4699430"/>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terraformcli_driver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CLI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228011499"/>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4/10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j-ea"/>
                <a:ea typeface="+mj-ea"/>
                <a:cs typeface="+mn-cs"/>
              </a:rPr>
              <a:t>ユーザ指定サーバ証明書・秘密鍵について</a:t>
            </a:r>
            <a:endParaRPr lang="en-US" altLang="ja-JP" sz="2000" dirty="0">
              <a:latin typeface="+mj-ea"/>
              <a:ea typeface="+mj-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a:cs typeface="+mn-cs"/>
            </a:endParaRPr>
          </a:p>
          <a:p>
            <a:pPr marL="180000" lvl="1" indent="0">
              <a:buNone/>
            </a:pP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339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5/10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buNone/>
            </a:pP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77935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8447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a:latin typeface="+mn-ea"/>
              </a:rPr>
              <a:t>1/3</a:t>
            </a:r>
            <a:r>
              <a:rPr lang="ja-JP" altLang="en-US" sz="1400" dirty="0">
                <a:latin typeface="+mn-ea"/>
              </a:rPr>
              <a:t>）</a:t>
            </a:r>
          </a:p>
          <a:p>
            <a:r>
              <a:rPr lang="en-US" altLang="ja-JP" sz="1400" dirty="0">
                <a:latin typeface="+mn-ea"/>
              </a:rPr>
              <a:t>    3.3</a:t>
            </a:r>
            <a:r>
              <a:rPr lang="ja-JP" altLang="en-US" sz="1400" dirty="0">
                <a:latin typeface="+mn-ea"/>
              </a:rPr>
              <a:t>　 事前準備（</a:t>
            </a:r>
            <a:r>
              <a:rPr lang="en-US" altLang="ja-JP" sz="1400" dirty="0">
                <a:latin typeface="+mn-ea"/>
              </a:rPr>
              <a:t>2/3</a:t>
            </a:r>
            <a:r>
              <a:rPr lang="ja-JP" altLang="en-US" sz="1400" dirty="0">
                <a:latin typeface="+mn-ea"/>
              </a:rPr>
              <a:t>）</a:t>
            </a:r>
          </a:p>
          <a:p>
            <a:r>
              <a:rPr lang="en-US" altLang="ja-JP" sz="1400" dirty="0">
                <a:latin typeface="+mn-ea"/>
              </a:rPr>
              <a:t>    3.4</a:t>
            </a:r>
            <a:r>
              <a:rPr lang="ja-JP" altLang="en-US" sz="1400" dirty="0">
                <a:latin typeface="+mn-ea"/>
              </a:rPr>
              <a:t>　 事前準備（</a:t>
            </a:r>
            <a:r>
              <a:rPr lang="en-US" altLang="ja-JP" sz="1400" dirty="0">
                <a:latin typeface="+mn-ea"/>
              </a:rPr>
              <a:t>3/3</a:t>
            </a:r>
            <a:r>
              <a:rPr lang="ja-JP" altLang="en-US" sz="1400" dirty="0">
                <a:latin typeface="+mn-ea"/>
              </a:rPr>
              <a:t>）</a:t>
            </a:r>
          </a:p>
          <a:p>
            <a:r>
              <a:rPr lang="en-US" altLang="ja-JP" sz="1400" dirty="0">
                <a:latin typeface="+mn-ea"/>
              </a:rPr>
              <a:t>    3.5</a:t>
            </a:r>
            <a:r>
              <a:rPr lang="ja-JP" altLang="en-US" sz="1400" dirty="0">
                <a:latin typeface="+mn-ea"/>
              </a:rPr>
              <a:t>　 </a:t>
            </a:r>
            <a:r>
              <a:rPr lang="en-US" altLang="ja-JP" sz="1400" dirty="0">
                <a:latin typeface="+mn-ea"/>
              </a:rPr>
              <a:t>ITA</a:t>
            </a:r>
            <a:r>
              <a:rPr lang="ja-JP" altLang="en-US" sz="1400" dirty="0">
                <a:latin typeface="+mn-ea"/>
              </a:rPr>
              <a:t>環境構築フロー</a:t>
            </a:r>
          </a:p>
          <a:p>
            <a:r>
              <a:rPr lang="en-US" altLang="ja-JP" sz="1400" dirty="0">
                <a:latin typeface="+mn-ea"/>
              </a:rPr>
              <a:t>    3.6</a:t>
            </a:r>
            <a:r>
              <a:rPr lang="ja-JP" altLang="en-US" sz="1400" dirty="0">
                <a:latin typeface="+mn-ea"/>
              </a:rPr>
              <a:t>　 環境構築（</a:t>
            </a:r>
            <a:r>
              <a:rPr lang="en-US" altLang="ja-JP" sz="1400" dirty="0">
                <a:latin typeface="+mn-ea"/>
              </a:rPr>
              <a:t>1/9</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2/9</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3/9</a:t>
            </a:r>
            <a:r>
              <a:rPr lang="ja-JP" altLang="en-US" sz="1400" dirty="0">
                <a:latin typeface="+mn-ea"/>
              </a:rPr>
              <a:t>）</a:t>
            </a:r>
          </a:p>
          <a:p>
            <a:r>
              <a:rPr lang="en-US" altLang="ja-JP" sz="1400" dirty="0">
                <a:latin typeface="+mn-ea"/>
              </a:rPr>
              <a:t>    3.9</a:t>
            </a:r>
            <a:r>
              <a:rPr lang="ja-JP" altLang="en-US" sz="1400" dirty="0">
                <a:latin typeface="+mn-ea"/>
              </a:rPr>
              <a:t>　 環境構築（</a:t>
            </a:r>
            <a:r>
              <a:rPr lang="en-US" altLang="ja-JP" sz="1400" dirty="0">
                <a:latin typeface="+mn-ea"/>
              </a:rPr>
              <a:t>4/9</a:t>
            </a:r>
            <a:r>
              <a:rPr lang="ja-JP" altLang="en-US" sz="1400" dirty="0">
                <a:latin typeface="+mn-ea"/>
              </a:rPr>
              <a:t>）</a:t>
            </a:r>
          </a:p>
          <a:p>
            <a:r>
              <a:rPr lang="en-US" altLang="ja-JP" sz="1400" dirty="0">
                <a:latin typeface="+mn-ea"/>
              </a:rPr>
              <a:t>    3.10</a:t>
            </a:r>
            <a:r>
              <a:rPr lang="ja-JP" altLang="en-US" sz="1400" dirty="0">
                <a:latin typeface="+mn-ea"/>
              </a:rPr>
              <a:t>  環境構築（</a:t>
            </a:r>
            <a:r>
              <a:rPr lang="en-US" altLang="ja-JP" sz="1400" dirty="0">
                <a:latin typeface="+mn-ea"/>
              </a:rPr>
              <a:t>5/9</a:t>
            </a:r>
            <a:r>
              <a:rPr lang="ja-JP" altLang="en-US" sz="1400" dirty="0">
                <a:latin typeface="+mn-ea"/>
              </a:rPr>
              <a:t>）</a:t>
            </a:r>
          </a:p>
          <a:p>
            <a:r>
              <a:rPr lang="en-US" altLang="ja-JP" sz="1400" dirty="0">
                <a:latin typeface="+mn-ea"/>
              </a:rPr>
              <a:t>    3.11  </a:t>
            </a:r>
            <a:r>
              <a:rPr lang="ja-JP" altLang="en-US" sz="1400" dirty="0">
                <a:latin typeface="+mn-ea"/>
              </a:rPr>
              <a:t>環境構築（</a:t>
            </a:r>
            <a:r>
              <a:rPr lang="en-US" altLang="ja-JP" sz="1400" dirty="0">
                <a:latin typeface="+mn-ea"/>
              </a:rPr>
              <a:t>6/9</a:t>
            </a:r>
            <a:r>
              <a:rPr lang="ja-JP" altLang="en-US" sz="1400" dirty="0">
                <a:latin typeface="+mn-ea"/>
              </a:rPr>
              <a:t>）</a:t>
            </a:r>
            <a:endParaRPr lang="en-US" altLang="ja-JP" sz="1400" dirty="0">
              <a:latin typeface="+mn-ea"/>
            </a:endParaRPr>
          </a:p>
          <a:p>
            <a:r>
              <a:rPr lang="en-US" altLang="ja-JP" sz="1400" dirty="0">
                <a:latin typeface="+mn-ea"/>
              </a:rPr>
              <a:t>    3.12  </a:t>
            </a:r>
            <a:r>
              <a:rPr lang="ja-JP" altLang="en-US" sz="1400" dirty="0">
                <a:latin typeface="+mn-ea"/>
              </a:rPr>
              <a:t>環境構築（</a:t>
            </a:r>
            <a:r>
              <a:rPr lang="en-US" altLang="ja-JP" sz="1400" dirty="0">
                <a:latin typeface="+mn-ea"/>
              </a:rPr>
              <a:t>7/9</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3.13  </a:t>
            </a:r>
            <a:r>
              <a:rPr lang="ja-JP" altLang="en-US" sz="1400" dirty="0">
                <a:latin typeface="+mn-ea"/>
              </a:rPr>
              <a:t>環境構築（</a:t>
            </a:r>
            <a:r>
              <a:rPr lang="en-US" altLang="ja-JP" sz="1400" dirty="0">
                <a:latin typeface="+mn-ea"/>
              </a:rPr>
              <a:t>8/9</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環境構築（</a:t>
            </a:r>
            <a:r>
              <a:rPr lang="en-US" altLang="ja-JP" sz="1400" dirty="0">
                <a:latin typeface="+mn-ea"/>
              </a:rPr>
              <a:t>9/9</a:t>
            </a:r>
            <a:r>
              <a:rPr lang="ja-JP" altLang="en-US" sz="1400" dirty="0">
                <a:latin typeface="+mn-ea"/>
              </a:rPr>
              <a:t>）</a:t>
            </a:r>
            <a:endParaRPr lang="en-US" altLang="ja-JP" sz="1400" dirty="0">
              <a:latin typeface="+mn-ea"/>
            </a:endParaRPr>
          </a:p>
          <a:p>
            <a:r>
              <a:rPr lang="ja-JP" altLang="en-US" sz="1400" dirty="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ja-JP" altLang="en-US" sz="1400" dirty="0">
                <a:latin typeface="+mn-ea"/>
              </a:rPr>
              <a:t>５．参考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6/10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7/10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terraformcli_driver:yes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72541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8/10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a:t>ITA</a:t>
            </a:r>
            <a:r>
              <a:rPr lang="ja-JP" altLang="en-US" dirty="0"/>
              <a:t>インストーラー（オンラインインストール）実行</a:t>
            </a:r>
            <a:endParaRPr lang="en-US" altLang="ja-JP" dirty="0"/>
          </a:p>
          <a:p>
            <a:pPr lvl="1"/>
            <a:r>
              <a:rPr lang="ja-JP" altLang="en-US" dirty="0"/>
              <a:t>以下のコマンドで、</a:t>
            </a:r>
            <a:r>
              <a:rPr lang="en-US" altLang="ja-JP" dirty="0"/>
              <a:t>ITA</a:t>
            </a:r>
            <a:r>
              <a:rPr lang="ja-JP" altLang="en-US" dirty="0"/>
              <a:t>インストーラー（オンラインインストール）を実行します。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marL="360000" lvl="2" indent="0">
              <a:buNone/>
            </a:pPr>
            <a:endParaRPr lang="en-US" altLang="ja-JP" dirty="0"/>
          </a:p>
          <a:p>
            <a:r>
              <a:rPr lang="ja-JP" altLang="en-US" dirty="0"/>
              <a:t>処理の確認</a:t>
            </a:r>
          </a:p>
          <a:p>
            <a:pPr lvl="1"/>
            <a:r>
              <a:rPr lang="ja-JP" altLang="en-US" dirty="0"/>
              <a:t>環境構築ツールを実行すると</a:t>
            </a:r>
            <a:r>
              <a:rPr lang="en-US" altLang="ja-JP" kern="100" dirty="0"/>
              <a:t>ita</a:t>
            </a:r>
            <a:r>
              <a:rPr lang="en-US" altLang="ja-JP" dirty="0"/>
              <a:t>_builder.log</a:t>
            </a:r>
            <a:r>
              <a:rPr lang="ja-JP" altLang="en-US" dirty="0" err="1"/>
              <a:t>、</a:t>
            </a:r>
            <a:r>
              <a:rPr lang="en-US" altLang="ja-JP" dirty="0"/>
              <a:t> ita_installer.log</a:t>
            </a:r>
            <a:r>
              <a:rPr lang="ja-JP" altLang="en-US" dirty="0"/>
              <a:t>に処理内容が</a:t>
            </a:r>
            <a:br>
              <a:rPr lang="en-US" altLang="ja-JP" dirty="0"/>
            </a:br>
            <a:r>
              <a:rPr lang="ja-JP" altLang="en-US" dirty="0"/>
              <a:t>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br>
              <a:rPr lang="en-US" altLang="ja-JP" dirty="0"/>
            </a:br>
            <a:endParaRPr lang="en-US" altLang="ja-JP" sz="1400" dirty="0"/>
          </a:p>
          <a:p>
            <a:pPr marL="180000" lvl="1" indent="0">
              <a:buNone/>
            </a:pPr>
            <a:endParaRPr lang="en-US" altLang="ja-JP" sz="1400" dirty="0"/>
          </a:p>
          <a:p>
            <a:r>
              <a:rPr lang="ja-JP" altLang="en-US" dirty="0"/>
              <a:t>終了ステータスについて</a:t>
            </a:r>
            <a:endParaRPr lang="en-US" altLang="ja-JP" dirty="0"/>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9/10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3493879159"/>
              </p:ext>
            </p:extLst>
          </p:nvPr>
        </p:nvGraphicFramePr>
        <p:xfrm>
          <a:off x="467430" y="1700760"/>
          <a:ext cx="6821099" cy="4300157"/>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29826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761006">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rowSpan="2">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r h="266315">
                <a:tc>
                  <a:txBody>
                    <a:bodyPr/>
                    <a:lstStyle/>
                    <a:p>
                      <a:pPr algn="just">
                        <a:spcAft>
                          <a:spcPts val="0"/>
                        </a:spcAft>
                      </a:pPr>
                      <a:r>
                        <a:rPr lang="en-US" altLang="ja-JP" sz="1000" kern="100" dirty="0" err="1">
                          <a:effectLst/>
                        </a:rPr>
                        <a:t>terraformcli_driver</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vMerge="1">
                  <a:txBody>
                    <a:bodyPr/>
                    <a:lstStyle/>
                    <a:p>
                      <a:pPr algn="just">
                        <a:spcAft>
                          <a:spcPts val="0"/>
                        </a:spcAft>
                      </a:pP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49637480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a:t>10/10</a:t>
            </a:r>
            <a:r>
              <a:rPr lang="ja-JP" altLang="en-US"/>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34377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313944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a:t>
            </a:r>
            <a:r>
              <a:rPr lang="ja-JP" altLang="en-US" dirty="0"/>
              <a:t>グループ</a:t>
            </a:r>
            <a:r>
              <a:rPr lang="ja-JP" altLang="ja-JP" dirty="0"/>
              <a:t>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ユーザ指定のサーバ証明書を使用する場合はアンサーファイルの「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a:t>
            </a:r>
            <a:endParaRPr lang="en-US" altLang="ja-JP" sz="1200" kern="100" dirty="0">
              <a:latin typeface="+mn-ea"/>
              <a:cs typeface="Times New Roman" panose="02020603050405020304" pitchFamily="18" charset="0"/>
            </a:endParaRPr>
          </a:p>
          <a:p>
            <a:r>
              <a:rPr lang="ja-JP" altLang="en-US" sz="1200" kern="100" dirty="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256055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230234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725044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本資料では、外部のリポジトリを使用する場合に、インストーラーを使ってオールインワン構成（後述）で</a:t>
            </a:r>
            <a:r>
              <a:rPr lang="en-US" altLang="ja-JP" dirty="0"/>
              <a:t>ITA</a:t>
            </a:r>
            <a:r>
              <a:rPr lang="ja-JP" altLang="en-US" dirty="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1/2</a:t>
            </a:r>
            <a:endParaRPr lang="zh-TW" altLang="en-US" dirty="0"/>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nvGraphicFramePr>
        <p:xfrm>
          <a:off x="107380" y="1628750"/>
          <a:ext cx="8929240" cy="4529103"/>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 </a:t>
                      </a: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40005" algn="just" defTabSz="914400" rtl="0" eaLnBrk="1" fontAlgn="auto" latinLnBrk="0" hangingPunct="1">
                        <a:lnSpc>
                          <a:spcPct val="100000"/>
                        </a:lnSpc>
                        <a:spcBef>
                          <a:spcPts val="0"/>
                        </a:spcBef>
                        <a:spcAft>
                          <a:spcPts val="0"/>
                        </a:spcAft>
                        <a:buClrTx/>
                        <a:buSzTx/>
                        <a:buFontTx/>
                        <a:buNone/>
                        <a:tabLst/>
                        <a:defRPr/>
                      </a:pP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just" defTabSz="914400" rtl="0" eaLnBrk="1" fontAlgn="auto" latinLnBrk="0" hangingPunct="1">
                        <a:lnSpc>
                          <a:spcPts val="1200"/>
                        </a:lnSpc>
                        <a:spcBef>
                          <a:spcPts val="0"/>
                        </a:spcBef>
                        <a:spcAft>
                          <a:spcPts val="0"/>
                        </a:spcAft>
                        <a:buClrTx/>
                        <a:buSzTx/>
                        <a:buFontTx/>
                        <a:buNone/>
                        <a:tabLst/>
                        <a:defRPr/>
                      </a:pP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17494446"/>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2/2</a:t>
            </a:r>
            <a:endParaRPr lang="zh-TW" altLang="en-US" dirty="0"/>
          </a:p>
        </p:txBody>
      </p:sp>
      <p:graphicFrame>
        <p:nvGraphicFramePr>
          <p:cNvPr id="5" name="表 4"/>
          <p:cNvGraphicFramePr>
            <a:graphicFrameLocks noGrp="1"/>
          </p:cNvGraphicFramePr>
          <p:nvPr/>
        </p:nvGraphicFramePr>
        <p:xfrm>
          <a:off x="107380" y="836640"/>
          <a:ext cx="8929240" cy="1370211"/>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131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a:t>Exastro-ITA_</a:t>
            </a:r>
            <a:r>
              <a:rPr lang="ja-JP" altLang="en-US" dirty="0"/>
              <a:t>システム構成／環境構築ガイド</a:t>
            </a:r>
            <a:r>
              <a:rPr lang="en-US" altLang="ja-JP" dirty="0"/>
              <a:t>_</a:t>
            </a:r>
            <a:r>
              <a:rPr lang="ja-JP" altLang="en-US" dirty="0"/>
              <a:t>基本編」を参照してください。</a:t>
            </a:r>
          </a:p>
        </p:txBody>
      </p:sp>
    </p:spTree>
    <p:extLst>
      <p:ext uri="{BB962C8B-B14F-4D97-AF65-F5344CB8AC3E}">
        <p14:creationId xmlns:p14="http://schemas.microsoft.com/office/powerpoint/2010/main" val="178756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環境構築手順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4868</Words>
  <Application>Microsoft Office PowerPoint</Application>
  <PresentationFormat>画面に合わせる (4:3)</PresentationFormat>
  <Paragraphs>650</Paragraphs>
  <Slides>33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33</vt:i4>
      </vt:variant>
    </vt:vector>
  </HeadingPairs>
  <TitlesOfParts>
    <vt:vector size="46"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 1/2</vt:lpstr>
      <vt:lpstr>2.1　連携実行機能 2/2</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2023-01-13T06:55:14Z</dcterms:modified>
</cp:coreProperties>
</file>