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3"/>
  </p:notesMasterIdLst>
  <p:handoutMasterIdLst>
    <p:handoutMasterId r:id="rId24"/>
  </p:handoutMasterIdLst>
  <p:sldIdLst>
    <p:sldId id="262" r:id="rId3"/>
    <p:sldId id="507" r:id="rId4"/>
    <p:sldId id="508" r:id="rId5"/>
    <p:sldId id="680" r:id="rId6"/>
    <p:sldId id="681" r:id="rId7"/>
    <p:sldId id="644" r:id="rId8"/>
    <p:sldId id="687" r:id="rId9"/>
    <p:sldId id="689" r:id="rId10"/>
    <p:sldId id="690" r:id="rId11"/>
    <p:sldId id="696" r:id="rId12"/>
    <p:sldId id="699" r:id="rId13"/>
    <p:sldId id="697" r:id="rId14"/>
    <p:sldId id="691" r:id="rId15"/>
    <p:sldId id="692" r:id="rId16"/>
    <p:sldId id="693" r:id="rId17"/>
    <p:sldId id="698" r:id="rId18"/>
    <p:sldId id="694" r:id="rId19"/>
    <p:sldId id="695" r:id="rId20"/>
    <p:sldId id="688" r:id="rId21"/>
    <p:sldId id="318" r:id="rId22"/>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FF"/>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5507" autoAdjust="0"/>
  </p:normalViewPr>
  <p:slideViewPr>
    <p:cSldViewPr>
      <p:cViewPr varScale="1">
        <p:scale>
          <a:sx n="57" d="100"/>
          <a:sy n="57" d="100"/>
        </p:scale>
        <p:origin x="1147" y="3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2021/6/18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2021/6/18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2021/6/18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github.com/exastro-suite/it-automation-docs/raw/master/asset/Documents/Exastro-ITA_User_Instruction_Manual_Conductor.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xastro-suite/it-automation-docs/raw/master/asset/Documents/Exastro-ITA_User_Instruction_Manual_Conductor.pdf"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it-automation-docs/raw/master/asset/Documents/Exastro-ITA_User_Instruction_Manual_Ansible-driver.pdf"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smtClean="0"/>
              <a:t>Version </a:t>
            </a:r>
            <a:r>
              <a:rPr lang="en-US" altLang="ja-JP" dirty="0" smtClean="0"/>
              <a:t>1.7.1</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err="1" smtClean="0"/>
              <a:t>Conductor【Tutorial</a:t>
            </a:r>
            <a:r>
              <a:rPr lang="en-US" altLang="ja-JP" sz="4800" b="1" dirty="0" smtClean="0"/>
              <a:t>】</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a:t>
            </a:r>
            <a:r>
              <a:rPr lang="en-US" altLang="ja-JP" sz="1400" b="1" kern="0" dirty="0" err="1" smtClean="0">
                <a:solidFill>
                  <a:schemeClr val="tx2">
                    <a:lumMod val="75000"/>
                    <a:lumOff val="25000"/>
                  </a:schemeClr>
                </a:solidFill>
                <a:latin typeface="+mn-lt"/>
              </a:rPr>
              <a:t>Exastro</a:t>
            </a:r>
            <a:r>
              <a:rPr lang="en-US" altLang="ja-JP" sz="1400" b="1" kern="0" dirty="0" smtClean="0">
                <a:solidFill>
                  <a:schemeClr val="tx2">
                    <a:lumMod val="75000"/>
                    <a:lumOff val="25000"/>
                  </a:schemeClr>
                </a:solidFill>
                <a:latin typeface="+mn-lt"/>
              </a:rPr>
              <a:t> IT Automation” is described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3/11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2/4</a:t>
            </a:r>
            <a:r>
              <a:rPr lang="ja-JP" altLang="en-US" b="1" dirty="0" smtClean="0"/>
              <a:t>）</a:t>
            </a:r>
            <a:endParaRPr lang="en-US" altLang="ja-JP" b="1" dirty="0"/>
          </a:p>
          <a:p>
            <a:pPr lvl="1"/>
            <a:r>
              <a:rPr lang="en-US" altLang="ja-JP" sz="1800" dirty="0" smtClean="0"/>
              <a:t>Users can use the Conditional branch function by selecting it from the “Function” tab on the right side of the screen.</a:t>
            </a:r>
          </a:p>
        </p:txBody>
      </p:sp>
      <p:pic>
        <p:nvPicPr>
          <p:cNvPr id="12" name="図 11"/>
          <p:cNvPicPr>
            <a:picLocks noChangeAspect="1"/>
          </p:cNvPicPr>
          <p:nvPr/>
        </p:nvPicPr>
        <p:blipFill>
          <a:blip r:embed="rId2"/>
          <a:stretch>
            <a:fillRect/>
          </a:stretch>
        </p:blipFill>
        <p:spPr>
          <a:xfrm>
            <a:off x="611450" y="1988800"/>
            <a:ext cx="6912960" cy="3839477"/>
          </a:xfrm>
          <a:prstGeom prst="rect">
            <a:avLst/>
          </a:prstGeom>
        </p:spPr>
      </p:pic>
      <p:sp>
        <p:nvSpPr>
          <p:cNvPr id="13" name="正方形/長方形 12"/>
          <p:cNvSpPr/>
          <p:nvPr/>
        </p:nvSpPr>
        <p:spPr bwMode="auto">
          <a:xfrm>
            <a:off x="5960610" y="4176407"/>
            <a:ext cx="1537236" cy="136819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正方形/長方形 13"/>
          <p:cNvSpPr/>
          <p:nvPr/>
        </p:nvSpPr>
        <p:spPr bwMode="auto">
          <a:xfrm>
            <a:off x="6300240" y="3908538"/>
            <a:ext cx="362727" cy="215319"/>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cxnSp>
        <p:nvCxnSpPr>
          <p:cNvPr id="15" name="直線矢印コネクタ 14"/>
          <p:cNvCxnSpPr>
            <a:stCxn id="13" idx="1"/>
          </p:cNvCxnSpPr>
          <p:nvPr/>
        </p:nvCxnSpPr>
        <p:spPr bwMode="auto">
          <a:xfrm flipH="1" flipV="1">
            <a:off x="2699740" y="4144702"/>
            <a:ext cx="3260870" cy="715800"/>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四角形吹き出し 16"/>
          <p:cNvSpPr/>
          <p:nvPr/>
        </p:nvSpPr>
        <p:spPr bwMode="auto">
          <a:xfrm>
            <a:off x="1436633" y="5544597"/>
            <a:ext cx="3218491" cy="908591"/>
          </a:xfrm>
          <a:prstGeom prst="wedgeRectCallout">
            <a:avLst>
              <a:gd name="adj1" fmla="val 50894"/>
              <a:gd name="adj2" fmla="val -15009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The arrangement of the “Function” tab can be changed by dragging and dropping them</a:t>
            </a:r>
            <a:endParaRPr lang="ja-JP" altLang="en-US" sz="1400" b="1" dirty="0">
              <a:latin typeface="+mn-ea"/>
            </a:endParaRPr>
          </a:p>
        </p:txBody>
      </p:sp>
      <p:sp>
        <p:nvSpPr>
          <p:cNvPr id="22" name="四角形吹き出し 21"/>
          <p:cNvSpPr/>
          <p:nvPr/>
        </p:nvSpPr>
        <p:spPr bwMode="auto">
          <a:xfrm>
            <a:off x="4698901" y="1866432"/>
            <a:ext cx="4113782" cy="986488"/>
          </a:xfrm>
          <a:prstGeom prst="wedgeRectCallout">
            <a:avLst>
              <a:gd name="adj1" fmla="val -91857"/>
              <a:gd name="adj2" fmla="val 534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Similar </a:t>
            </a:r>
            <a:r>
              <a:rPr lang="en-US" altLang="ja-JP" sz="1600" b="1" dirty="0" smtClean="0">
                <a:latin typeface="+mn-ea"/>
              </a:rPr>
              <a:t>to Movements, </a:t>
            </a:r>
            <a:r>
              <a:rPr lang="en-US" altLang="ja-JP" sz="1600" b="1" dirty="0">
                <a:solidFill>
                  <a:srgbClr val="FF0000"/>
                </a:solidFill>
                <a:latin typeface="+mn-ea"/>
              </a:rPr>
              <a:t>O</a:t>
            </a:r>
            <a:r>
              <a:rPr lang="en-US" altLang="ja-JP" sz="1600" b="1" dirty="0" smtClean="0">
                <a:solidFill>
                  <a:srgbClr val="FF0000"/>
                </a:solidFill>
                <a:latin typeface="+mn-ea"/>
              </a:rPr>
              <a:t>perations</a:t>
            </a:r>
            <a:r>
              <a:rPr lang="en-US" altLang="ja-JP" sz="1600" b="1" dirty="0" smtClean="0">
                <a:latin typeface="+mn-ea"/>
              </a:rPr>
              <a:t> </a:t>
            </a:r>
            <a:r>
              <a:rPr lang="en-US" altLang="ja-JP" sz="1600" b="1" dirty="0">
                <a:latin typeface="+mn-ea"/>
              </a:rPr>
              <a:t>can </a:t>
            </a:r>
            <a:r>
              <a:rPr lang="en-US" altLang="ja-JP" sz="1600" b="1" dirty="0" smtClean="0">
                <a:latin typeface="+mn-ea"/>
              </a:rPr>
              <a:t>also be linked by dragging a line between them.</a:t>
            </a:r>
            <a:endParaRPr lang="ja-JP" altLang="en-US" sz="1600" b="1" dirty="0">
              <a:latin typeface="+mn-ea"/>
            </a:endParaRPr>
          </a:p>
        </p:txBody>
      </p:sp>
      <p:sp>
        <p:nvSpPr>
          <p:cNvPr id="23" name="四角形吹き出し 22"/>
          <p:cNvSpPr/>
          <p:nvPr/>
        </p:nvSpPr>
        <p:spPr bwMode="auto">
          <a:xfrm>
            <a:off x="5912245" y="5891489"/>
            <a:ext cx="2900438" cy="561699"/>
          </a:xfrm>
          <a:prstGeom prst="wedgeRectCallout">
            <a:avLst>
              <a:gd name="adj1" fmla="val -14865"/>
              <a:gd name="adj2" fmla="val -127464"/>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Users can choose between different Functions.</a:t>
            </a:r>
            <a:endParaRPr lang="ja-JP" altLang="en-US" sz="1400" b="1" dirty="0">
              <a:latin typeface="+mn-ea"/>
            </a:endParaRPr>
          </a:p>
        </p:txBody>
      </p:sp>
    </p:spTree>
    <p:extLst>
      <p:ext uri="{BB962C8B-B14F-4D97-AF65-F5344CB8AC3E}">
        <p14:creationId xmlns:p14="http://schemas.microsoft.com/office/powerpoint/2010/main" val="612166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067026" y="4852025"/>
            <a:ext cx="6473885" cy="1640402"/>
          </a:xfrm>
          <a:prstGeom prst="rect">
            <a:avLst/>
          </a:prstGeom>
        </p:spPr>
      </p:pic>
      <p:pic>
        <p:nvPicPr>
          <p:cNvPr id="4" name="図 3"/>
          <p:cNvPicPr>
            <a:picLocks noChangeAspect="1"/>
          </p:cNvPicPr>
          <p:nvPr/>
        </p:nvPicPr>
        <p:blipFill>
          <a:blip r:embed="rId3"/>
          <a:stretch>
            <a:fillRect/>
          </a:stretch>
        </p:blipFill>
        <p:spPr>
          <a:xfrm>
            <a:off x="683460" y="2460345"/>
            <a:ext cx="7031373" cy="2269607"/>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a:t>
            </a:r>
            <a:r>
              <a:rPr lang="ja-JP" altLang="en-US" dirty="0" smtClean="0"/>
              <a:t> </a:t>
            </a:r>
            <a:r>
              <a:rPr lang="en-US" altLang="ja-JP" dirty="0" smtClean="0"/>
              <a:t>function description</a:t>
            </a:r>
            <a:r>
              <a:rPr lang="ja-JP" altLang="en-US" dirty="0"/>
              <a:t>　</a:t>
            </a:r>
            <a:r>
              <a:rPr lang="ja-JP" altLang="en-US" dirty="0" smtClean="0"/>
              <a:t>（</a:t>
            </a:r>
            <a:r>
              <a:rPr lang="en-US" altLang="ja-JP" dirty="0" smtClean="0"/>
              <a:t>4/11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class edit</a:t>
            </a:r>
            <a:r>
              <a:rPr lang="ja-JP" altLang="en-US" b="1" dirty="0" smtClean="0"/>
              <a:t>（</a:t>
            </a:r>
            <a:r>
              <a:rPr lang="en-US" altLang="ja-JP" b="1" dirty="0"/>
              <a:t>3</a:t>
            </a:r>
            <a:r>
              <a:rPr lang="en-US" altLang="ja-JP" b="1" dirty="0" smtClean="0"/>
              <a:t>/4</a:t>
            </a:r>
            <a:r>
              <a:rPr lang="ja-JP" altLang="en-US" b="1" dirty="0" smtClean="0"/>
              <a:t>）</a:t>
            </a:r>
            <a:endParaRPr lang="en-US" altLang="ja-JP" b="1" dirty="0" smtClean="0"/>
          </a:p>
          <a:p>
            <a:pPr lvl="1"/>
            <a:r>
              <a:rPr lang="en-US" altLang="ja-JP" dirty="0"/>
              <a:t>By selecting multiple Nodes, users can use the buttons in the menu on the left to align the </a:t>
            </a:r>
            <a:r>
              <a:rPr lang="en-US" altLang="ja-JP" dirty="0" smtClean="0"/>
              <a:t>items. To </a:t>
            </a:r>
            <a:r>
              <a:rPr lang="en-US" altLang="ja-JP" dirty="0"/>
              <a:t>select multiple Nodes, drag the mouse while holding the mouse button and drag over the Nodes you want to select or hold the shift key and press the Nodes you want selected individually</a:t>
            </a:r>
            <a:r>
              <a:rPr lang="en-US" altLang="ja-JP" dirty="0" smtClean="0"/>
              <a:t>.</a:t>
            </a:r>
            <a:r>
              <a:rPr lang="en-US" altLang="ja-JP" dirty="0"/>
              <a:t/>
            </a:r>
            <a:br>
              <a:rPr lang="en-US" altLang="ja-JP" dirty="0"/>
            </a:br>
            <a:r>
              <a:rPr lang="en-US" altLang="ja-JP" dirty="0"/>
              <a:t>For more information about the Node tab, please refer to </a:t>
            </a:r>
            <a:r>
              <a:rPr lang="en-US" altLang="ja-JP" dirty="0">
                <a:hlinkClick r:id="rId4"/>
              </a:rPr>
              <a:t>this manual.</a:t>
            </a:r>
            <a:endParaRPr lang="en-US" altLang="ja-JP" sz="1600" dirty="0"/>
          </a:p>
        </p:txBody>
      </p:sp>
      <p:sp>
        <p:nvSpPr>
          <p:cNvPr id="13" name="四角形吹き出し 15"/>
          <p:cNvSpPr/>
          <p:nvPr/>
        </p:nvSpPr>
        <p:spPr bwMode="auto">
          <a:xfrm>
            <a:off x="1043510" y="2608391"/>
            <a:ext cx="3744520" cy="1123118"/>
          </a:xfrm>
          <a:custGeom>
            <a:avLst/>
            <a:gdLst>
              <a:gd name="connsiteX0" fmla="*/ 0 w 3722561"/>
              <a:gd name="connsiteY0" fmla="*/ 0 h 719868"/>
              <a:gd name="connsiteX1" fmla="*/ 620427 w 3722561"/>
              <a:gd name="connsiteY1" fmla="*/ 0 h 719868"/>
              <a:gd name="connsiteX2" fmla="*/ 620427 w 3722561"/>
              <a:gd name="connsiteY2" fmla="*/ 0 h 719868"/>
              <a:gd name="connsiteX3" fmla="*/ 1551067 w 3722561"/>
              <a:gd name="connsiteY3" fmla="*/ 0 h 719868"/>
              <a:gd name="connsiteX4" fmla="*/ 3722561 w 3722561"/>
              <a:gd name="connsiteY4" fmla="*/ 0 h 719868"/>
              <a:gd name="connsiteX5" fmla="*/ 3722561 w 3722561"/>
              <a:gd name="connsiteY5" fmla="*/ 419923 h 719868"/>
              <a:gd name="connsiteX6" fmla="*/ 3722561 w 3722561"/>
              <a:gd name="connsiteY6" fmla="*/ 419923 h 719868"/>
              <a:gd name="connsiteX7" fmla="*/ 3722561 w 3722561"/>
              <a:gd name="connsiteY7" fmla="*/ 599890 h 719868"/>
              <a:gd name="connsiteX8" fmla="*/ 3722561 w 3722561"/>
              <a:gd name="connsiteY8" fmla="*/ 719868 h 719868"/>
              <a:gd name="connsiteX9" fmla="*/ 1551067 w 3722561"/>
              <a:gd name="connsiteY9" fmla="*/ 719868 h 719868"/>
              <a:gd name="connsiteX10" fmla="*/ 7706 w 3722561"/>
              <a:gd name="connsiteY10" fmla="*/ 873495 h 719868"/>
              <a:gd name="connsiteX11" fmla="*/ 620427 w 3722561"/>
              <a:gd name="connsiteY11" fmla="*/ 719868 h 719868"/>
              <a:gd name="connsiteX12" fmla="*/ 0 w 3722561"/>
              <a:gd name="connsiteY12" fmla="*/ 719868 h 719868"/>
              <a:gd name="connsiteX13" fmla="*/ 0 w 3722561"/>
              <a:gd name="connsiteY13" fmla="*/ 599890 h 719868"/>
              <a:gd name="connsiteX14" fmla="*/ 0 w 3722561"/>
              <a:gd name="connsiteY14" fmla="*/ 419923 h 719868"/>
              <a:gd name="connsiteX15" fmla="*/ 0 w 3722561"/>
              <a:gd name="connsiteY15" fmla="*/ 419923 h 719868"/>
              <a:gd name="connsiteX16" fmla="*/ 0 w 3722561"/>
              <a:gd name="connsiteY16" fmla="*/ 0 h 719868"/>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1046242 w 3722561"/>
              <a:gd name="connsiteY9" fmla="*/ 748443 h 873495"/>
              <a:gd name="connsiteX10" fmla="*/ 7706 w 3722561"/>
              <a:gd name="connsiteY10" fmla="*/ 873495 h 873495"/>
              <a:gd name="connsiteX11" fmla="*/ 620427 w 3722561"/>
              <a:gd name="connsiteY11" fmla="*/ 719868 h 873495"/>
              <a:gd name="connsiteX12" fmla="*/ 0 w 3722561"/>
              <a:gd name="connsiteY12" fmla="*/ 719868 h 873495"/>
              <a:gd name="connsiteX13" fmla="*/ 0 w 3722561"/>
              <a:gd name="connsiteY13" fmla="*/ 599890 h 873495"/>
              <a:gd name="connsiteX14" fmla="*/ 0 w 3722561"/>
              <a:gd name="connsiteY14" fmla="*/ 419923 h 873495"/>
              <a:gd name="connsiteX15" fmla="*/ 0 w 3722561"/>
              <a:gd name="connsiteY15" fmla="*/ 419923 h 873495"/>
              <a:gd name="connsiteX16" fmla="*/ 0 w 3722561"/>
              <a:gd name="connsiteY16"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1046242 w 3722561"/>
              <a:gd name="connsiteY10" fmla="*/ 748443 h 873495"/>
              <a:gd name="connsiteX11" fmla="*/ 7706 w 3722561"/>
              <a:gd name="connsiteY11" fmla="*/ 873495 h 873495"/>
              <a:gd name="connsiteX12" fmla="*/ 620427 w 3722561"/>
              <a:gd name="connsiteY12" fmla="*/ 719868 h 873495"/>
              <a:gd name="connsiteX13" fmla="*/ 0 w 3722561"/>
              <a:gd name="connsiteY13" fmla="*/ 719868 h 873495"/>
              <a:gd name="connsiteX14" fmla="*/ 0 w 3722561"/>
              <a:gd name="connsiteY14" fmla="*/ 599890 h 873495"/>
              <a:gd name="connsiteX15" fmla="*/ 0 w 3722561"/>
              <a:gd name="connsiteY15" fmla="*/ 419923 h 873495"/>
              <a:gd name="connsiteX16" fmla="*/ 0 w 3722561"/>
              <a:gd name="connsiteY16" fmla="*/ 419923 h 873495"/>
              <a:gd name="connsiteX17" fmla="*/ 0 w 3722561"/>
              <a:gd name="connsiteY17"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1046242 w 3722561"/>
              <a:gd name="connsiteY11" fmla="*/ 748443 h 873495"/>
              <a:gd name="connsiteX12" fmla="*/ 7706 w 3722561"/>
              <a:gd name="connsiteY12" fmla="*/ 873495 h 873495"/>
              <a:gd name="connsiteX13" fmla="*/ 620427 w 3722561"/>
              <a:gd name="connsiteY13" fmla="*/ 719868 h 873495"/>
              <a:gd name="connsiteX14" fmla="*/ 0 w 3722561"/>
              <a:gd name="connsiteY14" fmla="*/ 719868 h 873495"/>
              <a:gd name="connsiteX15" fmla="*/ 0 w 3722561"/>
              <a:gd name="connsiteY15" fmla="*/ 599890 h 873495"/>
              <a:gd name="connsiteX16" fmla="*/ 0 w 3722561"/>
              <a:gd name="connsiteY16" fmla="*/ 419923 h 873495"/>
              <a:gd name="connsiteX17" fmla="*/ 0 w 3722561"/>
              <a:gd name="connsiteY17" fmla="*/ 419923 h 873495"/>
              <a:gd name="connsiteX18" fmla="*/ 0 w 3722561"/>
              <a:gd name="connsiteY18"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046242 w 3722561"/>
              <a:gd name="connsiteY12" fmla="*/ 748443 h 873495"/>
              <a:gd name="connsiteX13" fmla="*/ 7706 w 3722561"/>
              <a:gd name="connsiteY13" fmla="*/ 873495 h 873495"/>
              <a:gd name="connsiteX14" fmla="*/ 620427 w 3722561"/>
              <a:gd name="connsiteY14" fmla="*/ 719868 h 873495"/>
              <a:gd name="connsiteX15" fmla="*/ 0 w 3722561"/>
              <a:gd name="connsiteY15" fmla="*/ 719868 h 873495"/>
              <a:gd name="connsiteX16" fmla="*/ 0 w 3722561"/>
              <a:gd name="connsiteY16" fmla="*/ 599890 h 873495"/>
              <a:gd name="connsiteX17" fmla="*/ 0 w 3722561"/>
              <a:gd name="connsiteY17" fmla="*/ 419923 h 873495"/>
              <a:gd name="connsiteX18" fmla="*/ 0 w 3722561"/>
              <a:gd name="connsiteY18" fmla="*/ 419923 h 873495"/>
              <a:gd name="connsiteX19" fmla="*/ 0 w 3722561"/>
              <a:gd name="connsiteY19"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913430 w 3722561"/>
              <a:gd name="connsiteY12" fmla="*/ 737542 h 873495"/>
              <a:gd name="connsiteX13" fmla="*/ 1046242 w 3722561"/>
              <a:gd name="connsiteY13" fmla="*/ 748443 h 873495"/>
              <a:gd name="connsiteX14" fmla="*/ 7706 w 3722561"/>
              <a:gd name="connsiteY14" fmla="*/ 873495 h 873495"/>
              <a:gd name="connsiteX15" fmla="*/ 620427 w 3722561"/>
              <a:gd name="connsiteY15" fmla="*/ 719868 h 873495"/>
              <a:gd name="connsiteX16" fmla="*/ 0 w 3722561"/>
              <a:gd name="connsiteY16" fmla="*/ 719868 h 873495"/>
              <a:gd name="connsiteX17" fmla="*/ 0 w 3722561"/>
              <a:gd name="connsiteY17" fmla="*/ 599890 h 873495"/>
              <a:gd name="connsiteX18" fmla="*/ 0 w 3722561"/>
              <a:gd name="connsiteY18" fmla="*/ 419923 h 873495"/>
              <a:gd name="connsiteX19" fmla="*/ 0 w 3722561"/>
              <a:gd name="connsiteY19" fmla="*/ 419923 h 873495"/>
              <a:gd name="connsiteX20" fmla="*/ 0 w 3722561"/>
              <a:gd name="connsiteY20"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046242 w 3722561"/>
              <a:gd name="connsiteY14" fmla="*/ 748443 h 873495"/>
              <a:gd name="connsiteX15" fmla="*/ 7706 w 3722561"/>
              <a:gd name="connsiteY15" fmla="*/ 873495 h 873495"/>
              <a:gd name="connsiteX16" fmla="*/ 620427 w 3722561"/>
              <a:gd name="connsiteY16" fmla="*/ 719868 h 873495"/>
              <a:gd name="connsiteX17" fmla="*/ 0 w 3722561"/>
              <a:gd name="connsiteY17" fmla="*/ 719868 h 873495"/>
              <a:gd name="connsiteX18" fmla="*/ 0 w 3722561"/>
              <a:gd name="connsiteY18" fmla="*/ 599890 h 873495"/>
              <a:gd name="connsiteX19" fmla="*/ 0 w 3722561"/>
              <a:gd name="connsiteY19" fmla="*/ 419923 h 873495"/>
              <a:gd name="connsiteX20" fmla="*/ 0 w 3722561"/>
              <a:gd name="connsiteY20" fmla="*/ 419923 h 873495"/>
              <a:gd name="connsiteX21" fmla="*/ 0 w 3722561"/>
              <a:gd name="connsiteY21"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589580 w 3722561"/>
              <a:gd name="connsiteY14" fmla="*/ 737542 h 873495"/>
              <a:gd name="connsiteX15" fmla="*/ 1046242 w 3722561"/>
              <a:gd name="connsiteY15" fmla="*/ 748443 h 873495"/>
              <a:gd name="connsiteX16" fmla="*/ 7706 w 3722561"/>
              <a:gd name="connsiteY16" fmla="*/ 873495 h 873495"/>
              <a:gd name="connsiteX17" fmla="*/ 620427 w 3722561"/>
              <a:gd name="connsiteY17" fmla="*/ 719868 h 873495"/>
              <a:gd name="connsiteX18" fmla="*/ 0 w 3722561"/>
              <a:gd name="connsiteY18" fmla="*/ 719868 h 873495"/>
              <a:gd name="connsiteX19" fmla="*/ 0 w 3722561"/>
              <a:gd name="connsiteY19" fmla="*/ 599890 h 873495"/>
              <a:gd name="connsiteX20" fmla="*/ 0 w 3722561"/>
              <a:gd name="connsiteY20" fmla="*/ 419923 h 873495"/>
              <a:gd name="connsiteX21" fmla="*/ 0 w 3722561"/>
              <a:gd name="connsiteY21" fmla="*/ 419923 h 873495"/>
              <a:gd name="connsiteX22" fmla="*/ 0 w 3722561"/>
              <a:gd name="connsiteY22"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389680 w 3722561"/>
              <a:gd name="connsiteY12" fmla="*/ 747170 h 873495"/>
              <a:gd name="connsiteX13" fmla="*/ 2094405 w 3722561"/>
              <a:gd name="connsiteY13" fmla="*/ 747170 h 873495"/>
              <a:gd name="connsiteX14" fmla="*/ 1913430 w 3722561"/>
              <a:gd name="connsiteY14" fmla="*/ 737542 h 873495"/>
              <a:gd name="connsiteX15" fmla="*/ 1589580 w 3722561"/>
              <a:gd name="connsiteY15" fmla="*/ 737542 h 873495"/>
              <a:gd name="connsiteX16" fmla="*/ 1046242 w 3722561"/>
              <a:gd name="connsiteY16" fmla="*/ 748443 h 873495"/>
              <a:gd name="connsiteX17" fmla="*/ 7706 w 3722561"/>
              <a:gd name="connsiteY17" fmla="*/ 873495 h 873495"/>
              <a:gd name="connsiteX18" fmla="*/ 620427 w 3722561"/>
              <a:gd name="connsiteY18" fmla="*/ 719868 h 873495"/>
              <a:gd name="connsiteX19" fmla="*/ 0 w 3722561"/>
              <a:gd name="connsiteY19" fmla="*/ 719868 h 873495"/>
              <a:gd name="connsiteX20" fmla="*/ 0 w 3722561"/>
              <a:gd name="connsiteY20" fmla="*/ 599890 h 873495"/>
              <a:gd name="connsiteX21" fmla="*/ 0 w 3722561"/>
              <a:gd name="connsiteY21" fmla="*/ 419923 h 873495"/>
              <a:gd name="connsiteX22" fmla="*/ 0 w 3722561"/>
              <a:gd name="connsiteY22" fmla="*/ 419923 h 873495"/>
              <a:gd name="connsiteX23" fmla="*/ 0 w 3722561"/>
              <a:gd name="connsiteY23" fmla="*/ 0 h 873495"/>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389680 w 3722561"/>
              <a:gd name="connsiteY12" fmla="*/ 747170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2018205 w 3722561"/>
              <a:gd name="connsiteY14" fmla="*/ 756799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3246930 w 3722561"/>
              <a:gd name="connsiteY10" fmla="*/ 708656 h 958994"/>
              <a:gd name="connsiteX11" fmla="*/ 2989755 w 3722561"/>
              <a:gd name="connsiteY11" fmla="*/ 727913 h 958994"/>
              <a:gd name="connsiteX12" fmla="*/ 2665905 w 3722561"/>
              <a:gd name="connsiteY12" fmla="*/ 747170 h 958994"/>
              <a:gd name="connsiteX13" fmla="*/ 2199180 w 3722561"/>
              <a:gd name="connsiteY13" fmla="*/ 737542 h 958994"/>
              <a:gd name="connsiteX14" fmla="*/ 2142030 w 3722561"/>
              <a:gd name="connsiteY14" fmla="*/ 958994 h 958994"/>
              <a:gd name="connsiteX15" fmla="*/ 2018205 w 3722561"/>
              <a:gd name="connsiteY15" fmla="*/ 756799 h 958994"/>
              <a:gd name="connsiteX16" fmla="*/ 1589580 w 3722561"/>
              <a:gd name="connsiteY16" fmla="*/ 737542 h 958994"/>
              <a:gd name="connsiteX17" fmla="*/ 1046242 w 3722561"/>
              <a:gd name="connsiteY17" fmla="*/ 748443 h 958994"/>
              <a:gd name="connsiteX18" fmla="*/ 7706 w 3722561"/>
              <a:gd name="connsiteY18" fmla="*/ 873495 h 958994"/>
              <a:gd name="connsiteX19" fmla="*/ 620427 w 3722561"/>
              <a:gd name="connsiteY19" fmla="*/ 719868 h 958994"/>
              <a:gd name="connsiteX20" fmla="*/ 0 w 3722561"/>
              <a:gd name="connsiteY20" fmla="*/ 719868 h 958994"/>
              <a:gd name="connsiteX21" fmla="*/ 0 w 3722561"/>
              <a:gd name="connsiteY21" fmla="*/ 599890 h 958994"/>
              <a:gd name="connsiteX22" fmla="*/ 0 w 3722561"/>
              <a:gd name="connsiteY22" fmla="*/ 419923 h 958994"/>
              <a:gd name="connsiteX23" fmla="*/ 0 w 3722561"/>
              <a:gd name="connsiteY23" fmla="*/ 419923 h 958994"/>
              <a:gd name="connsiteX24" fmla="*/ 0 w 3722561"/>
              <a:gd name="connsiteY24" fmla="*/ 0 h 958994"/>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475530 w 3722561"/>
              <a:gd name="connsiteY9" fmla="*/ 718285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256455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45538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8938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89067 w 3722561"/>
              <a:gd name="connsiteY17" fmla="*/ 758071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37542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718285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699029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37542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18285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99105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48753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29497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1897830"/>
              <a:gd name="connsiteX1" fmla="*/ 620427 w 3722561"/>
              <a:gd name="connsiteY1" fmla="*/ 0 h 1897830"/>
              <a:gd name="connsiteX2" fmla="*/ 620427 w 3722561"/>
              <a:gd name="connsiteY2" fmla="*/ 0 h 1897830"/>
              <a:gd name="connsiteX3" fmla="*/ 1551067 w 3722561"/>
              <a:gd name="connsiteY3" fmla="*/ 0 h 1897830"/>
              <a:gd name="connsiteX4" fmla="*/ 3722561 w 3722561"/>
              <a:gd name="connsiteY4" fmla="*/ 0 h 1897830"/>
              <a:gd name="connsiteX5" fmla="*/ 3722561 w 3722561"/>
              <a:gd name="connsiteY5" fmla="*/ 419923 h 1897830"/>
              <a:gd name="connsiteX6" fmla="*/ 3722561 w 3722561"/>
              <a:gd name="connsiteY6" fmla="*/ 419923 h 1897830"/>
              <a:gd name="connsiteX7" fmla="*/ 3722561 w 3722561"/>
              <a:gd name="connsiteY7" fmla="*/ 599890 h 1897830"/>
              <a:gd name="connsiteX8" fmla="*/ 3722561 w 3722561"/>
              <a:gd name="connsiteY8" fmla="*/ 719868 h 1897830"/>
              <a:gd name="connsiteX9" fmla="*/ 3361230 w 3722561"/>
              <a:gd name="connsiteY9" fmla="*/ 727914 h 1897830"/>
              <a:gd name="connsiteX10" fmla="*/ 3597847 w 3722561"/>
              <a:gd name="connsiteY10" fmla="*/ 1897830 h 1897830"/>
              <a:gd name="connsiteX11" fmla="*/ 3180255 w 3722561"/>
              <a:gd name="connsiteY11" fmla="*/ 727913 h 1897830"/>
              <a:gd name="connsiteX12" fmla="*/ 2675430 w 3722561"/>
              <a:gd name="connsiteY12" fmla="*/ 727914 h 1897830"/>
              <a:gd name="connsiteX13" fmla="*/ 2199180 w 3722561"/>
              <a:gd name="connsiteY13" fmla="*/ 727914 h 1897830"/>
              <a:gd name="connsiteX14" fmla="*/ 2142030 w 3722561"/>
              <a:gd name="connsiteY14" fmla="*/ 958994 h 1897830"/>
              <a:gd name="connsiteX15" fmla="*/ 2018205 w 3722561"/>
              <a:gd name="connsiteY15" fmla="*/ 727914 h 1897830"/>
              <a:gd name="connsiteX16" fmla="*/ 1608630 w 3722561"/>
              <a:gd name="connsiteY16" fmla="*/ 727914 h 1897830"/>
              <a:gd name="connsiteX17" fmla="*/ 798592 w 3722561"/>
              <a:gd name="connsiteY17" fmla="*/ 738815 h 1897830"/>
              <a:gd name="connsiteX18" fmla="*/ 626831 w 3722561"/>
              <a:gd name="connsiteY18" fmla="*/ 950522 h 1897830"/>
              <a:gd name="connsiteX19" fmla="*/ 620427 w 3722561"/>
              <a:gd name="connsiteY19" fmla="*/ 729497 h 1897830"/>
              <a:gd name="connsiteX20" fmla="*/ 0 w 3722561"/>
              <a:gd name="connsiteY20" fmla="*/ 729497 h 1897830"/>
              <a:gd name="connsiteX21" fmla="*/ 0 w 3722561"/>
              <a:gd name="connsiteY21" fmla="*/ 599890 h 1897830"/>
              <a:gd name="connsiteX22" fmla="*/ 0 w 3722561"/>
              <a:gd name="connsiteY22" fmla="*/ 419923 h 1897830"/>
              <a:gd name="connsiteX23" fmla="*/ 0 w 3722561"/>
              <a:gd name="connsiteY23" fmla="*/ 419923 h 1897830"/>
              <a:gd name="connsiteX24" fmla="*/ 0 w 3722561"/>
              <a:gd name="connsiteY24" fmla="*/ 0 h 1897830"/>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626831 w 3722561"/>
              <a:gd name="connsiteY18" fmla="*/ 950522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503733 w 3722561"/>
              <a:gd name="connsiteY18" fmla="*/ 1237144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22561" h="1408183">
                <a:moveTo>
                  <a:pt x="0" y="0"/>
                </a:moveTo>
                <a:lnTo>
                  <a:pt x="620427" y="0"/>
                </a:lnTo>
                <a:lnTo>
                  <a:pt x="620427" y="0"/>
                </a:lnTo>
                <a:lnTo>
                  <a:pt x="1551067" y="0"/>
                </a:lnTo>
                <a:lnTo>
                  <a:pt x="3722561" y="0"/>
                </a:lnTo>
                <a:lnTo>
                  <a:pt x="3722561" y="419923"/>
                </a:lnTo>
                <a:lnTo>
                  <a:pt x="3722561" y="419923"/>
                </a:lnTo>
                <a:lnTo>
                  <a:pt x="3722561" y="599890"/>
                </a:lnTo>
                <a:lnTo>
                  <a:pt x="3722561" y="719868"/>
                </a:lnTo>
                <a:lnTo>
                  <a:pt x="3361230" y="727914"/>
                </a:lnTo>
                <a:lnTo>
                  <a:pt x="3465279" y="1408183"/>
                </a:lnTo>
                <a:lnTo>
                  <a:pt x="3180255" y="727913"/>
                </a:lnTo>
                <a:lnTo>
                  <a:pt x="2675430" y="727914"/>
                </a:lnTo>
                <a:lnTo>
                  <a:pt x="2199180" y="727914"/>
                </a:lnTo>
                <a:lnTo>
                  <a:pt x="2142030" y="958994"/>
                </a:lnTo>
                <a:lnTo>
                  <a:pt x="2018205" y="727914"/>
                </a:lnTo>
                <a:lnTo>
                  <a:pt x="1608630" y="727914"/>
                </a:lnTo>
                <a:lnTo>
                  <a:pt x="798592" y="738815"/>
                </a:lnTo>
                <a:lnTo>
                  <a:pt x="503733" y="1237144"/>
                </a:lnTo>
                <a:lnTo>
                  <a:pt x="620427" y="729497"/>
                </a:lnTo>
                <a:lnTo>
                  <a:pt x="0" y="729497"/>
                </a:lnTo>
                <a:lnTo>
                  <a:pt x="0" y="599890"/>
                </a:lnTo>
                <a:lnTo>
                  <a:pt x="0" y="419923"/>
                </a:lnTo>
                <a:lnTo>
                  <a:pt x="0" y="419923"/>
                </a:lnTo>
                <a:lnTo>
                  <a:pt x="0" y="0"/>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b="1" dirty="0"/>
              <a:t>Selecting multiple Nodes </a:t>
            </a:r>
            <a:r>
              <a:rPr lang="en-US" altLang="ja-JP" sz="1400" b="1" dirty="0" smtClean="0"/>
              <a:t>will</a:t>
            </a:r>
          </a:p>
          <a:p>
            <a:pPr algn="ctr"/>
            <a:r>
              <a:rPr lang="en-US" altLang="ja-JP" sz="1400" b="1" dirty="0" smtClean="0"/>
              <a:t> </a:t>
            </a:r>
            <a:r>
              <a:rPr lang="en-US" altLang="ja-JP" sz="1400" b="1" dirty="0"/>
              <a:t>display the Object </a:t>
            </a:r>
            <a:r>
              <a:rPr lang="en-US" altLang="ja-JP" sz="1400" b="1" dirty="0" smtClean="0"/>
              <a:t>alignment </a:t>
            </a:r>
            <a:r>
              <a:rPr lang="en-US" altLang="ja-JP" sz="1400" b="1" dirty="0"/>
              <a:t>function.</a:t>
            </a:r>
            <a:endParaRPr lang="en-US" altLang="ja-JP" sz="1400" b="1" dirty="0" smtClean="0"/>
          </a:p>
        </p:txBody>
      </p:sp>
      <p:cxnSp>
        <p:nvCxnSpPr>
          <p:cNvPr id="14" name="直線矢印コネクタ 13"/>
          <p:cNvCxnSpPr/>
          <p:nvPr/>
        </p:nvCxnSpPr>
        <p:spPr bwMode="auto">
          <a:xfrm flipV="1">
            <a:off x="4819106" y="3501010"/>
            <a:ext cx="977064" cy="250531"/>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p:cNvSpPr/>
          <p:nvPr/>
        </p:nvSpPr>
        <p:spPr bwMode="auto">
          <a:xfrm>
            <a:off x="5796170" y="2852920"/>
            <a:ext cx="1584220" cy="1008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下矢印 11"/>
          <p:cNvSpPr/>
          <p:nvPr/>
        </p:nvSpPr>
        <p:spPr bwMode="auto">
          <a:xfrm>
            <a:off x="3395826" y="4776241"/>
            <a:ext cx="1152160" cy="253512"/>
          </a:xfrm>
          <a:prstGeom prst="down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6851496" y="3068950"/>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6074378" y="3548543"/>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四角形吹き出し 25"/>
          <p:cNvSpPr/>
          <p:nvPr/>
        </p:nvSpPr>
        <p:spPr bwMode="auto">
          <a:xfrm>
            <a:off x="5621116" y="3645030"/>
            <a:ext cx="3218491" cy="1160705"/>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8491" h="951270">
                <a:moveTo>
                  <a:pt x="0" y="231402"/>
                </a:moveTo>
                <a:lnTo>
                  <a:pt x="869790" y="240927"/>
                </a:lnTo>
                <a:lnTo>
                  <a:pt x="911541" y="0"/>
                </a:lnTo>
                <a:lnTo>
                  <a:pt x="1121963" y="231402"/>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600" b="1" dirty="0" smtClean="0">
              <a:latin typeface="+mn-ea"/>
            </a:endParaRPr>
          </a:p>
          <a:p>
            <a:pPr algn="ctr"/>
            <a:r>
              <a:rPr lang="en-US" altLang="ja-JP" sz="1600" b="1" dirty="0" smtClean="0">
                <a:latin typeface="+mn-ea"/>
              </a:rPr>
              <a:t>Use </a:t>
            </a:r>
            <a:r>
              <a:rPr lang="en-US" altLang="ja-JP" sz="1600" b="1" dirty="0">
                <a:latin typeface="+mn-ea"/>
              </a:rPr>
              <a:t>this tab to align </a:t>
            </a:r>
            <a:r>
              <a:rPr lang="en-US" altLang="ja-JP" sz="1600" b="1" dirty="0" smtClean="0">
                <a:latin typeface="+mn-ea"/>
              </a:rPr>
              <a:t/>
            </a:r>
            <a:br>
              <a:rPr lang="en-US" altLang="ja-JP" sz="1600" b="1" dirty="0" smtClean="0">
                <a:latin typeface="+mn-ea"/>
              </a:rPr>
            </a:br>
            <a:r>
              <a:rPr lang="en-US" altLang="ja-JP" sz="1600" b="1" dirty="0" smtClean="0">
                <a:latin typeface="+mn-ea"/>
              </a:rPr>
              <a:t>the </a:t>
            </a:r>
            <a:r>
              <a:rPr lang="en-US" altLang="ja-JP" sz="1600" b="1" dirty="0">
                <a:latin typeface="+mn-ea"/>
              </a:rPr>
              <a:t>selected </a:t>
            </a:r>
            <a:r>
              <a:rPr lang="en-US" altLang="ja-JP" sz="1600" b="1" dirty="0" smtClean="0">
                <a:latin typeface="+mn-ea"/>
              </a:rPr>
              <a:t>objects</a:t>
            </a:r>
          </a:p>
          <a:p>
            <a:pPr algn="ctr"/>
            <a:r>
              <a:rPr lang="en-US" altLang="ja-JP" sz="1600" b="1" dirty="0" smtClean="0">
                <a:latin typeface="+mn-ea"/>
              </a:rPr>
              <a:t> </a:t>
            </a:r>
            <a:r>
              <a:rPr lang="en-US" altLang="ja-JP" sz="1600" b="1" dirty="0">
                <a:latin typeface="+mn-ea"/>
              </a:rPr>
              <a:t>to your liking.</a:t>
            </a:r>
            <a:endParaRPr kumimoji="1" lang="ja-JP" altLang="en-US" sz="1600" b="1" dirty="0" smtClean="0">
              <a:latin typeface="+mn-ea"/>
            </a:endParaRPr>
          </a:p>
        </p:txBody>
      </p:sp>
    </p:spTree>
    <p:extLst>
      <p:ext uri="{BB962C8B-B14F-4D97-AF65-F5344CB8AC3E}">
        <p14:creationId xmlns:p14="http://schemas.microsoft.com/office/powerpoint/2010/main" val="1370367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menu functions</a:t>
            </a:r>
            <a:r>
              <a:rPr lang="ja-JP" altLang="en-US" dirty="0"/>
              <a:t>　</a:t>
            </a:r>
            <a:r>
              <a:rPr lang="ja-JP" altLang="en-US" dirty="0" smtClean="0"/>
              <a:t>（</a:t>
            </a:r>
            <a:r>
              <a:rPr lang="en-US" altLang="ja-JP" dirty="0"/>
              <a:t>5</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4/4</a:t>
            </a:r>
            <a:r>
              <a:rPr lang="ja-JP" altLang="en-US" b="1" dirty="0" smtClean="0"/>
              <a:t>）</a:t>
            </a:r>
            <a:endParaRPr lang="en-US" altLang="ja-JP" b="1" dirty="0"/>
          </a:p>
          <a:p>
            <a:pPr lvl="1"/>
            <a:r>
              <a:rPr lang="en-US" altLang="ja-JP" dirty="0" smtClean="0"/>
              <a:t>The following explains the different functions available. </a:t>
            </a:r>
            <a:br>
              <a:rPr lang="en-US" altLang="ja-JP" dirty="0" smtClean="0"/>
            </a:br>
            <a:r>
              <a:rPr lang="en-US" altLang="ja-JP" dirty="0" smtClean="0"/>
              <a:t>For more details, please refer to </a:t>
            </a:r>
            <a:r>
              <a:rPr lang="en-US" altLang="ja-JP" dirty="0" smtClean="0">
                <a:hlinkClick r:id="rId2"/>
              </a:rPr>
              <a:t>this manual</a:t>
            </a:r>
            <a:r>
              <a:rPr lang="en-US" altLang="ja-JP" dirty="0" smtClean="0"/>
              <a:t>.</a:t>
            </a:r>
            <a:endParaRPr lang="en-US" altLang="ja-JP" dirty="0"/>
          </a:p>
        </p:txBody>
      </p:sp>
      <p:pic>
        <p:nvPicPr>
          <p:cNvPr id="7" name="図 6"/>
          <p:cNvPicPr>
            <a:picLocks noChangeAspect="1"/>
          </p:cNvPicPr>
          <p:nvPr/>
        </p:nvPicPr>
        <p:blipFill>
          <a:blip r:embed="rId3"/>
          <a:stretch>
            <a:fillRect/>
          </a:stretch>
        </p:blipFill>
        <p:spPr>
          <a:xfrm>
            <a:off x="179512" y="1916790"/>
            <a:ext cx="4367473" cy="3981450"/>
          </a:xfrm>
          <a:prstGeom prst="rect">
            <a:avLst/>
          </a:prstGeom>
        </p:spPr>
      </p:pic>
      <p:pic>
        <p:nvPicPr>
          <p:cNvPr id="8" name="図 7"/>
          <p:cNvPicPr>
            <a:picLocks noChangeAspect="1"/>
          </p:cNvPicPr>
          <p:nvPr/>
        </p:nvPicPr>
        <p:blipFill>
          <a:blip r:embed="rId4"/>
          <a:stretch>
            <a:fillRect/>
          </a:stretch>
        </p:blipFill>
        <p:spPr>
          <a:xfrm>
            <a:off x="4581526" y="1916790"/>
            <a:ext cx="4381988" cy="1781175"/>
          </a:xfrm>
          <a:prstGeom prst="rect">
            <a:avLst/>
          </a:prstGeom>
        </p:spPr>
      </p:pic>
    </p:spTree>
    <p:extLst>
      <p:ext uri="{BB962C8B-B14F-4D97-AF65-F5344CB8AC3E}">
        <p14:creationId xmlns:p14="http://schemas.microsoft.com/office/powerpoint/2010/main" val="118112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07380" y="1556741"/>
            <a:ext cx="8281150" cy="4608640"/>
          </a:xfrm>
          <a:prstGeom prst="rect">
            <a:avLst/>
          </a:prstGeom>
        </p:spPr>
      </p:pic>
      <p:sp>
        <p:nvSpPr>
          <p:cNvPr id="10" name="四角形吹き出し 9"/>
          <p:cNvSpPr/>
          <p:nvPr/>
        </p:nvSpPr>
        <p:spPr bwMode="auto">
          <a:xfrm>
            <a:off x="5625038" y="3648385"/>
            <a:ext cx="3162385" cy="716513"/>
          </a:xfrm>
          <a:prstGeom prst="wedgeRectCallout">
            <a:avLst>
              <a:gd name="adj1" fmla="val -161356"/>
              <a:gd name="adj2" fmla="val 18174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smtClean="0"/>
              <a:t>（</a:t>
            </a:r>
            <a:r>
              <a:rPr lang="en-US" altLang="ja-JP" dirty="0"/>
              <a:t>6</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execution(1/2</a:t>
            </a:r>
            <a:r>
              <a:rPr lang="en-US" altLang="ja-JP" b="1" dirty="0" smtClean="0"/>
              <a:t>)</a:t>
            </a:r>
            <a:endParaRPr lang="en-US" altLang="ja-JP" dirty="0" smtClean="0"/>
          </a:p>
          <a:p>
            <a:pPr lvl="1"/>
            <a:r>
              <a:rPr lang="en-US" altLang="ja-JP" dirty="0" smtClean="0"/>
              <a:t>Choose </a:t>
            </a:r>
            <a:r>
              <a:rPr lang="en-US" altLang="ja-JP" dirty="0"/>
              <a:t>and execute the created Conductor in the "Conductor execution" </a:t>
            </a:r>
            <a:r>
              <a:rPr lang="en-US" altLang="ja-JP" dirty="0" smtClean="0"/>
              <a:t>menu.</a:t>
            </a:r>
            <a:endParaRPr lang="en-US" altLang="ja-JP" dirty="0"/>
          </a:p>
        </p:txBody>
      </p:sp>
      <p:sp>
        <p:nvSpPr>
          <p:cNvPr id="12" name="正方形/長方形 11"/>
          <p:cNvSpPr/>
          <p:nvPr/>
        </p:nvSpPr>
        <p:spPr bwMode="auto">
          <a:xfrm>
            <a:off x="899490" y="2348850"/>
            <a:ext cx="1080150" cy="24230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正方形/長方形 12"/>
          <p:cNvSpPr/>
          <p:nvPr/>
        </p:nvSpPr>
        <p:spPr bwMode="auto">
          <a:xfrm>
            <a:off x="251400" y="3758175"/>
            <a:ext cx="4392610" cy="318916"/>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833467" y="1663582"/>
            <a:ext cx="2987124" cy="905770"/>
          </a:xfrm>
          <a:prstGeom prst="wedgeRectCallout">
            <a:avLst>
              <a:gd name="adj1" fmla="val -176419"/>
              <a:gd name="adj2" fmla="val 3798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Use this box to schedule when you want the Conductor to run.</a:t>
            </a:r>
            <a:endParaRPr kumimoji="1" lang="ja-JP" altLang="en-US" sz="1600" b="1" dirty="0">
              <a:latin typeface="+mn-ea"/>
            </a:endParaRPr>
          </a:p>
        </p:txBody>
      </p:sp>
      <p:sp>
        <p:nvSpPr>
          <p:cNvPr id="15" name="四角形吹き出し 14"/>
          <p:cNvSpPr/>
          <p:nvPr/>
        </p:nvSpPr>
        <p:spPr bwMode="auto">
          <a:xfrm>
            <a:off x="5596986" y="3645030"/>
            <a:ext cx="3218491" cy="719868"/>
          </a:xfrm>
          <a:prstGeom prst="wedgeRectCallout">
            <a:avLst>
              <a:gd name="adj1" fmla="val -169158"/>
              <a:gd name="adj2" fmla="val 1564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9" name="正方形/長方形 8"/>
          <p:cNvSpPr/>
          <p:nvPr/>
        </p:nvSpPr>
        <p:spPr bwMode="auto">
          <a:xfrm>
            <a:off x="193548" y="5445280"/>
            <a:ext cx="6178702" cy="50407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a:t>7</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execution (2/2)</a:t>
            </a:r>
            <a:endParaRPr lang="en-US" altLang="ja-JP" dirty="0" smtClean="0"/>
          </a:p>
          <a:p>
            <a:pPr lvl="1"/>
            <a:r>
              <a:rPr lang="en-US" altLang="ja-JP" dirty="0"/>
              <a:t>The conductor and operation selected at the top of the page will be </a:t>
            </a:r>
            <a:r>
              <a:rPr lang="en-US" altLang="ja-JP" dirty="0" smtClean="0"/>
              <a:t>displayed.</a:t>
            </a:r>
            <a:endParaRPr lang="en-US" altLang="ja-JP" dirty="0"/>
          </a:p>
        </p:txBody>
      </p:sp>
      <p:pic>
        <p:nvPicPr>
          <p:cNvPr id="12" name="図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20" y="1466516"/>
            <a:ext cx="6002867" cy="4156075"/>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bwMode="auto">
          <a:xfrm>
            <a:off x="539440" y="5397968"/>
            <a:ext cx="692669" cy="22462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292100" y="5576111"/>
            <a:ext cx="3547387" cy="880840"/>
          </a:xfrm>
          <a:prstGeom prst="wedgeRectCallout">
            <a:avLst>
              <a:gd name="adj1" fmla="val -180323"/>
              <a:gd name="adj2" fmla="val -407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If there </a:t>
            </a:r>
            <a:r>
              <a:rPr lang="en-US" altLang="ja-JP" sz="1600" b="1" dirty="0" smtClean="0">
                <a:latin typeface="+mn-ea"/>
              </a:rPr>
              <a:t>are </a:t>
            </a:r>
            <a:r>
              <a:rPr lang="en-US" altLang="ja-JP" sz="1600" b="1" dirty="0">
                <a:latin typeface="+mn-ea"/>
              </a:rPr>
              <a:t>no </a:t>
            </a:r>
            <a:r>
              <a:rPr lang="en-US" altLang="ja-JP" sz="1600" b="1" dirty="0" smtClean="0">
                <a:latin typeface="+mn-ea"/>
              </a:rPr>
              <a:t>problems </a:t>
            </a:r>
            <a:r>
              <a:rPr lang="en-US" altLang="ja-JP" sz="1600" b="1" dirty="0">
                <a:latin typeface="+mn-ea"/>
              </a:rPr>
              <a:t>with the </a:t>
            </a:r>
            <a:r>
              <a:rPr lang="en-US" altLang="ja-JP" sz="1600" b="1" dirty="0" smtClean="0">
                <a:latin typeface="+mn-ea"/>
              </a:rPr>
              <a:t>contents</a:t>
            </a:r>
            <a:r>
              <a:rPr lang="en-US" altLang="ja-JP" sz="1600" b="1" dirty="0">
                <a:latin typeface="+mn-ea"/>
              </a:rPr>
              <a:t>, press the </a:t>
            </a:r>
          </a:p>
          <a:p>
            <a:r>
              <a:rPr lang="en-US" altLang="ja-JP" sz="1600" b="1" dirty="0">
                <a:latin typeface="+mn-ea"/>
              </a:rPr>
              <a:t>"Execute" button to execute.</a:t>
            </a:r>
            <a:endParaRPr kumimoji="1" lang="ja-JP" altLang="en-US" sz="1600" b="1" dirty="0">
              <a:latin typeface="+mn-ea"/>
            </a:endParaRPr>
          </a:p>
        </p:txBody>
      </p:sp>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a:t>
            </a:r>
            <a:r>
              <a:rPr lang="ja-JP" altLang="en-US" dirty="0"/>
              <a:t>　</a:t>
            </a:r>
            <a:r>
              <a:rPr lang="ja-JP" altLang="en-US" dirty="0" smtClean="0"/>
              <a:t>（</a:t>
            </a:r>
            <a:r>
              <a:rPr lang="en-US" altLang="ja-JP" dirty="0" smtClean="0"/>
              <a:t>8/11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confirmation</a:t>
            </a:r>
          </a:p>
          <a:p>
            <a:pPr>
              <a:buFont typeface="Wingdings" panose="05000000000000000000" pitchFamily="2" charset="2"/>
              <a:buChar char="l"/>
            </a:pPr>
            <a:r>
              <a:rPr lang="en-US" altLang="ja-JP" dirty="0"/>
              <a:t>Check the execution status from the "Conductor </a:t>
            </a:r>
            <a:r>
              <a:rPr lang="en-US" altLang="ja-JP" dirty="0" smtClean="0"/>
              <a:t>Confirmation Menu“.</a:t>
            </a:r>
            <a:r>
              <a:rPr lang="en-US" altLang="ja-JP" sz="1400" dirty="0" smtClean="0"/>
              <a:t/>
            </a:r>
            <a:br>
              <a:rPr lang="en-US" altLang="ja-JP" sz="1400" dirty="0" smtClean="0"/>
            </a:br>
            <a:endParaRPr kumimoji="1" lang="ja-JP" altLang="en-US" dirty="0"/>
          </a:p>
        </p:txBody>
      </p:sp>
      <p:pic>
        <p:nvPicPr>
          <p:cNvPr id="7" name="図 6"/>
          <p:cNvPicPr>
            <a:picLocks noChangeAspect="1"/>
          </p:cNvPicPr>
          <p:nvPr/>
        </p:nvPicPr>
        <p:blipFill>
          <a:blip r:embed="rId2"/>
          <a:stretch>
            <a:fillRect/>
          </a:stretch>
        </p:blipFill>
        <p:spPr>
          <a:xfrm>
            <a:off x="467430" y="2132820"/>
            <a:ext cx="5760800" cy="3947583"/>
          </a:xfrm>
          <a:prstGeom prst="rect">
            <a:avLst/>
          </a:prstGeom>
        </p:spPr>
      </p:pic>
      <p:sp>
        <p:nvSpPr>
          <p:cNvPr id="8" name="四角形吹き出し 7"/>
          <p:cNvSpPr/>
          <p:nvPr/>
        </p:nvSpPr>
        <p:spPr bwMode="auto">
          <a:xfrm>
            <a:off x="5600149" y="1556740"/>
            <a:ext cx="3363364" cy="1152160"/>
          </a:xfrm>
          <a:prstGeom prst="wedgeRectCallout">
            <a:avLst>
              <a:gd name="adj1" fmla="val -43036"/>
              <a:gd name="adj2" fmla="val 140197"/>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Clicking the movement will display a detailed results screen.</a:t>
            </a:r>
            <a:br>
              <a:rPr lang="en-US" altLang="ja-JP" sz="1600" b="1" dirty="0" smtClean="0">
                <a:latin typeface="+mn-ea"/>
              </a:rPr>
            </a:br>
            <a:r>
              <a:rPr lang="en-US" altLang="ja-JP" sz="1600" b="1" dirty="0" smtClean="0">
                <a:latin typeface="+mn-ea"/>
              </a:rPr>
              <a:t> Click </a:t>
            </a:r>
            <a:r>
              <a:rPr lang="en-US" altLang="ja-JP" sz="1600" b="1" dirty="0">
                <a:latin typeface="+mn-ea"/>
                <a:hlinkClick r:id="rId3"/>
              </a:rPr>
              <a:t>here</a:t>
            </a:r>
            <a:r>
              <a:rPr lang="en-US" altLang="ja-JP" sz="1600" b="1" dirty="0">
                <a:latin typeface="+mn-ea"/>
              </a:rPr>
              <a:t> for more details.</a:t>
            </a:r>
            <a:endParaRPr kumimoji="1" lang="ja-JP" altLang="en-US" sz="1600" b="1" dirty="0">
              <a:latin typeface="+mn-ea"/>
            </a:endParaRPr>
          </a:p>
        </p:txBody>
      </p:sp>
      <p:sp>
        <p:nvSpPr>
          <p:cNvPr id="9" name="四角形吹き出し 8"/>
          <p:cNvSpPr/>
          <p:nvPr/>
        </p:nvSpPr>
        <p:spPr bwMode="auto">
          <a:xfrm>
            <a:off x="4571147" y="5013220"/>
            <a:ext cx="4392366" cy="1320695"/>
          </a:xfrm>
          <a:prstGeom prst="wedgeRectCallout">
            <a:avLst>
              <a:gd name="adj1" fmla="val -136400"/>
              <a:gd name="adj2" fmla="val 2926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If the Conductor is scheduled to be executed  users </a:t>
            </a:r>
            <a:r>
              <a:rPr lang="en-US" altLang="ja-JP" sz="1600" b="1" dirty="0">
                <a:latin typeface="+mn-ea"/>
              </a:rPr>
              <a:t>can cancel </a:t>
            </a:r>
            <a:r>
              <a:rPr lang="en-US" altLang="ja-JP" sz="1600" b="1" dirty="0" smtClean="0">
                <a:latin typeface="+mn-ea"/>
              </a:rPr>
              <a:t>it</a:t>
            </a:r>
            <a:endParaRPr lang="en-US" altLang="ja-JP" sz="1600" b="1" dirty="0">
              <a:latin typeface="+mn-ea"/>
            </a:endParaRPr>
          </a:p>
          <a:p>
            <a:r>
              <a:rPr lang="en-US" altLang="ja-JP" sz="1600" b="1" dirty="0">
                <a:latin typeface="+mn-ea"/>
              </a:rPr>
              <a:t>pressing the " </a:t>
            </a:r>
            <a:r>
              <a:rPr lang="en-US" altLang="ja-JP" sz="1600" b="1" dirty="0" smtClean="0">
                <a:latin typeface="+mn-ea"/>
              </a:rPr>
              <a:t>schedule </a:t>
            </a:r>
            <a:r>
              <a:rPr lang="en-US" altLang="ja-JP" sz="1600" b="1" dirty="0">
                <a:latin typeface="+mn-ea"/>
              </a:rPr>
              <a:t>cancelling" </a:t>
            </a:r>
          </a:p>
          <a:p>
            <a:r>
              <a:rPr lang="en-US" altLang="ja-JP" sz="1600" b="1" dirty="0">
                <a:latin typeface="+mn-ea"/>
              </a:rPr>
              <a:t>button. </a:t>
            </a:r>
            <a:endParaRPr kumimoji="1" lang="ja-JP" altLang="en-US" sz="1600" b="1" dirty="0">
              <a:latin typeface="+mn-ea"/>
            </a:endParaRPr>
          </a:p>
        </p:txBody>
      </p:sp>
    </p:spTree>
    <p:extLst>
      <p:ext uri="{BB962C8B-B14F-4D97-AF65-F5344CB8AC3E}">
        <p14:creationId xmlns:p14="http://schemas.microsoft.com/office/powerpoint/2010/main" val="218615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95420" y="2092532"/>
            <a:ext cx="6832678" cy="4257155"/>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9/11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check</a:t>
            </a:r>
            <a:r>
              <a:rPr lang="ja-JP" altLang="en-US" b="1" dirty="0" smtClean="0"/>
              <a:t>（</a:t>
            </a:r>
            <a:r>
              <a:rPr lang="en-US" altLang="ja-JP" b="1" dirty="0"/>
              <a:t>1</a:t>
            </a:r>
            <a:r>
              <a:rPr lang="ja-JP" altLang="en-US" b="1" dirty="0" smtClean="0"/>
              <a:t>）</a:t>
            </a:r>
            <a:r>
              <a:rPr lang="en-US" altLang="ja-JP" b="1" dirty="0" smtClean="0"/>
              <a:t/>
            </a:r>
            <a:br>
              <a:rPr lang="en-US" altLang="ja-JP" b="1" dirty="0" smtClean="0"/>
            </a:br>
            <a:r>
              <a:rPr lang="en-US" altLang="ja-JP" dirty="0" smtClean="0"/>
              <a:t>In the “Conductor” Menu group -&gt; “Conductor list” menu -&gt;”List” Sub-menu, users can download the input/results data for each Conductor.</a:t>
            </a:r>
            <a:endParaRPr lang="ja-JP" altLang="en-US" dirty="0" smtClean="0"/>
          </a:p>
        </p:txBody>
      </p:sp>
      <p:sp>
        <p:nvSpPr>
          <p:cNvPr id="6" name="正方形/長方形 5"/>
          <p:cNvSpPr/>
          <p:nvPr/>
        </p:nvSpPr>
        <p:spPr bwMode="auto">
          <a:xfrm>
            <a:off x="395420" y="3789050"/>
            <a:ext cx="792110" cy="1967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5292100" y="4725180"/>
            <a:ext cx="1440200" cy="5040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6360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10/11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784976" cy="5544698"/>
          </a:xfrm>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smtClean="0"/>
              <a:t>1/2</a:t>
            </a:r>
            <a:r>
              <a:rPr lang="ja-JP" altLang="en-US" b="1" dirty="0" smtClean="0"/>
              <a:t>）</a:t>
            </a:r>
            <a:endParaRPr lang="en-US" altLang="ja-JP" b="1" dirty="0" smtClean="0"/>
          </a:p>
          <a:p>
            <a:pPr lvl="1"/>
            <a:r>
              <a:rPr lang="en-US" altLang="ja-JP" dirty="0"/>
              <a:t>In the </a:t>
            </a:r>
            <a:r>
              <a:rPr lang="en-US" altLang="ja-JP" dirty="0" smtClean="0"/>
              <a:t>"Conductor Regularly execution" </a:t>
            </a:r>
            <a:r>
              <a:rPr lang="en-US" altLang="ja-JP" dirty="0"/>
              <a:t>menu, </a:t>
            </a:r>
            <a:r>
              <a:rPr lang="en-US" altLang="ja-JP" dirty="0" smtClean="0"/>
              <a:t>users can manage regularly executed operations.</a:t>
            </a:r>
            <a:r>
              <a:rPr lang="en-US" altLang="ja-JP" b="1" dirty="0" smtClean="0"/>
              <a:t/>
            </a:r>
            <a:br>
              <a:rPr lang="en-US" altLang="ja-JP" b="1" dirty="0" smtClean="0"/>
            </a:br>
            <a:endParaRPr kumimoji="1" lang="ja-JP" altLang="en-US" dirty="0"/>
          </a:p>
        </p:txBody>
      </p:sp>
      <p:pic>
        <p:nvPicPr>
          <p:cNvPr id="11" name="図 10"/>
          <p:cNvPicPr>
            <a:picLocks noChangeAspect="1"/>
          </p:cNvPicPr>
          <p:nvPr/>
        </p:nvPicPr>
        <p:blipFill>
          <a:blip r:embed="rId2"/>
          <a:stretch>
            <a:fillRect/>
          </a:stretch>
        </p:blipFill>
        <p:spPr>
          <a:xfrm>
            <a:off x="683460" y="1916790"/>
            <a:ext cx="7596943" cy="4320600"/>
          </a:xfrm>
          <a:prstGeom prst="rect">
            <a:avLst/>
          </a:prstGeom>
        </p:spPr>
      </p:pic>
      <p:sp>
        <p:nvSpPr>
          <p:cNvPr id="12" name="正方形/長方形 11"/>
          <p:cNvSpPr/>
          <p:nvPr/>
        </p:nvSpPr>
        <p:spPr bwMode="auto">
          <a:xfrm>
            <a:off x="4458185" y="5013220"/>
            <a:ext cx="617885" cy="14402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四角形吹き出し 12"/>
          <p:cNvSpPr/>
          <p:nvPr/>
        </p:nvSpPr>
        <p:spPr bwMode="auto">
          <a:xfrm>
            <a:off x="5178285" y="2924930"/>
            <a:ext cx="3785228" cy="863888"/>
          </a:xfrm>
          <a:prstGeom prst="wedgeRectCallout">
            <a:avLst>
              <a:gd name="adj1" fmla="val -62089"/>
              <a:gd name="adj2" fmla="val 18662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A detailed schedule can be </a:t>
            </a:r>
          </a:p>
          <a:p>
            <a:r>
              <a:rPr lang="en-US" altLang="ja-JP" sz="1600" b="1" dirty="0">
                <a:latin typeface="+mn-ea"/>
              </a:rPr>
              <a:t>set from the" Schedule Settings</a:t>
            </a:r>
            <a:r>
              <a:rPr lang="en-US" altLang="ja-JP" sz="1600" b="1" dirty="0" smtClean="0">
                <a:latin typeface="+mn-ea"/>
              </a:rPr>
              <a:t>“ button.</a:t>
            </a:r>
            <a:endParaRPr kumimoji="1" lang="ja-JP" altLang="en-US" sz="1600" b="1" dirty="0">
              <a:latin typeface="+mn-ea"/>
            </a:endParaRPr>
          </a:p>
        </p:txBody>
      </p:sp>
    </p:spTree>
    <p:extLst>
      <p:ext uri="{BB962C8B-B14F-4D97-AF65-F5344CB8AC3E}">
        <p14:creationId xmlns:p14="http://schemas.microsoft.com/office/powerpoint/2010/main" val="256697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11/11</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Routine Executions</a:t>
            </a:r>
            <a:r>
              <a:rPr lang="ja-JP" altLang="en-US" b="1" dirty="0" smtClean="0"/>
              <a:t>（</a:t>
            </a:r>
            <a:r>
              <a:rPr lang="en-US" altLang="ja-JP" b="1" dirty="0"/>
              <a:t>2</a:t>
            </a:r>
            <a:r>
              <a:rPr lang="en-US" altLang="ja-JP" b="1" dirty="0" smtClean="0"/>
              <a:t>/2</a:t>
            </a:r>
            <a:r>
              <a:rPr lang="ja-JP" altLang="en-US" b="1" dirty="0" smtClean="0"/>
              <a:t>）</a:t>
            </a:r>
            <a:endParaRPr lang="en-US" altLang="ja-JP" b="1" dirty="0" smtClean="0"/>
          </a:p>
          <a:p>
            <a:pPr lvl="1"/>
            <a:r>
              <a:rPr lang="en-US" altLang="ja-JP" dirty="0" smtClean="0"/>
              <a:t>"</a:t>
            </a:r>
            <a:r>
              <a:rPr lang="en-US" altLang="ja-JP" dirty="0"/>
              <a:t>Schedule </a:t>
            </a:r>
            <a:r>
              <a:rPr lang="en-US" altLang="ja-JP" dirty="0" smtClean="0"/>
              <a:t>settings“ allows user to set </a:t>
            </a:r>
            <a:r>
              <a:rPr lang="en-US" altLang="ja-JP" dirty="0"/>
              <a:t>detailed settings such as the </a:t>
            </a:r>
            <a:r>
              <a:rPr lang="en-US" altLang="ja-JP" dirty="0" smtClean="0"/>
              <a:t>regular execution period and </a:t>
            </a:r>
            <a:r>
              <a:rPr lang="en-US" altLang="ja-JP" dirty="0"/>
              <a:t>the </a:t>
            </a:r>
            <a:r>
              <a:rPr lang="en-US" altLang="ja-JP" dirty="0" smtClean="0"/>
              <a:t>period for </a:t>
            </a:r>
            <a:r>
              <a:rPr lang="en-US" altLang="ja-JP" dirty="0"/>
              <a:t>stopping </a:t>
            </a:r>
            <a:r>
              <a:rPr lang="en-US" altLang="ja-JP" dirty="0" smtClean="0"/>
              <a:t>work.</a:t>
            </a:r>
          </a:p>
        </p:txBody>
      </p:sp>
      <p:pic>
        <p:nvPicPr>
          <p:cNvPr id="10" name="図 9"/>
          <p:cNvPicPr>
            <a:picLocks noChangeAspect="1"/>
          </p:cNvPicPr>
          <p:nvPr/>
        </p:nvPicPr>
        <p:blipFill>
          <a:blip r:embed="rId2"/>
          <a:stretch>
            <a:fillRect/>
          </a:stretch>
        </p:blipFill>
        <p:spPr>
          <a:xfrm>
            <a:off x="499341" y="1844780"/>
            <a:ext cx="5019674" cy="4608408"/>
          </a:xfrm>
          <a:prstGeom prst="rect">
            <a:avLst/>
          </a:prstGeom>
        </p:spPr>
      </p:pic>
      <p:sp>
        <p:nvSpPr>
          <p:cNvPr id="11" name="四角形吹き出し 10"/>
          <p:cNvSpPr/>
          <p:nvPr/>
        </p:nvSpPr>
        <p:spPr bwMode="auto">
          <a:xfrm>
            <a:off x="5676628" y="1917022"/>
            <a:ext cx="3218491" cy="863888"/>
          </a:xfrm>
          <a:prstGeom prst="wedgeRectCallout">
            <a:avLst>
              <a:gd name="adj1" fmla="val -148893"/>
              <a:gd name="adj2" fmla="val 1475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Clicking </a:t>
            </a:r>
            <a:r>
              <a:rPr lang="en-US" altLang="ja-JP" sz="1600" b="1" dirty="0" smtClean="0">
                <a:latin typeface="+mn-ea"/>
              </a:rPr>
              <a:t>here </a:t>
            </a:r>
            <a:r>
              <a:rPr lang="en-US" altLang="ja-JP" sz="1600" b="1" dirty="0">
                <a:latin typeface="+mn-ea"/>
              </a:rPr>
              <a:t>will display </a:t>
            </a:r>
          </a:p>
          <a:p>
            <a:r>
              <a:rPr lang="en-US" altLang="ja-JP" sz="1600" b="1" dirty="0">
                <a:latin typeface="+mn-ea"/>
              </a:rPr>
              <a:t>a calendar.</a:t>
            </a:r>
            <a:endParaRPr kumimoji="1" lang="ja-JP" altLang="en-US" sz="1600" b="1" dirty="0">
              <a:latin typeface="+mn-ea"/>
            </a:endParaRPr>
          </a:p>
        </p:txBody>
      </p:sp>
      <p:sp>
        <p:nvSpPr>
          <p:cNvPr id="12" name="正方形/長方形 11"/>
          <p:cNvSpPr/>
          <p:nvPr/>
        </p:nvSpPr>
        <p:spPr bwMode="auto">
          <a:xfrm>
            <a:off x="1371037" y="2276840"/>
            <a:ext cx="1080150" cy="28804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pic>
        <p:nvPicPr>
          <p:cNvPr id="14" name="図 13"/>
          <p:cNvPicPr>
            <a:picLocks noChangeAspect="1"/>
          </p:cNvPicPr>
          <p:nvPr/>
        </p:nvPicPr>
        <p:blipFill>
          <a:blip r:embed="rId3"/>
          <a:stretch>
            <a:fillRect/>
          </a:stretch>
        </p:blipFill>
        <p:spPr>
          <a:xfrm>
            <a:off x="5812000" y="2924930"/>
            <a:ext cx="2905125" cy="2133600"/>
          </a:xfrm>
          <a:prstGeom prst="rect">
            <a:avLst/>
          </a:prstGeom>
        </p:spPr>
      </p:pic>
    </p:spTree>
    <p:extLst>
      <p:ext uri="{BB962C8B-B14F-4D97-AF65-F5344CB8AC3E}">
        <p14:creationId xmlns:p14="http://schemas.microsoft.com/office/powerpoint/2010/main" val="2023678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bwMode="auto">
          <a:xfrm>
            <a:off x="179513" y="1425820"/>
            <a:ext cx="8216563" cy="93599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179514" y="2409363"/>
            <a:ext cx="8208894" cy="874126"/>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146549" y="3417104"/>
            <a:ext cx="8205910" cy="2875012"/>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下矢印 13"/>
          <p:cNvSpPr/>
          <p:nvPr/>
        </p:nvSpPr>
        <p:spPr bwMode="auto">
          <a:xfrm>
            <a:off x="467430" y="1558050"/>
            <a:ext cx="576080" cy="4464620"/>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Conductor</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36182" y="658650"/>
            <a:ext cx="8784976" cy="753694"/>
          </a:xfrm>
        </p:spPr>
        <p:txBody>
          <a:bodyPr>
            <a:normAutofit/>
          </a:bodyPr>
          <a:lstStyle/>
          <a:p>
            <a:pPr>
              <a:buFont typeface="Wingdings" panose="05000000000000000000" pitchFamily="2" charset="2"/>
              <a:buChar char="l"/>
            </a:pPr>
            <a:r>
              <a:rPr lang="en-US" altLang="ja-JP" dirty="0" smtClean="0"/>
              <a:t>The Conductor </a:t>
            </a:r>
            <a:r>
              <a:rPr lang="en-US" altLang="ja-JP" dirty="0"/>
              <a:t>workflow is as follows.</a:t>
            </a:r>
            <a:r>
              <a:rPr lang="en-US" altLang="ja-JP" dirty="0" smtClean="0"/>
              <a:t/>
            </a:r>
            <a:br>
              <a:rPr lang="en-US" altLang="ja-JP" dirty="0" smtClean="0"/>
            </a:br>
            <a:r>
              <a:rPr lang="en-US" altLang="ja-JP" dirty="0" smtClean="0"/>
              <a:t>Details can be found in the Practice document.</a:t>
            </a:r>
            <a:endParaRPr kumimoji="1" lang="ja-JP" altLang="en-US" dirty="0"/>
          </a:p>
        </p:txBody>
      </p:sp>
      <p:sp>
        <p:nvSpPr>
          <p:cNvPr id="4" name="角丸四角形 3"/>
          <p:cNvSpPr/>
          <p:nvPr/>
        </p:nvSpPr>
        <p:spPr bwMode="auto">
          <a:xfrm>
            <a:off x="467430" y="3415912"/>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⑤</a:t>
            </a:r>
            <a:r>
              <a:rPr lang="en-US" altLang="ja-JP" b="1" dirty="0" smtClean="0"/>
              <a:t>Register interface information</a:t>
            </a:r>
            <a:endParaRPr kumimoji="1" lang="ja-JP" altLang="en-US" b="1" dirty="0" smtClean="0">
              <a:latin typeface="+mn-ea"/>
            </a:endParaRPr>
          </a:p>
        </p:txBody>
      </p:sp>
      <p:sp>
        <p:nvSpPr>
          <p:cNvPr id="5" name="角丸四角形 4"/>
          <p:cNvSpPr/>
          <p:nvPr/>
        </p:nvSpPr>
        <p:spPr bwMode="auto">
          <a:xfrm>
            <a:off x="467430" y="293241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④</a:t>
            </a:r>
            <a:r>
              <a:rPr kumimoji="1" lang="en-US" altLang="ja-JP" b="1" dirty="0" smtClean="0">
                <a:latin typeface="+mn-ea"/>
              </a:rPr>
              <a:t>Check Movement</a:t>
            </a:r>
            <a:endParaRPr kumimoji="1" lang="ja-JP" altLang="en-US" b="1" dirty="0" smtClean="0">
              <a:latin typeface="+mn-ea"/>
            </a:endParaRPr>
          </a:p>
        </p:txBody>
      </p:sp>
      <p:sp>
        <p:nvSpPr>
          <p:cNvPr id="6" name="角丸四角形 5"/>
          <p:cNvSpPr/>
          <p:nvPr/>
        </p:nvSpPr>
        <p:spPr bwMode="auto">
          <a:xfrm>
            <a:off x="467430" y="196542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②</a:t>
            </a:r>
            <a:r>
              <a:rPr lang="en-US" altLang="ja-JP" b="1" dirty="0" smtClean="0">
                <a:latin typeface="+mn-ea"/>
              </a:rPr>
              <a:t>Register operation</a:t>
            </a:r>
            <a:endParaRPr kumimoji="1" lang="ja-JP" altLang="en-US" b="1" dirty="0" smtClean="0">
              <a:latin typeface="+mn-ea"/>
            </a:endParaRPr>
          </a:p>
        </p:txBody>
      </p:sp>
      <p:sp>
        <p:nvSpPr>
          <p:cNvPr id="7" name="角丸四角形 6"/>
          <p:cNvSpPr/>
          <p:nvPr/>
        </p:nvSpPr>
        <p:spPr bwMode="auto">
          <a:xfrm>
            <a:off x="467430" y="581895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⑩</a:t>
            </a:r>
            <a:r>
              <a:rPr lang="en-US" altLang="ja-JP" b="1" dirty="0" smtClean="0">
                <a:latin typeface="+mn-ea"/>
              </a:rPr>
              <a:t>Check execution history</a:t>
            </a:r>
            <a:endParaRPr kumimoji="1" lang="ja-JP" altLang="en-US" b="1" dirty="0" smtClean="0">
              <a:latin typeface="+mn-ea"/>
            </a:endParaRPr>
          </a:p>
        </p:txBody>
      </p:sp>
      <p:sp>
        <p:nvSpPr>
          <p:cNvPr id="8" name="角丸四角形 7"/>
          <p:cNvSpPr/>
          <p:nvPr/>
        </p:nvSpPr>
        <p:spPr bwMode="auto">
          <a:xfrm>
            <a:off x="467430" y="533417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⑨</a:t>
            </a:r>
            <a:r>
              <a:rPr kumimoji="1" lang="en-US" altLang="ja-JP" b="1" dirty="0" smtClean="0">
                <a:latin typeface="+mn-ea"/>
              </a:rPr>
              <a:t>Check execution result</a:t>
            </a:r>
            <a:endParaRPr kumimoji="1" lang="ja-JP" altLang="en-US" b="1" dirty="0" smtClean="0">
              <a:latin typeface="+mn-ea"/>
            </a:endParaRPr>
          </a:p>
        </p:txBody>
      </p:sp>
      <p:sp>
        <p:nvSpPr>
          <p:cNvPr id="9" name="角丸四角形 8"/>
          <p:cNvSpPr/>
          <p:nvPr/>
        </p:nvSpPr>
        <p:spPr bwMode="auto">
          <a:xfrm>
            <a:off x="467430" y="485461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⑧</a:t>
            </a:r>
            <a:r>
              <a:rPr kumimoji="1" lang="en-US" altLang="ja-JP" b="1" dirty="0" smtClean="0">
                <a:latin typeface="+mn-ea"/>
              </a:rPr>
              <a:t>Execution Conductor</a:t>
            </a:r>
            <a:endParaRPr kumimoji="1" lang="ja-JP" altLang="en-US" b="1" dirty="0" smtClean="0">
              <a:latin typeface="+mn-ea"/>
            </a:endParaRPr>
          </a:p>
        </p:txBody>
      </p:sp>
      <p:sp>
        <p:nvSpPr>
          <p:cNvPr id="10" name="角丸四角形 9"/>
          <p:cNvSpPr/>
          <p:nvPr/>
        </p:nvSpPr>
        <p:spPr bwMode="auto">
          <a:xfrm>
            <a:off x="467430" y="437504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⑦</a:t>
            </a:r>
            <a:r>
              <a:rPr kumimoji="1" lang="en-US" altLang="ja-JP" b="1" dirty="0" smtClean="0">
                <a:latin typeface="+mn-ea"/>
              </a:rPr>
              <a:t>Check Conductor</a:t>
            </a:r>
            <a:endParaRPr kumimoji="1" lang="ja-JP" altLang="en-US" b="1" dirty="0" smtClean="0">
              <a:latin typeface="+mn-ea"/>
            </a:endParaRPr>
          </a:p>
        </p:txBody>
      </p:sp>
      <p:sp>
        <p:nvSpPr>
          <p:cNvPr id="11" name="角丸四角形 10"/>
          <p:cNvSpPr/>
          <p:nvPr/>
        </p:nvSpPr>
        <p:spPr bwMode="auto">
          <a:xfrm>
            <a:off x="467430" y="148192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lang="en-US" altLang="ja-JP" b="1" dirty="0" smtClean="0">
                <a:latin typeface="+mn-ea"/>
              </a:rPr>
              <a:t>Register device </a:t>
            </a:r>
            <a:r>
              <a:rPr lang="en-US" altLang="ja-JP" b="1" dirty="0">
                <a:latin typeface="+mn-ea"/>
              </a:rPr>
              <a:t>information</a:t>
            </a:r>
            <a:endParaRPr kumimoji="1" lang="en-US" altLang="ja-JP" b="1" dirty="0" smtClean="0">
              <a:latin typeface="+mn-ea"/>
            </a:endParaRPr>
          </a:p>
        </p:txBody>
      </p:sp>
      <p:sp>
        <p:nvSpPr>
          <p:cNvPr id="12" name="角丸四角形 11"/>
          <p:cNvSpPr/>
          <p:nvPr/>
        </p:nvSpPr>
        <p:spPr bwMode="auto">
          <a:xfrm>
            <a:off x="467430" y="244892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③</a:t>
            </a:r>
            <a:r>
              <a:rPr lang="en-US" altLang="ja-JP" b="1" dirty="0">
                <a:latin typeface="+mn-ea"/>
              </a:rPr>
              <a:t> Register </a:t>
            </a:r>
            <a:r>
              <a:rPr kumimoji="1" lang="en-US" altLang="ja-JP" b="1" dirty="0" smtClean="0">
                <a:latin typeface="+mn-ea"/>
              </a:rPr>
              <a:t>Movement</a:t>
            </a:r>
            <a:endParaRPr kumimoji="1" lang="ja-JP" altLang="en-US" b="1" dirty="0" smtClean="0">
              <a:latin typeface="+mn-ea"/>
            </a:endParaRPr>
          </a:p>
        </p:txBody>
      </p:sp>
      <p:sp>
        <p:nvSpPr>
          <p:cNvPr id="13" name="角丸四角形 12"/>
          <p:cNvSpPr/>
          <p:nvPr/>
        </p:nvSpPr>
        <p:spPr bwMode="auto">
          <a:xfrm>
            <a:off x="467430" y="389547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⑥</a:t>
            </a:r>
            <a:r>
              <a:rPr kumimoji="1" lang="en-US" altLang="ja-JP" b="1" dirty="0" smtClean="0">
                <a:latin typeface="+mn-ea"/>
              </a:rPr>
              <a:t>Register Conductor</a:t>
            </a:r>
            <a:endParaRPr kumimoji="1" lang="ja-JP" altLang="en-US" b="1" dirty="0" smtClean="0">
              <a:latin typeface="+mn-ea"/>
            </a:endParaRPr>
          </a:p>
        </p:txBody>
      </p:sp>
      <p:sp>
        <p:nvSpPr>
          <p:cNvPr id="18" name="正方形/長方形 17"/>
          <p:cNvSpPr/>
          <p:nvPr/>
        </p:nvSpPr>
        <p:spPr bwMode="auto">
          <a:xfrm>
            <a:off x="6012076" y="1436615"/>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Basic console menu</a:t>
            </a:r>
            <a:endParaRPr kumimoji="1" lang="ja-JP" altLang="en-US" b="1" dirty="0" smtClean="0">
              <a:solidFill>
                <a:schemeClr val="accent6">
                  <a:lumMod val="90000"/>
                  <a:lumOff val="10000"/>
                </a:schemeClr>
              </a:solidFill>
              <a:latin typeface="+mn-ea"/>
            </a:endParaRPr>
          </a:p>
        </p:txBody>
      </p:sp>
      <p:sp>
        <p:nvSpPr>
          <p:cNvPr id="19" name="正方形/長方形 18"/>
          <p:cNvSpPr/>
          <p:nvPr/>
        </p:nvSpPr>
        <p:spPr bwMode="auto">
          <a:xfrm>
            <a:off x="5829193" y="2373602"/>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    Various </a:t>
            </a:r>
            <a:r>
              <a:rPr lang="en-US" altLang="ja-JP" b="1" dirty="0">
                <a:solidFill>
                  <a:schemeClr val="accent6">
                    <a:lumMod val="90000"/>
                    <a:lumOff val="10000"/>
                  </a:schemeClr>
                </a:solidFill>
                <a:latin typeface="+mn-ea"/>
              </a:rPr>
              <a:t>d</a:t>
            </a:r>
            <a:r>
              <a:rPr kumimoji="1" lang="en-US" altLang="ja-JP" b="1" dirty="0" smtClean="0">
                <a:solidFill>
                  <a:schemeClr val="accent6">
                    <a:lumMod val="90000"/>
                    <a:lumOff val="10000"/>
                  </a:schemeClr>
                </a:solidFill>
                <a:latin typeface="+mn-ea"/>
              </a:rPr>
              <a:t>river</a:t>
            </a:r>
            <a:r>
              <a:rPr lang="ja-JP" altLang="en-US" b="1" dirty="0" smtClean="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menus</a:t>
            </a:r>
            <a:endParaRPr kumimoji="1" lang="ja-JP" altLang="en-US" b="1" dirty="0" smtClean="0">
              <a:solidFill>
                <a:schemeClr val="accent6">
                  <a:lumMod val="90000"/>
                  <a:lumOff val="10000"/>
                </a:schemeClr>
              </a:solidFill>
              <a:latin typeface="+mn-ea"/>
            </a:endParaRPr>
          </a:p>
        </p:txBody>
      </p:sp>
      <p:sp>
        <p:nvSpPr>
          <p:cNvPr id="20" name="正方形/長方形 19"/>
          <p:cNvSpPr/>
          <p:nvPr/>
        </p:nvSpPr>
        <p:spPr bwMode="auto">
          <a:xfrm>
            <a:off x="5868000" y="3353073"/>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Conductor</a:t>
            </a:r>
            <a:r>
              <a:rPr lang="ja-JP" altLang="en-US" b="1" dirty="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a:t>
            </a:r>
            <a:endParaRPr kumimoji="1" lang="ja-JP" altLang="en-US" b="1" dirty="0" smtClean="0">
              <a:solidFill>
                <a:schemeClr val="accent6">
                  <a:lumMod val="90000"/>
                  <a:lumOff val="10000"/>
                </a:schemeClr>
              </a:solidFill>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a:t>Introduction</a:t>
            </a:r>
          </a:p>
          <a:p>
            <a:pPr marL="800100" lvl="1" indent="-342900">
              <a:buFont typeface="+mj-lt"/>
              <a:buAutoNum type="arabicPeriod"/>
            </a:pPr>
            <a:r>
              <a:rPr lang="en-US" altLang="ja-JP" sz="2000" dirty="0" smtClean="0"/>
              <a:t>About this document</a:t>
            </a:r>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t>Conductor</a:t>
            </a:r>
          </a:p>
          <a:p>
            <a:pPr marL="800100" lvl="1" indent="-342900">
              <a:buFont typeface="+mj-lt"/>
              <a:buAutoNum type="arabicPeriod"/>
            </a:pPr>
            <a:r>
              <a:rPr lang="en-US" altLang="ja-JP" sz="2000" dirty="0"/>
              <a:t>About </a:t>
            </a:r>
            <a:r>
              <a:rPr lang="en-US" altLang="ja-JP" sz="2000" dirty="0" smtClean="0"/>
              <a:t>Conductor</a:t>
            </a:r>
          </a:p>
          <a:p>
            <a:pPr marL="800100" lvl="1" indent="-342900">
              <a:buFont typeface="+mj-lt"/>
              <a:buAutoNum type="arabicPeriod"/>
            </a:pPr>
            <a:r>
              <a:rPr lang="en-US" altLang="ja-JP" sz="2000" dirty="0" smtClean="0"/>
              <a:t>Conductor</a:t>
            </a:r>
            <a:r>
              <a:rPr lang="ja-JP" altLang="en-US" sz="2000" dirty="0"/>
              <a:t> </a:t>
            </a:r>
            <a:r>
              <a:rPr lang="en-US" altLang="ja-JP" sz="2000" dirty="0" smtClean="0"/>
              <a:t>feature</a:t>
            </a:r>
          </a:p>
          <a:p>
            <a:pPr marL="800100" lvl="1" indent="-342900">
              <a:buFont typeface="+mj-lt"/>
              <a:buAutoNum type="arabicPeriod"/>
            </a:pPr>
            <a:r>
              <a:rPr lang="en-US" altLang="ja-JP" sz="2000" dirty="0" smtClean="0"/>
              <a:t>Conductor Function Description</a:t>
            </a:r>
            <a:endParaRPr lang="ja-JP" altLang="en-US" sz="2000" dirty="0"/>
          </a:p>
          <a:p>
            <a:pPr marL="800100" lvl="1" indent="-342900">
              <a:buFont typeface="+mj-lt"/>
              <a:buAutoNum type="arabicPeriod"/>
            </a:pPr>
            <a:r>
              <a:rPr lang="en-US" altLang="ja-JP" sz="2000" dirty="0"/>
              <a:t>Conductor workflow</a:t>
            </a:r>
            <a:endParaRPr lang="ja-JP" altLang="en-US" sz="2000" dirty="0"/>
          </a:p>
          <a:p>
            <a:pPr lvl="1"/>
            <a:endParaRPr lang="en-US" altLang="ja-JP" sz="16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23410" y="1916790"/>
            <a:ext cx="8137130" cy="3971392"/>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introduces the Conductor menu group.</a:t>
            </a:r>
            <a:endParaRPr lang="en-US" altLang="ja-JP" sz="1800" dirty="0">
              <a:solidFill>
                <a:schemeClr val="bg1"/>
              </a:solidFill>
            </a:endParaRPr>
          </a:p>
          <a:p>
            <a:pPr marL="0" indent="0">
              <a:buNone/>
            </a:pPr>
            <a:endParaRPr lang="en-US" altLang="ja-JP" sz="1600" dirty="0" smtClean="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 </a:t>
            </a:r>
            <a:endParaRPr lang="en-US" kern="0" dirty="0"/>
          </a:p>
        </p:txBody>
      </p:sp>
      <p:sp>
        <p:nvSpPr>
          <p:cNvPr id="11" name="正方形/長方形 10"/>
          <p:cNvSpPr/>
          <p:nvPr/>
        </p:nvSpPr>
        <p:spPr bwMode="auto">
          <a:xfrm flipH="1">
            <a:off x="3563860" y="2780910"/>
            <a:ext cx="576080" cy="648090"/>
          </a:xfrm>
          <a:prstGeom prst="rect">
            <a:avLst/>
          </a:prstGeom>
          <a:noFill/>
          <a:ln w="38100" cap="flat" cmpd="sng" algn="ctr">
            <a:solidFill>
              <a:srgbClr val="FF0000"/>
            </a:solid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2"/>
          </a:fontRef>
        </p:style>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solidFill>
                  <a:schemeClr val="accent2"/>
                </a:solidFill>
                <a:latin typeface="+mn-lt"/>
                <a:ea typeface="+mn-ea"/>
                <a:cs typeface="+mn-cs"/>
              </a:defRPr>
            </a:lvl1pPr>
            <a:lvl2pPr marL="457200" indent="0">
              <a:defRPr sz="1100">
                <a:solidFill>
                  <a:schemeClr val="accent2"/>
                </a:solidFill>
                <a:latin typeface="+mn-lt"/>
                <a:ea typeface="+mn-ea"/>
                <a:cs typeface="+mn-cs"/>
              </a:defRPr>
            </a:lvl2pPr>
            <a:lvl3pPr marL="914400" indent="0">
              <a:defRPr sz="1100">
                <a:solidFill>
                  <a:schemeClr val="accent2"/>
                </a:solidFill>
                <a:latin typeface="+mn-lt"/>
                <a:ea typeface="+mn-ea"/>
                <a:cs typeface="+mn-cs"/>
              </a:defRPr>
            </a:lvl3pPr>
            <a:lvl4pPr marL="1371600" indent="0">
              <a:defRPr sz="1100">
                <a:solidFill>
                  <a:schemeClr val="accent2"/>
                </a:solidFill>
                <a:latin typeface="+mn-lt"/>
                <a:ea typeface="+mn-ea"/>
                <a:cs typeface="+mn-cs"/>
              </a:defRPr>
            </a:lvl4pPr>
            <a:lvl5pPr marL="1828800" indent="0">
              <a:defRPr sz="1100">
                <a:solidFill>
                  <a:schemeClr val="accent2"/>
                </a:solidFill>
                <a:latin typeface="+mn-lt"/>
                <a:ea typeface="+mn-ea"/>
                <a:cs typeface="+mn-cs"/>
              </a:defRPr>
            </a:lvl5pPr>
            <a:lvl6pPr marL="2286000" indent="0">
              <a:defRPr sz="1100">
                <a:solidFill>
                  <a:schemeClr val="accent2"/>
                </a:solidFill>
                <a:latin typeface="+mn-lt"/>
                <a:ea typeface="+mn-ea"/>
                <a:cs typeface="+mn-cs"/>
              </a:defRPr>
            </a:lvl6pPr>
            <a:lvl7pPr marL="2743200" indent="0">
              <a:defRPr sz="1100">
                <a:solidFill>
                  <a:schemeClr val="accent2"/>
                </a:solidFill>
                <a:latin typeface="+mn-lt"/>
                <a:ea typeface="+mn-ea"/>
                <a:cs typeface="+mn-cs"/>
              </a:defRPr>
            </a:lvl7pPr>
            <a:lvl8pPr marL="3200400" indent="0">
              <a:defRPr sz="1100">
                <a:solidFill>
                  <a:schemeClr val="accent2"/>
                </a:solidFill>
                <a:latin typeface="+mn-lt"/>
                <a:ea typeface="+mn-ea"/>
                <a:cs typeface="+mn-cs"/>
              </a:defRPr>
            </a:lvl8pPr>
            <a:lvl9pPr marL="3657600" indent="0">
              <a:defRPr sz="1100">
                <a:solidFill>
                  <a:schemeClr val="accent2"/>
                </a:solidFill>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238847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About</a:t>
            </a:r>
            <a:r>
              <a:rPr lang="ja-JP" altLang="en-US" dirty="0" smtClean="0"/>
              <a:t> </a:t>
            </a:r>
            <a:r>
              <a:rPr lang="en-US" altLang="ja-JP" dirty="0" smtClean="0"/>
              <a:t>Conductor</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Conductor specifies Movements into one sequence and links it to an operation before executing it.</a:t>
            </a:r>
          </a:p>
          <a:p>
            <a:pPr marL="0" indent="0">
              <a:buNone/>
            </a:pPr>
            <a:endParaRPr lang="en-US" altLang="ja-JP" sz="1600" dirty="0" smtClean="0"/>
          </a:p>
          <a:p>
            <a:pPr marL="0" indent="0">
              <a:buNone/>
            </a:pP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About Conductor</a:t>
            </a:r>
            <a:endParaRPr lang="en-US" kern="0" dirty="0"/>
          </a:p>
        </p:txBody>
      </p:sp>
      <p:cxnSp>
        <p:nvCxnSpPr>
          <p:cNvPr id="79" name="直線コネクタ 78"/>
          <p:cNvCxnSpPr>
            <a:stCxn id="109" idx="2"/>
            <a:endCxn id="114" idx="1"/>
          </p:cNvCxnSpPr>
          <p:nvPr/>
        </p:nvCxnSpPr>
        <p:spPr bwMode="auto">
          <a:xfrm>
            <a:off x="1560719" y="3180429"/>
            <a:ext cx="1265229" cy="115899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9" name="直線コネクタ 98"/>
          <p:cNvCxnSpPr>
            <a:stCxn id="109" idx="2"/>
            <a:endCxn id="117" idx="1"/>
          </p:cNvCxnSpPr>
          <p:nvPr/>
        </p:nvCxnSpPr>
        <p:spPr bwMode="auto">
          <a:xfrm>
            <a:off x="1560719" y="3180429"/>
            <a:ext cx="1283798" cy="2260256"/>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4" name="直線コネクタ 103"/>
          <p:cNvCxnSpPr>
            <a:stCxn id="109" idx="2"/>
            <a:endCxn id="115" idx="1"/>
          </p:cNvCxnSpPr>
          <p:nvPr/>
        </p:nvCxnSpPr>
        <p:spPr bwMode="auto">
          <a:xfrm>
            <a:off x="1560719" y="3180429"/>
            <a:ext cx="1277411" cy="170962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p:cNvSpPr/>
          <p:nvPr/>
        </p:nvSpPr>
        <p:spPr bwMode="auto">
          <a:xfrm>
            <a:off x="532162" y="2329902"/>
            <a:ext cx="6560188" cy="132080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正方形/長方形 124"/>
          <p:cNvSpPr/>
          <p:nvPr/>
        </p:nvSpPr>
        <p:spPr bwMode="auto">
          <a:xfrm>
            <a:off x="887829" y="2160944"/>
            <a:ext cx="1532224"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Conductor</a:t>
            </a:r>
            <a:endParaRPr kumimoji="1" lang="ja-JP" altLang="en-US" b="1" dirty="0" smtClean="0">
              <a:latin typeface="+mn-ea"/>
            </a:endParaRPr>
          </a:p>
        </p:txBody>
      </p:sp>
      <p:sp>
        <p:nvSpPr>
          <p:cNvPr id="108" name="下矢印 107"/>
          <p:cNvSpPr/>
          <p:nvPr/>
        </p:nvSpPr>
        <p:spPr bwMode="auto">
          <a:xfrm rot="16200000">
            <a:off x="4072129" y="243084"/>
            <a:ext cx="324000" cy="5428407"/>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角丸四角形 108"/>
          <p:cNvSpPr/>
          <p:nvPr/>
        </p:nvSpPr>
        <p:spPr bwMode="auto">
          <a:xfrm>
            <a:off x="660719"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10" name="角丸四角形 109"/>
          <p:cNvSpPr/>
          <p:nvPr/>
        </p:nvSpPr>
        <p:spPr bwMode="auto">
          <a:xfrm>
            <a:off x="2728260"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12" name="角丸四角形 111"/>
          <p:cNvSpPr/>
          <p:nvPr/>
        </p:nvSpPr>
        <p:spPr bwMode="auto">
          <a:xfrm>
            <a:off x="4795201" y="2736675"/>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grpSp>
        <p:nvGrpSpPr>
          <p:cNvPr id="7" name="グループ化 6"/>
          <p:cNvGrpSpPr/>
          <p:nvPr/>
        </p:nvGrpSpPr>
        <p:grpSpPr>
          <a:xfrm>
            <a:off x="2688704" y="3876692"/>
            <a:ext cx="3901030" cy="2072657"/>
            <a:chOff x="4099215" y="3573876"/>
            <a:chExt cx="3528000" cy="1908000"/>
          </a:xfrm>
        </p:grpSpPr>
        <p:sp>
          <p:nvSpPr>
            <p:cNvPr id="73" name="正方形/長方形 72"/>
            <p:cNvSpPr/>
            <p:nvPr/>
          </p:nvSpPr>
          <p:spPr bwMode="auto">
            <a:xfrm>
              <a:off x="4099215" y="3573876"/>
              <a:ext cx="3528000" cy="1908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600" b="1" dirty="0" smtClean="0">
                <a:latin typeface="+mn-ea"/>
              </a:endParaRPr>
            </a:p>
          </p:txBody>
        </p:sp>
        <p:sp>
          <p:nvSpPr>
            <p:cNvPr id="76" name="正方形/長方形 75"/>
            <p:cNvSpPr/>
            <p:nvPr/>
          </p:nvSpPr>
          <p:spPr bwMode="auto">
            <a:xfrm>
              <a:off x="6220487" y="3790314"/>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正方形/長方形 76"/>
            <p:cNvSpPr/>
            <p:nvPr/>
          </p:nvSpPr>
          <p:spPr bwMode="auto">
            <a:xfrm>
              <a:off x="6166662" y="3724676"/>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正方形/長方形 77"/>
            <p:cNvSpPr/>
            <p:nvPr/>
          </p:nvSpPr>
          <p:spPr bwMode="auto">
            <a:xfrm>
              <a:off x="6115778" y="3654775"/>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200" b="1" dirty="0" smtClean="0">
                <a:latin typeface="+mn-ea"/>
              </a:endParaRPr>
            </a:p>
          </p:txBody>
        </p:sp>
        <p:cxnSp>
          <p:nvCxnSpPr>
            <p:cNvPr id="100" name="直線コネクタ 99"/>
            <p:cNvCxnSpPr>
              <a:endCxn id="118" idx="1"/>
            </p:cNvCxnSpPr>
            <p:nvPr/>
          </p:nvCxnSpPr>
          <p:spPr bwMode="auto">
            <a:xfrm>
              <a:off x="5813792" y="4009463"/>
              <a:ext cx="486370" cy="33993"/>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1" name="直線コネクタ 100"/>
            <p:cNvCxnSpPr>
              <a:stCxn id="114" idx="3"/>
              <a:endCxn id="119" idx="1"/>
            </p:cNvCxnSpPr>
            <p:nvPr/>
          </p:nvCxnSpPr>
          <p:spPr bwMode="auto">
            <a:xfrm>
              <a:off x="5812308" y="4012907"/>
              <a:ext cx="487854" cy="368837"/>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コネクタ 101"/>
            <p:cNvCxnSpPr>
              <a:stCxn id="115" idx="3"/>
              <a:endCxn id="120" idx="1"/>
            </p:cNvCxnSpPr>
            <p:nvPr/>
          </p:nvCxnSpPr>
          <p:spPr bwMode="auto">
            <a:xfrm>
              <a:off x="5823325" y="4506733"/>
              <a:ext cx="478882" cy="22070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5" name="直線コネクタ 104"/>
            <p:cNvCxnSpPr>
              <a:stCxn id="117" idx="3"/>
              <a:endCxn id="121" idx="1"/>
            </p:cNvCxnSpPr>
            <p:nvPr/>
          </p:nvCxnSpPr>
          <p:spPr bwMode="auto">
            <a:xfrm>
              <a:off x="5829102" y="5013621"/>
              <a:ext cx="473107" cy="49275"/>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6" name="正方形/長方形 105"/>
            <p:cNvSpPr/>
            <p:nvPr/>
          </p:nvSpPr>
          <p:spPr bwMode="auto">
            <a:xfrm>
              <a:off x="6132989" y="3672439"/>
              <a:ext cx="1315646" cy="26581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latin typeface="+mn-ea"/>
                </a:rPr>
                <a:t>parameter</a:t>
              </a:r>
              <a:r>
                <a:rPr lang="ja-JP" altLang="en-US" sz="900" b="1" dirty="0" smtClean="0">
                  <a:latin typeface="+mn-ea"/>
                </a:rPr>
                <a:t>（</a:t>
              </a:r>
              <a:r>
                <a:rPr lang="en-US" altLang="ja-JP" sz="900" b="1" dirty="0" smtClean="0">
                  <a:latin typeface="+mn-ea"/>
                </a:rPr>
                <a:t>variable</a:t>
              </a:r>
              <a:r>
                <a:rPr lang="ja-JP" altLang="en-US" sz="1100" b="1" dirty="0" smtClean="0">
                  <a:latin typeface="+mn-ea"/>
                </a:rPr>
                <a:t>）</a:t>
              </a:r>
              <a:endParaRPr lang="en-US" altLang="ja-JP" sz="1100" b="1" dirty="0">
                <a:latin typeface="+mn-ea"/>
              </a:endParaRPr>
            </a:p>
          </p:txBody>
        </p:sp>
        <p:sp>
          <p:nvSpPr>
            <p:cNvPr id="114" name="角丸四角形 113"/>
            <p:cNvSpPr/>
            <p:nvPr/>
          </p:nvSpPr>
          <p:spPr bwMode="auto">
            <a:xfrm>
              <a:off x="4223335" y="3850343"/>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1</a:t>
              </a:r>
              <a:endParaRPr kumimoji="1" lang="ja-JP" altLang="en-US" sz="1600" b="1" dirty="0" smtClean="0">
                <a:solidFill>
                  <a:schemeClr val="bg1"/>
                </a:solidFill>
                <a:latin typeface="+mn-ea"/>
              </a:endParaRPr>
            </a:p>
          </p:txBody>
        </p:sp>
        <p:sp>
          <p:nvSpPr>
            <p:cNvPr id="115" name="角丸四角形 114"/>
            <p:cNvSpPr/>
            <p:nvPr/>
          </p:nvSpPr>
          <p:spPr bwMode="auto">
            <a:xfrm>
              <a:off x="4234352" y="4357230"/>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2</a:t>
              </a:r>
              <a:endParaRPr kumimoji="1" lang="ja-JP" altLang="en-US" sz="1600" b="1" dirty="0" smtClean="0">
                <a:solidFill>
                  <a:schemeClr val="bg1"/>
                </a:solidFill>
                <a:latin typeface="+mn-ea"/>
              </a:endParaRPr>
            </a:p>
          </p:txBody>
        </p:sp>
        <p:cxnSp>
          <p:nvCxnSpPr>
            <p:cNvPr id="116" name="直線コネクタ 115"/>
            <p:cNvCxnSpPr/>
            <p:nvPr/>
          </p:nvCxnSpPr>
          <p:spPr bwMode="auto">
            <a:xfrm>
              <a:off x="5067872" y="5221531"/>
              <a:ext cx="0" cy="179403"/>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角丸四角形 116"/>
            <p:cNvSpPr/>
            <p:nvPr/>
          </p:nvSpPr>
          <p:spPr bwMode="auto">
            <a:xfrm>
              <a:off x="4240129" y="4864118"/>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3</a:t>
              </a:r>
              <a:endParaRPr kumimoji="1" lang="ja-JP" altLang="en-US" sz="1600" b="1" dirty="0" smtClean="0">
                <a:solidFill>
                  <a:schemeClr val="bg1"/>
                </a:solidFill>
                <a:latin typeface="+mn-ea"/>
              </a:endParaRPr>
            </a:p>
          </p:txBody>
        </p:sp>
        <p:sp>
          <p:nvSpPr>
            <p:cNvPr id="118" name="角丸四角形 117"/>
            <p:cNvSpPr/>
            <p:nvPr/>
          </p:nvSpPr>
          <p:spPr bwMode="auto">
            <a:xfrm>
              <a:off x="6313224" y="3907016"/>
              <a:ext cx="932618"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VAR_a</a:t>
              </a:r>
              <a:endParaRPr kumimoji="1" lang="ja-JP" altLang="en-US" sz="1600" dirty="0" smtClean="0">
                <a:solidFill>
                  <a:schemeClr val="bg1"/>
                </a:solidFill>
                <a:latin typeface="+mn-ea"/>
              </a:endParaRPr>
            </a:p>
          </p:txBody>
        </p:sp>
        <p:sp>
          <p:nvSpPr>
            <p:cNvPr id="119" name="角丸四角形 118"/>
            <p:cNvSpPr/>
            <p:nvPr/>
          </p:nvSpPr>
          <p:spPr bwMode="auto">
            <a:xfrm>
              <a:off x="6313224" y="4242475"/>
              <a:ext cx="907985"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VAR_b</a:t>
              </a:r>
              <a:endParaRPr kumimoji="1" lang="ja-JP" altLang="en-US" sz="1600" dirty="0" smtClean="0">
                <a:solidFill>
                  <a:schemeClr val="bg1"/>
                </a:solidFill>
                <a:latin typeface="+mn-ea"/>
              </a:endParaRPr>
            </a:p>
          </p:txBody>
        </p:sp>
        <p:sp>
          <p:nvSpPr>
            <p:cNvPr id="120" name="角丸四角形 119"/>
            <p:cNvSpPr/>
            <p:nvPr/>
          </p:nvSpPr>
          <p:spPr bwMode="auto">
            <a:xfrm>
              <a:off x="6302207" y="4577934"/>
              <a:ext cx="919002"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VAR_c</a:t>
              </a:r>
              <a:endParaRPr kumimoji="1" lang="ja-JP" altLang="en-US" sz="1600" dirty="0" smtClean="0">
                <a:solidFill>
                  <a:schemeClr val="bg1"/>
                </a:solidFill>
                <a:latin typeface="+mn-ea"/>
              </a:endParaRPr>
            </a:p>
          </p:txBody>
        </p:sp>
        <p:sp>
          <p:nvSpPr>
            <p:cNvPr id="121" name="角丸四角形 120"/>
            <p:cNvSpPr/>
            <p:nvPr/>
          </p:nvSpPr>
          <p:spPr bwMode="auto">
            <a:xfrm>
              <a:off x="6302209" y="4913393"/>
              <a:ext cx="919000"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None</a:t>
              </a:r>
              <a:endParaRPr kumimoji="1" lang="ja-JP" altLang="en-US" sz="1600" dirty="0" smtClean="0">
                <a:solidFill>
                  <a:schemeClr val="bg1"/>
                </a:solidFill>
                <a:latin typeface="+mn-ea"/>
              </a:endParaRPr>
            </a:p>
          </p:txBody>
        </p:sp>
      </p:grpSp>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左カーブ矢印 61"/>
          <p:cNvSpPr/>
          <p:nvPr/>
        </p:nvSpPr>
        <p:spPr bwMode="auto">
          <a:xfrm rot="4317686">
            <a:off x="3340479" y="2715177"/>
            <a:ext cx="797860" cy="5684032"/>
          </a:xfrm>
          <a:prstGeom prst="curvedLeft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正方形/長方形 55"/>
          <p:cNvSpPr/>
          <p:nvPr/>
        </p:nvSpPr>
        <p:spPr bwMode="auto">
          <a:xfrm>
            <a:off x="3130724" y="4948428"/>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n</a:t>
            </a:r>
            <a:r>
              <a:rPr lang="en-US" altLang="ja-JP" sz="1200" b="1" dirty="0" smtClean="0">
                <a:latin typeface="+mn-ea"/>
              </a:rPr>
              <a:t>ormal end</a:t>
            </a:r>
            <a:endParaRPr kumimoji="1" lang="en-US" altLang="ja-JP" sz="1200" b="1" dirty="0" smtClean="0">
              <a:latin typeface="+mn-ea"/>
            </a:endParaRPr>
          </a:p>
        </p:txBody>
      </p:sp>
      <p:sp>
        <p:nvSpPr>
          <p:cNvPr id="2" name="タイトル 1"/>
          <p:cNvSpPr>
            <a:spLocks noGrp="1"/>
          </p:cNvSpPr>
          <p:nvPr>
            <p:ph type="title"/>
          </p:nvPr>
        </p:nvSpPr>
        <p:spPr/>
        <p:txBody>
          <a:bodyPr>
            <a:normAutofit/>
          </a:bodyPr>
          <a:lstStyle/>
          <a:p>
            <a:r>
              <a:rPr lang="en-US" altLang="ja-JP" dirty="0" smtClean="0"/>
              <a:t>2.2</a:t>
            </a:r>
            <a:r>
              <a:rPr lang="ja-JP" altLang="en-US" dirty="0"/>
              <a:t> </a:t>
            </a:r>
            <a:r>
              <a:rPr lang="en-US" altLang="ja-JP" dirty="0" smtClean="0"/>
              <a:t>Conductor </a:t>
            </a:r>
            <a:r>
              <a:rPr lang="en-US" altLang="ja-JP" dirty="0"/>
              <a:t>features</a:t>
            </a:r>
            <a:endParaRPr kumimoji="1" lang="ja-JP" altLang="en-US" dirty="0"/>
          </a:p>
        </p:txBody>
      </p:sp>
      <p:sp>
        <p:nvSpPr>
          <p:cNvPr id="3" name="コンテンツ プレースホルダー 2"/>
          <p:cNvSpPr>
            <a:spLocks noGrp="1"/>
          </p:cNvSpPr>
          <p:nvPr>
            <p:ph sz="quarter" idx="10"/>
          </p:nvPr>
        </p:nvSpPr>
        <p:spPr>
          <a:xfrm>
            <a:off x="179512" y="692620"/>
            <a:ext cx="8784976" cy="5760568"/>
          </a:xfrm>
        </p:spPr>
        <p:txBody>
          <a:bodyPr/>
          <a:lstStyle/>
          <a:p>
            <a:pPr>
              <a:buFont typeface="Wingdings" panose="05000000000000000000" pitchFamily="2" charset="2"/>
              <a:buChar char="l"/>
            </a:pPr>
            <a:r>
              <a:rPr lang="en-US" altLang="ja-JP" sz="1600" dirty="0"/>
              <a:t>While the Conductor Function has ,in similarity to the Symphony function, an execution function, it also contains the following functions.</a:t>
            </a:r>
          </a:p>
          <a:p>
            <a:pPr>
              <a:buFont typeface="Wingdings" panose="05000000000000000000" pitchFamily="2" charset="2"/>
              <a:buChar char="l"/>
            </a:pPr>
            <a:r>
              <a:rPr lang="en-US" altLang="ja-JP" sz="1600" dirty="0"/>
              <a:t>Hence, Conductor allows for execution of more complicated </a:t>
            </a:r>
            <a:r>
              <a:rPr lang="en-US" altLang="ja-JP" sz="1600" dirty="0" err="1"/>
              <a:t>jobflows</a:t>
            </a:r>
            <a:r>
              <a:rPr lang="en-US" altLang="ja-JP" sz="1600" dirty="0" smtClean="0"/>
              <a:t>. </a:t>
            </a:r>
          </a:p>
          <a:p>
            <a:pPr>
              <a:buFont typeface="Wingdings" panose="05000000000000000000" pitchFamily="2" charset="2"/>
              <a:buChar char="l"/>
            </a:pPr>
            <a:r>
              <a:rPr lang="en-US" altLang="ja-JP" sz="1800" b="1" dirty="0" smtClean="0">
                <a:solidFill>
                  <a:schemeClr val="accent6">
                    <a:lumMod val="90000"/>
                    <a:lumOff val="10000"/>
                  </a:schemeClr>
                </a:solidFill>
              </a:rPr>
              <a:t>Parallel movement executions</a:t>
            </a:r>
          </a:p>
          <a:p>
            <a:pPr lvl="1"/>
            <a:r>
              <a:rPr lang="en-US" altLang="ja-JP" sz="1800" b="1" dirty="0" smtClean="0">
                <a:solidFill>
                  <a:schemeClr val="accent6">
                    <a:lumMod val="90000"/>
                    <a:lumOff val="10000"/>
                  </a:schemeClr>
                </a:solidFill>
              </a:rPr>
              <a:t>Ability to call other </a:t>
            </a:r>
            <a:r>
              <a:rPr lang="en-US" altLang="ja-JP" sz="1800" b="1" dirty="0" err="1" smtClean="0">
                <a:solidFill>
                  <a:schemeClr val="accent6">
                    <a:lumMod val="90000"/>
                    <a:lumOff val="10000"/>
                  </a:schemeClr>
                </a:solidFill>
              </a:rPr>
              <a:t>jobflows</a:t>
            </a:r>
            <a:endParaRPr lang="en-US" altLang="ja-JP" sz="1800" b="1" dirty="0" smtClean="0">
              <a:solidFill>
                <a:schemeClr val="accent6">
                  <a:lumMod val="90000"/>
                  <a:lumOff val="10000"/>
                </a:schemeClr>
              </a:solidFill>
            </a:endParaRPr>
          </a:p>
          <a:p>
            <a:pPr lvl="1"/>
            <a:r>
              <a:rPr lang="en-US" altLang="ja-JP" sz="1800" b="1" dirty="0">
                <a:solidFill>
                  <a:schemeClr val="accent6">
                    <a:lumMod val="90000"/>
                    <a:lumOff val="10000"/>
                  </a:schemeClr>
                </a:solidFill>
              </a:rPr>
              <a:t>Conditional branching according to the execution result of </a:t>
            </a:r>
            <a:r>
              <a:rPr lang="en-US" altLang="ja-JP" sz="1800" b="1" dirty="0" smtClean="0">
                <a:solidFill>
                  <a:schemeClr val="accent6">
                    <a:lumMod val="90000"/>
                    <a:lumOff val="10000"/>
                  </a:schemeClr>
                </a:solidFill>
              </a:rPr>
              <a:t>movement</a:t>
            </a:r>
            <a:endParaRPr lang="en-US" altLang="ja-JP" sz="1800" b="1" dirty="0" smtClean="0"/>
          </a:p>
        </p:txBody>
      </p:sp>
      <p:sp>
        <p:nvSpPr>
          <p:cNvPr id="14" name="正方形/長方形 13"/>
          <p:cNvSpPr/>
          <p:nvPr/>
        </p:nvSpPr>
        <p:spPr bwMode="auto">
          <a:xfrm>
            <a:off x="144055" y="3429001"/>
            <a:ext cx="8784001" cy="1225968"/>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284159" y="3276718"/>
            <a:ext cx="1660490"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Workflow-A</a:t>
            </a:r>
            <a:endParaRPr kumimoji="1" lang="ja-JP" altLang="en-US" b="1" dirty="0" smtClean="0">
              <a:latin typeface="+mn-ea"/>
            </a:endParaRPr>
          </a:p>
        </p:txBody>
      </p:sp>
      <p:sp>
        <p:nvSpPr>
          <p:cNvPr id="16" name="角丸四角形 15"/>
          <p:cNvSpPr/>
          <p:nvPr/>
        </p:nvSpPr>
        <p:spPr bwMode="auto">
          <a:xfrm>
            <a:off x="267404" y="373464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7" name="角丸四角形 16"/>
          <p:cNvSpPr/>
          <p:nvPr/>
        </p:nvSpPr>
        <p:spPr bwMode="auto">
          <a:xfrm>
            <a:off x="2841302" y="3429000"/>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8" name="角丸四角形 17"/>
          <p:cNvSpPr/>
          <p:nvPr/>
        </p:nvSpPr>
        <p:spPr bwMode="auto">
          <a:xfrm>
            <a:off x="2841302" y="409063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sp>
        <p:nvSpPr>
          <p:cNvPr id="21" name="下矢印 20"/>
          <p:cNvSpPr/>
          <p:nvPr/>
        </p:nvSpPr>
        <p:spPr bwMode="auto">
          <a:xfrm rot="16200000">
            <a:off x="2466737" y="404003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下矢印 21"/>
          <p:cNvSpPr/>
          <p:nvPr/>
        </p:nvSpPr>
        <p:spPr bwMode="auto">
          <a:xfrm rot="16200000">
            <a:off x="2473431" y="337471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4" name="直線コネクタ 23"/>
          <p:cNvCxnSpPr>
            <a:stCxn id="16" idx="3"/>
          </p:cNvCxnSpPr>
          <p:nvPr/>
        </p:nvCxnSpPr>
        <p:spPr bwMode="auto">
          <a:xfrm flipV="1">
            <a:off x="2067404" y="395778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22" idx="0"/>
            <a:endCxn id="21" idx="0"/>
          </p:cNvCxnSpPr>
          <p:nvPr/>
        </p:nvCxnSpPr>
        <p:spPr bwMode="auto">
          <a:xfrm flipH="1">
            <a:off x="2293824" y="364845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コネクタ 32"/>
          <p:cNvCxnSpPr/>
          <p:nvPr/>
        </p:nvCxnSpPr>
        <p:spPr bwMode="auto">
          <a:xfrm flipV="1">
            <a:off x="4641302" y="3648457"/>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p:nvPr/>
        </p:nvCxnSpPr>
        <p:spPr bwMode="auto">
          <a:xfrm flipV="1">
            <a:off x="4641302" y="4313776"/>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p:nvPr/>
        </p:nvCxnSpPr>
        <p:spPr bwMode="auto">
          <a:xfrm flipH="1">
            <a:off x="4971271" y="3648457"/>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下矢印 36"/>
          <p:cNvSpPr/>
          <p:nvPr/>
        </p:nvSpPr>
        <p:spPr bwMode="auto">
          <a:xfrm rot="16200000">
            <a:off x="5192799" y="368404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フローチャート: 結合子 39"/>
          <p:cNvSpPr/>
          <p:nvPr/>
        </p:nvSpPr>
        <p:spPr bwMode="auto">
          <a:xfrm>
            <a:off x="5567364" y="3470847"/>
            <a:ext cx="1036262" cy="1024433"/>
          </a:xfrm>
          <a:prstGeom prst="flowChartConnector">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1" name="フローチャート: 結合子 40"/>
          <p:cNvSpPr/>
          <p:nvPr/>
        </p:nvSpPr>
        <p:spPr bwMode="auto">
          <a:xfrm>
            <a:off x="395421" y="5029591"/>
            <a:ext cx="1036262" cy="1024433"/>
          </a:xfrm>
          <a:prstGeom prst="flowChartConnector">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2" name="下矢印 41"/>
          <p:cNvSpPr/>
          <p:nvPr/>
        </p:nvSpPr>
        <p:spPr bwMode="auto">
          <a:xfrm rot="16200000">
            <a:off x="1598180" y="526806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4529362" y="5006840"/>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E</a:t>
            </a:r>
            <a:endParaRPr kumimoji="1" lang="ja-JP" altLang="en-US" b="1" dirty="0" smtClean="0">
              <a:solidFill>
                <a:schemeClr val="bg1"/>
              </a:solidFill>
              <a:latin typeface="+mn-ea"/>
            </a:endParaRPr>
          </a:p>
        </p:txBody>
      </p:sp>
      <p:sp>
        <p:nvSpPr>
          <p:cNvPr id="45" name="角丸四角形 44"/>
          <p:cNvSpPr/>
          <p:nvPr/>
        </p:nvSpPr>
        <p:spPr bwMode="auto">
          <a:xfrm>
            <a:off x="4529362" y="5668477"/>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F</a:t>
            </a:r>
            <a:endParaRPr kumimoji="1" lang="ja-JP" altLang="en-US" b="1" dirty="0" smtClean="0">
              <a:solidFill>
                <a:schemeClr val="bg1"/>
              </a:solidFill>
              <a:latin typeface="+mn-ea"/>
            </a:endParaRPr>
          </a:p>
        </p:txBody>
      </p:sp>
      <p:sp>
        <p:nvSpPr>
          <p:cNvPr id="46" name="下矢印 45"/>
          <p:cNvSpPr/>
          <p:nvPr/>
        </p:nvSpPr>
        <p:spPr bwMode="auto">
          <a:xfrm rot="16200000">
            <a:off x="4154797" y="561787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下矢印 46"/>
          <p:cNvSpPr/>
          <p:nvPr/>
        </p:nvSpPr>
        <p:spPr bwMode="auto">
          <a:xfrm rot="16200000">
            <a:off x="4161491" y="495255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8" name="直線コネクタ 47"/>
          <p:cNvCxnSpPr/>
          <p:nvPr/>
        </p:nvCxnSpPr>
        <p:spPr bwMode="auto">
          <a:xfrm flipV="1">
            <a:off x="3755464" y="553562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コネクタ 48"/>
          <p:cNvCxnSpPr>
            <a:stCxn id="47" idx="0"/>
            <a:endCxn id="46" idx="0"/>
          </p:cNvCxnSpPr>
          <p:nvPr/>
        </p:nvCxnSpPr>
        <p:spPr bwMode="auto">
          <a:xfrm flipH="1">
            <a:off x="3981884" y="522629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角丸四角形 42"/>
          <p:cNvSpPr/>
          <p:nvPr/>
        </p:nvSpPr>
        <p:spPr bwMode="auto">
          <a:xfrm>
            <a:off x="1979657" y="5318666"/>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D</a:t>
            </a:r>
            <a:endParaRPr kumimoji="1" lang="ja-JP" altLang="en-US" b="1" dirty="0" smtClean="0">
              <a:solidFill>
                <a:schemeClr val="bg1"/>
              </a:solidFill>
              <a:latin typeface="+mn-ea"/>
            </a:endParaRPr>
          </a:p>
        </p:txBody>
      </p:sp>
      <p:sp>
        <p:nvSpPr>
          <p:cNvPr id="54" name="正方形/長方形 53"/>
          <p:cNvSpPr/>
          <p:nvPr/>
        </p:nvSpPr>
        <p:spPr bwMode="auto">
          <a:xfrm>
            <a:off x="193813" y="4927432"/>
            <a:ext cx="8769700" cy="1478464"/>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正方形/長方形 54"/>
          <p:cNvSpPr/>
          <p:nvPr/>
        </p:nvSpPr>
        <p:spPr bwMode="auto">
          <a:xfrm>
            <a:off x="366166" y="4745695"/>
            <a:ext cx="1627967"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 B</a:t>
            </a:r>
            <a:endParaRPr kumimoji="1" lang="ja-JP" altLang="en-US" b="1" dirty="0" smtClean="0">
              <a:latin typeface="+mn-ea"/>
            </a:endParaRPr>
          </a:p>
        </p:txBody>
      </p:sp>
      <p:sp>
        <p:nvSpPr>
          <p:cNvPr id="57" name="正方形/長方形 56"/>
          <p:cNvSpPr/>
          <p:nvPr/>
        </p:nvSpPr>
        <p:spPr bwMode="auto">
          <a:xfrm>
            <a:off x="3269734" y="5864904"/>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error</a:t>
            </a:r>
            <a:endParaRPr kumimoji="1" lang="en-US" altLang="ja-JP" sz="1200" b="1" dirty="0" smtClean="0">
              <a:latin typeface="+mn-ea"/>
            </a:endParaRPr>
          </a:p>
        </p:txBody>
      </p:sp>
      <p:sp>
        <p:nvSpPr>
          <p:cNvPr id="58" name="下矢印 57"/>
          <p:cNvSpPr/>
          <p:nvPr/>
        </p:nvSpPr>
        <p:spPr bwMode="auto">
          <a:xfrm rot="16200000">
            <a:off x="6775855" y="3684047"/>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角丸四角形 59"/>
          <p:cNvSpPr/>
          <p:nvPr/>
        </p:nvSpPr>
        <p:spPr bwMode="auto">
          <a:xfrm>
            <a:off x="7150420" y="3734644"/>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G</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957726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1/11</a:t>
            </a:r>
            <a:r>
              <a:rPr lang="ja-JP" altLang="en-US" dirty="0" smtClean="0"/>
              <a:t>）</a:t>
            </a:r>
            <a:endParaRPr kumimoji="1" lang="ja-JP" altLang="en-US" dirty="0"/>
          </a:p>
        </p:txBody>
      </p:sp>
      <p:sp>
        <p:nvSpPr>
          <p:cNvPr id="13" name="正方形/長方形 12"/>
          <p:cNvSpPr/>
          <p:nvPr/>
        </p:nvSpPr>
        <p:spPr>
          <a:xfrm>
            <a:off x="2691359" y="1531554"/>
            <a:ext cx="6266310" cy="3477875"/>
          </a:xfrm>
          <a:prstGeom prst="rect">
            <a:avLst/>
          </a:prstGeom>
        </p:spPr>
        <p:txBody>
          <a:bodyPr wrap="square">
            <a:spAutoFit/>
          </a:bodyPr>
          <a:lstStyle/>
          <a:p>
            <a:r>
              <a:rPr lang="ja-JP" altLang="en-US" b="1" dirty="0" smtClean="0"/>
              <a:t>①</a:t>
            </a:r>
            <a:r>
              <a:rPr lang="en-US" altLang="ja-JP" b="1" dirty="0" smtClean="0"/>
              <a:t>Conductor class edit</a:t>
            </a:r>
            <a:r>
              <a:rPr lang="en-US" altLang="ja-JP" b="1" dirty="0"/>
              <a:t/>
            </a:r>
            <a:br>
              <a:rPr lang="en-US" altLang="ja-JP" b="1" dirty="0"/>
            </a:br>
            <a:r>
              <a:rPr lang="ja-JP" altLang="en-US" b="1" dirty="0" smtClean="0"/>
              <a:t>　</a:t>
            </a:r>
            <a:r>
              <a:rPr lang="en-US" altLang="ja-JP" sz="1600" dirty="0"/>
              <a:t>Create an operation </a:t>
            </a:r>
            <a:r>
              <a:rPr lang="en-US" altLang="ja-JP" sz="1600" dirty="0" smtClean="0"/>
              <a:t>using previously created movement.</a:t>
            </a:r>
            <a:br>
              <a:rPr lang="en-US" altLang="ja-JP" sz="1600" dirty="0" smtClean="0"/>
            </a:br>
            <a:endParaRPr lang="en-US" altLang="ja-JP" sz="1600" dirty="0" smtClean="0"/>
          </a:p>
          <a:p>
            <a:r>
              <a:rPr lang="ja-JP" altLang="en-US" b="1" dirty="0" smtClean="0"/>
              <a:t>②</a:t>
            </a:r>
            <a:r>
              <a:rPr lang="en-US" altLang="ja-JP" b="1" dirty="0" smtClean="0"/>
              <a:t>Conductor</a:t>
            </a:r>
            <a:r>
              <a:rPr lang="ja-JP" altLang="en-US" b="1" dirty="0"/>
              <a:t> </a:t>
            </a:r>
            <a:r>
              <a:rPr lang="en-US" altLang="ja-JP" b="1" dirty="0" smtClean="0"/>
              <a:t>execution</a:t>
            </a:r>
          </a:p>
          <a:p>
            <a:r>
              <a:rPr lang="ja-JP" altLang="en-US" sz="1600" dirty="0" smtClean="0"/>
              <a:t>　</a:t>
            </a:r>
            <a:r>
              <a:rPr lang="en-US" altLang="ja-JP" sz="1600" dirty="0" smtClean="0"/>
              <a:t>Execute operations.</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Conductor confirmation</a:t>
            </a:r>
            <a:r>
              <a:rPr lang="en-US" altLang="ja-JP" sz="1600" dirty="0" smtClean="0"/>
              <a:t/>
            </a:r>
            <a:br>
              <a:rPr lang="en-US" altLang="ja-JP" sz="1600" dirty="0" smtClean="0"/>
            </a:br>
            <a:r>
              <a:rPr lang="ja-JP" altLang="en-US" sz="1600" dirty="0" smtClean="0"/>
              <a:t>　</a:t>
            </a:r>
            <a:r>
              <a:rPr lang="en-US" altLang="ja-JP" sz="1600" dirty="0"/>
              <a:t>Confirm </a:t>
            </a:r>
            <a:r>
              <a:rPr lang="en-US" altLang="ja-JP" sz="1600" dirty="0" smtClean="0"/>
              <a:t>previously created operations.</a:t>
            </a:r>
            <a:br>
              <a:rPr lang="en-US" altLang="ja-JP" sz="1600" dirty="0" smtClean="0"/>
            </a:br>
            <a:r>
              <a:rPr lang="en-US" altLang="ja-JP" sz="1600" dirty="0" smtClean="0"/>
              <a:t/>
            </a:r>
            <a:br>
              <a:rPr lang="en-US" altLang="ja-JP" sz="1600" dirty="0" smtClean="0"/>
            </a:br>
            <a:r>
              <a:rPr lang="ja-JP" altLang="en-US" b="1" dirty="0" smtClean="0"/>
              <a:t>④</a:t>
            </a:r>
            <a:r>
              <a:rPr lang="en-US" altLang="ja-JP" b="1" dirty="0" smtClean="0"/>
              <a:t>Conductor Regularly execution</a:t>
            </a:r>
            <a:br>
              <a:rPr lang="en-US" altLang="ja-JP" b="1" dirty="0" smtClean="0"/>
            </a:br>
            <a:r>
              <a:rPr lang="ja-JP" altLang="en-US" b="1" dirty="0" smtClean="0"/>
              <a:t>　</a:t>
            </a:r>
            <a:r>
              <a:rPr lang="en-US" altLang="ja-JP" sz="1600" dirty="0" smtClean="0"/>
              <a:t>Register operations </a:t>
            </a:r>
            <a:r>
              <a:rPr lang="en-US" altLang="ja-JP" sz="1600" dirty="0"/>
              <a:t>and </a:t>
            </a:r>
            <a:r>
              <a:rPr lang="en-US" altLang="ja-JP" sz="1600" dirty="0" smtClean="0"/>
              <a:t>configure regularly executed    </a:t>
            </a:r>
            <a:br>
              <a:rPr lang="en-US" altLang="ja-JP" sz="1600" dirty="0" smtClean="0"/>
            </a:br>
            <a:r>
              <a:rPr lang="en-US" altLang="ja-JP" sz="1600" dirty="0" smtClean="0"/>
              <a:t>    </a:t>
            </a:r>
            <a:r>
              <a:rPr lang="en-US" altLang="ja-JP" sz="1600" dirty="0" err="1" smtClean="0"/>
              <a:t>jobflows</a:t>
            </a:r>
            <a:r>
              <a:rPr lang="en-US" altLang="ja-JP" sz="1600" dirty="0" smtClean="0"/>
              <a:t>.</a:t>
            </a:r>
            <a:endParaRPr lang="en-US" altLang="ja-JP" sz="1600" dirty="0"/>
          </a:p>
          <a:p>
            <a:pPr lvl="1"/>
            <a:endParaRPr lang="en-US" altLang="ja-JP" sz="1600" dirty="0" smtClean="0"/>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the Conductor menu group and their functions are as following</a:t>
            </a:r>
            <a:endParaRPr lang="en-US" altLang="ja-JP" sz="1800" kern="0" dirty="0" smtClean="0"/>
          </a:p>
        </p:txBody>
      </p:sp>
      <p:sp>
        <p:nvSpPr>
          <p:cNvPr id="3" name="テキスト ボックス 2"/>
          <p:cNvSpPr txBox="1"/>
          <p:nvPr/>
        </p:nvSpPr>
        <p:spPr>
          <a:xfrm>
            <a:off x="2278309" y="3681500"/>
            <a:ext cx="415498" cy="369332"/>
          </a:xfrm>
          <a:prstGeom prst="rect">
            <a:avLst/>
          </a:prstGeom>
          <a:noFill/>
        </p:spPr>
        <p:txBody>
          <a:bodyPr wrap="none" rtlCol="0">
            <a:spAutoFit/>
          </a:bodyPr>
          <a:lstStyle/>
          <a:p>
            <a:r>
              <a:rPr lang="ja-JP" altLang="en-US" dirty="0">
                <a:solidFill>
                  <a:srgbClr val="FF0000"/>
                </a:solidFill>
              </a:rPr>
              <a:t>①</a:t>
            </a:r>
            <a:endParaRPr kumimoji="1" lang="ja-JP" altLang="en-US" dirty="0">
              <a:solidFill>
                <a:srgbClr val="FF0000"/>
              </a:solidFill>
            </a:endParaRPr>
          </a:p>
        </p:txBody>
      </p:sp>
      <p:sp>
        <p:nvSpPr>
          <p:cNvPr id="22" name="テキスト ボックス 21"/>
          <p:cNvSpPr txBox="1"/>
          <p:nvPr/>
        </p:nvSpPr>
        <p:spPr>
          <a:xfrm>
            <a:off x="2285007" y="4049814"/>
            <a:ext cx="415498" cy="369332"/>
          </a:xfrm>
          <a:prstGeom prst="rect">
            <a:avLst/>
          </a:prstGeom>
          <a:noFill/>
        </p:spPr>
        <p:txBody>
          <a:bodyPr wrap="none" rtlCol="0">
            <a:spAutoFit/>
          </a:bodyPr>
          <a:lstStyle/>
          <a:p>
            <a:r>
              <a:rPr lang="ja-JP" altLang="en-US" dirty="0" smtClean="0">
                <a:solidFill>
                  <a:srgbClr val="FF0000"/>
                </a:solidFill>
              </a:rPr>
              <a:t>②</a:t>
            </a:r>
            <a:endParaRPr kumimoji="1" lang="ja-JP" altLang="en-US" dirty="0">
              <a:solidFill>
                <a:srgbClr val="FF0000"/>
              </a:solidFill>
            </a:endParaRPr>
          </a:p>
        </p:txBody>
      </p:sp>
      <p:sp>
        <p:nvSpPr>
          <p:cNvPr id="23" name="テキスト ボックス 22"/>
          <p:cNvSpPr txBox="1"/>
          <p:nvPr/>
        </p:nvSpPr>
        <p:spPr>
          <a:xfrm>
            <a:off x="2285007" y="4487992"/>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4" name="テキスト ボックス 23"/>
          <p:cNvSpPr txBox="1"/>
          <p:nvPr/>
        </p:nvSpPr>
        <p:spPr>
          <a:xfrm>
            <a:off x="2284242" y="5445280"/>
            <a:ext cx="415498" cy="369332"/>
          </a:xfrm>
          <a:prstGeom prst="rect">
            <a:avLst/>
          </a:prstGeom>
          <a:noFill/>
        </p:spPr>
        <p:txBody>
          <a:bodyPr wrap="none" rtlCol="0">
            <a:spAutoFit/>
          </a:bodyPr>
          <a:lstStyle/>
          <a:p>
            <a:r>
              <a:rPr lang="ja-JP" altLang="en-US" dirty="0" smtClean="0">
                <a:solidFill>
                  <a:srgbClr val="FF0000"/>
                </a:solidFill>
              </a:rPr>
              <a:t>④</a:t>
            </a:r>
            <a:endParaRPr lang="en-US" altLang="ja-JP" dirty="0" smtClean="0">
              <a:solidFill>
                <a:srgbClr val="FF0000"/>
              </a:solidFill>
            </a:endParaRPr>
          </a:p>
        </p:txBody>
      </p:sp>
      <p:pic>
        <p:nvPicPr>
          <p:cNvPr id="35" name="コンテンツ プレースホルダー 34"/>
          <p:cNvPicPr>
            <a:picLocks noGrp="1" noChangeAspect="1"/>
          </p:cNvPicPr>
          <p:nvPr>
            <p:ph sz="quarter" idx="10"/>
          </p:nvPr>
        </p:nvPicPr>
        <p:blipFill>
          <a:blip r:embed="rId2"/>
          <a:stretch>
            <a:fillRect/>
          </a:stretch>
        </p:blipFill>
        <p:spPr>
          <a:xfrm>
            <a:off x="179512" y="1514573"/>
            <a:ext cx="2077660" cy="4566117"/>
          </a:xfrm>
          <a:prstGeom prst="rect">
            <a:avLst/>
          </a:prstGeom>
        </p:spPr>
      </p:pic>
      <p:sp>
        <p:nvSpPr>
          <p:cNvPr id="36" name="正方形/長方形 35"/>
          <p:cNvSpPr/>
          <p:nvPr/>
        </p:nvSpPr>
        <p:spPr bwMode="auto">
          <a:xfrm>
            <a:off x="179512" y="3545319"/>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7" name="正方形/長方形 36"/>
          <p:cNvSpPr/>
          <p:nvPr/>
        </p:nvSpPr>
        <p:spPr bwMode="auto">
          <a:xfrm>
            <a:off x="179512" y="4492164"/>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8" name="正方形/長方形 37"/>
          <p:cNvSpPr/>
          <p:nvPr/>
        </p:nvSpPr>
        <p:spPr bwMode="auto">
          <a:xfrm>
            <a:off x="166990" y="4009614"/>
            <a:ext cx="2090182"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9" name="正方形/長方形 38"/>
          <p:cNvSpPr/>
          <p:nvPr/>
        </p:nvSpPr>
        <p:spPr bwMode="auto">
          <a:xfrm>
            <a:off x="190142" y="5547133"/>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ja-JP" altLang="en-US" dirty="0" smtClean="0"/>
              <a:t>（</a:t>
            </a:r>
            <a:r>
              <a:rPr lang="en-US" altLang="ja-JP" dirty="0" smtClean="0"/>
              <a:t>2/11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764630"/>
            <a:ext cx="8784976" cy="5616476"/>
          </a:xfrm>
        </p:spPr>
        <p:txBody>
          <a:bodyPr/>
          <a:lstStyle/>
          <a:p>
            <a:pPr>
              <a:buFont typeface="Wingdings" panose="05000000000000000000" pitchFamily="2" charset="2"/>
              <a:buChar char="l"/>
            </a:pPr>
            <a:r>
              <a:rPr lang="en-US" altLang="ja-JP" b="1" dirty="0" smtClean="0"/>
              <a:t>Conductor class edit</a:t>
            </a:r>
            <a:r>
              <a:rPr lang="ja-JP" altLang="en-US" b="1" dirty="0" smtClean="0"/>
              <a:t>（</a:t>
            </a:r>
            <a:r>
              <a:rPr lang="en-US" altLang="ja-JP" b="1" dirty="0" smtClean="0"/>
              <a:t>1/4</a:t>
            </a:r>
            <a:r>
              <a:rPr lang="ja-JP" altLang="en-US" b="1" dirty="0" smtClean="0"/>
              <a:t>）</a:t>
            </a:r>
            <a:endParaRPr lang="en-US" altLang="ja-JP" b="1" dirty="0"/>
          </a:p>
          <a:p>
            <a:pPr lvl="1"/>
            <a:r>
              <a:rPr lang="en-US" altLang="ja-JP" dirty="0"/>
              <a:t>In the </a:t>
            </a:r>
            <a:r>
              <a:rPr lang="en-US" altLang="ja-JP" dirty="0" smtClean="0"/>
              <a:t>"Conductor class edit" menu, Movements and different functions can be added and deleted.</a:t>
            </a:r>
          </a:p>
        </p:txBody>
      </p:sp>
      <p:pic>
        <p:nvPicPr>
          <p:cNvPr id="13" name="図 12"/>
          <p:cNvPicPr>
            <a:picLocks noChangeAspect="1"/>
          </p:cNvPicPr>
          <p:nvPr/>
        </p:nvPicPr>
        <p:blipFill>
          <a:blip r:embed="rId2"/>
          <a:stretch>
            <a:fillRect/>
          </a:stretch>
        </p:blipFill>
        <p:spPr>
          <a:xfrm>
            <a:off x="611450" y="1951100"/>
            <a:ext cx="7128990" cy="4031719"/>
          </a:xfrm>
          <a:prstGeom prst="rect">
            <a:avLst/>
          </a:prstGeom>
        </p:spPr>
      </p:pic>
      <p:sp>
        <p:nvSpPr>
          <p:cNvPr id="14" name="四角形吹き出し 13"/>
          <p:cNvSpPr/>
          <p:nvPr/>
        </p:nvSpPr>
        <p:spPr bwMode="auto">
          <a:xfrm>
            <a:off x="5455426" y="1951101"/>
            <a:ext cx="3480956" cy="1065324"/>
          </a:xfrm>
          <a:prstGeom prst="wedgeRectCallout">
            <a:avLst>
              <a:gd name="adj1" fmla="val -83562"/>
              <a:gd name="adj2" fmla="val 8337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Movements can be linked by dragging a line between the “in”/”out” circles.</a:t>
            </a:r>
            <a:endParaRPr kumimoji="1" lang="ja-JP" altLang="en-US" sz="1600" b="1" dirty="0">
              <a:latin typeface="+mn-ea"/>
            </a:endParaRPr>
          </a:p>
        </p:txBody>
      </p:sp>
      <p:sp>
        <p:nvSpPr>
          <p:cNvPr id="16" name="四角形吹き出し 15"/>
          <p:cNvSpPr/>
          <p:nvPr/>
        </p:nvSpPr>
        <p:spPr bwMode="auto">
          <a:xfrm>
            <a:off x="2132726" y="5810615"/>
            <a:ext cx="3218491" cy="719868"/>
          </a:xfrm>
          <a:prstGeom prst="wedgeRectCallout">
            <a:avLst>
              <a:gd name="adj1" fmla="val 30554"/>
              <a:gd name="adj2" fmla="val -29150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Arrange Movement by </a:t>
            </a:r>
          </a:p>
          <a:p>
            <a:r>
              <a:rPr lang="en-US" altLang="ja-JP" sz="1600" b="1">
                <a:latin typeface="+mn-ea"/>
              </a:rPr>
              <a:t>dragging and dropping.</a:t>
            </a:r>
            <a:endParaRPr kumimoji="1" lang="ja-JP" altLang="en-US" sz="1600" b="1">
              <a:latin typeface="+mn-ea"/>
            </a:endParaRPr>
          </a:p>
        </p:txBody>
      </p:sp>
      <p:sp>
        <p:nvSpPr>
          <p:cNvPr id="17" name="正方形/長方形 16"/>
          <p:cNvSpPr/>
          <p:nvPr/>
        </p:nvSpPr>
        <p:spPr bwMode="auto">
          <a:xfrm>
            <a:off x="6156220" y="3871606"/>
            <a:ext cx="524932"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3" name="正方形/長方形 22"/>
          <p:cNvSpPr/>
          <p:nvPr/>
        </p:nvSpPr>
        <p:spPr bwMode="auto">
          <a:xfrm>
            <a:off x="5838371" y="4427790"/>
            <a:ext cx="1535829"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4" name="四角形吹き出し 23"/>
          <p:cNvSpPr/>
          <p:nvPr/>
        </p:nvSpPr>
        <p:spPr bwMode="auto">
          <a:xfrm>
            <a:off x="6403640" y="5048751"/>
            <a:ext cx="2532742" cy="719868"/>
          </a:xfrm>
          <a:prstGeom prst="wedgeRectCallout">
            <a:avLst>
              <a:gd name="adj1" fmla="val -49617"/>
              <a:gd name="adj2" fmla="val -17201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Choose between various Functions.</a:t>
            </a:r>
            <a:endParaRPr kumimoji="1" lang="ja-JP" altLang="en-US" sz="1600" b="1">
              <a:latin typeface="+mn-ea"/>
            </a:endParaRPr>
          </a:p>
        </p:txBody>
      </p:sp>
      <p:cxnSp>
        <p:nvCxnSpPr>
          <p:cNvPr id="25" name="直線矢印コネクタ 24"/>
          <p:cNvCxnSpPr/>
          <p:nvPr/>
        </p:nvCxnSpPr>
        <p:spPr bwMode="auto">
          <a:xfrm flipH="1" flipV="1">
            <a:off x="3995920" y="3645030"/>
            <a:ext cx="1842452" cy="893864"/>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矢印コネクタ 25"/>
          <p:cNvCxnSpPr/>
          <p:nvPr/>
        </p:nvCxnSpPr>
        <p:spPr bwMode="auto">
          <a:xfrm flipH="1" flipV="1">
            <a:off x="3851900" y="3443702"/>
            <a:ext cx="936130" cy="23814"/>
          </a:xfrm>
          <a:prstGeom prst="straightConnector1">
            <a:avLst/>
          </a:prstGeom>
          <a:solidFill>
            <a:schemeClr val="bg1"/>
          </a:solidFill>
          <a:ln w="762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147874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914</Words>
  <Application>Microsoft Office PowerPoint</Application>
  <PresentationFormat>画面に合わせる (4:3)</PresentationFormat>
  <Paragraphs>132</Paragraphs>
  <Slides>20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20</vt:i4>
      </vt:variant>
    </vt:vector>
  </HeadingPairs>
  <TitlesOfParts>
    <vt:vector size="31"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About Conductor</vt:lpstr>
      <vt:lpstr>1.1　Ansible driverについて　X/X</vt:lpstr>
      <vt:lpstr>2.2 Conductor features</vt:lpstr>
      <vt:lpstr>2.3　Conductor Function Description　（1/11）</vt:lpstr>
      <vt:lpstr>2.3　Conductor Function Description　（2/11）</vt:lpstr>
      <vt:lpstr>2.3　Conductor Function Description　（3/11）</vt:lpstr>
      <vt:lpstr>2.3　Conductor function description　（4/11）</vt:lpstr>
      <vt:lpstr>2.3　Conductor menu functions　（5/11）</vt:lpstr>
      <vt:lpstr>2.3　Conductor Function Description（6/11）</vt:lpstr>
      <vt:lpstr>2.3　Conductor Function Description　（7/11）</vt:lpstr>
      <vt:lpstr>2.3　Conductor　（8/11）</vt:lpstr>
      <vt:lpstr>2.3　Conductor Function Description　（9/11）</vt:lpstr>
      <vt:lpstr>2.3　Conductor Function Description　（10/11）</vt:lpstr>
      <vt:lpstr>2.3　Conductor Function Description　（11/11）</vt:lpstr>
      <vt:lpstr>2.4　Conductor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2021-06-18T01:47:58Z</dcterms:modified>
</cp:coreProperties>
</file>