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716" r:id="rId1"/>
    <p:sldMasterId id="2147483727" r:id="rId2"/>
  </p:sldMasterIdLst>
  <p:notesMasterIdLst>
    <p:notesMasterId r:id="rId45"/>
  </p:notesMasterIdLst>
  <p:handoutMasterIdLst>
    <p:handoutMasterId r:id="rId46"/>
  </p:handoutMasterIdLst>
  <p:sldIdLst>
    <p:sldId id="719" r:id="rId3"/>
    <p:sldId id="800" r:id="rId4"/>
    <p:sldId id="610" r:id="rId5"/>
    <p:sldId id="821" r:id="rId6"/>
    <p:sldId id="842" r:id="rId7"/>
    <p:sldId id="803" r:id="rId8"/>
    <p:sldId id="843" r:id="rId9"/>
    <p:sldId id="822" r:id="rId10"/>
    <p:sldId id="853" r:id="rId11"/>
    <p:sldId id="801" r:id="rId12"/>
    <p:sldId id="825" r:id="rId13"/>
    <p:sldId id="823" r:id="rId14"/>
    <p:sldId id="804" r:id="rId15"/>
    <p:sldId id="805" r:id="rId16"/>
    <p:sldId id="807" r:id="rId17"/>
    <p:sldId id="808" r:id="rId18"/>
    <p:sldId id="802" r:id="rId19"/>
    <p:sldId id="818" r:id="rId20"/>
    <p:sldId id="820" r:id="rId21"/>
    <p:sldId id="836" r:id="rId22"/>
    <p:sldId id="838" r:id="rId23"/>
    <p:sldId id="831" r:id="rId24"/>
    <p:sldId id="833" r:id="rId25"/>
    <p:sldId id="834" r:id="rId26"/>
    <p:sldId id="835" r:id="rId27"/>
    <p:sldId id="839" r:id="rId28"/>
    <p:sldId id="813" r:id="rId29"/>
    <p:sldId id="840" r:id="rId30"/>
    <p:sldId id="814" r:id="rId31"/>
    <p:sldId id="815" r:id="rId32"/>
    <p:sldId id="816" r:id="rId33"/>
    <p:sldId id="817" r:id="rId34"/>
    <p:sldId id="824" r:id="rId35"/>
    <p:sldId id="845" r:id="rId36"/>
    <p:sldId id="854" r:id="rId37"/>
    <p:sldId id="852" r:id="rId38"/>
    <p:sldId id="846" r:id="rId39"/>
    <p:sldId id="851" r:id="rId40"/>
    <p:sldId id="848" r:id="rId41"/>
    <p:sldId id="849" r:id="rId42"/>
    <p:sldId id="850" r:id="rId43"/>
    <p:sldId id="318" r:id="rId44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ult section" id="{478E6E8B-13D5-4F6C-9DCA-F65BF18703DF}">
          <p14:sldIdLst>
            <p14:sldId id="719"/>
            <p14:sldId id="800"/>
            <p14:sldId id="610"/>
            <p14:sldId id="821"/>
            <p14:sldId id="842"/>
            <p14:sldId id="803"/>
            <p14:sldId id="843"/>
            <p14:sldId id="822"/>
          </p14:sldIdLst>
        </p14:section>
        <p14:section name="Preparation" id="{A3B4C904-C9BB-4261-9BE0-C60F090C87B4}">
          <p14:sldIdLst>
            <p14:sldId id="853"/>
            <p14:sldId id="801"/>
            <p14:sldId id="825"/>
          </p14:sldIdLst>
        </p14:section>
        <p14:section name="Operation creation" id="{6BAF7756-506F-4884-AEAB-F11A9EA77C98}">
          <p14:sldIdLst>
            <p14:sldId id="823"/>
          </p14:sldIdLst>
        </p14:section>
        <p14:section name="Movement" id="{E42D4A57-2C8E-482B-BA36-0AD7582C9FA3}">
          <p14:sldIdLst>
            <p14:sldId id="804"/>
            <p14:sldId id="805"/>
            <p14:sldId id="807"/>
          </p14:sldIdLst>
        </p14:section>
        <p14:section name="Conductor" id="{5E536E17-EAB8-41AB-8E16-B67FE81C3C1C}">
          <p14:sldIdLst>
            <p14:sldId id="808"/>
          </p14:sldIdLst>
        </p14:section>
        <p14:section name="Host group setting" id="{C266A38D-35AC-428C-9B15-403EDC052491}">
          <p14:sldIdLst>
            <p14:sldId id="802"/>
            <p14:sldId id="818"/>
            <p14:sldId id="820"/>
          </p14:sldIdLst>
        </p14:section>
        <p14:section name="Menu・Menu group list" id="{812E92F5-3F3D-4C5E-A342-286D0B271939}">
          <p14:sldIdLst>
            <p14:sldId id="836"/>
            <p14:sldId id="838"/>
            <p14:sldId id="831"/>
            <p14:sldId id="833"/>
            <p14:sldId id="834"/>
            <p14:sldId id="835"/>
          </p14:sldIdLst>
        </p14:section>
        <p14:section name="Data registration" id="{D74126D5-7B04-478B-AAB9-A6A22CCD2815}">
          <p14:sldIdLst>
            <p14:sldId id="839"/>
            <p14:sldId id="813"/>
            <p14:sldId id="840"/>
          </p14:sldIdLst>
        </p14:section>
        <p14:section name="Substitution value automatic registration setting" id="{2BC6F414-BE0E-42C5-B9B1-DD6731C64E3A}">
          <p14:sldIdLst>
            <p14:sldId id="814"/>
          </p14:sldIdLst>
        </p14:section>
        <p14:section name="Check Substitution value・Target host" id="{D6C165BE-3FDC-43C6-B110-CE61E53E5B66}">
          <p14:sldIdLst>
            <p14:sldId id="815"/>
          </p14:sldIdLst>
        </p14:section>
        <p14:section name="Execution" id="{634B530C-0286-40F1-AB4C-949C3B2CF475}">
          <p14:sldIdLst>
            <p14:sldId id="816"/>
            <p14:sldId id="817"/>
            <p14:sldId id="824"/>
          </p14:sldIdLst>
        </p14:section>
        <p14:section name="Scenario 2" id="{D428F894-FB30-481D-A5C4-7FB96936C50E}">
          <p14:sldIdLst>
            <p14:sldId id="845"/>
            <p14:sldId id="854"/>
            <p14:sldId id="852"/>
            <p14:sldId id="846"/>
            <p14:sldId id="851"/>
            <p14:sldId id="848"/>
            <p14:sldId id="849"/>
            <p14:sldId id="850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00297A"/>
    <a:srgbClr val="003986"/>
    <a:srgbClr val="FF0000"/>
    <a:srgbClr val="00DA63"/>
    <a:srgbClr val="FFFF99"/>
    <a:srgbClr val="00246C"/>
    <a:srgbClr val="D1E105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80" autoAdjust="0"/>
    <p:restoredTop sz="95287" autoAdjust="0"/>
  </p:normalViewPr>
  <p:slideViewPr>
    <p:cSldViewPr>
      <p:cViewPr varScale="1">
        <p:scale>
          <a:sx n="78" d="100"/>
          <a:sy n="78" d="100"/>
        </p:scale>
        <p:origin x="67" y="797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-1413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688" y="60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2021/6/17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2021/6/17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4270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8736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6554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4473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6426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41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062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5954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4546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4985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4306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5733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18127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26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128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86773" y="26056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185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42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099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724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7528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97461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82473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843227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422920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95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99538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9130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56424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05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88157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71700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806998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39431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392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404926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899023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  <a:endParaRPr kumimoji="1" lang="en-US" altLang="ja-JP" sz="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22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3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358586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6.xml"/><Relationship Id="rId18" Type="http://schemas.openxmlformats.org/officeDocument/2006/relationships/slide" Target="slide36.xml"/><Relationship Id="rId3" Type="http://schemas.openxmlformats.org/officeDocument/2006/relationships/slide" Target="slide41.xml"/><Relationship Id="rId7" Type="http://schemas.openxmlformats.org/officeDocument/2006/relationships/slide" Target="slide10.xml"/><Relationship Id="rId12" Type="http://schemas.openxmlformats.org/officeDocument/2006/relationships/slide" Target="slide20.xml"/><Relationship Id="rId17" Type="http://schemas.openxmlformats.org/officeDocument/2006/relationships/slide" Target="slide33.xml"/><Relationship Id="rId2" Type="http://schemas.openxmlformats.org/officeDocument/2006/relationships/notesSlide" Target="../notesSlides/notesSlide2.xml"/><Relationship Id="rId16" Type="http://schemas.openxmlformats.org/officeDocument/2006/relationships/slide" Target="slide31.xml"/><Relationship Id="rId20" Type="http://schemas.openxmlformats.org/officeDocument/2006/relationships/slide" Target="slide38.xml"/><Relationship Id="rId1" Type="http://schemas.openxmlformats.org/officeDocument/2006/relationships/slideLayout" Target="../slideLayouts/slideLayout9.xml"/><Relationship Id="rId6" Type="http://schemas.openxmlformats.org/officeDocument/2006/relationships/slide" Target="slide6.xml"/><Relationship Id="rId11" Type="http://schemas.openxmlformats.org/officeDocument/2006/relationships/slide" Target="slide17.xml"/><Relationship Id="rId5" Type="http://schemas.openxmlformats.org/officeDocument/2006/relationships/slide" Target="slide5.xml"/><Relationship Id="rId15" Type="http://schemas.openxmlformats.org/officeDocument/2006/relationships/slide" Target="slide30.xml"/><Relationship Id="rId10" Type="http://schemas.openxmlformats.org/officeDocument/2006/relationships/slide" Target="slide16.xml"/><Relationship Id="rId19" Type="http://schemas.openxmlformats.org/officeDocument/2006/relationships/slide" Target="slide37.xml"/><Relationship Id="rId4" Type="http://schemas.openxmlformats.org/officeDocument/2006/relationships/slide" Target="slide4.xml"/><Relationship Id="rId9" Type="http://schemas.openxmlformats.org/officeDocument/2006/relationships/slide" Target="slide13.xml"/><Relationship Id="rId14" Type="http://schemas.openxmlformats.org/officeDocument/2006/relationships/slide" Target="slide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Version 1.7.2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-47544" y="2733562"/>
            <a:ext cx="9143999" cy="169834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3600" b="1" kern="0" spc="-1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Host group </a:t>
            </a:r>
            <a:r>
              <a:rPr lang="en-US" altLang="ja-JP" sz="36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management</a:t>
            </a:r>
          </a:p>
          <a:p>
            <a:r>
              <a:rPr lang="en-US" altLang="ja-JP" sz="36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Menu creation</a:t>
            </a:r>
          </a:p>
          <a:p>
            <a:r>
              <a:rPr lang="en-US" altLang="ja-JP" sz="36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【</a:t>
            </a:r>
            <a:r>
              <a:rPr lang="en-US" altLang="ja-JP" sz="36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Practice】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※In this document, “Exastro IT Automation” is described as “ITA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724" y="1700808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2.1 </a:t>
            </a:r>
            <a:r>
              <a:rPr lang="en-US" altLang="ja-JP" dirty="0" smtClean="0"/>
              <a:t>Preparation 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 hangingPunct="0">
              <a:buClr>
                <a:srgbClr val="002B62"/>
              </a:buClr>
            </a:pPr>
            <a:r>
              <a:rPr lang="en-US" altLang="ja-JP" b="1" dirty="0" smtClean="0"/>
              <a:t>Playbook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creation</a:t>
            </a:r>
            <a:br>
              <a:rPr lang="en-US" altLang="ja-JP" b="1" dirty="0" smtClean="0"/>
            </a:br>
            <a:r>
              <a:rPr lang="en-US" altLang="ja-JP" sz="1600" dirty="0"/>
              <a:t>This scenario will use the following three </a:t>
            </a:r>
            <a:r>
              <a:rPr lang="en-US" altLang="ja-JP" sz="1600" dirty="0" smtClean="0"/>
              <a:t>playbooks.</a:t>
            </a:r>
            <a:r>
              <a:rPr lang="en-US" altLang="ja-JP" sz="1600" dirty="0">
                <a:solidFill>
                  <a:srgbClr val="000000"/>
                </a:solidFill>
              </a:rPr>
              <a:t/>
            </a:r>
            <a:br>
              <a:rPr lang="en-US" altLang="ja-JP" sz="1600" dirty="0">
                <a:solidFill>
                  <a:srgbClr val="000000"/>
                </a:solidFill>
              </a:rPr>
            </a:br>
            <a:r>
              <a:rPr lang="en-US" altLang="ja-JP" sz="1600" dirty="0">
                <a:solidFill>
                  <a:srgbClr val="000000"/>
                </a:solidFill>
              </a:rPr>
              <a:t>Please create a file with the following contents</a:t>
            </a:r>
            <a:r>
              <a:rPr lang="en-US" altLang="ja-JP" sz="1600" dirty="0" smtClean="0">
                <a:solidFill>
                  <a:srgbClr val="000000"/>
                </a:solidFill>
              </a:rPr>
              <a:t>.</a:t>
            </a:r>
            <a:r>
              <a:rPr lang="en-US" altLang="ja-JP" sz="1600" dirty="0">
                <a:solidFill>
                  <a:srgbClr val="000000"/>
                </a:solidFill>
              </a:rPr>
              <a:t/>
            </a:r>
            <a:br>
              <a:rPr lang="en-US" altLang="ja-JP" sz="1600" dirty="0">
                <a:solidFill>
                  <a:srgbClr val="000000"/>
                </a:solidFill>
              </a:rPr>
            </a:br>
            <a:r>
              <a:rPr lang="en-US" altLang="ja-JP" sz="1600" dirty="0">
                <a:solidFill>
                  <a:srgbClr val="000000"/>
                </a:solidFill>
              </a:rPr>
              <a:t>[Attention] </a:t>
            </a:r>
            <a:r>
              <a:rPr lang="en-US" altLang="ja-JP" sz="1600" dirty="0" smtClean="0">
                <a:solidFill>
                  <a:srgbClr val="000000"/>
                </a:solidFill>
              </a:rPr>
              <a:t>Create </a:t>
            </a:r>
            <a:r>
              <a:rPr lang="en-US" altLang="ja-JP" sz="1600" dirty="0">
                <a:solidFill>
                  <a:srgbClr val="000000"/>
                </a:solidFill>
              </a:rPr>
              <a:t>the </a:t>
            </a:r>
            <a:r>
              <a:rPr lang="en-US" altLang="ja-JP" sz="1600" dirty="0" err="1">
                <a:solidFill>
                  <a:srgbClr val="000000"/>
                </a:solidFill>
              </a:rPr>
              <a:t>yml</a:t>
            </a:r>
            <a:r>
              <a:rPr lang="en-US" altLang="ja-JP" sz="1600" dirty="0">
                <a:solidFill>
                  <a:srgbClr val="000000"/>
                </a:solidFill>
              </a:rPr>
              <a:t> file with Character code " UTF-8", New line code "LF</a:t>
            </a:r>
            <a:r>
              <a:rPr lang="en-US" altLang="ja-JP" sz="1600" dirty="0" smtClean="0">
                <a:solidFill>
                  <a:srgbClr val="000000"/>
                </a:solidFill>
              </a:rPr>
              <a:t>".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2867" y="5570656"/>
            <a:ext cx="5155886" cy="738664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400" smtClean="0"/>
              <a:t>- name:</a:t>
            </a:r>
            <a:r>
              <a:rPr lang="ja-JP" altLang="en-US" sz="1400"/>
              <a:t> </a:t>
            </a:r>
            <a:r>
              <a:rPr lang="en-US" altLang="ja-JP" sz="1400" smtClean="0"/>
              <a:t>Add Nameserver</a:t>
            </a:r>
            <a:endParaRPr lang="en-US" altLang="ja-JP" sz="1400"/>
          </a:p>
          <a:p>
            <a:r>
              <a:rPr lang="en-US" altLang="ja-JP" sz="1400"/>
              <a:t> </a:t>
            </a:r>
            <a:r>
              <a:rPr lang="en-US" altLang="ja-JP" sz="1400" smtClean="0"/>
              <a:t> shell: ‘echo nameserver {{ VAR_nameserver_ip }} &gt;&gt; /etc/resolv.conf’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68432" y="4157593"/>
            <a:ext cx="3593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File name</a:t>
            </a:r>
            <a:r>
              <a:rPr kumimoji="1" lang="en-US" altLang="ja-JP" sz="1400" b="1" dirty="0" smtClean="0"/>
              <a:t>:</a:t>
            </a:r>
            <a:r>
              <a:rPr kumimoji="1" lang="ja-JP" altLang="en-US" sz="1400" b="1" dirty="0" smtClean="0"/>
              <a:t> </a:t>
            </a:r>
            <a:r>
              <a:rPr kumimoji="1" lang="en-US" altLang="ja-JP" sz="1400" b="1" dirty="0" smtClean="0"/>
              <a:t>2</a:t>
            </a:r>
            <a:r>
              <a:rPr lang="en-US" altLang="ja-JP" sz="1400" b="1" dirty="0" smtClean="0"/>
              <a:t>-set </a:t>
            </a:r>
            <a:r>
              <a:rPr lang="en-US" altLang="ja-JP" sz="1400" b="1" dirty="0" err="1" smtClean="0"/>
              <a:t>hostname.y</a:t>
            </a:r>
            <a:r>
              <a:rPr lang="ja-JP" altLang="en-US" sz="1400" b="1" dirty="0" err="1" smtClean="0"/>
              <a:t>ｍ</a:t>
            </a:r>
            <a:r>
              <a:rPr lang="en-US" altLang="ja-JP" sz="1400" b="1" dirty="0" smtClean="0"/>
              <a:t>l</a:t>
            </a:r>
            <a:br>
              <a:rPr lang="en-US" altLang="ja-JP" sz="1400" b="1" dirty="0" smtClean="0"/>
            </a:br>
            <a:r>
              <a:rPr lang="en-US" altLang="ja-JP" sz="1400" dirty="0" smtClean="0"/>
              <a:t>Changes </a:t>
            </a:r>
            <a:r>
              <a:rPr lang="en-US" altLang="ja-JP" sz="1400" dirty="0"/>
              <a:t>the </a:t>
            </a:r>
            <a:r>
              <a:rPr lang="en-US" altLang="ja-JP" sz="1400" dirty="0" smtClean="0"/>
              <a:t>hosts </a:t>
            </a:r>
            <a:r>
              <a:rPr lang="en-US" altLang="ja-JP" sz="1400" dirty="0"/>
              <a:t>name.</a:t>
            </a:r>
          </a:p>
          <a:p>
            <a:r>
              <a:rPr lang="en-US" altLang="ja-JP" sz="1400" dirty="0"/>
              <a:t>In this scenario, value will be substituted per </a:t>
            </a:r>
            <a:r>
              <a:rPr lang="en-US" altLang="ja-JP" sz="1400" dirty="0" smtClean="0"/>
              <a:t>host.</a:t>
            </a:r>
            <a:endParaRPr lang="en-US" altLang="ja-JP" sz="1400" b="1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468432" y="5595850"/>
            <a:ext cx="36755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File name</a:t>
            </a:r>
            <a:r>
              <a:rPr kumimoji="1" lang="en-US" altLang="ja-JP" sz="1400" b="1" dirty="0" smtClean="0"/>
              <a:t>:</a:t>
            </a:r>
            <a:r>
              <a:rPr kumimoji="1" lang="ja-JP" altLang="en-US" sz="1400" b="1" dirty="0" smtClean="0"/>
              <a:t> </a:t>
            </a:r>
            <a:r>
              <a:rPr kumimoji="1" lang="en-US" altLang="ja-JP" sz="1400" b="1" dirty="0" smtClean="0"/>
              <a:t>3</a:t>
            </a:r>
            <a:r>
              <a:rPr lang="en-US" altLang="ja-JP" sz="1400" b="1" dirty="0" smtClean="0"/>
              <a:t>-set </a:t>
            </a:r>
            <a:r>
              <a:rPr lang="en-US" altLang="ja-JP" sz="1400" b="1" dirty="0" err="1" smtClean="0"/>
              <a:t>nameserver.yml</a:t>
            </a:r>
            <a:r>
              <a:rPr lang="en-US" altLang="ja-JP" sz="1400" b="1" dirty="0" smtClean="0"/>
              <a:t/>
            </a:r>
            <a:br>
              <a:rPr lang="en-US" altLang="ja-JP" sz="1400" b="1" dirty="0" smtClean="0"/>
            </a:br>
            <a:r>
              <a:rPr lang="en-US" altLang="ja-JP" sz="1400" dirty="0"/>
              <a:t>Adds postscript to /</a:t>
            </a:r>
            <a:r>
              <a:rPr lang="en-US" altLang="ja-JP" sz="1400" dirty="0" err="1" smtClean="0"/>
              <a:t>etc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resolv.conf</a:t>
            </a:r>
            <a:r>
              <a:rPr lang="en-US" altLang="ja-JP" sz="1400" dirty="0" smtClean="0"/>
              <a:t>.</a:t>
            </a:r>
          </a:p>
          <a:p>
            <a:r>
              <a:rPr lang="en-US" altLang="ja-JP" sz="1400" dirty="0"/>
              <a:t>As it </a:t>
            </a:r>
            <a:r>
              <a:rPr lang="en-US" altLang="ja-JP" sz="1400" dirty="0" smtClean="0"/>
              <a:t>isn’t idempotent</a:t>
            </a:r>
            <a:r>
              <a:rPr lang="en-US" altLang="ja-JP" sz="1400" dirty="0"/>
              <a:t>, it will be only be executed to each host once. </a:t>
            </a:r>
            <a:endParaRPr lang="en-US" altLang="ja-JP" sz="1400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12867" y="2713456"/>
            <a:ext cx="5158168" cy="738664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400"/>
              <a:t>- name: </a:t>
            </a:r>
            <a:r>
              <a:rPr lang="en-US" altLang="ja-JP" sz="1400" smtClean="0"/>
              <a:t>Set Timezone</a:t>
            </a:r>
            <a:endParaRPr lang="en-US" altLang="ja-JP" sz="1400"/>
          </a:p>
          <a:p>
            <a:r>
              <a:rPr lang="en-US" altLang="ja-JP" sz="1400"/>
              <a:t>  timezone:</a:t>
            </a:r>
          </a:p>
          <a:p>
            <a:r>
              <a:rPr lang="en-US" altLang="ja-JP" sz="1400"/>
              <a:t>    name: "{{ </a:t>
            </a:r>
            <a:r>
              <a:rPr lang="en-US" altLang="ja-JP" sz="1400" smtClean="0"/>
              <a:t>VAR_locale_timezone }}"</a:t>
            </a:r>
            <a:endParaRPr lang="en-US" altLang="ja-JP" sz="140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482221" y="2719336"/>
            <a:ext cx="36617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File name</a:t>
            </a:r>
            <a:r>
              <a:rPr kumimoji="1" lang="en-US" altLang="ja-JP" sz="1400" b="1" dirty="0" smtClean="0"/>
              <a:t>:</a:t>
            </a:r>
            <a:r>
              <a:rPr kumimoji="1" lang="ja-JP" altLang="en-US" sz="1400" b="1" dirty="0" smtClean="0"/>
              <a:t> </a:t>
            </a:r>
            <a:r>
              <a:rPr kumimoji="1" lang="en-US" altLang="ja-JP" sz="1400" b="1" dirty="0" smtClean="0"/>
              <a:t>1</a:t>
            </a:r>
            <a:r>
              <a:rPr lang="en-US" altLang="ja-JP" sz="1400" b="1" dirty="0" smtClean="0"/>
              <a:t>-set_timezone.yml</a:t>
            </a:r>
          </a:p>
          <a:p>
            <a:r>
              <a:rPr lang="en-US" altLang="ja-JP" sz="1400" dirty="0"/>
              <a:t>Changes the time zone to the specified value.</a:t>
            </a:r>
          </a:p>
          <a:p>
            <a:r>
              <a:rPr lang="en-US" altLang="ja-JP" sz="1400" dirty="0"/>
              <a:t>In this scenario, all host`s common value will be </a:t>
            </a:r>
            <a:r>
              <a:rPr lang="en-US" altLang="ja-JP" sz="1400" dirty="0" smtClean="0"/>
              <a:t>substituted.</a:t>
            </a:r>
            <a:endParaRPr lang="ja-JP" altLang="en-US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12867" y="4142056"/>
            <a:ext cx="5158168" cy="738664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400"/>
              <a:t>- name: </a:t>
            </a:r>
            <a:r>
              <a:rPr lang="en-US" altLang="ja-JP" sz="1400" smtClean="0"/>
              <a:t>Set Hostname</a:t>
            </a:r>
            <a:endParaRPr lang="en-US" altLang="ja-JP" sz="1400"/>
          </a:p>
          <a:p>
            <a:r>
              <a:rPr lang="en-US" altLang="ja-JP" sz="1400"/>
              <a:t>  hostname:</a:t>
            </a:r>
          </a:p>
          <a:p>
            <a:r>
              <a:rPr lang="en-US" altLang="ja-JP" sz="1400"/>
              <a:t>    name: "{{ VAR_hostname }}"</a:t>
            </a:r>
          </a:p>
        </p:txBody>
      </p:sp>
    </p:spTree>
    <p:extLst>
      <p:ext uri="{BB962C8B-B14F-4D97-AF65-F5344CB8AC3E}">
        <p14:creationId xmlns:p14="http://schemas.microsoft.com/office/powerpoint/2010/main" val="239491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en-US" altLang="ja-JP" dirty="0" smtClean="0"/>
              <a:t> </a:t>
            </a:r>
            <a:r>
              <a:rPr lang="en-US" altLang="ja-JP" dirty="0" smtClean="0"/>
              <a:t>Preparation(2/2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Target host </a:t>
            </a:r>
            <a:r>
              <a:rPr lang="en-US" altLang="ja-JP" b="1" dirty="0" smtClean="0"/>
              <a:t>registration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/>
              <a:t>Register </a:t>
            </a:r>
            <a:r>
              <a:rPr lang="en-US" altLang="ja-JP" sz="1600" dirty="0" smtClean="0"/>
              <a:t>host </a:t>
            </a:r>
            <a:r>
              <a:rPr lang="en-US" altLang="ja-JP" sz="1600" dirty="0"/>
              <a:t>to execute the work in ITA.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lang="en-US" altLang="ja-JP" sz="1600" dirty="0"/>
              <a:t>This time, we will register 5 </a:t>
            </a:r>
            <a:r>
              <a:rPr lang="en-US" altLang="ja-JP" sz="1600" dirty="0" smtClean="0"/>
              <a:t>servers.</a:t>
            </a:r>
            <a:br>
              <a:rPr lang="en-US" altLang="ja-JP" sz="1600" dirty="0" smtClean="0"/>
            </a:br>
            <a:r>
              <a:rPr lang="en-US" altLang="ja-JP" sz="1400" dirty="0" smtClean="0"/>
              <a:t>※ </a:t>
            </a:r>
            <a:r>
              <a:rPr lang="en-US" altLang="ja-JP" sz="1400" dirty="0" err="1"/>
              <a:t>webC</a:t>
            </a:r>
            <a:r>
              <a:rPr lang="en-US" altLang="ja-JP" sz="1400" dirty="0"/>
              <a:t> is used in scenario </a:t>
            </a:r>
            <a:r>
              <a:rPr lang="en-US" altLang="ja-JP" sz="1400" dirty="0" smtClean="0"/>
              <a:t>2.</a:t>
            </a:r>
            <a:r>
              <a:rPr kumimoji="1" lang="en-US" altLang="ja-JP" sz="1400" b="1" dirty="0" smtClean="0"/>
              <a:t/>
            </a:r>
            <a:br>
              <a:rPr kumimoji="1" lang="en-US" altLang="ja-JP" sz="1400" b="1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fr-FR" altLang="ja-JP" sz="1600" dirty="0"/>
              <a:t>Menu </a:t>
            </a:r>
            <a:r>
              <a:rPr lang="fr-FR" altLang="ja-JP" sz="1600" b="1" dirty="0"/>
              <a:t>: Basic Console &gt; Device list</a:t>
            </a:r>
            <a:endParaRPr lang="en-US" altLang="ja-JP" sz="1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/>
              <a:t>Click Register &gt; Start Registration.</a:t>
            </a:r>
            <a:endParaRPr lang="en-US" altLang="ja-JP" sz="16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/>
              <a:t>Select or input the following information for each item and click "Register".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" y="3180446"/>
            <a:ext cx="5499628" cy="112563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100" y="3180445"/>
            <a:ext cx="3452770" cy="1096859"/>
          </a:xfrm>
          <a:prstGeom prst="rect">
            <a:avLst/>
          </a:prstGeom>
        </p:spPr>
      </p:pic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948251"/>
              </p:ext>
            </p:extLst>
          </p:nvPr>
        </p:nvGraphicFramePr>
        <p:xfrm>
          <a:off x="66130" y="4277304"/>
          <a:ext cx="8682336" cy="20161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61">
                  <a:extLst>
                    <a:ext uri="{9D8B030D-6E8A-4147-A177-3AD203B41FA5}">
                      <a16:colId xmlns:a16="http://schemas.microsoft.com/office/drawing/2014/main" val="2384318917"/>
                    </a:ext>
                  </a:extLst>
                </a:gridCol>
                <a:gridCol w="814000">
                  <a:extLst>
                    <a:ext uri="{9D8B030D-6E8A-4147-A177-3AD203B41FA5}">
                      <a16:colId xmlns:a16="http://schemas.microsoft.com/office/drawing/2014/main" val="714268128"/>
                    </a:ext>
                  </a:extLst>
                </a:gridCol>
                <a:gridCol w="939586">
                  <a:extLst>
                    <a:ext uri="{9D8B030D-6E8A-4147-A177-3AD203B41FA5}">
                      <a16:colId xmlns:a16="http://schemas.microsoft.com/office/drawing/2014/main" val="1001430770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738119319"/>
                    </a:ext>
                  </a:extLst>
                </a:gridCol>
                <a:gridCol w="1279923">
                  <a:extLst>
                    <a:ext uri="{9D8B030D-6E8A-4147-A177-3AD203B41FA5}">
                      <a16:colId xmlns:a16="http://schemas.microsoft.com/office/drawing/2014/main" val="3240370687"/>
                    </a:ext>
                  </a:extLst>
                </a:gridCol>
                <a:gridCol w="954815">
                  <a:extLst>
                    <a:ext uri="{9D8B030D-6E8A-4147-A177-3AD203B41FA5}">
                      <a16:colId xmlns:a16="http://schemas.microsoft.com/office/drawing/2014/main" val="4277845767"/>
                    </a:ext>
                  </a:extLst>
                </a:gridCol>
                <a:gridCol w="1266781">
                  <a:extLst>
                    <a:ext uri="{9D8B030D-6E8A-4147-A177-3AD203B41FA5}">
                      <a16:colId xmlns:a16="http://schemas.microsoft.com/office/drawing/2014/main" val="1478326670"/>
                    </a:ext>
                  </a:extLst>
                </a:gridCol>
                <a:gridCol w="1450771">
                  <a:extLst>
                    <a:ext uri="{9D8B030D-6E8A-4147-A177-3AD203B41FA5}">
                      <a16:colId xmlns:a16="http://schemas.microsoft.com/office/drawing/2014/main" val="677486930"/>
                    </a:ext>
                  </a:extLst>
                </a:gridCol>
              </a:tblGrid>
              <a:tr h="13457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Item</a:t>
                      </a:r>
                      <a:endParaRPr kumimoji="1" lang="ja-JP" altLang="en-US" sz="12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HW</a:t>
                      </a:r>
                    </a:p>
                    <a:p>
                      <a:pPr algn="ctr"/>
                      <a:r>
                        <a:rPr kumimoji="1" lang="en-US" altLang="ja-JP" sz="1200" dirty="0" smtClean="0"/>
                        <a:t>Device type</a:t>
                      </a:r>
                      <a:endParaRPr kumimoji="1" lang="ja-JP" altLang="en-US" sz="1200" dirty="0" smtClean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Host name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IP Address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Login user ID</a:t>
                      </a:r>
                      <a:endParaRPr kumimoji="1" lang="en-US" altLang="ja-JP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Management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Login password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Authentication method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842603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</a:rPr>
                        <a:t>Server1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SV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webA</a:t>
                      </a:r>
                      <a:endParaRPr kumimoji="1" lang="ja-JP" altLang="en-US" sz="1200" dirty="0" smtClean="0"/>
                    </a:p>
                  </a:txBody>
                  <a:tcPr>
                    <a:solidFill>
                      <a:srgbClr val="CBCDD3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Target device IP Address</a:t>
                      </a:r>
                      <a:endParaRPr kumimoji="1" lang="ja-JP" altLang="en-US" sz="1200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Input free value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en-US" altLang="ja-JP" sz="1200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●</a:t>
                      </a:r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Input free value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en-US" altLang="ja-JP" sz="1200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Password authentication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131421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</a:rPr>
                        <a:t>Server2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webB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7E8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343914"/>
                  </a:ext>
                </a:extLst>
              </a:tr>
              <a:tr h="243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Server3</a:t>
                      </a:r>
                      <a:endParaRPr kumimoji="1" lang="ja-JP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dbA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CBCD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04276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</a:rPr>
                        <a:t>Server4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dbB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7E8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333931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</a:rPr>
                        <a:t>Server5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webC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CBCD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885380"/>
                  </a:ext>
                </a:extLst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 bwMode="auto">
          <a:xfrm>
            <a:off x="6333" y="3180445"/>
            <a:ext cx="749243" cy="104064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766433" y="3180445"/>
            <a:ext cx="637215" cy="105790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403648" y="3180444"/>
            <a:ext cx="623738" cy="105790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3418039" y="3191287"/>
            <a:ext cx="623738" cy="105790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4041777" y="3195094"/>
            <a:ext cx="767195" cy="105790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4800816" y="3195094"/>
            <a:ext cx="715676" cy="105790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617824" y="3191287"/>
            <a:ext cx="1662480" cy="105790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cxnSp>
        <p:nvCxnSpPr>
          <p:cNvPr id="19" name="曲線コネクタ 18"/>
          <p:cNvCxnSpPr>
            <a:cxnSpLocks noChangeAspect="1"/>
          </p:cNvCxnSpPr>
          <p:nvPr/>
        </p:nvCxnSpPr>
        <p:spPr bwMode="auto">
          <a:xfrm rot="2700000">
            <a:off x="5042471" y="3216241"/>
            <a:ext cx="1093515" cy="1008000"/>
          </a:xfrm>
          <a:prstGeom prst="curvedConnector3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4792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 </a:t>
            </a:r>
            <a:r>
              <a:rPr lang="en-US" altLang="ja-JP" dirty="0"/>
              <a:t>Operation registration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Register new operation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Create operation</a:t>
            </a:r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b="1" dirty="0"/>
              <a:t>Menu : Basic Console &gt; </a:t>
            </a:r>
            <a:r>
              <a:rPr lang="en-US" altLang="ja-JP" sz="1600" b="1" dirty="0" smtClean="0"/>
              <a:t>Operation </a:t>
            </a:r>
            <a:r>
              <a:rPr lang="en-US" altLang="ja-JP" sz="1600" b="1" dirty="0"/>
              <a:t>list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/>
              <a:t>Click Register &gt; Start Registration</a:t>
            </a:r>
            <a:r>
              <a:rPr lang="en-US" altLang="ja-JP" sz="1600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/>
              <a:t>I</a:t>
            </a:r>
            <a:r>
              <a:rPr lang="en-US" altLang="ja-JP" sz="1600" dirty="0" smtClean="0"/>
              <a:t>nput </a:t>
            </a:r>
            <a:r>
              <a:rPr lang="en-US" altLang="ja-JP" sz="1600" dirty="0"/>
              <a:t>the following information for each item and click "Register".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397235"/>
              </p:ext>
            </p:extLst>
          </p:nvPr>
        </p:nvGraphicFramePr>
        <p:xfrm>
          <a:off x="177212" y="5237718"/>
          <a:ext cx="6194988" cy="7115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97494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3097494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Scheduled date for execution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Basic settings all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(Enter </a:t>
                      </a:r>
                      <a:r>
                        <a:rPr kumimoji="1" lang="en-US" altLang="ja-JP" sz="1400" dirty="0" smtClean="0"/>
                        <a:t>free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value</a:t>
                      </a:r>
                      <a:r>
                        <a:rPr kumimoji="1" lang="en-US" altLang="ja-JP" sz="14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97465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77212" y="6075208"/>
            <a:ext cx="8355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</a:t>
            </a:r>
            <a:r>
              <a:rPr kumimoji="1" lang="ja-JP" altLang="en-US" sz="1200" dirty="0" smtClean="0"/>
              <a:t> </a:t>
            </a:r>
            <a:r>
              <a:rPr lang="en-US" altLang="ja-JP" sz="1200" dirty="0"/>
              <a:t>"Scheduled date for execution" is just an item for </a:t>
            </a:r>
            <a:r>
              <a:rPr lang="en-US" altLang="ja-JP" sz="1200" dirty="0" smtClean="0"/>
              <a:t>management. </a:t>
            </a:r>
            <a:r>
              <a:rPr lang="en-US" altLang="ja-JP" sz="1200" dirty="0"/>
              <a:t>It will not be executed </a:t>
            </a:r>
            <a:r>
              <a:rPr lang="en-US" altLang="ja-JP" sz="1200" dirty="0" smtClean="0"/>
              <a:t>automatically.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99" y="2801289"/>
            <a:ext cx="6184301" cy="2152950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 bwMode="auto">
          <a:xfrm>
            <a:off x="251520" y="3212976"/>
            <a:ext cx="4104574" cy="93612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61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2.3</a:t>
            </a:r>
            <a:r>
              <a:rPr kumimoji="1" lang="en-US" altLang="ja-JP" dirty="0" smtClean="0"/>
              <a:t> </a:t>
            </a:r>
            <a:r>
              <a:rPr lang="en-US" altLang="ja-JP" dirty="0"/>
              <a:t>Movement configuration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(1/3)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Create Movement</a:t>
            </a:r>
            <a:br>
              <a:rPr lang="en-US" altLang="ja-JP" b="1" dirty="0"/>
            </a:br>
            <a:r>
              <a:rPr lang="en-US" altLang="ja-JP" sz="1600" dirty="0"/>
              <a:t>Register the Movements that is going to be associated with the </a:t>
            </a:r>
            <a:r>
              <a:rPr lang="en-US" altLang="ja-JP" sz="1600" dirty="0" smtClean="0"/>
              <a:t>playbooks.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Menu </a:t>
            </a:r>
            <a:r>
              <a:rPr lang="en-US" altLang="ja-JP" sz="1600" b="1" dirty="0"/>
              <a:t>: Ansible-Legacy &gt; Movement list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/>
              <a:t>Click Register &gt; Start Registration</a:t>
            </a:r>
            <a:r>
              <a:rPr lang="en-US" altLang="ja-JP" sz="1600" dirty="0" smtClean="0"/>
              <a:t>.</a:t>
            </a:r>
            <a:endParaRPr kumimoji="1" lang="en-US" altLang="ja-JP" sz="16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/>
              <a:t>Select or input the following information for each item and click "Register</a:t>
            </a:r>
            <a:r>
              <a:rPr lang="en-US" altLang="ja-JP" sz="1600" dirty="0" smtClean="0"/>
              <a:t>".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6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761928"/>
              </p:ext>
            </p:extLst>
          </p:nvPr>
        </p:nvGraphicFramePr>
        <p:xfrm>
          <a:off x="179512" y="4797190"/>
          <a:ext cx="5544616" cy="12961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77990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2666626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</a:tblGrid>
              <a:tr h="3240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 specification format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9594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Set Timezone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IP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Set</a:t>
                      </a:r>
                      <a:r>
                        <a:rPr kumimoji="1" lang="en-US" altLang="ja-JP" sz="1400" baseline="0" smtClean="0"/>
                        <a:t> Hostname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IP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27550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aseline="0" smtClean="0"/>
                        <a:t>Add Nameserver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IP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121058"/>
                  </a:ext>
                </a:extLst>
              </a:tr>
            </a:tbl>
          </a:graphicData>
        </a:graphic>
      </p:graphicFrame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05" y="2536888"/>
            <a:ext cx="7027334" cy="2188256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 bwMode="auto">
          <a:xfrm>
            <a:off x="251400" y="2924944"/>
            <a:ext cx="3744536" cy="64809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426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 </a:t>
            </a:r>
            <a:r>
              <a:rPr lang="en-US" altLang="ja-JP" dirty="0"/>
              <a:t>Movement configuration (2/3)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Register playbook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/>
              <a:t>Register the created playbook in ITA</a:t>
            </a:r>
            <a:r>
              <a:rPr lang="en-US" altLang="ja-JP" sz="1600" dirty="0" smtClean="0"/>
              <a:t>.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b="1" dirty="0"/>
              <a:t>Menu : Ansible-Legacy &gt; playbook files</a:t>
            </a:r>
            <a:endParaRPr lang="en-US" altLang="ja-JP" sz="1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en-US" altLang="ja-JP" sz="1600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/>
              <a:t>Select a playbook from "Browser" and click "Upload in advance".</a:t>
            </a:r>
            <a:endParaRPr lang="en-US" altLang="ja-JP" sz="16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"Register".</a:t>
            </a:r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 smtClean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606150"/>
              </p:ext>
            </p:extLst>
          </p:nvPr>
        </p:nvGraphicFramePr>
        <p:xfrm>
          <a:off x="3203810" y="4912328"/>
          <a:ext cx="5256730" cy="13249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6683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2870047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Playbook</a:t>
                      </a:r>
                      <a:r>
                        <a:rPr kumimoji="1" lang="en-US" altLang="ja-JP" sz="1400" baseline="0" dirty="0" smtClean="0"/>
                        <a:t> file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Playbook</a:t>
                      </a:r>
                      <a:r>
                        <a:rPr kumimoji="1" lang="en-US" altLang="ja-JP" sz="1400" baseline="0" dirty="0" smtClean="0"/>
                        <a:t> file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 smtClean="0"/>
                        <a:t>set_timezone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1-set_timezone.yml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aseline="0" smtClean="0"/>
                        <a:t>add_nameserver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2-.set_nameserver.yml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893166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set</a:t>
                      </a:r>
                      <a:r>
                        <a:rPr kumimoji="1" lang="en-US" altLang="ja-JP" sz="1400" baseline="0" smtClean="0"/>
                        <a:t>_hostname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/>
                        <a:t>3</a:t>
                      </a:r>
                      <a:r>
                        <a:rPr lang="en-US" altLang="ja-JP" sz="1400" b="0" dirty="0" smtClean="0"/>
                        <a:t>-set_hostname.yml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72602"/>
                  </a:ext>
                </a:extLst>
              </a:tr>
            </a:tbl>
          </a:graphicData>
        </a:graphic>
      </p:graphicFrame>
      <p:pic>
        <p:nvPicPr>
          <p:cNvPr id="7" name="図 6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2852936"/>
            <a:ext cx="5760640" cy="2074333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 bwMode="auto">
          <a:xfrm>
            <a:off x="395536" y="3255021"/>
            <a:ext cx="4896544" cy="77985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812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 </a:t>
            </a:r>
            <a:r>
              <a:rPr lang="en-US" altLang="ja-JP" dirty="0"/>
              <a:t>Movement configuration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(3/3</a:t>
            </a:r>
            <a:r>
              <a:rPr lang="en-US" altLang="ja-JP" dirty="0"/>
              <a:t>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ja-JP" b="1" dirty="0" smtClean="0"/>
              <a:t>Register the playbook </a:t>
            </a:r>
            <a:r>
              <a:rPr lang="en-US" altLang="ja-JP" b="1" dirty="0" smtClean="0"/>
              <a:t>to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smtClean="0"/>
              <a:t>Movement.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Link the created Movement and Playbook files</a:t>
            </a:r>
            <a:r>
              <a:rPr lang="en-US" altLang="ja-JP" sz="1600" dirty="0" smtClean="0"/>
              <a:t>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b="1" dirty="0"/>
              <a:t>Menu : Ansible-Legacy &gt; Movement details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6732" y="4367048"/>
            <a:ext cx="21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Related table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390747"/>
              </p:ext>
            </p:extLst>
          </p:nvPr>
        </p:nvGraphicFramePr>
        <p:xfrm>
          <a:off x="230801" y="4736379"/>
          <a:ext cx="6110775" cy="12398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6925">
                  <a:extLst>
                    <a:ext uri="{9D8B030D-6E8A-4147-A177-3AD203B41FA5}">
                      <a16:colId xmlns:a16="http://schemas.microsoft.com/office/drawing/2014/main" val="1402159686"/>
                    </a:ext>
                  </a:extLst>
                </a:gridCol>
                <a:gridCol w="2036925">
                  <a:extLst>
                    <a:ext uri="{9D8B030D-6E8A-4147-A177-3AD203B41FA5}">
                      <a16:colId xmlns:a16="http://schemas.microsoft.com/office/drawing/2014/main" val="3655207279"/>
                    </a:ext>
                  </a:extLst>
                </a:gridCol>
                <a:gridCol w="2036925">
                  <a:extLst>
                    <a:ext uri="{9D8B030D-6E8A-4147-A177-3AD203B41FA5}">
                      <a16:colId xmlns:a16="http://schemas.microsoft.com/office/drawing/2014/main" val="2446437995"/>
                    </a:ext>
                  </a:extLst>
                </a:gridCol>
              </a:tblGrid>
              <a:tr h="290263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Movement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Playbook</a:t>
                      </a:r>
                      <a:r>
                        <a:rPr kumimoji="1" lang="en-US" altLang="ja-JP" sz="1400" baseline="0" dirty="0" smtClean="0"/>
                        <a:t> file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Include</a:t>
                      </a:r>
                      <a:r>
                        <a:rPr kumimoji="1" lang="en-US" altLang="ja-JP" sz="1400" baseline="0" dirty="0" smtClean="0"/>
                        <a:t> order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22025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Set Timezone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set_timezone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90631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aseline="0" smtClean="0"/>
                        <a:t>Add Nameserver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aseline="0" smtClean="0"/>
                        <a:t>add_nameserver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301522"/>
                  </a:ext>
                </a:extLst>
              </a:tr>
              <a:tr h="29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Set</a:t>
                      </a:r>
                      <a:r>
                        <a:rPr kumimoji="1" lang="en-US" altLang="ja-JP" sz="1400" baseline="0" smtClean="0"/>
                        <a:t> Hostname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set</a:t>
                      </a:r>
                      <a:r>
                        <a:rPr kumimoji="1" lang="en-US" altLang="ja-JP" sz="1400" baseline="0" smtClean="0"/>
                        <a:t>_hostname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84239"/>
                  </a:ext>
                </a:extLst>
              </a:tr>
            </a:tbl>
          </a:graphicData>
        </a:graphic>
      </p:graphicFrame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1" y="2650239"/>
            <a:ext cx="7992888" cy="1716807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323528" y="3068960"/>
            <a:ext cx="6018048" cy="72008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375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2.4</a:t>
            </a:r>
            <a:r>
              <a:rPr kumimoji="1" lang="ja-JP" altLang="en-US" dirty="0" smtClean="0"/>
              <a:t> </a:t>
            </a:r>
            <a:r>
              <a:rPr lang="en-US" altLang="ja-JP" dirty="0"/>
              <a:t>Conductor creation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908868"/>
            <a:ext cx="8784976" cy="5616476"/>
          </a:xfrm>
        </p:spPr>
        <p:txBody>
          <a:bodyPr/>
          <a:lstStyle/>
          <a:p>
            <a:r>
              <a:rPr lang="en-US" altLang="ja-JP" b="1" dirty="0"/>
              <a:t>Create Conductor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/>
              <a:t>Create a Conductor that collects the defined </a:t>
            </a:r>
            <a:r>
              <a:rPr lang="en-US" altLang="ja-JP" sz="1600" dirty="0" smtClean="0"/>
              <a:t>Movements.</a:t>
            </a:r>
            <a:br>
              <a:rPr lang="en-US" altLang="ja-JP" sz="1600" dirty="0" smtClean="0"/>
            </a:b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600" dirty="0" smtClean="0"/>
              <a:t>Menu:</a:t>
            </a:r>
            <a:r>
              <a:rPr lang="ja-JP" altLang="en-US" sz="1600" dirty="0" smtClean="0"/>
              <a:t> </a:t>
            </a:r>
            <a:r>
              <a:rPr lang="en-US" altLang="ja-JP" sz="1600" b="1" dirty="0" smtClean="0"/>
              <a:t>Conductor &gt; Conductor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class edit</a:t>
            </a:r>
          </a:p>
          <a:p>
            <a:pPr marL="0" indent="0">
              <a:buNone/>
            </a:pPr>
            <a:endParaRPr kumimoji="1" lang="en-US" altLang="ja-JP" dirty="0" smtClean="0"/>
          </a:p>
        </p:txBody>
      </p:sp>
      <p:pic>
        <p:nvPicPr>
          <p:cNvPr id="21" name="図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8231880" cy="432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 bwMode="auto">
          <a:xfrm>
            <a:off x="6691810" y="2596876"/>
            <a:ext cx="1719582" cy="18405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6702749" y="4841015"/>
            <a:ext cx="1708643" cy="60249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図形 23"/>
          <p:cNvSpPr/>
          <p:nvPr/>
        </p:nvSpPr>
        <p:spPr>
          <a:xfrm rot="21447710" flipH="1">
            <a:off x="6099461" y="4448614"/>
            <a:ext cx="535003" cy="702519"/>
          </a:xfrm>
          <a:prstGeom prst="swooshArrow">
            <a:avLst>
              <a:gd name="adj1" fmla="val 20732"/>
              <a:gd name="adj2" fmla="val 22713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/>
          </a:p>
        </p:txBody>
      </p:sp>
      <p:sp>
        <p:nvSpPr>
          <p:cNvPr id="25" name="角丸四角形 24"/>
          <p:cNvSpPr/>
          <p:nvPr/>
        </p:nvSpPr>
        <p:spPr bwMode="auto">
          <a:xfrm>
            <a:off x="5909485" y="5683688"/>
            <a:ext cx="2501907" cy="50407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+mn-ea"/>
              </a:rPr>
              <a:t>Add the required Movement by </a:t>
            </a:r>
          </a:p>
          <a:p>
            <a:r>
              <a:rPr lang="en-US" altLang="ja-JP" sz="1200">
                <a:solidFill>
                  <a:schemeClr val="tx1"/>
                </a:solidFill>
                <a:latin typeface="+mn-ea"/>
              </a:rPr>
              <a:t>dragging and dropping.</a:t>
            </a:r>
          </a:p>
        </p:txBody>
      </p:sp>
      <p:sp>
        <p:nvSpPr>
          <p:cNvPr id="26" name="円形吹き出し 25"/>
          <p:cNvSpPr/>
          <p:nvPr/>
        </p:nvSpPr>
        <p:spPr bwMode="auto">
          <a:xfrm>
            <a:off x="5693461" y="5443510"/>
            <a:ext cx="301542" cy="312200"/>
          </a:xfrm>
          <a:prstGeom prst="wedgeEllipseCallout">
            <a:avLst>
              <a:gd name="adj1" fmla="val 274889"/>
              <a:gd name="adj2" fmla="val -72608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323527" y="3827594"/>
            <a:ext cx="5760639" cy="33897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1750178" y="4484952"/>
            <a:ext cx="301542" cy="312200"/>
          </a:xfrm>
          <a:prstGeom prst="wedgeEllipseCallout">
            <a:avLst>
              <a:gd name="adj1" fmla="val 17734"/>
              <a:gd name="adj2" fmla="val -162924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b="1" dirty="0">
                <a:latin typeface="+mn-ea"/>
              </a:rPr>
              <a:t>３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1404384" y="6395134"/>
            <a:ext cx="1784156" cy="346234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+mn-ea"/>
              </a:rPr>
              <a:t>Click "Registration".</a:t>
            </a:r>
          </a:p>
        </p:txBody>
      </p:sp>
      <p:sp>
        <p:nvSpPr>
          <p:cNvPr id="30" name="円形吹き出し 29"/>
          <p:cNvSpPr/>
          <p:nvPr/>
        </p:nvSpPr>
        <p:spPr bwMode="auto">
          <a:xfrm>
            <a:off x="1187624" y="6213144"/>
            <a:ext cx="301542" cy="312200"/>
          </a:xfrm>
          <a:prstGeom prst="wedgeEllipseCallout">
            <a:avLst>
              <a:gd name="adj1" fmla="val -177730"/>
              <a:gd name="adj2" fmla="val 332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b="1" dirty="0">
                <a:latin typeface="+mn-ea"/>
              </a:rPr>
              <a:t>４</a:t>
            </a:r>
            <a:endParaRPr kumimoji="1" lang="ja-JP" altLang="en-US" sz="1400" b="1" dirty="0">
              <a:latin typeface="+mn-ea"/>
            </a:endParaRPr>
          </a:p>
        </p:txBody>
      </p:sp>
      <p:pic>
        <p:nvPicPr>
          <p:cNvPr id="31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076" y="4763134"/>
            <a:ext cx="2499924" cy="1114138"/>
          </a:xfrm>
          <a:prstGeom prst="rect">
            <a:avLst/>
          </a:prstGeom>
        </p:spPr>
      </p:pic>
      <p:sp>
        <p:nvSpPr>
          <p:cNvPr id="32" name="角丸四角形 31"/>
          <p:cNvSpPr/>
          <p:nvPr/>
        </p:nvSpPr>
        <p:spPr bwMode="auto">
          <a:xfrm>
            <a:off x="2068654" y="4415952"/>
            <a:ext cx="2503345" cy="346234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+mn-ea"/>
              </a:rPr>
              <a:t>Connect nodes to each others.</a:t>
            </a:r>
          </a:p>
        </p:txBody>
      </p:sp>
      <p:sp>
        <p:nvSpPr>
          <p:cNvPr id="34" name="角丸四角形 33"/>
          <p:cNvSpPr/>
          <p:nvPr/>
        </p:nvSpPr>
        <p:spPr bwMode="auto">
          <a:xfrm>
            <a:off x="5709846" y="2993185"/>
            <a:ext cx="1526450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Input Conductor name.</a:t>
            </a:r>
          </a:p>
        </p:txBody>
      </p:sp>
      <p:sp>
        <p:nvSpPr>
          <p:cNvPr id="35" name="円形吹き出し 34"/>
          <p:cNvSpPr/>
          <p:nvPr/>
        </p:nvSpPr>
        <p:spPr bwMode="auto">
          <a:xfrm>
            <a:off x="5593679" y="2780928"/>
            <a:ext cx="236378" cy="312200"/>
          </a:xfrm>
          <a:prstGeom prst="wedgeEllipseCallout">
            <a:avLst>
              <a:gd name="adj1" fmla="val 449960"/>
              <a:gd name="adj2" fmla="val -81456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 dirty="0">
                <a:latin typeface="+mn-ea"/>
              </a:rPr>
              <a:t>１</a:t>
            </a:r>
          </a:p>
        </p:txBody>
      </p:sp>
      <p:sp>
        <p:nvSpPr>
          <p:cNvPr id="36" name="角丸四角形 35"/>
          <p:cNvSpPr/>
          <p:nvPr/>
        </p:nvSpPr>
        <p:spPr bwMode="auto">
          <a:xfrm>
            <a:off x="107504" y="6249660"/>
            <a:ext cx="648072" cy="20352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37" name="表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664048"/>
              </p:ext>
            </p:extLst>
          </p:nvPr>
        </p:nvGraphicFramePr>
        <p:xfrm>
          <a:off x="7236296" y="2996952"/>
          <a:ext cx="1727217" cy="51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7217">
                  <a:extLst>
                    <a:ext uri="{9D8B030D-6E8A-4147-A177-3AD203B41FA5}">
                      <a16:colId xmlns:a16="http://schemas.microsoft.com/office/drawing/2014/main" val="2953390857"/>
                    </a:ext>
                  </a:extLst>
                </a:gridCol>
              </a:tblGrid>
              <a:tr h="220813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Conductor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name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740808"/>
                  </a:ext>
                </a:extLst>
              </a:tr>
              <a:tr h="2208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Server</a:t>
                      </a:r>
                      <a:r>
                        <a:rPr kumimoji="1" lang="en-US" altLang="ja-JP" sz="1100" baseline="0" dirty="0" smtClean="0"/>
                        <a:t> basic setting</a:t>
                      </a:r>
                      <a:endParaRPr kumimoji="1" lang="ja-JP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429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38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2.5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Host group setting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(1/4)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Define host </a:t>
            </a:r>
            <a:r>
              <a:rPr lang="en-US" altLang="ja-JP" b="1" dirty="0" smtClean="0"/>
              <a:t>groups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lang="en-US" altLang="ja-JP" sz="1600" dirty="0"/>
              <a:t>First, create the host groups to which the host belongs.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Menu : </a:t>
            </a:r>
            <a:r>
              <a:rPr lang="en-US" altLang="ja-JP" sz="1600" b="1" dirty="0"/>
              <a:t>Host group management &gt; Host group </a:t>
            </a:r>
            <a:r>
              <a:rPr lang="en-US" altLang="ja-JP" sz="1600" b="1" dirty="0" smtClean="0"/>
              <a:t>management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Register &gt; Start Registration.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6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640075"/>
              </p:ext>
            </p:extLst>
          </p:nvPr>
        </p:nvGraphicFramePr>
        <p:xfrm>
          <a:off x="179512" y="4797190"/>
          <a:ext cx="3816408" cy="12961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0946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1835462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</a:tblGrid>
              <a:tr h="3240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group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Priority order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9594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All_SV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web_SV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76441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db_SV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27550"/>
                  </a:ext>
                </a:extLst>
              </a:tr>
            </a:tbl>
          </a:graphicData>
        </a:graphic>
      </p:graphicFrame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582764"/>
            <a:ext cx="4544059" cy="2124371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 bwMode="auto">
          <a:xfrm>
            <a:off x="251520" y="3068960"/>
            <a:ext cx="4320480" cy="86058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754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2.5 Host group setting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Define the parent-child relationship of host </a:t>
            </a:r>
            <a:r>
              <a:rPr lang="en-US" altLang="ja-JP" b="1" dirty="0" smtClean="0"/>
              <a:t>groups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/>
              <a:t>Define the parent-child relationship in host groups. 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Menu : </a:t>
            </a:r>
            <a:r>
              <a:rPr lang="en-US" altLang="ja-JP" sz="1600" b="1" dirty="0"/>
              <a:t>Host group management &gt; Host group parent-child link list</a:t>
            </a:r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Register &gt; Start Registration.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the following information for each item and click "Register".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6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699125"/>
              </p:ext>
            </p:extLst>
          </p:nvPr>
        </p:nvGraphicFramePr>
        <p:xfrm>
          <a:off x="179512" y="4797190"/>
          <a:ext cx="3816408" cy="11662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0946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1835462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</a:tblGrid>
              <a:tr h="3240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group</a:t>
                      </a:r>
                    </a:p>
                    <a:p>
                      <a:r>
                        <a:rPr kumimoji="1" lang="en-US" altLang="ja-JP" sz="1400" baseline="0" dirty="0" smtClean="0"/>
                        <a:t>parent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group</a:t>
                      </a:r>
                      <a:r>
                        <a:rPr kumimoji="1" lang="en-US" altLang="ja-JP" sz="1400" dirty="0" smtClean="0"/>
                        <a:t/>
                      </a:r>
                      <a:br>
                        <a:rPr kumimoji="1" lang="en-US" altLang="ja-JP" sz="1400" dirty="0" smtClean="0"/>
                      </a:br>
                      <a:r>
                        <a:rPr kumimoji="1" lang="en-US" altLang="ja-JP" sz="1400" dirty="0" smtClean="0"/>
                        <a:t>child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9594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All_SV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web_SV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All_SV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db_SV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764418"/>
                  </a:ext>
                </a:extLst>
              </a:tr>
            </a:tbl>
          </a:graphicData>
        </a:graphic>
      </p:graphicFrame>
      <p:grpSp>
        <p:nvGrpSpPr>
          <p:cNvPr id="5" name="グループ化 4"/>
          <p:cNvGrpSpPr/>
          <p:nvPr/>
        </p:nvGrpSpPr>
        <p:grpSpPr>
          <a:xfrm>
            <a:off x="5091295" y="4955397"/>
            <a:ext cx="2552955" cy="849835"/>
            <a:chOff x="345873" y="3410095"/>
            <a:chExt cx="3158251" cy="1206224"/>
          </a:xfrm>
        </p:grpSpPr>
        <p:sp>
          <p:nvSpPr>
            <p:cNvPr id="9" name="テキスト ボックス 8"/>
            <p:cNvSpPr txBox="1"/>
            <p:nvPr/>
          </p:nvSpPr>
          <p:spPr>
            <a:xfrm>
              <a:off x="345874" y="3410095"/>
              <a:ext cx="3158250" cy="39316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All_SV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1971113" y="4223155"/>
              <a:ext cx="1533010" cy="39316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</a:rPr>
                <a:t>web</a:t>
              </a:r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45873" y="4223157"/>
              <a:ext cx="1533010" cy="39316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</a:rPr>
                <a:t>db</a:t>
              </a:r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カギ線コネクタ 13"/>
          <p:cNvCxnSpPr>
            <a:stCxn id="9" idx="2"/>
            <a:endCxn id="11" idx="0"/>
          </p:cNvCxnSpPr>
          <p:nvPr/>
        </p:nvCxnSpPr>
        <p:spPr bwMode="auto">
          <a:xfrm rot="16200000" flipH="1">
            <a:off x="6548293" y="5051876"/>
            <a:ext cx="295836" cy="65687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カギ線コネクタ 15"/>
          <p:cNvCxnSpPr>
            <a:stCxn id="9" idx="2"/>
            <a:endCxn id="12" idx="0"/>
          </p:cNvCxnSpPr>
          <p:nvPr/>
        </p:nvCxnSpPr>
        <p:spPr bwMode="auto">
          <a:xfrm rot="5400000">
            <a:off x="5891416" y="5051875"/>
            <a:ext cx="295837" cy="65687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テキスト ボックス 19"/>
          <p:cNvSpPr txBox="1"/>
          <p:nvPr/>
        </p:nvSpPr>
        <p:spPr>
          <a:xfrm>
            <a:off x="4992071" y="4509459"/>
            <a:ext cx="158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u="sng" dirty="0" smtClean="0"/>
              <a:t>Image</a:t>
            </a:r>
            <a:r>
              <a:rPr lang="ja-JP" altLang="en-US" sz="1400" u="sng" dirty="0" smtClean="0"/>
              <a:t>　　</a:t>
            </a:r>
            <a:endParaRPr kumimoji="1" lang="ja-JP" altLang="en-US" sz="1400" u="sng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78439"/>
            <a:ext cx="3867690" cy="1831019"/>
          </a:xfrm>
          <a:prstGeom prst="rect">
            <a:avLst/>
          </a:prstGeom>
        </p:spPr>
      </p:pic>
      <p:sp>
        <p:nvSpPr>
          <p:cNvPr id="19" name="角丸四角形 18"/>
          <p:cNvSpPr/>
          <p:nvPr/>
        </p:nvSpPr>
        <p:spPr bwMode="auto">
          <a:xfrm>
            <a:off x="1064350" y="3216492"/>
            <a:ext cx="3147610" cy="78857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709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2.5 Host group setting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(3/4)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87072" y="786435"/>
            <a:ext cx="8784976" cy="5616476"/>
          </a:xfrm>
        </p:spPr>
        <p:txBody>
          <a:bodyPr/>
          <a:lstStyle/>
          <a:p>
            <a:r>
              <a:rPr lang="en-US" altLang="ja-JP" b="1" dirty="0"/>
              <a:t>Register the host to host </a:t>
            </a:r>
            <a:r>
              <a:rPr lang="en-US" altLang="ja-JP" b="1" dirty="0" smtClean="0"/>
              <a:t>group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/>
              <a:t>Link the target host with the created host group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Menu : </a:t>
            </a:r>
            <a:r>
              <a:rPr lang="en-US" altLang="ja-JP" sz="1600" b="1" dirty="0"/>
              <a:t>Host group management &gt; Host link list</a:t>
            </a:r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Register &gt; Start Registration.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the following information for each item and click "Register".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6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938851"/>
              </p:ext>
            </p:extLst>
          </p:nvPr>
        </p:nvGraphicFramePr>
        <p:xfrm>
          <a:off x="155006" y="4456030"/>
          <a:ext cx="5035739" cy="18143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8468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2328486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  <a:gridCol w="978785">
                  <a:extLst>
                    <a:ext uri="{9D8B030D-6E8A-4147-A177-3AD203B41FA5}">
                      <a16:colId xmlns:a16="http://schemas.microsoft.com/office/drawing/2014/main" val="105248545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group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95948"/>
                  </a:ext>
                </a:extLst>
              </a:tr>
              <a:tr h="324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web_SV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Basic</a:t>
                      </a:r>
                      <a:r>
                        <a:rPr kumimoji="1" lang="en-US" altLang="ja-JP" sz="1400" baseline="0" dirty="0" smtClean="0"/>
                        <a:t> settings all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webA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  <a:tr h="324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web_SV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Basic</a:t>
                      </a:r>
                      <a:r>
                        <a:rPr kumimoji="1" lang="en-US" altLang="ja-JP" sz="1400" baseline="0" dirty="0" smtClean="0"/>
                        <a:t> settings all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webB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09824"/>
                  </a:ext>
                </a:extLst>
              </a:tr>
              <a:tr h="324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db_SV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Basic</a:t>
                      </a:r>
                      <a:r>
                        <a:rPr kumimoji="1" lang="en-US" altLang="ja-JP" sz="1400" baseline="0" dirty="0" smtClean="0"/>
                        <a:t> settings all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dbA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764418"/>
                  </a:ext>
                </a:extLst>
              </a:tr>
              <a:tr h="324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db_SV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Basic</a:t>
                      </a:r>
                      <a:r>
                        <a:rPr kumimoji="1" lang="en-US" altLang="ja-JP" sz="1400" baseline="0" dirty="0" smtClean="0"/>
                        <a:t> settings all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dbB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063484"/>
                  </a:ext>
                </a:extLst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6673753" y="6227338"/>
            <a:ext cx="738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webA</a:t>
            </a:r>
            <a:endParaRPr lang="en-US" altLang="ja-JP" sz="11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868" y="5680045"/>
            <a:ext cx="299865" cy="511533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7288439" y="6227338"/>
            <a:ext cx="738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webB</a:t>
            </a:r>
            <a:endParaRPr lang="en-US" altLang="ja-JP" sz="1100" b="1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554" y="5680045"/>
            <a:ext cx="299865" cy="511533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5371106" y="6227338"/>
            <a:ext cx="738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dbA</a:t>
            </a:r>
            <a:endParaRPr lang="en-US" altLang="ja-JP" sz="1100" b="1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221" y="5680045"/>
            <a:ext cx="299865" cy="511533"/>
          </a:xfrm>
          <a:prstGeom prst="rect">
            <a:avLst/>
          </a:prstGeom>
        </p:spPr>
      </p:pic>
      <p:grpSp>
        <p:nvGrpSpPr>
          <p:cNvPr id="15" name="グループ化 14"/>
          <p:cNvGrpSpPr/>
          <p:nvPr/>
        </p:nvGrpSpPr>
        <p:grpSpPr>
          <a:xfrm>
            <a:off x="5382436" y="4246687"/>
            <a:ext cx="2552955" cy="857982"/>
            <a:chOff x="345873" y="3410095"/>
            <a:chExt cx="3158252" cy="1217788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345874" y="3410095"/>
              <a:ext cx="3158250" cy="39316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All_SV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971113" y="4223156"/>
              <a:ext cx="1533012" cy="40472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</a:rPr>
                <a:t>web</a:t>
              </a:r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345873" y="4223157"/>
              <a:ext cx="1533010" cy="39316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</a:rPr>
                <a:t>db</a:t>
              </a:r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カギ線コネクタ 26"/>
          <p:cNvCxnSpPr>
            <a:stCxn id="16" idx="2"/>
            <a:endCxn id="18" idx="0"/>
          </p:cNvCxnSpPr>
          <p:nvPr/>
        </p:nvCxnSpPr>
        <p:spPr bwMode="auto">
          <a:xfrm rot="16200000" flipH="1">
            <a:off x="6839434" y="4343165"/>
            <a:ext cx="295837" cy="656877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カギ線コネクタ 27"/>
          <p:cNvCxnSpPr>
            <a:stCxn id="16" idx="2"/>
            <a:endCxn id="19" idx="0"/>
          </p:cNvCxnSpPr>
          <p:nvPr/>
        </p:nvCxnSpPr>
        <p:spPr bwMode="auto">
          <a:xfrm rot="5400000">
            <a:off x="6182557" y="4343167"/>
            <a:ext cx="295837" cy="65687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テキスト ボックス 28"/>
          <p:cNvSpPr txBox="1"/>
          <p:nvPr/>
        </p:nvSpPr>
        <p:spPr>
          <a:xfrm>
            <a:off x="5306980" y="3958957"/>
            <a:ext cx="158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u="sng" dirty="0" smtClean="0"/>
              <a:t>Image</a:t>
            </a:r>
            <a:r>
              <a:rPr lang="ja-JP" altLang="en-US" sz="1400" u="sng" dirty="0" smtClean="0"/>
              <a:t>　　</a:t>
            </a:r>
            <a:endParaRPr kumimoji="1" lang="ja-JP" altLang="en-US" sz="1400" u="sng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979843" y="6227338"/>
            <a:ext cx="738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dbA</a:t>
            </a:r>
            <a:endParaRPr lang="en-US" altLang="ja-JP" sz="1100" b="1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958" y="5680045"/>
            <a:ext cx="299865" cy="511533"/>
          </a:xfrm>
          <a:prstGeom prst="rect">
            <a:avLst/>
          </a:prstGeom>
        </p:spPr>
      </p:pic>
      <p:cxnSp>
        <p:nvCxnSpPr>
          <p:cNvPr id="36" name="直線矢印コネクタ 35"/>
          <p:cNvCxnSpPr/>
          <p:nvPr/>
        </p:nvCxnSpPr>
        <p:spPr bwMode="auto">
          <a:xfrm>
            <a:off x="5780890" y="5132283"/>
            <a:ext cx="2913" cy="508371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 bwMode="auto">
          <a:xfrm>
            <a:off x="6325167" y="5130747"/>
            <a:ext cx="2913" cy="508371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 bwMode="auto">
          <a:xfrm>
            <a:off x="7039887" y="5130745"/>
            <a:ext cx="2913" cy="508371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 bwMode="auto">
          <a:xfrm>
            <a:off x="7645694" y="5138172"/>
            <a:ext cx="2913" cy="508371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2793843"/>
            <a:ext cx="5060719" cy="1460292"/>
          </a:xfrm>
          <a:prstGeom prst="rect">
            <a:avLst/>
          </a:prstGeom>
        </p:spPr>
      </p:pic>
      <p:sp>
        <p:nvSpPr>
          <p:cNvPr id="30" name="角丸四角形 29"/>
          <p:cNvSpPr/>
          <p:nvPr/>
        </p:nvSpPr>
        <p:spPr bwMode="auto">
          <a:xfrm>
            <a:off x="193761" y="3212975"/>
            <a:ext cx="4522255" cy="74598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961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640" y="0"/>
            <a:ext cx="3528392" cy="405683"/>
          </a:xfrm>
        </p:spPr>
        <p:txBody>
          <a:bodyPr/>
          <a:lstStyle/>
          <a:p>
            <a:r>
              <a:rPr lang="en-US" altLang="ja-JP" b="1" dirty="0"/>
              <a:t>Table of contents</a:t>
            </a:r>
            <a:endParaRPr kumimoji="1" lang="ja-JP" altLang="en-US" b="1" dirty="0"/>
          </a:p>
        </p:txBody>
      </p:sp>
      <p:sp>
        <p:nvSpPr>
          <p:cNvPr id="4" name="正方形/長方形 3">
            <a:hlinkClick r:id="rId3" action="ppaction://hlinksldjump"/>
          </p:cNvPr>
          <p:cNvSpPr/>
          <p:nvPr/>
        </p:nvSpPr>
        <p:spPr bwMode="auto">
          <a:xfrm>
            <a:off x="3023828" y="322829"/>
            <a:ext cx="5819008" cy="655347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750" dirty="0" smtClean="0">
                <a:solidFill>
                  <a:srgbClr val="000000"/>
                </a:solidFill>
                <a:latin typeface="メイリオ"/>
                <a:ea typeface="メイリオ"/>
              </a:rPr>
              <a:t>１．</a:t>
            </a:r>
            <a:r>
              <a:rPr lang="en-US" altLang="ja-JP" sz="1750" dirty="0" smtClean="0">
                <a:solidFill>
                  <a:srgbClr val="000000"/>
                </a:solidFill>
                <a:latin typeface="メイリオ"/>
                <a:ea typeface="メイリオ"/>
              </a:rPr>
              <a:t>Introduction</a:t>
            </a:r>
            <a:endParaRPr lang="en-US" altLang="ja-JP" sz="1750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4" action="ppaction://hlinksldjump"/>
              </a:rPr>
              <a:t>About </a:t>
            </a:r>
            <a:r>
              <a:rPr lang="en-US" altLang="ja-JP" sz="1750" dirty="0">
                <a:solidFill>
                  <a:srgbClr val="000000"/>
                </a:solidFill>
                <a:hlinkClick r:id="rId4" action="ppaction://hlinksldjump"/>
              </a:rPr>
              <a:t>this document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5" action="ppaction://hlinksldjump"/>
              </a:rPr>
              <a:t>Work environment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6" action="ppaction://hlinksldjump"/>
              </a:rPr>
              <a:t>Scenario 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lvl="1"/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r>
              <a:rPr lang="ja-JP" altLang="en-US" sz="1750" dirty="0" smtClean="0">
                <a:solidFill>
                  <a:srgbClr val="000000"/>
                </a:solidFill>
                <a:latin typeface="メイリオ"/>
                <a:ea typeface="メイリオ"/>
              </a:rPr>
              <a:t>２．</a:t>
            </a:r>
            <a:r>
              <a:rPr lang="en-US" altLang="ja-JP" sz="1750" dirty="0" smtClean="0">
                <a:solidFill>
                  <a:srgbClr val="000000"/>
                </a:solidFill>
                <a:latin typeface="メイリオ"/>
                <a:ea typeface="メイリオ"/>
              </a:rPr>
              <a:t>Practice </a:t>
            </a:r>
            <a:r>
              <a:rPr lang="en-US" altLang="ja-JP" sz="1750" dirty="0" smtClean="0">
                <a:solidFill>
                  <a:srgbClr val="000000"/>
                </a:solidFill>
              </a:rPr>
              <a:t>Scenario</a:t>
            </a:r>
            <a:r>
              <a:rPr lang="ja-JP" altLang="en-US" sz="1750" dirty="0" smtClean="0">
                <a:solidFill>
                  <a:srgbClr val="000000"/>
                </a:solidFill>
                <a:latin typeface="メイリオ"/>
                <a:ea typeface="メイリオ"/>
              </a:rPr>
              <a:t> </a:t>
            </a:r>
            <a:r>
              <a:rPr lang="en-US" altLang="ja-JP" sz="1750" dirty="0" smtClean="0">
                <a:solidFill>
                  <a:srgbClr val="000000"/>
                </a:solidFill>
                <a:latin typeface="メイリオ"/>
                <a:ea typeface="メイリオ"/>
              </a:rPr>
              <a:t>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7" action="ppaction://hlinksldjump"/>
              </a:rPr>
              <a:t>Preparation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solidFill>
                  <a:srgbClr val="000000"/>
                </a:solidFill>
                <a:hlinkClick r:id="rId8" action="ppaction://hlinksldjump"/>
              </a:rPr>
              <a:t>Operation registration</a:t>
            </a:r>
            <a:endParaRPr lang="en-US" altLang="ja-JP" sz="1750" b="1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9" action="ppaction://hlinksldjump"/>
              </a:rPr>
              <a:t>Movement </a:t>
            </a:r>
            <a:r>
              <a:rPr lang="en-US" altLang="ja-JP" sz="1750" dirty="0">
                <a:solidFill>
                  <a:srgbClr val="000000"/>
                </a:solidFill>
                <a:hlinkClick r:id="rId9" action="ppaction://hlinksldjump"/>
              </a:rPr>
              <a:t>configuration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10" action="ppaction://hlinksldjump"/>
              </a:rPr>
              <a:t>Conductor </a:t>
            </a:r>
            <a:r>
              <a:rPr lang="en-US" altLang="ja-JP" sz="1750" dirty="0">
                <a:solidFill>
                  <a:srgbClr val="000000"/>
                </a:solidFill>
                <a:hlinkClick r:id="rId10" action="ppaction://hlinksldjump"/>
              </a:rPr>
              <a:t>creation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11" action="ppaction://hlinksldjump"/>
              </a:rPr>
              <a:t>Host </a:t>
            </a:r>
            <a:r>
              <a:rPr lang="en-US" altLang="ja-JP" sz="1750" dirty="0">
                <a:solidFill>
                  <a:srgbClr val="000000"/>
                </a:solidFill>
                <a:hlinkClick r:id="rId11" action="ppaction://hlinksldjump"/>
              </a:rPr>
              <a:t>group configuration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12" action="ppaction://hlinksldjump"/>
              </a:rPr>
              <a:t>Menu </a:t>
            </a:r>
            <a:r>
              <a:rPr lang="en-US" altLang="ja-JP" sz="1750" dirty="0">
                <a:solidFill>
                  <a:srgbClr val="000000"/>
                </a:solidFill>
                <a:hlinkClick r:id="rId12" action="ppaction://hlinksldjump"/>
              </a:rPr>
              <a:t>list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13" action="ppaction://hlinksldjump"/>
              </a:rPr>
              <a:t>Data </a:t>
            </a:r>
            <a:r>
              <a:rPr lang="en-US" altLang="ja-JP" sz="1750" dirty="0">
                <a:solidFill>
                  <a:srgbClr val="000000"/>
                </a:solidFill>
                <a:hlinkClick r:id="rId13" action="ppaction://hlinksldjump"/>
              </a:rPr>
              <a:t>registration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50" dirty="0" smtClean="0">
                <a:hlinkClick r:id="rId14" action="ppaction://hlinksldjump"/>
              </a:rPr>
              <a:t>Substitution </a:t>
            </a:r>
            <a:r>
              <a:rPr lang="en-US" altLang="ja-JP" sz="1650" dirty="0">
                <a:hlinkClick r:id="rId14" action="ppaction://hlinksldjump"/>
              </a:rPr>
              <a:t>value automatic register configuration</a:t>
            </a:r>
            <a:endParaRPr lang="en-US" altLang="ja-JP" sz="165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15" action="ppaction://hlinksldjump"/>
              </a:rPr>
              <a:t>Check </a:t>
            </a:r>
            <a:r>
              <a:rPr lang="en-US" altLang="ja-JP" sz="1750" dirty="0">
                <a:solidFill>
                  <a:srgbClr val="000000"/>
                </a:solidFill>
                <a:hlinkClick r:id="rId15" action="ppaction://hlinksldjump"/>
              </a:rPr>
              <a:t>Substitution value</a:t>
            </a:r>
            <a:r>
              <a:rPr lang="ja-JP" altLang="en-US" sz="1750" dirty="0">
                <a:solidFill>
                  <a:srgbClr val="000000"/>
                </a:solidFill>
                <a:hlinkClick r:id="rId15" action="ppaction://hlinksldjump"/>
              </a:rPr>
              <a:t>・</a:t>
            </a:r>
            <a:r>
              <a:rPr lang="en-US" altLang="ja-JP" sz="1750" dirty="0">
                <a:solidFill>
                  <a:srgbClr val="000000"/>
                </a:solidFill>
                <a:hlinkClick r:id="rId15" action="ppaction://hlinksldjump"/>
              </a:rPr>
              <a:t>Target host</a:t>
            </a:r>
            <a:endParaRPr lang="en-US" altLang="ja-JP" sz="1750" dirty="0">
              <a:solidFill>
                <a:srgbClr val="00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16" action="ppaction://hlinksldjump"/>
              </a:rPr>
              <a:t>Execution  </a:t>
            </a:r>
            <a:r>
              <a:rPr lang="en-US" altLang="ja-JP" sz="1750" dirty="0">
                <a:solidFill>
                  <a:srgbClr val="000000"/>
                </a:solidFill>
                <a:hlinkClick r:id="rId16" action="ppaction://hlinksldjump"/>
              </a:rPr>
              <a:t>Conductor 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17" action="ppaction://hlinksldjump"/>
              </a:rPr>
              <a:t>Check </a:t>
            </a:r>
            <a:r>
              <a:rPr lang="en-US" altLang="ja-JP" sz="1750" dirty="0">
                <a:solidFill>
                  <a:srgbClr val="000000"/>
                </a:solidFill>
                <a:hlinkClick r:id="rId17" action="ppaction://hlinksldjump"/>
              </a:rPr>
              <a:t>reference parameter sheet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  <a:hlinkClick r:id="rId17" action="ppaction://hlinksldjump"/>
            </a:endParaRPr>
          </a:p>
          <a:p>
            <a:r>
              <a:rPr lang="en-US" altLang="ja-JP" sz="1750" dirty="0" smtClean="0">
                <a:solidFill>
                  <a:srgbClr val="000000"/>
                </a:solidFill>
                <a:latin typeface="メイリオ"/>
                <a:ea typeface="メイリオ"/>
                <a:hlinkClick r:id="rId17" action="ppaction://hlinksldjump"/>
              </a:rPr>
              <a:t/>
            </a:r>
            <a:br>
              <a:rPr lang="en-US" altLang="ja-JP" sz="1750" dirty="0" smtClean="0">
                <a:solidFill>
                  <a:srgbClr val="000000"/>
                </a:solidFill>
                <a:latin typeface="メイリオ"/>
                <a:ea typeface="メイリオ"/>
                <a:hlinkClick r:id="rId17" action="ppaction://hlinksldjump"/>
              </a:rPr>
            </a:br>
            <a:r>
              <a:rPr lang="ja-JP" altLang="en-US" sz="1750" dirty="0" smtClean="0">
                <a:solidFill>
                  <a:srgbClr val="000000"/>
                </a:solidFill>
              </a:rPr>
              <a:t>３．</a:t>
            </a:r>
            <a:r>
              <a:rPr lang="en-US" altLang="ja-JP" sz="1750" dirty="0">
                <a:solidFill>
                  <a:srgbClr val="000000"/>
                </a:solidFill>
              </a:rPr>
              <a:t> Practice Scenario </a:t>
            </a:r>
            <a:r>
              <a:rPr lang="en-US" altLang="ja-JP" sz="1750" dirty="0" smtClean="0">
                <a:solidFill>
                  <a:srgbClr val="000000"/>
                </a:solidFill>
              </a:rPr>
              <a:t>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18" action="ppaction://hlinksldjump"/>
              </a:rPr>
              <a:t>Operation </a:t>
            </a:r>
            <a:r>
              <a:rPr lang="en-US" altLang="ja-JP" sz="1750" dirty="0">
                <a:solidFill>
                  <a:srgbClr val="000000"/>
                </a:solidFill>
                <a:hlinkClick r:id="rId18" action="ppaction://hlinksldjump"/>
              </a:rPr>
              <a:t>registration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19" action="ppaction://hlinksldjump"/>
              </a:rPr>
              <a:t>Add </a:t>
            </a:r>
            <a:r>
              <a:rPr lang="en-US" altLang="ja-JP" sz="1750" dirty="0">
                <a:solidFill>
                  <a:srgbClr val="000000"/>
                </a:solidFill>
                <a:hlinkClick r:id="rId19" action="ppaction://hlinksldjump"/>
              </a:rPr>
              <a:t>host to host group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20" action="ppaction://hlinksldjump"/>
              </a:rPr>
              <a:t>Register </a:t>
            </a:r>
            <a:r>
              <a:rPr lang="en-US" altLang="ja-JP" sz="1750" dirty="0">
                <a:solidFill>
                  <a:srgbClr val="000000"/>
                </a:solidFill>
                <a:hlinkClick r:id="rId20" action="ppaction://hlinksldjump"/>
              </a:rPr>
              <a:t>data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16" action="ppaction://hlinksldjump"/>
              </a:rPr>
              <a:t>Check </a:t>
            </a:r>
            <a:r>
              <a:rPr lang="en-US" altLang="ja-JP" sz="1750" dirty="0">
                <a:solidFill>
                  <a:srgbClr val="000000"/>
                </a:solidFill>
                <a:hlinkClick r:id="rId16" action="ppaction://hlinksldjump"/>
              </a:rPr>
              <a:t>Substitution value</a:t>
            </a:r>
            <a:r>
              <a:rPr lang="ja-JP" altLang="en-US" sz="1750" dirty="0">
                <a:solidFill>
                  <a:srgbClr val="000000"/>
                </a:solidFill>
                <a:hlinkClick r:id="rId16" action="ppaction://hlinksldjump"/>
              </a:rPr>
              <a:t>・</a:t>
            </a:r>
            <a:r>
              <a:rPr lang="en-US" altLang="ja-JP" sz="1750" dirty="0">
                <a:solidFill>
                  <a:srgbClr val="000000"/>
                </a:solidFill>
                <a:hlinkClick r:id="rId16" action="ppaction://hlinksldjump"/>
              </a:rPr>
              <a:t>Target host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3" action="ppaction://hlinksldjump"/>
              </a:rPr>
              <a:t>Conductor </a:t>
            </a:r>
            <a:r>
              <a:rPr lang="en-US" altLang="ja-JP" sz="1750" dirty="0">
                <a:solidFill>
                  <a:srgbClr val="000000"/>
                </a:solidFill>
                <a:hlinkClick r:id="rId3" action="ppaction://hlinksldjump"/>
              </a:rPr>
              <a:t>execution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ja-JP" sz="1750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82359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 Menu </a:t>
            </a:r>
            <a:r>
              <a:rPr lang="en-US" altLang="ja-JP" dirty="0" smtClean="0"/>
              <a:t>list(1/6)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058" y="836640"/>
            <a:ext cx="8784976" cy="4968690"/>
          </a:xfrm>
        </p:spPr>
        <p:txBody>
          <a:bodyPr/>
          <a:lstStyle/>
          <a:p>
            <a:r>
              <a:rPr kumimoji="1" lang="en-US" altLang="ja-JP" b="1" dirty="0" smtClean="0"/>
              <a:t>Create data sheet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 smtClean="0"/>
              <a:t>Create data sheet.</a:t>
            </a:r>
            <a:br>
              <a:rPr lang="en-US" altLang="ja-JP" sz="1600" dirty="0" smtClean="0"/>
            </a:br>
            <a:r>
              <a:rPr lang="en-US" altLang="ja-JP" sz="1600" dirty="0"/>
              <a:t>The </a:t>
            </a:r>
            <a:r>
              <a:rPr lang="en-US" altLang="ja-JP" sz="1600" dirty="0" smtClean="0"/>
              <a:t>value registered </a:t>
            </a:r>
            <a:r>
              <a:rPr lang="en-US" altLang="ja-JP" sz="1600" dirty="0"/>
              <a:t>here will later be selectable from a pull-down </a:t>
            </a:r>
            <a:r>
              <a:rPr lang="en-US" altLang="ja-JP" sz="1600" dirty="0" smtClean="0"/>
              <a:t>menu.</a:t>
            </a:r>
            <a:endParaRPr kumimoji="1"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it-IT" altLang="ja-JP" sz="1600" dirty="0" smtClean="0"/>
              <a:t>Menu : </a:t>
            </a:r>
            <a:r>
              <a:rPr lang="it-IT" altLang="ja-JP" sz="1600" b="1" dirty="0" smtClean="0"/>
              <a:t>Create menu  &gt; Create/Define menu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Input </a:t>
            </a:r>
            <a:r>
              <a:rPr lang="en-US" altLang="ja-JP" sz="1600" dirty="0"/>
              <a:t>the following information for each item</a:t>
            </a:r>
            <a:r>
              <a:rPr lang="en-US" altLang="ja-JP" sz="1600" dirty="0" smtClean="0"/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Click "Target menu </a:t>
            </a:r>
            <a:r>
              <a:rPr lang="en-US" altLang="ja-JP" sz="1600" dirty="0" smtClean="0"/>
              <a:t>group“ and then select “Input”.</a:t>
            </a:r>
            <a:endParaRPr kumimoji="1" lang="en-US" altLang="ja-JP" dirty="0" smtClean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015631"/>
              </p:ext>
            </p:extLst>
          </p:nvPr>
        </p:nvGraphicFramePr>
        <p:xfrm>
          <a:off x="3093177" y="4363600"/>
          <a:ext cx="4392610" cy="14381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06815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  <a:gridCol w="2985795">
                  <a:extLst>
                    <a:ext uri="{9D8B030D-6E8A-4147-A177-3AD203B41FA5}">
                      <a16:colId xmlns:a16="http://schemas.microsoft.com/office/drawing/2014/main" val="1382453829"/>
                    </a:ext>
                  </a:extLst>
                </a:gridCol>
              </a:tblGrid>
              <a:tr h="3103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Input</a:t>
                      </a:r>
                      <a:r>
                        <a:rPr kumimoji="1" lang="en-US" altLang="ja-JP" sz="1400" baseline="0" dirty="0" smtClean="0"/>
                        <a:t> contents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333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Menu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Time zone list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263187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Target</a:t>
                      </a:r>
                      <a:r>
                        <a:rPr kumimoji="1" lang="en-US" altLang="ja-JP" sz="1400" baseline="0" dirty="0" smtClean="0"/>
                        <a:t> 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rgbClr val="FF0000"/>
                          </a:solidFill>
                        </a:rPr>
                        <a:t>Data</a:t>
                      </a:r>
                      <a:r>
                        <a:rPr kumimoji="1" lang="en-US" altLang="ja-JP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400" baseline="0" dirty="0" smtClean="0">
                          <a:solidFill>
                            <a:srgbClr val="FF0000"/>
                          </a:solidFill>
                        </a:rPr>
                        <a:t>sheet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Display</a:t>
                      </a:r>
                      <a:r>
                        <a:rPr kumimoji="1" lang="en-US" altLang="ja-JP" sz="1400" baseline="0" dirty="0" smtClean="0"/>
                        <a:t> order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027"/>
                  </a:ext>
                </a:extLst>
              </a:tr>
            </a:tbl>
          </a:graphicData>
        </a:graphic>
      </p:graphicFrame>
      <p:sp>
        <p:nvSpPr>
          <p:cNvPr id="12" name="図形 11"/>
          <p:cNvSpPr/>
          <p:nvPr/>
        </p:nvSpPr>
        <p:spPr>
          <a:xfrm rot="3610996">
            <a:off x="2715226" y="3676028"/>
            <a:ext cx="898423" cy="556198"/>
          </a:xfrm>
          <a:prstGeom prst="swooshArrow">
            <a:avLst>
              <a:gd name="adj1" fmla="val 20732"/>
              <a:gd name="adj2" fmla="val 22713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9" y="2780928"/>
            <a:ext cx="2724784" cy="3456384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 bwMode="auto">
          <a:xfrm rot="10800000" flipV="1">
            <a:off x="1003658" y="4077072"/>
            <a:ext cx="1840150" cy="12241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 rot="10800000" flipV="1">
            <a:off x="1003658" y="5923145"/>
            <a:ext cx="655964" cy="18414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143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325" y="3085650"/>
            <a:ext cx="1855998" cy="160175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52" y="2767306"/>
            <a:ext cx="4763782" cy="193381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 Menu </a:t>
            </a:r>
            <a:r>
              <a:rPr lang="en-US" altLang="ja-JP" dirty="0" smtClean="0"/>
              <a:t>list(2/6)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sz="1800" b="1" dirty="0"/>
              <a:t>Define the item name of the data </a:t>
            </a:r>
            <a:r>
              <a:rPr lang="en-US" altLang="ja-JP" sz="1800" b="1" dirty="0" smtClean="0"/>
              <a:t>sheet</a:t>
            </a:r>
            <a:br>
              <a:rPr lang="en-US" altLang="ja-JP" sz="1800" b="1" dirty="0" smtClean="0"/>
            </a:br>
            <a:r>
              <a:rPr lang="en-US" altLang="ja-JP" sz="1400" dirty="0"/>
              <a:t>Continuing from the previous section, define the items on the sheet</a:t>
            </a:r>
            <a:r>
              <a:rPr lang="en-US" altLang="ja-JP" sz="1400" dirty="0" smtClean="0"/>
              <a:t>.</a:t>
            </a:r>
            <a:br>
              <a:rPr lang="en-US" altLang="ja-JP" sz="1400" dirty="0" smtClean="0"/>
            </a:br>
            <a:endParaRPr lang="en-US" altLang="ja-JP" sz="1400" dirty="0"/>
          </a:p>
          <a:p>
            <a:pPr marL="0" indent="0">
              <a:buNone/>
            </a:pPr>
            <a:r>
              <a:rPr kumimoji="1" lang="it-IT" altLang="ja-JP" sz="1400" dirty="0" smtClean="0"/>
              <a:t>Menu </a:t>
            </a:r>
            <a:r>
              <a:rPr kumimoji="1" lang="it-IT" altLang="ja-JP" sz="1400" b="1" dirty="0" smtClean="0"/>
              <a:t>: Create menu  &gt; Create/Define menu</a:t>
            </a:r>
            <a:endParaRPr lang="en-US" altLang="ja-JP" sz="14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400" dirty="0"/>
              <a:t>Click "Item" and add a new item. </a:t>
            </a:r>
            <a:endParaRPr lang="en-US" altLang="ja-JP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400" dirty="0"/>
              <a:t>Input the following for each of the items</a:t>
            </a:r>
            <a:r>
              <a:rPr lang="en-US" altLang="ja-JP" sz="1400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400" dirty="0" smtClean="0"/>
              <a:t>Click </a:t>
            </a:r>
            <a:r>
              <a:rPr lang="en-US" altLang="ja-JP" sz="1400" dirty="0"/>
              <a:t>"Create" at the bottom of the screen.</a:t>
            </a:r>
            <a:endParaRPr lang="en-US" altLang="ja-JP" sz="1600" b="1" dirty="0" smtClean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884462"/>
              </p:ext>
            </p:extLst>
          </p:nvPr>
        </p:nvGraphicFramePr>
        <p:xfrm>
          <a:off x="357952" y="4765436"/>
          <a:ext cx="5534266" cy="14147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52542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215382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519228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  <a:gridCol w="835576">
                  <a:extLst>
                    <a:ext uri="{9D8B030D-6E8A-4147-A177-3AD203B41FA5}">
                      <a16:colId xmlns:a16="http://schemas.microsoft.com/office/drawing/2014/main" val="3681843013"/>
                    </a:ext>
                  </a:extLst>
                </a:gridCol>
                <a:gridCol w="911538">
                  <a:extLst>
                    <a:ext uri="{9D8B030D-6E8A-4147-A177-3AD203B41FA5}">
                      <a16:colId xmlns:a16="http://schemas.microsoft.com/office/drawing/2014/main" val="2034537095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Item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name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dirty="0" smtClean="0">
                          <a:effectLst/>
                        </a:rPr>
                        <a:t>Input method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Maximum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no. of bytes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Required</a:t>
                      </a:r>
                      <a:endParaRPr lang="ja-JP" altLang="en-US" sz="1100" b="1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Unique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constraint</a:t>
                      </a:r>
                      <a:endParaRPr lang="ja-JP" altLang="en-US" sz="1100" b="1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Timezone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✓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UTC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-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-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183920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JST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-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-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072324"/>
                  </a:ext>
                </a:extLst>
              </a:tr>
            </a:tbl>
          </a:graphicData>
        </a:graphic>
      </p:graphicFrame>
      <p:sp>
        <p:nvSpPr>
          <p:cNvPr id="22" name="円形吹き出し 21"/>
          <p:cNvSpPr/>
          <p:nvPr/>
        </p:nvSpPr>
        <p:spPr bwMode="auto">
          <a:xfrm>
            <a:off x="820829" y="2735815"/>
            <a:ext cx="301542" cy="312200"/>
          </a:xfrm>
          <a:prstGeom prst="wedgeEllipseCallout">
            <a:avLst>
              <a:gd name="adj1" fmla="val -68267"/>
              <a:gd name="adj2" fmla="val -9094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24" name="円形吹き出し 23"/>
          <p:cNvSpPr/>
          <p:nvPr/>
        </p:nvSpPr>
        <p:spPr bwMode="auto">
          <a:xfrm>
            <a:off x="7117204" y="4434202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３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5270813" y="4278102"/>
            <a:ext cx="301542" cy="312200"/>
          </a:xfrm>
          <a:prstGeom prst="wedgeEllipseCallout">
            <a:avLst>
              <a:gd name="adj1" fmla="val -217508"/>
              <a:gd name="adj2" fmla="val -165728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357952" y="2784974"/>
            <a:ext cx="333247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971600" y="3059252"/>
            <a:ext cx="432048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395536" y="3250248"/>
            <a:ext cx="1584176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398116" y="3441244"/>
            <a:ext cx="1584176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395536" y="3784687"/>
            <a:ext cx="576064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971600" y="3784687"/>
            <a:ext cx="1008112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2555776" y="3059252"/>
            <a:ext cx="432048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979712" y="3250248"/>
            <a:ext cx="1584176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1982292" y="3441244"/>
            <a:ext cx="1584176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4139952" y="3059252"/>
            <a:ext cx="432048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3563888" y="3250248"/>
            <a:ext cx="1512168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3563888" y="3441244"/>
            <a:ext cx="1512168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6398811" y="4495769"/>
            <a:ext cx="576130" cy="16719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860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 Menu </a:t>
            </a:r>
            <a:r>
              <a:rPr lang="en-US" altLang="ja-JP" dirty="0" smtClean="0"/>
              <a:t>list(3/6)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058" y="836640"/>
            <a:ext cx="8784976" cy="4968690"/>
          </a:xfrm>
        </p:spPr>
        <p:txBody>
          <a:bodyPr/>
          <a:lstStyle/>
          <a:p>
            <a:r>
              <a:rPr lang="en-US" altLang="ja-JP" b="1" dirty="0"/>
              <a:t>Create the menu for the host group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Create a parameter sheet for the host group </a:t>
            </a:r>
            <a:r>
              <a:rPr lang="en-US" altLang="ja-JP" sz="1600" dirty="0" smtClean="0"/>
              <a:t>and manage </a:t>
            </a:r>
            <a:r>
              <a:rPr lang="en-US" altLang="ja-JP" sz="1600" dirty="0"/>
              <a:t>the parameters that apply to your host group</a:t>
            </a:r>
            <a:r>
              <a:rPr lang="en-US" altLang="ja-JP" sz="1600" dirty="0" smtClean="0"/>
              <a:t>.</a:t>
            </a:r>
            <a:endParaRPr kumimoji="1"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it-IT" altLang="ja-JP" sz="1600" dirty="0"/>
              <a:t>Menu : </a:t>
            </a:r>
            <a:r>
              <a:rPr lang="it-IT" altLang="ja-JP" sz="1600" b="1" dirty="0"/>
              <a:t>Create menu  &gt; Create/Define </a:t>
            </a:r>
            <a:r>
              <a:rPr lang="it-IT" altLang="ja-JP" sz="1600" b="1" dirty="0" smtClean="0"/>
              <a:t>menu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"Basic information" Input the following information for each item. 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Leave the Target Menu group as it is with its default values. (Input, Substitution value and Reference)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940716"/>
              </p:ext>
            </p:extLst>
          </p:nvPr>
        </p:nvGraphicFramePr>
        <p:xfrm>
          <a:off x="4002022" y="2782823"/>
          <a:ext cx="5111236" cy="21696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2122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  <a:gridCol w="3519114">
                  <a:extLst>
                    <a:ext uri="{9D8B030D-6E8A-4147-A177-3AD203B41FA5}">
                      <a16:colId xmlns:a16="http://schemas.microsoft.com/office/drawing/2014/main" val="1382453829"/>
                    </a:ext>
                  </a:extLst>
                </a:gridCol>
              </a:tblGrid>
              <a:tr h="3103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Item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aseline="0" dirty="0" smtClean="0"/>
                        <a:t>Input </a:t>
                      </a:r>
                      <a:r>
                        <a:rPr kumimoji="1" lang="en-US" altLang="ja-JP" sz="1400" baseline="0" dirty="0" smtClean="0"/>
                        <a:t>content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333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Manu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Parameter for server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26318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Creation</a:t>
                      </a:r>
                      <a:r>
                        <a:rPr kumimoji="1" lang="en-US" altLang="ja-JP" sz="1400" baseline="0" dirty="0" smtClean="0"/>
                        <a:t> target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Parameter</a:t>
                      </a:r>
                      <a:r>
                        <a:rPr kumimoji="1" lang="en-US" altLang="ja-JP" sz="1400" baseline="0" dirty="0" smtClean="0"/>
                        <a:t> sheet</a:t>
                      </a:r>
                      <a:r>
                        <a:rPr kumimoji="1" lang="en-US" altLang="ja-JP" sz="1400" dirty="0" smtClean="0"/>
                        <a:t/>
                      </a:r>
                      <a:br>
                        <a:rPr kumimoji="1" lang="en-US" altLang="ja-JP" sz="1400" dirty="0" smtClean="0"/>
                      </a:br>
                      <a:r>
                        <a:rPr kumimoji="1" lang="en-US" altLang="ja-JP" sz="1400" dirty="0" smtClean="0"/>
                        <a:t>(Host/Operation)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Display</a:t>
                      </a:r>
                      <a:r>
                        <a:rPr kumimoji="1" lang="en-US" altLang="ja-JP" sz="1400" baseline="0" dirty="0" smtClean="0"/>
                        <a:t> order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1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027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Create</a:t>
                      </a:r>
                      <a:r>
                        <a:rPr kumimoji="1" lang="en-US" altLang="ja-JP" sz="1400" baseline="0" dirty="0" smtClean="0"/>
                        <a:t> as </a:t>
                      </a:r>
                      <a:r>
                        <a:rPr kumimoji="1" lang="en-US" altLang="ja-JP" sz="1400" baseline="0" dirty="0" err="1" smtClean="0"/>
                        <a:t>Hostgroup</a:t>
                      </a:r>
                      <a:r>
                        <a:rPr kumimoji="1" lang="en-US" altLang="ja-JP" sz="1400" baseline="0" dirty="0" smtClean="0"/>
                        <a:t> menu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/>
                        <a:t>✓</a:t>
                      </a:r>
                    </a:p>
                    <a:p>
                      <a:pPr algn="ctr"/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94817"/>
                  </a:ext>
                </a:extLst>
              </a:tr>
            </a:tbl>
          </a:graphicData>
        </a:graphic>
      </p:graphicFrame>
      <p:sp>
        <p:nvSpPr>
          <p:cNvPr id="20" name="図形 19"/>
          <p:cNvSpPr/>
          <p:nvPr/>
        </p:nvSpPr>
        <p:spPr>
          <a:xfrm rot="21150284">
            <a:off x="2991256" y="3479923"/>
            <a:ext cx="898423" cy="556198"/>
          </a:xfrm>
          <a:prstGeom prst="swooshArrow">
            <a:avLst>
              <a:gd name="adj1" fmla="val 20732"/>
              <a:gd name="adj2" fmla="val 22713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76" y="2976214"/>
            <a:ext cx="2402241" cy="2926673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 bwMode="auto">
          <a:xfrm rot="10800000" flipV="1">
            <a:off x="1288485" y="5160313"/>
            <a:ext cx="1656184" cy="4950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 rot="10800000" flipV="1">
            <a:off x="1331637" y="3942374"/>
            <a:ext cx="1547276" cy="1499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 rot="10800000" flipV="1">
            <a:off x="1331639" y="4092342"/>
            <a:ext cx="1547274" cy="12279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 rot="10800000" flipV="1">
            <a:off x="1331640" y="4215136"/>
            <a:ext cx="1547273" cy="14996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 rot="10800000" flipV="1">
            <a:off x="1576514" y="4365104"/>
            <a:ext cx="1080121" cy="17386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662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207" y="2640680"/>
            <a:ext cx="3707904" cy="893650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 bwMode="auto">
          <a:xfrm flipH="1">
            <a:off x="3852848" y="2955000"/>
            <a:ext cx="208039" cy="35279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3" y="2759307"/>
            <a:ext cx="3240359" cy="220809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 Menu </a:t>
            </a:r>
            <a:r>
              <a:rPr lang="en-US" altLang="ja-JP" dirty="0" smtClean="0"/>
              <a:t>list(4/6)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22015" y="825048"/>
            <a:ext cx="8784976" cy="5616476"/>
          </a:xfrm>
        </p:spPr>
        <p:txBody>
          <a:bodyPr>
            <a:normAutofit/>
          </a:bodyPr>
          <a:lstStyle/>
          <a:p>
            <a:r>
              <a:rPr lang="en-US" altLang="ja-JP" sz="1800" b="1" dirty="0"/>
              <a:t>Define the item name of the parameters </a:t>
            </a:r>
            <a:r>
              <a:rPr lang="en-US" altLang="ja-JP" sz="1800" b="1" dirty="0" smtClean="0"/>
              <a:t>sheet</a:t>
            </a:r>
            <a:br>
              <a:rPr lang="en-US" altLang="ja-JP" sz="1800" b="1" dirty="0" smtClean="0"/>
            </a:br>
            <a:r>
              <a:rPr lang="en-US" altLang="ja-JP" sz="1400" dirty="0" smtClean="0"/>
              <a:t>Continuing from the previous section, define the items on the sheet.</a:t>
            </a:r>
            <a:br>
              <a:rPr lang="en-US" altLang="ja-JP" sz="1400" dirty="0" smtClean="0"/>
            </a:br>
            <a:endParaRPr lang="en-US" altLang="ja-JP" sz="1400" dirty="0"/>
          </a:p>
          <a:p>
            <a:pPr marL="0" indent="0">
              <a:buNone/>
            </a:pPr>
            <a:r>
              <a:rPr kumimoji="1" lang="it-IT" altLang="ja-JP" sz="1400" dirty="0" smtClean="0"/>
              <a:t>Menu : </a:t>
            </a:r>
            <a:r>
              <a:rPr kumimoji="1" lang="it-IT" altLang="ja-JP" sz="1400" b="1" dirty="0" smtClean="0"/>
              <a:t>Create menu  &gt; Create/Define menu</a:t>
            </a:r>
            <a:endParaRPr lang="en-US" altLang="ja-JP" sz="14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400" dirty="0" smtClean="0"/>
              <a:t>Click "Item" and add a new item.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400" dirty="0" smtClean="0"/>
              <a:t>Input the following for each of the items.</a:t>
            </a:r>
            <a:endParaRPr lang="en-US" altLang="ja-JP" sz="1400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400" dirty="0" smtClean="0"/>
              <a:t>Click "Create" at the bottom of the screen.</a:t>
            </a:r>
            <a:endParaRPr lang="en-US" altLang="ja-JP" sz="1600" b="1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08898"/>
              </p:ext>
            </p:extLst>
          </p:nvPr>
        </p:nvGraphicFramePr>
        <p:xfrm>
          <a:off x="122014" y="5832796"/>
          <a:ext cx="5403656" cy="6087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6194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588170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2469292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Item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name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Input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method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Maximum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no. of bytes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Nameserver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32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755945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590125"/>
              </p:ext>
            </p:extLst>
          </p:nvPr>
        </p:nvGraphicFramePr>
        <p:xfrm>
          <a:off x="122014" y="5014367"/>
          <a:ext cx="8784978" cy="746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9017">
                  <a:extLst>
                    <a:ext uri="{9D8B030D-6E8A-4147-A177-3AD203B41FA5}">
                      <a16:colId xmlns:a16="http://schemas.microsoft.com/office/drawing/2014/main" val="999158735"/>
                    </a:ext>
                  </a:extLst>
                </a:gridCol>
                <a:gridCol w="1647878">
                  <a:extLst>
                    <a:ext uri="{9D8B030D-6E8A-4147-A177-3AD203B41FA5}">
                      <a16:colId xmlns:a16="http://schemas.microsoft.com/office/drawing/2014/main" val="4205786967"/>
                    </a:ext>
                  </a:extLst>
                </a:gridCol>
                <a:gridCol w="3313863">
                  <a:extLst>
                    <a:ext uri="{9D8B030D-6E8A-4147-A177-3AD203B41FA5}">
                      <a16:colId xmlns:a16="http://schemas.microsoft.com/office/drawing/2014/main" val="526583808"/>
                    </a:ext>
                  </a:extLst>
                </a:gridCol>
                <a:gridCol w="2524220">
                  <a:extLst>
                    <a:ext uri="{9D8B030D-6E8A-4147-A177-3AD203B41FA5}">
                      <a16:colId xmlns:a16="http://schemas.microsoft.com/office/drawing/2014/main" val="4162591398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Item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name</a:t>
                      </a:r>
                      <a:endParaRPr lang="ja-JP" altLang="en-US" sz="1100" b="1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Input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method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Select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item</a:t>
                      </a:r>
                      <a:endParaRPr lang="ja-JP" altLang="en-US" sz="1100" b="1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Reference item</a:t>
                      </a:r>
                      <a:endParaRPr lang="ja-JP" altLang="en-US" sz="1100" b="1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1544381761"/>
                  </a:ext>
                </a:extLst>
              </a:tr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0" smtClean="0">
                          <a:effectLst/>
                          <a:latin typeface="+mn-lt"/>
                        </a:rPr>
                        <a:t>Timezone</a:t>
                      </a:r>
                      <a:endParaRPr lang="ja-JP" altLang="en-US" sz="1100" b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0" dirty="0" smtClean="0">
                          <a:effectLst/>
                          <a:latin typeface="+mn-lt"/>
                        </a:rPr>
                        <a:t>Pulldown</a:t>
                      </a:r>
                      <a:r>
                        <a:rPr lang="en-US" altLang="ja-JP" sz="1100" b="0" baseline="0" dirty="0" smtClean="0">
                          <a:effectLst/>
                          <a:latin typeface="+mn-lt"/>
                        </a:rPr>
                        <a:t> selection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Basic</a:t>
                      </a:r>
                      <a:r>
                        <a:rPr kumimoji="1" lang="en-US" altLang="ja-JP" sz="1100" baseline="0" dirty="0" smtClean="0"/>
                        <a:t> server settings:</a:t>
                      </a:r>
                      <a:endParaRPr lang="en-US" altLang="ja-JP" sz="1100" b="0" dirty="0" smtClean="0">
                        <a:effectLst/>
                        <a:latin typeface="+mn-lt"/>
                      </a:endParaRPr>
                    </a:p>
                    <a:p>
                      <a:pPr algn="l"/>
                      <a:r>
                        <a:rPr lang="en-US" altLang="ja-JP" sz="1100" b="0" dirty="0" err="1" smtClean="0">
                          <a:effectLst/>
                          <a:latin typeface="+mn-lt"/>
                        </a:rPr>
                        <a:t>Time</a:t>
                      </a:r>
                      <a:r>
                        <a:rPr lang="en-US" altLang="ja-JP" sz="1100" b="0" baseline="0" dirty="0" err="1" smtClean="0">
                          <a:effectLst/>
                          <a:latin typeface="+mn-lt"/>
                        </a:rPr>
                        <a:t>zone</a:t>
                      </a:r>
                      <a:r>
                        <a:rPr lang="en-US" altLang="ja-JP" sz="1100" b="0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altLang="ja-JP" sz="1100" b="0" baseline="0" dirty="0" smtClean="0">
                          <a:effectLst/>
                          <a:latin typeface="+mn-lt"/>
                        </a:rPr>
                        <a:t>list</a:t>
                      </a:r>
                      <a:r>
                        <a:rPr lang="en-US" altLang="ja-JP" sz="1100" b="0" dirty="0" smtClean="0">
                          <a:effectLst/>
                          <a:latin typeface="+mn-lt"/>
                        </a:rPr>
                        <a:t>:</a:t>
                      </a:r>
                      <a:r>
                        <a:rPr lang="en-US" altLang="ja-JP" sz="1100" b="0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altLang="ja-JP" sz="1100" b="0" dirty="0" smtClean="0">
                          <a:effectLst/>
                          <a:latin typeface="+mn-lt"/>
                        </a:rPr>
                        <a:t>Parameter/</a:t>
                      </a:r>
                      <a:r>
                        <a:rPr lang="en-US" altLang="ja-JP" sz="1100" b="0" dirty="0" err="1" smtClean="0">
                          <a:effectLst/>
                          <a:latin typeface="+mn-lt"/>
                        </a:rPr>
                        <a:t>Timezone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0" dirty="0" smtClean="0">
                          <a:effectLst/>
                          <a:latin typeface="+mn-lt"/>
                        </a:rPr>
                        <a:t>UTC,JST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362955306"/>
                  </a:ext>
                </a:extLst>
              </a:tr>
            </a:tbl>
          </a:graphicData>
        </a:graphic>
      </p:graphicFrame>
      <p:sp>
        <p:nvSpPr>
          <p:cNvPr id="8" name="加算 7"/>
          <p:cNvSpPr/>
          <p:nvPr/>
        </p:nvSpPr>
        <p:spPr bwMode="auto">
          <a:xfrm>
            <a:off x="6471742" y="4133845"/>
            <a:ext cx="173367" cy="170677"/>
          </a:xfrm>
          <a:prstGeom prst="mathPlus">
            <a:avLst>
              <a:gd name="adj1" fmla="val 4574"/>
            </a:avLst>
          </a:prstGeom>
          <a:ln/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122015" y="2761722"/>
            <a:ext cx="485411" cy="28294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円形吹き出し 23"/>
          <p:cNvSpPr/>
          <p:nvPr/>
        </p:nvSpPr>
        <p:spPr bwMode="auto">
          <a:xfrm>
            <a:off x="742199" y="2639121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1</a:t>
            </a:r>
            <a:endParaRPr kumimoji="1" lang="ja-JP" altLang="en-US" sz="1400" b="1" dirty="0" smtClean="0"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3445306"/>
            <a:ext cx="3750571" cy="1461791"/>
          </a:xfrm>
          <a:prstGeom prst="rect">
            <a:avLst/>
          </a:prstGeom>
        </p:spPr>
      </p:pic>
      <p:sp>
        <p:nvSpPr>
          <p:cNvPr id="27" name="角丸四角形 26"/>
          <p:cNvSpPr/>
          <p:nvPr/>
        </p:nvSpPr>
        <p:spPr bwMode="auto">
          <a:xfrm>
            <a:off x="4995692" y="4699580"/>
            <a:ext cx="713079" cy="20751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5861889" y="4680326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3638011" y="4176201"/>
            <a:ext cx="301542" cy="312200"/>
          </a:xfrm>
          <a:prstGeom prst="wedgeEllipseCallout">
            <a:avLst>
              <a:gd name="adj1" fmla="val -135289"/>
              <a:gd name="adj2" fmla="val -31816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sp>
        <p:nvSpPr>
          <p:cNvPr id="18" name="正方形/長方形 17"/>
          <p:cNvSpPr/>
          <p:nvPr/>
        </p:nvSpPr>
        <p:spPr bwMode="auto">
          <a:xfrm flipH="1">
            <a:off x="912576" y="3839846"/>
            <a:ext cx="844791" cy="16521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186317" y="3008745"/>
            <a:ext cx="3233555" cy="192136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 flipH="1">
            <a:off x="719006" y="3071240"/>
            <a:ext cx="530280" cy="16893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 flipH="1">
            <a:off x="286578" y="3266951"/>
            <a:ext cx="1466950" cy="17689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 flipH="1">
            <a:off x="286579" y="3441818"/>
            <a:ext cx="1466949" cy="21098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 flipH="1">
            <a:off x="2169602" y="3068418"/>
            <a:ext cx="583308" cy="16893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 flipH="1">
            <a:off x="1753527" y="3264129"/>
            <a:ext cx="1550458" cy="17689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 flipH="1">
            <a:off x="1753527" y="3438996"/>
            <a:ext cx="1550458" cy="21098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図形 16"/>
          <p:cNvSpPr/>
          <p:nvPr/>
        </p:nvSpPr>
        <p:spPr>
          <a:xfrm rot="19209134" flipV="1">
            <a:off x="1896985" y="3383730"/>
            <a:ext cx="2024285" cy="556198"/>
          </a:xfrm>
          <a:prstGeom prst="swooshArrow">
            <a:avLst>
              <a:gd name="adj1" fmla="val 20732"/>
              <a:gd name="adj2" fmla="val 22713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20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42" y="2977960"/>
            <a:ext cx="2267744" cy="306984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 Menu </a:t>
            </a:r>
            <a:r>
              <a:rPr lang="en-US" altLang="ja-JP" dirty="0" smtClean="0"/>
              <a:t>list(5/6)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058" y="836639"/>
            <a:ext cx="8784976" cy="5665797"/>
          </a:xfrm>
        </p:spPr>
        <p:txBody>
          <a:bodyPr/>
          <a:lstStyle/>
          <a:p>
            <a:r>
              <a:rPr lang="en-US" altLang="ja-JP" b="1" dirty="0" smtClean="0"/>
              <a:t>Create </a:t>
            </a:r>
            <a:r>
              <a:rPr lang="en-US" altLang="ja-JP" b="1" dirty="0"/>
              <a:t>menu </a:t>
            </a:r>
            <a:r>
              <a:rPr lang="en-US" altLang="ja-JP" b="1" dirty="0" smtClean="0"/>
              <a:t>without host group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Create a parameter sheet for the host group </a:t>
            </a:r>
            <a:r>
              <a:rPr lang="en-US" altLang="ja-JP" sz="1600" dirty="0" smtClean="0"/>
              <a:t>and manage </a:t>
            </a:r>
            <a:r>
              <a:rPr lang="en-US" altLang="ja-JP" sz="1600" dirty="0"/>
              <a:t>the parameters that apply to your host group</a:t>
            </a:r>
            <a:r>
              <a:rPr lang="en-US" altLang="ja-JP" sz="1600" dirty="0" smtClean="0"/>
              <a:t>.</a:t>
            </a:r>
            <a:endParaRPr kumimoji="1"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it-IT" altLang="ja-JP" sz="1600" dirty="0"/>
              <a:t>Menu : </a:t>
            </a:r>
            <a:r>
              <a:rPr lang="it-IT" altLang="ja-JP" sz="1600" b="1" dirty="0"/>
              <a:t>Create menu  &gt; Create/Define </a:t>
            </a:r>
            <a:r>
              <a:rPr lang="it-IT" altLang="ja-JP" sz="1600" b="1" dirty="0" smtClean="0"/>
              <a:t>menu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"Basic information" Input the following information for each item</a:t>
            </a:r>
            <a:r>
              <a:rPr lang="en-US" altLang="ja-JP" sz="1600" dirty="0" smtClean="0"/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Leave the Target Menu group as it is with its default values. (Input, Substitution value and Reference)</a:t>
            </a:r>
          </a:p>
          <a:p>
            <a:pPr marL="0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107461"/>
              </p:ext>
            </p:extLst>
          </p:nvPr>
        </p:nvGraphicFramePr>
        <p:xfrm>
          <a:off x="3982753" y="3862844"/>
          <a:ext cx="4392610" cy="14381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8274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1382453829"/>
                    </a:ext>
                  </a:extLst>
                </a:gridCol>
              </a:tblGrid>
              <a:tr h="3103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Enter content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333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Menu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263187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Creation</a:t>
                      </a:r>
                      <a:r>
                        <a:rPr kumimoji="1" lang="en-US" altLang="ja-JP" sz="1400" baseline="0" dirty="0" smtClean="0"/>
                        <a:t> target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Parameter</a:t>
                      </a:r>
                      <a:r>
                        <a:rPr kumimoji="1" lang="en-US" altLang="ja-JP" sz="1400" baseline="0" dirty="0" smtClean="0"/>
                        <a:t> sheet</a:t>
                      </a:r>
                      <a:r>
                        <a:rPr kumimoji="1" lang="en-US" altLang="ja-JP" sz="1400" dirty="0" smtClean="0"/>
                        <a:t/>
                      </a:r>
                      <a:br>
                        <a:rPr kumimoji="1" lang="en-US" altLang="ja-JP" sz="1400" dirty="0" smtClean="0"/>
                      </a:br>
                      <a:r>
                        <a:rPr kumimoji="1" lang="en-US" altLang="ja-JP" sz="1400" dirty="0" smtClean="0"/>
                        <a:t>(Host/Operation)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Display</a:t>
                      </a:r>
                      <a:r>
                        <a:rPr kumimoji="1" lang="en-US" altLang="ja-JP" sz="1400" baseline="0" dirty="0" smtClean="0"/>
                        <a:t> order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027"/>
                  </a:ext>
                </a:extLst>
              </a:tr>
            </a:tbl>
          </a:graphicData>
        </a:graphic>
      </p:graphicFrame>
      <p:sp>
        <p:nvSpPr>
          <p:cNvPr id="13" name="図形 12"/>
          <p:cNvSpPr/>
          <p:nvPr/>
        </p:nvSpPr>
        <p:spPr>
          <a:xfrm rot="2282829">
            <a:off x="3027959" y="3540427"/>
            <a:ext cx="786576" cy="907961"/>
          </a:xfrm>
          <a:prstGeom prst="swooshArrow">
            <a:avLst>
              <a:gd name="adj1" fmla="val 20732"/>
              <a:gd name="adj2" fmla="val 22713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4" name="角丸四角形 13"/>
          <p:cNvSpPr/>
          <p:nvPr/>
        </p:nvSpPr>
        <p:spPr bwMode="auto">
          <a:xfrm flipV="1">
            <a:off x="667618" y="5157192"/>
            <a:ext cx="2176067" cy="8812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 rot="10800000" flipV="1">
            <a:off x="667619" y="3596483"/>
            <a:ext cx="2204380" cy="19255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 rot="10800000" flipV="1">
            <a:off x="667619" y="3789042"/>
            <a:ext cx="2204380" cy="16231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 rot="10800000" flipV="1">
            <a:off x="667619" y="3938224"/>
            <a:ext cx="2204380" cy="2108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478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 Menu </a:t>
            </a:r>
            <a:r>
              <a:rPr lang="en-US" altLang="ja-JP" dirty="0" smtClean="0"/>
              <a:t>list(6/6)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Define the item name of the parameters </a:t>
            </a:r>
            <a:r>
              <a:rPr lang="en-US" altLang="ja-JP" b="1" dirty="0" smtClean="0"/>
              <a:t>sheet</a:t>
            </a:r>
            <a:br>
              <a:rPr lang="en-US" altLang="ja-JP" b="1" dirty="0" smtClean="0"/>
            </a:br>
            <a:r>
              <a:rPr lang="en-US" altLang="ja-JP" sz="1600" dirty="0" smtClean="0"/>
              <a:t>Continuing from the previous section, define the items on the sheet.</a:t>
            </a:r>
            <a:br>
              <a:rPr lang="en-US" altLang="ja-JP" sz="1600" dirty="0" smtClean="0"/>
            </a:br>
            <a:endParaRPr lang="en-US" altLang="ja-JP" sz="1600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</a:t>
            </a:r>
            <a:r>
              <a:rPr lang="en-US" altLang="ja-JP" sz="1600" dirty="0" smtClean="0"/>
              <a:t>"Item" and add a new item.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Input the following for each of the items.</a:t>
            </a:r>
            <a:endParaRPr lang="en-US" altLang="ja-JP" sz="1600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"Create" at the bottom of the screen.</a:t>
            </a:r>
            <a:endParaRPr lang="en-US" altLang="ja-JP" sz="1800" b="1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988942"/>
            <a:ext cx="2736304" cy="2960338"/>
          </a:xfrm>
          <a:prstGeom prst="rect">
            <a:avLst/>
          </a:prstGeom>
        </p:spPr>
      </p:pic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762823"/>
              </p:ext>
            </p:extLst>
          </p:nvPr>
        </p:nvGraphicFramePr>
        <p:xfrm>
          <a:off x="3160194" y="5405504"/>
          <a:ext cx="5334704" cy="6087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0248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Item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name</a:t>
                      </a:r>
                      <a:endParaRPr lang="ja-JP" altLang="en-US" sz="1100" b="0" dirty="0" smtClean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Input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method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dirty="0" smtClean="0">
                          <a:effectLst/>
                        </a:rPr>
                        <a:t>Maximum</a:t>
                      </a:r>
                      <a:r>
                        <a:rPr lang="en-US" altLang="ja-JP" sz="1100" baseline="0" dirty="0" smtClean="0">
                          <a:effectLst/>
                        </a:rPr>
                        <a:t> number of bytes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Hostname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32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 bwMode="auto">
          <a:xfrm>
            <a:off x="220615" y="3010818"/>
            <a:ext cx="360050" cy="2263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円形吹き出し 17"/>
          <p:cNvSpPr/>
          <p:nvPr/>
        </p:nvSpPr>
        <p:spPr bwMode="auto">
          <a:xfrm>
            <a:off x="705081" y="2924944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  <p:sp>
        <p:nvSpPr>
          <p:cNvPr id="22" name="円形吹き出し 21"/>
          <p:cNvSpPr/>
          <p:nvPr/>
        </p:nvSpPr>
        <p:spPr bwMode="auto">
          <a:xfrm>
            <a:off x="2773640" y="3051098"/>
            <a:ext cx="301542" cy="312200"/>
          </a:xfrm>
          <a:prstGeom prst="wedgeEllipseCallout">
            <a:avLst>
              <a:gd name="adj1" fmla="val -321754"/>
              <a:gd name="adj2" fmla="val 77164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467" y="3144311"/>
            <a:ext cx="4464496" cy="1729801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 bwMode="auto">
          <a:xfrm>
            <a:off x="3741220" y="4658236"/>
            <a:ext cx="991526" cy="21587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4813466" y="4610074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644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1492"/>
            <a:ext cx="8120608" cy="1702109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Register data to the data sheet.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The Data and Parameter sheet are now </a:t>
            </a:r>
            <a:r>
              <a:rPr lang="en-US" altLang="ja-JP" sz="1600" dirty="0" smtClean="0"/>
              <a:t>created. 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Move to the created menu and input the data</a:t>
            </a:r>
            <a:r>
              <a:rPr lang="en-US" altLang="ja-JP" sz="1600" dirty="0" smtClean="0"/>
              <a:t>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Menu: </a:t>
            </a:r>
            <a:r>
              <a:rPr lang="en-US" altLang="ja-JP" sz="1600" b="1" dirty="0" smtClean="0"/>
              <a:t>Input&gt; </a:t>
            </a:r>
            <a:r>
              <a:rPr lang="en-US" altLang="ja-JP" sz="1600" b="1" dirty="0"/>
              <a:t>Time zone </a:t>
            </a:r>
            <a:r>
              <a:rPr lang="en-US" altLang="ja-JP" sz="1600" b="1" dirty="0" smtClean="0"/>
              <a:t>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ja-JP" altLang="en-US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2.7 Data registration(1/3)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351140"/>
              </p:ext>
            </p:extLst>
          </p:nvPr>
        </p:nvGraphicFramePr>
        <p:xfrm>
          <a:off x="178414" y="4854061"/>
          <a:ext cx="2017321" cy="93174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7321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</a:tblGrid>
              <a:tr h="248047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Timezone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Asia/Tokyo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  <a:tr h="383101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America/New_York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530784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434139"/>
              </p:ext>
            </p:extLst>
          </p:nvPr>
        </p:nvGraphicFramePr>
        <p:xfrm>
          <a:off x="2195735" y="4854061"/>
          <a:ext cx="1064896" cy="93174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3149">
                  <a:extLst>
                    <a:ext uri="{9D8B030D-6E8A-4147-A177-3AD203B41FA5}">
                      <a16:colId xmlns:a16="http://schemas.microsoft.com/office/drawing/2014/main" val="1983691473"/>
                    </a:ext>
                  </a:extLst>
                </a:gridCol>
                <a:gridCol w="511747">
                  <a:extLst>
                    <a:ext uri="{9D8B030D-6E8A-4147-A177-3AD203B41FA5}">
                      <a16:colId xmlns:a16="http://schemas.microsoft.com/office/drawing/2014/main" val="4134896402"/>
                    </a:ext>
                  </a:extLst>
                </a:gridCol>
              </a:tblGrid>
              <a:tr h="24804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UTC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JST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232763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+9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0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964968"/>
                  </a:ext>
                </a:extLst>
              </a:tr>
              <a:tr h="383101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-4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-13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824766"/>
                  </a:ext>
                </a:extLst>
              </a:tr>
            </a:tbl>
          </a:graphicData>
        </a:graphic>
      </p:graphicFrame>
      <p:sp>
        <p:nvSpPr>
          <p:cNvPr id="9" name="正方形/長方形 8"/>
          <p:cNvSpPr/>
          <p:nvPr/>
        </p:nvSpPr>
        <p:spPr bwMode="auto">
          <a:xfrm>
            <a:off x="521264" y="3356992"/>
            <a:ext cx="732272" cy="71943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1224138" y="3356992"/>
            <a:ext cx="732272" cy="71943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981282" y="3356992"/>
            <a:ext cx="732272" cy="71943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311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2.7 Data registration(2/3)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Register data to the parameter </a:t>
            </a:r>
            <a:r>
              <a:rPr lang="en-US" altLang="ja-JP" b="1" dirty="0" smtClean="0"/>
              <a:t>sheet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Move to the created menu and input the data. </a:t>
            </a:r>
            <a:br>
              <a:rPr lang="en-US" altLang="ja-JP" sz="1600" dirty="0"/>
            </a:b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Menu</a:t>
            </a:r>
            <a:r>
              <a:rPr lang="en-US" altLang="ja-JP" sz="1600" b="1" dirty="0"/>
              <a:t>: </a:t>
            </a:r>
            <a:r>
              <a:rPr lang="en-US" altLang="ja-JP" sz="1600" b="1" dirty="0" smtClean="0"/>
              <a:t>Input&gt; Parameter for server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ja-JP" altLang="en-US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ja-JP" altLang="en-US" sz="1800" dirty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19598"/>
              </p:ext>
            </p:extLst>
          </p:nvPr>
        </p:nvGraphicFramePr>
        <p:xfrm>
          <a:off x="178415" y="5165246"/>
          <a:ext cx="6947554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33345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  <a:gridCol w="1545857">
                  <a:extLst>
                    <a:ext uri="{9D8B030D-6E8A-4147-A177-3AD203B41FA5}">
                      <a16:colId xmlns:a16="http://schemas.microsoft.com/office/drawing/2014/main" val="431791396"/>
                    </a:ext>
                  </a:extLst>
                </a:gridCol>
              </a:tblGrid>
              <a:tr h="25473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r>
                        <a:rPr kumimoji="1" lang="en-US" altLang="ja-JP" sz="1200" dirty="0" smtClean="0"/>
                        <a:t>/Host</a:t>
                      </a:r>
                      <a:r>
                        <a:rPr kumimoji="1" lang="en-US" altLang="ja-JP" sz="1200" baseline="0" dirty="0" smtClean="0"/>
                        <a:t> group 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Timezone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Nameserver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5473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[</a:t>
                      </a:r>
                      <a:r>
                        <a:rPr kumimoji="1" lang="en-US" altLang="ja-JP" sz="1200" dirty="0" smtClean="0"/>
                        <a:t>HG]</a:t>
                      </a:r>
                      <a:r>
                        <a:rPr kumimoji="1" lang="en-US" altLang="ja-JP" sz="1200" dirty="0" err="1" smtClean="0"/>
                        <a:t>All_SV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Basic settings all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10.15.1.30</a:t>
                      </a:r>
                      <a:r>
                        <a:rPr lang="en-US" altLang="ja-JP" sz="1400" dirty="0" smtClean="0"/>
                        <a:t> 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  <a:tr h="2977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[HG]web_SV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Basic settings all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10.15.1.62</a:t>
                      </a:r>
                      <a:r>
                        <a:rPr lang="en-US" altLang="ja-JP" sz="1400" dirty="0" smtClean="0"/>
                        <a:t> 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530784"/>
                  </a:ext>
                </a:extLst>
              </a:tr>
              <a:tr h="2977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[HG]db_SV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Basic settings all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10.15.1.30</a:t>
                      </a:r>
                      <a:r>
                        <a:rPr lang="en-US" altLang="ja-JP" sz="1400" dirty="0" smtClean="0"/>
                        <a:t> 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96785"/>
                  </a:ext>
                </a:extLst>
              </a:tr>
            </a:tbl>
          </a:graphicData>
        </a:graphic>
      </p:graphicFrame>
      <p:sp>
        <p:nvSpPr>
          <p:cNvPr id="7" name="角丸四角形 6"/>
          <p:cNvSpPr/>
          <p:nvPr/>
        </p:nvSpPr>
        <p:spPr bwMode="auto">
          <a:xfrm>
            <a:off x="5004048" y="4355973"/>
            <a:ext cx="3600399" cy="729211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Users can select from the contents entered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in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the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data sheet in the previous section.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2746219"/>
            <a:ext cx="5649638" cy="1390650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611560" y="3140968"/>
            <a:ext cx="5320208" cy="57797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4572000" y="4225497"/>
            <a:ext cx="640608" cy="355631"/>
          </a:xfrm>
          <a:prstGeom prst="wedgeEllipseCallout">
            <a:avLst>
              <a:gd name="adj1" fmla="val 98154"/>
              <a:gd name="adj2" fmla="val -220462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977" y="3251994"/>
            <a:ext cx="2536701" cy="811920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 bwMode="auto">
          <a:xfrm flipH="1">
            <a:off x="8388424" y="3501008"/>
            <a:ext cx="404254" cy="56290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6255978" y="2746219"/>
            <a:ext cx="2707536" cy="593784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After registering, we can see both</a:t>
            </a:r>
            <a:br>
              <a:rPr lang="en-US" altLang="ja-JP" sz="12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 of the reference items,</a:t>
            </a:r>
            <a:br>
              <a:rPr lang="en-US" altLang="ja-JP" sz="12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 UTC and JST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48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50" y="2785929"/>
            <a:ext cx="8239125" cy="1924050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Register data to the parameter </a:t>
            </a:r>
            <a:r>
              <a:rPr lang="en-US" altLang="ja-JP" b="1" dirty="0" smtClean="0"/>
              <a:t>sheet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Next, register the data from the menu created in the menu group for the host</a:t>
            </a:r>
            <a:r>
              <a:rPr lang="en-US" altLang="ja-JP" sz="1600" dirty="0" smtClean="0"/>
              <a:t>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Menu: </a:t>
            </a:r>
            <a:r>
              <a:rPr lang="en-US" altLang="ja-JP" sz="1600" b="1" dirty="0" smtClean="0"/>
              <a:t>Input&gt; </a:t>
            </a:r>
            <a:r>
              <a:rPr lang="en-US" altLang="ja-JP" sz="1600" b="1" dirty="0"/>
              <a:t>Host </a:t>
            </a:r>
            <a:r>
              <a:rPr lang="en-US" altLang="ja-JP" sz="1600" b="1" dirty="0" smtClean="0"/>
              <a:t>name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ja-JP" altLang="en-US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ja-JP" altLang="en-US" sz="1800" dirty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2.7 Data registration(3/3)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695790"/>
              </p:ext>
            </p:extLst>
          </p:nvPr>
        </p:nvGraphicFramePr>
        <p:xfrm>
          <a:off x="179512" y="4869160"/>
          <a:ext cx="6409809" cy="17432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9249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2793409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2247151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</a:tblGrid>
              <a:tr h="331669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Hostname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331669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webA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Basic settings all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webA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  <a:tr h="359957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webB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Basic settings all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webB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530784"/>
                  </a:ext>
                </a:extLst>
              </a:tr>
              <a:tr h="359957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dbA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Basic settings all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dbA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09164"/>
                  </a:ext>
                </a:extLst>
              </a:tr>
              <a:tr h="35995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dbB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Basic settings all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dbB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20659"/>
                  </a:ext>
                </a:extLst>
              </a:tr>
            </a:tbl>
          </a:graphicData>
        </a:graphic>
      </p:graphicFrame>
      <p:sp>
        <p:nvSpPr>
          <p:cNvPr id="8" name="角丸四角形 7"/>
          <p:cNvSpPr/>
          <p:nvPr/>
        </p:nvSpPr>
        <p:spPr bwMode="auto">
          <a:xfrm>
            <a:off x="1259632" y="3356992"/>
            <a:ext cx="1872208" cy="115212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3131840" y="3356992"/>
            <a:ext cx="4392488" cy="115212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 flipH="1">
            <a:off x="7524327" y="3356992"/>
            <a:ext cx="1166746" cy="115212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42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2.8</a:t>
            </a:r>
            <a:r>
              <a:rPr lang="ja-JP" altLang="en-US" dirty="0" smtClean="0"/>
              <a:t> </a:t>
            </a:r>
            <a:r>
              <a:rPr lang="en-US" altLang="ja-JP" dirty="0"/>
              <a:t>Substitution </a:t>
            </a:r>
            <a:r>
              <a:rPr lang="en-US" altLang="ja-JP" dirty="0" smtClean="0"/>
              <a:t>Value </a:t>
            </a:r>
            <a:r>
              <a:rPr lang="en-US" altLang="ja-JP" dirty="0"/>
              <a:t>A</a:t>
            </a:r>
            <a:r>
              <a:rPr lang="en-US" altLang="ja-JP" dirty="0" smtClean="0"/>
              <a:t>utomatic </a:t>
            </a:r>
            <a:r>
              <a:rPr lang="en-US" altLang="ja-JP" dirty="0"/>
              <a:t>R</a:t>
            </a:r>
            <a:r>
              <a:rPr lang="en-US" altLang="ja-JP" dirty="0" smtClean="0"/>
              <a:t>egistration </a:t>
            </a:r>
            <a:r>
              <a:rPr lang="en-US" altLang="ja-JP" dirty="0"/>
              <a:t>setting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Set Substitute Value Automatic Registration </a:t>
            </a:r>
            <a:r>
              <a:rPr lang="en-US" altLang="ja-JP" b="1" dirty="0" smtClean="0"/>
              <a:t>settings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Connect the variables to each item after entering the data in the parameter </a:t>
            </a:r>
            <a:r>
              <a:rPr lang="en-US" altLang="ja-JP" sz="1600" dirty="0" smtClean="0"/>
              <a:t>sheet.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Menu: </a:t>
            </a:r>
            <a:r>
              <a:rPr lang="en-US" altLang="ja-JP" sz="1600" b="1" dirty="0"/>
              <a:t>Ansible-Legacy &gt; Substitution value automatic registration </a:t>
            </a:r>
            <a:r>
              <a:rPr lang="en-US" altLang="ja-JP" sz="1600" b="1" dirty="0" smtClean="0"/>
              <a:t>setting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639995"/>
              </p:ext>
            </p:extLst>
          </p:nvPr>
        </p:nvGraphicFramePr>
        <p:xfrm>
          <a:off x="85473" y="4495328"/>
          <a:ext cx="8807006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2271">
                  <a:extLst>
                    <a:ext uri="{9D8B030D-6E8A-4147-A177-3AD203B41FA5}">
                      <a16:colId xmlns:a16="http://schemas.microsoft.com/office/drawing/2014/main" val="244877216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33466521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27267038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387883647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360698662"/>
                    </a:ext>
                  </a:extLst>
                </a:gridCol>
              </a:tblGrid>
              <a:tr h="323864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Parameter sheet</a:t>
                      </a:r>
                      <a:r>
                        <a:rPr kumimoji="1" lang="en-US" altLang="ja-JP" sz="1200" baseline="0" dirty="0" smtClean="0"/>
                        <a:t> (from)</a:t>
                      </a:r>
                      <a:br>
                        <a:rPr kumimoji="1" lang="en-US" altLang="ja-JP" sz="1200" baseline="0" dirty="0" smtClean="0"/>
                      </a:br>
                      <a:r>
                        <a:rPr kumimoji="1" lang="en-US" altLang="ja-JP" sz="1200" baseline="0" dirty="0" smtClean="0"/>
                        <a:t>-Menu </a:t>
                      </a:r>
                      <a:r>
                        <a:rPr kumimoji="1" lang="en-US" altLang="ja-JP" sz="1200" baseline="0" dirty="0" err="1" smtClean="0"/>
                        <a:t>group:Menu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Parameter</a:t>
                      </a:r>
                      <a:r>
                        <a:rPr kumimoji="1" lang="en-US" altLang="ja-JP" sz="1200" baseline="0" dirty="0" smtClean="0"/>
                        <a:t> sheet (from)</a:t>
                      </a:r>
                      <a:br>
                        <a:rPr kumimoji="1" lang="en-US" altLang="ja-JP" sz="1200" baseline="0" dirty="0" smtClean="0"/>
                      </a:br>
                      <a:r>
                        <a:rPr kumimoji="1" lang="en-US" altLang="ja-JP" sz="1200" baseline="0" dirty="0" smtClean="0"/>
                        <a:t>-Item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Registration method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IaC</a:t>
                      </a:r>
                      <a:r>
                        <a:rPr kumimoji="1" lang="en-US" altLang="ja-JP" sz="1200" dirty="0" smtClean="0"/>
                        <a:t> Variable</a:t>
                      </a:r>
                      <a:r>
                        <a:rPr kumimoji="1" lang="en-US" altLang="ja-JP" sz="1200" baseline="0" dirty="0" smtClean="0"/>
                        <a:t> (to)</a:t>
                      </a:r>
                      <a:r>
                        <a:rPr kumimoji="1" lang="en-US" altLang="ja-JP" sz="1200" dirty="0" smtClean="0"/>
                        <a:t/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-Movement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aseline="0" dirty="0" err="1" smtClean="0"/>
                        <a:t>IaC</a:t>
                      </a:r>
                      <a:r>
                        <a:rPr kumimoji="1" lang="en-US" altLang="ja-JP" sz="1200" baseline="0" dirty="0" smtClean="0"/>
                        <a:t> variable (to)</a:t>
                      </a:r>
                      <a:br>
                        <a:rPr kumimoji="1" lang="en-US" altLang="ja-JP" sz="1200" baseline="0" dirty="0" smtClean="0"/>
                      </a:br>
                      <a:r>
                        <a:rPr kumimoji="1" lang="en-US" altLang="ja-JP" sz="1200" baseline="0" dirty="0" smtClean="0"/>
                        <a:t>- Value variable</a:t>
                      </a:r>
                      <a:br>
                        <a:rPr kumimoji="1" lang="en-US" altLang="ja-JP" sz="1200" baseline="0" dirty="0" smtClean="0"/>
                      </a:br>
                      <a:r>
                        <a:rPr kumimoji="1" lang="en-US" altLang="ja-JP" sz="1200" baseline="0" dirty="0" smtClean="0"/>
                        <a:t>-Variable name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671748"/>
                  </a:ext>
                </a:extLst>
              </a:tr>
              <a:tr h="204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Parameter for server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Timezone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kumimoji="1" lang="ja-JP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Set Timezone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VAR_locale_timezone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147739"/>
                  </a:ext>
                </a:extLst>
              </a:tr>
              <a:tr h="244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Parameter for server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Nameserver_ip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kumimoji="1" lang="ja-JP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aseline="0" smtClean="0"/>
                        <a:t>Add Nameserver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VAR_nameserver_ip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657931"/>
                  </a:ext>
                </a:extLst>
              </a:tr>
              <a:tr h="244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Host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Hostname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kumimoji="1" lang="ja-JP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Set</a:t>
                      </a:r>
                      <a:r>
                        <a:rPr kumimoji="1" lang="en-US" altLang="ja-JP" sz="1200" baseline="0" smtClean="0"/>
                        <a:t> Hostname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VAR_hostname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013511"/>
                  </a:ext>
                </a:extLst>
              </a:tr>
            </a:tbl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2" y="2765758"/>
            <a:ext cx="8972081" cy="1599346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 bwMode="auto">
          <a:xfrm>
            <a:off x="539553" y="3140968"/>
            <a:ext cx="8518000" cy="792088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73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5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2.9</a:t>
            </a:r>
            <a:r>
              <a:rPr kumimoji="1" lang="en-US" altLang="ja-JP" dirty="0" smtClean="0"/>
              <a:t> </a:t>
            </a:r>
            <a:r>
              <a:rPr lang="en-US" altLang="ja-JP" dirty="0"/>
              <a:t>Check Substitution value</a:t>
            </a:r>
            <a:r>
              <a:rPr lang="ja-JP" altLang="en-US" dirty="0"/>
              <a:t>・</a:t>
            </a:r>
            <a:r>
              <a:rPr lang="en-US" altLang="ja-JP" dirty="0"/>
              <a:t>Target host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832648"/>
          </a:xfrm>
        </p:spPr>
        <p:txBody>
          <a:bodyPr/>
          <a:lstStyle/>
          <a:p>
            <a:r>
              <a:rPr lang="en-US" altLang="ja-JP" b="1" dirty="0"/>
              <a:t>Check Substitution value and Target </a:t>
            </a:r>
            <a:r>
              <a:rPr lang="en-US" altLang="ja-JP" b="1" dirty="0" smtClean="0"/>
              <a:t>host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/>
              <a:t>Check the value specified by the substituted value automatic registration and the target host. 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Menu</a:t>
            </a:r>
            <a:r>
              <a:rPr lang="en-US" altLang="ja-JP" sz="1600" b="1" dirty="0"/>
              <a:t>: Ansible-Legacy &gt; Target </a:t>
            </a:r>
            <a:r>
              <a:rPr lang="en-US" altLang="ja-JP" sz="1600" b="1" dirty="0" smtClean="0"/>
              <a:t>host/Substitution </a:t>
            </a:r>
            <a:r>
              <a:rPr lang="en-US" altLang="ja-JP" sz="1600" b="1" dirty="0"/>
              <a:t>value </a:t>
            </a:r>
            <a:r>
              <a:rPr lang="en-US" altLang="ja-JP" sz="1600" b="1" dirty="0" smtClean="0"/>
              <a:t>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"Filter".</a:t>
            </a:r>
            <a:endParaRPr lang="ja-JP" altLang="en-US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Check that the correct value is specified by "legacy substitution value automatic registration setting procedure</a:t>
            </a:r>
            <a:r>
              <a:rPr lang="en-US" altLang="ja-JP" sz="1600" dirty="0" smtClean="0"/>
              <a:t>".</a:t>
            </a:r>
            <a:endParaRPr kumimoji="1" lang="ja-JP" altLang="en-US" sz="1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866432" y="3030966"/>
            <a:ext cx="158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u="sng" dirty="0" smtClean="0"/>
              <a:t>Target host</a:t>
            </a:r>
            <a:endParaRPr kumimoji="1" lang="ja-JP" altLang="en-US" sz="1400" u="sng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-36512" y="6281249"/>
            <a:ext cx="259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u="sng" dirty="0" smtClean="0"/>
              <a:t>Substitution value list</a:t>
            </a:r>
            <a:endParaRPr kumimoji="1" lang="ja-JP" altLang="en-US" sz="1400" u="sng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809468"/>
            <a:ext cx="4499992" cy="173417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4665209"/>
            <a:ext cx="4931897" cy="188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.10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Conductor execution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Execute Conductor 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If you finished the operations in the previous section, the Conductor should be created and the substitute values should be </a:t>
            </a:r>
            <a:r>
              <a:rPr lang="en-US" altLang="ja-JP" sz="1600" dirty="0" smtClean="0"/>
              <a:t>registered. 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lang="en-US" altLang="ja-JP" sz="1600" dirty="0"/>
              <a:t>Finally, execute Conductor and check the result on the target host. 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600" dirty="0" smtClean="0"/>
              <a:t>Menu</a:t>
            </a:r>
            <a:r>
              <a:rPr kumimoji="1" lang="ja-JP" altLang="en-US" sz="1600" dirty="0" smtClean="0"/>
              <a:t>： </a:t>
            </a:r>
            <a:r>
              <a:rPr lang="en-US" altLang="ja-JP" sz="1600" b="1" dirty="0"/>
              <a:t>Conductor</a:t>
            </a:r>
            <a:r>
              <a:rPr kumimoji="1" lang="ja-JP" altLang="en-US" sz="1600" b="1" dirty="0" smtClean="0"/>
              <a:t> </a:t>
            </a:r>
            <a:r>
              <a:rPr kumimoji="1" lang="en-US" altLang="ja-JP" sz="1600" b="1" dirty="0" smtClean="0"/>
              <a:t>&gt;</a:t>
            </a:r>
            <a:r>
              <a:rPr kumimoji="1" lang="ja-JP" altLang="en-US" sz="1600" b="1" dirty="0" smtClean="0"/>
              <a:t> </a:t>
            </a:r>
            <a:r>
              <a:rPr lang="en-US" altLang="ja-JP" sz="1600" b="1" dirty="0" smtClean="0"/>
              <a:t>Conductor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execution</a:t>
            </a:r>
            <a:endParaRPr kumimoji="1" lang="en-US" altLang="ja-JP" sz="1600" b="1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229421"/>
            <a:ext cx="8653413" cy="3719859"/>
          </a:xfrm>
          <a:prstGeom prst="rect">
            <a:avLst/>
          </a:prstGeom>
        </p:spPr>
      </p:pic>
      <p:sp>
        <p:nvSpPr>
          <p:cNvPr id="21" name="角丸四角形 20"/>
          <p:cNvSpPr/>
          <p:nvPr/>
        </p:nvSpPr>
        <p:spPr bwMode="auto">
          <a:xfrm>
            <a:off x="1259632" y="3462909"/>
            <a:ext cx="4392488" cy="11854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2697772" y="3986909"/>
            <a:ext cx="2924644" cy="448763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Select Operation "Basic setting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all“.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1259632" y="5383782"/>
            <a:ext cx="4507821" cy="13345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2547001" y="4268928"/>
            <a:ext cx="289350" cy="312200"/>
          </a:xfrm>
          <a:prstGeom prst="wedgeEllipseCallout">
            <a:avLst>
              <a:gd name="adj1" fmla="val -93727"/>
              <a:gd name="adj2" fmla="val 13108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218724" y="5800636"/>
            <a:ext cx="2549858" cy="460114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Click "Execution" at the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bottom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of the screen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円形吹き出し 26"/>
          <p:cNvSpPr/>
          <p:nvPr/>
        </p:nvSpPr>
        <p:spPr bwMode="auto">
          <a:xfrm>
            <a:off x="2630004" y="6069128"/>
            <a:ext cx="289350" cy="312200"/>
          </a:xfrm>
          <a:prstGeom prst="wedgeEllipseCallout">
            <a:avLst>
              <a:gd name="adj1" fmla="val 74816"/>
              <a:gd name="adj2" fmla="val 114334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3</a:t>
            </a:r>
            <a:endParaRPr kumimoji="1" lang="ja-JP" altLang="en-US" sz="1400" b="1" smtClean="0">
              <a:latin typeface="+mn-ea"/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5848257" y="5229200"/>
            <a:ext cx="3139703" cy="1296144"/>
            <a:chOff x="5244298" y="4907049"/>
            <a:chExt cx="3139703" cy="1296144"/>
          </a:xfrm>
        </p:grpSpPr>
        <p:sp>
          <p:nvSpPr>
            <p:cNvPr id="38" name="角丸四角形 37"/>
            <p:cNvSpPr/>
            <p:nvPr/>
          </p:nvSpPr>
          <p:spPr bwMode="auto">
            <a:xfrm>
              <a:off x="5481097" y="5297957"/>
              <a:ext cx="2902904" cy="905236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The screen will automatically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change</a:t>
              </a: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to the "Conductor Confirmation" 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screen 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after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executing.</a:t>
              </a:r>
            </a:p>
          </p:txBody>
        </p:sp>
        <p:sp>
          <p:nvSpPr>
            <p:cNvPr id="39" name="円/楕円 44"/>
            <p:cNvSpPr/>
            <p:nvPr/>
          </p:nvSpPr>
          <p:spPr bwMode="auto">
            <a:xfrm>
              <a:off x="5244298" y="4907049"/>
              <a:ext cx="599553" cy="571436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5267770" y="5089204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dirty="0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5623567"/>
            <a:ext cx="2562583" cy="1107703"/>
          </a:xfrm>
          <a:prstGeom prst="rect">
            <a:avLst/>
          </a:prstGeom>
        </p:spPr>
      </p:pic>
      <p:sp>
        <p:nvSpPr>
          <p:cNvPr id="42" name="角丸四角形 41"/>
          <p:cNvSpPr/>
          <p:nvPr/>
        </p:nvSpPr>
        <p:spPr bwMode="auto">
          <a:xfrm>
            <a:off x="3044049" y="6453336"/>
            <a:ext cx="1167911" cy="23798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 bwMode="auto">
          <a:xfrm>
            <a:off x="2697772" y="2276872"/>
            <a:ext cx="2664370" cy="51589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Select "Server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basic setting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" 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the Conductor list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円形吹き出し 43"/>
          <p:cNvSpPr/>
          <p:nvPr/>
        </p:nvSpPr>
        <p:spPr bwMode="auto">
          <a:xfrm>
            <a:off x="2547000" y="2622682"/>
            <a:ext cx="289351" cy="315543"/>
          </a:xfrm>
          <a:prstGeom prst="wedgeEllipseCallout">
            <a:avLst>
              <a:gd name="adj1" fmla="val -101627"/>
              <a:gd name="adj2" fmla="val 10444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152108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2.10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Conductor execution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Check the Conductor Execution results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In the work confirmation screen, you can check the results of the whole execution or execution per </a:t>
            </a:r>
            <a:r>
              <a:rPr lang="en-US" altLang="ja-JP" sz="1600" dirty="0" smtClean="0"/>
              <a:t>node.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lang="en-US" altLang="ja-JP" sz="1600" dirty="0"/>
              <a:t>Selecting an inputted Movement will show a link to a more detailed result </a:t>
            </a:r>
            <a:r>
              <a:rPr lang="en-US" altLang="ja-JP" sz="1600" dirty="0" smtClean="0"/>
              <a:t>screen.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600" dirty="0" smtClean="0"/>
              <a:t>Menu</a:t>
            </a:r>
            <a:r>
              <a:rPr kumimoji="1" lang="ja-JP" altLang="en-US" sz="1600" dirty="0" smtClean="0"/>
              <a:t>： </a:t>
            </a:r>
            <a:r>
              <a:rPr lang="en-US" altLang="ja-JP" sz="1600" b="1" dirty="0"/>
              <a:t>Conductor</a:t>
            </a:r>
            <a:r>
              <a:rPr kumimoji="1" lang="ja-JP" altLang="en-US" sz="1600" b="1" dirty="0" smtClean="0"/>
              <a:t> </a:t>
            </a:r>
            <a:r>
              <a:rPr kumimoji="1" lang="en-US" altLang="ja-JP" sz="1600" b="1" dirty="0" smtClean="0"/>
              <a:t>&gt;</a:t>
            </a:r>
            <a:r>
              <a:rPr kumimoji="1" lang="ja-JP" altLang="en-US" sz="1600" b="1" dirty="0" smtClean="0"/>
              <a:t> </a:t>
            </a:r>
            <a:r>
              <a:rPr lang="en-US" altLang="ja-JP" sz="1600" b="1" dirty="0" smtClean="0"/>
              <a:t>Conductor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confirmation</a:t>
            </a:r>
            <a:endParaRPr kumimoji="1" lang="en-US" altLang="ja-JP" sz="1600" b="1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0" name="図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7201958" cy="402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角丸四角形 10"/>
          <p:cNvSpPr/>
          <p:nvPr/>
        </p:nvSpPr>
        <p:spPr bwMode="auto">
          <a:xfrm>
            <a:off x="5652120" y="2636912"/>
            <a:ext cx="1801358" cy="158417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049402" y="3236709"/>
            <a:ext cx="2094597" cy="436686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Link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and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operation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information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are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displayed.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円形吹き出し 16"/>
          <p:cNvSpPr/>
          <p:nvPr/>
        </p:nvSpPr>
        <p:spPr bwMode="auto">
          <a:xfrm>
            <a:off x="6844011" y="3185465"/>
            <a:ext cx="277463" cy="315543"/>
          </a:xfrm>
          <a:prstGeom prst="wedgeEllipseCallout">
            <a:avLst>
              <a:gd name="adj1" fmla="val -114001"/>
              <a:gd name="adj2" fmla="val 107617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2123728" y="3212976"/>
            <a:ext cx="2808312" cy="436686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Select the node you want to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check.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円形吹き出し 18"/>
          <p:cNvSpPr/>
          <p:nvPr/>
        </p:nvSpPr>
        <p:spPr bwMode="auto">
          <a:xfrm>
            <a:off x="1900760" y="3454059"/>
            <a:ext cx="288040" cy="315543"/>
          </a:xfrm>
          <a:prstGeom prst="wedgeEllipseCallout">
            <a:avLst>
              <a:gd name="adj1" fmla="val -78266"/>
              <a:gd name="adj2" fmla="val 51754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11110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42" y="3679129"/>
            <a:ext cx="8782050" cy="11715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2.11 </a:t>
            </a:r>
            <a:r>
              <a:rPr lang="en-US" altLang="ja-JP" dirty="0"/>
              <a:t>Reference parameter sheet confirmation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Check contents of the reference parameter sheet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By completing the operation in the previous section,  the set parameters have now been applied to the target </a:t>
            </a:r>
            <a:r>
              <a:rPr lang="en-US" altLang="ja-JP" sz="1600" dirty="0" smtClean="0"/>
              <a:t>host.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Finally, check the reference parameter sheet and confirm that the update date and time etc. are recorded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r>
              <a:rPr lang="en-US" altLang="ja-JP" sz="1600" dirty="0"/>
              <a:t>Menu: </a:t>
            </a:r>
            <a:r>
              <a:rPr lang="en-US" altLang="ja-JP" sz="1600" dirty="0" smtClean="0"/>
              <a:t>Basic server setting(Reference)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"Filter".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Confirm that the </a:t>
            </a:r>
            <a:r>
              <a:rPr lang="en-US" altLang="ja-JP" sz="1600" dirty="0" smtClean="0"/>
              <a:t>“</a:t>
            </a:r>
            <a:r>
              <a:rPr lang="en-US" altLang="ja-JP" sz="1600" dirty="0"/>
              <a:t>R</a:t>
            </a:r>
            <a:r>
              <a:rPr lang="en-US" altLang="ja-JP" sz="1600" dirty="0" smtClean="0"/>
              <a:t>eference date/time" </a:t>
            </a:r>
            <a:r>
              <a:rPr lang="en-US" altLang="ja-JP" sz="1600" dirty="0"/>
              <a:t>and "Last update date/time"  are updated</a:t>
            </a:r>
            <a:r>
              <a:rPr lang="en-US" altLang="ja-JP" sz="1600" dirty="0" smtClean="0"/>
              <a:t>.</a:t>
            </a:r>
            <a:endParaRPr lang="ja-JP" altLang="en-US" sz="1600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2555776" y="3780162"/>
            <a:ext cx="792088" cy="96950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4644008" y="3780162"/>
            <a:ext cx="1008112" cy="96950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080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/>
              <a:t>Practice S</a:t>
            </a:r>
            <a:r>
              <a:rPr lang="en-US" altLang="ja-JP" dirty="0" smtClean="0"/>
              <a:t>cenario 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269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Scenario 2</a:t>
            </a:r>
            <a:r>
              <a:rPr lang="en-US" altLang="ja-JP" dirty="0"/>
              <a:t> </a:t>
            </a:r>
            <a:r>
              <a:rPr lang="en-US" altLang="ja-JP" dirty="0" smtClean="0"/>
              <a:t>- 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The diagram below displays Scenario 1’s procedure.</a:t>
            </a:r>
            <a:endParaRPr lang="ja-JP" altLang="en-US" dirty="0"/>
          </a:p>
        </p:txBody>
      </p:sp>
      <p:sp>
        <p:nvSpPr>
          <p:cNvPr id="595" name="正方形/長方形 594"/>
          <p:cNvSpPr/>
          <p:nvPr/>
        </p:nvSpPr>
        <p:spPr>
          <a:xfrm>
            <a:off x="861068" y="1916832"/>
            <a:ext cx="6606591" cy="3860664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CentOS</a:t>
            </a:r>
            <a:r>
              <a:rPr kumimoji="0" lang="ja-JP" altLang="en-US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7</a:t>
            </a:r>
            <a:endParaRPr kumimoji="0" lang="ja-JP" altLang="en-US" sz="1050" b="1" i="0" u="none" strike="noStrike" kern="0" cap="none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96" name="正方形/長方形 595"/>
          <p:cNvSpPr/>
          <p:nvPr/>
        </p:nvSpPr>
        <p:spPr>
          <a:xfrm>
            <a:off x="953424" y="2179254"/>
            <a:ext cx="5854614" cy="338221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ITA</a:t>
            </a:r>
            <a:endParaRPr kumimoji="0" lang="ja-JP" altLang="en-US" sz="1050" b="1" i="0" u="none" strike="noStrike" kern="0" cap="none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60" name="フローチャート: 磁気ディスク 559"/>
          <p:cNvSpPr/>
          <p:nvPr/>
        </p:nvSpPr>
        <p:spPr>
          <a:xfrm>
            <a:off x="1085420" y="3285639"/>
            <a:ext cx="2681558" cy="2144602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561" name="図 5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719" y="4671406"/>
            <a:ext cx="128884" cy="127792"/>
          </a:xfrm>
          <a:prstGeom prst="rect">
            <a:avLst/>
          </a:prstGeom>
        </p:spPr>
      </p:pic>
      <p:pic>
        <p:nvPicPr>
          <p:cNvPr id="562" name="図 5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59" y="4671406"/>
            <a:ext cx="131069" cy="131069"/>
          </a:xfrm>
          <a:prstGeom prst="rect">
            <a:avLst/>
          </a:prstGeom>
        </p:spPr>
      </p:pic>
      <p:pic>
        <p:nvPicPr>
          <p:cNvPr id="563" name="図 5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184" y="4671406"/>
            <a:ext cx="128884" cy="129976"/>
          </a:xfrm>
          <a:prstGeom prst="rect">
            <a:avLst/>
          </a:prstGeom>
        </p:spPr>
      </p:pic>
      <p:pic>
        <p:nvPicPr>
          <p:cNvPr id="564" name="図 5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733" y="3317973"/>
            <a:ext cx="128884" cy="127792"/>
          </a:xfrm>
          <a:prstGeom prst="rect">
            <a:avLst/>
          </a:prstGeom>
        </p:spPr>
      </p:pic>
      <p:pic>
        <p:nvPicPr>
          <p:cNvPr id="565" name="図 5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515" y="3920143"/>
            <a:ext cx="128884" cy="127792"/>
          </a:xfrm>
          <a:prstGeom prst="rect">
            <a:avLst/>
          </a:prstGeom>
        </p:spPr>
      </p:pic>
      <p:pic>
        <p:nvPicPr>
          <p:cNvPr id="566" name="図 5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155" y="3920143"/>
            <a:ext cx="131069" cy="131069"/>
          </a:xfrm>
          <a:prstGeom prst="rect">
            <a:avLst/>
          </a:prstGeom>
        </p:spPr>
      </p:pic>
      <p:pic>
        <p:nvPicPr>
          <p:cNvPr id="567" name="図 5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979" y="3920143"/>
            <a:ext cx="128884" cy="129976"/>
          </a:xfrm>
          <a:prstGeom prst="rect">
            <a:avLst/>
          </a:prstGeom>
        </p:spPr>
      </p:pic>
      <p:graphicFrame>
        <p:nvGraphicFramePr>
          <p:cNvPr id="568" name="表 5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107637"/>
              </p:ext>
            </p:extLst>
          </p:nvPr>
        </p:nvGraphicFramePr>
        <p:xfrm>
          <a:off x="1226378" y="4067080"/>
          <a:ext cx="2448471" cy="469498"/>
        </p:xfrm>
        <a:graphic>
          <a:graphicData uri="http://schemas.openxmlformats.org/drawingml/2006/table">
            <a:tbl>
              <a:tblPr firstRow="1" bandRow="1"/>
              <a:tblGrid>
                <a:gridCol w="733227">
                  <a:extLst>
                    <a:ext uri="{9D8B030D-6E8A-4147-A177-3AD203B41FA5}">
                      <a16:colId xmlns:a16="http://schemas.microsoft.com/office/drawing/2014/main" val="1486311975"/>
                    </a:ext>
                  </a:extLst>
                </a:gridCol>
                <a:gridCol w="670241">
                  <a:extLst>
                    <a:ext uri="{9D8B030D-6E8A-4147-A177-3AD203B41FA5}">
                      <a16:colId xmlns:a16="http://schemas.microsoft.com/office/drawing/2014/main" val="2451158254"/>
                    </a:ext>
                  </a:extLst>
                </a:gridCol>
                <a:gridCol w="437189">
                  <a:extLst>
                    <a:ext uri="{9D8B030D-6E8A-4147-A177-3AD203B41FA5}">
                      <a16:colId xmlns:a16="http://schemas.microsoft.com/office/drawing/2014/main" val="3808264499"/>
                    </a:ext>
                  </a:extLst>
                </a:gridCol>
                <a:gridCol w="607814">
                  <a:extLst>
                    <a:ext uri="{9D8B030D-6E8A-4147-A177-3AD203B41FA5}">
                      <a16:colId xmlns:a16="http://schemas.microsoft.com/office/drawing/2014/main" val="4256931609"/>
                    </a:ext>
                  </a:extLst>
                </a:gridCol>
              </a:tblGrid>
              <a:tr h="169904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kumimoji="1" lang="en-US" altLang="ja-JP" sz="800" b="1" dirty="0" smtClean="0">
                          <a:latin typeface="+mn-ea"/>
                        </a:rPr>
                        <a:t>Parameter sheet (with host group)</a:t>
                      </a:r>
                      <a:endParaRPr kumimoji="1" lang="ja-JP" altLang="en-US" sz="800" b="1" dirty="0" smtClean="0">
                        <a:latin typeface="+mn-ea"/>
                      </a:endParaRPr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286967"/>
                  </a:ext>
                </a:extLst>
              </a:tr>
              <a:tr h="146796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Host group name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Operation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err="1" smtClean="0"/>
                        <a:t>Timezone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err="1" smtClean="0"/>
                        <a:t>Nameserver_ip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386200"/>
                  </a:ext>
                </a:extLst>
              </a:tr>
              <a:tr h="1477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err="1" smtClean="0"/>
                        <a:t>xxxxxx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err="1" smtClean="0"/>
                        <a:t>xxxxxx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16256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1" dirty="0" err="1" smtClean="0"/>
                        <a:t>xxxxxx</a:t>
                      </a:r>
                      <a:endParaRPr kumimoji="1" lang="ja-JP" altLang="en-US" sz="600" b="1" dirty="0" smtClean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16256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1" dirty="0" err="1" smtClean="0"/>
                        <a:t>xxxxxx</a:t>
                      </a:r>
                      <a:endParaRPr kumimoji="1" lang="ja-JP" altLang="en-US" sz="600" b="1" dirty="0" smtClean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48700"/>
                  </a:ext>
                </a:extLst>
              </a:tr>
            </a:tbl>
          </a:graphicData>
        </a:graphic>
      </p:graphicFrame>
      <p:graphicFrame>
        <p:nvGraphicFramePr>
          <p:cNvPr id="569" name="表 5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72767"/>
              </p:ext>
            </p:extLst>
          </p:nvPr>
        </p:nvGraphicFramePr>
        <p:xfrm>
          <a:off x="1226379" y="4803778"/>
          <a:ext cx="2429354" cy="469498"/>
        </p:xfrm>
        <a:graphic>
          <a:graphicData uri="http://schemas.openxmlformats.org/drawingml/2006/table">
            <a:tbl>
              <a:tblPr firstRow="1" bandRow="1"/>
              <a:tblGrid>
                <a:gridCol w="734400">
                  <a:extLst>
                    <a:ext uri="{9D8B030D-6E8A-4147-A177-3AD203B41FA5}">
                      <a16:colId xmlns:a16="http://schemas.microsoft.com/office/drawing/2014/main" val="1486311975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2451158254"/>
                    </a:ext>
                  </a:extLst>
                </a:gridCol>
                <a:gridCol w="436087">
                  <a:extLst>
                    <a:ext uri="{9D8B030D-6E8A-4147-A177-3AD203B41FA5}">
                      <a16:colId xmlns:a16="http://schemas.microsoft.com/office/drawing/2014/main" val="3808264499"/>
                    </a:ext>
                  </a:extLst>
                </a:gridCol>
                <a:gridCol w="589339">
                  <a:extLst>
                    <a:ext uri="{9D8B030D-6E8A-4147-A177-3AD203B41FA5}">
                      <a16:colId xmlns:a16="http://schemas.microsoft.com/office/drawing/2014/main" val="4256931609"/>
                    </a:ext>
                  </a:extLst>
                </a:gridCol>
              </a:tblGrid>
              <a:tr h="169904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kumimoji="1" lang="en-US" altLang="ja-JP" sz="800" b="1" dirty="0" smtClean="0">
                          <a:latin typeface="+mn-ea"/>
                        </a:rPr>
                        <a:t>Parameter sheet (without host group)</a:t>
                      </a:r>
                      <a:endParaRPr kumimoji="1" lang="ja-JP" altLang="en-US" sz="800" b="1" dirty="0" smtClean="0">
                        <a:latin typeface="+mn-ea"/>
                      </a:endParaRPr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286967"/>
                  </a:ext>
                </a:extLst>
              </a:tr>
              <a:tr h="146796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Host name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Operation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Hostname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-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386200"/>
                  </a:ext>
                </a:extLst>
              </a:tr>
              <a:tr h="1477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xxx</a:t>
                      </a:r>
                      <a:r>
                        <a:rPr kumimoji="1" lang="en-US" altLang="ja-JP" sz="600" b="1" dirty="0" smtClean="0"/>
                        <a:t>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xxx</a:t>
                      </a:r>
                      <a:r>
                        <a:rPr kumimoji="1" lang="en-US" altLang="ja-JP" sz="600" b="1" dirty="0" smtClean="0"/>
                        <a:t>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16256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xxx</a:t>
                      </a:r>
                      <a:r>
                        <a:rPr kumimoji="1" lang="en-US" altLang="ja-JP" sz="600" b="1" dirty="0" smtClean="0"/>
                        <a:t>xxx</a:t>
                      </a:r>
                      <a:endParaRPr kumimoji="1" lang="ja-JP" altLang="en-US" sz="600" b="1" dirty="0" smtClean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428316"/>
                  </a:ext>
                </a:extLst>
              </a:tr>
            </a:tbl>
          </a:graphicData>
        </a:graphic>
      </p:graphicFrame>
      <p:graphicFrame>
        <p:nvGraphicFramePr>
          <p:cNvPr id="570" name="表 5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391061"/>
              </p:ext>
            </p:extLst>
          </p:nvPr>
        </p:nvGraphicFramePr>
        <p:xfrm>
          <a:off x="1226377" y="3441409"/>
          <a:ext cx="1027179" cy="464046"/>
        </p:xfrm>
        <a:graphic>
          <a:graphicData uri="http://schemas.openxmlformats.org/drawingml/2006/table">
            <a:tbl>
              <a:tblPr firstRow="1" bandRow="1"/>
              <a:tblGrid>
                <a:gridCol w="420419">
                  <a:extLst>
                    <a:ext uri="{9D8B030D-6E8A-4147-A177-3AD203B41FA5}">
                      <a16:colId xmlns:a16="http://schemas.microsoft.com/office/drawing/2014/main" val="1486311975"/>
                    </a:ext>
                  </a:extLst>
                </a:gridCol>
                <a:gridCol w="303380">
                  <a:extLst>
                    <a:ext uri="{9D8B030D-6E8A-4147-A177-3AD203B41FA5}">
                      <a16:colId xmlns:a16="http://schemas.microsoft.com/office/drawing/2014/main" val="3808264499"/>
                    </a:ext>
                  </a:extLst>
                </a:gridCol>
                <a:gridCol w="303380">
                  <a:extLst>
                    <a:ext uri="{9D8B030D-6E8A-4147-A177-3AD203B41FA5}">
                      <a16:colId xmlns:a16="http://schemas.microsoft.com/office/drawing/2014/main" val="4256931609"/>
                    </a:ext>
                  </a:extLst>
                </a:gridCol>
              </a:tblGrid>
              <a:tr h="159536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kumimoji="1" lang="en-US" altLang="ja-JP" sz="800" b="1" dirty="0" smtClean="0">
                          <a:latin typeface="+mn-ea"/>
                        </a:rPr>
                        <a:t>Data sheet</a:t>
                      </a:r>
                      <a:endParaRPr kumimoji="1" lang="ja-JP" altLang="en-US" sz="800" b="1" dirty="0" smtClean="0">
                        <a:latin typeface="+mn-ea"/>
                      </a:endParaRPr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286967"/>
                  </a:ext>
                </a:extLst>
              </a:tr>
              <a:tr h="13175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err="1" smtClean="0"/>
                        <a:t>Timezone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UTC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JST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386200"/>
                  </a:ext>
                </a:extLst>
              </a:tr>
              <a:tr h="13175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16256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1" dirty="0" err="1" smtClean="0"/>
                        <a:t>xxxxxx</a:t>
                      </a:r>
                      <a:endParaRPr kumimoji="1" lang="ja-JP" altLang="en-US" sz="600" b="1" dirty="0" smtClean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662102"/>
                  </a:ext>
                </a:extLst>
              </a:tr>
            </a:tbl>
          </a:graphicData>
        </a:graphic>
      </p:graphicFrame>
      <p:sp>
        <p:nvSpPr>
          <p:cNvPr id="574" name="正方形/長方形 573"/>
          <p:cNvSpPr/>
          <p:nvPr/>
        </p:nvSpPr>
        <p:spPr>
          <a:xfrm>
            <a:off x="1218781" y="5125134"/>
            <a:ext cx="2436952" cy="1610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75" name="正方形/長方形 574"/>
          <p:cNvSpPr/>
          <p:nvPr/>
        </p:nvSpPr>
        <p:spPr>
          <a:xfrm>
            <a:off x="1218781" y="4388001"/>
            <a:ext cx="2456068" cy="15040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76" name="正方形/長方形 575"/>
          <p:cNvSpPr/>
          <p:nvPr/>
        </p:nvSpPr>
        <p:spPr>
          <a:xfrm>
            <a:off x="1218779" y="3757916"/>
            <a:ext cx="1036368" cy="13243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79" name="楕円 578"/>
          <p:cNvSpPr/>
          <p:nvPr/>
        </p:nvSpPr>
        <p:spPr>
          <a:xfrm>
            <a:off x="3076580" y="4189096"/>
            <a:ext cx="619021" cy="38856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miter lim="800000"/>
          </a:ln>
          <a:effectLst>
            <a:glow rad="38100">
              <a:sysClr val="window" lastClr="FFFFFF"/>
            </a:glo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80" name="楕円 579"/>
          <p:cNvSpPr/>
          <p:nvPr/>
        </p:nvSpPr>
        <p:spPr>
          <a:xfrm>
            <a:off x="2560376" y="4190200"/>
            <a:ext cx="516205" cy="37862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miter lim="800000"/>
          </a:ln>
          <a:effectLst>
            <a:glow rad="38100">
              <a:sysClr val="window" lastClr="FFFFFF"/>
            </a:glo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81" name="楕円 580"/>
          <p:cNvSpPr/>
          <p:nvPr/>
        </p:nvSpPr>
        <p:spPr>
          <a:xfrm>
            <a:off x="2560376" y="4980820"/>
            <a:ext cx="516204" cy="33936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miter lim="800000"/>
          </a:ln>
          <a:effectLst>
            <a:glow rad="38100">
              <a:sysClr val="window" lastClr="FFFFFF"/>
            </a:glo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42" name="正方形/長方形 541"/>
          <p:cNvSpPr/>
          <p:nvPr/>
        </p:nvSpPr>
        <p:spPr>
          <a:xfrm>
            <a:off x="3892339" y="2332679"/>
            <a:ext cx="2819563" cy="308477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wrap="square" rtlCol="0" anchor="t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i="0" u="none" strike="noStrike" kern="0" cap="none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r>
              <a:rPr kumimoji="0" lang="en-US" altLang="ja-JP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-Legacy</a:t>
            </a:r>
            <a:endParaRPr kumimoji="0" lang="ja-JP" altLang="en-US" sz="1050" b="1" i="0" u="none" strike="noStrike" kern="0" cap="none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72" name="正方形/長方形 471"/>
          <p:cNvSpPr/>
          <p:nvPr/>
        </p:nvSpPr>
        <p:spPr>
          <a:xfrm>
            <a:off x="7668344" y="1899897"/>
            <a:ext cx="1043720" cy="386661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ysDash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Target servers</a:t>
            </a:r>
            <a:endParaRPr kumimoji="0" lang="ja-JP" altLang="en-US" sz="1050" b="1" i="0" u="none" strike="noStrike" kern="0" cap="none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479" name="グループ化 478"/>
          <p:cNvGrpSpPr/>
          <p:nvPr/>
        </p:nvGrpSpPr>
        <p:grpSpPr>
          <a:xfrm>
            <a:off x="7767335" y="3516861"/>
            <a:ext cx="846181" cy="725128"/>
            <a:chOff x="8018784" y="3328605"/>
            <a:chExt cx="846181" cy="725128"/>
          </a:xfrm>
        </p:grpSpPr>
        <p:pic>
          <p:nvPicPr>
            <p:cNvPr id="473" name="図 47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46555" y="3729656"/>
              <a:ext cx="189976" cy="324077"/>
            </a:xfrm>
            <a:prstGeom prst="rect">
              <a:avLst/>
            </a:prstGeom>
          </p:spPr>
        </p:pic>
        <p:pic>
          <p:nvPicPr>
            <p:cNvPr id="474" name="図 47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18784" y="3729656"/>
              <a:ext cx="189976" cy="324077"/>
            </a:xfrm>
            <a:prstGeom prst="rect">
              <a:avLst/>
            </a:prstGeom>
          </p:spPr>
        </p:pic>
        <p:pic>
          <p:nvPicPr>
            <p:cNvPr id="475" name="図 47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82669" y="3330186"/>
              <a:ext cx="189976" cy="324077"/>
            </a:xfrm>
            <a:prstGeom prst="rect">
              <a:avLst/>
            </a:prstGeom>
          </p:spPr>
        </p:pic>
        <p:pic>
          <p:nvPicPr>
            <p:cNvPr id="476" name="図 47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10772" y="3328605"/>
              <a:ext cx="189976" cy="324077"/>
            </a:xfrm>
            <a:prstGeom prst="rect">
              <a:avLst/>
            </a:prstGeom>
          </p:spPr>
        </p:pic>
        <p:pic>
          <p:nvPicPr>
            <p:cNvPr id="477" name="図 47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74989" y="3729655"/>
              <a:ext cx="189976" cy="324077"/>
            </a:xfrm>
            <a:prstGeom prst="rect">
              <a:avLst/>
            </a:prstGeom>
          </p:spPr>
        </p:pic>
      </p:grpSp>
      <p:sp>
        <p:nvSpPr>
          <p:cNvPr id="483" name="正方形/長方形 482"/>
          <p:cNvSpPr/>
          <p:nvPr/>
        </p:nvSpPr>
        <p:spPr>
          <a:xfrm>
            <a:off x="6906586" y="2177097"/>
            <a:ext cx="493092" cy="338437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i="0" u="none" strike="noStrike" kern="0" cap="none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endParaRPr kumimoji="0" lang="ja-JP" altLang="en-US" sz="1050" b="1" i="0" u="none" strike="noStrike" kern="0" cap="none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84" name="ストライプ矢印 483"/>
          <p:cNvSpPr/>
          <p:nvPr/>
        </p:nvSpPr>
        <p:spPr>
          <a:xfrm>
            <a:off x="6807393" y="3714467"/>
            <a:ext cx="855508" cy="281840"/>
          </a:xfrm>
          <a:prstGeom prst="stripedRightArrow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86" name="円形吹き出し 485"/>
          <p:cNvSpPr/>
          <p:nvPr/>
        </p:nvSpPr>
        <p:spPr bwMode="auto">
          <a:xfrm>
            <a:off x="6714413" y="3124469"/>
            <a:ext cx="514800" cy="514800"/>
          </a:xfrm>
          <a:prstGeom prst="wedgeEllipseCallout">
            <a:avLst>
              <a:gd name="adj1" fmla="val -40076"/>
              <a:gd name="adj2" fmla="val 5721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3.5</a:t>
            </a:r>
          </a:p>
        </p:txBody>
      </p:sp>
      <p:sp>
        <p:nvSpPr>
          <p:cNvPr id="504" name="角丸四角形 503"/>
          <p:cNvSpPr/>
          <p:nvPr/>
        </p:nvSpPr>
        <p:spPr>
          <a:xfrm>
            <a:off x="5221060" y="2779766"/>
            <a:ext cx="1302794" cy="2349658"/>
          </a:xfrm>
          <a:prstGeom prst="roundRect">
            <a:avLst/>
          </a:prstGeom>
          <a:solidFill>
            <a:srgbClr val="4472C4">
              <a:lumMod val="20000"/>
              <a:lumOff val="8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Conductor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505" name="直線コネクタ 504"/>
          <p:cNvCxnSpPr>
            <a:stCxn id="506" idx="1"/>
            <a:endCxn id="507" idx="1"/>
          </p:cNvCxnSpPr>
          <p:nvPr/>
        </p:nvCxnSpPr>
        <p:spPr>
          <a:xfrm>
            <a:off x="5872460" y="3408643"/>
            <a:ext cx="6308" cy="1322615"/>
          </a:xfrm>
          <a:prstGeom prst="line">
            <a:avLst/>
          </a:prstGeom>
          <a:noFill/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506" name="フローチャート: 論理積ゲート 505"/>
          <p:cNvSpPr/>
          <p:nvPr/>
        </p:nvSpPr>
        <p:spPr>
          <a:xfrm rot="16200000">
            <a:off x="5730395" y="3107441"/>
            <a:ext cx="284128" cy="318275"/>
          </a:xfrm>
          <a:prstGeom prst="flowChartDelay">
            <a:avLst/>
          </a:prstGeom>
          <a:solidFill>
            <a:srgbClr val="92D050"/>
          </a:solidFill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07" name="フローチャート: 論理積ゲート 506"/>
          <p:cNvSpPr/>
          <p:nvPr/>
        </p:nvSpPr>
        <p:spPr>
          <a:xfrm rot="5400000">
            <a:off x="5736704" y="4714185"/>
            <a:ext cx="284128" cy="318275"/>
          </a:xfrm>
          <a:prstGeom prst="flowChartDelay">
            <a:avLst/>
          </a:prstGeom>
          <a:solidFill>
            <a:srgbClr val="92D050"/>
          </a:solidFill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08" name="フローチャート: 端子 507"/>
          <p:cNvSpPr/>
          <p:nvPr/>
        </p:nvSpPr>
        <p:spPr>
          <a:xfrm>
            <a:off x="5545826" y="3576381"/>
            <a:ext cx="653266" cy="227165"/>
          </a:xfrm>
          <a:prstGeom prst="flowChartTerminator">
            <a:avLst/>
          </a:prstGeom>
          <a:solidFill>
            <a:sysClr val="window" lastClr="FFFFFF"/>
          </a:solidFill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09" name="フローチャート: 端子 508"/>
          <p:cNvSpPr/>
          <p:nvPr/>
        </p:nvSpPr>
        <p:spPr>
          <a:xfrm>
            <a:off x="5545824" y="3942095"/>
            <a:ext cx="653267" cy="227165"/>
          </a:xfrm>
          <a:prstGeom prst="flowChartTerminator">
            <a:avLst/>
          </a:prstGeom>
          <a:solidFill>
            <a:sysClr val="window" lastClr="FFFFFF"/>
          </a:solidFill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10" name="フローチャート: 端子 509"/>
          <p:cNvSpPr/>
          <p:nvPr/>
        </p:nvSpPr>
        <p:spPr>
          <a:xfrm>
            <a:off x="5545822" y="4308765"/>
            <a:ext cx="653269" cy="227165"/>
          </a:xfrm>
          <a:prstGeom prst="flowChartTerminator">
            <a:avLst/>
          </a:prstGeom>
          <a:solidFill>
            <a:sysClr val="window" lastClr="FFFFFF"/>
          </a:solidFill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11" name="テキスト ボックス 510"/>
          <p:cNvSpPr txBox="1"/>
          <p:nvPr/>
        </p:nvSpPr>
        <p:spPr>
          <a:xfrm>
            <a:off x="5653753" y="3105096"/>
            <a:ext cx="432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ja-JP" sz="16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endParaRPr lang="ja-JP" altLang="en-US" sz="1600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2" name="テキスト ボックス 511"/>
          <p:cNvSpPr txBox="1"/>
          <p:nvPr/>
        </p:nvSpPr>
        <p:spPr>
          <a:xfrm>
            <a:off x="5653753" y="4697572"/>
            <a:ext cx="432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ja-JP" sz="16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endParaRPr lang="ja-JP" altLang="en-US" sz="1600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89" name="グループ化 488"/>
          <p:cNvGrpSpPr/>
          <p:nvPr/>
        </p:nvGrpSpPr>
        <p:grpSpPr>
          <a:xfrm>
            <a:off x="6271837" y="3570096"/>
            <a:ext cx="570584" cy="570584"/>
            <a:chOff x="6523286" y="3381840"/>
            <a:chExt cx="570584" cy="570584"/>
          </a:xfrm>
        </p:grpSpPr>
        <p:sp>
          <p:nvSpPr>
            <p:cNvPr id="485" name="星 7 484"/>
            <p:cNvSpPr/>
            <p:nvPr/>
          </p:nvSpPr>
          <p:spPr>
            <a:xfrm>
              <a:off x="6523286" y="3381840"/>
              <a:ext cx="570584" cy="570584"/>
            </a:xfrm>
            <a:prstGeom prst="star7">
              <a:avLst/>
            </a:prstGeom>
            <a:solidFill>
              <a:srgbClr val="002060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88" name="テキスト ボックス 487"/>
            <p:cNvSpPr txBox="1"/>
            <p:nvPr/>
          </p:nvSpPr>
          <p:spPr>
            <a:xfrm>
              <a:off x="6563028" y="350643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9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Execute</a:t>
              </a:r>
              <a:endParaRPr kumimoji="1" lang="ja-JP" altLang="en-US" sz="9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521" name="波線 520"/>
          <p:cNvSpPr/>
          <p:nvPr/>
        </p:nvSpPr>
        <p:spPr>
          <a:xfrm rot="16200000">
            <a:off x="4160108" y="3506518"/>
            <a:ext cx="682296" cy="559143"/>
          </a:xfrm>
          <a:prstGeom prst="wave">
            <a:avLst>
              <a:gd name="adj1" fmla="val 4533"/>
              <a:gd name="adj2" fmla="val 0"/>
            </a:avLst>
          </a:prstGeom>
          <a:solidFill>
            <a:srgbClr val="00206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39" tIns="45719" rIns="91439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Playbook</a:t>
            </a:r>
            <a:endParaRPr kumimoji="1" lang="ja-JP" altLang="en-US" sz="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4" name="波線 523"/>
          <p:cNvSpPr/>
          <p:nvPr/>
        </p:nvSpPr>
        <p:spPr>
          <a:xfrm rot="16200000">
            <a:off x="4248284" y="3594694"/>
            <a:ext cx="682296" cy="559143"/>
          </a:xfrm>
          <a:prstGeom prst="wave">
            <a:avLst>
              <a:gd name="adj1" fmla="val 4533"/>
              <a:gd name="adj2" fmla="val 0"/>
            </a:avLst>
          </a:prstGeom>
          <a:solidFill>
            <a:srgbClr val="00206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39" tIns="45719" rIns="91439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Playbook</a:t>
            </a:r>
            <a:endParaRPr kumimoji="1" lang="ja-JP" altLang="en-US" sz="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7" name="波線 526"/>
          <p:cNvSpPr/>
          <p:nvPr/>
        </p:nvSpPr>
        <p:spPr>
          <a:xfrm rot="16200000">
            <a:off x="4311552" y="3684361"/>
            <a:ext cx="682296" cy="559143"/>
          </a:xfrm>
          <a:prstGeom prst="wave">
            <a:avLst>
              <a:gd name="adj1" fmla="val 4533"/>
              <a:gd name="adj2" fmla="val 0"/>
            </a:avLst>
          </a:prstGeom>
          <a:solidFill>
            <a:srgbClr val="00206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39" tIns="45719" rIns="91439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5" name="楕円 534"/>
          <p:cNvSpPr/>
          <p:nvPr/>
        </p:nvSpPr>
        <p:spPr>
          <a:xfrm>
            <a:off x="4473273" y="3893213"/>
            <a:ext cx="399897" cy="219141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30" name="フリーフォーム 529"/>
          <p:cNvSpPr/>
          <p:nvPr/>
        </p:nvSpPr>
        <p:spPr>
          <a:xfrm rot="2964905">
            <a:off x="3936444" y="3862833"/>
            <a:ext cx="607127" cy="1018603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807" h="1956391">
                <a:moveTo>
                  <a:pt x="0" y="1956391"/>
                </a:moveTo>
                <a:cubicBezTo>
                  <a:pt x="543147" y="1948417"/>
                  <a:pt x="988829" y="1612606"/>
                  <a:pt x="1084522" y="1127052"/>
                </a:cubicBezTo>
                <a:cubicBezTo>
                  <a:pt x="1180215" y="641498"/>
                  <a:pt x="935665" y="113414"/>
                  <a:pt x="701749" y="0"/>
                </a:cubicBezTo>
                <a:lnTo>
                  <a:pt x="701749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triangle" w="med" len="med"/>
            <a:tailEnd type="triangle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99">
              <a:effectLst>
                <a:glow rad="241300">
                  <a:schemeClr val="bg1"/>
                </a:glow>
              </a:effectLst>
            </a:endParaRPr>
          </a:p>
        </p:txBody>
      </p:sp>
      <p:sp>
        <p:nvSpPr>
          <p:cNvPr id="531" name="円形吹き出し 530"/>
          <p:cNvSpPr/>
          <p:nvPr/>
        </p:nvSpPr>
        <p:spPr bwMode="auto">
          <a:xfrm>
            <a:off x="4450384" y="4664278"/>
            <a:ext cx="514800" cy="514800"/>
          </a:xfrm>
          <a:prstGeom prst="wedgeEllipseCallout">
            <a:avLst>
              <a:gd name="adj1" fmla="val -55610"/>
              <a:gd name="adj2" fmla="val -5901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69"/>
            <a:r>
              <a:rPr kumimoji="1" lang="en-US" altLang="ja-JP" sz="16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3.4</a:t>
            </a:r>
            <a:endParaRPr kumimoji="1" lang="en-US" altLang="ja-JP" sz="1600" b="1" kern="0" dirty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6" name="テキスト ボックス 535"/>
          <p:cNvSpPr txBox="1"/>
          <p:nvPr/>
        </p:nvSpPr>
        <p:spPr>
          <a:xfrm>
            <a:off x="4408574" y="3907832"/>
            <a:ext cx="5559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b="1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Variable</a:t>
            </a:r>
            <a:endParaRPr kumimoji="1" lang="ja-JP" altLang="en-US" sz="7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7" name="テキスト ボックス 536"/>
          <p:cNvSpPr txBox="1"/>
          <p:nvPr/>
        </p:nvSpPr>
        <p:spPr>
          <a:xfrm>
            <a:off x="4399480" y="3633225"/>
            <a:ext cx="5960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b="1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Playbook</a:t>
            </a:r>
            <a:endParaRPr kumimoji="1" lang="ja-JP" altLang="en-US" sz="7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8" name="テキスト ボックス 537"/>
          <p:cNvSpPr txBox="1"/>
          <p:nvPr/>
        </p:nvSpPr>
        <p:spPr>
          <a:xfrm>
            <a:off x="5523049" y="3589458"/>
            <a:ext cx="702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M</a:t>
            </a:r>
            <a:r>
              <a:rPr kumimoji="1" lang="en-US" altLang="ja-JP" sz="7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ovement</a:t>
            </a:r>
            <a:endParaRPr kumimoji="1" lang="ja-JP" altLang="en-US" sz="7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9" name="テキスト ボックス 538"/>
          <p:cNvSpPr txBox="1"/>
          <p:nvPr/>
        </p:nvSpPr>
        <p:spPr>
          <a:xfrm>
            <a:off x="5523049" y="3956193"/>
            <a:ext cx="702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M</a:t>
            </a:r>
            <a:r>
              <a:rPr kumimoji="1" lang="en-US" altLang="ja-JP" sz="7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ovement</a:t>
            </a:r>
            <a:endParaRPr kumimoji="1" lang="ja-JP" altLang="en-US" sz="7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40" name="テキスト ボックス 539"/>
          <p:cNvSpPr txBox="1"/>
          <p:nvPr/>
        </p:nvSpPr>
        <p:spPr>
          <a:xfrm>
            <a:off x="5523049" y="4321777"/>
            <a:ext cx="702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M</a:t>
            </a:r>
            <a:r>
              <a:rPr kumimoji="1" lang="en-US" altLang="ja-JP" sz="7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ovement</a:t>
            </a:r>
            <a:endParaRPr kumimoji="1" lang="ja-JP" altLang="en-US" sz="7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51" name="正方形/長方形 550"/>
          <p:cNvSpPr/>
          <p:nvPr/>
        </p:nvSpPr>
        <p:spPr>
          <a:xfrm>
            <a:off x="1891262" y="2638153"/>
            <a:ext cx="1069874" cy="227917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Device list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52" name="正方形/長方形 551"/>
          <p:cNvSpPr/>
          <p:nvPr/>
        </p:nvSpPr>
        <p:spPr>
          <a:xfrm>
            <a:off x="1889561" y="2368248"/>
            <a:ext cx="1073276" cy="227917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Operation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53" name="正方形/長方形 552"/>
          <p:cNvSpPr/>
          <p:nvPr/>
        </p:nvSpPr>
        <p:spPr>
          <a:xfrm>
            <a:off x="1891263" y="2912045"/>
            <a:ext cx="1069872" cy="227917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Host group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55" name="円形吹き出し 554"/>
          <p:cNvSpPr/>
          <p:nvPr/>
        </p:nvSpPr>
        <p:spPr bwMode="auto">
          <a:xfrm>
            <a:off x="2992252" y="1838792"/>
            <a:ext cx="514800" cy="514800"/>
          </a:xfrm>
          <a:prstGeom prst="wedgeEllipseCallout">
            <a:avLst>
              <a:gd name="adj1" fmla="val -55610"/>
              <a:gd name="adj2" fmla="val 5096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3.1</a:t>
            </a:r>
          </a:p>
        </p:txBody>
      </p:sp>
      <p:sp>
        <p:nvSpPr>
          <p:cNvPr id="557" name="円形吹き出し 556"/>
          <p:cNvSpPr/>
          <p:nvPr/>
        </p:nvSpPr>
        <p:spPr bwMode="auto">
          <a:xfrm>
            <a:off x="1274642" y="2664826"/>
            <a:ext cx="514800" cy="514800"/>
          </a:xfrm>
          <a:prstGeom prst="wedgeEllipseCallout">
            <a:avLst>
              <a:gd name="adj1" fmla="val 66497"/>
              <a:gd name="adj2" fmla="val -243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3.2</a:t>
            </a:r>
            <a:endParaRPr kumimoji="0" lang="ja-JP" altLang="en-US" sz="600" b="1" i="0" u="none" strike="noStrike" kern="0" cap="none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85" name="円形吹き出し 584"/>
          <p:cNvSpPr/>
          <p:nvPr/>
        </p:nvSpPr>
        <p:spPr bwMode="auto">
          <a:xfrm>
            <a:off x="395022" y="4357407"/>
            <a:ext cx="514800" cy="514800"/>
          </a:xfrm>
          <a:prstGeom prst="wedgeEllipseCallout">
            <a:avLst>
              <a:gd name="adj1" fmla="val 107581"/>
              <a:gd name="adj2" fmla="val -30193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.3</a:t>
            </a:r>
            <a:endParaRPr kumimoji="0" lang="en-US" altLang="ja-JP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(1/2)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88" name="円形吹き出し 587"/>
          <p:cNvSpPr/>
          <p:nvPr/>
        </p:nvSpPr>
        <p:spPr bwMode="auto">
          <a:xfrm>
            <a:off x="395022" y="5089180"/>
            <a:ext cx="514800" cy="514800"/>
          </a:xfrm>
          <a:prstGeom prst="wedgeEllipseCallout">
            <a:avLst>
              <a:gd name="adj1" fmla="val 107950"/>
              <a:gd name="adj2" fmla="val -25753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.3</a:t>
            </a:r>
            <a:endParaRPr kumimoji="0" lang="en-US" altLang="ja-JP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(2/2)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546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 </a:t>
            </a:r>
            <a:r>
              <a:rPr lang="en-US" altLang="ja-JP" dirty="0"/>
              <a:t>Operation registration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Register new operation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Create an additional operation</a:t>
            </a:r>
            <a:r>
              <a:rPr lang="en-US" altLang="ja-JP" sz="1600" dirty="0" smtClean="0"/>
              <a:t>.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/>
              <a:t>Menu : </a:t>
            </a:r>
            <a:r>
              <a:rPr lang="en-US" altLang="ja-JP" sz="1600" b="1" dirty="0"/>
              <a:t>Basic Console &gt; </a:t>
            </a:r>
            <a:r>
              <a:rPr lang="en-US" altLang="ja-JP" sz="1600" b="1" dirty="0" smtClean="0"/>
              <a:t>Operation </a:t>
            </a:r>
            <a:r>
              <a:rPr lang="en-US" altLang="ja-JP" sz="1600" b="1" dirty="0" smtClean="0"/>
              <a:t>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Register &gt; Start Registration.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Input the following information for each item and click "Register". 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99919"/>
              </p:ext>
            </p:extLst>
          </p:nvPr>
        </p:nvGraphicFramePr>
        <p:xfrm>
          <a:off x="177212" y="4922839"/>
          <a:ext cx="4898844" cy="103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49422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449422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Scheduled date for execution</a:t>
                      </a:r>
                      <a:endParaRPr kumimoji="1" lang="ja-JP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 setting</a:t>
                      </a:r>
                      <a:r>
                        <a:rPr kumimoji="1" lang="en-US" altLang="ja-JP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Additional server only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(Enter arbitrary</a:t>
                      </a:r>
                      <a:r>
                        <a:rPr kumimoji="1" lang="en-US" altLang="ja-JP" sz="1400" baseline="0" dirty="0" smtClean="0"/>
                        <a:t> value</a:t>
                      </a:r>
                      <a:r>
                        <a:rPr kumimoji="1" lang="en-US" altLang="ja-JP" sz="14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791559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77211" y="6075208"/>
            <a:ext cx="8067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</a:t>
            </a:r>
            <a:r>
              <a:rPr kumimoji="1" lang="ja-JP" altLang="en-US" sz="1200" dirty="0" smtClean="0"/>
              <a:t> </a:t>
            </a:r>
            <a:r>
              <a:rPr lang="en-US" altLang="ja-JP" sz="1200" dirty="0"/>
              <a:t>"Scheduled date for execution" is just an item for </a:t>
            </a:r>
            <a:r>
              <a:rPr lang="en-US" altLang="ja-JP" sz="1200" dirty="0" smtClean="0"/>
              <a:t>management. </a:t>
            </a:r>
            <a:r>
              <a:rPr lang="en-US" altLang="ja-JP" sz="1200" dirty="0"/>
              <a:t>It will not be executed automatically.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852935"/>
            <a:ext cx="6159500" cy="1968923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 bwMode="auto">
          <a:xfrm>
            <a:off x="395418" y="3284984"/>
            <a:ext cx="3960558" cy="86409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47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3.2 </a:t>
            </a:r>
            <a:r>
              <a:rPr lang="en-US" altLang="ja-JP" dirty="0"/>
              <a:t>Add host to host group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537" y="814489"/>
            <a:ext cx="8784976" cy="5802027"/>
          </a:xfrm>
        </p:spPr>
        <p:txBody>
          <a:bodyPr/>
          <a:lstStyle/>
          <a:p>
            <a:r>
              <a:rPr lang="en-US" altLang="ja-JP" b="1" dirty="0"/>
              <a:t>Register host to host </a:t>
            </a:r>
            <a:r>
              <a:rPr lang="en-US" altLang="ja-JP" b="1" dirty="0" smtClean="0"/>
              <a:t>group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/>
              <a:t>Register additional hosts in the host group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Menu: </a:t>
            </a:r>
            <a:r>
              <a:rPr lang="en-US" altLang="ja-JP" sz="1600" b="1" dirty="0"/>
              <a:t>Host group management &gt; Host link </a:t>
            </a:r>
            <a:r>
              <a:rPr lang="en-US" altLang="ja-JP" sz="1600" b="1" dirty="0" smtClean="0"/>
              <a:t>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</a:t>
            </a:r>
            <a:r>
              <a:rPr lang="en-US" altLang="ja-JP" sz="1600" dirty="0"/>
              <a:t>"New register "Register &gt; Start </a:t>
            </a:r>
            <a:r>
              <a:rPr lang="en-US" altLang="ja-JP" sz="1600" dirty="0" smtClean="0"/>
              <a:t>Registration.</a:t>
            </a:r>
            <a:endParaRPr kumimoji="1"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the following information for each item and click "Register".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6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659352"/>
              </p:ext>
            </p:extLst>
          </p:nvPr>
        </p:nvGraphicFramePr>
        <p:xfrm>
          <a:off x="251519" y="4456031"/>
          <a:ext cx="4939226" cy="95476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95341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2283859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  <a:gridCol w="960026">
                  <a:extLst>
                    <a:ext uri="{9D8B030D-6E8A-4147-A177-3AD203B41FA5}">
                      <a16:colId xmlns:a16="http://schemas.microsoft.com/office/drawing/2014/main" val="1052485450"/>
                    </a:ext>
                  </a:extLst>
                </a:gridCol>
              </a:tblGrid>
              <a:tr h="436609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group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95948"/>
                  </a:ext>
                </a:extLst>
              </a:tr>
              <a:tr h="4366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web_SV</a:t>
                      </a:r>
                      <a:endParaRPr kumimoji="1" lang="ja-JP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Basic</a:t>
                      </a:r>
                      <a:r>
                        <a:rPr kumimoji="1" lang="en-US" altLang="ja-JP" sz="1100" baseline="0" dirty="0" smtClean="0"/>
                        <a:t> settings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dirty="0" smtClean="0"/>
                        <a:t>additional</a:t>
                      </a:r>
                      <a:r>
                        <a:rPr kumimoji="1" lang="en-US" altLang="ja-JP" sz="1100" baseline="0" dirty="0" smtClean="0"/>
                        <a:t> server only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err="1" smtClean="0"/>
                        <a:t>webC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</a:tbl>
          </a:graphicData>
        </a:graphic>
      </p:graphicFrame>
      <p:grpSp>
        <p:nvGrpSpPr>
          <p:cNvPr id="15" name="グループ化 14"/>
          <p:cNvGrpSpPr/>
          <p:nvPr/>
        </p:nvGrpSpPr>
        <p:grpSpPr>
          <a:xfrm>
            <a:off x="5382436" y="3438507"/>
            <a:ext cx="3401141" cy="849835"/>
            <a:chOff x="345873" y="3410095"/>
            <a:chExt cx="4207540" cy="1206224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345874" y="3410095"/>
              <a:ext cx="3158250" cy="39316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All_SV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971111" y="4223157"/>
              <a:ext cx="2582302" cy="39316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</a:rPr>
                <a:t>web</a:t>
              </a:r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345873" y="4223157"/>
              <a:ext cx="1533010" cy="39316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</a:rPr>
                <a:t>db</a:t>
              </a:r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カギ線コネクタ 26"/>
          <p:cNvCxnSpPr>
            <a:stCxn id="16" idx="2"/>
            <a:endCxn id="18" idx="0"/>
          </p:cNvCxnSpPr>
          <p:nvPr/>
        </p:nvCxnSpPr>
        <p:spPr bwMode="auto">
          <a:xfrm rot="16200000" flipH="1">
            <a:off x="6839434" y="3534984"/>
            <a:ext cx="295837" cy="656877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カギ線コネクタ 27"/>
          <p:cNvCxnSpPr>
            <a:stCxn id="16" idx="2"/>
            <a:endCxn id="19" idx="0"/>
          </p:cNvCxnSpPr>
          <p:nvPr/>
        </p:nvCxnSpPr>
        <p:spPr bwMode="auto">
          <a:xfrm rot="5400000">
            <a:off x="6182557" y="3534986"/>
            <a:ext cx="295837" cy="65687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テキスト ボックス 28"/>
          <p:cNvSpPr txBox="1"/>
          <p:nvPr/>
        </p:nvSpPr>
        <p:spPr>
          <a:xfrm>
            <a:off x="5306980" y="3150776"/>
            <a:ext cx="158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u="sng" dirty="0" smtClean="0"/>
              <a:t>Image</a:t>
            </a:r>
            <a:r>
              <a:rPr lang="ja-JP" altLang="en-US" sz="1400" u="sng" dirty="0" smtClean="0"/>
              <a:t>　　</a:t>
            </a:r>
            <a:endParaRPr kumimoji="1" lang="ja-JP" altLang="en-US" sz="1400" u="sng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766223" y="5458021"/>
            <a:ext cx="690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dirty="0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webA</a:t>
            </a:r>
            <a:endParaRPr kumimoji="1" lang="en-US" altLang="ja-JP" sz="1100" b="1" i="0" u="none" strike="noStrike" kern="1200" cap="none" spc="0" normalizeH="0" baseline="0" noProof="0" dirty="0">
              <a:ln w="0"/>
              <a:solidFill>
                <a:srgbClr val="002B62">
                  <a:lumMod val="90000"/>
                  <a:lumOff val="10000"/>
                  <a:alpha val="32000"/>
                </a:srgbClr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8039367" y="5015224"/>
            <a:ext cx="763954" cy="704407"/>
            <a:chOff x="2573787" y="3754881"/>
            <a:chExt cx="763954" cy="704407"/>
          </a:xfrm>
        </p:grpSpPr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3229" y="3754881"/>
              <a:ext cx="266603" cy="454793"/>
            </a:xfrm>
            <a:prstGeom prst="rect">
              <a:avLst/>
            </a:prstGeom>
          </p:spPr>
        </p:pic>
        <p:sp>
          <p:nvSpPr>
            <p:cNvPr id="40" name="テキスト ボックス 39"/>
            <p:cNvSpPr txBox="1"/>
            <p:nvPr/>
          </p:nvSpPr>
          <p:spPr>
            <a:xfrm>
              <a:off x="2573787" y="4197678"/>
              <a:ext cx="7639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1" i="0" u="none" strike="noStrike" kern="1200" cap="none" spc="0" normalizeH="0" baseline="0" noProof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webC</a:t>
              </a:r>
              <a:endParaRPr kumimoji="1" lang="en-US" altLang="ja-JP" sz="1100" b="1" i="0" u="none" strike="noStrike" kern="1200" cap="none" spc="0" normalizeH="0" baseline="0" noProof="0">
                <a:ln w="0"/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7412912" y="5447581"/>
            <a:ext cx="6904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web</a:t>
            </a:r>
            <a:r>
              <a:rPr lang="en-US" altLang="ja-JP" sz="1100" b="1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latin typeface="メイリオ"/>
                <a:ea typeface="メイリオ"/>
              </a:rPr>
              <a:t>B</a:t>
            </a:r>
            <a:endParaRPr kumimoji="1" lang="en-US" altLang="ja-JP" sz="1100" b="1" i="0" u="none" strike="noStrike" kern="1200" cap="none" spc="0" normalizeH="0" baseline="0" noProof="0">
              <a:ln w="0"/>
              <a:solidFill>
                <a:srgbClr val="002B62">
                  <a:lumMod val="90000"/>
                  <a:lumOff val="10000"/>
                  <a:alpha val="32000"/>
                </a:srgbClr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sp>
        <p:nvSpPr>
          <p:cNvPr id="44" name="正方形/長方形 43"/>
          <p:cNvSpPr/>
          <p:nvPr/>
        </p:nvSpPr>
        <p:spPr bwMode="auto">
          <a:xfrm>
            <a:off x="6942058" y="5002143"/>
            <a:ext cx="266400" cy="45360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7604240" y="5002143"/>
            <a:ext cx="266400" cy="45360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48" name="直線矢印コネクタ 47"/>
          <p:cNvCxnSpPr/>
          <p:nvPr/>
        </p:nvCxnSpPr>
        <p:spPr bwMode="auto">
          <a:xfrm>
            <a:off x="7051289" y="4358491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  <a:alpha val="3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 bwMode="auto">
          <a:xfrm>
            <a:off x="7734690" y="4358491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  <a:alpha val="3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 bwMode="auto">
          <a:xfrm>
            <a:off x="8390118" y="4355151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 bwMode="auto">
          <a:xfrm>
            <a:off x="1481490" y="5920566"/>
            <a:ext cx="6453900" cy="665720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The host group, "</a:t>
            </a:r>
            <a:r>
              <a:rPr lang="en-US" altLang="ja-JP" sz="1200" dirty="0" err="1">
                <a:solidFill>
                  <a:schemeClr val="tx1"/>
                </a:solidFill>
                <a:latin typeface="+mn-ea"/>
              </a:rPr>
              <a:t>web_SV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" is used for "Basic settings all servers", but this time,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2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we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are only adding the operation "Basic settings additional server only".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That is why when we are executing the operation, only </a:t>
            </a:r>
            <a:r>
              <a:rPr lang="en-US" altLang="ja-JP" sz="1200" dirty="0" err="1">
                <a:solidFill>
                  <a:schemeClr val="tx1"/>
                </a:solidFill>
                <a:latin typeface="+mn-ea"/>
              </a:rPr>
              <a:t>webC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 will be applicable.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円形吹き出し 33"/>
          <p:cNvSpPr/>
          <p:nvPr/>
        </p:nvSpPr>
        <p:spPr bwMode="auto">
          <a:xfrm>
            <a:off x="1090429" y="5599016"/>
            <a:ext cx="640608" cy="355631"/>
          </a:xfrm>
          <a:prstGeom prst="wedgeEllipseCallout">
            <a:avLst>
              <a:gd name="adj1" fmla="val 58263"/>
              <a:gd name="adj2" fmla="val -61950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Poin</a:t>
            </a:r>
            <a:r>
              <a:rPr lang="en-US" altLang="ja-JP" sz="1400" b="1">
                <a:latin typeface="+mn-ea"/>
              </a:rPr>
              <a:t>t</a:t>
            </a:r>
            <a:endParaRPr kumimoji="1" lang="ja-JP" altLang="en-US" sz="1400" b="1" smtClean="0">
              <a:latin typeface="+mn-ea"/>
            </a:endParaRPr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685" y="2968894"/>
            <a:ext cx="4974167" cy="1499579"/>
          </a:xfrm>
          <a:prstGeom prst="rect">
            <a:avLst/>
          </a:prstGeom>
        </p:spPr>
      </p:pic>
      <p:sp>
        <p:nvSpPr>
          <p:cNvPr id="37" name="角丸四角形 36"/>
          <p:cNvSpPr/>
          <p:nvPr/>
        </p:nvSpPr>
        <p:spPr bwMode="auto">
          <a:xfrm>
            <a:off x="251519" y="3337910"/>
            <a:ext cx="4939225" cy="89646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5570680" y="5006079"/>
            <a:ext cx="266400" cy="45360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6216271" y="5006852"/>
            <a:ext cx="266400" cy="45360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398316" y="5471646"/>
            <a:ext cx="690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dbA</a:t>
            </a:r>
            <a:endParaRPr kumimoji="1" lang="en-US" altLang="ja-JP" sz="1100" b="1" i="0" u="none" strike="noStrike" kern="1200" cap="none" spc="0" normalizeH="0" baseline="0" noProof="0">
              <a:ln w="0"/>
              <a:solidFill>
                <a:srgbClr val="002B62">
                  <a:lumMod val="90000"/>
                  <a:lumOff val="10000"/>
                  <a:alpha val="32000"/>
                </a:srgbClr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012160" y="5463437"/>
            <a:ext cx="690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dirty="0" err="1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dbB</a:t>
            </a:r>
            <a:endParaRPr kumimoji="1" lang="en-US" altLang="ja-JP" sz="1100" b="1" i="0" u="none" strike="noStrike" kern="1200" cap="none" spc="0" normalizeH="0" baseline="0" noProof="0" dirty="0">
              <a:ln w="0"/>
              <a:solidFill>
                <a:srgbClr val="002B62">
                  <a:lumMod val="90000"/>
                  <a:lumOff val="10000"/>
                  <a:alpha val="32000"/>
                </a:srgbClr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cxnSp>
        <p:nvCxnSpPr>
          <p:cNvPr id="53" name="直線矢印コネクタ 52"/>
          <p:cNvCxnSpPr/>
          <p:nvPr/>
        </p:nvCxnSpPr>
        <p:spPr bwMode="auto">
          <a:xfrm>
            <a:off x="5691762" y="4362427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  <a:alpha val="3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 bwMode="auto">
          <a:xfrm>
            <a:off x="6316876" y="4363200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  <a:alpha val="3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 Data registration(1/2)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025" y="836711"/>
            <a:ext cx="8784976" cy="5616476"/>
          </a:xfrm>
        </p:spPr>
        <p:txBody>
          <a:bodyPr/>
          <a:lstStyle/>
          <a:p>
            <a:r>
              <a:rPr lang="en-US" altLang="ja-JP" b="1" dirty="0"/>
              <a:t>Register data in the parameter </a:t>
            </a:r>
            <a:r>
              <a:rPr lang="en-US" altLang="ja-JP" b="1" dirty="0" smtClean="0"/>
              <a:t>sheet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Move to the menu created in scenario </a:t>
            </a:r>
            <a:r>
              <a:rPr lang="en-US" altLang="ja-JP" sz="1600" dirty="0" smtClean="0"/>
              <a:t> 1 </a:t>
            </a:r>
            <a:r>
              <a:rPr lang="en-US" altLang="ja-JP" sz="1600" dirty="0"/>
              <a:t>and input </a:t>
            </a:r>
            <a:r>
              <a:rPr lang="en-US" altLang="ja-JP" sz="1600" dirty="0" smtClean="0"/>
              <a:t>the following </a:t>
            </a:r>
            <a:r>
              <a:rPr lang="en-US" altLang="ja-JP" sz="1600" dirty="0"/>
              <a:t>data</a:t>
            </a:r>
            <a:r>
              <a:rPr lang="en-US" altLang="ja-JP" sz="1600" dirty="0" smtClean="0"/>
              <a:t>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Menu: </a:t>
            </a:r>
            <a:r>
              <a:rPr lang="en-US" altLang="ja-JP" sz="1600" b="1" dirty="0" smtClean="0"/>
              <a:t>Input&gt;Parameter for server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ja-JP" altLang="en-US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ja-JP" altLang="en-US" sz="1800" dirty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305977"/>
              </p:ext>
            </p:extLst>
          </p:nvPr>
        </p:nvGraphicFramePr>
        <p:xfrm>
          <a:off x="178413" y="5165246"/>
          <a:ext cx="7633946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61339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2270705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503320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  <a:gridCol w="1698582">
                  <a:extLst>
                    <a:ext uri="{9D8B030D-6E8A-4147-A177-3AD203B41FA5}">
                      <a16:colId xmlns:a16="http://schemas.microsoft.com/office/drawing/2014/main" val="431791396"/>
                    </a:ext>
                  </a:extLst>
                </a:gridCol>
              </a:tblGrid>
              <a:tr h="25473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 name/Host group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Timezone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Nameserver_ip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977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[HG]web_SV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Basic</a:t>
                      </a:r>
                      <a:r>
                        <a:rPr kumimoji="1" lang="en-US" altLang="ja-JP" sz="1200" baseline="0" dirty="0" smtClean="0"/>
                        <a:t> settings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additional</a:t>
                      </a:r>
                      <a:r>
                        <a:rPr kumimoji="1" lang="en-US" altLang="ja-JP" sz="1200" baseline="0" dirty="0" smtClean="0"/>
                        <a:t> server only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10.15.1.62</a:t>
                      </a:r>
                      <a:r>
                        <a:rPr lang="en-US" altLang="ja-JP" sz="1400" dirty="0" smtClean="0"/>
                        <a:t> 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530784"/>
                  </a:ext>
                </a:extLst>
              </a:tr>
            </a:tbl>
          </a:graphicData>
        </a:graphic>
      </p:graphicFrame>
      <p:sp>
        <p:nvSpPr>
          <p:cNvPr id="7" name="角丸四角形 6"/>
          <p:cNvSpPr/>
          <p:nvPr/>
        </p:nvSpPr>
        <p:spPr bwMode="auto">
          <a:xfrm>
            <a:off x="5004048" y="4286452"/>
            <a:ext cx="3600399" cy="729211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Users can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select from the contents entered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in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the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data sheet in the previous section.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3" y="2636912"/>
            <a:ext cx="8105775" cy="1390650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618845" y="3031661"/>
            <a:ext cx="7633128" cy="57797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776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Register data in the parameter </a:t>
            </a:r>
            <a:r>
              <a:rPr lang="en-US" altLang="ja-JP" b="1" dirty="0" smtClean="0"/>
              <a:t>sheet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Next, register the data from the menu created in the menu group for the host</a:t>
            </a:r>
            <a:r>
              <a:rPr lang="en-US" altLang="ja-JP" sz="1600" dirty="0" smtClean="0"/>
              <a:t>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Menu: </a:t>
            </a:r>
            <a:r>
              <a:rPr lang="en-US" altLang="ja-JP" sz="1600" b="1" dirty="0" smtClean="0"/>
              <a:t>Input &gt; </a:t>
            </a:r>
            <a:r>
              <a:rPr lang="en-US" altLang="ja-JP" sz="1600" b="1" dirty="0"/>
              <a:t>Host </a:t>
            </a:r>
            <a:r>
              <a:rPr lang="en-US" altLang="ja-JP" sz="1600" b="1" dirty="0" smtClean="0"/>
              <a:t>name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ja-JP" altLang="en-US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ja-JP" altLang="en-US" sz="1800" dirty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 Data registration(2/2)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418373"/>
              </p:ext>
            </p:extLst>
          </p:nvPr>
        </p:nvGraphicFramePr>
        <p:xfrm>
          <a:off x="178415" y="4854059"/>
          <a:ext cx="5545713" cy="78886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5233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</a:tblGrid>
              <a:tr h="331669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Hostname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331669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webC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Basic</a:t>
                      </a:r>
                      <a:r>
                        <a:rPr kumimoji="1" lang="en-US" altLang="ja-JP" sz="1200" baseline="0" dirty="0" smtClean="0"/>
                        <a:t> settings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additional</a:t>
                      </a:r>
                      <a:r>
                        <a:rPr kumimoji="1" lang="en-US" altLang="ja-JP" sz="1200" baseline="0" dirty="0" smtClean="0"/>
                        <a:t> server only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webC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</a:tbl>
          </a:graphicData>
        </a:graphic>
      </p:graphicFrame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5" y="2780928"/>
            <a:ext cx="8638707" cy="1810003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 bwMode="auto">
          <a:xfrm>
            <a:off x="832784" y="3260267"/>
            <a:ext cx="7984337" cy="72008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54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72" y="2564903"/>
            <a:ext cx="6222836" cy="3795147"/>
          </a:xfrm>
          <a:prstGeom prst="rect">
            <a:avLst/>
          </a:prstGeom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 </a:t>
            </a:r>
            <a:r>
              <a:rPr lang="en-US" altLang="ja-JP" dirty="0"/>
              <a:t>About this document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sz="1600" b="1" dirty="0"/>
              <a:t>About this document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lang="en-US" altLang="ja-JP" sz="1400" dirty="0"/>
              <a:t>This document will guide users through a practice scenario where users will be able to get some hands on experience to get a deeper understanding about the following </a:t>
            </a:r>
            <a:r>
              <a:rPr lang="en-US" altLang="ja-JP" sz="1400" dirty="0" smtClean="0"/>
              <a:t>functions.</a:t>
            </a:r>
            <a:br>
              <a:rPr lang="en-US" altLang="ja-JP" sz="1400" dirty="0" smtClean="0"/>
            </a:br>
            <a:r>
              <a:rPr lang="en-US" altLang="ja-JP" sz="1400" dirty="0"/>
              <a:t>We will use </a:t>
            </a:r>
            <a:r>
              <a:rPr lang="en-US" altLang="ja-JP" sz="1400" dirty="0" smtClean="0"/>
              <a:t>Ansible </a:t>
            </a:r>
            <a:r>
              <a:rPr lang="en-US" altLang="ja-JP" sz="1400" dirty="0"/>
              <a:t>Legacy to execute the </a:t>
            </a:r>
            <a:r>
              <a:rPr lang="en-US" altLang="ja-JP" sz="1400" dirty="0" smtClean="0"/>
              <a:t>operations.</a:t>
            </a:r>
            <a:endParaRPr lang="en-US" altLang="ja-JP" sz="1400" b="1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dirty="0" smtClean="0"/>
              <a:t>Host group Management</a:t>
            </a:r>
            <a:endParaRPr lang="en-US" altLang="ja-JP" sz="1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dirty="0" smtClean="0"/>
              <a:t>Create menu</a:t>
            </a:r>
            <a:r>
              <a:rPr lang="en-US" altLang="ja-JP" sz="1600" dirty="0">
                <a:solidFill>
                  <a:srgbClr val="FF0000"/>
                </a:solidFill>
              </a:rPr>
              <a:t/>
            </a:r>
            <a:br>
              <a:rPr lang="en-US" altLang="ja-JP" sz="1600" dirty="0">
                <a:solidFill>
                  <a:srgbClr val="FF0000"/>
                </a:solidFill>
              </a:rPr>
            </a:br>
            <a:endParaRPr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 flipH="1" flipV="1">
            <a:off x="1619672" y="5373216"/>
            <a:ext cx="792088" cy="98683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 flipH="1">
            <a:off x="5580112" y="3275226"/>
            <a:ext cx="872458" cy="94586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792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kumimoji="1" lang="en-US" altLang="ja-JP" dirty="0" smtClean="0"/>
              <a:t> </a:t>
            </a:r>
            <a:r>
              <a:rPr lang="en-US" altLang="ja-JP" dirty="0"/>
              <a:t>Check Substitution value</a:t>
            </a:r>
            <a:r>
              <a:rPr lang="ja-JP" altLang="en-US" dirty="0"/>
              <a:t>・</a:t>
            </a:r>
            <a:r>
              <a:rPr lang="en-US" altLang="ja-JP" dirty="0"/>
              <a:t>Target host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832648"/>
          </a:xfrm>
        </p:spPr>
        <p:txBody>
          <a:bodyPr/>
          <a:lstStyle/>
          <a:p>
            <a:r>
              <a:rPr lang="en-US" altLang="ja-JP" b="1" dirty="0"/>
              <a:t>Check Substitution value and Target host</a:t>
            </a:r>
            <a:br>
              <a:rPr lang="en-US" altLang="ja-JP" b="1" dirty="0"/>
            </a:br>
            <a:r>
              <a:rPr lang="en-US" altLang="ja-JP" sz="1600" dirty="0"/>
              <a:t>Check the value specified by the substituted value automatic registration and the target host</a:t>
            </a:r>
            <a:r>
              <a:rPr lang="en-US" altLang="ja-JP" sz="1600" dirty="0" smtClean="0"/>
              <a:t>.</a:t>
            </a:r>
            <a:endParaRPr kumimoji="1"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Menu: </a:t>
            </a:r>
            <a:r>
              <a:rPr lang="en-US" altLang="ja-JP" sz="1600" b="1" dirty="0"/>
              <a:t>Ansible-Legacy &gt; Target host </a:t>
            </a:r>
            <a:r>
              <a:rPr lang="en-US" altLang="ja-JP" sz="1600" b="1" dirty="0" smtClean="0"/>
              <a:t>/Substitution </a:t>
            </a:r>
            <a:r>
              <a:rPr lang="en-US" altLang="ja-JP" sz="1600" b="1" dirty="0"/>
              <a:t>value </a:t>
            </a:r>
            <a:r>
              <a:rPr lang="en-US" altLang="ja-JP" sz="1600" b="1" dirty="0" smtClean="0"/>
              <a:t>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"Filter".</a:t>
            </a:r>
            <a:endParaRPr lang="ja-JP" altLang="en-US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Check that only the data of "</a:t>
            </a:r>
            <a:r>
              <a:rPr lang="en-US" altLang="ja-JP" sz="1600" dirty="0" err="1"/>
              <a:t>webC</a:t>
            </a:r>
            <a:r>
              <a:rPr lang="en-US" altLang="ja-JP" sz="1600" dirty="0"/>
              <a:t>" is added by the "legacy substitution value automatic registration setting procedure</a:t>
            </a:r>
            <a:r>
              <a:rPr lang="en-US" altLang="ja-JP" sz="1600" dirty="0" smtClean="0"/>
              <a:t>".</a:t>
            </a:r>
            <a:endParaRPr kumimoji="1" lang="ja-JP" altLang="en-US" sz="1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6435" y="3150840"/>
            <a:ext cx="158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u="sng" dirty="0" smtClean="0"/>
              <a:t>Target host</a:t>
            </a:r>
            <a:endParaRPr kumimoji="1" lang="ja-JP" altLang="en-US" sz="1400" u="sng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6016" y="4833156"/>
            <a:ext cx="2153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u="sng" dirty="0" smtClean="0"/>
              <a:t>Substitution value list</a:t>
            </a:r>
            <a:endParaRPr kumimoji="1" lang="ja-JP" altLang="en-US" sz="1400" u="sng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10" y="3499939"/>
            <a:ext cx="6696744" cy="113809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10" y="5206971"/>
            <a:ext cx="7344816" cy="122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kumimoji="1" lang="ja-JP" altLang="en-US" dirty="0" smtClean="0"/>
              <a:t> </a:t>
            </a:r>
            <a:r>
              <a:rPr lang="en-US" altLang="ja-JP" dirty="0"/>
              <a:t>Conductor execution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Execute Conductor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Execute Conductor </a:t>
            </a:r>
            <a:r>
              <a:rPr lang="en-US" altLang="ja-JP" sz="1600" dirty="0" smtClean="0"/>
              <a:t>again. Ensure </a:t>
            </a:r>
            <a:r>
              <a:rPr lang="en-US" altLang="ja-JP" sz="1600" dirty="0"/>
              <a:t>that the work is reflected only on the host "</a:t>
            </a:r>
            <a:r>
              <a:rPr lang="en-US" altLang="ja-JP" sz="1600" dirty="0" err="1"/>
              <a:t>webC</a:t>
            </a:r>
            <a:r>
              <a:rPr lang="en-US" altLang="ja-JP" sz="1600" dirty="0" smtClean="0"/>
              <a:t>".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600" dirty="0"/>
              <a:t>Menu</a:t>
            </a:r>
            <a:r>
              <a:rPr lang="en-US" altLang="ja-JP" sz="1600" b="1" dirty="0"/>
              <a:t>: Conductor &gt; Conductor execution</a:t>
            </a:r>
            <a:endParaRPr kumimoji="1" lang="ja-JP" altLang="en-US" b="1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229421"/>
            <a:ext cx="8653413" cy="3719859"/>
          </a:xfrm>
          <a:prstGeom prst="rect">
            <a:avLst/>
          </a:prstGeom>
        </p:spPr>
      </p:pic>
      <p:sp>
        <p:nvSpPr>
          <p:cNvPr id="22" name="角丸四角形 21"/>
          <p:cNvSpPr/>
          <p:nvPr/>
        </p:nvSpPr>
        <p:spPr bwMode="auto">
          <a:xfrm>
            <a:off x="1259632" y="3462909"/>
            <a:ext cx="4392488" cy="11854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2697772" y="3986909"/>
            <a:ext cx="2924644" cy="448763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Select Operation "Basic setting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all“.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1259632" y="5383782"/>
            <a:ext cx="4507821" cy="13345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2547001" y="4268928"/>
            <a:ext cx="289350" cy="312200"/>
          </a:xfrm>
          <a:prstGeom prst="wedgeEllipseCallout">
            <a:avLst>
              <a:gd name="adj1" fmla="val -93727"/>
              <a:gd name="adj2" fmla="val 13108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218724" y="5800636"/>
            <a:ext cx="2549858" cy="460114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Click "Execution" at the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bottom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of the screen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5848257" y="5085184"/>
            <a:ext cx="3279248" cy="1550158"/>
            <a:chOff x="5244298" y="4763033"/>
            <a:chExt cx="3279248" cy="1550158"/>
          </a:xfrm>
        </p:grpSpPr>
        <p:sp>
          <p:nvSpPr>
            <p:cNvPr id="38" name="角丸四角形 37"/>
            <p:cNvSpPr/>
            <p:nvPr/>
          </p:nvSpPr>
          <p:spPr bwMode="auto">
            <a:xfrm>
              <a:off x="5267770" y="5297956"/>
              <a:ext cx="3255776" cy="1015235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After execution, the screen will transition 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to 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the "Conductor Confirmation" screen.</a:t>
              </a:r>
            </a:p>
            <a:p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The more information about the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Result</a:t>
              </a: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Confirmation 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screen, please see this 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from 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earlier.</a:t>
              </a:r>
              <a:endParaRPr lang="en-US" altLang="ja-JP" sz="1200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9" name="円/楕円 44"/>
            <p:cNvSpPr/>
            <p:nvPr/>
          </p:nvSpPr>
          <p:spPr bwMode="auto">
            <a:xfrm>
              <a:off x="5244298" y="4763033"/>
              <a:ext cx="599553" cy="571436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5267770" y="4945188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dirty="0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2" name="角丸四角形 41"/>
          <p:cNvSpPr/>
          <p:nvPr/>
        </p:nvSpPr>
        <p:spPr bwMode="auto">
          <a:xfrm>
            <a:off x="2697772" y="2276872"/>
            <a:ext cx="2664370" cy="51589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Select "Server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basic setting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" 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the Conductor list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円形吹き出し 42"/>
          <p:cNvSpPr/>
          <p:nvPr/>
        </p:nvSpPr>
        <p:spPr bwMode="auto">
          <a:xfrm>
            <a:off x="2547000" y="2622682"/>
            <a:ext cx="289351" cy="315543"/>
          </a:xfrm>
          <a:prstGeom prst="wedgeEllipseCallout">
            <a:avLst>
              <a:gd name="adj1" fmla="val -101627"/>
              <a:gd name="adj2" fmla="val 10444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599" y="5775967"/>
            <a:ext cx="2562583" cy="975967"/>
          </a:xfrm>
          <a:prstGeom prst="rect">
            <a:avLst/>
          </a:prstGeom>
        </p:spPr>
      </p:pic>
      <p:sp>
        <p:nvSpPr>
          <p:cNvPr id="45" name="角丸四角形 44"/>
          <p:cNvSpPr/>
          <p:nvPr/>
        </p:nvSpPr>
        <p:spPr bwMode="auto">
          <a:xfrm>
            <a:off x="2931599" y="6503383"/>
            <a:ext cx="1136345" cy="20331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6" name="円形吹き出し 45"/>
          <p:cNvSpPr/>
          <p:nvPr/>
        </p:nvSpPr>
        <p:spPr bwMode="auto">
          <a:xfrm>
            <a:off x="2630004" y="6069128"/>
            <a:ext cx="289350" cy="312200"/>
          </a:xfrm>
          <a:prstGeom prst="wedgeEllipseCallout">
            <a:avLst>
              <a:gd name="adj1" fmla="val 74816"/>
              <a:gd name="adj2" fmla="val 114334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3</a:t>
            </a:r>
            <a:endParaRPr kumimoji="1" lang="ja-JP" altLang="en-US" sz="1400" b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792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/>
        </p:nvSpPr>
        <p:spPr bwMode="auto">
          <a:xfrm>
            <a:off x="6821256" y="3780303"/>
            <a:ext cx="2007830" cy="1665244"/>
          </a:xfrm>
          <a:prstGeom prst="rect">
            <a:avLst/>
          </a:prstGeom>
          <a:ln>
            <a:prstDash val="sysDash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00296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47856"/>
            <a:ext cx="8784976" cy="5043891"/>
          </a:xfrm>
        </p:spPr>
        <p:txBody>
          <a:bodyPr>
            <a:normAutofit/>
          </a:bodyPr>
          <a:lstStyle/>
          <a:p>
            <a:r>
              <a:rPr lang="en-US" altLang="ja-JP" b="1" dirty="0"/>
              <a:t>Work environment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The work environment used in this document is as follows</a:t>
            </a:r>
            <a:r>
              <a:rPr lang="en-US" altLang="ja-JP" sz="1600" dirty="0"/>
              <a:t>. Please prepare </a:t>
            </a:r>
            <a:r>
              <a:rPr lang="en-US" altLang="ja-JP" sz="1600" dirty="0">
                <a:solidFill>
                  <a:srgbClr val="FF0000"/>
                </a:solidFill>
              </a:rPr>
              <a:t>5 servers </a:t>
            </a:r>
            <a:r>
              <a:rPr lang="en-US" altLang="ja-JP" sz="1600" dirty="0"/>
              <a:t>in addition to the ITA Host server.(※1)The additional servers will </a:t>
            </a:r>
            <a:r>
              <a:rPr lang="en-US" altLang="ja-JP" sz="1600" dirty="0" smtClean="0"/>
              <a:t>be for operations.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b="1" dirty="0" smtClean="0"/>
              <a:t>ITA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host server</a:t>
            </a:r>
            <a:r>
              <a:rPr lang="en-US" altLang="ja-JP" sz="1600" b="1" dirty="0"/>
              <a:t/>
            </a:r>
            <a:br>
              <a:rPr lang="en-US" altLang="ja-JP" sz="1600" b="1" dirty="0"/>
            </a:br>
            <a:r>
              <a:rPr lang="ja-JP" altLang="en-US" sz="1600" b="1" dirty="0" smtClean="0"/>
              <a:t>・</a:t>
            </a:r>
            <a:r>
              <a:rPr lang="en-US" altLang="ja-JP" sz="1600" dirty="0" smtClean="0"/>
              <a:t>CentOS 7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(※2)</a:t>
            </a:r>
            <a:br>
              <a:rPr lang="en-US" altLang="ja-JP" sz="1600" dirty="0" smtClean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ITA 1.5.0</a:t>
            </a:r>
            <a:br>
              <a:rPr lang="en-US" altLang="ja-JP" sz="1600" dirty="0" smtClean="0"/>
            </a:br>
            <a:r>
              <a:rPr lang="en-US" altLang="ja-JP" sz="1600" dirty="0" smtClean="0"/>
              <a:t>・Ansible 2.9.12</a:t>
            </a:r>
            <a:br>
              <a:rPr lang="en-US" altLang="ja-JP" sz="1600" dirty="0" smtClean="0"/>
            </a:br>
            <a:r>
              <a:rPr lang="en-US" altLang="ja-JP" sz="1600" b="1" dirty="0" smtClean="0"/>
              <a:t>Target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CentOS</a:t>
            </a:r>
            <a:r>
              <a:rPr lang="ja-JP" altLang="en-US" sz="1600" dirty="0" smtClean="0"/>
              <a:t> </a:t>
            </a:r>
            <a:r>
              <a:rPr lang="en-US" altLang="ja-JP" sz="1600" dirty="0"/>
              <a:t>7.8 </a:t>
            </a:r>
            <a:r>
              <a:rPr lang="en-US" altLang="ja-JP" sz="1600" dirty="0" smtClean="0"/>
              <a:t>(※3) …</a:t>
            </a:r>
            <a:r>
              <a:rPr lang="ja-JP" altLang="en-US" sz="1600" dirty="0" smtClean="0"/>
              <a:t> ５</a:t>
            </a:r>
            <a:r>
              <a:rPr lang="en-US" altLang="ja-JP" sz="1600" dirty="0" smtClean="0"/>
              <a:t>servers</a:t>
            </a:r>
            <a:br>
              <a:rPr lang="en-US" altLang="ja-JP" sz="1600" dirty="0" smtClean="0"/>
            </a:br>
            <a:endParaRPr lang="en-US" altLang="ja-JP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1.2 </a:t>
            </a:r>
            <a:r>
              <a:rPr lang="en-US" altLang="ja-JP" dirty="0" smtClean="0"/>
              <a:t>Work environment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777" y="4825935"/>
            <a:ext cx="326596" cy="557135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 bwMode="auto">
          <a:xfrm>
            <a:off x="2195736" y="3770324"/>
            <a:ext cx="4392478" cy="1656230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96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CentOS 7</a:t>
            </a:r>
            <a:endParaRPr kumimoji="1" lang="ja-JP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00296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10" y="4293096"/>
            <a:ext cx="1105563" cy="648089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2509123" y="4399312"/>
            <a:ext cx="1440200" cy="435657"/>
          </a:xfrm>
          <a:prstGeom prst="round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ITA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1.5.0</a:t>
            </a:r>
            <a:endParaRPr kumimoji="1" lang="ja-JP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966227" y="5503080"/>
            <a:ext cx="17822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dirty="0" smtClean="0">
                <a:ln w="0"/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CentOS 7</a:t>
            </a:r>
            <a:br>
              <a:rPr kumimoji="1" lang="en-US" altLang="ja-JP" sz="1100" b="1" i="0" u="none" strike="noStrike" kern="1200" cap="none" spc="0" normalizeH="0" baseline="0" noProof="0" dirty="0" smtClean="0">
                <a:ln w="0"/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</a:br>
            <a:r>
              <a:rPr kumimoji="1" lang="en-US" altLang="ja-JP" sz="1100" b="1" i="0" u="none" strike="noStrike" kern="1200" cap="none" spc="0" normalizeH="0" baseline="0" noProof="0" dirty="0" smtClean="0">
                <a:ln w="0"/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Target server group</a:t>
            </a:r>
            <a:endParaRPr kumimoji="1" lang="en-US" altLang="ja-JP" sz="1100" b="1" i="0" u="none" strike="noStrike" kern="1200" cap="none" spc="0" normalizeH="0" baseline="0" noProof="0" dirty="0">
              <a:ln w="0"/>
              <a:solidFill>
                <a:srgbClr val="002B62">
                  <a:lumMod val="90000"/>
                  <a:lumOff val="10000"/>
                </a:srgbClr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697288" y="5533186"/>
            <a:ext cx="144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dirty="0" smtClean="0">
                <a:ln w="0"/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ITA</a:t>
            </a:r>
            <a:r>
              <a:rPr lang="ja-JP" altLang="en-US" sz="1100" b="1" dirty="0">
                <a:ln w="0"/>
                <a:solidFill>
                  <a:srgbClr val="002B62">
                    <a:lumMod val="90000"/>
                    <a:lumOff val="10000"/>
                  </a:srgbClr>
                </a:solidFill>
                <a:latin typeface="メイリオ"/>
                <a:ea typeface="メイリオ"/>
              </a:rPr>
              <a:t> </a:t>
            </a:r>
            <a:r>
              <a:rPr lang="en-US" altLang="ja-JP" sz="1100" b="1" dirty="0" smtClean="0">
                <a:ln w="0"/>
                <a:solidFill>
                  <a:srgbClr val="002B62">
                    <a:lumMod val="90000"/>
                    <a:lumOff val="10000"/>
                  </a:srgbClr>
                </a:solidFill>
                <a:latin typeface="メイリオ"/>
                <a:ea typeface="メイリオ"/>
              </a:rPr>
              <a:t>host server</a:t>
            </a:r>
            <a:endParaRPr kumimoji="1" lang="en-US" altLang="ja-JP" sz="1100" b="1" i="0" u="none" strike="noStrike" kern="1200" cap="none" spc="0" normalizeH="0" baseline="0" noProof="0" dirty="0">
              <a:ln w="0"/>
              <a:solidFill>
                <a:srgbClr val="002B62">
                  <a:lumMod val="90000"/>
                  <a:lumOff val="10000"/>
                </a:srgbClr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cxnSp>
        <p:nvCxnSpPr>
          <p:cNvPr id="16" name="カギ線コネクタ 122"/>
          <p:cNvCxnSpPr>
            <a:stCxn id="12" idx="3"/>
          </p:cNvCxnSpPr>
          <p:nvPr/>
        </p:nvCxnSpPr>
        <p:spPr bwMode="auto">
          <a:xfrm flipV="1">
            <a:off x="6469673" y="4598439"/>
            <a:ext cx="576002" cy="18702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角丸四角形 11"/>
          <p:cNvSpPr/>
          <p:nvPr/>
        </p:nvSpPr>
        <p:spPr bwMode="auto">
          <a:xfrm>
            <a:off x="5029473" y="4399312"/>
            <a:ext cx="1440200" cy="435657"/>
          </a:xfrm>
          <a:prstGeom prst="round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Ansible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2.9.12</a:t>
            </a:r>
          </a:p>
        </p:txBody>
      </p:sp>
      <p:cxnSp>
        <p:nvCxnSpPr>
          <p:cNvPr id="17" name="カギ線コネクタ 122"/>
          <p:cNvCxnSpPr>
            <a:stCxn id="7" idx="3"/>
            <a:endCxn id="11" idx="1"/>
          </p:cNvCxnSpPr>
          <p:nvPr/>
        </p:nvCxnSpPr>
        <p:spPr bwMode="auto">
          <a:xfrm>
            <a:off x="1428973" y="4617141"/>
            <a:ext cx="108015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323410" y="5889466"/>
            <a:ext cx="8748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ja-JP" sz="1000" dirty="0" smtClean="0">
                <a:solidFill>
                  <a:srgbClr val="000000"/>
                </a:solidFill>
              </a:rPr>
              <a:t>※1 </a:t>
            </a:r>
            <a:r>
              <a:rPr lang="en-US" altLang="ja-JP" sz="1000" dirty="0">
                <a:solidFill>
                  <a:srgbClr val="000000"/>
                </a:solidFill>
              </a:rPr>
              <a:t>While we recommend that you prepare 5 servers in order to get the best experience, it is possible to complete this scenario with </a:t>
            </a:r>
            <a:r>
              <a:rPr lang="en-US" altLang="ja-JP" sz="1000" dirty="0" smtClean="0">
                <a:solidFill>
                  <a:srgbClr val="000000"/>
                </a:solidFill>
              </a:rPr>
              <a:t>                     3~4 servers.</a:t>
            </a:r>
          </a:p>
          <a:p>
            <a:pPr lvl="0">
              <a:defRPr/>
            </a:pPr>
            <a:r>
              <a:rPr kumimoji="1" lang="en-US" altLang="ja-JP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  <a:t>※2 </a:t>
            </a:r>
            <a:r>
              <a:rPr lang="en-US" altLang="ja-JP" sz="1000" dirty="0" smtClean="0">
                <a:solidFill>
                  <a:srgbClr val="000000"/>
                </a:solidFill>
              </a:rPr>
              <a:t>Now CentOS7 will be used as the host server, but ITA can be installed on OS RHEL7 and RHEL8.</a:t>
            </a:r>
            <a:r>
              <a:rPr kumimoji="1" lang="en-US" altLang="ja-JP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  <a:t/>
            </a:r>
            <a:br>
              <a:rPr kumimoji="1" lang="en-US" altLang="ja-JP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</a:br>
            <a:r>
              <a:rPr kumimoji="1" lang="en-US" altLang="ja-JP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  <a:t>※3 </a:t>
            </a:r>
            <a:r>
              <a:rPr lang="en-US" altLang="ja-JP" sz="1000" dirty="0">
                <a:solidFill>
                  <a:srgbClr val="000000"/>
                </a:solidFill>
              </a:rPr>
              <a:t>Any OS compatible with </a:t>
            </a:r>
            <a:r>
              <a:rPr lang="en-US" altLang="ja-JP" sz="1000" dirty="0" smtClean="0">
                <a:solidFill>
                  <a:srgbClr val="000000"/>
                </a:solidFill>
              </a:rPr>
              <a:t>Ansible </a:t>
            </a:r>
            <a:r>
              <a:rPr lang="en-US" altLang="ja-JP" sz="1000" dirty="0">
                <a:solidFill>
                  <a:srgbClr val="000000"/>
                </a:solidFill>
              </a:rPr>
              <a:t>can be </a:t>
            </a:r>
            <a:r>
              <a:rPr lang="en-US" altLang="ja-JP" sz="1000" dirty="0" smtClean="0">
                <a:solidFill>
                  <a:srgbClr val="000000"/>
                </a:solidFill>
              </a:rPr>
              <a:t>used.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cxnSp>
        <p:nvCxnSpPr>
          <p:cNvPr id="32" name="カギ線コネクタ 122"/>
          <p:cNvCxnSpPr>
            <a:stCxn id="11" idx="3"/>
            <a:endCxn id="12" idx="1"/>
          </p:cNvCxnSpPr>
          <p:nvPr/>
        </p:nvCxnSpPr>
        <p:spPr bwMode="auto">
          <a:xfrm>
            <a:off x="3949323" y="4617141"/>
            <a:ext cx="108015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291" y="4825936"/>
            <a:ext cx="326596" cy="557135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314" y="4139188"/>
            <a:ext cx="326596" cy="557135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807" y="4136471"/>
            <a:ext cx="326596" cy="557135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403" y="4825934"/>
            <a:ext cx="326596" cy="55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764704"/>
            <a:ext cx="8784976" cy="5688401"/>
          </a:xfrm>
        </p:spPr>
        <p:txBody>
          <a:bodyPr/>
          <a:lstStyle/>
          <a:p>
            <a:r>
              <a:rPr lang="en-US" altLang="ja-JP" b="1" dirty="0" smtClean="0"/>
              <a:t>Scenario 1</a:t>
            </a:r>
            <a:r>
              <a:rPr lang="en-US" altLang="ja-JP" b="1" dirty="0"/>
              <a:t>. Set basic settings for the whole </a:t>
            </a:r>
            <a:r>
              <a:rPr lang="en-US" altLang="ja-JP" b="1" dirty="0" smtClean="0"/>
              <a:t>server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lang="en-US" altLang="ja-JP" sz="1600" dirty="0"/>
              <a:t>Use the host group and menu creation functions to execute the tasks </a:t>
            </a:r>
            <a:r>
              <a:rPr lang="en-US" altLang="ja-JP" sz="1600" dirty="0" smtClean="0"/>
              <a:t>below.</a:t>
            </a:r>
          </a:p>
          <a:p>
            <a:pPr marL="0" indent="0">
              <a:buNone/>
            </a:pPr>
            <a:endParaRPr kumimoji="1" lang="en-US" altLang="ja-JP" sz="16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Set </a:t>
            </a:r>
            <a:r>
              <a:rPr lang="en-US" altLang="ja-JP" sz="1600" dirty="0"/>
              <a:t>a common time zone for the parent host group "</a:t>
            </a:r>
            <a:r>
              <a:rPr lang="en-US" altLang="ja-JP" sz="1600" dirty="0" smtClean="0"/>
              <a:t>All_SV".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Set </a:t>
            </a:r>
            <a:r>
              <a:rPr lang="en-US" altLang="ja-JP" sz="1600" dirty="0"/>
              <a:t>different IP address of DNS server for child host group "db_SV" and "web_SV</a:t>
            </a:r>
            <a:r>
              <a:rPr lang="en-US" altLang="ja-JP" sz="1600" dirty="0" smtClean="0"/>
              <a:t>".</a:t>
            </a:r>
            <a:endParaRPr lang="en-US" altLang="ja-JP" sz="11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Set </a:t>
            </a:r>
            <a:r>
              <a:rPr lang="en-US" altLang="ja-JP" sz="1600" dirty="0"/>
              <a:t>individual host name for each host</a:t>
            </a:r>
            <a:r>
              <a:rPr lang="en-US" altLang="ja-JP" sz="1600" dirty="0" smtClean="0"/>
              <a:t>.</a:t>
            </a:r>
            <a:endParaRPr lang="en-US" altLang="ja-JP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1.3</a:t>
            </a:r>
            <a:r>
              <a:rPr lang="ja-JP" altLang="en-US" dirty="0" smtClean="0"/>
              <a:t> </a:t>
            </a:r>
            <a:r>
              <a:rPr lang="en-US" altLang="ja-JP" dirty="0"/>
              <a:t>Scenario 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23528" y="3226513"/>
            <a:ext cx="3158250" cy="3069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All_SV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40" name="グループ化 39"/>
          <p:cNvGrpSpPr/>
          <p:nvPr/>
        </p:nvGrpSpPr>
        <p:grpSpPr>
          <a:xfrm>
            <a:off x="2033337" y="5351695"/>
            <a:ext cx="763954" cy="725189"/>
            <a:chOff x="2573787" y="3734099"/>
            <a:chExt cx="763954" cy="725189"/>
          </a:xfrm>
        </p:grpSpPr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3229" y="3734099"/>
              <a:ext cx="266603" cy="454793"/>
            </a:xfrm>
            <a:prstGeom prst="rect">
              <a:avLst/>
            </a:prstGeom>
          </p:spPr>
        </p:pic>
        <p:sp>
          <p:nvSpPr>
            <p:cNvPr id="47" name="テキスト ボックス 46"/>
            <p:cNvSpPr txBox="1"/>
            <p:nvPr/>
          </p:nvSpPr>
          <p:spPr>
            <a:xfrm>
              <a:off x="2573787" y="4197678"/>
              <a:ext cx="7639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1" i="0" u="none" strike="noStrike" kern="1200" cap="none" spc="0" normalizeH="0" baseline="0" noProof="0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webA</a:t>
              </a:r>
              <a:endParaRPr kumimoji="1" lang="en-US" altLang="ja-JP" sz="1100" b="1" i="0" u="none" strike="noStrike" kern="1200" cap="none" spc="0" normalizeH="0" baseline="0" noProof="0" dirty="0">
                <a:ln w="0"/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48" name="テキスト ボックス 47"/>
          <p:cNvSpPr txBox="1"/>
          <p:nvPr/>
        </p:nvSpPr>
        <p:spPr>
          <a:xfrm>
            <a:off x="1948767" y="4039574"/>
            <a:ext cx="1533010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web_SV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23527" y="4039575"/>
            <a:ext cx="1533010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db_SV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cxnSp>
        <p:nvCxnSpPr>
          <p:cNvPr id="53" name="カギ線コネクタ 52"/>
          <p:cNvCxnSpPr>
            <a:stCxn id="36" idx="2"/>
            <a:endCxn id="49" idx="0"/>
          </p:cNvCxnSpPr>
          <p:nvPr/>
        </p:nvCxnSpPr>
        <p:spPr bwMode="auto">
          <a:xfrm rot="5400000">
            <a:off x="1243281" y="3380203"/>
            <a:ext cx="506124" cy="81262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カギ線コネクタ 53"/>
          <p:cNvCxnSpPr>
            <a:stCxn id="36" idx="2"/>
            <a:endCxn id="48" idx="0"/>
          </p:cNvCxnSpPr>
          <p:nvPr/>
        </p:nvCxnSpPr>
        <p:spPr bwMode="auto">
          <a:xfrm rot="16200000" flipH="1">
            <a:off x="2055901" y="3380202"/>
            <a:ext cx="506123" cy="812619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59" name="グループ化 58"/>
          <p:cNvGrpSpPr/>
          <p:nvPr/>
        </p:nvGrpSpPr>
        <p:grpSpPr>
          <a:xfrm>
            <a:off x="1225722" y="5343388"/>
            <a:ext cx="763954" cy="725189"/>
            <a:chOff x="2573787" y="3734099"/>
            <a:chExt cx="763954" cy="725189"/>
          </a:xfrm>
        </p:grpSpPr>
        <p:pic>
          <p:nvPicPr>
            <p:cNvPr id="62" name="図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3229" y="3734099"/>
              <a:ext cx="266603" cy="454793"/>
            </a:xfrm>
            <a:prstGeom prst="rect">
              <a:avLst/>
            </a:prstGeom>
          </p:spPr>
        </p:pic>
        <p:sp>
          <p:nvSpPr>
            <p:cNvPr id="63" name="テキスト ボックス 62"/>
            <p:cNvSpPr txBox="1"/>
            <p:nvPr/>
          </p:nvSpPr>
          <p:spPr>
            <a:xfrm>
              <a:off x="2573787" y="4197678"/>
              <a:ext cx="7639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1" i="0" u="none" strike="noStrike" kern="1200" cap="none" spc="0" normalizeH="0" baseline="0" noProof="0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dbB</a:t>
              </a:r>
              <a:endParaRPr kumimoji="1" lang="en-US" altLang="ja-JP" sz="1100" b="1" i="0" u="none" strike="noStrike" kern="1200" cap="none" spc="0" normalizeH="0" baseline="0" noProof="0" dirty="0">
                <a:ln w="0"/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69" name="グループ化 68"/>
          <p:cNvGrpSpPr/>
          <p:nvPr/>
        </p:nvGrpSpPr>
        <p:grpSpPr>
          <a:xfrm>
            <a:off x="2840953" y="5359092"/>
            <a:ext cx="763954" cy="725189"/>
            <a:chOff x="2573787" y="3734099"/>
            <a:chExt cx="763954" cy="725189"/>
          </a:xfrm>
        </p:grpSpPr>
        <p:pic>
          <p:nvPicPr>
            <p:cNvPr id="70" name="図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3229" y="3734099"/>
              <a:ext cx="266603" cy="454793"/>
            </a:xfrm>
            <a:prstGeom prst="rect">
              <a:avLst/>
            </a:prstGeom>
          </p:spPr>
        </p:pic>
        <p:sp>
          <p:nvSpPr>
            <p:cNvPr id="73" name="テキスト ボックス 72"/>
            <p:cNvSpPr txBox="1"/>
            <p:nvPr/>
          </p:nvSpPr>
          <p:spPr>
            <a:xfrm>
              <a:off x="2573787" y="4197678"/>
              <a:ext cx="7639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1" i="0" u="none" strike="noStrike" kern="1200" cap="none" spc="0" normalizeH="0" baseline="0" noProof="0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web</a:t>
              </a:r>
              <a:r>
                <a:rPr lang="en-US" altLang="ja-JP" sz="1100" b="1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latin typeface="メイリオ"/>
                  <a:ea typeface="メイリオ"/>
                </a:rPr>
                <a:t>B</a:t>
              </a:r>
              <a:endParaRPr kumimoji="1" lang="en-US" altLang="ja-JP" sz="1100" b="1" i="0" u="none" strike="noStrike" kern="1200" cap="none" spc="0" normalizeH="0" baseline="0" noProof="0" dirty="0">
                <a:ln w="0"/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105" name="グループ化 104"/>
          <p:cNvGrpSpPr/>
          <p:nvPr/>
        </p:nvGrpSpPr>
        <p:grpSpPr>
          <a:xfrm>
            <a:off x="418107" y="5343387"/>
            <a:ext cx="763954" cy="747822"/>
            <a:chOff x="418107" y="5688794"/>
            <a:chExt cx="763954" cy="747822"/>
          </a:xfrm>
        </p:grpSpPr>
        <p:sp>
          <p:nvSpPr>
            <p:cNvPr id="52" name="テキスト ボックス 51"/>
            <p:cNvSpPr txBox="1"/>
            <p:nvPr/>
          </p:nvSpPr>
          <p:spPr>
            <a:xfrm>
              <a:off x="418107" y="6175006"/>
              <a:ext cx="7639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1" i="0" u="none" strike="noStrike" kern="1200" cap="none" spc="0" normalizeH="0" baseline="0" noProof="0" dirty="0" err="1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dbA</a:t>
              </a:r>
              <a:endParaRPr kumimoji="1" lang="en-US" altLang="ja-JP" sz="1100" b="1" i="0" u="none" strike="noStrike" kern="1200" cap="none" spc="0" normalizeH="0" baseline="0" noProof="0" dirty="0">
                <a:ln w="0"/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pic>
          <p:nvPicPr>
            <p:cNvPr id="74" name="図 7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782" y="5688794"/>
              <a:ext cx="266603" cy="454793"/>
            </a:xfrm>
            <a:prstGeom prst="rect">
              <a:avLst/>
            </a:prstGeom>
          </p:spPr>
        </p:pic>
      </p:grp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412338"/>
              </p:ext>
            </p:extLst>
          </p:nvPr>
        </p:nvGraphicFramePr>
        <p:xfrm>
          <a:off x="3944593" y="4563461"/>
          <a:ext cx="5018920" cy="15295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5439">
                  <a:extLst>
                    <a:ext uri="{9D8B030D-6E8A-4147-A177-3AD203B41FA5}">
                      <a16:colId xmlns:a16="http://schemas.microsoft.com/office/drawing/2014/main" val="205941847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99107468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030987949"/>
                    </a:ext>
                  </a:extLst>
                </a:gridCol>
                <a:gridCol w="1151153">
                  <a:extLst>
                    <a:ext uri="{9D8B030D-6E8A-4147-A177-3AD203B41FA5}">
                      <a16:colId xmlns:a16="http://schemas.microsoft.com/office/drawing/2014/main" val="1960407954"/>
                    </a:ext>
                  </a:extLst>
                </a:gridCol>
              </a:tblGrid>
              <a:tr h="3103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timezone</a:t>
                      </a:r>
                      <a:endParaRPr kumimoji="1" lang="ja-JP" altLang="en-US" sz="14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nameserver</a:t>
                      </a:r>
                      <a:endParaRPr kumimoji="1" lang="ja-JP" altLang="en-US" sz="14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hostname</a:t>
                      </a:r>
                      <a:endParaRPr kumimoji="1" lang="ja-JP" altLang="en-US" sz="14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061033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dbA</a:t>
                      </a:r>
                      <a:endParaRPr kumimoji="1" lang="ja-JP" altLang="en-US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10.15.1.30</a:t>
                      </a:r>
                      <a:r>
                        <a:rPr lang="en-US" altLang="ja-JP" sz="1400" smtClean="0"/>
                        <a:t> </a:t>
                      </a:r>
                      <a:endParaRPr kumimoji="1" lang="ja-JP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dbA</a:t>
                      </a:r>
                      <a:endParaRPr kumimoji="1" lang="ja-JP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899589"/>
                  </a:ext>
                </a:extLst>
              </a:tr>
              <a:tr h="13723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dbB</a:t>
                      </a:r>
                      <a:endParaRPr kumimoji="1" lang="ja-JP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10.15.1.30</a:t>
                      </a:r>
                      <a:r>
                        <a:rPr lang="en-US" altLang="ja-JP" sz="1400" smtClean="0"/>
                        <a:t> </a:t>
                      </a:r>
                      <a:endParaRPr kumimoji="1" lang="ja-JP" altLang="en-US" sz="14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dbB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1473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webA</a:t>
                      </a:r>
                      <a:endParaRPr kumimoji="1" lang="ja-JP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10.15.1.62</a:t>
                      </a:r>
                      <a:endParaRPr kumimoji="1" lang="ja-JP" altLang="en-US" sz="14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webA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416629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webA</a:t>
                      </a:r>
                      <a:endParaRPr kumimoji="1" lang="ja-JP" altLang="en-US" sz="14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10.15.1.62</a:t>
                      </a:r>
                      <a:endParaRPr kumimoji="1" lang="ja-JP" altLang="en-US" sz="14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webB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276819"/>
                  </a:ext>
                </a:extLst>
              </a:tr>
            </a:tbl>
          </a:graphicData>
        </a:graphic>
      </p:graphicFrame>
      <p:sp>
        <p:nvSpPr>
          <p:cNvPr id="82" name="テキスト ボックス 78"/>
          <p:cNvSpPr txBox="1"/>
          <p:nvPr/>
        </p:nvSpPr>
        <p:spPr>
          <a:xfrm>
            <a:off x="-288388" y="3671824"/>
            <a:ext cx="1533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 smtClean="0"/>
              <a:t>Inherits</a:t>
            </a:r>
            <a:endParaRPr kumimoji="1" lang="ja-JP" altLang="en-US" sz="1200" b="1" dirty="0">
              <a:solidFill>
                <a:srgbClr val="FF5050"/>
              </a:solidFill>
            </a:endParaRPr>
          </a:p>
        </p:txBody>
      </p:sp>
      <p:cxnSp>
        <p:nvCxnSpPr>
          <p:cNvPr id="22" name="直線矢印コネクタ 21"/>
          <p:cNvCxnSpPr/>
          <p:nvPr/>
        </p:nvCxnSpPr>
        <p:spPr bwMode="auto">
          <a:xfrm>
            <a:off x="747992" y="4451745"/>
            <a:ext cx="2913" cy="818737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 bwMode="auto">
          <a:xfrm>
            <a:off x="1546071" y="4451745"/>
            <a:ext cx="2913" cy="818737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 bwMode="auto">
          <a:xfrm>
            <a:off x="2360093" y="4451745"/>
            <a:ext cx="2913" cy="818737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 bwMode="auto">
          <a:xfrm>
            <a:off x="3153646" y="4451745"/>
            <a:ext cx="2913" cy="818737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4" name="グループ化 93"/>
          <p:cNvGrpSpPr/>
          <p:nvPr/>
        </p:nvGrpSpPr>
        <p:grpSpPr>
          <a:xfrm>
            <a:off x="4723834" y="3212976"/>
            <a:ext cx="2218668" cy="323842"/>
            <a:chOff x="6118019" y="2487348"/>
            <a:chExt cx="1885363" cy="323842"/>
          </a:xfrm>
        </p:grpSpPr>
        <p:sp>
          <p:nvSpPr>
            <p:cNvPr id="95" name="テキスト ボックス 156"/>
            <p:cNvSpPr txBox="1"/>
            <p:nvPr/>
          </p:nvSpPr>
          <p:spPr>
            <a:xfrm>
              <a:off x="6137869" y="2513583"/>
              <a:ext cx="1865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200" smtClean="0"/>
                <a:t>timezone: Asia/Tokyo</a:t>
              </a:r>
              <a:endParaRPr kumimoji="1" lang="ja-JP" altLang="en-US" sz="1200"/>
            </a:p>
          </p:txBody>
        </p:sp>
        <p:sp>
          <p:nvSpPr>
            <p:cNvPr id="96" name="角丸四角形 95"/>
            <p:cNvSpPr/>
            <p:nvPr/>
          </p:nvSpPr>
          <p:spPr bwMode="auto">
            <a:xfrm>
              <a:off x="6118019" y="2487348"/>
              <a:ext cx="1826963" cy="323842"/>
            </a:xfrm>
            <a:prstGeom prst="roundRect">
              <a:avLst/>
            </a:prstGeom>
            <a:noFill/>
            <a:ln w="38100">
              <a:solidFill>
                <a:srgbClr val="FF5050"/>
              </a:solidFill>
            </a:ln>
            <a:effectLst/>
            <a:extLst/>
          </p:spPr>
          <p:txBody>
            <a:bodyPr rot="0" spcFirstLastPara="0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 smtClean="0">
                <a:latin typeface="+mn-ea"/>
              </a:endParaRPr>
            </a:p>
          </p:txBody>
        </p:sp>
      </p:grpSp>
      <p:cxnSp>
        <p:nvCxnSpPr>
          <p:cNvPr id="97" name="直線矢印コネクタ 96"/>
          <p:cNvCxnSpPr/>
          <p:nvPr/>
        </p:nvCxnSpPr>
        <p:spPr bwMode="auto">
          <a:xfrm flipH="1">
            <a:off x="3715722" y="3349156"/>
            <a:ext cx="1008112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01" name="グループ化 100"/>
          <p:cNvGrpSpPr/>
          <p:nvPr/>
        </p:nvGrpSpPr>
        <p:grpSpPr>
          <a:xfrm>
            <a:off x="4728805" y="4049984"/>
            <a:ext cx="3659619" cy="321794"/>
            <a:chOff x="6118019" y="2487348"/>
            <a:chExt cx="1826963" cy="323842"/>
          </a:xfrm>
        </p:grpSpPr>
        <p:sp>
          <p:nvSpPr>
            <p:cNvPr id="102" name="テキスト ボックス 156"/>
            <p:cNvSpPr txBox="1"/>
            <p:nvPr/>
          </p:nvSpPr>
          <p:spPr>
            <a:xfrm>
              <a:off x="6137869" y="2513584"/>
              <a:ext cx="1807113" cy="27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200" smtClean="0"/>
                <a:t>nameserver: 10.15.1.30</a:t>
              </a:r>
              <a:r>
                <a:rPr lang="en-US" altLang="ja-JP" sz="1200" smtClean="0"/>
                <a:t>  or 10.15.1.62</a:t>
              </a:r>
              <a:endParaRPr kumimoji="1" lang="ja-JP" altLang="en-US" sz="1200"/>
            </a:p>
          </p:txBody>
        </p:sp>
        <p:sp>
          <p:nvSpPr>
            <p:cNvPr id="103" name="角丸四角形 102"/>
            <p:cNvSpPr/>
            <p:nvPr/>
          </p:nvSpPr>
          <p:spPr bwMode="auto">
            <a:xfrm>
              <a:off x="6118019" y="2487348"/>
              <a:ext cx="1826963" cy="323842"/>
            </a:xfrm>
            <a:prstGeom prst="roundRect">
              <a:avLst/>
            </a:prstGeom>
            <a:noFill/>
            <a:ln w="38100">
              <a:solidFill>
                <a:srgbClr val="FF5050"/>
              </a:solidFill>
            </a:ln>
            <a:effectLst/>
            <a:extLst/>
          </p:spPr>
          <p:txBody>
            <a:bodyPr rot="0" spcFirstLastPara="0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 smtClean="0">
                <a:latin typeface="+mn-ea"/>
              </a:endParaRPr>
            </a:p>
          </p:txBody>
        </p:sp>
      </p:grpSp>
      <p:cxnSp>
        <p:nvCxnSpPr>
          <p:cNvPr id="104" name="直線矢印コネクタ 103"/>
          <p:cNvCxnSpPr/>
          <p:nvPr/>
        </p:nvCxnSpPr>
        <p:spPr bwMode="auto">
          <a:xfrm flipH="1">
            <a:off x="3720694" y="4186160"/>
            <a:ext cx="1008112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テキスト ボックス 78"/>
          <p:cNvSpPr txBox="1"/>
          <p:nvPr/>
        </p:nvSpPr>
        <p:spPr>
          <a:xfrm>
            <a:off x="2560308" y="3645024"/>
            <a:ext cx="1533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 smtClean="0"/>
              <a:t>Inherits</a:t>
            </a:r>
            <a:endParaRPr kumimoji="1" lang="ja-JP" altLang="en-US" sz="1200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1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764704"/>
            <a:ext cx="8784976" cy="5688401"/>
          </a:xfrm>
        </p:spPr>
        <p:txBody>
          <a:bodyPr/>
          <a:lstStyle/>
          <a:p>
            <a:r>
              <a:rPr lang="en-US" altLang="ja-JP" b="1" dirty="0"/>
              <a:t>Scenario </a:t>
            </a:r>
            <a:r>
              <a:rPr lang="en-US" altLang="ja-JP" b="1" dirty="0" smtClean="0"/>
              <a:t>2 </a:t>
            </a:r>
            <a:r>
              <a:rPr lang="en-US" altLang="ja-JP" b="1" dirty="0" smtClean="0"/>
              <a:t>- Execute </a:t>
            </a:r>
            <a:r>
              <a:rPr lang="en-US" altLang="ja-JP" b="1" dirty="0"/>
              <a:t>only on the </a:t>
            </a:r>
            <a:r>
              <a:rPr lang="en-US" altLang="ja-JP" b="1" dirty="0" smtClean="0"/>
              <a:t>additional </a:t>
            </a:r>
            <a:r>
              <a:rPr lang="en-US" altLang="ja-JP" b="1" dirty="0"/>
              <a:t>server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lang="en-US" altLang="ja-JP" sz="1450" dirty="0" smtClean="0"/>
              <a:t>This scenario </a:t>
            </a:r>
            <a:r>
              <a:rPr lang="en-US" altLang="ja-JP" sz="1450" dirty="0" smtClean="0"/>
              <a:t>a</a:t>
            </a:r>
            <a:r>
              <a:rPr lang="en-US" altLang="ja-JP" sz="1450" dirty="0" smtClean="0"/>
              <a:t>ssumes that the operation done in the previous section is completed. </a:t>
            </a:r>
            <a:r>
              <a:rPr kumimoji="1" lang="en-US" altLang="ja-JP" sz="1450" dirty="0" smtClean="0"/>
              <a:t/>
            </a:r>
            <a:br>
              <a:rPr kumimoji="1" lang="en-US" altLang="ja-JP" sz="1450" dirty="0" smtClean="0"/>
            </a:br>
            <a:r>
              <a:rPr lang="en-US" altLang="ja-JP" sz="1450" dirty="0" smtClean="0"/>
              <a:t>If the playbook is idempotent,</a:t>
            </a:r>
          </a:p>
          <a:p>
            <a:pPr marL="0" indent="0">
              <a:buNone/>
            </a:pPr>
            <a:r>
              <a:rPr lang="en-US" altLang="ja-JP" sz="1450" dirty="0" smtClean="0"/>
              <a:t>1)Add </a:t>
            </a:r>
            <a:r>
              <a:rPr lang="en-US" altLang="ja-JP" sz="1450" dirty="0"/>
              <a:t>the additional server to host </a:t>
            </a:r>
            <a:r>
              <a:rPr lang="en-US" altLang="ja-JP" sz="1450" dirty="0" smtClean="0"/>
              <a:t>group.2)Execute </a:t>
            </a:r>
            <a:r>
              <a:rPr lang="en-US" altLang="ja-JP" sz="1450" dirty="0"/>
              <a:t>the same operation s</a:t>
            </a:r>
            <a:r>
              <a:rPr lang="en-US" altLang="ja-JP" sz="1450" dirty="0" smtClean="0"/>
              <a:t>ettings completed.</a:t>
            </a:r>
          </a:p>
          <a:p>
            <a:pPr marL="0" indent="0">
              <a:buNone/>
            </a:pPr>
            <a:r>
              <a:rPr kumimoji="1" lang="en-US" altLang="ja-JP" sz="1450" dirty="0" smtClean="0"/>
              <a:t/>
            </a:r>
            <a:br>
              <a:rPr kumimoji="1" lang="en-US" altLang="ja-JP" sz="1450" dirty="0" smtClean="0"/>
            </a:br>
            <a:r>
              <a:rPr lang="en-US" altLang="ja-JP" sz="1450" dirty="0"/>
              <a:t>However, </a:t>
            </a:r>
            <a:r>
              <a:rPr lang="en-US" altLang="ja-JP" sz="1450" dirty="0" smtClean="0"/>
              <a:t>there are some </a:t>
            </a:r>
            <a:r>
              <a:rPr lang="en-US" altLang="ja-JP" sz="1450" dirty="0"/>
              <a:t>playbooks are not idempotent such as those that add to the file.</a:t>
            </a:r>
            <a:r>
              <a:rPr kumimoji="1" lang="en-US" altLang="ja-JP" sz="1450" dirty="0" smtClean="0"/>
              <a:t/>
            </a:r>
            <a:br>
              <a:rPr kumimoji="1" lang="en-US" altLang="ja-JP" sz="1450" dirty="0" smtClean="0"/>
            </a:br>
            <a:r>
              <a:rPr lang="en-US" altLang="ja-JP" sz="1450" dirty="0"/>
              <a:t>If this is applied repeatedly to the same host, excess Post Scripts and other troubles </a:t>
            </a:r>
            <a:r>
              <a:rPr lang="en-US" altLang="ja-JP" sz="1450" dirty="0" smtClean="0"/>
              <a:t>might occur.</a:t>
            </a:r>
            <a:r>
              <a:rPr kumimoji="1" lang="en-US" altLang="ja-JP" sz="1450" dirty="0" smtClean="0"/>
              <a:t/>
            </a:r>
            <a:br>
              <a:rPr kumimoji="1" lang="en-US" altLang="ja-JP" sz="1450" dirty="0" smtClean="0"/>
            </a:br>
            <a:r>
              <a:rPr lang="en-US" altLang="ja-JP" sz="1450" dirty="0"/>
              <a:t>Taking that into consideration, all operation in scenario 2 will take place on the additional </a:t>
            </a:r>
            <a:r>
              <a:rPr lang="en-US" altLang="ja-JP" sz="1450" dirty="0" smtClean="0"/>
              <a:t>servers.</a:t>
            </a:r>
            <a:r>
              <a:rPr lang="en-US" altLang="ja-JP" sz="1450" dirty="0"/>
              <a:t/>
            </a:r>
            <a:br>
              <a:rPr lang="en-US" altLang="ja-JP" sz="1450" dirty="0"/>
            </a:br>
            <a:r>
              <a:rPr lang="en-US" altLang="ja-JP" sz="1450" dirty="0"/>
              <a:t>The contents of the Conductor that is going to get executed are the same as the ones in </a:t>
            </a:r>
            <a:r>
              <a:rPr lang="en-US" altLang="ja-JP" sz="1450" dirty="0" smtClean="0"/>
              <a:t>scenario </a:t>
            </a:r>
            <a:r>
              <a:rPr lang="en-US" altLang="ja-JP" sz="1450" dirty="0"/>
              <a:t>1</a:t>
            </a:r>
            <a:r>
              <a:rPr lang="en-US" altLang="ja-JP" sz="1450" dirty="0" smtClean="0"/>
              <a:t>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1.3</a:t>
            </a:r>
            <a:r>
              <a:rPr lang="ja-JP" altLang="en-US" dirty="0" smtClean="0"/>
              <a:t> </a:t>
            </a:r>
            <a:r>
              <a:rPr lang="en-US" altLang="ja-JP" dirty="0"/>
              <a:t>Scenario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</a:t>
            </a:r>
            <a:r>
              <a:rPr lang="en-US" altLang="ja-JP" dirty="0"/>
              <a:t>) 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5873" y="3698126"/>
            <a:ext cx="3158250" cy="3069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All_SV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088452" y="5958518"/>
            <a:ext cx="690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dirty="0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webA</a:t>
            </a:r>
            <a:endParaRPr kumimoji="1" lang="en-US" altLang="ja-JP" sz="1100" b="1" i="0" u="none" strike="noStrike" kern="1200" cap="none" spc="0" normalizeH="0" baseline="0" noProof="0" dirty="0">
              <a:ln w="0"/>
              <a:solidFill>
                <a:srgbClr val="002B62">
                  <a:lumMod val="90000"/>
                  <a:lumOff val="10000"/>
                  <a:alpha val="32000"/>
                </a:srgbClr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971112" y="4485139"/>
            <a:ext cx="2122934" cy="3120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web_SV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45872" y="4485140"/>
            <a:ext cx="1533010" cy="307777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db_SV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67971" y="5968207"/>
            <a:ext cx="690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dbA</a:t>
            </a:r>
            <a:endParaRPr kumimoji="1" lang="en-US" altLang="ja-JP" sz="1100" b="1" i="0" u="none" strike="noStrike" kern="1200" cap="none" spc="0" normalizeH="0" baseline="0" noProof="0">
              <a:ln w="0"/>
              <a:solidFill>
                <a:srgbClr val="002B62">
                  <a:lumMod val="90000"/>
                  <a:lumOff val="10000"/>
                  <a:alpha val="32000"/>
                </a:srgbClr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cxnSp>
        <p:nvCxnSpPr>
          <p:cNvPr id="61" name="カギ線コネクタ 60"/>
          <p:cNvCxnSpPr>
            <a:stCxn id="12" idx="2"/>
            <a:endCxn id="38" idx="0"/>
          </p:cNvCxnSpPr>
          <p:nvPr/>
        </p:nvCxnSpPr>
        <p:spPr bwMode="auto">
          <a:xfrm rot="5400000">
            <a:off x="1278650" y="3838792"/>
            <a:ext cx="480076" cy="81262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4" name="カギ線コネクタ 63"/>
          <p:cNvCxnSpPr>
            <a:stCxn id="12" idx="2"/>
            <a:endCxn id="37" idx="0"/>
          </p:cNvCxnSpPr>
          <p:nvPr/>
        </p:nvCxnSpPr>
        <p:spPr bwMode="auto">
          <a:xfrm rot="16200000" flipH="1">
            <a:off x="2238751" y="3691310"/>
            <a:ext cx="480075" cy="110758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テキスト ボックス 46"/>
          <p:cNvSpPr txBox="1"/>
          <p:nvPr/>
        </p:nvSpPr>
        <p:spPr>
          <a:xfrm>
            <a:off x="1257316" y="5959998"/>
            <a:ext cx="690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dirty="0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dbB</a:t>
            </a:r>
            <a:endParaRPr kumimoji="1" lang="en-US" altLang="ja-JP" sz="1100" b="1" i="0" u="none" strike="noStrike" kern="1200" cap="none" spc="0" normalizeH="0" baseline="0" noProof="0" dirty="0">
              <a:ln w="0"/>
              <a:solidFill>
                <a:srgbClr val="002B62">
                  <a:lumMod val="90000"/>
                  <a:lumOff val="10000"/>
                  <a:alpha val="32000"/>
                </a:srgbClr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48" name="グループ化 47"/>
          <p:cNvGrpSpPr/>
          <p:nvPr/>
        </p:nvGrpSpPr>
        <p:grpSpPr>
          <a:xfrm>
            <a:off x="3203848" y="5513443"/>
            <a:ext cx="1066201" cy="873684"/>
            <a:chOff x="2410447" y="3754881"/>
            <a:chExt cx="1066201" cy="873684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3229" y="3754881"/>
              <a:ext cx="266603" cy="454793"/>
            </a:xfrm>
            <a:prstGeom prst="rect">
              <a:avLst/>
            </a:prstGeom>
          </p:spPr>
        </p:pic>
        <p:sp>
          <p:nvSpPr>
            <p:cNvPr id="50" name="テキスト ボックス 49"/>
            <p:cNvSpPr txBox="1"/>
            <p:nvPr/>
          </p:nvSpPr>
          <p:spPr>
            <a:xfrm>
              <a:off x="2410447" y="4197678"/>
              <a:ext cx="10662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1" i="0" u="none" strike="noStrike" kern="1200" cap="none" spc="0" normalizeH="0" baseline="0" noProof="0" dirty="0" err="1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webC</a:t>
              </a:r>
              <a:r>
                <a:rPr kumimoji="1" lang="en-US" altLang="ja-JP" sz="1100" b="1" i="0" u="none" strike="noStrike" kern="1200" cap="none" spc="0" normalizeH="0" baseline="0" noProof="0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/>
              </a:r>
              <a:br>
                <a:rPr kumimoji="1" lang="en-US" altLang="ja-JP" sz="1100" b="1" i="0" u="none" strike="noStrike" kern="1200" cap="none" spc="0" normalizeH="0" baseline="0" noProof="0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</a:br>
              <a:r>
                <a:rPr kumimoji="1" lang="en-US" altLang="ja-JP" sz="1100" b="1" i="0" u="none" strike="noStrike" kern="1200" cap="none" spc="0" normalizeH="0" baseline="0" noProof="0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</a:t>
              </a:r>
              <a:r>
                <a:rPr lang="en-US" altLang="ja-JP" sz="1100" b="1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latin typeface="メイリオ"/>
                  <a:ea typeface="メイリオ"/>
                </a:rPr>
                <a:t>additions</a:t>
              </a:r>
              <a:r>
                <a:rPr kumimoji="1" lang="en-US" altLang="ja-JP" sz="1100" b="1" i="0" u="none" strike="noStrike" kern="1200" cap="none" spc="0" normalizeH="0" baseline="0" noProof="0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)</a:t>
              </a:r>
              <a:endParaRPr kumimoji="1" lang="en-US" altLang="ja-JP" sz="1100" b="1" i="0" u="none" strike="noStrike" kern="1200" cap="none" spc="0" normalizeH="0" baseline="0" noProof="0" dirty="0">
                <a:ln w="0"/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53" name="テキスト ボックス 52"/>
          <p:cNvSpPr txBox="1"/>
          <p:nvPr/>
        </p:nvSpPr>
        <p:spPr>
          <a:xfrm>
            <a:off x="2735141" y="5948078"/>
            <a:ext cx="6904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web</a:t>
            </a:r>
            <a:r>
              <a:rPr lang="en-US" altLang="ja-JP" sz="1100" b="1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latin typeface="メイリオ"/>
                <a:ea typeface="メイリオ"/>
              </a:rPr>
              <a:t>B</a:t>
            </a:r>
            <a:endParaRPr kumimoji="1" lang="en-US" altLang="ja-JP" sz="1100" b="1" i="0" u="none" strike="noStrike" kern="1200" cap="none" spc="0" normalizeH="0" baseline="0" noProof="0">
              <a:ln w="0"/>
              <a:solidFill>
                <a:srgbClr val="002B62">
                  <a:lumMod val="90000"/>
                  <a:lumOff val="10000"/>
                  <a:alpha val="32000"/>
                </a:srgbClr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640335" y="5502640"/>
            <a:ext cx="266400" cy="45360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1458891" y="5502640"/>
            <a:ext cx="266400" cy="45360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3" name="正方形/長方形 62"/>
          <p:cNvSpPr/>
          <p:nvPr/>
        </p:nvSpPr>
        <p:spPr bwMode="auto">
          <a:xfrm>
            <a:off x="2264287" y="5502640"/>
            <a:ext cx="266400" cy="45360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5" name="正方形/長方形 64"/>
          <p:cNvSpPr/>
          <p:nvPr/>
        </p:nvSpPr>
        <p:spPr bwMode="auto">
          <a:xfrm>
            <a:off x="2926469" y="5502640"/>
            <a:ext cx="266400" cy="45360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76" name="直線矢印コネクタ 75"/>
          <p:cNvCxnSpPr/>
          <p:nvPr/>
        </p:nvCxnSpPr>
        <p:spPr bwMode="auto">
          <a:xfrm>
            <a:off x="761417" y="4858988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  <a:alpha val="3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 bwMode="auto">
          <a:xfrm>
            <a:off x="1559496" y="4858988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  <a:alpha val="3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 bwMode="auto">
          <a:xfrm>
            <a:off x="2373518" y="4858988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  <a:alpha val="3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 bwMode="auto">
          <a:xfrm>
            <a:off x="3056919" y="4858988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  <a:alpha val="3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 bwMode="auto">
          <a:xfrm>
            <a:off x="3717939" y="4853370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663148"/>
              </p:ext>
            </p:extLst>
          </p:nvPr>
        </p:nvGraphicFramePr>
        <p:xfrm>
          <a:off x="4067590" y="5401536"/>
          <a:ext cx="5037544" cy="6206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05522">
                  <a:extLst>
                    <a:ext uri="{9D8B030D-6E8A-4147-A177-3AD203B41FA5}">
                      <a16:colId xmlns:a16="http://schemas.microsoft.com/office/drawing/2014/main" val="383142448"/>
                    </a:ext>
                  </a:extLst>
                </a:gridCol>
                <a:gridCol w="1357730">
                  <a:extLst>
                    <a:ext uri="{9D8B030D-6E8A-4147-A177-3AD203B41FA5}">
                      <a16:colId xmlns:a16="http://schemas.microsoft.com/office/drawing/2014/main" val="3042169042"/>
                    </a:ext>
                  </a:extLst>
                </a:gridCol>
                <a:gridCol w="1341132">
                  <a:extLst>
                    <a:ext uri="{9D8B030D-6E8A-4147-A177-3AD203B41FA5}">
                      <a16:colId xmlns:a16="http://schemas.microsoft.com/office/drawing/2014/main" val="883925496"/>
                    </a:ext>
                  </a:extLst>
                </a:gridCol>
                <a:gridCol w="1433160">
                  <a:extLst>
                    <a:ext uri="{9D8B030D-6E8A-4147-A177-3AD203B41FA5}">
                      <a16:colId xmlns:a16="http://schemas.microsoft.com/office/drawing/2014/main" val="2793195763"/>
                    </a:ext>
                  </a:extLst>
                </a:gridCol>
              </a:tblGrid>
              <a:tr h="3103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timezone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nameserver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hostname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445588"/>
                  </a:ext>
                </a:extLst>
              </a:tr>
              <a:tr h="310345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webC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10.15.1.62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webC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73985"/>
                  </a:ext>
                </a:extLst>
              </a:tr>
            </a:tbl>
          </a:graphicData>
        </a:graphic>
      </p:graphicFrame>
      <p:grpSp>
        <p:nvGrpSpPr>
          <p:cNvPr id="82" name="グループ化 81"/>
          <p:cNvGrpSpPr/>
          <p:nvPr/>
        </p:nvGrpSpPr>
        <p:grpSpPr>
          <a:xfrm>
            <a:off x="4774682" y="3680042"/>
            <a:ext cx="2677637" cy="298974"/>
            <a:chOff x="6118019" y="2487348"/>
            <a:chExt cx="1885363" cy="323842"/>
          </a:xfrm>
        </p:grpSpPr>
        <p:sp>
          <p:nvSpPr>
            <p:cNvPr id="83" name="テキスト ボックス 156"/>
            <p:cNvSpPr txBox="1"/>
            <p:nvPr/>
          </p:nvSpPr>
          <p:spPr>
            <a:xfrm>
              <a:off x="6137869" y="2513583"/>
              <a:ext cx="1865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200" smtClean="0"/>
                <a:t>timezone: Asia/Tokyo</a:t>
              </a:r>
              <a:endParaRPr kumimoji="1" lang="ja-JP" altLang="en-US" sz="1200"/>
            </a:p>
          </p:txBody>
        </p:sp>
        <p:sp>
          <p:nvSpPr>
            <p:cNvPr id="85" name="角丸四角形 84"/>
            <p:cNvSpPr/>
            <p:nvPr/>
          </p:nvSpPr>
          <p:spPr bwMode="auto">
            <a:xfrm>
              <a:off x="6118019" y="2487348"/>
              <a:ext cx="1826963" cy="323842"/>
            </a:xfrm>
            <a:prstGeom prst="roundRect">
              <a:avLst/>
            </a:prstGeom>
            <a:noFill/>
            <a:ln w="38100">
              <a:solidFill>
                <a:srgbClr val="FF5050"/>
              </a:solidFill>
            </a:ln>
            <a:effectLst/>
            <a:extLst/>
          </p:spPr>
          <p:txBody>
            <a:bodyPr rot="0" spcFirstLastPara="0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 smtClean="0">
                <a:latin typeface="+mn-ea"/>
              </a:endParaRPr>
            </a:p>
          </p:txBody>
        </p:sp>
      </p:grpSp>
      <p:cxnSp>
        <p:nvCxnSpPr>
          <p:cNvPr id="87" name="直線矢印コネクタ 86"/>
          <p:cNvCxnSpPr/>
          <p:nvPr/>
        </p:nvCxnSpPr>
        <p:spPr bwMode="auto">
          <a:xfrm flipH="1">
            <a:off x="3766571" y="3816222"/>
            <a:ext cx="1008112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88" name="グループ化 87"/>
          <p:cNvGrpSpPr/>
          <p:nvPr/>
        </p:nvGrpSpPr>
        <p:grpSpPr>
          <a:xfrm>
            <a:off x="5189483" y="4509980"/>
            <a:ext cx="2190830" cy="343390"/>
            <a:chOff x="6118019" y="2487348"/>
            <a:chExt cx="1826963" cy="323842"/>
          </a:xfrm>
        </p:grpSpPr>
        <p:sp>
          <p:nvSpPr>
            <p:cNvPr id="89" name="テキスト ボックス 156"/>
            <p:cNvSpPr txBox="1"/>
            <p:nvPr/>
          </p:nvSpPr>
          <p:spPr>
            <a:xfrm>
              <a:off x="6137869" y="2513584"/>
              <a:ext cx="1807113" cy="27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200" smtClean="0"/>
                <a:t>nameserver: </a:t>
              </a:r>
              <a:r>
                <a:rPr lang="en-US" altLang="ja-JP" sz="1200" smtClean="0"/>
                <a:t>10.15.1.62</a:t>
              </a:r>
              <a:endParaRPr kumimoji="1" lang="ja-JP" altLang="en-US" sz="1200"/>
            </a:p>
          </p:txBody>
        </p:sp>
        <p:sp>
          <p:nvSpPr>
            <p:cNvPr id="91" name="角丸四角形 90"/>
            <p:cNvSpPr/>
            <p:nvPr/>
          </p:nvSpPr>
          <p:spPr bwMode="auto">
            <a:xfrm>
              <a:off x="6118019" y="2487348"/>
              <a:ext cx="1826963" cy="323842"/>
            </a:xfrm>
            <a:prstGeom prst="roundRect">
              <a:avLst/>
            </a:prstGeom>
            <a:noFill/>
            <a:ln w="38100">
              <a:solidFill>
                <a:srgbClr val="FF5050"/>
              </a:solidFill>
            </a:ln>
            <a:effectLst/>
            <a:extLst/>
          </p:spPr>
          <p:txBody>
            <a:bodyPr rot="0" spcFirstLastPara="0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 smtClean="0">
                <a:latin typeface="+mn-ea"/>
              </a:endParaRPr>
            </a:p>
          </p:txBody>
        </p:sp>
      </p:grpSp>
      <p:cxnSp>
        <p:nvCxnSpPr>
          <p:cNvPr id="92" name="直線矢印コネクタ 91"/>
          <p:cNvCxnSpPr/>
          <p:nvPr/>
        </p:nvCxnSpPr>
        <p:spPr bwMode="auto">
          <a:xfrm flipH="1">
            <a:off x="4181371" y="4646156"/>
            <a:ext cx="1008112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テキスト ボックス 78"/>
          <p:cNvSpPr txBox="1"/>
          <p:nvPr/>
        </p:nvSpPr>
        <p:spPr>
          <a:xfrm>
            <a:off x="2798305" y="4097749"/>
            <a:ext cx="1533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 smtClean="0"/>
              <a:t>Inherits</a:t>
            </a:r>
            <a:endParaRPr kumimoji="1" lang="ja-JP" altLang="en-US" sz="1200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47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en-US" altLang="ja-JP" dirty="0"/>
              <a:t> Practice Scenario </a:t>
            </a:r>
            <a:r>
              <a:rPr lang="en-US" altLang="ja-JP" dirty="0" smtClean="0"/>
              <a:t>1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79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Scenario 1 - 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The diagram below displays Scenario 1’s procedure.</a:t>
            </a:r>
            <a:endParaRPr kumimoji="1" lang="ja-JP" altLang="en-US" dirty="0"/>
          </a:p>
        </p:txBody>
      </p:sp>
      <p:sp>
        <p:nvSpPr>
          <p:cNvPr id="595" name="正方形/長方形 594"/>
          <p:cNvSpPr/>
          <p:nvPr/>
        </p:nvSpPr>
        <p:spPr>
          <a:xfrm>
            <a:off x="1112517" y="1916832"/>
            <a:ext cx="6606591" cy="3860664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CentOS</a:t>
            </a:r>
            <a:r>
              <a:rPr kumimoji="0" lang="ja-JP" altLang="en-US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7</a:t>
            </a:r>
            <a:endParaRPr kumimoji="0" lang="ja-JP" altLang="en-US" sz="1050" b="1" i="0" u="none" strike="noStrike" kern="0" cap="none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96" name="正方形/長方形 595"/>
          <p:cNvSpPr/>
          <p:nvPr/>
        </p:nvSpPr>
        <p:spPr>
          <a:xfrm>
            <a:off x="1204873" y="2179254"/>
            <a:ext cx="5854614" cy="338221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ITA</a:t>
            </a:r>
            <a:endParaRPr kumimoji="0" lang="ja-JP" altLang="en-US" sz="1050" b="1" i="0" u="none" strike="noStrike" kern="0" cap="none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60" name="フローチャート: 磁気ディスク 559"/>
          <p:cNvSpPr/>
          <p:nvPr/>
        </p:nvSpPr>
        <p:spPr>
          <a:xfrm>
            <a:off x="1336869" y="3285639"/>
            <a:ext cx="2681558" cy="2144602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561" name="図 5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168" y="4671406"/>
            <a:ext cx="128884" cy="127792"/>
          </a:xfrm>
          <a:prstGeom prst="rect">
            <a:avLst/>
          </a:prstGeom>
        </p:spPr>
      </p:pic>
      <p:pic>
        <p:nvPicPr>
          <p:cNvPr id="562" name="図 5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808" y="4671406"/>
            <a:ext cx="131069" cy="131069"/>
          </a:xfrm>
          <a:prstGeom prst="rect">
            <a:avLst/>
          </a:prstGeom>
        </p:spPr>
      </p:pic>
      <p:pic>
        <p:nvPicPr>
          <p:cNvPr id="563" name="図 5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633" y="4671406"/>
            <a:ext cx="128884" cy="129976"/>
          </a:xfrm>
          <a:prstGeom prst="rect">
            <a:avLst/>
          </a:prstGeom>
        </p:spPr>
      </p:pic>
      <p:pic>
        <p:nvPicPr>
          <p:cNvPr id="564" name="図 5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182" y="3317973"/>
            <a:ext cx="128884" cy="127792"/>
          </a:xfrm>
          <a:prstGeom prst="rect">
            <a:avLst/>
          </a:prstGeom>
        </p:spPr>
      </p:pic>
      <p:pic>
        <p:nvPicPr>
          <p:cNvPr id="565" name="図 5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964" y="3920143"/>
            <a:ext cx="128884" cy="127792"/>
          </a:xfrm>
          <a:prstGeom prst="rect">
            <a:avLst/>
          </a:prstGeom>
        </p:spPr>
      </p:pic>
      <p:pic>
        <p:nvPicPr>
          <p:cNvPr id="566" name="図 5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604" y="3920143"/>
            <a:ext cx="131069" cy="131069"/>
          </a:xfrm>
          <a:prstGeom prst="rect">
            <a:avLst/>
          </a:prstGeom>
        </p:spPr>
      </p:pic>
      <p:pic>
        <p:nvPicPr>
          <p:cNvPr id="567" name="図 5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428" y="3920143"/>
            <a:ext cx="128884" cy="129976"/>
          </a:xfrm>
          <a:prstGeom prst="rect">
            <a:avLst/>
          </a:prstGeom>
        </p:spPr>
      </p:pic>
      <p:graphicFrame>
        <p:nvGraphicFramePr>
          <p:cNvPr id="568" name="表 5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160166"/>
              </p:ext>
            </p:extLst>
          </p:nvPr>
        </p:nvGraphicFramePr>
        <p:xfrm>
          <a:off x="1477827" y="4067080"/>
          <a:ext cx="2448471" cy="469498"/>
        </p:xfrm>
        <a:graphic>
          <a:graphicData uri="http://schemas.openxmlformats.org/drawingml/2006/table">
            <a:tbl>
              <a:tblPr firstRow="1" bandRow="1"/>
              <a:tblGrid>
                <a:gridCol w="733227">
                  <a:extLst>
                    <a:ext uri="{9D8B030D-6E8A-4147-A177-3AD203B41FA5}">
                      <a16:colId xmlns:a16="http://schemas.microsoft.com/office/drawing/2014/main" val="1486311975"/>
                    </a:ext>
                  </a:extLst>
                </a:gridCol>
                <a:gridCol w="670241">
                  <a:extLst>
                    <a:ext uri="{9D8B030D-6E8A-4147-A177-3AD203B41FA5}">
                      <a16:colId xmlns:a16="http://schemas.microsoft.com/office/drawing/2014/main" val="2451158254"/>
                    </a:ext>
                  </a:extLst>
                </a:gridCol>
                <a:gridCol w="437189">
                  <a:extLst>
                    <a:ext uri="{9D8B030D-6E8A-4147-A177-3AD203B41FA5}">
                      <a16:colId xmlns:a16="http://schemas.microsoft.com/office/drawing/2014/main" val="3808264499"/>
                    </a:ext>
                  </a:extLst>
                </a:gridCol>
                <a:gridCol w="607814">
                  <a:extLst>
                    <a:ext uri="{9D8B030D-6E8A-4147-A177-3AD203B41FA5}">
                      <a16:colId xmlns:a16="http://schemas.microsoft.com/office/drawing/2014/main" val="4256931609"/>
                    </a:ext>
                  </a:extLst>
                </a:gridCol>
              </a:tblGrid>
              <a:tr h="169904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kumimoji="1" lang="en-US" altLang="ja-JP" sz="800" b="1" dirty="0" smtClean="0">
                          <a:latin typeface="+mn-ea"/>
                        </a:rPr>
                        <a:t>Parameter sheet (With host group)</a:t>
                      </a:r>
                      <a:endParaRPr kumimoji="1" lang="ja-JP" altLang="en-US" sz="800" b="1" dirty="0" smtClean="0">
                        <a:latin typeface="+mn-ea"/>
                      </a:endParaRPr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286967"/>
                  </a:ext>
                </a:extLst>
              </a:tr>
              <a:tr h="146796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Host group name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operation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err="1" smtClean="0"/>
                        <a:t>Timezone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err="1" smtClean="0"/>
                        <a:t>Nameserver_ip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386200"/>
                  </a:ext>
                </a:extLst>
              </a:tr>
              <a:tr h="1477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err="1" smtClean="0"/>
                        <a:t>xxxxxx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err="1" smtClean="0"/>
                        <a:t>xxxxxx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16256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1" dirty="0" err="1" smtClean="0"/>
                        <a:t>xxxxxx</a:t>
                      </a:r>
                      <a:endParaRPr kumimoji="1" lang="ja-JP" altLang="en-US" sz="600" b="1" dirty="0" smtClean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16256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1" dirty="0" err="1" smtClean="0"/>
                        <a:t>xxxxxx</a:t>
                      </a:r>
                      <a:endParaRPr kumimoji="1" lang="ja-JP" altLang="en-US" sz="600" b="1" dirty="0" smtClean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48700"/>
                  </a:ext>
                </a:extLst>
              </a:tr>
            </a:tbl>
          </a:graphicData>
        </a:graphic>
      </p:graphicFrame>
      <p:graphicFrame>
        <p:nvGraphicFramePr>
          <p:cNvPr id="569" name="表 5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686873"/>
              </p:ext>
            </p:extLst>
          </p:nvPr>
        </p:nvGraphicFramePr>
        <p:xfrm>
          <a:off x="1477828" y="4803778"/>
          <a:ext cx="2429354" cy="469498"/>
        </p:xfrm>
        <a:graphic>
          <a:graphicData uri="http://schemas.openxmlformats.org/drawingml/2006/table">
            <a:tbl>
              <a:tblPr firstRow="1" bandRow="1"/>
              <a:tblGrid>
                <a:gridCol w="734400">
                  <a:extLst>
                    <a:ext uri="{9D8B030D-6E8A-4147-A177-3AD203B41FA5}">
                      <a16:colId xmlns:a16="http://schemas.microsoft.com/office/drawing/2014/main" val="1486311975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2451158254"/>
                    </a:ext>
                  </a:extLst>
                </a:gridCol>
                <a:gridCol w="436087">
                  <a:extLst>
                    <a:ext uri="{9D8B030D-6E8A-4147-A177-3AD203B41FA5}">
                      <a16:colId xmlns:a16="http://schemas.microsoft.com/office/drawing/2014/main" val="3808264499"/>
                    </a:ext>
                  </a:extLst>
                </a:gridCol>
                <a:gridCol w="589339">
                  <a:extLst>
                    <a:ext uri="{9D8B030D-6E8A-4147-A177-3AD203B41FA5}">
                      <a16:colId xmlns:a16="http://schemas.microsoft.com/office/drawing/2014/main" val="4256931609"/>
                    </a:ext>
                  </a:extLst>
                </a:gridCol>
              </a:tblGrid>
              <a:tr h="169904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kumimoji="1" lang="en-US" altLang="ja-JP" sz="800" b="1" dirty="0" smtClean="0">
                          <a:latin typeface="+mn-ea"/>
                        </a:rPr>
                        <a:t>Parameter sheet (Without host group)</a:t>
                      </a:r>
                      <a:endParaRPr kumimoji="1" lang="ja-JP" altLang="en-US" sz="800" b="1" dirty="0" smtClean="0">
                        <a:latin typeface="+mn-ea"/>
                      </a:endParaRPr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286967"/>
                  </a:ext>
                </a:extLst>
              </a:tr>
              <a:tr h="146796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Host</a:t>
                      </a:r>
                      <a:r>
                        <a:rPr kumimoji="1" lang="en-US" altLang="ja-JP" sz="600" b="1" baseline="0" dirty="0" smtClean="0"/>
                        <a:t> name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Operation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Hostname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-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386200"/>
                  </a:ext>
                </a:extLst>
              </a:tr>
              <a:tr h="1477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xxx</a:t>
                      </a:r>
                      <a:r>
                        <a:rPr kumimoji="1" lang="en-US" altLang="ja-JP" sz="600" b="1" dirty="0" smtClean="0"/>
                        <a:t>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xxx</a:t>
                      </a:r>
                      <a:r>
                        <a:rPr kumimoji="1" lang="en-US" altLang="ja-JP" sz="600" b="1" dirty="0" smtClean="0"/>
                        <a:t>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16256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xxx</a:t>
                      </a:r>
                      <a:r>
                        <a:rPr kumimoji="1" lang="en-US" altLang="ja-JP" sz="600" b="1" dirty="0" smtClean="0"/>
                        <a:t>xxx</a:t>
                      </a:r>
                      <a:endParaRPr kumimoji="1" lang="ja-JP" altLang="en-US" sz="600" b="1" dirty="0" smtClean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428316"/>
                  </a:ext>
                </a:extLst>
              </a:tr>
            </a:tbl>
          </a:graphicData>
        </a:graphic>
      </p:graphicFrame>
      <p:graphicFrame>
        <p:nvGraphicFramePr>
          <p:cNvPr id="570" name="表 5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412935"/>
              </p:ext>
            </p:extLst>
          </p:nvPr>
        </p:nvGraphicFramePr>
        <p:xfrm>
          <a:off x="1477826" y="3441409"/>
          <a:ext cx="1027179" cy="464046"/>
        </p:xfrm>
        <a:graphic>
          <a:graphicData uri="http://schemas.openxmlformats.org/drawingml/2006/table">
            <a:tbl>
              <a:tblPr firstRow="1" bandRow="1"/>
              <a:tblGrid>
                <a:gridCol w="420419">
                  <a:extLst>
                    <a:ext uri="{9D8B030D-6E8A-4147-A177-3AD203B41FA5}">
                      <a16:colId xmlns:a16="http://schemas.microsoft.com/office/drawing/2014/main" val="1486311975"/>
                    </a:ext>
                  </a:extLst>
                </a:gridCol>
                <a:gridCol w="303380">
                  <a:extLst>
                    <a:ext uri="{9D8B030D-6E8A-4147-A177-3AD203B41FA5}">
                      <a16:colId xmlns:a16="http://schemas.microsoft.com/office/drawing/2014/main" val="3808264499"/>
                    </a:ext>
                  </a:extLst>
                </a:gridCol>
                <a:gridCol w="303380">
                  <a:extLst>
                    <a:ext uri="{9D8B030D-6E8A-4147-A177-3AD203B41FA5}">
                      <a16:colId xmlns:a16="http://schemas.microsoft.com/office/drawing/2014/main" val="4256931609"/>
                    </a:ext>
                  </a:extLst>
                </a:gridCol>
              </a:tblGrid>
              <a:tr h="159536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kumimoji="1" lang="en-US" altLang="ja-JP" sz="800" b="1" dirty="0" smtClean="0">
                          <a:latin typeface="Calibri" panose="020F0502020204030204"/>
                        </a:rPr>
                        <a:t>Data</a:t>
                      </a:r>
                      <a:r>
                        <a:rPr kumimoji="1" lang="en-US" altLang="ja-JP" sz="800" b="1" baseline="0" dirty="0" smtClean="0">
                          <a:latin typeface="Calibri" panose="020F0502020204030204"/>
                        </a:rPr>
                        <a:t> sheet</a:t>
                      </a:r>
                      <a:endParaRPr kumimoji="1" lang="ja-JP" altLang="en-US" sz="800" b="1" dirty="0" smtClean="0">
                        <a:latin typeface="+mn-ea"/>
                      </a:endParaRPr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286967"/>
                  </a:ext>
                </a:extLst>
              </a:tr>
              <a:tr h="13175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err="1" smtClean="0"/>
                        <a:t>Timezone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UTC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JST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386200"/>
                  </a:ext>
                </a:extLst>
              </a:tr>
              <a:tr h="13175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16256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1" dirty="0" err="1" smtClean="0"/>
                        <a:t>xxxxxx</a:t>
                      </a:r>
                      <a:endParaRPr kumimoji="1" lang="ja-JP" altLang="en-US" sz="600" b="1" dirty="0" smtClean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662102"/>
                  </a:ext>
                </a:extLst>
              </a:tr>
            </a:tbl>
          </a:graphicData>
        </a:graphic>
      </p:graphicFrame>
      <p:sp>
        <p:nvSpPr>
          <p:cNvPr id="571" name="正方形/長方形 570"/>
          <p:cNvSpPr/>
          <p:nvPr/>
        </p:nvSpPr>
        <p:spPr>
          <a:xfrm>
            <a:off x="1470228" y="3635172"/>
            <a:ext cx="1036368" cy="13243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594" name="グループ化 593"/>
          <p:cNvGrpSpPr/>
          <p:nvPr/>
        </p:nvGrpSpPr>
        <p:grpSpPr>
          <a:xfrm>
            <a:off x="1470230" y="4970408"/>
            <a:ext cx="2436952" cy="315820"/>
            <a:chOff x="1470230" y="4734900"/>
            <a:chExt cx="2410989" cy="270324"/>
          </a:xfrm>
        </p:grpSpPr>
        <p:sp>
          <p:nvSpPr>
            <p:cNvPr id="573" name="正方形/長方形 572"/>
            <p:cNvSpPr/>
            <p:nvPr/>
          </p:nvSpPr>
          <p:spPr>
            <a:xfrm>
              <a:off x="1470230" y="4734900"/>
              <a:ext cx="2410989" cy="132437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799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74" name="正方形/長方形 573"/>
            <p:cNvSpPr/>
            <p:nvPr/>
          </p:nvSpPr>
          <p:spPr>
            <a:xfrm>
              <a:off x="1470230" y="4867337"/>
              <a:ext cx="2410989" cy="137887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799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592" name="グループ化 591"/>
          <p:cNvGrpSpPr/>
          <p:nvPr/>
        </p:nvGrpSpPr>
        <p:grpSpPr>
          <a:xfrm>
            <a:off x="1470230" y="4237321"/>
            <a:ext cx="2456068" cy="301086"/>
            <a:chOff x="1470230" y="4094849"/>
            <a:chExt cx="2410989" cy="265116"/>
          </a:xfrm>
        </p:grpSpPr>
        <p:sp>
          <p:nvSpPr>
            <p:cNvPr id="572" name="正方形/長方形 571"/>
            <p:cNvSpPr/>
            <p:nvPr/>
          </p:nvSpPr>
          <p:spPr>
            <a:xfrm>
              <a:off x="1470230" y="4094849"/>
              <a:ext cx="2410989" cy="132437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799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75" name="正方形/長方形 574"/>
            <p:cNvSpPr/>
            <p:nvPr/>
          </p:nvSpPr>
          <p:spPr>
            <a:xfrm>
              <a:off x="1470230" y="4227528"/>
              <a:ext cx="2410989" cy="132437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799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sp>
        <p:nvSpPr>
          <p:cNvPr id="576" name="正方形/長方形 575"/>
          <p:cNvSpPr/>
          <p:nvPr/>
        </p:nvSpPr>
        <p:spPr>
          <a:xfrm>
            <a:off x="1470228" y="3757916"/>
            <a:ext cx="1036368" cy="13243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77" name="円形吹き出し 576"/>
          <p:cNvSpPr/>
          <p:nvPr/>
        </p:nvSpPr>
        <p:spPr bwMode="auto">
          <a:xfrm>
            <a:off x="874090" y="3055296"/>
            <a:ext cx="514800" cy="514800"/>
          </a:xfrm>
          <a:prstGeom prst="wedgeEllipseCallout">
            <a:avLst>
              <a:gd name="adj1" fmla="val 68077"/>
              <a:gd name="adj2" fmla="val 21799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2.6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(1/6)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79" name="楕円 578"/>
          <p:cNvSpPr/>
          <p:nvPr/>
        </p:nvSpPr>
        <p:spPr>
          <a:xfrm>
            <a:off x="3328029" y="4189096"/>
            <a:ext cx="619021" cy="38856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miter lim="800000"/>
          </a:ln>
          <a:effectLst>
            <a:glow rad="38100">
              <a:sysClr val="window" lastClr="FFFFFF"/>
            </a:glo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80" name="楕円 579"/>
          <p:cNvSpPr/>
          <p:nvPr/>
        </p:nvSpPr>
        <p:spPr>
          <a:xfrm>
            <a:off x="2811825" y="4190200"/>
            <a:ext cx="516205" cy="37862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miter lim="800000"/>
          </a:ln>
          <a:effectLst>
            <a:glow rad="38100">
              <a:sysClr val="window" lastClr="FFFFFF"/>
            </a:glo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81" name="楕円 580"/>
          <p:cNvSpPr/>
          <p:nvPr/>
        </p:nvSpPr>
        <p:spPr>
          <a:xfrm>
            <a:off x="2811825" y="4980820"/>
            <a:ext cx="516204" cy="33936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miter lim="800000"/>
          </a:ln>
          <a:effectLst>
            <a:glow rad="38100">
              <a:sysClr val="window" lastClr="FFFFFF"/>
            </a:glo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89" name="正方形/長方形 588"/>
          <p:cNvSpPr/>
          <p:nvPr/>
        </p:nvSpPr>
        <p:spPr>
          <a:xfrm>
            <a:off x="3791360" y="3930328"/>
            <a:ext cx="133097" cy="11445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90" name="円形吹き出し 589"/>
          <p:cNvSpPr/>
          <p:nvPr/>
        </p:nvSpPr>
        <p:spPr bwMode="auto">
          <a:xfrm>
            <a:off x="3245478" y="3255312"/>
            <a:ext cx="514800" cy="514800"/>
          </a:xfrm>
          <a:prstGeom prst="wedgeEllipseCallout">
            <a:avLst>
              <a:gd name="adj1" fmla="val 64180"/>
              <a:gd name="adj2" fmla="val 73018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2.11</a:t>
            </a:r>
          </a:p>
        </p:txBody>
      </p:sp>
      <p:sp>
        <p:nvSpPr>
          <p:cNvPr id="542" name="正方形/長方形 541"/>
          <p:cNvSpPr/>
          <p:nvPr/>
        </p:nvSpPr>
        <p:spPr>
          <a:xfrm>
            <a:off x="4143788" y="2332679"/>
            <a:ext cx="2819563" cy="308477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wrap="square" rtlCol="0" anchor="t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i="0" u="none" strike="noStrike" kern="0" cap="none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r>
              <a:rPr kumimoji="0" lang="en-US" altLang="ja-JP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-Legacy</a:t>
            </a:r>
            <a:endParaRPr kumimoji="0" lang="ja-JP" altLang="en-US" sz="1050" b="1" i="0" u="none" strike="noStrike" kern="0" cap="none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72" name="正方形/長方形 471"/>
          <p:cNvSpPr/>
          <p:nvPr/>
        </p:nvSpPr>
        <p:spPr>
          <a:xfrm>
            <a:off x="7919793" y="1899897"/>
            <a:ext cx="1043720" cy="386661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ysDash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Target servers</a:t>
            </a:r>
            <a:endParaRPr kumimoji="0" lang="ja-JP" altLang="en-US" sz="1050" b="1" i="0" u="none" strike="noStrike" kern="0" cap="none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479" name="グループ化 478"/>
          <p:cNvGrpSpPr/>
          <p:nvPr/>
        </p:nvGrpSpPr>
        <p:grpSpPr>
          <a:xfrm>
            <a:off x="8018784" y="3516861"/>
            <a:ext cx="846181" cy="725128"/>
            <a:chOff x="8018784" y="3328605"/>
            <a:chExt cx="846181" cy="725128"/>
          </a:xfrm>
        </p:grpSpPr>
        <p:pic>
          <p:nvPicPr>
            <p:cNvPr id="473" name="図 47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46555" y="3729656"/>
              <a:ext cx="189976" cy="324077"/>
            </a:xfrm>
            <a:prstGeom prst="rect">
              <a:avLst/>
            </a:prstGeom>
          </p:spPr>
        </p:pic>
        <p:pic>
          <p:nvPicPr>
            <p:cNvPr id="474" name="図 47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18784" y="3729656"/>
              <a:ext cx="189976" cy="324077"/>
            </a:xfrm>
            <a:prstGeom prst="rect">
              <a:avLst/>
            </a:prstGeom>
          </p:spPr>
        </p:pic>
        <p:pic>
          <p:nvPicPr>
            <p:cNvPr id="475" name="図 47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82669" y="3330186"/>
              <a:ext cx="189976" cy="324077"/>
            </a:xfrm>
            <a:prstGeom prst="rect">
              <a:avLst/>
            </a:prstGeom>
          </p:spPr>
        </p:pic>
        <p:pic>
          <p:nvPicPr>
            <p:cNvPr id="476" name="図 47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10772" y="3328605"/>
              <a:ext cx="189976" cy="324077"/>
            </a:xfrm>
            <a:prstGeom prst="rect">
              <a:avLst/>
            </a:prstGeom>
          </p:spPr>
        </p:pic>
        <p:pic>
          <p:nvPicPr>
            <p:cNvPr id="477" name="図 47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74989" y="3729655"/>
              <a:ext cx="189976" cy="324077"/>
            </a:xfrm>
            <a:prstGeom prst="rect">
              <a:avLst/>
            </a:prstGeom>
          </p:spPr>
        </p:pic>
      </p:grpSp>
      <p:sp>
        <p:nvSpPr>
          <p:cNvPr id="483" name="正方形/長方形 482"/>
          <p:cNvSpPr/>
          <p:nvPr/>
        </p:nvSpPr>
        <p:spPr>
          <a:xfrm>
            <a:off x="7158035" y="2177097"/>
            <a:ext cx="493092" cy="338437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i="0" u="none" strike="noStrike" kern="0" cap="none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endParaRPr kumimoji="0" lang="ja-JP" altLang="en-US" sz="1050" b="1" i="0" u="none" strike="noStrike" kern="0" cap="none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84" name="ストライプ矢印 483"/>
          <p:cNvSpPr/>
          <p:nvPr/>
        </p:nvSpPr>
        <p:spPr>
          <a:xfrm>
            <a:off x="7058842" y="3714467"/>
            <a:ext cx="855508" cy="281840"/>
          </a:xfrm>
          <a:prstGeom prst="stripedRightArrow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86" name="円形吹き出し 485"/>
          <p:cNvSpPr/>
          <p:nvPr/>
        </p:nvSpPr>
        <p:spPr bwMode="auto">
          <a:xfrm>
            <a:off x="6965862" y="3124469"/>
            <a:ext cx="514800" cy="514800"/>
          </a:xfrm>
          <a:prstGeom prst="wedgeEllipseCallout">
            <a:avLst>
              <a:gd name="adj1" fmla="val -40076"/>
              <a:gd name="adj2" fmla="val 5721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2.10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600" b="1" i="0" u="none" strike="noStrike" kern="0" cap="none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(1/2</a:t>
            </a:r>
            <a:r>
              <a:rPr kumimoji="0" lang="ja-JP" altLang="en-US" sz="600" b="1" i="0" u="none" strike="noStrike" kern="0" cap="none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～</a:t>
            </a:r>
            <a:r>
              <a:rPr kumimoji="0" lang="en-US" altLang="ja-JP" sz="600" b="1" i="0" u="none" strike="noStrike" kern="0" cap="none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2/2)</a:t>
            </a:r>
            <a:endParaRPr kumimoji="0" lang="ja-JP" altLang="en-US" sz="600" b="1" i="0" u="none" strike="noStrike" kern="0" cap="none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04" name="角丸四角形 503"/>
          <p:cNvSpPr/>
          <p:nvPr/>
        </p:nvSpPr>
        <p:spPr>
          <a:xfrm>
            <a:off x="5472509" y="2779766"/>
            <a:ext cx="1302794" cy="2349658"/>
          </a:xfrm>
          <a:prstGeom prst="roundRect">
            <a:avLst/>
          </a:prstGeom>
          <a:solidFill>
            <a:srgbClr val="4472C4">
              <a:lumMod val="20000"/>
              <a:lumOff val="8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Conductor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505" name="直線コネクタ 504"/>
          <p:cNvCxnSpPr>
            <a:stCxn id="506" idx="1"/>
            <a:endCxn id="507" idx="1"/>
          </p:cNvCxnSpPr>
          <p:nvPr/>
        </p:nvCxnSpPr>
        <p:spPr>
          <a:xfrm>
            <a:off x="6123909" y="3408643"/>
            <a:ext cx="6308" cy="1322615"/>
          </a:xfrm>
          <a:prstGeom prst="line">
            <a:avLst/>
          </a:prstGeom>
          <a:noFill/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506" name="フローチャート: 論理積ゲート 505"/>
          <p:cNvSpPr/>
          <p:nvPr/>
        </p:nvSpPr>
        <p:spPr>
          <a:xfrm rot="16200000">
            <a:off x="5981844" y="3107441"/>
            <a:ext cx="284128" cy="318275"/>
          </a:xfrm>
          <a:prstGeom prst="flowChartDelay">
            <a:avLst/>
          </a:prstGeom>
          <a:solidFill>
            <a:srgbClr val="92D050"/>
          </a:solidFill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07" name="フローチャート: 論理積ゲート 506"/>
          <p:cNvSpPr/>
          <p:nvPr/>
        </p:nvSpPr>
        <p:spPr>
          <a:xfrm rot="5400000">
            <a:off x="5988153" y="4714185"/>
            <a:ext cx="284128" cy="318275"/>
          </a:xfrm>
          <a:prstGeom prst="flowChartDelay">
            <a:avLst/>
          </a:prstGeom>
          <a:solidFill>
            <a:srgbClr val="92D050"/>
          </a:solidFill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08" name="フローチャート: 端子 507"/>
          <p:cNvSpPr/>
          <p:nvPr/>
        </p:nvSpPr>
        <p:spPr>
          <a:xfrm>
            <a:off x="5797275" y="3576381"/>
            <a:ext cx="653266" cy="227165"/>
          </a:xfrm>
          <a:prstGeom prst="flowChartTerminator">
            <a:avLst/>
          </a:prstGeom>
          <a:solidFill>
            <a:sysClr val="window" lastClr="FFFFFF"/>
          </a:solidFill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09" name="フローチャート: 端子 508"/>
          <p:cNvSpPr/>
          <p:nvPr/>
        </p:nvSpPr>
        <p:spPr>
          <a:xfrm>
            <a:off x="5797273" y="3942095"/>
            <a:ext cx="653267" cy="227165"/>
          </a:xfrm>
          <a:prstGeom prst="flowChartTerminator">
            <a:avLst/>
          </a:prstGeom>
          <a:solidFill>
            <a:sysClr val="window" lastClr="FFFFFF"/>
          </a:solidFill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10" name="フローチャート: 端子 509"/>
          <p:cNvSpPr/>
          <p:nvPr/>
        </p:nvSpPr>
        <p:spPr>
          <a:xfrm>
            <a:off x="5797271" y="4308765"/>
            <a:ext cx="653269" cy="227165"/>
          </a:xfrm>
          <a:prstGeom prst="flowChartTerminator">
            <a:avLst/>
          </a:prstGeom>
          <a:solidFill>
            <a:sysClr val="window" lastClr="FFFFFF"/>
          </a:solidFill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11" name="テキスト ボックス 510"/>
          <p:cNvSpPr txBox="1"/>
          <p:nvPr/>
        </p:nvSpPr>
        <p:spPr>
          <a:xfrm>
            <a:off x="5905202" y="3105096"/>
            <a:ext cx="432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ja-JP" sz="16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endParaRPr lang="ja-JP" altLang="en-US" sz="1600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2" name="テキスト ボックス 511"/>
          <p:cNvSpPr txBox="1"/>
          <p:nvPr/>
        </p:nvSpPr>
        <p:spPr>
          <a:xfrm>
            <a:off x="5905202" y="4697572"/>
            <a:ext cx="432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ja-JP" sz="16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endParaRPr lang="ja-JP" altLang="en-US" sz="1600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3" name="円形吹き出し 512"/>
          <p:cNvSpPr/>
          <p:nvPr/>
        </p:nvSpPr>
        <p:spPr bwMode="auto">
          <a:xfrm>
            <a:off x="6565290" y="2298823"/>
            <a:ext cx="514800" cy="514800"/>
          </a:xfrm>
          <a:prstGeom prst="wedgeEllipseCallout">
            <a:avLst>
              <a:gd name="adj1" fmla="val -29417"/>
              <a:gd name="adj2" fmla="val 6374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2.4</a:t>
            </a:r>
          </a:p>
        </p:txBody>
      </p:sp>
      <p:sp>
        <p:nvSpPr>
          <p:cNvPr id="514" name="正方形/長方形 513"/>
          <p:cNvSpPr/>
          <p:nvPr/>
        </p:nvSpPr>
        <p:spPr>
          <a:xfrm flipH="1">
            <a:off x="5731148" y="3480915"/>
            <a:ext cx="782195" cy="113507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15" name="円形吹き出し 514"/>
          <p:cNvSpPr/>
          <p:nvPr/>
        </p:nvSpPr>
        <p:spPr bwMode="auto">
          <a:xfrm>
            <a:off x="6522073" y="4615986"/>
            <a:ext cx="514800" cy="514800"/>
          </a:xfrm>
          <a:prstGeom prst="wedgeEllipseCallout">
            <a:avLst>
              <a:gd name="adj1" fmla="val -51066"/>
              <a:gd name="adj2" fmla="val -53380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2.3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(1/3)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516" name="直線矢印コネクタ 515"/>
          <p:cNvCxnSpPr/>
          <p:nvPr/>
        </p:nvCxnSpPr>
        <p:spPr>
          <a:xfrm>
            <a:off x="5265618" y="3885143"/>
            <a:ext cx="459907" cy="195337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ysDot"/>
            <a:miter lim="800000"/>
            <a:headEnd type="triangle" w="med" len="med"/>
            <a:tailEnd type="triangle" w="med" len="med"/>
          </a:ln>
          <a:effectLst>
            <a:glow rad="63500">
              <a:sysClr val="window" lastClr="FFFFFF"/>
            </a:glow>
          </a:effectLst>
        </p:spPr>
      </p:cxnSp>
      <p:grpSp>
        <p:nvGrpSpPr>
          <p:cNvPr id="489" name="グループ化 488"/>
          <p:cNvGrpSpPr/>
          <p:nvPr/>
        </p:nvGrpSpPr>
        <p:grpSpPr>
          <a:xfrm>
            <a:off x="6523286" y="3570096"/>
            <a:ext cx="570584" cy="570584"/>
            <a:chOff x="6523286" y="3381840"/>
            <a:chExt cx="570584" cy="570584"/>
          </a:xfrm>
        </p:grpSpPr>
        <p:sp>
          <p:nvSpPr>
            <p:cNvPr id="485" name="星 7 484"/>
            <p:cNvSpPr/>
            <p:nvPr/>
          </p:nvSpPr>
          <p:spPr>
            <a:xfrm>
              <a:off x="6523286" y="3381840"/>
              <a:ext cx="570584" cy="570584"/>
            </a:xfrm>
            <a:prstGeom prst="star7">
              <a:avLst/>
            </a:prstGeom>
            <a:solidFill>
              <a:srgbClr val="002060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88" name="テキスト ボックス 487"/>
            <p:cNvSpPr txBox="1"/>
            <p:nvPr/>
          </p:nvSpPr>
          <p:spPr>
            <a:xfrm>
              <a:off x="6563028" y="350643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作業</a:t>
              </a:r>
              <a:endParaRPr kumimoji="1" lang="en-US" altLang="ja-JP" sz="900" b="1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r>
                <a:rPr lang="ja-JP" altLang="en-US" sz="9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実行</a:t>
              </a:r>
              <a:endParaRPr kumimoji="1" lang="ja-JP" altLang="en-US" sz="9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519" name="正方形/長方形 518"/>
          <p:cNvSpPr/>
          <p:nvPr/>
        </p:nvSpPr>
        <p:spPr>
          <a:xfrm flipH="1">
            <a:off x="4415813" y="3377769"/>
            <a:ext cx="849358" cy="9858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799"/>
          </a:p>
        </p:txBody>
      </p:sp>
      <p:sp>
        <p:nvSpPr>
          <p:cNvPr id="521" name="波線 520"/>
          <p:cNvSpPr/>
          <p:nvPr/>
        </p:nvSpPr>
        <p:spPr>
          <a:xfrm rot="16200000">
            <a:off x="4411557" y="3506518"/>
            <a:ext cx="682296" cy="559143"/>
          </a:xfrm>
          <a:prstGeom prst="wave">
            <a:avLst>
              <a:gd name="adj1" fmla="val 4533"/>
              <a:gd name="adj2" fmla="val 0"/>
            </a:avLst>
          </a:prstGeom>
          <a:solidFill>
            <a:srgbClr val="00206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39" tIns="45719" rIns="91439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Playbook</a:t>
            </a:r>
            <a:endParaRPr kumimoji="1" lang="ja-JP" altLang="en-US" sz="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4" name="波線 523"/>
          <p:cNvSpPr/>
          <p:nvPr/>
        </p:nvSpPr>
        <p:spPr>
          <a:xfrm rot="16200000">
            <a:off x="4499733" y="3594694"/>
            <a:ext cx="682296" cy="559143"/>
          </a:xfrm>
          <a:prstGeom prst="wave">
            <a:avLst>
              <a:gd name="adj1" fmla="val 4533"/>
              <a:gd name="adj2" fmla="val 0"/>
            </a:avLst>
          </a:prstGeom>
          <a:solidFill>
            <a:srgbClr val="00206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39" tIns="45719" rIns="91439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Playbook</a:t>
            </a:r>
            <a:endParaRPr kumimoji="1" lang="ja-JP" altLang="en-US" sz="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7" name="波線 526"/>
          <p:cNvSpPr/>
          <p:nvPr/>
        </p:nvSpPr>
        <p:spPr>
          <a:xfrm rot="16200000">
            <a:off x="4587909" y="3682869"/>
            <a:ext cx="682296" cy="559143"/>
          </a:xfrm>
          <a:prstGeom prst="wave">
            <a:avLst>
              <a:gd name="adj1" fmla="val 4533"/>
              <a:gd name="adj2" fmla="val 0"/>
            </a:avLst>
          </a:prstGeom>
          <a:solidFill>
            <a:srgbClr val="00206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39" tIns="45719" rIns="91439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9" name="円形吹き出し 528"/>
          <p:cNvSpPr/>
          <p:nvPr/>
        </p:nvSpPr>
        <p:spPr bwMode="auto">
          <a:xfrm>
            <a:off x="4117992" y="2735657"/>
            <a:ext cx="514800" cy="514800"/>
          </a:xfrm>
          <a:prstGeom prst="wedgeEllipseCallout">
            <a:avLst>
              <a:gd name="adj1" fmla="val 41483"/>
              <a:gd name="adj2" fmla="val 65634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69"/>
            <a:r>
              <a:rPr kumimoji="1" lang="en-US" altLang="ja-JP" sz="16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2.1</a:t>
            </a:r>
          </a:p>
          <a:p>
            <a:pPr algn="ctr" defTabSz="914369"/>
            <a:r>
              <a:rPr kumimoji="1" lang="en-US" altLang="ja-JP" sz="9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(1/2)</a:t>
            </a:r>
            <a:endParaRPr kumimoji="1" lang="ja-JP" altLang="en-US" sz="900" b="1" kern="0" dirty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2" name="円形吹き出し 531"/>
          <p:cNvSpPr/>
          <p:nvPr/>
        </p:nvSpPr>
        <p:spPr bwMode="auto">
          <a:xfrm>
            <a:off x="4645874" y="2735657"/>
            <a:ext cx="514800" cy="514800"/>
          </a:xfrm>
          <a:prstGeom prst="wedgeEllipseCallout">
            <a:avLst>
              <a:gd name="adj1" fmla="val 35228"/>
              <a:gd name="adj2" fmla="val 65633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69"/>
            <a:r>
              <a:rPr kumimoji="1" lang="en-US" altLang="ja-JP" sz="16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2.3</a:t>
            </a:r>
          </a:p>
          <a:p>
            <a:pPr algn="ctr" defTabSz="914369"/>
            <a:r>
              <a:rPr kumimoji="1" lang="en-US" altLang="ja-JP" sz="9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(2/3)</a:t>
            </a:r>
            <a:endParaRPr kumimoji="1" lang="ja-JP" altLang="en-US" sz="900" b="1" kern="0" dirty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5" name="楕円 534"/>
          <p:cNvSpPr/>
          <p:nvPr/>
        </p:nvSpPr>
        <p:spPr>
          <a:xfrm>
            <a:off x="4724722" y="3893213"/>
            <a:ext cx="399897" cy="219141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30" name="フリーフォーム 529"/>
          <p:cNvSpPr/>
          <p:nvPr/>
        </p:nvSpPr>
        <p:spPr>
          <a:xfrm rot="2964905">
            <a:off x="4187893" y="3862833"/>
            <a:ext cx="607127" cy="1018603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807" h="1956391">
                <a:moveTo>
                  <a:pt x="0" y="1956391"/>
                </a:moveTo>
                <a:cubicBezTo>
                  <a:pt x="543147" y="1948417"/>
                  <a:pt x="988829" y="1612606"/>
                  <a:pt x="1084522" y="1127052"/>
                </a:cubicBezTo>
                <a:cubicBezTo>
                  <a:pt x="1180215" y="641498"/>
                  <a:pt x="935665" y="113414"/>
                  <a:pt x="701749" y="0"/>
                </a:cubicBezTo>
                <a:lnTo>
                  <a:pt x="701749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triangle" w="med" len="med"/>
            <a:tailEnd type="triangle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99">
              <a:effectLst>
                <a:glow rad="241300">
                  <a:schemeClr val="bg1"/>
                </a:glow>
              </a:effectLst>
            </a:endParaRPr>
          </a:p>
        </p:txBody>
      </p:sp>
      <p:sp>
        <p:nvSpPr>
          <p:cNvPr id="531" name="円形吹き出し 530"/>
          <p:cNvSpPr/>
          <p:nvPr/>
        </p:nvSpPr>
        <p:spPr bwMode="auto">
          <a:xfrm>
            <a:off x="4701833" y="4664278"/>
            <a:ext cx="514800" cy="514800"/>
          </a:xfrm>
          <a:prstGeom prst="wedgeEllipseCallout">
            <a:avLst>
              <a:gd name="adj1" fmla="val -55610"/>
              <a:gd name="adj2" fmla="val -5901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69"/>
            <a:r>
              <a:rPr kumimoji="1" lang="en-US" altLang="ja-JP" sz="16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2.9</a:t>
            </a:r>
          </a:p>
        </p:txBody>
      </p:sp>
      <p:sp>
        <p:nvSpPr>
          <p:cNvPr id="533" name="円形吹き出し 532"/>
          <p:cNvSpPr/>
          <p:nvPr/>
        </p:nvSpPr>
        <p:spPr bwMode="auto">
          <a:xfrm>
            <a:off x="4220935" y="4853815"/>
            <a:ext cx="514800" cy="514800"/>
          </a:xfrm>
          <a:prstGeom prst="wedgeEllipseCallout">
            <a:avLst>
              <a:gd name="adj1" fmla="val 7092"/>
              <a:gd name="adj2" fmla="val -87700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69"/>
            <a:r>
              <a:rPr kumimoji="1" lang="en-US" altLang="ja-JP" sz="16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2.8</a:t>
            </a:r>
          </a:p>
        </p:txBody>
      </p:sp>
      <p:sp>
        <p:nvSpPr>
          <p:cNvPr id="536" name="テキスト ボックス 535"/>
          <p:cNvSpPr txBox="1"/>
          <p:nvPr/>
        </p:nvSpPr>
        <p:spPr>
          <a:xfrm>
            <a:off x="4643304" y="3894528"/>
            <a:ext cx="5805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b="1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Variable</a:t>
            </a:r>
            <a:endParaRPr kumimoji="1" lang="ja-JP" altLang="en-US" sz="7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7" name="テキスト ボックス 536"/>
          <p:cNvSpPr txBox="1"/>
          <p:nvPr/>
        </p:nvSpPr>
        <p:spPr>
          <a:xfrm>
            <a:off x="4650929" y="3633225"/>
            <a:ext cx="5960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b="1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Playbook</a:t>
            </a:r>
            <a:endParaRPr kumimoji="1" lang="ja-JP" altLang="en-US" sz="7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8" name="テキスト ボックス 537"/>
          <p:cNvSpPr txBox="1"/>
          <p:nvPr/>
        </p:nvSpPr>
        <p:spPr>
          <a:xfrm>
            <a:off x="5774498" y="3589458"/>
            <a:ext cx="702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M</a:t>
            </a:r>
            <a:r>
              <a:rPr kumimoji="1" lang="en-US" altLang="ja-JP" sz="7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ovement</a:t>
            </a:r>
            <a:endParaRPr kumimoji="1" lang="ja-JP" altLang="en-US" sz="7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9" name="テキスト ボックス 538"/>
          <p:cNvSpPr txBox="1"/>
          <p:nvPr/>
        </p:nvSpPr>
        <p:spPr>
          <a:xfrm>
            <a:off x="5774498" y="3956193"/>
            <a:ext cx="702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M</a:t>
            </a:r>
            <a:r>
              <a:rPr kumimoji="1" lang="en-US" altLang="ja-JP" sz="7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ovement</a:t>
            </a:r>
            <a:endParaRPr kumimoji="1" lang="ja-JP" altLang="en-US" sz="7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40" name="テキスト ボックス 539"/>
          <p:cNvSpPr txBox="1"/>
          <p:nvPr/>
        </p:nvSpPr>
        <p:spPr>
          <a:xfrm>
            <a:off x="5774498" y="4321777"/>
            <a:ext cx="702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M</a:t>
            </a:r>
            <a:r>
              <a:rPr kumimoji="1" lang="en-US" altLang="ja-JP" sz="7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ovement</a:t>
            </a:r>
            <a:endParaRPr kumimoji="1" lang="ja-JP" altLang="en-US" sz="7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51" name="正方形/長方形 550"/>
          <p:cNvSpPr/>
          <p:nvPr/>
        </p:nvSpPr>
        <p:spPr>
          <a:xfrm>
            <a:off x="2142711" y="2638153"/>
            <a:ext cx="1069874" cy="227917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kern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Device list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52" name="正方形/長方形 551"/>
          <p:cNvSpPr/>
          <p:nvPr/>
        </p:nvSpPr>
        <p:spPr>
          <a:xfrm>
            <a:off x="2141010" y="2368248"/>
            <a:ext cx="1073276" cy="227917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Operation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53" name="正方形/長方形 552"/>
          <p:cNvSpPr/>
          <p:nvPr/>
        </p:nvSpPr>
        <p:spPr>
          <a:xfrm>
            <a:off x="2142712" y="2912045"/>
            <a:ext cx="1069872" cy="227917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Host group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54" name="フリーフォーム 553"/>
          <p:cNvSpPr/>
          <p:nvPr/>
        </p:nvSpPr>
        <p:spPr>
          <a:xfrm rot="18846481">
            <a:off x="3140077" y="2765984"/>
            <a:ext cx="255998" cy="271034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1 w 933005"/>
              <a:gd name="connsiteY0" fmla="*/ 427986 h 1131672"/>
              <a:gd name="connsiteX1" fmla="*/ 914041 w 933005"/>
              <a:gd name="connsiteY1" fmla="*/ 1127052 h 1131672"/>
              <a:gd name="connsiteX2" fmla="*/ 531268 w 933005"/>
              <a:gd name="connsiteY2" fmla="*/ 0 h 1131672"/>
              <a:gd name="connsiteX3" fmla="*/ 531268 w 933005"/>
              <a:gd name="connsiteY3" fmla="*/ 0 h 1131672"/>
              <a:gd name="connsiteX0" fmla="*/ -1 w 933003"/>
              <a:gd name="connsiteY0" fmla="*/ 427986 h 1135363"/>
              <a:gd name="connsiteX1" fmla="*/ 914039 w 933003"/>
              <a:gd name="connsiteY1" fmla="*/ 1127052 h 1135363"/>
              <a:gd name="connsiteX2" fmla="*/ 531266 w 933003"/>
              <a:gd name="connsiteY2" fmla="*/ 0 h 1135363"/>
              <a:gd name="connsiteX3" fmla="*/ 531266 w 933003"/>
              <a:gd name="connsiteY3" fmla="*/ 0 h 1135363"/>
              <a:gd name="connsiteX0" fmla="*/ 1 w 974041"/>
              <a:gd name="connsiteY0" fmla="*/ 427986 h 1159643"/>
              <a:gd name="connsiteX1" fmla="*/ 914041 w 974041"/>
              <a:gd name="connsiteY1" fmla="*/ 1127052 h 1159643"/>
              <a:gd name="connsiteX2" fmla="*/ 531268 w 974041"/>
              <a:gd name="connsiteY2" fmla="*/ 0 h 1159643"/>
              <a:gd name="connsiteX3" fmla="*/ 531268 w 974041"/>
              <a:gd name="connsiteY3" fmla="*/ 0 h 1159643"/>
              <a:gd name="connsiteX0" fmla="*/ -1 w 859296"/>
              <a:gd name="connsiteY0" fmla="*/ 427986 h 769093"/>
              <a:gd name="connsiteX1" fmla="*/ 779573 w 859296"/>
              <a:gd name="connsiteY1" fmla="*/ 678249 h 769093"/>
              <a:gd name="connsiteX2" fmla="*/ 531266 w 859296"/>
              <a:gd name="connsiteY2" fmla="*/ 0 h 769093"/>
              <a:gd name="connsiteX3" fmla="*/ 531266 w 859296"/>
              <a:gd name="connsiteY3" fmla="*/ 0 h 769093"/>
              <a:gd name="connsiteX0" fmla="*/ 1 w 803043"/>
              <a:gd name="connsiteY0" fmla="*/ 427986 h 726650"/>
              <a:gd name="connsiteX1" fmla="*/ 707276 w 803043"/>
              <a:gd name="connsiteY1" fmla="*/ 614503 h 726650"/>
              <a:gd name="connsiteX2" fmla="*/ 531268 w 803043"/>
              <a:gd name="connsiteY2" fmla="*/ 0 h 726650"/>
              <a:gd name="connsiteX3" fmla="*/ 531268 w 803043"/>
              <a:gd name="connsiteY3" fmla="*/ 0 h 72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3043" h="726650">
                <a:moveTo>
                  <a:pt x="1" y="427986"/>
                </a:moveTo>
                <a:cubicBezTo>
                  <a:pt x="409478" y="797516"/>
                  <a:pt x="506089" y="779155"/>
                  <a:pt x="707276" y="614503"/>
                </a:cubicBezTo>
                <a:cubicBezTo>
                  <a:pt x="908463" y="449851"/>
                  <a:pt x="765184" y="113414"/>
                  <a:pt x="531268" y="0"/>
                </a:cubicBezTo>
                <a:lnTo>
                  <a:pt x="531268" y="0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ysDot"/>
            <a:miter lim="800000"/>
            <a:headEnd type="triangl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55" name="円形吹き出し 554"/>
          <p:cNvSpPr/>
          <p:nvPr/>
        </p:nvSpPr>
        <p:spPr bwMode="auto">
          <a:xfrm>
            <a:off x="3243701" y="1838792"/>
            <a:ext cx="514800" cy="514800"/>
          </a:xfrm>
          <a:prstGeom prst="wedgeEllipseCallout">
            <a:avLst>
              <a:gd name="adj1" fmla="val -55610"/>
              <a:gd name="adj2" fmla="val 5096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2.2</a:t>
            </a:r>
          </a:p>
        </p:txBody>
      </p:sp>
      <p:sp>
        <p:nvSpPr>
          <p:cNvPr id="556" name="円形吹き出し 555"/>
          <p:cNvSpPr/>
          <p:nvPr/>
        </p:nvSpPr>
        <p:spPr bwMode="auto">
          <a:xfrm>
            <a:off x="3514638" y="2620809"/>
            <a:ext cx="514800" cy="514800"/>
          </a:xfrm>
          <a:prstGeom prst="wedgeEllipseCallout">
            <a:avLst>
              <a:gd name="adj1" fmla="val -68678"/>
              <a:gd name="adj2" fmla="val 197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2.5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(3/3)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58" name="円形吹き出し 557"/>
          <p:cNvSpPr/>
          <p:nvPr/>
        </p:nvSpPr>
        <p:spPr bwMode="auto">
          <a:xfrm>
            <a:off x="1529042" y="2177556"/>
            <a:ext cx="514800" cy="514800"/>
          </a:xfrm>
          <a:prstGeom prst="wedgeEllipseCallout">
            <a:avLst>
              <a:gd name="adj1" fmla="val 68061"/>
              <a:gd name="adj2" fmla="val 38751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2.1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(2/2)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57" name="円形吹き出し 556"/>
          <p:cNvSpPr/>
          <p:nvPr/>
        </p:nvSpPr>
        <p:spPr bwMode="auto">
          <a:xfrm>
            <a:off x="1526091" y="2664826"/>
            <a:ext cx="514800" cy="514800"/>
          </a:xfrm>
          <a:prstGeom prst="wedgeEllipseCallout">
            <a:avLst>
              <a:gd name="adj1" fmla="val 66497"/>
              <a:gd name="adj2" fmla="val -243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2.5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600" b="1" i="0" u="none" strike="noStrike" kern="0" cap="none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(1/3</a:t>
            </a:r>
            <a:r>
              <a:rPr kumimoji="0" lang="ja-JP" altLang="en-US" sz="600" b="1" i="0" u="none" strike="noStrike" kern="0" cap="none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～</a:t>
            </a:r>
            <a:r>
              <a:rPr kumimoji="0" lang="en-US" altLang="ja-JP" sz="600" b="1" i="0" u="none" strike="noStrike" kern="0" cap="none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2/3)</a:t>
            </a:r>
            <a:endParaRPr kumimoji="0" lang="ja-JP" altLang="en-US" sz="600" b="1" i="0" u="none" strike="noStrike" kern="0" cap="none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78" name="円形吹き出し 577"/>
          <p:cNvSpPr/>
          <p:nvPr/>
        </p:nvSpPr>
        <p:spPr bwMode="auto">
          <a:xfrm>
            <a:off x="507592" y="3376035"/>
            <a:ext cx="514800" cy="514800"/>
          </a:xfrm>
          <a:prstGeom prst="wedgeEllipseCallout">
            <a:avLst>
              <a:gd name="adj1" fmla="val 132754"/>
              <a:gd name="adj2" fmla="val 12308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2.6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(2/6)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82" name="円形吹き出し 581"/>
          <p:cNvSpPr/>
          <p:nvPr/>
        </p:nvSpPr>
        <p:spPr bwMode="auto">
          <a:xfrm>
            <a:off x="141095" y="3709571"/>
            <a:ext cx="514800" cy="514800"/>
          </a:xfrm>
          <a:prstGeom prst="wedgeEllipseCallout">
            <a:avLst>
              <a:gd name="adj1" fmla="val 203423"/>
              <a:gd name="adj2" fmla="val -25013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2.7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(1/3)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83" name="円形吹き出し 582"/>
          <p:cNvSpPr/>
          <p:nvPr/>
        </p:nvSpPr>
        <p:spPr bwMode="auto">
          <a:xfrm>
            <a:off x="874090" y="3703131"/>
            <a:ext cx="514800" cy="514800"/>
          </a:xfrm>
          <a:prstGeom prst="wedgeEllipseCallout">
            <a:avLst>
              <a:gd name="adj1" fmla="val 68077"/>
              <a:gd name="adj2" fmla="val 21799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2.6</a:t>
            </a:r>
            <a:endParaRPr kumimoji="0" lang="en-US" altLang="ja-JP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(3/6)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84" name="円形吹き出し 583"/>
          <p:cNvSpPr/>
          <p:nvPr/>
        </p:nvSpPr>
        <p:spPr bwMode="auto">
          <a:xfrm>
            <a:off x="507592" y="4023869"/>
            <a:ext cx="514800" cy="514800"/>
          </a:xfrm>
          <a:prstGeom prst="wedgeEllipseCallout">
            <a:avLst>
              <a:gd name="adj1" fmla="val 132754"/>
              <a:gd name="adj2" fmla="val 4907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2.6</a:t>
            </a:r>
            <a:endParaRPr kumimoji="0" lang="en-US" altLang="ja-JP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(4/6)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85" name="円形吹き出し 584"/>
          <p:cNvSpPr/>
          <p:nvPr/>
        </p:nvSpPr>
        <p:spPr bwMode="auto">
          <a:xfrm>
            <a:off x="141095" y="4357407"/>
            <a:ext cx="514800" cy="514800"/>
          </a:xfrm>
          <a:prstGeom prst="wedgeEllipseCallout">
            <a:avLst>
              <a:gd name="adj1" fmla="val 209344"/>
              <a:gd name="adj2" fmla="val -26493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2.7</a:t>
            </a:r>
            <a:endParaRPr kumimoji="0" lang="en-US" altLang="ja-JP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(2/3)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86" name="円形吹き出し 585"/>
          <p:cNvSpPr/>
          <p:nvPr/>
        </p:nvSpPr>
        <p:spPr bwMode="auto">
          <a:xfrm>
            <a:off x="874090" y="4434905"/>
            <a:ext cx="514800" cy="514800"/>
          </a:xfrm>
          <a:prstGeom prst="wedgeEllipseCallout">
            <a:avLst>
              <a:gd name="adj1" fmla="val 68077"/>
              <a:gd name="adj2" fmla="val 21799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2.6</a:t>
            </a:r>
            <a:endParaRPr kumimoji="0" lang="en-US" altLang="ja-JP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(5/6)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87" name="円形吹き出し 586"/>
          <p:cNvSpPr/>
          <p:nvPr/>
        </p:nvSpPr>
        <p:spPr bwMode="auto">
          <a:xfrm>
            <a:off x="507592" y="4755643"/>
            <a:ext cx="514800" cy="514800"/>
          </a:xfrm>
          <a:prstGeom prst="wedgeEllipseCallout">
            <a:avLst>
              <a:gd name="adj1" fmla="val 135714"/>
              <a:gd name="adj2" fmla="val 4907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2.6</a:t>
            </a:r>
            <a:endParaRPr kumimoji="0" lang="en-US" altLang="ja-JP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(6/6)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88" name="円形吹き出し 587"/>
          <p:cNvSpPr/>
          <p:nvPr/>
        </p:nvSpPr>
        <p:spPr bwMode="auto">
          <a:xfrm>
            <a:off x="141095" y="5089180"/>
            <a:ext cx="514800" cy="514800"/>
          </a:xfrm>
          <a:prstGeom prst="wedgeEllipseCallout">
            <a:avLst>
              <a:gd name="adj1" fmla="val 207863"/>
              <a:gd name="adj2" fmla="val -29454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2.7</a:t>
            </a:r>
            <a:endParaRPr kumimoji="0" lang="en-US" altLang="ja-JP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(3/3)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17" name="円形吹き出し 516"/>
          <p:cNvSpPr/>
          <p:nvPr/>
        </p:nvSpPr>
        <p:spPr bwMode="auto">
          <a:xfrm>
            <a:off x="5149384" y="4253726"/>
            <a:ext cx="514800" cy="514800"/>
          </a:xfrm>
          <a:prstGeom prst="wedgeEllipseCallout">
            <a:avLst>
              <a:gd name="adj1" fmla="val 20624"/>
              <a:gd name="adj2" fmla="val -94504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2.3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(3/3)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464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ホストグループ管理・パラメータシート作成機能【座学】</Template>
  <TotalTime>0</TotalTime>
  <Words>3414</Words>
  <Application>Microsoft Office PowerPoint</Application>
  <PresentationFormat>画面に合わせる (4:3)</PresentationFormat>
  <Paragraphs>754</Paragraphs>
  <Slides>42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42</vt:i4>
      </vt:variant>
    </vt:vector>
  </HeadingPairs>
  <TitlesOfParts>
    <vt:vector size="53" baseType="lpstr">
      <vt:lpstr>HGP創英角ｺﾞｼｯｸUB</vt:lpstr>
      <vt:lpstr>Meiryo UI</vt:lpstr>
      <vt:lpstr>ＭＳ Ｐゴシック</vt:lpstr>
      <vt:lpstr>メイリオ</vt:lpstr>
      <vt:lpstr>游ゴシック</vt:lpstr>
      <vt:lpstr>Arial</vt:lpstr>
      <vt:lpstr>Calibri</vt:lpstr>
      <vt:lpstr>Tahoma</vt:lpstr>
      <vt:lpstr>Wingdings</vt:lpstr>
      <vt:lpstr>1_NEC_standard4_3</vt:lpstr>
      <vt:lpstr>NEC_standard4_3</vt:lpstr>
      <vt:lpstr>PowerPoint プレゼンテーション</vt:lpstr>
      <vt:lpstr>Table of contents</vt:lpstr>
      <vt:lpstr>1.　Introduction</vt:lpstr>
      <vt:lpstr>1.1 About this document</vt:lpstr>
      <vt:lpstr>1.2 Work environment</vt:lpstr>
      <vt:lpstr>1.3 Scenario (1/2)</vt:lpstr>
      <vt:lpstr>1.3 Scenario (2/2) </vt:lpstr>
      <vt:lpstr>2.　 Practice Scenario 1 </vt:lpstr>
      <vt:lpstr>Scenario 1 - Overview</vt:lpstr>
      <vt:lpstr>2.1 Preparation (1/2)</vt:lpstr>
      <vt:lpstr>2.1 Preparation(2/2)</vt:lpstr>
      <vt:lpstr>2.2 Operation registration</vt:lpstr>
      <vt:lpstr>2.3 Movement configuration (1/3) </vt:lpstr>
      <vt:lpstr>2.3 Movement configuration (2/3) </vt:lpstr>
      <vt:lpstr>2.3 Movement configuration (3/3) </vt:lpstr>
      <vt:lpstr>2.4 Conductor creation</vt:lpstr>
      <vt:lpstr>2.5 Host group setting (1/4) </vt:lpstr>
      <vt:lpstr>2.5 Host group setting (2/4) </vt:lpstr>
      <vt:lpstr>2.5 Host group setting (3/4) </vt:lpstr>
      <vt:lpstr>2.6 Menu list(1/6)</vt:lpstr>
      <vt:lpstr>2.6 Menu list(2/6)</vt:lpstr>
      <vt:lpstr>2.6 Menu list(3/6)</vt:lpstr>
      <vt:lpstr>2.6 Menu list(4/6)</vt:lpstr>
      <vt:lpstr>2.6 Menu list(5/6)</vt:lpstr>
      <vt:lpstr>2.6 Menu list(6/6)</vt:lpstr>
      <vt:lpstr>2.7 Data registration(1/3)</vt:lpstr>
      <vt:lpstr>2.7 Data registration(2/3)</vt:lpstr>
      <vt:lpstr>2.7 Data registration(3/3)</vt:lpstr>
      <vt:lpstr>2.8 Substitution Value Automatic Registration setting</vt:lpstr>
      <vt:lpstr>2.9 Check Substitution value・Target host</vt:lpstr>
      <vt:lpstr>2.10 Conductor execution(1/2)</vt:lpstr>
      <vt:lpstr>2.10 Conductor execution(2/2)</vt:lpstr>
      <vt:lpstr>2.11 Reference parameter sheet confirmation</vt:lpstr>
      <vt:lpstr>3.　Practice Scenario 2</vt:lpstr>
      <vt:lpstr>Scenario 2 - Overview</vt:lpstr>
      <vt:lpstr>3.1 Operation registration</vt:lpstr>
      <vt:lpstr>3.2 Add host to host group</vt:lpstr>
      <vt:lpstr>3.3 Data registration(1/2)</vt:lpstr>
      <vt:lpstr>3.3 Data registration(2/2)</vt:lpstr>
      <vt:lpstr>3.4 Check Substitution value・Target host</vt:lpstr>
      <vt:lpstr>3.5 Conductor execution</vt:lpstr>
      <vt:lpstr>PowerPoint プレゼンテーション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2019-10-08T23:42:24Z</dcterms:created>
  <dcterms:modified xsi:type="dcterms:W3CDTF">2021-06-17T08:39:33Z</dcterms:modified>
</cp:coreProperties>
</file>