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507" r:id="rId4"/>
    <p:sldId id="508" r:id="rId5"/>
    <p:sldId id="680" r:id="rId6"/>
    <p:sldId id="681" r:id="rId7"/>
    <p:sldId id="698" r:id="rId8"/>
    <p:sldId id="712" r:id="rId9"/>
    <p:sldId id="699" r:id="rId10"/>
    <p:sldId id="711" r:id="rId11"/>
    <p:sldId id="710" r:id="rId12"/>
    <p:sldId id="700" r:id="rId13"/>
    <p:sldId id="701" r:id="rId14"/>
    <p:sldId id="702" r:id="rId15"/>
    <p:sldId id="713" r:id="rId16"/>
    <p:sldId id="703" r:id="rId17"/>
    <p:sldId id="714" r:id="rId18"/>
    <p:sldId id="704" r:id="rId19"/>
    <p:sldId id="715" r:id="rId20"/>
    <p:sldId id="705" r:id="rId21"/>
    <p:sldId id="706" r:id="rId22"/>
    <p:sldId id="716" r:id="rId23"/>
    <p:sldId id="707" r:id="rId24"/>
    <p:sldId id="717" r:id="rId25"/>
    <p:sldId id="718" r:id="rId26"/>
    <p:sldId id="719" r:id="rId27"/>
    <p:sldId id="720" r:id="rId28"/>
    <p:sldId id="722" r:id="rId29"/>
    <p:sldId id="721" r:id="rId30"/>
    <p:sldId id="708" r:id="rId31"/>
    <p:sldId id="709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 Conductorについて" id="{B81141D6-5160-4643-8D51-022CC5C4BDB9}">
          <p14:sldIdLst>
            <p14:sldId id="508"/>
            <p14:sldId id="680"/>
            <p14:sldId id="681"/>
            <p14:sldId id="698"/>
            <p14:sldId id="712"/>
            <p14:sldId id="699"/>
            <p14:sldId id="711"/>
            <p14:sldId id="710"/>
            <p14:sldId id="700"/>
            <p14:sldId id="701"/>
            <p14:sldId id="702"/>
            <p14:sldId id="713"/>
            <p14:sldId id="703"/>
            <p14:sldId id="714"/>
            <p14:sldId id="704"/>
            <p14:sldId id="715"/>
            <p14:sldId id="705"/>
            <p14:sldId id="706"/>
            <p14:sldId id="716"/>
            <p14:sldId id="707"/>
            <p14:sldId id="717"/>
            <p14:sldId id="718"/>
            <p14:sldId id="719"/>
            <p14:sldId id="720"/>
            <p14:sldId id="722"/>
            <p14:sldId id="721"/>
            <p14:sldId id="708"/>
            <p14:sldId id="70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7" autoAdjust="0"/>
  </p:normalViewPr>
  <p:slideViewPr>
    <p:cSldViewPr>
      <p:cViewPr varScale="1">
        <p:scale>
          <a:sx n="91" d="100"/>
          <a:sy n="91" d="100"/>
        </p:scale>
        <p:origin x="1404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2021/5/24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2021/5/24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608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11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543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945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16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55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86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39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02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41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1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15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41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70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5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61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56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68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84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71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41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06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0788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/>
              <a:t> IT Automation </a:t>
            </a:r>
            <a:r>
              <a:rPr lang="en-US" altLang="ja-JP"/>
              <a:t>Version </a:t>
            </a:r>
            <a:r>
              <a:rPr lang="en-US" altLang="ja-JP" smtClean="0"/>
              <a:t>1.7.1</a:t>
            </a:r>
            <a:br>
              <a:rPr lang="en-US" altLang="ja-JP" smtClean="0"/>
            </a:br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Conductor【</a:t>
            </a:r>
            <a:r>
              <a:rPr lang="ja-JP" altLang="en-US" sz="4800" b="1" dirty="0"/>
              <a:t>実習</a:t>
            </a:r>
            <a:r>
              <a:rPr lang="ja-JP" altLang="en-US" sz="4800" b="1" dirty="0" smtClean="0"/>
              <a:t>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 実習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1" y="2645352"/>
            <a:ext cx="4433133" cy="18396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888231" y="2903954"/>
            <a:ext cx="3348637" cy="11418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.1</a:t>
            </a:r>
            <a:r>
              <a:rPr lang="ja-JP" altLang="en-US" dirty="0"/>
              <a:t>　作業</a:t>
            </a:r>
            <a:r>
              <a:rPr lang="ja-JP" altLang="en-US" dirty="0" smtClean="0"/>
              <a:t>対象ホストの</a:t>
            </a:r>
            <a:r>
              <a:rPr lang="ja-JP" altLang="en-US" dirty="0"/>
              <a:t>登録</a:t>
            </a:r>
          </a:p>
        </p:txBody>
      </p:sp>
      <p:sp>
        <p:nvSpPr>
          <p:cNvPr id="56" name="角丸四角形 55"/>
          <p:cNvSpPr/>
          <p:nvPr/>
        </p:nvSpPr>
        <p:spPr bwMode="auto">
          <a:xfrm>
            <a:off x="3956743" y="3044351"/>
            <a:ext cx="3132000" cy="2376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作業対象ホストの登録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</a:t>
            </a:r>
            <a:r>
              <a:rPr lang="ja-JP" altLang="en-US" dirty="0" smtClean="0"/>
              <a:t>コンソール」メニューグループ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「機器</a:t>
            </a:r>
            <a:r>
              <a:rPr lang="ja-JP" altLang="en-US" dirty="0"/>
              <a:t>一覧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「ホスト</a:t>
            </a:r>
            <a:r>
              <a:rPr lang="ja-JP" altLang="en-US" dirty="0"/>
              <a:t>名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アドレス」「ログインユーザ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</a:t>
            </a:r>
            <a:r>
              <a:rPr lang="ja-JP" altLang="en-US" dirty="0"/>
              <a:t>管理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「ログインパスワード」「認証方式」を入力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043510" y="5600385"/>
            <a:ext cx="7875952" cy="79200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/>
              <a:t>本シナリオでは、作業対象ホストに</a:t>
            </a:r>
            <a:r>
              <a:rPr lang="en-US" altLang="ja-JP" sz="1400" dirty="0" err="1" smtClean="0"/>
              <a:t>ssh</a:t>
            </a:r>
            <a:r>
              <a:rPr lang="ja-JP" altLang="en-US" sz="1400" dirty="0"/>
              <a:t>のパスワード接続</a:t>
            </a:r>
            <a:r>
              <a:rPr lang="ja-JP" altLang="en-US" sz="1400" dirty="0" smtClean="0"/>
              <a:t>を行う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を想定しています。</a:t>
            </a:r>
            <a:endParaRPr lang="en-US" altLang="ja-JP" sz="1400" dirty="0" smtClean="0"/>
          </a:p>
          <a:p>
            <a:pPr algn="ctr"/>
            <a:r>
              <a:rPr lang="ja-JP" altLang="en-US" sz="1400" dirty="0"/>
              <a:t>「</a:t>
            </a:r>
            <a:r>
              <a:rPr lang="en-US" altLang="ja-JP" sz="1400" dirty="0"/>
              <a:t>IP</a:t>
            </a:r>
            <a:r>
              <a:rPr lang="ja-JP" altLang="en-US" sz="1400" dirty="0" smtClean="0"/>
              <a:t>アドレス」「ログインユーザ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」「ログインパスワード</a:t>
            </a:r>
            <a:r>
              <a:rPr lang="ja-JP" altLang="en-US" sz="1400" dirty="0"/>
              <a:t>」に</a:t>
            </a:r>
            <a:r>
              <a:rPr lang="ja-JP" altLang="en-US" sz="1400" dirty="0" smtClean="0"/>
              <a:t>ついては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ユーザ</a:t>
            </a:r>
            <a:r>
              <a:rPr lang="ja-JP" altLang="en-US" sz="1400" dirty="0"/>
              <a:t>様のご利用環境に適した設定を</a:t>
            </a:r>
            <a:r>
              <a:rPr lang="ja-JP" altLang="en-US" sz="1400" dirty="0" smtClean="0"/>
              <a:t>ご入力ください。</a:t>
            </a:r>
            <a:endParaRPr lang="en-US" altLang="ja-JP" sz="1400" dirty="0"/>
          </a:p>
          <a:p>
            <a:pPr algn="ctr"/>
            <a:endParaRPr lang="en-US" altLang="ja-JP" sz="14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612356" y="4263722"/>
            <a:ext cx="799344" cy="2212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円形吹き出し 54"/>
          <p:cNvSpPr/>
          <p:nvPr/>
        </p:nvSpPr>
        <p:spPr bwMode="auto">
          <a:xfrm>
            <a:off x="2531716" y="4245259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/>
          </p:nvPr>
        </p:nvGraphicFramePr>
        <p:xfrm>
          <a:off x="4076759" y="3420205"/>
          <a:ext cx="290734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アドレス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ログインユーザ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管理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ログインパスワード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5624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認証方式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パスワード認証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33830"/>
                  </a:ext>
                </a:extLst>
              </a:tr>
            </a:tbl>
          </a:graphicData>
        </a:graphic>
      </p:graphicFrame>
      <p:grpSp>
        <p:nvGrpSpPr>
          <p:cNvPr id="22" name="グループ化 21"/>
          <p:cNvGrpSpPr/>
          <p:nvPr/>
        </p:nvGrpSpPr>
        <p:grpSpPr>
          <a:xfrm>
            <a:off x="830210" y="5391940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57" name="円形吹き出し 56"/>
          <p:cNvSpPr/>
          <p:nvPr/>
        </p:nvSpPr>
        <p:spPr bwMode="auto">
          <a:xfrm>
            <a:off x="3970136" y="3001650"/>
            <a:ext cx="301542" cy="312200"/>
          </a:xfrm>
          <a:prstGeom prst="wedgeEllipseCallout">
            <a:avLst>
              <a:gd name="adj1" fmla="val -97811"/>
              <a:gd name="adj2" fmla="val 571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9515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89" y="2595480"/>
            <a:ext cx="5676721" cy="228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オペレーションの登録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基本コンソール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「オペレーション一覧」メニュー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オペレーション名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 「</a:t>
            </a:r>
            <a:r>
              <a:rPr lang="zh-TW" altLang="en-US" sz="1400" dirty="0"/>
              <a:t>実施予定日時</a:t>
            </a:r>
            <a:r>
              <a:rPr lang="ja-JP" altLang="en-US" sz="1400" dirty="0"/>
              <a:t>」</a:t>
            </a:r>
            <a:r>
              <a:rPr lang="ja-JP" altLang="en-US" sz="1400" dirty="0" smtClean="0"/>
              <a:t>を入力</a:t>
            </a:r>
            <a:endParaRPr lang="en-US" altLang="ja-JP" sz="1400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登録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ボタン</a:t>
            </a:r>
            <a:r>
              <a:rPr lang="ja-JP" altLang="en-US" sz="1400" dirty="0" smtClean="0"/>
              <a:t>を押下</a:t>
            </a:r>
            <a:endParaRPr lang="en-US" altLang="ja-JP" sz="1400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93820" y="3914565"/>
            <a:ext cx="977930" cy="16252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 flipV="1">
            <a:off x="1666340" y="2924928"/>
            <a:ext cx="1249430" cy="7046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円形吹き出し 56"/>
          <p:cNvSpPr/>
          <p:nvPr/>
        </p:nvSpPr>
        <p:spPr bwMode="auto">
          <a:xfrm>
            <a:off x="2854833" y="3842554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8" name="角丸四角形 57"/>
          <p:cNvSpPr/>
          <p:nvPr/>
        </p:nvSpPr>
        <p:spPr bwMode="auto">
          <a:xfrm>
            <a:off x="3782804" y="3102205"/>
            <a:ext cx="3074798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59" name="円形吹き出し 58"/>
          <p:cNvSpPr/>
          <p:nvPr/>
        </p:nvSpPr>
        <p:spPr bwMode="auto">
          <a:xfrm>
            <a:off x="3680123" y="3116659"/>
            <a:ext cx="301542" cy="312200"/>
          </a:xfrm>
          <a:prstGeom prst="wedgeEllipseCallout">
            <a:avLst>
              <a:gd name="adj1" fmla="val -287337"/>
              <a:gd name="adj2" fmla="val -404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0" name="表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74674"/>
              </p:ext>
            </p:extLst>
          </p:nvPr>
        </p:nvGraphicFramePr>
        <p:xfrm>
          <a:off x="3881008" y="3484052"/>
          <a:ext cx="290734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zh-TW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実施予定日時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（任意の日時）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61" name="角丸四角形 60"/>
          <p:cNvSpPr/>
          <p:nvPr/>
        </p:nvSpPr>
        <p:spPr bwMode="auto">
          <a:xfrm>
            <a:off x="4706532" y="5322519"/>
            <a:ext cx="4212929" cy="106986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/>
              <a:t>ここで指定した日時</a:t>
            </a:r>
            <a:r>
              <a:rPr lang="ja-JP" altLang="en-US" sz="1400" dirty="0" smtClean="0"/>
              <a:t>に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処理</a:t>
            </a:r>
            <a:r>
              <a:rPr lang="ja-JP" altLang="en-US" sz="1400" dirty="0"/>
              <a:t>が実行されるわけでは</a:t>
            </a:r>
            <a:r>
              <a:rPr lang="ja-JP" altLang="en-US" sz="1400" dirty="0" smtClean="0"/>
              <a:t>ありません</a:t>
            </a:r>
            <a:endParaRPr lang="ja-JP" altLang="en-US" sz="1400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4492370" y="5106785"/>
            <a:ext cx="565503" cy="549789"/>
            <a:chOff x="162795" y="3812178"/>
            <a:chExt cx="565503" cy="549789"/>
          </a:xfrm>
        </p:grpSpPr>
        <p:sp>
          <p:nvSpPr>
            <p:cNvPr id="6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2835518"/>
            <a:ext cx="5933760" cy="2779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素材集」メニュー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素材名」を入力、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素材」欄の「</a:t>
            </a:r>
            <a:r>
              <a:rPr lang="ja-JP" altLang="en-US" dirty="0"/>
              <a:t>ファイル</a:t>
            </a:r>
            <a:r>
              <a:rPr lang="ja-JP" altLang="en-US" dirty="0" smtClean="0"/>
              <a:t>を選択」ボタンを押下し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事前</a:t>
            </a:r>
            <a:r>
              <a:rPr lang="ja-JP" altLang="en-US" dirty="0">
                <a:solidFill>
                  <a:srgbClr val="FF0000"/>
                </a:solidFill>
              </a:rPr>
              <a:t>に</a:t>
            </a:r>
            <a:r>
              <a:rPr lang="ja-JP" altLang="en-US" dirty="0" smtClean="0">
                <a:solidFill>
                  <a:srgbClr val="FF0000"/>
                </a:solidFill>
              </a:rPr>
              <a:t>作成した</a:t>
            </a:r>
            <a:r>
              <a:rPr lang="en-US" altLang="ja-JP" dirty="0" err="1" smtClean="0">
                <a:solidFill>
                  <a:srgbClr val="FF0000"/>
                </a:solidFill>
              </a:rPr>
              <a:t>yml</a:t>
            </a:r>
            <a:r>
              <a:rPr lang="ja-JP" altLang="en-US" dirty="0" smtClean="0">
                <a:solidFill>
                  <a:srgbClr val="FF0000"/>
                </a:solidFill>
              </a:rPr>
              <a:t>ファイルをすべてをアップロード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/>
              <a:t>（「事前アップロード」ボタン押下）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1179572" y="4129923"/>
            <a:ext cx="1504399" cy="6700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の作成手順つきましては</a:t>
            </a:r>
            <a:r>
              <a:rPr lang="ja-JP" altLang="en-US" sz="1400" dirty="0" smtClean="0">
                <a:latin typeface="+mn-ea"/>
              </a:rPr>
              <a:t>、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事前準備」をご参照下さい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2696706" y="5010689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068399" y="4365130"/>
            <a:ext cx="2952000" cy="120535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2783920" y="4129923"/>
            <a:ext cx="301542" cy="312200"/>
          </a:xfrm>
          <a:prstGeom prst="wedgeEllipseCallout">
            <a:avLst>
              <a:gd name="adj1" fmla="val -84629"/>
              <a:gd name="adj2" fmla="val -114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52517"/>
              </p:ext>
            </p:extLst>
          </p:nvPr>
        </p:nvGraphicFramePr>
        <p:xfrm>
          <a:off x="4150257" y="4625424"/>
          <a:ext cx="278828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.yml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17" name="角丸四角形 16"/>
          <p:cNvSpPr/>
          <p:nvPr/>
        </p:nvSpPr>
        <p:spPr bwMode="auto">
          <a:xfrm>
            <a:off x="1789580" y="5010689"/>
            <a:ext cx="784376" cy="24221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97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作成</a:t>
            </a:r>
            <a:r>
              <a:rPr lang="ja-JP" altLang="en-US" dirty="0"/>
              <a:t>後</a:t>
            </a:r>
            <a:r>
              <a:rPr lang="ja-JP" altLang="en-US" dirty="0" smtClean="0"/>
              <a:t>のイメージは以下にようになります。</a:t>
            </a:r>
            <a:endParaRPr lang="en-US" altLang="ja-JP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44" y="1556740"/>
            <a:ext cx="8612829" cy="31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7" y="2398166"/>
            <a:ext cx="5902663" cy="3783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一覧」</a:t>
            </a:r>
            <a:r>
              <a:rPr lang="ja-JP" altLang="en-US" smtClean="0"/>
              <a:t>メニュー </a:t>
            </a:r>
            <a:r>
              <a:rPr lang="en-US" altLang="ja-JP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名」「ホスト指定形式」を入力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ボタン</a:t>
            </a:r>
            <a:r>
              <a:rPr lang="ja-JP" altLang="en-US" dirty="0" smtClean="0"/>
              <a:t>を</a:t>
            </a:r>
            <a:r>
              <a:rPr lang="ja-JP" altLang="en-US" dirty="0"/>
              <a:t>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908901" y="3911602"/>
            <a:ext cx="1726969" cy="73283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9" name="円形吹き出し 58"/>
          <p:cNvSpPr/>
          <p:nvPr/>
        </p:nvSpPr>
        <p:spPr bwMode="auto">
          <a:xfrm>
            <a:off x="3275820" y="487893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0" name="角丸四角形 59"/>
          <p:cNvSpPr/>
          <p:nvPr/>
        </p:nvSpPr>
        <p:spPr bwMode="auto">
          <a:xfrm>
            <a:off x="4127229" y="2709756"/>
            <a:ext cx="2376330" cy="129532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1" name="円形吹き出し 60"/>
          <p:cNvSpPr/>
          <p:nvPr/>
        </p:nvSpPr>
        <p:spPr bwMode="auto">
          <a:xfrm>
            <a:off x="3976458" y="2553656"/>
            <a:ext cx="301542" cy="312200"/>
          </a:xfrm>
          <a:prstGeom prst="wedgeEllipseCallout">
            <a:avLst>
              <a:gd name="adj1" fmla="val -438957"/>
              <a:gd name="adj2" fmla="val 42308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2" name="表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88920"/>
              </p:ext>
            </p:extLst>
          </p:nvPr>
        </p:nvGraphicFramePr>
        <p:xfrm>
          <a:off x="4213873" y="3050806"/>
          <a:ext cx="220304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554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797487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＜任意＞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ホスト指定形式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作成する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は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err="1" smtClean="0">
                <a:latin typeface="+mn-ea"/>
              </a:rPr>
              <a:t>yml</a:t>
            </a:r>
            <a:r>
              <a:rPr lang="ja-JP" altLang="en-US" sz="1400" dirty="0" smtClean="0">
                <a:latin typeface="+mn-ea"/>
              </a:rPr>
              <a:t>ファイルと同数を作成して下さい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6" name="角丸四角形 15"/>
          <p:cNvSpPr/>
          <p:nvPr/>
        </p:nvSpPr>
        <p:spPr bwMode="auto">
          <a:xfrm>
            <a:off x="2304000" y="4896000"/>
            <a:ext cx="792190" cy="2684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03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/>
              <a:t>登録</a:t>
            </a:r>
            <a:r>
              <a:rPr lang="ja-JP" altLang="en-US" dirty="0" smtClean="0"/>
              <a:t>後</a:t>
            </a:r>
            <a:r>
              <a:rPr lang="ja-JP" altLang="en-US" dirty="0"/>
              <a:t>のイメージは以下にようになります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1772770"/>
            <a:ext cx="8208505" cy="32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8" y="2351444"/>
            <a:ext cx="6420821" cy="3038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詳細の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詳細の登録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Movement-Playbook</a:t>
            </a:r>
            <a:r>
              <a:rPr lang="ja-JP" altLang="en-US" dirty="0" smtClean="0"/>
              <a:t>紐</a:t>
            </a:r>
            <a:r>
              <a:rPr lang="ja-JP" altLang="en-US" dirty="0"/>
              <a:t>付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素材」「インクルード順序」を入力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619590" y="3727956"/>
            <a:ext cx="2604894" cy="5587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198638" y="4591925"/>
            <a:ext cx="870380" cy="201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136589" y="4550757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651321" y="4819188"/>
            <a:ext cx="4022357" cy="1952454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3953219" y="4450557"/>
            <a:ext cx="272014" cy="342780"/>
          </a:xfrm>
          <a:prstGeom prst="wedgeEllipseCallout">
            <a:avLst>
              <a:gd name="adj1" fmla="val -51010"/>
              <a:gd name="adj2" fmla="val -14901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24538"/>
              </p:ext>
            </p:extLst>
          </p:nvPr>
        </p:nvGraphicFramePr>
        <p:xfrm>
          <a:off x="764671" y="5163152"/>
          <a:ext cx="38107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686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4160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作成した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を選択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lang="en-US" altLang="ja-JP" sz="1200" b="1" dirty="0" smtClean="0"/>
                        <a:t>Playbook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登録した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を選択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インクルード順序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登録する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詳細は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err="1" smtClean="0">
                <a:latin typeface="+mn-ea"/>
              </a:rPr>
              <a:t>yml</a:t>
            </a:r>
            <a:r>
              <a:rPr lang="ja-JP" altLang="en-US" sz="1400" dirty="0" smtClean="0">
                <a:latin typeface="+mn-ea"/>
              </a:rPr>
              <a:t>ファイルと同数を作成して下さい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8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詳細の</a:t>
            </a:r>
            <a:r>
              <a:rPr lang="ja-JP" altLang="en-US" dirty="0" smtClean="0"/>
              <a:t>登録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Movement</a:t>
            </a:r>
            <a:r>
              <a:rPr lang="ja-JP" altLang="en-US" b="1" dirty="0" smtClean="0"/>
              <a:t>詳細の登録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sz="1800" dirty="0"/>
              <a:t>登録</a:t>
            </a:r>
            <a:r>
              <a:rPr lang="ja-JP" altLang="en-US" sz="1800" dirty="0" smtClean="0"/>
              <a:t>後</a:t>
            </a:r>
            <a:r>
              <a:rPr lang="ja-JP" altLang="en-US" sz="1800" dirty="0"/>
              <a:t>のイメージは以下にようになります</a:t>
            </a:r>
            <a:r>
              <a:rPr lang="ja-JP" altLang="en-US" sz="1800" dirty="0" smtClean="0"/>
              <a:t>。</a:t>
            </a:r>
            <a:endParaRPr lang="en-US" altLang="ja-JP" sz="1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22" y="1772770"/>
            <a:ext cx="8497180" cy="30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4" y="2403695"/>
            <a:ext cx="5893385" cy="3481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.6</a:t>
            </a:r>
            <a:r>
              <a:rPr lang="ja-JP" altLang="en-US" dirty="0"/>
              <a:t>　オペレーションに関連付く</a:t>
            </a:r>
            <a:r>
              <a:rPr lang="en-US" altLang="ja-JP" dirty="0"/>
              <a:t>Movement</a:t>
            </a:r>
            <a:r>
              <a:rPr lang="ja-JP" altLang="en-US" dirty="0"/>
              <a:t>とホストの登録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オペレーションに関連付く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とホストの登録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「作業対象ホスト」メニュー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00160" y="3924341"/>
            <a:ext cx="2373902" cy="70305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398406" y="4892653"/>
            <a:ext cx="896519" cy="2684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428475" y="4892653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074062" y="5051350"/>
            <a:ext cx="3002823" cy="166709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074062" y="5004983"/>
            <a:ext cx="301542" cy="312200"/>
          </a:xfrm>
          <a:prstGeom prst="wedgeEllipseCallout">
            <a:avLst>
              <a:gd name="adj1" fmla="val -45291"/>
              <a:gd name="adj2" fmla="val -22529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05608"/>
              </p:ext>
            </p:extLst>
          </p:nvPr>
        </p:nvGraphicFramePr>
        <p:xfrm>
          <a:off x="4190728" y="5393278"/>
          <a:ext cx="276948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319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作成した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 bwMode="auto">
          <a:xfrm>
            <a:off x="566536" y="5844308"/>
            <a:ext cx="3293624" cy="576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作成した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は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すべて登録を行ってください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333919" y="5618952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7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目次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本書について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シナリオ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事前</a:t>
            </a:r>
            <a:r>
              <a:rPr lang="ja-JP" altLang="en-US" sz="2000" dirty="0" smtClean="0"/>
              <a:t>準備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/>
              <a:t>実習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作業対象ホストの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オペレーション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err="1" smtClean="0"/>
              <a:t>IaC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Movement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Movement</a:t>
            </a:r>
            <a:r>
              <a:rPr lang="ja-JP" altLang="en-US" sz="2000" dirty="0"/>
              <a:t>詳細の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オペレーション</a:t>
            </a:r>
            <a:r>
              <a:rPr lang="ja-JP" altLang="en-US" sz="2000" dirty="0"/>
              <a:t>に関連付く</a:t>
            </a:r>
            <a:r>
              <a:rPr lang="en-US" altLang="ja-JP" sz="2000" dirty="0"/>
              <a:t>Movement</a:t>
            </a:r>
            <a:r>
              <a:rPr lang="ja-JP" altLang="en-US" sz="2000" dirty="0"/>
              <a:t>とホストの</a:t>
            </a:r>
            <a:r>
              <a:rPr lang="ja-JP" altLang="en-US" sz="2000" dirty="0" smtClean="0"/>
              <a:t>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/>
              <a:t>代入値管理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の登録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 smtClean="0"/>
              <a:t>の実行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  <a:r>
              <a:rPr lang="ja-JP" altLang="en-US" sz="2000" dirty="0" smtClean="0"/>
              <a:t>の完了</a:t>
            </a:r>
            <a:r>
              <a:rPr lang="ja-JP" altLang="en-US" sz="2000" dirty="0"/>
              <a:t>確認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0" y="2841756"/>
            <a:ext cx="5986963" cy="3319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「代入値管理」メニュー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」「変数名」「具体値」を入力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031537" y="4364940"/>
            <a:ext cx="3260564" cy="64896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726184" y="5242634"/>
            <a:ext cx="1022767" cy="26291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3851900" y="5237118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2339690" y="3975402"/>
            <a:ext cx="301542" cy="312200"/>
          </a:xfrm>
          <a:prstGeom prst="wedgeEllipseCallout">
            <a:avLst>
              <a:gd name="adj1" fmla="val -118796"/>
              <a:gd name="adj2" fmla="val 8127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37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代入</a:t>
            </a:r>
            <a:r>
              <a:rPr lang="ja-JP" altLang="en-US" dirty="0"/>
              <a:t>値</a:t>
            </a:r>
            <a:r>
              <a:rPr lang="ja-JP" altLang="en-US" dirty="0" smtClean="0"/>
              <a:t>の登録は以下を参考に行ってください。</a:t>
            </a:r>
            <a:endParaRPr lang="en-US" altLang="ja-JP" b="1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19636"/>
              </p:ext>
            </p:extLst>
          </p:nvPr>
        </p:nvGraphicFramePr>
        <p:xfrm>
          <a:off x="323410" y="1700760"/>
          <a:ext cx="8353160" cy="4392612"/>
        </p:xfrm>
        <a:graphic>
          <a:graphicData uri="http://schemas.openxmlformats.org/drawingml/2006/table">
            <a:tbl>
              <a:tblPr/>
              <a:tblGrid>
                <a:gridCol w="1734063">
                  <a:extLst>
                    <a:ext uri="{9D8B030D-6E8A-4147-A177-3AD203B41FA5}">
                      <a16:colId xmlns:a16="http://schemas.microsoft.com/office/drawing/2014/main" val="469214711"/>
                    </a:ext>
                  </a:extLst>
                </a:gridCol>
                <a:gridCol w="1193113">
                  <a:extLst>
                    <a:ext uri="{9D8B030D-6E8A-4147-A177-3AD203B41FA5}">
                      <a16:colId xmlns:a16="http://schemas.microsoft.com/office/drawing/2014/main" val="1346070715"/>
                    </a:ext>
                  </a:extLst>
                </a:gridCol>
                <a:gridCol w="3500167">
                  <a:extLst>
                    <a:ext uri="{9D8B030D-6E8A-4147-A177-3AD203B41FA5}">
                      <a16:colId xmlns:a16="http://schemas.microsoft.com/office/drawing/2014/main" val="4081310854"/>
                    </a:ext>
                  </a:extLst>
                </a:gridCol>
                <a:gridCol w="1093214">
                  <a:extLst>
                    <a:ext uri="{9D8B030D-6E8A-4147-A177-3AD203B41FA5}">
                      <a16:colId xmlns:a16="http://schemas.microsoft.com/office/drawing/2014/main" val="1929249399"/>
                    </a:ext>
                  </a:extLst>
                </a:gridCol>
                <a:gridCol w="832603">
                  <a:extLst>
                    <a:ext uri="{9D8B030D-6E8A-4147-A177-3AD203B41FA5}">
                      <a16:colId xmlns:a16="http://schemas.microsoft.com/office/drawing/2014/main" val="3667064301"/>
                    </a:ext>
                  </a:extLst>
                </a:gridCol>
              </a:tblGrid>
              <a:tr h="31375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オペレーション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ホスト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Movement：</a:t>
                      </a:r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具体値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代入順序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81251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3:copy_file:1:VAR_dir_name_1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0104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3:copy_file:2:VAR_file_name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8485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3:copy_file:3:VAR_edit_param_1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51920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4:create_directory:4:VAR_dir_name_1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4823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5:create_file:5:VAR_dir_name_1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835161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5:create_file:6:VAR_file_name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666445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6:edit_file:7:VAR_dir_name_1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99262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6:edit_file:8:VAR_file_name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528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6:edit_file:9:VAR_edit_param_1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param1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624664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7:forced_termination:10:VAR_message_text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testmsg_fail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07529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8:remove_directory:11:VAR_dir_name_1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698934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9:remove_file:12:VAR_dir_name_1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59305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9:remove_file:13:VAR_dir_name_1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58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20" y="2579737"/>
            <a:ext cx="6597662" cy="3967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(1/7)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クラス編集」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画面右側に表示されている「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」を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画面中央にドラッグ＆ドロップ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「登録」ボタンを押下</a:t>
            </a:r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5960889" y="3007947"/>
            <a:ext cx="1325421" cy="12739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040780" y="4712860"/>
            <a:ext cx="1749373" cy="1214978"/>
            <a:chOff x="4162086" y="4627324"/>
            <a:chExt cx="1749373" cy="1214978"/>
          </a:xfrm>
        </p:grpSpPr>
        <p:sp>
          <p:nvSpPr>
            <p:cNvPr id="9" name="図形 8"/>
            <p:cNvSpPr/>
            <p:nvPr/>
          </p:nvSpPr>
          <p:spPr>
            <a:xfrm rot="20650565" flipH="1">
              <a:off x="4242291" y="4627324"/>
              <a:ext cx="1669168" cy="1214978"/>
            </a:xfrm>
            <a:prstGeom prst="swooshArrow">
              <a:avLst>
                <a:gd name="adj1" fmla="val 20732"/>
                <a:gd name="adj2" fmla="val 22713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フローチャート: 代替処理 7"/>
            <p:cNvSpPr/>
            <p:nvPr/>
          </p:nvSpPr>
          <p:spPr bwMode="auto">
            <a:xfrm rot="50776">
              <a:off x="4162086" y="4918574"/>
              <a:ext cx="1166785" cy="321838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800" b="1" dirty="0" smtClean="0">
                  <a:solidFill>
                    <a:schemeClr val="bg1"/>
                  </a:solidFill>
                  <a:latin typeface="+mn-ea"/>
                </a:rPr>
                <a:t>ドラッグ＆ドロップ</a:t>
              </a:r>
              <a:endParaRPr lang="en-US" altLang="ja-JP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5923085" y="5046719"/>
            <a:ext cx="1514698" cy="11221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866382" y="6316433"/>
            <a:ext cx="455801" cy="2423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8" name="円形吹き出し 67"/>
          <p:cNvSpPr/>
          <p:nvPr/>
        </p:nvSpPr>
        <p:spPr bwMode="auto">
          <a:xfrm>
            <a:off x="7079129" y="4609940"/>
            <a:ext cx="237985" cy="268430"/>
          </a:xfrm>
          <a:prstGeom prst="wedgeEllipseCallout">
            <a:avLst>
              <a:gd name="adj1" fmla="val 15727"/>
              <a:gd name="adj2" fmla="val 11700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9" name="角丸四角形 68"/>
          <p:cNvSpPr/>
          <p:nvPr/>
        </p:nvSpPr>
        <p:spPr bwMode="auto">
          <a:xfrm>
            <a:off x="6020738" y="1502072"/>
            <a:ext cx="2970056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83736"/>
              </p:ext>
            </p:extLst>
          </p:nvPr>
        </p:nvGraphicFramePr>
        <p:xfrm>
          <a:off x="6128165" y="1843641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18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273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2" name="円形吹き出し 71"/>
          <p:cNvSpPr/>
          <p:nvPr/>
        </p:nvSpPr>
        <p:spPr bwMode="auto">
          <a:xfrm>
            <a:off x="1387640" y="6318973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70" name="円形吹き出し 69"/>
          <p:cNvSpPr/>
          <p:nvPr/>
        </p:nvSpPr>
        <p:spPr bwMode="auto">
          <a:xfrm>
            <a:off x="5627752" y="2252534"/>
            <a:ext cx="383091" cy="369438"/>
          </a:xfrm>
          <a:prstGeom prst="wedgeEllipseCallout">
            <a:avLst>
              <a:gd name="adj1" fmla="val 81956"/>
              <a:gd name="adj2" fmla="val 16409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3" name="角丸四角形 32"/>
          <p:cNvSpPr/>
          <p:nvPr/>
        </p:nvSpPr>
        <p:spPr bwMode="auto">
          <a:xfrm>
            <a:off x="3615726" y="6180739"/>
            <a:ext cx="4756011" cy="29507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作成する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Conductor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は次ページを参照してください</a:t>
            </a:r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02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52" y="1628750"/>
            <a:ext cx="8601122" cy="4550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(2/7)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18" name="角丸四角形 17"/>
          <p:cNvSpPr/>
          <p:nvPr/>
        </p:nvSpPr>
        <p:spPr bwMode="auto">
          <a:xfrm>
            <a:off x="395420" y="4603201"/>
            <a:ext cx="6048840" cy="1324671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dirty="0" smtClean="0">
                <a:latin typeface="+mn-ea"/>
              </a:rPr>
              <a:t>①</a:t>
            </a:r>
            <a:r>
              <a:rPr kumimoji="1" lang="en-US" altLang="ja-JP" sz="1400" dirty="0" smtClean="0">
                <a:latin typeface="+mn-ea"/>
              </a:rPr>
              <a:t>Conductor Name</a:t>
            </a:r>
            <a:r>
              <a:rPr kumimoji="1" lang="ja-JP" altLang="en-US" sz="1400" dirty="0" smtClean="0">
                <a:latin typeface="+mn-ea"/>
              </a:rPr>
              <a:t>に「</a:t>
            </a:r>
            <a:r>
              <a:rPr kumimoji="1" lang="en-US" altLang="ja-JP" sz="1400" dirty="0" smtClean="0">
                <a:latin typeface="+mn-ea"/>
              </a:rPr>
              <a:t>Conductor_2</a:t>
            </a:r>
            <a:r>
              <a:rPr kumimoji="1" lang="ja-JP" altLang="en-US" sz="1400" dirty="0" smtClean="0">
                <a:latin typeface="+mn-ea"/>
              </a:rPr>
              <a:t>」と入力</a:t>
            </a:r>
            <a:endParaRPr kumimoji="1" lang="en-US" altLang="ja-JP" sz="1400" dirty="0" smtClean="0">
              <a:latin typeface="+mn-ea"/>
            </a:endParaRPr>
          </a:p>
          <a:p>
            <a:r>
              <a:rPr kumimoji="1" lang="ja-JP" altLang="en-US" sz="1400" dirty="0" smtClean="0">
                <a:latin typeface="+mn-ea"/>
              </a:rPr>
              <a:t>②</a:t>
            </a:r>
            <a:r>
              <a:rPr kumimoji="1" lang="en-US" altLang="ja-JP" sz="1400" dirty="0" smtClean="0">
                <a:latin typeface="+mn-ea"/>
              </a:rPr>
              <a:t>Movement</a:t>
            </a:r>
            <a:r>
              <a:rPr kumimoji="1" lang="ja-JP" altLang="en-US" sz="1400" dirty="0" smtClean="0">
                <a:latin typeface="+mn-ea"/>
              </a:rPr>
              <a:t>から「</a:t>
            </a:r>
            <a:r>
              <a:rPr lang="en-US" altLang="ja-JP" sz="1400" dirty="0" err="1" smtClean="0">
                <a:latin typeface="+mn-ea"/>
              </a:rPr>
              <a:t>forced_termination</a:t>
            </a:r>
            <a:r>
              <a:rPr kumimoji="1" lang="ja-JP" altLang="en-US" sz="1400" dirty="0" smtClean="0">
                <a:latin typeface="+mn-ea"/>
              </a:rPr>
              <a:t>」をドラッグアンドドロップ</a:t>
            </a:r>
            <a:endParaRPr kumimoji="1"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③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から「</a:t>
            </a:r>
            <a:r>
              <a:rPr lang="en-US" altLang="ja-JP" sz="1400" dirty="0" smtClean="0">
                <a:latin typeface="+mn-ea"/>
              </a:rPr>
              <a:t>Conductor</a:t>
            </a:r>
            <a:r>
              <a:rPr lang="ja-JP" altLang="en-US" sz="1400" dirty="0" smtClean="0">
                <a:latin typeface="+mn-ea"/>
              </a:rPr>
              <a:t>」をドラッグアンドドロップ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④</a:t>
            </a:r>
            <a:r>
              <a:rPr kumimoji="1" lang="ja-JP" altLang="en-US" sz="1400" dirty="0" smtClean="0">
                <a:latin typeface="+mn-ea"/>
              </a:rPr>
              <a:t>図のように「</a:t>
            </a:r>
            <a:r>
              <a:rPr kumimoji="1" lang="en-US" altLang="ja-JP" sz="1400" dirty="0" smtClean="0">
                <a:latin typeface="+mn-ea"/>
              </a:rPr>
              <a:t>OUT</a:t>
            </a:r>
            <a:r>
              <a:rPr kumimoji="1" lang="ja-JP" altLang="en-US" sz="1400" dirty="0" smtClean="0">
                <a:latin typeface="+mn-ea"/>
              </a:rPr>
              <a:t>」と「</a:t>
            </a:r>
            <a:r>
              <a:rPr kumimoji="1" lang="en-US" altLang="ja-JP" sz="1400" dirty="0" smtClean="0">
                <a:latin typeface="+mn-ea"/>
              </a:rPr>
              <a:t>IN</a:t>
            </a:r>
            <a:r>
              <a:rPr kumimoji="1" lang="ja-JP" altLang="en-US" sz="1400" dirty="0" smtClean="0">
                <a:latin typeface="+mn-ea"/>
              </a:rPr>
              <a:t>」をつなぐ</a:t>
            </a:r>
            <a:endParaRPr kumimoji="1"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⑤</a:t>
            </a:r>
            <a:r>
              <a:rPr lang="ja-JP" altLang="en-US" sz="1400" dirty="0" smtClean="0">
                <a:latin typeface="+mn-ea"/>
              </a:rPr>
              <a:t>画面下の「登録」を押下</a:t>
            </a:r>
            <a:endParaRPr kumimoji="1" lang="ja-JP" altLang="en-US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48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24" y="2024731"/>
            <a:ext cx="8857229" cy="34488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(3/7)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作成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の全体図は以下のようになります。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/>
              <a:t>次</a:t>
            </a:r>
            <a:r>
              <a:rPr lang="ja-JP" altLang="en-US" sz="1800" dirty="0" smtClean="0"/>
              <a:t>ページ以降で細部を説明します。</a:t>
            </a:r>
            <a:endParaRPr lang="en-US" altLang="ja-JP" sz="1800" dirty="0" smtClean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395420" y="5157800"/>
            <a:ext cx="6048840" cy="57306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 dirty="0" smtClean="0">
                <a:latin typeface="+mn-ea"/>
              </a:rPr>
              <a:t>①</a:t>
            </a:r>
            <a:r>
              <a:rPr kumimoji="1" lang="en-US" altLang="ja-JP" sz="1400" dirty="0" smtClean="0">
                <a:latin typeface="+mn-ea"/>
              </a:rPr>
              <a:t>Conductor Name</a:t>
            </a:r>
            <a:r>
              <a:rPr kumimoji="1" lang="ja-JP" altLang="en-US" sz="1400" dirty="0" smtClean="0">
                <a:latin typeface="+mn-ea"/>
              </a:rPr>
              <a:t>に「</a:t>
            </a:r>
            <a:r>
              <a:rPr kumimoji="1" lang="en-US" altLang="ja-JP" sz="1400" dirty="0" smtClean="0">
                <a:latin typeface="+mn-ea"/>
              </a:rPr>
              <a:t>Conductor_1</a:t>
            </a:r>
            <a:r>
              <a:rPr kumimoji="1" lang="ja-JP" altLang="en-US" sz="1400" dirty="0" smtClean="0">
                <a:latin typeface="+mn-ea"/>
              </a:rPr>
              <a:t>」と入力</a:t>
            </a:r>
            <a:endParaRPr kumimoji="1"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②各種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は図を参考に配置してください。</a:t>
            </a:r>
            <a:endParaRPr kumimoji="1"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63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09649"/>
            <a:ext cx="8569190" cy="34668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(4/7)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613196" y="3028835"/>
            <a:ext cx="887888" cy="6984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374561"/>
            <a:ext cx="2464934" cy="1390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右カーブ矢印 5"/>
          <p:cNvSpPr/>
          <p:nvPr/>
        </p:nvSpPr>
        <p:spPr bwMode="auto">
          <a:xfrm>
            <a:off x="310108" y="3691913"/>
            <a:ext cx="360050" cy="648090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348543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Conductor Brach</a:t>
            </a:r>
            <a:r>
              <a:rPr lang="ja-JP" altLang="en-US" sz="1400" dirty="0" smtClean="0">
                <a:latin typeface="+mn-ea"/>
              </a:rPr>
              <a:t>は配置された直前の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Movement</a:t>
            </a:r>
            <a:r>
              <a:rPr lang="ja-JP" altLang="en-US" sz="1400" dirty="0" smtClean="0">
                <a:latin typeface="+mn-ea"/>
              </a:rPr>
              <a:t>の終了結果に応じて次の処理を分岐します。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・今回は「正常終了」の場合のみ後続処理に続く設定にします。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780542" y="4399902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247447" y="3333296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1574718" y="3432002"/>
            <a:ext cx="5144753" cy="101161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831687" y="2969594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</a:t>
            </a:r>
            <a:r>
              <a:rPr lang="en-US" altLang="ja-JP" sz="1400" dirty="0" smtClean="0">
                <a:latin typeface="+mn-ea"/>
              </a:rPr>
              <a:t>Brach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55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09649"/>
            <a:ext cx="8569190" cy="34668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(5/7)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1686938" y="3539829"/>
            <a:ext cx="1224170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右カーブ矢印 5"/>
          <p:cNvSpPr/>
          <p:nvPr/>
        </p:nvSpPr>
        <p:spPr bwMode="auto">
          <a:xfrm rot="2120693">
            <a:off x="1182445" y="3533613"/>
            <a:ext cx="360050" cy="614089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348543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Conductor call</a:t>
            </a:r>
            <a:r>
              <a:rPr lang="ja-JP" altLang="en-US" sz="1400" dirty="0" smtClean="0">
                <a:latin typeface="+mn-ea"/>
              </a:rPr>
              <a:t>は設定した</a:t>
            </a:r>
            <a:r>
              <a:rPr lang="en-US" altLang="ja-JP" sz="1400" dirty="0" smtClean="0">
                <a:latin typeface="+mn-ea"/>
              </a:rPr>
              <a:t>Conductor</a:t>
            </a:r>
            <a:r>
              <a:rPr lang="ja-JP" altLang="en-US" sz="1400" dirty="0" err="1" smtClean="0">
                <a:latin typeface="+mn-ea"/>
              </a:rPr>
              <a:t>、</a:t>
            </a:r>
            <a:r>
              <a:rPr lang="en-US" altLang="ja-JP" sz="1400" dirty="0" smtClean="0">
                <a:latin typeface="+mn-ea"/>
              </a:rPr>
              <a:t>Operation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　</a:t>
            </a:r>
            <a:r>
              <a:rPr lang="ja-JP" altLang="en-US" sz="1400" dirty="0">
                <a:latin typeface="+mn-ea"/>
              </a:rPr>
              <a:t>呼び出</a:t>
            </a:r>
            <a:r>
              <a:rPr lang="ja-JP" altLang="en-US" sz="1400" dirty="0" smtClean="0">
                <a:latin typeface="+mn-ea"/>
              </a:rPr>
              <a:t>して実行することができます。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・今回は事前に作成した</a:t>
            </a:r>
            <a:r>
              <a:rPr lang="en-US" altLang="ja-JP" sz="1400" dirty="0" smtClean="0">
                <a:latin typeface="+mn-ea"/>
              </a:rPr>
              <a:t>Conductor_2</a:t>
            </a:r>
            <a:r>
              <a:rPr lang="ja-JP" altLang="en-US" sz="1400" dirty="0" smtClean="0">
                <a:latin typeface="+mn-ea"/>
              </a:rPr>
              <a:t>を指定します。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800755" y="3990872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234653" y="3338599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911108" y="3840657"/>
            <a:ext cx="3886052" cy="15021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851900" y="2941815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</a:t>
            </a:r>
            <a:r>
              <a:rPr lang="en-US" altLang="ja-JP" sz="1400" dirty="0" smtClean="0">
                <a:latin typeface="+mn-ea"/>
              </a:rPr>
              <a:t>Cal</a:t>
            </a:r>
            <a:r>
              <a:rPr lang="en-US" altLang="ja-JP" sz="1400" dirty="0">
                <a:latin typeface="+mn-ea"/>
              </a:rPr>
              <a:t>l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20" y="4174246"/>
            <a:ext cx="2336201" cy="264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4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33" y="1649541"/>
            <a:ext cx="8604360" cy="34668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</a:t>
            </a:r>
            <a:r>
              <a:rPr lang="en-US" altLang="ja-JP" dirty="0"/>
              <a:t>6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971962" y="3911728"/>
            <a:ext cx="879937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860635" y="4952086"/>
            <a:ext cx="5400750" cy="58695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Conductor end</a:t>
            </a:r>
            <a:r>
              <a:rPr lang="ja-JP" altLang="en-US" sz="1400" dirty="0" smtClean="0">
                <a:latin typeface="+mn-ea"/>
              </a:rPr>
              <a:t>は処理の終了時に配置する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です。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(5/7)</a:t>
            </a:r>
            <a:r>
              <a:rPr lang="ja-JP" altLang="en-US" sz="1400" dirty="0" err="1" smtClean="0">
                <a:latin typeface="+mn-ea"/>
              </a:rPr>
              <a:t>にて</a:t>
            </a:r>
            <a:r>
              <a:rPr lang="ja-JP" altLang="en-US" sz="1400" dirty="0" smtClean="0">
                <a:latin typeface="+mn-ea"/>
              </a:rPr>
              <a:t>ご紹介した分岐処理の終了時にも配置しています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948330" y="4446354"/>
            <a:ext cx="114646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374690" y="3686916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3851900" y="4173312"/>
            <a:ext cx="3096430" cy="35607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05735" y="2098478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>
                <a:latin typeface="+mn-ea"/>
              </a:rPr>
              <a:t>Conductor end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  <p:cxnSp>
        <p:nvCxnSpPr>
          <p:cNvPr id="17" name="直線矢印コネクタ 16"/>
          <p:cNvCxnSpPr/>
          <p:nvPr/>
        </p:nvCxnSpPr>
        <p:spPr bwMode="auto">
          <a:xfrm flipH="1" flipV="1">
            <a:off x="6012200" y="3770978"/>
            <a:ext cx="919314" cy="73960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角丸四角形 17"/>
          <p:cNvSpPr/>
          <p:nvPr/>
        </p:nvSpPr>
        <p:spPr bwMode="auto">
          <a:xfrm>
            <a:off x="5791895" y="3290063"/>
            <a:ext cx="938980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4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33" y="1517893"/>
            <a:ext cx="8604360" cy="34668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の登録 </a:t>
            </a:r>
            <a:r>
              <a:rPr lang="en-US" altLang="ja-JP" dirty="0" smtClean="0"/>
              <a:t>(</a:t>
            </a:r>
            <a:r>
              <a:rPr lang="en-US" altLang="ja-JP" dirty="0"/>
              <a:t>7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の登録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sz="1800" dirty="0" smtClean="0"/>
              <a:t>以下のように</a:t>
            </a:r>
            <a:r>
              <a:rPr lang="en-US" altLang="ja-JP" sz="1800" dirty="0" smtClean="0"/>
              <a:t>Conductor</a:t>
            </a:r>
            <a:r>
              <a:rPr lang="ja-JP" altLang="en-US" sz="1800" dirty="0" smtClean="0"/>
              <a:t>を作成してください</a:t>
            </a:r>
            <a:endParaRPr lang="en-US" altLang="ja-JP" sz="1800" dirty="0" smtClean="0"/>
          </a:p>
        </p:txBody>
      </p:sp>
      <p:sp>
        <p:nvSpPr>
          <p:cNvPr id="14" name="角丸四角形 13"/>
          <p:cNvSpPr/>
          <p:nvPr/>
        </p:nvSpPr>
        <p:spPr bwMode="auto">
          <a:xfrm>
            <a:off x="3456657" y="5238205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>
                <a:latin typeface="+mn-ea"/>
              </a:rPr>
              <a:t> Parallel </a:t>
            </a:r>
            <a:r>
              <a:rPr lang="en-US" altLang="ja-JP" sz="1400" dirty="0" err="1">
                <a:latin typeface="+mn-ea"/>
              </a:rPr>
              <a:t>branch,Parallel</a:t>
            </a:r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merge</a:t>
            </a:r>
            <a:r>
              <a:rPr lang="ja-JP" altLang="en-US" sz="1400" dirty="0" smtClean="0">
                <a:latin typeface="+mn-ea"/>
              </a:rPr>
              <a:t>は直後に実行する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err="1" smtClean="0">
                <a:latin typeface="+mn-ea"/>
              </a:rPr>
              <a:t>Movement,Function</a:t>
            </a:r>
            <a:r>
              <a:rPr lang="ja-JP" altLang="en-US" sz="1400" dirty="0" smtClean="0">
                <a:latin typeface="+mn-ea"/>
              </a:rPr>
              <a:t>を並行して実行することができます。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ja-JP" altLang="en-US" sz="1400" dirty="0">
                <a:latin typeface="+mn-ea"/>
              </a:rPr>
              <a:t>並行</a:t>
            </a:r>
            <a:r>
              <a:rPr lang="ja-JP" altLang="en-US" sz="1400" dirty="0" smtClean="0">
                <a:latin typeface="+mn-ea"/>
              </a:rPr>
              <a:t>する処理の数は指定することが可能です。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948330" y="4293121"/>
            <a:ext cx="1268065" cy="2830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848014" y="3995288"/>
            <a:ext cx="4062421" cy="37348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851900" y="1924343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 smtClean="0">
                <a:latin typeface="+mn-ea"/>
              </a:rPr>
              <a:t>Function</a:t>
            </a:r>
            <a:r>
              <a:rPr lang="ja-JP" altLang="en-US" sz="1400" dirty="0" smtClean="0">
                <a:latin typeface="+mn-ea"/>
              </a:rPr>
              <a:t>」タブから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Parallel </a:t>
            </a:r>
            <a:r>
              <a:rPr lang="en-US" altLang="ja-JP" sz="1400" dirty="0" err="1" smtClean="0">
                <a:latin typeface="+mn-ea"/>
              </a:rPr>
              <a:t>branch,Parallel</a:t>
            </a:r>
            <a:r>
              <a:rPr lang="en-US" altLang="ja-JP" sz="1400" dirty="0" smtClean="0">
                <a:latin typeface="+mn-ea"/>
              </a:rPr>
              <a:t> merge</a:t>
            </a:r>
            <a:r>
              <a:rPr lang="ja-JP" altLang="en-US" sz="1400" dirty="0" smtClean="0">
                <a:latin typeface="+mn-ea"/>
              </a:rPr>
              <a:t>を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ドラッグアンドドロップして配置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732480" y="3007125"/>
            <a:ext cx="776745" cy="65222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96" y="4487259"/>
            <a:ext cx="2743200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右カーブ矢印 16"/>
          <p:cNvSpPr/>
          <p:nvPr/>
        </p:nvSpPr>
        <p:spPr bwMode="auto">
          <a:xfrm rot="2120693">
            <a:off x="2026795" y="3309771"/>
            <a:ext cx="360050" cy="1206173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342600" y="3578732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4827464" y="2937115"/>
            <a:ext cx="754626" cy="72223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.9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の実行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の実行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」メニュー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Conductor[</a:t>
            </a:r>
            <a:r>
              <a:rPr lang="ja-JP" altLang="en-US" dirty="0" smtClean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 」サブメニュー「予約日時」項目内のから実行日時を決定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en-US" altLang="ja-JP" dirty="0"/>
              <a:t>Conductor[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 」サブメニュー「</a:t>
            </a:r>
            <a:r>
              <a:rPr lang="en-US" altLang="ja-JP" dirty="0"/>
              <a:t>Conductor</a:t>
            </a:r>
            <a:r>
              <a:rPr lang="ja-JP" altLang="en-US" dirty="0"/>
              <a:t>名称」項目内の 「</a:t>
            </a:r>
            <a:r>
              <a:rPr lang="en-US" altLang="ja-JP" dirty="0"/>
              <a:t>Conductor_2</a:t>
            </a:r>
            <a:r>
              <a:rPr lang="ja-JP" altLang="en-US" dirty="0"/>
              <a:t>」を</a:t>
            </a:r>
            <a:r>
              <a:rPr lang="ja-JP" altLang="en-US" dirty="0" smtClean="0"/>
              <a:t>選択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」サブメニュー「オペレーション名」項目内の「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」を選択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実行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508073" y="4397378"/>
            <a:ext cx="1456993" cy="1703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469876" y="5801253"/>
            <a:ext cx="1797804" cy="1527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 bwMode="auto">
          <a:xfrm>
            <a:off x="1874945" y="5449002"/>
            <a:ext cx="2679988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71" name="円形吹き出し 70"/>
          <p:cNvSpPr/>
          <p:nvPr/>
        </p:nvSpPr>
        <p:spPr bwMode="auto">
          <a:xfrm>
            <a:off x="1827634" y="5419319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0035"/>
              </p:ext>
            </p:extLst>
          </p:nvPr>
        </p:nvGraphicFramePr>
        <p:xfrm>
          <a:off x="1965067" y="5807829"/>
          <a:ext cx="256068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58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051106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3" name="角丸四角形 72"/>
          <p:cNvSpPr/>
          <p:nvPr/>
        </p:nvSpPr>
        <p:spPr bwMode="auto">
          <a:xfrm>
            <a:off x="1887308" y="4053610"/>
            <a:ext cx="272602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74" name="円形吹き出し 73"/>
          <p:cNvSpPr/>
          <p:nvPr/>
        </p:nvSpPr>
        <p:spPr bwMode="auto">
          <a:xfrm>
            <a:off x="1839997" y="4023927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75" name="表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58971"/>
              </p:ext>
            </p:extLst>
          </p:nvPr>
        </p:nvGraphicFramePr>
        <p:xfrm>
          <a:off x="2051528" y="4397379"/>
          <a:ext cx="25618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12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934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31" name="角丸四角形 30"/>
          <p:cNvSpPr/>
          <p:nvPr/>
        </p:nvSpPr>
        <p:spPr bwMode="auto">
          <a:xfrm>
            <a:off x="810294" y="3094010"/>
            <a:ext cx="936000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1887308" y="2723930"/>
            <a:ext cx="255600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33" name="円形吹き出し 32"/>
          <p:cNvSpPr/>
          <p:nvPr/>
        </p:nvSpPr>
        <p:spPr bwMode="auto">
          <a:xfrm>
            <a:off x="1839997" y="2694247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41802"/>
              </p:ext>
            </p:extLst>
          </p:nvPr>
        </p:nvGraphicFramePr>
        <p:xfrm>
          <a:off x="2051528" y="3067699"/>
          <a:ext cx="2298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予約日時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任意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10" name="角丸四角形 9"/>
          <p:cNvSpPr/>
          <p:nvPr/>
        </p:nvSpPr>
        <p:spPr bwMode="auto">
          <a:xfrm>
            <a:off x="4753045" y="5622440"/>
            <a:ext cx="811944" cy="178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6" name="円形吹き出し 65"/>
          <p:cNvSpPr/>
          <p:nvPr/>
        </p:nvSpPr>
        <p:spPr bwMode="auto">
          <a:xfrm>
            <a:off x="5652561" y="557228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4</a:t>
            </a: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5" y="2592352"/>
            <a:ext cx="6896834" cy="3950673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 bwMode="auto">
          <a:xfrm>
            <a:off x="568814" y="4591775"/>
            <a:ext cx="1456993" cy="1703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530617" y="5995650"/>
            <a:ext cx="1797804" cy="15274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1935686" y="5643399"/>
            <a:ext cx="2679988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40" name="円形吹き出し 39"/>
          <p:cNvSpPr/>
          <p:nvPr/>
        </p:nvSpPr>
        <p:spPr bwMode="auto">
          <a:xfrm>
            <a:off x="1888375" y="5613716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0035"/>
              </p:ext>
            </p:extLst>
          </p:nvPr>
        </p:nvGraphicFramePr>
        <p:xfrm>
          <a:off x="2025808" y="6002226"/>
          <a:ext cx="256068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58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051106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42" name="角丸四角形 41"/>
          <p:cNvSpPr/>
          <p:nvPr/>
        </p:nvSpPr>
        <p:spPr bwMode="auto">
          <a:xfrm>
            <a:off x="1948049" y="4248007"/>
            <a:ext cx="272602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43" name="円形吹き出し 42"/>
          <p:cNvSpPr/>
          <p:nvPr/>
        </p:nvSpPr>
        <p:spPr bwMode="auto">
          <a:xfrm>
            <a:off x="1900738" y="4218324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58971"/>
              </p:ext>
            </p:extLst>
          </p:nvPr>
        </p:nvGraphicFramePr>
        <p:xfrm>
          <a:off x="2112269" y="4591776"/>
          <a:ext cx="25618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12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9348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47" name="角丸四角形 46"/>
          <p:cNvSpPr/>
          <p:nvPr/>
        </p:nvSpPr>
        <p:spPr bwMode="auto">
          <a:xfrm>
            <a:off x="871035" y="3288407"/>
            <a:ext cx="936000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1948049" y="2918327"/>
            <a:ext cx="255600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49" name="円形吹き出し 48"/>
          <p:cNvSpPr/>
          <p:nvPr/>
        </p:nvSpPr>
        <p:spPr bwMode="auto">
          <a:xfrm>
            <a:off x="1900738" y="2888644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41802"/>
              </p:ext>
            </p:extLst>
          </p:nvPr>
        </p:nvGraphicFramePr>
        <p:xfrm>
          <a:off x="2112269" y="3262096"/>
          <a:ext cx="2298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予約日時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任意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pic>
        <p:nvPicPr>
          <p:cNvPr id="51" name="図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359" y="3235347"/>
            <a:ext cx="4129518" cy="2740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2" name="角丸四角形 51"/>
          <p:cNvSpPr/>
          <p:nvPr/>
        </p:nvSpPr>
        <p:spPr bwMode="auto">
          <a:xfrm>
            <a:off x="4890018" y="5840715"/>
            <a:ext cx="449172" cy="15493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円形吹き出し 52"/>
          <p:cNvSpPr/>
          <p:nvPr/>
        </p:nvSpPr>
        <p:spPr bwMode="auto">
          <a:xfrm>
            <a:off x="5426762" y="5788691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147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0" y="2204830"/>
            <a:ext cx="5827563" cy="2307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.10</a:t>
            </a:r>
            <a:r>
              <a:rPr lang="ja-JP" altLang="en-US" dirty="0"/>
              <a:t>　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完了確認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Conductor</a:t>
            </a:r>
            <a:r>
              <a:rPr lang="ja-JP" altLang="en-US" b="1" dirty="0" smtClean="0"/>
              <a:t>完了</a:t>
            </a:r>
            <a:r>
              <a:rPr lang="ja-JP" altLang="en-US" b="1" dirty="0"/>
              <a:t>確認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実行中または実行完了した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</a:t>
            </a:r>
            <a:r>
              <a:rPr lang="ja-JP" altLang="en-US" dirty="0"/>
              <a:t>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Done</a:t>
            </a:r>
            <a:r>
              <a:rPr lang="ja-JP" altLang="en-US" dirty="0"/>
              <a:t>のアイコンまたは右側の</a:t>
            </a:r>
            <a:r>
              <a:rPr lang="en-US" altLang="ja-JP" dirty="0"/>
              <a:t>Operation status</a:t>
            </a:r>
            <a:r>
              <a:rPr lang="ja-JP" altLang="en-US" dirty="0"/>
              <a:t>をクリックする</a:t>
            </a:r>
            <a:r>
              <a:rPr lang="ja-JP" altLang="en-US" dirty="0" smtClean="0"/>
              <a:t>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対象作業ステータスや、ログを確認できる画面</a:t>
            </a:r>
            <a:r>
              <a:rPr lang="ja-JP" altLang="en-US" dirty="0"/>
              <a:t>に遷移</a:t>
            </a:r>
            <a:r>
              <a:rPr lang="ja-JP" altLang="en-US" dirty="0" smtClean="0"/>
              <a:t>します。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5400411" y="3260718"/>
            <a:ext cx="626878" cy="1561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図形 11"/>
          <p:cNvSpPr/>
          <p:nvPr/>
        </p:nvSpPr>
        <p:spPr>
          <a:xfrm rot="21104936" flipV="1">
            <a:off x="1879936" y="2631530"/>
            <a:ext cx="3400627" cy="1915517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850" y="3492540"/>
            <a:ext cx="2988000" cy="1832930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1547580" y="2723181"/>
            <a:ext cx="216030" cy="1776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851" y="5642481"/>
            <a:ext cx="2988000" cy="1064219"/>
          </a:xfrm>
          <a:prstGeom prst="rect">
            <a:avLst/>
          </a:prstGeom>
        </p:spPr>
      </p:pic>
      <p:sp>
        <p:nvSpPr>
          <p:cNvPr id="18" name="図形 17"/>
          <p:cNvSpPr/>
          <p:nvPr/>
        </p:nvSpPr>
        <p:spPr>
          <a:xfrm rot="3134953">
            <a:off x="6129028" y="3283047"/>
            <a:ext cx="642465" cy="470275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801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59" y="1989867"/>
            <a:ext cx="8425169" cy="3816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 smtClean="0"/>
              <a:t>本書では</a:t>
            </a:r>
            <a:r>
              <a:rPr lang="ja-JP" altLang="en-US" sz="1800" dirty="0"/>
              <a:t>、メニューグループ</a:t>
            </a:r>
            <a:r>
              <a:rPr lang="ja-JP" altLang="en-US" sz="1800" dirty="0" smtClean="0"/>
              <a:t>の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「</a:t>
            </a:r>
            <a:r>
              <a:rPr lang="en-US" altLang="ja-JP" sz="1800" b="1" dirty="0" smtClean="0"/>
              <a:t>Conductor</a:t>
            </a:r>
            <a:r>
              <a:rPr lang="ja-JP" altLang="en-US" sz="1800" dirty="0" smtClean="0"/>
              <a:t>」について</a:t>
            </a:r>
            <a:r>
              <a:rPr lang="ja-JP" altLang="en-US" sz="1800" dirty="0"/>
              <a:t>、ご説明をしております</a:t>
            </a:r>
            <a:r>
              <a:rPr lang="ja-JP" altLang="en-US" sz="1800" dirty="0" smtClean="0"/>
              <a:t>。</a:t>
            </a:r>
            <a:endParaRPr lang="en-US" altLang="ja-JP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ja-JP" altLang="en-US" kern="0" dirty="0" smtClean="0"/>
              <a:t>本書について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3707880" y="2888896"/>
            <a:ext cx="576080" cy="7197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についての説明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251647" y="1689965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51648" y="2673508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51648" y="3617218"/>
            <a:ext cx="8205910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539564" y="1822195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 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36182" y="658650"/>
            <a:ext cx="8784976" cy="98376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本シナリオは以下の流れとなりま</a:t>
            </a:r>
            <a:r>
              <a:rPr lang="ja-JP" altLang="en-US" dirty="0" smtClean="0"/>
              <a:t>す。</a:t>
            </a: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また、シナリオを進めるにあたり、</a:t>
            </a:r>
            <a:r>
              <a:rPr lang="en-US" altLang="ja-JP" dirty="0" err="1"/>
              <a:t>Ansible</a:t>
            </a:r>
            <a:r>
              <a:rPr lang="en-US" altLang="ja-JP" dirty="0"/>
              <a:t> driver</a:t>
            </a:r>
            <a:r>
              <a:rPr lang="ja-JP" altLang="en-US" dirty="0"/>
              <a:t>が必要となりますので、 本シナリオでは、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/>
              <a:t>を使用しご説明をいたします。 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64" y="3680057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/>
              <a:t>⑤インターフェース</a:t>
            </a:r>
            <a:r>
              <a:rPr lang="ja-JP" altLang="en-US" b="1" dirty="0"/>
              <a:t>情報を</a:t>
            </a:r>
            <a:r>
              <a:rPr lang="ja-JP" altLang="en-US" b="1" dirty="0" smtClean="0"/>
              <a:t>登録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539564" y="3196561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④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539564" y="222956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②オペレーションの登録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539564" y="608309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⑩実行履歴の確認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539564" y="5598321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⑨実行結果確認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539564" y="5118755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⑧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の実行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539564" y="4639189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⑦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の確認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539564" y="1746073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①機器情報の登録</a:t>
            </a:r>
            <a:endParaRPr kumimoji="1" lang="en-US" altLang="ja-JP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539564" y="2713065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③</a:t>
            </a:r>
            <a:r>
              <a:rPr kumimoji="1" lang="en-US" altLang="ja-JP" b="1" dirty="0" smtClean="0">
                <a:latin typeface="+mn-ea"/>
              </a:rPr>
              <a:t>Movement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539564" y="4159623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⑥</a:t>
            </a:r>
            <a:r>
              <a:rPr kumimoji="1" lang="en-US" altLang="ja-JP" b="1" dirty="0" smtClean="0">
                <a:latin typeface="+mn-ea"/>
              </a:rPr>
              <a:t>Conductor</a:t>
            </a:r>
            <a:r>
              <a:rPr kumimoji="1" lang="ja-JP" altLang="en-US" b="1" dirty="0" smtClean="0">
                <a:latin typeface="+mn-ea"/>
              </a:rPr>
              <a:t>の登録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6084210" y="1700760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基本コンソールメニュー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901327" y="2637747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各種</a:t>
            </a:r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Driver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940134" y="3617218"/>
            <a:ext cx="194427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</p:spTree>
    <p:extLst>
      <p:ext uri="{BB962C8B-B14F-4D97-AF65-F5344CB8AC3E}">
        <p14:creationId xmlns:p14="http://schemas.microsoft.com/office/powerpoint/2010/main" val="15213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 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734635"/>
            <a:ext cx="8784976" cy="708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本編では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機能を体感いただくに為に、以下の</a:t>
            </a:r>
            <a:r>
              <a:rPr lang="ja-JP" altLang="en-US" dirty="0" smtClean="0"/>
              <a:t>フローチャート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と同様の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を作成します。</a:t>
            </a:r>
            <a:endParaRPr lang="en-US" altLang="ja-JP" dirty="0" smtClean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0" y="1950664"/>
            <a:ext cx="3219450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539440" y="161251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フローチャート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 bwMode="gray">
          <a:xfrm>
            <a:off x="50710" y="3593715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①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24" name="コンテンツ プレースホルダー 2"/>
          <p:cNvSpPr txBox="1">
            <a:spLocks/>
          </p:cNvSpPr>
          <p:nvPr/>
        </p:nvSpPr>
        <p:spPr bwMode="gray">
          <a:xfrm>
            <a:off x="1852158" y="2053766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②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 bwMode="gray">
          <a:xfrm>
            <a:off x="1878828" y="4388796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899490" y="3627589"/>
            <a:ext cx="663430" cy="5935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907630" y="2009067"/>
            <a:ext cx="1728240" cy="22309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755470" y="4686291"/>
            <a:ext cx="1944270" cy="64854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4052590" y="1916790"/>
            <a:ext cx="4969206" cy="4351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ja-JP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Conductor</a:t>
            </a:r>
            <a:r>
              <a:rPr lang="ja-JP" altLang="en-US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機能の特徴</a:t>
            </a:r>
            <a:endParaRPr lang="en-US" altLang="ja-JP" b="1" kern="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 smtClean="0">
                <a:solidFill>
                  <a:srgbClr val="FF0000"/>
                </a:solidFill>
              </a:rPr>
              <a:t>①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ja-JP" altLang="en-US" kern="0" dirty="0" smtClean="0"/>
              <a:t>前処理の成功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終了判断による条件分岐機能</a:t>
            </a:r>
            <a:r>
              <a:rPr lang="en-US" altLang="ja-JP" sz="1400" kern="0" dirty="0" smtClean="0"/>
              <a:t/>
            </a:r>
            <a:br>
              <a:rPr lang="en-US" altLang="ja-JP" sz="1400" kern="0" dirty="0" smtClean="0"/>
            </a:br>
            <a:endParaRPr lang="en-US" altLang="ja-JP" kern="0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 smtClean="0">
                <a:solidFill>
                  <a:srgbClr val="FF0000"/>
                </a:solidFill>
              </a:rPr>
              <a:t>②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ja-JP" altLang="en-US" kern="0" dirty="0" smtClean="0"/>
              <a:t>登録済の</a:t>
            </a:r>
            <a:r>
              <a:rPr lang="en-US" altLang="ja-JP" kern="0" dirty="0" smtClean="0"/>
              <a:t>Operation/Conductor</a:t>
            </a:r>
            <a:r>
              <a:rPr lang="ja-JP" altLang="en-US" kern="0" dirty="0" smtClean="0"/>
              <a:t>の呼び出し機能</a:t>
            </a:r>
            <a:r>
              <a:rPr lang="en-US" altLang="ja-JP" kern="0" dirty="0" smtClean="0"/>
              <a:t/>
            </a:r>
            <a:br>
              <a:rPr lang="en-US" altLang="ja-JP" kern="0" dirty="0" smtClean="0"/>
            </a:br>
            <a:endParaRPr lang="en-US" altLang="ja-JP" kern="0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 smtClean="0">
                <a:solidFill>
                  <a:srgbClr val="FF0000"/>
                </a:solidFill>
              </a:rPr>
              <a:t>③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en-US" altLang="ja-JP" kern="0" dirty="0" smtClean="0"/>
              <a:t>Movement</a:t>
            </a:r>
            <a:r>
              <a:rPr lang="ja-JP" altLang="en-US" kern="0" dirty="0" smtClean="0"/>
              <a:t>の並行処理機能</a:t>
            </a:r>
            <a:endParaRPr lang="ja-JP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2946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r>
              <a:rPr lang="en-US" altLang="ja-JP" b="1" dirty="0" smtClean="0"/>
              <a:t>(1/2)</a:t>
            </a:r>
            <a:endParaRPr lang="en-US" altLang="ja-JP" sz="1800" b="1" dirty="0" smtClean="0"/>
          </a:p>
          <a:p>
            <a:pPr marL="180000" lvl="1" indent="0">
              <a:buNone/>
            </a:pPr>
            <a:r>
              <a:rPr lang="ja-JP" altLang="en-US" sz="1800" dirty="0" smtClean="0"/>
              <a:t>本シナリオ</a:t>
            </a:r>
            <a:r>
              <a:rPr lang="ja-JP" altLang="en-US" sz="1800" dirty="0"/>
              <a:t>では、</a:t>
            </a:r>
            <a:r>
              <a:rPr lang="en-US" altLang="ja-JP" sz="1800" dirty="0" smtClean="0"/>
              <a:t>Ansible-Legacy</a:t>
            </a:r>
            <a:r>
              <a:rPr lang="ja-JP" altLang="en-US" sz="1800" dirty="0"/>
              <a:t>を例にご説明</a:t>
            </a:r>
            <a:r>
              <a:rPr lang="ja-JP" altLang="en-US" sz="1800" dirty="0" smtClean="0"/>
              <a:t>します。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ja-JP" altLang="en-US" sz="1800" dirty="0"/>
              <a:t>下記</a:t>
            </a:r>
            <a:r>
              <a:rPr lang="ja-JP" altLang="en-US" sz="1800" dirty="0" smtClean="0"/>
              <a:t>の</a:t>
            </a:r>
            <a:r>
              <a:rPr lang="en-US" altLang="ja-JP" sz="1800" dirty="0" err="1" smtClean="0"/>
              <a:t>IaC</a:t>
            </a:r>
            <a:r>
              <a:rPr lang="ja-JP" altLang="en-US" sz="1800" dirty="0" smtClean="0"/>
              <a:t>を</a:t>
            </a:r>
            <a:r>
              <a:rPr lang="ja-JP" altLang="en-US" sz="1800" dirty="0" smtClean="0">
                <a:solidFill>
                  <a:srgbClr val="FF0000"/>
                </a:solidFill>
              </a:rPr>
              <a:t>モジュールごとに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yml</a:t>
            </a:r>
            <a:r>
              <a:rPr lang="ja-JP" altLang="en-US" sz="1800" dirty="0" smtClean="0">
                <a:solidFill>
                  <a:srgbClr val="FF0000"/>
                </a:solidFill>
              </a:rPr>
              <a:t>ファイルとして</a:t>
            </a:r>
            <a:r>
              <a:rPr lang="ja-JP" altLang="en-US" sz="1800" dirty="0" smtClean="0"/>
              <a:t>保存してください。</a:t>
            </a:r>
            <a:endParaRPr lang="en-US" altLang="ja-JP" sz="1800" dirty="0" smtClean="0"/>
          </a:p>
          <a:p>
            <a:pPr marL="288000" lvl="2" indent="0">
              <a:buNone/>
            </a:pPr>
            <a:r>
              <a:rPr lang="en-US" altLang="ja-JP" sz="1600" dirty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文字</a:t>
            </a:r>
            <a:r>
              <a:rPr lang="ja-JP" altLang="en-US" dirty="0">
                <a:solidFill>
                  <a:srgbClr val="FF0000"/>
                </a:solidFill>
              </a:rPr>
              <a:t>コードは</a:t>
            </a:r>
            <a:r>
              <a:rPr lang="en-US" altLang="ja-JP" dirty="0">
                <a:solidFill>
                  <a:srgbClr val="FF0000"/>
                </a:solidFill>
              </a:rPr>
              <a:t>”UTF-</a:t>
            </a:r>
            <a:r>
              <a:rPr lang="ja-JP" altLang="en-US" dirty="0">
                <a:solidFill>
                  <a:srgbClr val="FF0000"/>
                </a:solidFill>
              </a:rPr>
              <a:t>８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ja-JP" altLang="en-US" dirty="0">
                <a:solidFill>
                  <a:srgbClr val="FF0000"/>
                </a:solidFill>
              </a:rPr>
              <a:t>、改行コードは</a:t>
            </a:r>
            <a:r>
              <a:rPr lang="en-US" altLang="ja-JP" dirty="0">
                <a:solidFill>
                  <a:srgbClr val="FF0000"/>
                </a:solidFill>
              </a:rPr>
              <a:t>”LF”</a:t>
            </a:r>
            <a:r>
              <a:rPr lang="ja-JP" altLang="en-US" dirty="0">
                <a:solidFill>
                  <a:srgbClr val="FF0000"/>
                </a:solidFill>
              </a:rPr>
              <a:t>、拡張子は</a:t>
            </a:r>
            <a:r>
              <a:rPr lang="en-US" altLang="ja-JP" dirty="0">
                <a:solidFill>
                  <a:srgbClr val="FF0000"/>
                </a:solidFill>
              </a:rPr>
              <a:t>”yml”</a:t>
            </a:r>
            <a:r>
              <a:rPr lang="ja-JP" altLang="en-US" dirty="0">
                <a:solidFill>
                  <a:srgbClr val="FF0000"/>
                </a:solidFill>
              </a:rPr>
              <a:t>形式</a:t>
            </a:r>
            <a:r>
              <a:rPr lang="ja-JP" altLang="en-US" dirty="0" smtClean="0">
                <a:solidFill>
                  <a:srgbClr val="FF0000"/>
                </a:solidFill>
              </a:rPr>
              <a:t>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また</a:t>
            </a:r>
            <a:r>
              <a:rPr lang="ja-JP" altLang="en-US" dirty="0">
                <a:solidFill>
                  <a:srgbClr val="FF0000"/>
                </a:solidFill>
              </a:rPr>
              <a:t>、インデントにご注意下さい</a:t>
            </a:r>
            <a:r>
              <a:rPr lang="ja-JP" altLang="en-US" dirty="0" smtClean="0">
                <a:solidFill>
                  <a:srgbClr val="FF0000"/>
                </a:solidFill>
              </a:rPr>
              <a:t>。</a:t>
            </a:r>
            <a:endParaRPr lang="ja-JP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420" y="2420788"/>
            <a:ext cx="6408890" cy="388830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create directory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 VAR_dir_name_1 }}</a:t>
            </a:r>
            <a:endParaRPr lang="en-US" altLang="ja-JP" sz="1400" dirty="0"/>
          </a:p>
          <a:p>
            <a:r>
              <a:rPr lang="en-US" altLang="ja-JP" sz="1400" dirty="0"/>
              <a:t>    state=directory</a:t>
            </a:r>
          </a:p>
          <a:p>
            <a:r>
              <a:rPr lang="en-US" altLang="ja-JP" sz="1400" dirty="0"/>
              <a:t>    mode=0755</a:t>
            </a:r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remove directory 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smtClean="0"/>
              <a:t>state=absent</a:t>
            </a:r>
          </a:p>
          <a:p>
            <a:endParaRPr lang="en-US" altLang="ja-JP" sz="1400" dirty="0"/>
          </a:p>
          <a:p>
            <a:r>
              <a:rPr lang="en-US" altLang="ja-JP" sz="1400" dirty="0"/>
              <a:t>- name: create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state=touch</a:t>
            </a:r>
            <a:endParaRPr lang="en-US" altLang="ja-JP" sz="1400" dirty="0"/>
          </a:p>
          <a:p>
            <a:r>
              <a:rPr lang="en-US" altLang="ja-JP" sz="1400" dirty="0"/>
              <a:t>    mode=0755</a:t>
            </a:r>
            <a:endParaRPr lang="en-US" altLang="ja-JP" sz="1400" dirty="0" smtClean="0"/>
          </a:p>
          <a:p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r>
              <a:rPr lang="en-US" altLang="ja-JP" b="1" dirty="0" smtClean="0"/>
              <a:t>(2/2)</a:t>
            </a:r>
            <a:br>
              <a:rPr lang="en-US" altLang="ja-JP" b="1" dirty="0" smtClean="0"/>
            </a:br>
            <a:r>
              <a:rPr lang="ja-JP" altLang="en-US" sz="1800" dirty="0" smtClean="0"/>
              <a:t>以下も同様に</a:t>
            </a:r>
            <a:r>
              <a:rPr lang="ja-JP" altLang="en-US" sz="1800" dirty="0" smtClean="0">
                <a:solidFill>
                  <a:srgbClr val="FF0000"/>
                </a:solidFill>
              </a:rPr>
              <a:t>モジュール</a:t>
            </a:r>
            <a:r>
              <a:rPr lang="ja-JP" altLang="en-US" sz="1800" dirty="0">
                <a:solidFill>
                  <a:srgbClr val="FF0000"/>
                </a:solidFill>
              </a:rPr>
              <a:t>ごと</a:t>
            </a:r>
            <a:r>
              <a:rPr lang="ja-JP" altLang="en-US" sz="1800" dirty="0" smtClean="0">
                <a:solidFill>
                  <a:srgbClr val="FF0000"/>
                </a:solidFill>
              </a:rPr>
              <a:t>に</a:t>
            </a:r>
            <a:r>
              <a:rPr lang="en-US" altLang="ja-JP" sz="1800" dirty="0" err="1">
                <a:solidFill>
                  <a:srgbClr val="FF0000"/>
                </a:solidFill>
              </a:rPr>
              <a:t>yml</a:t>
            </a:r>
            <a:r>
              <a:rPr lang="ja-JP" altLang="en-US" sz="1800" dirty="0" smtClean="0">
                <a:solidFill>
                  <a:srgbClr val="FF0000"/>
                </a:solidFill>
              </a:rPr>
              <a:t>ファイル</a:t>
            </a:r>
            <a:r>
              <a:rPr lang="ja-JP" altLang="en-US" sz="1800" dirty="0">
                <a:solidFill>
                  <a:srgbClr val="FF0000"/>
                </a:solidFill>
              </a:rPr>
              <a:t>として</a:t>
            </a:r>
            <a:r>
              <a:rPr lang="ja-JP" altLang="en-US" sz="1800" dirty="0"/>
              <a:t>保存してください。</a:t>
            </a: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b="1" dirty="0" smtClean="0"/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5878" y="1484730"/>
            <a:ext cx="6580635" cy="468041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/>
              <a:t>- name: remove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</a:t>
            </a:r>
            <a:r>
              <a:rPr lang="en-US" altLang="ja-JP" sz="1400" dirty="0" smtClean="0"/>
              <a:t>  path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state=absent</a:t>
            </a:r>
          </a:p>
          <a:p>
            <a:endParaRPr lang="en-US" altLang="ja-JP" sz="1400" dirty="0"/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copy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src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VAR_dir_name_2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owner=root</a:t>
            </a:r>
          </a:p>
          <a:p>
            <a:r>
              <a:rPr lang="en-US" altLang="ja-JP" sz="1400" dirty="0"/>
              <a:t>    group=root</a:t>
            </a:r>
          </a:p>
          <a:p>
            <a:r>
              <a:rPr lang="en-US" altLang="ja-JP" sz="1400" dirty="0"/>
              <a:t>    mode=0644</a:t>
            </a:r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edit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content= </a:t>
            </a:r>
            <a:r>
              <a:rPr lang="en-US" altLang="ja-JP" sz="1400" dirty="0" smtClean="0"/>
              <a:t>{{</a:t>
            </a:r>
            <a:r>
              <a:rPr lang="en-US" altLang="ja-JP" sz="1400" dirty="0"/>
              <a:t>VAR_edit_param_1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forced termination</a:t>
            </a:r>
          </a:p>
          <a:p>
            <a:r>
              <a:rPr lang="en-US" altLang="ja-JP" sz="1400" dirty="0"/>
              <a:t>  fail: </a:t>
            </a:r>
            <a:r>
              <a:rPr lang="en-US" altLang="ja-JP" sz="1400" dirty="0" err="1"/>
              <a:t>msg</a:t>
            </a:r>
            <a:r>
              <a:rPr lang="en-US" altLang="ja-JP" sz="1400" dirty="0" smtClean="0"/>
              <a:t>={{</a:t>
            </a:r>
            <a:r>
              <a:rPr lang="en-US" altLang="ja-JP" sz="1400" dirty="0" err="1"/>
              <a:t>VAR_message_text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gray">
          <a:xfrm>
            <a:off x="7218118" y="478095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ja-JP" altLang="en-US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作成後イメージ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506" y="5148000"/>
            <a:ext cx="4176579" cy="15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2043</Words>
  <Application>Microsoft Office PowerPoint</Application>
  <PresentationFormat>画面に合わせる (4:3)</PresentationFormat>
  <Paragraphs>398</Paragraphs>
  <Slides>31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2. Conductorについての説明</vt:lpstr>
      <vt:lpstr>2.1　シナリオ (1/2)</vt:lpstr>
      <vt:lpstr>2.1　シナリオ (2/2)</vt:lpstr>
      <vt:lpstr>2.2　事前準備</vt:lpstr>
      <vt:lpstr>2.2　事前準備</vt:lpstr>
      <vt:lpstr>3. 実習</vt:lpstr>
      <vt:lpstr>3.1　作業対象ホストの登録</vt:lpstr>
      <vt:lpstr>3.2　オペレーションの登録</vt:lpstr>
      <vt:lpstr>3.3　IaCの登録 (1/2)</vt:lpstr>
      <vt:lpstr>3.3　IaCの登録 (2/2)</vt:lpstr>
      <vt:lpstr>3.4　Movementの登録 (1/2)</vt:lpstr>
      <vt:lpstr>3.4　Movementの登録 (2/2)</vt:lpstr>
      <vt:lpstr>3.5　Movement詳細の登録 (1/2)</vt:lpstr>
      <vt:lpstr>3.5　Movement詳細の登録 (2/2)</vt:lpstr>
      <vt:lpstr>3.6　オペレーションに関連付くMovementとホストの登録</vt:lpstr>
      <vt:lpstr>3.7　代入値管理 (1/2)</vt:lpstr>
      <vt:lpstr>3.7　代入値管理 (2/2)</vt:lpstr>
      <vt:lpstr>3.8　Conductorの登録 (1/7)</vt:lpstr>
      <vt:lpstr>3.8　Conductorの登録 (2/7)</vt:lpstr>
      <vt:lpstr>3.8　Conductorの登録 (3/7)</vt:lpstr>
      <vt:lpstr>3.8　Conductorの登録 (4/7)</vt:lpstr>
      <vt:lpstr>3.8　Conductorの登録 (5/7)</vt:lpstr>
      <vt:lpstr>3.8　Conductorの登録 (6/7)</vt:lpstr>
      <vt:lpstr>3.8　Conductorの登録 (7/7)</vt:lpstr>
      <vt:lpstr>3.9　Conductorの実行</vt:lpstr>
      <vt:lpstr>3.10　Conductor完了確認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2021-05-24T01:13:06Z</dcterms:modified>
</cp:coreProperties>
</file>