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58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52" r:id="rId25"/>
    <p:sldId id="624" r:id="rId26"/>
    <p:sldId id="625" r:id="rId27"/>
    <p:sldId id="653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5320" autoAdjust="0"/>
  </p:normalViewPr>
  <p:slideViewPr>
    <p:cSldViewPr>
      <p:cViewPr varScale="1">
        <p:scale>
          <a:sx n="71" d="100"/>
          <a:sy n="71" d="100"/>
        </p:scale>
        <p:origin x="432" y="43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3"/>
        <p:guide pos="223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2020/10/12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938893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44450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95" y="4448337"/>
            <a:ext cx="6912874" cy="5375074"/>
          </a:xfrm>
          <a:prstGeom prst="rect">
            <a:avLst/>
          </a:prstGeom>
        </p:spPr>
        <p:txBody>
          <a:bodyPr vert="horz" lIns="0" tIns="47334" rIns="0" bIns="4733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/releas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/>
              <a:t>CloudSystem</a:t>
            </a:r>
            <a:r>
              <a:rPr lang="ja-JP" altLang="en-US" sz="4800" b="1" dirty="0" smtClean="0"/>
              <a:t>テンプレート</a:t>
            </a:r>
            <a:r>
              <a:rPr lang="en-US" altLang="ja-JP" sz="4800" b="1" dirty="0" smtClean="0"/>
              <a:t>1st-Model</a:t>
            </a:r>
            <a:br>
              <a:rPr lang="en-US" altLang="ja-JP" sz="4800" b="1" dirty="0" smtClean="0"/>
            </a:br>
            <a:r>
              <a:rPr lang="ja-JP" altLang="en-US" sz="4800" b="1" dirty="0" smtClean="0"/>
              <a:t>オートスケーリング</a:t>
            </a:r>
            <a:r>
              <a:rPr lang="en-US" altLang="ja-JP" sz="4800" b="1" dirty="0" smtClean="0"/>
              <a:t>Web</a:t>
            </a:r>
            <a:r>
              <a:rPr lang="ja-JP" altLang="en-US" sz="4800" b="1" dirty="0" smtClean="0"/>
              <a:t>システム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</a:t>
            </a:r>
            <a:r>
              <a:rPr lang="ja-JP" altLang="en-US" sz="48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1.5.0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 tooltip="https://github.com/exastro-suite/settings-cloudsystemtemplate-1st/releases"/>
              </a:rPr>
              <a:t>https://github.com/exastro-suite/Settings-CloudSystemTemplate-1st/releases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/>
              <a:t>cloud-system-template-aws-ce-1.0.0-exastro-1.5.0.kym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82929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/>
              <a:t>で</a:t>
            </a:r>
            <a:r>
              <a:rPr lang="ja-JP" altLang="en-US" dirty="0" smtClean="0"/>
              <a:t>ダウンロードしたファイル（</a:t>
            </a:r>
            <a:r>
              <a:rPr lang="en-US" altLang="ja-JP" dirty="0" smtClean="0"/>
              <a:t>cloud-system-template-aws-ce-1.0.0-exastro-1.5.0.kym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「アップロード」を押下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2925397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296093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395274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12222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5599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582324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3857160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68833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15032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70410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廃止を除く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59350" y="5927328"/>
            <a:ext cx="1300270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431690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9" y="3645030"/>
            <a:ext cx="5679737" cy="2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Conductor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1988800"/>
            <a:ext cx="9439275" cy="360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647661" y="4107529"/>
            <a:ext cx="1224170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17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 smtClean="0"/>
              <a:t>18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40" y="2316727"/>
            <a:ext cx="6120000" cy="32102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9" y="2316727"/>
            <a:ext cx="3934737" cy="26244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878090" y="3743535"/>
            <a:ext cx="3705699" cy="477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663940" y="5278872"/>
            <a:ext cx="573347" cy="2689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11840" y="3499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84040" y="49143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9" y="518545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8091" y="565147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943840" y="52951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89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</a:t>
            </a:r>
            <a:r>
              <a:rPr lang="ja-JP" altLang="en-US" dirty="0"/>
              <a:t>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39" y="2269853"/>
            <a:ext cx="6120000" cy="320676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2" y="2269853"/>
            <a:ext cx="3718560" cy="2709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5211880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24978" y="4264528"/>
            <a:ext cx="3514791" cy="420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06504" y="5652270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20432" y="5261608"/>
            <a:ext cx="535897" cy="2205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439769" y="4003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999759" y="536467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216739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8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サーバ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構築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更新）」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156573" y="5345503"/>
            <a:ext cx="4521167" cy="90466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デフォルトで中身が空白の「</a:t>
            </a:r>
            <a:r>
              <a:rPr lang="en-US" altLang="ja-JP" sz="1400" dirty="0" err="1" smtClean="0">
                <a:latin typeface="+mn-ea"/>
              </a:rPr>
              <a:t>dummy_key.pem</a:t>
            </a:r>
            <a:r>
              <a:rPr lang="ja-JP" altLang="en-US" sz="1400" dirty="0" smtClean="0">
                <a:latin typeface="+mn-ea"/>
              </a:rPr>
              <a:t>」が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登録されています。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781060" y="4990167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852000"/>
            <a:ext cx="7829550" cy="1838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71330" y="4930082"/>
            <a:ext cx="432060" cy="299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780579" y="4647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278"/>
          <a:stretch/>
        </p:blipFill>
        <p:spPr>
          <a:xfrm>
            <a:off x="720000" y="3852000"/>
            <a:ext cx="7791450" cy="17830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271300" y="4896224"/>
            <a:ext cx="360080" cy="33302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750680" y="46830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</a:t>
            </a:r>
            <a:r>
              <a:rPr lang="ja-JP" altLang="en-US" sz="1600" b="1" dirty="0">
                <a:solidFill>
                  <a:srgbClr val="FF0000"/>
                </a:solidFill>
              </a:rPr>
              <a:t>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36" y="2222293"/>
            <a:ext cx="6882896" cy="32497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3" y="2222293"/>
            <a:ext cx="4218234" cy="27909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4000" y="2520199"/>
            <a:ext cx="360049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491061" y="222229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99820" y="5301260"/>
            <a:ext cx="57608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443616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2034693"/>
            <a:ext cx="8791008" cy="4140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正常終了通知」を押下して画面右側の「</a:t>
            </a:r>
            <a:r>
              <a:rPr lang="en-US" altLang="ja-JP" dirty="0" smtClean="0"/>
              <a:t>Default skip</a:t>
            </a:r>
            <a:r>
              <a:rPr lang="ja-JP" altLang="en-US" dirty="0" smtClean="0"/>
              <a:t>」のチェックを解除、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異常終了通知」</a:t>
            </a:r>
            <a:r>
              <a:rPr lang="ja-JP" altLang="en-US" dirty="0"/>
              <a:t>を押下</a:t>
            </a:r>
            <a:r>
              <a:rPr lang="ja-JP" altLang="en-US" dirty="0" smtClean="0"/>
              <a:t>して画面</a:t>
            </a:r>
            <a:r>
              <a:rPr lang="ja-JP" altLang="en-US" dirty="0"/>
              <a:t>右側の「</a:t>
            </a:r>
            <a:r>
              <a:rPr lang="en-US" altLang="ja-JP" dirty="0"/>
              <a:t>Default skip</a:t>
            </a:r>
            <a:r>
              <a:rPr lang="ja-JP" altLang="en-US" dirty="0"/>
              <a:t>」のチェックを</a:t>
            </a:r>
            <a:r>
              <a:rPr lang="ja-JP" altLang="en-US" dirty="0" smtClean="0"/>
              <a:t>解除して、画面下部の「更新」を押下。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50012" y="3457080"/>
            <a:ext cx="1806038" cy="736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6525256" y="319927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8712695" y="24569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23240" y="5959173"/>
            <a:ext cx="720100" cy="2782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896250" y="2780911"/>
            <a:ext cx="64809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15350" y="55892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38245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340710"/>
            <a:ext cx="9145270" cy="20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AWS</a:t>
            </a:r>
            <a:r>
              <a:rPr lang="ja-JP" altLang="en-US" sz="1100" dirty="0" smtClean="0"/>
              <a:t>アクセスキー管理の登録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(1.5.0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Conductor</a:t>
            </a:r>
            <a:r>
              <a:rPr lang="ja-JP" altLang="en-US" sz="1100" dirty="0" smtClean="0">
                <a:latin typeface="+mn-ea"/>
              </a:rPr>
              <a:t>の</a:t>
            </a:r>
            <a:r>
              <a:rPr lang="ja-JP" altLang="en-US" sz="1100" dirty="0">
                <a:latin typeface="+mn-ea"/>
              </a:rPr>
              <a:t>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77307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システム環境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6" y="1375582"/>
            <a:ext cx="2720929" cy="31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64367"/>
              </p:ext>
            </p:extLst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8023"/>
              </p:ext>
            </p:extLst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</a:t>
            </a:r>
            <a:r>
              <a:rPr lang="ja-JP" altLang="en-US" sz="1400" kern="0" dirty="0" smtClean="0">
                <a:latin typeface="+mn-ea"/>
              </a:rPr>
              <a:t>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14095"/>
              </p:ext>
            </p:extLst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(EC2</a:t>
            </a:r>
            <a:r>
              <a:rPr lang="ja-JP" altLang="en-US" sz="1400" kern="0" dirty="0" smtClean="0">
                <a:latin typeface="+mn-ea"/>
              </a:rPr>
              <a:t>へ</a:t>
            </a:r>
            <a:r>
              <a:rPr lang="en-US" altLang="ja-JP" sz="1400" kern="0" dirty="0" smtClean="0">
                <a:latin typeface="+mn-ea"/>
              </a:rPr>
              <a:t>Playbook</a:t>
            </a:r>
            <a:r>
              <a:rPr lang="ja-JP" altLang="en-US" sz="1400" kern="0" dirty="0" smtClean="0">
                <a:latin typeface="+mn-ea"/>
              </a:rPr>
              <a:t>実行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07767"/>
              </p:ext>
            </p:extLst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02330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68946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ja-JP" altLang="en-US" sz="1400" kern="0" dirty="0" smtClean="0">
                <a:latin typeface="+mn-ea"/>
              </a:rPr>
              <a:t> 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9554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v1.5.0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2542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08363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 </a:t>
            </a:r>
            <a:r>
              <a:rPr lang="en-US" altLang="ja-JP" sz="1400" kern="0" dirty="0">
                <a:latin typeface="+mn-ea"/>
              </a:rPr>
              <a:t>AWS</a:t>
            </a:r>
            <a:r>
              <a:rPr lang="ja-JP" altLang="en-US" sz="1400" kern="0" dirty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2066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69473"/>
              </p:ext>
            </p:extLst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6842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4078"/>
              </p:ext>
            </p:extLst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lang="ja-JP" altLang="en-US" dirty="0" smtClean="0"/>
              <a:t>の</a:t>
            </a:r>
            <a:r>
              <a:rPr lang="ja-JP" altLang="en-US" dirty="0"/>
              <a:t>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10379"/>
              </p:ext>
            </p:extLst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zh-TW" sz="1400" kern="0" dirty="0">
                <a:latin typeface="+mn-ea"/>
              </a:rPr>
              <a:t>【</a:t>
            </a:r>
            <a:r>
              <a:rPr lang="zh-TW" altLang="en-US" sz="1400" kern="0" dirty="0">
                <a:latin typeface="+mn-ea"/>
              </a:rPr>
              <a:t>定期実行</a:t>
            </a:r>
            <a:r>
              <a:rPr lang="en-US" altLang="zh-TW" sz="1400" kern="0" dirty="0">
                <a:latin typeface="+mn-ea"/>
              </a:rPr>
              <a:t>】</a:t>
            </a:r>
            <a:r>
              <a:rPr lang="zh-TW" altLang="en-US" sz="1400" kern="0" dirty="0">
                <a:latin typeface="+mn-ea"/>
              </a:rPr>
              <a:t>機器一覧同期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1.5.0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smtClean="0">
                <a:latin typeface="+mn-ea"/>
              </a:rPr>
              <a:t>※</a:t>
            </a:r>
            <a:r>
              <a:rPr lang="ja-JP" altLang="en-US" sz="1500" dirty="0" smtClean="0">
                <a:latin typeface="+mn-ea"/>
              </a:rPr>
              <a:t>インストーラーのデフォルト指定）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hostgroup:yes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terraform_driver:no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35267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r>
              <a:rPr lang="ja-JP" altLang="en-US" sz="1400" smtClean="0">
                <a:latin typeface="+mn-ea"/>
              </a:rPr>
              <a:t>　</a:t>
            </a:r>
            <a:r>
              <a:rPr lang="en-US" altLang="ja-JP" sz="1400" smtClean="0">
                <a:latin typeface="+mn-ea"/>
              </a:rPr>
              <a:t>※</a:t>
            </a:r>
            <a:r>
              <a:rPr lang="ja-JP" altLang="en-US" sz="1400" smtClean="0">
                <a:latin typeface="+mn-ea"/>
              </a:rPr>
              <a:t>システム管理者のみで運用する場合は、上記に加え以下のポリシーも必要です。</a:t>
            </a:r>
            <a:endParaRPr lang="en-US" altLang="ja-JP" sz="140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>
                <a:latin typeface="+mn-ea"/>
              </a:rPr>
              <a:t>　</a:t>
            </a:r>
            <a:r>
              <a:rPr lang="ja-JP" altLang="en-US" sz="1400" smtClean="0">
                <a:latin typeface="+mn-ea"/>
              </a:rPr>
              <a:t>　・</a:t>
            </a:r>
            <a:r>
              <a:rPr lang="en-US" altLang="ja-JP" sz="1400" smtClean="0">
                <a:latin typeface="+mn-ea"/>
              </a:rPr>
              <a:t>ec2:DescribeInstances</a:t>
            </a:r>
            <a:endParaRPr lang="en-US" altLang="ja-JP" sz="140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smtClean="0">
                <a:latin typeface="+mn-ea"/>
              </a:rPr>
              <a:t>　　・</a:t>
            </a:r>
            <a:r>
              <a:rPr lang="en-US" altLang="ja-JP" sz="1400">
                <a:latin typeface="+mn-ea"/>
              </a:rPr>
              <a:t>elasticloadbalancing:Describe*</a:t>
            </a:r>
          </a:p>
          <a:p>
            <a:pPr marL="179996" lvl="1" indent="0">
              <a:buNone/>
            </a:pPr>
            <a:r>
              <a:rPr lang="ja-JP" altLang="en-US" sz="1400">
                <a:latin typeface="+mn-ea"/>
              </a:rPr>
              <a:t>　</a:t>
            </a:r>
            <a:r>
              <a:rPr lang="ja-JP" altLang="en-US" sz="1400" smtClean="0">
                <a:latin typeface="+mn-ea"/>
              </a:rPr>
              <a:t>　・</a:t>
            </a:r>
            <a:r>
              <a:rPr lang="en-US" altLang="ja-JP" sz="1400">
                <a:latin typeface="+mn-ea"/>
              </a:rPr>
              <a:t>s3:*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4581160"/>
            <a:ext cx="3647794" cy="1863881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-72531" y="3429000"/>
            <a:ext cx="11713301" cy="14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</a:t>
            </a:r>
            <a:r>
              <a:rPr lang="en-US" altLang="ja-JP" sz="1400" kern="0" smtClean="0">
                <a:latin typeface="+mn-ea"/>
              </a:rPr>
              <a:t>【</a:t>
            </a:r>
            <a:r>
              <a:rPr lang="ja-JP" altLang="en-US" sz="1400" kern="0" smtClean="0">
                <a:latin typeface="+mn-ea"/>
              </a:rPr>
              <a:t>参考</a:t>
            </a:r>
            <a:r>
              <a:rPr lang="en-US" altLang="ja-JP" sz="1400" kern="0" smtClean="0">
                <a:latin typeface="+mn-ea"/>
              </a:rPr>
              <a:t>】IAM</a:t>
            </a:r>
            <a:r>
              <a:rPr lang="ja-JP" altLang="en-US" sz="1400" kern="0" smtClean="0">
                <a:latin typeface="+mn-ea"/>
              </a:rPr>
              <a:t>ユーザーアクセスキー／シークレットキーの作成手順概要（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マネジメントコンソールにて実施）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1.IAM </a:t>
            </a:r>
            <a:r>
              <a:rPr lang="ja-JP" altLang="en-US" sz="1400" kern="0" smtClean="0">
                <a:latin typeface="+mn-ea"/>
              </a:rPr>
              <a:t>＞ ユーザー ＞ 「</a:t>
            </a:r>
            <a:r>
              <a:rPr lang="en-US" altLang="ja-JP" sz="1400" kern="0" smtClean="0">
                <a:latin typeface="+mn-ea"/>
              </a:rPr>
              <a:t>IAM</a:t>
            </a:r>
            <a:r>
              <a:rPr lang="ja-JP" altLang="en-US" sz="1400" kern="0" smtClean="0">
                <a:latin typeface="+mn-ea"/>
              </a:rPr>
              <a:t>ユーザー準備」で用意したユーザー名を押下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2.</a:t>
            </a:r>
            <a:r>
              <a:rPr lang="ja-JP" altLang="en-US" sz="1400" kern="0" smtClean="0">
                <a:latin typeface="+mn-ea"/>
              </a:rPr>
              <a:t>認証情報 ＞ アクセスキーを作成を押下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3.</a:t>
            </a:r>
            <a:r>
              <a:rPr lang="ja-JP" altLang="en-US" sz="1400" kern="0" smtClean="0">
                <a:latin typeface="+mn-ea"/>
              </a:rPr>
              <a:t>アクセスキー</a:t>
            </a:r>
            <a:r>
              <a:rPr lang="en-US" altLang="ja-JP" sz="1400" kern="0" smtClean="0">
                <a:latin typeface="+mn-ea"/>
              </a:rPr>
              <a:t>ID</a:t>
            </a:r>
            <a:r>
              <a:rPr lang="ja-JP" altLang="en-US" sz="1400" kern="0" smtClean="0">
                <a:latin typeface="+mn-ea"/>
              </a:rPr>
              <a:t>とシークレットアクセスキーが表示されるのでそれを取得する</a:t>
            </a:r>
            <a:endParaRPr lang="ja-JP" altLang="en-US" sz="1400" ker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6654</Words>
  <Application>Microsoft Office PowerPoint</Application>
  <PresentationFormat>ワイド画面</PresentationFormat>
  <Paragraphs>979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CloudSystemテンプレート1st-Model オートスケーリングWebシステム 導入手順書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Conductorの参照パラメータ(1/11)</vt:lpstr>
      <vt:lpstr>4.4　Conductorの参照パラメータ(2/11)</vt:lpstr>
      <vt:lpstr>4.4　Conductorの参照パラメータ(3/11)</vt:lpstr>
      <vt:lpstr>4.4　Conductorの参照パラメータ(4/11)</vt:lpstr>
      <vt:lpstr>4.4　Conductorの参照パラメータ(5/11)</vt:lpstr>
      <vt:lpstr>4.4　Conductorの参照パラメータ(6/11)</vt:lpstr>
      <vt:lpstr>4.4　Conductorの参照パラメータ(7/11)</vt:lpstr>
      <vt:lpstr>4.4　Conductorの参照パラメータ(8/11)</vt:lpstr>
      <vt:lpstr>4.4　Conductorの参照パラメータ(9/11)</vt:lpstr>
      <vt:lpstr>4.4　Conductorの参照パラメータ(10/11)</vt:lpstr>
      <vt:lpstr>4.4　Conductorの参照パラメータ(11/11)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2020-10-12T07:13:19Z</dcterms:modified>
</cp:coreProperties>
</file>