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575" r:id="rId3"/>
    <p:sldId id="576" r:id="rId4"/>
    <p:sldId id="508" r:id="rId5"/>
    <p:sldId id="540" r:id="rId6"/>
    <p:sldId id="577" r:id="rId7"/>
    <p:sldId id="588" r:id="rId8"/>
    <p:sldId id="591" r:id="rId9"/>
    <p:sldId id="515" r:id="rId10"/>
    <p:sldId id="517" r:id="rId11"/>
    <p:sldId id="554" r:id="rId12"/>
    <p:sldId id="589" r:id="rId13"/>
    <p:sldId id="580" r:id="rId14"/>
    <p:sldId id="558" r:id="rId15"/>
    <p:sldId id="522" r:id="rId16"/>
    <p:sldId id="524" r:id="rId17"/>
    <p:sldId id="592" r:id="rId18"/>
    <p:sldId id="590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88"/>
            <p14:sldId id="591"/>
            <p14:sldId id="515"/>
            <p14:sldId id="517"/>
            <p14:sldId id="554"/>
            <p14:sldId id="589"/>
          </p14:sldIdLst>
        </p14:section>
        <p14:section name="3.　基本コンソールの説明" id="{46DE84C8-12E2-4F5E-B880-E5B15864A118}">
          <p14:sldIdLst>
            <p14:sldId id="580"/>
            <p14:sldId id="558"/>
            <p14:sldId id="522"/>
            <p14:sldId id="524"/>
            <p14:sldId id="592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6" autoAdjust="0"/>
    <p:restoredTop sz="95507" autoAdjust="0"/>
  </p:normalViewPr>
  <p:slideViewPr>
    <p:cSldViewPr>
      <p:cViewPr varScale="1">
        <p:scale>
          <a:sx n="90" d="100"/>
          <a:sy n="90" d="100"/>
        </p:scale>
        <p:origin x="178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8631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5158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5692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quickstart_ja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3%83%87%E3%83%BC%E3%82%BF%E3%83%AC%E3%82%B3%E3%83%BC%E3%83%89%E6%AF%8E%E3%81%AE%E3%83%AD%E3%83%BC%E3%83%AB%E3%83%99%E3%83%BC%E3%82%B9%E3%82%A2%E3%82%AF%E3%82%BB%E3%82%B9%E5%88%B6%E5%BE%A1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メニュー毎の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のみがメンテナンス可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ユーザ全てがメンテナンス可</a:t>
            </a:r>
          </a:p>
          <a:p>
            <a:r>
              <a:rPr lang="ja-JP" altLang="en-US" sz="1600" b="1" dirty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がメンテナンス可、ユーザ</a:t>
            </a:r>
            <a:r>
              <a:rPr lang="en-US" altLang="ja-JP" sz="1600" b="1" dirty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>
                <a:latin typeface="+mn-ea"/>
              </a:rPr>
              <a:t>3</a:t>
            </a:r>
            <a:r>
              <a:rPr lang="ja-JP" altLang="en-US" sz="1600" b="1" dirty="0">
                <a:latin typeface="+mn-ea"/>
              </a:rPr>
              <a:t>が閲覧のみ可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※ </a:t>
            </a:r>
            <a:r>
              <a:rPr lang="ja-JP" altLang="en-US" sz="1600" b="1" dirty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両方の</a:t>
            </a:r>
            <a:endParaRPr lang="en-US" altLang="ja-JP" sz="1600" b="1" dirty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   </a:t>
            </a:r>
            <a:r>
              <a:rPr lang="ja-JP" altLang="en-US" sz="1600" b="1" dirty="0">
                <a:latin typeface="+mn-ea"/>
              </a:rPr>
              <a:t>権限がありますが、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の権限が優先されます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9292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ITA</a:t>
              </a:r>
              <a:r>
                <a:rPr lang="ja-JP" altLang="en-US" sz="1400" dirty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/>
                <a:t>ユーザ３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193281" y="1647154"/>
            <a:ext cx="720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/>
              <a:t>ユーザ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4460" y="20966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/>
              <a:t>ユーザ</a:t>
            </a:r>
            <a:r>
              <a:rPr lang="ja-JP" altLang="en-US" sz="1600" dirty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7370" y="2847304"/>
            <a:ext cx="1000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  <a:r>
              <a:rPr lang="ja-JP" altLang="en-US" b="1" dirty="0"/>
              <a:t>の例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developers, operators1</a:t>
            </a:r>
            <a:r>
              <a:rPr lang="ja-JP" altLang="en-US" sz="1600" b="1" dirty="0"/>
              <a:t>へアクセス権を付与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/>
              <a:t>developers</a:t>
            </a:r>
            <a:r>
              <a:rPr lang="ja-JP" altLang="en-US" sz="1600" b="1" dirty="0"/>
              <a:t>のみアクセス権を付与</a:t>
            </a:r>
            <a:r>
              <a:rPr lang="en-US" altLang="ja-JP" sz="1600" b="1" dirty="0"/>
              <a:t> </a:t>
            </a:r>
          </a:p>
          <a:p>
            <a:r>
              <a:rPr lang="ja-JP" altLang="en-US" sz="1600" b="1" dirty="0">
                <a:latin typeface="+mn-ea"/>
              </a:rPr>
              <a:t>■ レコード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アクセス許可ロールを空白</a:t>
            </a:r>
            <a:r>
              <a:rPr lang="en-US" altLang="ja-JP" sz="1600" b="1" dirty="0">
                <a:latin typeface="+mn-ea"/>
              </a:rPr>
              <a:t>(</a:t>
            </a:r>
            <a:r>
              <a:rPr lang="ja-JP" altLang="en-US" sz="1600" b="1" dirty="0">
                <a:latin typeface="+mn-ea"/>
              </a:rPr>
              <a:t>全ユーザがアクセス可能</a:t>
            </a:r>
            <a:r>
              <a:rPr lang="en-US" altLang="ja-JP" sz="1600" b="1" dirty="0">
                <a:latin typeface="+mn-ea"/>
              </a:rPr>
              <a:t>)</a:t>
            </a: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</a:t>
            </a:r>
            <a:r>
              <a:rPr lang="ja-JP" altLang="en-US" sz="1600">
                <a:latin typeface="+mn-ea"/>
              </a:rPr>
              <a:t>各ロールが</a:t>
            </a:r>
            <a:r>
              <a:rPr lang="ja-JP" altLang="en-US" sz="1600"/>
              <a:t>メニュー</a:t>
            </a:r>
            <a:r>
              <a:rPr lang="en-US" altLang="ja-JP" sz="1600" dirty="0"/>
              <a:t>A</a:t>
            </a:r>
            <a:r>
              <a:rPr lang="ja-JP" altLang="en-US" sz="1600"/>
              <a:t>との紐づけを設定していることが前提です。</a:t>
            </a:r>
            <a:endParaRPr lang="en-US" altLang="ja-JP" sz="1600"/>
          </a:p>
          <a:p>
            <a:r>
              <a:rPr lang="ja-JP" altLang="en-US" sz="1600" dirty="0"/>
              <a:t> （前項のメニュー毎の</a:t>
            </a:r>
            <a:r>
              <a:rPr lang="en-US" altLang="ja-JP" sz="1600" dirty="0"/>
              <a:t>RBAC</a:t>
            </a:r>
            <a:r>
              <a:rPr lang="ja-JP" altLang="en-US" sz="1600" dirty="0"/>
              <a:t>設定を参照）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2818" y="1650140"/>
            <a:ext cx="1020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ITA</a:t>
            </a:r>
            <a:r>
              <a:rPr lang="ja-JP" altLang="en-US" sz="1400" dirty="0"/>
              <a:t>ロール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メニュー</a:t>
            </a:r>
            <a:r>
              <a:rPr lang="en-US" altLang="ja-JP" sz="1400" b="1" dirty="0"/>
              <a:t>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800" y="1855821"/>
            <a:ext cx="22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アクセス許可ロール設定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0149" y="350894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600" dirty="0"/>
              <a:t>ユーザ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solidFill>
                    <a:srgbClr val="000000"/>
                  </a:solidFill>
                </a:rPr>
                <a:t>レコード</a:t>
              </a:r>
              <a:r>
                <a:rPr lang="en-US" altLang="ja-JP" sz="1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>
                  <a:solidFill>
                    <a:srgbClr val="000000"/>
                  </a:solidFill>
                </a:rPr>
                <a:t>(</a:t>
              </a:r>
              <a:r>
                <a:rPr lang="ja-JP" altLang="en-US" sz="1200" b="1" dirty="0">
                  <a:solidFill>
                    <a:srgbClr val="000000"/>
                  </a:solidFill>
                </a:rPr>
                <a:t>空白</a:t>
              </a:r>
              <a:r>
                <a:rPr lang="en-US" altLang="ja-JP" sz="1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各レコード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アクセス可</a:t>
              </a: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基本コンソールの説明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97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CDFDDED-9627-4829-85D6-60BDDEE8E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8"/>
          <a:stretch/>
        </p:blipFill>
        <p:spPr>
          <a:xfrm>
            <a:off x="-488" y="4228985"/>
            <a:ext cx="9144487" cy="1792304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 「機器一覧」メニューでは、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作業対象ホストの必要情報を登録します。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ホストごとに認証情報が設定可能です。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認証方式については「パスワード認証」と「鍵認証」の２種類から選択ができます。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611450" y="4509150"/>
            <a:ext cx="1890970" cy="3960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76727"/>
              </p:ext>
            </p:extLst>
          </p:nvPr>
        </p:nvGraphicFramePr>
        <p:xfrm>
          <a:off x="500624" y="2721960"/>
          <a:ext cx="8247953" cy="136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主な登録項目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機器種別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・ホスト名</a:t>
                      </a:r>
                      <a:endParaRPr lang="en-US" altLang="ja-JP" sz="1600" b="1" dirty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アドレス</a:t>
                      </a:r>
                      <a:endParaRPr lang="en-US" altLang="ja-JP" sz="1600" b="1" dirty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・ログインユーザ</a:t>
                      </a:r>
                      <a:r>
                        <a:rPr lang="en-US" altLang="ja-JP" sz="1600" b="1" dirty="0">
                          <a:latin typeface="+mn-lt"/>
                          <a:sym typeface="Wingdings" panose="05000000000000000000" pitchFamily="2" charset="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・ログインパスワード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latin typeface="+mn-lt"/>
                          <a:sym typeface="Wingdings" panose="05000000000000000000" pitchFamily="2" charset="2"/>
                        </a:rPr>
                        <a:t>・認証方式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3EC209C-9761-4DDB-A5A0-6F0C21C3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84" y="4913989"/>
            <a:ext cx="791416" cy="971576"/>
          </a:xfrm>
          <a:prstGeom prst="rect">
            <a:avLst/>
          </a:prstGeom>
        </p:spPr>
      </p:pic>
      <p:sp>
        <p:nvSpPr>
          <p:cNvPr id="15" name="角丸四角形 6">
            <a:extLst>
              <a:ext uri="{FF2B5EF4-FFF2-40B4-BE49-F238E27FC236}">
                <a16:creationId xmlns:a16="http://schemas.microsoft.com/office/drawing/2014/main" id="{37DB7F15-7D52-4B92-BB9D-0995E484C9F7}"/>
              </a:ext>
            </a:extLst>
          </p:cNvPr>
          <p:cNvSpPr/>
          <p:nvPr/>
        </p:nvSpPr>
        <p:spPr bwMode="auto">
          <a:xfrm>
            <a:off x="3724474" y="4500424"/>
            <a:ext cx="1890969" cy="3960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6">
            <a:extLst>
              <a:ext uri="{FF2B5EF4-FFF2-40B4-BE49-F238E27FC236}">
                <a16:creationId xmlns:a16="http://schemas.microsoft.com/office/drawing/2014/main" id="{78C3A5C4-B78D-4BA1-98CB-8D8A432F7CAD}"/>
              </a:ext>
            </a:extLst>
          </p:cNvPr>
          <p:cNvSpPr/>
          <p:nvPr/>
        </p:nvSpPr>
        <p:spPr bwMode="auto">
          <a:xfrm>
            <a:off x="7381084" y="4509150"/>
            <a:ext cx="1007446" cy="3960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ITA</a:t>
            </a:r>
            <a:r>
              <a:rPr lang="ja-JP" altLang="en-US" b="1" dirty="0"/>
              <a:t>における機器の管理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では、機器情報を別管理させることにより、機器情報の再利用性を高めることができ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設定情報変更などにも柔軟に対応することが可能です。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これらの機器の管理の活用方法につきましては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b="1" dirty="0">
                <a:latin typeface="+mn-ea"/>
              </a:rPr>
              <a:t>「</a:t>
            </a:r>
            <a:r>
              <a:rPr lang="en-US" altLang="ja-JP" dirty="0"/>
              <a:t>Movement</a:t>
            </a:r>
            <a:r>
              <a:rPr lang="ja-JP" altLang="en-US" dirty="0"/>
              <a:t>（ムーブメント</a:t>
            </a:r>
            <a:r>
              <a:rPr lang="en-US" altLang="ja-JP" dirty="0"/>
              <a:t>※ITA</a:t>
            </a:r>
            <a:r>
              <a:rPr lang="ja-JP" altLang="en-US" dirty="0"/>
              <a:t>の独自用語）」とは作業の単位を意味します。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における機器の管理 </a:t>
            </a:r>
            <a:r>
              <a:rPr lang="en-US" altLang="ja-JP" dirty="0"/>
              <a:t>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492870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698941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3064987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4082009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3068870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767743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979659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653280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5049280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879980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606362"/>
            <a:ext cx="7705070" cy="84705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例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ja-JP" altLang="en-US" sz="1400" b="1" dirty="0">
                <a:latin typeface="+mj-ea"/>
              </a:rPr>
              <a:t>↓</a:t>
            </a:r>
            <a:endParaRPr lang="en-US" altLang="ja-JP" sz="1400" b="1" dirty="0">
              <a:latin typeface="+mj-ea"/>
            </a:endParaRPr>
          </a:p>
          <a:p>
            <a:pPr algn="ctr"/>
            <a:r>
              <a:rPr lang="en-US" altLang="ja-JP" sz="1400" b="1" dirty="0">
                <a:latin typeface="+mj-ea"/>
              </a:rPr>
              <a:t>【</a:t>
            </a:r>
            <a:r>
              <a:rPr lang="ja-JP" altLang="en-US" sz="1400" b="1" dirty="0">
                <a:latin typeface="+mj-ea"/>
              </a:rPr>
              <a:t>結果</a:t>
            </a:r>
            <a:r>
              <a:rPr lang="en-US" altLang="ja-JP" sz="1400" b="1" dirty="0">
                <a:latin typeface="+mj-ea"/>
              </a:rPr>
              <a:t>】</a:t>
            </a:r>
            <a:r>
              <a:rPr lang="ja-JP" altLang="en-US" sz="1400" b="1" dirty="0">
                <a:latin typeface="+mj-ea"/>
              </a:rPr>
              <a:t>「ホスト</a:t>
            </a:r>
            <a:r>
              <a:rPr lang="en-US" altLang="ja-JP" sz="1400" b="1" dirty="0">
                <a:latin typeface="+mj-ea"/>
              </a:rPr>
              <a:t>C</a:t>
            </a:r>
            <a:r>
              <a:rPr lang="ja-JP" altLang="en-US" sz="1400" b="1" dirty="0">
                <a:latin typeface="+mj-ea"/>
              </a:rPr>
              <a:t>が紐付いている全ての</a:t>
            </a:r>
            <a:r>
              <a:rPr lang="en-US" altLang="ja-JP" sz="1400" b="1" dirty="0">
                <a:latin typeface="+mj-ea"/>
              </a:rPr>
              <a:t>Movement</a:t>
            </a:r>
            <a:r>
              <a:rPr lang="ja-JP" altLang="en-US" sz="1400" b="1" dirty="0">
                <a:latin typeface="+mj-ea"/>
              </a:rPr>
              <a:t>」に自動的に変更情報が反映される。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551274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914321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鍵認証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278884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826256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717738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195903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5074469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パスワード認証 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268861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807338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70255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79887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812009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779280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オペレーションの概要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6463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オペレーションとは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での作業実行単位のことです。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作業予定、実行履歴などを管理することが可能です。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オペレーションの活用方法につきましては</a:t>
            </a:r>
            <a:r>
              <a:rPr lang="ja-JP" altLang="en-US" dirty="0">
                <a:hlinkClick r:id="rId3"/>
              </a:rPr>
              <a:t>クイックスタート</a:t>
            </a:r>
            <a:r>
              <a:rPr lang="ja-JP" altLang="en-US" dirty="0"/>
              <a:t>を参照ください。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①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②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③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Conductor</a:t>
            </a:r>
            <a:r>
              <a:rPr lang="ja-JP" altLang="en-US" sz="1200" b="1" dirty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</a:t>
            </a:r>
            <a:r>
              <a:rPr lang="en-US" altLang="ja-JP" sz="1400" b="1" dirty="0">
                <a:solidFill>
                  <a:schemeClr val="accent6"/>
                </a:solidFill>
              </a:rPr>
              <a:t>A/B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対象機器</a:t>
            </a:r>
            <a:r>
              <a:rPr lang="en-US" altLang="ja-JP" sz="1400" b="1" dirty="0">
                <a:solidFill>
                  <a:schemeClr val="accent6"/>
                </a:solidFill>
              </a:rPr>
              <a:t>C</a:t>
            </a:r>
            <a:r>
              <a:rPr lang="ja-JP" altLang="en-US" sz="1400" b="1" dirty="0">
                <a:solidFill>
                  <a:schemeClr val="accent6"/>
                </a:solidFill>
              </a:rPr>
              <a:t>が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400" b="1" dirty="0">
                <a:solidFill>
                  <a:schemeClr val="accent6"/>
                </a:solidFill>
              </a:rPr>
              <a:t>設定されます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/>
                <a:t>……………………………</a:t>
              </a:r>
            </a:p>
            <a:p>
              <a:r>
                <a:rPr lang="en-US" altLang="ja-JP" sz="600" b="1" dirty="0"/>
                <a:t>…………………</a:t>
              </a:r>
            </a:p>
            <a:p>
              <a:r>
                <a:rPr lang="en-US" altLang="ja-JP" sz="600" b="1" dirty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99073" y="269632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12698" y="269632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437653" y="5100290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03370" y="510029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/>
                        <a:t>…</a:t>
                      </a:r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ER</a:t>
            </a:r>
            <a:r>
              <a:rPr lang="ja-JP" altLang="en-US" dirty="0"/>
              <a:t>図の表示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ER</a:t>
            </a:r>
            <a:r>
              <a:rPr lang="ja-JP" altLang="en-US" b="1" dirty="0"/>
              <a:t>図とは</a:t>
            </a:r>
          </a:p>
          <a:p>
            <a:pPr marL="180000" lvl="1" indent="0">
              <a:buNone/>
            </a:pPr>
            <a:r>
              <a:rPr lang="ja-JP" altLang="en-US" dirty="0"/>
              <a:t>「基本コンソール」メニューグループ </a:t>
            </a:r>
            <a:r>
              <a:rPr lang="en-US" altLang="ja-JP" dirty="0"/>
              <a:t>&gt;&gt; </a:t>
            </a:r>
            <a:r>
              <a:rPr lang="ja-JP" altLang="en-US" dirty="0"/>
              <a:t>「</a:t>
            </a:r>
            <a:r>
              <a:rPr lang="en-US" altLang="ja-JP" dirty="0"/>
              <a:t>ER</a:t>
            </a:r>
            <a:r>
              <a:rPr lang="ja-JP" altLang="en-US" dirty="0"/>
              <a:t>図表示」で</a:t>
            </a:r>
            <a:r>
              <a:rPr lang="en-US" altLang="ja-JP" dirty="0"/>
              <a:t>ER</a:t>
            </a:r>
            <a:r>
              <a:rPr lang="ja-JP" altLang="en-US" dirty="0"/>
              <a:t>図を表示します。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ER</a:t>
            </a:r>
            <a:r>
              <a:rPr lang="ja-JP" altLang="en-US" dirty="0"/>
              <a:t>図では選択したメニューグループの各メニューと参照データの紐づけ</a:t>
            </a:r>
            <a:r>
              <a:rPr lang="en-US" altLang="ja-JP" dirty="0"/>
              <a:t>(</a:t>
            </a:r>
            <a:r>
              <a:rPr lang="ja-JP" altLang="en-US" dirty="0"/>
              <a:t>リレーション</a:t>
            </a:r>
            <a:r>
              <a:rPr lang="en-US" altLang="ja-JP" dirty="0"/>
              <a:t>)</a:t>
            </a:r>
            <a:r>
              <a:rPr lang="ja-JP" altLang="en-US" dirty="0"/>
              <a:t>を表示し、プリント出力ができます。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表示内容はログインユーザが閲覧可能権限を持つメニューのみ表示されます。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操作手順等の詳細につきましては、</a:t>
            </a:r>
            <a:r>
              <a:rPr lang="ja-JP" altLang="en-US" dirty="0">
                <a:hlinkClick r:id="rId3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b="3992"/>
          <a:stretch/>
        </p:blipFill>
        <p:spPr>
          <a:xfrm>
            <a:off x="3451546" y="3717040"/>
            <a:ext cx="5400750" cy="2570128"/>
          </a:xfrm>
          <a:prstGeom prst="rect">
            <a:avLst/>
          </a:prstGeom>
        </p:spPr>
      </p:pic>
      <p:sp>
        <p:nvSpPr>
          <p:cNvPr id="10" name="曲折矢印 9"/>
          <p:cNvSpPr/>
          <p:nvPr/>
        </p:nvSpPr>
        <p:spPr bwMode="auto">
          <a:xfrm rot="10800000" flipH="1">
            <a:off x="1696992" y="5326304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2F7DEED-302B-432B-B157-70FD9746A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9" y="2855858"/>
            <a:ext cx="3098584" cy="23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/>
              <a:t>はじめに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ja-JP" altLang="en-US" sz="1700" dirty="0">
                <a:latin typeface="+mn-ea"/>
                <a:hlinkClick r:id="rId2" action="ppaction://hlinksldjump"/>
              </a:rPr>
              <a:t>本書について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管理コンソールの説明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ja-JP" altLang="en-US" sz="1700" dirty="0">
                <a:latin typeface="+mn-ea"/>
                <a:hlinkClick r:id="rId3" action="ppaction://hlinksldjump"/>
              </a:rPr>
              <a:t>システム設定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>
                <a:latin typeface="+mn-ea"/>
                <a:hlinkClick r:id="rId4" action="ppaction://hlinksldjump"/>
              </a:rPr>
              <a:t>RBAC</a:t>
            </a:r>
            <a:r>
              <a:rPr lang="ja-JP" altLang="en-US" sz="1700" dirty="0">
                <a:latin typeface="+mn-ea"/>
                <a:hlinkClick r:id="rId4" action="ppaction://hlinksldjump"/>
              </a:rPr>
              <a:t>（ロールベースアクセス制御）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+mn-ea"/>
              </a:rPr>
              <a:t>基本コンソールの説明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>
                <a:latin typeface="+mn-ea"/>
                <a:hlinkClick r:id="rId5" action="ppaction://hlinksldjump"/>
              </a:rPr>
              <a:t>ITA</a:t>
            </a:r>
            <a:r>
              <a:rPr lang="ja-JP" altLang="en-US" sz="1700" dirty="0">
                <a:latin typeface="+mn-ea"/>
                <a:hlinkClick r:id="rId5" action="ppaction://hlinksldjump"/>
              </a:rPr>
              <a:t>における機器の管理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ja-JP" altLang="en-US" sz="1700" dirty="0">
                <a:latin typeface="+mn-ea"/>
                <a:hlinkClick r:id="rId6" action="ppaction://hlinksldjump"/>
              </a:rPr>
              <a:t>オペレーションの概要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600" dirty="0">
                <a:hlinkClick r:id="rId7" action="ppaction://hlinksldjump"/>
              </a:rPr>
              <a:t>ER</a:t>
            </a:r>
            <a:r>
              <a:rPr lang="ja-JP" altLang="en-US" sz="1600" dirty="0">
                <a:hlinkClick r:id="rId7" action="ppaction://hlinksldjump"/>
              </a:rPr>
              <a:t>図の表示</a:t>
            </a:r>
            <a:endParaRPr lang="en-US" altLang="ja-JP" sz="1700" dirty="0">
              <a:latin typeface="+mn-ea"/>
            </a:endParaRPr>
          </a:p>
          <a:p>
            <a:endParaRPr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メインメニュー</a:t>
            </a:r>
            <a:endParaRPr kumimoji="1" lang="en-US" altLang="ja-JP" b="1" dirty="0"/>
          </a:p>
          <a:p>
            <a:pPr lvl="1"/>
            <a:r>
              <a:rPr lang="ja-JP" altLang="en-US" dirty="0"/>
              <a:t>本書では、メニューグループの「</a:t>
            </a:r>
            <a:r>
              <a:rPr lang="ja-JP" altLang="en-US" b="1" dirty="0"/>
              <a:t>管理コンソール</a:t>
            </a:r>
            <a:r>
              <a:rPr lang="ja-JP" altLang="en-US" dirty="0"/>
              <a:t>」「</a:t>
            </a:r>
            <a:r>
              <a:rPr lang="ja-JP" altLang="en-US" b="1" dirty="0"/>
              <a:t>基本コンソール</a:t>
            </a:r>
            <a:r>
              <a:rPr lang="ja-JP" altLang="en-US" dirty="0"/>
              <a:t>」についてご説明します。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管理コンソール</a:t>
            </a:r>
            <a:endParaRPr lang="en-US" altLang="ja-JP" b="1" dirty="0"/>
          </a:p>
          <a:p>
            <a:pPr lvl="2"/>
            <a:r>
              <a:rPr lang="ja-JP" altLang="en-US" dirty="0"/>
              <a:t>システム設定</a:t>
            </a:r>
          </a:p>
          <a:p>
            <a:pPr lvl="2"/>
            <a:r>
              <a:rPr lang="en-US" altLang="ja-JP" dirty="0"/>
              <a:t>RBAC</a:t>
            </a:r>
            <a:r>
              <a:rPr lang="ja-JP" altLang="en-US" dirty="0"/>
              <a:t>（ロールベースアクセス制御）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lvl="1"/>
            <a:r>
              <a:rPr lang="ja-JP" altLang="en-US" b="1" dirty="0"/>
              <a:t>基本コンソール</a:t>
            </a:r>
            <a:endParaRPr lang="en-US" altLang="ja-JP" b="1" dirty="0"/>
          </a:p>
          <a:p>
            <a:pPr lvl="2"/>
            <a:r>
              <a:rPr lang="en-US" altLang="ja-JP" dirty="0"/>
              <a:t>ITA</a:t>
            </a:r>
            <a:r>
              <a:rPr lang="ja-JP" altLang="en-US" dirty="0"/>
              <a:t>における機器の管理</a:t>
            </a:r>
          </a:p>
          <a:p>
            <a:pPr lvl="2"/>
            <a:r>
              <a:rPr lang="ja-JP" altLang="en-US" dirty="0"/>
              <a:t>オペレーションの概要</a:t>
            </a:r>
            <a:endParaRPr lang="en-US" altLang="ja-JP" dirty="0"/>
          </a:p>
          <a:p>
            <a:pPr lvl="2"/>
            <a:r>
              <a:rPr lang="en-US" altLang="ja-JP" dirty="0"/>
              <a:t>ER</a:t>
            </a:r>
            <a:r>
              <a:rPr lang="ja-JP" altLang="en-US" dirty="0"/>
              <a:t>図の表示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22224" b="27660"/>
          <a:stretch/>
        </p:blipFill>
        <p:spPr>
          <a:xfrm>
            <a:off x="3843116" y="1988800"/>
            <a:ext cx="5049484" cy="32908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</a:t>
            </a:r>
            <a:r>
              <a:rPr lang="ja-JP" altLang="en-US" dirty="0"/>
              <a:t>本書について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95920" y="2383922"/>
            <a:ext cx="2062457" cy="12304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管理コンソールの説明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4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各種情報の登録を行います。設定項目は、以下のとおりです。（次項に続く</a:t>
            </a:r>
            <a:r>
              <a:rPr lang="en-US" altLang="ja-JP" sz="1800" dirty="0"/>
              <a:t>)</a:t>
            </a: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82769"/>
              </p:ext>
            </p:extLst>
          </p:nvPr>
        </p:nvGraphicFramePr>
        <p:xfrm>
          <a:off x="646968" y="1922732"/>
          <a:ext cx="7849090" cy="344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4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latin typeface="+mn-lt"/>
                        </a:rPr>
                        <a:t>パスワード有効期間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パスワードの有効期間</a:t>
                      </a:r>
                      <a:endParaRPr kumimoji="1" lang="en-US" altLang="ja-JP" sz="1400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「システム設定」メニューは、システム導入・運用時に設定すべき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/>
              <a:t>　各種情報の登録を行います。設定項目は、以下のとおりです。</a:t>
            </a:r>
            <a:endParaRPr lang="en-US" altLang="ja-JP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3113"/>
              </p:ext>
            </p:extLst>
          </p:nvPr>
        </p:nvGraphicFramePr>
        <p:xfrm>
          <a:off x="646968" y="1922732"/>
          <a:ext cx="7849090" cy="2788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項目名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説明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r>
                        <a:rPr kumimoji="1" lang="zh-TW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認証継続期間：未操作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r>
                        <a:rPr kumimoji="1" lang="zh-TW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画面デザイン選択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画面のデザイン設定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 / Conductor</a:t>
                      </a:r>
                    </a:p>
                    <a:p>
                      <a:r>
                        <a:rPr kumimoji="1" lang="ja-JP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インターバル時間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定期作業実行に登録された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</a:t>
                      </a:r>
                      <a:endParaRPr kumimoji="1" lang="en-US" altLang="ja-JP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未実行（予約）ステータスに遷移するまでのインターバル時間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r>
                        <a:rPr kumimoji="1" lang="ja-JP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「ロール」ボタンの表示切替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ログインしているユーザがどのロールに所属しているかを</a:t>
                      </a:r>
                      <a:endParaRPr kumimoji="1" lang="en-US" altLang="ja-JP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表示する「ロール」ボタンの有効</a:t>
                      </a: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無効を選択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1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r>
              <a:rPr lang="en-US" altLang="ja-JP" b="1" dirty="0"/>
              <a:t>RBAC</a:t>
            </a:r>
            <a:r>
              <a:rPr lang="ja-JP" altLang="en-US" b="1" dirty="0"/>
              <a:t>とは</a:t>
            </a:r>
            <a:endParaRPr kumimoji="1"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/>
              <a:t>ユーザ個人に対して直接許可が与えられるのではなく、 ロールを通して与えられるため、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アクセス権の管理は、ロールへのアクセス権の割り当てという形になります。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b="1" dirty="0"/>
              <a:t>メニュー毎ごとの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ユーザ毎にアクセスを許可するロールを付与することで、ユーザごとにメニューへのアクセスを制御することができます。また紐付の際には「メンテナンス可」「閲覧のみ」が選択でき、「メンテナンス可」を選択するとデータや履歴の確認、複製、更新、廃止を行えます。「閲覧のみ」を選択するとデータと履歴の確認のみ行うことができます。</a:t>
            </a:r>
            <a:endParaRPr lang="en-US" altLang="ja-JP" b="1" dirty="0"/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ja-JP" altLang="en-US" b="1" dirty="0"/>
              <a:t>データレコード毎の</a:t>
            </a:r>
            <a:r>
              <a:rPr lang="en-US" altLang="ja-JP" b="1" dirty="0"/>
              <a:t>RBAC</a:t>
            </a:r>
          </a:p>
          <a:p>
            <a:pPr marL="180000" lvl="1" indent="0">
              <a:buNone/>
            </a:pPr>
            <a:r>
              <a:rPr lang="ja-JP" altLang="en-US" dirty="0"/>
              <a:t>   ユーザ毎にアクセスを許可するロールを付与し、データレコード毎にロールを付与することで、データレコード毎のアクセスを制御できます。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上記機能を利用しない場合、デフォルトアクセス権およびアクセス許可ロールを空白にすることで、どのユーザからでも閲覧が可能になります。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操作手順等の詳細につきましては、</a:t>
            </a:r>
            <a:r>
              <a:rPr lang="ja-JP" altLang="en-US" dirty="0">
                <a:hlinkClick r:id="rId2"/>
              </a:rPr>
              <a:t>利用手順マニュアル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" t="1" r="65292" b="32656"/>
          <a:stretch/>
        </p:blipFill>
        <p:spPr>
          <a:xfrm>
            <a:off x="5418668" y="1217888"/>
            <a:ext cx="3490969" cy="33092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RBAC(</a:t>
            </a:r>
            <a:r>
              <a:rPr lang="ja-JP" altLang="en-US" dirty="0"/>
              <a:t>ロールベースアクセス制御</a:t>
            </a:r>
            <a:r>
              <a:rPr lang="en-US" altLang="ja-JP" dirty="0"/>
              <a:t>) (2/4)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「管理コンソール」メニューグループ内のメニュー説明</a:t>
            </a:r>
            <a:endParaRPr lang="en-US" altLang="ja-JP" sz="1800" b="1" dirty="0"/>
          </a:p>
          <a:p>
            <a:endParaRPr lang="en-US" altLang="ja-JP" sz="1800" b="1" dirty="0"/>
          </a:p>
          <a:p>
            <a:pPr lvl="1"/>
            <a:r>
              <a:rPr lang="ja-JP" altLang="en-US" sz="1400" b="1" dirty="0"/>
              <a:t>メニューグループ管理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メニューを複数束ねるものです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ja-JP" altLang="en-US" sz="1400" b="1" dirty="0"/>
              <a:t>メニュー管理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メニューは必ず一つのメニューグループに所属します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ロール管理</a:t>
            </a:r>
            <a:endParaRPr lang="en-US" altLang="ja-JP" sz="1400" b="1" dirty="0"/>
          </a:p>
          <a:p>
            <a:pPr lvl="2"/>
            <a:r>
              <a:rPr lang="ja-JP" altLang="en-US" dirty="0"/>
              <a:t>メニューへのアクセス権限を役割定義するものです</a:t>
            </a:r>
            <a:endParaRPr lang="en-US" altLang="ja-JP" sz="1600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ユーザ管理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ユーザは複数のロールを持つことが可能です</a:t>
            </a:r>
            <a:endParaRPr lang="en-US" altLang="ja-JP" dirty="0"/>
          </a:p>
          <a:p>
            <a:pPr lvl="2"/>
            <a:r>
              <a:rPr lang="en-US" altLang="ja-JP" dirty="0"/>
              <a:t>ActiveDirectory</a:t>
            </a:r>
            <a:r>
              <a:rPr lang="ja-JP" altLang="en-US" dirty="0"/>
              <a:t>と連携し、ユーザ情報を取得することが可能です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ロール・メニュー紐付管理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ロールごとにメニューへのアクセス権限をメンテナンスできます</a:t>
            </a:r>
            <a:endParaRPr lang="en-US" altLang="ja-JP" dirty="0"/>
          </a:p>
          <a:p>
            <a:pPr lvl="1"/>
            <a:endParaRPr lang="en-US" altLang="ja-JP" sz="1400" b="1" dirty="0"/>
          </a:p>
          <a:p>
            <a:pPr lvl="1"/>
            <a:r>
              <a:rPr lang="ja-JP" altLang="en-US" sz="1400" b="1" dirty="0"/>
              <a:t>ロール・ユーザ紐付管理</a:t>
            </a:r>
            <a:endParaRPr lang="en-US" altLang="ja-JP" sz="1400" b="1" dirty="0"/>
          </a:p>
          <a:p>
            <a:pPr lvl="2"/>
            <a:r>
              <a:rPr lang="ja-JP" altLang="en-US" dirty="0"/>
              <a:t>ユーザごとに所属するユーザをメンテナンスできます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02882" y="1850914"/>
            <a:ext cx="973777" cy="2676178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56741" y="2166078"/>
            <a:ext cx="2506772" cy="241508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82273" y="477523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44326" y="4753861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20278" y="506980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31343" y="5061466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239283" y="4527092"/>
            <a:ext cx="180995" cy="5427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281466" y="4581160"/>
            <a:ext cx="149877" cy="4886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1452</Words>
  <Application>Microsoft Office PowerPoint</Application>
  <PresentationFormat>画面に合わせる (4:3)</PresentationFormat>
  <Paragraphs>281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2.　管理コンソールの説明</vt:lpstr>
      <vt:lpstr>2.1　システム設定</vt:lpstr>
      <vt:lpstr>2.1　システム設定</vt:lpstr>
      <vt:lpstr>2.2　RBAC(ロールベースアクセス制御) (1/4)</vt:lpstr>
      <vt:lpstr>2.2　RBAC(ロールベースアクセス制御) (2/4)　 </vt:lpstr>
      <vt:lpstr>2.2　RBAC(ロールベースアクセス制御) (3/4)</vt:lpstr>
      <vt:lpstr>2.2　RBAC(ロールベースアクセス制御) (4/4)</vt:lpstr>
      <vt:lpstr>3.　基本コンソールの説明</vt:lpstr>
      <vt:lpstr>3.1　ITAにおける機器の管理 (1/2)</vt:lpstr>
      <vt:lpstr>3.1　ITAにおける機器の管理 (2/2)</vt:lpstr>
      <vt:lpstr>3.2　オペレーションの概要</vt:lpstr>
      <vt:lpstr>3.3　ER図の表示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2022-04-28T04:40:58Z</dcterms:created>
  <dcterms:modified xsi:type="dcterms:W3CDTF">2022-05-13T01:08:00Z</dcterms:modified>
</cp:coreProperties>
</file>