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2"/>
  </p:notesMasterIdLst>
  <p:handoutMasterIdLst>
    <p:handoutMasterId r:id="rId33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318" r:id="rId31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36"/>
            <p14:sldId id="537"/>
            <p14:sldId id="538"/>
            <p14:sldId id="53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5507" autoAdjust="0"/>
  </p:normalViewPr>
  <p:slideViewPr>
    <p:cSldViewPr>
      <p:cViewPr>
        <p:scale>
          <a:sx n="110" d="100"/>
          <a:sy n="110" d="100"/>
        </p:scale>
        <p:origin x="78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2020/6/15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2020/6/15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1.5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8183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⑦環境構築ツール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オフライン版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②セッティングファイル編集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③ライブラリ収集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スクリプト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</a:t>
            </a:r>
            <a:r>
              <a:rPr lang="ja-JP" altLang="en-US" dirty="0" smtClean="0"/>
              <a:t>セッティングファイル（</a:t>
            </a:r>
            <a:r>
              <a:rPr lang="en-US" altLang="ja-JP" dirty="0" smtClean="0"/>
              <a:t>ita_builder_setting.txt</a:t>
            </a:r>
            <a:r>
              <a:rPr lang="ja-JP" altLang="en-US" dirty="0"/>
              <a:t>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9518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</a:t>
                      </a:r>
                      <a:r>
                        <a:rPr lang="en-US" altLang="ja-JP" sz="900" kern="100" dirty="0" smtClean="0">
                          <a:effectLst/>
                        </a:rPr>
                        <a:t>“, "RHEL7_AWS“, "RHEL8_AWS")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altLang="ja-JP" sz="900" kern="100" dirty="0" smtClean="0">
                          <a:effectLst/>
                        </a:rPr>
                        <a:t>が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altLang="ja-JP" sz="900" kern="100" dirty="0" smtClean="0">
                          <a:effectLst/>
                        </a:rPr>
                        <a:t>の場合必須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34" name="直線コネクタ 3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正方形/長方形 36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4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ja-JP" altLang="en-US" dirty="0"/>
              <a:t>ライブラリ収集</a:t>
            </a:r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/>
              <a:t>、ライブラリ収集スクリプトを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初期値は</a:t>
            </a:r>
            <a:r>
              <a:rPr lang="en-US" altLang="ja-JP" dirty="0" err="1" smtClean="0"/>
              <a:t>ita_base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ansible_driver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createparam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Hostgroup</a:t>
            </a:r>
            <a:r>
              <a:rPr lang="ja-JP" altLang="en-US" dirty="0" smtClean="0"/>
              <a:t>のインストール設定が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となっています。インストールしない場合は、設定値を</a:t>
            </a:r>
            <a:r>
              <a:rPr lang="en-US" altLang="ja-JP" dirty="0" smtClean="0"/>
              <a:t>no</a:t>
            </a:r>
            <a:r>
              <a:rPr lang="ja-JP" altLang="en-US" dirty="0" smtClean="0"/>
              <a:t>としてください。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06341"/>
              </p:ext>
            </p:extLst>
          </p:nvPr>
        </p:nvGraphicFramePr>
        <p:xfrm>
          <a:off x="539440" y="2060814"/>
          <a:ext cx="8065121" cy="4358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7951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</a:t>
                      </a:r>
                      <a:r>
                        <a:rPr lang="ja-JP" sz="1000" kern="100" dirty="0" smtClean="0">
                          <a:effectLst/>
                        </a:rPr>
                        <a:t>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 smtClean="0"/>
              <a:t>(</a:t>
            </a:r>
            <a:r>
              <a:rPr lang="ja-JP" altLang="en-US" dirty="0"/>
              <a:t>オフ</a:t>
            </a:r>
            <a:r>
              <a:rPr lang="ja-JP" altLang="en-US" dirty="0" smtClean="0"/>
              <a:t>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環境構築ツールを実行する</a:t>
            </a:r>
            <a:r>
              <a:rPr lang="ja-JP" altLang="en-US" dirty="0" smtClean="0"/>
              <a:t>と、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ita_installer.log </a:t>
            </a:r>
            <a:r>
              <a:rPr lang="ja-JP" altLang="en-US" dirty="0" smtClean="0"/>
              <a:t>に</a:t>
            </a:r>
            <a:r>
              <a:rPr lang="ja-JP" altLang="en-US" dirty="0"/>
              <a:t>処理内容が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>
                <a:latin typeface="+mn-ea"/>
              </a:rPr>
              <a:t>2</a:t>
            </a:r>
            <a:r>
              <a:rPr lang="en-US" altLang="ja-JP" sz="1400" dirty="0" smtClean="0">
                <a:latin typeface="+mn-ea"/>
              </a:rPr>
              <a:t>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4.7</a:t>
            </a:r>
            <a:r>
              <a:rPr lang="zh-TW" altLang="en-US" sz="1400" dirty="0">
                <a:latin typeface="+mn-ea"/>
              </a:rPr>
              <a:t>　 </a:t>
            </a:r>
            <a:r>
              <a:rPr lang="ja-JP" altLang="en-US" sz="1400" dirty="0" smtClean="0">
                <a:latin typeface="+mn-ea"/>
              </a:rPr>
              <a:t>参考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94876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r>
              <a:rPr lang="ja-JP" altLang="en-US" dirty="0">
                <a:solidFill>
                  <a:srgbClr val="FF0000"/>
                </a:solidFill>
              </a:rPr>
              <a:t>以降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48423"/>
              </p:ext>
            </p:extLst>
          </p:nvPr>
        </p:nvGraphicFramePr>
        <p:xfrm>
          <a:off x="1259540" y="1628750"/>
          <a:ext cx="6624920" cy="2736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</a:t>
                      </a:r>
                      <a:r>
                        <a:rPr lang="ja-JP" sz="1050" kern="100" dirty="0" smtClean="0">
                          <a:effectLst/>
                        </a:rPr>
                        <a:t>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エクスポート</a:t>
                      </a:r>
                      <a:r>
                        <a:rPr lang="en-US" altLang="ja-JP" sz="1050" kern="100" dirty="0" smtClean="0">
                          <a:effectLst/>
                        </a:rPr>
                        <a:t>/</a:t>
                      </a:r>
                      <a:r>
                        <a:rPr lang="ja-JP" altLang="en-US" sz="1050" kern="100" dirty="0" smtClean="0">
                          <a:effectLst/>
                        </a:rPr>
                        <a:t>インポート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31934"/>
              </p:ext>
            </p:extLst>
          </p:nvPr>
        </p:nvGraphicFramePr>
        <p:xfrm>
          <a:off x="1829118" y="275272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17016"/>
              </p:ext>
            </p:extLst>
          </p:nvPr>
        </p:nvGraphicFramePr>
        <p:xfrm>
          <a:off x="1828630" y="414910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ja-JP" altLang="ja-JP" dirty="0" smtClean="0"/>
              <a:t>操作</a:t>
            </a:r>
            <a:r>
              <a:rPr lang="ja-JP" altLang="ja-JP" dirty="0"/>
              <a:t>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</a:t>
            </a:r>
            <a:r>
              <a:rPr lang="ja-JP" altLang="ja-JP" dirty="0" smtClean="0"/>
              <a:t>インポート</a:t>
            </a:r>
            <a:r>
              <a:rPr lang="ja-JP" altLang="en-US" dirty="0" smtClean="0"/>
              <a:t>を行います。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証明書は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インストールパッケージの以下のパスに格納されています。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ja-JP" altLang="en-US" dirty="0" smtClean="0"/>
              <a:t>例として、</a:t>
            </a:r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07459" y="1772770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HTTPS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https://exastro-it-automation</a:t>
            </a:r>
          </a:p>
          <a:p>
            <a:pPr marL="180000" lvl="1" indent="0">
              <a:buNone/>
            </a:pP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 smtClean="0"/>
              <a:t>接続</a:t>
            </a:r>
            <a:r>
              <a:rPr lang="ja-JP" altLang="en-US" dirty="0"/>
              <a:t>後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の場合と同様となります。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304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25885"/>
              </p:ext>
            </p:extLst>
          </p:nvPr>
        </p:nvGraphicFramePr>
        <p:xfrm>
          <a:off x="107380" y="1772771"/>
          <a:ext cx="8929240" cy="45916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</a:rPr>
                        <a:t>OSS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900" kern="0" dirty="0" smtClean="0">
                          <a:effectLst/>
                        </a:rPr>
                        <a:t/>
                      </a:r>
                      <a:br>
                        <a:rPr lang="en-US" altLang="ja-JP" sz="900" kern="0" dirty="0" smtClean="0">
                          <a:effectLst/>
                        </a:rPr>
                      </a:br>
                      <a:r>
                        <a:rPr lang="ja-JP" altLang="ja-JP" sz="9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900" kern="0" dirty="0" smtClean="0">
                          <a:effectLst/>
                        </a:rPr>
                        <a:t>OS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70256"/>
              </p:ext>
            </p:extLst>
          </p:nvPr>
        </p:nvGraphicFramePr>
        <p:xfrm>
          <a:off x="971013" y="2780910"/>
          <a:ext cx="7201000" cy="327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0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977078" y="6145411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3017</Words>
  <Application>Microsoft Office PowerPoint</Application>
  <PresentationFormat>画面に合わせる (4:3)</PresentationFormat>
  <Paragraphs>557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29</vt:i4>
      </vt:variant>
    </vt:vector>
  </HeadingPairs>
  <TitlesOfParts>
    <vt:vector size="45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1/2</vt:lpstr>
      <vt:lpstr>2.3　動作環境・条件　2/2</vt:lpstr>
      <vt:lpstr>3.　ITA環境構築手順</vt:lpstr>
      <vt:lpstr>3.1　オフラインインストール</vt:lpstr>
      <vt:lpstr>3.2　事前準備</vt:lpstr>
      <vt:lpstr>3.3　ITA環境構築フロー</vt:lpstr>
      <vt:lpstr>3.4　環境構築（1/8）</vt:lpstr>
      <vt:lpstr>3.5　環境構築（2/8）</vt:lpstr>
      <vt:lpstr>3.6　環境構築（3/8）</vt:lpstr>
      <vt:lpstr>3.7　環境構築（4/8）</vt:lpstr>
      <vt:lpstr>3.8　環境構築（5/8）</vt:lpstr>
      <vt:lpstr>3.9　環境構築（6/8）</vt:lpstr>
      <vt:lpstr>3.10　環境構築（7/8）</vt:lpstr>
      <vt:lpstr>3.11　環境構築（8/8）</vt:lpstr>
      <vt:lpstr>4.　ITA動作確認</vt:lpstr>
      <vt:lpstr>4.1　動作確認（1/6）</vt:lpstr>
      <vt:lpstr>4.2　動作確認（2/6）</vt:lpstr>
      <vt:lpstr>4.3　動作確認（3/6）</vt:lpstr>
      <vt:lpstr>4.4　動作確認（4/6）</vt:lpstr>
      <vt:lpstr>4.5　動作確認（5/6）</vt:lpstr>
      <vt:lpstr>4.6　動作確認（6/6）</vt:lpstr>
      <vt:lpstr>4.7　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2020-06-15T01:27:05Z</dcterms:modified>
</cp:coreProperties>
</file>