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autoCompressPictures="0">
  <p:sldMasterIdLst>
    <p:sldMasterId id="2147483657" r:id="rId1"/>
    <p:sldMasterId id="2147483703" r:id="rId2"/>
  </p:sldMasterIdLst>
  <p:notesMasterIdLst>
    <p:notesMasterId r:id="rId73"/>
  </p:notesMasterIdLst>
  <p:handoutMasterIdLst>
    <p:handoutMasterId r:id="rId74"/>
  </p:handoutMasterIdLst>
  <p:sldIdLst>
    <p:sldId id="262" r:id="rId3"/>
    <p:sldId id="507" r:id="rId4"/>
    <p:sldId id="708" r:id="rId5"/>
    <p:sldId id="710" r:id="rId6"/>
    <p:sldId id="800" r:id="rId7"/>
    <p:sldId id="712" r:id="rId8"/>
    <p:sldId id="716" r:id="rId9"/>
    <p:sldId id="814" r:id="rId10"/>
    <p:sldId id="717" r:id="rId11"/>
    <p:sldId id="813" r:id="rId12"/>
    <p:sldId id="721" r:id="rId13"/>
    <p:sldId id="720" r:id="rId14"/>
    <p:sldId id="798" r:id="rId15"/>
    <p:sldId id="722" r:id="rId16"/>
    <p:sldId id="773" r:id="rId17"/>
    <p:sldId id="718" r:id="rId18"/>
    <p:sldId id="807" r:id="rId19"/>
    <p:sldId id="724" r:id="rId20"/>
    <p:sldId id="726" r:id="rId21"/>
    <p:sldId id="729" r:id="rId22"/>
    <p:sldId id="728" r:id="rId23"/>
    <p:sldId id="789" r:id="rId24"/>
    <p:sldId id="730" r:id="rId25"/>
    <p:sldId id="779" r:id="rId26"/>
    <p:sldId id="790" r:id="rId27"/>
    <p:sldId id="713" r:id="rId28"/>
    <p:sldId id="803" r:id="rId29"/>
    <p:sldId id="811" r:id="rId30"/>
    <p:sldId id="714" r:id="rId31"/>
    <p:sldId id="794" r:id="rId32"/>
    <p:sldId id="775" r:id="rId33"/>
    <p:sldId id="735" r:id="rId34"/>
    <p:sldId id="787" r:id="rId35"/>
    <p:sldId id="815" r:id="rId36"/>
    <p:sldId id="739" r:id="rId37"/>
    <p:sldId id="734" r:id="rId38"/>
    <p:sldId id="740" r:id="rId39"/>
    <p:sldId id="741" r:id="rId40"/>
    <p:sldId id="805" r:id="rId41"/>
    <p:sldId id="776" r:id="rId42"/>
    <p:sldId id="780" r:id="rId43"/>
    <p:sldId id="746" r:id="rId44"/>
    <p:sldId id="769" r:id="rId45"/>
    <p:sldId id="791" r:id="rId46"/>
    <p:sldId id="737" r:id="rId47"/>
    <p:sldId id="782" r:id="rId48"/>
    <p:sldId id="715" r:id="rId49"/>
    <p:sldId id="806" r:id="rId50"/>
    <p:sldId id="723" r:id="rId51"/>
    <p:sldId id="747" r:id="rId52"/>
    <p:sldId id="801" r:id="rId53"/>
    <p:sldId id="816" r:id="rId54"/>
    <p:sldId id="757" r:id="rId55"/>
    <p:sldId id="758" r:id="rId56"/>
    <p:sldId id="756" r:id="rId57"/>
    <p:sldId id="795" r:id="rId58"/>
    <p:sldId id="796" r:id="rId59"/>
    <p:sldId id="760" r:id="rId60"/>
    <p:sldId id="808" r:id="rId61"/>
    <p:sldId id="812" r:id="rId62"/>
    <p:sldId id="763" r:id="rId63"/>
    <p:sldId id="781" r:id="rId64"/>
    <p:sldId id="766" r:id="rId65"/>
    <p:sldId id="762" r:id="rId66"/>
    <p:sldId id="792" r:id="rId67"/>
    <p:sldId id="767" r:id="rId68"/>
    <p:sldId id="783" r:id="rId69"/>
    <p:sldId id="784" r:id="rId70"/>
    <p:sldId id="785" r:id="rId71"/>
    <p:sldId id="318" r:id="rId72"/>
  </p:sldIdLst>
  <p:sldSz cx="9144000" cy="6858000" type="screen4x3"/>
  <p:notesSz cx="6807200" cy="9939338"/>
  <p:kinsoku lang="ja-JP" invalStChars="、。，．・：；？！゛゜ヽヾゝゞ々ー’”）〕］｝〉》」』】°‰′″℃￠％ぁぃぅぇぉっゃゅょゎァィゥェォッャュョヮヵヶ!%),.:;?]}｡｣､･ｧｨｩｪｫｬｭｮｯｰﾞﾟ" invalEndChars="‘“（〔［｛〈《「『【￥＄$([\{｢￡"/>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目次" id="{35DD3A7B-A3B5-49A5-9CD2-FA74D1CAA38D}">
          <p14:sldIdLst>
            <p14:sldId id="262"/>
            <p14:sldId id="507"/>
          </p14:sldIdLst>
        </p14:section>
        <p14:section name="はじめに" id="{29DDEF86-CE6B-4115-9B75-BD62884D972A}">
          <p14:sldIdLst>
            <p14:sldId id="708"/>
          </p14:sldIdLst>
        </p14:section>
        <p14:section name="Legacy" id="{55238CF3-E671-490E-9DDA-5A049AE670B6}">
          <p14:sldIdLst>
            <p14:sldId id="710"/>
            <p14:sldId id="800"/>
            <p14:sldId id="712"/>
            <p14:sldId id="716"/>
            <p14:sldId id="814"/>
            <p14:sldId id="717"/>
            <p14:sldId id="813"/>
            <p14:sldId id="721"/>
            <p14:sldId id="720"/>
            <p14:sldId id="798"/>
            <p14:sldId id="722"/>
            <p14:sldId id="773"/>
            <p14:sldId id="718"/>
            <p14:sldId id="807"/>
            <p14:sldId id="724"/>
            <p14:sldId id="726"/>
            <p14:sldId id="729"/>
            <p14:sldId id="728"/>
            <p14:sldId id="789"/>
            <p14:sldId id="730"/>
            <p14:sldId id="779"/>
            <p14:sldId id="790"/>
          </p14:sldIdLst>
        </p14:section>
        <p14:section name="Role" id="{2B765D9A-4A7B-406F-B6BB-AB377ECD38E7}">
          <p14:sldIdLst>
            <p14:sldId id="713"/>
            <p14:sldId id="803"/>
            <p14:sldId id="811"/>
            <p14:sldId id="714"/>
            <p14:sldId id="794"/>
            <p14:sldId id="775"/>
            <p14:sldId id="735"/>
            <p14:sldId id="787"/>
            <p14:sldId id="815"/>
            <p14:sldId id="739"/>
            <p14:sldId id="734"/>
            <p14:sldId id="740"/>
            <p14:sldId id="741"/>
            <p14:sldId id="805"/>
            <p14:sldId id="776"/>
            <p14:sldId id="780"/>
            <p14:sldId id="746"/>
            <p14:sldId id="769"/>
            <p14:sldId id="791"/>
            <p14:sldId id="737"/>
            <p14:sldId id="782"/>
          </p14:sldIdLst>
        </p14:section>
        <p14:section name="Pioneer" id="{57DF7D61-7D5C-4CBC-9B74-5CEA0F7CFA63}">
          <p14:sldIdLst>
            <p14:sldId id="715"/>
            <p14:sldId id="806"/>
            <p14:sldId id="723"/>
            <p14:sldId id="747"/>
            <p14:sldId id="801"/>
            <p14:sldId id="816"/>
            <p14:sldId id="757"/>
            <p14:sldId id="758"/>
            <p14:sldId id="756"/>
            <p14:sldId id="795"/>
            <p14:sldId id="796"/>
            <p14:sldId id="760"/>
            <p14:sldId id="808"/>
            <p14:sldId id="812"/>
            <p14:sldId id="763"/>
            <p14:sldId id="781"/>
            <p14:sldId id="766"/>
            <p14:sldId id="762"/>
            <p14:sldId id="792"/>
            <p14:sldId id="767"/>
            <p14:sldId id="783"/>
            <p14:sldId id="784"/>
            <p14:sldId id="785"/>
            <p14:sldId id="318"/>
          </p14:sldIdLst>
        </p14:section>
      </p14:sectionLst>
    </p:ext>
    <p:ext uri="{EFAFB233-063F-42B5-8137-9DF3F51BA10A}">
      <p15:sldGuideLst xmlns:p15="http://schemas.microsoft.com/office/powerpoint/2012/main">
        <p15:guide id="1" orient="horz" pos="527">
          <p15:clr>
            <a:srgbClr val="A4A3A4"/>
          </p15:clr>
        </p15:guide>
        <p15:guide id="2" orient="horz" pos="73">
          <p15:clr>
            <a:srgbClr val="A4A3A4"/>
          </p15:clr>
        </p15:guide>
        <p15:guide id="3" orient="horz" pos="4064">
          <p15:clr>
            <a:srgbClr val="A4A3A4"/>
          </p15:clr>
        </p15:guide>
        <p15:guide id="4" pos="2880">
          <p15:clr>
            <a:srgbClr val="A4A3A4"/>
          </p15:clr>
        </p15:guide>
        <p15:guide id="5" pos="113">
          <p15:clr>
            <a:srgbClr val="A4A3A4"/>
          </p15:clr>
        </p15:guide>
        <p15:guide id="6" pos="5647">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0FF"/>
    <a:srgbClr val="002B62"/>
    <a:srgbClr val="E6E6E6"/>
    <a:srgbClr val="FFCC66"/>
    <a:srgbClr val="FFFF00"/>
    <a:srgbClr val="336699"/>
    <a:srgbClr val="666699"/>
    <a:srgbClr val="008000"/>
    <a:srgbClr val="FF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6527" autoAdjust="0"/>
  </p:normalViewPr>
  <p:slideViewPr>
    <p:cSldViewPr>
      <p:cViewPr varScale="1">
        <p:scale>
          <a:sx n="85" d="100"/>
          <a:sy n="85" d="100"/>
        </p:scale>
        <p:origin x="882" y="72"/>
      </p:cViewPr>
      <p:guideLst>
        <p:guide orient="horz" pos="527"/>
        <p:guide orient="horz" pos="73"/>
        <p:guide orient="horz" pos="4064"/>
        <p:guide pos="2880"/>
        <p:guide pos="113"/>
        <p:guide pos="5647"/>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7812"/>
    </p:cViewPr>
  </p:sorterViewPr>
  <p:notesViewPr>
    <p:cSldViewPr>
      <p:cViewPr varScale="1">
        <p:scale>
          <a:sx n="81" d="100"/>
          <a:sy n="81" d="100"/>
        </p:scale>
        <p:origin x="3990" y="114"/>
      </p:cViewPr>
      <p:guideLst>
        <p:guide orient="horz" pos="3130"/>
        <p:guide pos="2144"/>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2949787" cy="496967"/>
          </a:xfrm>
          <a:prstGeom prst="rect">
            <a:avLst/>
          </a:prstGeom>
        </p:spPr>
        <p:txBody>
          <a:bodyPr vert="horz" lIns="92228" tIns="46114" rIns="92228" bIns="46114" rtlCol="0"/>
          <a:lstStyle>
            <a:lvl1pPr algn="l">
              <a:defRPr sz="1200"/>
            </a:lvl1pPr>
          </a:lstStyle>
          <a:p>
            <a:endParaRPr kumimoji="1" lang="ja-JP" altLang="en-US">
              <a:ea typeface="メイリオ" panose="020B0604030504040204" pitchFamily="50" charset="-128"/>
            </a:endParaRPr>
          </a:p>
        </p:txBody>
      </p:sp>
      <p:sp>
        <p:nvSpPr>
          <p:cNvPr id="3" name="日付プレースホルダー 2"/>
          <p:cNvSpPr>
            <a:spLocks noGrp="1"/>
          </p:cNvSpPr>
          <p:nvPr>
            <p:ph type="dt" sz="quarter" idx="1"/>
          </p:nvPr>
        </p:nvSpPr>
        <p:spPr>
          <a:xfrm>
            <a:off x="3855838" y="1"/>
            <a:ext cx="2949787" cy="496967"/>
          </a:xfrm>
          <a:prstGeom prst="rect">
            <a:avLst/>
          </a:prstGeom>
        </p:spPr>
        <p:txBody>
          <a:bodyPr vert="horz" lIns="92228" tIns="46114" rIns="92228" bIns="46114" rtlCol="0"/>
          <a:lstStyle>
            <a:lvl1pPr algn="r">
              <a:defRPr sz="1200"/>
            </a:lvl1pPr>
          </a:lstStyle>
          <a:p>
            <a:fld id="{D829EBEE-5DBD-45D0-BA62-80122688BEB8}" type="datetimeFigureOut">
              <a:rPr kumimoji="1" lang="ja-JP" altLang="en-US" smtClean="0">
                <a:ea typeface="メイリオ" panose="020B0604030504040204" pitchFamily="50" charset="-128"/>
              </a:rPr>
              <a:t>2022/6/2</a:t>
            </a:fld>
            <a:endParaRPr kumimoji="1" lang="ja-JP" altLang="en-US">
              <a:ea typeface="メイリオ" panose="020B0604030504040204" pitchFamily="50" charset="-128"/>
            </a:endParaRPr>
          </a:p>
        </p:txBody>
      </p:sp>
      <p:sp>
        <p:nvSpPr>
          <p:cNvPr id="4" name="フッター プレースホルダー 3"/>
          <p:cNvSpPr>
            <a:spLocks noGrp="1"/>
          </p:cNvSpPr>
          <p:nvPr>
            <p:ph type="ftr" sz="quarter" idx="2"/>
          </p:nvPr>
        </p:nvSpPr>
        <p:spPr>
          <a:xfrm>
            <a:off x="1" y="9440647"/>
            <a:ext cx="2949787" cy="496967"/>
          </a:xfrm>
          <a:prstGeom prst="rect">
            <a:avLst/>
          </a:prstGeom>
        </p:spPr>
        <p:txBody>
          <a:bodyPr vert="horz" lIns="92228" tIns="46114" rIns="92228" bIns="46114" rtlCol="0" anchor="b"/>
          <a:lstStyle>
            <a:lvl1pPr algn="l">
              <a:defRPr sz="1200"/>
            </a:lvl1pPr>
          </a:lstStyle>
          <a:p>
            <a:endParaRPr kumimoji="1" lang="ja-JP" altLang="en-US">
              <a:ea typeface="メイリオ" panose="020B0604030504040204" pitchFamily="50" charset="-128"/>
            </a:endParaRPr>
          </a:p>
        </p:txBody>
      </p:sp>
      <p:sp>
        <p:nvSpPr>
          <p:cNvPr id="5" name="スライド番号プレースホルダー 4"/>
          <p:cNvSpPr>
            <a:spLocks noGrp="1"/>
          </p:cNvSpPr>
          <p:nvPr>
            <p:ph type="sldNum" sz="quarter" idx="3"/>
          </p:nvPr>
        </p:nvSpPr>
        <p:spPr>
          <a:xfrm>
            <a:off x="3855838" y="9440647"/>
            <a:ext cx="2949787" cy="496967"/>
          </a:xfrm>
          <a:prstGeom prst="rect">
            <a:avLst/>
          </a:prstGeom>
        </p:spPr>
        <p:txBody>
          <a:bodyPr vert="horz" lIns="92228" tIns="46114" rIns="92228" bIns="46114" rtlCol="0" anchor="b"/>
          <a:lstStyle>
            <a:lvl1pPr algn="r">
              <a:defRPr sz="1200"/>
            </a:lvl1pPr>
          </a:lstStyle>
          <a:p>
            <a:fld id="{6322DB22-2E22-491B-AA6C-F689DB200DBB}" type="slidenum">
              <a:rPr kumimoji="1" lang="ja-JP" altLang="en-US" smtClean="0">
                <a:ea typeface="メイリオ" panose="020B0604030504040204" pitchFamily="50" charset="-128"/>
              </a:rPr>
              <a:t>‹#›</a:t>
            </a:fld>
            <a:endParaRPr kumimoji="1" lang="ja-JP" altLang="en-US">
              <a:ea typeface="メイリオ" panose="020B0604030504040204" pitchFamily="50" charset="-128"/>
            </a:endParaRPr>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日付プレースホルダー 2"/>
          <p:cNvSpPr>
            <a:spLocks noGrp="1"/>
          </p:cNvSpPr>
          <p:nvPr>
            <p:ph type="dt" idx="1"/>
          </p:nvPr>
        </p:nvSpPr>
        <p:spPr>
          <a:xfrm>
            <a:off x="3855838" y="1"/>
            <a:ext cx="2949787" cy="288000"/>
          </a:xfrm>
          <a:prstGeom prst="rect">
            <a:avLst/>
          </a:prstGeom>
        </p:spPr>
        <p:txBody>
          <a:bodyPr vert="horz" lIns="92228" tIns="46114" rIns="92228" bIns="46114" rtlCol="0"/>
          <a:lstStyle>
            <a:lvl1pPr algn="r">
              <a:defRPr sz="1000">
                <a:ea typeface="メイリオ" panose="020B0604030504040204" pitchFamily="50" charset="-128"/>
              </a:defRPr>
            </a:lvl1pPr>
          </a:lstStyle>
          <a:p>
            <a:fld id="{4B26993D-C081-44EB-B0F5-A9F467792B62}" type="datetimeFigureOut">
              <a:rPr lang="ja-JP" altLang="en-US" smtClean="0"/>
              <a:pPr/>
              <a:t>2022/6/2</a:t>
            </a:fld>
            <a:endParaRPr lang="ja-JP" altLang="en-US"/>
          </a:p>
        </p:txBody>
      </p:sp>
      <p:sp>
        <p:nvSpPr>
          <p:cNvPr id="7" name="スライド番号プレースホルダー 6"/>
          <p:cNvSpPr>
            <a:spLocks noGrp="1"/>
          </p:cNvSpPr>
          <p:nvPr>
            <p:ph type="sldNum" sz="quarter" idx="5"/>
          </p:nvPr>
        </p:nvSpPr>
        <p:spPr>
          <a:xfrm>
            <a:off x="3855838" y="9652150"/>
            <a:ext cx="2949787" cy="288000"/>
          </a:xfrm>
          <a:prstGeom prst="rect">
            <a:avLst/>
          </a:prstGeom>
        </p:spPr>
        <p:txBody>
          <a:bodyPr vert="horz" lIns="92228" tIns="46114" rIns="92228" bIns="46114" rtlCol="0" anchor="b"/>
          <a:lstStyle>
            <a:lvl1pPr algn="r">
              <a:defRPr sz="1000">
                <a:ea typeface="メイリオ" panose="020B0604030504040204" pitchFamily="50" charset="-128"/>
              </a:defRPr>
            </a:lvl1pPr>
          </a:lstStyle>
          <a:p>
            <a:fld id="{CFBBA293-708C-4261-9FD1-AE04041D5F79}" type="slidenum">
              <a:rPr lang="ja-JP" altLang="en-US" smtClean="0"/>
              <a:pPr/>
              <a:t>‹#›</a:t>
            </a:fld>
            <a:endParaRPr lang="ja-JP" altLang="en-US"/>
          </a:p>
        </p:txBody>
      </p:sp>
      <p:sp>
        <p:nvSpPr>
          <p:cNvPr id="8" name="スライド イメージ プレースホルダー 7"/>
          <p:cNvSpPr>
            <a:spLocks noGrp="1" noRot="1" noChangeAspect="1"/>
          </p:cNvSpPr>
          <p:nvPr>
            <p:ph type="sldImg" idx="2"/>
          </p:nvPr>
        </p:nvSpPr>
        <p:spPr>
          <a:xfrm>
            <a:off x="920750" y="432000"/>
            <a:ext cx="4965700" cy="3725863"/>
          </a:xfrm>
          <a:prstGeom prst="rect">
            <a:avLst/>
          </a:prstGeom>
          <a:noFill/>
          <a:ln w="12700">
            <a:solidFill>
              <a:prstClr val="black"/>
            </a:solidFill>
          </a:ln>
        </p:spPr>
        <p:txBody>
          <a:bodyPr vert="horz" lIns="91440" tIns="45720" rIns="91440" bIns="45720" rtlCol="0" anchor="ctr"/>
          <a:lstStyle/>
          <a:p>
            <a:endParaRPr lang="ja-JP" altLang="en-US"/>
          </a:p>
        </p:txBody>
      </p:sp>
      <p:sp>
        <p:nvSpPr>
          <p:cNvPr id="9" name="ノート プレースホルダー 8"/>
          <p:cNvSpPr>
            <a:spLocks noGrp="1"/>
          </p:cNvSpPr>
          <p:nvPr>
            <p:ph type="body" sz="quarter" idx="3"/>
          </p:nvPr>
        </p:nvSpPr>
        <p:spPr>
          <a:xfrm>
            <a:off x="91600" y="4320000"/>
            <a:ext cx="6624000" cy="5220000"/>
          </a:xfrm>
          <a:prstGeom prst="rect">
            <a:avLst/>
          </a:prstGeom>
        </p:spPr>
        <p:txBody>
          <a:bodyPr vert="horz" lIns="0" tIns="45720" rIns="0" bIns="45720" rtlCol="0"/>
          <a:lstStyle/>
          <a:p>
            <a:pPr lvl="0"/>
            <a:r>
              <a:rPr kumimoji="1" lang="ja-JP" altLang="en-US" dirty="0"/>
              <a:t>マスター テキストの書式設定</a:t>
            </a:r>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メイリオ" panose="020B0604030504040204" pitchFamily="50" charset="-128"/>
        <a:cs typeface="+mn-cs"/>
      </a:defRPr>
    </a:lvl1pPr>
    <a:lvl2pPr marL="457200" algn="l" defTabSz="914400" rtl="0" eaLnBrk="1" latinLnBrk="0" hangingPunct="1">
      <a:defRPr kumimoji="1" sz="800" kern="1200">
        <a:solidFill>
          <a:schemeClr val="tx1"/>
        </a:solidFill>
        <a:latin typeface="+mn-lt"/>
        <a:ea typeface="メイリオ" panose="020B0604030504040204" pitchFamily="50" charset="-128"/>
        <a:cs typeface="+mn-cs"/>
      </a:defRPr>
    </a:lvl2pPr>
    <a:lvl3pPr marL="914400" algn="l" defTabSz="914400" rtl="0" eaLnBrk="1" latinLnBrk="0" hangingPunct="1">
      <a:defRPr kumimoji="1" sz="800" kern="1200">
        <a:solidFill>
          <a:schemeClr val="tx1"/>
        </a:solidFill>
        <a:latin typeface="+mn-lt"/>
        <a:ea typeface="メイリオ" panose="020B0604030504040204" pitchFamily="50" charset="-128"/>
        <a:cs typeface="+mn-cs"/>
      </a:defRPr>
    </a:lvl3pPr>
    <a:lvl4pPr marL="1371600" algn="l" defTabSz="914400" rtl="0" eaLnBrk="1" latinLnBrk="0" hangingPunct="1">
      <a:defRPr kumimoji="1" sz="800" kern="1200">
        <a:solidFill>
          <a:schemeClr val="tx1"/>
        </a:solidFill>
        <a:latin typeface="+mn-lt"/>
        <a:ea typeface="メイリオ" panose="020B0604030504040204" pitchFamily="50" charset="-128"/>
        <a:cs typeface="+mn-cs"/>
      </a:defRPr>
    </a:lvl4pPr>
    <a:lvl5pPr marL="1828800" algn="l" defTabSz="914400" rtl="0" eaLnBrk="1" latinLnBrk="0" hangingPunct="1">
      <a:defRPr kumimoji="1" sz="800" kern="1200">
        <a:solidFill>
          <a:schemeClr val="tx1"/>
        </a:solidFill>
        <a:latin typeface="+mn-lt"/>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14</a:t>
            </a:fld>
            <a:endParaRPr lang="ja-JP" altLang="en-US"/>
          </a:p>
        </p:txBody>
      </p:sp>
    </p:spTree>
    <p:extLst>
      <p:ext uri="{BB962C8B-B14F-4D97-AF65-F5344CB8AC3E}">
        <p14:creationId xmlns:p14="http://schemas.microsoft.com/office/powerpoint/2010/main" val="293897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pPr marL="342900" indent="-342900">
              <a:buFont typeface="+mj-lt"/>
              <a:buAutoNum type="circleNumDbPlain"/>
            </a:pPr>
            <a:r>
              <a:rPr lang="en-US" altLang="ja-JP"/>
              <a:t>Ansible-</a:t>
            </a:r>
            <a:r>
              <a:rPr lang="en-US" altLang="ja-JP" err="1"/>
              <a:t>LegacyRole</a:t>
            </a:r>
            <a:endParaRPr lang="en-US" altLang="ja-JP"/>
          </a:p>
          <a:p>
            <a:pPr marL="800100" lvl="1" indent="-342900">
              <a:buFont typeface="+mj-lt"/>
              <a:buAutoNum type="arabicPeriod"/>
            </a:pPr>
            <a:r>
              <a:rPr lang="ja-JP" altLang="en-US" sz="1600"/>
              <a:t>シナリオ</a:t>
            </a:r>
            <a:endParaRPr lang="en-US" altLang="ja-JP" sz="1600"/>
          </a:p>
          <a:p>
            <a:pPr marL="800100" lvl="1" indent="-342900">
              <a:buFont typeface="+mj-lt"/>
              <a:buAutoNum type="arabicPeriod"/>
            </a:pPr>
            <a:r>
              <a:rPr lang="ja-JP" altLang="en-US" sz="1600"/>
              <a:t>事前準備</a:t>
            </a:r>
            <a:endParaRPr lang="en-US" altLang="ja-JP" sz="1600"/>
          </a:p>
          <a:p>
            <a:pPr marL="800100" lvl="1" indent="-342900">
              <a:buFont typeface="+mj-lt"/>
              <a:buAutoNum type="arabicPeriod"/>
            </a:pPr>
            <a:r>
              <a:rPr lang="ja-JP" altLang="en-US" sz="1600"/>
              <a:t>ロールの登録</a:t>
            </a:r>
            <a:endParaRPr lang="en-US" altLang="ja-JP" sz="1600"/>
          </a:p>
          <a:p>
            <a:pPr marL="800100" lvl="1" indent="-342900">
              <a:buFont typeface="+mj-lt"/>
              <a:buAutoNum type="arabicPeriod"/>
            </a:pPr>
            <a:r>
              <a:rPr lang="en-US" altLang="ja-JP" sz="1600"/>
              <a:t>Movement</a:t>
            </a:r>
            <a:r>
              <a:rPr lang="ja-JP" altLang="en-US" sz="1600"/>
              <a:t>の設定</a:t>
            </a:r>
            <a:endParaRPr lang="en-US" altLang="ja-JP" sz="1600"/>
          </a:p>
          <a:p>
            <a:pPr marL="800100" lvl="1" indent="-342900">
              <a:buFont typeface="+mj-lt"/>
              <a:buAutoNum type="arabicPeriod"/>
            </a:pPr>
            <a:r>
              <a:rPr lang="ja-JP" altLang="en-US" sz="1600"/>
              <a:t>オペレーションの設定</a:t>
            </a:r>
            <a:endParaRPr lang="en-US" altLang="ja-JP" sz="1600"/>
          </a:p>
          <a:p>
            <a:pPr marL="800100" lvl="1" indent="-342900">
              <a:buFont typeface="+mj-lt"/>
              <a:buAutoNum type="arabicPeriod"/>
            </a:pPr>
            <a:r>
              <a:rPr lang="ja-JP" altLang="en-US" sz="1600"/>
              <a:t>代入値の管理</a:t>
            </a:r>
            <a:br>
              <a:rPr lang="en-US" altLang="ja-JP" sz="1600"/>
            </a:br>
            <a:r>
              <a:rPr lang="ja-JP" altLang="en-US" sz="1600"/>
              <a:t>パラメータシート作成</a:t>
            </a:r>
            <a:br>
              <a:rPr lang="en-US" altLang="ja-JP" sz="1600"/>
            </a:br>
            <a:r>
              <a:rPr lang="ja-JP" altLang="en-US" sz="1600"/>
              <a:t>パラメータシート入力</a:t>
            </a:r>
            <a:endParaRPr lang="en-US" altLang="ja-JP" sz="1600"/>
          </a:p>
          <a:p>
            <a:pPr marL="800100" lvl="1" indent="-342900">
              <a:buFont typeface="+mj-lt"/>
              <a:buAutoNum type="arabicPeriod"/>
            </a:pPr>
            <a:r>
              <a:rPr lang="ja-JP" altLang="en-US" sz="1600"/>
              <a:t>作業の実行</a:t>
            </a:r>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29</a:t>
            </a:fld>
            <a:endParaRPr lang="ja-JP" altLang="en-US"/>
          </a:p>
        </p:txBody>
      </p:sp>
    </p:spTree>
    <p:extLst>
      <p:ext uri="{BB962C8B-B14F-4D97-AF65-F5344CB8AC3E}">
        <p14:creationId xmlns:p14="http://schemas.microsoft.com/office/powerpoint/2010/main" val="2971435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en-US" altLang="ja-JP"/>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49</a:t>
            </a:fld>
            <a:endParaRPr lang="ja-JP" altLang="en-US"/>
          </a:p>
        </p:txBody>
      </p:sp>
    </p:spTree>
    <p:extLst>
      <p:ext uri="{BB962C8B-B14F-4D97-AF65-F5344CB8AC3E}">
        <p14:creationId xmlns:p14="http://schemas.microsoft.com/office/powerpoint/2010/main" val="403748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20750" y="431800"/>
            <a:ext cx="4965700" cy="3725863"/>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FBBA293-708C-4261-9FD1-AE04041D5F79}" type="slidenum">
              <a:rPr lang="ja-JP" altLang="en-US" smtClean="0"/>
              <a:pPr/>
              <a:t>59</a:t>
            </a:fld>
            <a:endParaRPr lang="ja-JP" altLang="en-US"/>
          </a:p>
        </p:txBody>
      </p:sp>
    </p:spTree>
    <p:extLst>
      <p:ext uri="{BB962C8B-B14F-4D97-AF65-F5344CB8AC3E}">
        <p14:creationId xmlns:p14="http://schemas.microsoft.com/office/powerpoint/2010/main" val="25306419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4" name="タイトル"/>
          <p:cNvSpPr>
            <a:spLocks noGrp="1"/>
          </p:cNvSpPr>
          <p:nvPr>
            <p:ph type="title" hasCustomPrompt="1"/>
          </p:nvPr>
        </p:nvSpPr>
        <p:spPr bwMode="gray">
          <a:xfrm>
            <a:off x="179513" y="3105369"/>
            <a:ext cx="8784000" cy="528794"/>
          </a:xfrm>
        </p:spPr>
        <p:txBody>
          <a:bodyPr anchor="b" anchorCtr="0">
            <a:spAutoFit/>
          </a:bodyPr>
          <a:lstStyle>
            <a:lvl1pPr algn="ctr">
              <a:defRPr sz="3200">
                <a:solidFill>
                  <a:schemeClr val="accent6"/>
                </a:solidFill>
                <a:effectLst/>
              </a:defRPr>
            </a:lvl1pPr>
          </a:lstStyle>
          <a:p>
            <a:r>
              <a:rPr kumimoji="1" lang="ja-JP" altLang="en-US" dirty="0"/>
              <a:t>タイトルを入力</a:t>
            </a:r>
          </a:p>
        </p:txBody>
      </p:sp>
      <p:sp>
        <p:nvSpPr>
          <p:cNvPr id="6" name="テキスト プレースホルダー"/>
          <p:cNvSpPr>
            <a:spLocks noGrp="1"/>
          </p:cNvSpPr>
          <p:nvPr>
            <p:ph type="body" sz="quarter" idx="11" hasCustomPrompt="1"/>
          </p:nvPr>
        </p:nvSpPr>
        <p:spPr>
          <a:xfrm>
            <a:off x="2591513" y="260560"/>
            <a:ext cx="6372000" cy="360000"/>
          </a:xfrm>
        </p:spPr>
        <p:txBody>
          <a:bodyPr>
            <a:noAutofit/>
          </a:bodyPr>
          <a:lstStyle>
            <a:lvl1pPr marL="0" indent="0" algn="r">
              <a:buNone/>
              <a:defRPr sz="1800"/>
            </a:lvl1pPr>
          </a:lstStyle>
          <a:p>
            <a:r>
              <a:rPr lang="ja-JP" altLang="en-US" dirty="0"/>
              <a:t>宛先がある場合は入力</a:t>
            </a:r>
          </a:p>
        </p:txBody>
      </p:sp>
      <p:sp>
        <p:nvSpPr>
          <p:cNvPr id="5" name="テキスト プレースホルダー"/>
          <p:cNvSpPr>
            <a:spLocks noGrp="1"/>
          </p:cNvSpPr>
          <p:nvPr>
            <p:ph type="body" sz="quarter" idx="10" hasCustomPrompt="1"/>
          </p:nvPr>
        </p:nvSpPr>
        <p:spPr bwMode="gray">
          <a:xfrm>
            <a:off x="179513" y="6021360"/>
            <a:ext cx="6552727" cy="400110"/>
          </a:xfrm>
        </p:spPr>
        <p:txBody>
          <a:bodyPr wrap="square">
            <a:spAutoFit/>
          </a:bodyPr>
          <a:lstStyle>
            <a:lvl1pPr marL="0" indent="0">
              <a:buNone/>
              <a:defRPr sz="2000" baseline="0">
                <a:solidFill>
                  <a:schemeClr val="bg1"/>
                </a:solidFill>
              </a:defRPr>
            </a:lvl1pPr>
            <a:lvl2pPr marL="72000" indent="0">
              <a:buNone/>
              <a:defRPr>
                <a:solidFill>
                  <a:schemeClr val="bg1"/>
                </a:solidFill>
              </a:defRPr>
            </a:lvl2pPr>
            <a:lvl3pPr marL="222962" indent="0">
              <a:buNone/>
              <a:defRPr>
                <a:solidFill>
                  <a:schemeClr val="bg1"/>
                </a:solidFill>
              </a:defRPr>
            </a:lvl3pPr>
            <a:lvl4pPr marL="327787" indent="0">
              <a:buNone/>
              <a:defRPr>
                <a:solidFill>
                  <a:schemeClr val="bg1"/>
                </a:solidFill>
              </a:defRPr>
            </a:lvl4pPr>
            <a:lvl5pPr marL="311400" indent="0">
              <a:buNone/>
              <a:defRPr>
                <a:solidFill>
                  <a:schemeClr val="bg1"/>
                </a:solidFill>
              </a:defRPr>
            </a:lvl5pPr>
          </a:lstStyle>
          <a:p>
            <a:pPr lvl="0"/>
            <a:r>
              <a:rPr kumimoji="1" lang="ja-JP" altLang="en-US" dirty="0"/>
              <a:t>年月　部署名　氏名など　適宜改行</a:t>
            </a:r>
          </a:p>
        </p:txBody>
      </p:sp>
    </p:spTree>
    <p:extLst>
      <p:ext uri="{BB962C8B-B14F-4D97-AF65-F5344CB8AC3E}">
        <p14:creationId xmlns:p14="http://schemas.microsoft.com/office/powerpoint/2010/main" val="298871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36500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7059359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4215501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8"/>
            <a:ext cx="78867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68907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2865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825625"/>
            <a:ext cx="386715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9788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365125"/>
            <a:ext cx="78867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30238" y="2505075"/>
            <a:ext cx="386873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29150" y="2505075"/>
            <a:ext cx="38877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56F9016B-CCA6-43BE-8BEE-59565A35F4F7}" type="datetimeFigureOut">
              <a:rPr kumimoji="1" lang="ja-JP" altLang="en-US" smtClean="0"/>
              <a:t>2022/6/2</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93489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56F9016B-CCA6-43BE-8BEE-59565A35F4F7}" type="datetimeFigureOut">
              <a:rPr kumimoji="1" lang="ja-JP" altLang="en-US" smtClean="0"/>
              <a:t>2022/6/2</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26559672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56F9016B-CCA6-43BE-8BEE-59565A35F4F7}" type="datetimeFigureOut">
              <a:rPr kumimoji="1" lang="ja-JP" altLang="en-US" smtClean="0"/>
              <a:t>2022/6/2</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546585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37507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30238" y="457200"/>
            <a:ext cx="2949575"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56F9016B-CCA6-43BE-8BEE-59565A35F4F7}" type="datetimeFigureOut">
              <a:rPr kumimoji="1" lang="ja-JP" altLang="en-US" smtClean="0"/>
              <a:t>2022/6/2</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554110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tIns="36000" bIns="0">
            <a:normAutofit/>
          </a:bodyPr>
          <a:lstStyle>
            <a:lvl1pPr>
              <a:defRPr sz="2400" b="0">
                <a:solidFill>
                  <a:schemeClr val="bg1"/>
                </a:solidFill>
              </a:defRPr>
            </a:lvl1pPr>
          </a:lstStyle>
          <a:p>
            <a:r>
              <a:rPr kumimoji="1" lang="ja-JP" altLang="en-US" dirty="0"/>
              <a:t>タイトルを入力</a:t>
            </a:r>
          </a:p>
        </p:txBody>
      </p:sp>
    </p:spTree>
    <p:extLst>
      <p:ext uri="{BB962C8B-B14F-4D97-AF65-F5344CB8AC3E}">
        <p14:creationId xmlns:p14="http://schemas.microsoft.com/office/powerpoint/2010/main" val="339900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14128831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28650" y="365125"/>
            <a:ext cx="57626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56F9016B-CCA6-43BE-8BEE-59565A35F4F7}" type="datetimeFigureOut">
              <a:rPr kumimoji="1" lang="ja-JP" altLang="en-US" smtClean="0"/>
              <a:t>2022/6/2</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160621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12" name="コンテンツ プレースホルダー"/>
          <p:cNvSpPr>
            <a:spLocks noGrp="1"/>
          </p:cNvSpPr>
          <p:nvPr>
            <p:ph sz="quarter" idx="10" hasCustomPrompt="1"/>
          </p:nvPr>
        </p:nvSpPr>
        <p:spPr bwMode="gray">
          <a:xfrm>
            <a:off x="179512" y="836712"/>
            <a:ext cx="8784976" cy="5616476"/>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08339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テキスト プレースホルダー"/>
          <p:cNvSpPr>
            <a:spLocks noGrp="1"/>
          </p:cNvSpPr>
          <p:nvPr>
            <p:ph type="body" sz="quarter" idx="11" hasCustomPrompt="1"/>
          </p:nvPr>
        </p:nvSpPr>
        <p:spPr bwMode="gray">
          <a:xfrm>
            <a:off x="178287" y="836613"/>
            <a:ext cx="8785226" cy="432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1</a:t>
            </a:r>
            <a:r>
              <a:rPr kumimoji="1" lang="ja-JP" altLang="en-US" dirty="0"/>
              <a:t>行でおさまる場合はこのレイアウトで入力</a:t>
            </a:r>
          </a:p>
        </p:txBody>
      </p:sp>
      <p:sp>
        <p:nvSpPr>
          <p:cNvPr id="12" name="コンテンツ プレースホルダー"/>
          <p:cNvSpPr>
            <a:spLocks noGrp="1"/>
          </p:cNvSpPr>
          <p:nvPr>
            <p:ph sz="quarter" idx="10" hasCustomPrompt="1"/>
          </p:nvPr>
        </p:nvSpPr>
        <p:spPr bwMode="gray">
          <a:xfrm>
            <a:off x="179388" y="1413188"/>
            <a:ext cx="8785225" cy="504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2000" b="0" i="0" u="none" strike="noStrike" kern="0" cap="none" spc="0" normalizeH="0" baseline="0" noProof="0" dirty="0">
                <a:ln>
                  <a:noFill/>
                </a:ln>
                <a:solidFill>
                  <a:srgbClr val="000000"/>
                </a:solidFill>
                <a:effectLst/>
                <a:uLnTx/>
                <a:uFillTx/>
                <a:latin typeface="+mn-lt"/>
                <a:ea typeface="+mn-ea"/>
                <a:cs typeface="+mn-cs"/>
              </a:rPr>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14346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9" name="テキスト プレースホルダー"/>
          <p:cNvSpPr>
            <a:spLocks noGrp="1"/>
          </p:cNvSpPr>
          <p:nvPr>
            <p:ph type="body" sz="quarter" idx="11" hasCustomPrompt="1"/>
          </p:nvPr>
        </p:nvSpPr>
        <p:spPr bwMode="gray">
          <a:xfrm>
            <a:off x="179388" y="836613"/>
            <a:ext cx="8784000" cy="756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a:t>リード文が</a:t>
            </a:r>
            <a:r>
              <a:rPr kumimoji="1" lang="en-US" altLang="ja-JP" dirty="0"/>
              <a:t>2</a:t>
            </a:r>
            <a:r>
              <a:rPr kumimoji="1" lang="ja-JP" altLang="en-US" dirty="0"/>
              <a:t>行にわたる場合は</a:t>
            </a:r>
            <a:br>
              <a:rPr kumimoji="1" lang="en-US" altLang="ja-JP" dirty="0"/>
            </a:br>
            <a:r>
              <a:rPr kumimoji="1" lang="ja-JP" altLang="en-US" dirty="0"/>
              <a:t>このレイアウトで入力</a:t>
            </a:r>
          </a:p>
        </p:txBody>
      </p:sp>
      <p:sp>
        <p:nvSpPr>
          <p:cNvPr id="10" name="コンテンツ プレースホルダー"/>
          <p:cNvSpPr>
            <a:spLocks noGrp="1"/>
          </p:cNvSpPr>
          <p:nvPr>
            <p:ph sz="quarter" idx="10" hasCustomPrompt="1"/>
          </p:nvPr>
        </p:nvSpPr>
        <p:spPr bwMode="gray">
          <a:xfrm>
            <a:off x="178412" y="1737188"/>
            <a:ext cx="8784976" cy="4714412"/>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914400" eaLnBrk="0" latinLnBrk="0">
              <a:lnSpc>
                <a:spcPct val="100000"/>
              </a:lnSpc>
              <a:buClr>
                <a:srgbClr val="002B62"/>
              </a:buClr>
              <a:buSzTx/>
              <a:tabLst/>
            </a:pPr>
            <a:r>
              <a:rPr kumimoji="1" lang="ja-JP" altLang="en-US" dirty="0"/>
              <a:t>本文を入力</a:t>
            </a:r>
          </a:p>
          <a:p>
            <a:pPr marR="0" lvl="1" defTabSz="914400" eaLnBrk="0" latinLnBrk="0">
              <a:lnSpc>
                <a:spcPct val="100000"/>
              </a:lnSpc>
              <a:buClr>
                <a:srgbClr val="002B62"/>
              </a:buClr>
              <a:buSzTx/>
              <a:tabLst/>
            </a:pPr>
            <a:r>
              <a:rPr kumimoji="1" lang="ja-JP" altLang="en-US" dirty="0"/>
              <a:t>第</a:t>
            </a:r>
            <a:r>
              <a:rPr kumimoji="1" lang="en-US" altLang="ja-JP" dirty="0"/>
              <a:t>2</a:t>
            </a:r>
            <a:r>
              <a:rPr kumimoji="1" lang="ja-JP" altLang="en-US" dirty="0"/>
              <a:t>レベル</a:t>
            </a:r>
          </a:p>
          <a:p>
            <a:pPr marR="0" lvl="2" defTabSz="914400" eaLnBrk="0" latinLnBrk="0">
              <a:lnSpc>
                <a:spcPct val="100000"/>
              </a:lnSpc>
              <a:buClr>
                <a:srgbClr val="002B62"/>
              </a:buClr>
              <a:buSzTx/>
              <a:tabLst/>
            </a:pPr>
            <a:r>
              <a:rPr kumimoji="1" lang="ja-JP" altLang="en-US" dirty="0"/>
              <a:t>第</a:t>
            </a:r>
            <a:r>
              <a:rPr kumimoji="1" lang="en-US" altLang="ja-JP" dirty="0"/>
              <a:t>3</a:t>
            </a:r>
            <a:r>
              <a:rPr kumimoji="1" lang="ja-JP" altLang="en-US" dirty="0"/>
              <a:t>レベル</a:t>
            </a:r>
          </a:p>
          <a:p>
            <a:pPr marR="0" lvl="3" defTabSz="914400" eaLnBrk="0" latinLnBrk="0">
              <a:lnSpc>
                <a:spcPct val="100000"/>
              </a:lnSpc>
              <a:buClr>
                <a:srgbClr val="002B62"/>
              </a:buClr>
              <a:buSzTx/>
              <a:tabLst/>
            </a:pPr>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186924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115200"/>
            <a:ext cx="8784000" cy="468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a:t>タイトルを入力</a:t>
            </a:r>
          </a:p>
        </p:txBody>
      </p:sp>
      <p:sp>
        <p:nvSpPr>
          <p:cNvPr id="6" name="コンテンツ プレースホルダー"/>
          <p:cNvSpPr>
            <a:spLocks noGrp="1"/>
          </p:cNvSpPr>
          <p:nvPr>
            <p:ph sz="quarter" idx="10" hasCustomPrompt="1"/>
          </p:nvPr>
        </p:nvSpPr>
        <p:spPr bwMode="gray">
          <a:xfrm>
            <a:off x="179388"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836613"/>
            <a:ext cx="4248000" cy="5616575"/>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a:t>本文を入力</a:t>
            </a:r>
          </a:p>
          <a:p>
            <a:pPr lvl="1"/>
            <a:r>
              <a:rPr kumimoji="1" lang="ja-JP" altLang="en-US" sz="1600" b="0" i="0" u="none" strike="noStrike" kern="0" cap="none" spc="0" normalizeH="0" baseline="0" noProof="0" dirty="0">
                <a:ln>
                  <a:noFill/>
                </a:ln>
                <a:solidFill>
                  <a:srgbClr val="000000"/>
                </a:solidFill>
                <a:effectLst/>
                <a:uLnTx/>
                <a:uFillTx/>
                <a:latin typeface="+mn-lt"/>
                <a:ea typeface="+mn-ea"/>
              </a:rPr>
              <a:t>第</a:t>
            </a:r>
            <a:r>
              <a:rPr kumimoji="1" lang="en-US" altLang="ja-JP" sz="1600" b="0" i="0" u="none" strike="noStrike" kern="0" cap="none" spc="0" normalizeH="0" baseline="0" noProof="0" dirty="0">
                <a:ln>
                  <a:noFill/>
                </a:ln>
                <a:solidFill>
                  <a:srgbClr val="000000"/>
                </a:solidFill>
                <a:effectLst/>
                <a:uLnTx/>
                <a:uFillTx/>
                <a:latin typeface="+mn-lt"/>
                <a:ea typeface="+mn-ea"/>
              </a:rPr>
              <a:t>2</a:t>
            </a:r>
            <a:r>
              <a:rPr kumimoji="1" lang="ja-JP" altLang="en-US" sz="1600" b="0" i="0" u="none" strike="noStrike" kern="0" cap="none" spc="0" normalizeH="0" baseline="0" noProof="0" dirty="0">
                <a:ln>
                  <a:noFill/>
                </a:ln>
                <a:solidFill>
                  <a:srgbClr val="000000"/>
                </a:solidFill>
                <a:effectLst/>
                <a:uLnTx/>
                <a:uFillTx/>
                <a:latin typeface="+mn-lt"/>
                <a:ea typeface="+mn-ea"/>
              </a:rPr>
              <a:t>レベル</a:t>
            </a:r>
          </a:p>
          <a:p>
            <a:pPr lvl="2"/>
            <a:r>
              <a:rPr kumimoji="1" lang="ja-JP" altLang="en-US" sz="1400" b="0" i="0" u="none" strike="noStrike" kern="0" cap="none" spc="0" normalizeH="0" baseline="0" noProof="0" dirty="0">
                <a:ln>
                  <a:noFill/>
                </a:ln>
                <a:solidFill>
                  <a:srgbClr val="000000"/>
                </a:solidFill>
                <a:effectLst/>
                <a:uLnTx/>
                <a:uFillTx/>
                <a:latin typeface="+mn-lt"/>
                <a:ea typeface="+mn-ea"/>
              </a:rPr>
              <a:t>第</a:t>
            </a:r>
            <a:r>
              <a:rPr kumimoji="1" lang="en-US" altLang="ja-JP" sz="1400" b="0" i="0" u="none" strike="noStrike" kern="0" cap="none" spc="0" normalizeH="0" baseline="0" noProof="0" dirty="0">
                <a:ln>
                  <a:noFill/>
                </a:ln>
                <a:solidFill>
                  <a:srgbClr val="000000"/>
                </a:solidFill>
                <a:effectLst/>
                <a:uLnTx/>
                <a:uFillTx/>
                <a:latin typeface="+mn-lt"/>
                <a:ea typeface="+mn-ea"/>
              </a:rPr>
              <a:t>3</a:t>
            </a:r>
            <a:r>
              <a:rPr kumimoji="1" lang="ja-JP" altLang="en-US" sz="1400" b="0" i="0" u="none" strike="noStrike" kern="0" cap="none" spc="0" normalizeH="0" baseline="0" noProof="0" dirty="0">
                <a:ln>
                  <a:noFill/>
                </a:ln>
                <a:solidFill>
                  <a:srgbClr val="000000"/>
                </a:solidFill>
                <a:effectLst/>
                <a:uLnTx/>
                <a:uFillTx/>
                <a:latin typeface="+mn-lt"/>
                <a:ea typeface="+mn-ea"/>
              </a:rPr>
              <a:t>レベル</a:t>
            </a:r>
          </a:p>
          <a:p>
            <a:pPr lvl="3"/>
            <a:r>
              <a:rPr kumimoji="1" lang="ja-JP" altLang="en-US" sz="1200" b="0" i="0" u="none" strike="noStrike" kern="0" cap="none" spc="0" normalizeH="0" baseline="0" noProof="0" dirty="0">
                <a:ln>
                  <a:noFill/>
                </a:ln>
                <a:solidFill>
                  <a:srgbClr val="000000"/>
                </a:solidFill>
                <a:effectLst/>
                <a:uLnTx/>
                <a:uFillTx/>
                <a:latin typeface="+mn-lt"/>
                <a:ea typeface="+mn-ea"/>
              </a:rPr>
              <a:t>第</a:t>
            </a:r>
            <a:r>
              <a:rPr kumimoji="1" lang="en-US" altLang="ja-JP" sz="1200" b="0" i="0" u="none" strike="noStrike" kern="0" cap="none" spc="0" normalizeH="0" baseline="0" noProof="0" dirty="0">
                <a:ln>
                  <a:noFill/>
                </a:ln>
                <a:solidFill>
                  <a:srgbClr val="000000"/>
                </a:solidFill>
                <a:effectLst/>
                <a:uLnTx/>
                <a:uFillTx/>
                <a:latin typeface="+mn-lt"/>
                <a:ea typeface="+mn-ea"/>
              </a:rPr>
              <a:t>4</a:t>
            </a:r>
            <a:r>
              <a:rPr kumimoji="1" lang="ja-JP" altLang="en-US" sz="1200" b="0" i="0" u="none" strike="noStrike" kern="0" cap="none" spc="0" normalizeH="0" baseline="0" noProof="0" dirty="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61328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5686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79388" y="2988000"/>
            <a:ext cx="8784000" cy="524311"/>
          </a:xfrm>
        </p:spPr>
        <p:txBody>
          <a:bodyPr wrap="square" anchor="b">
            <a:spAutoFit/>
          </a:bodyPr>
          <a:lstStyle>
            <a:lvl1pPr>
              <a:defRPr sz="2800" b="0">
                <a:solidFill>
                  <a:schemeClr val="bg1"/>
                </a:solidFill>
              </a:defRPr>
            </a:lvl1pPr>
          </a:lstStyle>
          <a:p>
            <a:r>
              <a:rPr kumimoji="1" lang="ja-JP" altLang="en-US" dirty="0"/>
              <a:t>タイトルを入力</a:t>
            </a:r>
          </a:p>
        </p:txBody>
      </p:sp>
      <p:sp>
        <p:nvSpPr>
          <p:cNvPr id="5" name="テキスト プレースホルダー"/>
          <p:cNvSpPr>
            <a:spLocks noGrp="1"/>
          </p:cNvSpPr>
          <p:nvPr>
            <p:ph type="body" sz="quarter" idx="10" hasCustomPrompt="1"/>
          </p:nvPr>
        </p:nvSpPr>
        <p:spPr bwMode="gray">
          <a:xfrm>
            <a:off x="179388" y="4365130"/>
            <a:ext cx="7200900" cy="1212644"/>
          </a:xfrm>
        </p:spPr>
        <p:txBody>
          <a:bodyPr>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a:t>サブタイトルを入力</a:t>
            </a:r>
            <a:endParaRPr kumimoji="1" lang="en-US" altLang="ja-JP"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p:txBody>
      </p:sp>
    </p:spTree>
    <p:extLst>
      <p:ext uri="{BB962C8B-B14F-4D97-AF65-F5344CB8AC3E}">
        <p14:creationId xmlns:p14="http://schemas.microsoft.com/office/powerpoint/2010/main" val="312308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p:cNvSpPr>
            <a:spLocks noGrp="1"/>
          </p:cNvSpPr>
          <p:nvPr>
            <p:ph type="title" hasCustomPrompt="1"/>
          </p:nvPr>
        </p:nvSpPr>
        <p:spPr bwMode="gray">
          <a:xfrm>
            <a:off x="1619672" y="332613"/>
            <a:ext cx="7344000" cy="504000"/>
          </a:xfrm>
        </p:spPr>
        <p:txBody>
          <a:bodyPr wrap="square" anchor="b">
            <a:spAutoFit/>
          </a:bodyPr>
          <a:lstStyle>
            <a:lvl1pPr>
              <a:defRPr b="0">
                <a:solidFill>
                  <a:schemeClr val="tx2">
                    <a:lumMod val="65000"/>
                    <a:lumOff val="35000"/>
                  </a:schemeClr>
                </a:solidFill>
              </a:defRPr>
            </a:lvl1pPr>
          </a:lstStyle>
          <a:p>
            <a:r>
              <a:rPr kumimoji="1" lang="ja-JP" altLang="en-US" dirty="0"/>
              <a:t>目次 のタイトルを入力</a:t>
            </a:r>
          </a:p>
        </p:txBody>
      </p:sp>
      <p:sp>
        <p:nvSpPr>
          <p:cNvPr id="5" name="テキスト プレースホルダー"/>
          <p:cNvSpPr>
            <a:spLocks noGrp="1"/>
          </p:cNvSpPr>
          <p:nvPr>
            <p:ph type="body" sz="quarter" idx="10" hasCustomPrompt="1"/>
          </p:nvPr>
        </p:nvSpPr>
        <p:spPr bwMode="gray">
          <a:xfrm>
            <a:off x="1619672" y="1116000"/>
            <a:ext cx="7344000" cy="5112000"/>
          </a:xfrm>
        </p:spPr>
        <p:txBody>
          <a:bodyPr wrap="square">
            <a:noAutofit/>
          </a:bodyPr>
          <a:lstStyle>
            <a:lvl1pPr marL="0" indent="0">
              <a:lnSpc>
                <a:spcPct val="140000"/>
              </a:lnSpc>
              <a:spcBef>
                <a:spcPts val="500"/>
              </a:spcBef>
              <a:buNone/>
              <a:defRPr sz="2200" b="0">
                <a:solidFill>
                  <a:schemeClr val="tx1"/>
                </a:solidFill>
              </a:defRPr>
            </a:lvl1pPr>
            <a:lvl2pPr marL="180000" indent="0">
              <a:lnSpc>
                <a:spcPct val="100000"/>
              </a:lnSpc>
              <a:spcBef>
                <a:spcPts val="500"/>
              </a:spcBef>
              <a:buNone/>
              <a:defRPr sz="1800" b="0">
                <a:solidFill>
                  <a:schemeClr val="tx1"/>
                </a:solidFill>
              </a:defRPr>
            </a:lvl2pPr>
            <a:lvl3pPr marL="360000" indent="0">
              <a:lnSpc>
                <a:spcPct val="100000"/>
              </a:lnSpc>
              <a:spcBef>
                <a:spcPts val="500"/>
              </a:spcBef>
              <a:buNone/>
              <a:defRPr b="0">
                <a:solidFill>
                  <a:schemeClr val="tx1"/>
                </a:solidFill>
              </a:defRPr>
            </a:lvl3pPr>
            <a:lvl4pPr marL="540000" indent="0">
              <a:lnSpc>
                <a:spcPct val="100000"/>
              </a:lnSpc>
              <a:spcBef>
                <a:spcPts val="500"/>
              </a:spcBef>
              <a:buNone/>
              <a:defRPr b="0">
                <a:solidFill>
                  <a:schemeClr val="tx1"/>
                </a:solidFill>
              </a:defRPr>
            </a:lvl4pPr>
            <a:lvl5pPr marL="685800" indent="0">
              <a:buNone/>
              <a:defRPr b="0"/>
            </a:lvl5pPr>
          </a:lstStyle>
          <a:p>
            <a:pPr lvl="0"/>
            <a:r>
              <a:rPr kumimoji="1" lang="ja-JP" altLang="en-US" dirty="0"/>
              <a:t>項目を入力</a:t>
            </a:r>
            <a:endParaRPr kumimoji="1" lang="en-US" altLang="ja-JP" dirty="0"/>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Tree>
    <p:extLst>
      <p:ext uri="{BB962C8B-B14F-4D97-AF65-F5344CB8AC3E}">
        <p14:creationId xmlns:p14="http://schemas.microsoft.com/office/powerpoint/2010/main" val="390321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タイトル プレースホルダー"/>
          <p:cNvSpPr>
            <a:spLocks noGrp="1"/>
          </p:cNvSpPr>
          <p:nvPr>
            <p:ph type="title"/>
          </p:nvPr>
        </p:nvSpPr>
        <p:spPr bwMode="gray">
          <a:xfrm>
            <a:off x="179387" y="108000"/>
            <a:ext cx="8785225" cy="468000"/>
          </a:xfrm>
          <a:prstGeom prst="rect">
            <a:avLst/>
          </a:prstGeom>
        </p:spPr>
        <p:txBody>
          <a:bodyPr vert="horz" lIns="91440" tIns="36000" rIns="91440" bIns="0" rtlCol="0" anchor="ctr">
            <a:noAutofit/>
          </a:bodyPr>
          <a:lstStyle/>
          <a:p>
            <a:r>
              <a:rPr kumimoji="1" lang="ja-JP" altLang="en-US" dirty="0"/>
              <a:t>マスター タイトルの書式設定</a:t>
            </a:r>
          </a:p>
        </p:txBody>
      </p:sp>
      <p:sp>
        <p:nvSpPr>
          <p:cNvPr id="3" name="テキスト プレースホルダー"/>
          <p:cNvSpPr>
            <a:spLocks noGrp="1"/>
          </p:cNvSpPr>
          <p:nvPr>
            <p:ph type="body" idx="1"/>
          </p:nvPr>
        </p:nvSpPr>
        <p:spPr bwMode="gray">
          <a:xfrm>
            <a:off x="179387" y="836614"/>
            <a:ext cx="8785226" cy="56165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a:t>
            </a:r>
            <a:r>
              <a:rPr kumimoji="1" lang="en-US" altLang="ja-JP" dirty="0"/>
              <a:t>2</a:t>
            </a:r>
            <a:r>
              <a:rPr kumimoji="1" lang="ja-JP" altLang="en-US" dirty="0"/>
              <a:t>レベル</a:t>
            </a:r>
          </a:p>
          <a:p>
            <a:pPr lvl="2"/>
            <a:r>
              <a:rPr kumimoji="1" lang="ja-JP" altLang="en-US" dirty="0"/>
              <a:t>第</a:t>
            </a:r>
            <a:r>
              <a:rPr kumimoji="1" lang="en-US" altLang="ja-JP" dirty="0"/>
              <a:t>3</a:t>
            </a:r>
            <a:r>
              <a:rPr kumimoji="1" lang="ja-JP" altLang="en-US" dirty="0"/>
              <a:t>レベル</a:t>
            </a:r>
          </a:p>
          <a:p>
            <a:pPr lvl="3"/>
            <a:r>
              <a:rPr kumimoji="1" lang="ja-JP" altLang="en-US" dirty="0"/>
              <a:t>第</a:t>
            </a:r>
            <a:r>
              <a:rPr kumimoji="1" lang="en-US" altLang="ja-JP" dirty="0"/>
              <a:t>4</a:t>
            </a:r>
            <a:r>
              <a:rPr kumimoji="1" lang="ja-JP" altLang="en-US" dirty="0"/>
              <a:t>レベル</a:t>
            </a:r>
          </a:p>
        </p:txBody>
      </p:sp>
      <p:sp>
        <p:nvSpPr>
          <p:cNvPr id="8" name="PageNumber"/>
          <p:cNvSpPr txBox="1"/>
          <p:nvPr userDrawn="1"/>
        </p:nvSpPr>
        <p:spPr bwMode="black">
          <a:xfrm>
            <a:off x="8316520" y="6606080"/>
            <a:ext cx="684000" cy="215444"/>
          </a:xfrm>
          <a:prstGeom prst="rect">
            <a:avLst/>
          </a:prstGeom>
          <a:noFill/>
        </p:spPr>
        <p:txBody>
          <a:bodyPr wrap="none" rtlCol="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1000" b="0" i="0" u="none" strike="noStrike" kern="1200" cap="none" spc="0" normalizeH="0" baseline="0" noProof="0" smtClean="0">
                <a:ln>
                  <a:noFill/>
                </a:ln>
                <a:solidFill>
                  <a:srgbClr val="FFFFFF"/>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1" lang="ja-JP" altLang="en-US" sz="1000" b="0" i="0" u="none" strike="noStrike" kern="1200" cap="none" spc="0" normalizeH="0" baseline="0" noProof="0">
              <a:ln>
                <a:noFill/>
              </a:ln>
              <a:solidFill>
                <a:srgbClr val="FFFFFF"/>
              </a:solidFill>
              <a:effectLst/>
              <a:uLnTx/>
              <a:uFillTx/>
              <a:latin typeface="+mn-lt"/>
              <a:ea typeface="+mn-ea"/>
              <a:cs typeface="+mn-cs"/>
            </a:endParaRPr>
          </a:p>
        </p:txBody>
      </p:sp>
      <p:sp>
        <p:nvSpPr>
          <p:cNvPr id="10" name="Confidential"/>
          <p:cNvSpPr txBox="1"/>
          <p:nvPr userDrawn="1"/>
        </p:nvSpPr>
        <p:spPr bwMode="black">
          <a:xfrm>
            <a:off x="118609" y="6599089"/>
            <a:ext cx="1645001" cy="215444"/>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rgbClr val="FFFFFF"/>
                </a:solidFill>
                <a:effectLst/>
                <a:uLnTx/>
                <a:uFillTx/>
                <a:latin typeface="+mn-lt"/>
                <a:ea typeface="+mn-ea"/>
                <a:cs typeface="+mn-cs"/>
              </a:rPr>
              <a:t>Exastro</a:t>
            </a:r>
          </a:p>
        </p:txBody>
      </p:sp>
    </p:spTree>
    <p:extLst>
      <p:ext uri="{BB962C8B-B14F-4D97-AF65-F5344CB8AC3E}">
        <p14:creationId xmlns:p14="http://schemas.microsoft.com/office/powerpoint/2010/main" val="654157217"/>
      </p:ext>
    </p:extLst>
  </p:cSld>
  <p:clrMap bg1="lt1" tx1="dk1" bg2="lt2" tx2="dk2" accent1="accent1" accent2="accent2" accent3="accent3" accent4="accent4" accent5="accent5" accent6="accent6" hlink="hlink" folHlink="folHlink"/>
  <p:sldLayoutIdLst>
    <p:sldLayoutId id="2147483690" r:id="rId1"/>
    <p:sldLayoutId id="2147483699" r:id="rId2"/>
    <p:sldLayoutId id="2147483670" r:id="rId3"/>
    <p:sldLayoutId id="2147483672" r:id="rId4"/>
    <p:sldLayoutId id="2147483695" r:id="rId5"/>
    <p:sldLayoutId id="2147483673" r:id="rId6"/>
    <p:sldLayoutId id="2147483674" r:id="rId7"/>
    <p:sldLayoutId id="2147483700" r:id="rId8"/>
    <p:sldLayoutId id="2147483701" r:id="rId9"/>
    <p:sldLayoutId id="2147483702" r:id="rId10"/>
  </p:sldLayoutIdLst>
  <p:hf sldNum="0" hdr="0" ftr="0" dt="0"/>
  <p:txStyles>
    <p:titleStyle>
      <a:lvl1pPr algn="l" rtl="0" eaLnBrk="0" fontAlgn="base" hangingPunct="0">
        <a:spcBef>
          <a:spcPct val="0"/>
        </a:spcBef>
        <a:spcAft>
          <a:spcPct val="0"/>
        </a:spcAft>
        <a:defRPr kumimoji="1" sz="2400" b="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p:titleStyle>
    <p:bodyStyle>
      <a:lvl1pPr marL="180000" indent="-180000" algn="l" rtl="0" eaLnBrk="1" fontAlgn="base" hangingPunct="0">
        <a:spcBef>
          <a:spcPts val="500"/>
        </a:spcBef>
        <a:spcAft>
          <a:spcPct val="0"/>
        </a:spcAft>
        <a:buClr>
          <a:schemeClr val="accent6"/>
        </a:buClr>
        <a:buFont typeface="Arial" panose="020B0604020202020204" pitchFamily="34" charset="0"/>
        <a:buChar char="▌"/>
        <a:defRPr kumimoji="1" sz="2000" b="0">
          <a:solidFill>
            <a:schemeClr val="tx1"/>
          </a:solidFill>
          <a:latin typeface="+mn-lt"/>
          <a:ea typeface="+mn-ea"/>
          <a:cs typeface="+mn-cs"/>
        </a:defRPr>
      </a:lvl1pPr>
      <a:lvl2pPr marL="360000" indent="-180000" algn="l" rtl="0" eaLnBrk="1" fontAlgn="base" hangingPunct="0">
        <a:spcBef>
          <a:spcPts val="500"/>
        </a:spcBef>
        <a:spcAft>
          <a:spcPct val="0"/>
        </a:spcAft>
        <a:buClr>
          <a:schemeClr val="accent6"/>
        </a:buClr>
        <a:buFont typeface="Wingdings" pitchFamily="2" charset="2"/>
        <a:buChar char="l"/>
        <a:defRPr kumimoji="1" sz="1600" b="0">
          <a:solidFill>
            <a:schemeClr val="tx1"/>
          </a:solidFill>
          <a:latin typeface="+mn-lt"/>
          <a:ea typeface="+mn-ea"/>
        </a:defRPr>
      </a:lvl2pPr>
      <a:lvl3pPr marL="468000" indent="-108000" algn="l" rtl="0" eaLnBrk="1" fontAlgn="base" hangingPunct="0">
        <a:spcBef>
          <a:spcPts val="500"/>
        </a:spcBef>
        <a:spcAft>
          <a:spcPct val="0"/>
        </a:spcAft>
        <a:buClr>
          <a:schemeClr val="accent6"/>
        </a:buClr>
        <a:buFont typeface="Arial" panose="020B0604020202020204" pitchFamily="34" charset="0"/>
        <a:buChar char="•"/>
        <a:defRPr kumimoji="1" sz="1600" b="0">
          <a:solidFill>
            <a:schemeClr val="tx1"/>
          </a:solidFill>
          <a:latin typeface="+mn-lt"/>
          <a:ea typeface="+mn-ea"/>
        </a:defRPr>
      </a:lvl3pPr>
      <a:lvl4pPr marL="576000" indent="-108000" algn="l" rtl="0" eaLnBrk="1" fontAlgn="base" hangingPunct="0">
        <a:spcBef>
          <a:spcPts val="500"/>
        </a:spcBef>
        <a:spcAft>
          <a:spcPct val="0"/>
        </a:spcAft>
        <a:buClr>
          <a:schemeClr val="accent6"/>
        </a:buClr>
        <a:buFont typeface="Tahoma" pitchFamily="34" charset="0"/>
        <a:buChar char="–"/>
        <a:defRPr kumimoji="1" sz="1600" b="0">
          <a:solidFill>
            <a:schemeClr val="tx1"/>
          </a:solidFill>
          <a:latin typeface="+mn-lt"/>
          <a:ea typeface="+mn-ea"/>
        </a:defRPr>
      </a:lvl4pPr>
      <a:lvl5pPr marL="735013" indent="-157163" algn="l" rtl="0" eaLnBrk="0" fontAlgn="base" hangingPunct="0">
        <a:spcBef>
          <a:spcPct val="20000"/>
        </a:spcBef>
        <a:spcAft>
          <a:spcPct val="0"/>
        </a:spcAft>
        <a:buClr>
          <a:schemeClr val="accent6"/>
        </a:buClr>
        <a:buChar char="≫"/>
        <a:defRPr kumimoji="1" sz="1200" b="1">
          <a:solidFill>
            <a:schemeClr val="tx1"/>
          </a:solidFill>
          <a:latin typeface="+mj-lt"/>
          <a:ea typeface="+mn-ea"/>
        </a:defRPr>
      </a:lvl5pPr>
      <a:lvl6pPr marL="2514600" indent="-228600" algn="l" rtl="0" fontAlgn="base">
        <a:spcBef>
          <a:spcPct val="20000"/>
        </a:spcBef>
        <a:spcAft>
          <a:spcPct val="0"/>
        </a:spcAft>
        <a:buChar char="≫"/>
        <a:defRPr kumimoji="1" sz="2000">
          <a:solidFill>
            <a:schemeClr val="tx1"/>
          </a:solidFill>
          <a:latin typeface="Arial" charset="0"/>
          <a:ea typeface="+mn-ea"/>
        </a:defRPr>
      </a:lvl6pPr>
      <a:lvl7pPr marL="2971800" indent="-228600" algn="l" rtl="0" fontAlgn="base">
        <a:spcBef>
          <a:spcPct val="20000"/>
        </a:spcBef>
        <a:spcAft>
          <a:spcPct val="0"/>
        </a:spcAft>
        <a:buChar char="≫"/>
        <a:defRPr kumimoji="1" sz="2000">
          <a:solidFill>
            <a:schemeClr val="tx1"/>
          </a:solidFill>
          <a:latin typeface="Arial" charset="0"/>
          <a:ea typeface="+mn-ea"/>
        </a:defRPr>
      </a:lvl7pPr>
      <a:lvl8pPr marL="3429000" indent="-228600" algn="l" rtl="0" fontAlgn="base">
        <a:spcBef>
          <a:spcPct val="20000"/>
        </a:spcBef>
        <a:spcAft>
          <a:spcPct val="0"/>
        </a:spcAft>
        <a:buChar char="≫"/>
        <a:defRPr kumimoji="1" sz="2000">
          <a:solidFill>
            <a:schemeClr val="tx1"/>
          </a:solidFill>
          <a:latin typeface="Arial" charset="0"/>
          <a:ea typeface="+mn-ea"/>
        </a:defRPr>
      </a:lvl8pPr>
      <a:lvl9pPr marL="3886200" indent="-228600" algn="l" rtl="0" fontAlgn="base">
        <a:spcBef>
          <a:spcPct val="20000"/>
        </a:spcBef>
        <a:spcAft>
          <a:spcPct val="0"/>
        </a:spcAft>
        <a:buChar char="≫"/>
        <a:defRPr kumimoji="1" sz="2000">
          <a:solidFill>
            <a:schemeClr val="tx1"/>
          </a:solidFill>
          <a:latin typeface="Arial" charset="0"/>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F9016B-CCA6-43BE-8BEE-59565A35F4F7}" type="datetimeFigureOut">
              <a:rPr kumimoji="1" lang="ja-JP" altLang="en-US" smtClean="0"/>
              <a:t>2022/6/2</a:t>
            </a:fld>
            <a:endParaRPr kumimoji="1" lang="ja-JP" altLang="en-US"/>
          </a:p>
        </p:txBody>
      </p:sp>
      <p:sp>
        <p:nvSpPr>
          <p:cNvPr id="5" name="フッター プレースホルダー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8C995E-926A-4ADA-979B-28079B0D365E}" type="slidenum">
              <a:rPr kumimoji="1" lang="ja-JP" altLang="en-US" smtClean="0"/>
              <a:t>‹#›</a:t>
            </a:fld>
            <a:endParaRPr kumimoji="1" lang="ja-JP" altLang="en-US"/>
          </a:p>
        </p:txBody>
      </p:sp>
    </p:spTree>
    <p:extLst>
      <p:ext uri="{BB962C8B-B14F-4D97-AF65-F5344CB8AC3E}">
        <p14:creationId xmlns:p14="http://schemas.microsoft.com/office/powerpoint/2010/main" val="38944141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3" Type="http://schemas.openxmlformats.org/officeDocument/2006/relationships/slide" Target="slide5.xml"/><Relationship Id="rId18" Type="http://schemas.openxmlformats.org/officeDocument/2006/relationships/slide" Target="slide17.xml"/><Relationship Id="rId26" Type="http://schemas.openxmlformats.org/officeDocument/2006/relationships/slide" Target="slide35.xml"/><Relationship Id="rId3" Type="http://schemas.openxmlformats.org/officeDocument/2006/relationships/slide" Target="slide50.xml"/><Relationship Id="rId21" Type="http://schemas.openxmlformats.org/officeDocument/2006/relationships/slide" Target="slide21.xml"/><Relationship Id="rId34" Type="http://schemas.openxmlformats.org/officeDocument/2006/relationships/slide" Target="slide68.xml"/><Relationship Id="rId7" Type="http://schemas.openxmlformats.org/officeDocument/2006/relationships/slide" Target="slide59.xml"/><Relationship Id="rId12" Type="http://schemas.openxmlformats.org/officeDocument/2006/relationships/slide" Target="slide66.xml"/><Relationship Id="rId17" Type="http://schemas.openxmlformats.org/officeDocument/2006/relationships/slide" Target="slide16.xml"/><Relationship Id="rId25" Type="http://schemas.openxmlformats.org/officeDocument/2006/relationships/slide" Target="slide30.xml"/><Relationship Id="rId33" Type="http://schemas.openxmlformats.org/officeDocument/2006/relationships/slide" Target="slide45.xml"/><Relationship Id="rId2" Type="http://schemas.openxmlformats.org/officeDocument/2006/relationships/slide" Target="slide48.xml"/><Relationship Id="rId16" Type="http://schemas.openxmlformats.org/officeDocument/2006/relationships/slide" Target="slide15.xml"/><Relationship Id="rId20" Type="http://schemas.openxmlformats.org/officeDocument/2006/relationships/slide" Target="slide20.xml"/><Relationship Id="rId29" Type="http://schemas.openxmlformats.org/officeDocument/2006/relationships/slide" Target="slide40.xml"/><Relationship Id="rId1" Type="http://schemas.openxmlformats.org/officeDocument/2006/relationships/slideLayout" Target="../slideLayouts/slideLayout9.xml"/><Relationship Id="rId6" Type="http://schemas.openxmlformats.org/officeDocument/2006/relationships/slide" Target="slide58.xml"/><Relationship Id="rId11" Type="http://schemas.openxmlformats.org/officeDocument/2006/relationships/slide" Target="slide65.xml"/><Relationship Id="rId24" Type="http://schemas.openxmlformats.org/officeDocument/2006/relationships/slide" Target="slide27.xml"/><Relationship Id="rId32" Type="http://schemas.openxmlformats.org/officeDocument/2006/relationships/slide" Target="slide44.xml"/><Relationship Id="rId5" Type="http://schemas.openxmlformats.org/officeDocument/2006/relationships/slide" Target="slide54.xml"/><Relationship Id="rId15" Type="http://schemas.openxmlformats.org/officeDocument/2006/relationships/slide" Target="slide11.xml"/><Relationship Id="rId23" Type="http://schemas.openxmlformats.org/officeDocument/2006/relationships/slide" Target="slide23.xml"/><Relationship Id="rId28" Type="http://schemas.openxmlformats.org/officeDocument/2006/relationships/slide" Target="slide39.xml"/><Relationship Id="rId10" Type="http://schemas.openxmlformats.org/officeDocument/2006/relationships/slide" Target="slide64.xml"/><Relationship Id="rId19" Type="http://schemas.openxmlformats.org/officeDocument/2006/relationships/slide" Target="slide18.xml"/><Relationship Id="rId31" Type="http://schemas.openxmlformats.org/officeDocument/2006/relationships/slide" Target="slide43.xml"/><Relationship Id="rId4" Type="http://schemas.openxmlformats.org/officeDocument/2006/relationships/slide" Target="slide53.xml"/><Relationship Id="rId9" Type="http://schemas.openxmlformats.org/officeDocument/2006/relationships/slide" Target="slide63.xml"/><Relationship Id="rId14" Type="http://schemas.openxmlformats.org/officeDocument/2006/relationships/slide" Target="slide7.xml"/><Relationship Id="rId22" Type="http://schemas.openxmlformats.org/officeDocument/2006/relationships/slide" Target="slide22.xml"/><Relationship Id="rId27" Type="http://schemas.openxmlformats.org/officeDocument/2006/relationships/slide" Target="slide38.xml"/><Relationship Id="rId30" Type="http://schemas.openxmlformats.org/officeDocument/2006/relationships/slide" Target="slide42.xml"/><Relationship Id="rId8" Type="http://schemas.openxmlformats.org/officeDocument/2006/relationships/slide" Target="slide6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galaxy.ansible.com/weareinteractive/sudo"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hyperlink" Target="https://exastro-suite.github.io/it-automation-docs/asset/Documents_ja/Exastro-ITA_%E5%88%A9%E7%94%A8%E6%89%8B%E9%A0%86%E3%83%9E%E3%83%8B%E3%83%A5%E3%82%A2%E3%83%AB_Ansible-driver.pdf" TargetMode="External"/><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5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79513" y="6021360"/>
            <a:ext cx="6552727" cy="772006"/>
          </a:xfrm>
        </p:spPr>
        <p:txBody>
          <a:bodyPr/>
          <a:lstStyle/>
          <a:p>
            <a:r>
              <a:rPr lang="en-US" altLang="ja-JP" dirty="0" err="1"/>
              <a:t>Exastro</a:t>
            </a:r>
            <a:r>
              <a:rPr lang="en-US" altLang="ja-JP" dirty="0"/>
              <a:t> IT Automation Version 1.10</a:t>
            </a:r>
          </a:p>
          <a:p>
            <a:r>
              <a:rPr lang="en-US" altLang="ja-JP" dirty="0" err="1"/>
              <a:t>Exastro</a:t>
            </a:r>
            <a:r>
              <a:rPr lang="ja-JP" altLang="en-US" dirty="0"/>
              <a:t> </a:t>
            </a:r>
            <a:r>
              <a:rPr lang="en-US" altLang="ja-JP" dirty="0"/>
              <a:t>developer</a:t>
            </a:r>
            <a:endParaRPr kumimoji="1" lang="ja-JP" altLang="en-US" dirty="0"/>
          </a:p>
        </p:txBody>
      </p:sp>
      <p:sp>
        <p:nvSpPr>
          <p:cNvPr id="5" name="タイトル 1"/>
          <p:cNvSpPr txBox="1">
            <a:spLocks/>
          </p:cNvSpPr>
          <p:nvPr/>
        </p:nvSpPr>
        <p:spPr bwMode="gray">
          <a:xfrm>
            <a:off x="0" y="3294124"/>
            <a:ext cx="9143999" cy="77501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r>
              <a:rPr lang="en-US" altLang="ja-JP" sz="4800" b="1">
                <a:latin typeface="+mj-ea"/>
              </a:rPr>
              <a:t>Ansible</a:t>
            </a:r>
            <a:r>
              <a:rPr lang="ja-JP" altLang="en-US" sz="4800" b="1">
                <a:latin typeface="+mj-ea"/>
              </a:rPr>
              <a:t> </a:t>
            </a:r>
            <a:r>
              <a:rPr lang="en-US" altLang="ja-JP" sz="4800" b="1">
                <a:latin typeface="+mj-ea"/>
              </a:rPr>
              <a:t>Driver</a:t>
            </a:r>
            <a:r>
              <a:rPr lang="en-US" altLang="ja-JP" sz="4800" b="1">
                <a:latin typeface="Footlight MT Light" panose="0204060206030A020304" pitchFamily="18" charset="0"/>
              </a:rPr>
              <a:t>【</a:t>
            </a:r>
            <a:r>
              <a:rPr lang="ja-JP" altLang="en-US" sz="4800" b="1"/>
              <a:t>実習編</a:t>
            </a:r>
            <a:r>
              <a:rPr lang="en-US" altLang="ja-JP" sz="4800" b="1"/>
              <a:t>】</a:t>
            </a:r>
            <a:endParaRPr lang="en-US" altLang="ja-JP" sz="4800" b="1" kern="0" spc="-150">
              <a:solidFill>
                <a:schemeClr val="tx2">
                  <a:lumMod val="75000"/>
                  <a:lumOff val="25000"/>
                </a:schemeClr>
              </a:solidFill>
            </a:endParaRPr>
          </a:p>
        </p:txBody>
      </p:sp>
      <p:sp>
        <p:nvSpPr>
          <p:cNvPr id="6" name="タイトル 1"/>
          <p:cNvSpPr txBox="1">
            <a:spLocks/>
          </p:cNvSpPr>
          <p:nvPr/>
        </p:nvSpPr>
        <p:spPr bwMode="gray">
          <a:xfrm>
            <a:off x="0" y="5493437"/>
            <a:ext cx="9144000" cy="251795"/>
          </a:xfrm>
          <a:prstGeom prst="rect">
            <a:avLst/>
          </a:prstGeom>
        </p:spPr>
        <p:txBody>
          <a:bodyPr vert="horz" wrap="square" lIns="91440" tIns="36000" rIns="91440" bIns="0" rtlCol="0" anchor="b" anchorCtr="0">
            <a:spAutoFit/>
          </a:bodyPr>
          <a:lstStyle>
            <a:lvl1pPr algn="ctr" rtl="0" eaLnBrk="0" fontAlgn="base" hangingPunct="0">
              <a:spcBef>
                <a:spcPct val="0"/>
              </a:spcBef>
              <a:spcAft>
                <a:spcPct val="0"/>
              </a:spcAft>
              <a:defRPr kumimoji="1" sz="3200" b="0">
                <a:solidFill>
                  <a:schemeClr val="accent6"/>
                </a:solidFill>
                <a:effectLst/>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pPr algn="r"/>
            <a:r>
              <a:rPr lang="en-US" altLang="ja-JP" sz="1400" b="1" kern="0">
                <a:solidFill>
                  <a:schemeClr val="tx2">
                    <a:lumMod val="75000"/>
                    <a:lumOff val="25000"/>
                  </a:schemeClr>
                </a:solidFill>
                <a:latin typeface="+mn-lt"/>
              </a:rPr>
              <a:t>※</a:t>
            </a:r>
            <a:r>
              <a:rPr lang="ja-JP" altLang="en-US" sz="1400" b="1" kern="0">
                <a:solidFill>
                  <a:schemeClr val="tx2">
                    <a:lumMod val="75000"/>
                    <a:lumOff val="25000"/>
                  </a:schemeClr>
                </a:solidFill>
                <a:latin typeface="+mn-lt"/>
              </a:rPr>
              <a:t>本書では「</a:t>
            </a:r>
            <a:r>
              <a:rPr lang="en-US" altLang="ja-JP" sz="1400" b="1" kern="0">
                <a:solidFill>
                  <a:schemeClr val="tx2">
                    <a:lumMod val="75000"/>
                    <a:lumOff val="25000"/>
                  </a:schemeClr>
                </a:solidFill>
                <a:latin typeface="+mn-lt"/>
              </a:rPr>
              <a:t>Exastro IT</a:t>
            </a:r>
            <a:r>
              <a:rPr lang="ja-JP" altLang="en-US" sz="1400" b="1" kern="0">
                <a:solidFill>
                  <a:schemeClr val="tx2">
                    <a:lumMod val="75000"/>
                    <a:lumOff val="25000"/>
                  </a:schemeClr>
                </a:solidFill>
                <a:latin typeface="+mn-lt"/>
              </a:rPr>
              <a:t> </a:t>
            </a:r>
            <a:r>
              <a:rPr lang="en-US" altLang="ja-JP" sz="1400" b="1" kern="0">
                <a:solidFill>
                  <a:schemeClr val="tx2">
                    <a:lumMod val="75000"/>
                    <a:lumOff val="25000"/>
                  </a:schemeClr>
                </a:solidFill>
                <a:latin typeface="+mn-lt"/>
              </a:rPr>
              <a:t>Automation</a:t>
            </a:r>
            <a:r>
              <a:rPr lang="ja-JP" altLang="en-US" sz="1400" b="1" kern="0">
                <a:solidFill>
                  <a:schemeClr val="tx2">
                    <a:lumMod val="75000"/>
                    <a:lumOff val="25000"/>
                  </a:schemeClr>
                </a:solidFill>
                <a:latin typeface="+mn-lt"/>
              </a:rPr>
              <a:t>」を「</a:t>
            </a:r>
            <a:r>
              <a:rPr lang="en-US" altLang="ja-JP" sz="1400" b="1" kern="0">
                <a:solidFill>
                  <a:schemeClr val="tx2">
                    <a:lumMod val="75000"/>
                    <a:lumOff val="25000"/>
                  </a:schemeClr>
                </a:solidFill>
                <a:latin typeface="+mn-lt"/>
              </a:rPr>
              <a:t>ITA</a:t>
            </a:r>
            <a:r>
              <a:rPr lang="ja-JP" altLang="en-US" sz="1400" b="1" kern="0">
                <a:solidFill>
                  <a:schemeClr val="tx2">
                    <a:lumMod val="75000"/>
                    <a:lumOff val="25000"/>
                  </a:schemeClr>
                </a:solidFill>
                <a:latin typeface="+mn-lt"/>
              </a:rPr>
              <a:t>」として記載します。</a:t>
            </a: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34104"/>
            <a:ext cx="9144000" cy="1016000"/>
          </a:xfrm>
          <a:prstGeom prst="rect">
            <a:avLst/>
          </a:prstGeo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00" y="247474"/>
            <a:ext cx="3528490" cy="826990"/>
          </a:xfrm>
          <a:prstGeom prst="rect">
            <a:avLst/>
          </a:prstGeom>
        </p:spPr>
      </p:pic>
    </p:spTree>
    <p:extLst>
      <p:ext uri="{BB962C8B-B14F-4D97-AF65-F5344CB8AC3E}">
        <p14:creationId xmlns:p14="http://schemas.microsoft.com/office/powerpoint/2010/main" val="3208162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a:t>
            </a:r>
            <a:r>
              <a:rPr lang="ja-JP" altLang="en-US" dirty="0"/>
              <a:t> 必要なファイルの作成 </a:t>
            </a:r>
            <a:r>
              <a:rPr lang="en-US" altLang="ja-JP" dirty="0"/>
              <a:t>(4/4)</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b="1" dirty="0"/>
              <a:t>index.html</a:t>
            </a:r>
            <a:r>
              <a:rPr kumimoji="1" lang="ja-JP" altLang="en-US" b="1" dirty="0"/>
              <a:t>の作成</a:t>
            </a:r>
            <a:endParaRPr lang="en-US" altLang="ja-JP" b="1" dirty="0"/>
          </a:p>
          <a:p>
            <a:pPr indent="0">
              <a:buNone/>
            </a:pPr>
            <a:r>
              <a:rPr lang="ja-JP" altLang="en-US" sz="1600" dirty="0"/>
              <a:t>本シナリオでは「ファイル管理機能」を利用した設定ファイルの配置を行います。</a:t>
            </a:r>
            <a:endParaRPr lang="en-US" altLang="ja-JP" sz="1600" dirty="0"/>
          </a:p>
          <a:p>
            <a:pPr indent="0">
              <a:buNone/>
            </a:pPr>
            <a:r>
              <a:rPr lang="ja-JP" altLang="en-US" sz="1600" dirty="0"/>
              <a:t>以下のファイルを作成してください。</a:t>
            </a:r>
            <a:endParaRPr lang="en-US" altLang="ja-JP" sz="1600" dirty="0"/>
          </a:p>
          <a:p>
            <a:pPr indent="0">
              <a:buNone/>
            </a:pPr>
            <a:endParaRPr lang="en-US" altLang="ja-JP" sz="1600" b="1" dirty="0"/>
          </a:p>
          <a:p>
            <a:pPr indent="0">
              <a:buNone/>
            </a:pPr>
            <a:endParaRPr lang="en-US" altLang="ja-JP" sz="1600" b="1" dirty="0"/>
          </a:p>
          <a:p>
            <a:pPr indent="0">
              <a:buNone/>
            </a:pPr>
            <a:r>
              <a:rPr lang="ja-JP" altLang="en-US" sz="1600" dirty="0"/>
              <a:t>以下の</a:t>
            </a:r>
            <a:r>
              <a:rPr lang="en-US" altLang="ja-JP" sz="1600" dirty="0"/>
              <a:t>html</a:t>
            </a:r>
            <a:r>
              <a:rPr lang="ja-JP" altLang="en-US" sz="1600" dirty="0"/>
              <a:t>ファイルをドキュメントルート直下に配置します。</a:t>
            </a:r>
            <a:endParaRPr lang="en-US" altLang="ja-JP" sz="1600" b="1" dirty="0"/>
          </a:p>
          <a:p>
            <a:pPr indent="0">
              <a:buNone/>
            </a:pPr>
            <a:r>
              <a:rPr lang="ja-JP" altLang="en-US" sz="1600" b="1" dirty="0"/>
              <a:t>ファイル名</a:t>
            </a:r>
            <a:r>
              <a:rPr lang="en-US" altLang="ja-JP" sz="1600" b="1" dirty="0"/>
              <a:t>:</a:t>
            </a:r>
            <a:r>
              <a:rPr lang="ja-JP" altLang="en-US" sz="1600" b="1" dirty="0"/>
              <a:t> </a:t>
            </a:r>
            <a:r>
              <a:rPr lang="en-US" altLang="ja-JP" sz="1600" b="1" dirty="0"/>
              <a:t>index.html</a:t>
            </a:r>
            <a:endParaRPr lang="en-US" altLang="ja-JP" sz="1600" dirty="0"/>
          </a:p>
          <a:p>
            <a:pPr indent="0">
              <a:buNone/>
            </a:pPr>
            <a:endParaRPr lang="en-US" altLang="ja-JP" sz="1600" dirty="0"/>
          </a:p>
          <a:p>
            <a:pPr indent="0">
              <a:buNone/>
            </a:pPr>
            <a:endParaRPr kumimoji="1" lang="en-US" altLang="ja-JP" sz="1600" dirty="0"/>
          </a:p>
          <a:p>
            <a:pPr indent="0">
              <a:buNone/>
            </a:pPr>
            <a:endParaRPr kumimoji="1" lang="ja-JP" altLang="en-US" sz="1600" dirty="0"/>
          </a:p>
        </p:txBody>
      </p:sp>
      <p:sp>
        <p:nvSpPr>
          <p:cNvPr id="5" name="テキスト ボックス 4"/>
          <p:cNvSpPr txBox="1"/>
          <p:nvPr/>
        </p:nvSpPr>
        <p:spPr>
          <a:xfrm>
            <a:off x="539440" y="3091177"/>
            <a:ext cx="3358309" cy="2677656"/>
          </a:xfrm>
          <a:prstGeom prst="rect">
            <a:avLst/>
          </a:prstGeom>
          <a:solidFill>
            <a:srgbClr val="E5F0FF"/>
          </a:solidFill>
        </p:spPr>
        <p:txBody>
          <a:bodyPr wrap="square" rtlCol="0">
            <a:spAutoFit/>
          </a:bodyPr>
          <a:lstStyle/>
          <a:p>
            <a:r>
              <a:rPr lang="en-US" altLang="ja-JP" sz="1400" dirty="0"/>
              <a:t>&lt;html&gt;</a:t>
            </a:r>
          </a:p>
          <a:p>
            <a:r>
              <a:rPr lang="en-US" altLang="ja-JP" sz="1400" dirty="0"/>
              <a:t>&lt;head&gt;</a:t>
            </a:r>
          </a:p>
          <a:p>
            <a:r>
              <a:rPr lang="en-US" altLang="ja-JP" sz="1400" dirty="0"/>
              <a:t>&lt;title&gt;</a:t>
            </a:r>
            <a:r>
              <a:rPr lang="ja-JP" altLang="en-US" sz="1400" dirty="0"/>
              <a:t>私のページ</a:t>
            </a:r>
            <a:r>
              <a:rPr lang="en-US" altLang="ja-JP" sz="1400" dirty="0"/>
              <a:t>&lt;/title&gt;</a:t>
            </a:r>
          </a:p>
          <a:p>
            <a:r>
              <a:rPr lang="en-US" altLang="ja-JP" sz="1400" dirty="0"/>
              <a:t>&lt;/head&gt;</a:t>
            </a:r>
          </a:p>
          <a:p>
            <a:r>
              <a:rPr lang="en-US" altLang="ja-JP" sz="1400" dirty="0"/>
              <a:t>&lt;body&gt;</a:t>
            </a:r>
          </a:p>
          <a:p>
            <a:endParaRPr lang="en-US" altLang="ja-JP" sz="1400" dirty="0"/>
          </a:p>
          <a:p>
            <a:r>
              <a:rPr lang="en-US" altLang="ja-JP" sz="1400" dirty="0" err="1"/>
              <a:t>Ansible</a:t>
            </a:r>
            <a:r>
              <a:rPr lang="en-US" altLang="ja-JP" sz="1400" dirty="0"/>
              <a:t>-Driver</a:t>
            </a:r>
            <a:r>
              <a:rPr lang="ja-JP" altLang="en-US" sz="1400" dirty="0"/>
              <a:t>実習</a:t>
            </a:r>
          </a:p>
          <a:p>
            <a:endParaRPr lang="ja-JP" altLang="en-US" sz="1400" dirty="0"/>
          </a:p>
          <a:p>
            <a:r>
              <a:rPr lang="en-US" altLang="ja-JP" sz="1400" dirty="0"/>
              <a:t>&lt;</a:t>
            </a:r>
            <a:r>
              <a:rPr lang="en-US" altLang="ja-JP" sz="1400" dirty="0" err="1"/>
              <a:t>br</a:t>
            </a:r>
            <a:r>
              <a:rPr lang="en-US" altLang="ja-JP" sz="1400" dirty="0"/>
              <a:t>&gt;</a:t>
            </a:r>
          </a:p>
          <a:p>
            <a:endParaRPr lang="en-US" altLang="ja-JP" sz="1400" dirty="0"/>
          </a:p>
          <a:p>
            <a:r>
              <a:rPr lang="en-US" altLang="ja-JP" sz="1400" dirty="0"/>
              <a:t>&lt;/body&gt;</a:t>
            </a:r>
          </a:p>
          <a:p>
            <a:r>
              <a:rPr lang="en-US" altLang="ja-JP" sz="1400" dirty="0"/>
              <a:t>&lt;/html&gt;</a:t>
            </a:r>
          </a:p>
        </p:txBody>
      </p:sp>
      <p:pic>
        <p:nvPicPr>
          <p:cNvPr id="9" name="図 8"/>
          <p:cNvPicPr>
            <a:picLocks noChangeAspect="1"/>
          </p:cNvPicPr>
          <p:nvPr/>
        </p:nvPicPr>
        <p:blipFill rotWithShape="1">
          <a:blip r:embed="rId2"/>
          <a:srcRect b="40323"/>
          <a:stretch/>
        </p:blipFill>
        <p:spPr>
          <a:xfrm>
            <a:off x="5246251" y="3091177"/>
            <a:ext cx="2667372" cy="1512210"/>
          </a:xfrm>
          <a:prstGeom prst="rect">
            <a:avLst/>
          </a:prstGeom>
          <a:ln w="28575">
            <a:solidFill>
              <a:srgbClr val="FF0000"/>
            </a:solidFill>
          </a:ln>
        </p:spPr>
      </p:pic>
      <p:sp>
        <p:nvSpPr>
          <p:cNvPr id="11" name="テキスト ボックス 10"/>
          <p:cNvSpPr txBox="1"/>
          <p:nvPr/>
        </p:nvSpPr>
        <p:spPr>
          <a:xfrm>
            <a:off x="4815692" y="4937836"/>
            <a:ext cx="3528491" cy="830997"/>
          </a:xfrm>
          <a:prstGeom prst="rect">
            <a:avLst/>
          </a:prstGeom>
          <a:noFill/>
        </p:spPr>
        <p:txBody>
          <a:bodyPr wrap="square" rtlCol="0">
            <a:spAutoFit/>
          </a:bodyPr>
          <a:lstStyle/>
          <a:p>
            <a:r>
              <a:rPr kumimoji="1" lang="ja-JP" altLang="en-US" sz="1600" dirty="0"/>
              <a:t>実行作業</a:t>
            </a:r>
            <a:r>
              <a:rPr lang="ja-JP" altLang="en-US" sz="1600" dirty="0"/>
              <a:t>完了</a:t>
            </a:r>
            <a:r>
              <a:rPr kumimoji="1" lang="ja-JP" altLang="en-US" sz="1600" dirty="0"/>
              <a:t>後、正しく</a:t>
            </a:r>
            <a:r>
              <a:rPr kumimoji="1" lang="en-US" altLang="ja-JP" sz="1600" dirty="0"/>
              <a:t>index.html</a:t>
            </a:r>
            <a:r>
              <a:rPr kumimoji="1" lang="ja-JP" altLang="en-US" sz="1600" dirty="0"/>
              <a:t>ファイルが配置されるとこのような画面が見えます。</a:t>
            </a:r>
          </a:p>
        </p:txBody>
      </p:sp>
      <p:sp>
        <p:nvSpPr>
          <p:cNvPr id="12" name="右矢印 11"/>
          <p:cNvSpPr/>
          <p:nvPr/>
        </p:nvSpPr>
        <p:spPr bwMode="auto">
          <a:xfrm>
            <a:off x="4283960" y="3974241"/>
            <a:ext cx="576080" cy="648090"/>
          </a:xfrm>
          <a:prstGeom prst="rightArrow">
            <a:avLst/>
          </a:prstGeom>
          <a:solidFill>
            <a:schemeClr val="accent6"/>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Tree>
    <p:extLst>
      <p:ext uri="{BB962C8B-B14F-4D97-AF65-F5344CB8AC3E}">
        <p14:creationId xmlns:p14="http://schemas.microsoft.com/office/powerpoint/2010/main" val="3598999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827602" y="2918843"/>
            <a:ext cx="5313148" cy="1936041"/>
          </a:xfrm>
          <a:prstGeom prst="rect">
            <a:avLst/>
          </a:prstGeom>
        </p:spPr>
      </p:pic>
      <p:sp>
        <p:nvSpPr>
          <p:cNvPr id="8" name="角丸四角形 7"/>
          <p:cNvSpPr/>
          <p:nvPr/>
        </p:nvSpPr>
        <p:spPr bwMode="auto">
          <a:xfrm>
            <a:off x="4355970" y="4437014"/>
            <a:ext cx="4176580" cy="1615318"/>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a:xfrm>
            <a:off x="179513" y="116540"/>
            <a:ext cx="8784000" cy="468000"/>
          </a:xfrm>
        </p:spPr>
        <p:txBody>
          <a:bodyPr/>
          <a:lstStyle/>
          <a:p>
            <a:r>
              <a:rPr kumimoji="1" lang="en-US" altLang="ja-JP"/>
              <a:t>1.3 Movement</a:t>
            </a:r>
            <a:r>
              <a:rPr kumimoji="1" lang="ja-JP" altLang="en-US"/>
              <a:t>の設定 </a:t>
            </a:r>
            <a:r>
              <a:rPr lang="en-US" altLang="ja-JP"/>
              <a:t>(1/4) </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dirty="0"/>
              <a:t>Movement</a:t>
            </a:r>
            <a:r>
              <a:rPr kumimoji="1" lang="ja-JP" altLang="en-US" b="1" dirty="0"/>
              <a:t>を作成する</a:t>
            </a:r>
            <a:endParaRPr kumimoji="1" lang="en-US" altLang="ja-JP" b="1" dirty="0"/>
          </a:p>
          <a:p>
            <a:pPr marL="180000" lvl="1" indent="0">
              <a:buNone/>
            </a:pPr>
            <a:r>
              <a:rPr lang="ja-JP" altLang="en-US" dirty="0"/>
              <a:t>先の</a:t>
            </a:r>
            <a:r>
              <a:rPr lang="en-US" altLang="ja-JP" dirty="0"/>
              <a:t>Playbook</a:t>
            </a:r>
            <a:r>
              <a:rPr lang="ja-JP" altLang="en-US" dirty="0"/>
              <a:t>を関連付ける</a:t>
            </a:r>
            <a:r>
              <a:rPr lang="en-US" altLang="ja-JP" dirty="0"/>
              <a:t>Movement</a:t>
            </a:r>
            <a:r>
              <a:rPr lang="ja-JP" altLang="en-US" dirty="0"/>
              <a:t>を登録しましょう。</a:t>
            </a:r>
            <a:br>
              <a:rPr lang="en-US" altLang="ja-JP" dirty="0"/>
            </a:br>
            <a:br>
              <a:rPr lang="en-US" altLang="ja-JP" dirty="0"/>
            </a:br>
            <a:r>
              <a:rPr lang="ja-JP" altLang="en-US" b="1" dirty="0"/>
              <a:t>「</a:t>
            </a:r>
            <a:r>
              <a:rPr lang="en-US" altLang="ja-JP" b="1" dirty="0"/>
              <a:t>Ansible-Legacy</a:t>
            </a:r>
            <a:r>
              <a:rPr lang="ja-JP" altLang="en-US" b="1" dirty="0"/>
              <a:t>」メニューグループ</a:t>
            </a:r>
            <a:r>
              <a:rPr lang="en-US" altLang="ja-JP" b="1" dirty="0"/>
              <a:t> &gt; </a:t>
            </a:r>
            <a:r>
              <a:rPr lang="ja-JP" altLang="en-US" b="1" dirty="0"/>
              <a:t>「</a:t>
            </a:r>
            <a:r>
              <a:rPr lang="en-US" altLang="ja-JP" b="1" dirty="0"/>
              <a:t>Movement</a:t>
            </a:r>
            <a:r>
              <a:rPr lang="ja-JP" altLang="en-US" b="1" dirty="0"/>
              <a:t>一覧」メニュー</a:t>
            </a:r>
            <a:endParaRPr lang="en-US" altLang="ja-JP" sz="2000" b="1" dirty="0"/>
          </a:p>
          <a:p>
            <a:pPr marL="522900" lvl="1" indent="-342900">
              <a:buFont typeface="+mj-ea"/>
              <a:buAutoNum type="circleNumDbPlain"/>
            </a:pPr>
            <a:r>
              <a:rPr kumimoji="1" lang="ja-JP" altLang="en-US" sz="1600" dirty="0"/>
              <a:t>「登録」サブメニュー </a:t>
            </a:r>
            <a:r>
              <a:rPr lang="ja-JP" altLang="en-US" dirty="0"/>
              <a:t>の</a:t>
            </a:r>
            <a:r>
              <a:rPr kumimoji="1" lang="ja-JP" altLang="en-US" sz="1600" dirty="0"/>
              <a:t>「登録開始」ボタンを押下する。</a:t>
            </a:r>
            <a:endParaRPr lang="en-US" altLang="ja-JP" dirty="0"/>
          </a:p>
          <a:p>
            <a:pPr marL="522900" lvl="1" indent="-342900">
              <a:buFont typeface="+mj-ea"/>
              <a:buAutoNum type="circleNumDbPlain"/>
            </a:pPr>
            <a:r>
              <a:rPr lang="ja-JP" altLang="en-US" sz="1600" dirty="0"/>
              <a:t>各項目で下表のように選択または入力し、</a:t>
            </a:r>
            <a:r>
              <a:rPr lang="ja-JP" altLang="en-US" dirty="0"/>
              <a:t>「</a:t>
            </a:r>
            <a:r>
              <a:rPr lang="ja-JP" altLang="en-US" sz="1600" dirty="0"/>
              <a:t>登録</a:t>
            </a:r>
            <a:r>
              <a:rPr lang="ja-JP" altLang="en-US" dirty="0"/>
              <a:t>」ボタン</a:t>
            </a:r>
            <a:r>
              <a:rPr lang="ja-JP" altLang="en-US" sz="1600" dirty="0"/>
              <a:t>を押下する。</a:t>
            </a:r>
            <a:endParaRPr kumimoji="1" lang="en-US" altLang="ja-JP" sz="1600" dirty="0"/>
          </a:p>
          <a:p>
            <a:pPr marL="0" indent="0">
              <a:buNone/>
            </a:pPr>
            <a:endParaRPr kumimoji="1" lang="en-US" altLang="ja-JP" sz="1600" dirty="0"/>
          </a:p>
        </p:txBody>
      </p:sp>
      <p:graphicFrame>
        <p:nvGraphicFramePr>
          <p:cNvPr id="6" name="表 5"/>
          <p:cNvGraphicFramePr>
            <a:graphicFrameLocks noGrp="1"/>
          </p:cNvGraphicFramePr>
          <p:nvPr>
            <p:extLst>
              <p:ext uri="{D42A27DB-BD31-4B8C-83A1-F6EECF244321}">
                <p14:modId xmlns:p14="http://schemas.microsoft.com/office/powerpoint/2010/main" val="1860469864"/>
              </p:ext>
            </p:extLst>
          </p:nvPr>
        </p:nvGraphicFramePr>
        <p:xfrm>
          <a:off x="4531053" y="4596583"/>
          <a:ext cx="3816408" cy="1296180"/>
        </p:xfrm>
        <a:graphic>
          <a:graphicData uri="http://schemas.openxmlformats.org/drawingml/2006/table">
            <a:tbl>
              <a:tblPr firstRow="1" bandRow="1">
                <a:tableStyleId>{93296810-A885-4BE3-A3E7-6D5BEEA58F35}</a:tableStyleId>
              </a:tblPr>
              <a:tblGrid>
                <a:gridCol w="1980946">
                  <a:extLst>
                    <a:ext uri="{9D8B030D-6E8A-4147-A177-3AD203B41FA5}">
                      <a16:colId xmlns:a16="http://schemas.microsoft.com/office/drawing/2014/main" val="3914107317"/>
                    </a:ext>
                  </a:extLst>
                </a:gridCol>
                <a:gridCol w="1835462">
                  <a:extLst>
                    <a:ext uri="{9D8B030D-6E8A-4147-A177-3AD203B41FA5}">
                      <a16:colId xmlns:a16="http://schemas.microsoft.com/office/drawing/2014/main" val="418709912"/>
                    </a:ext>
                  </a:extLst>
                </a:gridCol>
              </a:tblGrid>
              <a:tr h="324045">
                <a:tc>
                  <a:txBody>
                    <a:bodyPr/>
                    <a:lstStyle/>
                    <a:p>
                      <a:pPr algn="ctr"/>
                      <a:r>
                        <a:rPr kumimoji="1" lang="en-US" altLang="ja-JP" sz="1400" dirty="0"/>
                        <a:t>Movement</a:t>
                      </a:r>
                      <a:r>
                        <a:rPr kumimoji="1" lang="ja-JP" altLang="en-US" sz="1400" dirty="0"/>
                        <a:t>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ホスト指定形式</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30239594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a:t>Install_Packages</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a:t>IP</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a:t>Open</a:t>
                      </a:r>
                      <a:r>
                        <a:rPr kumimoji="1" lang="en-US" altLang="ja-JP" sz="1400" baseline="0" dirty="0" err="1"/>
                        <a:t>_Ports</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a:t>IP</a:t>
                      </a:r>
                      <a:endParaRPr kumimoji="1" lang="ja-JP" altLang="en-US" sz="14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818764418"/>
                  </a:ext>
                </a:extLst>
              </a:tr>
              <a:tr h="3240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a:t>Start_Service</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IP</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109027550"/>
                  </a:ext>
                </a:extLst>
              </a:tr>
            </a:tbl>
          </a:graphicData>
        </a:graphic>
      </p:graphicFrame>
      <p:sp>
        <p:nvSpPr>
          <p:cNvPr id="7" name="角丸四角形 6"/>
          <p:cNvSpPr/>
          <p:nvPr/>
        </p:nvSpPr>
        <p:spPr bwMode="auto">
          <a:xfrm>
            <a:off x="1475570" y="3308632"/>
            <a:ext cx="2880400" cy="844973"/>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4" name="吹き出し: 円形 3">
            <a:extLst>
              <a:ext uri="{FF2B5EF4-FFF2-40B4-BE49-F238E27FC236}">
                <a16:creationId xmlns:a16="http://schemas.microsoft.com/office/drawing/2014/main" id="{7CA150B9-9005-4A12-AC55-539D949D41BD}"/>
              </a:ext>
            </a:extLst>
          </p:cNvPr>
          <p:cNvSpPr/>
          <p:nvPr/>
        </p:nvSpPr>
        <p:spPr bwMode="auto">
          <a:xfrm>
            <a:off x="4250097" y="4338276"/>
            <a:ext cx="288000" cy="288000"/>
          </a:xfrm>
          <a:prstGeom prst="wedgeEllipseCallout">
            <a:avLst>
              <a:gd name="adj1" fmla="val -83549"/>
              <a:gd name="adj2" fmla="val -138191"/>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1083469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1.3 </a:t>
            </a:r>
            <a:r>
              <a:rPr lang="en-US" altLang="ja-JP"/>
              <a:t>Movement</a:t>
            </a:r>
            <a:r>
              <a:rPr lang="ja-JP" altLang="en-US"/>
              <a:t>の設定 </a:t>
            </a:r>
            <a:r>
              <a:rPr lang="en-US" altLang="ja-JP"/>
              <a:t>(2/4) </a:t>
            </a:r>
            <a:endParaRPr kumimoji="1" lang="ja-JP" altLang="en-US"/>
          </a:p>
        </p:txBody>
      </p:sp>
      <p:sp>
        <p:nvSpPr>
          <p:cNvPr id="3" name="コンテンツ プレースホルダー 2"/>
          <p:cNvSpPr>
            <a:spLocks noGrp="1"/>
          </p:cNvSpPr>
          <p:nvPr>
            <p:ph sz="quarter" idx="10"/>
          </p:nvPr>
        </p:nvSpPr>
        <p:spPr/>
        <p:txBody>
          <a:bodyPr>
            <a:normAutofit/>
          </a:bodyPr>
          <a:lstStyle/>
          <a:p>
            <a:r>
              <a:rPr lang="en-US" altLang="ja-JP" b="1" dirty="0"/>
              <a:t>Playbook</a:t>
            </a:r>
            <a:r>
              <a:rPr lang="ja-JP" altLang="en-US" b="1" dirty="0"/>
              <a:t>を登録する</a:t>
            </a:r>
            <a:endParaRPr lang="en-US" altLang="ja-JP" b="1" dirty="0"/>
          </a:p>
          <a:p>
            <a:pPr marL="180000" lvl="1" indent="0">
              <a:buNone/>
            </a:pPr>
            <a:r>
              <a:rPr lang="ja-JP" altLang="en-US" dirty="0"/>
              <a:t>作成した</a:t>
            </a:r>
            <a:r>
              <a:rPr lang="en-US" altLang="ja-JP" dirty="0"/>
              <a:t>Playbook</a:t>
            </a:r>
            <a:r>
              <a:rPr lang="ja-JP" altLang="en-US" dirty="0"/>
              <a:t>を</a:t>
            </a:r>
            <a:r>
              <a:rPr lang="en-US" altLang="ja-JP" dirty="0"/>
              <a:t>ITA</a:t>
            </a:r>
            <a:r>
              <a:rPr lang="ja-JP" altLang="en-US" dirty="0"/>
              <a:t>に登録しましょう。</a:t>
            </a:r>
            <a:endParaRPr lang="en-US" altLang="ja-JP" dirty="0"/>
          </a:p>
          <a:p>
            <a:pPr marL="180000" lvl="1" indent="0">
              <a:buNone/>
            </a:pPr>
            <a:endParaRPr lang="en-US" altLang="ja-JP" sz="2000" dirty="0"/>
          </a:p>
          <a:p>
            <a:pPr marL="180000" lvl="1" indent="0">
              <a:buNone/>
            </a:pPr>
            <a:r>
              <a:rPr lang="ja-JP" altLang="en-US" sz="1600" b="1" dirty="0"/>
              <a:t>「</a:t>
            </a:r>
            <a:r>
              <a:rPr lang="en-US" altLang="ja-JP" sz="1600" b="1" dirty="0"/>
              <a:t>Ansible-Legacy</a:t>
            </a:r>
            <a:r>
              <a:rPr lang="ja-JP" altLang="en-US" sz="1600" b="1" dirty="0"/>
              <a:t>」メニューグループ</a:t>
            </a:r>
            <a:r>
              <a:rPr lang="en-US" altLang="ja-JP" sz="1600" b="1" dirty="0"/>
              <a:t> &gt; </a:t>
            </a:r>
            <a:r>
              <a:rPr lang="ja-JP" altLang="en-US" sz="1600" b="1" dirty="0"/>
              <a:t>「</a:t>
            </a:r>
            <a:r>
              <a:rPr lang="en-US" altLang="ja-JP" sz="1600" b="1" dirty="0"/>
              <a:t>Playbook</a:t>
            </a:r>
            <a:r>
              <a:rPr lang="ja-JP" altLang="en-US" sz="1600" b="1" dirty="0"/>
              <a:t>素材集」メニュー</a:t>
            </a:r>
            <a:endParaRPr lang="en-US" altLang="ja-JP" b="1" dirty="0"/>
          </a:p>
          <a:p>
            <a:pPr marL="522900" lvl="1" indent="-342900">
              <a:buFont typeface="+mj-ea"/>
              <a:buAutoNum type="circleNumDbPlain"/>
            </a:pPr>
            <a:r>
              <a:rPr kumimoji="1" lang="ja-JP" altLang="en-US" sz="1600" dirty="0"/>
              <a:t>「登録」サブメニュー </a:t>
            </a:r>
            <a:r>
              <a:rPr lang="ja-JP" altLang="en-US" dirty="0"/>
              <a:t>の</a:t>
            </a:r>
            <a:r>
              <a:rPr kumimoji="1" lang="ja-JP" altLang="en-US" sz="1600" dirty="0"/>
              <a:t>「登録開始」ボタンを押下する。</a:t>
            </a:r>
            <a:endParaRPr lang="en-US" altLang="ja-JP" dirty="0"/>
          </a:p>
          <a:p>
            <a:pPr marL="522900" lvl="1" indent="-342900">
              <a:buFont typeface="+mj-ea"/>
              <a:buAutoNum type="circleNumDbPlain"/>
            </a:pPr>
            <a:r>
              <a:rPr lang="ja-JP" altLang="en-US" dirty="0"/>
              <a:t>「</a:t>
            </a:r>
            <a:r>
              <a:rPr lang="ja-JP" altLang="en-US" sz="1600" dirty="0"/>
              <a:t>ファイルを選択</a:t>
            </a:r>
            <a:r>
              <a:rPr lang="ja-JP" altLang="en-US" dirty="0"/>
              <a:t>」</a:t>
            </a:r>
            <a:r>
              <a:rPr lang="ja-JP" altLang="en-US" sz="1600" dirty="0"/>
              <a:t>から</a:t>
            </a:r>
            <a:r>
              <a:rPr lang="en-US" altLang="ja-JP" sz="1600" dirty="0"/>
              <a:t>Playbook</a:t>
            </a:r>
            <a:r>
              <a:rPr lang="ja-JP" altLang="en-US" sz="1600" dirty="0"/>
              <a:t>を選択し、「事前アップロード」ボタンを押下する。</a:t>
            </a:r>
            <a:endParaRPr lang="en-US" altLang="ja-JP" dirty="0"/>
          </a:p>
          <a:p>
            <a:pPr marL="522900" lvl="1" indent="-342900">
              <a:buFont typeface="+mj-ea"/>
              <a:buAutoNum type="circleNumDbPlain"/>
            </a:pPr>
            <a:r>
              <a:rPr lang="ja-JP" altLang="en-US" sz="1600" dirty="0"/>
              <a:t>各項目で下表のように選択または入力し、</a:t>
            </a:r>
            <a:r>
              <a:rPr lang="ja-JP" altLang="en-US" dirty="0"/>
              <a:t>「</a:t>
            </a:r>
            <a:r>
              <a:rPr lang="ja-JP" altLang="en-US" sz="1600" dirty="0"/>
              <a:t>登録</a:t>
            </a:r>
            <a:r>
              <a:rPr lang="ja-JP" altLang="en-US" dirty="0"/>
              <a:t>」ボタン</a:t>
            </a:r>
            <a:r>
              <a:rPr lang="ja-JP" altLang="en-US" sz="1600" dirty="0"/>
              <a:t>を押下する。</a:t>
            </a:r>
            <a:endParaRPr kumimoji="1" lang="en-US" altLang="ja-JP" sz="1600" dirty="0"/>
          </a:p>
          <a:p>
            <a:pPr marL="457200" indent="-457200">
              <a:buFont typeface="+mj-ea"/>
              <a:buAutoNum type="circleNumDbPlain"/>
            </a:pPr>
            <a:endParaRPr lang="en-US" altLang="ja-JP" sz="1600" dirty="0"/>
          </a:p>
          <a:p>
            <a:pPr marL="342900" indent="-342900">
              <a:lnSpc>
                <a:spcPct val="150000"/>
              </a:lnSpc>
              <a:buFont typeface="+mj-ea"/>
              <a:buAutoNum type="circleNumDbPlain"/>
            </a:pPr>
            <a:endParaRPr lang="en-US" altLang="ja-JP" sz="1600" dirty="0"/>
          </a:p>
          <a:p>
            <a:pPr marL="457200" indent="-457200">
              <a:buFont typeface="+mj-ea"/>
              <a:buAutoNum type="circleNumDbPlain"/>
            </a:pPr>
            <a:endParaRPr kumimoji="1" lang="en-US" altLang="ja-JP" sz="1600" dirty="0"/>
          </a:p>
        </p:txBody>
      </p:sp>
      <p:pic>
        <p:nvPicPr>
          <p:cNvPr id="11" name="図 10">
            <a:extLst>
              <a:ext uri="{FF2B5EF4-FFF2-40B4-BE49-F238E27FC236}">
                <a16:creationId xmlns:a16="http://schemas.microsoft.com/office/drawing/2014/main" id="{D46C46EE-9F6E-4697-9EAB-682AD0E96B5F}"/>
              </a:ext>
            </a:extLst>
          </p:cNvPr>
          <p:cNvPicPr>
            <a:picLocks noChangeAspect="1"/>
          </p:cNvPicPr>
          <p:nvPr/>
        </p:nvPicPr>
        <p:blipFill>
          <a:blip r:embed="rId2"/>
          <a:stretch>
            <a:fillRect/>
          </a:stretch>
        </p:blipFill>
        <p:spPr>
          <a:xfrm>
            <a:off x="539440" y="3297051"/>
            <a:ext cx="6048840" cy="2364857"/>
          </a:xfrm>
          <a:prstGeom prst="rect">
            <a:avLst/>
          </a:prstGeom>
        </p:spPr>
      </p:pic>
      <p:sp>
        <p:nvSpPr>
          <p:cNvPr id="12" name="角丸四角形 6">
            <a:extLst>
              <a:ext uri="{FF2B5EF4-FFF2-40B4-BE49-F238E27FC236}">
                <a16:creationId xmlns:a16="http://schemas.microsoft.com/office/drawing/2014/main" id="{E617CE96-D57A-46D6-981B-57840BCC982F}"/>
              </a:ext>
            </a:extLst>
          </p:cNvPr>
          <p:cNvSpPr/>
          <p:nvPr/>
        </p:nvSpPr>
        <p:spPr bwMode="auto">
          <a:xfrm>
            <a:off x="4139940" y="4135859"/>
            <a:ext cx="4464620" cy="2149500"/>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13" name="表 12">
            <a:extLst>
              <a:ext uri="{FF2B5EF4-FFF2-40B4-BE49-F238E27FC236}">
                <a16:creationId xmlns:a16="http://schemas.microsoft.com/office/drawing/2014/main" id="{4688015B-1E45-440A-B323-96647C10E8FB}"/>
              </a:ext>
            </a:extLst>
          </p:cNvPr>
          <p:cNvGraphicFramePr>
            <a:graphicFrameLocks noGrp="1"/>
          </p:cNvGraphicFramePr>
          <p:nvPr>
            <p:extLst>
              <p:ext uri="{D42A27DB-BD31-4B8C-83A1-F6EECF244321}">
                <p14:modId xmlns:p14="http://schemas.microsoft.com/office/powerpoint/2010/main" val="1757865495"/>
              </p:ext>
            </p:extLst>
          </p:nvPr>
        </p:nvGraphicFramePr>
        <p:xfrm>
          <a:off x="4355970" y="4216871"/>
          <a:ext cx="4009390" cy="1987476"/>
        </p:xfrm>
        <a:graphic>
          <a:graphicData uri="http://schemas.openxmlformats.org/drawingml/2006/table">
            <a:tbl>
              <a:tblPr firstRow="1" bandRow="1">
                <a:tableStyleId>{93296810-A885-4BE3-A3E7-6D5BEEA58F35}</a:tableStyleId>
              </a:tblPr>
              <a:tblGrid>
                <a:gridCol w="1991995">
                  <a:extLst>
                    <a:ext uri="{9D8B030D-6E8A-4147-A177-3AD203B41FA5}">
                      <a16:colId xmlns:a16="http://schemas.microsoft.com/office/drawing/2014/main" val="3878991945"/>
                    </a:ext>
                  </a:extLst>
                </a:gridCol>
                <a:gridCol w="2017395">
                  <a:extLst>
                    <a:ext uri="{9D8B030D-6E8A-4147-A177-3AD203B41FA5}">
                      <a16:colId xmlns:a16="http://schemas.microsoft.com/office/drawing/2014/main" val="1576239730"/>
                    </a:ext>
                  </a:extLst>
                </a:gridCol>
              </a:tblGrid>
              <a:tr h="331246">
                <a:tc>
                  <a:txBody>
                    <a:bodyPr/>
                    <a:lstStyle/>
                    <a:p>
                      <a:pPr algn="ctr"/>
                      <a:r>
                        <a:rPr kumimoji="1" lang="en-US" altLang="ja-JP" sz="1400" dirty="0"/>
                        <a:t>Playbook</a:t>
                      </a:r>
                      <a:r>
                        <a:rPr kumimoji="1" lang="ja-JP" altLang="en-US" sz="1400" dirty="0"/>
                        <a:t>素材名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400" dirty="0"/>
                        <a:t>Playbook</a:t>
                      </a:r>
                      <a:r>
                        <a:rPr kumimoji="1" lang="ja-JP" altLang="en-US" sz="1400" dirty="0"/>
                        <a:t>素材</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4007726703"/>
                  </a:ext>
                </a:extLst>
              </a:tr>
              <a:tr h="331246">
                <a:tc>
                  <a:txBody>
                    <a:bodyPr/>
                    <a:lstStyle/>
                    <a:p>
                      <a:r>
                        <a:rPr kumimoji="1" lang="en-US" altLang="ja-JP" sz="1400" dirty="0" err="1"/>
                        <a:t>yum_install</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a:t>1-yum_install.yml</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98717008"/>
                  </a:ext>
                </a:extLst>
              </a:tr>
              <a:tr h="331246">
                <a:tc>
                  <a:txBody>
                    <a:bodyPr/>
                    <a:lstStyle/>
                    <a:p>
                      <a:r>
                        <a:rPr kumimoji="1" lang="en-US" altLang="ja-JP" sz="1400" dirty="0" err="1"/>
                        <a:t>open_ports</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a:t>2-open</a:t>
                      </a:r>
                      <a:r>
                        <a:rPr kumimoji="1" lang="en-US" altLang="ja-JP" sz="1400" baseline="0" dirty="0"/>
                        <a:t>_ports</a:t>
                      </a:r>
                      <a:r>
                        <a:rPr kumimoji="1" lang="en-US" altLang="ja-JP" sz="1400" dirty="0"/>
                        <a:t>.yml</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66501828"/>
                  </a:ext>
                </a:extLst>
              </a:tr>
              <a:tr h="331246">
                <a:tc>
                  <a:txBody>
                    <a:bodyPr/>
                    <a:lstStyle/>
                    <a:p>
                      <a:r>
                        <a:rPr kumimoji="1" lang="en-US" altLang="ja-JP" sz="1400" dirty="0" err="1"/>
                        <a:t>copy_index</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b="0" dirty="0"/>
                        <a:t>3</a:t>
                      </a:r>
                      <a:r>
                        <a:rPr lang="en-US" altLang="ja-JP" sz="1400" b="0" dirty="0"/>
                        <a:t>-copy_index.yml</a:t>
                      </a:r>
                      <a:endParaRPr kumimoji="1" lang="ja-JP" altLang="en-US" sz="1400" b="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34893166"/>
                  </a:ext>
                </a:extLst>
              </a:tr>
              <a:tr h="331246">
                <a:tc>
                  <a:txBody>
                    <a:bodyPr/>
                    <a:lstStyle/>
                    <a:p>
                      <a:r>
                        <a:rPr kumimoji="1" lang="en-US" altLang="ja-JP" sz="1400" dirty="0" err="1"/>
                        <a:t>start_service</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a:t>4-start_service.yml</a:t>
                      </a:r>
                      <a:endParaRPr kumimoji="1" lang="ja-JP" altLang="en-US" sz="14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6572602"/>
                  </a:ext>
                </a:extLst>
              </a:tr>
              <a:tr h="331246">
                <a:tc>
                  <a:txBody>
                    <a:bodyPr/>
                    <a:lstStyle/>
                    <a:p>
                      <a:r>
                        <a:rPr kumimoji="1" lang="en-US" altLang="ja-JP" sz="1400" dirty="0" err="1"/>
                        <a:t>check_service_state</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5-check_service.yml</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127978014"/>
                  </a:ext>
                </a:extLst>
              </a:tr>
            </a:tbl>
          </a:graphicData>
        </a:graphic>
      </p:graphicFrame>
      <p:sp>
        <p:nvSpPr>
          <p:cNvPr id="14" name="角丸四角形 5">
            <a:extLst>
              <a:ext uri="{FF2B5EF4-FFF2-40B4-BE49-F238E27FC236}">
                <a16:creationId xmlns:a16="http://schemas.microsoft.com/office/drawing/2014/main" id="{7DDF443E-C3ED-47CC-9810-D3B16E47E2E1}"/>
              </a:ext>
            </a:extLst>
          </p:cNvPr>
          <p:cNvSpPr/>
          <p:nvPr/>
        </p:nvSpPr>
        <p:spPr bwMode="auto">
          <a:xfrm>
            <a:off x="1043510" y="3798536"/>
            <a:ext cx="2736380" cy="1070664"/>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9" name="吹き出し: 円形 8">
            <a:extLst>
              <a:ext uri="{FF2B5EF4-FFF2-40B4-BE49-F238E27FC236}">
                <a16:creationId xmlns:a16="http://schemas.microsoft.com/office/drawing/2014/main" id="{79B19076-83F1-495C-ABB8-1B964C7801F6}"/>
              </a:ext>
            </a:extLst>
          </p:cNvPr>
          <p:cNvSpPr/>
          <p:nvPr/>
        </p:nvSpPr>
        <p:spPr bwMode="auto">
          <a:xfrm>
            <a:off x="4000236" y="4047499"/>
            <a:ext cx="288000" cy="288000"/>
          </a:xfrm>
          <a:prstGeom prst="wedgeEllipseCallout">
            <a:avLst>
              <a:gd name="adj1" fmla="val -197222"/>
              <a:gd name="adj2" fmla="val 81315"/>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561199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1.3 Movement</a:t>
            </a:r>
            <a:r>
              <a:rPr lang="ja-JP" altLang="en-US"/>
              <a:t>の設定 </a:t>
            </a:r>
            <a:r>
              <a:rPr lang="en-US" altLang="ja-JP"/>
              <a:t>(3/4) </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a:t>素材</a:t>
            </a:r>
            <a:r>
              <a:rPr kumimoji="1" lang="ja-JP" altLang="en-US" b="1" dirty="0"/>
              <a:t>ファイルを登録する</a:t>
            </a:r>
            <a:endParaRPr lang="en-US" altLang="ja-JP" b="1" dirty="0"/>
          </a:p>
          <a:p>
            <a:pPr marL="180000" lvl="1" indent="0">
              <a:buNone/>
            </a:pPr>
            <a:r>
              <a:rPr lang="ja-JP" altLang="en-US" dirty="0"/>
              <a:t>用意した</a:t>
            </a:r>
            <a:r>
              <a:rPr lang="en-US" altLang="ja-JP" dirty="0" err="1"/>
              <a:t>httpd</a:t>
            </a:r>
            <a:r>
              <a:rPr lang="ja-JP" altLang="en-US" dirty="0"/>
              <a:t>設定ファイルを、</a:t>
            </a:r>
            <a:r>
              <a:rPr lang="en-US" altLang="ja-JP" dirty="0"/>
              <a:t>ITA</a:t>
            </a:r>
            <a:r>
              <a:rPr lang="ja-JP" altLang="en-US" dirty="0"/>
              <a:t>に登録しましょう。</a:t>
            </a:r>
            <a:endParaRPr lang="en-US" altLang="ja-JP" sz="2000" dirty="0"/>
          </a:p>
          <a:p>
            <a:pPr marL="180000" lvl="1" indent="0">
              <a:buNone/>
            </a:pPr>
            <a:endParaRPr lang="en-US" altLang="ja-JP" sz="2000" dirty="0"/>
          </a:p>
          <a:p>
            <a:pPr marL="180000" lvl="1" indent="0">
              <a:buNone/>
            </a:pPr>
            <a:r>
              <a:rPr lang="ja-JP" altLang="en-US" sz="1600" b="1" dirty="0"/>
              <a:t>「</a:t>
            </a:r>
            <a:r>
              <a:rPr lang="en-US" altLang="ja-JP" sz="1600" b="1" dirty="0"/>
              <a:t>Ansible</a:t>
            </a:r>
            <a:r>
              <a:rPr lang="ja-JP" altLang="en-US" sz="1600" b="1" dirty="0"/>
              <a:t>共通」メニューグループ</a:t>
            </a:r>
            <a:r>
              <a:rPr lang="en-US" altLang="ja-JP" sz="1600" b="1" dirty="0"/>
              <a:t> &gt; </a:t>
            </a:r>
            <a:r>
              <a:rPr lang="ja-JP" altLang="en-US" sz="1600" b="1" dirty="0"/>
              <a:t>「ファイル管理」メニュー</a:t>
            </a:r>
            <a:endParaRPr lang="en-US" altLang="ja-JP" b="1" dirty="0"/>
          </a:p>
          <a:p>
            <a:pPr marL="522900" lvl="1" indent="-342900">
              <a:buFont typeface="+mj-ea"/>
              <a:buAutoNum type="circleNumDbPlain"/>
            </a:pPr>
            <a:r>
              <a:rPr kumimoji="1" lang="ja-JP" altLang="en-US" sz="1600" dirty="0"/>
              <a:t>「登録」サブメニュー </a:t>
            </a:r>
            <a:r>
              <a:rPr lang="ja-JP" altLang="en-US" dirty="0"/>
              <a:t>の</a:t>
            </a:r>
            <a:r>
              <a:rPr kumimoji="1" lang="ja-JP" altLang="en-US" sz="1600" dirty="0"/>
              <a:t>「登録開始」ボタンを押下する。</a:t>
            </a:r>
            <a:endParaRPr lang="en-US" altLang="ja-JP" dirty="0"/>
          </a:p>
          <a:p>
            <a:pPr marL="522900" lvl="1" indent="-342900">
              <a:buFont typeface="+mj-ea"/>
              <a:buAutoNum type="circleNumDbPlain"/>
            </a:pPr>
            <a:r>
              <a:rPr lang="ja-JP" altLang="en-US" sz="1600" dirty="0"/>
              <a:t>［ファイルを選択］から素材ファイルを選択し、「事前アップロード」ボタンを押下する。</a:t>
            </a:r>
            <a:endParaRPr lang="en-US" altLang="ja-JP" dirty="0"/>
          </a:p>
          <a:p>
            <a:pPr marL="522900" lvl="1" indent="-342900">
              <a:buFont typeface="+mj-ea"/>
              <a:buAutoNum type="circleNumDbPlain"/>
            </a:pPr>
            <a:r>
              <a:rPr lang="ja-JP" altLang="en-US" sz="1600" dirty="0"/>
              <a:t>各項目で下表のように選択または入力し、</a:t>
            </a:r>
            <a:r>
              <a:rPr lang="ja-JP" altLang="en-US" dirty="0"/>
              <a:t>「</a:t>
            </a:r>
            <a:r>
              <a:rPr lang="ja-JP" altLang="en-US" sz="1600" dirty="0"/>
              <a:t>登録</a:t>
            </a:r>
            <a:r>
              <a:rPr lang="ja-JP" altLang="en-US" dirty="0"/>
              <a:t>」ボタン</a:t>
            </a:r>
            <a:r>
              <a:rPr lang="ja-JP" altLang="en-US" sz="1600" dirty="0"/>
              <a:t>を押下する。</a:t>
            </a:r>
            <a:endParaRPr kumimoji="1" lang="en-US" altLang="ja-JP" sz="1600" dirty="0"/>
          </a:p>
          <a:p>
            <a:pPr marL="0" indent="0">
              <a:buNone/>
            </a:pPr>
            <a:endParaRPr kumimoji="1" lang="ja-JP" altLang="en-US" dirty="0"/>
          </a:p>
        </p:txBody>
      </p:sp>
      <p:pic>
        <p:nvPicPr>
          <p:cNvPr id="8" name="図 7"/>
          <p:cNvPicPr>
            <a:picLocks noChangeAspect="1"/>
          </p:cNvPicPr>
          <p:nvPr/>
        </p:nvPicPr>
        <p:blipFill>
          <a:blip r:embed="rId2"/>
          <a:stretch>
            <a:fillRect/>
          </a:stretch>
        </p:blipFill>
        <p:spPr>
          <a:xfrm>
            <a:off x="899612" y="3580682"/>
            <a:ext cx="6264748" cy="1972132"/>
          </a:xfrm>
          <a:prstGeom prst="rect">
            <a:avLst/>
          </a:prstGeom>
        </p:spPr>
      </p:pic>
      <p:sp>
        <p:nvSpPr>
          <p:cNvPr id="7" name="角丸四角形 6"/>
          <p:cNvSpPr/>
          <p:nvPr/>
        </p:nvSpPr>
        <p:spPr bwMode="auto">
          <a:xfrm>
            <a:off x="1331549" y="3963310"/>
            <a:ext cx="2232000" cy="1008000"/>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9" name="角丸四角形 8"/>
          <p:cNvSpPr/>
          <p:nvPr/>
        </p:nvSpPr>
        <p:spPr bwMode="auto">
          <a:xfrm>
            <a:off x="4160889" y="4891821"/>
            <a:ext cx="3795581" cy="985519"/>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3107268259"/>
              </p:ext>
            </p:extLst>
          </p:nvPr>
        </p:nvGraphicFramePr>
        <p:xfrm>
          <a:off x="4355970" y="5060064"/>
          <a:ext cx="3470276" cy="662492"/>
        </p:xfrm>
        <a:graphic>
          <a:graphicData uri="http://schemas.openxmlformats.org/drawingml/2006/table">
            <a:tbl>
              <a:tblPr firstRow="1" bandRow="1">
                <a:tableStyleId>{93296810-A885-4BE3-A3E7-6D5BEEA58F35}</a:tableStyleId>
              </a:tblPr>
              <a:tblGrid>
                <a:gridCol w="1841818">
                  <a:extLst>
                    <a:ext uri="{9D8B030D-6E8A-4147-A177-3AD203B41FA5}">
                      <a16:colId xmlns:a16="http://schemas.microsoft.com/office/drawing/2014/main" val="2965201597"/>
                    </a:ext>
                  </a:extLst>
                </a:gridCol>
                <a:gridCol w="1628458">
                  <a:extLst>
                    <a:ext uri="{9D8B030D-6E8A-4147-A177-3AD203B41FA5}">
                      <a16:colId xmlns:a16="http://schemas.microsoft.com/office/drawing/2014/main" val="1480316901"/>
                    </a:ext>
                  </a:extLst>
                </a:gridCol>
              </a:tblGrid>
              <a:tr h="331246">
                <a:tc>
                  <a:txBody>
                    <a:bodyPr/>
                    <a:lstStyle/>
                    <a:p>
                      <a:pPr algn="ctr"/>
                      <a:r>
                        <a:rPr kumimoji="1" lang="ja-JP" altLang="en-US" sz="1400" dirty="0"/>
                        <a:t>ファイル埋込変数名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ファイル素材</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00874410"/>
                  </a:ext>
                </a:extLst>
              </a:tr>
              <a:tr h="331246">
                <a:tc>
                  <a:txBody>
                    <a:bodyPr/>
                    <a:lstStyle/>
                    <a:p>
                      <a:r>
                        <a:rPr kumimoji="1" lang="en-US" altLang="ja-JP" sz="1400" dirty="0" err="1"/>
                        <a:t>CPF_index_html</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index.html</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070152829"/>
                  </a:ext>
                </a:extLst>
              </a:tr>
            </a:tbl>
          </a:graphicData>
        </a:graphic>
      </p:graphicFrame>
      <p:sp>
        <p:nvSpPr>
          <p:cNvPr id="10" name="吹き出し: 円形 9">
            <a:extLst>
              <a:ext uri="{FF2B5EF4-FFF2-40B4-BE49-F238E27FC236}">
                <a16:creationId xmlns:a16="http://schemas.microsoft.com/office/drawing/2014/main" id="{F5AB1FBF-2EDB-4281-8643-BBB7526D3897}"/>
              </a:ext>
            </a:extLst>
          </p:cNvPr>
          <p:cNvSpPr/>
          <p:nvPr/>
        </p:nvSpPr>
        <p:spPr bwMode="auto">
          <a:xfrm>
            <a:off x="4031161" y="4782154"/>
            <a:ext cx="288000" cy="288000"/>
          </a:xfrm>
          <a:prstGeom prst="wedgeEllipseCallout">
            <a:avLst>
              <a:gd name="adj1" fmla="val -248178"/>
              <a:gd name="adj2" fmla="val -110753"/>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1011727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a:stretch>
            <a:fillRect/>
          </a:stretch>
        </p:blipFill>
        <p:spPr>
          <a:xfrm>
            <a:off x="672075" y="2986395"/>
            <a:ext cx="5832810" cy="1539000"/>
          </a:xfrm>
          <a:prstGeom prst="rect">
            <a:avLst/>
          </a:prstGeom>
        </p:spPr>
      </p:pic>
      <p:sp>
        <p:nvSpPr>
          <p:cNvPr id="12" name="角丸四角形 11"/>
          <p:cNvSpPr/>
          <p:nvPr/>
        </p:nvSpPr>
        <p:spPr bwMode="auto">
          <a:xfrm>
            <a:off x="3303936" y="4209081"/>
            <a:ext cx="5472000" cy="2208791"/>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sz="1400" dirty="0">
                <a:solidFill>
                  <a:schemeClr val="tx1"/>
                </a:solidFill>
                <a:latin typeface="+mn-ea"/>
              </a:rPr>
              <a:t>　関連付け表</a:t>
            </a:r>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kumimoji="1" lang="en-US" altLang="ja-JP"/>
              <a:t>1.3 Movement</a:t>
            </a:r>
            <a:r>
              <a:rPr kumimoji="1" lang="ja-JP" altLang="en-US"/>
              <a:t>の設定 </a:t>
            </a:r>
            <a:r>
              <a:rPr lang="en-US" altLang="ja-JP"/>
              <a:t>(4/4) </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dirty="0"/>
              <a:t>Movement</a:t>
            </a:r>
            <a:r>
              <a:rPr kumimoji="1" lang="ja-JP" altLang="en-US" b="1" dirty="0"/>
              <a:t>に</a:t>
            </a:r>
            <a:r>
              <a:rPr kumimoji="1" lang="en-US" altLang="ja-JP" b="1" dirty="0"/>
              <a:t>Playbook</a:t>
            </a:r>
            <a:r>
              <a:rPr kumimoji="1" lang="ja-JP" altLang="en-US" b="1" dirty="0"/>
              <a:t>を登録する</a:t>
            </a:r>
            <a:endParaRPr lang="en-US" altLang="ja-JP" b="1" dirty="0"/>
          </a:p>
          <a:p>
            <a:pPr marL="180000" lvl="1" indent="0">
              <a:buNone/>
            </a:pPr>
            <a:r>
              <a:rPr kumimoji="1" lang="ja-JP" altLang="en-US" dirty="0"/>
              <a:t>作成した</a:t>
            </a:r>
            <a:r>
              <a:rPr kumimoji="1" lang="en-US" altLang="ja-JP" dirty="0"/>
              <a:t>Movement</a:t>
            </a:r>
            <a:r>
              <a:rPr kumimoji="1" lang="ja-JP" altLang="en-US" dirty="0"/>
              <a:t>と</a:t>
            </a:r>
            <a:r>
              <a:rPr kumimoji="1" lang="en-US" altLang="ja-JP" dirty="0"/>
              <a:t>Playbook</a:t>
            </a:r>
            <a:r>
              <a:rPr kumimoji="1" lang="ja-JP" altLang="en-US" dirty="0"/>
              <a:t>素材を関連付けましょう。作業内容を分割し、分かりやすい名前をつけることで再利用が容易になります。</a:t>
            </a:r>
            <a:br>
              <a:rPr kumimoji="1" lang="en-US" altLang="ja-JP" dirty="0"/>
            </a:br>
            <a:br>
              <a:rPr kumimoji="1" lang="en-US" altLang="ja-JP" dirty="0"/>
            </a:br>
            <a:r>
              <a:rPr kumimoji="1" lang="ja-JP" altLang="en-US" b="1" dirty="0"/>
              <a:t>「</a:t>
            </a:r>
            <a:r>
              <a:rPr lang="en-US" altLang="ja-JP" b="1" dirty="0"/>
              <a:t>Ansible-Legacy</a:t>
            </a:r>
            <a:r>
              <a:rPr lang="ja-JP" altLang="en-US" b="1" dirty="0"/>
              <a:t>」メニューグループ</a:t>
            </a:r>
            <a:r>
              <a:rPr lang="en-US" altLang="ja-JP" b="1" dirty="0"/>
              <a:t> &gt; </a:t>
            </a:r>
            <a:r>
              <a:rPr lang="ja-JP" altLang="en-US" b="1" dirty="0"/>
              <a:t>「</a:t>
            </a:r>
            <a:r>
              <a:rPr lang="en-US" altLang="ja-JP" b="1" dirty="0"/>
              <a:t>Movement-Playbook</a:t>
            </a:r>
            <a:r>
              <a:rPr lang="ja-JP" altLang="en-US" b="1" dirty="0"/>
              <a:t>紐付」メニュー</a:t>
            </a:r>
            <a:endParaRPr lang="en-US" altLang="ja-JP" sz="2000" b="1" dirty="0"/>
          </a:p>
          <a:p>
            <a:pPr marL="522900" lvl="1" indent="-342900">
              <a:buFont typeface="+mj-ea"/>
              <a:buAutoNum type="circleNumDbPlain"/>
            </a:pPr>
            <a:r>
              <a:rPr kumimoji="1" lang="ja-JP" altLang="en-US" sz="1600" dirty="0"/>
              <a:t>「登録」サブメニュー </a:t>
            </a:r>
            <a:r>
              <a:rPr lang="ja-JP" altLang="en-US" dirty="0"/>
              <a:t>の</a:t>
            </a:r>
            <a:r>
              <a:rPr kumimoji="1" lang="ja-JP" altLang="en-US" sz="1600" dirty="0"/>
              <a:t>「登録開始」ボタンを押下する。</a:t>
            </a:r>
            <a:endParaRPr lang="en-US" altLang="ja-JP" dirty="0"/>
          </a:p>
          <a:p>
            <a:pPr marL="522900" lvl="1" indent="-342900">
              <a:buFont typeface="+mj-ea"/>
              <a:buAutoNum type="circleNumDbPlain"/>
            </a:pPr>
            <a:r>
              <a:rPr lang="ja-JP" altLang="en-US" sz="1600" dirty="0"/>
              <a:t>各項目で下表のように選択または入力し、</a:t>
            </a:r>
            <a:r>
              <a:rPr lang="ja-JP" altLang="en-US" dirty="0"/>
              <a:t>「</a:t>
            </a:r>
            <a:r>
              <a:rPr lang="ja-JP" altLang="en-US" sz="1600" dirty="0"/>
              <a:t>登録</a:t>
            </a:r>
            <a:r>
              <a:rPr lang="ja-JP" altLang="en-US" dirty="0"/>
              <a:t>」ボタン</a:t>
            </a:r>
            <a:r>
              <a:rPr lang="ja-JP" altLang="en-US" sz="1600" dirty="0"/>
              <a:t>を押下する。</a:t>
            </a:r>
            <a:endParaRPr kumimoji="1" lang="en-US" altLang="ja-JP" sz="1600" dirty="0"/>
          </a:p>
          <a:p>
            <a:pPr marL="0" indent="0">
              <a:buNone/>
            </a:pPr>
            <a:endParaRPr lang="en-US" altLang="ja-JP" sz="1600" dirty="0"/>
          </a:p>
          <a:p>
            <a:pPr marL="0" indent="0">
              <a:buNone/>
            </a:pPr>
            <a:endParaRPr lang="en-US" altLang="ja-JP" sz="1600" dirty="0"/>
          </a:p>
        </p:txBody>
      </p:sp>
      <p:sp>
        <p:nvSpPr>
          <p:cNvPr id="10" name="角丸四角形 9"/>
          <p:cNvSpPr/>
          <p:nvPr/>
        </p:nvSpPr>
        <p:spPr bwMode="auto">
          <a:xfrm>
            <a:off x="1104135" y="3317447"/>
            <a:ext cx="3240450" cy="684000"/>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1119550792"/>
              </p:ext>
            </p:extLst>
          </p:nvPr>
        </p:nvGraphicFramePr>
        <p:xfrm>
          <a:off x="3412881" y="4532859"/>
          <a:ext cx="5285614" cy="1839136"/>
        </p:xfrm>
        <a:graphic>
          <a:graphicData uri="http://schemas.openxmlformats.org/drawingml/2006/table">
            <a:tbl>
              <a:tblPr firstRow="1" bandRow="1">
                <a:tableStyleId>{93296810-A885-4BE3-A3E7-6D5BEEA58F35}</a:tableStyleId>
              </a:tblPr>
              <a:tblGrid>
                <a:gridCol w="1629601">
                  <a:extLst>
                    <a:ext uri="{9D8B030D-6E8A-4147-A177-3AD203B41FA5}">
                      <a16:colId xmlns:a16="http://schemas.microsoft.com/office/drawing/2014/main" val="1402159686"/>
                    </a:ext>
                  </a:extLst>
                </a:gridCol>
                <a:gridCol w="1991995">
                  <a:extLst>
                    <a:ext uri="{9D8B030D-6E8A-4147-A177-3AD203B41FA5}">
                      <a16:colId xmlns:a16="http://schemas.microsoft.com/office/drawing/2014/main" val="3655207279"/>
                    </a:ext>
                  </a:extLst>
                </a:gridCol>
                <a:gridCol w="1664018">
                  <a:extLst>
                    <a:ext uri="{9D8B030D-6E8A-4147-A177-3AD203B41FA5}">
                      <a16:colId xmlns:a16="http://schemas.microsoft.com/office/drawing/2014/main" val="2446437995"/>
                    </a:ext>
                  </a:extLst>
                </a:gridCol>
              </a:tblGrid>
              <a:tr h="290263">
                <a:tc>
                  <a:txBody>
                    <a:bodyPr/>
                    <a:lstStyle/>
                    <a:p>
                      <a:pPr algn="ctr"/>
                      <a:r>
                        <a:rPr kumimoji="1" lang="en-US" altLang="ja-JP" sz="1400" dirty="0"/>
                        <a:t>Movement</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400" dirty="0"/>
                        <a:t>Playbook</a:t>
                      </a:r>
                      <a:r>
                        <a:rPr kumimoji="1" lang="ja-JP" altLang="en-US" sz="1400" dirty="0"/>
                        <a:t>素材</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インクルード順序</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3151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a:t>Install</a:t>
                      </a:r>
                      <a:r>
                        <a:rPr kumimoji="1" lang="en-US" altLang="ja-JP" sz="1400" baseline="0"/>
                        <a:t> Packages</a:t>
                      </a:r>
                      <a:endParaRPr kumimoji="1" lang="ja-JP" altLang="en-US" sz="1400"/>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err="1"/>
                        <a:t>yum_install</a:t>
                      </a:r>
                      <a:endParaRPr kumimoji="1" lang="ja-JP" altLang="en-US" sz="1400"/>
                    </a:p>
                  </a:txBody>
                  <a:tcPr anchor="ctr"/>
                </a:tc>
                <a:tc>
                  <a:txBody>
                    <a:bodyPr/>
                    <a:lstStyle/>
                    <a:p>
                      <a:r>
                        <a:rPr kumimoji="1" lang="en-US" altLang="ja-JP" sz="1400"/>
                        <a:t>1</a:t>
                      </a:r>
                      <a:endParaRPr kumimoji="1" lang="ja-JP" altLang="en-US" sz="14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542890631"/>
                  </a:ext>
                </a:extLst>
              </a:tr>
              <a:tr h="290263">
                <a:tc>
                  <a:txBody>
                    <a:bodyPr/>
                    <a:lstStyle/>
                    <a:p>
                      <a:r>
                        <a:rPr kumimoji="1" lang="en-US" altLang="ja-JP" sz="1400"/>
                        <a:t>Open Ports</a:t>
                      </a:r>
                      <a:endParaRPr kumimoji="1" lang="ja-JP" altLang="en-US" sz="1400"/>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a:t>open_ports</a:t>
                      </a:r>
                      <a:endParaRPr kumimoji="1" lang="ja-JP" altLang="en-US" sz="1400"/>
                    </a:p>
                  </a:txBody>
                  <a:tcPr anchor="ctr"/>
                </a:tc>
                <a:tc>
                  <a:txBody>
                    <a:bodyPr/>
                    <a:lstStyle/>
                    <a:p>
                      <a:r>
                        <a:rPr kumimoji="1" lang="en-US" altLang="ja-JP" sz="1400"/>
                        <a:t>1</a:t>
                      </a:r>
                      <a:endParaRPr kumimoji="1" lang="ja-JP" altLang="en-US" sz="14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67700620"/>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a:t>Start</a:t>
                      </a:r>
                      <a:r>
                        <a:rPr kumimoji="1" lang="ja-JP" altLang="en-US" sz="1400"/>
                        <a:t> </a:t>
                      </a:r>
                      <a:r>
                        <a:rPr kumimoji="1" lang="en-US" altLang="ja-JP" sz="1400"/>
                        <a:t>Service</a:t>
                      </a:r>
                      <a:endParaRPr kumimoji="1" lang="ja-JP" altLang="en-US" sz="1400"/>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a:t>copy_index</a:t>
                      </a:r>
                      <a:endParaRPr kumimoji="1" lang="ja-JP" altLang="en-US" sz="1400" dirty="0"/>
                    </a:p>
                  </a:txBody>
                  <a:tcPr anchor="ctr"/>
                </a:tc>
                <a:tc>
                  <a:txBody>
                    <a:bodyPr/>
                    <a:lstStyle/>
                    <a:p>
                      <a:r>
                        <a:rPr kumimoji="1" lang="en-US" altLang="ja-JP" sz="1400"/>
                        <a:t>1</a:t>
                      </a:r>
                      <a:endParaRPr kumimoji="1" lang="ja-JP" altLang="en-US" sz="14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988484239"/>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a:t>Start</a:t>
                      </a:r>
                      <a:r>
                        <a:rPr kumimoji="1" lang="ja-JP" altLang="en-US" sz="1400"/>
                        <a:t> </a:t>
                      </a:r>
                      <a:r>
                        <a:rPr kumimoji="1" lang="en-US" altLang="ja-JP" sz="1400"/>
                        <a:t>Service</a:t>
                      </a:r>
                      <a:endParaRPr kumimoji="1" lang="ja-JP" altLang="en-US" sz="140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err="1"/>
                        <a:t>start_service</a:t>
                      </a:r>
                      <a:endParaRPr kumimoji="1" lang="ja-JP" altLang="en-US" sz="1400"/>
                    </a:p>
                  </a:txBody>
                  <a:tcPr anchor="ctr"/>
                </a:tc>
                <a:tc>
                  <a:txBody>
                    <a:bodyPr/>
                    <a:lstStyle/>
                    <a:p>
                      <a:r>
                        <a:rPr kumimoji="1" lang="en-US" altLang="ja-JP" sz="1400"/>
                        <a:t>2</a:t>
                      </a:r>
                      <a:endParaRPr kumimoji="1" lang="ja-JP" altLang="en-US" sz="14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238023613"/>
                  </a:ext>
                </a:extLst>
              </a:tr>
              <a:tr h="2902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a:t>Start</a:t>
                      </a:r>
                      <a:r>
                        <a:rPr kumimoji="1" lang="ja-JP" altLang="en-US" sz="1400"/>
                        <a:t> </a:t>
                      </a:r>
                      <a:r>
                        <a:rPr kumimoji="1" lang="en-US" altLang="ja-JP" sz="1400"/>
                        <a:t>Service</a:t>
                      </a:r>
                      <a:endParaRPr kumimoji="1" lang="ja-JP" altLang="en-US" sz="140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err="1"/>
                        <a:t>check_service_state</a:t>
                      </a:r>
                      <a:endParaRPr kumimoji="1" lang="ja-JP" altLang="en-US" sz="1400"/>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3</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17749007"/>
                  </a:ext>
                </a:extLst>
              </a:tr>
            </a:tbl>
          </a:graphicData>
        </a:graphic>
      </p:graphicFrame>
      <p:sp>
        <p:nvSpPr>
          <p:cNvPr id="9" name="角丸四角形 8"/>
          <p:cNvSpPr/>
          <p:nvPr/>
        </p:nvSpPr>
        <p:spPr bwMode="auto">
          <a:xfrm>
            <a:off x="649818" y="5373270"/>
            <a:ext cx="2471025" cy="1044602"/>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セットで実行する</a:t>
            </a:r>
            <a:r>
              <a:rPr lang="en-US" altLang="ja-JP" sz="1200" dirty="0">
                <a:solidFill>
                  <a:schemeClr val="tx1"/>
                </a:solidFill>
                <a:latin typeface="+mn-ea"/>
              </a:rPr>
              <a:t>Playbook</a:t>
            </a:r>
            <a:r>
              <a:rPr lang="ja-JP" altLang="en-US" sz="1200" dirty="0">
                <a:solidFill>
                  <a:schemeClr val="tx1"/>
                </a:solidFill>
                <a:latin typeface="+mn-ea"/>
              </a:rPr>
              <a:t>として、「</a:t>
            </a:r>
            <a:r>
              <a:rPr lang="en-US" altLang="ja-JP" sz="1200" dirty="0">
                <a:solidFill>
                  <a:schemeClr val="tx1"/>
                </a:solidFill>
                <a:latin typeface="+mn-ea"/>
              </a:rPr>
              <a:t>Start Service</a:t>
            </a:r>
            <a:r>
              <a:rPr lang="ja-JP" altLang="en-US" sz="1200" dirty="0">
                <a:solidFill>
                  <a:schemeClr val="tx1"/>
                </a:solidFill>
                <a:latin typeface="+mn-ea"/>
              </a:rPr>
              <a:t>」には</a:t>
            </a:r>
            <a:r>
              <a:rPr lang="en-US" altLang="ja-JP" sz="1200" dirty="0">
                <a:solidFill>
                  <a:schemeClr val="tx1"/>
                </a:solidFill>
                <a:latin typeface="+mn-ea"/>
              </a:rPr>
              <a:t>3</a:t>
            </a:r>
            <a:r>
              <a:rPr lang="ja-JP" altLang="en-US" sz="1200" dirty="0">
                <a:solidFill>
                  <a:schemeClr val="tx1"/>
                </a:solidFill>
                <a:latin typeface="+mn-ea"/>
              </a:rPr>
              <a:t>つをまとめて関連付けています。</a:t>
            </a:r>
            <a:endParaRPr lang="en-US" altLang="ja-JP" sz="1200" dirty="0">
              <a:solidFill>
                <a:schemeClr val="tx1"/>
              </a:solidFill>
              <a:latin typeface="+mn-ea"/>
            </a:endParaRPr>
          </a:p>
        </p:txBody>
      </p:sp>
      <p:sp>
        <p:nvSpPr>
          <p:cNvPr id="11" name="吹き出し: 円形 10">
            <a:extLst>
              <a:ext uri="{FF2B5EF4-FFF2-40B4-BE49-F238E27FC236}">
                <a16:creationId xmlns:a16="http://schemas.microsoft.com/office/drawing/2014/main" id="{6DA19E00-1AB0-4DB3-8321-DD67BB69C1B2}"/>
              </a:ext>
            </a:extLst>
          </p:cNvPr>
          <p:cNvSpPr/>
          <p:nvPr/>
        </p:nvSpPr>
        <p:spPr bwMode="auto">
          <a:xfrm>
            <a:off x="3192521" y="4095392"/>
            <a:ext cx="288000" cy="288000"/>
          </a:xfrm>
          <a:prstGeom prst="wedgeEllipseCallout">
            <a:avLst>
              <a:gd name="adj1" fmla="val -60031"/>
              <a:gd name="adj2" fmla="val -118592"/>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13" name="楕円 12">
            <a:extLst>
              <a:ext uri="{FF2B5EF4-FFF2-40B4-BE49-F238E27FC236}">
                <a16:creationId xmlns:a16="http://schemas.microsoft.com/office/drawing/2014/main" id="{A0398B02-EA5A-4B22-BF44-8F9960453D14}"/>
              </a:ext>
            </a:extLst>
          </p:cNvPr>
          <p:cNvSpPr/>
          <p:nvPr/>
        </p:nvSpPr>
        <p:spPr bwMode="auto">
          <a:xfrm>
            <a:off x="395420" y="5242289"/>
            <a:ext cx="624548" cy="352541"/>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Point</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11022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p:cNvPicPr>
            <a:picLocks noChangeAspect="1"/>
          </p:cNvPicPr>
          <p:nvPr/>
        </p:nvPicPr>
        <p:blipFill>
          <a:blip r:embed="rId2"/>
          <a:stretch>
            <a:fillRect/>
          </a:stretch>
        </p:blipFill>
        <p:spPr>
          <a:xfrm>
            <a:off x="589472" y="2073954"/>
            <a:ext cx="7344431" cy="4212960"/>
          </a:xfrm>
          <a:prstGeom prst="rect">
            <a:avLst/>
          </a:prstGeom>
        </p:spPr>
      </p:pic>
      <p:sp>
        <p:nvSpPr>
          <p:cNvPr id="2" name="タイトル 1"/>
          <p:cNvSpPr>
            <a:spLocks noGrp="1"/>
          </p:cNvSpPr>
          <p:nvPr>
            <p:ph type="title"/>
          </p:nvPr>
        </p:nvSpPr>
        <p:spPr/>
        <p:txBody>
          <a:bodyPr/>
          <a:lstStyle/>
          <a:p>
            <a:r>
              <a:rPr kumimoji="1" lang="en-US" altLang="ja-JP"/>
              <a:t>1.4</a:t>
            </a:r>
            <a:r>
              <a:rPr kumimoji="1" lang="ja-JP" altLang="en-US"/>
              <a:t> </a:t>
            </a:r>
            <a:r>
              <a:rPr kumimoji="1" lang="en-US" altLang="ja-JP">
                <a:latin typeface="Microsoft Sans Serif" panose="020B0604020202020204" pitchFamily="34" charset="0"/>
                <a:ea typeface="Microsoft Sans Serif" panose="020B0604020202020204" pitchFamily="34" charset="0"/>
                <a:cs typeface="Microsoft Sans Serif" panose="020B0604020202020204" pitchFamily="34" charset="0"/>
              </a:rPr>
              <a:t>Conductor</a:t>
            </a:r>
            <a:r>
              <a:rPr lang="ja-JP" altLang="en-US"/>
              <a:t>の作成</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a:t>Conductor</a:t>
            </a:r>
            <a:r>
              <a:rPr kumimoji="1" lang="ja-JP" altLang="en-US" b="1" dirty="0"/>
              <a:t>を作成する</a:t>
            </a:r>
            <a:endParaRPr kumimoji="1" lang="en-US" altLang="ja-JP" b="1" dirty="0"/>
          </a:p>
          <a:p>
            <a:pPr marL="180000" lvl="1" indent="0">
              <a:buNone/>
            </a:pPr>
            <a:r>
              <a:rPr lang="ja-JP" altLang="en-US" dirty="0"/>
              <a:t>定義した</a:t>
            </a:r>
            <a:r>
              <a:rPr lang="en-US" altLang="ja-JP" dirty="0"/>
              <a:t>Movement</a:t>
            </a:r>
            <a:r>
              <a:rPr lang="ja-JP" altLang="en-US" dirty="0"/>
              <a:t>をまとめた</a:t>
            </a:r>
            <a:r>
              <a:rPr lang="en-US" altLang="ja-JP" dirty="0"/>
              <a:t>Conductor</a:t>
            </a:r>
            <a:r>
              <a:rPr lang="ja-JP" altLang="en-US" dirty="0"/>
              <a:t>を作成しましょう。</a:t>
            </a:r>
            <a:endParaRPr lang="en-US" altLang="ja-JP" dirty="0"/>
          </a:p>
          <a:p>
            <a:pPr marL="180000" lvl="1" indent="0">
              <a:buNone/>
            </a:pPr>
            <a:endParaRPr lang="en-US" altLang="ja-JP" sz="900" dirty="0"/>
          </a:p>
          <a:p>
            <a:pPr marL="180000" lvl="1" indent="0">
              <a:buNone/>
            </a:pPr>
            <a:r>
              <a:rPr lang="ja-JP" altLang="en-US" sz="1600" b="1" dirty="0"/>
              <a:t>「</a:t>
            </a:r>
            <a:r>
              <a:rPr lang="ja-JP" altLang="en-US" sz="1600" dirty="0"/>
              <a:t> </a:t>
            </a:r>
            <a:r>
              <a:rPr lang="en-US" altLang="ja-JP" sz="1600" b="1" dirty="0"/>
              <a:t>Conductor</a:t>
            </a:r>
            <a:r>
              <a:rPr lang="ja-JP" altLang="en-US" sz="1600" b="1" dirty="0"/>
              <a:t>」メニューグループ</a:t>
            </a:r>
            <a:r>
              <a:rPr lang="en-US" altLang="ja-JP" sz="1600" b="1" dirty="0"/>
              <a:t> &gt; </a:t>
            </a:r>
            <a:r>
              <a:rPr lang="ja-JP" altLang="en-US" sz="1600" b="1" dirty="0"/>
              <a:t>「</a:t>
            </a:r>
            <a:r>
              <a:rPr lang="en-US" altLang="ja-JP" sz="1600" b="1" dirty="0"/>
              <a:t>Conductor</a:t>
            </a:r>
            <a:r>
              <a:rPr lang="ja-JP" altLang="en-US" sz="1600" b="1" dirty="0"/>
              <a:t>クラス編集」メニュー</a:t>
            </a:r>
            <a:endParaRPr lang="en-US" altLang="ja-JP" sz="1600" b="1" dirty="0"/>
          </a:p>
          <a:p>
            <a:pPr marL="0" indent="0">
              <a:buNone/>
            </a:pPr>
            <a:endParaRPr kumimoji="1" lang="en-US" altLang="ja-JP" sz="1600" dirty="0"/>
          </a:p>
        </p:txBody>
      </p:sp>
      <p:sp>
        <p:nvSpPr>
          <p:cNvPr id="7" name="角丸四角形 6"/>
          <p:cNvSpPr/>
          <p:nvPr/>
        </p:nvSpPr>
        <p:spPr bwMode="auto">
          <a:xfrm>
            <a:off x="6421682" y="2486411"/>
            <a:ext cx="1512221" cy="172736"/>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8" name="角丸四角形 7"/>
          <p:cNvSpPr/>
          <p:nvPr/>
        </p:nvSpPr>
        <p:spPr bwMode="auto">
          <a:xfrm>
            <a:off x="6421682" y="4166471"/>
            <a:ext cx="1512222" cy="1296000"/>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9" name="図形 8"/>
          <p:cNvSpPr/>
          <p:nvPr/>
        </p:nvSpPr>
        <p:spPr>
          <a:xfrm rot="21447710" flipH="1">
            <a:off x="5585468" y="3752062"/>
            <a:ext cx="952328" cy="800552"/>
          </a:xfrm>
          <a:prstGeom prst="swooshArrow">
            <a:avLst>
              <a:gd name="adj1" fmla="val 20732"/>
              <a:gd name="adj2" fmla="val 22713"/>
            </a:avLst>
          </a:prstGeom>
          <a:ln/>
        </p:spPr>
        <p:style>
          <a:lnRef idx="3">
            <a:schemeClr val="lt1"/>
          </a:lnRef>
          <a:fillRef idx="1">
            <a:schemeClr val="accent6"/>
          </a:fillRef>
          <a:effectRef idx="1">
            <a:schemeClr val="accent6"/>
          </a:effectRef>
          <a:fontRef idx="minor">
            <a:schemeClr val="lt1"/>
          </a:fontRef>
        </p:style>
        <p:txBody>
          <a:bodyPr/>
          <a:lstStyle/>
          <a:p>
            <a:endParaRPr lang="ja-JP" altLang="en-US"/>
          </a:p>
        </p:txBody>
      </p:sp>
      <p:sp>
        <p:nvSpPr>
          <p:cNvPr id="10" name="角丸四角形 9"/>
          <p:cNvSpPr/>
          <p:nvPr/>
        </p:nvSpPr>
        <p:spPr bwMode="auto">
          <a:xfrm>
            <a:off x="6437930" y="5655977"/>
            <a:ext cx="2232310" cy="50407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ドラッグ＆ドロップで</a:t>
            </a:r>
            <a:br>
              <a:rPr lang="en-US" altLang="ja-JP" sz="1200" dirty="0">
                <a:solidFill>
                  <a:schemeClr val="tx1"/>
                </a:solidFill>
                <a:latin typeface="+mn-ea"/>
              </a:rPr>
            </a:br>
            <a:r>
              <a:rPr lang="ja-JP" altLang="en-US" sz="1200" dirty="0">
                <a:solidFill>
                  <a:schemeClr val="tx1"/>
                </a:solidFill>
                <a:latin typeface="+mn-ea"/>
              </a:rPr>
              <a:t>必要な</a:t>
            </a:r>
            <a:r>
              <a:rPr lang="en-US" altLang="ja-JP" sz="1200" dirty="0">
                <a:solidFill>
                  <a:schemeClr val="tx1"/>
                </a:solidFill>
                <a:latin typeface="+mn-ea"/>
              </a:rPr>
              <a:t>Movement</a:t>
            </a:r>
            <a:r>
              <a:rPr lang="ja-JP" altLang="en-US" sz="1200" dirty="0">
                <a:solidFill>
                  <a:schemeClr val="tx1"/>
                </a:solidFill>
                <a:latin typeface="+mn-ea"/>
              </a:rPr>
              <a:t>を追加する。</a:t>
            </a:r>
            <a:endParaRPr lang="en-US" altLang="ja-JP" sz="1200" dirty="0">
              <a:solidFill>
                <a:schemeClr val="tx1"/>
              </a:solidFill>
              <a:latin typeface="+mn-ea"/>
            </a:endParaRPr>
          </a:p>
        </p:txBody>
      </p:sp>
      <p:sp>
        <p:nvSpPr>
          <p:cNvPr id="13" name="角丸四角形 12"/>
          <p:cNvSpPr/>
          <p:nvPr/>
        </p:nvSpPr>
        <p:spPr bwMode="auto">
          <a:xfrm>
            <a:off x="580292" y="3270954"/>
            <a:ext cx="5841390" cy="382812"/>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7" name="角丸四角形 16"/>
          <p:cNvSpPr/>
          <p:nvPr/>
        </p:nvSpPr>
        <p:spPr bwMode="auto">
          <a:xfrm>
            <a:off x="1358434" y="5845349"/>
            <a:ext cx="2324159" cy="346234"/>
          </a:xfrm>
          <a:prstGeom prst="roundRect">
            <a:avLst/>
          </a:prstGeom>
          <a:solidFill>
            <a:schemeClr val="bg2"/>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r>
              <a:rPr lang="ja-JP" altLang="en-US" sz="1200" dirty="0">
                <a:solidFill>
                  <a:schemeClr val="tx1"/>
                </a:solidFill>
                <a:latin typeface="+mn-ea"/>
              </a:rPr>
              <a:t>「登録」ボタンを押下する。</a:t>
            </a:r>
            <a:endParaRPr lang="en-US" altLang="ja-JP" sz="1200" dirty="0">
              <a:solidFill>
                <a:schemeClr val="tx1"/>
              </a:solidFill>
              <a:latin typeface="+mn-ea"/>
            </a:endParaRPr>
          </a:p>
        </p:txBody>
      </p:sp>
      <p:sp>
        <p:nvSpPr>
          <p:cNvPr id="19" name="角丸四角形 18"/>
          <p:cNvSpPr/>
          <p:nvPr/>
        </p:nvSpPr>
        <p:spPr bwMode="auto">
          <a:xfrm>
            <a:off x="544164" y="6088042"/>
            <a:ext cx="654636" cy="221146"/>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5" name="角丸四角形 14"/>
          <p:cNvSpPr/>
          <p:nvPr/>
        </p:nvSpPr>
        <p:spPr bwMode="auto">
          <a:xfrm>
            <a:off x="2533122" y="3941827"/>
            <a:ext cx="2547289" cy="1584000"/>
          </a:xfrm>
          <a:prstGeom prst="roundRect">
            <a:avLst>
              <a:gd name="adj" fmla="val 13880"/>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sz="1200" dirty="0">
                <a:solidFill>
                  <a:schemeClr val="tx1"/>
                </a:solidFill>
                <a:latin typeface="+mn-ea"/>
              </a:rPr>
              <a:t>作業順にノード同士を繋ぐ。</a:t>
            </a:r>
            <a:endParaRPr lang="en-US" altLang="ja-JP" sz="1200" dirty="0">
              <a:solidFill>
                <a:schemeClr val="tx1"/>
              </a:solidFill>
              <a:latin typeface="+mn-ea"/>
            </a:endParaRPr>
          </a:p>
        </p:txBody>
      </p:sp>
      <p:sp>
        <p:nvSpPr>
          <p:cNvPr id="5" name="角丸四角形 4"/>
          <p:cNvSpPr/>
          <p:nvPr/>
        </p:nvSpPr>
        <p:spPr bwMode="auto">
          <a:xfrm>
            <a:off x="2469933" y="2236355"/>
            <a:ext cx="3708000" cy="720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en-US" altLang="ja-JP" sz="1200" dirty="0">
                <a:solidFill>
                  <a:schemeClr val="tx1"/>
                </a:solidFill>
                <a:latin typeface="+mn-ea"/>
              </a:rPr>
              <a:t>Conductor</a:t>
            </a:r>
            <a:r>
              <a:rPr lang="ja-JP" altLang="en-US" sz="1200" dirty="0">
                <a:solidFill>
                  <a:schemeClr val="tx1"/>
                </a:solidFill>
                <a:latin typeface="+mn-ea"/>
              </a:rPr>
              <a:t>の名前を入力する。</a:t>
            </a:r>
            <a:endParaRPr lang="en-US" altLang="ja-JP" sz="1200" dirty="0">
              <a:solidFill>
                <a:schemeClr val="tx1"/>
              </a:solidFill>
              <a:latin typeface="+mn-ea"/>
            </a:endParaRPr>
          </a:p>
        </p:txBody>
      </p:sp>
      <p:graphicFrame>
        <p:nvGraphicFramePr>
          <p:cNvPr id="20" name="表 19"/>
          <p:cNvGraphicFramePr>
            <a:graphicFrameLocks noGrp="1"/>
          </p:cNvGraphicFramePr>
          <p:nvPr>
            <p:extLst>
              <p:ext uri="{D42A27DB-BD31-4B8C-83A1-F6EECF244321}">
                <p14:modId xmlns:p14="http://schemas.microsoft.com/office/powerpoint/2010/main" val="3910256343"/>
              </p:ext>
            </p:extLst>
          </p:nvPr>
        </p:nvGraphicFramePr>
        <p:xfrm>
          <a:off x="4824719" y="2339255"/>
          <a:ext cx="1130618" cy="518160"/>
        </p:xfrm>
        <a:graphic>
          <a:graphicData uri="http://schemas.openxmlformats.org/drawingml/2006/table">
            <a:tbl>
              <a:tblPr firstRow="1" bandRow="1">
                <a:tableStyleId>{93296810-A885-4BE3-A3E7-6D5BEEA58F35}</a:tableStyleId>
              </a:tblPr>
              <a:tblGrid>
                <a:gridCol w="1130618">
                  <a:extLst>
                    <a:ext uri="{9D8B030D-6E8A-4147-A177-3AD203B41FA5}">
                      <a16:colId xmlns:a16="http://schemas.microsoft.com/office/drawing/2014/main" val="2953390857"/>
                    </a:ext>
                  </a:extLst>
                </a:gridCol>
              </a:tblGrid>
              <a:tr h="220813">
                <a:tc>
                  <a:txBody>
                    <a:bodyPr/>
                    <a:lstStyle/>
                    <a:p>
                      <a:r>
                        <a:rPr kumimoji="1" lang="en-US" altLang="ja-JP" sz="1100" dirty="0"/>
                        <a:t>Conductor</a:t>
                      </a:r>
                      <a:r>
                        <a:rPr kumimoji="1" lang="ja-JP" altLang="en-US" sz="1100" dirty="0"/>
                        <a:t>名</a:t>
                      </a:r>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770740808"/>
                  </a:ext>
                </a:extLst>
              </a:tr>
              <a:tr h="2208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dirty="0"/>
                        <a:t>サービス追加</a:t>
                      </a:r>
                    </a:p>
                  </a:txBody>
                  <a:tcPr>
                    <a:lnL w="28575" cap="flat" cmpd="sng" algn="ctr">
                      <a:solidFill>
                        <a:schemeClr val="bg2">
                          <a:lumMod val="50000"/>
                        </a:schemeClr>
                      </a:solidFill>
                      <a:prstDash val="solid"/>
                      <a:round/>
                      <a:headEnd type="none" w="med" len="med"/>
                      <a:tailEnd type="none" w="med" len="med"/>
                    </a:lnL>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215429472"/>
                  </a:ext>
                </a:extLst>
              </a:tr>
            </a:tbl>
          </a:graphicData>
        </a:graphic>
      </p:graphicFrame>
      <p:sp>
        <p:nvSpPr>
          <p:cNvPr id="22" name="吹き出し: 円形 21">
            <a:extLst>
              <a:ext uri="{FF2B5EF4-FFF2-40B4-BE49-F238E27FC236}">
                <a16:creationId xmlns:a16="http://schemas.microsoft.com/office/drawing/2014/main" id="{E9F00AB0-A720-4715-BC91-91CB0DA3F484}"/>
              </a:ext>
            </a:extLst>
          </p:cNvPr>
          <p:cNvSpPr/>
          <p:nvPr/>
        </p:nvSpPr>
        <p:spPr bwMode="auto">
          <a:xfrm>
            <a:off x="6019086" y="2188442"/>
            <a:ext cx="288000" cy="288000"/>
          </a:xfrm>
          <a:prstGeom prst="wedgeEllipseCallout">
            <a:avLst>
              <a:gd name="adj1" fmla="val 120277"/>
              <a:gd name="adj2" fmla="val 86802"/>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23" name="吹き出し: 円形 22">
            <a:extLst>
              <a:ext uri="{FF2B5EF4-FFF2-40B4-BE49-F238E27FC236}">
                <a16:creationId xmlns:a16="http://schemas.microsoft.com/office/drawing/2014/main" id="{D47DE6A4-1281-4932-AB04-36E9A45BE665}"/>
              </a:ext>
            </a:extLst>
          </p:cNvPr>
          <p:cNvSpPr/>
          <p:nvPr/>
        </p:nvSpPr>
        <p:spPr bwMode="auto">
          <a:xfrm>
            <a:off x="6325279" y="5560694"/>
            <a:ext cx="288000" cy="288000"/>
          </a:xfrm>
          <a:prstGeom prst="wedgeEllipseCallout">
            <a:avLst>
              <a:gd name="adj1" fmla="val 69320"/>
              <a:gd name="adj2" fmla="val -128784"/>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24" name="吹き出し: 円形 23">
            <a:extLst>
              <a:ext uri="{FF2B5EF4-FFF2-40B4-BE49-F238E27FC236}">
                <a16:creationId xmlns:a16="http://schemas.microsoft.com/office/drawing/2014/main" id="{D3E9CD9B-AF8F-415A-86B7-3627A0FC2942}"/>
              </a:ext>
            </a:extLst>
          </p:cNvPr>
          <p:cNvSpPr/>
          <p:nvPr/>
        </p:nvSpPr>
        <p:spPr bwMode="auto">
          <a:xfrm>
            <a:off x="2422989" y="3844337"/>
            <a:ext cx="288000" cy="288000"/>
          </a:xfrm>
          <a:prstGeom prst="wedgeEllipseCallout">
            <a:avLst>
              <a:gd name="adj1" fmla="val 69320"/>
              <a:gd name="adj2" fmla="val -128784"/>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sp>
        <p:nvSpPr>
          <p:cNvPr id="25" name="吹き出し: 円形 24">
            <a:extLst>
              <a:ext uri="{FF2B5EF4-FFF2-40B4-BE49-F238E27FC236}">
                <a16:creationId xmlns:a16="http://schemas.microsoft.com/office/drawing/2014/main" id="{9AC31298-22D2-40E7-92E2-F24AB655EA8E}"/>
              </a:ext>
            </a:extLst>
          </p:cNvPr>
          <p:cNvSpPr/>
          <p:nvPr/>
        </p:nvSpPr>
        <p:spPr bwMode="auto">
          <a:xfrm>
            <a:off x="1308972" y="5791304"/>
            <a:ext cx="288000" cy="288000"/>
          </a:xfrm>
          <a:prstGeom prst="wedgeEllipseCallout">
            <a:avLst>
              <a:gd name="adj1" fmla="val -130587"/>
              <a:gd name="adj2" fmla="val 106401"/>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4</a:t>
            </a:r>
            <a:endParaRPr kumimoji="1" lang="ja-JP" altLang="en-US" sz="1400" b="1" dirty="0">
              <a:solidFill>
                <a:schemeClr val="bg1"/>
              </a:solidFill>
              <a:latin typeface="+mn-ea"/>
            </a:endParaRPr>
          </a:p>
        </p:txBody>
      </p:sp>
      <p:graphicFrame>
        <p:nvGraphicFramePr>
          <p:cNvPr id="12" name="表 11"/>
          <p:cNvGraphicFramePr>
            <a:graphicFrameLocks noGrp="1"/>
          </p:cNvGraphicFramePr>
          <p:nvPr>
            <p:extLst>
              <p:ext uri="{D42A27DB-BD31-4B8C-83A1-F6EECF244321}">
                <p14:modId xmlns:p14="http://schemas.microsoft.com/office/powerpoint/2010/main" val="3021951425"/>
              </p:ext>
            </p:extLst>
          </p:nvPr>
        </p:nvGraphicFramePr>
        <p:xfrm>
          <a:off x="2764332" y="4353375"/>
          <a:ext cx="2084869" cy="1075229"/>
        </p:xfrm>
        <a:graphic>
          <a:graphicData uri="http://schemas.openxmlformats.org/drawingml/2006/table">
            <a:tbl>
              <a:tblPr firstRow="1" bandRow="1">
                <a:tableStyleId>{93296810-A885-4BE3-A3E7-6D5BEEA58F35}</a:tableStyleId>
              </a:tblPr>
              <a:tblGrid>
                <a:gridCol w="1290633">
                  <a:extLst>
                    <a:ext uri="{9D8B030D-6E8A-4147-A177-3AD203B41FA5}">
                      <a16:colId xmlns:a16="http://schemas.microsoft.com/office/drawing/2014/main" val="4248193966"/>
                    </a:ext>
                  </a:extLst>
                </a:gridCol>
                <a:gridCol w="794236">
                  <a:extLst>
                    <a:ext uri="{9D8B030D-6E8A-4147-A177-3AD203B41FA5}">
                      <a16:colId xmlns:a16="http://schemas.microsoft.com/office/drawing/2014/main" val="2879362138"/>
                    </a:ext>
                  </a:extLst>
                </a:gridCol>
              </a:tblGrid>
              <a:tr h="233300">
                <a:tc>
                  <a:txBody>
                    <a:bodyPr/>
                    <a:lstStyle/>
                    <a:p>
                      <a:pPr algn="ctr"/>
                      <a:r>
                        <a:rPr kumimoji="1" lang="en-US" altLang="ja-JP" sz="1100" dirty="0"/>
                        <a:t>Movement</a:t>
                      </a:r>
                      <a:endParaRPr kumimoji="1" lang="ja-JP" altLang="en-US" sz="1100" dirty="0"/>
                    </a:p>
                  </a:txBody>
                  <a:tcPr anchor="ctr"/>
                </a:tc>
                <a:tc>
                  <a:txBody>
                    <a:bodyPr/>
                    <a:lstStyle/>
                    <a:p>
                      <a:pPr algn="ctr"/>
                      <a:r>
                        <a:rPr kumimoji="1" lang="ja-JP" altLang="en-US" sz="1100" dirty="0"/>
                        <a:t>作業順序</a:t>
                      </a:r>
                    </a:p>
                  </a:txBody>
                  <a:tcPr anchor="ctr"/>
                </a:tc>
                <a:extLst>
                  <a:ext uri="{0D108BD9-81ED-4DB2-BD59-A6C34878D82A}">
                    <a16:rowId xmlns:a16="http://schemas.microsoft.com/office/drawing/2014/main" val="3155595021"/>
                  </a:ext>
                </a:extLst>
              </a:tr>
              <a:tr h="2979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a:t>Install</a:t>
                      </a:r>
                      <a:r>
                        <a:rPr kumimoji="1" lang="en-US" altLang="ja-JP" sz="1100" baseline="0"/>
                        <a:t> Packages</a:t>
                      </a:r>
                      <a:endParaRPr kumimoji="1" lang="ja-JP" altLang="en-US" sz="1100"/>
                    </a:p>
                  </a:txBody>
                  <a:tcPr/>
                </a:tc>
                <a:tc>
                  <a:txBody>
                    <a:bodyPr/>
                    <a:lstStyle/>
                    <a:p>
                      <a:r>
                        <a:rPr kumimoji="1" lang="en-US" altLang="ja-JP" sz="1100"/>
                        <a:t>1</a:t>
                      </a:r>
                      <a:endParaRPr kumimoji="1" lang="ja-JP" altLang="en-US" sz="1100"/>
                    </a:p>
                  </a:txBody>
                  <a:tcPr/>
                </a:tc>
                <a:extLst>
                  <a:ext uri="{0D108BD9-81ED-4DB2-BD59-A6C34878D82A}">
                    <a16:rowId xmlns:a16="http://schemas.microsoft.com/office/drawing/2014/main" val="2032819985"/>
                  </a:ext>
                </a:extLst>
              </a:tr>
              <a:tr h="255180">
                <a:tc>
                  <a:txBody>
                    <a:bodyPr/>
                    <a:lstStyle/>
                    <a:p>
                      <a:r>
                        <a:rPr kumimoji="1" lang="en-US" altLang="ja-JP" sz="1100"/>
                        <a:t>Open Ports</a:t>
                      </a:r>
                      <a:endParaRPr kumimoji="1" lang="ja-JP" altLang="en-US" sz="1100"/>
                    </a:p>
                  </a:txBody>
                  <a:tcPr/>
                </a:tc>
                <a:tc>
                  <a:txBody>
                    <a:bodyPr/>
                    <a:lstStyle/>
                    <a:p>
                      <a:r>
                        <a:rPr kumimoji="1" lang="en-US" altLang="ja-JP" sz="1100"/>
                        <a:t>2</a:t>
                      </a:r>
                      <a:endParaRPr kumimoji="1" lang="ja-JP" altLang="en-US" sz="1100"/>
                    </a:p>
                  </a:txBody>
                  <a:tcPr/>
                </a:tc>
                <a:extLst>
                  <a:ext uri="{0D108BD9-81ED-4DB2-BD59-A6C34878D82A}">
                    <a16:rowId xmlns:a16="http://schemas.microsoft.com/office/drawing/2014/main" val="1860247556"/>
                  </a:ext>
                </a:extLst>
              </a:tr>
              <a:tr h="255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a:t>Start</a:t>
                      </a:r>
                      <a:r>
                        <a:rPr kumimoji="1" lang="ja-JP" altLang="en-US" sz="1100"/>
                        <a:t> </a:t>
                      </a:r>
                      <a:r>
                        <a:rPr kumimoji="1" lang="en-US" altLang="ja-JP" sz="1100"/>
                        <a:t>Service</a:t>
                      </a:r>
                      <a:endParaRPr kumimoji="1" lang="ja-JP" altLang="en-US" sz="1100"/>
                    </a:p>
                  </a:txBody>
                  <a:tcPr/>
                </a:tc>
                <a:tc>
                  <a:txBody>
                    <a:bodyPr/>
                    <a:lstStyle/>
                    <a:p>
                      <a:r>
                        <a:rPr kumimoji="1" lang="en-US" altLang="ja-JP" sz="1100" dirty="0"/>
                        <a:t>3</a:t>
                      </a:r>
                      <a:endParaRPr kumimoji="1" lang="ja-JP" altLang="en-US" sz="1100" dirty="0"/>
                    </a:p>
                  </a:txBody>
                  <a:tcPr/>
                </a:tc>
                <a:extLst>
                  <a:ext uri="{0D108BD9-81ED-4DB2-BD59-A6C34878D82A}">
                    <a16:rowId xmlns:a16="http://schemas.microsoft.com/office/drawing/2014/main" val="3664011049"/>
                  </a:ext>
                </a:extLst>
              </a:tr>
            </a:tbl>
          </a:graphicData>
        </a:graphic>
      </p:graphicFrame>
    </p:spTree>
    <p:extLst>
      <p:ext uri="{BB962C8B-B14F-4D97-AF65-F5344CB8AC3E}">
        <p14:creationId xmlns:p14="http://schemas.microsoft.com/office/powerpoint/2010/main" val="93498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1.5</a:t>
            </a:r>
            <a:r>
              <a:rPr lang="ja-JP" altLang="en-US"/>
              <a:t> </a:t>
            </a:r>
            <a:r>
              <a:rPr kumimoji="1" lang="ja-JP" altLang="en-US"/>
              <a:t>オペレーションの</a:t>
            </a:r>
            <a:r>
              <a:rPr lang="ja-JP" altLang="en-US"/>
              <a:t>登録</a:t>
            </a:r>
            <a:endParaRPr kumimoji="1" lang="ja-JP" altLang="en-US"/>
          </a:p>
        </p:txBody>
      </p:sp>
      <p:sp>
        <p:nvSpPr>
          <p:cNvPr id="3" name="コンテンツ プレースホルダー 2"/>
          <p:cNvSpPr>
            <a:spLocks noGrp="1"/>
          </p:cNvSpPr>
          <p:nvPr>
            <p:ph sz="quarter" idx="10"/>
          </p:nvPr>
        </p:nvSpPr>
        <p:spPr>
          <a:xfrm>
            <a:off x="179512" y="836712"/>
            <a:ext cx="8784976" cy="5832738"/>
          </a:xfrm>
        </p:spPr>
        <p:txBody>
          <a:bodyPr>
            <a:normAutofit/>
          </a:bodyPr>
          <a:lstStyle/>
          <a:p>
            <a:r>
              <a:rPr kumimoji="1" lang="ja-JP" altLang="en-US" b="1" dirty="0"/>
              <a:t>オペレーションを新規登録する</a:t>
            </a:r>
            <a:endParaRPr kumimoji="1" lang="en-US" altLang="ja-JP" b="1" dirty="0"/>
          </a:p>
          <a:p>
            <a:pPr marL="180000" lvl="1" indent="0">
              <a:buNone/>
            </a:pPr>
            <a:r>
              <a:rPr lang="ja-JP" altLang="en-US" dirty="0"/>
              <a:t>オペレーションを作成し、</a:t>
            </a:r>
            <a:r>
              <a:rPr lang="en-US" altLang="ja-JP" dirty="0"/>
              <a:t>Movement</a:t>
            </a:r>
            <a:r>
              <a:rPr lang="ja-JP" altLang="en-US" dirty="0"/>
              <a:t>とホストを関連付けましょう。</a:t>
            </a:r>
            <a:endParaRPr lang="en-US" altLang="ja-JP" dirty="0"/>
          </a:p>
          <a:p>
            <a:pPr marL="180000" lvl="1" indent="0">
              <a:buNone/>
            </a:pPr>
            <a:r>
              <a:rPr lang="en-US" altLang="ja-JP" dirty="0"/>
              <a:t>※</a:t>
            </a:r>
            <a:r>
              <a:rPr lang="ja-JP" altLang="en-US" dirty="0"/>
              <a:t>オペレーションとは、作業全体を示す</a:t>
            </a:r>
            <a:r>
              <a:rPr lang="en-US" altLang="ja-JP" dirty="0"/>
              <a:t>ITA</a:t>
            </a:r>
            <a:r>
              <a:rPr lang="ja-JP" altLang="en-US" dirty="0"/>
              <a:t>システム内で使用する</a:t>
            </a:r>
            <a:r>
              <a:rPr lang="ja-JP" altLang="en-US" dirty="0">
                <a:solidFill>
                  <a:srgbClr val="FF0000"/>
                </a:solidFill>
              </a:rPr>
              <a:t>作業名称</a:t>
            </a:r>
            <a:r>
              <a:rPr lang="ja-JP" altLang="en-US" dirty="0"/>
              <a:t>です。</a:t>
            </a:r>
            <a:endParaRPr lang="en-US" altLang="ja-JP" sz="2000" dirty="0"/>
          </a:p>
          <a:p>
            <a:pPr marL="180000" lvl="1" indent="0">
              <a:buNone/>
            </a:pPr>
            <a:endParaRPr kumimoji="1" lang="en-US" altLang="ja-JP" sz="2000" dirty="0"/>
          </a:p>
          <a:p>
            <a:pPr marL="180000" lvl="1" indent="0">
              <a:buNone/>
            </a:pPr>
            <a:r>
              <a:rPr kumimoji="1" lang="ja-JP" altLang="en-US" sz="1600" b="1" dirty="0"/>
              <a:t>「基本コンソール」メニューグループ </a:t>
            </a:r>
            <a:r>
              <a:rPr kumimoji="1" lang="en-US" altLang="ja-JP" sz="1600" b="1" dirty="0"/>
              <a:t>&gt;</a:t>
            </a:r>
            <a:r>
              <a:rPr kumimoji="1" lang="ja-JP" altLang="en-US" sz="1600" b="1" dirty="0"/>
              <a:t> 「オペレーション一覧」メニュー</a:t>
            </a:r>
            <a:endParaRPr lang="en-US" altLang="ja-JP" b="1" dirty="0"/>
          </a:p>
          <a:p>
            <a:pPr marL="522900" lvl="1" indent="-342900">
              <a:buFont typeface="+mj-ea"/>
              <a:buAutoNum type="circleNumDbPlain"/>
            </a:pPr>
            <a:r>
              <a:rPr kumimoji="1" lang="ja-JP" altLang="en-US" sz="1600" dirty="0"/>
              <a:t>「登録」サブメニュー </a:t>
            </a:r>
            <a:r>
              <a:rPr lang="ja-JP" altLang="en-US" dirty="0"/>
              <a:t>の</a:t>
            </a:r>
            <a:r>
              <a:rPr kumimoji="1" lang="ja-JP" altLang="en-US" sz="1600" dirty="0"/>
              <a:t>「登録開始」ボタンを押下する。</a:t>
            </a:r>
            <a:endParaRPr lang="en-US" altLang="ja-JP" dirty="0"/>
          </a:p>
          <a:p>
            <a:pPr marL="522900" lvl="1" indent="-342900">
              <a:buFont typeface="+mj-ea"/>
              <a:buAutoNum type="circleNumDbPlain"/>
            </a:pPr>
            <a:r>
              <a:rPr lang="ja-JP" altLang="en-US" sz="1600" dirty="0"/>
              <a:t>各項目で下表のように選択または入力し、</a:t>
            </a:r>
            <a:r>
              <a:rPr lang="ja-JP" altLang="en-US" dirty="0"/>
              <a:t>「</a:t>
            </a:r>
            <a:r>
              <a:rPr lang="ja-JP" altLang="en-US" sz="1600" dirty="0"/>
              <a:t>登録</a:t>
            </a:r>
            <a:r>
              <a:rPr lang="ja-JP" altLang="en-US" dirty="0"/>
              <a:t>」ボタン</a:t>
            </a:r>
            <a:r>
              <a:rPr lang="ja-JP" altLang="en-US" sz="1600" dirty="0"/>
              <a:t>を押下する。</a:t>
            </a:r>
            <a:endParaRPr lang="en-US" altLang="ja-JP" sz="1600" dirty="0"/>
          </a:p>
          <a:p>
            <a:pPr marL="522900" lvl="1" indent="-342900">
              <a:buFont typeface="+mj-ea"/>
              <a:buAutoNum type="circleNumDbPlain"/>
            </a:pPr>
            <a:endParaRPr kumimoji="1" lang="en-US" altLang="ja-JP" dirty="0"/>
          </a:p>
          <a:p>
            <a:pPr marL="522900" lvl="1" indent="-342900">
              <a:buFont typeface="+mj-ea"/>
              <a:buAutoNum type="circleNumDbPlain"/>
            </a:pPr>
            <a:endParaRPr lang="en-US" altLang="ja-JP" sz="1600" dirty="0"/>
          </a:p>
          <a:p>
            <a:pPr marL="522900" lvl="1" indent="-342900">
              <a:buFont typeface="+mj-ea"/>
              <a:buAutoNum type="circleNumDbPlain"/>
            </a:pPr>
            <a:endParaRPr kumimoji="1" lang="en-US" altLang="ja-JP" dirty="0"/>
          </a:p>
          <a:p>
            <a:pPr marL="522900" lvl="1" indent="-342900">
              <a:buFont typeface="+mj-ea"/>
              <a:buAutoNum type="circleNumDbPlain"/>
            </a:pPr>
            <a:endParaRPr lang="en-US" altLang="ja-JP" sz="1600" dirty="0"/>
          </a:p>
          <a:p>
            <a:pPr marL="522900" lvl="1" indent="-342900">
              <a:buFont typeface="+mj-ea"/>
              <a:buAutoNum type="circleNumDbPlain"/>
            </a:pPr>
            <a:endParaRPr kumimoji="1" lang="en-US" altLang="ja-JP" dirty="0"/>
          </a:p>
          <a:p>
            <a:pPr marL="522900" lvl="1" indent="-342900">
              <a:buFont typeface="+mj-ea"/>
              <a:buAutoNum type="circleNumDbPlain"/>
            </a:pPr>
            <a:endParaRPr lang="en-US" altLang="ja-JP" sz="1600" dirty="0"/>
          </a:p>
          <a:p>
            <a:pPr marL="522900" lvl="1" indent="-342900">
              <a:buFont typeface="+mj-ea"/>
              <a:buAutoNum type="circleNumDbPlain"/>
            </a:pPr>
            <a:endParaRPr kumimoji="1" lang="en-US" altLang="ja-JP" dirty="0"/>
          </a:p>
          <a:p>
            <a:pPr marL="522900" lvl="1" indent="-342900">
              <a:buFont typeface="+mj-ea"/>
              <a:buAutoNum type="circleNumDbPlain"/>
            </a:pPr>
            <a:endParaRPr lang="en-US" altLang="ja-JP" sz="1600" dirty="0"/>
          </a:p>
          <a:p>
            <a:pPr marL="522900" lvl="1" indent="-342900">
              <a:buFont typeface="+mj-ea"/>
              <a:buAutoNum type="circleNumDbPlain"/>
            </a:pPr>
            <a:endParaRPr kumimoji="1" lang="en-US" altLang="ja-JP" sz="1400" dirty="0"/>
          </a:p>
          <a:p>
            <a:pPr marL="522900" lvl="1" indent="-342900">
              <a:buFont typeface="+mj-ea"/>
              <a:buAutoNum type="circleNumDbPlain"/>
            </a:pPr>
            <a:endParaRPr kumimoji="1" lang="en-US" altLang="ja-JP" sz="1400" dirty="0"/>
          </a:p>
          <a:p>
            <a:pPr marL="180000" lvl="1" indent="0">
              <a:buNone/>
            </a:pPr>
            <a:r>
              <a:rPr kumimoji="1" lang="en-US" altLang="ja-JP" sz="1400" dirty="0"/>
              <a:t>※</a:t>
            </a:r>
            <a:r>
              <a:rPr kumimoji="1" lang="ja-JP" altLang="en-US" sz="1400" dirty="0"/>
              <a:t> 「実施予定日時」は管理用の項目です。自動的に処理が実行されるわけではありません。</a:t>
            </a:r>
            <a:endParaRPr kumimoji="1" lang="en-US" altLang="ja-JP" sz="1400" dirty="0"/>
          </a:p>
          <a:p>
            <a:endParaRPr lang="en-US" altLang="ja-JP" sz="1800" dirty="0"/>
          </a:p>
          <a:p>
            <a:endParaRPr kumimoji="1" lang="ja-JP" altLang="en-US" sz="1800" dirty="0"/>
          </a:p>
        </p:txBody>
      </p:sp>
      <p:pic>
        <p:nvPicPr>
          <p:cNvPr id="8" name="図 7"/>
          <p:cNvPicPr>
            <a:picLocks noChangeAspect="1"/>
          </p:cNvPicPr>
          <p:nvPr/>
        </p:nvPicPr>
        <p:blipFill>
          <a:blip r:embed="rId2"/>
          <a:stretch>
            <a:fillRect/>
          </a:stretch>
        </p:blipFill>
        <p:spPr>
          <a:xfrm>
            <a:off x="615534" y="3383531"/>
            <a:ext cx="5180636" cy="1773709"/>
          </a:xfrm>
          <a:prstGeom prst="rect">
            <a:avLst/>
          </a:prstGeom>
        </p:spPr>
      </p:pic>
      <p:sp>
        <p:nvSpPr>
          <p:cNvPr id="7" name="角丸四角形 6"/>
          <p:cNvSpPr/>
          <p:nvPr/>
        </p:nvSpPr>
        <p:spPr bwMode="auto">
          <a:xfrm>
            <a:off x="1043509" y="3746573"/>
            <a:ext cx="2304320" cy="828000"/>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9" name="角丸四角形 8"/>
          <p:cNvSpPr/>
          <p:nvPr/>
        </p:nvSpPr>
        <p:spPr bwMode="auto">
          <a:xfrm>
            <a:off x="3995880" y="4365130"/>
            <a:ext cx="3960590" cy="1368000"/>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5" name="表 4"/>
          <p:cNvGraphicFramePr>
            <a:graphicFrameLocks noGrp="1"/>
          </p:cNvGraphicFramePr>
          <p:nvPr>
            <p:extLst>
              <p:ext uri="{D42A27DB-BD31-4B8C-83A1-F6EECF244321}">
                <p14:modId xmlns:p14="http://schemas.microsoft.com/office/powerpoint/2010/main" val="3271515652"/>
              </p:ext>
            </p:extLst>
          </p:nvPr>
        </p:nvGraphicFramePr>
        <p:xfrm>
          <a:off x="4149452" y="4551043"/>
          <a:ext cx="3662998" cy="1067343"/>
        </p:xfrm>
        <a:graphic>
          <a:graphicData uri="http://schemas.openxmlformats.org/drawingml/2006/table">
            <a:tbl>
              <a:tblPr firstRow="1" bandRow="1">
                <a:tableStyleId>{93296810-A885-4BE3-A3E7-6D5BEEA58F35}</a:tableStyleId>
              </a:tblPr>
              <a:tblGrid>
                <a:gridCol w="1664018">
                  <a:extLst>
                    <a:ext uri="{9D8B030D-6E8A-4147-A177-3AD203B41FA5}">
                      <a16:colId xmlns:a16="http://schemas.microsoft.com/office/drawing/2014/main" val="2677977182"/>
                    </a:ext>
                  </a:extLst>
                </a:gridCol>
                <a:gridCol w="1998980">
                  <a:extLst>
                    <a:ext uri="{9D8B030D-6E8A-4147-A177-3AD203B41FA5}">
                      <a16:colId xmlns:a16="http://schemas.microsoft.com/office/drawing/2014/main" val="2856548907"/>
                    </a:ext>
                  </a:extLst>
                </a:gridCol>
              </a:tblGrid>
              <a:tr h="355781">
                <a:tc>
                  <a:txBody>
                    <a:bodyPr/>
                    <a:lstStyle/>
                    <a:p>
                      <a:pPr algn="ctr"/>
                      <a:r>
                        <a:rPr kumimoji="1" lang="ja-JP" altLang="en-US" sz="1400" dirty="0"/>
                        <a:t>オペレーション名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実施予定日時</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288927196"/>
                  </a:ext>
                </a:extLst>
              </a:tr>
              <a:tr h="355781">
                <a:tc>
                  <a:txBody>
                    <a:bodyPr/>
                    <a:lstStyle/>
                    <a:p>
                      <a:r>
                        <a:rPr kumimoji="1" lang="en-US" altLang="ja-JP" sz="1400" dirty="0"/>
                        <a:t>Install Apache</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a:t>(</a:t>
                      </a:r>
                      <a:r>
                        <a:rPr kumimoji="1" lang="ja-JP" altLang="en-US" sz="1400" dirty="0"/>
                        <a:t>任意でご入力下さい</a:t>
                      </a:r>
                      <a:r>
                        <a:rPr kumimoji="1" lang="en-US" altLang="ja-JP" sz="1400" dirty="0"/>
                        <a:t>)</a:t>
                      </a:r>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98436385"/>
                  </a:ext>
                </a:extLst>
              </a:tr>
              <a:tr h="355781">
                <a:tc>
                  <a:txBody>
                    <a:bodyPr/>
                    <a:lstStyle/>
                    <a:p>
                      <a:r>
                        <a:rPr kumimoji="1" lang="en-US" altLang="ja-JP" sz="1400" dirty="0"/>
                        <a:t>Install Tomcat</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a:t>
                      </a:r>
                      <a:r>
                        <a:rPr kumimoji="1" lang="ja-JP" altLang="en-US" sz="1400" dirty="0"/>
                        <a:t>任意でご入力下さい</a:t>
                      </a:r>
                      <a:r>
                        <a:rPr kumimoji="1" lang="en-US" altLang="ja-JP" sz="1400" dirty="0"/>
                        <a:t>)</a:t>
                      </a:r>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029791559"/>
                  </a:ext>
                </a:extLst>
              </a:tr>
            </a:tbl>
          </a:graphicData>
        </a:graphic>
      </p:graphicFrame>
      <p:sp>
        <p:nvSpPr>
          <p:cNvPr id="12" name="吹き出し: 円形 11">
            <a:extLst>
              <a:ext uri="{FF2B5EF4-FFF2-40B4-BE49-F238E27FC236}">
                <a16:creationId xmlns:a16="http://schemas.microsoft.com/office/drawing/2014/main" id="{796572BD-EB91-451E-89F3-080F00DE467F}"/>
              </a:ext>
            </a:extLst>
          </p:cNvPr>
          <p:cNvSpPr/>
          <p:nvPr/>
        </p:nvSpPr>
        <p:spPr bwMode="auto">
          <a:xfrm>
            <a:off x="3885807" y="4248004"/>
            <a:ext cx="288000" cy="288000"/>
          </a:xfrm>
          <a:prstGeom prst="wedgeEllipseCallout">
            <a:avLst>
              <a:gd name="adj1" fmla="val -271697"/>
              <a:gd name="adj2" fmla="val -71556"/>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571703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1.6 </a:t>
            </a:r>
            <a:r>
              <a:rPr lang="ja-JP" altLang="en-US"/>
              <a:t>機器一覧への登録</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ja-JP" altLang="en-US" b="1" dirty="0"/>
              <a:t>機器一覧にホストを登録する</a:t>
            </a:r>
            <a:endParaRPr lang="en-US" altLang="ja-JP" b="1" dirty="0"/>
          </a:p>
          <a:p>
            <a:pPr marL="180000" lvl="1" indent="0">
              <a:buNone/>
            </a:pPr>
            <a:r>
              <a:rPr kumimoji="1" lang="ja-JP" altLang="en-US" dirty="0"/>
              <a:t>作業の実行対象となるホストを</a:t>
            </a:r>
            <a:r>
              <a:rPr kumimoji="1" lang="en-US" altLang="ja-JP" dirty="0"/>
              <a:t>ITA</a:t>
            </a:r>
            <a:r>
              <a:rPr kumimoji="1" lang="ja-JP" altLang="en-US" dirty="0"/>
              <a:t>に登録しましょう。</a:t>
            </a:r>
            <a:endParaRPr kumimoji="1" lang="en-US" altLang="ja-JP" b="1" dirty="0"/>
          </a:p>
          <a:p>
            <a:pPr marL="180000" lvl="1" indent="0">
              <a:buNone/>
            </a:pPr>
            <a:endParaRPr lang="en-US" altLang="ja-JP" b="1" dirty="0"/>
          </a:p>
          <a:p>
            <a:pPr marL="180000" lvl="1" indent="0">
              <a:buNone/>
            </a:pPr>
            <a:r>
              <a:rPr lang="ja-JP" altLang="en-US" b="1" dirty="0"/>
              <a:t>「基本コンソール」メニューグループ </a:t>
            </a:r>
            <a:r>
              <a:rPr lang="en-US" altLang="ja-JP" b="1" dirty="0"/>
              <a:t>&gt; </a:t>
            </a:r>
            <a:r>
              <a:rPr lang="ja-JP" altLang="en-US" b="1" dirty="0"/>
              <a:t>「機器一覧」メニュー</a:t>
            </a:r>
            <a:endParaRPr lang="en-US" altLang="ja-JP" sz="2000" b="1" dirty="0"/>
          </a:p>
          <a:p>
            <a:pPr marL="522900" lvl="1" indent="-342900">
              <a:buFont typeface="+mj-ea"/>
              <a:buAutoNum type="circleNumDbPlain"/>
            </a:pPr>
            <a:r>
              <a:rPr kumimoji="1" lang="ja-JP" altLang="en-US" sz="1600" dirty="0"/>
              <a:t>「登録」サブメニュー </a:t>
            </a:r>
            <a:r>
              <a:rPr lang="ja-JP" altLang="en-US" dirty="0"/>
              <a:t>の</a:t>
            </a:r>
            <a:r>
              <a:rPr kumimoji="1" lang="ja-JP" altLang="en-US" sz="1600" dirty="0"/>
              <a:t>「登録開始」ボタンを押下する。</a:t>
            </a:r>
            <a:endParaRPr lang="en-US" altLang="ja-JP" dirty="0"/>
          </a:p>
          <a:p>
            <a:pPr marL="522900" lvl="1" indent="-342900">
              <a:buFont typeface="+mj-ea"/>
              <a:buAutoNum type="circleNumDbPlain"/>
            </a:pPr>
            <a:r>
              <a:rPr lang="ja-JP" altLang="en-US" sz="1600" dirty="0"/>
              <a:t>各項目で下表のように選択または入力し、</a:t>
            </a:r>
            <a:r>
              <a:rPr lang="ja-JP" altLang="en-US" dirty="0"/>
              <a:t>「</a:t>
            </a:r>
            <a:r>
              <a:rPr lang="ja-JP" altLang="en-US" sz="1600" dirty="0"/>
              <a:t>登録</a:t>
            </a:r>
            <a:r>
              <a:rPr lang="ja-JP" altLang="en-US" dirty="0"/>
              <a:t>」ボタン</a:t>
            </a:r>
            <a:r>
              <a:rPr lang="ja-JP" altLang="en-US" sz="1600" dirty="0"/>
              <a:t>を押下する。</a:t>
            </a:r>
            <a:br>
              <a:rPr lang="en-US" altLang="ja-JP" sz="1600" dirty="0"/>
            </a:br>
            <a:endParaRPr lang="en-US" altLang="ja-JP" sz="1600" dirty="0"/>
          </a:p>
        </p:txBody>
      </p:sp>
      <p:pic>
        <p:nvPicPr>
          <p:cNvPr id="8" name="図 7"/>
          <p:cNvPicPr>
            <a:picLocks noChangeAspect="1"/>
          </p:cNvPicPr>
          <p:nvPr/>
        </p:nvPicPr>
        <p:blipFill rotWithShape="1">
          <a:blip r:embed="rId2"/>
          <a:srcRect r="6288"/>
          <a:stretch/>
        </p:blipFill>
        <p:spPr>
          <a:xfrm>
            <a:off x="467552" y="2852920"/>
            <a:ext cx="8137008" cy="1803142"/>
          </a:xfrm>
          <a:prstGeom prst="rect">
            <a:avLst/>
          </a:prstGeom>
        </p:spPr>
      </p:pic>
      <p:sp>
        <p:nvSpPr>
          <p:cNvPr id="12" name="角丸四角形 11"/>
          <p:cNvSpPr/>
          <p:nvPr/>
        </p:nvSpPr>
        <p:spPr bwMode="auto">
          <a:xfrm>
            <a:off x="5148080" y="3965055"/>
            <a:ext cx="3312460" cy="2442598"/>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736974678"/>
              </p:ext>
            </p:extLst>
          </p:nvPr>
        </p:nvGraphicFramePr>
        <p:xfrm>
          <a:off x="5364110" y="4090051"/>
          <a:ext cx="2908936" cy="2203532"/>
        </p:xfrm>
        <a:graphic>
          <a:graphicData uri="http://schemas.openxmlformats.org/drawingml/2006/table">
            <a:tbl>
              <a:tblPr firstRow="1" bandRow="1">
                <a:tableStyleId>{93296810-A885-4BE3-A3E7-6D5BEEA58F35}</a:tableStyleId>
              </a:tblPr>
              <a:tblGrid>
                <a:gridCol w="1606868">
                  <a:extLst>
                    <a:ext uri="{9D8B030D-6E8A-4147-A177-3AD203B41FA5}">
                      <a16:colId xmlns:a16="http://schemas.microsoft.com/office/drawing/2014/main" val="2119812807"/>
                    </a:ext>
                  </a:extLst>
                </a:gridCol>
                <a:gridCol w="1302068">
                  <a:extLst>
                    <a:ext uri="{9D8B030D-6E8A-4147-A177-3AD203B41FA5}">
                      <a16:colId xmlns:a16="http://schemas.microsoft.com/office/drawing/2014/main" val="1894997068"/>
                    </a:ext>
                  </a:extLst>
                </a:gridCol>
              </a:tblGrid>
              <a:tr h="230787">
                <a:tc>
                  <a:txBody>
                    <a:bodyPr/>
                    <a:lstStyle/>
                    <a:p>
                      <a:pPr algn="ctr"/>
                      <a:r>
                        <a:rPr kumimoji="1" lang="ja-JP" altLang="en-US" sz="1200" dirty="0"/>
                        <a:t>項目</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入力内容</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a:t>HW</a:t>
                      </a:r>
                      <a:r>
                        <a:rPr kumimoji="1" lang="ja-JP" altLang="en-US" sz="1200"/>
                        <a:t>機器種別</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dirty="0"/>
                        <a:t>SV</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a:t>ホスト名</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dirty="0"/>
                        <a:t>(</a:t>
                      </a:r>
                      <a:r>
                        <a:rPr kumimoji="1" lang="ja-JP" altLang="en-US" sz="1200" dirty="0"/>
                        <a:t>任意の値</a:t>
                      </a:r>
                      <a:r>
                        <a:rPr kumimoji="1" lang="en-US" altLang="ja-JP" sz="1200" dirty="0"/>
                        <a:t>)</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a:t>IP</a:t>
                      </a:r>
                      <a:r>
                        <a:rPr kumimoji="1" lang="ja-JP" altLang="en-US" sz="1200"/>
                        <a:t>アドレス</a:t>
                      </a:r>
                    </a:p>
                  </a:txBody>
                  <a:tcPr anchor="ctr">
                    <a:lnL w="28575" cap="flat" cmpd="sng" algn="ctr">
                      <a:solidFill>
                        <a:schemeClr val="bg2">
                          <a:lumMod val="50000"/>
                        </a:schemeClr>
                      </a:solidFill>
                      <a:prstDash val="solid"/>
                      <a:round/>
                      <a:headEnd type="none" w="med" len="med"/>
                      <a:tailEnd type="none" w="med" len="med"/>
                    </a:lnL>
                  </a:tcPr>
                </a:tc>
                <a:tc>
                  <a:txBody>
                    <a:bodyPr/>
                    <a:lstStyle/>
                    <a:p>
                      <a:pPr algn="l"/>
                      <a:r>
                        <a:rPr kumimoji="1" lang="en-US" altLang="ja-JP" sz="1200" dirty="0"/>
                        <a:t>(</a:t>
                      </a:r>
                      <a:r>
                        <a:rPr kumimoji="1" lang="ja-JP" altLang="en-US" sz="1200" dirty="0"/>
                        <a:t>任意の値</a:t>
                      </a:r>
                      <a:r>
                        <a:rPr kumimoji="1" lang="en-US" altLang="ja-JP" sz="1200" dirty="0"/>
                        <a:t>)</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a:t>ログインユーザ</a:t>
                      </a:r>
                      <a:r>
                        <a:rPr kumimoji="1" lang="en-US" altLang="ja-JP" sz="1200"/>
                        <a:t>ID</a:t>
                      </a:r>
                      <a:endParaRPr kumimoji="1" lang="ja-JP" altLang="en-US" sz="120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dirty="0"/>
                        <a:t>(</a:t>
                      </a:r>
                      <a:r>
                        <a:rPr kumimoji="1" lang="ja-JP" altLang="en-US" sz="1200" dirty="0"/>
                        <a:t>任意の値</a:t>
                      </a:r>
                      <a:r>
                        <a:rPr kumimoji="1" lang="en-US" altLang="ja-JP" sz="1200" dirty="0"/>
                        <a:t>)</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a:t>管理</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dirty="0"/>
                        <a:t>●</a:t>
                      </a:r>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a:t>ログインパスワード</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dirty="0"/>
                        <a:t>(</a:t>
                      </a:r>
                      <a:r>
                        <a:rPr kumimoji="1" lang="ja-JP" altLang="en-US" sz="1200" dirty="0"/>
                        <a:t>任意の値</a:t>
                      </a:r>
                      <a:r>
                        <a:rPr kumimoji="1" lang="en-US" altLang="ja-JP" sz="1200" dirty="0"/>
                        <a:t>)</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a:t>認証方式</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a:t>パスワード認証</a:t>
                      </a:r>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10" name="角丸四角形 9"/>
          <p:cNvSpPr/>
          <p:nvPr/>
        </p:nvSpPr>
        <p:spPr bwMode="auto">
          <a:xfrm>
            <a:off x="1043510" y="3128319"/>
            <a:ext cx="7417030" cy="684000"/>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4" name="吹き出し: 円形 13">
            <a:extLst>
              <a:ext uri="{FF2B5EF4-FFF2-40B4-BE49-F238E27FC236}">
                <a16:creationId xmlns:a16="http://schemas.microsoft.com/office/drawing/2014/main" id="{4AD2E599-0406-45AD-986B-42746D22C6CC}"/>
              </a:ext>
            </a:extLst>
          </p:cNvPr>
          <p:cNvSpPr/>
          <p:nvPr/>
        </p:nvSpPr>
        <p:spPr bwMode="auto">
          <a:xfrm>
            <a:off x="5026413" y="3874364"/>
            <a:ext cx="288000" cy="288000"/>
          </a:xfrm>
          <a:prstGeom prst="wedgeEllipseCallout">
            <a:avLst>
              <a:gd name="adj1" fmla="val -138425"/>
              <a:gd name="adj2" fmla="val -87235"/>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923309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1.7</a:t>
            </a:r>
            <a:r>
              <a:rPr kumimoji="1" lang="ja-JP" altLang="en-US"/>
              <a:t> パラメータシートの作成 </a:t>
            </a:r>
            <a:r>
              <a:rPr lang="en-US" altLang="ja-JP"/>
              <a:t>(1/2) </a:t>
            </a:r>
            <a:endParaRPr kumimoji="1" lang="ja-JP" altLang="en-US"/>
          </a:p>
        </p:txBody>
      </p:sp>
      <p:sp>
        <p:nvSpPr>
          <p:cNvPr id="3" name="コンテンツ プレースホルダー 2"/>
          <p:cNvSpPr>
            <a:spLocks noGrp="1"/>
          </p:cNvSpPr>
          <p:nvPr>
            <p:ph sz="quarter" idx="10"/>
          </p:nvPr>
        </p:nvSpPr>
        <p:spPr>
          <a:xfrm>
            <a:off x="178058" y="836640"/>
            <a:ext cx="8570522" cy="4968690"/>
          </a:xfrm>
        </p:spPr>
        <p:txBody>
          <a:bodyPr/>
          <a:lstStyle/>
          <a:p>
            <a:r>
              <a:rPr kumimoji="1" lang="ja-JP" altLang="en-US" b="1" dirty="0"/>
              <a:t>メニューを作成する</a:t>
            </a:r>
            <a:endParaRPr kumimoji="1" lang="en-US" altLang="ja-JP" b="1" dirty="0"/>
          </a:p>
          <a:p>
            <a:pPr marL="180000" lvl="1" indent="0">
              <a:buNone/>
            </a:pPr>
            <a:r>
              <a:rPr lang="ja-JP" altLang="en-US" dirty="0"/>
              <a:t>パラメータシートを作成し、ターゲットホストに適用するパラメータを管理しましょう。</a:t>
            </a:r>
            <a:endParaRPr lang="en-US" altLang="ja-JP" dirty="0"/>
          </a:p>
          <a:p>
            <a:pPr marL="180000" lvl="1" indent="0">
              <a:buNone/>
            </a:pPr>
            <a:endParaRPr lang="en-US" altLang="ja-JP" sz="1600" dirty="0"/>
          </a:p>
          <a:p>
            <a:pPr marL="180000" lvl="1" indent="0">
              <a:buNone/>
            </a:pPr>
            <a:r>
              <a:rPr lang="ja-JP" altLang="en-US" b="1" dirty="0"/>
              <a:t>「</a:t>
            </a:r>
            <a:r>
              <a:rPr lang="ja-JP" altLang="en-US" sz="1600" b="1" dirty="0"/>
              <a:t> メニュー作成」メニューグループ</a:t>
            </a:r>
            <a:r>
              <a:rPr lang="en-US" altLang="ja-JP" sz="1600" b="1" dirty="0"/>
              <a:t> &gt; </a:t>
            </a:r>
            <a:r>
              <a:rPr lang="ja-JP" altLang="en-US" sz="1600" b="1" dirty="0"/>
              <a:t>「メニュー定義・作成」メニュー</a:t>
            </a:r>
            <a:r>
              <a:rPr lang="ja-JP" altLang="en-US" b="1" dirty="0"/>
              <a:t> </a:t>
            </a:r>
            <a:r>
              <a:rPr lang="en-US" altLang="ja-JP" b="1" dirty="0"/>
              <a:t>&gt;</a:t>
            </a:r>
            <a:r>
              <a:rPr lang="ja-JP" altLang="en-US" b="1" dirty="0"/>
              <a:t> </a:t>
            </a:r>
            <a:r>
              <a:rPr lang="ja-JP" altLang="en-US" sz="1600" b="1" dirty="0"/>
              <a:t>「メニュー作成情報」タブ</a:t>
            </a:r>
            <a:endParaRPr lang="en-US" altLang="ja-JP" sz="1600" dirty="0"/>
          </a:p>
          <a:p>
            <a:pPr marL="522900" lvl="1" indent="-342900">
              <a:buFont typeface="+mj-ea"/>
              <a:buAutoNum type="circleNumDbPlain"/>
            </a:pPr>
            <a:r>
              <a:rPr lang="ja-JP" altLang="en-US" dirty="0"/>
              <a:t>各項目で下表のように選択または入力し、次項の処理を実施する。</a:t>
            </a:r>
            <a:endParaRPr lang="en-US" altLang="ja-JP" sz="1600" dirty="0"/>
          </a:p>
        </p:txBody>
      </p:sp>
      <p:pic>
        <p:nvPicPr>
          <p:cNvPr id="6" name="図 5">
            <a:extLst>
              <a:ext uri="{FF2B5EF4-FFF2-40B4-BE49-F238E27FC236}">
                <a16:creationId xmlns:a16="http://schemas.microsoft.com/office/drawing/2014/main" id="{477E659C-FA38-4894-BEE5-2A113B0633FD}"/>
              </a:ext>
            </a:extLst>
          </p:cNvPr>
          <p:cNvPicPr>
            <a:picLocks noChangeAspect="1"/>
          </p:cNvPicPr>
          <p:nvPr/>
        </p:nvPicPr>
        <p:blipFill rotWithShape="1">
          <a:blip r:embed="rId2"/>
          <a:srcRect b="11857"/>
          <a:stretch/>
        </p:blipFill>
        <p:spPr>
          <a:xfrm>
            <a:off x="1356266" y="2843946"/>
            <a:ext cx="2575119" cy="3471037"/>
          </a:xfrm>
          <a:prstGeom prst="rect">
            <a:avLst/>
          </a:prstGeom>
        </p:spPr>
      </p:pic>
      <p:sp>
        <p:nvSpPr>
          <p:cNvPr id="9" name="角丸四角形 8"/>
          <p:cNvSpPr/>
          <p:nvPr/>
        </p:nvSpPr>
        <p:spPr bwMode="auto">
          <a:xfrm>
            <a:off x="4164656" y="4522021"/>
            <a:ext cx="4104570" cy="1792962"/>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2280360056"/>
              </p:ext>
            </p:extLst>
          </p:nvPr>
        </p:nvGraphicFramePr>
        <p:xfrm>
          <a:off x="4355970" y="4725180"/>
          <a:ext cx="3743960" cy="1438105"/>
        </p:xfrm>
        <a:graphic>
          <a:graphicData uri="http://schemas.openxmlformats.org/drawingml/2006/table">
            <a:tbl>
              <a:tblPr firstRow="1" bandRow="1">
                <a:tableStyleId>{93296810-A885-4BE3-A3E7-6D5BEEA58F35}</a:tableStyleId>
              </a:tblPr>
              <a:tblGrid>
                <a:gridCol w="1132205">
                  <a:extLst>
                    <a:ext uri="{9D8B030D-6E8A-4147-A177-3AD203B41FA5}">
                      <a16:colId xmlns:a16="http://schemas.microsoft.com/office/drawing/2014/main" val="1787364272"/>
                    </a:ext>
                  </a:extLst>
                </a:gridCol>
                <a:gridCol w="2611755">
                  <a:extLst>
                    <a:ext uri="{9D8B030D-6E8A-4147-A177-3AD203B41FA5}">
                      <a16:colId xmlns:a16="http://schemas.microsoft.com/office/drawing/2014/main" val="1382453829"/>
                    </a:ext>
                  </a:extLst>
                </a:gridCol>
              </a:tblGrid>
              <a:tr h="310345">
                <a:tc>
                  <a:txBody>
                    <a:bodyPr/>
                    <a:lstStyle/>
                    <a:p>
                      <a:pPr algn="ctr"/>
                      <a:r>
                        <a:rPr kumimoji="1" lang="ja-JP" altLang="en-US" sz="1400" dirty="0"/>
                        <a:t>項目名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入力内容</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a:t>メニュー名</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a:t>Legacy</a:t>
                      </a:r>
                      <a:r>
                        <a:rPr kumimoji="1" lang="ja-JP" altLang="en-US" sz="1400" dirty="0"/>
                        <a:t>実践</a:t>
                      </a:r>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a:t>作成対象</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a:t>パラメータシート</a:t>
                      </a:r>
                      <a:br>
                        <a:rPr kumimoji="1" lang="en-US" altLang="ja-JP" sz="1400" dirty="0"/>
                      </a:br>
                      <a:r>
                        <a:rPr kumimoji="1" lang="en-US" altLang="ja-JP" sz="1400" dirty="0"/>
                        <a:t>(</a:t>
                      </a:r>
                      <a:r>
                        <a:rPr kumimoji="1" lang="ja-JP" altLang="en-US" sz="1400" dirty="0"/>
                        <a:t>ホスト</a:t>
                      </a:r>
                      <a:r>
                        <a:rPr kumimoji="1" lang="en-US" altLang="ja-JP" sz="1400" dirty="0"/>
                        <a:t>/</a:t>
                      </a:r>
                      <a:r>
                        <a:rPr kumimoji="1" lang="ja-JP" altLang="en-US" sz="1400" dirty="0"/>
                        <a:t>オペレーションあり</a:t>
                      </a:r>
                      <a:r>
                        <a:rPr kumimoji="1" lang="en-US" altLang="ja-JP" sz="1400" dirty="0"/>
                        <a:t>)</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a:t>表示順序</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1</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15" name="角丸四角形 14"/>
          <p:cNvSpPr/>
          <p:nvPr/>
        </p:nvSpPr>
        <p:spPr bwMode="auto">
          <a:xfrm>
            <a:off x="1439132" y="3564046"/>
            <a:ext cx="2268000" cy="720000"/>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1" name="吹き出し: 円形 10">
            <a:extLst>
              <a:ext uri="{FF2B5EF4-FFF2-40B4-BE49-F238E27FC236}">
                <a16:creationId xmlns:a16="http://schemas.microsoft.com/office/drawing/2014/main" id="{5AA9476E-9667-4797-B1D9-4BF31262838F}"/>
              </a:ext>
            </a:extLst>
          </p:cNvPr>
          <p:cNvSpPr/>
          <p:nvPr/>
        </p:nvSpPr>
        <p:spPr bwMode="auto">
          <a:xfrm>
            <a:off x="4067970" y="4477472"/>
            <a:ext cx="288000" cy="288000"/>
          </a:xfrm>
          <a:prstGeom prst="wedgeEllipseCallout">
            <a:avLst>
              <a:gd name="adj1" fmla="val -212900"/>
              <a:gd name="adj2" fmla="val -200908"/>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1</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427320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1.7</a:t>
            </a:r>
            <a:r>
              <a:rPr lang="ja-JP" altLang="en-US"/>
              <a:t> パラメータシートの作成 </a:t>
            </a:r>
            <a:r>
              <a:rPr lang="en-US" altLang="ja-JP"/>
              <a:t>(2/2) </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dirty="0"/>
              <a:t>パラメータシートの項目名を定義する</a:t>
            </a:r>
            <a:endParaRPr kumimoji="1" lang="en-US" altLang="ja-JP" b="1" dirty="0"/>
          </a:p>
          <a:p>
            <a:pPr marL="180000" lvl="1" indent="0">
              <a:buNone/>
            </a:pPr>
            <a:r>
              <a:rPr lang="ja-JP" altLang="en-US" dirty="0"/>
              <a:t>前項に続き、シートの項目を定義していきましょう。</a:t>
            </a:r>
            <a:endParaRPr lang="en-US" altLang="ja-JP" dirty="0"/>
          </a:p>
          <a:p>
            <a:pPr marL="180000" lvl="1" indent="0">
              <a:buNone/>
            </a:pPr>
            <a:endParaRPr kumimoji="1" lang="en-US" altLang="ja-JP" sz="1600" dirty="0"/>
          </a:p>
          <a:p>
            <a:pPr marL="180000" lvl="1" indent="0">
              <a:buNone/>
            </a:pPr>
            <a:r>
              <a:rPr lang="ja-JP" altLang="en-US" b="1" dirty="0"/>
              <a:t>「</a:t>
            </a:r>
            <a:r>
              <a:rPr lang="ja-JP" altLang="en-US" sz="1600" b="1" dirty="0"/>
              <a:t> メニュー作成」メニューグループ</a:t>
            </a:r>
            <a:r>
              <a:rPr lang="en-US" altLang="ja-JP" sz="1600" b="1" dirty="0"/>
              <a:t> &gt; </a:t>
            </a:r>
            <a:r>
              <a:rPr lang="ja-JP" altLang="en-US" sz="1600" b="1" dirty="0"/>
              <a:t>「メニュー定義・作成」メニュー</a:t>
            </a:r>
            <a:endParaRPr lang="en-US" altLang="ja-JP" sz="1600" b="1" dirty="0"/>
          </a:p>
          <a:p>
            <a:pPr marL="522900" lvl="1" indent="-342900">
              <a:buFont typeface="+mj-ea"/>
              <a:buAutoNum type="circleNumDbPlain"/>
            </a:pPr>
            <a:r>
              <a:rPr lang="ja-JP" altLang="en-US" sz="1600" dirty="0"/>
              <a:t>「項目」ボタンを押下する。</a:t>
            </a:r>
            <a:endParaRPr lang="en-US" altLang="ja-JP" dirty="0"/>
          </a:p>
          <a:p>
            <a:pPr marL="522900" lvl="1" indent="-342900">
              <a:buFont typeface="+mj-ea"/>
              <a:buAutoNum type="circleNumDbPlain"/>
            </a:pPr>
            <a:r>
              <a:rPr lang="ja-JP" altLang="en-US" sz="1600" dirty="0"/>
              <a:t>各項目で下表のように選択または入力し、</a:t>
            </a:r>
            <a:r>
              <a:rPr lang="ja-JP" altLang="en-US" dirty="0"/>
              <a:t>「</a:t>
            </a:r>
            <a:r>
              <a:rPr lang="ja-JP" altLang="en-US" sz="1600" dirty="0"/>
              <a:t>作成</a:t>
            </a:r>
            <a:r>
              <a:rPr lang="ja-JP" altLang="en-US" dirty="0"/>
              <a:t>」ボタン</a:t>
            </a:r>
            <a:r>
              <a:rPr lang="ja-JP" altLang="en-US" sz="1600" dirty="0"/>
              <a:t>を押下する。</a:t>
            </a:r>
            <a:br>
              <a:rPr lang="en-US" altLang="ja-JP" sz="1600" dirty="0"/>
            </a:br>
            <a:endParaRPr lang="en-US" altLang="ja-JP" sz="1600" dirty="0"/>
          </a:p>
          <a:p>
            <a:pPr marL="342900" indent="-342900">
              <a:buFont typeface="+mj-ea"/>
              <a:buAutoNum type="circleNumDbPlain"/>
            </a:pPr>
            <a:endParaRPr lang="en-US" altLang="ja-JP" sz="1600" b="1" dirty="0"/>
          </a:p>
        </p:txBody>
      </p:sp>
      <p:pic>
        <p:nvPicPr>
          <p:cNvPr id="8" name="図 7"/>
          <p:cNvPicPr>
            <a:picLocks noChangeAspect="1"/>
          </p:cNvPicPr>
          <p:nvPr/>
        </p:nvPicPr>
        <p:blipFill>
          <a:blip r:embed="rId2"/>
          <a:stretch>
            <a:fillRect/>
          </a:stretch>
        </p:blipFill>
        <p:spPr>
          <a:xfrm>
            <a:off x="552384" y="2880187"/>
            <a:ext cx="4449057" cy="2641074"/>
          </a:xfrm>
          <a:prstGeom prst="rect">
            <a:avLst/>
          </a:prstGeom>
        </p:spPr>
      </p:pic>
      <p:sp>
        <p:nvSpPr>
          <p:cNvPr id="17" name="角丸四角形 16"/>
          <p:cNvSpPr/>
          <p:nvPr/>
        </p:nvSpPr>
        <p:spPr bwMode="auto">
          <a:xfrm>
            <a:off x="521599" y="2844187"/>
            <a:ext cx="360050" cy="226326"/>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2" name="角丸四角形 11"/>
          <p:cNvSpPr/>
          <p:nvPr/>
        </p:nvSpPr>
        <p:spPr bwMode="auto">
          <a:xfrm>
            <a:off x="1148060" y="4655363"/>
            <a:ext cx="4449057" cy="1746641"/>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1927064663"/>
              </p:ext>
            </p:extLst>
          </p:nvPr>
        </p:nvGraphicFramePr>
        <p:xfrm>
          <a:off x="1341498" y="4743211"/>
          <a:ext cx="4107790" cy="1566232"/>
        </p:xfrm>
        <a:graphic>
          <a:graphicData uri="http://schemas.openxmlformats.org/drawingml/2006/table">
            <a:tbl>
              <a:tblPr firstRow="1" bandRow="1">
                <a:tableStyleId>{93296810-A885-4BE3-A3E7-6D5BEEA58F35}</a:tableStyleId>
              </a:tblPr>
              <a:tblGrid>
                <a:gridCol w="1731459">
                  <a:extLst>
                    <a:ext uri="{9D8B030D-6E8A-4147-A177-3AD203B41FA5}">
                      <a16:colId xmlns:a16="http://schemas.microsoft.com/office/drawing/2014/main" val="2131603622"/>
                    </a:ext>
                  </a:extLst>
                </a:gridCol>
                <a:gridCol w="1368190">
                  <a:extLst>
                    <a:ext uri="{9D8B030D-6E8A-4147-A177-3AD203B41FA5}">
                      <a16:colId xmlns:a16="http://schemas.microsoft.com/office/drawing/2014/main" val="428160483"/>
                    </a:ext>
                  </a:extLst>
                </a:gridCol>
                <a:gridCol w="1008141">
                  <a:extLst>
                    <a:ext uri="{9D8B030D-6E8A-4147-A177-3AD203B41FA5}">
                      <a16:colId xmlns:a16="http://schemas.microsoft.com/office/drawing/2014/main" val="2290200986"/>
                    </a:ext>
                  </a:extLst>
                </a:gridCol>
              </a:tblGrid>
              <a:tr h="269915">
                <a:tc>
                  <a:txBody>
                    <a:bodyPr/>
                    <a:lstStyle/>
                    <a:p>
                      <a:pPr algn="ctr"/>
                      <a:r>
                        <a:rPr lang="ja-JP" altLang="en-US" sz="1100" dirty="0">
                          <a:effectLst/>
                        </a:rPr>
                        <a:t>項目名</a:t>
                      </a:r>
                      <a:endParaRPr lang="ja-JP" altLang="en-US" sz="1100" b="0" dirty="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lang="ja-JP" altLang="en-US" sz="1100" dirty="0">
                          <a:effectLst/>
                        </a:rPr>
                        <a:t>入力方式</a:t>
                      </a:r>
                      <a:endParaRPr lang="ja-JP" altLang="en-US" sz="1100" b="0" dirty="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ctr"/>
                      <a:r>
                        <a:rPr lang="ja-JP" altLang="en-US" sz="1100" dirty="0">
                          <a:effectLst/>
                        </a:rPr>
                        <a:t>最大バイト数</a:t>
                      </a:r>
                      <a:endParaRPr lang="ja-JP" altLang="en-US" sz="1100" b="0" dirty="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200" dirty="0" err="1"/>
                        <a:t>package_name</a:t>
                      </a:r>
                      <a:endParaRPr kumimoji="1" lang="ja-JP" altLang="en-US" sz="12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a:t>文字列</a:t>
                      </a:r>
                      <a:r>
                        <a:rPr kumimoji="1" lang="en-US" altLang="ja-JP" sz="1200"/>
                        <a:t>(</a:t>
                      </a:r>
                      <a:r>
                        <a:rPr kumimoji="1" lang="ja-JP" altLang="en-US" sz="1200"/>
                        <a:t>単一行</a:t>
                      </a:r>
                      <a:r>
                        <a:rPr kumimoji="1" lang="en-US" altLang="ja-JP" sz="1200"/>
                        <a:t>)</a:t>
                      </a:r>
                      <a:endParaRPr kumimoji="1" lang="ja-JP" altLang="en-US" sz="1200"/>
                    </a:p>
                  </a:txBody>
                  <a:tcPr anchor="ctr"/>
                </a:tc>
                <a:tc>
                  <a:txBody>
                    <a:bodyPr/>
                    <a:lstStyle/>
                    <a:p>
                      <a:r>
                        <a:rPr kumimoji="1" lang="en-US" altLang="ja-JP" sz="1200"/>
                        <a:t>32</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t>package_name_sub</a:t>
                      </a:r>
                      <a:endParaRPr kumimoji="1" lang="ja-JP" altLang="en-US" sz="1200" dirty="0"/>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文字列</a:t>
                      </a:r>
                      <a:r>
                        <a:rPr kumimoji="1" lang="en-US" altLang="ja-JP" sz="1200"/>
                        <a:t>(</a:t>
                      </a:r>
                      <a:r>
                        <a:rPr kumimoji="1" lang="ja-JP" altLang="en-US" sz="1200"/>
                        <a:t>単一行</a:t>
                      </a:r>
                      <a:r>
                        <a:rPr kumimoji="1" lang="en-US" altLang="ja-JP" sz="1200"/>
                        <a:t>)</a:t>
                      </a:r>
                      <a:endParaRPr kumimoji="1" lang="ja-JP" altLang="en-US" sz="12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32</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200" dirty="0" err="1"/>
                        <a:t>port_number</a:t>
                      </a:r>
                      <a:endParaRPr kumimoji="1" lang="ja-JP" altLang="en-US" sz="1200" dirty="0"/>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文字列</a:t>
                      </a:r>
                      <a:r>
                        <a:rPr kumimoji="1" lang="en-US" altLang="ja-JP" sz="1200"/>
                        <a:t>(</a:t>
                      </a:r>
                      <a:r>
                        <a:rPr kumimoji="1" lang="ja-JP" altLang="en-US" sz="1200"/>
                        <a:t>単一行</a:t>
                      </a:r>
                      <a:r>
                        <a:rPr kumimoji="1" lang="en-US" altLang="ja-JP" sz="1200"/>
                        <a:t>)</a:t>
                      </a:r>
                      <a:endParaRPr kumimoji="1" lang="ja-JP" altLang="en-US" sz="12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32</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338755945"/>
                  </a:ext>
                </a:extLst>
              </a:tr>
              <a:tr h="319168">
                <a:tc>
                  <a:txBody>
                    <a:bodyPr/>
                    <a:lstStyle/>
                    <a:p>
                      <a:r>
                        <a:rPr kumimoji="1" lang="en-US" altLang="ja-JP" sz="1200" dirty="0" err="1"/>
                        <a:t>service_name</a:t>
                      </a:r>
                      <a:endParaRPr kumimoji="1" lang="ja-JP" altLang="en-US" sz="1200" dirty="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文字列</a:t>
                      </a:r>
                      <a:r>
                        <a:rPr kumimoji="1" lang="en-US" altLang="ja-JP" sz="1200"/>
                        <a:t>(</a:t>
                      </a:r>
                      <a:r>
                        <a:rPr kumimoji="1" lang="ja-JP" altLang="en-US" sz="1200"/>
                        <a:t>単一行</a:t>
                      </a:r>
                      <a:r>
                        <a:rPr kumimoji="1" lang="en-US" altLang="ja-JP" sz="1200"/>
                        <a:t>)</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32</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795359325"/>
                  </a:ext>
                </a:extLst>
              </a:tr>
            </a:tbl>
          </a:graphicData>
        </a:graphic>
      </p:graphicFrame>
      <p:sp>
        <p:nvSpPr>
          <p:cNvPr id="13" name="角丸四角形 18">
            <a:extLst>
              <a:ext uri="{FF2B5EF4-FFF2-40B4-BE49-F238E27FC236}">
                <a16:creationId xmlns:a16="http://schemas.microsoft.com/office/drawing/2014/main" id="{AC1CB2F9-CFB6-4943-9B2B-CF555C4B3D1A}"/>
              </a:ext>
            </a:extLst>
          </p:cNvPr>
          <p:cNvSpPr/>
          <p:nvPr/>
        </p:nvSpPr>
        <p:spPr bwMode="auto">
          <a:xfrm>
            <a:off x="624667" y="3119211"/>
            <a:ext cx="3852000" cy="1409724"/>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5" name="吹き出し: 円形 14">
            <a:extLst>
              <a:ext uri="{FF2B5EF4-FFF2-40B4-BE49-F238E27FC236}">
                <a16:creationId xmlns:a16="http://schemas.microsoft.com/office/drawing/2014/main" id="{05A40BD7-A119-48C0-BDB0-310472E1276C}"/>
              </a:ext>
            </a:extLst>
          </p:cNvPr>
          <p:cNvSpPr/>
          <p:nvPr/>
        </p:nvSpPr>
        <p:spPr bwMode="auto">
          <a:xfrm>
            <a:off x="1004060" y="2761587"/>
            <a:ext cx="288000" cy="288000"/>
          </a:xfrm>
          <a:prstGeom prst="wedgeEllipseCallout">
            <a:avLst>
              <a:gd name="adj1" fmla="val -130585"/>
              <a:gd name="adj2" fmla="val 22518"/>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16" name="吹き出し: 円形 15">
            <a:extLst>
              <a:ext uri="{FF2B5EF4-FFF2-40B4-BE49-F238E27FC236}">
                <a16:creationId xmlns:a16="http://schemas.microsoft.com/office/drawing/2014/main" id="{83CB8F45-8E2B-4F6A-8FD6-F0B60A335821}"/>
              </a:ext>
            </a:extLst>
          </p:cNvPr>
          <p:cNvSpPr/>
          <p:nvPr/>
        </p:nvSpPr>
        <p:spPr bwMode="auto">
          <a:xfrm>
            <a:off x="1004060" y="4598337"/>
            <a:ext cx="288000" cy="288000"/>
          </a:xfrm>
          <a:prstGeom prst="wedgeEllipseCallout">
            <a:avLst>
              <a:gd name="adj1" fmla="val 41884"/>
              <a:gd name="adj2" fmla="val -118593"/>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pic>
        <p:nvPicPr>
          <p:cNvPr id="6" name="図 5">
            <a:extLst>
              <a:ext uri="{FF2B5EF4-FFF2-40B4-BE49-F238E27FC236}">
                <a16:creationId xmlns:a16="http://schemas.microsoft.com/office/drawing/2014/main" id="{3D763059-9FE1-458A-8E74-CEA17FB09336}"/>
              </a:ext>
            </a:extLst>
          </p:cNvPr>
          <p:cNvPicPr>
            <a:picLocks noChangeAspect="1"/>
          </p:cNvPicPr>
          <p:nvPr/>
        </p:nvPicPr>
        <p:blipFill rotWithShape="1">
          <a:blip r:embed="rId3"/>
          <a:srcRect r="40278"/>
          <a:stretch/>
        </p:blipFill>
        <p:spPr>
          <a:xfrm>
            <a:off x="5753621" y="4659770"/>
            <a:ext cx="3000415" cy="1728548"/>
          </a:xfrm>
          <a:prstGeom prst="rect">
            <a:avLst/>
          </a:prstGeom>
        </p:spPr>
      </p:pic>
      <p:sp>
        <p:nvSpPr>
          <p:cNvPr id="19" name="角丸四角形 18"/>
          <p:cNvSpPr/>
          <p:nvPr/>
        </p:nvSpPr>
        <p:spPr bwMode="auto">
          <a:xfrm>
            <a:off x="5722792" y="6164389"/>
            <a:ext cx="648090" cy="226326"/>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8" name="吹き出し: 円形 17">
            <a:extLst>
              <a:ext uri="{FF2B5EF4-FFF2-40B4-BE49-F238E27FC236}">
                <a16:creationId xmlns:a16="http://schemas.microsoft.com/office/drawing/2014/main" id="{2F9BC8B6-56BA-4E33-B1B2-C0A40ABDFB90}"/>
              </a:ext>
            </a:extLst>
          </p:cNvPr>
          <p:cNvSpPr/>
          <p:nvPr/>
        </p:nvSpPr>
        <p:spPr bwMode="auto">
          <a:xfrm>
            <a:off x="6560057" y="5911250"/>
            <a:ext cx="288000" cy="288000"/>
          </a:xfrm>
          <a:prstGeom prst="wedgeEllipseCallout">
            <a:avLst>
              <a:gd name="adj1" fmla="val -169783"/>
              <a:gd name="adj2" fmla="val 79355"/>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74211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331550" y="32109"/>
            <a:ext cx="7344000" cy="405683"/>
          </a:xfrm>
        </p:spPr>
        <p:txBody>
          <a:bodyPr/>
          <a:lstStyle/>
          <a:p>
            <a:r>
              <a:rPr kumimoji="1" lang="ja-JP" altLang="en-US"/>
              <a:t>目次</a:t>
            </a:r>
          </a:p>
        </p:txBody>
      </p:sp>
      <p:sp>
        <p:nvSpPr>
          <p:cNvPr id="5" name="正方形/長方形 4"/>
          <p:cNvSpPr/>
          <p:nvPr/>
        </p:nvSpPr>
        <p:spPr bwMode="auto">
          <a:xfrm>
            <a:off x="5276028" y="692620"/>
            <a:ext cx="3744520" cy="261884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ea"/>
              <a:buAutoNum type="circleNumDbPlain" startAt="3"/>
            </a:pPr>
            <a:r>
              <a:rPr lang="en-US" altLang="ja-JP" u="sng"/>
              <a:t>Ansible-Pioneer</a:t>
            </a:r>
          </a:p>
          <a:p>
            <a:pPr marL="800100" lvl="1" indent="-342900">
              <a:buFont typeface="+mj-lt"/>
              <a:buAutoNum type="arabicPeriod"/>
            </a:pPr>
            <a:r>
              <a:rPr lang="ja-JP" altLang="en-US" sz="1600">
                <a:hlinkClick r:id="rId2" action="ppaction://hlinksldjump"/>
              </a:rPr>
              <a:t>作業環境とシナリオ</a:t>
            </a:r>
            <a:endParaRPr lang="en-US" altLang="ja-JP" sz="1600"/>
          </a:p>
          <a:p>
            <a:pPr marL="800100" lvl="1" indent="-342900">
              <a:buFont typeface="+mj-lt"/>
              <a:buAutoNum type="arabicPeriod"/>
            </a:pPr>
            <a:r>
              <a:rPr lang="ja-JP" altLang="en-US" sz="1600">
                <a:hlinkClick r:id="rId3" action="ppaction://hlinksldjump"/>
              </a:rPr>
              <a:t>対話ファイルの作成</a:t>
            </a:r>
            <a:endParaRPr lang="en-US" altLang="ja-JP" sz="1600"/>
          </a:p>
          <a:p>
            <a:pPr marL="800100" lvl="1" indent="-342900">
              <a:buFont typeface="+mj-lt"/>
              <a:buAutoNum type="arabicPeriod"/>
            </a:pPr>
            <a:r>
              <a:rPr lang="en-US" altLang="ja-JP" sz="1600">
                <a:hlinkClick r:id="rId4" action="ppaction://hlinksldjump"/>
              </a:rPr>
              <a:t>OS</a:t>
            </a:r>
            <a:r>
              <a:rPr lang="ja-JP" altLang="en-US" sz="1600">
                <a:hlinkClick r:id="rId4" action="ppaction://hlinksldjump"/>
              </a:rPr>
              <a:t>種別の作成</a:t>
            </a:r>
            <a:endParaRPr lang="en-US" altLang="ja-JP" sz="1600"/>
          </a:p>
          <a:p>
            <a:pPr marL="800100" lvl="1" indent="-342900">
              <a:buFont typeface="+mj-lt"/>
              <a:buAutoNum type="arabicPeriod"/>
            </a:pPr>
            <a:r>
              <a:rPr lang="en-US" altLang="ja-JP" sz="1600">
                <a:hlinkClick r:id="rId5" action="ppaction://hlinksldjump"/>
              </a:rPr>
              <a:t>Movement</a:t>
            </a:r>
            <a:r>
              <a:rPr lang="ja-JP" altLang="en-US" sz="1600">
                <a:hlinkClick r:id="rId5" action="ppaction://hlinksldjump"/>
              </a:rPr>
              <a:t>の設定</a:t>
            </a:r>
            <a:endParaRPr lang="en-US" altLang="ja-JP" sz="1600"/>
          </a:p>
          <a:p>
            <a:pPr marL="800100" lvl="1" indent="-342900">
              <a:buFont typeface="+mj-lt"/>
              <a:buAutoNum type="arabicPeriod"/>
            </a:pPr>
            <a:r>
              <a:rPr lang="ja-JP" altLang="en-US" sz="1600">
                <a:solidFill>
                  <a:srgbClr val="000000"/>
                </a:solidFill>
                <a:hlinkClick r:id="rId6" action="ppaction://hlinksldjump"/>
              </a:rPr>
              <a:t>オペレーションの登録</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7" action="ppaction://hlinksldjump"/>
              </a:rPr>
              <a:t>機器一覧への登録</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8" action="ppaction://hlinksldjump"/>
              </a:rPr>
              <a:t>パラメータシート作成</a:t>
            </a:r>
            <a:endParaRPr lang="en-US" altLang="ja-JP" sz="1600">
              <a:solidFill>
                <a:srgbClr val="000000"/>
              </a:solidFill>
            </a:endParaRPr>
          </a:p>
          <a:p>
            <a:pPr marL="800100" lvl="1" indent="-342900">
              <a:buFont typeface="+mj-lt"/>
              <a:buAutoNum type="arabicPeriod"/>
            </a:pPr>
            <a:r>
              <a:rPr lang="ja-JP" altLang="en-US" sz="1600">
                <a:hlinkClick r:id="rId9" action="ppaction://hlinksldjump"/>
              </a:rPr>
              <a:t>データ</a:t>
            </a:r>
            <a:r>
              <a:rPr lang="ja-JP" altLang="en-US" sz="1600">
                <a:solidFill>
                  <a:srgbClr val="000000"/>
                </a:solidFill>
                <a:hlinkClick r:id="rId9" action="ppaction://hlinksldjump"/>
              </a:rPr>
              <a:t>の登録</a:t>
            </a:r>
            <a:endParaRPr lang="en-US" altLang="ja-JP" sz="1600">
              <a:solidFill>
                <a:srgbClr val="000000"/>
              </a:solidFill>
            </a:endParaRPr>
          </a:p>
          <a:p>
            <a:pPr marL="800100" lvl="1" indent="-342900">
              <a:buFont typeface="+mj-lt"/>
              <a:buAutoNum type="arabicPeriod"/>
            </a:pPr>
            <a:r>
              <a:rPr lang="ja-JP" altLang="en-US" sz="1600">
                <a:hlinkClick r:id="rId10" action="ppaction://hlinksldjump"/>
              </a:rPr>
              <a:t>代入値自動登録設定</a:t>
            </a:r>
            <a:endParaRPr lang="en-US" altLang="ja-JP" sz="1600"/>
          </a:p>
          <a:p>
            <a:pPr marL="800100" lvl="1" indent="-342900">
              <a:buFont typeface="+mj-lt"/>
              <a:buAutoNum type="arabicPeriod"/>
            </a:pPr>
            <a:r>
              <a:rPr lang="ja-JP" altLang="en-US" sz="1600">
                <a:solidFill>
                  <a:srgbClr val="000000"/>
                </a:solidFill>
                <a:hlinkClick r:id="rId11" action="ppaction://hlinksldjump"/>
              </a:rPr>
              <a:t>代入値・対象ホストの確認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12" action="ppaction://hlinksldjump"/>
              </a:rPr>
              <a:t>作業の実行</a:t>
            </a:r>
            <a:endParaRPr lang="en-US" altLang="ja-JP" sz="1600">
              <a:solidFill>
                <a:srgbClr val="000000"/>
              </a:solidFill>
            </a:endParaRPr>
          </a:p>
        </p:txBody>
      </p:sp>
      <p:sp>
        <p:nvSpPr>
          <p:cNvPr id="6" name="正方形/長方形 5"/>
          <p:cNvSpPr/>
          <p:nvPr/>
        </p:nvSpPr>
        <p:spPr bwMode="auto">
          <a:xfrm>
            <a:off x="1565660" y="437792"/>
            <a:ext cx="3744520" cy="6219344"/>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lang="ja-JP" altLang="en-US">
                <a:solidFill>
                  <a:srgbClr val="000000"/>
                </a:solidFill>
                <a:latin typeface="メイリオ"/>
                <a:ea typeface="メイリオ"/>
              </a:rPr>
              <a:t>■はじめに</a:t>
            </a:r>
            <a:endParaRPr lang="en-US" altLang="ja-JP">
              <a:solidFill>
                <a:srgbClr val="000000"/>
              </a:solidFill>
              <a:latin typeface="メイリオ"/>
              <a:ea typeface="メイリオ"/>
            </a:endParaRPr>
          </a:p>
          <a:p>
            <a:pPr marL="342900" indent="-342900">
              <a:buFont typeface="+mj-ea"/>
              <a:buAutoNum type="circleNumDbPlain"/>
            </a:pPr>
            <a:r>
              <a:rPr lang="en-US" altLang="ja-JP" u="sng">
                <a:solidFill>
                  <a:srgbClr val="000000"/>
                </a:solidFill>
                <a:latin typeface="メイリオ"/>
                <a:ea typeface="メイリオ"/>
              </a:rPr>
              <a:t>Ansible-Legacy</a:t>
            </a:r>
          </a:p>
          <a:p>
            <a:pPr marL="800100" lvl="1" indent="-342900">
              <a:buFont typeface="+mj-lt"/>
              <a:buAutoNum type="arabicPeriod"/>
            </a:pPr>
            <a:r>
              <a:rPr lang="ja-JP" altLang="en-US" sz="1600">
                <a:solidFill>
                  <a:srgbClr val="000000"/>
                </a:solidFill>
                <a:latin typeface="メイリオ"/>
                <a:ea typeface="メイリオ"/>
                <a:hlinkClick r:id="rId13"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4" action="ppaction://hlinksldjump"/>
              </a:rPr>
              <a:t>必要なファイルの作成</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a:solidFill>
                  <a:srgbClr val="000000"/>
                </a:solidFill>
                <a:latin typeface="メイリオ"/>
                <a:ea typeface="メイリオ"/>
                <a:hlinkClick r:id="rId15" action="ppaction://hlinksldjump"/>
              </a:rPr>
              <a:t>Movement</a:t>
            </a:r>
            <a:r>
              <a:rPr lang="ja-JP" altLang="en-US" sz="1600">
                <a:solidFill>
                  <a:srgbClr val="000000"/>
                </a:solidFill>
                <a:latin typeface="メイリオ"/>
                <a:ea typeface="メイリオ"/>
                <a:hlinkClick r:id="rId15" action="ppaction://hlinksldjump"/>
              </a:rPr>
              <a:t>の設定</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a:solidFill>
                  <a:srgbClr val="000000"/>
                </a:solidFill>
                <a:latin typeface="メイリオ"/>
                <a:ea typeface="メイリオ"/>
                <a:hlinkClick r:id="rId16" action="ppaction://hlinksldjump"/>
              </a:rPr>
              <a:t>Conductor</a:t>
            </a:r>
            <a:r>
              <a:rPr lang="ja-JP" altLang="en-US" sz="1600">
                <a:solidFill>
                  <a:srgbClr val="000000"/>
                </a:solidFill>
                <a:latin typeface="メイリオ"/>
                <a:ea typeface="メイリオ"/>
                <a:hlinkClick r:id="rId16" action="ppaction://hlinksldjump"/>
              </a:rPr>
              <a:t>の作成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17" action="ppaction://hlinksldjump"/>
              </a:rPr>
              <a:t>オペレーションの</a:t>
            </a:r>
            <a:r>
              <a:rPr lang="ja-JP" altLang="en-US" sz="1600">
                <a:hlinkClick r:id="rId17" action="ppaction://hlinksldjump"/>
              </a:rPr>
              <a:t>登録</a:t>
            </a:r>
            <a:endParaRPr lang="en-US" altLang="ja-JP" sz="1600"/>
          </a:p>
          <a:p>
            <a:pPr marL="800100" lvl="1" indent="-342900">
              <a:buFont typeface="+mj-lt"/>
              <a:buAutoNum type="arabicPeriod"/>
            </a:pPr>
            <a:r>
              <a:rPr lang="ja-JP" altLang="en-US" sz="1600">
                <a:hlinkClick r:id="rId18" action="ppaction://hlinksldjump"/>
              </a:rPr>
              <a:t>機器一覧への登録</a:t>
            </a:r>
            <a:endParaRPr lang="en-US" altLang="ja-JP" sz="1600"/>
          </a:p>
          <a:p>
            <a:pPr marL="800100" lvl="1" indent="-342900">
              <a:buFont typeface="+mj-lt"/>
              <a:buAutoNum type="arabicPeriod"/>
            </a:pPr>
            <a:r>
              <a:rPr lang="ja-JP" altLang="en-US" sz="1600">
                <a:solidFill>
                  <a:srgbClr val="000000"/>
                </a:solidFill>
                <a:latin typeface="メイリオ"/>
                <a:ea typeface="メイリオ"/>
                <a:hlinkClick r:id="rId19" action="ppaction://hlinksldjump"/>
              </a:rPr>
              <a:t>パラメータシート作成</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hlinkClick r:id="rId20" action="ppaction://hlinksldjump"/>
              </a:rPr>
              <a:t>データ</a:t>
            </a:r>
            <a:r>
              <a:rPr lang="ja-JP" altLang="en-US" sz="1600">
                <a:solidFill>
                  <a:srgbClr val="000000"/>
                </a:solidFill>
                <a:latin typeface="メイリオ"/>
                <a:ea typeface="メイリオ"/>
                <a:hlinkClick r:id="rId20" action="ppaction://hlinksldjump"/>
              </a:rPr>
              <a:t>の登録</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hlinkClick r:id="rId21" action="ppaction://hlinksldjump"/>
              </a:rPr>
              <a:t>代入値自動登録設定</a:t>
            </a:r>
            <a:endParaRPr lang="en-US" altLang="ja-JP" sz="1600"/>
          </a:p>
          <a:p>
            <a:pPr marL="800100" lvl="1" indent="-342900">
              <a:buFont typeface="+mj-lt"/>
              <a:buAutoNum type="arabicPeriod"/>
            </a:pPr>
            <a:r>
              <a:rPr lang="ja-JP" altLang="en-US" sz="1600">
                <a:solidFill>
                  <a:srgbClr val="000000"/>
                </a:solidFill>
                <a:latin typeface="メイリオ"/>
                <a:ea typeface="メイリオ"/>
                <a:hlinkClick r:id="rId22" action="ppaction://hlinksldjump"/>
              </a:rPr>
              <a:t>代入値・対象ホストの確認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latin typeface="メイリオ"/>
                <a:ea typeface="メイリオ"/>
                <a:hlinkClick r:id="rId23" action="ppaction://hlinksldjump"/>
              </a:rPr>
              <a:t>作業の実行</a:t>
            </a:r>
            <a:endParaRPr lang="en-US" altLang="ja-JP" sz="1600">
              <a:solidFill>
                <a:srgbClr val="000000"/>
              </a:solidFill>
              <a:latin typeface="メイリオ"/>
              <a:ea typeface="メイリオ"/>
            </a:endParaRPr>
          </a:p>
          <a:p>
            <a:pPr lvl="1"/>
            <a:endParaRPr lang="en-US" altLang="ja-JP" sz="1600">
              <a:solidFill>
                <a:srgbClr val="000000"/>
              </a:solidFill>
              <a:latin typeface="メイリオ"/>
              <a:ea typeface="メイリオ"/>
            </a:endParaRPr>
          </a:p>
          <a:p>
            <a:pPr marL="342900" indent="-342900">
              <a:buFont typeface="+mj-lt"/>
              <a:buAutoNum type="circleNumDbPlain"/>
            </a:pPr>
            <a:r>
              <a:rPr lang="en-US" altLang="ja-JP" u="sng">
                <a:solidFill>
                  <a:srgbClr val="000000"/>
                </a:solidFill>
                <a:latin typeface="メイリオ"/>
                <a:ea typeface="メイリオ"/>
              </a:rPr>
              <a:t>Ansible-LegacyRole</a:t>
            </a:r>
          </a:p>
          <a:p>
            <a:pPr marL="800100" lvl="1" indent="-342900">
              <a:buFont typeface="+mj-lt"/>
              <a:buAutoNum type="arabicPeriod"/>
            </a:pPr>
            <a:r>
              <a:rPr lang="ja-JP" altLang="en-US" sz="1600">
                <a:solidFill>
                  <a:srgbClr val="000000"/>
                </a:solidFill>
                <a:latin typeface="メイリオ"/>
                <a:ea typeface="メイリオ"/>
                <a:hlinkClick r:id="rId24" action="ppaction://hlinksldjump"/>
              </a:rPr>
              <a:t>作業環境とシナリオ</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5" action="ppaction://hlinksldjump"/>
              </a:rPr>
              <a:t>ロールパッケージの準備</a:t>
            </a:r>
            <a:endParaRPr lang="en-US" altLang="ja-JP" sz="1600">
              <a:solidFill>
                <a:srgbClr val="000000"/>
              </a:solidFill>
              <a:latin typeface="メイリオ"/>
              <a:ea typeface="メイリオ"/>
            </a:endParaRPr>
          </a:p>
          <a:p>
            <a:pPr marL="800100" lvl="1" indent="-342900">
              <a:buFont typeface="+mj-lt"/>
              <a:buAutoNum type="arabicPeriod"/>
            </a:pPr>
            <a:r>
              <a:rPr lang="en-US" altLang="ja-JP" sz="1600">
                <a:solidFill>
                  <a:srgbClr val="000000"/>
                </a:solidFill>
                <a:latin typeface="メイリオ"/>
                <a:ea typeface="メイリオ"/>
                <a:hlinkClick r:id="rId26" action="ppaction://hlinksldjump"/>
              </a:rPr>
              <a:t>Movement</a:t>
            </a:r>
            <a:r>
              <a:rPr lang="ja-JP" altLang="en-US" sz="1600">
                <a:solidFill>
                  <a:srgbClr val="000000"/>
                </a:solidFill>
                <a:latin typeface="メイリオ"/>
                <a:ea typeface="メイリオ"/>
                <a:hlinkClick r:id="rId26" action="ppaction://hlinksldjump"/>
              </a:rPr>
              <a:t>の設定</a:t>
            </a:r>
            <a:endParaRPr lang="en-US" altLang="ja-JP" sz="1600">
              <a:solidFill>
                <a:srgbClr val="000000"/>
              </a:solidFill>
              <a:latin typeface="メイリオ"/>
              <a:ea typeface="メイリオ"/>
            </a:endParaRPr>
          </a:p>
          <a:p>
            <a:pPr marL="800100" lvl="1" indent="-342900">
              <a:buFont typeface="+mj-lt"/>
              <a:buAutoNum type="arabicPeriod"/>
            </a:pPr>
            <a:r>
              <a:rPr lang="ja-JP" altLang="en-US" sz="1600">
                <a:solidFill>
                  <a:srgbClr val="000000"/>
                </a:solidFill>
                <a:latin typeface="メイリオ"/>
                <a:ea typeface="メイリオ"/>
                <a:hlinkClick r:id="rId27" action="ppaction://hlinksldjump"/>
              </a:rPr>
              <a:t>オペレーションの</a:t>
            </a:r>
            <a:r>
              <a:rPr lang="ja-JP" altLang="en-US" sz="1600">
                <a:hlinkClick r:id="rId27" action="ppaction://hlinksldjump"/>
              </a:rPr>
              <a:t>登録</a:t>
            </a:r>
            <a:endParaRPr lang="en-US" altLang="ja-JP" sz="1600"/>
          </a:p>
          <a:p>
            <a:pPr marL="800100" lvl="1" indent="-342900">
              <a:buFont typeface="+mj-lt"/>
              <a:buAutoNum type="arabicPeriod"/>
            </a:pPr>
            <a:r>
              <a:rPr lang="ja-JP" altLang="en-US" sz="1600">
                <a:hlinkClick r:id="rId28" action="ppaction://hlinksldjump"/>
              </a:rPr>
              <a:t>機器一覧への登録</a:t>
            </a:r>
            <a:endParaRPr lang="en-US" altLang="ja-JP" sz="1600"/>
          </a:p>
          <a:p>
            <a:pPr marL="800100" lvl="1" indent="-342900">
              <a:buFont typeface="+mj-lt"/>
              <a:buAutoNum type="arabicPeriod"/>
            </a:pPr>
            <a:r>
              <a:rPr lang="ja-JP" altLang="en-US" sz="1600">
                <a:solidFill>
                  <a:srgbClr val="000000"/>
                </a:solidFill>
                <a:hlinkClick r:id="rId29" action="ppaction://hlinksldjump"/>
              </a:rPr>
              <a:t>パラメータシート作成</a:t>
            </a:r>
            <a:endParaRPr lang="en-US" altLang="ja-JP" sz="1600">
              <a:solidFill>
                <a:srgbClr val="000000"/>
              </a:solidFill>
            </a:endParaRPr>
          </a:p>
          <a:p>
            <a:pPr marL="800100" lvl="1" indent="-342900">
              <a:buFont typeface="+mj-lt"/>
              <a:buAutoNum type="arabicPeriod"/>
            </a:pPr>
            <a:r>
              <a:rPr lang="ja-JP" altLang="en-US" sz="1600">
                <a:hlinkClick r:id="rId30" action="ppaction://hlinksldjump"/>
              </a:rPr>
              <a:t>データ</a:t>
            </a:r>
            <a:r>
              <a:rPr lang="ja-JP" altLang="en-US" sz="1600">
                <a:solidFill>
                  <a:srgbClr val="000000"/>
                </a:solidFill>
                <a:hlinkClick r:id="rId30" action="ppaction://hlinksldjump"/>
              </a:rPr>
              <a:t>の登録</a:t>
            </a:r>
            <a:endParaRPr lang="en-US" altLang="ja-JP" sz="1600">
              <a:solidFill>
                <a:srgbClr val="000000"/>
              </a:solidFill>
            </a:endParaRPr>
          </a:p>
          <a:p>
            <a:pPr marL="800100" lvl="1" indent="-342900">
              <a:buFont typeface="+mj-lt"/>
              <a:buAutoNum type="arabicPeriod"/>
            </a:pPr>
            <a:r>
              <a:rPr lang="ja-JP" altLang="en-US" sz="1600">
                <a:hlinkClick r:id="rId31" action="ppaction://hlinksldjump"/>
              </a:rPr>
              <a:t>代入値自動登録設定</a:t>
            </a:r>
            <a:endParaRPr lang="en-US" altLang="ja-JP" sz="1600"/>
          </a:p>
          <a:p>
            <a:pPr marL="800100" lvl="1" indent="-342900">
              <a:buFont typeface="+mj-lt"/>
              <a:buAutoNum type="arabicPeriod"/>
            </a:pPr>
            <a:r>
              <a:rPr lang="ja-JP" altLang="en-US" sz="1600">
                <a:solidFill>
                  <a:srgbClr val="000000"/>
                </a:solidFill>
                <a:hlinkClick r:id="rId32" action="ppaction://hlinksldjump"/>
              </a:rPr>
              <a:t>代入値と対象ホストの確認</a:t>
            </a:r>
            <a:endParaRPr lang="en-US" altLang="ja-JP" sz="1600">
              <a:solidFill>
                <a:srgbClr val="000000"/>
              </a:solidFill>
            </a:endParaRPr>
          </a:p>
          <a:p>
            <a:pPr marL="800100" lvl="1" indent="-342900">
              <a:buFont typeface="+mj-lt"/>
              <a:buAutoNum type="arabicPeriod"/>
            </a:pPr>
            <a:r>
              <a:rPr lang="ja-JP" altLang="en-US" sz="1600">
                <a:solidFill>
                  <a:srgbClr val="000000"/>
                </a:solidFill>
                <a:hlinkClick r:id="rId33" action="ppaction://hlinksldjump"/>
              </a:rPr>
              <a:t>作業の実行</a:t>
            </a:r>
            <a:br>
              <a:rPr lang="en-US" altLang="ja-JP" sz="1600">
                <a:solidFill>
                  <a:srgbClr val="000000"/>
                </a:solidFill>
                <a:latin typeface="メイリオ"/>
                <a:ea typeface="メイリオ"/>
              </a:rPr>
            </a:br>
            <a:endParaRPr lang="en-US" altLang="ja-JP" sz="1600">
              <a:solidFill>
                <a:srgbClr val="000000"/>
              </a:solidFill>
              <a:latin typeface="メイリオ"/>
              <a:ea typeface="メイリオ"/>
            </a:endParaRPr>
          </a:p>
        </p:txBody>
      </p:sp>
      <p:sp>
        <p:nvSpPr>
          <p:cNvPr id="7" name="正方形/長方形 6"/>
          <p:cNvSpPr/>
          <p:nvPr/>
        </p:nvSpPr>
        <p:spPr bwMode="auto">
          <a:xfrm>
            <a:off x="5276028" y="4293120"/>
            <a:ext cx="3744520" cy="493596"/>
          </a:xfrm>
          <a:prstGeom prst="rect">
            <a:avLst/>
          </a:prstGeom>
          <a:noFill/>
          <a:ln w="12700">
            <a:noFill/>
          </a:ln>
          <a:effectLst/>
        </p:spPr>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marL="342900" indent="-342900">
              <a:buFont typeface="+mj-lt"/>
              <a:buAutoNum type="alphaUcParenR"/>
            </a:pPr>
            <a:r>
              <a:rPr lang="ja-JP" altLang="en-US" sz="1600">
                <a:hlinkClick r:id="rId34" action="ppaction://hlinksldjump"/>
              </a:rPr>
              <a:t>付録</a:t>
            </a:r>
            <a:endParaRPr lang="en-US" altLang="ja-JP" sz="1600"/>
          </a:p>
        </p:txBody>
      </p:sp>
    </p:spTree>
    <p:extLst>
      <p:ext uri="{BB962C8B-B14F-4D97-AF65-F5344CB8AC3E}">
        <p14:creationId xmlns:p14="http://schemas.microsoft.com/office/powerpoint/2010/main" val="2091656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603109" y="3185814"/>
            <a:ext cx="5987907" cy="1468833"/>
          </a:xfrm>
          <a:prstGeom prst="rect">
            <a:avLst/>
          </a:prstGeom>
          <a:ln>
            <a:solidFill>
              <a:schemeClr val="bg1">
                <a:lumMod val="85000"/>
              </a:schemeClr>
            </a:solidFill>
          </a:ln>
        </p:spPr>
      </p:pic>
      <p:sp>
        <p:nvSpPr>
          <p:cNvPr id="7" name="角丸四角形 6"/>
          <p:cNvSpPr/>
          <p:nvPr/>
        </p:nvSpPr>
        <p:spPr bwMode="auto">
          <a:xfrm>
            <a:off x="246554" y="5014697"/>
            <a:ext cx="8748000" cy="1150683"/>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a:t>1.8</a:t>
            </a:r>
            <a:r>
              <a:rPr lang="ja-JP" altLang="en-US"/>
              <a:t> データの</a:t>
            </a:r>
            <a:r>
              <a:rPr lang="ja-JP" altLang="en-US" dirty="0"/>
              <a:t>登録</a:t>
            </a:r>
            <a:r>
              <a:rPr lang="en-US" altLang="ja-JP" dirty="0"/>
              <a:t> </a:t>
            </a:r>
            <a:endParaRPr kumimoji="1" lang="ja-JP" altLang="en-US" dirty="0"/>
          </a:p>
        </p:txBody>
      </p:sp>
      <p:sp>
        <p:nvSpPr>
          <p:cNvPr id="3" name="コンテンツ プレースホルダー 2"/>
          <p:cNvSpPr>
            <a:spLocks noGrp="1"/>
          </p:cNvSpPr>
          <p:nvPr>
            <p:ph sz="quarter" idx="10"/>
          </p:nvPr>
        </p:nvSpPr>
        <p:spPr>
          <a:xfrm>
            <a:off x="179512" y="836712"/>
            <a:ext cx="8667672" cy="5616476"/>
          </a:xfrm>
        </p:spPr>
        <p:txBody>
          <a:bodyPr/>
          <a:lstStyle/>
          <a:p>
            <a:r>
              <a:rPr lang="ja-JP" altLang="en-US" b="1" dirty="0"/>
              <a:t>パラメータシートにデータを登録する</a:t>
            </a:r>
            <a:endParaRPr lang="en-US" altLang="ja-JP" b="1" dirty="0"/>
          </a:p>
          <a:p>
            <a:pPr marL="180000" lvl="1" indent="0">
              <a:buNone/>
            </a:pPr>
            <a:r>
              <a:rPr lang="ja-JP" altLang="en-US" dirty="0"/>
              <a:t>前項の操作でパラメータシートが作成されました。作成したメニューに移動し、データを入力していきましょう。</a:t>
            </a:r>
            <a:br>
              <a:rPr lang="en-US" altLang="ja-JP" dirty="0"/>
            </a:br>
            <a:endParaRPr kumimoji="1" lang="en-US" altLang="ja-JP" dirty="0"/>
          </a:p>
          <a:p>
            <a:pPr marL="180000" lvl="1" indent="0">
              <a:buNone/>
            </a:pPr>
            <a:r>
              <a:rPr lang="ja-JP" altLang="en-US" b="1" dirty="0"/>
              <a:t>「入力用」メニューグループ </a:t>
            </a:r>
            <a:r>
              <a:rPr lang="en-US" altLang="ja-JP" b="1" dirty="0"/>
              <a:t>&gt; </a:t>
            </a:r>
            <a:r>
              <a:rPr lang="ja-JP" altLang="en-US" b="1" dirty="0"/>
              <a:t>「</a:t>
            </a:r>
            <a:r>
              <a:rPr lang="en-US" altLang="ja-JP" b="1" dirty="0"/>
              <a:t>Legacy</a:t>
            </a:r>
            <a:r>
              <a:rPr lang="ja-JP" altLang="en-US" b="1" dirty="0"/>
              <a:t>実践」メニュー</a:t>
            </a:r>
            <a:r>
              <a:rPr lang="en-US" altLang="ja-JP" b="1" dirty="0"/>
              <a:t>(</a:t>
            </a:r>
            <a:r>
              <a:rPr lang="ja-JP" altLang="en-US" b="1" dirty="0"/>
              <a:t>作成したメニュー</a:t>
            </a:r>
            <a:r>
              <a:rPr lang="en-US" altLang="ja-JP" b="1" dirty="0"/>
              <a:t>)</a:t>
            </a:r>
          </a:p>
          <a:p>
            <a:pPr marL="522900" lvl="1" indent="-342900">
              <a:buFont typeface="+mj-ea"/>
              <a:buAutoNum type="circleNumDbPlain"/>
            </a:pPr>
            <a:r>
              <a:rPr kumimoji="1" lang="ja-JP" altLang="en-US" sz="1600" dirty="0"/>
              <a:t>「登録」サブメニュー </a:t>
            </a:r>
            <a:r>
              <a:rPr lang="ja-JP" altLang="en-US" dirty="0"/>
              <a:t>の</a:t>
            </a:r>
            <a:r>
              <a:rPr kumimoji="1" lang="ja-JP" altLang="en-US" sz="1600" dirty="0"/>
              <a:t>「登録開始」ボタンを押下する。</a:t>
            </a:r>
            <a:endParaRPr lang="en-US" altLang="ja-JP" dirty="0"/>
          </a:p>
          <a:p>
            <a:pPr marL="522900" lvl="1" indent="-342900">
              <a:buFont typeface="+mj-ea"/>
              <a:buAutoNum type="circleNumDbPlain"/>
            </a:pPr>
            <a:r>
              <a:rPr lang="ja-JP" altLang="en-US" sz="1600" dirty="0"/>
              <a:t>各項目で下表のように選択または入力し、</a:t>
            </a:r>
            <a:r>
              <a:rPr lang="ja-JP" altLang="en-US" dirty="0"/>
              <a:t>「</a:t>
            </a:r>
            <a:r>
              <a:rPr lang="ja-JP" altLang="en-US" sz="1600" dirty="0"/>
              <a:t>登録</a:t>
            </a:r>
            <a:r>
              <a:rPr lang="ja-JP" altLang="en-US" dirty="0"/>
              <a:t>」ボタン</a:t>
            </a:r>
            <a:r>
              <a:rPr lang="ja-JP" altLang="en-US" sz="1600" dirty="0"/>
              <a:t>を押下する。</a:t>
            </a:r>
            <a:br>
              <a:rPr lang="en-US" altLang="ja-JP" sz="1600" dirty="0"/>
            </a:br>
            <a:endParaRPr lang="en-US" altLang="ja-JP" sz="1800" dirty="0"/>
          </a:p>
          <a:p>
            <a:pPr marL="0" indent="0">
              <a:buNone/>
            </a:pPr>
            <a:endParaRPr lang="ja-JP" altLang="en-US" sz="1800" dirty="0"/>
          </a:p>
          <a:p>
            <a:pPr marL="457200" indent="-457200">
              <a:buFont typeface="+mj-ea"/>
              <a:buAutoNum type="circleNumDbPlain"/>
            </a:pPr>
            <a:endParaRPr lang="en-US" altLang="ja-JP" dirty="0"/>
          </a:p>
          <a:p>
            <a:pPr marL="457200" indent="-457200">
              <a:buFont typeface="+mj-ea"/>
              <a:buAutoNum type="circleNumDbPlain"/>
            </a:pP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2432714833"/>
              </p:ext>
            </p:extLst>
          </p:nvPr>
        </p:nvGraphicFramePr>
        <p:xfrm>
          <a:off x="322435" y="5178559"/>
          <a:ext cx="8589393" cy="822960"/>
        </p:xfrm>
        <a:graphic>
          <a:graphicData uri="http://schemas.openxmlformats.org/drawingml/2006/table">
            <a:tbl>
              <a:tblPr firstRow="1" bandRow="1">
                <a:tableStyleId>{93296810-A885-4BE3-A3E7-6D5BEEA58F35}</a:tableStyleId>
              </a:tblPr>
              <a:tblGrid>
                <a:gridCol w="1283018">
                  <a:extLst>
                    <a:ext uri="{9D8B030D-6E8A-4147-A177-3AD203B41FA5}">
                      <a16:colId xmlns:a16="http://schemas.microsoft.com/office/drawing/2014/main" val="3513618482"/>
                    </a:ext>
                  </a:extLst>
                </a:gridCol>
                <a:gridCol w="1334961">
                  <a:extLst>
                    <a:ext uri="{9D8B030D-6E8A-4147-A177-3AD203B41FA5}">
                      <a16:colId xmlns:a16="http://schemas.microsoft.com/office/drawing/2014/main" val="3224140352"/>
                    </a:ext>
                  </a:extLst>
                </a:gridCol>
                <a:gridCol w="1456055">
                  <a:extLst>
                    <a:ext uri="{9D8B030D-6E8A-4147-A177-3AD203B41FA5}">
                      <a16:colId xmlns:a16="http://schemas.microsoft.com/office/drawing/2014/main" val="2571579917"/>
                    </a:ext>
                  </a:extLst>
                </a:gridCol>
                <a:gridCol w="1848168">
                  <a:extLst>
                    <a:ext uri="{9D8B030D-6E8A-4147-A177-3AD203B41FA5}">
                      <a16:colId xmlns:a16="http://schemas.microsoft.com/office/drawing/2014/main" val="525289859"/>
                    </a:ext>
                  </a:extLst>
                </a:gridCol>
                <a:gridCol w="1307402">
                  <a:extLst>
                    <a:ext uri="{9D8B030D-6E8A-4147-A177-3AD203B41FA5}">
                      <a16:colId xmlns:a16="http://schemas.microsoft.com/office/drawing/2014/main" val="431791396"/>
                    </a:ext>
                  </a:extLst>
                </a:gridCol>
                <a:gridCol w="1359789">
                  <a:extLst>
                    <a:ext uri="{9D8B030D-6E8A-4147-A177-3AD203B41FA5}">
                      <a16:colId xmlns:a16="http://schemas.microsoft.com/office/drawing/2014/main" val="1580498366"/>
                    </a:ext>
                  </a:extLst>
                </a:gridCol>
              </a:tblGrid>
              <a:tr h="247494">
                <a:tc>
                  <a:txBody>
                    <a:bodyPr/>
                    <a:lstStyle/>
                    <a:p>
                      <a:pPr algn="ctr"/>
                      <a:r>
                        <a:rPr kumimoji="1" lang="ja-JP" altLang="en-US" sz="1200" dirty="0"/>
                        <a:t>ホスト名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オペレーション</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err="1"/>
                        <a:t>package_name</a:t>
                      </a:r>
                      <a:endParaRPr kumimoji="1" lang="ja-JP" altLang="en-US" sz="1200" dirty="0"/>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err="1"/>
                        <a:t>package_name_sub</a:t>
                      </a:r>
                      <a:endParaRPr kumimoji="1" lang="ja-JP" altLang="en-US" sz="1200" dirty="0"/>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err="1"/>
                        <a:t>port_number</a:t>
                      </a:r>
                      <a:endParaRPr kumimoji="1" lang="ja-JP" altLang="en-US" sz="1200" dirty="0"/>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err="1"/>
                        <a:t>service_name</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a:t>(</a:t>
                      </a:r>
                      <a:r>
                        <a:rPr kumimoji="1" lang="ja-JP" altLang="en-US" sz="1200"/>
                        <a:t>対象のホスト</a:t>
                      </a:r>
                      <a:r>
                        <a:rPr kumimoji="1" lang="en-US" altLang="ja-JP" sz="1200"/>
                        <a:t>)</a:t>
                      </a:r>
                      <a:endParaRPr kumimoji="1" lang="ja-JP" altLang="en-US" sz="1200"/>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Install Apache</a:t>
                      </a:r>
                      <a:endParaRPr kumimoji="1" lang="ja-JP" altLang="en-US" sz="1200" dirty="0"/>
                    </a:p>
                  </a:txBody>
                  <a:tcPr anchor="ctr"/>
                </a:tc>
                <a:tc>
                  <a:txBody>
                    <a:bodyPr/>
                    <a:lstStyle/>
                    <a:p>
                      <a:r>
                        <a:rPr kumimoji="1" lang="en-US" altLang="ja-JP" sz="1200" dirty="0"/>
                        <a:t>httpd</a:t>
                      </a:r>
                      <a:endParaRPr kumimoji="1" lang="ja-JP" altLang="en-US" sz="1200" dirty="0"/>
                    </a:p>
                  </a:txBody>
                  <a:tcPr anchor="ctr"/>
                </a:tc>
                <a:tc>
                  <a:txBody>
                    <a:bodyPr/>
                    <a:lstStyle/>
                    <a:p>
                      <a:r>
                        <a:rPr kumimoji="1" lang="en-US" altLang="ja-JP" sz="1200"/>
                        <a:t>(</a:t>
                      </a:r>
                      <a:r>
                        <a:rPr kumimoji="1" lang="ja-JP" altLang="en-US" sz="1200"/>
                        <a:t>空欄</a:t>
                      </a:r>
                      <a:r>
                        <a:rPr kumimoji="1" lang="en-US" altLang="ja-JP" sz="1200"/>
                        <a:t>)</a:t>
                      </a:r>
                      <a:endParaRPr kumimoji="1" lang="ja-JP" altLang="en-US" sz="1200"/>
                    </a:p>
                  </a:txBody>
                  <a:tcPr anchor="ctr"/>
                </a:tc>
                <a:tc>
                  <a:txBody>
                    <a:bodyPr/>
                    <a:lstStyle/>
                    <a:p>
                      <a:r>
                        <a:rPr kumimoji="1" lang="en-US" altLang="ja-JP" sz="1200" dirty="0"/>
                        <a:t>80/</a:t>
                      </a:r>
                      <a:r>
                        <a:rPr kumimoji="1" lang="en-US" altLang="ja-JP" sz="1200" dirty="0" err="1"/>
                        <a:t>tcp</a:t>
                      </a:r>
                      <a:endParaRPr kumimoji="1" lang="ja-JP" altLang="en-US" sz="1200" dirty="0"/>
                    </a:p>
                  </a:txBody>
                  <a:tcPr anchor="ctr"/>
                </a:tc>
                <a:tc>
                  <a:txBody>
                    <a:bodyPr/>
                    <a:lstStyle/>
                    <a:p>
                      <a:r>
                        <a:rPr kumimoji="1" lang="en-US" altLang="ja-JP" sz="1200" dirty="0"/>
                        <a:t>httpd</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258609">
                <a:tc>
                  <a:txBody>
                    <a:bodyPr/>
                    <a:lstStyle/>
                    <a:p>
                      <a:r>
                        <a:rPr kumimoji="1" lang="en-US" altLang="ja-JP" sz="1200"/>
                        <a:t>(</a:t>
                      </a:r>
                      <a:r>
                        <a:rPr kumimoji="1" lang="ja-JP" altLang="en-US" sz="1200"/>
                        <a:t>対象のホスト</a:t>
                      </a:r>
                      <a:r>
                        <a:rPr kumimoji="1" lang="en-US" altLang="ja-JP" sz="1200"/>
                        <a:t>)</a:t>
                      </a:r>
                      <a:endParaRPr kumimoji="1" lang="ja-JP" altLang="en-US" sz="120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Install Tomcat </a:t>
                      </a:r>
                      <a:endParaRPr kumimoji="1" lang="ja-JP" altLang="en-US" sz="1200" dirty="0"/>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a:t>tomcat</a:t>
                      </a:r>
                      <a:endParaRPr kumimoji="1" lang="ja-JP" altLang="en-US" sz="1200" dirty="0"/>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a:t>tomcat-</a:t>
                      </a:r>
                      <a:r>
                        <a:rPr kumimoji="1" lang="en-US" altLang="ja-JP" sz="1200" dirty="0" err="1"/>
                        <a:t>webapps</a:t>
                      </a:r>
                      <a:endParaRPr kumimoji="1" lang="ja-JP" altLang="en-US" sz="1200" dirty="0"/>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a:t>8080/</a:t>
                      </a:r>
                      <a:r>
                        <a:rPr kumimoji="1" lang="en-US" altLang="ja-JP" sz="1200" dirty="0" err="1"/>
                        <a:t>tcp</a:t>
                      </a:r>
                      <a:endParaRPr kumimoji="1" lang="ja-JP" altLang="en-US" sz="1200" dirty="0"/>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a:t>tomcat</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83530784"/>
                  </a:ext>
                </a:extLst>
              </a:tr>
            </a:tbl>
          </a:graphicData>
        </a:graphic>
      </p:graphicFrame>
      <p:sp>
        <p:nvSpPr>
          <p:cNvPr id="6" name="角丸四角形 5"/>
          <p:cNvSpPr/>
          <p:nvPr/>
        </p:nvSpPr>
        <p:spPr bwMode="auto">
          <a:xfrm>
            <a:off x="940761" y="3501010"/>
            <a:ext cx="5626882" cy="64809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14" name="吹き出し: 円形 13">
            <a:extLst>
              <a:ext uri="{FF2B5EF4-FFF2-40B4-BE49-F238E27FC236}">
                <a16:creationId xmlns:a16="http://schemas.microsoft.com/office/drawing/2014/main" id="{1A63FE61-624C-4CBE-B673-2013A9A25DB2}"/>
              </a:ext>
            </a:extLst>
          </p:cNvPr>
          <p:cNvSpPr/>
          <p:nvPr/>
        </p:nvSpPr>
        <p:spPr bwMode="auto">
          <a:xfrm>
            <a:off x="233854" y="4854534"/>
            <a:ext cx="288000" cy="288000"/>
          </a:xfrm>
          <a:prstGeom prst="wedgeEllipseCallout">
            <a:avLst>
              <a:gd name="adj1" fmla="val 235912"/>
              <a:gd name="adj2" fmla="val -347899"/>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1461546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570486" y="2858412"/>
            <a:ext cx="7505087" cy="1505906"/>
          </a:xfrm>
          <a:prstGeom prst="rect">
            <a:avLst/>
          </a:prstGeom>
        </p:spPr>
      </p:pic>
      <p:sp>
        <p:nvSpPr>
          <p:cNvPr id="8" name="角丸四角形 7"/>
          <p:cNvSpPr/>
          <p:nvPr/>
        </p:nvSpPr>
        <p:spPr bwMode="auto">
          <a:xfrm>
            <a:off x="673984" y="4220318"/>
            <a:ext cx="7930576" cy="2127859"/>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4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a:t>1.9</a:t>
            </a:r>
            <a:r>
              <a:rPr lang="ja-JP" altLang="en-US"/>
              <a:t> 代入値自動登録設定</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a:t>代入値自動登録設定を行う</a:t>
            </a:r>
            <a:endParaRPr lang="en-US" altLang="ja-JP" b="1" dirty="0"/>
          </a:p>
          <a:p>
            <a:pPr marL="180000" lvl="1" indent="0">
              <a:buNone/>
            </a:pPr>
            <a:r>
              <a:rPr lang="ja-JP" altLang="en-US" dirty="0"/>
              <a:t>パラメータシートの入力が終わったところで、各項目と変数を関連付けていきます。</a:t>
            </a:r>
            <a:endParaRPr lang="en-US" altLang="ja-JP" dirty="0"/>
          </a:p>
          <a:p>
            <a:pPr marL="180000" lvl="1" indent="0">
              <a:buNone/>
            </a:pPr>
            <a:endParaRPr lang="en-US" altLang="ja-JP" dirty="0"/>
          </a:p>
          <a:p>
            <a:pPr marL="180000" lvl="1" indent="0">
              <a:buNone/>
            </a:pPr>
            <a:r>
              <a:rPr lang="ja-JP" altLang="en-US" sz="1600" b="1" dirty="0"/>
              <a:t>「</a:t>
            </a:r>
            <a:r>
              <a:rPr lang="en-US" altLang="ja-JP" sz="1600" b="1" dirty="0"/>
              <a:t>Ansible-Legacy</a:t>
            </a:r>
            <a:r>
              <a:rPr lang="ja-JP" altLang="en-US" sz="1600" b="1" dirty="0"/>
              <a:t>」メニューグループ</a:t>
            </a:r>
            <a:r>
              <a:rPr lang="en-US" altLang="ja-JP" sz="1600" b="1" dirty="0"/>
              <a:t> &gt; </a:t>
            </a:r>
            <a:r>
              <a:rPr lang="ja-JP" altLang="en-US" sz="1600" b="1" dirty="0"/>
              <a:t>「代入値自動登録設定」メニュー</a:t>
            </a:r>
            <a:endParaRPr lang="en-US" altLang="ja-JP" sz="1600" b="1" dirty="0"/>
          </a:p>
          <a:p>
            <a:pPr marL="522900" lvl="1"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522900" lvl="1" indent="-342900">
              <a:buFont typeface="+mj-ea"/>
              <a:buAutoNum type="circleNumDbPlain"/>
            </a:pPr>
            <a:r>
              <a:rPr lang="ja-JP" altLang="en-US" dirty="0"/>
              <a:t>各項目で下表のように選択または入力し、「登録」ボタンを押下する。</a:t>
            </a:r>
            <a:br>
              <a:rPr lang="en-US" altLang="ja-JP" dirty="0"/>
            </a:br>
            <a:br>
              <a:rPr lang="en-US" altLang="ja-JP" dirty="0"/>
            </a:br>
            <a:br>
              <a:rPr lang="en-US" altLang="ja-JP" dirty="0"/>
            </a:br>
            <a:br>
              <a:rPr lang="en-US" altLang="ja-JP" dirty="0"/>
            </a:br>
            <a:br>
              <a:rPr lang="en-US" altLang="ja-JP" dirty="0"/>
            </a:br>
            <a:br>
              <a:rPr lang="en-US" altLang="ja-JP" dirty="0"/>
            </a:br>
            <a:endParaRPr lang="en-US" altLang="ja-JP" dirty="0"/>
          </a:p>
          <a:p>
            <a:pPr marL="457200" indent="-457200">
              <a:buFont typeface="+mj-ea"/>
              <a:buAutoNum type="circleNumDbPlain"/>
            </a:pPr>
            <a:endParaRPr lang="en-US" altLang="ja-JP" dirty="0"/>
          </a:p>
        </p:txBody>
      </p:sp>
      <p:graphicFrame>
        <p:nvGraphicFramePr>
          <p:cNvPr id="5" name="表 4"/>
          <p:cNvGraphicFramePr>
            <a:graphicFrameLocks noGrp="1"/>
          </p:cNvGraphicFramePr>
          <p:nvPr>
            <p:extLst>
              <p:ext uri="{D42A27DB-BD31-4B8C-83A1-F6EECF244321}">
                <p14:modId xmlns:p14="http://schemas.microsoft.com/office/powerpoint/2010/main" val="3887338750"/>
              </p:ext>
            </p:extLst>
          </p:nvPr>
        </p:nvGraphicFramePr>
        <p:xfrm>
          <a:off x="834950" y="4331220"/>
          <a:ext cx="7642480" cy="1940560"/>
        </p:xfrm>
        <a:graphic>
          <a:graphicData uri="http://schemas.openxmlformats.org/drawingml/2006/table">
            <a:tbl>
              <a:tblPr firstRow="1" bandRow="1">
                <a:tableStyleId>{93296810-A885-4BE3-A3E7-6D5BEEA58F35}</a:tableStyleId>
              </a:tblPr>
              <a:tblGrid>
                <a:gridCol w="1056005">
                  <a:extLst>
                    <a:ext uri="{9D8B030D-6E8A-4147-A177-3AD203B41FA5}">
                      <a16:colId xmlns:a16="http://schemas.microsoft.com/office/drawing/2014/main" val="2448772164"/>
                    </a:ext>
                  </a:extLst>
                </a:gridCol>
                <a:gridCol w="1714818">
                  <a:extLst>
                    <a:ext uri="{9D8B030D-6E8A-4147-A177-3AD203B41FA5}">
                      <a16:colId xmlns:a16="http://schemas.microsoft.com/office/drawing/2014/main" val="1334665212"/>
                    </a:ext>
                  </a:extLst>
                </a:gridCol>
                <a:gridCol w="843280">
                  <a:extLst>
                    <a:ext uri="{9D8B030D-6E8A-4147-A177-3AD203B41FA5}">
                      <a16:colId xmlns:a16="http://schemas.microsoft.com/office/drawing/2014/main" val="3272670384"/>
                    </a:ext>
                  </a:extLst>
                </a:gridCol>
                <a:gridCol w="1423861">
                  <a:extLst>
                    <a:ext uri="{9D8B030D-6E8A-4147-A177-3AD203B41FA5}">
                      <a16:colId xmlns:a16="http://schemas.microsoft.com/office/drawing/2014/main" val="1387883647"/>
                    </a:ext>
                  </a:extLst>
                </a:gridCol>
                <a:gridCol w="1761236">
                  <a:extLst>
                    <a:ext uri="{9D8B030D-6E8A-4147-A177-3AD203B41FA5}">
                      <a16:colId xmlns:a16="http://schemas.microsoft.com/office/drawing/2014/main" val="360698662"/>
                    </a:ext>
                  </a:extLst>
                </a:gridCol>
                <a:gridCol w="843280">
                  <a:extLst>
                    <a:ext uri="{9D8B030D-6E8A-4147-A177-3AD203B41FA5}">
                      <a16:colId xmlns:a16="http://schemas.microsoft.com/office/drawing/2014/main" val="3291335556"/>
                    </a:ext>
                  </a:extLst>
                </a:gridCol>
              </a:tblGrid>
              <a:tr h="370840">
                <a:tc>
                  <a:txBody>
                    <a:bodyPr/>
                    <a:lstStyle/>
                    <a:p>
                      <a:pPr algn="ctr"/>
                      <a:r>
                        <a:rPr kumimoji="1" lang="ja-JP" altLang="en-US" sz="1200" dirty="0"/>
                        <a:t>メニュー</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項目</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登録方式</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a:t>Movement</a:t>
                      </a:r>
                      <a:endParaRPr kumimoji="1" lang="ja-JP" altLang="en-US" sz="1200" dirty="0"/>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a:t>Value</a:t>
                      </a:r>
                      <a:r>
                        <a:rPr kumimoji="1" lang="ja-JP" altLang="en-US" sz="1200" dirty="0"/>
                        <a:t>変数</a:t>
                      </a:r>
                      <a:br>
                        <a:rPr kumimoji="1" lang="en-US" altLang="ja-JP" sz="1200" dirty="0"/>
                      </a:br>
                      <a:r>
                        <a:rPr kumimoji="1" lang="ja-JP" altLang="en-US" sz="1200" dirty="0"/>
                        <a:t>変数名</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代入順序</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a:t>Legacy</a:t>
                      </a:r>
                      <a:r>
                        <a:rPr kumimoji="1" lang="ja-JP" altLang="en-US" sz="1200"/>
                        <a:t>実践</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a:t>package_name</a:t>
                      </a:r>
                      <a:endParaRPr kumimoji="1" lang="ja-JP" altLang="en-US" sz="1200"/>
                    </a:p>
                  </a:txBody>
                  <a:tcPr anchor="ctr"/>
                </a:tc>
                <a:tc>
                  <a:txBody>
                    <a:bodyPr/>
                    <a:lstStyle/>
                    <a:p>
                      <a:r>
                        <a:rPr kumimoji="1" lang="en-US" altLang="ja-JP" sz="1200"/>
                        <a:t>Value</a:t>
                      </a:r>
                      <a:r>
                        <a:rPr kumimoji="1" lang="ja-JP" altLang="en-US" sz="1200"/>
                        <a:t>型</a:t>
                      </a:r>
                    </a:p>
                  </a:txBody>
                  <a:tcPr anchor="ctr"/>
                </a:tc>
                <a:tc>
                  <a:txBody>
                    <a:bodyPr/>
                    <a:lstStyle/>
                    <a:p>
                      <a:r>
                        <a:rPr kumimoji="1" lang="en-US" altLang="ja-JP" sz="1200"/>
                        <a:t>Install Packages</a:t>
                      </a:r>
                      <a:endParaRPr kumimoji="1" lang="ja-JP" altLang="en-US" sz="1200"/>
                    </a:p>
                  </a:txBody>
                  <a:tcPr anchor="ctr"/>
                </a:tc>
                <a:tc>
                  <a:txBody>
                    <a:bodyPr/>
                    <a:lstStyle/>
                    <a:p>
                      <a:r>
                        <a:rPr kumimoji="1" lang="en-US" altLang="ja-JP" sz="1200" dirty="0" err="1"/>
                        <a:t>VAR_package_name</a:t>
                      </a:r>
                      <a:endParaRPr kumimoji="1" lang="ja-JP" altLang="en-US" sz="1200" dirty="0"/>
                    </a:p>
                  </a:txBody>
                  <a:tcPr anchor="ctr"/>
                </a:tc>
                <a:tc>
                  <a:txBody>
                    <a:bodyPr/>
                    <a:lstStyle/>
                    <a:p>
                      <a:r>
                        <a:rPr kumimoji="1" lang="en-US" altLang="ja-JP" sz="1200"/>
                        <a:t>1</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Legacy</a:t>
                      </a:r>
                      <a:r>
                        <a:rPr kumimoji="1" lang="ja-JP" altLang="en-US" sz="1200"/>
                        <a:t>実践</a:t>
                      </a:r>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a:t>package_name_sub</a:t>
                      </a:r>
                      <a:endParaRPr kumimoji="1" lang="ja-JP" altLang="en-US" sz="12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Value</a:t>
                      </a:r>
                      <a:r>
                        <a:rPr kumimoji="1" lang="ja-JP" altLang="en-US" sz="1200"/>
                        <a:t>型</a:t>
                      </a:r>
                    </a:p>
                  </a:txBody>
                  <a:tcPr anchor="ctr"/>
                </a:tc>
                <a:tc>
                  <a:txBody>
                    <a:bodyPr/>
                    <a:lstStyle/>
                    <a:p>
                      <a:r>
                        <a:rPr kumimoji="1" lang="en-US" altLang="ja-JP" sz="1200"/>
                        <a:t>Install Packages</a:t>
                      </a:r>
                      <a:endParaRPr kumimoji="1" lang="ja-JP" altLang="en-US" sz="1200"/>
                    </a:p>
                  </a:txBody>
                  <a:tcPr anchor="ctr"/>
                </a:tc>
                <a:tc>
                  <a:txBody>
                    <a:bodyPr/>
                    <a:lstStyle/>
                    <a:p>
                      <a:r>
                        <a:rPr kumimoji="1" lang="en-US" altLang="ja-JP" sz="1200" err="1"/>
                        <a:t>VAR_package_name</a:t>
                      </a:r>
                      <a:endParaRPr kumimoji="1" lang="ja-JP" altLang="en-US" sz="1200"/>
                    </a:p>
                  </a:txBody>
                  <a:tcPr anchor="ctr"/>
                </a:tc>
                <a:tc>
                  <a:txBody>
                    <a:bodyPr/>
                    <a:lstStyle/>
                    <a:p>
                      <a:r>
                        <a:rPr kumimoji="1" lang="en-US" altLang="ja-JP" sz="1200"/>
                        <a:t>2</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Legacy</a:t>
                      </a:r>
                      <a:r>
                        <a:rPr kumimoji="1" lang="ja-JP" altLang="en-US" sz="1200"/>
                        <a:t>実践</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err="1"/>
                        <a:t>port_number</a:t>
                      </a:r>
                      <a:endParaRPr kumimoji="1" lang="ja-JP" altLang="en-US" sz="12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Value</a:t>
                      </a:r>
                      <a:r>
                        <a:rPr kumimoji="1" lang="ja-JP" altLang="en-US" sz="1200" dirty="0"/>
                        <a:t>型</a:t>
                      </a:r>
                    </a:p>
                  </a:txBody>
                  <a:tcPr anchor="ctr"/>
                </a:tc>
                <a:tc>
                  <a:txBody>
                    <a:bodyPr/>
                    <a:lstStyle/>
                    <a:p>
                      <a:r>
                        <a:rPr kumimoji="1" lang="en-US" altLang="ja-JP" sz="1200"/>
                        <a:t>Open</a:t>
                      </a:r>
                      <a:r>
                        <a:rPr kumimoji="1" lang="en-US" altLang="ja-JP" sz="1200" baseline="0"/>
                        <a:t> Ports</a:t>
                      </a:r>
                      <a:endParaRPr kumimoji="1" lang="ja-JP" altLang="en-US" sz="1200"/>
                    </a:p>
                  </a:txBody>
                  <a:tcPr anchor="ctr"/>
                </a:tc>
                <a:tc>
                  <a:txBody>
                    <a:bodyPr/>
                    <a:lstStyle/>
                    <a:p>
                      <a:r>
                        <a:rPr kumimoji="1" lang="en-US" altLang="ja-JP" sz="1200" err="1"/>
                        <a:t>VAR_port_number</a:t>
                      </a:r>
                      <a:endParaRPr kumimoji="1" lang="ja-JP" altLang="en-US" sz="1200"/>
                    </a:p>
                  </a:txBody>
                  <a:tcPr anchor="ctr"/>
                </a:tc>
                <a:tc>
                  <a:txBody>
                    <a:bodyPr/>
                    <a:lstStyle/>
                    <a:p>
                      <a:r>
                        <a:rPr kumimoji="1" lang="en-US" altLang="ja-JP" sz="1200"/>
                        <a:t>(</a:t>
                      </a:r>
                      <a:r>
                        <a:rPr kumimoji="1" lang="ja-JP" altLang="en-US" sz="1200"/>
                        <a:t>空欄</a:t>
                      </a:r>
                      <a:r>
                        <a:rPr kumimoji="1" lang="en-US" altLang="ja-JP" sz="1200"/>
                        <a:t>)</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4356579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Legacy</a:t>
                      </a:r>
                      <a:r>
                        <a:rPr kumimoji="1" lang="ja-JP" altLang="en-US" sz="1200"/>
                        <a:t>実践</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a:t>service_name</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Value</a:t>
                      </a:r>
                      <a:r>
                        <a:rPr kumimoji="1" lang="ja-JP" altLang="en-US" sz="1200" dirty="0"/>
                        <a:t>型</a:t>
                      </a:r>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a:t>Start</a:t>
                      </a:r>
                      <a:r>
                        <a:rPr kumimoji="1" lang="en-US" altLang="ja-JP" sz="1200" baseline="0"/>
                        <a:t> Service</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err="1"/>
                        <a:t>VAR_service_name</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a:t>(</a:t>
                      </a:r>
                      <a:r>
                        <a:rPr kumimoji="1" lang="ja-JP" altLang="en-US" sz="1200" dirty="0"/>
                        <a:t>空欄</a:t>
                      </a:r>
                      <a:r>
                        <a:rPr kumimoji="1" lang="en-US" altLang="ja-JP" sz="1200" dirty="0"/>
                        <a:t>)</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160013511"/>
                  </a:ext>
                </a:extLst>
              </a:tr>
            </a:tbl>
          </a:graphicData>
        </a:graphic>
      </p:graphicFrame>
      <p:sp>
        <p:nvSpPr>
          <p:cNvPr id="6" name="角丸四角形 5"/>
          <p:cNvSpPr/>
          <p:nvPr/>
        </p:nvSpPr>
        <p:spPr bwMode="auto">
          <a:xfrm>
            <a:off x="882765" y="3128260"/>
            <a:ext cx="7192808" cy="72010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9" name="吹き出し: 円形 8">
            <a:extLst>
              <a:ext uri="{FF2B5EF4-FFF2-40B4-BE49-F238E27FC236}">
                <a16:creationId xmlns:a16="http://schemas.microsoft.com/office/drawing/2014/main" id="{0788BC77-30D4-4891-AAD8-0700765EFFB3}"/>
              </a:ext>
            </a:extLst>
          </p:cNvPr>
          <p:cNvSpPr/>
          <p:nvPr/>
        </p:nvSpPr>
        <p:spPr bwMode="auto">
          <a:xfrm>
            <a:off x="560733" y="4085600"/>
            <a:ext cx="288000" cy="288000"/>
          </a:xfrm>
          <a:prstGeom prst="wedgeEllipseCallout">
            <a:avLst>
              <a:gd name="adj1" fmla="val 165357"/>
              <a:gd name="adj2" fmla="val -228836"/>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133486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703048" y="3384811"/>
            <a:ext cx="6196705" cy="1375026"/>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kumimoji="1" lang="en-US" altLang="ja-JP"/>
              <a:t>1.10 </a:t>
            </a:r>
            <a:r>
              <a:rPr kumimoji="1" lang="ja-JP" altLang="en-US"/>
              <a:t>代入値・対象ホストの確認</a:t>
            </a:r>
          </a:p>
        </p:txBody>
      </p:sp>
      <p:sp>
        <p:nvSpPr>
          <p:cNvPr id="3" name="コンテンツ プレースホルダー 2"/>
          <p:cNvSpPr>
            <a:spLocks noGrp="1"/>
          </p:cNvSpPr>
          <p:nvPr>
            <p:ph sz="quarter" idx="10"/>
          </p:nvPr>
        </p:nvSpPr>
        <p:spPr>
          <a:xfrm>
            <a:off x="179512" y="836712"/>
            <a:ext cx="8569068" cy="5616476"/>
          </a:xfrm>
        </p:spPr>
        <p:txBody>
          <a:bodyPr/>
          <a:lstStyle/>
          <a:p>
            <a:r>
              <a:rPr lang="ja-JP" altLang="en-US" b="1" dirty="0"/>
              <a:t>代入値と作業対象ホストを確認する</a:t>
            </a:r>
            <a:endParaRPr lang="en-US" altLang="ja-JP" b="1" dirty="0"/>
          </a:p>
          <a:p>
            <a:pPr marL="180000" lvl="1" indent="0">
              <a:buNone/>
            </a:pPr>
            <a:r>
              <a:rPr lang="ja-JP" altLang="en-US" dirty="0"/>
              <a:t>代入値自動登録により指定された値と対象ホストを確認しましょう。</a:t>
            </a:r>
            <a:endParaRPr lang="en-US" altLang="ja-JP" dirty="0"/>
          </a:p>
          <a:p>
            <a:pPr marL="180000" lvl="1" indent="0">
              <a:buNone/>
            </a:pPr>
            <a:endParaRPr lang="en-US" altLang="ja-JP" b="1" dirty="0"/>
          </a:p>
          <a:p>
            <a:pPr marL="180000" lvl="1" indent="0">
              <a:buNone/>
            </a:pPr>
            <a:r>
              <a:rPr lang="ja-JP" altLang="en-US" b="1" dirty="0"/>
              <a:t>「</a:t>
            </a:r>
            <a:r>
              <a:rPr lang="en-US" altLang="ja-JP" b="1" dirty="0"/>
              <a:t>Ansible-Legacy</a:t>
            </a:r>
            <a:r>
              <a:rPr lang="ja-JP" altLang="en-US" b="1" dirty="0"/>
              <a:t>」メニューグループ</a:t>
            </a:r>
            <a:r>
              <a:rPr lang="en-US" altLang="ja-JP" b="1" dirty="0"/>
              <a:t> &gt; </a:t>
            </a:r>
            <a:r>
              <a:rPr lang="ja-JP" altLang="en-US" b="1" dirty="0"/>
              <a:t>「作業対象ホスト」メニュー</a:t>
            </a:r>
            <a:endParaRPr lang="en-US" altLang="ja-JP" b="1" dirty="0"/>
          </a:p>
          <a:p>
            <a:pPr marL="180000" lvl="1" indent="0">
              <a:buNone/>
            </a:pPr>
            <a:r>
              <a:rPr lang="ja-JP" altLang="en-US" sz="1600" b="1" dirty="0"/>
              <a:t>「</a:t>
            </a:r>
            <a:r>
              <a:rPr lang="en-US" altLang="ja-JP" sz="1600" b="1" dirty="0"/>
              <a:t>Ansible-Legacy</a:t>
            </a:r>
            <a:r>
              <a:rPr lang="ja-JP" altLang="en-US" sz="1600" b="1" dirty="0"/>
              <a:t>」メニューグループ</a:t>
            </a:r>
            <a:r>
              <a:rPr lang="en-US" altLang="ja-JP" sz="1600" b="1" dirty="0"/>
              <a:t> &gt; </a:t>
            </a:r>
            <a:r>
              <a:rPr lang="ja-JP" altLang="en-US" sz="1600" b="1" dirty="0"/>
              <a:t>「代入値管理」メニュー</a:t>
            </a:r>
            <a:endParaRPr lang="en-US" altLang="ja-JP" b="1" dirty="0"/>
          </a:p>
          <a:p>
            <a:pPr marL="522900" lvl="1" indent="-342900">
              <a:buFont typeface="+mj-ea"/>
              <a:buAutoNum type="circleNumDbPlain"/>
            </a:pPr>
            <a:r>
              <a:rPr lang="ja-JP" altLang="en-US" dirty="0"/>
              <a:t>「表示フィルタ」サブメニューの「</a:t>
            </a:r>
            <a:r>
              <a:rPr lang="ja-JP" altLang="en-US" sz="1600" dirty="0"/>
              <a:t>フィルタ</a:t>
            </a:r>
            <a:r>
              <a:rPr lang="ja-JP" altLang="en-US" dirty="0"/>
              <a:t>」ボタン</a:t>
            </a:r>
            <a:r>
              <a:rPr lang="ja-JP" altLang="en-US" sz="1600" dirty="0"/>
              <a:t>を押下する</a:t>
            </a:r>
            <a:endParaRPr lang="en-US" altLang="ja-JP" sz="1600" dirty="0"/>
          </a:p>
          <a:p>
            <a:pPr marL="522900" lvl="1" indent="-342900">
              <a:buFont typeface="+mj-ea"/>
              <a:buAutoNum type="circleNumDbPlain"/>
            </a:pPr>
            <a:r>
              <a:rPr lang="ja-JP" altLang="en-US" sz="1600" dirty="0"/>
              <a:t>「</a:t>
            </a:r>
            <a:r>
              <a:rPr lang="en-US" altLang="ja-JP" sz="1600" dirty="0"/>
              <a:t>legacy</a:t>
            </a:r>
            <a:r>
              <a:rPr lang="ja-JP" altLang="en-US" sz="1600" dirty="0"/>
              <a:t>代入値自動登録設定プロシージャ」によって正しい値が指定されていることを確認する。</a:t>
            </a:r>
            <a:endParaRPr kumimoji="1" lang="ja-JP" altLang="en-US" sz="1600" dirty="0"/>
          </a:p>
        </p:txBody>
      </p:sp>
      <p:sp>
        <p:nvSpPr>
          <p:cNvPr id="8" name="角丸四角形 7"/>
          <p:cNvSpPr/>
          <p:nvPr/>
        </p:nvSpPr>
        <p:spPr bwMode="auto">
          <a:xfrm>
            <a:off x="5421410" y="3664853"/>
            <a:ext cx="1188000" cy="93600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pic>
        <p:nvPicPr>
          <p:cNvPr id="5" name="図 4"/>
          <p:cNvPicPr>
            <a:picLocks noChangeAspect="1"/>
          </p:cNvPicPr>
          <p:nvPr/>
        </p:nvPicPr>
        <p:blipFill>
          <a:blip r:embed="rId3"/>
          <a:stretch>
            <a:fillRect/>
          </a:stretch>
        </p:blipFill>
        <p:spPr>
          <a:xfrm>
            <a:off x="706043" y="5001931"/>
            <a:ext cx="6193710" cy="1368000"/>
          </a:xfrm>
          <a:prstGeom prst="rect">
            <a:avLst/>
          </a:prstGeom>
          <a:ln>
            <a:solidFill>
              <a:schemeClr val="bg1">
                <a:lumMod val="85000"/>
              </a:schemeClr>
            </a:solidFill>
          </a:ln>
        </p:spPr>
      </p:pic>
      <p:sp>
        <p:nvSpPr>
          <p:cNvPr id="12" name="角丸四角形 11"/>
          <p:cNvSpPr/>
          <p:nvPr/>
        </p:nvSpPr>
        <p:spPr bwMode="auto">
          <a:xfrm>
            <a:off x="5758883" y="5242678"/>
            <a:ext cx="1044000" cy="97200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6" name="吹き出し: 線 5">
            <a:extLst>
              <a:ext uri="{FF2B5EF4-FFF2-40B4-BE49-F238E27FC236}">
                <a16:creationId xmlns:a16="http://schemas.microsoft.com/office/drawing/2014/main" id="{983D80EC-4104-43D4-9099-2D6A62050ADE}"/>
              </a:ext>
            </a:extLst>
          </p:cNvPr>
          <p:cNvSpPr/>
          <p:nvPr/>
        </p:nvSpPr>
        <p:spPr bwMode="auto">
          <a:xfrm>
            <a:off x="6737432" y="3988205"/>
            <a:ext cx="1850530" cy="612648"/>
          </a:xfrm>
          <a:prstGeom prst="borderCallout1">
            <a:avLst>
              <a:gd name="adj1" fmla="val 57445"/>
              <a:gd name="adj2" fmla="val 207"/>
              <a:gd name="adj3" fmla="val 22211"/>
              <a:gd name="adj4" fmla="val -10272"/>
            </a:avLst>
          </a:prstGeom>
          <a:solidFill>
            <a:schemeClr val="bg1"/>
          </a:solid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ja-JP" altLang="en-US" sz="1400" dirty="0"/>
              <a:t>「作業対象ホスト」メニュー</a:t>
            </a:r>
          </a:p>
        </p:txBody>
      </p:sp>
      <p:sp>
        <p:nvSpPr>
          <p:cNvPr id="11" name="吹き出し: 線 10">
            <a:extLst>
              <a:ext uri="{FF2B5EF4-FFF2-40B4-BE49-F238E27FC236}">
                <a16:creationId xmlns:a16="http://schemas.microsoft.com/office/drawing/2014/main" id="{93530F64-87F4-4054-8C65-E09749113BCD}"/>
              </a:ext>
            </a:extLst>
          </p:cNvPr>
          <p:cNvSpPr/>
          <p:nvPr/>
        </p:nvSpPr>
        <p:spPr bwMode="auto">
          <a:xfrm>
            <a:off x="7038218" y="5602030"/>
            <a:ext cx="1549744" cy="612648"/>
          </a:xfrm>
          <a:prstGeom prst="borderCallout1">
            <a:avLst>
              <a:gd name="adj1" fmla="val 50074"/>
              <a:gd name="adj2" fmla="val 1545"/>
              <a:gd name="adj3" fmla="val 18525"/>
              <a:gd name="adj4" fmla="val -20014"/>
            </a:avLst>
          </a:prstGeom>
          <a:solidFill>
            <a:schemeClr val="bg1"/>
          </a:solid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ja-JP" altLang="en-US" sz="1400" dirty="0"/>
              <a:t>「代入値管理」</a:t>
            </a:r>
            <a:endParaRPr kumimoji="1" lang="en-US" altLang="ja-JP" sz="1400" dirty="0"/>
          </a:p>
          <a:p>
            <a:pPr algn="ctr"/>
            <a:r>
              <a:rPr kumimoji="1" lang="ja-JP" altLang="en-US" sz="1400" dirty="0"/>
              <a:t>メニュー</a:t>
            </a:r>
          </a:p>
        </p:txBody>
      </p:sp>
    </p:spTree>
    <p:extLst>
      <p:ext uri="{BB962C8B-B14F-4D97-AF65-F5344CB8AC3E}">
        <p14:creationId xmlns:p14="http://schemas.microsoft.com/office/powerpoint/2010/main" val="3666350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1.11</a:t>
            </a:r>
            <a:r>
              <a:rPr kumimoji="1" lang="ja-JP" altLang="en-US"/>
              <a:t> 作業の実行 </a:t>
            </a:r>
            <a:r>
              <a:rPr lang="en-US" altLang="ja-JP"/>
              <a:t>(1/3)</a:t>
            </a:r>
            <a:endParaRPr kumimoji="1" lang="ja-JP" altLang="en-US"/>
          </a:p>
        </p:txBody>
      </p:sp>
      <p:sp>
        <p:nvSpPr>
          <p:cNvPr id="3" name="コンテンツ プレースホルダー 2"/>
          <p:cNvSpPr>
            <a:spLocks noGrp="1"/>
          </p:cNvSpPr>
          <p:nvPr>
            <p:ph sz="quarter" idx="10"/>
          </p:nvPr>
        </p:nvSpPr>
        <p:spPr>
          <a:xfrm>
            <a:off x="179512" y="836712"/>
            <a:ext cx="8639013" cy="5616476"/>
          </a:xfrm>
        </p:spPr>
        <p:txBody>
          <a:bodyPr/>
          <a:lstStyle/>
          <a:p>
            <a:r>
              <a:rPr lang="en-US" altLang="ja-JP" b="1" dirty="0"/>
              <a:t>Conductor</a:t>
            </a:r>
            <a:r>
              <a:rPr kumimoji="1" lang="ja-JP" altLang="en-US" b="1" dirty="0"/>
              <a:t>を</a:t>
            </a:r>
            <a:r>
              <a:rPr lang="ja-JP" altLang="en-US" b="1" dirty="0"/>
              <a:t>実行する</a:t>
            </a:r>
            <a:r>
              <a:rPr kumimoji="1" lang="ja-JP" altLang="en-US" dirty="0"/>
              <a:t>　</a:t>
            </a:r>
            <a:endParaRPr lang="en-US" altLang="ja-JP" dirty="0"/>
          </a:p>
          <a:p>
            <a:pPr marL="180000" lvl="1" indent="0">
              <a:buNone/>
            </a:pPr>
            <a:r>
              <a:rPr kumimoji="1" lang="ja-JP" altLang="en-US" dirty="0"/>
              <a:t>前項までの操作で、</a:t>
            </a:r>
            <a:r>
              <a:rPr kumimoji="1" lang="en-US" altLang="ja-JP" dirty="0"/>
              <a:t>Conductor</a:t>
            </a:r>
            <a:r>
              <a:rPr kumimoji="1" lang="ja-JP" altLang="en-US" dirty="0"/>
              <a:t>の作成と代入値の登録が終了しました。最後に</a:t>
            </a:r>
            <a:r>
              <a:rPr kumimoji="1" lang="en-US" altLang="ja-JP" dirty="0"/>
              <a:t>Conductor</a:t>
            </a:r>
            <a:r>
              <a:rPr kumimoji="1" lang="ja-JP" altLang="en-US" dirty="0"/>
              <a:t>を実行し、結果を対象ホストで確認してください。</a:t>
            </a:r>
            <a:br>
              <a:rPr kumimoji="1" lang="en-US" altLang="ja-JP" dirty="0"/>
            </a:br>
            <a:endParaRPr kumimoji="1" lang="en-US" altLang="ja-JP" dirty="0"/>
          </a:p>
          <a:p>
            <a:pPr marL="180000" lvl="1" indent="0">
              <a:buNone/>
            </a:pPr>
            <a:r>
              <a:rPr kumimoji="1" lang="ja-JP" altLang="en-US" b="1" dirty="0"/>
              <a:t>「</a:t>
            </a:r>
            <a:r>
              <a:rPr lang="en-US" altLang="ja-JP" b="1" dirty="0"/>
              <a:t>Conductor</a:t>
            </a:r>
            <a:r>
              <a:rPr lang="ja-JP" altLang="en-US" b="1" dirty="0"/>
              <a:t>」メニューグループ</a:t>
            </a:r>
            <a:r>
              <a:rPr kumimoji="1" lang="ja-JP" altLang="en-US" b="1" dirty="0"/>
              <a:t> </a:t>
            </a:r>
            <a:r>
              <a:rPr kumimoji="1" lang="en-US" altLang="ja-JP" b="1" dirty="0"/>
              <a:t>&gt;</a:t>
            </a:r>
            <a:r>
              <a:rPr kumimoji="1" lang="ja-JP" altLang="en-US" b="1" dirty="0"/>
              <a:t> </a:t>
            </a:r>
            <a:r>
              <a:rPr lang="ja-JP" altLang="en-US" b="1" dirty="0"/>
              <a:t>「</a:t>
            </a:r>
            <a:r>
              <a:rPr lang="en-US" altLang="ja-JP" b="1" dirty="0"/>
              <a:t>Conductor</a:t>
            </a:r>
            <a:r>
              <a:rPr lang="ja-JP" altLang="en-US" b="1" dirty="0"/>
              <a:t>作業実行」メニュー</a:t>
            </a:r>
            <a:endParaRPr kumimoji="1" lang="en-US" altLang="ja-JP" b="1" dirty="0"/>
          </a:p>
          <a:p>
            <a:pPr marL="180000" lvl="1" indent="0">
              <a:buNone/>
            </a:pPr>
            <a:endParaRPr kumimoji="1" lang="ja-JP" altLang="en-US" dirty="0"/>
          </a:p>
        </p:txBody>
      </p:sp>
      <p:pic>
        <p:nvPicPr>
          <p:cNvPr id="23" name="図 22">
            <a:extLst>
              <a:ext uri="{FF2B5EF4-FFF2-40B4-BE49-F238E27FC236}">
                <a16:creationId xmlns:a16="http://schemas.microsoft.com/office/drawing/2014/main" id="{677D4666-F131-4473-8A63-53B9F02DA045}"/>
              </a:ext>
            </a:extLst>
          </p:cNvPr>
          <p:cNvPicPr>
            <a:picLocks noChangeAspect="1"/>
          </p:cNvPicPr>
          <p:nvPr/>
        </p:nvPicPr>
        <p:blipFill rotWithShape="1">
          <a:blip r:embed="rId2"/>
          <a:srcRect t="10581" r="1086" b="8967"/>
          <a:stretch/>
        </p:blipFill>
        <p:spPr>
          <a:xfrm>
            <a:off x="631443" y="2462983"/>
            <a:ext cx="5548319" cy="2700365"/>
          </a:xfrm>
          <a:prstGeom prst="rect">
            <a:avLst/>
          </a:prstGeom>
          <a:ln>
            <a:solidFill>
              <a:schemeClr val="tx1"/>
            </a:solidFill>
          </a:ln>
        </p:spPr>
      </p:pic>
      <p:sp>
        <p:nvSpPr>
          <p:cNvPr id="6" name="角丸四角形 5"/>
          <p:cNvSpPr/>
          <p:nvPr/>
        </p:nvSpPr>
        <p:spPr bwMode="auto">
          <a:xfrm>
            <a:off x="3043966" y="3213020"/>
            <a:ext cx="2752204" cy="360000"/>
          </a:xfrm>
          <a:prstGeom prst="roundRect">
            <a:avLst>
              <a:gd name="adj" fmla="val 29210"/>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r>
              <a:rPr lang="ja-JP" altLang="en-US" sz="1200" dirty="0">
                <a:solidFill>
                  <a:schemeClr val="tx1"/>
                </a:solidFill>
                <a:latin typeface="+mn-ea"/>
              </a:rPr>
              <a:t>実行する</a:t>
            </a:r>
            <a:r>
              <a:rPr lang="en-US" altLang="ja-JP" sz="1200" dirty="0">
                <a:solidFill>
                  <a:schemeClr val="tx1"/>
                </a:solidFill>
                <a:latin typeface="+mn-ea"/>
              </a:rPr>
              <a:t>Conductor</a:t>
            </a:r>
            <a:r>
              <a:rPr lang="ja-JP" altLang="en-US" sz="1200" dirty="0">
                <a:solidFill>
                  <a:schemeClr val="tx1"/>
                </a:solidFill>
                <a:latin typeface="+mn-ea"/>
              </a:rPr>
              <a:t>を選択する。</a:t>
            </a:r>
            <a:endParaRPr lang="en-US" altLang="ja-JP" sz="1200" dirty="0">
              <a:solidFill>
                <a:schemeClr val="tx1"/>
              </a:solidFill>
              <a:latin typeface="+mn-ea"/>
            </a:endParaRPr>
          </a:p>
        </p:txBody>
      </p:sp>
      <p:sp>
        <p:nvSpPr>
          <p:cNvPr id="7" name="角丸四角形 6"/>
          <p:cNvSpPr/>
          <p:nvPr/>
        </p:nvSpPr>
        <p:spPr bwMode="auto">
          <a:xfrm>
            <a:off x="1619712" y="2960878"/>
            <a:ext cx="3420000" cy="155383"/>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0" name="角丸四角形 9"/>
          <p:cNvSpPr/>
          <p:nvPr/>
        </p:nvSpPr>
        <p:spPr bwMode="auto">
          <a:xfrm>
            <a:off x="3356520" y="3884180"/>
            <a:ext cx="2439650" cy="360000"/>
          </a:xfrm>
          <a:prstGeom prst="roundRect">
            <a:avLst>
              <a:gd name="adj" fmla="val 25307"/>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r>
              <a:rPr lang="ja-JP" altLang="en-US" sz="1200" dirty="0">
                <a:solidFill>
                  <a:schemeClr val="tx1"/>
                </a:solidFill>
                <a:latin typeface="+mn-ea"/>
              </a:rPr>
              <a:t>オペレーションを選択する。</a:t>
            </a:r>
            <a:endParaRPr lang="en-US" altLang="ja-JP" sz="1200" dirty="0">
              <a:solidFill>
                <a:schemeClr val="tx1"/>
              </a:solidFill>
              <a:latin typeface="+mn-ea"/>
            </a:endParaRPr>
          </a:p>
        </p:txBody>
      </p:sp>
      <p:sp>
        <p:nvSpPr>
          <p:cNvPr id="11" name="角丸四角形 10"/>
          <p:cNvSpPr/>
          <p:nvPr/>
        </p:nvSpPr>
        <p:spPr bwMode="auto">
          <a:xfrm>
            <a:off x="1619590" y="4382526"/>
            <a:ext cx="4428000" cy="165671"/>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6" name="角丸四角形 15"/>
          <p:cNvSpPr/>
          <p:nvPr/>
        </p:nvSpPr>
        <p:spPr bwMode="auto">
          <a:xfrm>
            <a:off x="6451002" y="5561354"/>
            <a:ext cx="2367523" cy="845190"/>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実行後、自動で</a:t>
            </a:r>
            <a:r>
              <a:rPr lang="en-US" altLang="ja-JP" sz="1200" dirty="0">
                <a:solidFill>
                  <a:schemeClr val="tx1"/>
                </a:solidFill>
                <a:latin typeface="+mn-ea"/>
              </a:rPr>
              <a:t>【Conductor</a:t>
            </a:r>
            <a:r>
              <a:rPr lang="ja-JP" altLang="en-US" sz="1200" dirty="0">
                <a:solidFill>
                  <a:schemeClr val="tx1"/>
                </a:solidFill>
                <a:latin typeface="+mn-ea"/>
              </a:rPr>
              <a:t>作業確認</a:t>
            </a:r>
            <a:r>
              <a:rPr lang="en-US" altLang="ja-JP" sz="1200" dirty="0">
                <a:solidFill>
                  <a:schemeClr val="tx1"/>
                </a:solidFill>
                <a:latin typeface="+mn-ea"/>
              </a:rPr>
              <a:t>】</a:t>
            </a:r>
            <a:r>
              <a:rPr lang="ja-JP" altLang="en-US" sz="1200" dirty="0">
                <a:solidFill>
                  <a:schemeClr val="tx1"/>
                </a:solidFill>
                <a:latin typeface="+mn-ea"/>
              </a:rPr>
              <a:t>へ画面遷移します。</a:t>
            </a:r>
            <a:endParaRPr lang="en-US" altLang="ja-JP" sz="1200" dirty="0">
              <a:solidFill>
                <a:srgbClr val="FF0000"/>
              </a:solidFill>
              <a:latin typeface="+mn-ea"/>
            </a:endParaRPr>
          </a:p>
        </p:txBody>
      </p:sp>
      <p:pic>
        <p:nvPicPr>
          <p:cNvPr id="9" name="図 8"/>
          <p:cNvPicPr>
            <a:picLocks noChangeAspect="1"/>
          </p:cNvPicPr>
          <p:nvPr/>
        </p:nvPicPr>
        <p:blipFill rotWithShape="1">
          <a:blip r:embed="rId3"/>
          <a:srcRect r="15724"/>
          <a:stretch/>
        </p:blipFill>
        <p:spPr>
          <a:xfrm>
            <a:off x="6394557" y="3894490"/>
            <a:ext cx="2367523" cy="1268858"/>
          </a:xfrm>
          <a:prstGeom prst="rect">
            <a:avLst/>
          </a:prstGeom>
          <a:ln>
            <a:solidFill>
              <a:schemeClr val="tx1"/>
            </a:solidFill>
          </a:ln>
        </p:spPr>
      </p:pic>
      <p:sp>
        <p:nvSpPr>
          <p:cNvPr id="20" name="角丸四角形 19"/>
          <p:cNvSpPr/>
          <p:nvPr/>
        </p:nvSpPr>
        <p:spPr bwMode="auto">
          <a:xfrm>
            <a:off x="6394557" y="4934662"/>
            <a:ext cx="689352" cy="201092"/>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3" name="角丸四角形 12"/>
          <p:cNvSpPr/>
          <p:nvPr/>
        </p:nvSpPr>
        <p:spPr bwMode="auto">
          <a:xfrm>
            <a:off x="6785271" y="4085066"/>
            <a:ext cx="1906864" cy="665323"/>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画面下部より、「</a:t>
            </a:r>
            <a:r>
              <a:rPr lang="ja-JP" altLang="en-US" sz="1200" dirty="0">
                <a:solidFill>
                  <a:srgbClr val="FF0000"/>
                </a:solidFill>
                <a:latin typeface="+mn-ea"/>
              </a:rPr>
              <a:t>実行</a:t>
            </a:r>
            <a:r>
              <a:rPr lang="ja-JP" altLang="en-US" sz="1200" dirty="0">
                <a:solidFill>
                  <a:schemeClr val="tx1"/>
                </a:solidFill>
                <a:latin typeface="+mn-ea"/>
              </a:rPr>
              <a:t>」ボタンを押下する。</a:t>
            </a:r>
            <a:endParaRPr lang="en-US" altLang="ja-JP" sz="1200" dirty="0">
              <a:solidFill>
                <a:schemeClr val="tx1"/>
              </a:solidFill>
              <a:latin typeface="+mn-ea"/>
            </a:endParaRPr>
          </a:p>
        </p:txBody>
      </p:sp>
      <p:sp>
        <p:nvSpPr>
          <p:cNvPr id="21" name="角丸四角形 20"/>
          <p:cNvSpPr/>
          <p:nvPr/>
        </p:nvSpPr>
        <p:spPr bwMode="auto">
          <a:xfrm>
            <a:off x="660882" y="5615298"/>
            <a:ext cx="5112710" cy="789303"/>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200" dirty="0"/>
              <a:t>今回は「</a:t>
            </a:r>
            <a:r>
              <a:rPr lang="en-US" altLang="ja-JP" sz="1200" dirty="0"/>
              <a:t>Install</a:t>
            </a:r>
            <a:r>
              <a:rPr lang="ja-JP" altLang="en-US" sz="1200" dirty="0"/>
              <a:t> </a:t>
            </a:r>
            <a:r>
              <a:rPr lang="en-US" altLang="ja-JP" sz="1200" dirty="0"/>
              <a:t>Apache</a:t>
            </a:r>
            <a:r>
              <a:rPr lang="ja-JP" altLang="en-US" sz="1200" dirty="0"/>
              <a:t>」「</a:t>
            </a:r>
            <a:r>
              <a:rPr lang="en-US" altLang="ja-JP" sz="1200" dirty="0"/>
              <a:t>Install</a:t>
            </a:r>
            <a:r>
              <a:rPr lang="ja-JP" altLang="en-US" sz="1200" dirty="0"/>
              <a:t> </a:t>
            </a:r>
            <a:r>
              <a:rPr lang="en-US" altLang="ja-JP" sz="1200" dirty="0"/>
              <a:t>Tomcat</a:t>
            </a:r>
            <a:r>
              <a:rPr lang="ja-JP" altLang="en-US" sz="1200" dirty="0"/>
              <a:t>」</a:t>
            </a:r>
            <a:r>
              <a:rPr lang="en-US" altLang="ja-JP" sz="1200" dirty="0"/>
              <a:t>2</a:t>
            </a:r>
            <a:r>
              <a:rPr lang="ja-JP" altLang="en-US" sz="1200" dirty="0"/>
              <a:t>つのオペレーションに対して</a:t>
            </a:r>
            <a:r>
              <a:rPr lang="en-US" altLang="ja-JP" sz="1200" dirty="0"/>
              <a:t>Conductor</a:t>
            </a:r>
            <a:r>
              <a:rPr lang="ja-JP" altLang="en-US" sz="1200" dirty="0"/>
              <a:t>は同じものを利用して、</a:t>
            </a:r>
            <a:r>
              <a:rPr lang="en-US" altLang="ja-JP" sz="1200" dirty="0"/>
              <a:t>2</a:t>
            </a:r>
            <a:r>
              <a:rPr lang="ja-JP" altLang="en-US" sz="1200" dirty="0"/>
              <a:t>回作業実行します。</a:t>
            </a:r>
            <a:endParaRPr lang="en-US" altLang="ja-JP" sz="1200" dirty="0">
              <a:solidFill>
                <a:schemeClr val="tx1"/>
              </a:solidFill>
              <a:latin typeface="+mn-ea"/>
            </a:endParaRPr>
          </a:p>
        </p:txBody>
      </p:sp>
      <p:sp>
        <p:nvSpPr>
          <p:cNvPr id="24" name="吹き出し: 円形 23">
            <a:extLst>
              <a:ext uri="{FF2B5EF4-FFF2-40B4-BE49-F238E27FC236}">
                <a16:creationId xmlns:a16="http://schemas.microsoft.com/office/drawing/2014/main" id="{CD916C14-7F9A-4588-A532-350C626EBB45}"/>
              </a:ext>
            </a:extLst>
          </p:cNvPr>
          <p:cNvSpPr/>
          <p:nvPr/>
        </p:nvSpPr>
        <p:spPr bwMode="auto">
          <a:xfrm>
            <a:off x="3332265" y="3879520"/>
            <a:ext cx="288000" cy="288000"/>
          </a:xfrm>
          <a:prstGeom prst="wedgeEllipseCallout">
            <a:avLst>
              <a:gd name="adj1" fmla="val -457884"/>
              <a:gd name="adj2" fmla="val 155300"/>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25" name="吹き出し: 円形 24">
            <a:extLst>
              <a:ext uri="{FF2B5EF4-FFF2-40B4-BE49-F238E27FC236}">
                <a16:creationId xmlns:a16="http://schemas.microsoft.com/office/drawing/2014/main" id="{D1C7F83C-2CB3-40B4-B15C-F0C93556A09C}"/>
              </a:ext>
            </a:extLst>
          </p:cNvPr>
          <p:cNvSpPr/>
          <p:nvPr/>
        </p:nvSpPr>
        <p:spPr bwMode="auto">
          <a:xfrm>
            <a:off x="3021647" y="3205161"/>
            <a:ext cx="288000" cy="288000"/>
          </a:xfrm>
          <a:prstGeom prst="wedgeEllipseCallout">
            <a:avLst>
              <a:gd name="adj1" fmla="val -399088"/>
              <a:gd name="adj2" fmla="val -111244"/>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26" name="吹き出し: 円形 25">
            <a:extLst>
              <a:ext uri="{FF2B5EF4-FFF2-40B4-BE49-F238E27FC236}">
                <a16:creationId xmlns:a16="http://schemas.microsoft.com/office/drawing/2014/main" id="{E54FB19F-7B57-4764-A7C2-632853F56C8D}"/>
              </a:ext>
            </a:extLst>
          </p:cNvPr>
          <p:cNvSpPr/>
          <p:nvPr/>
        </p:nvSpPr>
        <p:spPr bwMode="auto">
          <a:xfrm>
            <a:off x="6613358" y="4016416"/>
            <a:ext cx="288000" cy="288000"/>
          </a:xfrm>
          <a:prstGeom prst="wedgeEllipseCallout">
            <a:avLst>
              <a:gd name="adj1" fmla="val -112945"/>
              <a:gd name="adj2" fmla="val 351287"/>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sp>
        <p:nvSpPr>
          <p:cNvPr id="4" name="楕円 3">
            <a:extLst>
              <a:ext uri="{FF2B5EF4-FFF2-40B4-BE49-F238E27FC236}">
                <a16:creationId xmlns:a16="http://schemas.microsoft.com/office/drawing/2014/main" id="{55F8DF0A-F13A-4AC6-AD2B-EA9BDB5FB0EF}"/>
              </a:ext>
            </a:extLst>
          </p:cNvPr>
          <p:cNvSpPr/>
          <p:nvPr/>
        </p:nvSpPr>
        <p:spPr bwMode="auto">
          <a:xfrm>
            <a:off x="6179762" y="5416860"/>
            <a:ext cx="624548" cy="352541"/>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sp>
        <p:nvSpPr>
          <p:cNvPr id="27" name="吹き出し: 円形 26">
            <a:extLst>
              <a:ext uri="{FF2B5EF4-FFF2-40B4-BE49-F238E27FC236}">
                <a16:creationId xmlns:a16="http://schemas.microsoft.com/office/drawing/2014/main" id="{F0CB6AC3-806E-4806-AABD-0933D6995E74}"/>
              </a:ext>
            </a:extLst>
          </p:cNvPr>
          <p:cNvSpPr/>
          <p:nvPr/>
        </p:nvSpPr>
        <p:spPr bwMode="auto">
          <a:xfrm>
            <a:off x="611450" y="5416860"/>
            <a:ext cx="720000" cy="352541"/>
          </a:xfrm>
          <a:prstGeom prst="wedgeEllipseCallout">
            <a:avLst>
              <a:gd name="adj1" fmla="val 76753"/>
              <a:gd name="adj2" fmla="val -571525"/>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Point</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1280423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a:t>1.11</a:t>
            </a:r>
            <a:r>
              <a:rPr kumimoji="1" lang="ja-JP" altLang="en-US"/>
              <a:t> 作業の実行 </a:t>
            </a:r>
            <a:r>
              <a:rPr lang="en-US" altLang="ja-JP"/>
              <a:t>(2/3)</a:t>
            </a:r>
            <a:endParaRPr kumimoji="1" lang="ja-JP" altLang="en-US"/>
          </a:p>
        </p:txBody>
      </p:sp>
      <p:sp>
        <p:nvSpPr>
          <p:cNvPr id="3" name="コンテンツ プレースホルダー 2"/>
          <p:cNvSpPr>
            <a:spLocks noGrp="1"/>
          </p:cNvSpPr>
          <p:nvPr>
            <p:ph sz="quarter" idx="10"/>
          </p:nvPr>
        </p:nvSpPr>
        <p:spPr/>
        <p:txBody>
          <a:bodyPr/>
          <a:lstStyle/>
          <a:p>
            <a:r>
              <a:rPr lang="en-US" altLang="ja-JP" b="1" dirty="0"/>
              <a:t>Conductor</a:t>
            </a:r>
            <a:r>
              <a:rPr lang="ja-JP" altLang="en-US" b="1" dirty="0"/>
              <a:t>の実行結果を確認する</a:t>
            </a:r>
            <a:r>
              <a:rPr kumimoji="1" lang="ja-JP" altLang="en-US" dirty="0"/>
              <a:t>　</a:t>
            </a:r>
            <a:endParaRPr lang="en-US" altLang="ja-JP" dirty="0"/>
          </a:p>
          <a:p>
            <a:pPr marL="180000" lvl="1" indent="0">
              <a:buNone/>
            </a:pPr>
            <a:r>
              <a:rPr kumimoji="1" lang="ja-JP" altLang="en-US" dirty="0"/>
              <a:t>作業確認画面では、全体およびノードごとの実行結果を確認できます。投入した</a:t>
            </a:r>
            <a:r>
              <a:rPr kumimoji="1" lang="en-US" altLang="ja-JP" dirty="0"/>
              <a:t>Movement</a:t>
            </a:r>
            <a:r>
              <a:rPr kumimoji="1" lang="ja-JP" altLang="en-US" dirty="0"/>
              <a:t>を選択すると、</a:t>
            </a:r>
            <a:r>
              <a:rPr kumimoji="1" lang="ja-JP" altLang="en-US" dirty="0">
                <a:solidFill>
                  <a:srgbClr val="FF0000"/>
                </a:solidFill>
              </a:rPr>
              <a:t>詳細結果へのリンク</a:t>
            </a:r>
            <a:r>
              <a:rPr kumimoji="1" lang="ja-JP" altLang="en-US" dirty="0"/>
              <a:t>を表示できます。</a:t>
            </a:r>
            <a:endParaRPr lang="en-US" altLang="ja-JP" dirty="0"/>
          </a:p>
          <a:p>
            <a:pPr marL="180000" lvl="1" indent="0">
              <a:buNone/>
            </a:pPr>
            <a:endParaRPr kumimoji="1" lang="en-US" altLang="ja-JP" sz="900" dirty="0"/>
          </a:p>
          <a:p>
            <a:pPr marL="180000" lvl="1" indent="0">
              <a:buNone/>
            </a:pPr>
            <a:r>
              <a:rPr kumimoji="1" lang="ja-JP" altLang="en-US" b="1" dirty="0"/>
              <a:t>「</a:t>
            </a:r>
            <a:r>
              <a:rPr lang="en-US" altLang="ja-JP" b="1" dirty="0"/>
              <a:t>Conductor</a:t>
            </a:r>
            <a:r>
              <a:rPr lang="ja-JP" altLang="en-US" b="1" dirty="0"/>
              <a:t>」メニューグループ</a:t>
            </a:r>
            <a:r>
              <a:rPr kumimoji="1" lang="ja-JP" altLang="en-US" b="1" dirty="0"/>
              <a:t> </a:t>
            </a:r>
            <a:r>
              <a:rPr kumimoji="1" lang="en-US" altLang="ja-JP" b="1" dirty="0"/>
              <a:t>&gt;</a:t>
            </a:r>
            <a:r>
              <a:rPr kumimoji="1" lang="ja-JP" altLang="en-US" b="1" dirty="0"/>
              <a:t> 「</a:t>
            </a:r>
            <a:r>
              <a:rPr lang="en-US" altLang="ja-JP" b="1" dirty="0"/>
              <a:t>Conductor</a:t>
            </a:r>
            <a:r>
              <a:rPr lang="ja-JP" altLang="en-US" b="1" dirty="0"/>
              <a:t>作業確認」メニュー</a:t>
            </a:r>
            <a:endParaRPr kumimoji="1" lang="en-US" altLang="ja-JP" b="1" dirty="0"/>
          </a:p>
          <a:p>
            <a:pPr marL="0" indent="0">
              <a:buNone/>
            </a:pPr>
            <a:endParaRPr kumimoji="1" lang="ja-JP" altLang="en-US" dirty="0"/>
          </a:p>
        </p:txBody>
      </p:sp>
      <p:pic>
        <p:nvPicPr>
          <p:cNvPr id="12" name="図 11">
            <a:extLst>
              <a:ext uri="{FF2B5EF4-FFF2-40B4-BE49-F238E27FC236}">
                <a16:creationId xmlns:a16="http://schemas.microsoft.com/office/drawing/2014/main" id="{ED26DFDB-202E-46B8-A119-37D0DDBEACF2}"/>
              </a:ext>
            </a:extLst>
          </p:cNvPr>
          <p:cNvPicPr>
            <a:picLocks noChangeAspect="1"/>
          </p:cNvPicPr>
          <p:nvPr/>
        </p:nvPicPr>
        <p:blipFill rotWithShape="1">
          <a:blip r:embed="rId2"/>
          <a:srcRect l="11045" t="10329" b="9652"/>
          <a:stretch/>
        </p:blipFill>
        <p:spPr>
          <a:xfrm>
            <a:off x="550831" y="2293772"/>
            <a:ext cx="8073784" cy="3398729"/>
          </a:xfrm>
          <a:prstGeom prst="rect">
            <a:avLst/>
          </a:prstGeom>
        </p:spPr>
      </p:pic>
      <p:sp>
        <p:nvSpPr>
          <p:cNvPr id="21" name="角丸四角形 20"/>
          <p:cNvSpPr/>
          <p:nvPr/>
        </p:nvSpPr>
        <p:spPr bwMode="auto">
          <a:xfrm>
            <a:off x="6804309" y="2459003"/>
            <a:ext cx="1820305" cy="2090942"/>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a:solidFill>
                <a:srgbClr val="FF0000"/>
              </a:solidFill>
              <a:latin typeface="+mn-ea"/>
            </a:endParaRPr>
          </a:p>
        </p:txBody>
      </p:sp>
      <p:sp>
        <p:nvSpPr>
          <p:cNvPr id="22" name="角丸四角形 21"/>
          <p:cNvSpPr/>
          <p:nvPr/>
        </p:nvSpPr>
        <p:spPr bwMode="auto">
          <a:xfrm>
            <a:off x="6849467" y="4713360"/>
            <a:ext cx="1872260" cy="637332"/>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リンクや作業の</a:t>
            </a:r>
            <a:endParaRPr lang="en-US" altLang="ja-JP" sz="1200" dirty="0">
              <a:solidFill>
                <a:schemeClr val="tx1"/>
              </a:solidFill>
              <a:latin typeface="+mn-ea"/>
            </a:endParaRPr>
          </a:p>
          <a:p>
            <a:pPr algn="ctr"/>
            <a:r>
              <a:rPr lang="ja-JP" altLang="en-US" sz="1200" dirty="0">
                <a:solidFill>
                  <a:schemeClr val="tx1"/>
                </a:solidFill>
                <a:latin typeface="+mn-ea"/>
              </a:rPr>
              <a:t>情報が表示される。</a:t>
            </a:r>
            <a:endParaRPr lang="en-US" altLang="ja-JP" sz="1200" dirty="0">
              <a:solidFill>
                <a:schemeClr val="tx1"/>
              </a:solidFill>
              <a:latin typeface="+mn-ea"/>
            </a:endParaRPr>
          </a:p>
        </p:txBody>
      </p:sp>
      <p:sp>
        <p:nvSpPr>
          <p:cNvPr id="13" name="角丸四角形 12"/>
          <p:cNvSpPr/>
          <p:nvPr/>
        </p:nvSpPr>
        <p:spPr bwMode="auto">
          <a:xfrm>
            <a:off x="2562172" y="2708719"/>
            <a:ext cx="2585908" cy="436686"/>
          </a:xfrm>
          <a:prstGeom prst="roundRect">
            <a:avLst>
              <a:gd name="adj" fmla="val 24422"/>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r"/>
            <a:r>
              <a:rPr lang="ja-JP" altLang="en-US" sz="1200" dirty="0">
                <a:solidFill>
                  <a:schemeClr val="tx1"/>
                </a:solidFill>
                <a:latin typeface="+mn-ea"/>
              </a:rPr>
              <a:t>確認したいノードを選択する。</a:t>
            </a:r>
            <a:endParaRPr lang="en-US" altLang="ja-JP" sz="1200" dirty="0">
              <a:solidFill>
                <a:schemeClr val="tx1"/>
              </a:solidFill>
              <a:latin typeface="+mn-ea"/>
            </a:endParaRPr>
          </a:p>
        </p:txBody>
      </p:sp>
      <p:sp>
        <p:nvSpPr>
          <p:cNvPr id="11" name="角丸四角形 10"/>
          <p:cNvSpPr/>
          <p:nvPr/>
        </p:nvSpPr>
        <p:spPr bwMode="auto">
          <a:xfrm>
            <a:off x="6194990" y="5505973"/>
            <a:ext cx="2526738" cy="814716"/>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a:t>
            </a:r>
            <a:r>
              <a:rPr lang="en-US" altLang="ja-JP" sz="1200" dirty="0">
                <a:solidFill>
                  <a:schemeClr val="tx1"/>
                </a:solidFill>
                <a:latin typeface="+mn-ea"/>
              </a:rPr>
              <a:t>DONE</a:t>
            </a:r>
            <a:r>
              <a:rPr lang="ja-JP" altLang="en-US" sz="1200" dirty="0">
                <a:solidFill>
                  <a:schemeClr val="tx1"/>
                </a:solidFill>
                <a:latin typeface="+mn-ea"/>
              </a:rPr>
              <a:t>」をクリックすることで</a:t>
            </a:r>
            <a:endParaRPr lang="en-US" altLang="ja-JP" sz="1200" dirty="0">
              <a:solidFill>
                <a:schemeClr val="tx1"/>
              </a:solidFill>
              <a:latin typeface="+mn-ea"/>
            </a:endParaRPr>
          </a:p>
          <a:p>
            <a:r>
              <a:rPr lang="ja-JP" altLang="en-US" sz="1200" dirty="0">
                <a:solidFill>
                  <a:schemeClr val="tx1"/>
                </a:solidFill>
                <a:latin typeface="+mn-ea"/>
              </a:rPr>
              <a:t>詳細結果へ移動できます。</a:t>
            </a:r>
            <a:endParaRPr lang="en-US" altLang="ja-JP" sz="1200" dirty="0">
              <a:solidFill>
                <a:srgbClr val="FF0000"/>
              </a:solidFill>
              <a:latin typeface="+mn-ea"/>
            </a:endParaRPr>
          </a:p>
        </p:txBody>
      </p:sp>
      <p:sp>
        <p:nvSpPr>
          <p:cNvPr id="15" name="楕円 14">
            <a:extLst>
              <a:ext uri="{FF2B5EF4-FFF2-40B4-BE49-F238E27FC236}">
                <a16:creationId xmlns:a16="http://schemas.microsoft.com/office/drawing/2014/main" id="{C12A73C9-7840-427E-919F-68CB1F30C9C9}"/>
              </a:ext>
            </a:extLst>
          </p:cNvPr>
          <p:cNvSpPr/>
          <p:nvPr/>
        </p:nvSpPr>
        <p:spPr bwMode="auto">
          <a:xfrm>
            <a:off x="5922633" y="5367400"/>
            <a:ext cx="624548" cy="352541"/>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sp>
        <p:nvSpPr>
          <p:cNvPr id="16" name="吹き出し: 円形 15">
            <a:extLst>
              <a:ext uri="{FF2B5EF4-FFF2-40B4-BE49-F238E27FC236}">
                <a16:creationId xmlns:a16="http://schemas.microsoft.com/office/drawing/2014/main" id="{98A48A57-37AE-438F-BCBD-4DD7370C311E}"/>
              </a:ext>
            </a:extLst>
          </p:cNvPr>
          <p:cNvSpPr/>
          <p:nvPr/>
        </p:nvSpPr>
        <p:spPr bwMode="auto">
          <a:xfrm>
            <a:off x="2494999" y="2708719"/>
            <a:ext cx="288000" cy="288000"/>
          </a:xfrm>
          <a:prstGeom prst="wedgeEllipseCallout">
            <a:avLst>
              <a:gd name="adj1" fmla="val -167823"/>
              <a:gd name="adj2" fmla="val 316010"/>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17" name="吹き出し: 円形 16">
            <a:extLst>
              <a:ext uri="{FF2B5EF4-FFF2-40B4-BE49-F238E27FC236}">
                <a16:creationId xmlns:a16="http://schemas.microsoft.com/office/drawing/2014/main" id="{249DF921-866A-4C31-8307-F6003C2A94DB}"/>
              </a:ext>
            </a:extLst>
          </p:cNvPr>
          <p:cNvSpPr/>
          <p:nvPr/>
        </p:nvSpPr>
        <p:spPr bwMode="auto">
          <a:xfrm>
            <a:off x="6787710" y="4705022"/>
            <a:ext cx="288000" cy="288000"/>
          </a:xfrm>
          <a:prstGeom prst="wedgeEllipseCallout">
            <a:avLst>
              <a:gd name="adj1" fmla="val 39925"/>
              <a:gd name="adj2" fmla="val -166121"/>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613239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1EE57651-F6D2-4820-ACDA-882366AD89B6}"/>
              </a:ext>
            </a:extLst>
          </p:cNvPr>
          <p:cNvPicPr>
            <a:picLocks noChangeAspect="1"/>
          </p:cNvPicPr>
          <p:nvPr/>
        </p:nvPicPr>
        <p:blipFill rotWithShape="1">
          <a:blip r:embed="rId2"/>
          <a:srcRect l="18366" t="8178" r="16868" b="15378"/>
          <a:stretch/>
        </p:blipFill>
        <p:spPr>
          <a:xfrm>
            <a:off x="433723" y="1850984"/>
            <a:ext cx="3994257" cy="4415246"/>
          </a:xfrm>
          <a:prstGeom prst="rect">
            <a:avLst/>
          </a:prstGeom>
        </p:spPr>
      </p:pic>
      <p:sp>
        <p:nvSpPr>
          <p:cNvPr id="2" name="タイトル 1"/>
          <p:cNvSpPr>
            <a:spLocks noGrp="1"/>
          </p:cNvSpPr>
          <p:nvPr>
            <p:ph type="title"/>
          </p:nvPr>
        </p:nvSpPr>
        <p:spPr/>
        <p:txBody>
          <a:bodyPr>
            <a:normAutofit/>
          </a:bodyPr>
          <a:lstStyle/>
          <a:p>
            <a:r>
              <a:rPr lang="en-US" altLang="ja-JP" dirty="0"/>
              <a:t>1.11</a:t>
            </a:r>
            <a:r>
              <a:rPr lang="ja-JP" altLang="en-US" dirty="0"/>
              <a:t> 作業の実行 </a:t>
            </a:r>
            <a:r>
              <a:rPr lang="en-US" altLang="ja-JP" dirty="0"/>
              <a:t>(3/3)</a:t>
            </a:r>
            <a:endParaRPr kumimoji="1" lang="ja-JP" altLang="en-US" dirty="0"/>
          </a:p>
        </p:txBody>
      </p:sp>
      <p:sp>
        <p:nvSpPr>
          <p:cNvPr id="3" name="コンテンツ プレースホルダー 2"/>
          <p:cNvSpPr>
            <a:spLocks noGrp="1"/>
          </p:cNvSpPr>
          <p:nvPr>
            <p:ph sz="quarter" idx="10"/>
          </p:nvPr>
        </p:nvSpPr>
        <p:spPr/>
        <p:txBody>
          <a:bodyPr/>
          <a:lstStyle/>
          <a:p>
            <a:r>
              <a:rPr kumimoji="1" lang="en-US" altLang="ja-JP" b="1" dirty="0"/>
              <a:t>Movement</a:t>
            </a:r>
            <a:r>
              <a:rPr lang="ja-JP" altLang="en-US" b="1" dirty="0"/>
              <a:t>毎の詳細結果を確認する</a:t>
            </a:r>
            <a:endParaRPr lang="en-US" altLang="ja-JP" b="1" dirty="0"/>
          </a:p>
          <a:p>
            <a:pPr marL="180000" lvl="1" indent="0">
              <a:buNone/>
            </a:pPr>
            <a:r>
              <a:rPr lang="ja-JP" altLang="en-US" dirty="0"/>
              <a:t>リンクをクリックすると画面が遷移し、</a:t>
            </a:r>
            <a:r>
              <a:rPr lang="ja-JP" altLang="en-US" dirty="0">
                <a:solidFill>
                  <a:srgbClr val="FF0000"/>
                </a:solidFill>
              </a:rPr>
              <a:t>実行ステータス</a:t>
            </a:r>
            <a:r>
              <a:rPr lang="ja-JP" altLang="en-US" dirty="0"/>
              <a:t>や</a:t>
            </a:r>
            <a:r>
              <a:rPr lang="ja-JP" altLang="en-US" dirty="0">
                <a:solidFill>
                  <a:srgbClr val="FF0000"/>
                </a:solidFill>
              </a:rPr>
              <a:t>ログ</a:t>
            </a:r>
            <a:r>
              <a:rPr lang="ja-JP" altLang="en-US" dirty="0"/>
              <a:t>が表示されます。投入データや出力データを確認することもできます。</a:t>
            </a:r>
            <a:br>
              <a:rPr lang="ja-JP" altLang="en-US" dirty="0"/>
            </a:br>
            <a:endParaRPr lang="en-US" altLang="ja-JP" dirty="0"/>
          </a:p>
        </p:txBody>
      </p:sp>
      <p:sp>
        <p:nvSpPr>
          <p:cNvPr id="7" name="角丸四角形 6"/>
          <p:cNvSpPr/>
          <p:nvPr/>
        </p:nvSpPr>
        <p:spPr bwMode="auto">
          <a:xfrm>
            <a:off x="539440" y="5453833"/>
            <a:ext cx="3794610" cy="302505"/>
          </a:xfrm>
          <a:prstGeom prst="roundRect">
            <a:avLst>
              <a:gd name="adj" fmla="val 5764"/>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9" name="角丸四角形 8"/>
          <p:cNvSpPr/>
          <p:nvPr/>
        </p:nvSpPr>
        <p:spPr bwMode="auto">
          <a:xfrm>
            <a:off x="5254761" y="4241758"/>
            <a:ext cx="3524215" cy="532360"/>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投入データや結果データをまとめた</a:t>
            </a:r>
            <a:endParaRPr lang="en-US" altLang="ja-JP" sz="1200" dirty="0">
              <a:solidFill>
                <a:schemeClr val="tx1"/>
              </a:solidFill>
              <a:latin typeface="+mn-ea"/>
            </a:endParaRPr>
          </a:p>
          <a:p>
            <a:pPr algn="ctr"/>
            <a:r>
              <a:rPr lang="en-US" altLang="ja-JP" sz="1200" dirty="0">
                <a:solidFill>
                  <a:schemeClr val="tx1"/>
                </a:solidFill>
                <a:latin typeface="+mn-ea"/>
              </a:rPr>
              <a:t>zip</a:t>
            </a:r>
            <a:r>
              <a:rPr lang="ja-JP" altLang="en-US" sz="1200" dirty="0">
                <a:solidFill>
                  <a:schemeClr val="tx1"/>
                </a:solidFill>
                <a:latin typeface="+mn-ea"/>
              </a:rPr>
              <a:t>ファイルをダウンロードできます。</a:t>
            </a:r>
            <a:endParaRPr lang="en-US" altLang="ja-JP" sz="1200" dirty="0">
              <a:solidFill>
                <a:schemeClr val="tx1"/>
              </a:solidFill>
              <a:latin typeface="+mn-ea"/>
            </a:endParaRPr>
          </a:p>
        </p:txBody>
      </p:sp>
      <p:sp>
        <p:nvSpPr>
          <p:cNvPr id="11" name="角丸四角形 10"/>
          <p:cNvSpPr/>
          <p:nvPr/>
        </p:nvSpPr>
        <p:spPr bwMode="auto">
          <a:xfrm>
            <a:off x="5254760" y="5128898"/>
            <a:ext cx="3524215" cy="1062736"/>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sz="1200" dirty="0"/>
              <a:t>以下の</a:t>
            </a:r>
            <a:r>
              <a:rPr lang="en-US" altLang="ja-JP" sz="1200" dirty="0"/>
              <a:t>URL</a:t>
            </a:r>
            <a:r>
              <a:rPr lang="ja-JP" altLang="en-US" sz="1200" dirty="0"/>
              <a:t>にて、</a:t>
            </a:r>
            <a:r>
              <a:rPr lang="en-US" altLang="ja-JP" sz="1200" dirty="0"/>
              <a:t>Apache</a:t>
            </a:r>
            <a:r>
              <a:rPr lang="ja-JP" altLang="en-US" sz="1200" dirty="0"/>
              <a:t>及び</a:t>
            </a:r>
            <a:r>
              <a:rPr lang="en-US" altLang="ja-JP" sz="1200" dirty="0"/>
              <a:t>Tomcat</a:t>
            </a:r>
            <a:r>
              <a:rPr lang="ja-JP" altLang="en-US" sz="1200" dirty="0"/>
              <a:t>の</a:t>
            </a:r>
            <a:br>
              <a:rPr lang="en-US" altLang="ja-JP" sz="1200" dirty="0"/>
            </a:br>
            <a:r>
              <a:rPr lang="ja-JP" altLang="en-US" sz="1200" dirty="0"/>
              <a:t>インストールを確認できます。</a:t>
            </a:r>
            <a:br>
              <a:rPr lang="en-US" altLang="ja-JP" sz="1200" dirty="0"/>
            </a:br>
            <a:br>
              <a:rPr lang="en-US" altLang="ja-JP" sz="1200" dirty="0"/>
            </a:br>
            <a:r>
              <a:rPr lang="en-US" altLang="ja-JP" sz="1200" dirty="0"/>
              <a:t>Apache- http://(</a:t>
            </a:r>
            <a:r>
              <a:rPr lang="ja-JP" altLang="en-US" sz="1200" dirty="0"/>
              <a:t>ホストの</a:t>
            </a:r>
            <a:r>
              <a:rPr lang="en-US" altLang="ja-JP" sz="1200" dirty="0"/>
              <a:t>IP</a:t>
            </a:r>
            <a:r>
              <a:rPr lang="ja-JP" altLang="en-US" sz="1200" dirty="0"/>
              <a:t>アドレス</a:t>
            </a:r>
            <a:r>
              <a:rPr lang="en-US" altLang="ja-JP" sz="1200" dirty="0"/>
              <a:t>):80</a:t>
            </a:r>
          </a:p>
          <a:p>
            <a:pPr algn="ctr"/>
            <a:r>
              <a:rPr lang="en-US" altLang="ja-JP" sz="1200" dirty="0"/>
              <a:t>Tomcat- http://(</a:t>
            </a:r>
            <a:r>
              <a:rPr lang="ja-JP" altLang="en-US" sz="1200" dirty="0"/>
              <a:t>ホストの</a:t>
            </a:r>
            <a:r>
              <a:rPr lang="en-US" altLang="ja-JP" sz="1200" dirty="0"/>
              <a:t>IP</a:t>
            </a:r>
            <a:r>
              <a:rPr lang="ja-JP" altLang="en-US" sz="1200" dirty="0"/>
              <a:t>アドレス</a:t>
            </a:r>
            <a:r>
              <a:rPr lang="en-US" altLang="ja-JP" sz="1200" dirty="0"/>
              <a:t>):8080</a:t>
            </a:r>
          </a:p>
          <a:p>
            <a:pPr algn="ctr"/>
            <a:endParaRPr lang="en-US" altLang="ja-JP" sz="1200" dirty="0"/>
          </a:p>
        </p:txBody>
      </p:sp>
      <p:sp>
        <p:nvSpPr>
          <p:cNvPr id="12" name="楕円 11">
            <a:extLst>
              <a:ext uri="{FF2B5EF4-FFF2-40B4-BE49-F238E27FC236}">
                <a16:creationId xmlns:a16="http://schemas.microsoft.com/office/drawing/2014/main" id="{30774C28-4014-48C9-B436-2240D47AAB52}"/>
              </a:ext>
            </a:extLst>
          </p:cNvPr>
          <p:cNvSpPr/>
          <p:nvPr/>
        </p:nvSpPr>
        <p:spPr bwMode="auto">
          <a:xfrm>
            <a:off x="4939917" y="5034560"/>
            <a:ext cx="624548" cy="352541"/>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sp>
        <p:nvSpPr>
          <p:cNvPr id="16" name="吹き出し: 円形 15">
            <a:extLst>
              <a:ext uri="{FF2B5EF4-FFF2-40B4-BE49-F238E27FC236}">
                <a16:creationId xmlns:a16="http://schemas.microsoft.com/office/drawing/2014/main" id="{C84D0957-F7A9-4442-81F6-78695CDF4E2B}"/>
              </a:ext>
            </a:extLst>
          </p:cNvPr>
          <p:cNvSpPr/>
          <p:nvPr/>
        </p:nvSpPr>
        <p:spPr bwMode="auto">
          <a:xfrm>
            <a:off x="4939917" y="4149100"/>
            <a:ext cx="720000" cy="352541"/>
          </a:xfrm>
          <a:prstGeom prst="wedgeEllipseCallout">
            <a:avLst>
              <a:gd name="adj1" fmla="val -149025"/>
              <a:gd name="adj2" fmla="val 350694"/>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pic>
        <p:nvPicPr>
          <p:cNvPr id="17" name="図 16">
            <a:extLst>
              <a:ext uri="{FF2B5EF4-FFF2-40B4-BE49-F238E27FC236}">
                <a16:creationId xmlns:a16="http://schemas.microsoft.com/office/drawing/2014/main" id="{4AE93421-7BDA-48DB-94E4-6B399D406907}"/>
              </a:ext>
            </a:extLst>
          </p:cNvPr>
          <p:cNvPicPr>
            <a:picLocks noChangeAspect="1"/>
          </p:cNvPicPr>
          <p:nvPr/>
        </p:nvPicPr>
        <p:blipFill>
          <a:blip r:embed="rId3"/>
          <a:stretch>
            <a:fillRect/>
          </a:stretch>
        </p:blipFill>
        <p:spPr>
          <a:xfrm>
            <a:off x="4571999" y="1850984"/>
            <a:ext cx="4215165" cy="1915525"/>
          </a:xfrm>
          <a:prstGeom prst="rect">
            <a:avLst/>
          </a:prstGeom>
        </p:spPr>
      </p:pic>
      <p:sp>
        <p:nvSpPr>
          <p:cNvPr id="18" name="テキスト ボックス 17">
            <a:extLst>
              <a:ext uri="{FF2B5EF4-FFF2-40B4-BE49-F238E27FC236}">
                <a16:creationId xmlns:a16="http://schemas.microsoft.com/office/drawing/2014/main" id="{B302DEB0-C068-400C-8542-8B9FF1EB81A5}"/>
              </a:ext>
            </a:extLst>
          </p:cNvPr>
          <p:cNvSpPr txBox="1"/>
          <p:nvPr/>
        </p:nvSpPr>
        <p:spPr>
          <a:xfrm>
            <a:off x="2770082" y="1833491"/>
            <a:ext cx="1585888" cy="324000"/>
          </a:xfrm>
          <a:prstGeom prst="rect">
            <a:avLst/>
          </a:prstGeom>
          <a:solidFill>
            <a:schemeClr val="bg1"/>
          </a:solidFill>
          <a:ln w="38100">
            <a:solidFill>
              <a:srgbClr val="FF0000"/>
            </a:solidFill>
          </a:ln>
        </p:spPr>
        <p:txBody>
          <a:bodyPr wrap="square" rtlCol="0" anchor="b">
            <a:spAutoFit/>
          </a:bodyPr>
          <a:lstStyle/>
          <a:p>
            <a:pPr algn="ctr"/>
            <a:r>
              <a:rPr lang="ja-JP" altLang="en-US" sz="1400"/>
              <a:t>実行ステータス</a:t>
            </a:r>
            <a:endParaRPr kumimoji="1" lang="ja-JP" altLang="en-US" sz="1400"/>
          </a:p>
        </p:txBody>
      </p:sp>
      <p:sp>
        <p:nvSpPr>
          <p:cNvPr id="19" name="テキスト ボックス 18">
            <a:extLst>
              <a:ext uri="{FF2B5EF4-FFF2-40B4-BE49-F238E27FC236}">
                <a16:creationId xmlns:a16="http://schemas.microsoft.com/office/drawing/2014/main" id="{8D747A1F-259E-4EEF-914A-CE2FBCBCFB8D}"/>
              </a:ext>
            </a:extLst>
          </p:cNvPr>
          <p:cNvSpPr txBox="1"/>
          <p:nvPr/>
        </p:nvSpPr>
        <p:spPr>
          <a:xfrm>
            <a:off x="7812450" y="1849714"/>
            <a:ext cx="895193" cy="307777"/>
          </a:xfrm>
          <a:prstGeom prst="rect">
            <a:avLst/>
          </a:prstGeom>
          <a:solidFill>
            <a:schemeClr val="bg1"/>
          </a:solidFill>
          <a:ln w="38100">
            <a:solidFill>
              <a:srgbClr val="FF0000"/>
            </a:solidFill>
          </a:ln>
        </p:spPr>
        <p:txBody>
          <a:bodyPr wrap="square" rtlCol="0" anchor="b">
            <a:spAutoFit/>
          </a:bodyPr>
          <a:lstStyle/>
          <a:p>
            <a:pPr algn="ctr"/>
            <a:r>
              <a:rPr lang="ja-JP" altLang="en-US" sz="1400" dirty="0"/>
              <a:t>ログ</a:t>
            </a:r>
            <a:endParaRPr kumimoji="1" lang="ja-JP" altLang="en-US" sz="1400" dirty="0"/>
          </a:p>
        </p:txBody>
      </p:sp>
    </p:spTree>
    <p:extLst>
      <p:ext uri="{BB962C8B-B14F-4D97-AF65-F5344CB8AC3E}">
        <p14:creationId xmlns:p14="http://schemas.microsoft.com/office/powerpoint/2010/main" val="2959464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a:t>第２章 </a:t>
            </a:r>
            <a:r>
              <a:rPr lang="en-US" altLang="ja-JP"/>
              <a:t>Ansible-LegacyRole</a:t>
            </a:r>
            <a:r>
              <a:rPr lang="ja-JP" altLang="en-US"/>
              <a:t>編</a:t>
            </a:r>
            <a:endParaRPr kumimoji="1" lang="ja-JP" altLang="en-US"/>
          </a:p>
        </p:txBody>
      </p:sp>
      <p:sp>
        <p:nvSpPr>
          <p:cNvPr id="3" name="テキスト プレースホルダー 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1252376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894944"/>
          </a:xfrm>
        </p:spPr>
        <p:txBody>
          <a:bodyPr>
            <a:normAutofit lnSpcReduction="10000"/>
          </a:bodyPr>
          <a:lstStyle/>
          <a:p>
            <a:r>
              <a:rPr lang="ja-JP" altLang="en-US" b="1" dirty="0"/>
              <a:t>作業環境</a:t>
            </a:r>
            <a:endParaRPr lang="en-US" altLang="ja-JP" sz="1600" b="1" dirty="0"/>
          </a:p>
          <a:p>
            <a:pPr marL="180000" lvl="1" indent="0">
              <a:buNone/>
            </a:pPr>
            <a:r>
              <a:rPr lang="ja-JP" altLang="en-US" dirty="0"/>
              <a:t>本章で使用する作業環境は以下の通りです。</a:t>
            </a:r>
            <a:r>
              <a:rPr lang="en-US" altLang="ja-JP" dirty="0"/>
              <a:t>(</a:t>
            </a:r>
            <a:r>
              <a:rPr lang="ja-JP" altLang="en-US" dirty="0"/>
              <a:t>第</a:t>
            </a:r>
            <a:r>
              <a:rPr lang="en-US" altLang="ja-JP" dirty="0"/>
              <a:t>1</a:t>
            </a:r>
            <a:r>
              <a:rPr lang="ja-JP" altLang="en-US" dirty="0"/>
              <a:t>章</a:t>
            </a:r>
            <a:r>
              <a:rPr lang="en-US" altLang="ja-JP" dirty="0" err="1"/>
              <a:t>Ansible</a:t>
            </a:r>
            <a:r>
              <a:rPr lang="en-US" altLang="ja-JP" dirty="0"/>
              <a:t>-Legacy</a:t>
            </a:r>
            <a:r>
              <a:rPr lang="ja-JP" altLang="en-US" dirty="0"/>
              <a:t>編と共通</a:t>
            </a:r>
            <a:r>
              <a:rPr lang="en-US" altLang="ja-JP" dirty="0"/>
              <a:t>)</a:t>
            </a:r>
          </a:p>
          <a:p>
            <a:pPr marL="180000" lvl="1" indent="0">
              <a:buNone/>
            </a:pPr>
            <a:r>
              <a:rPr lang="en-US" altLang="ja-JP" dirty="0"/>
              <a:t>ITA</a:t>
            </a:r>
            <a:r>
              <a:rPr lang="ja-JP" altLang="en-US" dirty="0"/>
              <a:t>ホストサーバーとは別に、ターゲットとなるサーバーをご用意ください。</a:t>
            </a:r>
            <a:endParaRPr lang="en-US" altLang="ja-JP" dirty="0"/>
          </a:p>
          <a:p>
            <a:pPr marL="180000" lvl="1" indent="0">
              <a:buNone/>
            </a:pPr>
            <a:endParaRPr lang="en-US" altLang="ja-JP" b="1" dirty="0"/>
          </a:p>
          <a:p>
            <a:pPr marL="180000" lvl="1" indent="0">
              <a:buNone/>
            </a:pPr>
            <a:r>
              <a:rPr lang="en-US" altLang="ja-JP" b="1" dirty="0"/>
              <a:t>ITA</a:t>
            </a:r>
            <a:r>
              <a:rPr lang="ja-JP" altLang="en-US" b="1" dirty="0"/>
              <a:t>ホストサーバー</a:t>
            </a:r>
            <a:endParaRPr lang="en-US" altLang="ja-JP" b="1" dirty="0"/>
          </a:p>
          <a:p>
            <a:pPr lvl="1">
              <a:buFont typeface="Arial" panose="020B0604020202020204" pitchFamily="34" charset="0"/>
              <a:buChar char="•"/>
            </a:pPr>
            <a:r>
              <a:rPr lang="en-US" altLang="ja-JP" dirty="0"/>
              <a:t>CentOS 7</a:t>
            </a:r>
            <a:r>
              <a:rPr lang="ja-JP" altLang="en-US" dirty="0"/>
              <a:t> </a:t>
            </a:r>
            <a:r>
              <a:rPr lang="en-US" altLang="ja-JP" dirty="0"/>
              <a:t>(※1)</a:t>
            </a:r>
          </a:p>
          <a:p>
            <a:pPr lvl="1">
              <a:buFont typeface="Arial" panose="020B0604020202020204" pitchFamily="34" charset="0"/>
              <a:buChar char="•"/>
            </a:pPr>
            <a:r>
              <a:rPr lang="en-US" altLang="ja-JP" dirty="0"/>
              <a:t>ITA 1.10.0</a:t>
            </a:r>
          </a:p>
          <a:p>
            <a:pPr lvl="1">
              <a:buFont typeface="Arial" panose="020B0604020202020204" pitchFamily="34" charset="0"/>
              <a:buChar char="•"/>
            </a:pPr>
            <a:r>
              <a:rPr lang="en-US" altLang="ja-JP" dirty="0"/>
              <a:t>Ansible 2.11.2</a:t>
            </a:r>
          </a:p>
          <a:p>
            <a:pPr lvl="1">
              <a:buFont typeface="Arial" panose="020B0604020202020204" pitchFamily="34" charset="0"/>
              <a:buChar char="•"/>
            </a:pPr>
            <a:endParaRPr lang="en-US" altLang="ja-JP" b="1" dirty="0"/>
          </a:p>
          <a:p>
            <a:pPr marL="180000" lvl="1" indent="0">
              <a:buNone/>
            </a:pPr>
            <a:r>
              <a:rPr lang="ja-JP" altLang="en-US" b="1" dirty="0"/>
              <a:t>ターゲット</a:t>
            </a:r>
            <a:endParaRPr lang="en-US" altLang="ja-JP" b="1" dirty="0"/>
          </a:p>
          <a:p>
            <a:pPr lvl="1">
              <a:buFont typeface="Arial" panose="020B0604020202020204" pitchFamily="34" charset="0"/>
              <a:buChar char="•"/>
            </a:pPr>
            <a:r>
              <a:rPr lang="en-US" altLang="ja-JP" dirty="0"/>
              <a:t>CentOS</a:t>
            </a:r>
            <a:r>
              <a:rPr lang="ja-JP" altLang="en-US" dirty="0"/>
              <a:t> </a:t>
            </a:r>
            <a:r>
              <a:rPr lang="en-US" altLang="ja-JP" dirty="0"/>
              <a:t>7 (※2)</a:t>
            </a:r>
            <a:br>
              <a:rPr lang="en-US" altLang="ja-JP" dirty="0"/>
            </a:br>
            <a:endParaRPr lang="en-US" altLang="ja-JP" dirty="0"/>
          </a:p>
          <a:p>
            <a:pPr lvl="1">
              <a:buFont typeface="Arial" panose="020B0604020202020204" pitchFamily="34" charset="0"/>
              <a:buChar char="•"/>
            </a:pPr>
            <a:endParaRPr lang="en-US" altLang="ja-JP" dirty="0"/>
          </a:p>
          <a:p>
            <a:pPr lvl="1">
              <a:buFont typeface="Arial" panose="020B0604020202020204" pitchFamily="34" charset="0"/>
              <a:buChar char="•"/>
            </a:pPr>
            <a:endParaRPr lang="en-US" altLang="ja-JP" dirty="0"/>
          </a:p>
          <a:p>
            <a:pPr lvl="1">
              <a:buFont typeface="Arial" panose="020B0604020202020204" pitchFamily="34" charset="0"/>
              <a:buChar char="•"/>
            </a:pPr>
            <a:endParaRPr lang="en-US" altLang="ja-JP" dirty="0"/>
          </a:p>
          <a:p>
            <a:pPr lvl="1">
              <a:buFont typeface="Arial" panose="020B0604020202020204" pitchFamily="34" charset="0"/>
              <a:buChar char="•"/>
            </a:pPr>
            <a:endParaRPr lang="en-US" altLang="ja-JP" dirty="0"/>
          </a:p>
          <a:p>
            <a:pPr lvl="1">
              <a:buFont typeface="Arial" panose="020B0604020202020204" pitchFamily="34" charset="0"/>
              <a:buChar char="•"/>
            </a:pPr>
            <a:endParaRPr lang="en-US" altLang="ja-JP" dirty="0"/>
          </a:p>
          <a:p>
            <a:pPr lvl="1">
              <a:buFont typeface="Arial" panose="020B0604020202020204" pitchFamily="34" charset="0"/>
              <a:buChar char="•"/>
            </a:pPr>
            <a:endParaRPr lang="en-US" altLang="ja-JP" dirty="0"/>
          </a:p>
          <a:p>
            <a:pPr marL="180000" lvl="1" indent="0">
              <a:buNone/>
            </a:pPr>
            <a:endParaRPr kumimoji="1" lang="en-US" altLang="ja-JP" sz="1200" dirty="0"/>
          </a:p>
          <a:p>
            <a:pPr marL="180000" lvl="1" indent="0">
              <a:buNone/>
            </a:pPr>
            <a:r>
              <a:rPr kumimoji="1" lang="en-US" altLang="ja-JP" sz="1200" dirty="0"/>
              <a:t>※1 </a:t>
            </a:r>
            <a:r>
              <a:rPr kumimoji="1" lang="ja-JP" altLang="en-US" sz="1200" dirty="0"/>
              <a:t>今回はホストサーバーとして</a:t>
            </a:r>
            <a:r>
              <a:rPr kumimoji="1" lang="en-US" altLang="ja-JP" sz="1200" dirty="0"/>
              <a:t>CentOS7</a:t>
            </a:r>
            <a:r>
              <a:rPr kumimoji="1" lang="ja-JP" altLang="en-US" sz="1200" dirty="0"/>
              <a:t>を利用致しますが、</a:t>
            </a:r>
            <a:r>
              <a:rPr kumimoji="1" lang="en-US" altLang="ja-JP" sz="1200" dirty="0"/>
              <a:t>ITA</a:t>
            </a:r>
            <a:r>
              <a:rPr kumimoji="1" lang="ja-JP" altLang="en-US" sz="1200" dirty="0"/>
              <a:t>は</a:t>
            </a:r>
            <a:r>
              <a:rPr kumimoji="1" lang="en-US" altLang="ja-JP" sz="1200" dirty="0"/>
              <a:t>RHEL7</a:t>
            </a:r>
            <a:r>
              <a:rPr kumimoji="1" lang="ja-JP" altLang="en-US" sz="1200" dirty="0"/>
              <a:t>系および</a:t>
            </a:r>
            <a:r>
              <a:rPr kumimoji="1" lang="en-US" altLang="ja-JP" sz="1200" dirty="0"/>
              <a:t>RHEL8</a:t>
            </a:r>
            <a:r>
              <a:rPr kumimoji="1" lang="ja-JP" altLang="en-US" sz="1200" dirty="0"/>
              <a:t>系</a:t>
            </a:r>
            <a:r>
              <a:rPr lang="ja-JP" altLang="en-US" sz="1200" dirty="0"/>
              <a:t>の</a:t>
            </a:r>
            <a:r>
              <a:rPr lang="en-US" altLang="ja-JP" sz="1200" dirty="0"/>
              <a:t>OS</a:t>
            </a:r>
            <a:r>
              <a:rPr lang="ja-JP" altLang="en-US" sz="1200" dirty="0"/>
              <a:t>で導入いただけます。</a:t>
            </a:r>
            <a:br>
              <a:rPr lang="en-US" altLang="ja-JP" sz="1200" dirty="0"/>
            </a:br>
            <a:r>
              <a:rPr lang="en-US" altLang="ja-JP" sz="1200" dirty="0"/>
              <a:t>※2 Ansible</a:t>
            </a:r>
            <a:r>
              <a:rPr lang="ja-JP" altLang="en-US" sz="1200" dirty="0"/>
              <a:t>の動作対象となる</a:t>
            </a:r>
            <a:r>
              <a:rPr lang="en-US" altLang="ja-JP" sz="1200" dirty="0"/>
              <a:t>OS</a:t>
            </a:r>
            <a:r>
              <a:rPr lang="ja-JP" altLang="en-US" sz="1200" dirty="0"/>
              <a:t>であれば、問題なく利用いただけます。</a:t>
            </a:r>
            <a:endParaRPr kumimoji="1" lang="ja-JP" altLang="en-US" sz="1200" dirty="0"/>
          </a:p>
        </p:txBody>
      </p:sp>
      <p:sp>
        <p:nvSpPr>
          <p:cNvPr id="2" name="タイトル 1"/>
          <p:cNvSpPr>
            <a:spLocks noGrp="1"/>
          </p:cNvSpPr>
          <p:nvPr>
            <p:ph type="title"/>
          </p:nvPr>
        </p:nvSpPr>
        <p:spPr/>
        <p:txBody>
          <a:bodyPr/>
          <a:lstStyle/>
          <a:p>
            <a:r>
              <a:rPr kumimoji="1" lang="en-US" altLang="ja-JP" dirty="0"/>
              <a:t>2.1 </a:t>
            </a:r>
            <a:r>
              <a:rPr kumimoji="1" lang="ja-JP" altLang="en-US" dirty="0"/>
              <a:t>作業環境とシナリオ</a:t>
            </a:r>
            <a:r>
              <a:rPr kumimoji="1" lang="en-US" altLang="ja-JP" dirty="0"/>
              <a:t>(1/3)</a:t>
            </a:r>
            <a:endParaRPr kumimoji="1" lang="ja-JP" altLang="en-US" dirty="0"/>
          </a:p>
        </p:txBody>
      </p:sp>
      <p:pic>
        <p:nvPicPr>
          <p:cNvPr id="15" name="図 14">
            <a:extLst>
              <a:ext uri="{FF2B5EF4-FFF2-40B4-BE49-F238E27FC236}">
                <a16:creationId xmlns:a16="http://schemas.microsoft.com/office/drawing/2014/main" id="{FCE5ABD1-D91C-40A8-B60F-2B7889145838}"/>
              </a:ext>
            </a:extLst>
          </p:cNvPr>
          <p:cNvPicPr>
            <a:picLocks noChangeAspect="1"/>
          </p:cNvPicPr>
          <p:nvPr/>
        </p:nvPicPr>
        <p:blipFill>
          <a:blip r:embed="rId2"/>
          <a:stretch>
            <a:fillRect/>
          </a:stretch>
        </p:blipFill>
        <p:spPr>
          <a:xfrm>
            <a:off x="7740440" y="4495065"/>
            <a:ext cx="504070" cy="859884"/>
          </a:xfrm>
          <a:prstGeom prst="rect">
            <a:avLst/>
          </a:prstGeom>
        </p:spPr>
      </p:pic>
      <p:sp>
        <p:nvSpPr>
          <p:cNvPr id="18" name="正方形/長方形 17">
            <a:extLst>
              <a:ext uri="{FF2B5EF4-FFF2-40B4-BE49-F238E27FC236}">
                <a16:creationId xmlns:a16="http://schemas.microsoft.com/office/drawing/2014/main" id="{321361A4-52A7-4D5A-8BC0-8B28437D5FCD}"/>
              </a:ext>
            </a:extLst>
          </p:cNvPr>
          <p:cNvSpPr/>
          <p:nvPr/>
        </p:nvSpPr>
        <p:spPr bwMode="auto">
          <a:xfrm>
            <a:off x="2614638" y="4280950"/>
            <a:ext cx="4058745" cy="124828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dirty="0">
                <a:solidFill>
                  <a:srgbClr val="002960"/>
                </a:solidFill>
                <a:latin typeface="+mn-ea"/>
              </a:rPr>
              <a:t>CentOS 7</a:t>
            </a:r>
            <a:endParaRPr kumimoji="1" lang="ja-JP" altLang="en-US" sz="1400" dirty="0">
              <a:solidFill>
                <a:srgbClr val="002960"/>
              </a:solidFill>
              <a:latin typeface="+mn-ea"/>
            </a:endParaRPr>
          </a:p>
        </p:txBody>
      </p:sp>
      <p:pic>
        <p:nvPicPr>
          <p:cNvPr id="19" name="図 18">
            <a:extLst>
              <a:ext uri="{FF2B5EF4-FFF2-40B4-BE49-F238E27FC236}">
                <a16:creationId xmlns:a16="http://schemas.microsoft.com/office/drawing/2014/main" id="{325E98BF-FFDB-45D1-BB39-2AFF4D98465B}"/>
              </a:ext>
            </a:extLst>
          </p:cNvPr>
          <p:cNvPicPr>
            <a:picLocks noChangeAspect="1"/>
          </p:cNvPicPr>
          <p:nvPr/>
        </p:nvPicPr>
        <p:blipFill>
          <a:blip r:embed="rId3"/>
          <a:stretch>
            <a:fillRect/>
          </a:stretch>
        </p:blipFill>
        <p:spPr>
          <a:xfrm>
            <a:off x="730057" y="4600963"/>
            <a:ext cx="1105563" cy="648089"/>
          </a:xfrm>
          <a:prstGeom prst="rect">
            <a:avLst/>
          </a:prstGeom>
        </p:spPr>
      </p:pic>
      <p:sp>
        <p:nvSpPr>
          <p:cNvPr id="20" name="角丸四角形 10">
            <a:extLst>
              <a:ext uri="{FF2B5EF4-FFF2-40B4-BE49-F238E27FC236}">
                <a16:creationId xmlns:a16="http://schemas.microsoft.com/office/drawing/2014/main" id="{C8F0BC3D-3F7F-44A6-826F-9C6DCE757338}"/>
              </a:ext>
            </a:extLst>
          </p:cNvPr>
          <p:cNvSpPr/>
          <p:nvPr/>
        </p:nvSpPr>
        <p:spPr bwMode="auto">
          <a:xfrm>
            <a:off x="2987780" y="4707179"/>
            <a:ext cx="1440200" cy="435657"/>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ITA</a:t>
            </a:r>
          </a:p>
          <a:p>
            <a:pPr algn="ctr"/>
            <a:r>
              <a:rPr lang="en-US" altLang="ja-JP" sz="1200" dirty="0">
                <a:latin typeface="+mn-ea"/>
              </a:rPr>
              <a:t>1.10.0</a:t>
            </a:r>
            <a:endParaRPr kumimoji="1" lang="ja-JP" altLang="en-US" sz="1200" dirty="0">
              <a:latin typeface="+mn-ea"/>
            </a:endParaRPr>
          </a:p>
        </p:txBody>
      </p:sp>
      <p:sp>
        <p:nvSpPr>
          <p:cNvPr id="21" name="テキスト ボックス 20">
            <a:extLst>
              <a:ext uri="{FF2B5EF4-FFF2-40B4-BE49-F238E27FC236}">
                <a16:creationId xmlns:a16="http://schemas.microsoft.com/office/drawing/2014/main" id="{AB2E342D-E473-470E-B328-FC13086D9EA9}"/>
              </a:ext>
            </a:extLst>
          </p:cNvPr>
          <p:cNvSpPr txBox="1"/>
          <p:nvPr/>
        </p:nvSpPr>
        <p:spPr>
          <a:xfrm>
            <a:off x="7164360" y="5446453"/>
            <a:ext cx="1662649" cy="430887"/>
          </a:xfrm>
          <a:prstGeom prst="rect">
            <a:avLst/>
          </a:prstGeom>
          <a:noFill/>
        </p:spPr>
        <p:txBody>
          <a:bodyPr wrap="square" rtlCol="0">
            <a:spAutoFit/>
          </a:bodyPr>
          <a:lstStyle/>
          <a:p>
            <a:pPr algn="ctr"/>
            <a:r>
              <a:rPr lang="en-US" altLang="ja-JP" sz="1100" b="1" dirty="0">
                <a:ln w="0"/>
                <a:solidFill>
                  <a:schemeClr val="accent6">
                    <a:lumMod val="90000"/>
                    <a:lumOff val="10000"/>
                  </a:schemeClr>
                </a:solidFill>
              </a:rPr>
              <a:t>CentOS 7</a:t>
            </a:r>
            <a:br>
              <a:rPr lang="en-US" altLang="ja-JP" sz="1100" b="1" dirty="0">
                <a:ln w="0"/>
                <a:solidFill>
                  <a:schemeClr val="accent6">
                    <a:lumMod val="90000"/>
                    <a:lumOff val="10000"/>
                  </a:schemeClr>
                </a:solidFill>
              </a:rPr>
            </a:br>
            <a:r>
              <a:rPr lang="ja-JP" altLang="en-US" sz="1100" b="1" dirty="0">
                <a:ln w="0"/>
                <a:solidFill>
                  <a:schemeClr val="accent6">
                    <a:lumMod val="90000"/>
                    <a:lumOff val="10000"/>
                  </a:schemeClr>
                </a:solidFill>
              </a:rPr>
              <a:t>ターゲットサーバー</a:t>
            </a:r>
            <a:endParaRPr lang="en-US" altLang="ja-JP" sz="1100" b="1" dirty="0">
              <a:ln w="0"/>
              <a:solidFill>
                <a:schemeClr val="accent6">
                  <a:lumMod val="90000"/>
                  <a:lumOff val="10000"/>
                </a:schemeClr>
              </a:solidFill>
            </a:endParaRPr>
          </a:p>
        </p:txBody>
      </p:sp>
      <p:sp>
        <p:nvSpPr>
          <p:cNvPr id="22" name="テキスト ボックス 21">
            <a:extLst>
              <a:ext uri="{FF2B5EF4-FFF2-40B4-BE49-F238E27FC236}">
                <a16:creationId xmlns:a16="http://schemas.microsoft.com/office/drawing/2014/main" id="{9BC1CF8C-CFB0-404C-B0FE-9B1717C6AB05}"/>
              </a:ext>
            </a:extLst>
          </p:cNvPr>
          <p:cNvSpPr txBox="1"/>
          <p:nvPr/>
        </p:nvSpPr>
        <p:spPr>
          <a:xfrm>
            <a:off x="4031925" y="5615730"/>
            <a:ext cx="1440200" cy="261610"/>
          </a:xfrm>
          <a:prstGeom prst="rect">
            <a:avLst/>
          </a:prstGeom>
          <a:noFill/>
        </p:spPr>
        <p:txBody>
          <a:bodyPr wrap="square" rtlCol="0">
            <a:spAutoFit/>
          </a:bodyPr>
          <a:lstStyle/>
          <a:p>
            <a:r>
              <a:rPr lang="en-US" altLang="ja-JP" sz="1100" b="1" dirty="0">
                <a:ln w="0"/>
                <a:solidFill>
                  <a:schemeClr val="accent6">
                    <a:lumMod val="90000"/>
                    <a:lumOff val="10000"/>
                  </a:schemeClr>
                </a:solidFill>
              </a:rPr>
              <a:t>ITA</a:t>
            </a:r>
            <a:r>
              <a:rPr lang="ja-JP" altLang="en-US" sz="1100" b="1" dirty="0">
                <a:ln w="0"/>
                <a:solidFill>
                  <a:schemeClr val="accent6">
                    <a:lumMod val="90000"/>
                    <a:lumOff val="10000"/>
                  </a:schemeClr>
                </a:solidFill>
              </a:rPr>
              <a:t>ホストサーバー</a:t>
            </a:r>
            <a:endParaRPr lang="en-US" altLang="ja-JP" sz="1100" b="1" dirty="0">
              <a:ln w="0"/>
              <a:solidFill>
                <a:schemeClr val="accent6">
                  <a:lumMod val="90000"/>
                  <a:lumOff val="10000"/>
                </a:schemeClr>
              </a:solidFill>
            </a:endParaRPr>
          </a:p>
        </p:txBody>
      </p:sp>
      <p:cxnSp>
        <p:nvCxnSpPr>
          <p:cNvPr id="23" name="カギ線コネクタ 122">
            <a:extLst>
              <a:ext uri="{FF2B5EF4-FFF2-40B4-BE49-F238E27FC236}">
                <a16:creationId xmlns:a16="http://schemas.microsoft.com/office/drawing/2014/main" id="{4B614647-3891-4AB7-B8FC-D70EAAECD380}"/>
              </a:ext>
            </a:extLst>
          </p:cNvPr>
          <p:cNvCxnSpPr>
            <a:stCxn id="25" idx="3"/>
            <a:endCxn id="15" idx="1"/>
          </p:cNvCxnSpPr>
          <p:nvPr/>
        </p:nvCxnSpPr>
        <p:spPr bwMode="auto">
          <a:xfrm flipV="1">
            <a:off x="6444260" y="4925007"/>
            <a:ext cx="1296180" cy="1"/>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5" name="角丸四角形 11">
            <a:extLst>
              <a:ext uri="{FF2B5EF4-FFF2-40B4-BE49-F238E27FC236}">
                <a16:creationId xmlns:a16="http://schemas.microsoft.com/office/drawing/2014/main" id="{F7BF4FF0-A7AD-4DEA-B153-A74775521CD9}"/>
              </a:ext>
            </a:extLst>
          </p:cNvPr>
          <p:cNvSpPr/>
          <p:nvPr/>
        </p:nvSpPr>
        <p:spPr bwMode="auto">
          <a:xfrm>
            <a:off x="5004060" y="4707179"/>
            <a:ext cx="1440200" cy="435657"/>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err="1">
                <a:latin typeface="+mn-ea"/>
              </a:rPr>
              <a:t>Ansible</a:t>
            </a:r>
            <a:endParaRPr lang="en-US" altLang="ja-JP" sz="1200" dirty="0">
              <a:latin typeface="+mn-ea"/>
            </a:endParaRPr>
          </a:p>
          <a:p>
            <a:pPr algn="ctr"/>
            <a:r>
              <a:rPr kumimoji="1" lang="en-US" altLang="ja-JP" sz="1200" dirty="0">
                <a:latin typeface="+mn-ea"/>
              </a:rPr>
              <a:t>2.11.2</a:t>
            </a:r>
          </a:p>
        </p:txBody>
      </p:sp>
      <p:cxnSp>
        <p:nvCxnSpPr>
          <p:cNvPr id="26" name="カギ線コネクタ 122">
            <a:extLst>
              <a:ext uri="{FF2B5EF4-FFF2-40B4-BE49-F238E27FC236}">
                <a16:creationId xmlns:a16="http://schemas.microsoft.com/office/drawing/2014/main" id="{878FAFBF-4CB5-4B22-AD85-429C71A2CCBF}"/>
              </a:ext>
            </a:extLst>
          </p:cNvPr>
          <p:cNvCxnSpPr>
            <a:stCxn id="19" idx="3"/>
            <a:endCxn id="20" idx="1"/>
          </p:cNvCxnSpPr>
          <p:nvPr/>
        </p:nvCxnSpPr>
        <p:spPr bwMode="auto">
          <a:xfrm>
            <a:off x="1835620" y="4925008"/>
            <a:ext cx="1152160"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7" name="カギ線コネクタ 122">
            <a:extLst>
              <a:ext uri="{FF2B5EF4-FFF2-40B4-BE49-F238E27FC236}">
                <a16:creationId xmlns:a16="http://schemas.microsoft.com/office/drawing/2014/main" id="{8F172622-068C-422B-A809-524BAA9A1FFF}"/>
              </a:ext>
            </a:extLst>
          </p:cNvPr>
          <p:cNvCxnSpPr>
            <a:stCxn id="20" idx="3"/>
            <a:endCxn id="25" idx="1"/>
          </p:cNvCxnSpPr>
          <p:nvPr/>
        </p:nvCxnSpPr>
        <p:spPr bwMode="auto">
          <a:xfrm>
            <a:off x="4427980" y="4925008"/>
            <a:ext cx="576080"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592157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 </a:t>
            </a:r>
            <a:r>
              <a:rPr lang="ja-JP" altLang="en-US" dirty="0"/>
              <a:t>作業環境とシナリオ</a:t>
            </a:r>
            <a:r>
              <a:rPr lang="en-US" altLang="ja-JP" dirty="0"/>
              <a:t>(2/3)</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シナリオのイメージ</a:t>
            </a:r>
            <a:endParaRPr lang="en-US" altLang="ja-JP" b="1" dirty="0"/>
          </a:p>
          <a:p>
            <a:pPr indent="0">
              <a:buNone/>
            </a:pPr>
            <a:r>
              <a:rPr lang="en-US" altLang="ja-JP" sz="1600" dirty="0" err="1"/>
              <a:t>LegacyRole</a:t>
            </a:r>
            <a:r>
              <a:rPr lang="ja-JP" altLang="en-US" sz="1600" dirty="0"/>
              <a:t>の最たる特長は、</a:t>
            </a:r>
            <a:r>
              <a:rPr lang="ja-JP" altLang="en-US" sz="1600" dirty="0">
                <a:solidFill>
                  <a:srgbClr val="FF0000"/>
                </a:solidFill>
              </a:rPr>
              <a:t>ロールパッケージの登録・利用</a:t>
            </a:r>
            <a:r>
              <a:rPr lang="ja-JP" altLang="en-US" sz="1600" dirty="0"/>
              <a:t>が可能な点です。</a:t>
            </a:r>
            <a:br>
              <a:rPr lang="en-US" altLang="ja-JP" sz="1600" dirty="0"/>
            </a:br>
            <a:br>
              <a:rPr lang="en-US" altLang="ja-JP" sz="1600" dirty="0"/>
            </a:br>
            <a:r>
              <a:rPr lang="ja-JP" altLang="en-US" sz="1600" dirty="0"/>
              <a:t>本章では</a:t>
            </a:r>
            <a:r>
              <a:rPr lang="en-US" altLang="ja-JP" sz="1600" u="sng" dirty="0" err="1"/>
              <a:t>Ansible</a:t>
            </a:r>
            <a:r>
              <a:rPr lang="en-US" altLang="ja-JP" sz="1600" u="sng" dirty="0"/>
              <a:t> Galaxy</a:t>
            </a:r>
            <a:r>
              <a:rPr lang="ja-JP" altLang="en-US" sz="1600" u="sng" dirty="0"/>
              <a:t>からダウンロードした</a:t>
            </a:r>
            <a:r>
              <a:rPr lang="en-US" altLang="ja-JP" sz="1600" u="sng" dirty="0"/>
              <a:t>Role</a:t>
            </a:r>
            <a:r>
              <a:rPr lang="ja-JP" altLang="en-US" sz="1600" u="sng" dirty="0"/>
              <a:t>を</a:t>
            </a:r>
            <a:r>
              <a:rPr lang="en-US" altLang="ja-JP" sz="1600" u="sng" dirty="0"/>
              <a:t>ITA</a:t>
            </a:r>
            <a:r>
              <a:rPr lang="ja-JP" altLang="en-US" sz="1600" u="sng" dirty="0"/>
              <a:t>に登録・実行する</a:t>
            </a:r>
            <a:br>
              <a:rPr lang="en-US" altLang="ja-JP" sz="1600" dirty="0"/>
            </a:br>
            <a:r>
              <a:rPr lang="ja-JP" altLang="en-US" sz="1600" dirty="0"/>
              <a:t>作業を行います。</a:t>
            </a:r>
            <a:br>
              <a:rPr lang="en-US" altLang="ja-JP" sz="1600" dirty="0"/>
            </a:br>
            <a:endParaRPr lang="ja-JP" altLang="en-US" sz="1600" b="1" dirty="0"/>
          </a:p>
          <a:p>
            <a:pPr marL="0" indent="0">
              <a:buNone/>
            </a:pPr>
            <a:endParaRPr kumimoji="1" lang="ja-JP" altLang="en-US" dirty="0"/>
          </a:p>
        </p:txBody>
      </p:sp>
      <p:sp>
        <p:nvSpPr>
          <p:cNvPr id="6" name="テキスト ボックス 5"/>
          <p:cNvSpPr txBox="1"/>
          <p:nvPr/>
        </p:nvSpPr>
        <p:spPr>
          <a:xfrm>
            <a:off x="467430" y="4775405"/>
            <a:ext cx="1668526" cy="307777"/>
          </a:xfrm>
          <a:prstGeom prst="rect">
            <a:avLst/>
          </a:prstGeom>
          <a:noFill/>
        </p:spPr>
        <p:txBody>
          <a:bodyPr wrap="square" rtlCol="0">
            <a:spAutoFit/>
          </a:bodyPr>
          <a:lstStyle/>
          <a:p>
            <a:pPr algn="ctr"/>
            <a:r>
              <a:rPr lang="en-US" altLang="ja-JP" sz="1400" b="1" dirty="0">
                <a:ln w="0"/>
                <a:solidFill>
                  <a:srgbClr val="002B62"/>
                </a:solidFill>
              </a:rPr>
              <a:t>Ansible-Galaxy</a:t>
            </a:r>
            <a:endParaRPr kumimoji="1" lang="en-US" altLang="ja-JP" sz="1400" b="1" dirty="0">
              <a:ln w="0"/>
              <a:solidFill>
                <a:srgbClr val="002B62"/>
              </a:solidFill>
            </a:endParaRPr>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0337" y="3847019"/>
            <a:ext cx="900000" cy="900000"/>
          </a:xfrm>
          <a:prstGeom prst="rect">
            <a:avLst/>
          </a:prstGeom>
        </p:spPr>
      </p:pic>
      <p:sp>
        <p:nvSpPr>
          <p:cNvPr id="8" name="フローチャート: 複数書類 7"/>
          <p:cNvSpPr/>
          <p:nvPr/>
        </p:nvSpPr>
        <p:spPr bwMode="auto">
          <a:xfrm>
            <a:off x="2011376" y="3382223"/>
            <a:ext cx="689944" cy="507370"/>
          </a:xfrm>
          <a:prstGeom prst="flowChartMultidocument">
            <a:avLst/>
          </a:prstGeom>
          <a:solidFill>
            <a:srgbClr val="FFFF00"/>
          </a:solidFill>
          <a:ln w="28575">
            <a:solidFill>
              <a:srgbClr val="FFC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solidFill>
                  <a:schemeClr val="accent6">
                    <a:lumMod val="90000"/>
                    <a:lumOff val="10000"/>
                  </a:schemeClr>
                </a:solidFill>
                <a:latin typeface="+mn-ea"/>
              </a:rPr>
              <a:t>Role</a:t>
            </a:r>
            <a:endParaRPr kumimoji="1" lang="ja-JP" altLang="en-US" dirty="0">
              <a:solidFill>
                <a:schemeClr val="accent6">
                  <a:lumMod val="90000"/>
                  <a:lumOff val="10000"/>
                </a:schemeClr>
              </a:solidFill>
              <a:latin typeface="+mn-ea"/>
            </a:endParaRPr>
          </a:p>
        </p:txBody>
      </p:sp>
      <p:sp>
        <p:nvSpPr>
          <p:cNvPr id="9" name="テキスト ボックス 8"/>
          <p:cNvSpPr txBox="1"/>
          <p:nvPr/>
        </p:nvSpPr>
        <p:spPr>
          <a:xfrm>
            <a:off x="2627730" y="4775405"/>
            <a:ext cx="1725215" cy="307777"/>
          </a:xfrm>
          <a:prstGeom prst="rect">
            <a:avLst/>
          </a:prstGeom>
          <a:noFill/>
        </p:spPr>
        <p:txBody>
          <a:bodyPr wrap="square" rtlCol="0" anchor="ctr">
            <a:spAutoFit/>
          </a:bodyPr>
          <a:lstStyle/>
          <a:p>
            <a:pPr algn="ctr"/>
            <a:r>
              <a:rPr kumimoji="1" lang="en-US" altLang="ja-JP" sz="1400" b="1" dirty="0" err="1">
                <a:ln w="0"/>
                <a:solidFill>
                  <a:srgbClr val="002B62"/>
                </a:solidFill>
              </a:rPr>
              <a:t>ITALegacyRole</a:t>
            </a:r>
            <a:endParaRPr kumimoji="1" lang="en-US" altLang="ja-JP" sz="1400" b="1" dirty="0">
              <a:ln w="0"/>
              <a:solidFill>
                <a:srgbClr val="002B62"/>
              </a:solidFill>
            </a:endParaRPr>
          </a:p>
        </p:txBody>
      </p:sp>
      <p:sp>
        <p:nvSpPr>
          <p:cNvPr id="10" name="テキスト ボックス 9"/>
          <p:cNvSpPr txBox="1"/>
          <p:nvPr/>
        </p:nvSpPr>
        <p:spPr>
          <a:xfrm>
            <a:off x="1538326" y="2832048"/>
            <a:ext cx="1567001" cy="307777"/>
          </a:xfrm>
          <a:prstGeom prst="rect">
            <a:avLst/>
          </a:prstGeom>
          <a:noFill/>
        </p:spPr>
        <p:txBody>
          <a:bodyPr wrap="square" rtlCol="0">
            <a:spAutoFit/>
          </a:bodyPr>
          <a:lstStyle/>
          <a:p>
            <a:pPr algn="ctr"/>
            <a:r>
              <a:rPr lang="ja-JP" altLang="en-US" sz="1400" b="1" dirty="0">
                <a:ln w="0"/>
              </a:rPr>
              <a:t>①ダウンロード</a:t>
            </a:r>
            <a:endParaRPr kumimoji="1" lang="en-US" altLang="ja-JP" sz="1400" b="1" dirty="0">
              <a:ln w="0"/>
            </a:endParaRPr>
          </a:p>
        </p:txBody>
      </p:sp>
      <p:sp>
        <p:nvSpPr>
          <p:cNvPr id="11" name="テキスト ボックス 10"/>
          <p:cNvSpPr txBox="1"/>
          <p:nvPr/>
        </p:nvSpPr>
        <p:spPr>
          <a:xfrm>
            <a:off x="2701320" y="5066080"/>
            <a:ext cx="4252861" cy="523220"/>
          </a:xfrm>
          <a:prstGeom prst="rect">
            <a:avLst/>
          </a:prstGeom>
          <a:noFill/>
        </p:spPr>
        <p:txBody>
          <a:bodyPr wrap="square" rtlCol="0">
            <a:spAutoFit/>
          </a:bodyPr>
          <a:lstStyle/>
          <a:p>
            <a:pPr marL="228600" indent="-228600">
              <a:buFont typeface="+mj-ea"/>
              <a:buAutoNum type="circleNumDbPlain" startAt="2"/>
            </a:pPr>
            <a:r>
              <a:rPr lang="en-US" altLang="ja-JP" sz="1400" b="1" dirty="0" err="1">
                <a:ln w="0"/>
              </a:rPr>
              <a:t>ITAreadme</a:t>
            </a:r>
            <a:r>
              <a:rPr lang="ja-JP" altLang="en-US" sz="1400" b="1" dirty="0">
                <a:ln w="0"/>
              </a:rPr>
              <a:t>と読替表を作成</a:t>
            </a:r>
            <a:endParaRPr lang="en-US" altLang="ja-JP" sz="1400" b="1" dirty="0">
              <a:ln w="0"/>
            </a:endParaRPr>
          </a:p>
          <a:p>
            <a:pPr marL="228600" indent="-228600">
              <a:buFont typeface="+mj-ea"/>
              <a:buAutoNum type="circleNumDbPlain" startAt="2"/>
            </a:pPr>
            <a:r>
              <a:rPr lang="en-US" altLang="ja-JP" sz="1400" b="1" dirty="0">
                <a:ln w="0"/>
              </a:rPr>
              <a:t>Movement</a:t>
            </a:r>
            <a:r>
              <a:rPr lang="ja-JP" altLang="en-US" sz="1400" b="1" dirty="0">
                <a:ln w="0"/>
              </a:rPr>
              <a:t>、オペレーションの登録を行う。</a:t>
            </a:r>
            <a:endParaRPr kumimoji="1" lang="en-US" altLang="ja-JP" sz="1400" b="1" dirty="0">
              <a:ln w="0"/>
            </a:endParaRPr>
          </a:p>
        </p:txBody>
      </p:sp>
      <p:grpSp>
        <p:nvGrpSpPr>
          <p:cNvPr id="15" name="グループ化 14"/>
          <p:cNvGrpSpPr>
            <a:grpSpLocks noChangeAspect="1"/>
          </p:cNvGrpSpPr>
          <p:nvPr/>
        </p:nvGrpSpPr>
        <p:grpSpPr bwMode="gray">
          <a:xfrm>
            <a:off x="7471185" y="3847019"/>
            <a:ext cx="522850" cy="900000"/>
            <a:chOff x="5936838" y="1169393"/>
            <a:chExt cx="484187" cy="833438"/>
          </a:xfrm>
        </p:grpSpPr>
        <p:sp>
          <p:nvSpPr>
            <p:cNvPr id="19"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ja-JP" altLang="en-US">
                <a:solidFill>
                  <a:srgbClr val="000000"/>
                </a:solidFill>
              </a:endParaRPr>
            </a:p>
          </p:txBody>
        </p:sp>
        <p:sp>
          <p:nvSpPr>
            <p:cNvPr id="20" name="フリーフォーム 19"/>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lgn="ctr"/>
              <a:endParaRPr lang="ja-JP" altLang="en-US">
                <a:solidFill>
                  <a:srgbClr val="000000"/>
                </a:solidFill>
              </a:endParaRPr>
            </a:p>
          </p:txBody>
        </p:sp>
      </p:grpSp>
      <p:sp>
        <p:nvSpPr>
          <p:cNvPr id="16" name="テキスト ボックス 15"/>
          <p:cNvSpPr txBox="1"/>
          <p:nvPr/>
        </p:nvSpPr>
        <p:spPr>
          <a:xfrm>
            <a:off x="6901286" y="5024509"/>
            <a:ext cx="1662649" cy="307777"/>
          </a:xfrm>
          <a:prstGeom prst="rect">
            <a:avLst/>
          </a:prstGeom>
          <a:noFill/>
        </p:spPr>
        <p:txBody>
          <a:bodyPr wrap="square" rtlCol="0">
            <a:spAutoFit/>
          </a:bodyPr>
          <a:lstStyle/>
          <a:p>
            <a:pPr marL="228600" indent="-228600" algn="ctr">
              <a:buFont typeface="+mj-ea"/>
              <a:buAutoNum type="circleNumDbPlain" startAt="5"/>
            </a:pPr>
            <a:r>
              <a:rPr lang="ja-JP" altLang="en-US" sz="1400" b="1" dirty="0">
                <a:ln w="0"/>
              </a:rPr>
              <a:t>作業を実行する</a:t>
            </a:r>
            <a:endParaRPr lang="en-US" altLang="ja-JP" sz="1400" b="1" dirty="0">
              <a:ln w="0"/>
            </a:endParaRPr>
          </a:p>
        </p:txBody>
      </p:sp>
      <p:sp>
        <p:nvSpPr>
          <p:cNvPr id="17" name="下カーブ矢印 16"/>
          <p:cNvSpPr/>
          <p:nvPr/>
        </p:nvSpPr>
        <p:spPr bwMode="auto">
          <a:xfrm rot="21420245">
            <a:off x="1449663" y="3092362"/>
            <a:ext cx="1870360" cy="801328"/>
          </a:xfrm>
          <a:prstGeom prst="curvedDownArrow">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
        <p:nvSpPr>
          <p:cNvPr id="13" name="テキスト ボックス 12"/>
          <p:cNvSpPr txBox="1"/>
          <p:nvPr/>
        </p:nvSpPr>
        <p:spPr>
          <a:xfrm>
            <a:off x="4434082" y="3841323"/>
            <a:ext cx="1251918" cy="307777"/>
          </a:xfrm>
          <a:prstGeom prst="rect">
            <a:avLst/>
          </a:prstGeom>
          <a:noFill/>
        </p:spPr>
        <p:txBody>
          <a:bodyPr wrap="square" rtlCol="0">
            <a:spAutoFit/>
          </a:bodyPr>
          <a:lstStyle/>
          <a:p>
            <a:pPr algn="ctr"/>
            <a:r>
              <a:rPr kumimoji="1" lang="ja-JP" altLang="en-US" sz="1400" b="1" dirty="0">
                <a:ln w="0"/>
                <a:solidFill>
                  <a:srgbClr val="002B62"/>
                </a:solidFill>
              </a:rPr>
              <a:t>メニュー作成</a:t>
            </a:r>
            <a:endParaRPr kumimoji="1" lang="en-US" altLang="ja-JP" sz="1400" b="1" dirty="0">
              <a:ln w="0"/>
              <a:solidFill>
                <a:srgbClr val="002B62"/>
              </a:solidFill>
            </a:endParaRPr>
          </a:p>
        </p:txBody>
      </p:sp>
      <p:sp>
        <p:nvSpPr>
          <p:cNvPr id="14" name="テキスト ボックス 13"/>
          <p:cNvSpPr txBox="1"/>
          <p:nvPr/>
        </p:nvSpPr>
        <p:spPr>
          <a:xfrm>
            <a:off x="5508480" y="2900491"/>
            <a:ext cx="2520000" cy="523220"/>
          </a:xfrm>
          <a:prstGeom prst="rect">
            <a:avLst/>
          </a:prstGeom>
          <a:noFill/>
        </p:spPr>
        <p:txBody>
          <a:bodyPr wrap="square" rtlCol="0">
            <a:spAutoFit/>
          </a:bodyPr>
          <a:lstStyle/>
          <a:p>
            <a:pPr marL="228600" indent="-228600">
              <a:buFont typeface="+mj-ea"/>
              <a:buAutoNum type="circleNumDbPlain" startAt="4"/>
            </a:pPr>
            <a:r>
              <a:rPr lang="ja-JP" altLang="en-US" sz="1400" b="1">
                <a:ln w="0"/>
              </a:rPr>
              <a:t>パラメータシートを作成</a:t>
            </a:r>
            <a:br>
              <a:rPr lang="en-US" altLang="ja-JP" sz="1400" b="1">
                <a:ln w="0"/>
              </a:rPr>
            </a:br>
            <a:r>
              <a:rPr lang="en-US" altLang="ja-JP" sz="1400" b="1">
                <a:ln w="0"/>
              </a:rPr>
              <a:t>(</a:t>
            </a:r>
            <a:r>
              <a:rPr lang="ja-JP" altLang="en-US" sz="1400" b="1">
                <a:ln w="0"/>
              </a:rPr>
              <a:t>代入値を管理</a:t>
            </a:r>
            <a:r>
              <a:rPr lang="en-US" altLang="ja-JP" sz="1400" b="1">
                <a:ln w="0"/>
              </a:rPr>
              <a:t>)</a:t>
            </a:r>
          </a:p>
        </p:txBody>
      </p:sp>
      <p:pic>
        <p:nvPicPr>
          <p:cNvPr id="18" name="図 17"/>
          <p:cNvPicPr>
            <a:picLocks noChangeAspect="1"/>
          </p:cNvPicPr>
          <p:nvPr/>
        </p:nvPicPr>
        <p:blipFill>
          <a:blip r:embed="rId3"/>
          <a:stretch>
            <a:fillRect/>
          </a:stretch>
        </p:blipFill>
        <p:spPr>
          <a:xfrm>
            <a:off x="4610041" y="2900491"/>
            <a:ext cx="900000" cy="900000"/>
          </a:xfrm>
          <a:prstGeom prst="rect">
            <a:avLst/>
          </a:prstGeom>
        </p:spPr>
      </p:pic>
      <p:sp>
        <p:nvSpPr>
          <p:cNvPr id="5" name="Freeform 76"/>
          <p:cNvSpPr>
            <a:spLocks noChangeAspect="1" noEditPoints="1"/>
          </p:cNvSpPr>
          <p:nvPr/>
        </p:nvSpPr>
        <p:spPr bwMode="gray">
          <a:xfrm>
            <a:off x="852518" y="3847019"/>
            <a:ext cx="898350" cy="900000"/>
          </a:xfrm>
          <a:custGeom>
            <a:avLst/>
            <a:gdLst>
              <a:gd name="T0" fmla="*/ 0 w 1153"/>
              <a:gd name="T1" fmla="*/ 577 h 1154"/>
              <a:gd name="T2" fmla="*/ 1153 w 1153"/>
              <a:gd name="T3" fmla="*/ 577 h 1154"/>
              <a:gd name="T4" fmla="*/ 673 w 1153"/>
              <a:gd name="T5" fmla="*/ 1078 h 1154"/>
              <a:gd name="T6" fmla="*/ 596 w 1153"/>
              <a:gd name="T7" fmla="*/ 941 h 1154"/>
              <a:gd name="T8" fmla="*/ 853 w 1153"/>
              <a:gd name="T9" fmla="*/ 868 h 1154"/>
              <a:gd name="T10" fmla="*/ 300 w 1153"/>
              <a:gd name="T11" fmla="*/ 868 h 1154"/>
              <a:gd name="T12" fmla="*/ 557 w 1153"/>
              <a:gd name="T13" fmla="*/ 941 h 1154"/>
              <a:gd name="T14" fmla="*/ 479 w 1153"/>
              <a:gd name="T15" fmla="*/ 1078 h 1154"/>
              <a:gd name="T16" fmla="*/ 67 w 1153"/>
              <a:gd name="T17" fmla="*/ 597 h 1154"/>
              <a:gd name="T18" fmla="*/ 209 w 1153"/>
              <a:gd name="T19" fmla="*/ 670 h 1154"/>
              <a:gd name="T20" fmla="*/ 133 w 1153"/>
              <a:gd name="T21" fmla="*/ 829 h 1154"/>
              <a:gd name="T22" fmla="*/ 479 w 1153"/>
              <a:gd name="T23" fmla="*/ 76 h 1154"/>
              <a:gd name="T24" fmla="*/ 557 w 1153"/>
              <a:gd name="T25" fmla="*/ 285 h 1154"/>
              <a:gd name="T26" fmla="*/ 479 w 1153"/>
              <a:gd name="T27" fmla="*/ 76 h 1154"/>
              <a:gd name="T28" fmla="*/ 789 w 1153"/>
              <a:gd name="T29" fmla="*/ 285 h 1154"/>
              <a:gd name="T30" fmla="*/ 596 w 1153"/>
              <a:gd name="T31" fmla="*/ 67 h 1154"/>
              <a:gd name="T32" fmla="*/ 825 w 1153"/>
              <a:gd name="T33" fmla="*/ 229 h 1154"/>
              <a:gd name="T34" fmla="*/ 882 w 1153"/>
              <a:gd name="T35" fmla="*/ 400 h 1154"/>
              <a:gd name="T36" fmla="*/ 909 w 1153"/>
              <a:gd name="T37" fmla="*/ 557 h 1154"/>
              <a:gd name="T38" fmla="*/ 596 w 1153"/>
              <a:gd name="T39" fmla="*/ 325 h 1154"/>
              <a:gd name="T40" fmla="*/ 557 w 1153"/>
              <a:gd name="T41" fmla="*/ 325 h 1154"/>
              <a:gd name="T42" fmla="*/ 316 w 1153"/>
              <a:gd name="T43" fmla="*/ 557 h 1154"/>
              <a:gd name="T44" fmla="*/ 284 w 1153"/>
              <a:gd name="T45" fmla="*/ 325 h 1154"/>
              <a:gd name="T46" fmla="*/ 209 w 1153"/>
              <a:gd name="T47" fmla="*/ 483 h 1154"/>
              <a:gd name="T48" fmla="*/ 67 w 1153"/>
              <a:gd name="T49" fmla="*/ 557 h 1154"/>
              <a:gd name="T50" fmla="*/ 243 w 1153"/>
              <a:gd name="T51" fmla="*/ 325 h 1154"/>
              <a:gd name="T52" fmla="*/ 248 w 1153"/>
              <a:gd name="T53" fmla="*/ 668 h 1154"/>
              <a:gd name="T54" fmla="*/ 557 w 1153"/>
              <a:gd name="T55" fmla="*/ 597 h 1154"/>
              <a:gd name="T56" fmla="*/ 483 w 1153"/>
              <a:gd name="T57" fmla="*/ 829 h 1154"/>
              <a:gd name="T58" fmla="*/ 248 w 1153"/>
              <a:gd name="T59" fmla="*/ 668 h 1154"/>
              <a:gd name="T60" fmla="*/ 596 w 1153"/>
              <a:gd name="T61" fmla="*/ 756 h 1154"/>
              <a:gd name="T62" fmla="*/ 909 w 1153"/>
              <a:gd name="T63" fmla="*/ 597 h 1154"/>
              <a:gd name="T64" fmla="*/ 669 w 1153"/>
              <a:gd name="T65" fmla="*/ 829 h 1154"/>
              <a:gd name="T66" fmla="*/ 1086 w 1153"/>
              <a:gd name="T67" fmla="*/ 597 h 1154"/>
              <a:gd name="T68" fmla="*/ 910 w 1153"/>
              <a:gd name="T69" fmla="*/ 829 h 1154"/>
              <a:gd name="T70" fmla="*/ 949 w 1153"/>
              <a:gd name="T71" fmla="*/ 557 h 1154"/>
              <a:gd name="T72" fmla="*/ 975 w 1153"/>
              <a:gd name="T73" fmla="*/ 325 h 1154"/>
              <a:gd name="T74" fmla="*/ 1086 w 1153"/>
              <a:gd name="T75" fmla="*/ 557 h 1154"/>
              <a:gd name="T76" fmla="*/ 995 w 1153"/>
              <a:gd name="T77" fmla="*/ 285 h 1154"/>
              <a:gd name="T78" fmla="*/ 882 w 1153"/>
              <a:gd name="T79" fmla="*/ 210 h 1154"/>
              <a:gd name="T80" fmla="*/ 788 w 1153"/>
              <a:gd name="T81" fmla="*/ 112 h 1154"/>
              <a:gd name="T82" fmla="*/ 365 w 1153"/>
              <a:gd name="T83" fmla="*/ 112 h 1154"/>
              <a:gd name="T84" fmla="*/ 158 w 1153"/>
              <a:gd name="T85" fmla="*/ 285 h 1154"/>
              <a:gd name="T86" fmla="*/ 158 w 1153"/>
              <a:gd name="T87" fmla="*/ 868 h 1154"/>
              <a:gd name="T88" fmla="*/ 365 w 1153"/>
              <a:gd name="T89" fmla="*/ 1041 h 1154"/>
              <a:gd name="T90" fmla="*/ 788 w 1153"/>
              <a:gd name="T91" fmla="*/ 1041 h 1154"/>
              <a:gd name="T92" fmla="*/ 995 w 1153"/>
              <a:gd name="T93" fmla="*/ 868 h 1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53" h="1154">
                <a:moveTo>
                  <a:pt x="576" y="0"/>
                </a:moveTo>
                <a:cubicBezTo>
                  <a:pt x="258" y="0"/>
                  <a:pt x="0" y="259"/>
                  <a:pt x="0" y="577"/>
                </a:cubicBezTo>
                <a:cubicBezTo>
                  <a:pt x="0" y="895"/>
                  <a:pt x="258" y="1154"/>
                  <a:pt x="576" y="1154"/>
                </a:cubicBezTo>
                <a:cubicBezTo>
                  <a:pt x="895" y="1154"/>
                  <a:pt x="1153" y="895"/>
                  <a:pt x="1153" y="577"/>
                </a:cubicBezTo>
                <a:cubicBezTo>
                  <a:pt x="1153" y="259"/>
                  <a:pt x="895" y="0"/>
                  <a:pt x="576" y="0"/>
                </a:cubicBezTo>
                <a:close/>
                <a:moveTo>
                  <a:pt x="673" y="1078"/>
                </a:moveTo>
                <a:cubicBezTo>
                  <a:pt x="648" y="1083"/>
                  <a:pt x="623" y="1085"/>
                  <a:pt x="596" y="1086"/>
                </a:cubicBezTo>
                <a:cubicBezTo>
                  <a:pt x="596" y="941"/>
                  <a:pt x="596" y="941"/>
                  <a:pt x="596" y="941"/>
                </a:cubicBezTo>
                <a:cubicBezTo>
                  <a:pt x="633" y="934"/>
                  <a:pt x="662" y="905"/>
                  <a:pt x="669" y="868"/>
                </a:cubicBezTo>
                <a:cubicBezTo>
                  <a:pt x="853" y="868"/>
                  <a:pt x="853" y="868"/>
                  <a:pt x="853" y="868"/>
                </a:cubicBezTo>
                <a:cubicBezTo>
                  <a:pt x="811" y="967"/>
                  <a:pt x="748" y="1042"/>
                  <a:pt x="673" y="1078"/>
                </a:cubicBezTo>
                <a:close/>
                <a:moveTo>
                  <a:pt x="300" y="868"/>
                </a:moveTo>
                <a:cubicBezTo>
                  <a:pt x="483" y="868"/>
                  <a:pt x="483" y="868"/>
                  <a:pt x="483" y="868"/>
                </a:cubicBezTo>
                <a:cubicBezTo>
                  <a:pt x="491" y="905"/>
                  <a:pt x="520" y="934"/>
                  <a:pt x="557" y="941"/>
                </a:cubicBezTo>
                <a:cubicBezTo>
                  <a:pt x="557" y="1086"/>
                  <a:pt x="557" y="1086"/>
                  <a:pt x="557" y="1086"/>
                </a:cubicBezTo>
                <a:cubicBezTo>
                  <a:pt x="530" y="1085"/>
                  <a:pt x="504" y="1083"/>
                  <a:pt x="479" y="1078"/>
                </a:cubicBezTo>
                <a:cubicBezTo>
                  <a:pt x="405" y="1042"/>
                  <a:pt x="342" y="967"/>
                  <a:pt x="300" y="868"/>
                </a:cubicBezTo>
                <a:close/>
                <a:moveTo>
                  <a:pt x="67" y="597"/>
                </a:moveTo>
                <a:cubicBezTo>
                  <a:pt x="130" y="597"/>
                  <a:pt x="130" y="597"/>
                  <a:pt x="130" y="597"/>
                </a:cubicBezTo>
                <a:cubicBezTo>
                  <a:pt x="138" y="635"/>
                  <a:pt x="169" y="664"/>
                  <a:pt x="209" y="670"/>
                </a:cubicBezTo>
                <a:cubicBezTo>
                  <a:pt x="215" y="726"/>
                  <a:pt x="227" y="779"/>
                  <a:pt x="243" y="829"/>
                </a:cubicBezTo>
                <a:cubicBezTo>
                  <a:pt x="133" y="829"/>
                  <a:pt x="133" y="829"/>
                  <a:pt x="133" y="829"/>
                </a:cubicBezTo>
                <a:cubicBezTo>
                  <a:pt x="94" y="760"/>
                  <a:pt x="70" y="681"/>
                  <a:pt x="67" y="597"/>
                </a:cubicBezTo>
                <a:close/>
                <a:moveTo>
                  <a:pt x="479" y="76"/>
                </a:moveTo>
                <a:cubicBezTo>
                  <a:pt x="504" y="71"/>
                  <a:pt x="530" y="68"/>
                  <a:pt x="557" y="67"/>
                </a:cubicBezTo>
                <a:cubicBezTo>
                  <a:pt x="557" y="285"/>
                  <a:pt x="557" y="285"/>
                  <a:pt x="557" y="285"/>
                </a:cubicBezTo>
                <a:cubicBezTo>
                  <a:pt x="300" y="285"/>
                  <a:pt x="300" y="285"/>
                  <a:pt x="300" y="285"/>
                </a:cubicBezTo>
                <a:cubicBezTo>
                  <a:pt x="342" y="186"/>
                  <a:pt x="405" y="111"/>
                  <a:pt x="479" y="76"/>
                </a:cubicBezTo>
                <a:close/>
                <a:moveTo>
                  <a:pt x="825" y="229"/>
                </a:moveTo>
                <a:cubicBezTo>
                  <a:pt x="807" y="243"/>
                  <a:pt x="794" y="262"/>
                  <a:pt x="789" y="285"/>
                </a:cubicBezTo>
                <a:cubicBezTo>
                  <a:pt x="596" y="285"/>
                  <a:pt x="596" y="285"/>
                  <a:pt x="596" y="285"/>
                </a:cubicBezTo>
                <a:cubicBezTo>
                  <a:pt x="596" y="67"/>
                  <a:pt x="596" y="67"/>
                  <a:pt x="596" y="67"/>
                </a:cubicBezTo>
                <a:cubicBezTo>
                  <a:pt x="623" y="68"/>
                  <a:pt x="648" y="71"/>
                  <a:pt x="673" y="76"/>
                </a:cubicBezTo>
                <a:cubicBezTo>
                  <a:pt x="733" y="104"/>
                  <a:pt x="785" y="158"/>
                  <a:pt x="825" y="229"/>
                </a:cubicBezTo>
                <a:close/>
                <a:moveTo>
                  <a:pt x="789" y="325"/>
                </a:moveTo>
                <a:cubicBezTo>
                  <a:pt x="799" y="368"/>
                  <a:pt x="837" y="400"/>
                  <a:pt x="882" y="400"/>
                </a:cubicBezTo>
                <a:cubicBezTo>
                  <a:pt x="885" y="400"/>
                  <a:pt x="887" y="399"/>
                  <a:pt x="890" y="399"/>
                </a:cubicBezTo>
                <a:cubicBezTo>
                  <a:pt x="901" y="449"/>
                  <a:pt x="908" y="502"/>
                  <a:pt x="909" y="557"/>
                </a:cubicBezTo>
                <a:cubicBezTo>
                  <a:pt x="596" y="557"/>
                  <a:pt x="596" y="557"/>
                  <a:pt x="596" y="557"/>
                </a:cubicBezTo>
                <a:cubicBezTo>
                  <a:pt x="596" y="325"/>
                  <a:pt x="596" y="325"/>
                  <a:pt x="596" y="325"/>
                </a:cubicBezTo>
                <a:lnTo>
                  <a:pt x="789" y="325"/>
                </a:lnTo>
                <a:close/>
                <a:moveTo>
                  <a:pt x="557" y="325"/>
                </a:moveTo>
                <a:cubicBezTo>
                  <a:pt x="557" y="557"/>
                  <a:pt x="557" y="557"/>
                  <a:pt x="557" y="557"/>
                </a:cubicBezTo>
                <a:cubicBezTo>
                  <a:pt x="316" y="557"/>
                  <a:pt x="316" y="557"/>
                  <a:pt x="316" y="557"/>
                </a:cubicBezTo>
                <a:cubicBezTo>
                  <a:pt x="309" y="522"/>
                  <a:pt x="282" y="495"/>
                  <a:pt x="248" y="485"/>
                </a:cubicBezTo>
                <a:cubicBezTo>
                  <a:pt x="255" y="428"/>
                  <a:pt x="267" y="374"/>
                  <a:pt x="284" y="325"/>
                </a:cubicBezTo>
                <a:lnTo>
                  <a:pt x="557" y="325"/>
                </a:lnTo>
                <a:close/>
                <a:moveTo>
                  <a:pt x="209" y="483"/>
                </a:moveTo>
                <a:cubicBezTo>
                  <a:pt x="169" y="489"/>
                  <a:pt x="138" y="518"/>
                  <a:pt x="130" y="557"/>
                </a:cubicBezTo>
                <a:cubicBezTo>
                  <a:pt x="67" y="557"/>
                  <a:pt x="67" y="557"/>
                  <a:pt x="67" y="557"/>
                </a:cubicBezTo>
                <a:cubicBezTo>
                  <a:pt x="70" y="473"/>
                  <a:pt x="94" y="394"/>
                  <a:pt x="133" y="325"/>
                </a:cubicBezTo>
                <a:cubicBezTo>
                  <a:pt x="243" y="325"/>
                  <a:pt x="243" y="325"/>
                  <a:pt x="243" y="325"/>
                </a:cubicBezTo>
                <a:cubicBezTo>
                  <a:pt x="227" y="374"/>
                  <a:pt x="215" y="427"/>
                  <a:pt x="209" y="483"/>
                </a:cubicBezTo>
                <a:close/>
                <a:moveTo>
                  <a:pt x="248" y="668"/>
                </a:moveTo>
                <a:cubicBezTo>
                  <a:pt x="282" y="659"/>
                  <a:pt x="309" y="631"/>
                  <a:pt x="316" y="597"/>
                </a:cubicBezTo>
                <a:cubicBezTo>
                  <a:pt x="557" y="597"/>
                  <a:pt x="557" y="597"/>
                  <a:pt x="557" y="597"/>
                </a:cubicBezTo>
                <a:cubicBezTo>
                  <a:pt x="557" y="756"/>
                  <a:pt x="557" y="756"/>
                  <a:pt x="557" y="756"/>
                </a:cubicBezTo>
                <a:cubicBezTo>
                  <a:pt x="520" y="763"/>
                  <a:pt x="491" y="792"/>
                  <a:pt x="483" y="829"/>
                </a:cubicBezTo>
                <a:cubicBezTo>
                  <a:pt x="284" y="829"/>
                  <a:pt x="284" y="829"/>
                  <a:pt x="284" y="829"/>
                </a:cubicBezTo>
                <a:cubicBezTo>
                  <a:pt x="267" y="779"/>
                  <a:pt x="255" y="725"/>
                  <a:pt x="248" y="668"/>
                </a:cubicBezTo>
                <a:close/>
                <a:moveTo>
                  <a:pt x="669" y="829"/>
                </a:moveTo>
                <a:cubicBezTo>
                  <a:pt x="662" y="792"/>
                  <a:pt x="633" y="763"/>
                  <a:pt x="596" y="756"/>
                </a:cubicBezTo>
                <a:cubicBezTo>
                  <a:pt x="596" y="597"/>
                  <a:pt x="596" y="597"/>
                  <a:pt x="596" y="597"/>
                </a:cubicBezTo>
                <a:cubicBezTo>
                  <a:pt x="909" y="597"/>
                  <a:pt x="909" y="597"/>
                  <a:pt x="909" y="597"/>
                </a:cubicBezTo>
                <a:cubicBezTo>
                  <a:pt x="907" y="680"/>
                  <a:pt x="893" y="759"/>
                  <a:pt x="869" y="829"/>
                </a:cubicBezTo>
                <a:lnTo>
                  <a:pt x="669" y="829"/>
                </a:lnTo>
                <a:close/>
                <a:moveTo>
                  <a:pt x="949" y="597"/>
                </a:moveTo>
                <a:cubicBezTo>
                  <a:pt x="1086" y="597"/>
                  <a:pt x="1086" y="597"/>
                  <a:pt x="1086" y="597"/>
                </a:cubicBezTo>
                <a:cubicBezTo>
                  <a:pt x="1083" y="681"/>
                  <a:pt x="1059" y="760"/>
                  <a:pt x="1020" y="829"/>
                </a:cubicBezTo>
                <a:cubicBezTo>
                  <a:pt x="910" y="829"/>
                  <a:pt x="910" y="829"/>
                  <a:pt x="910" y="829"/>
                </a:cubicBezTo>
                <a:cubicBezTo>
                  <a:pt x="933" y="758"/>
                  <a:pt x="947" y="680"/>
                  <a:pt x="949" y="597"/>
                </a:cubicBezTo>
                <a:close/>
                <a:moveTo>
                  <a:pt x="949" y="557"/>
                </a:moveTo>
                <a:cubicBezTo>
                  <a:pt x="948" y="498"/>
                  <a:pt x="940" y="441"/>
                  <a:pt x="928" y="388"/>
                </a:cubicBezTo>
                <a:cubicBezTo>
                  <a:pt x="952" y="375"/>
                  <a:pt x="970" y="352"/>
                  <a:pt x="975" y="325"/>
                </a:cubicBezTo>
                <a:cubicBezTo>
                  <a:pt x="1020" y="325"/>
                  <a:pt x="1020" y="325"/>
                  <a:pt x="1020" y="325"/>
                </a:cubicBezTo>
                <a:cubicBezTo>
                  <a:pt x="1059" y="394"/>
                  <a:pt x="1083" y="473"/>
                  <a:pt x="1086" y="557"/>
                </a:cubicBezTo>
                <a:lnTo>
                  <a:pt x="949" y="557"/>
                </a:lnTo>
                <a:close/>
                <a:moveTo>
                  <a:pt x="995" y="285"/>
                </a:moveTo>
                <a:cubicBezTo>
                  <a:pt x="975" y="285"/>
                  <a:pt x="975" y="285"/>
                  <a:pt x="975" y="285"/>
                </a:cubicBezTo>
                <a:cubicBezTo>
                  <a:pt x="966" y="242"/>
                  <a:pt x="928" y="210"/>
                  <a:pt x="882" y="210"/>
                </a:cubicBezTo>
                <a:cubicBezTo>
                  <a:pt x="875" y="210"/>
                  <a:pt x="868" y="211"/>
                  <a:pt x="861" y="212"/>
                </a:cubicBezTo>
                <a:cubicBezTo>
                  <a:pt x="839" y="174"/>
                  <a:pt x="815" y="141"/>
                  <a:pt x="788" y="112"/>
                </a:cubicBezTo>
                <a:cubicBezTo>
                  <a:pt x="871" y="151"/>
                  <a:pt x="943" y="210"/>
                  <a:pt x="995" y="285"/>
                </a:cubicBezTo>
                <a:close/>
                <a:moveTo>
                  <a:pt x="365" y="112"/>
                </a:moveTo>
                <a:cubicBezTo>
                  <a:pt x="322" y="158"/>
                  <a:pt x="285" y="217"/>
                  <a:pt x="258" y="285"/>
                </a:cubicBezTo>
                <a:cubicBezTo>
                  <a:pt x="158" y="285"/>
                  <a:pt x="158" y="285"/>
                  <a:pt x="158" y="285"/>
                </a:cubicBezTo>
                <a:cubicBezTo>
                  <a:pt x="210" y="210"/>
                  <a:pt x="282" y="151"/>
                  <a:pt x="365" y="112"/>
                </a:cubicBezTo>
                <a:close/>
                <a:moveTo>
                  <a:pt x="158" y="868"/>
                </a:moveTo>
                <a:cubicBezTo>
                  <a:pt x="258" y="868"/>
                  <a:pt x="258" y="868"/>
                  <a:pt x="258" y="868"/>
                </a:cubicBezTo>
                <a:cubicBezTo>
                  <a:pt x="285" y="937"/>
                  <a:pt x="322" y="996"/>
                  <a:pt x="365" y="1041"/>
                </a:cubicBezTo>
                <a:cubicBezTo>
                  <a:pt x="282" y="1003"/>
                  <a:pt x="210" y="943"/>
                  <a:pt x="158" y="868"/>
                </a:cubicBezTo>
                <a:close/>
                <a:moveTo>
                  <a:pt x="788" y="1041"/>
                </a:moveTo>
                <a:cubicBezTo>
                  <a:pt x="831" y="996"/>
                  <a:pt x="868" y="937"/>
                  <a:pt x="895" y="868"/>
                </a:cubicBezTo>
                <a:cubicBezTo>
                  <a:pt x="995" y="868"/>
                  <a:pt x="995" y="868"/>
                  <a:pt x="995" y="868"/>
                </a:cubicBezTo>
                <a:cubicBezTo>
                  <a:pt x="943" y="943"/>
                  <a:pt x="871" y="1003"/>
                  <a:pt x="788" y="1041"/>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ja-JP" altLang="en-US"/>
          </a:p>
        </p:txBody>
      </p:sp>
      <p:cxnSp>
        <p:nvCxnSpPr>
          <p:cNvPr id="25" name="直線矢印コネクタ 24">
            <a:extLst>
              <a:ext uri="{FF2B5EF4-FFF2-40B4-BE49-F238E27FC236}">
                <a16:creationId xmlns:a16="http://schemas.microsoft.com/office/drawing/2014/main" id="{EB7B146A-17CE-4D5F-AE50-94BBC1569E61}"/>
              </a:ext>
            </a:extLst>
          </p:cNvPr>
          <p:cNvCxnSpPr>
            <a:stCxn id="7" idx="3"/>
          </p:cNvCxnSpPr>
          <p:nvPr/>
        </p:nvCxnSpPr>
        <p:spPr bwMode="auto">
          <a:xfrm flipV="1">
            <a:off x="3940337" y="4245222"/>
            <a:ext cx="3528000" cy="0"/>
          </a:xfrm>
          <a:prstGeom prst="straightConnector1">
            <a:avLst/>
          </a:prstGeom>
          <a:solidFill>
            <a:schemeClr val="bg1"/>
          </a:solidFill>
          <a:ln w="381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テキスト ボックス 20">
            <a:extLst>
              <a:ext uri="{FF2B5EF4-FFF2-40B4-BE49-F238E27FC236}">
                <a16:creationId xmlns:a16="http://schemas.microsoft.com/office/drawing/2014/main" id="{58156FEE-7000-4612-A934-717F14509FA1}"/>
              </a:ext>
            </a:extLst>
          </p:cNvPr>
          <p:cNvSpPr txBox="1"/>
          <p:nvPr/>
        </p:nvSpPr>
        <p:spPr>
          <a:xfrm>
            <a:off x="6870003" y="4775405"/>
            <a:ext cx="1725215" cy="307777"/>
          </a:xfrm>
          <a:prstGeom prst="rect">
            <a:avLst/>
          </a:prstGeom>
          <a:noFill/>
        </p:spPr>
        <p:txBody>
          <a:bodyPr wrap="square" rtlCol="0" anchor="ctr">
            <a:spAutoFit/>
          </a:bodyPr>
          <a:lstStyle/>
          <a:p>
            <a:pPr algn="ctr"/>
            <a:r>
              <a:rPr kumimoji="1" lang="ja-JP" altLang="en-US" sz="1400" b="1" dirty="0">
                <a:ln w="0"/>
                <a:solidFill>
                  <a:srgbClr val="002B62"/>
                </a:solidFill>
              </a:rPr>
              <a:t>ターゲットサーバ</a:t>
            </a:r>
            <a:endParaRPr kumimoji="1" lang="en-US" altLang="ja-JP" sz="1400" b="1" dirty="0">
              <a:ln w="0"/>
              <a:solidFill>
                <a:srgbClr val="002B62"/>
              </a:solidFill>
            </a:endParaRPr>
          </a:p>
        </p:txBody>
      </p:sp>
    </p:spTree>
    <p:extLst>
      <p:ext uri="{BB962C8B-B14F-4D97-AF65-F5344CB8AC3E}">
        <p14:creationId xmlns:p14="http://schemas.microsoft.com/office/powerpoint/2010/main" val="46548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2.1 </a:t>
            </a:r>
            <a:r>
              <a:rPr lang="ja-JP" altLang="en-US" dirty="0"/>
              <a:t>作業環境とシナリオ</a:t>
            </a:r>
            <a:r>
              <a:rPr lang="en-US" altLang="ja-JP" dirty="0"/>
              <a:t>(3/3)</a:t>
            </a:r>
            <a:endParaRPr kumimoji="1" lang="ja-JP" altLang="en-US" dirty="0"/>
          </a:p>
        </p:txBody>
      </p:sp>
      <p:sp>
        <p:nvSpPr>
          <p:cNvPr id="3" name="コンテンツ プレースホルダー 2"/>
          <p:cNvSpPr>
            <a:spLocks noGrp="1"/>
          </p:cNvSpPr>
          <p:nvPr>
            <p:ph sz="quarter" idx="10"/>
          </p:nvPr>
        </p:nvSpPr>
        <p:spPr>
          <a:xfrm>
            <a:off x="179512" y="836712"/>
            <a:ext cx="8784976" cy="5112638"/>
          </a:xfrm>
        </p:spPr>
        <p:txBody>
          <a:bodyPr>
            <a:normAutofit/>
          </a:bodyPr>
          <a:lstStyle/>
          <a:p>
            <a:r>
              <a:rPr lang="ja-JP" altLang="en-US" b="1" dirty="0"/>
              <a:t>ロールダウンロード</a:t>
            </a:r>
            <a:endParaRPr lang="en-US" altLang="ja-JP" b="1" dirty="0"/>
          </a:p>
          <a:p>
            <a:pPr marL="180000" lvl="1" indent="0">
              <a:buNone/>
            </a:pPr>
            <a:r>
              <a:rPr lang="ja-JP" altLang="en-US" dirty="0"/>
              <a:t>まず、以下の</a:t>
            </a:r>
            <a:r>
              <a:rPr lang="en-US" altLang="ja-JP" dirty="0"/>
              <a:t>URL</a:t>
            </a:r>
            <a:r>
              <a:rPr lang="ja-JP" altLang="en-US" dirty="0"/>
              <a:t>から</a:t>
            </a:r>
            <a:r>
              <a:rPr lang="en-US" altLang="ja-JP" dirty="0"/>
              <a:t>Role</a:t>
            </a:r>
            <a:r>
              <a:rPr lang="ja-JP" altLang="en-US" dirty="0"/>
              <a:t>を取得してください。</a:t>
            </a:r>
            <a:endParaRPr lang="en-US" altLang="ja-JP" dirty="0"/>
          </a:p>
          <a:p>
            <a:pPr marL="180000" lvl="1" indent="0">
              <a:buNone/>
            </a:pPr>
            <a:br>
              <a:rPr lang="en-US" altLang="ja-JP" dirty="0"/>
            </a:br>
            <a:br>
              <a:rPr lang="en-US" altLang="ja-JP" dirty="0"/>
            </a:br>
            <a:br>
              <a:rPr lang="en-US" altLang="ja-JP" dirty="0"/>
            </a:br>
            <a:br>
              <a:rPr lang="en-US" altLang="ja-JP" dirty="0"/>
            </a:br>
            <a:r>
              <a:rPr lang="en-US" altLang="ja-JP" dirty="0"/>
              <a:t>/</a:t>
            </a:r>
            <a:r>
              <a:rPr lang="en-US" altLang="ja-JP" dirty="0" err="1"/>
              <a:t>etc</a:t>
            </a:r>
            <a:r>
              <a:rPr lang="en-US" altLang="ja-JP" dirty="0"/>
              <a:t>/</a:t>
            </a:r>
            <a:r>
              <a:rPr lang="en-US" altLang="ja-JP" dirty="0" err="1"/>
              <a:t>sudoers.d</a:t>
            </a:r>
            <a:r>
              <a:rPr lang="ja-JP" altLang="en-US" dirty="0"/>
              <a:t>配下にファイルを追加するロールパッケージです。</a:t>
            </a:r>
            <a:endParaRPr lang="en-US" altLang="ja-JP" b="1" dirty="0"/>
          </a:p>
          <a:p>
            <a:pPr marL="0" indent="0">
              <a:buNone/>
            </a:pPr>
            <a:endParaRPr kumimoji="1" lang="en-US" altLang="ja-JP" b="1" dirty="0"/>
          </a:p>
          <a:p>
            <a:r>
              <a:rPr kumimoji="1" lang="ja-JP" altLang="en-US" b="1" dirty="0"/>
              <a:t>ダウンロード方法</a:t>
            </a:r>
            <a:endParaRPr lang="en-US" altLang="ja-JP" sz="1600" dirty="0"/>
          </a:p>
          <a:p>
            <a:pPr marL="522900" indent="-342900">
              <a:buFont typeface="+mj-ea"/>
              <a:buAutoNum type="circleNumDbPlain"/>
            </a:pPr>
            <a:r>
              <a:rPr lang="ja-JP" altLang="en-US" sz="1600" dirty="0"/>
              <a:t>「</a:t>
            </a:r>
            <a:r>
              <a:rPr lang="en-US" altLang="ja-JP" sz="1600" dirty="0" err="1"/>
              <a:t>GitHib</a:t>
            </a:r>
            <a:r>
              <a:rPr lang="ja-JP" altLang="en-US" sz="1600" dirty="0"/>
              <a:t> </a:t>
            </a:r>
            <a:r>
              <a:rPr lang="en-US" altLang="ja-JP" sz="1600" dirty="0"/>
              <a:t>Repo</a:t>
            </a:r>
            <a:r>
              <a:rPr lang="ja-JP" altLang="en-US" sz="1600" dirty="0"/>
              <a:t>」ボタンを押下する</a:t>
            </a:r>
            <a:endParaRPr lang="en-US" altLang="ja-JP" sz="1600" dirty="0"/>
          </a:p>
          <a:p>
            <a:pPr marL="522900" indent="-342900">
              <a:buFont typeface="+mj-ea"/>
              <a:buAutoNum type="circleNumDbPlain"/>
            </a:pPr>
            <a:r>
              <a:rPr lang="ja-JP" altLang="en-US" sz="1600" dirty="0"/>
              <a:t>「</a:t>
            </a:r>
            <a:r>
              <a:rPr lang="en-US" altLang="ja-JP" sz="1600" dirty="0"/>
              <a:t>Code</a:t>
            </a:r>
            <a:r>
              <a:rPr lang="ja-JP" altLang="en-US" sz="1600" dirty="0"/>
              <a:t>」ボタンを押下する</a:t>
            </a:r>
            <a:endParaRPr lang="en-US" altLang="ja-JP" sz="1600" dirty="0"/>
          </a:p>
          <a:p>
            <a:pPr marL="522900" indent="-342900">
              <a:buFont typeface="+mj-ea"/>
              <a:buAutoNum type="circleNumDbPlain"/>
            </a:pPr>
            <a:r>
              <a:rPr lang="ja-JP" altLang="en-US" sz="1600" dirty="0"/>
              <a:t>「</a:t>
            </a:r>
            <a:r>
              <a:rPr lang="en-US" altLang="ja-JP" sz="1600" dirty="0" err="1"/>
              <a:t>DownLoadZIP</a:t>
            </a:r>
            <a:r>
              <a:rPr lang="ja-JP" altLang="en-US" sz="1600" dirty="0"/>
              <a:t>」を押下する</a:t>
            </a:r>
            <a:endParaRPr lang="en-US" altLang="ja-JP" sz="1600" dirty="0"/>
          </a:p>
          <a:p>
            <a:pPr indent="0">
              <a:buNone/>
            </a:pPr>
            <a:endParaRPr lang="en-US" altLang="ja-JP" sz="1600" b="1" dirty="0"/>
          </a:p>
          <a:p>
            <a:pPr indent="0">
              <a:buNone/>
            </a:pPr>
            <a:endParaRPr lang="ja-JP" altLang="en-US" sz="1600" b="1" dirty="0"/>
          </a:p>
          <a:p>
            <a:pPr indent="0">
              <a:buNone/>
            </a:pPr>
            <a:endParaRPr lang="en-US" altLang="ja-JP" sz="1600" dirty="0"/>
          </a:p>
        </p:txBody>
      </p:sp>
      <p:grpSp>
        <p:nvGrpSpPr>
          <p:cNvPr id="4" name="グループ化 3"/>
          <p:cNvGrpSpPr/>
          <p:nvPr/>
        </p:nvGrpSpPr>
        <p:grpSpPr>
          <a:xfrm>
            <a:off x="392909" y="1730090"/>
            <a:ext cx="7201975" cy="540000"/>
            <a:chOff x="60142" y="1664917"/>
            <a:chExt cx="8497058" cy="635440"/>
          </a:xfrm>
        </p:grpSpPr>
        <p:sp>
          <p:nvSpPr>
            <p:cNvPr id="5" name="角丸四角形 4"/>
            <p:cNvSpPr/>
            <p:nvPr/>
          </p:nvSpPr>
          <p:spPr bwMode="auto">
            <a:xfrm>
              <a:off x="60142" y="1664917"/>
              <a:ext cx="8497058" cy="635440"/>
            </a:xfrm>
            <a:prstGeom prst="roundRect">
              <a:avLst/>
            </a:prstGeom>
            <a:solidFill>
              <a:srgbClr val="E5F0FF"/>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600" b="1" dirty="0">
                  <a:latin typeface="+mn-ea"/>
                  <a:hlinkClick r:id="rId3"/>
                </a:rPr>
                <a:t>https://galaxy.ansible.com/weareinteractive/sudo</a:t>
              </a:r>
              <a:endParaRPr lang="ja-JP" altLang="en-US" sz="1600" b="1" dirty="0">
                <a:latin typeface="+mn-ea"/>
              </a:endParaRPr>
            </a:p>
          </p:txBody>
        </p:sp>
        <p:pic>
          <p:nvPicPr>
            <p:cNvPr id="6" name="図 5"/>
            <p:cNvPicPr>
              <a:picLocks noChangeAspect="1"/>
            </p:cNvPicPr>
            <p:nvPr/>
          </p:nvPicPr>
          <p:blipFill>
            <a:blip r:embed="rId4"/>
            <a:stretch>
              <a:fillRect/>
            </a:stretch>
          </p:blipFill>
          <p:spPr>
            <a:xfrm>
              <a:off x="379532" y="1790900"/>
              <a:ext cx="398814" cy="383474"/>
            </a:xfrm>
            <a:prstGeom prst="rect">
              <a:avLst/>
            </a:prstGeom>
          </p:spPr>
        </p:pic>
      </p:grpSp>
      <p:pic>
        <p:nvPicPr>
          <p:cNvPr id="12" name="図 11">
            <a:extLst>
              <a:ext uri="{FF2B5EF4-FFF2-40B4-BE49-F238E27FC236}">
                <a16:creationId xmlns:a16="http://schemas.microsoft.com/office/drawing/2014/main" id="{F4B4DC44-F611-4C94-915A-FBE17E0F7F7F}"/>
              </a:ext>
            </a:extLst>
          </p:cNvPr>
          <p:cNvPicPr>
            <a:picLocks noChangeAspect="1"/>
          </p:cNvPicPr>
          <p:nvPr/>
        </p:nvPicPr>
        <p:blipFill>
          <a:blip r:embed="rId5"/>
          <a:stretch>
            <a:fillRect/>
          </a:stretch>
        </p:blipFill>
        <p:spPr>
          <a:xfrm>
            <a:off x="537731" y="4555385"/>
            <a:ext cx="5784850" cy="1658112"/>
          </a:xfrm>
          <a:prstGeom prst="rect">
            <a:avLst/>
          </a:prstGeom>
        </p:spPr>
      </p:pic>
      <p:pic>
        <p:nvPicPr>
          <p:cNvPr id="33" name="図 32"/>
          <p:cNvPicPr>
            <a:picLocks noChangeAspect="1"/>
          </p:cNvPicPr>
          <p:nvPr/>
        </p:nvPicPr>
        <p:blipFill rotWithShape="1">
          <a:blip r:embed="rId6"/>
          <a:srcRect l="8801" t="7172"/>
          <a:stretch/>
        </p:blipFill>
        <p:spPr>
          <a:xfrm>
            <a:off x="6790150" y="4707381"/>
            <a:ext cx="1742400" cy="1483538"/>
          </a:xfrm>
          <a:prstGeom prst="rect">
            <a:avLst/>
          </a:prstGeom>
        </p:spPr>
      </p:pic>
      <p:sp>
        <p:nvSpPr>
          <p:cNvPr id="35" name="角丸四角形 34"/>
          <p:cNvSpPr/>
          <p:nvPr/>
        </p:nvSpPr>
        <p:spPr bwMode="auto">
          <a:xfrm>
            <a:off x="8056192" y="4776177"/>
            <a:ext cx="449818" cy="262974"/>
          </a:xfrm>
          <a:prstGeom prst="roundRect">
            <a:avLst>
              <a:gd name="adj" fmla="val 0"/>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38" name="角丸四角形 37"/>
          <p:cNvSpPr/>
          <p:nvPr/>
        </p:nvSpPr>
        <p:spPr bwMode="auto">
          <a:xfrm>
            <a:off x="6760013" y="5931129"/>
            <a:ext cx="1296179" cy="216190"/>
          </a:xfrm>
          <a:prstGeom prst="roundRect">
            <a:avLst>
              <a:gd name="adj" fmla="val 0"/>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8" name="吹き出し: 円形 17">
            <a:extLst>
              <a:ext uri="{FF2B5EF4-FFF2-40B4-BE49-F238E27FC236}">
                <a16:creationId xmlns:a16="http://schemas.microsoft.com/office/drawing/2014/main" id="{90D6EEA3-27B1-434F-9974-C82DEBB030D7}"/>
              </a:ext>
            </a:extLst>
          </p:cNvPr>
          <p:cNvSpPr/>
          <p:nvPr/>
        </p:nvSpPr>
        <p:spPr bwMode="auto">
          <a:xfrm>
            <a:off x="8214766" y="4427347"/>
            <a:ext cx="288000" cy="288000"/>
          </a:xfrm>
          <a:prstGeom prst="wedgeEllipseCallout">
            <a:avLst>
              <a:gd name="adj1" fmla="val -38470"/>
              <a:gd name="adj2" fmla="val 96503"/>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19" name="吹き出し: 円形 18">
            <a:extLst>
              <a:ext uri="{FF2B5EF4-FFF2-40B4-BE49-F238E27FC236}">
                <a16:creationId xmlns:a16="http://schemas.microsoft.com/office/drawing/2014/main" id="{5C5F88DF-86CB-418B-875C-6B7B48037770}"/>
              </a:ext>
            </a:extLst>
          </p:cNvPr>
          <p:cNvSpPr/>
          <p:nvPr/>
        </p:nvSpPr>
        <p:spPr bwMode="auto">
          <a:xfrm>
            <a:off x="8214085" y="5902919"/>
            <a:ext cx="288000" cy="288000"/>
          </a:xfrm>
          <a:prstGeom prst="wedgeEllipseCallout">
            <a:avLst>
              <a:gd name="adj1" fmla="val -136464"/>
              <a:gd name="adj2" fmla="val 2429"/>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sp>
        <p:nvSpPr>
          <p:cNvPr id="30" name="角丸四角形 29"/>
          <p:cNvSpPr/>
          <p:nvPr/>
        </p:nvSpPr>
        <p:spPr bwMode="auto">
          <a:xfrm>
            <a:off x="4932157" y="5518115"/>
            <a:ext cx="649226" cy="242338"/>
          </a:xfrm>
          <a:prstGeom prst="roundRect">
            <a:avLst>
              <a:gd name="adj" fmla="val 0"/>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7" name="吹き出し: 円形 16">
            <a:extLst>
              <a:ext uri="{FF2B5EF4-FFF2-40B4-BE49-F238E27FC236}">
                <a16:creationId xmlns:a16="http://schemas.microsoft.com/office/drawing/2014/main" id="{E90B43E7-14C9-4893-AD3D-0F78541DAD38}"/>
              </a:ext>
            </a:extLst>
          </p:cNvPr>
          <p:cNvSpPr/>
          <p:nvPr/>
        </p:nvSpPr>
        <p:spPr bwMode="auto">
          <a:xfrm>
            <a:off x="5358467" y="5107808"/>
            <a:ext cx="288000" cy="288000"/>
          </a:xfrm>
          <a:prstGeom prst="wedgeEllipseCallout">
            <a:avLst>
              <a:gd name="adj1" fmla="val -18871"/>
              <a:gd name="adj2" fmla="val 139620"/>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1</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82184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a:t>はじめに </a:t>
            </a:r>
            <a:r>
              <a:rPr lang="ja-JP" altLang="en-US" dirty="0"/>
              <a:t>本書の使い方</a:t>
            </a:r>
            <a:endParaRPr kumimoji="1" lang="ja-JP" altLang="en-US" dirty="0"/>
          </a:p>
        </p:txBody>
      </p:sp>
      <p:sp>
        <p:nvSpPr>
          <p:cNvPr id="3" name="コンテンツ プレースホルダー 2"/>
          <p:cNvSpPr>
            <a:spLocks noGrp="1"/>
          </p:cNvSpPr>
          <p:nvPr>
            <p:ph sz="quarter" idx="10"/>
          </p:nvPr>
        </p:nvSpPr>
        <p:spPr>
          <a:xfrm>
            <a:off x="179512" y="836712"/>
            <a:ext cx="8713088" cy="5616476"/>
          </a:xfrm>
        </p:spPr>
        <p:txBody>
          <a:bodyPr/>
          <a:lstStyle/>
          <a:p>
            <a:r>
              <a:rPr kumimoji="1" lang="ja-JP" altLang="en-US" b="1" dirty="0"/>
              <a:t>本書の</a:t>
            </a:r>
            <a:r>
              <a:rPr lang="ja-JP" altLang="en-US" b="1" dirty="0"/>
              <a:t>使い方</a:t>
            </a:r>
            <a:endParaRPr lang="en-US" altLang="ja-JP" b="1" dirty="0"/>
          </a:p>
          <a:p>
            <a:pPr lvl="1"/>
            <a:r>
              <a:rPr lang="ja-JP" altLang="en-US" b="1" dirty="0"/>
              <a:t>３つの</a:t>
            </a:r>
            <a:r>
              <a:rPr kumimoji="1" lang="ja-JP" altLang="en-US" b="1" dirty="0"/>
              <a:t>シナリオを体感する</a:t>
            </a:r>
            <a:endParaRPr lang="en-US" altLang="ja-JP" b="1" dirty="0"/>
          </a:p>
          <a:p>
            <a:pPr marL="288000" lvl="2" indent="0">
              <a:buNone/>
            </a:pPr>
            <a:r>
              <a:rPr kumimoji="1" lang="ja-JP" altLang="en-US" dirty="0"/>
              <a:t>「</a:t>
            </a:r>
            <a:r>
              <a:rPr kumimoji="1" lang="en-US" altLang="ja-JP" dirty="0"/>
              <a:t>Ansible-Legacy</a:t>
            </a:r>
            <a:r>
              <a:rPr kumimoji="1" lang="ja-JP" altLang="en-US" dirty="0"/>
              <a:t>」</a:t>
            </a:r>
            <a:r>
              <a:rPr lang="ja-JP" altLang="en-US" dirty="0"/>
              <a:t> 「</a:t>
            </a:r>
            <a:r>
              <a:rPr lang="en-US" altLang="ja-JP" dirty="0"/>
              <a:t>Ansible-</a:t>
            </a:r>
            <a:r>
              <a:rPr lang="en-US" altLang="ja-JP" dirty="0" err="1"/>
              <a:t>LegacyRole</a:t>
            </a:r>
            <a:r>
              <a:rPr lang="ja-JP" altLang="en-US" dirty="0"/>
              <a:t>」 「</a:t>
            </a:r>
            <a:r>
              <a:rPr lang="en-US" altLang="ja-JP" dirty="0"/>
              <a:t>Ansible-Pioneer</a:t>
            </a:r>
            <a:r>
              <a:rPr lang="ja-JP" altLang="en-US" dirty="0"/>
              <a:t>」</a:t>
            </a:r>
            <a:r>
              <a:rPr lang="en-US" altLang="ja-JP" dirty="0"/>
              <a:t>3</a:t>
            </a:r>
            <a:r>
              <a:rPr lang="ja-JP" altLang="en-US" dirty="0"/>
              <a:t>モードを実際に利用し、それぞれの強みと利用法を体感いただけます。</a:t>
            </a:r>
            <a:br>
              <a:rPr lang="en-US" altLang="ja-JP" dirty="0"/>
            </a:br>
            <a:br>
              <a:rPr lang="en-US" altLang="ja-JP" dirty="0"/>
            </a:br>
            <a:br>
              <a:rPr lang="en-US" altLang="ja-JP" dirty="0"/>
            </a:br>
            <a:br>
              <a:rPr lang="en-US" altLang="ja-JP" dirty="0"/>
            </a:br>
            <a:endParaRPr lang="en-US" altLang="ja-JP" dirty="0"/>
          </a:p>
        </p:txBody>
      </p:sp>
      <p:graphicFrame>
        <p:nvGraphicFramePr>
          <p:cNvPr id="11" name="表 11">
            <a:extLst>
              <a:ext uri="{FF2B5EF4-FFF2-40B4-BE49-F238E27FC236}">
                <a16:creationId xmlns:a16="http://schemas.microsoft.com/office/drawing/2014/main" id="{EB8C9082-16E2-4425-B131-A6E8FDA8DB9D}"/>
              </a:ext>
            </a:extLst>
          </p:cNvPr>
          <p:cNvGraphicFramePr>
            <a:graphicFrameLocks noGrp="1"/>
          </p:cNvGraphicFramePr>
          <p:nvPr>
            <p:extLst>
              <p:ext uri="{D42A27DB-BD31-4B8C-83A1-F6EECF244321}">
                <p14:modId xmlns:p14="http://schemas.microsoft.com/office/powerpoint/2010/main" val="4149856926"/>
              </p:ext>
            </p:extLst>
          </p:nvPr>
        </p:nvGraphicFramePr>
        <p:xfrm>
          <a:off x="530468" y="2436425"/>
          <a:ext cx="8146102" cy="3795510"/>
        </p:xfrm>
        <a:graphic>
          <a:graphicData uri="http://schemas.openxmlformats.org/drawingml/2006/table">
            <a:tbl>
              <a:tblPr firstRow="1" bandRow="1">
                <a:tableStyleId>{93296810-A885-4BE3-A3E7-6D5BEEA58F35}</a:tableStyleId>
              </a:tblPr>
              <a:tblGrid>
                <a:gridCol w="1233142">
                  <a:extLst>
                    <a:ext uri="{9D8B030D-6E8A-4147-A177-3AD203B41FA5}">
                      <a16:colId xmlns:a16="http://schemas.microsoft.com/office/drawing/2014/main" val="951386622"/>
                    </a:ext>
                  </a:extLst>
                </a:gridCol>
                <a:gridCol w="6912960">
                  <a:extLst>
                    <a:ext uri="{9D8B030D-6E8A-4147-A177-3AD203B41FA5}">
                      <a16:colId xmlns:a16="http://schemas.microsoft.com/office/drawing/2014/main" val="2227554603"/>
                    </a:ext>
                  </a:extLst>
                </a:gridCol>
              </a:tblGrid>
              <a:tr h="396000">
                <a:tc gridSpan="2">
                  <a:txBody>
                    <a:bodyPr/>
                    <a:lstStyle/>
                    <a:p>
                      <a:r>
                        <a:rPr lang="ja-JP" altLang="en-US" sz="1600" dirty="0">
                          <a:solidFill>
                            <a:sysClr val="windowText" lastClr="000000"/>
                          </a:solidFill>
                        </a:rPr>
                        <a:t>各シナリオは独立しており、必要な章を選んで学習できます。</a:t>
                      </a:r>
                      <a:endParaRPr kumimoji="1" lang="ja-JP" altLang="en-US" sz="1600" b="1" dirty="0">
                        <a:solidFill>
                          <a:sysClr val="windowText" lastClr="000000"/>
                        </a:solidFill>
                      </a:endParaRPr>
                    </a:p>
                  </a:txBody>
                  <a:tcPr anchor="c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600" b="0" dirty="0">
                        <a:solidFill>
                          <a:sysClr val="windowText" lastClr="000000"/>
                        </a:solidFill>
                      </a:endParaRPr>
                    </a:p>
                  </a:txBody>
                  <a:tcPr anchor="b">
                    <a:noFill/>
                  </a:tcPr>
                </a:tc>
                <a:extLst>
                  <a:ext uri="{0D108BD9-81ED-4DB2-BD59-A6C34878D82A}">
                    <a16:rowId xmlns:a16="http://schemas.microsoft.com/office/drawing/2014/main" val="1661084814"/>
                  </a:ext>
                </a:extLst>
              </a:tr>
              <a:tr h="564078">
                <a:tc rowSpan="2">
                  <a:txBody>
                    <a:bodyPr/>
                    <a:lstStyle/>
                    <a:p>
                      <a:endParaRPr kumimoji="1" lang="ja-JP" altLang="en-US" sz="1600" b="1" dirty="0">
                        <a:solidFill>
                          <a:sysClr val="windowText" lastClr="000000"/>
                        </a:solidFill>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ysClr val="windowText" lastClr="000000"/>
                          </a:solidFill>
                        </a:rPr>
                        <a:t>第</a:t>
                      </a:r>
                      <a:r>
                        <a:rPr kumimoji="1" lang="en-US" altLang="ja-JP" sz="1600" b="1" dirty="0">
                          <a:solidFill>
                            <a:sysClr val="windowText" lastClr="000000"/>
                          </a:solidFill>
                        </a:rPr>
                        <a:t>1</a:t>
                      </a:r>
                      <a:r>
                        <a:rPr kumimoji="1" lang="ja-JP" altLang="en-US" sz="1600" b="1" dirty="0">
                          <a:solidFill>
                            <a:sysClr val="windowText" lastClr="000000"/>
                          </a:solidFill>
                        </a:rPr>
                        <a:t>章 </a:t>
                      </a:r>
                      <a:r>
                        <a:rPr kumimoji="1" lang="en-US" altLang="ja-JP" sz="1600" b="1" dirty="0">
                          <a:solidFill>
                            <a:sysClr val="windowText" lastClr="000000"/>
                          </a:solidFill>
                        </a:rPr>
                        <a:t>Ansible</a:t>
                      </a:r>
                      <a:r>
                        <a:rPr lang="en-US" altLang="ja-JP" sz="1600" b="1" dirty="0">
                          <a:solidFill>
                            <a:sysClr val="windowText" lastClr="000000"/>
                          </a:solidFill>
                        </a:rPr>
                        <a:t>-Legacy</a:t>
                      </a:r>
                      <a:r>
                        <a:rPr lang="ja-JP" altLang="en-US" sz="1600" b="1" dirty="0">
                          <a:solidFill>
                            <a:sysClr val="windowText" lastClr="000000"/>
                          </a:solidFill>
                        </a:rPr>
                        <a:t>編</a:t>
                      </a:r>
                      <a:endParaRPr lang="en-US" altLang="ja-JP" sz="1600" b="0" dirty="0">
                        <a:solidFill>
                          <a:sysClr val="windowText" lastClr="000000"/>
                        </a:solidFill>
                      </a:endParaRPr>
                    </a:p>
                  </a:txBody>
                  <a:tcPr anchor="b">
                    <a:noFill/>
                  </a:tcPr>
                </a:tc>
                <a:extLst>
                  <a:ext uri="{0D108BD9-81ED-4DB2-BD59-A6C34878D82A}">
                    <a16:rowId xmlns:a16="http://schemas.microsoft.com/office/drawing/2014/main" val="116209392"/>
                  </a:ext>
                </a:extLst>
              </a:tr>
              <a:tr h="564078">
                <a:tc vMerge="1">
                  <a:txBody>
                    <a:bodyPr/>
                    <a:lstStyle/>
                    <a:p>
                      <a:endParaRPr kumimoji="1" lang="ja-JP" altLang="en-US"/>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ja-JP" sz="1600" b="0" dirty="0">
                          <a:solidFill>
                            <a:sysClr val="windowText" lastClr="000000"/>
                          </a:solidFill>
                        </a:rPr>
                        <a:t>Playbook(YAML</a:t>
                      </a:r>
                      <a:r>
                        <a:rPr lang="ja-JP" altLang="en-US" sz="1600" b="0" dirty="0">
                          <a:solidFill>
                            <a:sysClr val="windowText" lastClr="000000"/>
                          </a:solidFill>
                        </a:rPr>
                        <a:t>ファイル</a:t>
                      </a:r>
                      <a:r>
                        <a:rPr lang="en-US" altLang="ja-JP" sz="1600" b="0" dirty="0">
                          <a:solidFill>
                            <a:sysClr val="windowText" lastClr="000000"/>
                          </a:solidFill>
                        </a:rPr>
                        <a:t>)</a:t>
                      </a:r>
                      <a:r>
                        <a:rPr lang="ja-JP" altLang="en-US" sz="1600" b="0" dirty="0">
                          <a:solidFill>
                            <a:sysClr val="windowText" lastClr="000000"/>
                          </a:solidFill>
                        </a:rPr>
                        <a:t>を登録、利用する</a:t>
                      </a:r>
                      <a:endParaRPr lang="en-US" altLang="ja-JP" sz="1600" b="0" dirty="0">
                        <a:solidFill>
                          <a:sysClr val="windowText" lastClr="000000"/>
                        </a:solidFill>
                      </a:endParaRPr>
                    </a:p>
                  </a:txBody>
                  <a:tcPr>
                    <a:noFill/>
                  </a:tcPr>
                </a:tc>
                <a:extLst>
                  <a:ext uri="{0D108BD9-81ED-4DB2-BD59-A6C34878D82A}">
                    <a16:rowId xmlns:a16="http://schemas.microsoft.com/office/drawing/2014/main" val="2696379695"/>
                  </a:ext>
                </a:extLst>
              </a:tr>
              <a:tr h="564078">
                <a:tc rowSpan="2">
                  <a:txBody>
                    <a:bodyPr/>
                    <a:lstStyle/>
                    <a:p>
                      <a:endParaRPr kumimoji="1" lang="ja-JP" altLang="en-US" sz="1600" b="1">
                        <a:solidFill>
                          <a:sysClr val="windowText" lastClr="000000"/>
                        </a:solidFill>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ysClr val="windowText" lastClr="000000"/>
                          </a:solidFill>
                        </a:rPr>
                        <a:t>第</a:t>
                      </a:r>
                      <a:r>
                        <a:rPr kumimoji="1" lang="en-US" altLang="ja-JP" sz="1600" b="1" dirty="0">
                          <a:solidFill>
                            <a:sysClr val="windowText" lastClr="000000"/>
                          </a:solidFill>
                        </a:rPr>
                        <a:t>2</a:t>
                      </a:r>
                      <a:r>
                        <a:rPr lang="ja-JP" altLang="en-US" sz="1600" b="1" dirty="0">
                          <a:solidFill>
                            <a:sysClr val="windowText" lastClr="000000"/>
                          </a:solidFill>
                        </a:rPr>
                        <a:t>章 </a:t>
                      </a:r>
                      <a:r>
                        <a:rPr kumimoji="1" lang="en-US" altLang="ja-JP" sz="1600" b="1" dirty="0">
                          <a:solidFill>
                            <a:sysClr val="windowText" lastClr="000000"/>
                          </a:solidFill>
                        </a:rPr>
                        <a:t>Ansible</a:t>
                      </a:r>
                      <a:r>
                        <a:rPr lang="en-US" altLang="ja-JP" sz="1600" b="1" dirty="0">
                          <a:solidFill>
                            <a:sysClr val="windowText" lastClr="000000"/>
                          </a:solidFill>
                        </a:rPr>
                        <a:t>-</a:t>
                      </a:r>
                      <a:r>
                        <a:rPr lang="en-US" altLang="ja-JP" sz="1600" b="1" dirty="0" err="1">
                          <a:solidFill>
                            <a:sysClr val="windowText" lastClr="000000"/>
                          </a:solidFill>
                        </a:rPr>
                        <a:t>LegacyRole</a:t>
                      </a:r>
                      <a:r>
                        <a:rPr lang="ja-JP" altLang="en-US" sz="1600" b="1" dirty="0">
                          <a:solidFill>
                            <a:sysClr val="windowText" lastClr="000000"/>
                          </a:solidFill>
                        </a:rPr>
                        <a:t>編</a:t>
                      </a:r>
                      <a:endParaRPr lang="en-US" altLang="ja-JP" sz="1600" b="0" dirty="0">
                        <a:solidFill>
                          <a:sysClr val="windowText" lastClr="000000"/>
                        </a:solidFill>
                      </a:endParaRPr>
                    </a:p>
                  </a:txBody>
                  <a:tcPr anchor="b">
                    <a:noFill/>
                  </a:tcPr>
                </a:tc>
                <a:extLst>
                  <a:ext uri="{0D108BD9-81ED-4DB2-BD59-A6C34878D82A}">
                    <a16:rowId xmlns:a16="http://schemas.microsoft.com/office/drawing/2014/main" val="1123706996"/>
                  </a:ext>
                </a:extLst>
              </a:tr>
              <a:tr h="564078">
                <a:tc vMerge="1">
                  <a:txBody>
                    <a:bodyPr/>
                    <a:lstStyle/>
                    <a:p>
                      <a:endParaRPr kumimoji="1" lang="ja-JP" altLang="en-US"/>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ja-JP" altLang="en-US" sz="1600" b="0" dirty="0">
                          <a:solidFill>
                            <a:sysClr val="windowText" lastClr="000000"/>
                          </a:solidFill>
                          <a:latin typeface="+mn-ea"/>
                        </a:rPr>
                        <a:t>ロールパッケージを登録、利用する</a:t>
                      </a:r>
                      <a:endParaRPr lang="en-US" altLang="ja-JP" sz="1600" b="0" dirty="0">
                        <a:solidFill>
                          <a:sysClr val="windowText" lastClr="000000"/>
                        </a:solidFill>
                      </a:endParaRPr>
                    </a:p>
                  </a:txBody>
                  <a:tcPr>
                    <a:noFill/>
                  </a:tcPr>
                </a:tc>
                <a:extLst>
                  <a:ext uri="{0D108BD9-81ED-4DB2-BD59-A6C34878D82A}">
                    <a16:rowId xmlns:a16="http://schemas.microsoft.com/office/drawing/2014/main" val="4133493855"/>
                  </a:ext>
                </a:extLst>
              </a:tr>
              <a:tr h="564078">
                <a:tc rowSpan="2">
                  <a:txBody>
                    <a:bodyPr/>
                    <a:lstStyle/>
                    <a:p>
                      <a:endParaRPr kumimoji="1" lang="ja-JP" altLang="en-US" sz="1600" b="1">
                        <a:solidFill>
                          <a:sysClr val="windowText" lastClr="000000"/>
                        </a:solidFill>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b="1" dirty="0">
                          <a:solidFill>
                            <a:sysClr val="windowText" lastClr="000000"/>
                          </a:solidFill>
                        </a:rPr>
                        <a:t>第</a:t>
                      </a:r>
                      <a:r>
                        <a:rPr kumimoji="1" lang="en-US" altLang="ja-JP" sz="1600" b="1" dirty="0">
                          <a:solidFill>
                            <a:sysClr val="windowText" lastClr="000000"/>
                          </a:solidFill>
                        </a:rPr>
                        <a:t>3</a:t>
                      </a:r>
                      <a:r>
                        <a:rPr kumimoji="1" lang="ja-JP" altLang="en-US" sz="1600" b="1" dirty="0">
                          <a:solidFill>
                            <a:sysClr val="windowText" lastClr="000000"/>
                          </a:solidFill>
                        </a:rPr>
                        <a:t>章 </a:t>
                      </a:r>
                      <a:r>
                        <a:rPr kumimoji="1" lang="en-US" altLang="ja-JP" sz="1600" b="1" dirty="0">
                          <a:solidFill>
                            <a:sysClr val="windowText" lastClr="000000"/>
                          </a:solidFill>
                        </a:rPr>
                        <a:t>Ansible</a:t>
                      </a:r>
                      <a:r>
                        <a:rPr lang="en-US" altLang="ja-JP" sz="1600" b="1" dirty="0">
                          <a:solidFill>
                            <a:sysClr val="windowText" lastClr="000000"/>
                          </a:solidFill>
                        </a:rPr>
                        <a:t>-Pioneer</a:t>
                      </a:r>
                      <a:r>
                        <a:rPr lang="ja-JP" altLang="en-US" sz="1600" b="1" dirty="0">
                          <a:solidFill>
                            <a:sysClr val="windowText" lastClr="000000"/>
                          </a:solidFill>
                        </a:rPr>
                        <a:t>編</a:t>
                      </a:r>
                      <a:endParaRPr lang="en-US" altLang="ja-JP" sz="1600" b="0" dirty="0">
                        <a:solidFill>
                          <a:sysClr val="windowText" lastClr="000000"/>
                        </a:solidFill>
                      </a:endParaRPr>
                    </a:p>
                  </a:txBody>
                  <a:tcPr anchor="b">
                    <a:noFill/>
                  </a:tcPr>
                </a:tc>
                <a:extLst>
                  <a:ext uri="{0D108BD9-81ED-4DB2-BD59-A6C34878D82A}">
                    <a16:rowId xmlns:a16="http://schemas.microsoft.com/office/drawing/2014/main" val="3056662297"/>
                  </a:ext>
                </a:extLst>
              </a:tr>
              <a:tr h="564078">
                <a:tc vMerge="1">
                  <a:txBody>
                    <a:bodyPr/>
                    <a:lstStyle/>
                    <a:p>
                      <a:endParaRPr kumimoji="1" lang="ja-JP" altLang="en-US"/>
                    </a:p>
                  </a:txBody>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ja-JP" sz="1600" b="0" dirty="0">
                          <a:solidFill>
                            <a:sysClr val="windowText" lastClr="000000"/>
                          </a:solidFill>
                        </a:rPr>
                        <a:t>ITA</a:t>
                      </a:r>
                      <a:r>
                        <a:rPr lang="ja-JP" altLang="en-US" sz="1600" b="0" dirty="0">
                          <a:solidFill>
                            <a:sysClr val="windowText" lastClr="000000"/>
                          </a:solidFill>
                        </a:rPr>
                        <a:t>が提供する</a:t>
                      </a:r>
                      <a:r>
                        <a:rPr lang="en-US" altLang="ja-JP" sz="1600" b="0" dirty="0">
                          <a:solidFill>
                            <a:sysClr val="windowText" lastClr="000000"/>
                          </a:solidFill>
                        </a:rPr>
                        <a:t>Ansible</a:t>
                      </a:r>
                      <a:r>
                        <a:rPr lang="ja-JP" altLang="en-US" sz="1600" b="0" dirty="0">
                          <a:solidFill>
                            <a:sysClr val="windowText" lastClr="000000"/>
                          </a:solidFill>
                        </a:rPr>
                        <a:t>独自モジュールを用い、対話ファイルを登録、利用する</a:t>
                      </a:r>
                      <a:endParaRPr lang="en-US" altLang="ja-JP" sz="1600" b="0" dirty="0">
                        <a:solidFill>
                          <a:sysClr val="windowText" lastClr="000000"/>
                        </a:solidFill>
                      </a:endParaRPr>
                    </a:p>
                  </a:txBody>
                  <a:tcPr>
                    <a:noFill/>
                  </a:tcPr>
                </a:tc>
                <a:extLst>
                  <a:ext uri="{0D108BD9-81ED-4DB2-BD59-A6C34878D82A}">
                    <a16:rowId xmlns:a16="http://schemas.microsoft.com/office/drawing/2014/main" val="1773675516"/>
                  </a:ext>
                </a:extLst>
              </a:tr>
            </a:tbl>
          </a:graphicData>
        </a:graphic>
      </p:graphicFrame>
      <p:pic>
        <p:nvPicPr>
          <p:cNvPr id="4" name="Picture 2" descr="http://10.197.18.59/uploadfiles/2100000204/MENU_GROUP_ICON/2100020001/anslg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6178" y="3027738"/>
            <a:ext cx="828000" cy="82800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178" y="4172282"/>
            <a:ext cx="828000" cy="82800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168" y="5316825"/>
            <a:ext cx="799411" cy="828000"/>
          </a:xfrm>
          <a:prstGeom prst="rect">
            <a:avLst/>
          </a:prstGeom>
        </p:spPr>
      </p:pic>
    </p:spTree>
    <p:extLst>
      <p:ext uri="{BB962C8B-B14F-4D97-AF65-F5344CB8AC3E}">
        <p14:creationId xmlns:p14="http://schemas.microsoft.com/office/powerpoint/2010/main" val="34246879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 </a:t>
            </a:r>
            <a:r>
              <a:rPr lang="ja-JP" altLang="en-US" dirty="0"/>
              <a:t>ロールパッケージの準備</a:t>
            </a:r>
            <a:r>
              <a:rPr lang="en-US" altLang="ja-JP" dirty="0"/>
              <a:t>(1/5)</a:t>
            </a:r>
            <a:endParaRPr kumimoji="1" lang="ja-JP" altLang="en-US" dirty="0"/>
          </a:p>
        </p:txBody>
      </p:sp>
      <p:sp>
        <p:nvSpPr>
          <p:cNvPr id="3" name="コンテンツ プレースホルダー 2"/>
          <p:cNvSpPr>
            <a:spLocks noGrp="1"/>
          </p:cNvSpPr>
          <p:nvPr>
            <p:ph sz="quarter" idx="10"/>
          </p:nvPr>
        </p:nvSpPr>
        <p:spPr>
          <a:xfrm>
            <a:off x="179512" y="836712"/>
            <a:ext cx="8784976" cy="5906088"/>
          </a:xfrm>
        </p:spPr>
        <p:txBody>
          <a:bodyPr>
            <a:normAutofit/>
          </a:bodyPr>
          <a:lstStyle/>
          <a:p>
            <a:r>
              <a:rPr lang="ja-JP" altLang="en-US" b="1" dirty="0"/>
              <a:t>パッケージ準備のまえに</a:t>
            </a:r>
            <a:endParaRPr lang="en-US" altLang="ja-JP" b="1" dirty="0"/>
          </a:p>
          <a:p>
            <a:pPr marL="180000" lvl="1" indent="0">
              <a:buNone/>
            </a:pPr>
            <a:r>
              <a:rPr lang="ja-JP" altLang="en-US" dirty="0"/>
              <a:t>今回使用する</a:t>
            </a:r>
            <a:r>
              <a:rPr lang="en-US" altLang="ja-JP" dirty="0"/>
              <a:t>Role</a:t>
            </a:r>
            <a:r>
              <a:rPr lang="ja-JP" altLang="en-US" dirty="0"/>
              <a:t>の</a:t>
            </a:r>
            <a:r>
              <a:rPr lang="en-US" altLang="ja-JP" dirty="0"/>
              <a:t>defaults/</a:t>
            </a:r>
            <a:r>
              <a:rPr lang="en-US" altLang="ja-JP" dirty="0" err="1"/>
              <a:t>main.yml</a:t>
            </a:r>
            <a:r>
              <a:rPr lang="ja-JP" altLang="en-US" dirty="0"/>
              <a:t>を見てみましょう</a:t>
            </a:r>
            <a:r>
              <a:rPr lang="en-US" altLang="ja-JP" dirty="0"/>
              <a:t>(</a:t>
            </a:r>
            <a:r>
              <a:rPr lang="ja-JP" altLang="en-US" dirty="0"/>
              <a:t>下図参照</a:t>
            </a:r>
            <a:r>
              <a:rPr lang="en-US" altLang="ja-JP" dirty="0"/>
              <a:t>)</a:t>
            </a:r>
            <a:r>
              <a:rPr lang="ja-JP" altLang="en-US" dirty="0"/>
              <a:t>。</a:t>
            </a:r>
            <a:endParaRPr lang="en-US" altLang="ja-JP" dirty="0"/>
          </a:p>
          <a:p>
            <a:pPr marL="180000" lvl="1" indent="0">
              <a:buNone/>
            </a:pPr>
            <a:r>
              <a:rPr lang="ja-JP" altLang="en-US" dirty="0"/>
              <a:t>実行前に変更するべき箇所が</a:t>
            </a:r>
            <a:r>
              <a:rPr lang="en-US" altLang="ja-JP" dirty="0"/>
              <a:t>2</a:t>
            </a:r>
            <a:r>
              <a:rPr lang="ja-JP" altLang="en-US" dirty="0"/>
              <a:t>点あります。</a:t>
            </a: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endParaRPr lang="en-US" altLang="ja-JP" dirty="0"/>
          </a:p>
          <a:p>
            <a:pPr marL="180000" lvl="1" indent="0">
              <a:buNone/>
            </a:pPr>
            <a:r>
              <a:rPr lang="ja-JP" altLang="en-US" dirty="0"/>
              <a:t>このような場合、</a:t>
            </a:r>
            <a:r>
              <a:rPr lang="en-US" altLang="ja-JP" dirty="0" err="1"/>
              <a:t>ITAreadme</a:t>
            </a:r>
            <a:r>
              <a:rPr lang="ja-JP" altLang="en-US" dirty="0"/>
              <a:t>と読替表を作成することで、パッケージ中のファイルを変更することなく</a:t>
            </a:r>
            <a:r>
              <a:rPr lang="ja-JP" altLang="en-US" dirty="0">
                <a:solidFill>
                  <a:srgbClr val="FF0000"/>
                </a:solidFill>
              </a:rPr>
              <a:t>変数定義に必要な変更を加える</a:t>
            </a:r>
            <a:r>
              <a:rPr lang="ja-JP" altLang="en-US" dirty="0"/>
              <a:t>ことができます。</a:t>
            </a:r>
            <a:endParaRPr lang="en-US" altLang="ja-JP" dirty="0"/>
          </a:p>
        </p:txBody>
      </p:sp>
      <p:sp>
        <p:nvSpPr>
          <p:cNvPr id="4" name="テキスト ボックス 3"/>
          <p:cNvSpPr txBox="1"/>
          <p:nvPr/>
        </p:nvSpPr>
        <p:spPr>
          <a:xfrm>
            <a:off x="468526" y="1890718"/>
            <a:ext cx="3852000" cy="3808735"/>
          </a:xfrm>
          <a:prstGeom prst="rect">
            <a:avLst/>
          </a:prstGeom>
          <a:solidFill>
            <a:srgbClr val="E5F0FF"/>
          </a:solidFill>
        </p:spPr>
        <p:txBody>
          <a:bodyPr wrap="square" rtlCol="0">
            <a:spAutoFit/>
          </a:bodyPr>
          <a:lstStyle/>
          <a:p>
            <a:r>
              <a:rPr lang="en-US" altLang="ja-JP" sz="1050" dirty="0"/>
              <a:t>---</a:t>
            </a:r>
          </a:p>
          <a:p>
            <a:r>
              <a:rPr lang="en-US" altLang="ja-JP" sz="1050" dirty="0"/>
              <a:t># </a:t>
            </a:r>
            <a:r>
              <a:rPr lang="en-US" altLang="ja-JP" sz="1050" dirty="0" err="1"/>
              <a:t>sudo_defaults</a:t>
            </a:r>
            <a:r>
              <a:rPr lang="en-US" altLang="ja-JP" sz="1050" dirty="0"/>
              <a:t>:</a:t>
            </a:r>
          </a:p>
          <a:p>
            <a:r>
              <a:rPr lang="en-US" altLang="ja-JP" sz="1050" dirty="0"/>
              <a:t>#(</a:t>
            </a:r>
            <a:r>
              <a:rPr lang="ja-JP" altLang="en-US" sz="1050" dirty="0"/>
              <a:t>中略</a:t>
            </a:r>
            <a:r>
              <a:rPr lang="en-US" altLang="ja-JP" sz="1050" dirty="0"/>
              <a:t>)</a:t>
            </a:r>
            <a:r>
              <a:rPr lang="ja-JP" altLang="en-US" sz="1050" dirty="0"/>
              <a:t> </a:t>
            </a:r>
            <a:r>
              <a:rPr lang="en-US" altLang="ja-JP" sz="1050" dirty="0"/>
              <a:t>~~~~</a:t>
            </a:r>
          </a:p>
          <a:p>
            <a:r>
              <a:rPr lang="en-US" altLang="ja-JP" sz="1050" dirty="0"/>
              <a:t># package name (version)</a:t>
            </a:r>
          </a:p>
          <a:p>
            <a:r>
              <a:rPr lang="en-US" altLang="ja-JP" sz="1050" dirty="0" err="1"/>
              <a:t>sudo_package</a:t>
            </a:r>
            <a:r>
              <a:rPr lang="en-US" altLang="ja-JP" sz="1050" dirty="0"/>
              <a:t>: </a:t>
            </a:r>
            <a:r>
              <a:rPr lang="en-US" altLang="ja-JP" sz="1050" dirty="0" err="1"/>
              <a:t>sudo</a:t>
            </a:r>
            <a:endParaRPr lang="en-US" altLang="ja-JP" sz="1050" dirty="0"/>
          </a:p>
          <a:p>
            <a:r>
              <a:rPr lang="en-US" altLang="ja-JP" sz="1050" dirty="0"/>
              <a:t># list of username or %</a:t>
            </a:r>
            <a:r>
              <a:rPr lang="en-US" altLang="ja-JP" sz="1050" dirty="0" err="1"/>
              <a:t>groupname</a:t>
            </a:r>
            <a:endParaRPr lang="en-US" altLang="ja-JP" sz="1050" dirty="0"/>
          </a:p>
          <a:p>
            <a:r>
              <a:rPr lang="en-US" altLang="ja-JP" sz="1050" dirty="0" err="1"/>
              <a:t>sudo_users</a:t>
            </a:r>
            <a:r>
              <a:rPr lang="en-US" altLang="ja-JP" sz="1050" dirty="0"/>
              <a:t>: []</a:t>
            </a:r>
          </a:p>
          <a:p>
            <a:r>
              <a:rPr lang="en-US" altLang="ja-JP" sz="1050" dirty="0"/>
              <a:t># list of username or %</a:t>
            </a:r>
            <a:r>
              <a:rPr lang="en-US" altLang="ja-JP" sz="1050" dirty="0" err="1"/>
              <a:t>groupname</a:t>
            </a:r>
            <a:r>
              <a:rPr lang="en-US" altLang="ja-JP" sz="1050" dirty="0"/>
              <a:t> and their defaults</a:t>
            </a:r>
          </a:p>
          <a:p>
            <a:r>
              <a:rPr lang="en-US" altLang="ja-JP" sz="1050" dirty="0" err="1"/>
              <a:t>sudo_defaults</a:t>
            </a:r>
            <a:r>
              <a:rPr lang="en-US" altLang="ja-JP" sz="1050" dirty="0"/>
              <a:t>: []</a:t>
            </a:r>
          </a:p>
          <a:p>
            <a:r>
              <a:rPr lang="en-US" altLang="ja-JP" sz="1050" dirty="0"/>
              <a:t># default </a:t>
            </a:r>
            <a:r>
              <a:rPr lang="en-US" altLang="ja-JP" sz="1050" dirty="0" err="1"/>
              <a:t>sudoers</a:t>
            </a:r>
            <a:r>
              <a:rPr lang="en-US" altLang="ja-JP" sz="1050" dirty="0"/>
              <a:t> file</a:t>
            </a:r>
          </a:p>
          <a:p>
            <a:r>
              <a:rPr lang="en-US" altLang="ja-JP" sz="1050" dirty="0" err="1"/>
              <a:t>sudo_sudoers_file</a:t>
            </a:r>
            <a:r>
              <a:rPr lang="en-US" altLang="ja-JP" sz="1050" dirty="0"/>
              <a:t>: </a:t>
            </a:r>
            <a:r>
              <a:rPr lang="en-US" altLang="ja-JP" sz="1050" dirty="0" err="1"/>
              <a:t>ansible</a:t>
            </a:r>
            <a:endParaRPr lang="en-US" altLang="ja-JP" sz="1050" dirty="0"/>
          </a:p>
          <a:p>
            <a:r>
              <a:rPr lang="en-US" altLang="ja-JP" sz="1050" dirty="0"/>
              <a:t># path of the </a:t>
            </a:r>
            <a:r>
              <a:rPr lang="en-US" altLang="ja-JP" sz="1050" dirty="0" err="1"/>
              <a:t>sudoers.d</a:t>
            </a:r>
            <a:r>
              <a:rPr lang="en-US" altLang="ja-JP" sz="1050" dirty="0"/>
              <a:t> directory</a:t>
            </a:r>
          </a:p>
          <a:p>
            <a:r>
              <a:rPr lang="en-US" altLang="ja-JP" sz="1050" dirty="0" err="1"/>
              <a:t>sudo_sudoers_d_path</a:t>
            </a:r>
            <a:r>
              <a:rPr lang="en-US" altLang="ja-JP" sz="1050" dirty="0"/>
              <a:t>: /</a:t>
            </a:r>
            <a:r>
              <a:rPr lang="en-US" altLang="ja-JP" sz="1050" dirty="0" err="1"/>
              <a:t>etc</a:t>
            </a:r>
            <a:r>
              <a:rPr lang="en-US" altLang="ja-JP" sz="1050" dirty="0"/>
              <a:t>/</a:t>
            </a:r>
            <a:r>
              <a:rPr lang="en-US" altLang="ja-JP" sz="1050" dirty="0" err="1"/>
              <a:t>sudoers.d</a:t>
            </a:r>
            <a:endParaRPr lang="en-US" altLang="ja-JP" sz="1050" dirty="0"/>
          </a:p>
          <a:p>
            <a:r>
              <a:rPr lang="en-US" altLang="ja-JP" sz="1050" dirty="0"/>
              <a:t># delete other files in `</a:t>
            </a:r>
            <a:r>
              <a:rPr lang="en-US" altLang="ja-JP" sz="1050" dirty="0" err="1"/>
              <a:t>sudo_sudoers_d_path</a:t>
            </a:r>
            <a:r>
              <a:rPr lang="en-US" altLang="ja-JP" sz="1050" dirty="0"/>
              <a:t>`</a:t>
            </a:r>
          </a:p>
          <a:p>
            <a:r>
              <a:rPr lang="en-US" altLang="ja-JP" sz="1050" dirty="0" err="1"/>
              <a:t>purge_other_sudoers_files</a:t>
            </a:r>
            <a:r>
              <a:rPr lang="en-US" altLang="ja-JP" sz="1050" dirty="0"/>
              <a:t>: no</a:t>
            </a:r>
          </a:p>
          <a:p>
            <a:r>
              <a:rPr lang="en-US" altLang="ja-JP" sz="1050" dirty="0"/>
              <a:t>  - defaults: </a:t>
            </a:r>
            <a:r>
              <a:rPr lang="en-US" altLang="ja-JP" sz="1050" dirty="0" err="1"/>
              <a:t>env_reset</a:t>
            </a:r>
            <a:endParaRPr lang="en-US" altLang="ja-JP" sz="1050" dirty="0"/>
          </a:p>
          <a:p>
            <a:r>
              <a:rPr lang="en-US" altLang="ja-JP" sz="1050" dirty="0"/>
              <a:t>#  - name: user1</a:t>
            </a:r>
          </a:p>
          <a:p>
            <a:r>
              <a:rPr lang="en-US" altLang="ja-JP" sz="1050" dirty="0"/>
              <a:t>#    defaults: </a:t>
            </a:r>
            <a:r>
              <a:rPr lang="en-US" altLang="ja-JP" sz="1050" dirty="0" err="1"/>
              <a:t>requiretty</a:t>
            </a:r>
            <a:endParaRPr lang="en-US" altLang="ja-JP" sz="1050" dirty="0"/>
          </a:p>
          <a:p>
            <a:r>
              <a:rPr lang="en-US" altLang="ja-JP" sz="1050" dirty="0"/>
              <a:t># </a:t>
            </a:r>
            <a:r>
              <a:rPr lang="en-US" altLang="ja-JP" sz="1050" dirty="0" err="1"/>
              <a:t>sudo_users</a:t>
            </a:r>
            <a:r>
              <a:rPr lang="en-US" altLang="ja-JP" sz="1050" dirty="0"/>
              <a:t>:</a:t>
            </a:r>
          </a:p>
          <a:p>
            <a:r>
              <a:rPr lang="en-US" altLang="ja-JP" sz="1050" dirty="0"/>
              <a:t>#  - name: '%group1'</a:t>
            </a:r>
          </a:p>
          <a:p>
            <a:r>
              <a:rPr lang="en-US" altLang="ja-JP" sz="1050" dirty="0"/>
              <a:t>#  - name: 'bar'</a:t>
            </a:r>
          </a:p>
          <a:p>
            <a:r>
              <a:rPr lang="en-US" altLang="ja-JP" sz="1050" dirty="0"/>
              <a:t>#    </a:t>
            </a:r>
            <a:r>
              <a:rPr lang="en-US" altLang="ja-JP" sz="1050" dirty="0" err="1"/>
              <a:t>nopasswd</a:t>
            </a:r>
            <a:r>
              <a:rPr lang="en-US" altLang="ja-JP" sz="1050" dirty="0"/>
              <a:t>: yes</a:t>
            </a:r>
          </a:p>
          <a:p>
            <a:r>
              <a:rPr lang="en-US" altLang="ja-JP" sz="1050" dirty="0"/>
              <a:t>~~~~</a:t>
            </a:r>
          </a:p>
        </p:txBody>
      </p:sp>
      <p:sp>
        <p:nvSpPr>
          <p:cNvPr id="5" name="角丸四角形 4"/>
          <p:cNvSpPr/>
          <p:nvPr/>
        </p:nvSpPr>
        <p:spPr bwMode="auto">
          <a:xfrm>
            <a:off x="3887427" y="2072881"/>
            <a:ext cx="3672000" cy="648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dirty="0">
                <a:solidFill>
                  <a:schemeClr val="tx1"/>
                </a:solidFill>
                <a:latin typeface="+mn-ea"/>
              </a:rPr>
              <a:t>正しいマッピング例はコメントアウトされ、</a:t>
            </a:r>
            <a:br>
              <a:rPr lang="en-US" altLang="ja-JP" sz="1400" dirty="0">
                <a:solidFill>
                  <a:schemeClr val="tx1"/>
                </a:solidFill>
                <a:latin typeface="+mn-ea"/>
              </a:rPr>
            </a:br>
            <a:r>
              <a:rPr lang="ja-JP" altLang="en-US" sz="1400" dirty="0">
                <a:solidFill>
                  <a:schemeClr val="tx1"/>
                </a:solidFill>
                <a:latin typeface="+mn-ea"/>
              </a:rPr>
              <a:t>空の配列だけが定義されています。</a:t>
            </a:r>
            <a:endParaRPr lang="en-US" altLang="ja-JP" sz="1400" dirty="0">
              <a:solidFill>
                <a:schemeClr val="tx1"/>
              </a:solidFill>
              <a:latin typeface="+mn-ea"/>
            </a:endParaRPr>
          </a:p>
        </p:txBody>
      </p:sp>
      <p:sp>
        <p:nvSpPr>
          <p:cNvPr id="7" name="角丸四角形 6"/>
          <p:cNvSpPr/>
          <p:nvPr/>
        </p:nvSpPr>
        <p:spPr bwMode="auto">
          <a:xfrm>
            <a:off x="3887426" y="3782086"/>
            <a:ext cx="3671999" cy="648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400">
                <a:solidFill>
                  <a:schemeClr val="tx1"/>
                </a:solidFill>
                <a:latin typeface="+mn-ea"/>
              </a:rPr>
              <a:t>実行時に生成するファイル名は</a:t>
            </a:r>
            <a:br>
              <a:rPr lang="en-US" altLang="ja-JP" sz="1400">
                <a:solidFill>
                  <a:schemeClr val="tx1"/>
                </a:solidFill>
                <a:latin typeface="+mn-ea"/>
              </a:rPr>
            </a:br>
            <a:r>
              <a:rPr lang="ja-JP" altLang="en-US" sz="1400">
                <a:solidFill>
                  <a:schemeClr val="tx1"/>
                </a:solidFill>
                <a:latin typeface="+mn-ea"/>
              </a:rPr>
              <a:t>利用者が変更したい箇所です。</a:t>
            </a:r>
            <a:endParaRPr lang="en-US" altLang="ja-JP" sz="1400">
              <a:solidFill>
                <a:schemeClr val="tx1"/>
              </a:solidFill>
              <a:latin typeface="+mn-ea"/>
            </a:endParaRPr>
          </a:p>
        </p:txBody>
      </p:sp>
      <p:sp>
        <p:nvSpPr>
          <p:cNvPr id="9" name="正方形/長方形 8"/>
          <p:cNvSpPr/>
          <p:nvPr/>
        </p:nvSpPr>
        <p:spPr bwMode="gray">
          <a:xfrm>
            <a:off x="503770" y="2697611"/>
            <a:ext cx="2412000" cy="684000"/>
          </a:xfrm>
          <a:prstGeom prst="rect">
            <a:avLst/>
          </a:prstGeom>
          <a:noFill/>
          <a:ln w="38100">
            <a:solidFill>
              <a:schemeClr val="accent2">
                <a:lumMod val="60000"/>
                <a:lumOff val="40000"/>
              </a:schemeClr>
            </a:solidFill>
            <a:prstDash val="sys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0" name="正方形/長方形 9"/>
          <p:cNvSpPr/>
          <p:nvPr/>
        </p:nvSpPr>
        <p:spPr bwMode="gray">
          <a:xfrm rot="10800000" flipV="1">
            <a:off x="503770" y="3815953"/>
            <a:ext cx="2412000" cy="360000"/>
          </a:xfrm>
          <a:prstGeom prst="rect">
            <a:avLst/>
          </a:prstGeom>
          <a:noFill/>
          <a:ln w="38100">
            <a:solidFill>
              <a:schemeClr val="accent2">
                <a:lumMod val="60000"/>
                <a:lumOff val="40000"/>
              </a:schemeClr>
            </a:solidFill>
            <a:prstDash val="sys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1" name="正方形/長方形 10"/>
          <p:cNvSpPr/>
          <p:nvPr/>
        </p:nvSpPr>
        <p:spPr bwMode="gray">
          <a:xfrm rot="10800000" flipV="1">
            <a:off x="503770" y="4475333"/>
            <a:ext cx="2412000" cy="360000"/>
          </a:xfrm>
          <a:prstGeom prst="rect">
            <a:avLst/>
          </a:prstGeom>
          <a:noFill/>
          <a:ln w="38100">
            <a:solidFill>
              <a:schemeClr val="accent2">
                <a:lumMod val="60000"/>
                <a:lumOff val="40000"/>
              </a:schemeClr>
            </a:solidFill>
            <a:prstDash val="sys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4" name="上下矢印 13"/>
          <p:cNvSpPr/>
          <p:nvPr/>
        </p:nvSpPr>
        <p:spPr bwMode="auto">
          <a:xfrm>
            <a:off x="2623594" y="3416077"/>
            <a:ext cx="108000" cy="360000"/>
          </a:xfrm>
          <a:prstGeom prst="upDownArrow">
            <a:avLst/>
          </a:prstGeom>
          <a:solidFill>
            <a:srgbClr val="FF0000"/>
          </a:solidFill>
          <a:ln w="38100">
            <a:solidFill>
              <a:srgbClr val="FF0000"/>
            </a:solidFill>
          </a:ln>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15" name="テキスト ボックス 14"/>
          <p:cNvSpPr txBox="1"/>
          <p:nvPr/>
        </p:nvSpPr>
        <p:spPr>
          <a:xfrm>
            <a:off x="4407637" y="2823530"/>
            <a:ext cx="4607604" cy="523220"/>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en-US" altLang="ja-JP" sz="1400" b="1" dirty="0" err="1">
                <a:ln w="0"/>
                <a:solidFill>
                  <a:srgbClr val="FF0000"/>
                </a:solidFill>
              </a:rPr>
              <a:t>ITAreadme</a:t>
            </a:r>
            <a:r>
              <a:rPr lang="ja-JP" altLang="en-US" sz="1400" b="1" dirty="0">
                <a:ln w="0"/>
              </a:rPr>
              <a:t>を用いて構造を変更し、</a:t>
            </a:r>
            <a:br>
              <a:rPr lang="en-US" altLang="ja-JP" sz="1400" b="1" dirty="0">
                <a:ln w="0"/>
              </a:rPr>
            </a:br>
            <a:r>
              <a:rPr lang="ja-JP" altLang="en-US" sz="1400" b="1" dirty="0">
                <a:ln w="0"/>
                <a:solidFill>
                  <a:srgbClr val="FF0000"/>
                </a:solidFill>
              </a:rPr>
              <a:t>読替表</a:t>
            </a:r>
            <a:r>
              <a:rPr lang="ja-JP" altLang="en-US" sz="1400" b="1" dirty="0">
                <a:ln w="0"/>
              </a:rPr>
              <a:t>を用いて</a:t>
            </a:r>
            <a:r>
              <a:rPr lang="en-US" altLang="ja-JP" sz="1400" b="1" dirty="0">
                <a:ln w="0"/>
              </a:rPr>
              <a:t>ITA</a:t>
            </a:r>
            <a:r>
              <a:rPr lang="ja-JP" altLang="en-US" sz="1400" b="1" dirty="0" err="1">
                <a:ln w="0"/>
              </a:rPr>
              <a:t>での</a:t>
            </a:r>
            <a:r>
              <a:rPr lang="ja-JP" altLang="en-US" sz="1400" b="1" dirty="0">
                <a:ln w="0"/>
              </a:rPr>
              <a:t>編集を可能にしましょう。</a:t>
            </a:r>
            <a:endParaRPr lang="en-US" altLang="ja-JP" sz="1400" b="1" dirty="0">
              <a:ln w="0"/>
            </a:endParaRPr>
          </a:p>
        </p:txBody>
      </p:sp>
      <p:sp>
        <p:nvSpPr>
          <p:cNvPr id="16" name="テキスト ボックス 15"/>
          <p:cNvSpPr txBox="1"/>
          <p:nvPr/>
        </p:nvSpPr>
        <p:spPr>
          <a:xfrm>
            <a:off x="4427980" y="4504978"/>
            <a:ext cx="4392610" cy="307777"/>
          </a:xfrm>
          <a:prstGeom prst="rect">
            <a:avLst/>
          </a:prstGeom>
          <a:noFill/>
        </p:spPr>
        <p:txBody>
          <a:bodyPr wrap="square" rtlCol="0">
            <a:spAutoFit/>
          </a:bodyPr>
          <a:lstStyle/>
          <a:p>
            <a:pPr marL="285750" indent="-285750">
              <a:buClr>
                <a:schemeClr val="tx1"/>
              </a:buClr>
              <a:buFont typeface="Wingdings" panose="05000000000000000000" pitchFamily="2" charset="2"/>
              <a:buChar char="Ø"/>
            </a:pPr>
            <a:r>
              <a:rPr lang="ja-JP" altLang="en-US" sz="1400" b="1">
                <a:ln w="0"/>
                <a:solidFill>
                  <a:srgbClr val="FF0000"/>
                </a:solidFill>
              </a:rPr>
              <a:t>読替表</a:t>
            </a:r>
            <a:r>
              <a:rPr lang="ja-JP" altLang="en-US" sz="1400" b="1">
                <a:ln w="0"/>
              </a:rPr>
              <a:t>を用いて</a:t>
            </a:r>
            <a:r>
              <a:rPr lang="en-US" altLang="ja-JP" sz="1400" b="1">
                <a:ln w="0"/>
              </a:rPr>
              <a:t>ITA</a:t>
            </a:r>
            <a:r>
              <a:rPr lang="ja-JP" altLang="en-US" sz="1400" b="1">
                <a:ln w="0"/>
              </a:rPr>
              <a:t>での編集を可能にしましょう。</a:t>
            </a:r>
            <a:endParaRPr lang="en-US" altLang="ja-JP" sz="1400" b="1">
              <a:ln w="0"/>
            </a:endParaRPr>
          </a:p>
        </p:txBody>
      </p:sp>
      <p:sp>
        <p:nvSpPr>
          <p:cNvPr id="17" name="吹き出し: 円形 16">
            <a:extLst>
              <a:ext uri="{FF2B5EF4-FFF2-40B4-BE49-F238E27FC236}">
                <a16:creationId xmlns:a16="http://schemas.microsoft.com/office/drawing/2014/main" id="{A82ADDCA-9C03-4C18-93C2-FD17867E02AB}"/>
              </a:ext>
            </a:extLst>
          </p:cNvPr>
          <p:cNvSpPr/>
          <p:nvPr/>
        </p:nvSpPr>
        <p:spPr bwMode="auto">
          <a:xfrm>
            <a:off x="3789308" y="2470344"/>
            <a:ext cx="288000" cy="288000"/>
          </a:xfrm>
          <a:prstGeom prst="wedgeEllipseCallout">
            <a:avLst>
              <a:gd name="adj1" fmla="val -434365"/>
              <a:gd name="adj2" fmla="val 69065"/>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18" name="吹き出し: 円形 17">
            <a:extLst>
              <a:ext uri="{FF2B5EF4-FFF2-40B4-BE49-F238E27FC236}">
                <a16:creationId xmlns:a16="http://schemas.microsoft.com/office/drawing/2014/main" id="{7C2804FE-D8A8-4601-80A9-E78C3A147DC6}"/>
              </a:ext>
            </a:extLst>
          </p:cNvPr>
          <p:cNvSpPr/>
          <p:nvPr/>
        </p:nvSpPr>
        <p:spPr bwMode="auto">
          <a:xfrm>
            <a:off x="3825194" y="4172422"/>
            <a:ext cx="288000" cy="288000"/>
          </a:xfrm>
          <a:prstGeom prst="wedgeEllipseCallout">
            <a:avLst>
              <a:gd name="adj1" fmla="val -434365"/>
              <a:gd name="adj2" fmla="val 69065"/>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991399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カギ線コネクタ 122"/>
          <p:cNvCxnSpPr/>
          <p:nvPr/>
        </p:nvCxnSpPr>
        <p:spPr bwMode="auto">
          <a:xfrm flipV="1">
            <a:off x="3925007" y="5544033"/>
            <a:ext cx="0" cy="394746"/>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3" name="コンテンツ プレースホルダー 2"/>
          <p:cNvSpPr>
            <a:spLocks noGrp="1"/>
          </p:cNvSpPr>
          <p:nvPr>
            <p:ph sz="quarter" idx="10"/>
          </p:nvPr>
        </p:nvSpPr>
        <p:spPr>
          <a:xfrm>
            <a:off x="179512" y="836711"/>
            <a:ext cx="8784976" cy="5639151"/>
          </a:xfrm>
        </p:spPr>
        <p:txBody>
          <a:bodyPr/>
          <a:lstStyle/>
          <a:p>
            <a:r>
              <a:rPr kumimoji="1" lang="en-US" altLang="ja-JP" b="1" dirty="0" err="1"/>
              <a:t>ITAreadme</a:t>
            </a:r>
            <a:r>
              <a:rPr lang="ja-JP" altLang="en-US" b="1" dirty="0"/>
              <a:t>の作成</a:t>
            </a:r>
            <a:endParaRPr lang="en-US" altLang="ja-JP" sz="1600" b="1" dirty="0"/>
          </a:p>
          <a:p>
            <a:pPr marL="180000" lvl="1" indent="0">
              <a:buNone/>
            </a:pPr>
            <a:r>
              <a:rPr lang="en-US" altLang="ja-JP" dirty="0" err="1"/>
              <a:t>ita_readme</a:t>
            </a:r>
            <a:r>
              <a:rPr lang="ja-JP" altLang="en-US" dirty="0"/>
              <a:t>は、変数の定義を追加・変更するための設定ファイルです。</a:t>
            </a:r>
            <a:endParaRPr lang="en-US" altLang="ja-JP" dirty="0"/>
          </a:p>
          <a:p>
            <a:pPr marL="180000" lvl="1" indent="0">
              <a:buNone/>
            </a:pPr>
            <a:r>
              <a:rPr lang="en-US" altLang="ja-JP" dirty="0"/>
              <a:t>※</a:t>
            </a:r>
            <a:r>
              <a:rPr lang="en-US" altLang="ja-JP" dirty="0" err="1"/>
              <a:t>ITAreadme</a:t>
            </a:r>
            <a:r>
              <a:rPr lang="ja-JP" altLang="en-US" dirty="0"/>
              <a:t>について、詳細は</a:t>
            </a:r>
            <a:r>
              <a:rPr lang="ja-JP" altLang="en-US" kern="1200" dirty="0">
                <a:solidFill>
                  <a:srgbClr val="000000"/>
                </a:solidFill>
                <a:hlinkClick r:id="rId2"/>
              </a:rPr>
              <a:t>マニュアル</a:t>
            </a:r>
            <a:r>
              <a:rPr lang="ja-JP" altLang="en-US" dirty="0"/>
              <a:t>をご参照ください。</a:t>
            </a:r>
            <a:endParaRPr lang="en-US" altLang="ja-JP" dirty="0"/>
          </a:p>
          <a:p>
            <a:pPr marL="180000" lvl="1" indent="0">
              <a:buNone/>
            </a:pPr>
            <a:endParaRPr lang="en-US" altLang="ja-JP" sz="1200" dirty="0"/>
          </a:p>
          <a:p>
            <a:pPr marL="180000" lvl="1" indent="0">
              <a:buNone/>
            </a:pPr>
            <a:r>
              <a:rPr lang="ja-JP" altLang="en-US" sz="1600" b="1" kern="0" dirty="0"/>
              <a:t>ファイル名</a:t>
            </a:r>
            <a:r>
              <a:rPr lang="en-US" altLang="ja-JP" sz="1600" b="1" kern="0" dirty="0"/>
              <a:t>:</a:t>
            </a:r>
            <a:r>
              <a:rPr lang="ja-JP" altLang="en-US" sz="1600" b="1" kern="0" dirty="0"/>
              <a:t> </a:t>
            </a:r>
            <a:r>
              <a:rPr lang="en-US" altLang="ja-JP" sz="1600" b="1" kern="0" dirty="0" err="1"/>
              <a:t>ita_readme_</a:t>
            </a:r>
            <a:r>
              <a:rPr lang="en-US" altLang="ja-JP" sz="1600" b="1" dirty="0" err="1"/>
              <a:t>ansible-sudo-master</a:t>
            </a:r>
            <a:r>
              <a:rPr lang="en-US" altLang="ja-JP" sz="1600" b="1" kern="0" dirty="0" err="1"/>
              <a:t>.yml</a:t>
            </a:r>
            <a:br>
              <a:rPr lang="en-US" altLang="ja-JP" dirty="0"/>
            </a:br>
            <a:endParaRPr lang="en-US" altLang="ja-JP" dirty="0"/>
          </a:p>
          <a:p>
            <a:pPr marL="180000" lvl="1" indent="0">
              <a:buNone/>
            </a:pPr>
            <a:br>
              <a:rPr lang="en-US" altLang="ja-JP" dirty="0"/>
            </a:br>
            <a:br>
              <a:rPr lang="en-US" altLang="ja-JP" dirty="0"/>
            </a:br>
            <a:endParaRPr lang="en-US" altLang="ja-JP" dirty="0"/>
          </a:p>
          <a:p>
            <a:pPr marL="180000" lvl="1" indent="0">
              <a:buNone/>
            </a:pPr>
            <a:br>
              <a:rPr lang="en-US" altLang="ja-JP" dirty="0"/>
            </a:br>
            <a:br>
              <a:rPr lang="en-US" altLang="ja-JP" dirty="0"/>
            </a:br>
            <a:br>
              <a:rPr lang="en-US" altLang="ja-JP" sz="1200" dirty="0"/>
            </a:br>
            <a:r>
              <a:rPr lang="en-US" altLang="ja-JP" sz="1200" dirty="0"/>
              <a:t>  </a:t>
            </a:r>
          </a:p>
        </p:txBody>
      </p:sp>
      <p:sp>
        <p:nvSpPr>
          <p:cNvPr id="2" name="タイトル 1"/>
          <p:cNvSpPr>
            <a:spLocks noGrp="1"/>
          </p:cNvSpPr>
          <p:nvPr>
            <p:ph type="title"/>
          </p:nvPr>
        </p:nvSpPr>
        <p:spPr/>
        <p:txBody>
          <a:bodyPr/>
          <a:lstStyle/>
          <a:p>
            <a:r>
              <a:rPr lang="en-US" altLang="ja-JP" dirty="0"/>
              <a:t>2.2 </a:t>
            </a:r>
            <a:r>
              <a:rPr lang="ja-JP" altLang="en-US" dirty="0"/>
              <a:t>ロールパッケージの準備</a:t>
            </a:r>
            <a:r>
              <a:rPr lang="en-US" altLang="ja-JP" dirty="0"/>
              <a:t>(2/5)</a:t>
            </a:r>
            <a:endParaRPr kumimoji="1" lang="ja-JP" altLang="en-US" dirty="0"/>
          </a:p>
        </p:txBody>
      </p:sp>
      <p:sp>
        <p:nvSpPr>
          <p:cNvPr id="4" name="フローチャート : 書類 51"/>
          <p:cNvSpPr/>
          <p:nvPr/>
        </p:nvSpPr>
        <p:spPr bwMode="auto">
          <a:xfrm>
            <a:off x="492627" y="5094062"/>
            <a:ext cx="2088000" cy="900636"/>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dirty="0" err="1"/>
              <a:t>ITAreadme</a:t>
            </a:r>
            <a:br>
              <a:rPr lang="en-US" altLang="ja-JP" sz="1200" dirty="0"/>
            </a:br>
            <a:r>
              <a:rPr lang="en-US" altLang="ja-JP" sz="1200" dirty="0" err="1"/>
              <a:t>sudo_users</a:t>
            </a:r>
            <a:r>
              <a:rPr lang="en-US" altLang="ja-JP" sz="1200" dirty="0"/>
              <a:t>: </a:t>
            </a:r>
          </a:p>
          <a:p>
            <a:r>
              <a:rPr lang="en-US" altLang="ja-JP" sz="1200" dirty="0"/>
              <a:t>  - name: </a:t>
            </a:r>
            <a:br>
              <a:rPr lang="en-US" altLang="ja-JP" sz="1200" dirty="0">
                <a:latin typeface="Consolas" panose="020B0609020204030204" pitchFamily="49" charset="0"/>
                <a:cs typeface="Consolas" panose="020B0609020204030204" pitchFamily="49" charset="0"/>
              </a:rPr>
            </a:br>
            <a:endParaRPr lang="en-US" altLang="ja-JP" sz="1200" dirty="0">
              <a:latin typeface="Consolas" panose="020B0609020204030204" pitchFamily="49" charset="0"/>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3031705859"/>
              </p:ext>
            </p:extLst>
          </p:nvPr>
        </p:nvGraphicFramePr>
        <p:xfrm>
          <a:off x="4905196" y="5229420"/>
          <a:ext cx="3826036" cy="629920"/>
        </p:xfrm>
        <a:graphic>
          <a:graphicData uri="http://schemas.openxmlformats.org/drawingml/2006/table">
            <a:tbl>
              <a:tblPr firstRow="1" bandRow="1">
                <a:tableStyleId>{93296810-A885-4BE3-A3E7-6D5BEEA58F35}</a:tableStyleId>
              </a:tblPr>
              <a:tblGrid>
                <a:gridCol w="1359218">
                  <a:extLst>
                    <a:ext uri="{9D8B030D-6E8A-4147-A177-3AD203B41FA5}">
                      <a16:colId xmlns:a16="http://schemas.microsoft.com/office/drawing/2014/main" val="916670131"/>
                    </a:ext>
                  </a:extLst>
                </a:gridCol>
                <a:gridCol w="1206818">
                  <a:extLst>
                    <a:ext uri="{9D8B030D-6E8A-4147-A177-3AD203B41FA5}">
                      <a16:colId xmlns:a16="http://schemas.microsoft.com/office/drawing/2014/main" val="4118183924"/>
                    </a:ext>
                  </a:extLst>
                </a:gridCol>
                <a:gridCol w="1260000">
                  <a:extLst>
                    <a:ext uri="{9D8B030D-6E8A-4147-A177-3AD203B41FA5}">
                      <a16:colId xmlns:a16="http://schemas.microsoft.com/office/drawing/2014/main" val="2631244197"/>
                    </a:ext>
                  </a:extLst>
                </a:gridCol>
              </a:tblGrid>
              <a:tr h="0">
                <a:tc>
                  <a:txBody>
                    <a:bodyPr/>
                    <a:lstStyle/>
                    <a:p>
                      <a:pPr algn="ctr"/>
                      <a:r>
                        <a:rPr kumimoji="1" lang="ja-JP" altLang="en-US" sz="1100" dirty="0"/>
                        <a:t>変数名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100" dirty="0"/>
                        <a:t>メンバー変数名</a:t>
                      </a:r>
                    </a:p>
                  </a:txBody>
                  <a:tcPr anchor="ctr">
                    <a:lnT w="28575" cap="flat" cmpd="sng" algn="ctr">
                      <a:solidFill>
                        <a:schemeClr val="bg2">
                          <a:lumMod val="50000"/>
                        </a:schemeClr>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dirty="0"/>
                        <a:t>具体値</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a:t>LCA_sudo_users</a:t>
                      </a:r>
                      <a:endParaRPr kumimoji="1" lang="ja-JP" altLang="en-US" sz="110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a:t>[0].name</a:t>
                      </a:r>
                      <a:endParaRPr kumimoji="1" lang="ja-JP" altLang="en-US" sz="110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dirty="0" err="1"/>
                        <a:t>example_name</a:t>
                      </a:r>
                      <a:endParaRPr lang="en-US" altLang="ja-JP" sz="11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sp>
        <p:nvSpPr>
          <p:cNvPr id="9" name="テキスト ボックス 8"/>
          <p:cNvSpPr txBox="1"/>
          <p:nvPr/>
        </p:nvSpPr>
        <p:spPr>
          <a:xfrm>
            <a:off x="6805074" y="3387872"/>
            <a:ext cx="1723549" cy="276999"/>
          </a:xfrm>
          <a:prstGeom prst="rect">
            <a:avLst/>
          </a:prstGeom>
          <a:noFill/>
        </p:spPr>
        <p:txBody>
          <a:bodyPr wrap="none" rtlCol="0">
            <a:spAutoFit/>
          </a:bodyPr>
          <a:lstStyle/>
          <a:p>
            <a:r>
              <a:rPr kumimoji="1" lang="ja-JP" altLang="en-US" sz="1200" b="1" dirty="0"/>
              <a:t>実際に利用される変数</a:t>
            </a:r>
          </a:p>
        </p:txBody>
      </p:sp>
      <p:sp>
        <p:nvSpPr>
          <p:cNvPr id="18" name="テキスト ボックス 17"/>
          <p:cNvSpPr txBox="1"/>
          <p:nvPr/>
        </p:nvSpPr>
        <p:spPr>
          <a:xfrm>
            <a:off x="5490153" y="4892929"/>
            <a:ext cx="954107" cy="276999"/>
          </a:xfrm>
          <a:prstGeom prst="rect">
            <a:avLst/>
          </a:prstGeom>
          <a:noFill/>
        </p:spPr>
        <p:txBody>
          <a:bodyPr wrap="none" rtlCol="0">
            <a:spAutoFit/>
          </a:bodyPr>
          <a:lstStyle/>
          <a:p>
            <a:r>
              <a:rPr lang="ja-JP" altLang="en-US" sz="1200" b="1" dirty="0">
                <a:solidFill>
                  <a:srgbClr val="002B62"/>
                </a:solidFill>
              </a:rPr>
              <a:t>代入値管理</a:t>
            </a:r>
            <a:endParaRPr kumimoji="1" lang="ja-JP" altLang="en-US" sz="1200" b="1" dirty="0">
              <a:solidFill>
                <a:srgbClr val="002B62"/>
              </a:solidFill>
            </a:endParaRPr>
          </a:p>
        </p:txBody>
      </p:sp>
      <p:cxnSp>
        <p:nvCxnSpPr>
          <p:cNvPr id="15" name="カギ線コネクタ 122"/>
          <p:cNvCxnSpPr>
            <a:stCxn id="4" idx="3"/>
            <a:endCxn id="7" idx="1"/>
          </p:cNvCxnSpPr>
          <p:nvPr/>
        </p:nvCxnSpPr>
        <p:spPr bwMode="auto">
          <a:xfrm>
            <a:off x="2580627" y="5544380"/>
            <a:ext cx="2324569"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stCxn id="7" idx="0"/>
            <a:endCxn id="46" idx="2"/>
          </p:cNvCxnSpPr>
          <p:nvPr/>
        </p:nvCxnSpPr>
        <p:spPr bwMode="auto">
          <a:xfrm rot="5400000" flipH="1" flipV="1">
            <a:off x="6973712" y="4536284"/>
            <a:ext cx="537638" cy="848635"/>
          </a:xfrm>
          <a:prstGeom prst="bentConnector3">
            <a:avLst>
              <a:gd name="adj1" fmla="val 50000"/>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pic>
        <p:nvPicPr>
          <p:cNvPr id="5" name="図 4"/>
          <p:cNvPicPr>
            <a:picLocks noChangeAspect="1"/>
          </p:cNvPicPr>
          <p:nvPr/>
        </p:nvPicPr>
        <p:blipFill>
          <a:blip r:embed="rId3"/>
          <a:stretch>
            <a:fillRect/>
          </a:stretch>
        </p:blipFill>
        <p:spPr>
          <a:xfrm>
            <a:off x="4897277" y="4590521"/>
            <a:ext cx="578326" cy="578326"/>
          </a:xfrm>
          <a:prstGeom prst="rect">
            <a:avLst/>
          </a:prstGeom>
        </p:spPr>
      </p:pic>
      <p:cxnSp>
        <p:nvCxnSpPr>
          <p:cNvPr id="21" name="カギ線コネクタ 122"/>
          <p:cNvCxnSpPr>
            <a:stCxn id="6" idx="3"/>
            <a:endCxn id="46" idx="1"/>
          </p:cNvCxnSpPr>
          <p:nvPr/>
        </p:nvCxnSpPr>
        <p:spPr bwMode="auto">
          <a:xfrm>
            <a:off x="2580627" y="4202318"/>
            <a:ext cx="4042222" cy="15981"/>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6" name="フローチャート : 書類 51"/>
          <p:cNvSpPr/>
          <p:nvPr/>
        </p:nvSpPr>
        <p:spPr bwMode="auto">
          <a:xfrm>
            <a:off x="492627" y="3656690"/>
            <a:ext cx="2088000" cy="1091255"/>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dirty="0">
                <a:latin typeface="+mj-lt"/>
                <a:ea typeface="+mj-ea"/>
                <a:cs typeface="Consolas" panose="020B0609020204030204" pitchFamily="49" charset="0"/>
              </a:rPr>
              <a:t>defaults/</a:t>
            </a:r>
            <a:r>
              <a:rPr lang="en-US" altLang="ja-JP" sz="1200" b="1" u="sng" dirty="0" err="1">
                <a:latin typeface="+mj-lt"/>
                <a:ea typeface="+mj-ea"/>
                <a:cs typeface="Consolas" panose="020B0609020204030204" pitchFamily="49" charset="0"/>
              </a:rPr>
              <a:t>main.yml</a:t>
            </a:r>
            <a:br>
              <a:rPr lang="en-US" altLang="ja-JP" sz="1200" dirty="0">
                <a:latin typeface="+mj-lt"/>
                <a:ea typeface="+mj-ea"/>
                <a:cs typeface="Consolas" panose="020B0609020204030204" pitchFamily="49" charset="0"/>
              </a:rPr>
            </a:br>
            <a:r>
              <a:rPr lang="en-US" altLang="ja-JP" sz="1200" dirty="0" err="1">
                <a:latin typeface="+mj-lt"/>
              </a:rPr>
              <a:t>sudo_package</a:t>
            </a:r>
            <a:r>
              <a:rPr lang="en-US" altLang="ja-JP" sz="1200" dirty="0">
                <a:latin typeface="+mj-lt"/>
              </a:rPr>
              <a:t>: </a:t>
            </a:r>
            <a:r>
              <a:rPr lang="en-US" altLang="ja-JP" sz="1200" dirty="0" err="1">
                <a:latin typeface="+mj-lt"/>
              </a:rPr>
              <a:t>sudo</a:t>
            </a:r>
            <a:endParaRPr lang="en-US" altLang="ja-JP" sz="1200" dirty="0">
              <a:latin typeface="+mj-lt"/>
              <a:ea typeface="+mj-ea"/>
              <a:cs typeface="Consolas" panose="020B0609020204030204" pitchFamily="49" charset="0"/>
            </a:endParaRPr>
          </a:p>
          <a:p>
            <a:r>
              <a:rPr lang="en-US" altLang="ja-JP" sz="1200" dirty="0" err="1">
                <a:latin typeface="+mj-lt"/>
              </a:rPr>
              <a:t>sudo_users</a:t>
            </a:r>
            <a:r>
              <a:rPr lang="en-US" altLang="ja-JP" sz="1200" dirty="0">
                <a:latin typeface="+mj-lt"/>
              </a:rPr>
              <a:t>: []</a:t>
            </a:r>
          </a:p>
          <a:p>
            <a:endParaRPr lang="en-US" altLang="ja-JP" sz="1200" dirty="0">
              <a:latin typeface="+mj-lt"/>
            </a:endParaRPr>
          </a:p>
        </p:txBody>
      </p:sp>
      <p:sp>
        <p:nvSpPr>
          <p:cNvPr id="19" name="テキスト ボックス 18"/>
          <p:cNvSpPr txBox="1"/>
          <p:nvPr/>
        </p:nvSpPr>
        <p:spPr>
          <a:xfrm>
            <a:off x="497027" y="2386993"/>
            <a:ext cx="3096308" cy="523220"/>
          </a:xfrm>
          <a:prstGeom prst="rect">
            <a:avLst/>
          </a:prstGeom>
          <a:solidFill>
            <a:srgbClr val="E5F0FF"/>
          </a:solidFill>
        </p:spPr>
        <p:txBody>
          <a:bodyPr wrap="square" rtlCol="0">
            <a:spAutoFit/>
          </a:bodyPr>
          <a:lstStyle/>
          <a:p>
            <a:r>
              <a:rPr lang="en-US" altLang="ja-JP" sz="1400" dirty="0" err="1"/>
              <a:t>sudo_users</a:t>
            </a:r>
            <a:r>
              <a:rPr lang="en-US" altLang="ja-JP" sz="1400" dirty="0"/>
              <a:t>: </a:t>
            </a:r>
          </a:p>
          <a:p>
            <a:r>
              <a:rPr lang="en-US" altLang="ja-JP" sz="1400" dirty="0"/>
              <a:t>  - name: </a:t>
            </a:r>
          </a:p>
        </p:txBody>
      </p:sp>
      <p:sp>
        <p:nvSpPr>
          <p:cNvPr id="46" name="フローチャート : 書類 51"/>
          <p:cNvSpPr/>
          <p:nvPr/>
        </p:nvSpPr>
        <p:spPr bwMode="auto">
          <a:xfrm>
            <a:off x="6622849" y="3672671"/>
            <a:ext cx="2088000" cy="1091255"/>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dirty="0" err="1"/>
              <a:t>sudo_package</a:t>
            </a:r>
            <a:r>
              <a:rPr lang="en-US" altLang="ja-JP" sz="1200" dirty="0"/>
              <a:t>: </a:t>
            </a:r>
            <a:r>
              <a:rPr lang="en-US" altLang="ja-JP" sz="1200" dirty="0" err="1"/>
              <a:t>sudo</a:t>
            </a:r>
            <a:br>
              <a:rPr lang="en-US" altLang="ja-JP" sz="1200" dirty="0">
                <a:latin typeface="Consolas" panose="020B0609020204030204" pitchFamily="49" charset="0"/>
                <a:ea typeface="+mj-ea"/>
                <a:cs typeface="Consolas" panose="020B0609020204030204" pitchFamily="49" charset="0"/>
              </a:rPr>
            </a:br>
            <a:r>
              <a:rPr lang="en-US" altLang="ja-JP" sz="1200" dirty="0" err="1"/>
              <a:t>sudo_users</a:t>
            </a:r>
            <a:r>
              <a:rPr lang="en-US" altLang="ja-JP" sz="1200" dirty="0"/>
              <a:t>: </a:t>
            </a:r>
          </a:p>
          <a:p>
            <a:r>
              <a:rPr lang="en-US" altLang="ja-JP" sz="1200" dirty="0"/>
              <a:t>  - name:</a:t>
            </a:r>
            <a:r>
              <a:rPr lang="ja-JP" altLang="en-US" sz="1200" dirty="0"/>
              <a:t> </a:t>
            </a:r>
            <a:r>
              <a:rPr lang="en-US" altLang="ja-JP" sz="1200" dirty="0" err="1"/>
              <a:t>example_name</a:t>
            </a:r>
            <a:endParaRPr lang="en-US" altLang="ja-JP" sz="1200" dirty="0"/>
          </a:p>
        </p:txBody>
      </p:sp>
      <p:sp>
        <p:nvSpPr>
          <p:cNvPr id="12" name="正方形/長方形 11"/>
          <p:cNvSpPr/>
          <p:nvPr/>
        </p:nvSpPr>
        <p:spPr bwMode="auto">
          <a:xfrm>
            <a:off x="396578" y="3128085"/>
            <a:ext cx="8424012" cy="3240000"/>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a:latin typeface="+mn-ea"/>
              </a:rPr>
              <a:t>イメージ図</a:t>
            </a:r>
            <a:endParaRPr kumimoji="1" lang="ja-JP" altLang="en-US" b="1" u="sng" dirty="0">
              <a:latin typeface="+mn-ea"/>
            </a:endParaRPr>
          </a:p>
        </p:txBody>
      </p:sp>
      <p:sp>
        <p:nvSpPr>
          <p:cNvPr id="20" name="Freeform 85"/>
          <p:cNvSpPr>
            <a:spLocks noChangeAspect="1"/>
          </p:cNvSpPr>
          <p:nvPr/>
        </p:nvSpPr>
        <p:spPr bwMode="gray">
          <a:xfrm>
            <a:off x="3708977" y="5714917"/>
            <a:ext cx="516436" cy="594483"/>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002B62"/>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メイリオ"/>
              <a:ea typeface="メイリオ"/>
            </a:endParaRPr>
          </a:p>
        </p:txBody>
      </p:sp>
      <p:sp>
        <p:nvSpPr>
          <p:cNvPr id="22" name="フリーフォーム 21"/>
          <p:cNvSpPr>
            <a:spLocks noChangeAspect="1"/>
          </p:cNvSpPr>
          <p:nvPr/>
        </p:nvSpPr>
        <p:spPr bwMode="gray">
          <a:xfrm>
            <a:off x="3801968" y="5743147"/>
            <a:ext cx="394883" cy="538024"/>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メイリオ"/>
              <a:ea typeface="メイリオ"/>
            </a:endParaRPr>
          </a:p>
        </p:txBody>
      </p:sp>
      <p:sp>
        <p:nvSpPr>
          <p:cNvPr id="26" name="正方形/長方形 25"/>
          <p:cNvSpPr/>
          <p:nvPr/>
        </p:nvSpPr>
        <p:spPr bwMode="gray">
          <a:xfrm rot="10800000" flipV="1">
            <a:off x="543716" y="4019821"/>
            <a:ext cx="1980000" cy="294292"/>
          </a:xfrm>
          <a:prstGeom prst="rect">
            <a:avLst/>
          </a:prstGeom>
          <a:noFill/>
          <a:ln w="38100">
            <a:solidFill>
              <a:schemeClr val="accent2">
                <a:lumMod val="60000"/>
                <a:lumOff val="40000"/>
              </a:schemeClr>
            </a:solidFill>
            <a:prstDash val="sys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8" name="角丸四角形 27"/>
          <p:cNvSpPr/>
          <p:nvPr/>
        </p:nvSpPr>
        <p:spPr bwMode="auto">
          <a:xfrm>
            <a:off x="2253930" y="3404087"/>
            <a:ext cx="2337469" cy="396000"/>
          </a:xfrm>
          <a:prstGeom prst="roundRect">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正しいマッピングに変更する。</a:t>
            </a:r>
            <a:endParaRPr lang="en-US" altLang="ja-JP" sz="1200" dirty="0">
              <a:solidFill>
                <a:schemeClr val="tx1"/>
              </a:solidFill>
              <a:latin typeface="+mn-ea"/>
            </a:endParaRPr>
          </a:p>
        </p:txBody>
      </p:sp>
      <p:sp>
        <p:nvSpPr>
          <p:cNvPr id="30" name="正方形/長方形 29"/>
          <p:cNvSpPr/>
          <p:nvPr/>
        </p:nvSpPr>
        <p:spPr bwMode="gray">
          <a:xfrm rot="10800000" flipV="1">
            <a:off x="543716" y="5310535"/>
            <a:ext cx="1980000" cy="407635"/>
          </a:xfrm>
          <a:prstGeom prst="rect">
            <a:avLst/>
          </a:prstGeom>
          <a:noFill/>
          <a:ln w="38100">
            <a:solidFill>
              <a:schemeClr val="accent2">
                <a:lumMod val="60000"/>
                <a:lumOff val="40000"/>
              </a:schemeClr>
            </a:solidFill>
            <a:prstDash val="sys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31" name="角丸四角形 30"/>
          <p:cNvSpPr/>
          <p:nvPr/>
        </p:nvSpPr>
        <p:spPr bwMode="auto">
          <a:xfrm>
            <a:off x="2253930" y="4750330"/>
            <a:ext cx="2337469" cy="396000"/>
          </a:xfrm>
          <a:prstGeom prst="roundRect">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正しいマッピングを記入する。</a:t>
            </a:r>
            <a:endParaRPr lang="en-US" altLang="ja-JP" sz="1200">
              <a:solidFill>
                <a:schemeClr val="tx1"/>
              </a:solidFill>
              <a:latin typeface="+mn-ea"/>
            </a:endParaRPr>
          </a:p>
        </p:txBody>
      </p:sp>
      <p:sp>
        <p:nvSpPr>
          <p:cNvPr id="37" name="テキスト ボックス 36"/>
          <p:cNvSpPr txBox="1"/>
          <p:nvPr/>
        </p:nvSpPr>
        <p:spPr>
          <a:xfrm>
            <a:off x="4114977" y="6035747"/>
            <a:ext cx="3948184" cy="276999"/>
          </a:xfrm>
          <a:prstGeom prst="rect">
            <a:avLst/>
          </a:prstGeom>
          <a:noFill/>
        </p:spPr>
        <p:txBody>
          <a:bodyPr wrap="square" rtlCol="0">
            <a:spAutoFit/>
          </a:bodyPr>
          <a:lstStyle/>
          <a:p>
            <a:r>
              <a:rPr kumimoji="1" lang="ja-JP" altLang="en-US" sz="1200" dirty="0"/>
              <a:t>（読替表については次項で説明します。）</a:t>
            </a:r>
          </a:p>
        </p:txBody>
      </p:sp>
      <p:sp>
        <p:nvSpPr>
          <p:cNvPr id="33" name="吹き出し: 円形 32">
            <a:extLst>
              <a:ext uri="{FF2B5EF4-FFF2-40B4-BE49-F238E27FC236}">
                <a16:creationId xmlns:a16="http://schemas.microsoft.com/office/drawing/2014/main" id="{A6AF5872-6095-4222-B1CF-77B15F7FADA1}"/>
              </a:ext>
            </a:extLst>
          </p:cNvPr>
          <p:cNvSpPr/>
          <p:nvPr/>
        </p:nvSpPr>
        <p:spPr bwMode="auto">
          <a:xfrm>
            <a:off x="2211235" y="3710360"/>
            <a:ext cx="288000" cy="288000"/>
          </a:xfrm>
          <a:prstGeom prst="wedgeEllipseCallout">
            <a:avLst>
              <a:gd name="adj1" fmla="val -73748"/>
              <a:gd name="adj2" fmla="val 100423"/>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34" name="吹き出し: 円形 33">
            <a:extLst>
              <a:ext uri="{FF2B5EF4-FFF2-40B4-BE49-F238E27FC236}">
                <a16:creationId xmlns:a16="http://schemas.microsoft.com/office/drawing/2014/main" id="{316CB6A3-BA63-4F9B-B68E-94F882C43D5A}"/>
              </a:ext>
            </a:extLst>
          </p:cNvPr>
          <p:cNvSpPr/>
          <p:nvPr/>
        </p:nvSpPr>
        <p:spPr bwMode="auto">
          <a:xfrm>
            <a:off x="2211235" y="5058203"/>
            <a:ext cx="288000" cy="288000"/>
          </a:xfrm>
          <a:prstGeom prst="wedgeEllipseCallout">
            <a:avLst>
              <a:gd name="adj1" fmla="val -89427"/>
              <a:gd name="adj2" fmla="val 84744"/>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grpSp>
        <p:nvGrpSpPr>
          <p:cNvPr id="10" name="グループ化 9">
            <a:extLst>
              <a:ext uri="{FF2B5EF4-FFF2-40B4-BE49-F238E27FC236}">
                <a16:creationId xmlns:a16="http://schemas.microsoft.com/office/drawing/2014/main" id="{E3782975-8BB3-498B-B67C-E9A7C2A41678}"/>
              </a:ext>
            </a:extLst>
          </p:cNvPr>
          <p:cNvGrpSpPr/>
          <p:nvPr/>
        </p:nvGrpSpPr>
        <p:grpSpPr>
          <a:xfrm>
            <a:off x="3505549" y="5784685"/>
            <a:ext cx="516437" cy="276636"/>
            <a:chOff x="3482971" y="5773396"/>
            <a:chExt cx="516437" cy="276636"/>
          </a:xfrm>
        </p:grpSpPr>
        <p:sp>
          <p:nvSpPr>
            <p:cNvPr id="8" name="四角形: 角を丸くする 7">
              <a:extLst>
                <a:ext uri="{FF2B5EF4-FFF2-40B4-BE49-F238E27FC236}">
                  <a16:creationId xmlns:a16="http://schemas.microsoft.com/office/drawing/2014/main" id="{251D214C-4E29-4347-BE80-9C0BBE9B5746}"/>
                </a:ext>
              </a:extLst>
            </p:cNvPr>
            <p:cNvSpPr/>
            <p:nvPr/>
          </p:nvSpPr>
          <p:spPr bwMode="auto">
            <a:xfrm>
              <a:off x="3482971" y="5773396"/>
              <a:ext cx="516437" cy="276636"/>
            </a:xfrm>
            <a:prstGeom prst="roundRect">
              <a:avLst>
                <a:gd name="adj" fmla="val 5556"/>
              </a:avLst>
            </a:prstGeom>
            <a:solidFill>
              <a:srgbClr val="002B62"/>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sp>
          <p:nvSpPr>
            <p:cNvPr id="23" name="テキスト ボックス 22"/>
            <p:cNvSpPr txBox="1">
              <a:spLocks noChangeAspect="1"/>
            </p:cNvSpPr>
            <p:nvPr/>
          </p:nvSpPr>
          <p:spPr bwMode="gray">
            <a:xfrm>
              <a:off x="3509132" y="5835028"/>
              <a:ext cx="468000" cy="153372"/>
            </a:xfrm>
            <a:prstGeom prst="rect">
              <a:avLst/>
            </a:prstGeom>
            <a:noFill/>
          </p:spPr>
          <p:txBody>
            <a:bodyPr wrap="none" rtlCol="0">
              <a:prstTxWarp prst="textPlain">
                <a:avLst/>
              </a:prstTxWarp>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2000" b="1" kern="0" dirty="0">
                  <a:solidFill>
                    <a:srgbClr val="FFFFFF"/>
                  </a:solidFill>
                  <a:latin typeface="Verdana" panose="020B0604030504040204" pitchFamily="34" charset="0"/>
                  <a:ea typeface="メイリオ"/>
                  <a:cs typeface="Verdana" panose="020B0604030504040204" pitchFamily="34" charset="0"/>
                </a:rPr>
                <a:t>読替表</a:t>
              </a:r>
              <a:endParaRPr kumimoji="0" lang="ja-JP" altLang="en-US" sz="2000" b="1" i="0" u="none" strike="noStrike" kern="0" cap="none" spc="0" normalizeH="0" baseline="0" noProof="0" dirty="0">
                <a:ln>
                  <a:noFill/>
                </a:ln>
                <a:solidFill>
                  <a:srgbClr val="FFFFFF"/>
                </a:solidFill>
                <a:effectLst/>
                <a:uLnTx/>
                <a:uFillTx/>
                <a:latin typeface="Verdana" panose="020B0604030504040204" pitchFamily="34" charset="0"/>
                <a:ea typeface="メイリオ"/>
                <a:cs typeface="Verdana" panose="020B0604030504040204" pitchFamily="34" charset="0"/>
              </a:endParaRPr>
            </a:p>
          </p:txBody>
        </p:sp>
      </p:grpSp>
      <p:sp>
        <p:nvSpPr>
          <p:cNvPr id="29" name="角丸四角形 10">
            <a:extLst>
              <a:ext uri="{FF2B5EF4-FFF2-40B4-BE49-F238E27FC236}">
                <a16:creationId xmlns:a16="http://schemas.microsoft.com/office/drawing/2014/main" id="{125EF83F-87DC-4DEC-B061-EF6627DB8CEF}"/>
              </a:ext>
            </a:extLst>
          </p:cNvPr>
          <p:cNvSpPr/>
          <p:nvPr/>
        </p:nvSpPr>
        <p:spPr bwMode="auto">
          <a:xfrm>
            <a:off x="6180507" y="1988351"/>
            <a:ext cx="2640084" cy="967018"/>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200" dirty="0"/>
              <a:t>本書からテキストをコピーする</a:t>
            </a:r>
            <a:endParaRPr lang="en-US" altLang="ja-JP" sz="1200" dirty="0"/>
          </a:p>
          <a:p>
            <a:pPr algn="ctr"/>
            <a:r>
              <a:rPr lang="ja-JP" altLang="en-US" sz="1200" dirty="0"/>
              <a:t>場合、各記号が反映されないことがあるためご注意ください。</a:t>
            </a:r>
            <a:endParaRPr lang="en-US" altLang="ja-JP" sz="1200" dirty="0"/>
          </a:p>
        </p:txBody>
      </p:sp>
      <p:sp>
        <p:nvSpPr>
          <p:cNvPr id="32" name="楕円 31">
            <a:extLst>
              <a:ext uri="{FF2B5EF4-FFF2-40B4-BE49-F238E27FC236}">
                <a16:creationId xmlns:a16="http://schemas.microsoft.com/office/drawing/2014/main" id="{4F77A67F-FCBB-4220-A625-642C7D615591}"/>
              </a:ext>
            </a:extLst>
          </p:cNvPr>
          <p:cNvSpPr/>
          <p:nvPr/>
        </p:nvSpPr>
        <p:spPr bwMode="auto">
          <a:xfrm>
            <a:off x="5975021" y="1837568"/>
            <a:ext cx="624548" cy="352541"/>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297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712"/>
            <a:ext cx="8641078" cy="5616476"/>
          </a:xfrm>
        </p:spPr>
        <p:txBody>
          <a:bodyPr/>
          <a:lstStyle/>
          <a:p>
            <a:r>
              <a:rPr kumimoji="1" lang="ja-JP" altLang="en-US" b="1" dirty="0"/>
              <a:t>読替表</a:t>
            </a:r>
            <a:r>
              <a:rPr lang="ja-JP" altLang="en-US" b="1" dirty="0"/>
              <a:t>の作成</a:t>
            </a:r>
            <a:endParaRPr lang="en-US" altLang="ja-JP" sz="1600" b="1" dirty="0"/>
          </a:p>
          <a:p>
            <a:pPr marL="180000" lvl="1" indent="0">
              <a:buNone/>
            </a:pPr>
            <a:r>
              <a:rPr lang="ja-JP" altLang="en-US" dirty="0"/>
              <a:t>読替表は、</a:t>
            </a:r>
            <a:r>
              <a:rPr lang="en-US" altLang="ja-JP" dirty="0"/>
              <a:t>defaults</a:t>
            </a:r>
            <a:r>
              <a:rPr lang="ja-JP" altLang="en-US" dirty="0"/>
              <a:t>変数定義ファイルまたは</a:t>
            </a:r>
            <a:r>
              <a:rPr lang="en-US" altLang="ja-JP" dirty="0" err="1"/>
              <a:t>ITAreadme</a:t>
            </a:r>
            <a:r>
              <a:rPr lang="ja-JP" altLang="en-US" dirty="0"/>
              <a:t>に定義されている「</a:t>
            </a:r>
            <a:r>
              <a:rPr lang="en-US" altLang="ja-JP" dirty="0"/>
              <a:t>VAR_...</a:t>
            </a:r>
            <a:r>
              <a:rPr lang="ja-JP" altLang="en-US" dirty="0"/>
              <a:t>」以外の変数に対して、</a:t>
            </a:r>
            <a:r>
              <a:rPr lang="en-US" altLang="ja-JP" dirty="0"/>
              <a:t>ITA</a:t>
            </a:r>
            <a:r>
              <a:rPr lang="ja-JP" altLang="en-US" dirty="0"/>
              <a:t>で具体値を設定できるようにするファイルです。</a:t>
            </a:r>
            <a:endParaRPr lang="en-US" altLang="ja-JP" dirty="0"/>
          </a:p>
          <a:p>
            <a:pPr marL="180000" lvl="1" indent="0">
              <a:buNone/>
            </a:pPr>
            <a:r>
              <a:rPr lang="en-US" altLang="ja-JP" dirty="0"/>
              <a:t>※</a:t>
            </a:r>
            <a:r>
              <a:rPr lang="ja-JP" altLang="en-US" dirty="0"/>
              <a:t>読替表について、詳細は</a:t>
            </a:r>
            <a:r>
              <a:rPr lang="ja-JP" altLang="en-US" kern="1200" dirty="0">
                <a:solidFill>
                  <a:srgbClr val="000000"/>
                </a:solidFill>
                <a:hlinkClick r:id="rId2"/>
              </a:rPr>
              <a:t>マニュアル</a:t>
            </a:r>
            <a:r>
              <a:rPr lang="ja-JP" altLang="en-US" dirty="0"/>
              <a:t>をご参照ください。</a:t>
            </a:r>
            <a:endParaRPr lang="en-US" altLang="ja-JP" dirty="0"/>
          </a:p>
          <a:p>
            <a:pPr marL="180000" lvl="1" indent="0">
              <a:buNone/>
            </a:pPr>
            <a:endParaRPr lang="en-US" altLang="ja-JP" sz="1200" dirty="0"/>
          </a:p>
          <a:p>
            <a:pPr marL="180000" lvl="1" indent="0">
              <a:buNone/>
            </a:pPr>
            <a:r>
              <a:rPr lang="ja-JP" altLang="en-US" sz="1600" b="1" kern="0" dirty="0"/>
              <a:t>ファイル名</a:t>
            </a:r>
            <a:r>
              <a:rPr lang="en-US" altLang="ja-JP" sz="1600" b="1" kern="0" dirty="0"/>
              <a:t>:</a:t>
            </a:r>
            <a:r>
              <a:rPr lang="ja-JP" altLang="en-US" sz="1600" b="1" kern="0" dirty="0"/>
              <a:t> </a:t>
            </a:r>
            <a:r>
              <a:rPr lang="en-US" altLang="ja-JP" sz="1600" b="1" kern="0" dirty="0"/>
              <a:t>ita_translation-table_</a:t>
            </a:r>
            <a:r>
              <a:rPr lang="en-US" altLang="ja-JP" sz="1600" b="1" dirty="0"/>
              <a:t>ansible-sudo-master</a:t>
            </a:r>
            <a:r>
              <a:rPr lang="en-US" altLang="ja-JP" sz="1600" b="1" kern="0" dirty="0"/>
              <a:t>.txt</a:t>
            </a:r>
            <a:endParaRPr kumimoji="1" lang="ja-JP" altLang="en-US" sz="1600" b="1" dirty="0"/>
          </a:p>
          <a:p>
            <a:pPr marL="180000" lvl="1" indent="0">
              <a:buNone/>
            </a:pPr>
            <a:br>
              <a:rPr lang="en-US" altLang="ja-JP" dirty="0"/>
            </a:br>
            <a:br>
              <a:rPr lang="en-US" altLang="ja-JP" dirty="0"/>
            </a:br>
            <a:endParaRPr lang="en-US" altLang="ja-JP" dirty="0"/>
          </a:p>
          <a:p>
            <a:pPr marL="180000" lvl="1" indent="0">
              <a:buNone/>
            </a:pPr>
            <a:br>
              <a:rPr lang="en-US" altLang="ja-JP" dirty="0"/>
            </a:br>
            <a:br>
              <a:rPr lang="en-US" altLang="ja-JP" dirty="0"/>
            </a:br>
            <a:br>
              <a:rPr lang="en-US" altLang="ja-JP" dirty="0"/>
            </a:br>
            <a:endParaRPr lang="en-US" altLang="ja-JP" dirty="0"/>
          </a:p>
        </p:txBody>
      </p:sp>
      <p:sp>
        <p:nvSpPr>
          <p:cNvPr id="2" name="タイトル 1"/>
          <p:cNvSpPr>
            <a:spLocks noGrp="1"/>
          </p:cNvSpPr>
          <p:nvPr>
            <p:ph type="title"/>
          </p:nvPr>
        </p:nvSpPr>
        <p:spPr/>
        <p:txBody>
          <a:bodyPr/>
          <a:lstStyle/>
          <a:p>
            <a:r>
              <a:rPr lang="en-US" altLang="ja-JP" dirty="0"/>
              <a:t>2.2 </a:t>
            </a:r>
            <a:r>
              <a:rPr lang="ja-JP" altLang="en-US" dirty="0"/>
              <a:t>ロールパッケージの準備</a:t>
            </a:r>
            <a:r>
              <a:rPr lang="en-US" altLang="ja-JP" dirty="0"/>
              <a:t>(3/5)</a:t>
            </a:r>
            <a:endParaRPr kumimoji="1" lang="ja-JP" altLang="en-US" dirty="0"/>
          </a:p>
        </p:txBody>
      </p:sp>
      <p:sp>
        <p:nvSpPr>
          <p:cNvPr id="4" name="フローチャート : 書類 51"/>
          <p:cNvSpPr/>
          <p:nvPr/>
        </p:nvSpPr>
        <p:spPr bwMode="auto">
          <a:xfrm>
            <a:off x="509466" y="5316506"/>
            <a:ext cx="3108192" cy="961404"/>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ja-JP" altLang="en-US" sz="1200" b="1" dirty="0">
                <a:latin typeface="+mj-lt"/>
                <a:ea typeface="+mj-ea"/>
                <a:cs typeface="Consolas" panose="020B0609020204030204" pitchFamily="49" charset="0"/>
              </a:rPr>
              <a:t>読替表</a:t>
            </a:r>
            <a:endParaRPr lang="en-US" altLang="ja-JP" sz="1200" b="1" dirty="0">
              <a:latin typeface="+mj-lt"/>
              <a:ea typeface="+mj-ea"/>
              <a:cs typeface="Consolas" panose="020B0609020204030204" pitchFamily="49" charset="0"/>
            </a:endParaRPr>
          </a:p>
          <a:p>
            <a:r>
              <a:rPr lang="en-US" altLang="ja-JP" sz="1100" dirty="0" err="1">
                <a:latin typeface="+mj-lt"/>
              </a:rPr>
              <a:t>LCA_sudo_users</a:t>
            </a:r>
            <a:r>
              <a:rPr lang="en-US" altLang="ja-JP" sz="1100" dirty="0">
                <a:latin typeface="+mj-lt"/>
              </a:rPr>
              <a:t>: </a:t>
            </a:r>
            <a:r>
              <a:rPr lang="en-US" altLang="ja-JP" sz="1100" dirty="0" err="1">
                <a:solidFill>
                  <a:srgbClr val="FF0000"/>
                </a:solidFill>
                <a:latin typeface="+mj-lt"/>
              </a:rPr>
              <a:t>sudo_users</a:t>
            </a:r>
            <a:endParaRPr lang="en-US" altLang="ja-JP" sz="1100" dirty="0">
              <a:solidFill>
                <a:srgbClr val="FF0000"/>
              </a:solidFill>
              <a:latin typeface="+mj-lt"/>
            </a:endParaRPr>
          </a:p>
          <a:p>
            <a:r>
              <a:rPr lang="en-US" altLang="ja-JP" sz="1100" dirty="0" err="1">
                <a:latin typeface="+mj-lt"/>
              </a:rPr>
              <a:t>LCA_sudo_sudoers_file</a:t>
            </a:r>
            <a:r>
              <a:rPr lang="en-US" altLang="ja-JP" sz="1100" dirty="0">
                <a:latin typeface="+mj-lt"/>
              </a:rPr>
              <a:t>: </a:t>
            </a:r>
            <a:r>
              <a:rPr lang="en-US" altLang="ja-JP" sz="1100" dirty="0" err="1">
                <a:solidFill>
                  <a:srgbClr val="FF0000"/>
                </a:solidFill>
                <a:latin typeface="+mj-lt"/>
              </a:rPr>
              <a:t>sudo_sudoers_file</a:t>
            </a:r>
            <a:endParaRPr lang="ja-JP" altLang="en-US" sz="1100" dirty="0">
              <a:solidFill>
                <a:srgbClr val="FF0000"/>
              </a:solidFill>
              <a:latin typeface="+mj-lt"/>
            </a:endParaRPr>
          </a:p>
        </p:txBody>
      </p:sp>
      <p:sp>
        <p:nvSpPr>
          <p:cNvPr id="6" name="フローチャート : 書類 51"/>
          <p:cNvSpPr/>
          <p:nvPr/>
        </p:nvSpPr>
        <p:spPr bwMode="auto">
          <a:xfrm>
            <a:off x="509466" y="3717180"/>
            <a:ext cx="2160000" cy="1008000"/>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dirty="0">
                <a:latin typeface="+mj-lt"/>
                <a:ea typeface="+mj-ea"/>
                <a:cs typeface="Consolas" panose="020B0609020204030204" pitchFamily="49" charset="0"/>
              </a:rPr>
              <a:t>defaults/</a:t>
            </a:r>
            <a:r>
              <a:rPr lang="en-US" altLang="ja-JP" sz="1200" b="1" u="sng" dirty="0" err="1">
                <a:latin typeface="+mj-lt"/>
                <a:ea typeface="+mj-ea"/>
                <a:cs typeface="Consolas" panose="020B0609020204030204" pitchFamily="49" charset="0"/>
              </a:rPr>
              <a:t>main.yml</a:t>
            </a:r>
            <a:br>
              <a:rPr lang="en-US" altLang="ja-JP" sz="1200" b="1" dirty="0">
                <a:latin typeface="+mj-lt"/>
                <a:ea typeface="+mj-ea"/>
                <a:cs typeface="Consolas" panose="020B0609020204030204" pitchFamily="49" charset="0"/>
              </a:rPr>
            </a:br>
            <a:r>
              <a:rPr lang="en-US" altLang="ja-JP" sz="1200" dirty="0" err="1">
                <a:latin typeface="+mj-lt"/>
              </a:rPr>
              <a:t>sudo_users</a:t>
            </a:r>
            <a:r>
              <a:rPr lang="en-US" altLang="ja-JP" sz="1200" dirty="0">
                <a:latin typeface="+mj-lt"/>
              </a:rPr>
              <a:t>: []</a:t>
            </a:r>
          </a:p>
          <a:p>
            <a:r>
              <a:rPr lang="en-US" altLang="ja-JP" sz="1200" dirty="0">
                <a:latin typeface="+mj-lt"/>
              </a:rPr>
              <a:t>~~~~ (</a:t>
            </a:r>
            <a:r>
              <a:rPr lang="ja-JP" altLang="en-US" sz="1200" dirty="0">
                <a:latin typeface="+mj-lt"/>
              </a:rPr>
              <a:t>中略</a:t>
            </a:r>
            <a:r>
              <a:rPr lang="en-US" altLang="ja-JP" sz="1200" dirty="0">
                <a:latin typeface="+mj-lt"/>
              </a:rPr>
              <a:t>)</a:t>
            </a:r>
            <a:r>
              <a:rPr lang="ja-JP" altLang="en-US" sz="1200" dirty="0">
                <a:latin typeface="+mj-lt"/>
              </a:rPr>
              <a:t> </a:t>
            </a:r>
            <a:r>
              <a:rPr lang="en-US" altLang="ja-JP" sz="1200" dirty="0">
                <a:latin typeface="+mj-lt"/>
              </a:rPr>
              <a:t>~~~~</a:t>
            </a:r>
          </a:p>
          <a:p>
            <a:r>
              <a:rPr lang="en-US" altLang="ja-JP" sz="1200" dirty="0" err="1">
                <a:solidFill>
                  <a:srgbClr val="FF0000"/>
                </a:solidFill>
                <a:latin typeface="+mj-lt"/>
              </a:rPr>
              <a:t>sudo_sudoers_file</a:t>
            </a:r>
            <a:r>
              <a:rPr lang="en-US" altLang="ja-JP" sz="1200" dirty="0">
                <a:latin typeface="+mj-lt"/>
              </a:rPr>
              <a:t>: ansible</a:t>
            </a:r>
          </a:p>
          <a:p>
            <a:br>
              <a:rPr lang="en-US" altLang="ja-JP" sz="1200" dirty="0">
                <a:latin typeface="+mj-lt"/>
                <a:ea typeface="+mj-ea"/>
                <a:cs typeface="Consolas" panose="020B0609020204030204" pitchFamily="49" charset="0"/>
              </a:rPr>
            </a:br>
            <a:endParaRPr lang="en-US" altLang="ja-JP" sz="1200" dirty="0">
              <a:latin typeface="+mj-lt"/>
              <a:ea typeface="+mj-ea"/>
              <a:cs typeface="Consolas" panose="020B0609020204030204" pitchFamily="49" charset="0"/>
            </a:endParaRPr>
          </a:p>
        </p:txBody>
      </p:sp>
      <p:graphicFrame>
        <p:nvGraphicFramePr>
          <p:cNvPr id="7" name="表 6"/>
          <p:cNvGraphicFramePr>
            <a:graphicFrameLocks noGrp="1"/>
          </p:cNvGraphicFramePr>
          <p:nvPr>
            <p:extLst>
              <p:ext uri="{D42A27DB-BD31-4B8C-83A1-F6EECF244321}">
                <p14:modId xmlns:p14="http://schemas.microsoft.com/office/powerpoint/2010/main" val="1562897775"/>
              </p:ext>
            </p:extLst>
          </p:nvPr>
        </p:nvGraphicFramePr>
        <p:xfrm>
          <a:off x="3851900" y="5301260"/>
          <a:ext cx="4880928" cy="976649"/>
        </p:xfrm>
        <a:graphic>
          <a:graphicData uri="http://schemas.openxmlformats.org/drawingml/2006/table">
            <a:tbl>
              <a:tblPr firstRow="1" bandRow="1">
                <a:tableStyleId>{93296810-A885-4BE3-A3E7-6D5BEEA58F35}</a:tableStyleId>
              </a:tblPr>
              <a:tblGrid>
                <a:gridCol w="1841818">
                  <a:extLst>
                    <a:ext uri="{9D8B030D-6E8A-4147-A177-3AD203B41FA5}">
                      <a16:colId xmlns:a16="http://schemas.microsoft.com/office/drawing/2014/main" val="916670131"/>
                    </a:ext>
                  </a:extLst>
                </a:gridCol>
                <a:gridCol w="1614805">
                  <a:extLst>
                    <a:ext uri="{9D8B030D-6E8A-4147-A177-3AD203B41FA5}">
                      <a16:colId xmlns:a16="http://schemas.microsoft.com/office/drawing/2014/main" val="2131989420"/>
                    </a:ext>
                  </a:extLst>
                </a:gridCol>
                <a:gridCol w="1424305">
                  <a:extLst>
                    <a:ext uri="{9D8B030D-6E8A-4147-A177-3AD203B41FA5}">
                      <a16:colId xmlns:a16="http://schemas.microsoft.com/office/drawing/2014/main" val="4118183924"/>
                    </a:ext>
                  </a:extLst>
                </a:gridCol>
              </a:tblGrid>
              <a:tr h="453186">
                <a:tc>
                  <a:txBody>
                    <a:bodyPr/>
                    <a:lstStyle/>
                    <a:p>
                      <a:pPr algn="ctr"/>
                      <a:r>
                        <a:rPr kumimoji="1" lang="ja-JP" altLang="en-US" sz="1100" dirty="0"/>
                        <a:t>変数名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100" dirty="0"/>
                        <a:t>メンバー変数名</a:t>
                      </a:r>
                      <a:br>
                        <a:rPr kumimoji="1" lang="en-US" altLang="ja-JP" sz="1100" dirty="0"/>
                      </a:br>
                      <a:r>
                        <a:rPr kumimoji="1" lang="en-US" altLang="ja-JP" sz="1100" dirty="0"/>
                        <a:t>(</a:t>
                      </a:r>
                      <a:r>
                        <a:rPr kumimoji="1" lang="en-US" altLang="ja-JP" sz="1100" dirty="0" err="1"/>
                        <a:t>ITAreadme</a:t>
                      </a:r>
                      <a:r>
                        <a:rPr kumimoji="1" lang="ja-JP" altLang="en-US" sz="1100" dirty="0"/>
                        <a:t>で追加</a:t>
                      </a:r>
                      <a:r>
                        <a:rPr kumimoji="1" lang="en-US" altLang="ja-JP" sz="1100" dirty="0"/>
                        <a:t>)</a:t>
                      </a:r>
                      <a:endParaRPr kumimoji="1" lang="ja-JP" altLang="en-US" sz="1100" dirty="0"/>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100" dirty="0"/>
                        <a:t>具体値</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954742190"/>
                  </a:ext>
                </a:extLst>
              </a:tr>
              <a:tr h="2548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100"/>
                        <a:t>LCA_sudo_users</a:t>
                      </a:r>
                      <a:endParaRPr kumimoji="1" lang="ja-JP" altLang="en-US" sz="1100"/>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a:t>[0].name</a:t>
                      </a:r>
                      <a:endParaRPr kumimoji="1" lang="ja-JP" altLang="en-US" sz="11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a:t>example_name</a:t>
                      </a:r>
                      <a:endParaRPr kumimoji="1" lang="ja-JP" altLang="en-US" sz="11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850628290"/>
                  </a:ext>
                </a:extLst>
              </a:tr>
              <a:tr h="264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kern="1200"/>
                        <a:t>LCA_</a:t>
                      </a:r>
                      <a:r>
                        <a:rPr lang="en-US" altLang="ja-JP" sz="1100"/>
                        <a:t>sudo_sudoers_file</a:t>
                      </a:r>
                      <a:endParaRPr kumimoji="1" lang="en-US" altLang="ja-JP" sz="1100" kern="1200">
                        <a:solidFill>
                          <a:schemeClr val="dk1"/>
                        </a:solidFill>
                        <a:latin typeface="Consolas" panose="020B0609020204030204" pitchFamily="49" charset="0"/>
                        <a:ea typeface="+mn-ea"/>
                        <a:cs typeface="Consolas" panose="020B0609020204030204" pitchFamily="49" charset="0"/>
                      </a:endParaRP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100" kern="1200">
                        <a:solidFill>
                          <a:schemeClr val="dk1"/>
                        </a:solidFill>
                        <a:latin typeface="Consolas" panose="020B0609020204030204" pitchFamily="49" charset="0"/>
                        <a:ea typeface="+mn-ea"/>
                        <a:cs typeface="Consolas" panose="020B0609020204030204" pitchFamily="49" charset="0"/>
                      </a:endParaRPr>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100" dirty="0" err="1"/>
                        <a:t>example_sudoers</a:t>
                      </a:r>
                      <a:endParaRPr kumimoji="1" lang="ja-JP" altLang="en-US" sz="11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94506176"/>
                  </a:ext>
                </a:extLst>
              </a:tr>
            </a:tbl>
          </a:graphicData>
        </a:graphic>
      </p:graphicFrame>
      <p:cxnSp>
        <p:nvCxnSpPr>
          <p:cNvPr id="15" name="カギ線コネクタ 122"/>
          <p:cNvCxnSpPr>
            <a:cxnSpLocks/>
            <a:stCxn id="4" idx="3"/>
            <a:endCxn id="7" idx="1"/>
          </p:cNvCxnSpPr>
          <p:nvPr/>
        </p:nvCxnSpPr>
        <p:spPr bwMode="auto">
          <a:xfrm flipV="1">
            <a:off x="3617658" y="5789584"/>
            <a:ext cx="234242" cy="7624"/>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9" name="カギ線コネクタ 122"/>
          <p:cNvCxnSpPr>
            <a:cxnSpLocks/>
            <a:stCxn id="6" idx="2"/>
            <a:endCxn id="4" idx="0"/>
          </p:cNvCxnSpPr>
          <p:nvPr/>
        </p:nvCxnSpPr>
        <p:spPr bwMode="auto">
          <a:xfrm>
            <a:off x="1589466" y="4658540"/>
            <a:ext cx="474096" cy="657966"/>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カギ線コネクタ 122"/>
          <p:cNvCxnSpPr>
            <a:cxnSpLocks/>
            <a:stCxn id="7" idx="0"/>
            <a:endCxn id="72" idx="2"/>
          </p:cNvCxnSpPr>
          <p:nvPr/>
        </p:nvCxnSpPr>
        <p:spPr bwMode="auto">
          <a:xfrm rot="5400000" flipH="1" flipV="1">
            <a:off x="6421066" y="4529838"/>
            <a:ext cx="642720" cy="900125"/>
          </a:xfrm>
          <a:prstGeom prst="bentConnector3">
            <a:avLst>
              <a:gd name="adj1" fmla="val 50000"/>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テキスト ボックス 22"/>
          <p:cNvSpPr txBox="1"/>
          <p:nvPr/>
        </p:nvSpPr>
        <p:spPr>
          <a:xfrm>
            <a:off x="490008" y="2625601"/>
            <a:ext cx="4320600" cy="523220"/>
          </a:xfrm>
          <a:prstGeom prst="rect">
            <a:avLst/>
          </a:prstGeom>
          <a:solidFill>
            <a:srgbClr val="E5F0FF"/>
          </a:solidFill>
        </p:spPr>
        <p:txBody>
          <a:bodyPr wrap="square" rtlCol="0">
            <a:spAutoFit/>
          </a:bodyPr>
          <a:lstStyle/>
          <a:p>
            <a:r>
              <a:rPr lang="en-US" altLang="ja-JP" sz="1400" dirty="0" err="1"/>
              <a:t>LCA_sudo_users</a:t>
            </a:r>
            <a:r>
              <a:rPr lang="en-US" altLang="ja-JP" sz="1400" dirty="0"/>
              <a:t>: </a:t>
            </a:r>
            <a:r>
              <a:rPr lang="en-US" altLang="ja-JP" sz="1400" dirty="0" err="1"/>
              <a:t>sudo_users</a:t>
            </a:r>
            <a:endParaRPr lang="en-US" altLang="ja-JP" sz="1400" dirty="0"/>
          </a:p>
          <a:p>
            <a:r>
              <a:rPr lang="en-US" altLang="ja-JP" sz="1400" dirty="0" err="1"/>
              <a:t>LCA_sudo_sudoers_file</a:t>
            </a:r>
            <a:r>
              <a:rPr lang="en-US" altLang="ja-JP" sz="1400" dirty="0"/>
              <a:t>: </a:t>
            </a:r>
            <a:r>
              <a:rPr lang="en-US" altLang="ja-JP" sz="1400" dirty="0" err="1"/>
              <a:t>sudo_sudoers_file</a:t>
            </a:r>
            <a:endParaRPr kumimoji="1" lang="ja-JP" altLang="en-US" sz="1400" dirty="0"/>
          </a:p>
        </p:txBody>
      </p:sp>
      <p:sp>
        <p:nvSpPr>
          <p:cNvPr id="72" name="フローチャート : 書類 51"/>
          <p:cNvSpPr/>
          <p:nvPr/>
        </p:nvSpPr>
        <p:spPr bwMode="auto">
          <a:xfrm>
            <a:off x="5652150" y="3717180"/>
            <a:ext cx="3080678" cy="1008000"/>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a:latin typeface="+mj-lt"/>
              </a:rPr>
              <a:t>sudo_users: </a:t>
            </a:r>
          </a:p>
          <a:p>
            <a:r>
              <a:rPr lang="en-US" altLang="ja-JP" sz="1200">
                <a:latin typeface="+mj-lt"/>
              </a:rPr>
              <a:t>  - name:</a:t>
            </a:r>
            <a:r>
              <a:rPr lang="ja-JP" altLang="en-US" sz="1200">
                <a:latin typeface="+mj-lt"/>
              </a:rPr>
              <a:t> </a:t>
            </a:r>
            <a:r>
              <a:rPr lang="en-US" altLang="ja-JP" sz="1200">
                <a:latin typeface="+mj-lt"/>
              </a:rPr>
              <a:t>example_name</a:t>
            </a:r>
          </a:p>
          <a:p>
            <a:r>
              <a:rPr lang="en-US" altLang="ja-JP" sz="1200">
                <a:latin typeface="+mj-lt"/>
              </a:rPr>
              <a:t>sudo_sudoers_file: example_sudoers</a:t>
            </a:r>
          </a:p>
        </p:txBody>
      </p:sp>
      <p:sp>
        <p:nvSpPr>
          <p:cNvPr id="17" name="フローチャート : 書類 51"/>
          <p:cNvSpPr/>
          <p:nvPr/>
        </p:nvSpPr>
        <p:spPr bwMode="auto">
          <a:xfrm>
            <a:off x="2726594" y="3717180"/>
            <a:ext cx="1260000" cy="1008000"/>
          </a:xfrm>
          <a:prstGeom prst="flowChartDocument">
            <a:avLst/>
          </a:prstGeom>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altLang="ja-JP" sz="1200" b="1" u="sng">
                <a:latin typeface="+mj-lt"/>
              </a:rPr>
              <a:t>ITAreadme</a:t>
            </a:r>
            <a:br>
              <a:rPr lang="en-US" altLang="ja-JP" sz="1200">
                <a:latin typeface="+mj-lt"/>
              </a:rPr>
            </a:br>
            <a:r>
              <a:rPr lang="en-US" altLang="ja-JP" sz="1200">
                <a:solidFill>
                  <a:srgbClr val="FF0000"/>
                </a:solidFill>
                <a:latin typeface="+mj-lt"/>
              </a:rPr>
              <a:t>sudo_users</a:t>
            </a:r>
            <a:r>
              <a:rPr lang="en-US" altLang="ja-JP" sz="1200">
                <a:latin typeface="+mj-lt"/>
              </a:rPr>
              <a:t>: </a:t>
            </a:r>
          </a:p>
          <a:p>
            <a:r>
              <a:rPr lang="en-US" altLang="ja-JP" sz="1200">
                <a:latin typeface="+mj-lt"/>
              </a:rPr>
              <a:t>  - name: </a:t>
            </a:r>
            <a:br>
              <a:rPr lang="en-US" altLang="ja-JP" sz="1200">
                <a:latin typeface="+mj-lt"/>
                <a:cs typeface="Consolas" panose="020B0609020204030204" pitchFamily="49" charset="0"/>
              </a:rPr>
            </a:br>
            <a:endParaRPr lang="en-US" altLang="ja-JP" sz="1200">
              <a:latin typeface="+mj-lt"/>
              <a:ea typeface="+mj-ea"/>
              <a:cs typeface="Consolas" panose="020B0609020204030204" pitchFamily="49" charset="0"/>
            </a:endParaRPr>
          </a:p>
        </p:txBody>
      </p:sp>
      <p:cxnSp>
        <p:nvCxnSpPr>
          <p:cNvPr id="20" name="カギ線コネクタ 122"/>
          <p:cNvCxnSpPr>
            <a:cxnSpLocks/>
            <a:stCxn id="17" idx="2"/>
            <a:endCxn id="4" idx="0"/>
          </p:cNvCxnSpPr>
          <p:nvPr/>
        </p:nvCxnSpPr>
        <p:spPr bwMode="auto">
          <a:xfrm flipH="1">
            <a:off x="2063562" y="4658540"/>
            <a:ext cx="1293032" cy="657966"/>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1" name="正方形/長方形 20">
            <a:extLst>
              <a:ext uri="{FF2B5EF4-FFF2-40B4-BE49-F238E27FC236}">
                <a16:creationId xmlns:a16="http://schemas.microsoft.com/office/drawing/2014/main" id="{5FB82BD4-F1CD-4B5E-8F69-FF5889280884}"/>
              </a:ext>
            </a:extLst>
          </p:cNvPr>
          <p:cNvSpPr/>
          <p:nvPr/>
        </p:nvSpPr>
        <p:spPr bwMode="auto">
          <a:xfrm>
            <a:off x="396578" y="3284980"/>
            <a:ext cx="8424012" cy="3083104"/>
          </a:xfrm>
          <a:prstGeom prst="rect">
            <a:avLst/>
          </a:prstGeom>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r>
              <a:rPr kumimoji="1" lang="ja-JP" altLang="en-US" b="1" u="sng">
                <a:latin typeface="+mn-ea"/>
              </a:rPr>
              <a:t>イメージ図</a:t>
            </a:r>
            <a:endParaRPr kumimoji="1" lang="ja-JP" altLang="en-US" b="1" u="sng" dirty="0">
              <a:latin typeface="+mn-ea"/>
            </a:endParaRPr>
          </a:p>
        </p:txBody>
      </p:sp>
      <p:sp>
        <p:nvSpPr>
          <p:cNvPr id="27" name="テキスト ボックス 26">
            <a:extLst>
              <a:ext uri="{FF2B5EF4-FFF2-40B4-BE49-F238E27FC236}">
                <a16:creationId xmlns:a16="http://schemas.microsoft.com/office/drawing/2014/main" id="{A1023ACA-8893-41F3-93E2-B229A5F30391}"/>
              </a:ext>
            </a:extLst>
          </p:cNvPr>
          <p:cNvSpPr txBox="1"/>
          <p:nvPr/>
        </p:nvSpPr>
        <p:spPr>
          <a:xfrm>
            <a:off x="4460341" y="4963540"/>
            <a:ext cx="954107" cy="276999"/>
          </a:xfrm>
          <a:prstGeom prst="rect">
            <a:avLst/>
          </a:prstGeom>
          <a:noFill/>
        </p:spPr>
        <p:txBody>
          <a:bodyPr wrap="none" rtlCol="0">
            <a:spAutoFit/>
          </a:bodyPr>
          <a:lstStyle/>
          <a:p>
            <a:r>
              <a:rPr lang="ja-JP" altLang="en-US" sz="1200" b="1" dirty="0">
                <a:solidFill>
                  <a:srgbClr val="002B62"/>
                </a:solidFill>
              </a:rPr>
              <a:t>代入値管理</a:t>
            </a:r>
            <a:endParaRPr kumimoji="1" lang="ja-JP" altLang="en-US" sz="1200" b="1" dirty="0">
              <a:solidFill>
                <a:srgbClr val="002B62"/>
              </a:solidFill>
            </a:endParaRPr>
          </a:p>
        </p:txBody>
      </p:sp>
      <p:pic>
        <p:nvPicPr>
          <p:cNvPr id="28" name="図 27">
            <a:extLst>
              <a:ext uri="{FF2B5EF4-FFF2-40B4-BE49-F238E27FC236}">
                <a16:creationId xmlns:a16="http://schemas.microsoft.com/office/drawing/2014/main" id="{AB8E8683-C96D-4EDF-B23B-7C93242EF2BE}"/>
              </a:ext>
            </a:extLst>
          </p:cNvPr>
          <p:cNvPicPr>
            <a:picLocks noChangeAspect="1"/>
          </p:cNvPicPr>
          <p:nvPr/>
        </p:nvPicPr>
        <p:blipFill>
          <a:blip r:embed="rId3"/>
          <a:stretch>
            <a:fillRect/>
          </a:stretch>
        </p:blipFill>
        <p:spPr>
          <a:xfrm>
            <a:off x="3867465" y="4661132"/>
            <a:ext cx="578326" cy="578326"/>
          </a:xfrm>
          <a:prstGeom prst="rect">
            <a:avLst/>
          </a:prstGeom>
        </p:spPr>
      </p:pic>
      <p:sp>
        <p:nvSpPr>
          <p:cNvPr id="30" name="テキスト ボックス 29">
            <a:extLst>
              <a:ext uri="{FF2B5EF4-FFF2-40B4-BE49-F238E27FC236}">
                <a16:creationId xmlns:a16="http://schemas.microsoft.com/office/drawing/2014/main" id="{F887F2B9-D6CE-4CAA-9AA8-4E87CC72CB11}"/>
              </a:ext>
            </a:extLst>
          </p:cNvPr>
          <p:cNvSpPr txBox="1"/>
          <p:nvPr/>
        </p:nvSpPr>
        <p:spPr>
          <a:xfrm>
            <a:off x="6330715" y="3467956"/>
            <a:ext cx="1723549" cy="276999"/>
          </a:xfrm>
          <a:prstGeom prst="rect">
            <a:avLst/>
          </a:prstGeom>
          <a:noFill/>
        </p:spPr>
        <p:txBody>
          <a:bodyPr wrap="none" rtlCol="0">
            <a:spAutoFit/>
          </a:bodyPr>
          <a:lstStyle/>
          <a:p>
            <a:r>
              <a:rPr kumimoji="1" lang="ja-JP" altLang="en-US" sz="1200" b="1" dirty="0"/>
              <a:t>実際に利用される変数</a:t>
            </a:r>
          </a:p>
        </p:txBody>
      </p:sp>
    </p:spTree>
    <p:extLst>
      <p:ext uri="{BB962C8B-B14F-4D97-AF65-F5344CB8AC3E}">
        <p14:creationId xmlns:p14="http://schemas.microsoft.com/office/powerpoint/2010/main" val="37968440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2.2 </a:t>
            </a:r>
            <a:r>
              <a:rPr lang="ja-JP" altLang="en-US" dirty="0"/>
              <a:t>ロールパッケージの準備</a:t>
            </a:r>
            <a:r>
              <a:rPr lang="en-US" altLang="ja-JP" dirty="0"/>
              <a:t>(4/5)</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必要なファイルを</a:t>
            </a:r>
            <a:r>
              <a:rPr lang="en-US" altLang="ja-JP" b="1" dirty="0"/>
              <a:t>zip</a:t>
            </a:r>
            <a:r>
              <a:rPr lang="ja-JP" altLang="en-US" b="1" dirty="0"/>
              <a:t>にまとめる</a:t>
            </a:r>
            <a:endParaRPr lang="en-US" altLang="ja-JP" b="1" dirty="0"/>
          </a:p>
          <a:p>
            <a:pPr marL="180000" lvl="1" indent="0">
              <a:buNone/>
            </a:pPr>
            <a:r>
              <a:rPr lang="ja-JP" altLang="en-US" dirty="0"/>
              <a:t>これまでの作成物を下記の構造通りの</a:t>
            </a:r>
            <a:r>
              <a:rPr lang="en-US" altLang="ja-JP" dirty="0"/>
              <a:t>zip</a:t>
            </a:r>
            <a:r>
              <a:rPr lang="ja-JP" altLang="en-US" dirty="0"/>
              <a:t>ファイルにまとめてください。</a:t>
            </a:r>
            <a:br>
              <a:rPr lang="en-US" altLang="ja-JP" dirty="0"/>
            </a:br>
            <a:endParaRPr lang="en-US" altLang="ja-JP" dirty="0"/>
          </a:p>
          <a:p>
            <a:pPr marL="522900" lvl="1" indent="-342900">
              <a:buFont typeface="+mj-ea"/>
              <a:buAutoNum type="circleNumDbPlain"/>
            </a:pPr>
            <a:r>
              <a:rPr lang="ja-JP" altLang="en-US" dirty="0"/>
              <a:t>「</a:t>
            </a:r>
            <a:r>
              <a:rPr lang="en-US" altLang="ja-JP" dirty="0"/>
              <a:t>roles</a:t>
            </a:r>
            <a:r>
              <a:rPr lang="ja-JP" altLang="en-US" dirty="0"/>
              <a:t>」フォルダを作成し、ダウンロードした「</a:t>
            </a:r>
            <a:r>
              <a:rPr lang="en-US" altLang="ja-JP" dirty="0"/>
              <a:t>ansible-</a:t>
            </a:r>
            <a:r>
              <a:rPr lang="en-US" altLang="ja-JP" dirty="0" err="1"/>
              <a:t>sudo</a:t>
            </a:r>
            <a:r>
              <a:rPr lang="en-US" altLang="ja-JP" dirty="0"/>
              <a:t>-master</a:t>
            </a:r>
            <a:r>
              <a:rPr lang="ja-JP" altLang="en-US" dirty="0"/>
              <a:t>」を入れる。</a:t>
            </a:r>
            <a:endParaRPr lang="en-US" altLang="ja-JP" dirty="0"/>
          </a:p>
          <a:p>
            <a:pPr marL="522900" lvl="1" indent="-342900">
              <a:buFont typeface="+mj-ea"/>
              <a:buAutoNum type="circleNumDbPlain"/>
            </a:pPr>
            <a:r>
              <a:rPr lang="ja-JP" altLang="en-US" dirty="0"/>
              <a:t>「</a:t>
            </a:r>
            <a:r>
              <a:rPr lang="en-US" altLang="ja-JP" dirty="0"/>
              <a:t>roles</a:t>
            </a:r>
            <a:r>
              <a:rPr lang="ja-JP" altLang="en-US" dirty="0"/>
              <a:t>」フォルダと同階層に読替表と</a:t>
            </a:r>
            <a:r>
              <a:rPr lang="en-US" altLang="ja-JP" dirty="0" err="1"/>
              <a:t>ITAreadme</a:t>
            </a:r>
            <a:r>
              <a:rPr lang="ja-JP" altLang="en-US" dirty="0"/>
              <a:t>を配置する</a:t>
            </a:r>
            <a:endParaRPr lang="en-US" altLang="ja-JP" dirty="0"/>
          </a:p>
          <a:p>
            <a:pPr marL="522900" lvl="1" indent="-342900">
              <a:buFont typeface="+mj-ea"/>
              <a:buAutoNum type="circleNumDbPlain"/>
            </a:pPr>
            <a:r>
              <a:rPr lang="ja-JP" altLang="en-US" dirty="0"/>
              <a:t>「</a:t>
            </a:r>
            <a:r>
              <a:rPr lang="en-US" altLang="ja-JP" dirty="0"/>
              <a:t>roles</a:t>
            </a:r>
            <a:r>
              <a:rPr lang="ja-JP" altLang="en-US" dirty="0"/>
              <a:t>」フォルダ、読替表、</a:t>
            </a:r>
            <a:r>
              <a:rPr lang="en-US" altLang="ja-JP" dirty="0" err="1"/>
              <a:t>ITAreadme</a:t>
            </a:r>
            <a:r>
              <a:rPr lang="ja-JP" altLang="en-US" dirty="0"/>
              <a:t>をまとめて</a:t>
            </a:r>
            <a:r>
              <a:rPr lang="en-US" altLang="ja-JP" dirty="0"/>
              <a:t>zip</a:t>
            </a:r>
            <a:r>
              <a:rPr lang="ja-JP" altLang="en-US" dirty="0"/>
              <a:t>で圧縮する。</a:t>
            </a:r>
            <a:endParaRPr lang="en-US" altLang="ja-JP" dirty="0"/>
          </a:p>
        </p:txBody>
      </p:sp>
      <p:pic>
        <p:nvPicPr>
          <p:cNvPr id="6" name="図 5"/>
          <p:cNvPicPr>
            <a:picLocks noChangeAspect="1"/>
          </p:cNvPicPr>
          <p:nvPr/>
        </p:nvPicPr>
        <p:blipFill>
          <a:blip r:embed="rId2"/>
          <a:stretch>
            <a:fillRect/>
          </a:stretch>
        </p:blipFill>
        <p:spPr>
          <a:xfrm>
            <a:off x="1250989" y="3140960"/>
            <a:ext cx="4985190" cy="3037148"/>
          </a:xfrm>
          <a:prstGeom prst="rect">
            <a:avLst/>
          </a:prstGeom>
          <a:ln>
            <a:solidFill>
              <a:schemeClr val="tx1"/>
            </a:solidFill>
          </a:ln>
        </p:spPr>
      </p:pic>
      <p:sp>
        <p:nvSpPr>
          <p:cNvPr id="7" name="角丸四角形 6"/>
          <p:cNvSpPr/>
          <p:nvPr/>
        </p:nvSpPr>
        <p:spPr bwMode="auto">
          <a:xfrm>
            <a:off x="3922576" y="3184662"/>
            <a:ext cx="4681984" cy="432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dirty="0">
                <a:solidFill>
                  <a:schemeClr val="tx1"/>
                </a:solidFill>
                <a:latin typeface="+mn-ea"/>
              </a:rPr>
              <a:t>「</a:t>
            </a:r>
            <a:r>
              <a:rPr lang="en-US" altLang="ja-JP" sz="1400" dirty="0">
                <a:solidFill>
                  <a:schemeClr val="tx1"/>
                </a:solidFill>
                <a:latin typeface="+mn-ea"/>
              </a:rPr>
              <a:t>roles</a:t>
            </a:r>
            <a:r>
              <a:rPr lang="ja-JP" altLang="en-US" sz="1400" dirty="0">
                <a:solidFill>
                  <a:schemeClr val="tx1"/>
                </a:solidFill>
                <a:latin typeface="+mn-ea"/>
              </a:rPr>
              <a:t>」配下へ「</a:t>
            </a:r>
            <a:r>
              <a:rPr lang="en-US" altLang="ja-JP" sz="1400" dirty="0">
                <a:solidFill>
                  <a:schemeClr val="tx1"/>
                </a:solidFill>
                <a:latin typeface="+mn-ea"/>
              </a:rPr>
              <a:t>ansible-</a:t>
            </a:r>
            <a:r>
              <a:rPr lang="en-US" altLang="ja-JP" sz="1400" dirty="0" err="1">
                <a:solidFill>
                  <a:schemeClr val="tx1"/>
                </a:solidFill>
                <a:latin typeface="+mn-ea"/>
              </a:rPr>
              <a:t>sudo</a:t>
            </a:r>
            <a:r>
              <a:rPr lang="en-US" altLang="ja-JP" sz="1400" dirty="0">
                <a:solidFill>
                  <a:schemeClr val="tx1"/>
                </a:solidFill>
                <a:latin typeface="+mn-ea"/>
              </a:rPr>
              <a:t>-master</a:t>
            </a:r>
            <a:r>
              <a:rPr lang="ja-JP" altLang="en-US" sz="1400" dirty="0">
                <a:solidFill>
                  <a:schemeClr val="tx1"/>
                </a:solidFill>
                <a:latin typeface="+mn-ea"/>
              </a:rPr>
              <a:t>」を配置する。</a:t>
            </a:r>
            <a:endParaRPr lang="en-US" altLang="ja-JP" sz="1400" dirty="0">
              <a:solidFill>
                <a:schemeClr val="tx1"/>
              </a:solidFill>
              <a:latin typeface="+mn-ea"/>
            </a:endParaRPr>
          </a:p>
        </p:txBody>
      </p:sp>
      <p:sp>
        <p:nvSpPr>
          <p:cNvPr id="9" name="角丸四角形 8"/>
          <p:cNvSpPr/>
          <p:nvPr/>
        </p:nvSpPr>
        <p:spPr bwMode="auto">
          <a:xfrm>
            <a:off x="3922577" y="3869257"/>
            <a:ext cx="3097764" cy="432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a:solidFill>
                  <a:schemeClr val="tx1"/>
                </a:solidFill>
                <a:latin typeface="+mn-ea"/>
              </a:rPr>
              <a:t>読替表と</a:t>
            </a:r>
            <a:r>
              <a:rPr lang="en-US" altLang="ja-JP" sz="1400">
                <a:solidFill>
                  <a:schemeClr val="tx1"/>
                </a:solidFill>
                <a:latin typeface="+mn-ea"/>
              </a:rPr>
              <a:t>ITAreadme</a:t>
            </a:r>
            <a:r>
              <a:rPr lang="ja-JP" altLang="en-US" sz="1400">
                <a:solidFill>
                  <a:schemeClr val="tx1"/>
                </a:solidFill>
                <a:latin typeface="+mn-ea"/>
              </a:rPr>
              <a:t>を配置する。</a:t>
            </a:r>
            <a:endParaRPr lang="en-US" altLang="ja-JP" sz="1400">
              <a:solidFill>
                <a:schemeClr val="tx1"/>
              </a:solidFill>
              <a:latin typeface="+mn-ea"/>
            </a:endParaRPr>
          </a:p>
        </p:txBody>
      </p:sp>
      <p:sp>
        <p:nvSpPr>
          <p:cNvPr id="11" name="角丸四角形 10"/>
          <p:cNvSpPr/>
          <p:nvPr/>
        </p:nvSpPr>
        <p:spPr bwMode="auto">
          <a:xfrm>
            <a:off x="3922576" y="5367592"/>
            <a:ext cx="2160300" cy="432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400">
                <a:solidFill>
                  <a:schemeClr val="tx1"/>
                </a:solidFill>
                <a:latin typeface="+mn-ea"/>
              </a:rPr>
              <a:t>まとめて</a:t>
            </a:r>
            <a:r>
              <a:rPr lang="en-US" altLang="ja-JP" sz="1400">
                <a:solidFill>
                  <a:schemeClr val="tx1"/>
                </a:solidFill>
                <a:latin typeface="+mn-ea"/>
              </a:rPr>
              <a:t>zip</a:t>
            </a:r>
            <a:r>
              <a:rPr lang="ja-JP" altLang="en-US" sz="1400">
                <a:solidFill>
                  <a:schemeClr val="tx1"/>
                </a:solidFill>
                <a:latin typeface="+mn-ea"/>
              </a:rPr>
              <a:t>で圧縮する。</a:t>
            </a:r>
            <a:endParaRPr lang="en-US" altLang="ja-JP" sz="1400">
              <a:solidFill>
                <a:schemeClr val="tx1"/>
              </a:solidFill>
              <a:latin typeface="+mn-ea"/>
            </a:endParaRPr>
          </a:p>
        </p:txBody>
      </p:sp>
      <p:sp>
        <p:nvSpPr>
          <p:cNvPr id="14" name="吹き出し: 円形 13">
            <a:extLst>
              <a:ext uri="{FF2B5EF4-FFF2-40B4-BE49-F238E27FC236}">
                <a16:creationId xmlns:a16="http://schemas.microsoft.com/office/drawing/2014/main" id="{5FFBD239-DA22-47AB-BB31-1F0FC0CFB5CD}"/>
              </a:ext>
            </a:extLst>
          </p:cNvPr>
          <p:cNvSpPr/>
          <p:nvPr/>
        </p:nvSpPr>
        <p:spPr bwMode="auto">
          <a:xfrm>
            <a:off x="3778576" y="3412682"/>
            <a:ext cx="288000" cy="288000"/>
          </a:xfrm>
          <a:prstGeom prst="wedgeEllipseCallout">
            <a:avLst>
              <a:gd name="adj1" fmla="val -724427"/>
              <a:gd name="adj2" fmla="val -17168"/>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4" name="右大かっこ 3">
            <a:extLst>
              <a:ext uri="{FF2B5EF4-FFF2-40B4-BE49-F238E27FC236}">
                <a16:creationId xmlns:a16="http://schemas.microsoft.com/office/drawing/2014/main" id="{5A1FF155-BCA1-46FA-930F-763591712E19}"/>
              </a:ext>
            </a:extLst>
          </p:cNvPr>
          <p:cNvSpPr/>
          <p:nvPr/>
        </p:nvSpPr>
        <p:spPr bwMode="auto">
          <a:xfrm>
            <a:off x="3474458" y="3626197"/>
            <a:ext cx="142565" cy="360130"/>
          </a:xfrm>
          <a:prstGeom prst="rightBracket">
            <a:avLst/>
          </a:prstGeom>
          <a:noFill/>
          <a:ln w="38100" cap="flat" cmpd="sng" algn="ctr">
            <a:solidFill>
              <a:srgbClr val="FF0000"/>
            </a:solidFill>
            <a:prstDash val="solid"/>
            <a:round/>
            <a:headEnd type="none" w="med" len="med"/>
            <a:tailEnd type="none" w="med" len="med"/>
          </a:ln>
          <a:effectLst/>
        </p:spPr>
        <p:txBody>
          <a:bodyPr rtlCol="0" anchor="ctr"/>
          <a:lstStyle/>
          <a:p>
            <a:pPr algn="ctr"/>
            <a:endParaRPr kumimoji="1" lang="ja-JP" altLang="en-US"/>
          </a:p>
        </p:txBody>
      </p:sp>
      <p:sp>
        <p:nvSpPr>
          <p:cNvPr id="16" name="吹き出し: 円形 15">
            <a:extLst>
              <a:ext uri="{FF2B5EF4-FFF2-40B4-BE49-F238E27FC236}">
                <a16:creationId xmlns:a16="http://schemas.microsoft.com/office/drawing/2014/main" id="{C4B1194F-0EAA-42F4-AB69-DFBFA101D092}"/>
              </a:ext>
            </a:extLst>
          </p:cNvPr>
          <p:cNvSpPr/>
          <p:nvPr/>
        </p:nvSpPr>
        <p:spPr bwMode="auto">
          <a:xfrm>
            <a:off x="3778576" y="4121493"/>
            <a:ext cx="288000" cy="288000"/>
          </a:xfrm>
          <a:prstGeom prst="wedgeEllipseCallout">
            <a:avLst>
              <a:gd name="adj1" fmla="val -116864"/>
              <a:gd name="adj2" fmla="val -166119"/>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17" name="吹き出し: 円形 16">
            <a:extLst>
              <a:ext uri="{FF2B5EF4-FFF2-40B4-BE49-F238E27FC236}">
                <a16:creationId xmlns:a16="http://schemas.microsoft.com/office/drawing/2014/main" id="{8EA30C94-6324-407B-8901-541FDE076C89}"/>
              </a:ext>
            </a:extLst>
          </p:cNvPr>
          <p:cNvSpPr/>
          <p:nvPr/>
        </p:nvSpPr>
        <p:spPr bwMode="auto">
          <a:xfrm>
            <a:off x="3789865" y="5638772"/>
            <a:ext cx="288000" cy="288000"/>
          </a:xfrm>
          <a:prstGeom prst="wedgeEllipseCallout">
            <a:avLst>
              <a:gd name="adj1" fmla="val -132543"/>
              <a:gd name="adj2" fmla="val -48526"/>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3</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6714624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CB6711E2-AA69-4112-94C0-387559478ADF}"/>
              </a:ext>
            </a:extLst>
          </p:cNvPr>
          <p:cNvSpPr>
            <a:spLocks noGrp="1"/>
          </p:cNvSpPr>
          <p:nvPr>
            <p:ph sz="quarter" idx="10"/>
          </p:nvPr>
        </p:nvSpPr>
        <p:spPr>
          <a:xfrm>
            <a:off x="179512" y="836712"/>
            <a:ext cx="8784976" cy="5616476"/>
          </a:xfrm>
        </p:spPr>
        <p:txBody>
          <a:bodyPr>
            <a:normAutofit/>
          </a:bodyPr>
          <a:lstStyle/>
          <a:p>
            <a:r>
              <a:rPr lang="ja-JP" altLang="en-US" b="1" dirty="0"/>
              <a:t>ロールパッケージの中身を確認する</a:t>
            </a:r>
            <a:endParaRPr lang="en-US" altLang="ja-JP" b="1" dirty="0"/>
          </a:p>
          <a:p>
            <a:pPr marL="180000" lvl="1" indent="0">
              <a:buNone/>
            </a:pPr>
            <a:r>
              <a:rPr lang="ja-JP" altLang="en-US" dirty="0"/>
              <a:t>作成したロールパッケージの中身が以下の階層になっていることを確認してください。</a:t>
            </a:r>
            <a:endParaRPr lang="en-US" altLang="ja-JP" dirty="0"/>
          </a:p>
          <a:p>
            <a:pPr marL="288000" lvl="2" indent="0">
              <a:buNone/>
            </a:pPr>
            <a:endParaRPr lang="en-US" altLang="ja-JP" sz="900" dirty="0"/>
          </a:p>
          <a:p>
            <a:pPr marL="396000" lvl="3" indent="0">
              <a:buNone/>
            </a:pPr>
            <a:r>
              <a:rPr lang="en-US" altLang="ja-JP" b="1" dirty="0"/>
              <a:t>roles.zip</a:t>
            </a:r>
          </a:p>
          <a:p>
            <a:pPr marL="396000" lvl="3" indent="0">
              <a:buNone/>
            </a:pPr>
            <a:r>
              <a:rPr lang="en-US" altLang="ja-JP" b="1" dirty="0"/>
              <a:t>├roles</a:t>
            </a:r>
          </a:p>
          <a:p>
            <a:pPr marL="396000" lvl="3" indent="0">
              <a:buNone/>
            </a:pPr>
            <a:r>
              <a:rPr lang="en-US" altLang="ja-JP" b="1" dirty="0"/>
              <a:t>│├ansible-</a:t>
            </a:r>
            <a:r>
              <a:rPr lang="en-US" altLang="ja-JP" b="1" dirty="0" err="1"/>
              <a:t>sudo</a:t>
            </a:r>
            <a:r>
              <a:rPr lang="en-US" altLang="ja-JP" b="1" dirty="0"/>
              <a:t>-master</a:t>
            </a:r>
          </a:p>
          <a:p>
            <a:pPr marL="396000" lvl="3" indent="0">
              <a:buNone/>
            </a:pPr>
            <a:r>
              <a:rPr lang="en-US" altLang="ja-JP" b="1" dirty="0"/>
              <a:t>│├defaults</a:t>
            </a:r>
          </a:p>
          <a:p>
            <a:pPr marL="396000" lvl="3" indent="0">
              <a:buNone/>
            </a:pPr>
            <a:r>
              <a:rPr lang="en-US" altLang="ja-JP" b="1" dirty="0"/>
              <a:t>││└</a:t>
            </a:r>
            <a:r>
              <a:rPr lang="en-US" altLang="ja-JP" b="1" dirty="0" err="1"/>
              <a:t>main.yml</a:t>
            </a:r>
            <a:endParaRPr lang="en-US" altLang="ja-JP" b="1" dirty="0"/>
          </a:p>
          <a:p>
            <a:pPr marL="396000" lvl="3" indent="0">
              <a:buNone/>
            </a:pPr>
            <a:r>
              <a:rPr lang="en-US" altLang="ja-JP" b="1" dirty="0"/>
              <a:t>│├tasks</a:t>
            </a:r>
          </a:p>
          <a:p>
            <a:pPr marL="396000" lvl="3" indent="0">
              <a:buNone/>
            </a:pPr>
            <a:r>
              <a:rPr lang="en-US" altLang="ja-JP" b="1" dirty="0"/>
              <a:t>││└</a:t>
            </a:r>
            <a:r>
              <a:rPr lang="en-US" altLang="ja-JP" b="1" dirty="0" err="1"/>
              <a:t>main.yml</a:t>
            </a:r>
            <a:endParaRPr lang="en-US" altLang="ja-JP" b="1" dirty="0"/>
          </a:p>
          <a:p>
            <a:pPr marL="396000" lvl="3" indent="0">
              <a:buNone/>
            </a:pPr>
            <a:r>
              <a:rPr lang="en-US" altLang="ja-JP" b="1" dirty="0"/>
              <a:t>││</a:t>
            </a:r>
            <a:r>
              <a:rPr lang="ja-JP" altLang="en-US" b="1" dirty="0"/>
              <a:t>～～～～～</a:t>
            </a:r>
            <a:endParaRPr lang="en-US" altLang="ja-JP" b="1" dirty="0"/>
          </a:p>
          <a:p>
            <a:pPr marL="396000" lvl="3" indent="0">
              <a:buNone/>
            </a:pPr>
            <a:r>
              <a:rPr lang="ja-JP" altLang="en-US" b="1" dirty="0"/>
              <a:t>││～～～～～</a:t>
            </a:r>
            <a:endParaRPr lang="en-US" altLang="ja-JP" b="1" dirty="0"/>
          </a:p>
          <a:p>
            <a:pPr marL="396000" lvl="3" indent="0">
              <a:buNone/>
            </a:pPr>
            <a:r>
              <a:rPr lang="ja-JP" altLang="en-US" b="1" dirty="0"/>
              <a:t>│└</a:t>
            </a:r>
            <a:r>
              <a:rPr lang="en-US" altLang="ja-JP" b="1" dirty="0"/>
              <a:t>README.md</a:t>
            </a:r>
          </a:p>
          <a:p>
            <a:pPr marL="396000" lvl="3" indent="0">
              <a:buNone/>
            </a:pPr>
            <a:r>
              <a:rPr lang="en-US" altLang="ja-JP" b="1" dirty="0"/>
              <a:t>├</a:t>
            </a:r>
            <a:r>
              <a:rPr lang="en-US" altLang="ja-JP" b="1" dirty="0" err="1"/>
              <a:t>ita_readme_ansible-sudo-master.yml</a:t>
            </a:r>
            <a:endParaRPr lang="en-US" altLang="ja-JP" b="1" dirty="0"/>
          </a:p>
          <a:p>
            <a:pPr marL="396000" lvl="3" indent="0">
              <a:buNone/>
            </a:pPr>
            <a:r>
              <a:rPr lang="en-US" altLang="ja-JP" b="1" dirty="0"/>
              <a:t>└ita_translation-table_ansible-sudo-master.txt</a:t>
            </a:r>
            <a:endParaRPr lang="ja-JP" altLang="en-US" b="1" dirty="0"/>
          </a:p>
          <a:p>
            <a:pPr marL="180000" lvl="1" indent="0">
              <a:buNone/>
            </a:pPr>
            <a:br>
              <a:rPr lang="en-US" altLang="ja-JP" dirty="0"/>
            </a:br>
            <a:endParaRPr lang="en-US" altLang="ja-JP" dirty="0"/>
          </a:p>
        </p:txBody>
      </p:sp>
      <p:sp>
        <p:nvSpPr>
          <p:cNvPr id="12" name="タイトル 1">
            <a:extLst>
              <a:ext uri="{FF2B5EF4-FFF2-40B4-BE49-F238E27FC236}">
                <a16:creationId xmlns:a16="http://schemas.microsoft.com/office/drawing/2014/main" id="{E1B9955D-CCB7-4FD2-A44F-D3B46E3D25F8}"/>
              </a:ext>
            </a:extLst>
          </p:cNvPr>
          <p:cNvSpPr>
            <a:spLocks noGrp="1"/>
          </p:cNvSpPr>
          <p:nvPr>
            <p:ph type="title"/>
          </p:nvPr>
        </p:nvSpPr>
        <p:spPr>
          <a:xfrm>
            <a:off x="179513" y="115200"/>
            <a:ext cx="8784000" cy="468000"/>
          </a:xfrm>
        </p:spPr>
        <p:txBody>
          <a:bodyPr/>
          <a:lstStyle/>
          <a:p>
            <a:r>
              <a:rPr lang="en-US" altLang="ja-JP" dirty="0"/>
              <a:t>2.2 </a:t>
            </a:r>
            <a:r>
              <a:rPr lang="ja-JP" altLang="en-US" dirty="0"/>
              <a:t>ロールパッケージの準備</a:t>
            </a:r>
            <a:r>
              <a:rPr lang="en-US" altLang="ja-JP" dirty="0"/>
              <a:t>(5/5)</a:t>
            </a:r>
            <a:endParaRPr kumimoji="1" lang="ja-JP" altLang="en-US" dirty="0"/>
          </a:p>
        </p:txBody>
      </p:sp>
      <p:sp>
        <p:nvSpPr>
          <p:cNvPr id="9" name="角丸四角形 70">
            <a:extLst>
              <a:ext uri="{FF2B5EF4-FFF2-40B4-BE49-F238E27FC236}">
                <a16:creationId xmlns:a16="http://schemas.microsoft.com/office/drawing/2014/main" id="{E5A74EA1-2BB3-4782-86F4-D525ACF5FA29}"/>
              </a:ext>
            </a:extLst>
          </p:cNvPr>
          <p:cNvSpPr/>
          <p:nvPr/>
        </p:nvSpPr>
        <p:spPr bwMode="auto">
          <a:xfrm>
            <a:off x="1115520" y="5674109"/>
            <a:ext cx="7628939" cy="646556"/>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2" spcCol="0" rtlCol="0" fromWordArt="0" anchor="ctr" anchorCtr="0" forceAA="0" compatLnSpc="1">
            <a:prstTxWarp prst="textNoShape">
              <a:avLst/>
            </a:prstTxWarp>
            <a:noAutofit/>
          </a:bodyPr>
          <a:lstStyle/>
          <a:p>
            <a:pPr lvl="1"/>
            <a:r>
              <a:rPr lang="en-US" altLang="ja-JP" sz="1400" dirty="0" err="1">
                <a:solidFill>
                  <a:schemeClr val="tx1"/>
                </a:solidFill>
                <a:latin typeface="+mn-ea"/>
              </a:rPr>
              <a:t>LegacyRole</a:t>
            </a:r>
            <a:r>
              <a:rPr lang="ja-JP" altLang="en-US" sz="1400" dirty="0">
                <a:solidFill>
                  <a:schemeClr val="tx1"/>
                </a:solidFill>
                <a:latin typeface="+mn-ea"/>
              </a:rPr>
              <a:t>は右記２つの条件を満たす</a:t>
            </a:r>
            <a:br>
              <a:rPr lang="en-US" altLang="ja-JP" sz="1400" dirty="0">
                <a:solidFill>
                  <a:schemeClr val="tx1"/>
                </a:solidFill>
                <a:latin typeface="+mn-ea"/>
              </a:rPr>
            </a:br>
            <a:r>
              <a:rPr lang="ja-JP" altLang="en-US" sz="1400" dirty="0">
                <a:solidFill>
                  <a:schemeClr val="tx1"/>
                </a:solidFill>
                <a:latin typeface="+mn-ea"/>
              </a:rPr>
              <a:t>フォルダを</a:t>
            </a:r>
            <a:r>
              <a:rPr lang="en-US" altLang="ja-JP" sz="1400" dirty="0">
                <a:solidFill>
                  <a:schemeClr val="tx1"/>
                </a:solidFill>
                <a:latin typeface="+mn-ea"/>
              </a:rPr>
              <a:t>Role</a:t>
            </a:r>
            <a:r>
              <a:rPr lang="ja-JP" altLang="en-US" sz="1400" dirty="0">
                <a:solidFill>
                  <a:schemeClr val="tx1"/>
                </a:solidFill>
                <a:latin typeface="+mn-ea"/>
              </a:rPr>
              <a:t>として扱います。</a:t>
            </a:r>
            <a:br>
              <a:rPr lang="en-US" altLang="ja-JP" sz="1400" dirty="0">
                <a:solidFill>
                  <a:schemeClr val="tx1"/>
                </a:solidFill>
                <a:latin typeface="+mn-ea"/>
              </a:rPr>
            </a:br>
            <a:r>
              <a:rPr lang="ja-JP" altLang="en-US" sz="1400" dirty="0">
                <a:solidFill>
                  <a:schemeClr val="tx1"/>
                </a:solidFill>
                <a:latin typeface="+mn-ea"/>
              </a:rPr>
              <a:t>① 「</a:t>
            </a:r>
            <a:r>
              <a:rPr lang="en-US" altLang="ja-JP" sz="1400" dirty="0">
                <a:solidFill>
                  <a:schemeClr val="tx1"/>
                </a:solidFill>
                <a:latin typeface="+mn-ea"/>
              </a:rPr>
              <a:t>roles</a:t>
            </a:r>
            <a:r>
              <a:rPr lang="ja-JP" altLang="en-US" sz="1400" dirty="0">
                <a:solidFill>
                  <a:schemeClr val="tx1"/>
                </a:solidFill>
                <a:latin typeface="+mn-ea"/>
              </a:rPr>
              <a:t>」フォルダの配下に存在する。</a:t>
            </a:r>
            <a:endParaRPr lang="en-US" altLang="ja-JP" sz="1400" dirty="0">
              <a:solidFill>
                <a:schemeClr val="tx1"/>
              </a:solidFill>
              <a:latin typeface="+mn-ea"/>
            </a:endParaRPr>
          </a:p>
          <a:p>
            <a:pPr lvl="1"/>
            <a:r>
              <a:rPr lang="ja-JP" altLang="en-US" sz="1400" dirty="0">
                <a:solidFill>
                  <a:schemeClr val="tx1"/>
                </a:solidFill>
                <a:latin typeface="+mn-ea"/>
              </a:rPr>
              <a:t>② 「</a:t>
            </a:r>
            <a:r>
              <a:rPr lang="en-US" altLang="ja-JP" sz="1400" dirty="0">
                <a:solidFill>
                  <a:schemeClr val="tx1"/>
                </a:solidFill>
                <a:latin typeface="+mn-ea"/>
              </a:rPr>
              <a:t>tasks</a:t>
            </a:r>
            <a:r>
              <a:rPr lang="ja-JP" altLang="en-US" sz="1400" dirty="0">
                <a:solidFill>
                  <a:schemeClr val="tx1"/>
                </a:solidFill>
                <a:latin typeface="+mn-ea"/>
              </a:rPr>
              <a:t>」フォルダを含む。</a:t>
            </a:r>
            <a:endParaRPr lang="en-US" altLang="ja-JP" sz="1400" dirty="0">
              <a:solidFill>
                <a:schemeClr val="tx1"/>
              </a:solidFill>
              <a:latin typeface="+mn-ea"/>
            </a:endParaRPr>
          </a:p>
        </p:txBody>
      </p:sp>
      <p:sp>
        <p:nvSpPr>
          <p:cNvPr id="10" name="楕円 9">
            <a:extLst>
              <a:ext uri="{FF2B5EF4-FFF2-40B4-BE49-F238E27FC236}">
                <a16:creationId xmlns:a16="http://schemas.microsoft.com/office/drawing/2014/main" id="{431033E0-B2CF-40FC-A875-80A255ECA4DE}"/>
              </a:ext>
            </a:extLst>
          </p:cNvPr>
          <p:cNvSpPr/>
          <p:nvPr/>
        </p:nvSpPr>
        <p:spPr bwMode="auto">
          <a:xfrm>
            <a:off x="870980" y="5608098"/>
            <a:ext cx="624548" cy="352541"/>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sp>
        <p:nvSpPr>
          <p:cNvPr id="13" name="角丸四角形 70">
            <a:extLst>
              <a:ext uri="{FF2B5EF4-FFF2-40B4-BE49-F238E27FC236}">
                <a16:creationId xmlns:a16="http://schemas.microsoft.com/office/drawing/2014/main" id="{891C3F9B-3660-470E-A5F2-586DEDDFCDE6}"/>
              </a:ext>
            </a:extLst>
          </p:cNvPr>
          <p:cNvSpPr/>
          <p:nvPr/>
        </p:nvSpPr>
        <p:spPr bwMode="auto">
          <a:xfrm>
            <a:off x="3779890" y="1936357"/>
            <a:ext cx="4968691" cy="680798"/>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400" dirty="0">
                <a:solidFill>
                  <a:schemeClr val="tx1"/>
                </a:solidFill>
                <a:latin typeface="+mn-ea"/>
              </a:rPr>
              <a:t>文字列に抜け漏れが無いかご確認ください。</a:t>
            </a:r>
            <a:endParaRPr lang="en-US" altLang="ja-JP" sz="1400" dirty="0">
              <a:solidFill>
                <a:schemeClr val="tx1"/>
              </a:solidFill>
              <a:latin typeface="+mn-ea"/>
            </a:endParaRPr>
          </a:p>
          <a:p>
            <a:pPr algn="ctr"/>
            <a:r>
              <a:rPr lang="ja-JP" altLang="en-US" sz="1400" dirty="0">
                <a:solidFill>
                  <a:schemeClr val="tx1"/>
                </a:solidFill>
                <a:latin typeface="+mn-ea"/>
              </a:rPr>
              <a:t>（例）アンダースコア、コロン、半角スペース、ハイフン</a:t>
            </a:r>
            <a:endParaRPr lang="en-US" altLang="ja-JP" sz="1400" dirty="0">
              <a:solidFill>
                <a:schemeClr val="tx1"/>
              </a:solidFill>
              <a:latin typeface="+mn-ea"/>
            </a:endParaRPr>
          </a:p>
        </p:txBody>
      </p:sp>
      <p:sp>
        <p:nvSpPr>
          <p:cNvPr id="14" name="楕円 13">
            <a:extLst>
              <a:ext uri="{FF2B5EF4-FFF2-40B4-BE49-F238E27FC236}">
                <a16:creationId xmlns:a16="http://schemas.microsoft.com/office/drawing/2014/main" id="{F1C601A6-C10B-43B1-8A8D-5C0E2CD7E319}"/>
              </a:ext>
            </a:extLst>
          </p:cNvPr>
          <p:cNvSpPr/>
          <p:nvPr/>
        </p:nvSpPr>
        <p:spPr bwMode="auto">
          <a:xfrm>
            <a:off x="3659412" y="1844780"/>
            <a:ext cx="624548" cy="352541"/>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pic>
        <p:nvPicPr>
          <p:cNvPr id="8" name="図 7">
            <a:extLst>
              <a:ext uri="{FF2B5EF4-FFF2-40B4-BE49-F238E27FC236}">
                <a16:creationId xmlns:a16="http://schemas.microsoft.com/office/drawing/2014/main" id="{8B363C19-5E73-4254-90AD-3309C53FC4AF}"/>
              </a:ext>
            </a:extLst>
          </p:cNvPr>
          <p:cNvPicPr>
            <a:picLocks noChangeAspect="1"/>
          </p:cNvPicPr>
          <p:nvPr/>
        </p:nvPicPr>
        <p:blipFill>
          <a:blip r:embed="rId2"/>
          <a:stretch>
            <a:fillRect/>
          </a:stretch>
        </p:blipFill>
        <p:spPr>
          <a:xfrm>
            <a:off x="5026208" y="2745016"/>
            <a:ext cx="2810267" cy="1448002"/>
          </a:xfrm>
          <a:prstGeom prst="rect">
            <a:avLst/>
          </a:prstGeom>
        </p:spPr>
      </p:pic>
      <p:sp>
        <p:nvSpPr>
          <p:cNvPr id="15" name="テキスト ボックス 14">
            <a:extLst>
              <a:ext uri="{FF2B5EF4-FFF2-40B4-BE49-F238E27FC236}">
                <a16:creationId xmlns:a16="http://schemas.microsoft.com/office/drawing/2014/main" id="{A28F9F93-D2F7-45E7-9DBC-9C15585B9284}"/>
              </a:ext>
            </a:extLst>
          </p:cNvPr>
          <p:cNvSpPr txBox="1"/>
          <p:nvPr/>
        </p:nvSpPr>
        <p:spPr>
          <a:xfrm>
            <a:off x="3995920" y="4205465"/>
            <a:ext cx="4870843" cy="338554"/>
          </a:xfrm>
          <a:custGeom>
            <a:avLst/>
            <a:gdLst>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580" h="1107996">
                <a:moveTo>
                  <a:pt x="0" y="0"/>
                </a:moveTo>
                <a:lnTo>
                  <a:pt x="4176580" y="0"/>
                </a:lnTo>
                <a:lnTo>
                  <a:pt x="4176580" y="1107996"/>
                </a:lnTo>
                <a:lnTo>
                  <a:pt x="0" y="1107996"/>
                </a:lnTo>
                <a:lnTo>
                  <a:pt x="0" y="0"/>
                </a:lnTo>
                <a:close/>
              </a:path>
            </a:pathLst>
          </a:custGeom>
          <a:noFill/>
        </p:spPr>
        <p:txBody>
          <a:bodyPr wrap="square" rtlCol="0">
            <a:spAutoFit/>
          </a:bodyPr>
          <a:lstStyle/>
          <a:p>
            <a:pPr algn="ctr"/>
            <a:r>
              <a:rPr lang="en-US" altLang="ja-JP" sz="1600" b="1" dirty="0">
                <a:solidFill>
                  <a:schemeClr val="accent6"/>
                </a:solidFill>
              </a:rPr>
              <a:t>(</a:t>
            </a:r>
            <a:r>
              <a:rPr lang="ja-JP" altLang="en-US" sz="1600" b="1" dirty="0">
                <a:solidFill>
                  <a:schemeClr val="accent6"/>
                </a:solidFill>
              </a:rPr>
              <a:t>例）</a:t>
            </a:r>
            <a:r>
              <a:rPr lang="en-US" altLang="ja-JP" sz="1600" b="1" dirty="0">
                <a:solidFill>
                  <a:schemeClr val="accent6"/>
                </a:solidFill>
              </a:rPr>
              <a:t> </a:t>
            </a:r>
            <a:r>
              <a:rPr lang="en-US" altLang="ja-JP" sz="1600" b="1" dirty="0" err="1">
                <a:solidFill>
                  <a:schemeClr val="accent6"/>
                </a:solidFill>
              </a:rPr>
              <a:t>ita_readme_ansible-sudo-master.yml</a:t>
            </a:r>
            <a:endParaRPr lang="ja-JP" altLang="en-US" sz="1600" dirty="0">
              <a:solidFill>
                <a:schemeClr val="accent6"/>
              </a:solidFill>
            </a:endParaRPr>
          </a:p>
        </p:txBody>
      </p:sp>
    </p:spTree>
    <p:extLst>
      <p:ext uri="{BB962C8B-B14F-4D97-AF65-F5344CB8AC3E}">
        <p14:creationId xmlns:p14="http://schemas.microsoft.com/office/powerpoint/2010/main" val="10264176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467430" y="2852920"/>
            <a:ext cx="6727749" cy="2406160"/>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lang="en-US" altLang="ja-JP"/>
              <a:t>2</a:t>
            </a:r>
            <a:r>
              <a:rPr kumimoji="1" lang="en-US" altLang="ja-JP"/>
              <a:t>.3</a:t>
            </a:r>
            <a:r>
              <a:rPr kumimoji="1" lang="ja-JP" altLang="en-US"/>
              <a:t> </a:t>
            </a:r>
            <a:r>
              <a:rPr kumimoji="1" lang="en-US" altLang="ja-JP"/>
              <a:t>Movement</a:t>
            </a:r>
            <a:r>
              <a:rPr kumimoji="1" lang="ja-JP" altLang="en-US"/>
              <a:t>の設定 </a:t>
            </a:r>
            <a:r>
              <a:rPr kumimoji="1" lang="en-US" altLang="ja-JP"/>
              <a:t>(1/3)</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dirty="0"/>
              <a:t>Movement</a:t>
            </a:r>
            <a:r>
              <a:rPr kumimoji="1" lang="ja-JP" altLang="en-US" b="1" dirty="0"/>
              <a:t>を作成する</a:t>
            </a:r>
            <a:endParaRPr lang="en-US" altLang="ja-JP" b="1" dirty="0"/>
          </a:p>
          <a:p>
            <a:pPr marL="180000" lvl="1" indent="0">
              <a:buNone/>
            </a:pPr>
            <a:r>
              <a:rPr lang="en-US" altLang="ja-JP" dirty="0"/>
              <a:t>Role</a:t>
            </a:r>
            <a:r>
              <a:rPr lang="ja-JP" altLang="en-US" dirty="0"/>
              <a:t>を関連付ける</a:t>
            </a:r>
            <a:r>
              <a:rPr lang="en-US" altLang="ja-JP" dirty="0"/>
              <a:t>Movement</a:t>
            </a:r>
            <a:r>
              <a:rPr lang="ja-JP" altLang="en-US" dirty="0"/>
              <a:t>を</a:t>
            </a:r>
            <a:r>
              <a:rPr lang="en-US" altLang="ja-JP" dirty="0"/>
              <a:t>1</a:t>
            </a:r>
            <a:r>
              <a:rPr lang="ja-JP" altLang="en-US" dirty="0"/>
              <a:t>つ作成しましょう。</a:t>
            </a:r>
            <a:endParaRPr lang="en-US" altLang="ja-JP" dirty="0"/>
          </a:p>
          <a:p>
            <a:pPr marL="180000" lvl="1" indent="0">
              <a:buNone/>
            </a:pPr>
            <a:r>
              <a:rPr lang="ja-JP" altLang="en-US" dirty="0"/>
              <a:t>　</a:t>
            </a:r>
            <a:br>
              <a:rPr lang="en-US" altLang="ja-JP" dirty="0"/>
            </a:br>
            <a:r>
              <a:rPr lang="ja-JP" altLang="en-US" b="1" dirty="0"/>
              <a:t>「</a:t>
            </a:r>
            <a:r>
              <a:rPr lang="en-US" altLang="ja-JP" b="1" dirty="0"/>
              <a:t>Ansible-</a:t>
            </a:r>
            <a:r>
              <a:rPr lang="en-US" altLang="ja-JP" b="1" dirty="0" err="1"/>
              <a:t>LegacyRole</a:t>
            </a:r>
            <a:r>
              <a:rPr lang="ja-JP" altLang="en-US" b="1" dirty="0"/>
              <a:t>」メニューグループ</a:t>
            </a:r>
            <a:r>
              <a:rPr lang="en-US" altLang="ja-JP" b="1" dirty="0"/>
              <a:t> &gt; </a:t>
            </a:r>
            <a:r>
              <a:rPr lang="ja-JP" altLang="en-US" b="1" dirty="0"/>
              <a:t>「</a:t>
            </a:r>
            <a:r>
              <a:rPr lang="en-US" altLang="ja-JP" b="1" dirty="0"/>
              <a:t>Movement</a:t>
            </a:r>
            <a:r>
              <a:rPr lang="ja-JP" altLang="en-US" b="1" dirty="0"/>
              <a:t>一覧」メニュー</a:t>
            </a:r>
            <a:endParaRPr lang="en-US" altLang="ja-JP" b="1" dirty="0"/>
          </a:p>
          <a:p>
            <a:pPr marL="522900" lvl="1"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522900" lvl="1" indent="-342900">
              <a:buFont typeface="+mj-ea"/>
              <a:buAutoNum type="circleNumDbPlain"/>
            </a:pPr>
            <a:r>
              <a:rPr lang="ja-JP" altLang="en-US" dirty="0"/>
              <a:t>各項目で下表のように選択または入力し、「登録」ボタンを押下する。</a:t>
            </a:r>
            <a:br>
              <a:rPr lang="en-US" altLang="ja-JP" dirty="0"/>
            </a:br>
            <a:endParaRPr kumimoji="1" lang="en-US" altLang="ja-JP" dirty="0"/>
          </a:p>
        </p:txBody>
      </p:sp>
      <p:sp>
        <p:nvSpPr>
          <p:cNvPr id="8" name="角丸四角形 7"/>
          <p:cNvSpPr/>
          <p:nvPr/>
        </p:nvSpPr>
        <p:spPr bwMode="auto">
          <a:xfrm>
            <a:off x="5008709" y="4674542"/>
            <a:ext cx="3703451" cy="1490838"/>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7" name="角丸四角形 6"/>
          <p:cNvSpPr/>
          <p:nvPr/>
        </p:nvSpPr>
        <p:spPr bwMode="auto">
          <a:xfrm>
            <a:off x="1259419" y="3348690"/>
            <a:ext cx="3636000" cy="1080000"/>
          </a:xfrm>
          <a:prstGeom prst="roundRect">
            <a:avLst>
              <a:gd name="adj" fmla="val 0"/>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866201030"/>
              </p:ext>
            </p:extLst>
          </p:nvPr>
        </p:nvGraphicFramePr>
        <p:xfrm>
          <a:off x="5282828" y="4913336"/>
          <a:ext cx="3268101" cy="1112520"/>
        </p:xfrm>
        <a:graphic>
          <a:graphicData uri="http://schemas.openxmlformats.org/drawingml/2006/table">
            <a:tbl>
              <a:tblPr firstRow="1" bandRow="1">
                <a:tableStyleId>{93296810-A885-4BE3-A3E7-6D5BEEA58F35}</a:tableStyleId>
              </a:tblPr>
              <a:tblGrid>
                <a:gridCol w="1487805">
                  <a:extLst>
                    <a:ext uri="{9D8B030D-6E8A-4147-A177-3AD203B41FA5}">
                      <a16:colId xmlns:a16="http://schemas.microsoft.com/office/drawing/2014/main" val="3914107317"/>
                    </a:ext>
                  </a:extLst>
                </a:gridCol>
                <a:gridCol w="1780296">
                  <a:extLst>
                    <a:ext uri="{9D8B030D-6E8A-4147-A177-3AD203B41FA5}">
                      <a16:colId xmlns:a16="http://schemas.microsoft.com/office/drawing/2014/main" val="418709912"/>
                    </a:ext>
                  </a:extLst>
                </a:gridCol>
              </a:tblGrid>
              <a:tr h="370840">
                <a:tc>
                  <a:txBody>
                    <a:bodyPr/>
                    <a:lstStyle/>
                    <a:p>
                      <a:pPr algn="ctr"/>
                      <a:r>
                        <a:rPr kumimoji="1" lang="ja-JP" altLang="en-US" sz="1400" dirty="0"/>
                        <a:t>項目名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入力内容</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1445850"/>
                  </a:ext>
                </a:extLst>
              </a:tr>
              <a:tr h="370840">
                <a:tc>
                  <a:txBody>
                    <a:bodyPr/>
                    <a:lstStyle/>
                    <a:p>
                      <a:r>
                        <a:rPr kumimoji="1" lang="en-US" altLang="ja-JP" sz="1400"/>
                        <a:t>Movement</a:t>
                      </a:r>
                      <a:r>
                        <a:rPr kumimoji="1" lang="ja-JP" altLang="en-US" sz="1400"/>
                        <a:t>名</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a:t>Sudoer</a:t>
                      </a:r>
                      <a:r>
                        <a:rPr kumimoji="1" lang="ja-JP" altLang="en-US" sz="1400" dirty="0"/>
                        <a:t>登録</a:t>
                      </a:r>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70840">
                <a:tc>
                  <a:txBody>
                    <a:bodyPr/>
                    <a:lstStyle/>
                    <a:p>
                      <a:r>
                        <a:rPr kumimoji="1" lang="ja-JP" altLang="en-US" sz="1400" dirty="0"/>
                        <a:t>ホスト指定形式</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IP</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10" name="吹き出し: 円形 9">
            <a:extLst>
              <a:ext uri="{FF2B5EF4-FFF2-40B4-BE49-F238E27FC236}">
                <a16:creationId xmlns:a16="http://schemas.microsoft.com/office/drawing/2014/main" id="{E13616B9-522E-4D96-B30B-ADF245322CDD}"/>
              </a:ext>
            </a:extLst>
          </p:cNvPr>
          <p:cNvSpPr/>
          <p:nvPr/>
        </p:nvSpPr>
        <p:spPr bwMode="auto">
          <a:xfrm>
            <a:off x="4983897" y="4632914"/>
            <a:ext cx="288000" cy="288000"/>
          </a:xfrm>
          <a:prstGeom prst="wedgeEllipseCallout">
            <a:avLst>
              <a:gd name="adj1" fmla="val -116864"/>
              <a:gd name="adj2" fmla="val -166119"/>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26086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a:t>(2/3)</a:t>
            </a:r>
            <a:endParaRPr kumimoji="1" lang="ja-JP" altLang="en-US"/>
          </a:p>
        </p:txBody>
      </p:sp>
      <p:pic>
        <p:nvPicPr>
          <p:cNvPr id="6" name="図 5"/>
          <p:cNvPicPr>
            <a:picLocks noChangeAspect="1"/>
          </p:cNvPicPr>
          <p:nvPr/>
        </p:nvPicPr>
        <p:blipFill>
          <a:blip r:embed="rId2"/>
          <a:stretch>
            <a:fillRect/>
          </a:stretch>
        </p:blipFill>
        <p:spPr>
          <a:xfrm>
            <a:off x="1259540" y="3560651"/>
            <a:ext cx="4249610" cy="2100659"/>
          </a:xfrm>
          <a:prstGeom prst="rect">
            <a:avLst/>
          </a:prstGeom>
        </p:spPr>
      </p:pic>
      <p:sp>
        <p:nvSpPr>
          <p:cNvPr id="3" name="コンテンツ プレースホルダー 2"/>
          <p:cNvSpPr>
            <a:spLocks noGrp="1"/>
          </p:cNvSpPr>
          <p:nvPr>
            <p:ph sz="quarter" idx="10"/>
          </p:nvPr>
        </p:nvSpPr>
        <p:spPr>
          <a:xfrm>
            <a:off x="179512" y="836712"/>
            <a:ext cx="8569068" cy="5616476"/>
          </a:xfrm>
        </p:spPr>
        <p:txBody>
          <a:bodyPr/>
          <a:lstStyle/>
          <a:p>
            <a:r>
              <a:rPr kumimoji="1" lang="ja-JP" altLang="en-US" b="1" dirty="0"/>
              <a:t>ロールパッケージの登録</a:t>
            </a:r>
            <a:endParaRPr kumimoji="1" lang="en-US" altLang="ja-JP" sz="1600" b="1" dirty="0"/>
          </a:p>
          <a:p>
            <a:pPr marL="180000" lvl="1" indent="0">
              <a:buNone/>
            </a:pPr>
            <a:r>
              <a:rPr lang="ja-JP" altLang="en-US" dirty="0"/>
              <a:t>作成したロールパッケージファイルを登録しましょう。</a:t>
            </a:r>
            <a:endParaRPr lang="en-US" altLang="ja-JP" dirty="0"/>
          </a:p>
          <a:p>
            <a:pPr marL="180000" lvl="1" indent="0">
              <a:buNone/>
            </a:pPr>
            <a:br>
              <a:rPr kumimoji="1" lang="en-US" altLang="ja-JP" dirty="0"/>
            </a:br>
            <a:r>
              <a:rPr kumimoji="1" lang="ja-JP" altLang="en-US" b="1" dirty="0"/>
              <a:t>「</a:t>
            </a:r>
            <a:r>
              <a:rPr kumimoji="1" lang="en-US" altLang="ja-JP" b="1" dirty="0"/>
              <a:t>Ansible-</a:t>
            </a:r>
            <a:r>
              <a:rPr kumimoji="1" lang="en-US" altLang="ja-JP" b="1" dirty="0" err="1"/>
              <a:t>LegacyRole</a:t>
            </a:r>
            <a:r>
              <a:rPr kumimoji="1" lang="ja-JP" altLang="en-US" b="1" dirty="0"/>
              <a:t>」メニューグループ</a:t>
            </a:r>
            <a:r>
              <a:rPr kumimoji="1" lang="en-US" altLang="ja-JP" b="1" dirty="0"/>
              <a:t> &gt; </a:t>
            </a:r>
            <a:r>
              <a:rPr kumimoji="1" lang="ja-JP" altLang="en-US" b="1" dirty="0"/>
              <a:t>「ロールパッケージ管理」メニュー</a:t>
            </a:r>
            <a:endParaRPr kumimoji="1" lang="en-US" altLang="ja-JP" b="1" dirty="0"/>
          </a:p>
          <a:p>
            <a:pPr marL="522900" lvl="1"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522900" lvl="1" indent="-342900">
              <a:buFont typeface="+mj-ea"/>
              <a:buAutoNum type="circleNumDbPlain"/>
            </a:pPr>
            <a:r>
              <a:rPr lang="ja-JP" altLang="en-US" dirty="0"/>
              <a:t>「ファイルを選択」から作成した</a:t>
            </a:r>
            <a:r>
              <a:rPr lang="en-US" altLang="ja-JP" b="1" dirty="0"/>
              <a:t>zip</a:t>
            </a:r>
            <a:r>
              <a:rPr lang="ja-JP" altLang="en-US" b="1" dirty="0"/>
              <a:t>ファイル</a:t>
            </a:r>
            <a:r>
              <a:rPr lang="ja-JP" altLang="en-US" dirty="0"/>
              <a:t>を選択し、「事前アップロード」を押下する。</a:t>
            </a:r>
            <a:endParaRPr lang="en-US" altLang="ja-JP" dirty="0"/>
          </a:p>
          <a:p>
            <a:pPr marL="522900" lvl="1" indent="-342900">
              <a:buFont typeface="+mj-ea"/>
              <a:buAutoNum type="circleNumDbPlain"/>
            </a:pPr>
            <a:r>
              <a:rPr lang="ja-JP" altLang="en-US" dirty="0"/>
              <a:t>各項目で下表のように選択または入力し、「登録」ボタンを押下する。</a:t>
            </a:r>
            <a:br>
              <a:rPr lang="en-US" altLang="ja-JP" dirty="0"/>
            </a:br>
            <a:endParaRPr kumimoji="1" lang="en-US" altLang="ja-JP" dirty="0"/>
          </a:p>
        </p:txBody>
      </p:sp>
      <p:sp>
        <p:nvSpPr>
          <p:cNvPr id="7" name="角丸四角形 6"/>
          <p:cNvSpPr/>
          <p:nvPr/>
        </p:nvSpPr>
        <p:spPr bwMode="auto">
          <a:xfrm>
            <a:off x="1665765" y="3943279"/>
            <a:ext cx="2448340" cy="1080150"/>
          </a:xfrm>
          <a:prstGeom prst="roundRect">
            <a:avLst>
              <a:gd name="adj" fmla="val 0"/>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8" name="角丸四角形 7"/>
          <p:cNvSpPr/>
          <p:nvPr/>
        </p:nvSpPr>
        <p:spPr bwMode="auto">
          <a:xfrm>
            <a:off x="4499990" y="4856831"/>
            <a:ext cx="3600500" cy="648090"/>
          </a:xfrm>
          <a:prstGeom prst="borderCallout1">
            <a:avLst>
              <a:gd name="adj1" fmla="val -3894"/>
              <a:gd name="adj2" fmla="val -10841"/>
              <a:gd name="adj3" fmla="val 41083"/>
              <a:gd name="adj4" fmla="val 546"/>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1146548115"/>
              </p:ext>
            </p:extLst>
          </p:nvPr>
        </p:nvGraphicFramePr>
        <p:xfrm>
          <a:off x="4710165" y="4995456"/>
          <a:ext cx="3180398" cy="370840"/>
        </p:xfrm>
        <a:graphic>
          <a:graphicData uri="http://schemas.openxmlformats.org/drawingml/2006/table">
            <a:tbl>
              <a:tblPr firstCol="1" bandRow="1">
                <a:tableStyleId>{93296810-A885-4BE3-A3E7-6D5BEEA58F35}</a:tableStyleId>
              </a:tblPr>
              <a:tblGrid>
                <a:gridCol w="1841818">
                  <a:extLst>
                    <a:ext uri="{9D8B030D-6E8A-4147-A177-3AD203B41FA5}">
                      <a16:colId xmlns:a16="http://schemas.microsoft.com/office/drawing/2014/main" val="566703531"/>
                    </a:ext>
                  </a:extLst>
                </a:gridCol>
                <a:gridCol w="1338580">
                  <a:extLst>
                    <a:ext uri="{9D8B030D-6E8A-4147-A177-3AD203B41FA5}">
                      <a16:colId xmlns:a16="http://schemas.microsoft.com/office/drawing/2014/main" val="1127822724"/>
                    </a:ext>
                  </a:extLst>
                </a:gridCol>
              </a:tblGrid>
              <a:tr h="370840">
                <a:tc>
                  <a:txBody>
                    <a:bodyPr/>
                    <a:lstStyle/>
                    <a:p>
                      <a:r>
                        <a:rPr kumimoji="1" lang="ja-JP" altLang="en-US" sz="1400" dirty="0"/>
                        <a:t>ロールパッケージ名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err="1"/>
                        <a:t>sudo</a:t>
                      </a:r>
                      <a:r>
                        <a:rPr kumimoji="1" lang="en-US" altLang="ja-JP" sz="1400" dirty="0"/>
                        <a:t>-master</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20505908"/>
                  </a:ext>
                </a:extLst>
              </a:tr>
            </a:tbl>
          </a:graphicData>
        </a:graphic>
      </p:graphicFrame>
    </p:spTree>
    <p:extLst>
      <p:ext uri="{BB962C8B-B14F-4D97-AF65-F5344CB8AC3E}">
        <p14:creationId xmlns:p14="http://schemas.microsoft.com/office/powerpoint/2010/main" val="12766927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699286" y="3088862"/>
            <a:ext cx="4299888" cy="1533527"/>
          </a:xfrm>
          <a:prstGeom prst="rect">
            <a:avLst/>
          </a:prstGeom>
          <a:ln>
            <a:solidFill>
              <a:schemeClr val="bg1">
                <a:lumMod val="85000"/>
              </a:schemeClr>
            </a:solidFill>
          </a:ln>
        </p:spPr>
      </p:pic>
      <p:sp>
        <p:nvSpPr>
          <p:cNvPr id="11" name="角丸四角形 10"/>
          <p:cNvSpPr/>
          <p:nvPr/>
        </p:nvSpPr>
        <p:spPr bwMode="auto">
          <a:xfrm>
            <a:off x="739179" y="4846659"/>
            <a:ext cx="7609119" cy="1246711"/>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a:t>2.3</a:t>
            </a:r>
            <a:r>
              <a:rPr lang="ja-JP" altLang="en-US"/>
              <a:t> </a:t>
            </a:r>
            <a:r>
              <a:rPr lang="en-US" altLang="ja-JP"/>
              <a:t>Movement</a:t>
            </a:r>
            <a:r>
              <a:rPr lang="ja-JP" altLang="en-US"/>
              <a:t>の設定 </a:t>
            </a:r>
            <a:r>
              <a:rPr lang="en-US" altLang="ja-JP"/>
              <a:t>(3/3)</a:t>
            </a:r>
            <a:endParaRPr kumimoji="1" lang="ja-JP" altLang="en-US"/>
          </a:p>
        </p:txBody>
      </p:sp>
      <p:sp>
        <p:nvSpPr>
          <p:cNvPr id="3" name="コンテンツ プレースホルダー 2"/>
          <p:cNvSpPr>
            <a:spLocks noGrp="1"/>
          </p:cNvSpPr>
          <p:nvPr>
            <p:ph sz="quarter" idx="10"/>
          </p:nvPr>
        </p:nvSpPr>
        <p:spPr/>
        <p:txBody>
          <a:bodyPr>
            <a:normAutofit/>
          </a:bodyPr>
          <a:lstStyle/>
          <a:p>
            <a:r>
              <a:rPr kumimoji="1" lang="en-US" altLang="ja-JP" b="1" dirty="0"/>
              <a:t>Movement</a:t>
            </a:r>
            <a:r>
              <a:rPr kumimoji="1" lang="ja-JP" altLang="en-US" b="1" dirty="0"/>
              <a:t>に</a:t>
            </a:r>
            <a:r>
              <a:rPr lang="ja-JP" altLang="en-US" b="1" dirty="0"/>
              <a:t>ロール名</a:t>
            </a:r>
            <a:r>
              <a:rPr kumimoji="1" lang="ja-JP" altLang="en-US" b="1" dirty="0"/>
              <a:t>を登録する</a:t>
            </a:r>
            <a:endParaRPr kumimoji="1" lang="en-US" altLang="ja-JP" b="1" dirty="0"/>
          </a:p>
          <a:p>
            <a:pPr marL="180000" lvl="1" indent="0">
              <a:buNone/>
            </a:pPr>
            <a:r>
              <a:rPr kumimoji="1" lang="en-US" altLang="ja-JP" dirty="0"/>
              <a:t>Movement</a:t>
            </a:r>
            <a:r>
              <a:rPr kumimoji="1" lang="ja-JP" altLang="en-US" dirty="0"/>
              <a:t>に個別のロール名を登録しましょう。</a:t>
            </a:r>
            <a:br>
              <a:rPr kumimoji="1" lang="en-US" altLang="ja-JP" dirty="0"/>
            </a:br>
            <a:endParaRPr kumimoji="1" lang="en-US" altLang="ja-JP" dirty="0"/>
          </a:p>
          <a:p>
            <a:pPr marL="180000" lvl="1" indent="0">
              <a:lnSpc>
                <a:spcPct val="150000"/>
              </a:lnSpc>
              <a:buNone/>
            </a:pPr>
            <a:r>
              <a:rPr lang="ja-JP" altLang="en-US" b="1" dirty="0"/>
              <a:t>「</a:t>
            </a:r>
            <a:r>
              <a:rPr lang="en-US" altLang="ja-JP" b="1" dirty="0"/>
              <a:t>Ansible-</a:t>
            </a:r>
            <a:r>
              <a:rPr lang="en-US" altLang="ja-JP" b="1" dirty="0" err="1"/>
              <a:t>LegacyRole</a:t>
            </a:r>
            <a:r>
              <a:rPr lang="ja-JP" altLang="en-US" b="1" dirty="0"/>
              <a:t>」メニューグループ</a:t>
            </a:r>
            <a:r>
              <a:rPr lang="en-US" altLang="ja-JP" b="1" dirty="0"/>
              <a:t> &gt; </a:t>
            </a:r>
            <a:r>
              <a:rPr lang="ja-JP" altLang="en-US" b="1" dirty="0"/>
              <a:t>「</a:t>
            </a:r>
            <a:r>
              <a:rPr lang="en-US" altLang="ja-JP" b="1" dirty="0"/>
              <a:t>Movement-</a:t>
            </a:r>
            <a:r>
              <a:rPr lang="ja-JP" altLang="en-US" b="1" dirty="0"/>
              <a:t>ロール紐付」メニュー</a:t>
            </a:r>
            <a:endParaRPr lang="en-US" altLang="ja-JP" b="1" dirty="0"/>
          </a:p>
          <a:p>
            <a:pPr marL="522900" lvl="1" indent="-342900">
              <a:lnSpc>
                <a:spcPct val="150000"/>
              </a:lnSpc>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522900" lvl="1" indent="-342900">
              <a:buFont typeface="+mj-ea"/>
              <a:buAutoNum type="circleNumDbPlain"/>
            </a:pPr>
            <a:r>
              <a:rPr lang="ja-JP" altLang="en-US" dirty="0"/>
              <a:t>各項目で下表のように選択または入力し、「登録」ボタンを押下する。</a:t>
            </a:r>
            <a:br>
              <a:rPr lang="en-US" altLang="ja-JP" dirty="0"/>
            </a:br>
            <a:endParaRPr kumimoji="1" lang="en-US" altLang="ja-JP" dirty="0"/>
          </a:p>
          <a:p>
            <a:pPr marL="180000" lvl="1" indent="0">
              <a:buNone/>
            </a:pPr>
            <a:endParaRPr lang="en-US" altLang="ja-JP" dirty="0"/>
          </a:p>
        </p:txBody>
      </p:sp>
      <p:graphicFrame>
        <p:nvGraphicFramePr>
          <p:cNvPr id="4" name="表 3"/>
          <p:cNvGraphicFramePr>
            <a:graphicFrameLocks noGrp="1"/>
          </p:cNvGraphicFramePr>
          <p:nvPr>
            <p:extLst>
              <p:ext uri="{D42A27DB-BD31-4B8C-83A1-F6EECF244321}">
                <p14:modId xmlns:p14="http://schemas.microsoft.com/office/powerpoint/2010/main" val="30185660"/>
              </p:ext>
            </p:extLst>
          </p:nvPr>
        </p:nvGraphicFramePr>
        <p:xfrm>
          <a:off x="1087983" y="5069849"/>
          <a:ext cx="6924206" cy="609600"/>
        </p:xfrm>
        <a:graphic>
          <a:graphicData uri="http://schemas.openxmlformats.org/drawingml/2006/table">
            <a:tbl>
              <a:tblPr firstRow="1" bandRow="1">
                <a:tableStyleId>{93296810-A885-4BE3-A3E7-6D5BEEA58F35}</a:tableStyleId>
              </a:tblPr>
              <a:tblGrid>
                <a:gridCol w="1401064">
                  <a:extLst>
                    <a:ext uri="{9D8B030D-6E8A-4147-A177-3AD203B41FA5}">
                      <a16:colId xmlns:a16="http://schemas.microsoft.com/office/drawing/2014/main" val="3655207279"/>
                    </a:ext>
                  </a:extLst>
                </a:gridCol>
                <a:gridCol w="1841818">
                  <a:extLst>
                    <a:ext uri="{9D8B030D-6E8A-4147-A177-3AD203B41FA5}">
                      <a16:colId xmlns:a16="http://schemas.microsoft.com/office/drawing/2014/main" val="2009616631"/>
                    </a:ext>
                  </a:extLst>
                </a:gridCol>
                <a:gridCol w="2018030">
                  <a:extLst>
                    <a:ext uri="{9D8B030D-6E8A-4147-A177-3AD203B41FA5}">
                      <a16:colId xmlns:a16="http://schemas.microsoft.com/office/drawing/2014/main" val="287206662"/>
                    </a:ext>
                  </a:extLst>
                </a:gridCol>
                <a:gridCol w="1663294">
                  <a:extLst>
                    <a:ext uri="{9D8B030D-6E8A-4147-A177-3AD203B41FA5}">
                      <a16:colId xmlns:a16="http://schemas.microsoft.com/office/drawing/2014/main" val="2446437995"/>
                    </a:ext>
                  </a:extLst>
                </a:gridCol>
              </a:tblGrid>
              <a:tr h="304800">
                <a:tc>
                  <a:txBody>
                    <a:bodyPr/>
                    <a:lstStyle/>
                    <a:p>
                      <a:pPr algn="ctr"/>
                      <a:r>
                        <a:rPr kumimoji="1" lang="en-US" altLang="ja-JP" sz="1400" dirty="0"/>
                        <a:t>Movement</a:t>
                      </a:r>
                      <a:r>
                        <a:rPr kumimoji="1" lang="ja-JP" altLang="en-US" sz="1400" dirty="0"/>
                        <a:t>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ロールパッケージ名</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ロール名</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インクルード順序</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519022025"/>
                  </a:ext>
                </a:extLst>
              </a:tr>
              <a:tr h="276317">
                <a:tc>
                  <a:txBody>
                    <a:bodyPr/>
                    <a:lstStyle/>
                    <a:p>
                      <a:r>
                        <a:rPr kumimoji="1" lang="en-US" altLang="ja-JP" sz="1400" dirty="0" err="1"/>
                        <a:t>Sudoer</a:t>
                      </a:r>
                      <a:r>
                        <a:rPr kumimoji="1" lang="ja-JP" altLang="en-US" sz="1400" dirty="0"/>
                        <a:t>登録</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a:t>sudo-master</a:t>
                      </a:r>
                      <a:endParaRPr kumimoji="1" lang="ja-JP" altLang="en-US" sz="140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ansible-</a:t>
                      </a:r>
                      <a:r>
                        <a:rPr kumimoji="1" lang="en-US" altLang="ja-JP" sz="1400" dirty="0" err="1"/>
                        <a:t>sudo</a:t>
                      </a:r>
                      <a:r>
                        <a:rPr kumimoji="1" lang="en-US" altLang="ja-JP" sz="1400" dirty="0"/>
                        <a:t>-master</a:t>
                      </a:r>
                      <a:endParaRPr kumimoji="1" lang="ja-JP" altLang="en-US" sz="1400" dirty="0"/>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1</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917381923"/>
                  </a:ext>
                </a:extLst>
              </a:tr>
            </a:tbl>
          </a:graphicData>
        </a:graphic>
      </p:graphicFrame>
      <p:sp>
        <p:nvSpPr>
          <p:cNvPr id="10" name="テキスト ボックス 9"/>
          <p:cNvSpPr txBox="1"/>
          <p:nvPr/>
        </p:nvSpPr>
        <p:spPr>
          <a:xfrm>
            <a:off x="755592" y="5762422"/>
            <a:ext cx="7920978" cy="276999"/>
          </a:xfrm>
          <a:prstGeom prst="rect">
            <a:avLst/>
          </a:prstGeom>
          <a:noFill/>
        </p:spPr>
        <p:txBody>
          <a:bodyPr wrap="square" rtlCol="0">
            <a:spAutoFit/>
          </a:bodyPr>
          <a:lstStyle/>
          <a:p>
            <a:r>
              <a:rPr kumimoji="1" lang="en-US" altLang="ja-JP" sz="1200" dirty="0">
                <a:solidFill>
                  <a:srgbClr val="FF0000"/>
                </a:solidFill>
              </a:rPr>
              <a:t>※</a:t>
            </a:r>
            <a:r>
              <a:rPr kumimoji="1" lang="ja-JP" altLang="en-US" sz="1200" dirty="0">
                <a:solidFill>
                  <a:srgbClr val="FF0000"/>
                </a:solidFill>
              </a:rPr>
              <a:t>同一</a:t>
            </a:r>
            <a:r>
              <a:rPr kumimoji="1" lang="en-US" altLang="ja-JP" sz="1200" dirty="0">
                <a:solidFill>
                  <a:srgbClr val="FF0000"/>
                </a:solidFill>
              </a:rPr>
              <a:t>Movement</a:t>
            </a:r>
            <a:r>
              <a:rPr kumimoji="1" lang="ja-JP" altLang="en-US" sz="1200" dirty="0">
                <a:solidFill>
                  <a:srgbClr val="FF0000"/>
                </a:solidFill>
              </a:rPr>
              <a:t>内に複数のロールパッケージを登録しないでください。実行時に想定外エラーとなります。</a:t>
            </a:r>
          </a:p>
        </p:txBody>
      </p:sp>
      <p:sp>
        <p:nvSpPr>
          <p:cNvPr id="7" name="角丸四角形 6"/>
          <p:cNvSpPr/>
          <p:nvPr/>
        </p:nvSpPr>
        <p:spPr bwMode="auto">
          <a:xfrm>
            <a:off x="1081791" y="3401581"/>
            <a:ext cx="3924000" cy="68400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3" name="吹き出し: 円形 12">
            <a:extLst>
              <a:ext uri="{FF2B5EF4-FFF2-40B4-BE49-F238E27FC236}">
                <a16:creationId xmlns:a16="http://schemas.microsoft.com/office/drawing/2014/main" id="{A12A1046-2CAB-435D-A52E-09F6C73575C2}"/>
              </a:ext>
            </a:extLst>
          </p:cNvPr>
          <p:cNvSpPr/>
          <p:nvPr/>
        </p:nvSpPr>
        <p:spPr bwMode="auto">
          <a:xfrm>
            <a:off x="728014" y="4781849"/>
            <a:ext cx="288000" cy="288000"/>
          </a:xfrm>
          <a:prstGeom prst="wedgeEllipseCallout">
            <a:avLst>
              <a:gd name="adj1" fmla="val 306469"/>
              <a:gd name="adj2" fmla="val -346428"/>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614310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stretch>
            <a:fillRect/>
          </a:stretch>
        </p:blipFill>
        <p:spPr>
          <a:xfrm>
            <a:off x="876459" y="3212970"/>
            <a:ext cx="3960429" cy="1924346"/>
          </a:xfrm>
          <a:prstGeom prst="rect">
            <a:avLst/>
          </a:prstGeom>
          <a:ln>
            <a:solidFill>
              <a:schemeClr val="bg1">
                <a:lumMod val="85000"/>
              </a:schemeClr>
            </a:solidFill>
          </a:ln>
        </p:spPr>
      </p:pic>
      <p:sp>
        <p:nvSpPr>
          <p:cNvPr id="3" name="コンテンツ プレースホルダー 2"/>
          <p:cNvSpPr>
            <a:spLocks noGrp="1"/>
          </p:cNvSpPr>
          <p:nvPr>
            <p:ph sz="quarter" idx="10"/>
          </p:nvPr>
        </p:nvSpPr>
        <p:spPr>
          <a:xfrm>
            <a:off x="179512" y="836712"/>
            <a:ext cx="8784976" cy="5832738"/>
          </a:xfrm>
        </p:spPr>
        <p:txBody>
          <a:bodyPr>
            <a:normAutofit/>
          </a:bodyPr>
          <a:lstStyle/>
          <a:p>
            <a:r>
              <a:rPr kumimoji="1" lang="ja-JP" altLang="en-US" b="1" dirty="0"/>
              <a:t>オペレーションの新規登録</a:t>
            </a:r>
            <a:endParaRPr kumimoji="1" lang="en-US" altLang="ja-JP" b="1" dirty="0"/>
          </a:p>
          <a:p>
            <a:pPr marL="180000" lvl="1" indent="0">
              <a:buNone/>
            </a:pPr>
            <a:r>
              <a:rPr lang="ja-JP" altLang="en-US" dirty="0"/>
              <a:t>オペレーションを作成し、</a:t>
            </a:r>
            <a:r>
              <a:rPr lang="en-US" altLang="ja-JP" dirty="0"/>
              <a:t>Movement</a:t>
            </a:r>
            <a:r>
              <a:rPr lang="ja-JP" altLang="en-US" dirty="0"/>
              <a:t>とホストを関連付けましょう。</a:t>
            </a:r>
            <a:endParaRPr lang="en-US" altLang="ja-JP" dirty="0"/>
          </a:p>
          <a:p>
            <a:pPr marL="180000" lvl="1" indent="0">
              <a:buNone/>
            </a:pPr>
            <a:endParaRPr kumimoji="1" lang="en-US" altLang="ja-JP" dirty="0"/>
          </a:p>
          <a:p>
            <a:pPr marL="180000" lvl="1" indent="0">
              <a:lnSpc>
                <a:spcPct val="150000"/>
              </a:lnSpc>
              <a:buNone/>
            </a:pPr>
            <a:r>
              <a:rPr kumimoji="1" lang="ja-JP" altLang="en-US" b="1" dirty="0"/>
              <a:t>「基本コンソール」メニューグループ </a:t>
            </a:r>
            <a:r>
              <a:rPr kumimoji="1" lang="en-US" altLang="ja-JP" b="1" dirty="0"/>
              <a:t>&gt;</a:t>
            </a:r>
            <a:r>
              <a:rPr kumimoji="1" lang="ja-JP" altLang="en-US" b="1" dirty="0"/>
              <a:t> 「オペレーション一覧」メニュー</a:t>
            </a:r>
            <a:endParaRPr lang="en-US" altLang="ja-JP" b="1" dirty="0"/>
          </a:p>
          <a:p>
            <a:pPr marL="522900" lvl="1" indent="-342900">
              <a:lnSpc>
                <a:spcPct val="150000"/>
              </a:lnSpc>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522900" lvl="1" indent="-342900">
              <a:buFont typeface="+mj-ea"/>
              <a:buAutoNum type="circleNumDbPlain"/>
            </a:pPr>
            <a:r>
              <a:rPr lang="ja-JP" altLang="en-US" dirty="0"/>
              <a:t>各項目で下表のように選択または入力し、「登録」ボタンを押下する。</a:t>
            </a: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dirty="0"/>
          </a:p>
          <a:p>
            <a:pPr marL="522900" lvl="1" indent="-342900">
              <a:buFont typeface="+mj-ea"/>
              <a:buAutoNum type="circleNumDbPlain"/>
            </a:pPr>
            <a:endParaRPr lang="en-US" altLang="ja-JP" sz="1400" dirty="0"/>
          </a:p>
          <a:p>
            <a:pPr marL="180000" lvl="1" indent="0">
              <a:buNone/>
            </a:pPr>
            <a:r>
              <a:rPr kumimoji="1" lang="en-US" altLang="ja-JP" sz="1400" dirty="0"/>
              <a:t>※</a:t>
            </a:r>
            <a:r>
              <a:rPr kumimoji="1" lang="ja-JP" altLang="en-US" sz="1400" dirty="0"/>
              <a:t> 「実施予定日時」は管理用の項目です。自動的に処理が実行されるわけではありません。</a:t>
            </a:r>
            <a:endParaRPr kumimoji="1" lang="en-US" altLang="ja-JP" sz="1400" dirty="0"/>
          </a:p>
          <a:p>
            <a:pPr marL="180000" lvl="1" indent="0">
              <a:buNone/>
            </a:pPr>
            <a:endParaRPr kumimoji="1" lang="en-US" altLang="ja-JP" dirty="0"/>
          </a:p>
          <a:p>
            <a:pPr marL="180000" lvl="1" indent="0">
              <a:buNone/>
            </a:pPr>
            <a:endParaRPr kumimoji="1" lang="en-US" altLang="ja-JP" dirty="0"/>
          </a:p>
          <a:p>
            <a:pPr marL="180000" lvl="1" indent="0">
              <a:buNone/>
            </a:pPr>
            <a:endParaRPr lang="en-US" altLang="ja-JP" dirty="0"/>
          </a:p>
          <a:p>
            <a:pPr marL="180000" lvl="1" indent="0">
              <a:buNone/>
            </a:pPr>
            <a:endParaRPr kumimoji="1" lang="ja-JP" altLang="en-US" dirty="0"/>
          </a:p>
        </p:txBody>
      </p:sp>
      <p:sp>
        <p:nvSpPr>
          <p:cNvPr id="8" name="角丸四角形 7"/>
          <p:cNvSpPr/>
          <p:nvPr/>
        </p:nvSpPr>
        <p:spPr bwMode="auto">
          <a:xfrm>
            <a:off x="4067930" y="4038300"/>
            <a:ext cx="4392610" cy="1615318"/>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a:t>2</a:t>
            </a:r>
            <a:r>
              <a:rPr kumimoji="1" lang="en-US" altLang="ja-JP"/>
              <a:t>.4</a:t>
            </a:r>
            <a:r>
              <a:rPr lang="ja-JP" altLang="en-US"/>
              <a:t> </a:t>
            </a:r>
            <a:r>
              <a:rPr kumimoji="1" lang="ja-JP" altLang="en-US"/>
              <a:t>オペレーションの設定</a:t>
            </a:r>
          </a:p>
        </p:txBody>
      </p:sp>
      <p:graphicFrame>
        <p:nvGraphicFramePr>
          <p:cNvPr id="5" name="表 4"/>
          <p:cNvGraphicFramePr>
            <a:graphicFrameLocks noGrp="1"/>
          </p:cNvGraphicFramePr>
          <p:nvPr>
            <p:extLst>
              <p:ext uri="{D42A27DB-BD31-4B8C-83A1-F6EECF244321}">
                <p14:modId xmlns:p14="http://schemas.microsoft.com/office/powerpoint/2010/main" val="513621212"/>
              </p:ext>
            </p:extLst>
          </p:nvPr>
        </p:nvGraphicFramePr>
        <p:xfrm>
          <a:off x="4283960" y="4294267"/>
          <a:ext cx="4020185" cy="1152159"/>
        </p:xfrm>
        <a:graphic>
          <a:graphicData uri="http://schemas.openxmlformats.org/drawingml/2006/table">
            <a:tbl>
              <a:tblPr firstRow="1" bandRow="1">
                <a:tableStyleId>{93296810-A885-4BE3-A3E7-6D5BEEA58F35}</a:tableStyleId>
              </a:tblPr>
              <a:tblGrid>
                <a:gridCol w="1665605">
                  <a:extLst>
                    <a:ext uri="{9D8B030D-6E8A-4147-A177-3AD203B41FA5}">
                      <a16:colId xmlns:a16="http://schemas.microsoft.com/office/drawing/2014/main" val="2677977182"/>
                    </a:ext>
                  </a:extLst>
                </a:gridCol>
                <a:gridCol w="2354580">
                  <a:extLst>
                    <a:ext uri="{9D8B030D-6E8A-4147-A177-3AD203B41FA5}">
                      <a16:colId xmlns:a16="http://schemas.microsoft.com/office/drawing/2014/main" val="2856548907"/>
                    </a:ext>
                  </a:extLst>
                </a:gridCol>
              </a:tblGrid>
              <a:tr h="384053">
                <a:tc>
                  <a:txBody>
                    <a:bodyPr/>
                    <a:lstStyle/>
                    <a:p>
                      <a:pPr algn="ctr"/>
                      <a:r>
                        <a:rPr kumimoji="1" lang="ja-JP" altLang="en-US" sz="1400" dirty="0"/>
                        <a:t>項目名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入力内容</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847179783"/>
                  </a:ext>
                </a:extLst>
              </a:tr>
              <a:tr h="384053">
                <a:tc>
                  <a:txBody>
                    <a:bodyPr/>
                    <a:lstStyle/>
                    <a:p>
                      <a:r>
                        <a:rPr kumimoji="1" lang="ja-JP" altLang="en-US" sz="1400"/>
                        <a:t>オペレーション名</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a:t>LegacyRole_Practice</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84053">
                <a:tc>
                  <a:txBody>
                    <a:bodyPr/>
                    <a:lstStyle/>
                    <a:p>
                      <a:r>
                        <a:rPr kumimoji="1" lang="ja-JP" altLang="en-US" sz="1400"/>
                        <a:t>実施予定日時</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a:t>
                      </a:r>
                      <a:r>
                        <a:rPr kumimoji="1" lang="ja-JP" altLang="en-US" sz="1400" dirty="0"/>
                        <a:t>任意の値を入力下さい。</a:t>
                      </a:r>
                      <a:r>
                        <a:rPr kumimoji="1" lang="en-US" altLang="ja-JP" sz="1400" dirty="0"/>
                        <a:t>)</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7" name="角丸四角形 6"/>
          <p:cNvSpPr/>
          <p:nvPr/>
        </p:nvSpPr>
        <p:spPr bwMode="auto">
          <a:xfrm>
            <a:off x="1308885" y="3627581"/>
            <a:ext cx="2448340" cy="79211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1" name="吹き出し: 円形 10">
            <a:extLst>
              <a:ext uri="{FF2B5EF4-FFF2-40B4-BE49-F238E27FC236}">
                <a16:creationId xmlns:a16="http://schemas.microsoft.com/office/drawing/2014/main" id="{FEDC17F4-B2E7-4CE7-BF57-3427475B1DF1}"/>
              </a:ext>
            </a:extLst>
          </p:cNvPr>
          <p:cNvSpPr/>
          <p:nvPr/>
        </p:nvSpPr>
        <p:spPr bwMode="auto">
          <a:xfrm>
            <a:off x="4048743" y="4022284"/>
            <a:ext cx="288000" cy="288000"/>
          </a:xfrm>
          <a:prstGeom prst="wedgeEllipseCallout">
            <a:avLst>
              <a:gd name="adj1" fmla="val -230537"/>
              <a:gd name="adj2" fmla="val -130842"/>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1653308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2.5 </a:t>
            </a:r>
            <a:r>
              <a:rPr lang="ja-JP" altLang="en-US" dirty="0"/>
              <a:t>機器一覧への登録</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ja-JP" altLang="en-US" b="1" dirty="0"/>
              <a:t>機器一覧へホストを登録する</a:t>
            </a:r>
            <a:endParaRPr lang="en-US" altLang="ja-JP" b="1" dirty="0"/>
          </a:p>
          <a:p>
            <a:pPr marL="180000" lvl="1" indent="0">
              <a:buNone/>
            </a:pPr>
            <a:r>
              <a:rPr kumimoji="1" lang="ja-JP" altLang="en-US" dirty="0"/>
              <a:t>作業の実行対象となるホストを</a:t>
            </a:r>
            <a:r>
              <a:rPr kumimoji="1" lang="en-US" altLang="ja-JP" dirty="0"/>
              <a:t>ITA</a:t>
            </a:r>
            <a:r>
              <a:rPr kumimoji="1" lang="ja-JP" altLang="en-US" dirty="0" err="1"/>
              <a:t>に登</a:t>
            </a:r>
            <a:r>
              <a:rPr kumimoji="1" lang="ja-JP" altLang="en-US" dirty="0"/>
              <a:t>録しましょう。</a:t>
            </a:r>
            <a:br>
              <a:rPr kumimoji="1" lang="en-US" altLang="ja-JP" b="1" dirty="0"/>
            </a:br>
            <a:br>
              <a:rPr lang="en-US" altLang="ja-JP" dirty="0"/>
            </a:br>
            <a:r>
              <a:rPr lang="ja-JP" altLang="en-US" b="1" dirty="0"/>
              <a:t>「基本コンソール」メニューグループ </a:t>
            </a:r>
            <a:r>
              <a:rPr lang="en-US" altLang="ja-JP" b="1" dirty="0"/>
              <a:t>&gt; </a:t>
            </a:r>
            <a:r>
              <a:rPr lang="ja-JP" altLang="en-US" b="1" dirty="0"/>
              <a:t>「機器一覧」メニュー</a:t>
            </a:r>
            <a:endParaRPr lang="en-US" altLang="ja-JP" b="1" dirty="0"/>
          </a:p>
          <a:p>
            <a:pPr marL="522900" lvl="1" indent="-342900">
              <a:lnSpc>
                <a:spcPct val="150000"/>
              </a:lnSpc>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522900" lvl="1" indent="-342900">
              <a:buFont typeface="+mj-ea"/>
              <a:buAutoNum type="circleNumDbPlain"/>
            </a:pPr>
            <a:r>
              <a:rPr lang="ja-JP" altLang="en-US" dirty="0"/>
              <a:t>各項目で下表のように選択または入力し、「登録」ボタンを押下する。</a:t>
            </a:r>
            <a:endParaRPr lang="en-US" altLang="ja-JP" dirty="0"/>
          </a:p>
        </p:txBody>
      </p:sp>
      <p:pic>
        <p:nvPicPr>
          <p:cNvPr id="7" name="図 6">
            <a:extLst>
              <a:ext uri="{FF2B5EF4-FFF2-40B4-BE49-F238E27FC236}">
                <a16:creationId xmlns:a16="http://schemas.microsoft.com/office/drawing/2014/main" id="{8454075A-1BC1-434A-9ABD-57CDFA9CBB27}"/>
              </a:ext>
            </a:extLst>
          </p:cNvPr>
          <p:cNvPicPr>
            <a:picLocks noChangeAspect="1"/>
          </p:cNvPicPr>
          <p:nvPr/>
        </p:nvPicPr>
        <p:blipFill>
          <a:blip r:embed="rId2"/>
          <a:stretch>
            <a:fillRect/>
          </a:stretch>
        </p:blipFill>
        <p:spPr>
          <a:xfrm>
            <a:off x="646485" y="2852920"/>
            <a:ext cx="7596274" cy="1810669"/>
          </a:xfrm>
          <a:prstGeom prst="rect">
            <a:avLst/>
          </a:prstGeom>
          <a:ln>
            <a:solidFill>
              <a:schemeClr val="bg1">
                <a:lumMod val="85000"/>
              </a:schemeClr>
            </a:solidFill>
          </a:ln>
        </p:spPr>
      </p:pic>
      <p:sp>
        <p:nvSpPr>
          <p:cNvPr id="9" name="角丸四角形 8"/>
          <p:cNvSpPr/>
          <p:nvPr/>
        </p:nvSpPr>
        <p:spPr bwMode="auto">
          <a:xfrm>
            <a:off x="1248250" y="3129276"/>
            <a:ext cx="6420179" cy="755734"/>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2" name="角丸四角形 11"/>
          <p:cNvSpPr/>
          <p:nvPr/>
        </p:nvSpPr>
        <p:spPr bwMode="auto">
          <a:xfrm>
            <a:off x="4860039" y="4050851"/>
            <a:ext cx="3382719" cy="2402337"/>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4" name="表 3"/>
          <p:cNvGraphicFramePr>
            <a:graphicFrameLocks noGrp="1"/>
          </p:cNvGraphicFramePr>
          <p:nvPr>
            <p:extLst>
              <p:ext uri="{D42A27DB-BD31-4B8C-83A1-F6EECF244321}">
                <p14:modId xmlns:p14="http://schemas.microsoft.com/office/powerpoint/2010/main" val="2317307746"/>
              </p:ext>
            </p:extLst>
          </p:nvPr>
        </p:nvGraphicFramePr>
        <p:xfrm>
          <a:off x="5130833" y="4150253"/>
          <a:ext cx="2908936" cy="2203532"/>
        </p:xfrm>
        <a:graphic>
          <a:graphicData uri="http://schemas.openxmlformats.org/drawingml/2006/table">
            <a:tbl>
              <a:tblPr firstRow="1" bandRow="1">
                <a:tableStyleId>{93296810-A885-4BE3-A3E7-6D5BEEA58F35}</a:tableStyleId>
              </a:tblPr>
              <a:tblGrid>
                <a:gridCol w="1606868">
                  <a:extLst>
                    <a:ext uri="{9D8B030D-6E8A-4147-A177-3AD203B41FA5}">
                      <a16:colId xmlns:a16="http://schemas.microsoft.com/office/drawing/2014/main" val="2119812807"/>
                    </a:ext>
                  </a:extLst>
                </a:gridCol>
                <a:gridCol w="1302068">
                  <a:extLst>
                    <a:ext uri="{9D8B030D-6E8A-4147-A177-3AD203B41FA5}">
                      <a16:colId xmlns:a16="http://schemas.microsoft.com/office/drawing/2014/main" val="1894997068"/>
                    </a:ext>
                  </a:extLst>
                </a:gridCol>
              </a:tblGrid>
              <a:tr h="230787">
                <a:tc>
                  <a:txBody>
                    <a:bodyPr/>
                    <a:lstStyle/>
                    <a:p>
                      <a:pPr algn="ctr"/>
                      <a:r>
                        <a:rPr kumimoji="1" lang="ja-JP" altLang="en-US" sz="1200" dirty="0"/>
                        <a:t>項目</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入力内容</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749562730"/>
                  </a:ext>
                </a:extLst>
              </a:tr>
              <a:tr h="230787">
                <a:tc>
                  <a:txBody>
                    <a:bodyPr/>
                    <a:lstStyle/>
                    <a:p>
                      <a:r>
                        <a:rPr kumimoji="1" lang="en-US" altLang="ja-JP" sz="1200"/>
                        <a:t>HW</a:t>
                      </a:r>
                      <a:r>
                        <a:rPr kumimoji="1" lang="ja-JP" altLang="en-US" sz="1200"/>
                        <a:t>機器種別</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a:t>SV</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1057944"/>
                  </a:ext>
                </a:extLst>
              </a:tr>
              <a:tr h="230787">
                <a:tc>
                  <a:txBody>
                    <a:bodyPr/>
                    <a:lstStyle/>
                    <a:p>
                      <a:r>
                        <a:rPr kumimoji="1" lang="ja-JP" altLang="en-US" sz="1200"/>
                        <a:t>ホスト名</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a:t>(</a:t>
                      </a:r>
                      <a:r>
                        <a:rPr kumimoji="1" lang="ja-JP" altLang="en-US" sz="1200"/>
                        <a:t>任意の値</a:t>
                      </a:r>
                      <a:r>
                        <a:rPr kumimoji="1" lang="en-US" altLang="ja-JP" sz="1200"/>
                        <a:t>)</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79861930"/>
                  </a:ext>
                </a:extLst>
              </a:tr>
              <a:tr h="243470">
                <a:tc>
                  <a:txBody>
                    <a:bodyPr/>
                    <a:lstStyle/>
                    <a:p>
                      <a:r>
                        <a:rPr kumimoji="1" lang="en-US" altLang="ja-JP" sz="1200" dirty="0"/>
                        <a:t>IP</a:t>
                      </a:r>
                      <a:r>
                        <a:rPr kumimoji="1" lang="ja-JP" altLang="en-US" sz="1200" dirty="0"/>
                        <a:t>アドレス</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a:t>(</a:t>
                      </a:r>
                      <a:r>
                        <a:rPr kumimoji="1" lang="ja-JP" altLang="en-US" sz="1200"/>
                        <a:t>任意の値</a:t>
                      </a:r>
                      <a:r>
                        <a:rPr kumimoji="1" lang="en-US" altLang="ja-JP" sz="1200"/>
                        <a:t>)</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98417131"/>
                  </a:ext>
                </a:extLst>
              </a:tr>
              <a:tr h="276563">
                <a:tc>
                  <a:txBody>
                    <a:bodyPr/>
                    <a:lstStyle/>
                    <a:p>
                      <a:r>
                        <a:rPr kumimoji="1" lang="ja-JP" altLang="en-US" sz="1200"/>
                        <a:t>ログインユーザ</a:t>
                      </a:r>
                      <a:r>
                        <a:rPr kumimoji="1" lang="en-US" altLang="ja-JP" sz="1200"/>
                        <a:t>ID</a:t>
                      </a:r>
                      <a:endParaRPr kumimoji="1" lang="ja-JP" altLang="en-US" sz="120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dirty="0"/>
                        <a:t>(</a:t>
                      </a:r>
                      <a:r>
                        <a:rPr kumimoji="1" lang="ja-JP" altLang="en-US" sz="1200" dirty="0"/>
                        <a:t>任意の値</a:t>
                      </a:r>
                      <a:r>
                        <a:rPr kumimoji="1" lang="en-US" altLang="ja-JP" sz="1200" dirty="0"/>
                        <a:t>)</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395060"/>
                  </a:ext>
                </a:extLst>
              </a:tr>
              <a:tr h="276563">
                <a:tc>
                  <a:txBody>
                    <a:bodyPr/>
                    <a:lstStyle/>
                    <a:p>
                      <a:r>
                        <a:rPr kumimoji="1" lang="ja-JP" altLang="en-US" sz="1200"/>
                        <a:t>管理</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a:t>●</a:t>
                      </a:r>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319051918"/>
                  </a:ext>
                </a:extLst>
              </a:tr>
              <a:tr h="276563">
                <a:tc>
                  <a:txBody>
                    <a:bodyPr/>
                    <a:lstStyle/>
                    <a:p>
                      <a:r>
                        <a:rPr kumimoji="1" lang="ja-JP" altLang="en-US" sz="1200"/>
                        <a:t>ログインパスワード</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a:t>(</a:t>
                      </a:r>
                      <a:r>
                        <a:rPr kumimoji="1" lang="ja-JP" altLang="en-US" sz="1200"/>
                        <a:t>任意の値</a:t>
                      </a:r>
                      <a:r>
                        <a:rPr kumimoji="1" lang="en-US" altLang="ja-JP" sz="1200"/>
                        <a:t>)</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517127668"/>
                  </a:ext>
                </a:extLst>
              </a:tr>
              <a:tr h="276563">
                <a:tc>
                  <a:txBody>
                    <a:bodyPr/>
                    <a:lstStyle/>
                    <a:p>
                      <a:r>
                        <a:rPr kumimoji="1" lang="ja-JP" altLang="en-US" sz="1200"/>
                        <a:t>認証方式</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a:t>パスワード認証</a:t>
                      </a:r>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15054761"/>
                  </a:ext>
                </a:extLst>
              </a:tr>
            </a:tbl>
          </a:graphicData>
        </a:graphic>
      </p:graphicFrame>
      <p:sp>
        <p:nvSpPr>
          <p:cNvPr id="14" name="吹き出し: 円形 13">
            <a:extLst>
              <a:ext uri="{FF2B5EF4-FFF2-40B4-BE49-F238E27FC236}">
                <a16:creationId xmlns:a16="http://schemas.microsoft.com/office/drawing/2014/main" id="{1995ACB6-F010-4D9C-AEEE-BC7BBC8F3609}"/>
              </a:ext>
            </a:extLst>
          </p:cNvPr>
          <p:cNvSpPr/>
          <p:nvPr/>
        </p:nvSpPr>
        <p:spPr bwMode="auto">
          <a:xfrm>
            <a:off x="4795133" y="4039944"/>
            <a:ext cx="288000" cy="288000"/>
          </a:xfrm>
          <a:prstGeom prst="wedgeEllipseCallout">
            <a:avLst>
              <a:gd name="adj1" fmla="val -152142"/>
              <a:gd name="adj2" fmla="val -142601"/>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823821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a:t>第１章 </a:t>
            </a:r>
            <a:r>
              <a:rPr lang="en-US" altLang="ja-JP"/>
              <a:t>Ansible‐Legacy</a:t>
            </a:r>
            <a:r>
              <a:rPr lang="ja-JP" altLang="en-US"/>
              <a:t>編</a:t>
            </a:r>
            <a:endParaRPr kumimoji="1" lang="ja-JP" altLang="en-US"/>
          </a:p>
        </p:txBody>
      </p:sp>
    </p:spTree>
    <p:extLst>
      <p:ext uri="{BB962C8B-B14F-4D97-AF65-F5344CB8AC3E}">
        <p14:creationId xmlns:p14="http://schemas.microsoft.com/office/powerpoint/2010/main" val="21297731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b="37064"/>
          <a:stretch/>
        </p:blipFill>
        <p:spPr>
          <a:xfrm>
            <a:off x="1403560" y="2879774"/>
            <a:ext cx="2611879" cy="3352356"/>
          </a:xfrm>
          <a:prstGeom prst="rect">
            <a:avLst/>
          </a:prstGeom>
        </p:spPr>
      </p:pic>
      <p:sp>
        <p:nvSpPr>
          <p:cNvPr id="2" name="タイトル 1"/>
          <p:cNvSpPr>
            <a:spLocks noGrp="1"/>
          </p:cNvSpPr>
          <p:nvPr>
            <p:ph type="title"/>
          </p:nvPr>
        </p:nvSpPr>
        <p:spPr/>
        <p:txBody>
          <a:bodyPr/>
          <a:lstStyle/>
          <a:p>
            <a:r>
              <a:rPr lang="en-US" altLang="ja-JP"/>
              <a:t>2.6</a:t>
            </a:r>
            <a:r>
              <a:rPr lang="ja-JP" altLang="en-US"/>
              <a:t> パラメータシート作成</a:t>
            </a:r>
            <a:r>
              <a:rPr lang="en-US" altLang="ja-JP"/>
              <a:t>(1/2)</a:t>
            </a:r>
            <a:endParaRPr kumimoji="1" lang="ja-JP" altLang="en-US"/>
          </a:p>
        </p:txBody>
      </p:sp>
      <p:sp>
        <p:nvSpPr>
          <p:cNvPr id="3" name="コンテンツ プレースホルダー 2"/>
          <p:cNvSpPr>
            <a:spLocks noGrp="1"/>
          </p:cNvSpPr>
          <p:nvPr>
            <p:ph sz="quarter" idx="10"/>
          </p:nvPr>
        </p:nvSpPr>
        <p:spPr>
          <a:xfrm>
            <a:off x="178058" y="836640"/>
            <a:ext cx="8642532" cy="4968690"/>
          </a:xfrm>
        </p:spPr>
        <p:txBody>
          <a:bodyPr/>
          <a:lstStyle/>
          <a:p>
            <a:r>
              <a:rPr kumimoji="1" lang="ja-JP" altLang="en-US" b="1" dirty="0"/>
              <a:t>メニューを作成する</a:t>
            </a:r>
            <a:endParaRPr kumimoji="1" lang="en-US" altLang="ja-JP" b="1" dirty="0">
              <a:solidFill>
                <a:schemeClr val="accent3">
                  <a:lumMod val="75000"/>
                  <a:lumOff val="25000"/>
                </a:schemeClr>
              </a:solidFill>
            </a:endParaRPr>
          </a:p>
          <a:p>
            <a:pPr marL="180000" lvl="1" indent="0">
              <a:buNone/>
            </a:pPr>
            <a:r>
              <a:rPr lang="ja-JP" altLang="en-US" dirty="0"/>
              <a:t>パラメータシートを作成し、ターゲットホストに適用するパラメータを管理しましょう。</a:t>
            </a:r>
            <a:endParaRPr lang="en-US" altLang="ja-JP" dirty="0"/>
          </a:p>
          <a:p>
            <a:pPr marL="180000" lvl="1" indent="0">
              <a:buNone/>
            </a:pPr>
            <a:endParaRPr lang="en-US" altLang="ja-JP" sz="1600" dirty="0"/>
          </a:p>
          <a:p>
            <a:pPr marL="180000" lvl="1" indent="0">
              <a:buNone/>
            </a:pPr>
            <a:r>
              <a:rPr lang="ja-JP" altLang="en-US" b="1" dirty="0"/>
              <a:t>「</a:t>
            </a:r>
            <a:r>
              <a:rPr lang="ja-JP" altLang="en-US" sz="1600" b="1" dirty="0"/>
              <a:t> メニュー作成」メニューグループ</a:t>
            </a:r>
            <a:r>
              <a:rPr lang="en-US" altLang="ja-JP" sz="1600" b="1" dirty="0"/>
              <a:t> &gt; </a:t>
            </a:r>
            <a:r>
              <a:rPr lang="ja-JP" altLang="en-US" sz="1600" b="1" dirty="0"/>
              <a:t>「メニュー定義・作成」メニュー</a:t>
            </a:r>
            <a:r>
              <a:rPr lang="ja-JP" altLang="en-US" b="1" dirty="0"/>
              <a:t> </a:t>
            </a:r>
            <a:r>
              <a:rPr lang="en-US" altLang="ja-JP" b="1" dirty="0"/>
              <a:t>&gt;</a:t>
            </a:r>
            <a:r>
              <a:rPr lang="ja-JP" altLang="en-US" b="1" dirty="0"/>
              <a:t> </a:t>
            </a:r>
            <a:r>
              <a:rPr lang="ja-JP" altLang="en-US" sz="1600" b="1" dirty="0"/>
              <a:t>「メニュー作成情報」タブ</a:t>
            </a:r>
            <a:endParaRPr lang="en-US" altLang="ja-JP" sz="1600" dirty="0"/>
          </a:p>
          <a:p>
            <a:pPr marL="522900" lvl="1" indent="-342900">
              <a:buFont typeface="+mj-ea"/>
              <a:buAutoNum type="circleNumDbPlain"/>
            </a:pPr>
            <a:r>
              <a:rPr lang="ja-JP" altLang="en-US" dirty="0"/>
              <a:t>各項目で下表のように選択または入力し、次項の処理を実施する。</a:t>
            </a:r>
            <a:endParaRPr lang="en-US" altLang="ja-JP" sz="1600" dirty="0"/>
          </a:p>
          <a:p>
            <a:pPr marL="0" indent="0">
              <a:buNone/>
            </a:pPr>
            <a:endParaRPr kumimoji="1" lang="en-US" altLang="ja-JP" dirty="0"/>
          </a:p>
        </p:txBody>
      </p:sp>
      <p:sp>
        <p:nvSpPr>
          <p:cNvPr id="15" name="角丸四角形 14"/>
          <p:cNvSpPr/>
          <p:nvPr/>
        </p:nvSpPr>
        <p:spPr bwMode="auto">
          <a:xfrm>
            <a:off x="1619590" y="3602626"/>
            <a:ext cx="2232639" cy="706226"/>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0" name="角丸四角形 9"/>
          <p:cNvSpPr/>
          <p:nvPr/>
        </p:nvSpPr>
        <p:spPr bwMode="auto">
          <a:xfrm>
            <a:off x="4290777" y="4437139"/>
            <a:ext cx="4104765" cy="1840355"/>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3145445423"/>
              </p:ext>
            </p:extLst>
          </p:nvPr>
        </p:nvGraphicFramePr>
        <p:xfrm>
          <a:off x="4500550" y="4653370"/>
          <a:ext cx="3743960" cy="1438105"/>
        </p:xfrm>
        <a:graphic>
          <a:graphicData uri="http://schemas.openxmlformats.org/drawingml/2006/table">
            <a:tbl>
              <a:tblPr firstRow="1" bandRow="1">
                <a:tableStyleId>{93296810-A885-4BE3-A3E7-6D5BEEA58F35}</a:tableStyleId>
              </a:tblPr>
              <a:tblGrid>
                <a:gridCol w="1132205">
                  <a:extLst>
                    <a:ext uri="{9D8B030D-6E8A-4147-A177-3AD203B41FA5}">
                      <a16:colId xmlns:a16="http://schemas.microsoft.com/office/drawing/2014/main" val="1787364272"/>
                    </a:ext>
                  </a:extLst>
                </a:gridCol>
                <a:gridCol w="2611755">
                  <a:extLst>
                    <a:ext uri="{9D8B030D-6E8A-4147-A177-3AD203B41FA5}">
                      <a16:colId xmlns:a16="http://schemas.microsoft.com/office/drawing/2014/main" val="1382453829"/>
                    </a:ext>
                  </a:extLst>
                </a:gridCol>
              </a:tblGrid>
              <a:tr h="310345">
                <a:tc>
                  <a:txBody>
                    <a:bodyPr/>
                    <a:lstStyle/>
                    <a:p>
                      <a:pPr algn="ctr"/>
                      <a:r>
                        <a:rPr kumimoji="1" lang="ja-JP" altLang="en-US" sz="1400" dirty="0"/>
                        <a:t>項目名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入力内容</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3883333"/>
                  </a:ext>
                </a:extLst>
              </a:tr>
              <a:tr h="152792">
                <a:tc>
                  <a:txBody>
                    <a:bodyPr/>
                    <a:lstStyle/>
                    <a:p>
                      <a:r>
                        <a:rPr kumimoji="1" lang="ja-JP" altLang="en-US" sz="1400"/>
                        <a:t>メニュー名</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a:t>LegacyRole</a:t>
                      </a:r>
                      <a:r>
                        <a:rPr kumimoji="1" lang="ja-JP" altLang="en-US" sz="1400" dirty="0"/>
                        <a:t>実践</a:t>
                      </a:r>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a:t>作成対象</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a:t>パラメータシート</a:t>
                      </a:r>
                      <a:br>
                        <a:rPr kumimoji="1" lang="en-US" altLang="ja-JP" sz="1400" dirty="0"/>
                      </a:br>
                      <a:r>
                        <a:rPr kumimoji="1" lang="en-US" altLang="ja-JP" sz="1400" dirty="0"/>
                        <a:t>(</a:t>
                      </a:r>
                      <a:r>
                        <a:rPr kumimoji="1" lang="ja-JP" altLang="en-US" sz="1400" dirty="0"/>
                        <a:t>ホスト</a:t>
                      </a:r>
                      <a:r>
                        <a:rPr kumimoji="1" lang="en-US" altLang="ja-JP" sz="1400" dirty="0"/>
                        <a:t>/</a:t>
                      </a:r>
                      <a:r>
                        <a:rPr kumimoji="1" lang="ja-JP" altLang="en-US" sz="1400" dirty="0"/>
                        <a:t>オペレーションあり</a:t>
                      </a:r>
                      <a:r>
                        <a:rPr kumimoji="1" lang="en-US" altLang="ja-JP" sz="1400" dirty="0"/>
                        <a:t>)</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a:t>表示順序</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2</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9" name="吹き出し: 円形 8">
            <a:extLst>
              <a:ext uri="{FF2B5EF4-FFF2-40B4-BE49-F238E27FC236}">
                <a16:creationId xmlns:a16="http://schemas.microsoft.com/office/drawing/2014/main" id="{61F77B49-AD80-4DE4-B18C-B938178710FF}"/>
              </a:ext>
            </a:extLst>
          </p:cNvPr>
          <p:cNvSpPr/>
          <p:nvPr/>
        </p:nvSpPr>
        <p:spPr bwMode="auto">
          <a:xfrm>
            <a:off x="4223615" y="4391983"/>
            <a:ext cx="288000" cy="288000"/>
          </a:xfrm>
          <a:prstGeom prst="wedgeEllipseCallout">
            <a:avLst>
              <a:gd name="adj1" fmla="val -281494"/>
              <a:gd name="adj2" fmla="val -154360"/>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1</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3466149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747152" y="2931627"/>
            <a:ext cx="4469277" cy="2873703"/>
          </a:xfrm>
          <a:prstGeom prst="rect">
            <a:avLst/>
          </a:prstGeom>
        </p:spPr>
      </p:pic>
      <p:sp>
        <p:nvSpPr>
          <p:cNvPr id="15" name="角丸四角形 14"/>
          <p:cNvSpPr/>
          <p:nvPr/>
        </p:nvSpPr>
        <p:spPr bwMode="auto">
          <a:xfrm>
            <a:off x="4355970" y="3383774"/>
            <a:ext cx="4104570" cy="1224000"/>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a:t>2.6</a:t>
            </a:r>
            <a:r>
              <a:rPr lang="ja-JP" altLang="en-US"/>
              <a:t> パラメータシート作成</a:t>
            </a:r>
            <a:r>
              <a:rPr lang="en-US" altLang="ja-JP"/>
              <a:t>(2/2)</a:t>
            </a:r>
            <a:endParaRPr kumimoji="1" lang="ja-JP" altLang="en-US"/>
          </a:p>
        </p:txBody>
      </p:sp>
      <p:sp>
        <p:nvSpPr>
          <p:cNvPr id="3" name="コンテンツ プレースホルダー 2"/>
          <p:cNvSpPr>
            <a:spLocks noGrp="1"/>
          </p:cNvSpPr>
          <p:nvPr>
            <p:ph sz="quarter" idx="10"/>
          </p:nvPr>
        </p:nvSpPr>
        <p:spPr>
          <a:xfrm>
            <a:off x="179512" y="836712"/>
            <a:ext cx="8784976" cy="2218374"/>
          </a:xfrm>
        </p:spPr>
        <p:txBody>
          <a:bodyPr/>
          <a:lstStyle/>
          <a:p>
            <a:r>
              <a:rPr kumimoji="1" lang="ja-JP" altLang="en-US" b="1" dirty="0"/>
              <a:t>パラメータシートの項目名を定義する</a:t>
            </a:r>
            <a:endParaRPr kumimoji="1" lang="en-US" altLang="ja-JP" b="1" dirty="0"/>
          </a:p>
          <a:p>
            <a:pPr marL="180000" lvl="1" indent="0">
              <a:buNone/>
            </a:pPr>
            <a:r>
              <a:rPr lang="ja-JP" altLang="en-US" dirty="0"/>
              <a:t>前項に続き、シートの項目を定義していきましょう。</a:t>
            </a:r>
            <a:endParaRPr lang="en-US" altLang="ja-JP" dirty="0"/>
          </a:p>
          <a:p>
            <a:pPr marL="180000" lvl="1" indent="0">
              <a:buNone/>
            </a:pPr>
            <a:endParaRPr kumimoji="1" lang="en-US" altLang="ja-JP" dirty="0"/>
          </a:p>
          <a:p>
            <a:pPr marL="180000" lvl="1" indent="0">
              <a:buNone/>
            </a:pPr>
            <a:r>
              <a:rPr lang="ja-JP" altLang="en-US" b="1" dirty="0"/>
              <a:t>「 メニュー作成」メニューグループ</a:t>
            </a:r>
            <a:r>
              <a:rPr lang="en-US" altLang="ja-JP" b="1" dirty="0"/>
              <a:t> &gt; </a:t>
            </a:r>
            <a:r>
              <a:rPr lang="ja-JP" altLang="en-US" b="1" dirty="0"/>
              <a:t>「メニュー定義・作成」メニュー</a:t>
            </a:r>
            <a:endParaRPr lang="en-US" altLang="ja-JP" b="1" dirty="0"/>
          </a:p>
          <a:p>
            <a:pPr marL="522900" lvl="1" indent="-342900">
              <a:buFont typeface="+mj-ea"/>
              <a:buAutoNum type="circleNumDbPlain"/>
            </a:pPr>
            <a:r>
              <a:rPr lang="ja-JP" altLang="en-US" dirty="0"/>
              <a:t>「項目」ボタンを押下する。</a:t>
            </a:r>
            <a:endParaRPr lang="en-US" altLang="ja-JP" dirty="0"/>
          </a:p>
          <a:p>
            <a:pPr marL="522900" lvl="1" indent="-342900">
              <a:buFont typeface="+mj-ea"/>
              <a:buAutoNum type="circleNumDbPlain"/>
            </a:pPr>
            <a:r>
              <a:rPr lang="ja-JP" altLang="en-US" dirty="0"/>
              <a:t>各項目で下表のように選択または入力し、「作成」ボタンを押下する。</a:t>
            </a:r>
            <a:br>
              <a:rPr lang="en-US" altLang="ja-JP" dirty="0"/>
            </a:br>
            <a:endParaRPr lang="en-US" altLang="ja-JP" dirty="0"/>
          </a:p>
        </p:txBody>
      </p:sp>
      <p:sp>
        <p:nvSpPr>
          <p:cNvPr id="17" name="角丸四角形 16"/>
          <p:cNvSpPr/>
          <p:nvPr/>
        </p:nvSpPr>
        <p:spPr bwMode="auto">
          <a:xfrm>
            <a:off x="725173" y="2913643"/>
            <a:ext cx="479227" cy="301241"/>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3096581508"/>
              </p:ext>
            </p:extLst>
          </p:nvPr>
        </p:nvGraphicFramePr>
        <p:xfrm>
          <a:off x="4525846" y="3608957"/>
          <a:ext cx="3787395" cy="850761"/>
        </p:xfrm>
        <a:graphic>
          <a:graphicData uri="http://schemas.openxmlformats.org/drawingml/2006/table">
            <a:tbl>
              <a:tblPr firstRow="1" bandRow="1">
                <a:tableStyleId>{93296810-A885-4BE3-A3E7-6D5BEEA58F35}</a:tableStyleId>
              </a:tblPr>
              <a:tblGrid>
                <a:gridCol w="1466152">
                  <a:extLst>
                    <a:ext uri="{9D8B030D-6E8A-4147-A177-3AD203B41FA5}">
                      <a16:colId xmlns:a16="http://schemas.microsoft.com/office/drawing/2014/main" val="2131603622"/>
                    </a:ext>
                  </a:extLst>
                </a:gridCol>
                <a:gridCol w="1283018">
                  <a:extLst>
                    <a:ext uri="{9D8B030D-6E8A-4147-A177-3AD203B41FA5}">
                      <a16:colId xmlns:a16="http://schemas.microsoft.com/office/drawing/2014/main" val="428160483"/>
                    </a:ext>
                  </a:extLst>
                </a:gridCol>
                <a:gridCol w="1038225">
                  <a:extLst>
                    <a:ext uri="{9D8B030D-6E8A-4147-A177-3AD203B41FA5}">
                      <a16:colId xmlns:a16="http://schemas.microsoft.com/office/drawing/2014/main" val="2290200986"/>
                    </a:ext>
                  </a:extLst>
                </a:gridCol>
              </a:tblGrid>
              <a:tr h="260268">
                <a:tc>
                  <a:txBody>
                    <a:bodyPr/>
                    <a:lstStyle/>
                    <a:p>
                      <a:pPr algn="ctr"/>
                      <a:r>
                        <a:rPr lang="ja-JP" altLang="en-US" sz="1100" dirty="0">
                          <a:effectLst/>
                        </a:rPr>
                        <a:t>項目名</a:t>
                      </a:r>
                      <a:endParaRPr lang="ja-JP" altLang="en-US" sz="1100" b="0" dirty="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lang="ja-JP" altLang="en-US" sz="1100" dirty="0">
                          <a:effectLst/>
                        </a:rPr>
                        <a:t>入力方式</a:t>
                      </a:r>
                      <a:endParaRPr lang="ja-JP" altLang="en-US" sz="1100" b="0" dirty="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ctr"/>
                      <a:r>
                        <a:rPr lang="ja-JP" altLang="en-US" sz="1100" dirty="0">
                          <a:effectLst/>
                        </a:rPr>
                        <a:t>最大バイト数</a:t>
                      </a:r>
                      <a:endParaRPr lang="ja-JP" altLang="en-US" sz="1100" b="0" dirty="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286881">
                <a:tc>
                  <a:txBody>
                    <a:bodyPr/>
                    <a:lstStyle/>
                    <a:p>
                      <a:r>
                        <a:rPr kumimoji="1" lang="en-US" altLang="ja-JP" sz="1200" dirty="0" err="1"/>
                        <a:t>sudoer_name</a:t>
                      </a:r>
                      <a:endParaRPr kumimoji="1" lang="ja-JP" altLang="en-US" sz="12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dirty="0"/>
                        <a:t>文字列</a:t>
                      </a:r>
                      <a:r>
                        <a:rPr kumimoji="1" lang="en-US" altLang="ja-JP" sz="1200" dirty="0"/>
                        <a:t>(</a:t>
                      </a:r>
                      <a:r>
                        <a:rPr kumimoji="1" lang="ja-JP" altLang="en-US" sz="1200" dirty="0"/>
                        <a:t>単一行</a:t>
                      </a:r>
                      <a:r>
                        <a:rPr kumimoji="1" lang="en-US" altLang="ja-JP" sz="1200" dirty="0"/>
                        <a:t>)</a:t>
                      </a:r>
                      <a:endParaRPr kumimoji="1" lang="ja-JP" altLang="en-US" sz="1200" dirty="0"/>
                    </a:p>
                  </a:txBody>
                  <a:tcPr anchor="ctr"/>
                </a:tc>
                <a:tc>
                  <a:txBody>
                    <a:bodyPr/>
                    <a:lstStyle/>
                    <a:p>
                      <a:r>
                        <a:rPr kumimoji="1" lang="en-US" altLang="ja-JP" sz="1200" dirty="0"/>
                        <a:t>32</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2000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t>sudoer_filename</a:t>
                      </a:r>
                      <a:endParaRPr kumimoji="1" lang="ja-JP" altLang="en-US" sz="1200" dirty="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文字列</a:t>
                      </a:r>
                      <a:r>
                        <a:rPr kumimoji="1" lang="en-US" altLang="ja-JP" sz="1200"/>
                        <a:t>(</a:t>
                      </a:r>
                      <a:r>
                        <a:rPr kumimoji="1" lang="ja-JP" altLang="en-US" sz="1200"/>
                        <a:t>単一行</a:t>
                      </a:r>
                      <a:r>
                        <a:rPr kumimoji="1" lang="en-US" altLang="ja-JP" sz="1200"/>
                        <a:t>)</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32</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775555701"/>
                  </a:ext>
                </a:extLst>
              </a:tr>
            </a:tbl>
          </a:graphicData>
        </a:graphic>
      </p:graphicFrame>
      <p:pic>
        <p:nvPicPr>
          <p:cNvPr id="22" name="図 21"/>
          <p:cNvPicPr>
            <a:picLocks noChangeAspect="1"/>
          </p:cNvPicPr>
          <p:nvPr/>
        </p:nvPicPr>
        <p:blipFill>
          <a:blip r:embed="rId3"/>
          <a:stretch>
            <a:fillRect/>
          </a:stretch>
        </p:blipFill>
        <p:spPr>
          <a:xfrm>
            <a:off x="5460125" y="4869200"/>
            <a:ext cx="3000415" cy="1403220"/>
          </a:xfrm>
          <a:prstGeom prst="rect">
            <a:avLst/>
          </a:prstGeom>
        </p:spPr>
      </p:pic>
      <p:sp>
        <p:nvSpPr>
          <p:cNvPr id="23" name="角丸四角形 22"/>
          <p:cNvSpPr/>
          <p:nvPr/>
        </p:nvSpPr>
        <p:spPr bwMode="auto">
          <a:xfrm>
            <a:off x="5436322" y="6064896"/>
            <a:ext cx="648090" cy="226326"/>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FF0000"/>
              </a:solidFill>
              <a:effectLst/>
              <a:uLnTx/>
              <a:uFillTx/>
              <a:latin typeface="メイリオ"/>
              <a:ea typeface="メイリオ"/>
              <a:cs typeface="+mn-cs"/>
            </a:endParaRPr>
          </a:p>
        </p:txBody>
      </p:sp>
      <p:sp>
        <p:nvSpPr>
          <p:cNvPr id="13" name="吹き出し: 円形 12">
            <a:extLst>
              <a:ext uri="{FF2B5EF4-FFF2-40B4-BE49-F238E27FC236}">
                <a16:creationId xmlns:a16="http://schemas.microsoft.com/office/drawing/2014/main" id="{24F737C4-1084-4C1C-BC2F-368CD885AF07}"/>
              </a:ext>
            </a:extLst>
          </p:cNvPr>
          <p:cNvSpPr/>
          <p:nvPr/>
        </p:nvSpPr>
        <p:spPr bwMode="auto">
          <a:xfrm>
            <a:off x="1462061" y="2931627"/>
            <a:ext cx="288000" cy="288000"/>
          </a:xfrm>
          <a:prstGeom prst="wedgeEllipseCallout">
            <a:avLst>
              <a:gd name="adj1" fmla="val -226618"/>
              <a:gd name="adj2" fmla="val -1490"/>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14" name="吹き出し: 円形 13">
            <a:extLst>
              <a:ext uri="{FF2B5EF4-FFF2-40B4-BE49-F238E27FC236}">
                <a16:creationId xmlns:a16="http://schemas.microsoft.com/office/drawing/2014/main" id="{BF2ABD6A-AD0F-4625-9945-D7CB109E2CF9}"/>
              </a:ext>
            </a:extLst>
          </p:cNvPr>
          <p:cNvSpPr/>
          <p:nvPr/>
        </p:nvSpPr>
        <p:spPr bwMode="auto">
          <a:xfrm>
            <a:off x="4260424" y="3308598"/>
            <a:ext cx="288000" cy="288000"/>
          </a:xfrm>
          <a:prstGeom prst="wedgeEllipseCallout">
            <a:avLst>
              <a:gd name="adj1" fmla="val -226618"/>
              <a:gd name="adj2" fmla="val -1490"/>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16" name="吹き出し: 円形 15">
            <a:extLst>
              <a:ext uri="{FF2B5EF4-FFF2-40B4-BE49-F238E27FC236}">
                <a16:creationId xmlns:a16="http://schemas.microsoft.com/office/drawing/2014/main" id="{9F83AA2F-1B8F-4D8E-9EDC-5A8BBA65B479}"/>
              </a:ext>
            </a:extLst>
          </p:cNvPr>
          <p:cNvSpPr/>
          <p:nvPr/>
        </p:nvSpPr>
        <p:spPr bwMode="auto">
          <a:xfrm>
            <a:off x="6264254" y="5984420"/>
            <a:ext cx="288000" cy="288000"/>
          </a:xfrm>
          <a:prstGeom prst="wedgeEllipseCallout">
            <a:avLst>
              <a:gd name="adj1" fmla="val -226618"/>
              <a:gd name="adj2" fmla="val -1490"/>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4522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2.7 </a:t>
            </a:r>
            <a:r>
              <a:rPr lang="ja-JP" altLang="en-US"/>
              <a:t>データの登録</a:t>
            </a:r>
          </a:p>
        </p:txBody>
      </p:sp>
      <p:sp>
        <p:nvSpPr>
          <p:cNvPr id="3" name="コンテンツ プレースホルダー 2"/>
          <p:cNvSpPr>
            <a:spLocks noGrp="1"/>
          </p:cNvSpPr>
          <p:nvPr>
            <p:ph sz="quarter" idx="10"/>
          </p:nvPr>
        </p:nvSpPr>
        <p:spPr/>
        <p:txBody>
          <a:bodyPr/>
          <a:lstStyle/>
          <a:p>
            <a:r>
              <a:rPr lang="ja-JP" altLang="en-US" b="1" dirty="0"/>
              <a:t>パラメータシートにデータを登録する</a:t>
            </a:r>
            <a:endParaRPr lang="en-US" altLang="ja-JP" b="1" dirty="0"/>
          </a:p>
          <a:p>
            <a:pPr marL="180000" lvl="1" indent="0">
              <a:buNone/>
            </a:pPr>
            <a:r>
              <a:rPr lang="ja-JP" altLang="en-US" dirty="0"/>
              <a:t>前項までの操作で、パラメータシートが作成できました。ターゲットホストの設定に使用するデータを登録しましょう。</a:t>
            </a:r>
            <a:endParaRPr kumimoji="1" lang="en-US" altLang="ja-JP" dirty="0"/>
          </a:p>
          <a:p>
            <a:pPr marL="180000" lvl="1" indent="0">
              <a:buNone/>
            </a:pPr>
            <a:endParaRPr kumimoji="1" lang="en-US" altLang="ja-JP" dirty="0"/>
          </a:p>
          <a:p>
            <a:pPr marL="180000" lvl="1" indent="0">
              <a:buNone/>
            </a:pPr>
            <a:r>
              <a:rPr lang="ja-JP" altLang="en-US" b="1" dirty="0"/>
              <a:t>「入力用」メニューグループ </a:t>
            </a:r>
            <a:r>
              <a:rPr lang="en-US" altLang="ja-JP" b="1" dirty="0"/>
              <a:t>&gt; </a:t>
            </a:r>
            <a:r>
              <a:rPr lang="ja-JP" altLang="en-US" b="1" dirty="0"/>
              <a:t>「</a:t>
            </a:r>
            <a:r>
              <a:rPr lang="en-US" altLang="ja-JP" b="1" dirty="0" err="1"/>
              <a:t>LegacyRole</a:t>
            </a:r>
            <a:r>
              <a:rPr lang="ja-JP" altLang="en-US" b="1" dirty="0"/>
              <a:t>実践」メニュー</a:t>
            </a:r>
            <a:r>
              <a:rPr lang="en-US" altLang="ja-JP" b="1" dirty="0"/>
              <a:t>(</a:t>
            </a:r>
            <a:r>
              <a:rPr lang="ja-JP" altLang="en-US" b="1" dirty="0"/>
              <a:t>作成したメニュー</a:t>
            </a:r>
            <a:r>
              <a:rPr lang="en-US" altLang="ja-JP" b="1" dirty="0"/>
              <a:t>)</a:t>
            </a:r>
          </a:p>
          <a:p>
            <a:pPr marL="522900" lvl="1" indent="-342900">
              <a:lnSpc>
                <a:spcPct val="150000"/>
              </a:lnSpc>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522900" lvl="1" indent="-342900">
              <a:buFont typeface="+mj-ea"/>
              <a:buAutoNum type="circleNumDbPlain"/>
            </a:pPr>
            <a:r>
              <a:rPr lang="ja-JP" altLang="en-US" dirty="0"/>
              <a:t>各項目で下表のように選択または入力し、「登録」ボタンを押下する。</a:t>
            </a:r>
            <a:endParaRPr lang="en-US" altLang="ja-JP" dirty="0"/>
          </a:p>
          <a:p>
            <a:pPr marL="180000" lvl="1" indent="0">
              <a:buNone/>
            </a:pPr>
            <a:endParaRPr kumimoji="1" lang="ja-JP" altLang="en-US" dirty="0"/>
          </a:p>
        </p:txBody>
      </p:sp>
      <p:pic>
        <p:nvPicPr>
          <p:cNvPr id="4" name="図 3"/>
          <p:cNvPicPr>
            <a:picLocks noChangeAspect="1"/>
          </p:cNvPicPr>
          <p:nvPr/>
        </p:nvPicPr>
        <p:blipFill>
          <a:blip r:embed="rId2"/>
          <a:stretch>
            <a:fillRect/>
          </a:stretch>
        </p:blipFill>
        <p:spPr>
          <a:xfrm>
            <a:off x="904447" y="3367089"/>
            <a:ext cx="6437963" cy="1539388"/>
          </a:xfrm>
          <a:prstGeom prst="rect">
            <a:avLst/>
          </a:prstGeom>
        </p:spPr>
      </p:pic>
      <p:sp>
        <p:nvSpPr>
          <p:cNvPr id="7" name="角丸四角形 6"/>
          <p:cNvSpPr/>
          <p:nvPr/>
        </p:nvSpPr>
        <p:spPr bwMode="auto">
          <a:xfrm>
            <a:off x="1408395" y="3834791"/>
            <a:ext cx="5934016" cy="940568"/>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0" name="角丸四角形 9"/>
          <p:cNvSpPr/>
          <p:nvPr/>
        </p:nvSpPr>
        <p:spPr bwMode="auto">
          <a:xfrm>
            <a:off x="2123804" y="5103057"/>
            <a:ext cx="6437963" cy="940568"/>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5" name="表 4"/>
          <p:cNvGraphicFramePr>
            <a:graphicFrameLocks noGrp="1"/>
          </p:cNvGraphicFramePr>
          <p:nvPr>
            <p:extLst>
              <p:ext uri="{D42A27DB-BD31-4B8C-83A1-F6EECF244321}">
                <p14:modId xmlns:p14="http://schemas.microsoft.com/office/powerpoint/2010/main" val="1610798451"/>
              </p:ext>
            </p:extLst>
          </p:nvPr>
        </p:nvGraphicFramePr>
        <p:xfrm>
          <a:off x="2339690" y="5331720"/>
          <a:ext cx="6106287" cy="548640"/>
        </p:xfrm>
        <a:graphic>
          <a:graphicData uri="http://schemas.openxmlformats.org/drawingml/2006/table">
            <a:tbl>
              <a:tblPr firstRow="1" bandRow="1">
                <a:tableStyleId>{93296810-A885-4BE3-A3E7-6D5BEEA58F35}</a:tableStyleId>
              </a:tblPr>
              <a:tblGrid>
                <a:gridCol w="1368190">
                  <a:extLst>
                    <a:ext uri="{9D8B030D-6E8A-4147-A177-3AD203B41FA5}">
                      <a16:colId xmlns:a16="http://schemas.microsoft.com/office/drawing/2014/main" val="1444865699"/>
                    </a:ext>
                  </a:extLst>
                </a:gridCol>
                <a:gridCol w="1728240">
                  <a:extLst>
                    <a:ext uri="{9D8B030D-6E8A-4147-A177-3AD203B41FA5}">
                      <a16:colId xmlns:a16="http://schemas.microsoft.com/office/drawing/2014/main" val="3511064000"/>
                    </a:ext>
                  </a:extLst>
                </a:gridCol>
                <a:gridCol w="1366142">
                  <a:extLst>
                    <a:ext uri="{9D8B030D-6E8A-4147-A177-3AD203B41FA5}">
                      <a16:colId xmlns:a16="http://schemas.microsoft.com/office/drawing/2014/main" val="2121103340"/>
                    </a:ext>
                  </a:extLst>
                </a:gridCol>
                <a:gridCol w="1643715">
                  <a:extLst>
                    <a:ext uri="{9D8B030D-6E8A-4147-A177-3AD203B41FA5}">
                      <a16:colId xmlns:a16="http://schemas.microsoft.com/office/drawing/2014/main" val="2669761008"/>
                    </a:ext>
                  </a:extLst>
                </a:gridCol>
              </a:tblGrid>
              <a:tr h="247494">
                <a:tc>
                  <a:txBody>
                    <a:bodyPr/>
                    <a:lstStyle/>
                    <a:p>
                      <a:pPr algn="ctr"/>
                      <a:r>
                        <a:rPr kumimoji="1" lang="ja-JP" altLang="en-US" sz="1200" dirty="0"/>
                        <a:t>ホスト名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オペレーション</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err="1"/>
                        <a:t>sudoer_name</a:t>
                      </a:r>
                      <a:endParaRPr kumimoji="1" lang="ja-JP" altLang="en-US" sz="1200" dirty="0"/>
                    </a:p>
                  </a:txBody>
                  <a:tcPr anchor="ctr">
                    <a:lnT w="28575" cap="flat" cmpd="sng" algn="ctr">
                      <a:solidFill>
                        <a:schemeClr val="bg2">
                          <a:lumMod val="50000"/>
                        </a:schemeClr>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err="1"/>
                        <a:t>sudoer_filename</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52078720"/>
                  </a:ext>
                </a:extLst>
              </a:tr>
              <a:tr h="264958">
                <a:tc>
                  <a:txBody>
                    <a:bodyPr/>
                    <a:lstStyle/>
                    <a:p>
                      <a:r>
                        <a:rPr kumimoji="1" lang="en-US" altLang="ja-JP" sz="1200"/>
                        <a:t>(</a:t>
                      </a:r>
                      <a:r>
                        <a:rPr kumimoji="1" lang="ja-JP" altLang="en-US" sz="1200"/>
                        <a:t>対象のホスト</a:t>
                      </a:r>
                      <a:r>
                        <a:rPr kumimoji="1" lang="en-US" altLang="ja-JP" sz="1200"/>
                        <a:t>)</a:t>
                      </a:r>
                      <a:endParaRPr kumimoji="1" lang="ja-JP" altLang="en-US" sz="120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a:t>LegacyRole_Practice</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dirty="0" err="1"/>
                        <a:t>example_name</a:t>
                      </a:r>
                      <a:endParaRPr kumimoji="1" lang="ja-JP" altLang="en-US" sz="1200" dirty="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t>example_sudoers</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403107703"/>
                  </a:ext>
                </a:extLst>
              </a:tr>
            </a:tbl>
          </a:graphicData>
        </a:graphic>
      </p:graphicFrame>
      <p:sp>
        <p:nvSpPr>
          <p:cNvPr id="11" name="吹き出し: 円形 10">
            <a:extLst>
              <a:ext uri="{FF2B5EF4-FFF2-40B4-BE49-F238E27FC236}">
                <a16:creationId xmlns:a16="http://schemas.microsoft.com/office/drawing/2014/main" id="{CA7A48AE-ECF3-4E32-840D-B8A64AB37D70}"/>
              </a:ext>
            </a:extLst>
          </p:cNvPr>
          <p:cNvSpPr/>
          <p:nvPr/>
        </p:nvSpPr>
        <p:spPr bwMode="auto">
          <a:xfrm>
            <a:off x="2056484" y="5052110"/>
            <a:ext cx="288000" cy="288000"/>
          </a:xfrm>
          <a:prstGeom prst="wedgeEllipseCallout">
            <a:avLst>
              <a:gd name="adj1" fmla="val 28166"/>
              <a:gd name="adj2" fmla="val -224916"/>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206831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p:txBody>
          <a:bodyPr/>
          <a:lstStyle/>
          <a:p>
            <a:r>
              <a:rPr lang="ja-JP" altLang="en-US" b="1" dirty="0"/>
              <a:t>代入値自動登録設定を行う</a:t>
            </a:r>
            <a:endParaRPr lang="en-US" altLang="ja-JP" b="1" dirty="0"/>
          </a:p>
          <a:p>
            <a:pPr marL="180000" lvl="1" indent="0">
              <a:buNone/>
            </a:pPr>
            <a:r>
              <a:rPr lang="ja-JP" altLang="en-US" dirty="0"/>
              <a:t>パラメータシートの入力が終わったところで、各項目と変数を関連付けていきます。</a:t>
            </a:r>
            <a:br>
              <a:rPr lang="en-US" altLang="ja-JP" dirty="0"/>
            </a:br>
            <a:endParaRPr lang="en-US" altLang="ja-JP" dirty="0"/>
          </a:p>
          <a:p>
            <a:pPr marL="180000" lvl="1" indent="0">
              <a:buNone/>
            </a:pPr>
            <a:r>
              <a:rPr lang="ja-JP" altLang="en-US" b="1" dirty="0"/>
              <a:t>「</a:t>
            </a:r>
            <a:r>
              <a:rPr lang="en-US" altLang="ja-JP" b="1" dirty="0"/>
              <a:t>Ansible-</a:t>
            </a:r>
            <a:r>
              <a:rPr lang="en-US" altLang="ja-JP" b="1" dirty="0" err="1"/>
              <a:t>LegacyRole</a:t>
            </a:r>
            <a:r>
              <a:rPr lang="ja-JP" altLang="en-US" b="1" dirty="0"/>
              <a:t>」メニューグループ</a:t>
            </a:r>
            <a:r>
              <a:rPr lang="en-US" altLang="ja-JP" b="1" dirty="0"/>
              <a:t> &gt; </a:t>
            </a:r>
            <a:r>
              <a:rPr lang="ja-JP" altLang="en-US" b="1" dirty="0"/>
              <a:t>「代入値自動登録設定」メニュー</a:t>
            </a:r>
            <a:endParaRPr lang="en-US" altLang="ja-JP" b="1" dirty="0"/>
          </a:p>
          <a:p>
            <a:pPr marL="522900" lvl="1" indent="-342900">
              <a:lnSpc>
                <a:spcPct val="150000"/>
              </a:lnSpc>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522900" lvl="1" indent="-342900">
              <a:buFont typeface="+mj-ea"/>
              <a:buAutoNum type="circleNumDbPlain"/>
            </a:pPr>
            <a:r>
              <a:rPr lang="ja-JP" altLang="en-US" dirty="0"/>
              <a:t>各項目で下表のように選択または入力し、「登録」ボタンを押下する。</a:t>
            </a:r>
            <a:endParaRPr lang="en-US" altLang="ja-JP" dirty="0"/>
          </a:p>
          <a:p>
            <a:pPr marL="180000" lvl="1" indent="0">
              <a:buNone/>
            </a:pPr>
            <a:br>
              <a:rPr lang="en-US" altLang="ja-JP" dirty="0"/>
            </a:br>
            <a:br>
              <a:rPr lang="en-US" altLang="ja-JP" dirty="0"/>
            </a:br>
            <a:br>
              <a:rPr lang="en-US" altLang="ja-JP" dirty="0"/>
            </a:br>
            <a:endParaRPr lang="en-US" altLang="ja-JP" dirty="0"/>
          </a:p>
          <a:p>
            <a:pPr marL="457200" indent="-457200">
              <a:buFont typeface="+mj-ea"/>
              <a:buAutoNum type="circleNumDbPlain"/>
            </a:pPr>
            <a:endParaRPr lang="en-US" altLang="ja-JP" dirty="0"/>
          </a:p>
        </p:txBody>
      </p:sp>
      <p:sp>
        <p:nvSpPr>
          <p:cNvPr id="2" name="タイトル 1"/>
          <p:cNvSpPr>
            <a:spLocks noGrp="1"/>
          </p:cNvSpPr>
          <p:nvPr>
            <p:ph type="title"/>
          </p:nvPr>
        </p:nvSpPr>
        <p:spPr/>
        <p:txBody>
          <a:bodyPr/>
          <a:lstStyle/>
          <a:p>
            <a:r>
              <a:rPr lang="en-US" altLang="ja-JP"/>
              <a:t>2.8</a:t>
            </a:r>
            <a:r>
              <a:rPr lang="ja-JP" altLang="en-US"/>
              <a:t> </a:t>
            </a:r>
            <a:r>
              <a:rPr lang="zh-TW" altLang="en-US"/>
              <a:t>代入値自動登録設定</a:t>
            </a:r>
            <a:endParaRPr kumimoji="1" lang="ja-JP" altLang="en-US"/>
          </a:p>
        </p:txBody>
      </p:sp>
      <p:pic>
        <p:nvPicPr>
          <p:cNvPr id="7" name="図 6"/>
          <p:cNvPicPr>
            <a:picLocks noChangeAspect="1"/>
          </p:cNvPicPr>
          <p:nvPr/>
        </p:nvPicPr>
        <p:blipFill rotWithShape="1">
          <a:blip r:embed="rId2"/>
          <a:srcRect r="7493"/>
          <a:stretch/>
        </p:blipFill>
        <p:spPr>
          <a:xfrm>
            <a:off x="539563" y="3038898"/>
            <a:ext cx="8143758" cy="1513415"/>
          </a:xfrm>
          <a:prstGeom prst="rect">
            <a:avLst/>
          </a:prstGeom>
        </p:spPr>
      </p:pic>
      <p:sp>
        <p:nvSpPr>
          <p:cNvPr id="9" name="角丸四角形 8"/>
          <p:cNvSpPr/>
          <p:nvPr/>
        </p:nvSpPr>
        <p:spPr bwMode="auto">
          <a:xfrm>
            <a:off x="472885" y="4759320"/>
            <a:ext cx="8425369" cy="1550079"/>
          </a:xfrm>
          <a:prstGeom prst="roundRect">
            <a:avLst>
              <a:gd name="adj" fmla="val 7945"/>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5" name="表 4"/>
          <p:cNvGraphicFramePr>
            <a:graphicFrameLocks noGrp="1"/>
          </p:cNvGraphicFramePr>
          <p:nvPr>
            <p:extLst>
              <p:ext uri="{D42A27DB-BD31-4B8C-83A1-F6EECF244321}">
                <p14:modId xmlns:p14="http://schemas.microsoft.com/office/powerpoint/2010/main" val="1389286936"/>
              </p:ext>
            </p:extLst>
          </p:nvPr>
        </p:nvGraphicFramePr>
        <p:xfrm>
          <a:off x="570492" y="4977789"/>
          <a:ext cx="8238809" cy="1198880"/>
        </p:xfrm>
        <a:graphic>
          <a:graphicData uri="http://schemas.openxmlformats.org/drawingml/2006/table">
            <a:tbl>
              <a:tblPr firstRow="1" bandRow="1">
                <a:tableStyleId>{93296810-A885-4BE3-A3E7-6D5BEEA58F35}</a:tableStyleId>
              </a:tblPr>
              <a:tblGrid>
                <a:gridCol w="1526159">
                  <a:extLst>
                    <a:ext uri="{9D8B030D-6E8A-4147-A177-3AD203B41FA5}">
                      <a16:colId xmlns:a16="http://schemas.microsoft.com/office/drawing/2014/main" val="2448772164"/>
                    </a:ext>
                  </a:extLst>
                </a:gridCol>
                <a:gridCol w="1466152">
                  <a:extLst>
                    <a:ext uri="{9D8B030D-6E8A-4147-A177-3AD203B41FA5}">
                      <a16:colId xmlns:a16="http://schemas.microsoft.com/office/drawing/2014/main" val="1334665212"/>
                    </a:ext>
                  </a:extLst>
                </a:gridCol>
                <a:gridCol w="843280">
                  <a:extLst>
                    <a:ext uri="{9D8B030D-6E8A-4147-A177-3AD203B41FA5}">
                      <a16:colId xmlns:a16="http://schemas.microsoft.com/office/drawing/2014/main" val="3272670384"/>
                    </a:ext>
                  </a:extLst>
                </a:gridCol>
                <a:gridCol w="1077595">
                  <a:extLst>
                    <a:ext uri="{9D8B030D-6E8A-4147-A177-3AD203B41FA5}">
                      <a16:colId xmlns:a16="http://schemas.microsoft.com/office/drawing/2014/main" val="1387883647"/>
                    </a:ext>
                  </a:extLst>
                </a:gridCol>
                <a:gridCol w="1958531">
                  <a:extLst>
                    <a:ext uri="{9D8B030D-6E8A-4147-A177-3AD203B41FA5}">
                      <a16:colId xmlns:a16="http://schemas.microsoft.com/office/drawing/2014/main" val="360698662"/>
                    </a:ext>
                  </a:extLst>
                </a:gridCol>
                <a:gridCol w="1367092">
                  <a:extLst>
                    <a:ext uri="{9D8B030D-6E8A-4147-A177-3AD203B41FA5}">
                      <a16:colId xmlns:a16="http://schemas.microsoft.com/office/drawing/2014/main" val="1092489556"/>
                    </a:ext>
                  </a:extLst>
                </a:gridCol>
              </a:tblGrid>
              <a:tr h="370840">
                <a:tc>
                  <a:txBody>
                    <a:bodyPr/>
                    <a:lstStyle/>
                    <a:p>
                      <a:pPr algn="ctr"/>
                      <a:r>
                        <a:rPr kumimoji="1" lang="ja-JP" altLang="en-US" sz="1200" dirty="0"/>
                        <a:t>メニューグループ</a:t>
                      </a:r>
                      <a:endParaRPr kumimoji="1" lang="en-US" altLang="ja-JP" sz="1200" dirty="0"/>
                    </a:p>
                    <a:p>
                      <a:pPr algn="ctr"/>
                      <a:r>
                        <a:rPr kumimoji="1" lang="ja-JP" altLang="en-US" sz="1200" dirty="0"/>
                        <a:t>：メニュー</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項目</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登録方式</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a:t>Movement</a:t>
                      </a:r>
                      <a:endParaRPr kumimoji="1" lang="ja-JP" altLang="en-US" sz="1200" dirty="0"/>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a:t>Value</a:t>
                      </a:r>
                      <a:r>
                        <a:rPr kumimoji="1" lang="ja-JP" altLang="en-US" sz="1200" dirty="0"/>
                        <a:t>変数</a:t>
                      </a:r>
                      <a:br>
                        <a:rPr kumimoji="1" lang="en-US" altLang="ja-JP" sz="1200" dirty="0"/>
                      </a:br>
                      <a:r>
                        <a:rPr kumimoji="1" lang="ja-JP" altLang="en-US" sz="1200" dirty="0"/>
                        <a:t>変数名</a:t>
                      </a:r>
                    </a:p>
                  </a:txBody>
                  <a:tcPr anchor="ctr">
                    <a:lnT w="28575" cap="flat" cmpd="sng" algn="ctr">
                      <a:solidFill>
                        <a:schemeClr val="bg2">
                          <a:lumMod val="50000"/>
                        </a:schemeClr>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t>Value</a:t>
                      </a:r>
                      <a:r>
                        <a:rPr kumimoji="1" lang="ja-JP" altLang="en-US" sz="1200" dirty="0"/>
                        <a:t>変数</a:t>
                      </a:r>
                      <a:br>
                        <a:rPr kumimoji="1" lang="en-US" altLang="ja-JP" sz="1200" dirty="0"/>
                      </a:br>
                      <a:r>
                        <a:rPr kumimoji="1" lang="ja-JP" altLang="en-US" sz="1200" dirty="0"/>
                        <a:t>メンバー変数名</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dirty="0" err="1"/>
                        <a:t>LegacyRole</a:t>
                      </a:r>
                      <a:r>
                        <a:rPr kumimoji="1" lang="ja-JP" altLang="en-US" sz="1200" dirty="0"/>
                        <a:t>実践用</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dirty="0" err="1"/>
                        <a:t>sudoer_name</a:t>
                      </a:r>
                      <a:endParaRPr kumimoji="1" lang="ja-JP" altLang="en-US" sz="1200" dirty="0"/>
                    </a:p>
                  </a:txBody>
                  <a:tcPr anchor="ctr"/>
                </a:tc>
                <a:tc>
                  <a:txBody>
                    <a:bodyPr/>
                    <a:lstStyle/>
                    <a:p>
                      <a:r>
                        <a:rPr kumimoji="1" lang="en-US" altLang="ja-JP" sz="1200"/>
                        <a:t>Value</a:t>
                      </a:r>
                      <a:r>
                        <a:rPr kumimoji="1" lang="ja-JP" altLang="en-US" sz="1200"/>
                        <a:t>型</a:t>
                      </a:r>
                    </a:p>
                  </a:txBody>
                  <a:tcPr anchor="ctr"/>
                </a:tc>
                <a:tc>
                  <a:txBody>
                    <a:bodyPr/>
                    <a:lstStyle/>
                    <a:p>
                      <a:r>
                        <a:rPr kumimoji="1" lang="en-US" altLang="ja-JP" sz="1200" err="1"/>
                        <a:t>Sudoer</a:t>
                      </a:r>
                      <a:r>
                        <a:rPr kumimoji="1" lang="ja-JP" altLang="en-US" sz="1200"/>
                        <a:t>登録</a:t>
                      </a:r>
                    </a:p>
                  </a:txBody>
                  <a:tcPr anchor="ctr"/>
                </a:tc>
                <a:tc>
                  <a:txBody>
                    <a:bodyPr/>
                    <a:lstStyle/>
                    <a:p>
                      <a:r>
                        <a:rPr kumimoji="1" lang="en-US" altLang="ja-JP" sz="1200" err="1"/>
                        <a:t>LCA_sudo_users</a:t>
                      </a:r>
                      <a:endParaRPr kumimoji="1" lang="ja-JP" altLang="en-US" sz="1200"/>
                    </a:p>
                  </a:txBody>
                  <a:tcPr anchor="ctr"/>
                </a:tc>
                <a:tc>
                  <a:txBody>
                    <a:bodyPr/>
                    <a:lstStyle/>
                    <a:p>
                      <a:r>
                        <a:rPr kumimoji="1" lang="en-US" altLang="ja-JP" sz="1200"/>
                        <a:t>[0].name</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t>LegacyRole</a:t>
                      </a:r>
                      <a:r>
                        <a:rPr kumimoji="1" lang="ja-JP" altLang="en-US" sz="1200" dirty="0"/>
                        <a:t>実践用</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t>sudoer_filename</a:t>
                      </a:r>
                      <a:endParaRPr kumimoji="1" lang="ja-JP" altLang="en-US" sz="1200" dirty="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Value</a:t>
                      </a:r>
                      <a:r>
                        <a:rPr kumimoji="1" lang="ja-JP" altLang="en-US" sz="1200"/>
                        <a:t>型</a:t>
                      </a:r>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a:t>Sudoer</a:t>
                      </a:r>
                      <a:r>
                        <a:rPr kumimoji="1" lang="ja-JP" altLang="en-US" sz="1200"/>
                        <a:t>登録</a:t>
                      </a:r>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t>LCA_sudo_sudoers_file</a:t>
                      </a:r>
                      <a:endParaRPr kumimoji="1" lang="ja-JP" altLang="en-US" sz="1200" dirty="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空欄</a:t>
                      </a:r>
                      <a:r>
                        <a:rPr kumimoji="1" lang="en-US" altLang="ja-JP" sz="1200" dirty="0"/>
                        <a:t>)</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4275036621"/>
                  </a:ext>
                </a:extLst>
              </a:tr>
            </a:tbl>
          </a:graphicData>
        </a:graphic>
      </p:graphicFrame>
      <p:sp>
        <p:nvSpPr>
          <p:cNvPr id="6" name="角丸四角形 5"/>
          <p:cNvSpPr/>
          <p:nvPr/>
        </p:nvSpPr>
        <p:spPr bwMode="auto">
          <a:xfrm>
            <a:off x="899491" y="3334946"/>
            <a:ext cx="7783829" cy="72010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0" name="吹き出し: 円形 9">
            <a:extLst>
              <a:ext uri="{FF2B5EF4-FFF2-40B4-BE49-F238E27FC236}">
                <a16:creationId xmlns:a16="http://schemas.microsoft.com/office/drawing/2014/main" id="{54D4CD68-0B31-4CA8-A6B1-F22FB77D6BF2}"/>
              </a:ext>
            </a:extLst>
          </p:cNvPr>
          <p:cNvSpPr/>
          <p:nvPr/>
        </p:nvSpPr>
        <p:spPr bwMode="auto">
          <a:xfrm>
            <a:off x="426492" y="4647474"/>
            <a:ext cx="288000" cy="288000"/>
          </a:xfrm>
          <a:prstGeom prst="wedgeEllipseCallout">
            <a:avLst>
              <a:gd name="adj1" fmla="val 173197"/>
              <a:gd name="adj2" fmla="val -362107"/>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33156864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467430" y="5308652"/>
            <a:ext cx="8145288" cy="1033767"/>
          </a:xfrm>
          <a:prstGeom prst="rect">
            <a:avLst/>
          </a:prstGeom>
          <a:ln>
            <a:solidFill>
              <a:schemeClr val="bg1">
                <a:lumMod val="85000"/>
              </a:schemeClr>
            </a:solidFill>
          </a:ln>
        </p:spPr>
      </p:pic>
      <p:pic>
        <p:nvPicPr>
          <p:cNvPr id="4" name="図 3"/>
          <p:cNvPicPr>
            <a:picLocks noChangeAspect="1"/>
          </p:cNvPicPr>
          <p:nvPr/>
        </p:nvPicPr>
        <p:blipFill>
          <a:blip r:embed="rId3"/>
          <a:stretch>
            <a:fillRect/>
          </a:stretch>
        </p:blipFill>
        <p:spPr>
          <a:xfrm>
            <a:off x="467430" y="3678279"/>
            <a:ext cx="8137007" cy="1142871"/>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a:t>2</a:t>
            </a:r>
            <a:r>
              <a:rPr kumimoji="1" lang="en-US" altLang="ja-JP"/>
              <a:t>.9 </a:t>
            </a:r>
            <a:r>
              <a:rPr kumimoji="1" lang="ja-JP" altLang="en-US"/>
              <a:t>代入値・対象ホストの確認</a:t>
            </a:r>
          </a:p>
        </p:txBody>
      </p:sp>
      <p:sp>
        <p:nvSpPr>
          <p:cNvPr id="3" name="コンテンツ プレースホルダー 2"/>
          <p:cNvSpPr>
            <a:spLocks noGrp="1"/>
          </p:cNvSpPr>
          <p:nvPr>
            <p:ph sz="quarter" idx="10"/>
          </p:nvPr>
        </p:nvSpPr>
        <p:spPr>
          <a:xfrm>
            <a:off x="171232" y="834013"/>
            <a:ext cx="8784976" cy="5616476"/>
          </a:xfrm>
        </p:spPr>
        <p:txBody>
          <a:bodyPr/>
          <a:lstStyle/>
          <a:p>
            <a:r>
              <a:rPr lang="ja-JP" altLang="en-US" b="1" dirty="0"/>
              <a:t>代入値と作業対象ホストを確認する</a:t>
            </a:r>
            <a:endParaRPr lang="en-US" altLang="ja-JP" b="1" dirty="0"/>
          </a:p>
          <a:p>
            <a:pPr marL="180000" lvl="1" indent="0">
              <a:buNone/>
            </a:pPr>
            <a:r>
              <a:rPr lang="ja-JP" altLang="en-US" dirty="0"/>
              <a:t>代入値自動登録により指定された値と対象ホストを確認しましょう。</a:t>
            </a:r>
            <a:endParaRPr lang="en-US" altLang="ja-JP" dirty="0"/>
          </a:p>
          <a:p>
            <a:pPr marL="180000" lvl="1" indent="0">
              <a:buNone/>
            </a:pPr>
            <a:endParaRPr lang="en-US" altLang="ja-JP" b="1" dirty="0"/>
          </a:p>
          <a:p>
            <a:pPr marL="180000" lvl="1" indent="0">
              <a:buNone/>
            </a:pPr>
            <a:r>
              <a:rPr lang="ja-JP" altLang="en-US" b="1" dirty="0"/>
              <a:t>「</a:t>
            </a:r>
            <a:r>
              <a:rPr lang="en-US" altLang="ja-JP" b="1" dirty="0"/>
              <a:t>Ansible-</a:t>
            </a:r>
            <a:r>
              <a:rPr lang="en-US" altLang="ja-JP" b="1" dirty="0" err="1"/>
              <a:t>LegacyRole</a:t>
            </a:r>
            <a:r>
              <a:rPr lang="ja-JP" altLang="en-US" b="1" dirty="0"/>
              <a:t>」メニューグループ</a:t>
            </a:r>
            <a:r>
              <a:rPr lang="en-US" altLang="ja-JP" b="1" dirty="0"/>
              <a:t> &gt; </a:t>
            </a:r>
            <a:r>
              <a:rPr lang="ja-JP" altLang="en-US" b="1" dirty="0"/>
              <a:t>「作業対象ホスト」メニュー</a:t>
            </a:r>
            <a:endParaRPr lang="en-US" altLang="ja-JP" b="1" dirty="0"/>
          </a:p>
          <a:p>
            <a:pPr marL="180000" lvl="1" indent="0">
              <a:buNone/>
            </a:pPr>
            <a:r>
              <a:rPr lang="ja-JP" altLang="en-US" b="1" dirty="0"/>
              <a:t>「</a:t>
            </a:r>
            <a:r>
              <a:rPr lang="en-US" altLang="ja-JP" b="1" dirty="0"/>
              <a:t>Ansible-</a:t>
            </a:r>
            <a:r>
              <a:rPr lang="en-US" altLang="ja-JP" b="1" dirty="0" err="1"/>
              <a:t>LegacyRole</a:t>
            </a:r>
            <a:r>
              <a:rPr lang="ja-JP" altLang="en-US" b="1" dirty="0"/>
              <a:t>」メニューグループ</a:t>
            </a:r>
            <a:r>
              <a:rPr lang="en-US" altLang="ja-JP" b="1" dirty="0"/>
              <a:t> &gt; </a:t>
            </a:r>
            <a:r>
              <a:rPr lang="ja-JP" altLang="en-US" b="1" dirty="0"/>
              <a:t>「代入値管理」メニュー</a:t>
            </a:r>
            <a:endParaRPr lang="en-US" altLang="ja-JP" b="1" dirty="0"/>
          </a:p>
          <a:p>
            <a:pPr marL="522900" lvl="1" indent="-342900">
              <a:buFont typeface="+mj-ea"/>
              <a:buAutoNum type="circleNumDbPlain"/>
            </a:pPr>
            <a:r>
              <a:rPr lang="ja-JP" altLang="en-US" dirty="0"/>
              <a:t>「表示フィルタ」サブメニューの「</a:t>
            </a:r>
            <a:r>
              <a:rPr lang="ja-JP" altLang="en-US" sz="1600" dirty="0"/>
              <a:t>フィルタ</a:t>
            </a:r>
            <a:r>
              <a:rPr lang="ja-JP" altLang="en-US" dirty="0"/>
              <a:t>」ボタン</a:t>
            </a:r>
            <a:r>
              <a:rPr lang="ja-JP" altLang="en-US" sz="1600" dirty="0"/>
              <a:t>を押下する</a:t>
            </a:r>
            <a:endParaRPr lang="en-US" altLang="ja-JP" sz="1600" dirty="0"/>
          </a:p>
          <a:p>
            <a:pPr marL="522900" lvl="1" indent="-342900">
              <a:buFont typeface="+mj-ea"/>
              <a:buAutoNum type="circleNumDbPlain"/>
            </a:pPr>
            <a:r>
              <a:rPr lang="ja-JP" altLang="en-US" sz="1600" dirty="0"/>
              <a:t>「</a:t>
            </a:r>
            <a:r>
              <a:rPr lang="en-US" altLang="ja-JP" sz="1600" dirty="0"/>
              <a:t>legacy</a:t>
            </a:r>
            <a:r>
              <a:rPr lang="ja-JP" altLang="en-US" sz="1600" dirty="0"/>
              <a:t>代入値自動登録設定プロシージャ」によって正しい値が指定されていることを確認する。</a:t>
            </a:r>
            <a:endParaRPr kumimoji="1" lang="ja-JP" altLang="en-US" dirty="0"/>
          </a:p>
        </p:txBody>
      </p:sp>
      <p:sp>
        <p:nvSpPr>
          <p:cNvPr id="8" name="角丸四角形 7"/>
          <p:cNvSpPr/>
          <p:nvPr/>
        </p:nvSpPr>
        <p:spPr bwMode="auto">
          <a:xfrm>
            <a:off x="6020359" y="4085127"/>
            <a:ext cx="1512210" cy="480134"/>
          </a:xfrm>
          <a:prstGeom prst="roundRect">
            <a:avLst>
              <a:gd name="adj" fmla="val 5764"/>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0" name="角丸四角形 9"/>
          <p:cNvSpPr/>
          <p:nvPr/>
        </p:nvSpPr>
        <p:spPr bwMode="auto">
          <a:xfrm>
            <a:off x="6967778" y="5589961"/>
            <a:ext cx="1548000" cy="504000"/>
          </a:xfrm>
          <a:prstGeom prst="roundRect">
            <a:avLst>
              <a:gd name="adj" fmla="val 5764"/>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5" name="吹き出し: 線 14">
            <a:extLst>
              <a:ext uri="{FF2B5EF4-FFF2-40B4-BE49-F238E27FC236}">
                <a16:creationId xmlns:a16="http://schemas.microsoft.com/office/drawing/2014/main" id="{4E499CD0-2F8E-414F-935F-F382D8253B37}"/>
              </a:ext>
            </a:extLst>
          </p:cNvPr>
          <p:cNvSpPr/>
          <p:nvPr/>
        </p:nvSpPr>
        <p:spPr bwMode="auto">
          <a:xfrm>
            <a:off x="5746738" y="3501010"/>
            <a:ext cx="2918234" cy="396000"/>
          </a:xfrm>
          <a:prstGeom prst="borderCallout1">
            <a:avLst>
              <a:gd name="adj1" fmla="val 97983"/>
              <a:gd name="adj2" fmla="val 50840"/>
              <a:gd name="adj3" fmla="val 151195"/>
              <a:gd name="adj4" fmla="val 39141"/>
            </a:avLst>
          </a:prstGeom>
          <a:solidFill>
            <a:schemeClr val="bg1"/>
          </a:solid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ja-JP" altLang="en-US" sz="1400" dirty="0"/>
              <a:t>「作業対象ホスト」メニュー</a:t>
            </a:r>
          </a:p>
        </p:txBody>
      </p:sp>
      <p:sp>
        <p:nvSpPr>
          <p:cNvPr id="16" name="吹き出し: 線 15">
            <a:extLst>
              <a:ext uri="{FF2B5EF4-FFF2-40B4-BE49-F238E27FC236}">
                <a16:creationId xmlns:a16="http://schemas.microsoft.com/office/drawing/2014/main" id="{10DC851A-A93A-4D87-B096-B8FF43F6F4AE}"/>
              </a:ext>
            </a:extLst>
          </p:cNvPr>
          <p:cNvSpPr/>
          <p:nvPr/>
        </p:nvSpPr>
        <p:spPr bwMode="auto">
          <a:xfrm>
            <a:off x="6372250" y="5058376"/>
            <a:ext cx="2292722" cy="396000"/>
          </a:xfrm>
          <a:prstGeom prst="borderCallout1">
            <a:avLst>
              <a:gd name="adj1" fmla="val 135596"/>
              <a:gd name="adj2" fmla="val 64834"/>
              <a:gd name="adj3" fmla="val 95495"/>
              <a:gd name="adj4" fmla="val 72552"/>
            </a:avLst>
          </a:prstGeom>
          <a:solidFill>
            <a:schemeClr val="bg1"/>
          </a:solid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ja-JP" altLang="en-US" sz="1400" dirty="0"/>
              <a:t>「代入値管理」メニュー</a:t>
            </a:r>
          </a:p>
        </p:txBody>
      </p:sp>
    </p:spTree>
    <p:extLst>
      <p:ext uri="{BB962C8B-B14F-4D97-AF65-F5344CB8AC3E}">
        <p14:creationId xmlns:p14="http://schemas.microsoft.com/office/powerpoint/2010/main" val="2468561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a:extLst>
              <a:ext uri="{FF2B5EF4-FFF2-40B4-BE49-F238E27FC236}">
                <a16:creationId xmlns:a16="http://schemas.microsoft.com/office/drawing/2014/main" id="{D5E80277-7015-4E70-9B07-F521E9B5AA6E}"/>
              </a:ext>
            </a:extLst>
          </p:cNvPr>
          <p:cNvPicPr>
            <a:picLocks noChangeAspect="1"/>
          </p:cNvPicPr>
          <p:nvPr/>
        </p:nvPicPr>
        <p:blipFill rotWithShape="1">
          <a:blip r:embed="rId2"/>
          <a:srcRect t="13378" r="1906" b="6171"/>
          <a:stretch/>
        </p:blipFill>
        <p:spPr>
          <a:xfrm>
            <a:off x="583698" y="2395458"/>
            <a:ext cx="8276155" cy="3841931"/>
          </a:xfrm>
          <a:prstGeom prst="rect">
            <a:avLst/>
          </a:prstGeom>
        </p:spPr>
      </p:pic>
      <p:sp>
        <p:nvSpPr>
          <p:cNvPr id="2" name="タイトル 1"/>
          <p:cNvSpPr>
            <a:spLocks noGrp="1"/>
          </p:cNvSpPr>
          <p:nvPr>
            <p:ph type="title"/>
          </p:nvPr>
        </p:nvSpPr>
        <p:spPr/>
        <p:txBody>
          <a:bodyPr/>
          <a:lstStyle/>
          <a:p>
            <a:r>
              <a:rPr kumimoji="1" lang="en-US" altLang="ja-JP"/>
              <a:t>2.10 </a:t>
            </a:r>
            <a:r>
              <a:rPr kumimoji="1" lang="ja-JP" altLang="en-US"/>
              <a:t>作業の実行 </a:t>
            </a:r>
            <a:r>
              <a:rPr lang="en-US" altLang="ja-JP"/>
              <a:t>(1/2)</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dirty="0"/>
              <a:t>Movement</a:t>
            </a:r>
            <a:r>
              <a:rPr kumimoji="1" lang="ja-JP" altLang="en-US" b="1" dirty="0"/>
              <a:t>を直接実行する</a:t>
            </a:r>
            <a:endParaRPr kumimoji="1" lang="en-US" altLang="ja-JP" b="1" dirty="0"/>
          </a:p>
          <a:p>
            <a:pPr marL="180000" lvl="1" indent="0">
              <a:buNone/>
            </a:pPr>
            <a:r>
              <a:rPr lang="ja-JP" altLang="en-US" dirty="0"/>
              <a:t>本シナリオで作成した</a:t>
            </a:r>
            <a:r>
              <a:rPr lang="en-US" altLang="ja-JP" dirty="0"/>
              <a:t>Movement</a:t>
            </a:r>
            <a:r>
              <a:rPr lang="ja-JP" altLang="en-US" dirty="0"/>
              <a:t>は一つです。</a:t>
            </a:r>
            <a:r>
              <a:rPr lang="en-US" altLang="ja-JP" dirty="0"/>
              <a:t>Conductor</a:t>
            </a:r>
            <a:r>
              <a:rPr lang="ja-JP" altLang="en-US" dirty="0"/>
              <a:t>の作成を省き、</a:t>
            </a:r>
            <a:r>
              <a:rPr lang="ja-JP" altLang="en-US" dirty="0">
                <a:solidFill>
                  <a:srgbClr val="FF0000"/>
                </a:solidFill>
              </a:rPr>
              <a:t>直接実行</a:t>
            </a:r>
            <a:r>
              <a:rPr lang="ja-JP" altLang="en-US" dirty="0"/>
              <a:t>機能を使用しましょう。</a:t>
            </a:r>
            <a:br>
              <a:rPr lang="en-US" altLang="ja-JP" dirty="0"/>
            </a:br>
            <a:endParaRPr lang="en-US" altLang="ja-JP" dirty="0"/>
          </a:p>
          <a:p>
            <a:pPr marL="180000" lvl="1" indent="0">
              <a:buNone/>
            </a:pPr>
            <a:r>
              <a:rPr lang="ja-JP" altLang="en-US" b="1" dirty="0"/>
              <a:t>「</a:t>
            </a:r>
            <a:r>
              <a:rPr lang="en-US" altLang="ja-JP" b="1" dirty="0"/>
              <a:t>Ansible-</a:t>
            </a:r>
            <a:r>
              <a:rPr lang="en-US" altLang="ja-JP" b="1" dirty="0" err="1"/>
              <a:t>LegacyRole</a:t>
            </a:r>
            <a:r>
              <a:rPr lang="ja-JP" altLang="en-US" b="1" dirty="0"/>
              <a:t>」メニューグループ</a:t>
            </a:r>
            <a:r>
              <a:rPr lang="en-US" altLang="ja-JP" b="1" dirty="0"/>
              <a:t> &gt; </a:t>
            </a:r>
            <a:r>
              <a:rPr lang="ja-JP" altLang="en-US" b="1" dirty="0"/>
              <a:t>「作業実行」メニュー</a:t>
            </a:r>
            <a:endParaRPr lang="en-US" altLang="ja-JP" dirty="0"/>
          </a:p>
          <a:p>
            <a:pPr marL="180000" lvl="1" indent="0">
              <a:buNone/>
            </a:pPr>
            <a:endParaRPr kumimoji="1" lang="en-US" altLang="ja-JP" dirty="0"/>
          </a:p>
          <a:p>
            <a:pPr marL="457200" indent="-457200">
              <a:buFont typeface="+mj-ea"/>
              <a:buAutoNum type="circleNumDbPlain"/>
            </a:pPr>
            <a:endParaRPr lang="en-US" altLang="ja-JP" dirty="0"/>
          </a:p>
          <a:p>
            <a:pPr marL="457200" indent="-457200">
              <a:buFont typeface="+mj-ea"/>
              <a:buAutoNum type="circleNumDbPlain"/>
            </a:pPr>
            <a:endParaRPr lang="en-US" altLang="ja-JP" dirty="0"/>
          </a:p>
          <a:p>
            <a:pPr marL="457200" indent="-457200">
              <a:buFont typeface="+mj-ea"/>
              <a:buAutoNum type="circleNumDbPlain"/>
            </a:pPr>
            <a:endParaRPr kumimoji="1" lang="en-US" altLang="ja-JP" dirty="0"/>
          </a:p>
          <a:p>
            <a:pPr marL="0" indent="0">
              <a:buNone/>
            </a:pPr>
            <a:endParaRPr kumimoji="1" lang="ja-JP" altLang="en-US" sz="1800" dirty="0"/>
          </a:p>
        </p:txBody>
      </p:sp>
      <p:sp>
        <p:nvSpPr>
          <p:cNvPr id="8" name="角丸四角形 7"/>
          <p:cNvSpPr/>
          <p:nvPr/>
        </p:nvSpPr>
        <p:spPr bwMode="auto">
          <a:xfrm>
            <a:off x="1661350" y="2928984"/>
            <a:ext cx="7128000" cy="16565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9" name="角丸四角形 8"/>
          <p:cNvSpPr/>
          <p:nvPr/>
        </p:nvSpPr>
        <p:spPr bwMode="auto">
          <a:xfrm>
            <a:off x="1635155" y="4763362"/>
            <a:ext cx="5148000" cy="153443"/>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0" name="角丸四角形 9"/>
          <p:cNvSpPr/>
          <p:nvPr/>
        </p:nvSpPr>
        <p:spPr bwMode="auto">
          <a:xfrm>
            <a:off x="3563860" y="4191576"/>
            <a:ext cx="2448340" cy="396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オペレーションを選択する。</a:t>
            </a:r>
            <a:endParaRPr lang="en-US" altLang="ja-JP" sz="1200" dirty="0">
              <a:solidFill>
                <a:schemeClr val="tx1"/>
              </a:solidFill>
              <a:latin typeface="+mn-ea"/>
            </a:endParaRPr>
          </a:p>
        </p:txBody>
      </p:sp>
      <p:sp>
        <p:nvSpPr>
          <p:cNvPr id="14" name="角丸四角形 13"/>
          <p:cNvSpPr/>
          <p:nvPr/>
        </p:nvSpPr>
        <p:spPr bwMode="auto">
          <a:xfrm>
            <a:off x="2525957" y="6006660"/>
            <a:ext cx="1080000" cy="25200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22" name="角丸四角形 21"/>
          <p:cNvSpPr/>
          <p:nvPr/>
        </p:nvSpPr>
        <p:spPr bwMode="auto">
          <a:xfrm>
            <a:off x="6354595" y="5582173"/>
            <a:ext cx="2463705" cy="871014"/>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実行後、自動で</a:t>
            </a:r>
            <a:endParaRPr lang="en-US" altLang="ja-JP" sz="1200" dirty="0">
              <a:solidFill>
                <a:schemeClr val="tx1"/>
              </a:solidFill>
              <a:latin typeface="+mn-ea"/>
            </a:endParaRPr>
          </a:p>
          <a:p>
            <a:pPr algn="ctr"/>
            <a:r>
              <a:rPr lang="en-US" altLang="ja-JP" sz="1200" dirty="0">
                <a:solidFill>
                  <a:schemeClr val="tx1"/>
                </a:solidFill>
                <a:latin typeface="+mn-ea"/>
              </a:rPr>
              <a:t>【</a:t>
            </a:r>
            <a:r>
              <a:rPr lang="ja-JP" altLang="en-US" sz="1200" dirty="0">
                <a:solidFill>
                  <a:schemeClr val="tx1"/>
                </a:solidFill>
                <a:latin typeface="+mn-ea"/>
              </a:rPr>
              <a:t>作業確認</a:t>
            </a:r>
            <a:r>
              <a:rPr lang="en-US" altLang="ja-JP" sz="1200" dirty="0">
                <a:solidFill>
                  <a:schemeClr val="tx1"/>
                </a:solidFill>
                <a:latin typeface="+mn-ea"/>
              </a:rPr>
              <a:t>】</a:t>
            </a:r>
            <a:r>
              <a:rPr lang="ja-JP" altLang="en-US" sz="1200" dirty="0">
                <a:solidFill>
                  <a:schemeClr val="tx1"/>
                </a:solidFill>
                <a:latin typeface="+mn-ea"/>
              </a:rPr>
              <a:t>へ画面遷移します。</a:t>
            </a:r>
            <a:endParaRPr lang="en-US" altLang="ja-JP" sz="1200" dirty="0">
              <a:solidFill>
                <a:srgbClr val="FF0000"/>
              </a:solidFill>
              <a:latin typeface="+mn-ea"/>
            </a:endParaRPr>
          </a:p>
        </p:txBody>
      </p:sp>
      <p:sp>
        <p:nvSpPr>
          <p:cNvPr id="6" name="角丸四角形 5"/>
          <p:cNvSpPr/>
          <p:nvPr/>
        </p:nvSpPr>
        <p:spPr bwMode="auto">
          <a:xfrm>
            <a:off x="3203810" y="3212970"/>
            <a:ext cx="2808390" cy="396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実行する</a:t>
            </a:r>
            <a:r>
              <a:rPr lang="en-US" altLang="ja-JP" sz="1200" dirty="0">
                <a:solidFill>
                  <a:schemeClr val="tx1"/>
                </a:solidFill>
                <a:latin typeface="+mn-ea"/>
              </a:rPr>
              <a:t>Movement</a:t>
            </a:r>
            <a:r>
              <a:rPr lang="ja-JP" altLang="en-US" sz="1200" dirty="0">
                <a:solidFill>
                  <a:schemeClr val="tx1"/>
                </a:solidFill>
                <a:latin typeface="+mn-ea"/>
              </a:rPr>
              <a:t>を選択する。</a:t>
            </a:r>
            <a:endParaRPr lang="en-US" altLang="ja-JP" sz="1200" dirty="0">
              <a:solidFill>
                <a:schemeClr val="tx1"/>
              </a:solidFill>
              <a:latin typeface="+mn-ea"/>
            </a:endParaRPr>
          </a:p>
        </p:txBody>
      </p:sp>
      <p:sp>
        <p:nvSpPr>
          <p:cNvPr id="12" name="角丸四角形 11"/>
          <p:cNvSpPr/>
          <p:nvPr/>
        </p:nvSpPr>
        <p:spPr bwMode="auto">
          <a:xfrm>
            <a:off x="3747225" y="5589300"/>
            <a:ext cx="2264975" cy="396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「実行」ボタンを押下する。</a:t>
            </a:r>
            <a:endParaRPr lang="en-US" altLang="ja-JP" sz="1200" dirty="0">
              <a:solidFill>
                <a:schemeClr val="tx1"/>
              </a:solidFill>
              <a:latin typeface="+mn-ea"/>
            </a:endParaRPr>
          </a:p>
        </p:txBody>
      </p:sp>
      <p:sp>
        <p:nvSpPr>
          <p:cNvPr id="19" name="楕円 18">
            <a:extLst>
              <a:ext uri="{FF2B5EF4-FFF2-40B4-BE49-F238E27FC236}">
                <a16:creationId xmlns:a16="http://schemas.microsoft.com/office/drawing/2014/main" id="{644052A1-46B4-4728-BBE1-B9B825A204E2}"/>
              </a:ext>
            </a:extLst>
          </p:cNvPr>
          <p:cNvSpPr/>
          <p:nvPr/>
        </p:nvSpPr>
        <p:spPr bwMode="auto">
          <a:xfrm>
            <a:off x="6193881" y="5486656"/>
            <a:ext cx="624548" cy="352541"/>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sp>
        <p:nvSpPr>
          <p:cNvPr id="20" name="吹き出し: 円形 19">
            <a:extLst>
              <a:ext uri="{FF2B5EF4-FFF2-40B4-BE49-F238E27FC236}">
                <a16:creationId xmlns:a16="http://schemas.microsoft.com/office/drawing/2014/main" id="{4A13A639-D7B4-435E-9C34-D06A4A018619}"/>
              </a:ext>
            </a:extLst>
          </p:cNvPr>
          <p:cNvSpPr/>
          <p:nvPr/>
        </p:nvSpPr>
        <p:spPr bwMode="auto">
          <a:xfrm>
            <a:off x="3150679" y="3204146"/>
            <a:ext cx="288000" cy="288000"/>
          </a:xfrm>
          <a:prstGeom prst="wedgeEllipseCallout">
            <a:avLst>
              <a:gd name="adj1" fmla="val -195260"/>
              <a:gd name="adj2" fmla="val -119083"/>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25" name="吹き出し: 円形 24">
            <a:extLst>
              <a:ext uri="{FF2B5EF4-FFF2-40B4-BE49-F238E27FC236}">
                <a16:creationId xmlns:a16="http://schemas.microsoft.com/office/drawing/2014/main" id="{ED9D67E1-27A6-48CC-AD9C-D6A81A9DFB93}"/>
              </a:ext>
            </a:extLst>
          </p:cNvPr>
          <p:cNvSpPr/>
          <p:nvPr/>
        </p:nvSpPr>
        <p:spPr bwMode="auto">
          <a:xfrm>
            <a:off x="3459225" y="4158548"/>
            <a:ext cx="288000" cy="288000"/>
          </a:xfrm>
          <a:prstGeom prst="wedgeEllipseCallout">
            <a:avLst>
              <a:gd name="adj1" fmla="val -403007"/>
              <a:gd name="adj2" fmla="val 194498"/>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26" name="吹き出し: 円形 25">
            <a:extLst>
              <a:ext uri="{FF2B5EF4-FFF2-40B4-BE49-F238E27FC236}">
                <a16:creationId xmlns:a16="http://schemas.microsoft.com/office/drawing/2014/main" id="{CE8F90E6-4C59-4057-A094-03626F02750D}"/>
              </a:ext>
            </a:extLst>
          </p:cNvPr>
          <p:cNvSpPr/>
          <p:nvPr/>
        </p:nvSpPr>
        <p:spPr bwMode="auto">
          <a:xfrm>
            <a:off x="3624581" y="5544184"/>
            <a:ext cx="288000" cy="288000"/>
          </a:xfrm>
          <a:prstGeom prst="wedgeEllipseCallout">
            <a:avLst>
              <a:gd name="adj1" fmla="val -136464"/>
              <a:gd name="adj2" fmla="val 170979"/>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3</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17603528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2.10</a:t>
            </a:r>
            <a:r>
              <a:rPr kumimoji="1" lang="ja-JP" altLang="en-US"/>
              <a:t> 作業の実行 </a:t>
            </a:r>
            <a:r>
              <a:rPr kumimoji="1" lang="en-US" altLang="ja-JP"/>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a:t>実行結果を確認する</a:t>
            </a:r>
            <a:endParaRPr lang="en-US" altLang="ja-JP" b="1" dirty="0"/>
          </a:p>
          <a:p>
            <a:pPr marL="180000" lvl="1" indent="0">
              <a:buNone/>
            </a:pPr>
            <a:r>
              <a:rPr kumimoji="1" lang="ja-JP" altLang="en-US" dirty="0"/>
              <a:t>作業を実行する</a:t>
            </a:r>
            <a:r>
              <a:rPr lang="ja-JP" altLang="en-US" dirty="0"/>
              <a:t>と画面が遷移し、</a:t>
            </a:r>
            <a:r>
              <a:rPr lang="ja-JP" altLang="en-US" dirty="0">
                <a:solidFill>
                  <a:srgbClr val="FF0000"/>
                </a:solidFill>
              </a:rPr>
              <a:t>実行ステータス</a:t>
            </a:r>
            <a:r>
              <a:rPr lang="ja-JP" altLang="en-US" dirty="0"/>
              <a:t>や</a:t>
            </a:r>
            <a:r>
              <a:rPr lang="ja-JP" altLang="en-US" dirty="0">
                <a:solidFill>
                  <a:srgbClr val="FF0000"/>
                </a:solidFill>
              </a:rPr>
              <a:t>ログ</a:t>
            </a:r>
            <a:r>
              <a:rPr lang="ja-JP" altLang="en-US" dirty="0"/>
              <a:t>が表示されます。</a:t>
            </a:r>
            <a:br>
              <a:rPr kumimoji="1" lang="en-US" altLang="ja-JP" dirty="0"/>
            </a:br>
            <a:endParaRPr kumimoji="1" lang="en-US" altLang="ja-JP" dirty="0"/>
          </a:p>
          <a:p>
            <a:pPr marL="180000" lvl="1" indent="0">
              <a:buNone/>
            </a:pPr>
            <a:r>
              <a:rPr kumimoji="1" lang="ja-JP" altLang="en-US" b="1" dirty="0"/>
              <a:t>「</a:t>
            </a:r>
            <a:r>
              <a:rPr lang="en-US" altLang="ja-JP" b="1" dirty="0"/>
              <a:t>Ansible-</a:t>
            </a:r>
            <a:r>
              <a:rPr lang="en-US" altLang="ja-JP" b="1" dirty="0" err="1"/>
              <a:t>LegacyRole</a:t>
            </a:r>
            <a:r>
              <a:rPr lang="ja-JP" altLang="en-US" b="1" dirty="0"/>
              <a:t>」メニューグループ</a:t>
            </a:r>
            <a:r>
              <a:rPr lang="en-US" altLang="ja-JP" b="1" dirty="0"/>
              <a:t> &gt; </a:t>
            </a:r>
            <a:r>
              <a:rPr lang="ja-JP" altLang="en-US" b="1" dirty="0"/>
              <a:t>「作業状態確認」メニュー</a:t>
            </a:r>
            <a:endParaRPr lang="en-US" altLang="ja-JP" dirty="0"/>
          </a:p>
          <a:p>
            <a:pPr marL="0" indent="0">
              <a:buNone/>
            </a:pPr>
            <a:endParaRPr kumimoji="1" lang="ja-JP" altLang="en-US" sz="1600" dirty="0"/>
          </a:p>
        </p:txBody>
      </p:sp>
      <p:pic>
        <p:nvPicPr>
          <p:cNvPr id="12" name="図 11">
            <a:extLst>
              <a:ext uri="{FF2B5EF4-FFF2-40B4-BE49-F238E27FC236}">
                <a16:creationId xmlns:a16="http://schemas.microsoft.com/office/drawing/2014/main" id="{8F58F043-BC93-4B66-9278-EF486452A450}"/>
              </a:ext>
            </a:extLst>
          </p:cNvPr>
          <p:cNvPicPr>
            <a:picLocks noChangeAspect="1"/>
          </p:cNvPicPr>
          <p:nvPr/>
        </p:nvPicPr>
        <p:blipFill rotWithShape="1">
          <a:blip r:embed="rId2"/>
          <a:srcRect l="21454" t="9778" r="2423" b="5956"/>
          <a:stretch/>
        </p:blipFill>
        <p:spPr>
          <a:xfrm>
            <a:off x="605276" y="2184635"/>
            <a:ext cx="3597394" cy="3947141"/>
          </a:xfrm>
          <a:prstGeom prst="rect">
            <a:avLst/>
          </a:prstGeom>
        </p:spPr>
      </p:pic>
      <p:pic>
        <p:nvPicPr>
          <p:cNvPr id="14" name="図 13">
            <a:extLst>
              <a:ext uri="{FF2B5EF4-FFF2-40B4-BE49-F238E27FC236}">
                <a16:creationId xmlns:a16="http://schemas.microsoft.com/office/drawing/2014/main" id="{11278465-1A73-4903-8B9A-E891DC0BD23B}"/>
              </a:ext>
            </a:extLst>
          </p:cNvPr>
          <p:cNvPicPr>
            <a:picLocks noChangeAspect="1"/>
          </p:cNvPicPr>
          <p:nvPr/>
        </p:nvPicPr>
        <p:blipFill>
          <a:blip r:embed="rId3"/>
          <a:stretch>
            <a:fillRect/>
          </a:stretch>
        </p:blipFill>
        <p:spPr>
          <a:xfrm>
            <a:off x="4405345" y="2184635"/>
            <a:ext cx="4358977" cy="1954024"/>
          </a:xfrm>
          <a:prstGeom prst="rect">
            <a:avLst/>
          </a:prstGeom>
        </p:spPr>
      </p:pic>
      <p:sp>
        <p:nvSpPr>
          <p:cNvPr id="6" name="角丸四角形 5"/>
          <p:cNvSpPr/>
          <p:nvPr/>
        </p:nvSpPr>
        <p:spPr bwMode="auto">
          <a:xfrm>
            <a:off x="728501" y="5423192"/>
            <a:ext cx="3460871" cy="291356"/>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9" name="角丸四角形 8"/>
          <p:cNvSpPr/>
          <p:nvPr/>
        </p:nvSpPr>
        <p:spPr bwMode="auto">
          <a:xfrm>
            <a:off x="5364110" y="5575978"/>
            <a:ext cx="3277587" cy="720000"/>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a:solidFill>
                  <a:schemeClr val="tx1"/>
                </a:solidFill>
                <a:latin typeface="+mn-ea"/>
              </a:rPr>
              <a:t>結果を対象ホストで確認する場合、</a:t>
            </a:r>
            <a:br>
              <a:rPr lang="en-US" altLang="ja-JP" sz="1200">
                <a:solidFill>
                  <a:schemeClr val="tx1"/>
                </a:solidFill>
                <a:latin typeface="+mn-ea"/>
              </a:rPr>
            </a:br>
            <a:r>
              <a:rPr lang="en-US" altLang="ja-JP" sz="1200">
                <a:solidFill>
                  <a:schemeClr val="tx1"/>
                </a:solidFill>
                <a:latin typeface="+mn-ea"/>
              </a:rPr>
              <a:t>/etc/sudoers.d</a:t>
            </a:r>
            <a:r>
              <a:rPr lang="ja-JP" altLang="en-US" sz="1200">
                <a:solidFill>
                  <a:schemeClr val="tx1"/>
                </a:solidFill>
                <a:latin typeface="+mn-ea"/>
              </a:rPr>
              <a:t>配下をご参照ください。</a:t>
            </a:r>
            <a:endParaRPr lang="en-US" altLang="ja-JP" sz="1200">
              <a:solidFill>
                <a:schemeClr val="tx1"/>
              </a:solidFill>
              <a:latin typeface="+mn-ea"/>
            </a:endParaRPr>
          </a:p>
        </p:txBody>
      </p:sp>
      <p:sp>
        <p:nvSpPr>
          <p:cNvPr id="13" name="角丸四角形 12"/>
          <p:cNvSpPr/>
          <p:nvPr/>
        </p:nvSpPr>
        <p:spPr bwMode="auto">
          <a:xfrm>
            <a:off x="4371277" y="4509250"/>
            <a:ext cx="3277587" cy="720000"/>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投入データや結果データをまとめた</a:t>
            </a:r>
            <a:endParaRPr lang="en-US" altLang="ja-JP" sz="1200" dirty="0">
              <a:solidFill>
                <a:schemeClr val="tx1"/>
              </a:solidFill>
              <a:latin typeface="+mn-ea"/>
            </a:endParaRPr>
          </a:p>
          <a:p>
            <a:pPr algn="ctr"/>
            <a:r>
              <a:rPr lang="en-US" altLang="ja-JP" sz="1200" dirty="0">
                <a:solidFill>
                  <a:schemeClr val="tx1"/>
                </a:solidFill>
                <a:latin typeface="+mn-ea"/>
              </a:rPr>
              <a:t>zip</a:t>
            </a:r>
            <a:r>
              <a:rPr lang="ja-JP" altLang="en-US" sz="1200" dirty="0">
                <a:solidFill>
                  <a:schemeClr val="tx1"/>
                </a:solidFill>
                <a:latin typeface="+mn-ea"/>
              </a:rPr>
              <a:t>ファイルをダウンロードできます。</a:t>
            </a:r>
            <a:endParaRPr lang="en-US" altLang="ja-JP" sz="1200" dirty="0">
              <a:solidFill>
                <a:schemeClr val="tx1"/>
              </a:solidFill>
              <a:latin typeface="+mn-ea"/>
            </a:endParaRPr>
          </a:p>
        </p:txBody>
      </p:sp>
      <p:sp>
        <p:nvSpPr>
          <p:cNvPr id="15" name="楕円 14">
            <a:extLst>
              <a:ext uri="{FF2B5EF4-FFF2-40B4-BE49-F238E27FC236}">
                <a16:creationId xmlns:a16="http://schemas.microsoft.com/office/drawing/2014/main" id="{19DF7285-CFED-444A-8F04-F29E600339F1}"/>
              </a:ext>
            </a:extLst>
          </p:cNvPr>
          <p:cNvSpPr/>
          <p:nvPr/>
        </p:nvSpPr>
        <p:spPr bwMode="auto">
          <a:xfrm>
            <a:off x="5116950" y="5529481"/>
            <a:ext cx="624548" cy="352541"/>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sp>
        <p:nvSpPr>
          <p:cNvPr id="16" name="吹き出し: 円形 15">
            <a:extLst>
              <a:ext uri="{FF2B5EF4-FFF2-40B4-BE49-F238E27FC236}">
                <a16:creationId xmlns:a16="http://schemas.microsoft.com/office/drawing/2014/main" id="{4E838DB8-922F-4F65-91C1-3706CC600121}"/>
              </a:ext>
            </a:extLst>
          </p:cNvPr>
          <p:cNvSpPr/>
          <p:nvPr/>
        </p:nvSpPr>
        <p:spPr bwMode="auto">
          <a:xfrm>
            <a:off x="4034063" y="4424856"/>
            <a:ext cx="720000" cy="352541"/>
          </a:xfrm>
          <a:prstGeom prst="wedgeEllipseCallout">
            <a:avLst>
              <a:gd name="adj1" fmla="val -70630"/>
              <a:gd name="adj2" fmla="val 273842"/>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sp>
        <p:nvSpPr>
          <p:cNvPr id="17" name="テキスト ボックス 16">
            <a:extLst>
              <a:ext uri="{FF2B5EF4-FFF2-40B4-BE49-F238E27FC236}">
                <a16:creationId xmlns:a16="http://schemas.microsoft.com/office/drawing/2014/main" id="{96D55E31-66B0-4894-9BDC-0ABE5F602461}"/>
              </a:ext>
            </a:extLst>
          </p:cNvPr>
          <p:cNvSpPr txBox="1"/>
          <p:nvPr/>
        </p:nvSpPr>
        <p:spPr>
          <a:xfrm>
            <a:off x="2555720" y="2132820"/>
            <a:ext cx="1585888" cy="324000"/>
          </a:xfrm>
          <a:prstGeom prst="rect">
            <a:avLst/>
          </a:prstGeom>
          <a:solidFill>
            <a:schemeClr val="bg1"/>
          </a:solidFill>
          <a:ln w="38100">
            <a:solidFill>
              <a:srgbClr val="FF0000"/>
            </a:solidFill>
          </a:ln>
        </p:spPr>
        <p:txBody>
          <a:bodyPr wrap="square" rtlCol="0" anchor="b">
            <a:spAutoFit/>
          </a:bodyPr>
          <a:lstStyle/>
          <a:p>
            <a:pPr algn="ctr"/>
            <a:r>
              <a:rPr lang="ja-JP" altLang="en-US" sz="1400"/>
              <a:t>実行ステータス</a:t>
            </a:r>
            <a:endParaRPr kumimoji="1" lang="ja-JP" altLang="en-US" sz="1400"/>
          </a:p>
        </p:txBody>
      </p:sp>
      <p:sp>
        <p:nvSpPr>
          <p:cNvPr id="18" name="テキスト ボックス 17">
            <a:extLst>
              <a:ext uri="{FF2B5EF4-FFF2-40B4-BE49-F238E27FC236}">
                <a16:creationId xmlns:a16="http://schemas.microsoft.com/office/drawing/2014/main" id="{1743AAC2-1770-4F0C-9982-93213612877E}"/>
              </a:ext>
            </a:extLst>
          </p:cNvPr>
          <p:cNvSpPr txBox="1"/>
          <p:nvPr/>
        </p:nvSpPr>
        <p:spPr>
          <a:xfrm>
            <a:off x="7812450" y="2149043"/>
            <a:ext cx="895193" cy="307777"/>
          </a:xfrm>
          <a:prstGeom prst="rect">
            <a:avLst/>
          </a:prstGeom>
          <a:solidFill>
            <a:schemeClr val="bg1"/>
          </a:solidFill>
          <a:ln w="38100">
            <a:solidFill>
              <a:srgbClr val="FF0000"/>
            </a:solidFill>
          </a:ln>
        </p:spPr>
        <p:txBody>
          <a:bodyPr wrap="square" rtlCol="0" anchor="b">
            <a:spAutoFit/>
          </a:bodyPr>
          <a:lstStyle/>
          <a:p>
            <a:pPr algn="ctr"/>
            <a:r>
              <a:rPr lang="ja-JP" altLang="en-US" sz="1400" dirty="0"/>
              <a:t>ログ</a:t>
            </a:r>
            <a:endParaRPr kumimoji="1" lang="ja-JP" altLang="en-US" sz="1400" dirty="0"/>
          </a:p>
        </p:txBody>
      </p:sp>
    </p:spTree>
    <p:extLst>
      <p:ext uri="{BB962C8B-B14F-4D97-AF65-F5344CB8AC3E}">
        <p14:creationId xmlns:p14="http://schemas.microsoft.com/office/powerpoint/2010/main" val="282256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lang="ja-JP" altLang="en-US" dirty="0"/>
              <a:t>第</a:t>
            </a:r>
            <a:r>
              <a:rPr lang="en-US" altLang="ja-JP" dirty="0"/>
              <a:t>3</a:t>
            </a:r>
            <a:r>
              <a:rPr lang="ja-JP" altLang="en-US" dirty="0"/>
              <a:t>章 </a:t>
            </a:r>
            <a:r>
              <a:rPr lang="en-US" altLang="ja-JP" dirty="0" err="1"/>
              <a:t>Ansible</a:t>
            </a:r>
            <a:r>
              <a:rPr lang="en-US" altLang="ja-JP" dirty="0"/>
              <a:t>-Pioneer</a:t>
            </a:r>
            <a:r>
              <a:rPr lang="ja-JP" altLang="en-US" dirty="0"/>
              <a:t>編</a:t>
            </a:r>
            <a:endParaRPr kumimoji="1" lang="ja-JP" altLang="en-US" dirty="0"/>
          </a:p>
        </p:txBody>
      </p:sp>
    </p:spTree>
    <p:extLst>
      <p:ext uri="{BB962C8B-B14F-4D97-AF65-F5344CB8AC3E}">
        <p14:creationId xmlns:p14="http://schemas.microsoft.com/office/powerpoint/2010/main" val="19156070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894944"/>
          </a:xfrm>
        </p:spPr>
        <p:txBody>
          <a:bodyPr>
            <a:normAutofit/>
          </a:bodyPr>
          <a:lstStyle/>
          <a:p>
            <a:r>
              <a:rPr lang="ja-JP" altLang="en-US" b="1" dirty="0"/>
              <a:t>作業環境</a:t>
            </a:r>
            <a:endParaRPr lang="en-US" altLang="ja-JP" sz="1600" b="1" dirty="0"/>
          </a:p>
          <a:p>
            <a:pPr marL="180000" lvl="1" indent="0">
              <a:buNone/>
            </a:pPr>
            <a:r>
              <a:rPr lang="ja-JP" altLang="en-US" dirty="0"/>
              <a:t>本書で使用する作業環境は以下の通りです。</a:t>
            </a:r>
            <a:r>
              <a:rPr lang="en-US" altLang="ja-JP" dirty="0">
                <a:solidFill>
                  <a:srgbClr val="FF0000"/>
                </a:solidFill>
              </a:rPr>
              <a:t>NW</a:t>
            </a:r>
            <a:r>
              <a:rPr lang="ja-JP" altLang="en-US" dirty="0">
                <a:solidFill>
                  <a:srgbClr val="FF0000"/>
                </a:solidFill>
              </a:rPr>
              <a:t>機器の操作</a:t>
            </a:r>
            <a:r>
              <a:rPr lang="ja-JP" altLang="en-US" dirty="0"/>
              <a:t>を実施しますので、下記の通り環境をご用意ください。</a:t>
            </a:r>
            <a:br>
              <a:rPr lang="en-US" altLang="ja-JP" dirty="0"/>
            </a:br>
            <a:br>
              <a:rPr lang="en-US" altLang="ja-JP" dirty="0"/>
            </a:br>
            <a:r>
              <a:rPr lang="en-US" altLang="ja-JP" b="1" dirty="0"/>
              <a:t>ITA</a:t>
            </a:r>
            <a:r>
              <a:rPr lang="ja-JP" altLang="en-US" b="1" dirty="0"/>
              <a:t>ホストサーバー</a:t>
            </a:r>
            <a:br>
              <a:rPr lang="en-US" altLang="ja-JP" b="1" dirty="0"/>
            </a:br>
            <a:r>
              <a:rPr lang="ja-JP" altLang="en-US" b="1" dirty="0"/>
              <a:t>・</a:t>
            </a:r>
            <a:r>
              <a:rPr lang="en-US" altLang="ja-JP" dirty="0"/>
              <a:t>CentOS 7</a:t>
            </a:r>
            <a:r>
              <a:rPr lang="ja-JP" altLang="en-US" dirty="0"/>
              <a:t> </a:t>
            </a:r>
            <a:r>
              <a:rPr lang="en-US" altLang="ja-JP" dirty="0"/>
              <a:t>(※1)</a:t>
            </a:r>
            <a:br>
              <a:rPr lang="en-US" altLang="ja-JP" dirty="0"/>
            </a:br>
            <a:r>
              <a:rPr lang="ja-JP" altLang="en-US" dirty="0"/>
              <a:t>・</a:t>
            </a:r>
            <a:r>
              <a:rPr lang="en-US" altLang="ja-JP" dirty="0"/>
              <a:t>ITA 1.10.0</a:t>
            </a:r>
            <a:br>
              <a:rPr lang="en-US" altLang="ja-JP" dirty="0"/>
            </a:br>
            <a:r>
              <a:rPr lang="en-US" altLang="ja-JP" dirty="0"/>
              <a:t>・Ansible 2.11.2</a:t>
            </a:r>
            <a:br>
              <a:rPr lang="en-US" altLang="ja-JP" dirty="0"/>
            </a:br>
            <a:br>
              <a:rPr lang="en-US" altLang="ja-JP" dirty="0"/>
            </a:br>
            <a:r>
              <a:rPr lang="ja-JP" altLang="en-US" b="1" dirty="0"/>
              <a:t>ターゲット</a:t>
            </a:r>
            <a:br>
              <a:rPr lang="en-US" altLang="ja-JP" dirty="0"/>
            </a:br>
            <a:r>
              <a:rPr lang="ja-JP" altLang="en-US" dirty="0"/>
              <a:t>・仮想ルータ「</a:t>
            </a:r>
            <a:r>
              <a:rPr lang="en-US" altLang="ja-JP" dirty="0" err="1"/>
              <a:t>vyos</a:t>
            </a:r>
            <a:r>
              <a:rPr lang="ja-JP" altLang="en-US" dirty="0"/>
              <a:t>」 １台</a:t>
            </a:r>
            <a:br>
              <a:rPr lang="en-US" altLang="ja-JP" dirty="0"/>
            </a:br>
            <a:r>
              <a:rPr lang="ja-JP" altLang="en-US" dirty="0"/>
              <a:t>・</a:t>
            </a:r>
            <a:r>
              <a:rPr lang="en-US" altLang="ja-JP" dirty="0"/>
              <a:t>Cisco</a:t>
            </a:r>
            <a:r>
              <a:rPr lang="ja-JP" altLang="en-US" dirty="0"/>
              <a:t>製</a:t>
            </a:r>
            <a:r>
              <a:rPr lang="en-US" altLang="ja-JP" dirty="0"/>
              <a:t>NW</a:t>
            </a:r>
            <a:r>
              <a:rPr lang="ja-JP" altLang="en-US" dirty="0"/>
              <a:t>機器 </a:t>
            </a:r>
            <a:r>
              <a:rPr lang="en-US" altLang="ja-JP" dirty="0"/>
              <a:t>1</a:t>
            </a:r>
            <a:r>
              <a:rPr lang="ja-JP" altLang="en-US" dirty="0"/>
              <a:t>台</a:t>
            </a:r>
            <a:r>
              <a:rPr lang="en-US" altLang="ja-JP" dirty="0"/>
              <a:t>(※</a:t>
            </a:r>
            <a:r>
              <a:rPr lang="ja-JP" altLang="en-US" dirty="0"/>
              <a:t>２</a:t>
            </a:r>
            <a:r>
              <a:rPr lang="en-US" altLang="ja-JP" dirty="0"/>
              <a:t>)</a:t>
            </a:r>
          </a:p>
          <a:p>
            <a:pPr marL="180000" lvl="1" indent="0">
              <a:buNone/>
            </a:pPr>
            <a:endParaRPr lang="en-US" altLang="ja-JP" sz="1200" dirty="0"/>
          </a:p>
          <a:p>
            <a:pPr marL="180000" lvl="1" indent="0">
              <a:buNone/>
            </a:pPr>
            <a:endParaRPr kumimoji="1" lang="en-US" altLang="ja-JP" sz="1200" dirty="0"/>
          </a:p>
          <a:p>
            <a:pPr marL="180000" lvl="1" indent="0">
              <a:buNone/>
            </a:pPr>
            <a:endParaRPr lang="en-US" altLang="ja-JP" sz="1200" dirty="0"/>
          </a:p>
          <a:p>
            <a:pPr marL="180000" lvl="1" indent="0">
              <a:buNone/>
            </a:pPr>
            <a:endParaRPr kumimoji="1" lang="en-US" altLang="ja-JP" sz="1200" dirty="0"/>
          </a:p>
          <a:p>
            <a:pPr marL="180000" lvl="1" indent="0">
              <a:buNone/>
            </a:pPr>
            <a:endParaRPr lang="en-US" altLang="ja-JP" sz="1200" dirty="0"/>
          </a:p>
          <a:p>
            <a:pPr marL="180000" lvl="1" indent="0">
              <a:buNone/>
            </a:pPr>
            <a:endParaRPr kumimoji="1" lang="en-US" altLang="ja-JP" sz="1200" dirty="0"/>
          </a:p>
          <a:p>
            <a:pPr marL="180000" lvl="1" indent="0">
              <a:buNone/>
            </a:pPr>
            <a:endParaRPr lang="en-US" altLang="ja-JP" sz="1200" dirty="0"/>
          </a:p>
          <a:p>
            <a:pPr marL="180000" lvl="1" indent="0">
              <a:buNone/>
            </a:pPr>
            <a:endParaRPr kumimoji="1" lang="en-US" altLang="ja-JP" sz="1200" dirty="0"/>
          </a:p>
          <a:p>
            <a:pPr marL="180000" lvl="1" indent="0">
              <a:buNone/>
            </a:pPr>
            <a:r>
              <a:rPr kumimoji="1" lang="en-US" altLang="ja-JP" sz="1200" dirty="0"/>
              <a:t>※1 </a:t>
            </a:r>
            <a:r>
              <a:rPr kumimoji="1" lang="ja-JP" altLang="en-US" sz="1200" dirty="0"/>
              <a:t>今回はホストサーバーとして</a:t>
            </a:r>
            <a:r>
              <a:rPr kumimoji="1" lang="en-US" altLang="ja-JP" sz="1200" dirty="0"/>
              <a:t>CentOS7</a:t>
            </a:r>
            <a:r>
              <a:rPr kumimoji="1" lang="ja-JP" altLang="en-US" sz="1200" dirty="0"/>
              <a:t>を利用致しますが、</a:t>
            </a:r>
            <a:r>
              <a:rPr kumimoji="1" lang="en-US" altLang="ja-JP" sz="1200" dirty="0"/>
              <a:t>ITA</a:t>
            </a:r>
            <a:r>
              <a:rPr kumimoji="1" lang="ja-JP" altLang="en-US" sz="1200" dirty="0"/>
              <a:t>は</a:t>
            </a:r>
            <a:r>
              <a:rPr kumimoji="1" lang="en-US" altLang="ja-JP" sz="1200" dirty="0"/>
              <a:t>RHEL7</a:t>
            </a:r>
            <a:r>
              <a:rPr kumimoji="1" lang="ja-JP" altLang="en-US" sz="1200" dirty="0"/>
              <a:t>系および</a:t>
            </a:r>
            <a:r>
              <a:rPr kumimoji="1" lang="en-US" altLang="ja-JP" sz="1200" dirty="0"/>
              <a:t>RHEL8</a:t>
            </a:r>
            <a:r>
              <a:rPr kumimoji="1" lang="ja-JP" altLang="en-US" sz="1200" dirty="0"/>
              <a:t>系</a:t>
            </a:r>
            <a:r>
              <a:rPr lang="ja-JP" altLang="en-US" sz="1200" dirty="0"/>
              <a:t>の</a:t>
            </a:r>
            <a:r>
              <a:rPr lang="en-US" altLang="ja-JP" sz="1200" dirty="0"/>
              <a:t>OS</a:t>
            </a:r>
            <a:r>
              <a:rPr lang="ja-JP" altLang="en-US" sz="1200" dirty="0"/>
              <a:t>で導入いただけます。</a:t>
            </a:r>
            <a:br>
              <a:rPr lang="en-US" altLang="ja-JP" sz="1200" dirty="0"/>
            </a:br>
            <a:r>
              <a:rPr lang="en-US" altLang="ja-JP" sz="1200" dirty="0"/>
              <a:t>※2 </a:t>
            </a:r>
            <a:r>
              <a:rPr lang="ja-JP" altLang="en-US" sz="1200" dirty="0"/>
              <a:t>本資料では各項目への入力例としてレイヤ３スイッチを採用しています。ルーターやレイヤ２スイッチを利用する場合、適宜読み替えてください。</a:t>
            </a:r>
            <a:endParaRPr lang="en-US" altLang="ja-JP" sz="1200" dirty="0"/>
          </a:p>
        </p:txBody>
      </p:sp>
      <p:sp>
        <p:nvSpPr>
          <p:cNvPr id="2" name="タイトル 1"/>
          <p:cNvSpPr>
            <a:spLocks noGrp="1"/>
          </p:cNvSpPr>
          <p:nvPr>
            <p:ph type="title"/>
          </p:nvPr>
        </p:nvSpPr>
        <p:spPr/>
        <p:txBody>
          <a:bodyPr/>
          <a:lstStyle/>
          <a:p>
            <a:r>
              <a:rPr lang="en-US" altLang="ja-JP"/>
              <a:t>3.1</a:t>
            </a:r>
            <a:r>
              <a:rPr kumimoji="1" lang="ja-JP" altLang="en-US"/>
              <a:t> 作業環境とシナリオ</a:t>
            </a:r>
          </a:p>
        </p:txBody>
      </p:sp>
      <p:sp>
        <p:nvSpPr>
          <p:cNvPr id="9" name="正方形/長方形 8"/>
          <p:cNvSpPr/>
          <p:nvPr/>
        </p:nvSpPr>
        <p:spPr bwMode="auto">
          <a:xfrm>
            <a:off x="2411700" y="4180602"/>
            <a:ext cx="3888540" cy="1307373"/>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dirty="0">
                <a:solidFill>
                  <a:schemeClr val="accent6"/>
                </a:solidFill>
                <a:latin typeface="+mn-ea"/>
              </a:rPr>
              <a:t>CentOS 7</a:t>
            </a:r>
            <a:endParaRPr kumimoji="1" lang="ja-JP" altLang="en-US" sz="1400" dirty="0">
              <a:solidFill>
                <a:schemeClr val="accent6"/>
              </a:solidFill>
              <a:latin typeface="+mn-ea"/>
            </a:endParaRPr>
          </a:p>
        </p:txBody>
      </p:sp>
      <p:pic>
        <p:nvPicPr>
          <p:cNvPr id="7" name="図 6"/>
          <p:cNvPicPr>
            <a:picLocks noChangeAspect="1"/>
          </p:cNvPicPr>
          <p:nvPr/>
        </p:nvPicPr>
        <p:blipFill>
          <a:blip r:embed="rId2"/>
          <a:stretch>
            <a:fillRect/>
          </a:stretch>
        </p:blipFill>
        <p:spPr>
          <a:xfrm>
            <a:off x="874077" y="4528142"/>
            <a:ext cx="1105563" cy="648089"/>
          </a:xfrm>
          <a:prstGeom prst="rect">
            <a:avLst/>
          </a:prstGeom>
        </p:spPr>
      </p:pic>
      <p:sp>
        <p:nvSpPr>
          <p:cNvPr id="11" name="角丸四角形 10"/>
          <p:cNvSpPr/>
          <p:nvPr/>
        </p:nvSpPr>
        <p:spPr bwMode="auto">
          <a:xfrm>
            <a:off x="2627730" y="4634358"/>
            <a:ext cx="1440200" cy="435657"/>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ITA</a:t>
            </a:r>
          </a:p>
          <a:p>
            <a:pPr algn="ctr"/>
            <a:r>
              <a:rPr lang="en-US" altLang="ja-JP" sz="1200" dirty="0">
                <a:latin typeface="+mn-ea"/>
              </a:rPr>
              <a:t>1.10.0</a:t>
            </a:r>
            <a:endParaRPr kumimoji="1" lang="ja-JP" altLang="en-US" sz="1200" dirty="0">
              <a:latin typeface="+mn-ea"/>
            </a:endParaRPr>
          </a:p>
        </p:txBody>
      </p:sp>
      <p:sp>
        <p:nvSpPr>
          <p:cNvPr id="13" name="テキスト ボックス 12"/>
          <p:cNvSpPr txBox="1"/>
          <p:nvPr/>
        </p:nvSpPr>
        <p:spPr>
          <a:xfrm>
            <a:off x="6853742" y="5536444"/>
            <a:ext cx="1662649" cy="261610"/>
          </a:xfrm>
          <a:prstGeom prst="rect">
            <a:avLst/>
          </a:prstGeom>
          <a:noFill/>
        </p:spPr>
        <p:txBody>
          <a:bodyPr wrap="square" rtlCol="0">
            <a:spAutoFit/>
          </a:bodyPr>
          <a:lstStyle/>
          <a:p>
            <a:pPr algn="ctr"/>
            <a:r>
              <a:rPr lang="ja-JP" altLang="en-US" sz="1100" b="1">
                <a:ln w="0"/>
                <a:solidFill>
                  <a:schemeClr val="accent6">
                    <a:lumMod val="90000"/>
                    <a:lumOff val="10000"/>
                  </a:schemeClr>
                </a:solidFill>
              </a:rPr>
              <a:t>作業ターゲット群</a:t>
            </a:r>
            <a:endParaRPr lang="en-US" altLang="ja-JP" sz="1100" b="1">
              <a:ln w="0"/>
              <a:solidFill>
                <a:schemeClr val="accent6">
                  <a:lumMod val="90000"/>
                  <a:lumOff val="10000"/>
                </a:schemeClr>
              </a:solidFill>
            </a:endParaRPr>
          </a:p>
        </p:txBody>
      </p:sp>
      <p:sp>
        <p:nvSpPr>
          <p:cNvPr id="14" name="テキスト ボックス 13"/>
          <p:cNvSpPr txBox="1"/>
          <p:nvPr/>
        </p:nvSpPr>
        <p:spPr>
          <a:xfrm>
            <a:off x="3635870" y="5536444"/>
            <a:ext cx="1440200" cy="261610"/>
          </a:xfrm>
          <a:prstGeom prst="rect">
            <a:avLst/>
          </a:prstGeom>
          <a:noFill/>
        </p:spPr>
        <p:txBody>
          <a:bodyPr wrap="square" rtlCol="0">
            <a:spAutoFit/>
          </a:bodyPr>
          <a:lstStyle/>
          <a:p>
            <a:r>
              <a:rPr lang="en-US" altLang="ja-JP" sz="1100" b="1" dirty="0">
                <a:ln w="0"/>
                <a:solidFill>
                  <a:schemeClr val="accent6">
                    <a:lumMod val="90000"/>
                    <a:lumOff val="10000"/>
                  </a:schemeClr>
                </a:solidFill>
              </a:rPr>
              <a:t>ITA</a:t>
            </a:r>
            <a:r>
              <a:rPr lang="ja-JP" altLang="en-US" sz="1100" b="1" dirty="0">
                <a:ln w="0"/>
                <a:solidFill>
                  <a:schemeClr val="accent6">
                    <a:lumMod val="90000"/>
                    <a:lumOff val="10000"/>
                  </a:schemeClr>
                </a:solidFill>
              </a:rPr>
              <a:t>ホストサーバー</a:t>
            </a:r>
            <a:endParaRPr lang="en-US" altLang="ja-JP" sz="1100" b="1" dirty="0">
              <a:ln w="0"/>
              <a:solidFill>
                <a:schemeClr val="accent6">
                  <a:lumMod val="90000"/>
                  <a:lumOff val="10000"/>
                </a:schemeClr>
              </a:solidFill>
            </a:endParaRPr>
          </a:p>
        </p:txBody>
      </p:sp>
      <p:sp>
        <p:nvSpPr>
          <p:cNvPr id="12" name="角丸四角形 11"/>
          <p:cNvSpPr/>
          <p:nvPr/>
        </p:nvSpPr>
        <p:spPr bwMode="auto">
          <a:xfrm>
            <a:off x="4716020" y="4634358"/>
            <a:ext cx="1440200" cy="435657"/>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err="1">
                <a:latin typeface="+mn-ea"/>
              </a:rPr>
              <a:t>Ansible</a:t>
            </a:r>
            <a:endParaRPr lang="en-US" altLang="ja-JP" sz="1200" dirty="0">
              <a:latin typeface="+mn-ea"/>
            </a:endParaRPr>
          </a:p>
          <a:p>
            <a:pPr algn="ctr"/>
            <a:r>
              <a:rPr kumimoji="1" lang="en-US" altLang="ja-JP" sz="1200" dirty="0">
                <a:latin typeface="+mn-ea"/>
              </a:rPr>
              <a:t>2.11.2</a:t>
            </a:r>
          </a:p>
        </p:txBody>
      </p:sp>
      <p:cxnSp>
        <p:nvCxnSpPr>
          <p:cNvPr id="17" name="カギ線コネクタ 122"/>
          <p:cNvCxnSpPr>
            <a:stCxn id="7" idx="3"/>
            <a:endCxn id="11" idx="1"/>
          </p:cNvCxnSpPr>
          <p:nvPr/>
        </p:nvCxnSpPr>
        <p:spPr bwMode="auto">
          <a:xfrm>
            <a:off x="1979640" y="4852187"/>
            <a:ext cx="648090"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2" name="カギ線コネクタ 122"/>
          <p:cNvCxnSpPr>
            <a:stCxn id="11" idx="3"/>
            <a:endCxn id="12" idx="1"/>
          </p:cNvCxnSpPr>
          <p:nvPr/>
        </p:nvCxnSpPr>
        <p:spPr bwMode="auto">
          <a:xfrm>
            <a:off x="4067930" y="4852187"/>
            <a:ext cx="648090"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nvGrpSpPr>
          <p:cNvPr id="15" name="グループ化 14"/>
          <p:cNvGrpSpPr>
            <a:grpSpLocks noChangeAspect="1"/>
          </p:cNvGrpSpPr>
          <p:nvPr/>
        </p:nvGrpSpPr>
        <p:grpSpPr>
          <a:xfrm>
            <a:off x="6947181" y="4163081"/>
            <a:ext cx="478800" cy="478800"/>
            <a:chOff x="1143000" y="0"/>
            <a:chExt cx="6858000" cy="6858000"/>
          </a:xfrm>
        </p:grpSpPr>
        <p:sp>
          <p:nvSpPr>
            <p:cNvPr id="18"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フリーフォーム 18"/>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20" name="グループ化 19"/>
          <p:cNvGrpSpPr>
            <a:grpSpLocks noChangeAspect="1"/>
          </p:cNvGrpSpPr>
          <p:nvPr/>
        </p:nvGrpSpPr>
        <p:grpSpPr>
          <a:xfrm>
            <a:off x="6947181" y="4979353"/>
            <a:ext cx="478800" cy="478800"/>
            <a:chOff x="1143000" y="0"/>
            <a:chExt cx="6858000" cy="6858000"/>
          </a:xfrm>
        </p:grpSpPr>
        <p:sp>
          <p:nvSpPr>
            <p:cNvPr id="21"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cxnSp>
        <p:nvCxnSpPr>
          <p:cNvPr id="25" name="カギ線コネクタ 24"/>
          <p:cNvCxnSpPr>
            <a:cxnSpLocks/>
            <a:stCxn id="12" idx="3"/>
          </p:cNvCxnSpPr>
          <p:nvPr/>
        </p:nvCxnSpPr>
        <p:spPr bwMode="auto">
          <a:xfrm>
            <a:off x="6156220" y="4852187"/>
            <a:ext cx="781313" cy="324044"/>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38" name="テキスト ボックス 37"/>
          <p:cNvSpPr txBox="1"/>
          <p:nvPr/>
        </p:nvSpPr>
        <p:spPr>
          <a:xfrm>
            <a:off x="7425982" y="4187038"/>
            <a:ext cx="1090410" cy="430887"/>
          </a:xfrm>
          <a:prstGeom prst="rect">
            <a:avLst/>
          </a:prstGeom>
          <a:noFill/>
        </p:spPr>
        <p:txBody>
          <a:bodyPr wrap="square" rtlCol="0">
            <a:spAutoFit/>
          </a:bodyPr>
          <a:lstStyle/>
          <a:p>
            <a:pPr algn="ctr"/>
            <a:r>
              <a:rPr lang="ja-JP" altLang="en-US" sz="1100" b="1" u="sng" dirty="0">
                <a:ln w="0"/>
                <a:solidFill>
                  <a:schemeClr val="accent6">
                    <a:lumMod val="90000"/>
                    <a:lumOff val="10000"/>
                  </a:schemeClr>
                </a:solidFill>
              </a:rPr>
              <a:t>仮想ルータ</a:t>
            </a:r>
            <a:br>
              <a:rPr lang="en-US" altLang="ja-JP" sz="1100" b="1" u="sng" dirty="0">
                <a:ln w="0"/>
                <a:solidFill>
                  <a:schemeClr val="accent6">
                    <a:lumMod val="90000"/>
                    <a:lumOff val="10000"/>
                  </a:schemeClr>
                </a:solidFill>
              </a:rPr>
            </a:br>
            <a:r>
              <a:rPr lang="ja-JP" altLang="en-US" sz="1100" b="1" u="sng" dirty="0">
                <a:ln w="0"/>
                <a:solidFill>
                  <a:schemeClr val="accent6">
                    <a:lumMod val="90000"/>
                    <a:lumOff val="10000"/>
                  </a:schemeClr>
                </a:solidFill>
              </a:rPr>
              <a:t>「</a:t>
            </a:r>
            <a:r>
              <a:rPr lang="en-US" altLang="ja-JP" sz="1100" b="1" u="sng" dirty="0" err="1">
                <a:ln w="0"/>
                <a:solidFill>
                  <a:schemeClr val="accent6">
                    <a:lumMod val="90000"/>
                    <a:lumOff val="10000"/>
                  </a:schemeClr>
                </a:solidFill>
              </a:rPr>
              <a:t>vyos</a:t>
            </a:r>
            <a:r>
              <a:rPr lang="ja-JP" altLang="en-US" sz="1100" b="1" u="sng" dirty="0">
                <a:ln w="0"/>
                <a:solidFill>
                  <a:schemeClr val="accent6">
                    <a:lumMod val="90000"/>
                    <a:lumOff val="10000"/>
                  </a:schemeClr>
                </a:solidFill>
              </a:rPr>
              <a:t>」</a:t>
            </a:r>
            <a:r>
              <a:rPr lang="en-US" altLang="ja-JP" sz="1100" b="1" u="sng" dirty="0">
                <a:ln w="0"/>
                <a:solidFill>
                  <a:schemeClr val="accent6">
                    <a:lumMod val="90000"/>
                    <a:lumOff val="10000"/>
                  </a:schemeClr>
                </a:solidFill>
              </a:rPr>
              <a:t>1</a:t>
            </a:r>
            <a:r>
              <a:rPr lang="ja-JP" altLang="en-US" sz="1100" b="1" u="sng" dirty="0">
                <a:ln w="0"/>
                <a:solidFill>
                  <a:schemeClr val="accent6">
                    <a:lumMod val="90000"/>
                    <a:lumOff val="10000"/>
                  </a:schemeClr>
                </a:solidFill>
              </a:rPr>
              <a:t>台</a:t>
            </a:r>
            <a:endParaRPr lang="en-US" altLang="ja-JP" sz="1100" b="1" u="sng" dirty="0">
              <a:ln w="0"/>
              <a:solidFill>
                <a:schemeClr val="accent6">
                  <a:lumMod val="90000"/>
                  <a:lumOff val="10000"/>
                </a:schemeClr>
              </a:solidFill>
            </a:endParaRPr>
          </a:p>
        </p:txBody>
      </p:sp>
      <p:sp>
        <p:nvSpPr>
          <p:cNvPr id="39" name="テキスト ボックス 38"/>
          <p:cNvSpPr txBox="1"/>
          <p:nvPr/>
        </p:nvSpPr>
        <p:spPr>
          <a:xfrm>
            <a:off x="7425980" y="5003310"/>
            <a:ext cx="1147956" cy="430887"/>
          </a:xfrm>
          <a:prstGeom prst="rect">
            <a:avLst/>
          </a:prstGeom>
          <a:noFill/>
        </p:spPr>
        <p:txBody>
          <a:bodyPr wrap="square" rtlCol="0">
            <a:spAutoFit/>
          </a:bodyPr>
          <a:lstStyle/>
          <a:p>
            <a:pPr algn="ctr"/>
            <a:r>
              <a:rPr lang="en-US" altLang="ja-JP" sz="1100" b="1" u="sng">
                <a:ln w="0"/>
                <a:solidFill>
                  <a:schemeClr val="accent6">
                    <a:lumMod val="90000"/>
                    <a:lumOff val="10000"/>
                  </a:schemeClr>
                </a:solidFill>
              </a:rPr>
              <a:t>Cisco</a:t>
            </a:r>
            <a:r>
              <a:rPr lang="ja-JP" altLang="en-US" sz="1100" b="1" u="sng">
                <a:ln w="0"/>
                <a:solidFill>
                  <a:schemeClr val="accent6">
                    <a:lumMod val="90000"/>
                    <a:lumOff val="10000"/>
                  </a:schemeClr>
                </a:solidFill>
              </a:rPr>
              <a:t>製</a:t>
            </a:r>
            <a:br>
              <a:rPr lang="en-US" altLang="ja-JP" sz="1100" b="1" u="sng">
                <a:ln w="0"/>
                <a:solidFill>
                  <a:schemeClr val="accent6">
                    <a:lumMod val="90000"/>
                    <a:lumOff val="10000"/>
                  </a:schemeClr>
                </a:solidFill>
              </a:rPr>
            </a:br>
            <a:r>
              <a:rPr lang="en-US" altLang="ja-JP" sz="1100" b="1" u="sng">
                <a:ln w="0"/>
                <a:solidFill>
                  <a:schemeClr val="accent6">
                    <a:lumMod val="90000"/>
                    <a:lumOff val="10000"/>
                  </a:schemeClr>
                </a:solidFill>
              </a:rPr>
              <a:t>NW</a:t>
            </a:r>
            <a:r>
              <a:rPr lang="ja-JP" altLang="en-US" sz="1100" b="1" u="sng">
                <a:ln w="0"/>
                <a:solidFill>
                  <a:schemeClr val="accent6">
                    <a:lumMod val="90000"/>
                    <a:lumOff val="10000"/>
                  </a:schemeClr>
                </a:solidFill>
              </a:rPr>
              <a:t>機器　</a:t>
            </a:r>
            <a:r>
              <a:rPr lang="en-US" altLang="ja-JP" sz="1100" b="1" u="sng">
                <a:ln w="0"/>
                <a:solidFill>
                  <a:schemeClr val="accent6">
                    <a:lumMod val="90000"/>
                    <a:lumOff val="10000"/>
                  </a:schemeClr>
                </a:solidFill>
              </a:rPr>
              <a:t>1</a:t>
            </a:r>
            <a:r>
              <a:rPr lang="ja-JP" altLang="en-US" sz="1100" b="1" u="sng">
                <a:ln w="0"/>
                <a:solidFill>
                  <a:schemeClr val="accent6">
                    <a:lumMod val="90000"/>
                    <a:lumOff val="10000"/>
                  </a:schemeClr>
                </a:solidFill>
              </a:rPr>
              <a:t>台</a:t>
            </a:r>
            <a:endParaRPr lang="en-US" altLang="ja-JP" sz="1100" b="1" u="sng">
              <a:ln w="0"/>
              <a:solidFill>
                <a:schemeClr val="accent6">
                  <a:lumMod val="90000"/>
                  <a:lumOff val="10000"/>
                </a:schemeClr>
              </a:solidFill>
            </a:endParaRPr>
          </a:p>
        </p:txBody>
      </p:sp>
      <p:cxnSp>
        <p:nvCxnSpPr>
          <p:cNvPr id="33" name="カギ線コネクタ 24">
            <a:extLst>
              <a:ext uri="{FF2B5EF4-FFF2-40B4-BE49-F238E27FC236}">
                <a16:creationId xmlns:a16="http://schemas.microsoft.com/office/drawing/2014/main" id="{AAF88C63-4A46-4F39-91EA-0CF21AF882F6}"/>
              </a:ext>
            </a:extLst>
          </p:cNvPr>
          <p:cNvCxnSpPr>
            <a:cxnSpLocks/>
            <a:stCxn id="12" idx="3"/>
          </p:cNvCxnSpPr>
          <p:nvPr/>
        </p:nvCxnSpPr>
        <p:spPr bwMode="auto">
          <a:xfrm flipV="1">
            <a:off x="6156220" y="4379905"/>
            <a:ext cx="792110" cy="472282"/>
          </a:xfrm>
          <a:prstGeom prst="bentConnector3">
            <a:avLst/>
          </a:prstGeom>
          <a:ln>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3869979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角丸四角形 36"/>
          <p:cNvSpPr/>
          <p:nvPr/>
        </p:nvSpPr>
        <p:spPr bwMode="auto">
          <a:xfrm>
            <a:off x="371656" y="3838482"/>
            <a:ext cx="4215825" cy="2528556"/>
          </a:xfrm>
          <a:prstGeom prst="roundRect">
            <a:avLst>
              <a:gd name="adj" fmla="val 2867"/>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
        <p:nvSpPr>
          <p:cNvPr id="2" name="タイトル 1"/>
          <p:cNvSpPr>
            <a:spLocks noGrp="1"/>
          </p:cNvSpPr>
          <p:nvPr>
            <p:ph type="title"/>
          </p:nvPr>
        </p:nvSpPr>
        <p:spPr/>
        <p:txBody>
          <a:bodyPr/>
          <a:lstStyle/>
          <a:p>
            <a:r>
              <a:rPr lang="en-US" altLang="ja-JP"/>
              <a:t>3.1</a:t>
            </a:r>
            <a:r>
              <a:rPr lang="ja-JP" altLang="en-US"/>
              <a:t> 作業環境とシナリオ</a:t>
            </a:r>
            <a:endParaRPr kumimoji="1" lang="ja-JP" altLang="en-US"/>
          </a:p>
        </p:txBody>
      </p:sp>
      <p:sp>
        <p:nvSpPr>
          <p:cNvPr id="3" name="コンテンツ プレースホルダー 2"/>
          <p:cNvSpPr>
            <a:spLocks noGrp="1"/>
          </p:cNvSpPr>
          <p:nvPr>
            <p:ph sz="quarter" idx="10"/>
          </p:nvPr>
        </p:nvSpPr>
        <p:spPr>
          <a:xfrm>
            <a:off x="179512" y="836712"/>
            <a:ext cx="8784976" cy="5906087"/>
          </a:xfrm>
        </p:spPr>
        <p:txBody>
          <a:bodyPr>
            <a:normAutofit/>
          </a:bodyPr>
          <a:lstStyle/>
          <a:p>
            <a:r>
              <a:rPr lang="ja-JP" altLang="en-US" b="1" dirty="0"/>
              <a:t>シナリオ</a:t>
            </a:r>
            <a:endParaRPr lang="en-US" altLang="ja-JP" sz="1800" b="1" dirty="0"/>
          </a:p>
          <a:p>
            <a:pPr marL="180000" lvl="1" indent="0">
              <a:buNone/>
            </a:pPr>
            <a:r>
              <a:rPr lang="en-US" altLang="ja-JP" dirty="0"/>
              <a:t>Ansible-Pioneer</a:t>
            </a:r>
            <a:r>
              <a:rPr lang="ja-JP" altLang="en-US" dirty="0"/>
              <a:t>を用いて</a:t>
            </a:r>
            <a:r>
              <a:rPr lang="ja-JP" altLang="en-US" dirty="0">
                <a:solidFill>
                  <a:srgbClr val="FF0000"/>
                </a:solidFill>
              </a:rPr>
              <a:t>ベンダの異なる</a:t>
            </a:r>
            <a:r>
              <a:rPr lang="en-US" altLang="ja-JP" dirty="0">
                <a:solidFill>
                  <a:srgbClr val="FF0000"/>
                </a:solidFill>
              </a:rPr>
              <a:t>NW</a:t>
            </a:r>
            <a:r>
              <a:rPr lang="ja-JP" altLang="en-US" dirty="0">
                <a:solidFill>
                  <a:srgbClr val="FF0000"/>
                </a:solidFill>
              </a:rPr>
              <a:t>機器に対してログサーバの指定</a:t>
            </a:r>
            <a:r>
              <a:rPr lang="ja-JP" altLang="en-US" dirty="0"/>
              <a:t>を行います。</a:t>
            </a:r>
            <a:br>
              <a:rPr lang="en-US" altLang="ja-JP" dirty="0"/>
            </a:br>
            <a:r>
              <a:rPr lang="ja-JP" altLang="en-US" dirty="0"/>
              <a:t>以下</a:t>
            </a:r>
            <a:r>
              <a:rPr lang="en-US" altLang="ja-JP" dirty="0"/>
              <a:t>3</a:t>
            </a:r>
            <a:r>
              <a:rPr lang="ja-JP" altLang="en-US" dirty="0" err="1"/>
              <a:t>つの</a:t>
            </a:r>
            <a:r>
              <a:rPr lang="en-US" altLang="ja-JP" dirty="0"/>
              <a:t>Pioneer</a:t>
            </a:r>
            <a:r>
              <a:rPr lang="ja-JP" altLang="en-US" dirty="0"/>
              <a:t>モードの特長を体験いただけるシナリオとなっています。</a:t>
            </a:r>
            <a:endParaRPr lang="en-US" altLang="ja-JP" dirty="0"/>
          </a:p>
          <a:p>
            <a:pPr marL="180000" lvl="1" indent="0">
              <a:buNone/>
            </a:pPr>
            <a:endParaRPr lang="en-US" altLang="ja-JP" sz="1100" dirty="0"/>
          </a:p>
          <a:p>
            <a:pPr marL="522900" lvl="1" indent="-342900">
              <a:buFont typeface="+mj-ea"/>
              <a:buAutoNum type="circleNumDbPlain"/>
            </a:pPr>
            <a:r>
              <a:rPr lang="en-US" altLang="ja-JP" sz="1600" b="1" u="sng" dirty="0"/>
              <a:t>telnet</a:t>
            </a:r>
            <a:r>
              <a:rPr lang="ja-JP" altLang="en-US" sz="1600" b="1" u="sng" dirty="0"/>
              <a:t>もしくは</a:t>
            </a:r>
            <a:r>
              <a:rPr lang="en-US" altLang="ja-JP" sz="1600" b="1" u="sng" dirty="0" err="1"/>
              <a:t>ssh</a:t>
            </a:r>
            <a:r>
              <a:rPr lang="ja-JP" altLang="en-US" sz="1600" dirty="0"/>
              <a:t>の疎通さえあれば、対話ファイルの実行が可能</a:t>
            </a:r>
            <a:endParaRPr lang="en-US" altLang="ja-JP" dirty="0"/>
          </a:p>
          <a:p>
            <a:pPr marL="522900" lvl="1" indent="-342900">
              <a:buFont typeface="+mj-ea"/>
              <a:buAutoNum type="circleNumDbPlain"/>
            </a:pPr>
            <a:r>
              <a:rPr lang="ja-JP" altLang="en-US" sz="1600" dirty="0"/>
              <a:t>対話種別と</a:t>
            </a:r>
            <a:r>
              <a:rPr lang="en-US" altLang="ja-JP" sz="1600" dirty="0"/>
              <a:t>OS</a:t>
            </a:r>
            <a:r>
              <a:rPr lang="ja-JP" altLang="en-US" sz="1600" dirty="0"/>
              <a:t>種別を活かした、</a:t>
            </a:r>
            <a:r>
              <a:rPr lang="en-US" altLang="ja-JP" sz="1600" b="1" u="sng" dirty="0"/>
              <a:t>OS</a:t>
            </a:r>
            <a:r>
              <a:rPr lang="ja-JP" altLang="en-US" sz="1600" b="1" u="sng" dirty="0"/>
              <a:t>の差異を意識しない作業実行</a:t>
            </a:r>
            <a:endParaRPr lang="en-US" altLang="ja-JP" b="1" u="sng" dirty="0"/>
          </a:p>
          <a:p>
            <a:pPr marL="522900" lvl="1" indent="-342900">
              <a:buFont typeface="+mj-ea"/>
              <a:buAutoNum type="circleNumDbPlain"/>
            </a:pPr>
            <a:r>
              <a:rPr lang="ja-JP" altLang="en-US" sz="1600" dirty="0"/>
              <a:t>独自モジュールによる作業の</a:t>
            </a:r>
            <a:r>
              <a:rPr lang="ja-JP" altLang="en-US" sz="1600" b="1" u="sng" dirty="0"/>
              <a:t>繰り返しや条件分岐</a:t>
            </a:r>
            <a:endParaRPr lang="en-US" altLang="ja-JP" sz="1600" b="1" u="sng" dirty="0"/>
          </a:p>
          <a:p>
            <a:pPr marL="0" indent="0">
              <a:buNone/>
            </a:pPr>
            <a:endParaRPr lang="en-US" altLang="ja-JP" sz="1600" b="1" dirty="0"/>
          </a:p>
          <a:p>
            <a:r>
              <a:rPr lang="ja-JP" altLang="en-US" b="1" dirty="0"/>
              <a:t>イメージ</a:t>
            </a:r>
            <a:endParaRPr lang="en-US" altLang="ja-JP" b="1" dirty="0"/>
          </a:p>
          <a:p>
            <a:pPr marL="0" indent="0">
              <a:buNone/>
            </a:pPr>
            <a:endParaRPr lang="en-US" altLang="ja-JP" dirty="0"/>
          </a:p>
        </p:txBody>
      </p:sp>
      <p:grpSp>
        <p:nvGrpSpPr>
          <p:cNvPr id="72" name="グループ化 71"/>
          <p:cNvGrpSpPr>
            <a:grpSpLocks noChangeAspect="1"/>
          </p:cNvGrpSpPr>
          <p:nvPr/>
        </p:nvGrpSpPr>
        <p:grpSpPr>
          <a:xfrm>
            <a:off x="6616908" y="5038490"/>
            <a:ext cx="478800" cy="478800"/>
            <a:chOff x="1143000" y="0"/>
            <a:chExt cx="6858000" cy="6858000"/>
          </a:xfrm>
        </p:grpSpPr>
        <p:sp>
          <p:nvSpPr>
            <p:cNvPr id="73" name="Freeform 164"/>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6"/>
                    <a:pt x="257" y="0"/>
                    <a:pt x="584" y="0"/>
                  </a:cubicBezTo>
                  <a:cubicBezTo>
                    <a:pt x="15788" y="0"/>
                    <a:pt x="15788" y="0"/>
                    <a:pt x="15788" y="0"/>
                  </a:cubicBezTo>
                  <a:cubicBezTo>
                    <a:pt x="16115" y="0"/>
                    <a:pt x="16372" y="256"/>
                    <a:pt x="16372" y="584"/>
                  </a:cubicBezTo>
                  <a:lnTo>
                    <a:pt x="16372" y="15788"/>
                  </a:lnTo>
                  <a:close/>
                </a:path>
              </a:pathLst>
            </a:custGeom>
            <a:solidFill>
              <a:schemeClr val="accent1">
                <a:lumMod val="60000"/>
                <a:lumOff val="40000"/>
              </a:schemeClr>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4" name="フリーフォーム 73"/>
            <p:cNvSpPr>
              <a:spLocks noChangeAspect="1"/>
            </p:cNvSpPr>
            <p:nvPr/>
          </p:nvSpPr>
          <p:spPr bwMode="auto">
            <a:xfrm>
              <a:off x="1498600" y="370464"/>
              <a:ext cx="6153150" cy="6123526"/>
            </a:xfrm>
            <a:custGeom>
              <a:avLst/>
              <a:gdLst>
                <a:gd name="connsiteX0" fmla="*/ 2818599 w 6153150"/>
                <a:gd name="connsiteY0" fmla="*/ 3423661 h 6123526"/>
                <a:gd name="connsiteX1" fmla="*/ 3339315 w 6153150"/>
                <a:gd name="connsiteY1" fmla="*/ 3423661 h 6123526"/>
                <a:gd name="connsiteX2" fmla="*/ 3339315 w 6153150"/>
                <a:gd name="connsiteY2" fmla="*/ 4513407 h 6123526"/>
                <a:gd name="connsiteX3" fmla="*/ 3382045 w 6153150"/>
                <a:gd name="connsiteY3" fmla="*/ 4556126 h 6123526"/>
                <a:gd name="connsiteX4" fmla="*/ 3955963 w 6153150"/>
                <a:gd name="connsiteY4" fmla="*/ 4556126 h 6123526"/>
                <a:gd name="connsiteX5" fmla="*/ 3977328 w 6153150"/>
                <a:gd name="connsiteY5" fmla="*/ 4587956 h 6123526"/>
                <a:gd name="connsiteX6" fmla="*/ 3094667 w 6153150"/>
                <a:gd name="connsiteY6" fmla="*/ 6107821 h 6123526"/>
                <a:gd name="connsiteX7" fmla="*/ 3063667 w 6153150"/>
                <a:gd name="connsiteY7" fmla="*/ 6107821 h 6123526"/>
                <a:gd name="connsiteX8" fmla="*/ 2181005 w 6153150"/>
                <a:gd name="connsiteY8" fmla="*/ 4587956 h 6123526"/>
                <a:gd name="connsiteX9" fmla="*/ 2202370 w 6153150"/>
                <a:gd name="connsiteY9" fmla="*/ 4556126 h 6123526"/>
                <a:gd name="connsiteX10" fmla="*/ 2775870 w 6153150"/>
                <a:gd name="connsiteY10" fmla="*/ 4556126 h 6123526"/>
                <a:gd name="connsiteX11" fmla="*/ 2818599 w 6153150"/>
                <a:gd name="connsiteY11" fmla="*/ 4513407 h 6123526"/>
                <a:gd name="connsiteX12" fmla="*/ 2818599 w 6153150"/>
                <a:gd name="connsiteY12" fmla="*/ 3423661 h 6123526"/>
                <a:gd name="connsiteX13" fmla="*/ 5002663 w 6153150"/>
                <a:gd name="connsiteY13" fmla="*/ 2139655 h 6123526"/>
                <a:gd name="connsiteX14" fmla="*/ 5020685 w 6153150"/>
                <a:gd name="connsiteY14" fmla="*/ 2165281 h 6123526"/>
                <a:gd name="connsiteX15" fmla="*/ 5020685 w 6153150"/>
                <a:gd name="connsiteY15" fmla="*/ 2739199 h 6123526"/>
                <a:gd name="connsiteX16" fmla="*/ 5063404 w 6153150"/>
                <a:gd name="connsiteY16" fmla="*/ 2781510 h 6123526"/>
                <a:gd name="connsiteX17" fmla="*/ 6153150 w 6153150"/>
                <a:gd name="connsiteY17" fmla="*/ 2781510 h 6123526"/>
                <a:gd name="connsiteX18" fmla="*/ 6153150 w 6153150"/>
                <a:gd name="connsiteY18" fmla="*/ 3302226 h 6123526"/>
                <a:gd name="connsiteX19" fmla="*/ 5063404 w 6153150"/>
                <a:gd name="connsiteY19" fmla="*/ 3302226 h 6123526"/>
                <a:gd name="connsiteX20" fmla="*/ 5020685 w 6153150"/>
                <a:gd name="connsiteY20" fmla="*/ 3345375 h 6123526"/>
                <a:gd name="connsiteX21" fmla="*/ 5020685 w 6153150"/>
                <a:gd name="connsiteY21" fmla="*/ 3918874 h 6123526"/>
                <a:gd name="connsiteX22" fmla="*/ 4988856 w 6153150"/>
                <a:gd name="connsiteY22" fmla="*/ 3940239 h 6123526"/>
                <a:gd name="connsiteX23" fmla="*/ 3469410 w 6153150"/>
                <a:gd name="connsiteY23" fmla="*/ 3057997 h 6123526"/>
                <a:gd name="connsiteX24" fmla="*/ 3469410 w 6153150"/>
                <a:gd name="connsiteY24" fmla="*/ 3026578 h 6123526"/>
                <a:gd name="connsiteX25" fmla="*/ 4988856 w 6153150"/>
                <a:gd name="connsiteY25" fmla="*/ 2143917 h 6123526"/>
                <a:gd name="connsiteX26" fmla="*/ 5002663 w 6153150"/>
                <a:gd name="connsiteY26" fmla="*/ 2139655 h 6123526"/>
                <a:gd name="connsiteX27" fmla="*/ 1150984 w 6153150"/>
                <a:gd name="connsiteY27" fmla="*/ 2139655 h 6123526"/>
                <a:gd name="connsiteX28" fmla="*/ 1164797 w 6153150"/>
                <a:gd name="connsiteY28" fmla="*/ 2143916 h 6123526"/>
                <a:gd name="connsiteX29" fmla="*/ 2685320 w 6153150"/>
                <a:gd name="connsiteY29" fmla="*/ 3026578 h 6123526"/>
                <a:gd name="connsiteX30" fmla="*/ 2685320 w 6153150"/>
                <a:gd name="connsiteY30" fmla="*/ 3057997 h 6123526"/>
                <a:gd name="connsiteX31" fmla="*/ 1164797 w 6153150"/>
                <a:gd name="connsiteY31" fmla="*/ 3940239 h 6123526"/>
                <a:gd name="connsiteX32" fmla="*/ 1132954 w 6153150"/>
                <a:gd name="connsiteY32" fmla="*/ 3918874 h 6123526"/>
                <a:gd name="connsiteX33" fmla="*/ 1132954 w 6153150"/>
                <a:gd name="connsiteY33" fmla="*/ 3345375 h 6123526"/>
                <a:gd name="connsiteX34" fmla="*/ 1090217 w 6153150"/>
                <a:gd name="connsiteY34" fmla="*/ 3302226 h 6123526"/>
                <a:gd name="connsiteX35" fmla="*/ 0 w 6153150"/>
                <a:gd name="connsiteY35" fmla="*/ 3302226 h 6123526"/>
                <a:gd name="connsiteX36" fmla="*/ 0 w 6153150"/>
                <a:gd name="connsiteY36" fmla="*/ 2781510 h 6123526"/>
                <a:gd name="connsiteX37" fmla="*/ 1090217 w 6153150"/>
                <a:gd name="connsiteY37" fmla="*/ 2781510 h 6123526"/>
                <a:gd name="connsiteX38" fmla="*/ 1132954 w 6153150"/>
                <a:gd name="connsiteY38" fmla="*/ 2739199 h 6123526"/>
                <a:gd name="connsiteX39" fmla="*/ 1132954 w 6153150"/>
                <a:gd name="connsiteY39" fmla="*/ 2165281 h 6123526"/>
                <a:gd name="connsiteX40" fmla="*/ 1150984 w 6153150"/>
                <a:gd name="connsiteY40" fmla="*/ 2139655 h 6123526"/>
                <a:gd name="connsiteX41" fmla="*/ 3079167 w 6153150"/>
                <a:gd name="connsiteY41" fmla="*/ 0 h 6123526"/>
                <a:gd name="connsiteX42" fmla="*/ 3094667 w 6153150"/>
                <a:gd name="connsiteY42" fmla="*/ 16017 h 6123526"/>
                <a:gd name="connsiteX43" fmla="*/ 3977328 w 6153150"/>
                <a:gd name="connsiteY43" fmla="*/ 1535647 h 6123526"/>
                <a:gd name="connsiteX44" fmla="*/ 3955963 w 6153150"/>
                <a:gd name="connsiteY44" fmla="*/ 1567472 h 6123526"/>
                <a:gd name="connsiteX45" fmla="*/ 3382045 w 6153150"/>
                <a:gd name="connsiteY45" fmla="*/ 1567472 h 6123526"/>
                <a:gd name="connsiteX46" fmla="*/ 3339315 w 6153150"/>
                <a:gd name="connsiteY46" fmla="*/ 1610184 h 6123526"/>
                <a:gd name="connsiteX47" fmla="*/ 3339315 w 6153150"/>
                <a:gd name="connsiteY47" fmla="*/ 2699761 h 6123526"/>
                <a:gd name="connsiteX48" fmla="*/ 2818599 w 6153150"/>
                <a:gd name="connsiteY48" fmla="*/ 2699761 h 6123526"/>
                <a:gd name="connsiteX49" fmla="*/ 2818599 w 6153150"/>
                <a:gd name="connsiteY49" fmla="*/ 1610184 h 6123526"/>
                <a:gd name="connsiteX50" fmla="*/ 2776288 w 6153150"/>
                <a:gd name="connsiteY50" fmla="*/ 1567472 h 6123526"/>
                <a:gd name="connsiteX51" fmla="*/ 2202370 w 6153150"/>
                <a:gd name="connsiteY51" fmla="*/ 1567472 h 6123526"/>
                <a:gd name="connsiteX52" fmla="*/ 2181005 w 6153150"/>
                <a:gd name="connsiteY52" fmla="*/ 1535647 h 6123526"/>
                <a:gd name="connsiteX53" fmla="*/ 3063667 w 6153150"/>
                <a:gd name="connsiteY53" fmla="*/ 16017 h 6123526"/>
                <a:gd name="connsiteX54" fmla="*/ 3079167 w 6153150"/>
                <a:gd name="connsiteY54" fmla="*/ 0 h 6123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153150" h="6123526">
                  <a:moveTo>
                    <a:pt x="2818599" y="3423661"/>
                  </a:moveTo>
                  <a:cubicBezTo>
                    <a:pt x="2818599" y="3423661"/>
                    <a:pt x="2818599" y="3423661"/>
                    <a:pt x="3339315" y="3423661"/>
                  </a:cubicBezTo>
                  <a:cubicBezTo>
                    <a:pt x="3339315" y="3705102"/>
                    <a:pt x="3339315" y="4061092"/>
                    <a:pt x="3339315" y="4513407"/>
                  </a:cubicBezTo>
                  <a:cubicBezTo>
                    <a:pt x="3339315" y="4534767"/>
                    <a:pt x="3360680" y="4556126"/>
                    <a:pt x="3382045" y="4556126"/>
                  </a:cubicBezTo>
                  <a:cubicBezTo>
                    <a:pt x="3382045" y="4556126"/>
                    <a:pt x="3382045" y="4556126"/>
                    <a:pt x="3955963" y="4556126"/>
                  </a:cubicBezTo>
                  <a:cubicBezTo>
                    <a:pt x="3977328" y="4556126"/>
                    <a:pt x="3987801" y="4567015"/>
                    <a:pt x="3977328" y="4587956"/>
                  </a:cubicBezTo>
                  <a:cubicBezTo>
                    <a:pt x="3977328" y="4587956"/>
                    <a:pt x="3977328" y="4587956"/>
                    <a:pt x="3094667" y="6107821"/>
                  </a:cubicBezTo>
                  <a:cubicBezTo>
                    <a:pt x="3084613" y="6128761"/>
                    <a:pt x="3073721" y="6128761"/>
                    <a:pt x="3063667" y="6107821"/>
                  </a:cubicBezTo>
                  <a:cubicBezTo>
                    <a:pt x="3063667" y="6107821"/>
                    <a:pt x="3063667" y="6107821"/>
                    <a:pt x="2181005" y="4587956"/>
                  </a:cubicBezTo>
                  <a:cubicBezTo>
                    <a:pt x="2170113" y="4567015"/>
                    <a:pt x="2181005" y="4556126"/>
                    <a:pt x="2202370" y="4556126"/>
                  </a:cubicBezTo>
                  <a:cubicBezTo>
                    <a:pt x="2202370" y="4556126"/>
                    <a:pt x="2202370" y="4556126"/>
                    <a:pt x="2775870" y="4556126"/>
                  </a:cubicBezTo>
                  <a:cubicBezTo>
                    <a:pt x="2797234" y="4556126"/>
                    <a:pt x="2818599" y="4534767"/>
                    <a:pt x="2818599" y="4513407"/>
                  </a:cubicBezTo>
                  <a:cubicBezTo>
                    <a:pt x="2818599" y="4513407"/>
                    <a:pt x="2818599" y="4512988"/>
                    <a:pt x="2818599" y="3423661"/>
                  </a:cubicBezTo>
                  <a:close/>
                  <a:moveTo>
                    <a:pt x="5002663" y="2139655"/>
                  </a:moveTo>
                  <a:cubicBezTo>
                    <a:pt x="5014560" y="2139125"/>
                    <a:pt x="5020685" y="2149258"/>
                    <a:pt x="5020685" y="2165281"/>
                  </a:cubicBezTo>
                  <a:cubicBezTo>
                    <a:pt x="5020685" y="2165281"/>
                    <a:pt x="5020685" y="2165281"/>
                    <a:pt x="5020685" y="2739199"/>
                  </a:cubicBezTo>
                  <a:cubicBezTo>
                    <a:pt x="5020685" y="2760145"/>
                    <a:pt x="5042045" y="2781510"/>
                    <a:pt x="5063404" y="2781510"/>
                  </a:cubicBezTo>
                  <a:cubicBezTo>
                    <a:pt x="5063404" y="2781510"/>
                    <a:pt x="5064242" y="2781510"/>
                    <a:pt x="6153150" y="2781510"/>
                  </a:cubicBezTo>
                  <a:cubicBezTo>
                    <a:pt x="6153150" y="2781510"/>
                    <a:pt x="6153150" y="2781510"/>
                    <a:pt x="6153150" y="3302226"/>
                  </a:cubicBezTo>
                  <a:cubicBezTo>
                    <a:pt x="5872128" y="3302226"/>
                    <a:pt x="5515720" y="3302226"/>
                    <a:pt x="5063404" y="3302226"/>
                  </a:cubicBezTo>
                  <a:cubicBezTo>
                    <a:pt x="5042045" y="3302226"/>
                    <a:pt x="5020685" y="3323591"/>
                    <a:pt x="5020685" y="3345375"/>
                  </a:cubicBezTo>
                  <a:cubicBezTo>
                    <a:pt x="5020685" y="3345375"/>
                    <a:pt x="5020685" y="3345375"/>
                    <a:pt x="5020685" y="3918874"/>
                  </a:cubicBezTo>
                  <a:cubicBezTo>
                    <a:pt x="5020685" y="3940239"/>
                    <a:pt x="5009796" y="3950712"/>
                    <a:pt x="4988856" y="3940239"/>
                  </a:cubicBezTo>
                  <a:cubicBezTo>
                    <a:pt x="4988856" y="3940239"/>
                    <a:pt x="4988856" y="3940239"/>
                    <a:pt x="3469410" y="3057997"/>
                  </a:cubicBezTo>
                  <a:cubicBezTo>
                    <a:pt x="3448050" y="3047524"/>
                    <a:pt x="3448050" y="3037051"/>
                    <a:pt x="3469410" y="3026578"/>
                  </a:cubicBezTo>
                  <a:cubicBezTo>
                    <a:pt x="3469410" y="3026578"/>
                    <a:pt x="3469410" y="3026578"/>
                    <a:pt x="4988856" y="2143917"/>
                  </a:cubicBezTo>
                  <a:cubicBezTo>
                    <a:pt x="4994091" y="2141193"/>
                    <a:pt x="4998698" y="2139832"/>
                    <a:pt x="5002663" y="2139655"/>
                  </a:cubicBezTo>
                  <a:close/>
                  <a:moveTo>
                    <a:pt x="1150984" y="2139655"/>
                  </a:moveTo>
                  <a:cubicBezTo>
                    <a:pt x="1154951" y="2139832"/>
                    <a:pt x="1159560" y="2141193"/>
                    <a:pt x="1164797" y="2143916"/>
                  </a:cubicBezTo>
                  <a:cubicBezTo>
                    <a:pt x="2685320" y="3026578"/>
                    <a:pt x="2685320" y="3026578"/>
                    <a:pt x="2685320" y="3026578"/>
                  </a:cubicBezTo>
                  <a:cubicBezTo>
                    <a:pt x="2706688" y="3037051"/>
                    <a:pt x="2706688" y="3047524"/>
                    <a:pt x="2685320" y="3057997"/>
                  </a:cubicBezTo>
                  <a:cubicBezTo>
                    <a:pt x="1164797" y="3940239"/>
                    <a:pt x="1164797" y="3940239"/>
                    <a:pt x="1164797" y="3940239"/>
                  </a:cubicBezTo>
                  <a:cubicBezTo>
                    <a:pt x="1143848" y="3950712"/>
                    <a:pt x="1132954" y="3940239"/>
                    <a:pt x="1132954" y="3918874"/>
                  </a:cubicBezTo>
                  <a:cubicBezTo>
                    <a:pt x="1132954" y="3345375"/>
                    <a:pt x="1132954" y="3345375"/>
                    <a:pt x="1132954" y="3345375"/>
                  </a:cubicBezTo>
                  <a:cubicBezTo>
                    <a:pt x="1132954" y="3323591"/>
                    <a:pt x="1111585" y="3302226"/>
                    <a:pt x="1090217" y="3302226"/>
                  </a:cubicBezTo>
                  <a:cubicBezTo>
                    <a:pt x="637706" y="3302226"/>
                    <a:pt x="281563" y="3302226"/>
                    <a:pt x="0" y="3302226"/>
                  </a:cubicBezTo>
                  <a:cubicBezTo>
                    <a:pt x="0" y="2781510"/>
                    <a:pt x="0" y="2781510"/>
                    <a:pt x="0" y="2781510"/>
                  </a:cubicBezTo>
                  <a:cubicBezTo>
                    <a:pt x="1089798" y="2781510"/>
                    <a:pt x="1090217" y="2781510"/>
                    <a:pt x="1090217" y="2781510"/>
                  </a:cubicBezTo>
                  <a:cubicBezTo>
                    <a:pt x="1111585" y="2781510"/>
                    <a:pt x="1132954" y="2760145"/>
                    <a:pt x="1132954" y="2739199"/>
                  </a:cubicBezTo>
                  <a:cubicBezTo>
                    <a:pt x="1132954" y="2165281"/>
                    <a:pt x="1132954" y="2165281"/>
                    <a:pt x="1132954" y="2165281"/>
                  </a:cubicBezTo>
                  <a:cubicBezTo>
                    <a:pt x="1132954" y="2149257"/>
                    <a:pt x="1139082" y="2139125"/>
                    <a:pt x="1150984" y="2139655"/>
                  </a:cubicBezTo>
                  <a:close/>
                  <a:moveTo>
                    <a:pt x="3079167" y="0"/>
                  </a:moveTo>
                  <a:cubicBezTo>
                    <a:pt x="3084403" y="0"/>
                    <a:pt x="3089640" y="5339"/>
                    <a:pt x="3094667" y="16017"/>
                  </a:cubicBezTo>
                  <a:cubicBezTo>
                    <a:pt x="3977328" y="1535647"/>
                    <a:pt x="3977328" y="1535647"/>
                    <a:pt x="3977328" y="1535647"/>
                  </a:cubicBezTo>
                  <a:cubicBezTo>
                    <a:pt x="3987801" y="1556585"/>
                    <a:pt x="3977328" y="1567472"/>
                    <a:pt x="3955963" y="1567472"/>
                  </a:cubicBezTo>
                  <a:cubicBezTo>
                    <a:pt x="3382045" y="1567472"/>
                    <a:pt x="3382045" y="1567472"/>
                    <a:pt x="3382045" y="1567472"/>
                  </a:cubicBezTo>
                  <a:cubicBezTo>
                    <a:pt x="3360680" y="1567472"/>
                    <a:pt x="3339315" y="1588828"/>
                    <a:pt x="3339315" y="1610184"/>
                  </a:cubicBezTo>
                  <a:cubicBezTo>
                    <a:pt x="3339315" y="2062848"/>
                    <a:pt x="3339315" y="2418782"/>
                    <a:pt x="3339315" y="2699761"/>
                  </a:cubicBezTo>
                  <a:cubicBezTo>
                    <a:pt x="2818599" y="2699761"/>
                    <a:pt x="2818599" y="2699761"/>
                    <a:pt x="2818599" y="2699761"/>
                  </a:cubicBezTo>
                  <a:cubicBezTo>
                    <a:pt x="2818599" y="1610603"/>
                    <a:pt x="2818599" y="1610184"/>
                    <a:pt x="2818599" y="1610184"/>
                  </a:cubicBezTo>
                  <a:cubicBezTo>
                    <a:pt x="2818599" y="1588828"/>
                    <a:pt x="2797234" y="1567472"/>
                    <a:pt x="2776288" y="1567472"/>
                  </a:cubicBezTo>
                  <a:cubicBezTo>
                    <a:pt x="2202370" y="1567472"/>
                    <a:pt x="2202370" y="1567472"/>
                    <a:pt x="2202370" y="1567472"/>
                  </a:cubicBezTo>
                  <a:cubicBezTo>
                    <a:pt x="2181005" y="1567472"/>
                    <a:pt x="2170113" y="1556585"/>
                    <a:pt x="2181005" y="1535647"/>
                  </a:cubicBezTo>
                  <a:cubicBezTo>
                    <a:pt x="3063667" y="16017"/>
                    <a:pt x="3063667" y="16017"/>
                    <a:pt x="3063667" y="16017"/>
                  </a:cubicBezTo>
                  <a:cubicBezTo>
                    <a:pt x="3068694" y="5339"/>
                    <a:pt x="3073930" y="0"/>
                    <a:pt x="307916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p>
          </p:txBody>
        </p:sp>
      </p:grpSp>
      <p:grpSp>
        <p:nvGrpSpPr>
          <p:cNvPr id="75" name="グループ化 74"/>
          <p:cNvGrpSpPr>
            <a:grpSpLocks noChangeAspect="1"/>
          </p:cNvGrpSpPr>
          <p:nvPr/>
        </p:nvGrpSpPr>
        <p:grpSpPr>
          <a:xfrm>
            <a:off x="6616908" y="5799094"/>
            <a:ext cx="478800" cy="478800"/>
            <a:chOff x="1143000" y="0"/>
            <a:chExt cx="6858000" cy="6858000"/>
          </a:xfrm>
        </p:grpSpPr>
        <p:sp>
          <p:nvSpPr>
            <p:cNvPr id="76" name="Freeform 135"/>
            <p:cNvSpPr>
              <a:spLocks noChangeAspect="1"/>
            </p:cNvSpPr>
            <p:nvPr/>
          </p:nvSpPr>
          <p:spPr bwMode="auto">
            <a:xfrm>
              <a:off x="1143000" y="0"/>
              <a:ext cx="6858000" cy="6858000"/>
            </a:xfrm>
            <a:custGeom>
              <a:avLst/>
              <a:gdLst>
                <a:gd name="T0" fmla="*/ 16372 w 16372"/>
                <a:gd name="T1" fmla="*/ 15788 h 16372"/>
                <a:gd name="T2" fmla="*/ 15788 w 16372"/>
                <a:gd name="T3" fmla="*/ 16372 h 16372"/>
                <a:gd name="T4" fmla="*/ 584 w 16372"/>
                <a:gd name="T5" fmla="*/ 16372 h 16372"/>
                <a:gd name="T6" fmla="*/ 0 w 16372"/>
                <a:gd name="T7" fmla="*/ 15788 h 16372"/>
                <a:gd name="T8" fmla="*/ 0 w 16372"/>
                <a:gd name="T9" fmla="*/ 584 h 16372"/>
                <a:gd name="T10" fmla="*/ 584 w 16372"/>
                <a:gd name="T11" fmla="*/ 0 h 16372"/>
                <a:gd name="T12" fmla="*/ 15788 w 16372"/>
                <a:gd name="T13" fmla="*/ 0 h 16372"/>
                <a:gd name="T14" fmla="*/ 16372 w 16372"/>
                <a:gd name="T15" fmla="*/ 584 h 16372"/>
                <a:gd name="T16" fmla="*/ 16372 w 16372"/>
                <a:gd name="T17" fmla="*/ 15788 h 16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72" h="16372">
                  <a:moveTo>
                    <a:pt x="16372" y="15788"/>
                  </a:moveTo>
                  <a:cubicBezTo>
                    <a:pt x="16372" y="16115"/>
                    <a:pt x="16115" y="16372"/>
                    <a:pt x="15788" y="16372"/>
                  </a:cubicBezTo>
                  <a:cubicBezTo>
                    <a:pt x="584" y="16372"/>
                    <a:pt x="584" y="16372"/>
                    <a:pt x="584" y="16372"/>
                  </a:cubicBezTo>
                  <a:cubicBezTo>
                    <a:pt x="257" y="16372"/>
                    <a:pt x="0" y="16115"/>
                    <a:pt x="0" y="15788"/>
                  </a:cubicBezTo>
                  <a:cubicBezTo>
                    <a:pt x="0" y="584"/>
                    <a:pt x="0" y="584"/>
                    <a:pt x="0" y="584"/>
                  </a:cubicBezTo>
                  <a:cubicBezTo>
                    <a:pt x="0" y="257"/>
                    <a:pt x="257" y="0"/>
                    <a:pt x="584" y="0"/>
                  </a:cubicBezTo>
                  <a:cubicBezTo>
                    <a:pt x="15788" y="0"/>
                    <a:pt x="15788" y="0"/>
                    <a:pt x="15788" y="0"/>
                  </a:cubicBezTo>
                  <a:cubicBezTo>
                    <a:pt x="16115" y="0"/>
                    <a:pt x="16372" y="257"/>
                    <a:pt x="16372" y="584"/>
                  </a:cubicBezTo>
                  <a:lnTo>
                    <a:pt x="16372" y="15788"/>
                  </a:lnTo>
                  <a:close/>
                </a:path>
              </a:pathLst>
            </a:custGeom>
            <a:solidFill>
              <a:srgbClr val="336699"/>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ja-JP" altLang="en-US"/>
            </a:p>
          </p:txBody>
        </p:sp>
        <p:sp>
          <p:nvSpPr>
            <p:cNvPr id="77" name="Freeform 136"/>
            <p:cNvSpPr>
              <a:spLocks noChangeAspect="1"/>
            </p:cNvSpPr>
            <p:nvPr/>
          </p:nvSpPr>
          <p:spPr bwMode="auto">
            <a:xfrm>
              <a:off x="1530345" y="387345"/>
              <a:ext cx="6083295" cy="6083295"/>
            </a:xfrm>
            <a:custGeom>
              <a:avLst/>
              <a:gdLst>
                <a:gd name="T0" fmla="*/ 14488 w 14524"/>
                <a:gd name="T1" fmla="*/ 7289 h 14524"/>
                <a:gd name="T2" fmla="*/ 11899 w 14524"/>
                <a:gd name="T3" fmla="*/ 5733 h 14524"/>
                <a:gd name="T4" fmla="*/ 11845 w 14524"/>
                <a:gd name="T5" fmla="*/ 6746 h 14524"/>
                <a:gd name="T6" fmla="*/ 10607 w 14524"/>
                <a:gd name="T7" fmla="*/ 6819 h 14524"/>
                <a:gd name="T8" fmla="*/ 12049 w 14524"/>
                <a:gd name="T9" fmla="*/ 3069 h 14524"/>
                <a:gd name="T10" fmla="*/ 12842 w 14524"/>
                <a:gd name="T11" fmla="*/ 3760 h 14524"/>
                <a:gd name="T12" fmla="*/ 13674 w 14524"/>
                <a:gd name="T13" fmla="*/ 854 h 14524"/>
                <a:gd name="T14" fmla="*/ 10743 w 14524"/>
                <a:gd name="T15" fmla="*/ 1584 h 14524"/>
                <a:gd name="T16" fmla="*/ 11421 w 14524"/>
                <a:gd name="T17" fmla="*/ 2339 h 14524"/>
                <a:gd name="T18" fmla="*/ 9295 w 14524"/>
                <a:gd name="T19" fmla="*/ 4569 h 14524"/>
                <a:gd name="T20" fmla="*/ 7702 w 14524"/>
                <a:gd name="T21" fmla="*/ 2751 h 14524"/>
                <a:gd name="T22" fmla="*/ 8751 w 14524"/>
                <a:gd name="T23" fmla="*/ 2679 h 14524"/>
                <a:gd name="T24" fmla="*/ 7284 w 14524"/>
                <a:gd name="T25" fmla="*/ 36 h 14524"/>
                <a:gd name="T26" fmla="*/ 5728 w 14524"/>
                <a:gd name="T27" fmla="*/ 2625 h 14524"/>
                <a:gd name="T28" fmla="*/ 6741 w 14524"/>
                <a:gd name="T29" fmla="*/ 2679 h 14524"/>
                <a:gd name="T30" fmla="*/ 6814 w 14524"/>
                <a:gd name="T31" fmla="*/ 3918 h 14524"/>
                <a:gd name="T32" fmla="*/ 3083 w 14524"/>
                <a:gd name="T33" fmla="*/ 2460 h 14524"/>
                <a:gd name="T34" fmla="*/ 3774 w 14524"/>
                <a:gd name="T35" fmla="*/ 1666 h 14524"/>
                <a:gd name="T36" fmla="*/ 868 w 14524"/>
                <a:gd name="T37" fmla="*/ 834 h 14524"/>
                <a:gd name="T38" fmla="*/ 1598 w 14524"/>
                <a:gd name="T39" fmla="*/ 3765 h 14524"/>
                <a:gd name="T40" fmla="*/ 2353 w 14524"/>
                <a:gd name="T41" fmla="*/ 3087 h 14524"/>
                <a:gd name="T42" fmla="*/ 4582 w 14524"/>
                <a:gd name="T43" fmla="*/ 5213 h 14524"/>
                <a:gd name="T44" fmla="*/ 2752 w 14524"/>
                <a:gd name="T45" fmla="*/ 6819 h 14524"/>
                <a:gd name="T46" fmla="*/ 2680 w 14524"/>
                <a:gd name="T47" fmla="*/ 5770 h 14524"/>
                <a:gd name="T48" fmla="*/ 36 w 14524"/>
                <a:gd name="T49" fmla="*/ 7236 h 14524"/>
                <a:gd name="T50" fmla="*/ 2625 w 14524"/>
                <a:gd name="T51" fmla="*/ 8793 h 14524"/>
                <a:gd name="T52" fmla="*/ 2680 w 14524"/>
                <a:gd name="T53" fmla="*/ 7779 h 14524"/>
                <a:gd name="T54" fmla="*/ 3917 w 14524"/>
                <a:gd name="T55" fmla="*/ 7706 h 14524"/>
                <a:gd name="T56" fmla="*/ 2473 w 14524"/>
                <a:gd name="T57" fmla="*/ 11426 h 14524"/>
                <a:gd name="T58" fmla="*/ 1680 w 14524"/>
                <a:gd name="T59" fmla="*/ 10735 h 14524"/>
                <a:gd name="T60" fmla="*/ 848 w 14524"/>
                <a:gd name="T61" fmla="*/ 13641 h 14524"/>
                <a:gd name="T62" fmla="*/ 3779 w 14524"/>
                <a:gd name="T63" fmla="*/ 12911 h 14524"/>
                <a:gd name="T64" fmla="*/ 3101 w 14524"/>
                <a:gd name="T65" fmla="*/ 12156 h 14524"/>
                <a:gd name="T66" fmla="*/ 5212 w 14524"/>
                <a:gd name="T67" fmla="*/ 9942 h 14524"/>
                <a:gd name="T68" fmla="*/ 6814 w 14524"/>
                <a:gd name="T69" fmla="*/ 11772 h 14524"/>
                <a:gd name="T70" fmla="*/ 5764 w 14524"/>
                <a:gd name="T71" fmla="*/ 11845 h 14524"/>
                <a:gd name="T72" fmla="*/ 7231 w 14524"/>
                <a:gd name="T73" fmla="*/ 14488 h 14524"/>
                <a:gd name="T74" fmla="*/ 8787 w 14524"/>
                <a:gd name="T75" fmla="*/ 11899 h 14524"/>
                <a:gd name="T76" fmla="*/ 7774 w 14524"/>
                <a:gd name="T77" fmla="*/ 11845 h 14524"/>
                <a:gd name="T78" fmla="*/ 7701 w 14524"/>
                <a:gd name="T79" fmla="*/ 10607 h 14524"/>
                <a:gd name="T80" fmla="*/ 11439 w 14524"/>
                <a:gd name="T81" fmla="*/ 12035 h 14524"/>
                <a:gd name="T82" fmla="*/ 10748 w 14524"/>
                <a:gd name="T83" fmla="*/ 12829 h 14524"/>
                <a:gd name="T84" fmla="*/ 13655 w 14524"/>
                <a:gd name="T85" fmla="*/ 13660 h 14524"/>
                <a:gd name="T86" fmla="*/ 12925 w 14524"/>
                <a:gd name="T87" fmla="*/ 10730 h 14524"/>
                <a:gd name="T88" fmla="*/ 12170 w 14524"/>
                <a:gd name="T89" fmla="*/ 11408 h 14524"/>
                <a:gd name="T90" fmla="*/ 9954 w 14524"/>
                <a:gd name="T91" fmla="*/ 9296 h 14524"/>
                <a:gd name="T92" fmla="*/ 11773 w 14524"/>
                <a:gd name="T93" fmla="*/ 7707 h 14524"/>
                <a:gd name="T94" fmla="*/ 11845 w 14524"/>
                <a:gd name="T95" fmla="*/ 8757 h 14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524" h="14524">
                  <a:moveTo>
                    <a:pt x="11899" y="8793"/>
                  </a:moveTo>
                  <a:cubicBezTo>
                    <a:pt x="14488" y="7289"/>
                    <a:pt x="14488" y="7289"/>
                    <a:pt x="14488" y="7289"/>
                  </a:cubicBezTo>
                  <a:cubicBezTo>
                    <a:pt x="14524" y="7272"/>
                    <a:pt x="14524" y="7254"/>
                    <a:pt x="14488" y="7236"/>
                  </a:cubicBezTo>
                  <a:cubicBezTo>
                    <a:pt x="11899" y="5733"/>
                    <a:pt x="11899" y="5733"/>
                    <a:pt x="11899" y="5733"/>
                  </a:cubicBezTo>
                  <a:cubicBezTo>
                    <a:pt x="11863" y="5715"/>
                    <a:pt x="11845" y="5733"/>
                    <a:pt x="11845" y="5770"/>
                  </a:cubicBezTo>
                  <a:cubicBezTo>
                    <a:pt x="11845" y="6746"/>
                    <a:pt x="11845" y="6746"/>
                    <a:pt x="11845" y="6746"/>
                  </a:cubicBezTo>
                  <a:cubicBezTo>
                    <a:pt x="11845" y="6783"/>
                    <a:pt x="11809" y="6819"/>
                    <a:pt x="11773" y="6819"/>
                  </a:cubicBezTo>
                  <a:cubicBezTo>
                    <a:pt x="11331" y="6819"/>
                    <a:pt x="10948" y="6819"/>
                    <a:pt x="10607" y="6819"/>
                  </a:cubicBezTo>
                  <a:cubicBezTo>
                    <a:pt x="10527" y="6211"/>
                    <a:pt x="10286" y="5654"/>
                    <a:pt x="9927" y="5192"/>
                  </a:cubicBezTo>
                  <a:cubicBezTo>
                    <a:pt x="11006" y="4112"/>
                    <a:pt x="12049" y="3069"/>
                    <a:pt x="12049" y="3069"/>
                  </a:cubicBezTo>
                  <a:cubicBezTo>
                    <a:pt x="12074" y="3044"/>
                    <a:pt x="12126" y="3044"/>
                    <a:pt x="12151" y="3069"/>
                  </a:cubicBezTo>
                  <a:cubicBezTo>
                    <a:pt x="12842" y="3760"/>
                    <a:pt x="12842" y="3760"/>
                    <a:pt x="12842" y="3760"/>
                  </a:cubicBezTo>
                  <a:cubicBezTo>
                    <a:pt x="12868" y="3786"/>
                    <a:pt x="12894" y="3786"/>
                    <a:pt x="12907" y="3747"/>
                  </a:cubicBezTo>
                  <a:cubicBezTo>
                    <a:pt x="13674" y="854"/>
                    <a:pt x="13674" y="854"/>
                    <a:pt x="13674" y="854"/>
                  </a:cubicBezTo>
                  <a:cubicBezTo>
                    <a:pt x="13688" y="816"/>
                    <a:pt x="13675" y="803"/>
                    <a:pt x="13637" y="816"/>
                  </a:cubicBezTo>
                  <a:cubicBezTo>
                    <a:pt x="10743" y="1584"/>
                    <a:pt x="10743" y="1584"/>
                    <a:pt x="10743" y="1584"/>
                  </a:cubicBezTo>
                  <a:cubicBezTo>
                    <a:pt x="10705" y="1597"/>
                    <a:pt x="10705" y="1622"/>
                    <a:pt x="10730" y="1648"/>
                  </a:cubicBezTo>
                  <a:cubicBezTo>
                    <a:pt x="11421" y="2339"/>
                    <a:pt x="11421" y="2339"/>
                    <a:pt x="11421" y="2339"/>
                  </a:cubicBezTo>
                  <a:cubicBezTo>
                    <a:pt x="11447" y="2365"/>
                    <a:pt x="11447" y="2416"/>
                    <a:pt x="11422" y="2442"/>
                  </a:cubicBezTo>
                  <a:cubicBezTo>
                    <a:pt x="11074" y="2790"/>
                    <a:pt x="10067" y="3796"/>
                    <a:pt x="9295" y="4569"/>
                  </a:cubicBezTo>
                  <a:cubicBezTo>
                    <a:pt x="8839" y="4225"/>
                    <a:pt x="8295" y="3994"/>
                    <a:pt x="7702" y="3916"/>
                  </a:cubicBezTo>
                  <a:cubicBezTo>
                    <a:pt x="7702" y="2757"/>
                    <a:pt x="7702" y="2751"/>
                    <a:pt x="7702" y="2751"/>
                  </a:cubicBezTo>
                  <a:cubicBezTo>
                    <a:pt x="7702" y="2715"/>
                    <a:pt x="7738" y="2679"/>
                    <a:pt x="7774" y="2679"/>
                  </a:cubicBezTo>
                  <a:cubicBezTo>
                    <a:pt x="8751" y="2679"/>
                    <a:pt x="8751" y="2679"/>
                    <a:pt x="8751" y="2679"/>
                  </a:cubicBezTo>
                  <a:cubicBezTo>
                    <a:pt x="8787" y="2679"/>
                    <a:pt x="8805" y="2661"/>
                    <a:pt x="8787" y="2625"/>
                  </a:cubicBezTo>
                  <a:cubicBezTo>
                    <a:pt x="7284" y="36"/>
                    <a:pt x="7284" y="36"/>
                    <a:pt x="7284" y="36"/>
                  </a:cubicBezTo>
                  <a:cubicBezTo>
                    <a:pt x="7267" y="0"/>
                    <a:pt x="7248" y="0"/>
                    <a:pt x="7231" y="36"/>
                  </a:cubicBezTo>
                  <a:cubicBezTo>
                    <a:pt x="5728" y="2625"/>
                    <a:pt x="5728" y="2625"/>
                    <a:pt x="5728" y="2625"/>
                  </a:cubicBezTo>
                  <a:cubicBezTo>
                    <a:pt x="5710" y="2661"/>
                    <a:pt x="5728" y="2679"/>
                    <a:pt x="5764" y="2679"/>
                  </a:cubicBezTo>
                  <a:cubicBezTo>
                    <a:pt x="6741" y="2679"/>
                    <a:pt x="6741" y="2679"/>
                    <a:pt x="6741" y="2679"/>
                  </a:cubicBezTo>
                  <a:cubicBezTo>
                    <a:pt x="6778" y="2679"/>
                    <a:pt x="6814" y="2715"/>
                    <a:pt x="6814" y="2751"/>
                  </a:cubicBezTo>
                  <a:cubicBezTo>
                    <a:pt x="6814" y="3194"/>
                    <a:pt x="6814" y="3576"/>
                    <a:pt x="6814" y="3918"/>
                  </a:cubicBezTo>
                  <a:cubicBezTo>
                    <a:pt x="6215" y="3997"/>
                    <a:pt x="5666" y="4233"/>
                    <a:pt x="5209" y="4585"/>
                  </a:cubicBezTo>
                  <a:cubicBezTo>
                    <a:pt x="4128" y="3504"/>
                    <a:pt x="3083" y="2460"/>
                    <a:pt x="3083" y="2460"/>
                  </a:cubicBezTo>
                  <a:cubicBezTo>
                    <a:pt x="3057" y="2434"/>
                    <a:pt x="3057" y="2382"/>
                    <a:pt x="3083" y="2357"/>
                  </a:cubicBezTo>
                  <a:cubicBezTo>
                    <a:pt x="3774" y="1666"/>
                    <a:pt x="3774" y="1666"/>
                    <a:pt x="3774" y="1666"/>
                  </a:cubicBezTo>
                  <a:cubicBezTo>
                    <a:pt x="3800" y="1641"/>
                    <a:pt x="3799" y="1614"/>
                    <a:pt x="3761" y="1602"/>
                  </a:cubicBezTo>
                  <a:cubicBezTo>
                    <a:pt x="868" y="834"/>
                    <a:pt x="868" y="834"/>
                    <a:pt x="868" y="834"/>
                  </a:cubicBezTo>
                  <a:cubicBezTo>
                    <a:pt x="829" y="821"/>
                    <a:pt x="817" y="834"/>
                    <a:pt x="830" y="872"/>
                  </a:cubicBezTo>
                  <a:cubicBezTo>
                    <a:pt x="1598" y="3765"/>
                    <a:pt x="1598" y="3765"/>
                    <a:pt x="1598" y="3765"/>
                  </a:cubicBezTo>
                  <a:cubicBezTo>
                    <a:pt x="1610" y="3803"/>
                    <a:pt x="1636" y="3804"/>
                    <a:pt x="1662" y="3778"/>
                  </a:cubicBezTo>
                  <a:cubicBezTo>
                    <a:pt x="2353" y="3087"/>
                    <a:pt x="2353" y="3087"/>
                    <a:pt x="2353" y="3087"/>
                  </a:cubicBezTo>
                  <a:cubicBezTo>
                    <a:pt x="2379" y="3061"/>
                    <a:pt x="2430" y="3061"/>
                    <a:pt x="2456" y="3087"/>
                  </a:cubicBezTo>
                  <a:cubicBezTo>
                    <a:pt x="2803" y="3434"/>
                    <a:pt x="3809" y="4440"/>
                    <a:pt x="4582" y="5213"/>
                  </a:cubicBezTo>
                  <a:cubicBezTo>
                    <a:pt x="4231" y="5671"/>
                    <a:pt x="3996" y="6219"/>
                    <a:pt x="3917" y="6819"/>
                  </a:cubicBezTo>
                  <a:cubicBezTo>
                    <a:pt x="2757" y="6819"/>
                    <a:pt x="2752" y="6819"/>
                    <a:pt x="2752" y="6819"/>
                  </a:cubicBezTo>
                  <a:cubicBezTo>
                    <a:pt x="2716" y="6819"/>
                    <a:pt x="2680" y="6783"/>
                    <a:pt x="2680" y="6747"/>
                  </a:cubicBezTo>
                  <a:cubicBezTo>
                    <a:pt x="2680" y="5770"/>
                    <a:pt x="2680" y="5770"/>
                    <a:pt x="2680" y="5770"/>
                  </a:cubicBezTo>
                  <a:cubicBezTo>
                    <a:pt x="2680" y="5733"/>
                    <a:pt x="2661" y="5715"/>
                    <a:pt x="2625" y="5733"/>
                  </a:cubicBezTo>
                  <a:cubicBezTo>
                    <a:pt x="36" y="7236"/>
                    <a:pt x="36" y="7236"/>
                    <a:pt x="36" y="7236"/>
                  </a:cubicBezTo>
                  <a:cubicBezTo>
                    <a:pt x="0" y="7254"/>
                    <a:pt x="0" y="7272"/>
                    <a:pt x="36" y="7290"/>
                  </a:cubicBezTo>
                  <a:cubicBezTo>
                    <a:pt x="2625" y="8793"/>
                    <a:pt x="2625" y="8793"/>
                    <a:pt x="2625" y="8793"/>
                  </a:cubicBezTo>
                  <a:cubicBezTo>
                    <a:pt x="2661" y="8811"/>
                    <a:pt x="2680" y="8793"/>
                    <a:pt x="2680" y="8757"/>
                  </a:cubicBezTo>
                  <a:cubicBezTo>
                    <a:pt x="2680" y="7779"/>
                    <a:pt x="2680" y="7779"/>
                    <a:pt x="2680" y="7779"/>
                  </a:cubicBezTo>
                  <a:cubicBezTo>
                    <a:pt x="2680" y="7743"/>
                    <a:pt x="2716" y="7706"/>
                    <a:pt x="2752" y="7706"/>
                  </a:cubicBezTo>
                  <a:cubicBezTo>
                    <a:pt x="3194" y="7706"/>
                    <a:pt x="3577" y="7706"/>
                    <a:pt x="3917" y="7706"/>
                  </a:cubicBezTo>
                  <a:cubicBezTo>
                    <a:pt x="3996" y="8307"/>
                    <a:pt x="4233" y="8856"/>
                    <a:pt x="4584" y="9315"/>
                  </a:cubicBezTo>
                  <a:cubicBezTo>
                    <a:pt x="3509" y="10390"/>
                    <a:pt x="2473" y="11426"/>
                    <a:pt x="2473" y="11426"/>
                  </a:cubicBezTo>
                  <a:cubicBezTo>
                    <a:pt x="2448" y="11451"/>
                    <a:pt x="2396" y="11451"/>
                    <a:pt x="2371" y="11426"/>
                  </a:cubicBezTo>
                  <a:cubicBezTo>
                    <a:pt x="1680" y="10735"/>
                    <a:pt x="1680" y="10735"/>
                    <a:pt x="1680" y="10735"/>
                  </a:cubicBezTo>
                  <a:cubicBezTo>
                    <a:pt x="1654" y="10709"/>
                    <a:pt x="1628" y="10709"/>
                    <a:pt x="1615" y="10747"/>
                  </a:cubicBezTo>
                  <a:cubicBezTo>
                    <a:pt x="848" y="13641"/>
                    <a:pt x="848" y="13641"/>
                    <a:pt x="848" y="13641"/>
                  </a:cubicBezTo>
                  <a:cubicBezTo>
                    <a:pt x="835" y="13679"/>
                    <a:pt x="847" y="13692"/>
                    <a:pt x="886" y="13679"/>
                  </a:cubicBezTo>
                  <a:cubicBezTo>
                    <a:pt x="3779" y="12911"/>
                    <a:pt x="3779" y="12911"/>
                    <a:pt x="3779" y="12911"/>
                  </a:cubicBezTo>
                  <a:cubicBezTo>
                    <a:pt x="3817" y="12898"/>
                    <a:pt x="3818" y="12872"/>
                    <a:pt x="3792" y="12847"/>
                  </a:cubicBezTo>
                  <a:cubicBezTo>
                    <a:pt x="3101" y="12156"/>
                    <a:pt x="3101" y="12156"/>
                    <a:pt x="3101" y="12156"/>
                  </a:cubicBezTo>
                  <a:cubicBezTo>
                    <a:pt x="3075" y="12130"/>
                    <a:pt x="3075" y="12079"/>
                    <a:pt x="3101" y="12053"/>
                  </a:cubicBezTo>
                  <a:cubicBezTo>
                    <a:pt x="3446" y="11707"/>
                    <a:pt x="4441" y="10712"/>
                    <a:pt x="5212" y="9942"/>
                  </a:cubicBezTo>
                  <a:cubicBezTo>
                    <a:pt x="5669" y="10291"/>
                    <a:pt x="6216" y="10527"/>
                    <a:pt x="6814" y="10606"/>
                  </a:cubicBezTo>
                  <a:cubicBezTo>
                    <a:pt x="6814" y="11767"/>
                    <a:pt x="6814" y="11772"/>
                    <a:pt x="6814" y="11772"/>
                  </a:cubicBezTo>
                  <a:cubicBezTo>
                    <a:pt x="6814" y="11808"/>
                    <a:pt x="6778" y="11845"/>
                    <a:pt x="6742" y="11845"/>
                  </a:cubicBezTo>
                  <a:cubicBezTo>
                    <a:pt x="5764" y="11845"/>
                    <a:pt x="5764" y="11845"/>
                    <a:pt x="5764" y="11845"/>
                  </a:cubicBezTo>
                  <a:cubicBezTo>
                    <a:pt x="5728" y="11845"/>
                    <a:pt x="5710" y="11863"/>
                    <a:pt x="5728" y="11899"/>
                  </a:cubicBezTo>
                  <a:cubicBezTo>
                    <a:pt x="7231" y="14488"/>
                    <a:pt x="7231" y="14488"/>
                    <a:pt x="7231" y="14488"/>
                  </a:cubicBezTo>
                  <a:cubicBezTo>
                    <a:pt x="7249" y="14524"/>
                    <a:pt x="7267" y="14524"/>
                    <a:pt x="7285" y="14488"/>
                  </a:cubicBezTo>
                  <a:cubicBezTo>
                    <a:pt x="8787" y="11899"/>
                    <a:pt x="8787" y="11899"/>
                    <a:pt x="8787" y="11899"/>
                  </a:cubicBezTo>
                  <a:cubicBezTo>
                    <a:pt x="8806" y="11863"/>
                    <a:pt x="8787" y="11845"/>
                    <a:pt x="8751" y="11845"/>
                  </a:cubicBezTo>
                  <a:cubicBezTo>
                    <a:pt x="7774" y="11845"/>
                    <a:pt x="7774" y="11845"/>
                    <a:pt x="7774" y="11845"/>
                  </a:cubicBezTo>
                  <a:cubicBezTo>
                    <a:pt x="7737" y="11845"/>
                    <a:pt x="7701" y="11808"/>
                    <a:pt x="7701" y="11772"/>
                  </a:cubicBezTo>
                  <a:cubicBezTo>
                    <a:pt x="7701" y="11330"/>
                    <a:pt x="7701" y="10948"/>
                    <a:pt x="7701" y="10607"/>
                  </a:cubicBezTo>
                  <a:cubicBezTo>
                    <a:pt x="8311" y="10528"/>
                    <a:pt x="8869" y="10287"/>
                    <a:pt x="9331" y="9927"/>
                  </a:cubicBezTo>
                  <a:cubicBezTo>
                    <a:pt x="10406" y="11002"/>
                    <a:pt x="11439" y="12035"/>
                    <a:pt x="11439" y="12035"/>
                  </a:cubicBezTo>
                  <a:cubicBezTo>
                    <a:pt x="11465" y="12061"/>
                    <a:pt x="11465" y="12112"/>
                    <a:pt x="11440" y="12137"/>
                  </a:cubicBezTo>
                  <a:cubicBezTo>
                    <a:pt x="10748" y="12829"/>
                    <a:pt x="10748" y="12829"/>
                    <a:pt x="10748" y="12829"/>
                  </a:cubicBezTo>
                  <a:cubicBezTo>
                    <a:pt x="10723" y="12854"/>
                    <a:pt x="10723" y="12880"/>
                    <a:pt x="10761" y="12893"/>
                  </a:cubicBezTo>
                  <a:cubicBezTo>
                    <a:pt x="13655" y="13660"/>
                    <a:pt x="13655" y="13660"/>
                    <a:pt x="13655" y="13660"/>
                  </a:cubicBezTo>
                  <a:cubicBezTo>
                    <a:pt x="13693" y="13674"/>
                    <a:pt x="13706" y="13661"/>
                    <a:pt x="13693" y="13623"/>
                  </a:cubicBezTo>
                  <a:cubicBezTo>
                    <a:pt x="12925" y="10730"/>
                    <a:pt x="12925" y="10730"/>
                    <a:pt x="12925" y="10730"/>
                  </a:cubicBezTo>
                  <a:cubicBezTo>
                    <a:pt x="12912" y="10691"/>
                    <a:pt x="12886" y="10691"/>
                    <a:pt x="12861" y="10716"/>
                  </a:cubicBezTo>
                  <a:cubicBezTo>
                    <a:pt x="12170" y="11408"/>
                    <a:pt x="12170" y="11408"/>
                    <a:pt x="12170" y="11408"/>
                  </a:cubicBezTo>
                  <a:cubicBezTo>
                    <a:pt x="12144" y="11434"/>
                    <a:pt x="12092" y="11434"/>
                    <a:pt x="12067" y="11408"/>
                  </a:cubicBezTo>
                  <a:cubicBezTo>
                    <a:pt x="11721" y="11062"/>
                    <a:pt x="10725" y="10066"/>
                    <a:pt x="9954" y="9296"/>
                  </a:cubicBezTo>
                  <a:cubicBezTo>
                    <a:pt x="10298" y="8841"/>
                    <a:pt x="10529" y="8299"/>
                    <a:pt x="10607" y="7707"/>
                  </a:cubicBezTo>
                  <a:cubicBezTo>
                    <a:pt x="11767" y="7707"/>
                    <a:pt x="11773" y="7707"/>
                    <a:pt x="11773" y="7707"/>
                  </a:cubicBezTo>
                  <a:cubicBezTo>
                    <a:pt x="11809" y="7707"/>
                    <a:pt x="11845" y="7743"/>
                    <a:pt x="11845" y="7779"/>
                  </a:cubicBezTo>
                  <a:cubicBezTo>
                    <a:pt x="11845" y="8757"/>
                    <a:pt x="11845" y="8757"/>
                    <a:pt x="11845" y="8757"/>
                  </a:cubicBezTo>
                  <a:cubicBezTo>
                    <a:pt x="11845" y="8793"/>
                    <a:pt x="11863" y="8810"/>
                    <a:pt x="11899" y="879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78" name="正方形/長方形 77"/>
          <p:cNvSpPr/>
          <p:nvPr/>
        </p:nvSpPr>
        <p:spPr>
          <a:xfrm>
            <a:off x="7158206" y="5038490"/>
            <a:ext cx="894094" cy="461665"/>
          </a:xfrm>
          <a:prstGeom prst="rect">
            <a:avLst/>
          </a:prstGeom>
          <a:solidFill>
            <a:schemeClr val="bg1"/>
          </a:solidFill>
          <a:ln w="3175">
            <a:solidFill>
              <a:schemeClr val="tx1"/>
            </a:solidFill>
          </a:ln>
        </p:spPr>
        <p:txBody>
          <a:bodyPr wrap="square">
            <a:spAutoFit/>
          </a:bodyPr>
          <a:lstStyle/>
          <a:p>
            <a:pPr algn="ctr"/>
            <a:r>
              <a:rPr lang="en-US" altLang="ja-JP" sz="1200" dirty="0"/>
              <a:t>OS</a:t>
            </a:r>
            <a:r>
              <a:rPr lang="ja-JP" altLang="en-US" sz="1200" dirty="0"/>
              <a:t>種別①</a:t>
            </a:r>
            <a:br>
              <a:rPr lang="en-US" altLang="ja-JP" sz="1200" dirty="0"/>
            </a:br>
            <a:r>
              <a:rPr lang="en-US" altLang="ja-JP" sz="1200" dirty="0" err="1"/>
              <a:t>vyos_RT</a:t>
            </a:r>
            <a:endParaRPr lang="ja-JP" altLang="en-US" sz="1200" dirty="0"/>
          </a:p>
        </p:txBody>
      </p:sp>
      <p:sp>
        <p:nvSpPr>
          <p:cNvPr id="79" name="正方形/長方形 78"/>
          <p:cNvSpPr/>
          <p:nvPr/>
        </p:nvSpPr>
        <p:spPr>
          <a:xfrm>
            <a:off x="7158206" y="5800682"/>
            <a:ext cx="1224170" cy="461665"/>
          </a:xfrm>
          <a:prstGeom prst="rect">
            <a:avLst/>
          </a:prstGeom>
          <a:solidFill>
            <a:schemeClr val="bg1"/>
          </a:solidFill>
          <a:ln w="3175">
            <a:solidFill>
              <a:schemeClr val="tx1"/>
            </a:solidFill>
          </a:ln>
        </p:spPr>
        <p:txBody>
          <a:bodyPr wrap="square">
            <a:spAutoFit/>
          </a:bodyPr>
          <a:lstStyle/>
          <a:p>
            <a:pPr algn="ctr"/>
            <a:r>
              <a:rPr lang="en-US" altLang="ja-JP" sz="1200" dirty="0"/>
              <a:t>OS</a:t>
            </a:r>
            <a:r>
              <a:rPr lang="ja-JP" altLang="en-US" sz="1200" dirty="0"/>
              <a:t>種別②  </a:t>
            </a:r>
            <a:r>
              <a:rPr lang="en-US" altLang="ja-JP" sz="1200" dirty="0"/>
              <a:t>Cisco_L3SW</a:t>
            </a:r>
            <a:endParaRPr lang="ja-JP" altLang="en-US" sz="1200" dirty="0"/>
          </a:p>
        </p:txBody>
      </p:sp>
      <p:cxnSp>
        <p:nvCxnSpPr>
          <p:cNvPr id="82" name="カギ線コネクタ 81"/>
          <p:cNvCxnSpPr>
            <a:cxnSpLocks/>
            <a:stCxn id="37" idx="3"/>
          </p:cNvCxnSpPr>
          <p:nvPr/>
        </p:nvCxnSpPr>
        <p:spPr bwMode="auto">
          <a:xfrm>
            <a:off x="4587481" y="5102760"/>
            <a:ext cx="2019789" cy="750505"/>
          </a:xfrm>
          <a:prstGeom prst="bentConnector3">
            <a:avLst>
              <a:gd name="adj1" fmla="val 50000"/>
            </a:avLst>
          </a:prstGeom>
          <a:ln w="38100" cap="flat" cmpd="sng" algn="ctr">
            <a:solidFill>
              <a:schemeClr val="accent6"/>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00" name="直線コネクタ 99"/>
          <p:cNvCxnSpPr>
            <a:cxnSpLocks/>
            <a:stCxn id="46" idx="3"/>
          </p:cNvCxnSpPr>
          <p:nvPr/>
        </p:nvCxnSpPr>
        <p:spPr bwMode="auto">
          <a:xfrm flipV="1">
            <a:off x="2334312" y="4765632"/>
            <a:ext cx="667810" cy="449940"/>
          </a:xfrm>
          <a:prstGeom prst="line">
            <a:avLst/>
          </a:prstGeom>
          <a:ln w="19050">
            <a:prstDash val="sysDot"/>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1" name="直線コネクタ 100"/>
          <p:cNvCxnSpPr>
            <a:cxnSpLocks/>
            <a:stCxn id="46" idx="3"/>
          </p:cNvCxnSpPr>
          <p:nvPr/>
        </p:nvCxnSpPr>
        <p:spPr bwMode="auto">
          <a:xfrm>
            <a:off x="2334312" y="5215572"/>
            <a:ext cx="700911" cy="708966"/>
          </a:xfrm>
          <a:prstGeom prst="line">
            <a:avLst/>
          </a:prstGeom>
          <a:ln w="19050">
            <a:prstDash val="sysDot"/>
            <a:headEnd type="none" w="med" len="med"/>
            <a:tailEnd type="none" w="med" len="med"/>
          </a:ln>
        </p:spPr>
        <p:style>
          <a:lnRef idx="1">
            <a:schemeClr val="accent6"/>
          </a:lnRef>
          <a:fillRef idx="0">
            <a:schemeClr val="accent6"/>
          </a:fillRef>
          <a:effectRef idx="0">
            <a:schemeClr val="accent6"/>
          </a:effectRef>
          <a:fontRef idx="minor">
            <a:schemeClr val="tx1"/>
          </a:fontRef>
        </p:style>
      </p:cxnSp>
      <p:pic>
        <p:nvPicPr>
          <p:cNvPr id="107" name="図 106"/>
          <p:cNvPicPr>
            <a:picLocks noChangeAspect="1"/>
          </p:cNvPicPr>
          <p:nvPr/>
        </p:nvPicPr>
        <p:blipFill>
          <a:blip r:embed="rId3"/>
          <a:stretch>
            <a:fillRect/>
          </a:stretch>
        </p:blipFill>
        <p:spPr>
          <a:xfrm>
            <a:off x="4873806" y="4091480"/>
            <a:ext cx="702116" cy="702116"/>
          </a:xfrm>
          <a:prstGeom prst="rect">
            <a:avLst/>
          </a:prstGeom>
        </p:spPr>
      </p:pic>
      <p:sp>
        <p:nvSpPr>
          <p:cNvPr id="112" name="テキスト ボックス 111"/>
          <p:cNvSpPr txBox="1"/>
          <p:nvPr/>
        </p:nvSpPr>
        <p:spPr>
          <a:xfrm>
            <a:off x="1112289" y="3525249"/>
            <a:ext cx="2885877" cy="338554"/>
          </a:xfrm>
          <a:prstGeom prst="rect">
            <a:avLst/>
          </a:prstGeom>
          <a:noFill/>
        </p:spPr>
        <p:txBody>
          <a:bodyPr wrap="square" rtlCol="0">
            <a:spAutoFit/>
          </a:bodyPr>
          <a:lstStyle/>
          <a:p>
            <a:pPr algn="ctr"/>
            <a:r>
              <a:rPr lang="en-US" altLang="ja-JP" sz="1600" b="1" u="sng" dirty="0">
                <a:ln w="0"/>
                <a:solidFill>
                  <a:schemeClr val="accent6">
                    <a:lumMod val="90000"/>
                    <a:lumOff val="10000"/>
                  </a:schemeClr>
                </a:solidFill>
              </a:rPr>
              <a:t>Movement</a:t>
            </a:r>
            <a:r>
              <a:rPr lang="ja-JP" altLang="en-US" sz="1600" b="1" u="sng" dirty="0">
                <a:ln w="0"/>
                <a:solidFill>
                  <a:schemeClr val="accent6">
                    <a:lumMod val="90000"/>
                    <a:lumOff val="10000"/>
                  </a:schemeClr>
                </a:solidFill>
              </a:rPr>
              <a:t>の作成</a:t>
            </a:r>
            <a:endParaRPr lang="en-US" altLang="ja-JP" sz="1600" b="1" u="sng" dirty="0">
              <a:ln w="0"/>
              <a:solidFill>
                <a:schemeClr val="accent6">
                  <a:lumMod val="90000"/>
                  <a:lumOff val="10000"/>
                </a:schemeClr>
              </a:solidFill>
            </a:endParaRPr>
          </a:p>
        </p:txBody>
      </p:sp>
      <p:sp>
        <p:nvSpPr>
          <p:cNvPr id="113" name="テキスト ボックス 112"/>
          <p:cNvSpPr txBox="1"/>
          <p:nvPr/>
        </p:nvSpPr>
        <p:spPr>
          <a:xfrm>
            <a:off x="5609658" y="4180928"/>
            <a:ext cx="2885877" cy="523220"/>
          </a:xfrm>
          <a:prstGeom prst="rect">
            <a:avLst/>
          </a:prstGeom>
          <a:noFill/>
        </p:spPr>
        <p:txBody>
          <a:bodyPr wrap="square" rtlCol="0">
            <a:spAutoFit/>
          </a:bodyPr>
          <a:lstStyle/>
          <a:p>
            <a:r>
              <a:rPr lang="ja-JP" altLang="en-US" sz="1400" b="1" u="sng" dirty="0">
                <a:ln w="0"/>
                <a:solidFill>
                  <a:schemeClr val="accent6">
                    <a:lumMod val="90000"/>
                    <a:lumOff val="10000"/>
                  </a:schemeClr>
                </a:solidFill>
              </a:rPr>
              <a:t>パラメータシートを利用した</a:t>
            </a:r>
            <a:br>
              <a:rPr lang="en-US" altLang="ja-JP" sz="1400" b="1" u="sng" dirty="0">
                <a:ln w="0"/>
                <a:solidFill>
                  <a:schemeClr val="accent6">
                    <a:lumMod val="90000"/>
                    <a:lumOff val="10000"/>
                  </a:schemeClr>
                </a:solidFill>
              </a:rPr>
            </a:br>
            <a:r>
              <a:rPr lang="ja-JP" altLang="en-US" sz="1400" b="1" u="sng" dirty="0">
                <a:ln w="0"/>
                <a:solidFill>
                  <a:schemeClr val="accent6">
                    <a:lumMod val="90000"/>
                    <a:lumOff val="10000"/>
                  </a:schemeClr>
                </a:solidFill>
              </a:rPr>
              <a:t>代入値や作業対象ホストの設定</a:t>
            </a:r>
            <a:endParaRPr lang="en-US" altLang="ja-JP" sz="1400" b="1" u="sng" dirty="0">
              <a:ln w="0"/>
              <a:solidFill>
                <a:schemeClr val="accent6">
                  <a:lumMod val="90000"/>
                  <a:lumOff val="10000"/>
                </a:schemeClr>
              </a:solidFill>
            </a:endParaRPr>
          </a:p>
        </p:txBody>
      </p:sp>
      <p:sp>
        <p:nvSpPr>
          <p:cNvPr id="121" name="加算 120"/>
          <p:cNvSpPr/>
          <p:nvPr/>
        </p:nvSpPr>
        <p:spPr bwMode="auto">
          <a:xfrm>
            <a:off x="5116849" y="4818335"/>
            <a:ext cx="216030" cy="220059"/>
          </a:xfrm>
          <a:prstGeom prst="mathPlus">
            <a:avLst>
              <a:gd name="adj1" fmla="val 16095"/>
            </a:avLst>
          </a:prstGeom>
          <a:solidFill>
            <a:schemeClr val="accent6"/>
          </a:solidFill>
          <a:ln w="12700">
            <a:solidFill>
              <a:schemeClr val="tx1"/>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dirty="0">
              <a:latin typeface="+mn-ea"/>
            </a:endParaRPr>
          </a:p>
        </p:txBody>
      </p:sp>
      <p:cxnSp>
        <p:nvCxnSpPr>
          <p:cNvPr id="5" name="直線矢印コネクタ 4">
            <a:extLst>
              <a:ext uri="{FF2B5EF4-FFF2-40B4-BE49-F238E27FC236}">
                <a16:creationId xmlns:a16="http://schemas.microsoft.com/office/drawing/2014/main" id="{BED513CD-C02C-41FB-BEA1-51B994843F03}"/>
              </a:ext>
            </a:extLst>
          </p:cNvPr>
          <p:cNvCxnSpPr>
            <a:stCxn id="44" idx="2"/>
            <a:endCxn id="43" idx="0"/>
          </p:cNvCxnSpPr>
          <p:nvPr/>
        </p:nvCxnSpPr>
        <p:spPr bwMode="auto">
          <a:xfrm>
            <a:off x="1524312" y="4730861"/>
            <a:ext cx="0" cy="997116"/>
          </a:xfrm>
          <a:prstGeom prst="straightConnector1">
            <a:avLst/>
          </a:prstGeom>
          <a:solidFill>
            <a:schemeClr val="bg1"/>
          </a:solidFill>
          <a:ln w="381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43" name="正方形/長方形 94"/>
          <p:cNvSpPr>
            <a:spLocks noChangeArrowheads="1"/>
          </p:cNvSpPr>
          <p:nvPr/>
        </p:nvSpPr>
        <p:spPr bwMode="auto">
          <a:xfrm>
            <a:off x="714312" y="5727977"/>
            <a:ext cx="1620000" cy="380958"/>
          </a:xfrm>
          <a:prstGeom prst="rect">
            <a:avLst/>
          </a:prstGeom>
          <a:ln w="38100">
            <a:solidFill>
              <a:schemeClr val="accent6"/>
            </a:solidFill>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ja-JP" sz="1200" b="0" i="0" u="none" strike="noStrike" cap="none" normalizeH="0" baseline="0">
                <a:ln>
                  <a:noFill/>
                </a:ln>
                <a:solidFill>
                  <a:schemeClr val="tx1"/>
                </a:solidFill>
                <a:effectLst/>
                <a:latin typeface="+mn-ea"/>
              </a:rPr>
              <a:t>END</a:t>
            </a:r>
            <a:endParaRPr kumimoji="0" lang="ja-JP" altLang="ja-JP" sz="1200" b="0" i="0" u="none" strike="noStrike" cap="none" normalizeH="0" baseline="0">
              <a:ln>
                <a:noFill/>
              </a:ln>
              <a:solidFill>
                <a:schemeClr val="tx1"/>
              </a:solidFill>
              <a:effectLst/>
              <a:latin typeface="+mn-ea"/>
            </a:endParaRPr>
          </a:p>
        </p:txBody>
      </p:sp>
      <p:sp>
        <p:nvSpPr>
          <p:cNvPr id="44" name="正方形/長方形 92"/>
          <p:cNvSpPr>
            <a:spLocks noChangeArrowheads="1"/>
          </p:cNvSpPr>
          <p:nvPr/>
        </p:nvSpPr>
        <p:spPr bwMode="auto">
          <a:xfrm>
            <a:off x="714312" y="4349903"/>
            <a:ext cx="1620000" cy="380958"/>
          </a:xfrm>
          <a:prstGeom prst="rect">
            <a:avLst/>
          </a:prstGeom>
          <a:ln w="38100">
            <a:solidFill>
              <a:schemeClr val="accent6"/>
            </a:solidFill>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algn="ctr" eaLnBrk="0" fontAlgn="base" hangingPunct="0">
              <a:spcBef>
                <a:spcPct val="0"/>
              </a:spcBef>
              <a:spcAft>
                <a:spcPct val="0"/>
              </a:spcAft>
            </a:pPr>
            <a:r>
              <a:rPr kumimoji="0" lang="en-US" altLang="ja-JP" sz="1200" b="0" i="0" u="none" strike="noStrike" cap="none" normalizeH="0" baseline="0">
                <a:ln>
                  <a:noFill/>
                </a:ln>
                <a:solidFill>
                  <a:srgbClr val="000000"/>
                </a:solidFill>
                <a:effectLst/>
                <a:latin typeface="+mn-ea"/>
                <a:cs typeface="Times New Roman" panose="02020603050405020304" pitchFamily="18" charset="0"/>
              </a:rPr>
              <a:t>START</a:t>
            </a:r>
            <a:endParaRPr kumimoji="0" lang="ja-JP" altLang="en-US" sz="1200">
              <a:solidFill>
                <a:srgbClr val="000000"/>
              </a:solidFill>
              <a:latin typeface="+mn-ea"/>
              <a:cs typeface="Times New Roman" panose="02020603050405020304" pitchFamily="18" charset="0"/>
            </a:endParaRPr>
          </a:p>
        </p:txBody>
      </p:sp>
      <p:sp>
        <p:nvSpPr>
          <p:cNvPr id="46" name="正方形/長方形 92"/>
          <p:cNvSpPr>
            <a:spLocks noChangeArrowheads="1"/>
          </p:cNvSpPr>
          <p:nvPr/>
        </p:nvSpPr>
        <p:spPr bwMode="auto">
          <a:xfrm>
            <a:off x="714312" y="4968846"/>
            <a:ext cx="1620000" cy="493451"/>
          </a:xfrm>
          <a:prstGeom prst="rect">
            <a:avLst/>
          </a:prstGeom>
          <a:ln w="38100">
            <a:solidFill>
              <a:schemeClr val="accent6"/>
            </a:solidFill>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algn="ctr" eaLnBrk="0" fontAlgn="base" hangingPunct="0">
              <a:spcBef>
                <a:spcPct val="0"/>
              </a:spcBef>
              <a:spcAft>
                <a:spcPct val="0"/>
              </a:spcAft>
            </a:pPr>
            <a:r>
              <a:rPr kumimoji="0" lang="ja-JP" altLang="en-US" sz="1200">
                <a:solidFill>
                  <a:srgbClr val="000000"/>
                </a:solidFill>
                <a:latin typeface="+mn-ea"/>
                <a:cs typeface="Times New Roman" panose="02020603050405020304" pitchFamily="18" charset="0"/>
              </a:rPr>
              <a:t>対話種別①</a:t>
            </a:r>
            <a:br>
              <a:rPr kumimoji="0" lang="en-US" altLang="ja-JP" sz="1200">
                <a:solidFill>
                  <a:srgbClr val="000000"/>
                </a:solidFill>
                <a:latin typeface="+mn-ea"/>
                <a:cs typeface="Times New Roman" panose="02020603050405020304" pitchFamily="18" charset="0"/>
              </a:rPr>
            </a:br>
            <a:r>
              <a:rPr lang="en-US" altLang="ja-JP" sz="1200" b="1"/>
              <a:t>syslog</a:t>
            </a:r>
            <a:r>
              <a:rPr lang="ja-JP" altLang="en-US" sz="1200" b="1"/>
              <a:t>サーバ設定</a:t>
            </a:r>
          </a:p>
        </p:txBody>
      </p:sp>
      <p:sp>
        <p:nvSpPr>
          <p:cNvPr id="40" name="テキスト ボックス 39">
            <a:extLst>
              <a:ext uri="{FF2B5EF4-FFF2-40B4-BE49-F238E27FC236}">
                <a16:creationId xmlns:a16="http://schemas.microsoft.com/office/drawing/2014/main" id="{A2305F10-DE7D-4329-BFCC-187EA6F284FF}"/>
              </a:ext>
            </a:extLst>
          </p:cNvPr>
          <p:cNvSpPr txBox="1"/>
          <p:nvPr/>
        </p:nvSpPr>
        <p:spPr>
          <a:xfrm>
            <a:off x="598782" y="4045527"/>
            <a:ext cx="1851061" cy="307777"/>
          </a:xfrm>
          <a:prstGeom prst="rect">
            <a:avLst/>
          </a:prstGeom>
          <a:noFill/>
        </p:spPr>
        <p:txBody>
          <a:bodyPr wrap="square" rtlCol="0">
            <a:spAutoFit/>
          </a:bodyPr>
          <a:lstStyle/>
          <a:p>
            <a:pPr algn="ctr"/>
            <a:r>
              <a:rPr kumimoji="1" lang="en-US" altLang="ja-JP" sz="1400" b="1" dirty="0">
                <a:ln w="0"/>
                <a:solidFill>
                  <a:schemeClr val="accent6"/>
                </a:solidFill>
              </a:rPr>
              <a:t>Movement</a:t>
            </a:r>
            <a:r>
              <a:rPr kumimoji="1" lang="ja-JP" altLang="en-US" sz="1400" b="1" dirty="0">
                <a:ln w="0"/>
                <a:solidFill>
                  <a:schemeClr val="accent6"/>
                </a:solidFill>
              </a:rPr>
              <a:t>①</a:t>
            </a:r>
          </a:p>
        </p:txBody>
      </p:sp>
      <p:grpSp>
        <p:nvGrpSpPr>
          <p:cNvPr id="61" name="グループ化 60"/>
          <p:cNvGrpSpPr>
            <a:grpSpLocks noChangeAspect="1"/>
          </p:cNvGrpSpPr>
          <p:nvPr/>
        </p:nvGrpSpPr>
        <p:grpSpPr bwMode="gray">
          <a:xfrm>
            <a:off x="2915004" y="5361120"/>
            <a:ext cx="640627" cy="737443"/>
            <a:chOff x="-2227263" y="1692275"/>
            <a:chExt cx="2468563" cy="2841625"/>
          </a:xfrm>
        </p:grpSpPr>
        <p:sp>
          <p:nvSpPr>
            <p:cNvPr id="62"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rgbClr val="336699"/>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3" name="フリーフォーム 62"/>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4" name="テキスト ボックス 63"/>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19" name="正方形/長方形 18"/>
          <p:cNvSpPr/>
          <p:nvPr/>
        </p:nvSpPr>
        <p:spPr>
          <a:xfrm>
            <a:off x="3231769" y="5791290"/>
            <a:ext cx="1224170" cy="461665"/>
          </a:xfrm>
          <a:prstGeom prst="rect">
            <a:avLst/>
          </a:prstGeom>
          <a:solidFill>
            <a:schemeClr val="bg1"/>
          </a:solidFill>
          <a:ln w="3175">
            <a:solidFill>
              <a:schemeClr val="tx1"/>
            </a:solidFill>
          </a:ln>
        </p:spPr>
        <p:txBody>
          <a:bodyPr wrap="square">
            <a:spAutoFit/>
          </a:bodyPr>
          <a:lstStyle/>
          <a:p>
            <a:pPr algn="ctr"/>
            <a:r>
              <a:rPr lang="en-US" altLang="ja-JP" sz="1200" dirty="0"/>
              <a:t>OS</a:t>
            </a:r>
            <a:r>
              <a:rPr lang="ja-JP" altLang="en-US" sz="1200" dirty="0"/>
              <a:t>種別②  </a:t>
            </a:r>
            <a:r>
              <a:rPr lang="en-US" altLang="ja-JP" sz="1200" dirty="0"/>
              <a:t>Cisco_L3SW</a:t>
            </a:r>
            <a:endParaRPr lang="ja-JP" altLang="en-US" sz="1200" dirty="0"/>
          </a:p>
        </p:txBody>
      </p:sp>
      <p:grpSp>
        <p:nvGrpSpPr>
          <p:cNvPr id="47" name="グループ化 46"/>
          <p:cNvGrpSpPr>
            <a:grpSpLocks noChangeAspect="1"/>
          </p:cNvGrpSpPr>
          <p:nvPr/>
        </p:nvGrpSpPr>
        <p:grpSpPr bwMode="gray">
          <a:xfrm>
            <a:off x="2881903" y="4280489"/>
            <a:ext cx="640627" cy="737443"/>
            <a:chOff x="-2227263" y="1692275"/>
            <a:chExt cx="2468563" cy="2841625"/>
          </a:xfrm>
        </p:grpSpPr>
        <p:sp>
          <p:nvSpPr>
            <p:cNvPr id="48" name="Freeform 85"/>
            <p:cNvSpPr>
              <a:spLocks noChangeAspect="1"/>
            </p:cNvSpPr>
            <p:nvPr/>
          </p:nvSpPr>
          <p:spPr bwMode="gray">
            <a:xfrm>
              <a:off x="-2227263" y="1692275"/>
              <a:ext cx="2468563" cy="2841625"/>
            </a:xfrm>
            <a:custGeom>
              <a:avLst/>
              <a:gdLst>
                <a:gd name="T0" fmla="*/ 633 w 655"/>
                <a:gd name="T1" fmla="*/ 180 h 755"/>
                <a:gd name="T2" fmla="*/ 467 w 655"/>
                <a:gd name="T3" fmla="*/ 21 h 755"/>
                <a:gd name="T4" fmla="*/ 414 w 655"/>
                <a:gd name="T5" fmla="*/ 0 h 755"/>
                <a:gd name="T6" fmla="*/ 134 w 655"/>
                <a:gd name="T7" fmla="*/ 0 h 755"/>
                <a:gd name="T8" fmla="*/ 81 w 655"/>
                <a:gd name="T9" fmla="*/ 52 h 755"/>
                <a:gd name="T10" fmla="*/ 81 w 655"/>
                <a:gd name="T11" fmla="*/ 105 h 755"/>
                <a:gd name="T12" fmla="*/ 24 w 655"/>
                <a:gd name="T13" fmla="*/ 105 h 755"/>
                <a:gd name="T14" fmla="*/ 0 w 655"/>
                <a:gd name="T15" fmla="*/ 129 h 755"/>
                <a:gd name="T16" fmla="*/ 0 w 655"/>
                <a:gd name="T17" fmla="*/ 273 h 755"/>
                <a:gd name="T18" fmla="*/ 24 w 655"/>
                <a:gd name="T19" fmla="*/ 297 h 755"/>
                <a:gd name="T20" fmla="*/ 81 w 655"/>
                <a:gd name="T21" fmla="*/ 297 h 755"/>
                <a:gd name="T22" fmla="*/ 81 w 655"/>
                <a:gd name="T23" fmla="*/ 703 h 755"/>
                <a:gd name="T24" fmla="*/ 134 w 655"/>
                <a:gd name="T25" fmla="*/ 755 h 755"/>
                <a:gd name="T26" fmla="*/ 603 w 655"/>
                <a:gd name="T27" fmla="*/ 755 h 755"/>
                <a:gd name="T28" fmla="*/ 655 w 655"/>
                <a:gd name="T29" fmla="*/ 703 h 755"/>
                <a:gd name="T30" fmla="*/ 655 w 655"/>
                <a:gd name="T31" fmla="*/ 233 h 755"/>
                <a:gd name="T32" fmla="*/ 633 w 655"/>
                <a:gd name="T33" fmla="*/ 180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5" h="755">
                  <a:moveTo>
                    <a:pt x="633" y="180"/>
                  </a:moveTo>
                  <a:cubicBezTo>
                    <a:pt x="467" y="21"/>
                    <a:pt x="467" y="21"/>
                    <a:pt x="467" y="21"/>
                  </a:cubicBezTo>
                  <a:cubicBezTo>
                    <a:pt x="454" y="8"/>
                    <a:pt x="433" y="0"/>
                    <a:pt x="414" y="0"/>
                  </a:cubicBezTo>
                  <a:cubicBezTo>
                    <a:pt x="134" y="0"/>
                    <a:pt x="134" y="0"/>
                    <a:pt x="134" y="0"/>
                  </a:cubicBezTo>
                  <a:cubicBezTo>
                    <a:pt x="105" y="0"/>
                    <a:pt x="81" y="23"/>
                    <a:pt x="81" y="52"/>
                  </a:cubicBezTo>
                  <a:cubicBezTo>
                    <a:pt x="81" y="70"/>
                    <a:pt x="81" y="88"/>
                    <a:pt x="81" y="105"/>
                  </a:cubicBezTo>
                  <a:cubicBezTo>
                    <a:pt x="24" y="105"/>
                    <a:pt x="24" y="105"/>
                    <a:pt x="24" y="105"/>
                  </a:cubicBezTo>
                  <a:cubicBezTo>
                    <a:pt x="11" y="105"/>
                    <a:pt x="0" y="116"/>
                    <a:pt x="0" y="129"/>
                  </a:cubicBezTo>
                  <a:cubicBezTo>
                    <a:pt x="0" y="273"/>
                    <a:pt x="0" y="273"/>
                    <a:pt x="0" y="273"/>
                  </a:cubicBezTo>
                  <a:cubicBezTo>
                    <a:pt x="0" y="287"/>
                    <a:pt x="11" y="297"/>
                    <a:pt x="24" y="297"/>
                  </a:cubicBezTo>
                  <a:cubicBezTo>
                    <a:pt x="81" y="297"/>
                    <a:pt x="81" y="297"/>
                    <a:pt x="81" y="297"/>
                  </a:cubicBezTo>
                  <a:cubicBezTo>
                    <a:pt x="81" y="703"/>
                    <a:pt x="81" y="703"/>
                    <a:pt x="81" y="703"/>
                  </a:cubicBezTo>
                  <a:cubicBezTo>
                    <a:pt x="81" y="732"/>
                    <a:pt x="105" y="755"/>
                    <a:pt x="134" y="755"/>
                  </a:cubicBezTo>
                  <a:cubicBezTo>
                    <a:pt x="603" y="755"/>
                    <a:pt x="603" y="755"/>
                    <a:pt x="603" y="755"/>
                  </a:cubicBezTo>
                  <a:cubicBezTo>
                    <a:pt x="632" y="755"/>
                    <a:pt x="655" y="732"/>
                    <a:pt x="655" y="703"/>
                  </a:cubicBezTo>
                  <a:cubicBezTo>
                    <a:pt x="655" y="233"/>
                    <a:pt x="655" y="233"/>
                    <a:pt x="655" y="233"/>
                  </a:cubicBezTo>
                  <a:cubicBezTo>
                    <a:pt x="655" y="215"/>
                    <a:pt x="646" y="193"/>
                    <a:pt x="633" y="180"/>
                  </a:cubicBezTo>
                  <a:close/>
                </a:path>
              </a:pathLst>
            </a:custGeom>
            <a:solidFill>
              <a:schemeClr val="accent1">
                <a:lumMod val="60000"/>
                <a:lumOff val="40000"/>
              </a:schemeClr>
            </a:solidFill>
            <a:ln>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49" name="フリーフォーム 48"/>
            <p:cNvSpPr>
              <a:spLocks noChangeAspect="1"/>
            </p:cNvSpPr>
            <p:nvPr/>
          </p:nvSpPr>
          <p:spPr bwMode="gray">
            <a:xfrm>
              <a:off x="-1782764" y="1827212"/>
              <a:ext cx="1887538" cy="2571750"/>
            </a:xfrm>
            <a:custGeom>
              <a:avLst/>
              <a:gdLst>
                <a:gd name="connsiteX0" fmla="*/ 316700 w 1887538"/>
                <a:gd name="connsiteY0" fmla="*/ 2041525 h 2571750"/>
                <a:gd name="connsiteX1" fmla="*/ 271463 w 1887538"/>
                <a:gd name="connsiteY1" fmla="*/ 2085975 h 2571750"/>
                <a:gd name="connsiteX2" fmla="*/ 316700 w 1887538"/>
                <a:gd name="connsiteY2" fmla="*/ 2130425 h 2571750"/>
                <a:gd name="connsiteX3" fmla="*/ 557964 w 1887538"/>
                <a:gd name="connsiteY3" fmla="*/ 2130425 h 2571750"/>
                <a:gd name="connsiteX4" fmla="*/ 580583 w 1887538"/>
                <a:gd name="connsiteY4" fmla="*/ 2130425 h 2571750"/>
                <a:gd name="connsiteX5" fmla="*/ 614511 w 1887538"/>
                <a:gd name="connsiteY5" fmla="*/ 2130425 h 2571750"/>
                <a:gd name="connsiteX6" fmla="*/ 618281 w 1887538"/>
                <a:gd name="connsiteY6" fmla="*/ 2130425 h 2571750"/>
                <a:gd name="connsiteX7" fmla="*/ 1564489 w 1887538"/>
                <a:gd name="connsiteY7" fmla="*/ 2130425 h 2571750"/>
                <a:gd name="connsiteX8" fmla="*/ 1609726 w 1887538"/>
                <a:gd name="connsiteY8" fmla="*/ 2085975 h 2571750"/>
                <a:gd name="connsiteX9" fmla="*/ 1564489 w 1887538"/>
                <a:gd name="connsiteY9" fmla="*/ 2041525 h 2571750"/>
                <a:gd name="connsiteX10" fmla="*/ 618281 w 1887538"/>
                <a:gd name="connsiteY10" fmla="*/ 2041525 h 2571750"/>
                <a:gd name="connsiteX11" fmla="*/ 610741 w 1887538"/>
                <a:gd name="connsiteY11" fmla="*/ 2041525 h 2571750"/>
                <a:gd name="connsiteX12" fmla="*/ 573043 w 1887538"/>
                <a:gd name="connsiteY12" fmla="*/ 2041525 h 2571750"/>
                <a:gd name="connsiteX13" fmla="*/ 557964 w 1887538"/>
                <a:gd name="connsiteY13" fmla="*/ 2041525 h 2571750"/>
                <a:gd name="connsiteX14" fmla="*/ 316700 w 1887538"/>
                <a:gd name="connsiteY14" fmla="*/ 2041525 h 2571750"/>
                <a:gd name="connsiteX15" fmla="*/ 316700 w 1887538"/>
                <a:gd name="connsiteY15" fmla="*/ 1646237 h 2571750"/>
                <a:gd name="connsiteX16" fmla="*/ 271463 w 1887538"/>
                <a:gd name="connsiteY16" fmla="*/ 1694942 h 2571750"/>
                <a:gd name="connsiteX17" fmla="*/ 316700 w 1887538"/>
                <a:gd name="connsiteY17" fmla="*/ 1739900 h 2571750"/>
                <a:gd name="connsiteX18" fmla="*/ 557964 w 1887538"/>
                <a:gd name="connsiteY18" fmla="*/ 1739900 h 2571750"/>
                <a:gd name="connsiteX19" fmla="*/ 580583 w 1887538"/>
                <a:gd name="connsiteY19" fmla="*/ 1739900 h 2571750"/>
                <a:gd name="connsiteX20" fmla="*/ 614511 w 1887538"/>
                <a:gd name="connsiteY20" fmla="*/ 1739900 h 2571750"/>
                <a:gd name="connsiteX21" fmla="*/ 618281 w 1887538"/>
                <a:gd name="connsiteY21" fmla="*/ 1739900 h 2571750"/>
                <a:gd name="connsiteX22" fmla="*/ 1564489 w 1887538"/>
                <a:gd name="connsiteY22" fmla="*/ 1739900 h 2571750"/>
                <a:gd name="connsiteX23" fmla="*/ 1609726 w 1887538"/>
                <a:gd name="connsiteY23" fmla="*/ 1694942 h 2571750"/>
                <a:gd name="connsiteX24" fmla="*/ 1564489 w 1887538"/>
                <a:gd name="connsiteY24" fmla="*/ 1646237 h 2571750"/>
                <a:gd name="connsiteX25" fmla="*/ 618281 w 1887538"/>
                <a:gd name="connsiteY25" fmla="*/ 1646237 h 2571750"/>
                <a:gd name="connsiteX26" fmla="*/ 610741 w 1887538"/>
                <a:gd name="connsiteY26" fmla="*/ 1646237 h 2571750"/>
                <a:gd name="connsiteX27" fmla="*/ 573043 w 1887538"/>
                <a:gd name="connsiteY27" fmla="*/ 1646237 h 2571750"/>
                <a:gd name="connsiteX28" fmla="*/ 557964 w 1887538"/>
                <a:gd name="connsiteY28" fmla="*/ 1646237 h 2571750"/>
                <a:gd name="connsiteX29" fmla="*/ 316700 w 1887538"/>
                <a:gd name="connsiteY29" fmla="*/ 1646237 h 2571750"/>
                <a:gd name="connsiteX30" fmla="*/ 316700 w 1887538"/>
                <a:gd name="connsiteY30" fmla="*/ 1249362 h 2571750"/>
                <a:gd name="connsiteX31" fmla="*/ 271463 w 1887538"/>
                <a:gd name="connsiteY31" fmla="*/ 1298892 h 2571750"/>
                <a:gd name="connsiteX32" fmla="*/ 316700 w 1887538"/>
                <a:gd name="connsiteY32" fmla="*/ 1344612 h 2571750"/>
                <a:gd name="connsiteX33" fmla="*/ 557964 w 1887538"/>
                <a:gd name="connsiteY33" fmla="*/ 1344612 h 2571750"/>
                <a:gd name="connsiteX34" fmla="*/ 580583 w 1887538"/>
                <a:gd name="connsiteY34" fmla="*/ 1344612 h 2571750"/>
                <a:gd name="connsiteX35" fmla="*/ 614511 w 1887538"/>
                <a:gd name="connsiteY35" fmla="*/ 1344612 h 2571750"/>
                <a:gd name="connsiteX36" fmla="*/ 618281 w 1887538"/>
                <a:gd name="connsiteY36" fmla="*/ 1344612 h 2571750"/>
                <a:gd name="connsiteX37" fmla="*/ 1564489 w 1887538"/>
                <a:gd name="connsiteY37" fmla="*/ 1344612 h 2571750"/>
                <a:gd name="connsiteX38" fmla="*/ 1609726 w 1887538"/>
                <a:gd name="connsiteY38" fmla="*/ 1298892 h 2571750"/>
                <a:gd name="connsiteX39" fmla="*/ 1564489 w 1887538"/>
                <a:gd name="connsiteY39" fmla="*/ 1249362 h 2571750"/>
                <a:gd name="connsiteX40" fmla="*/ 618281 w 1887538"/>
                <a:gd name="connsiteY40" fmla="*/ 1249362 h 2571750"/>
                <a:gd name="connsiteX41" fmla="*/ 610741 w 1887538"/>
                <a:gd name="connsiteY41" fmla="*/ 1249362 h 2571750"/>
                <a:gd name="connsiteX42" fmla="*/ 573043 w 1887538"/>
                <a:gd name="connsiteY42" fmla="*/ 1249362 h 2571750"/>
                <a:gd name="connsiteX43" fmla="*/ 557964 w 1887538"/>
                <a:gd name="connsiteY43" fmla="*/ 1249362 h 2571750"/>
                <a:gd name="connsiteX44" fmla="*/ 316700 w 1887538"/>
                <a:gd name="connsiteY44" fmla="*/ 1249362 h 2571750"/>
                <a:gd name="connsiteX45" fmla="*/ 1220789 w 1887538"/>
                <a:gd name="connsiteY45" fmla="*/ 41276 h 2571750"/>
                <a:gd name="connsiteX46" fmla="*/ 1843089 w 1887538"/>
                <a:gd name="connsiteY46" fmla="*/ 639764 h 2571750"/>
                <a:gd name="connsiteX47" fmla="*/ 1220789 w 1887538"/>
                <a:gd name="connsiteY47" fmla="*/ 639764 h 2571750"/>
                <a:gd name="connsiteX48" fmla="*/ 56513 w 1887538"/>
                <a:gd name="connsiteY48" fmla="*/ 0 h 2571750"/>
                <a:gd name="connsiteX49" fmla="*/ 557596 w 1887538"/>
                <a:gd name="connsiteY49" fmla="*/ 0 h 2571750"/>
                <a:gd name="connsiteX50" fmla="*/ 587736 w 1887538"/>
                <a:gd name="connsiteY50" fmla="*/ 0 h 2571750"/>
                <a:gd name="connsiteX51" fmla="*/ 610342 w 1887538"/>
                <a:gd name="connsiteY51" fmla="*/ 0 h 2571750"/>
                <a:gd name="connsiteX52" fmla="*/ 617877 w 1887538"/>
                <a:gd name="connsiteY52" fmla="*/ 0 h 2571750"/>
                <a:gd name="connsiteX53" fmla="*/ 1115192 w 1887538"/>
                <a:gd name="connsiteY53" fmla="*/ 0 h 2571750"/>
                <a:gd name="connsiteX54" fmla="*/ 1130262 w 1887538"/>
                <a:gd name="connsiteY54" fmla="*/ 0 h 2571750"/>
                <a:gd name="connsiteX55" fmla="*/ 1130262 w 1887538"/>
                <a:gd name="connsiteY55" fmla="*/ 681532 h 2571750"/>
                <a:gd name="connsiteX56" fmla="*/ 1175473 w 1887538"/>
                <a:gd name="connsiteY56" fmla="*/ 726717 h 2571750"/>
                <a:gd name="connsiteX57" fmla="*/ 1887538 w 1887538"/>
                <a:gd name="connsiteY57" fmla="*/ 726717 h 2571750"/>
                <a:gd name="connsiteX58" fmla="*/ 1887538 w 1887538"/>
                <a:gd name="connsiteY58" fmla="*/ 745544 h 2571750"/>
                <a:gd name="connsiteX59" fmla="*/ 1887538 w 1887538"/>
                <a:gd name="connsiteY59" fmla="*/ 2511504 h 2571750"/>
                <a:gd name="connsiteX60" fmla="*/ 1827257 w 1887538"/>
                <a:gd name="connsiteY60" fmla="*/ 2571750 h 2571750"/>
                <a:gd name="connsiteX61" fmla="*/ 617877 w 1887538"/>
                <a:gd name="connsiteY61" fmla="*/ 2571750 h 2571750"/>
                <a:gd name="connsiteX62" fmla="*/ 576434 w 1887538"/>
                <a:gd name="connsiteY62" fmla="*/ 2571750 h 2571750"/>
                <a:gd name="connsiteX63" fmla="*/ 557596 w 1887538"/>
                <a:gd name="connsiteY63" fmla="*/ 2571750 h 2571750"/>
                <a:gd name="connsiteX64" fmla="*/ 56513 w 1887538"/>
                <a:gd name="connsiteY64" fmla="*/ 2571750 h 2571750"/>
                <a:gd name="connsiteX65" fmla="*/ 0 w 1887538"/>
                <a:gd name="connsiteY65" fmla="*/ 2511504 h 2571750"/>
                <a:gd name="connsiteX66" fmla="*/ 0 w 1887538"/>
                <a:gd name="connsiteY66" fmla="*/ 982762 h 2571750"/>
                <a:gd name="connsiteX67" fmla="*/ 851464 w 1887538"/>
                <a:gd name="connsiteY67" fmla="*/ 982762 h 2571750"/>
                <a:gd name="connsiteX68" fmla="*/ 941885 w 1887538"/>
                <a:gd name="connsiteY68" fmla="*/ 892393 h 2571750"/>
                <a:gd name="connsiteX69" fmla="*/ 941885 w 1887538"/>
                <a:gd name="connsiteY69" fmla="*/ 350180 h 2571750"/>
                <a:gd name="connsiteX70" fmla="*/ 851464 w 1887538"/>
                <a:gd name="connsiteY70" fmla="*/ 259811 h 2571750"/>
                <a:gd name="connsiteX71" fmla="*/ 0 w 1887538"/>
                <a:gd name="connsiteY71" fmla="*/ 259811 h 2571750"/>
                <a:gd name="connsiteX72" fmla="*/ 0 w 1887538"/>
                <a:gd name="connsiteY72" fmla="*/ 60246 h 2571750"/>
                <a:gd name="connsiteX73" fmla="*/ 56513 w 1887538"/>
                <a:gd name="connsiteY73" fmla="*/ 0 h 257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887538" h="2571750">
                  <a:moveTo>
                    <a:pt x="316700" y="2041525"/>
                  </a:moveTo>
                  <a:cubicBezTo>
                    <a:pt x="290312" y="2041525"/>
                    <a:pt x="271463" y="2060046"/>
                    <a:pt x="271463" y="2085975"/>
                  </a:cubicBezTo>
                  <a:cubicBezTo>
                    <a:pt x="271463" y="2111904"/>
                    <a:pt x="290312" y="2130425"/>
                    <a:pt x="316700" y="2130425"/>
                  </a:cubicBezTo>
                  <a:cubicBezTo>
                    <a:pt x="441102" y="2130425"/>
                    <a:pt x="512727" y="2130425"/>
                    <a:pt x="557964" y="2130425"/>
                  </a:cubicBezTo>
                  <a:cubicBezTo>
                    <a:pt x="565504" y="2130425"/>
                    <a:pt x="573043" y="2130425"/>
                    <a:pt x="580583" y="2130425"/>
                  </a:cubicBezTo>
                  <a:cubicBezTo>
                    <a:pt x="580583" y="2130425"/>
                    <a:pt x="580583" y="2130425"/>
                    <a:pt x="614511" y="2130425"/>
                  </a:cubicBezTo>
                  <a:cubicBezTo>
                    <a:pt x="618281" y="2130425"/>
                    <a:pt x="618281" y="2130425"/>
                    <a:pt x="618281" y="2130425"/>
                  </a:cubicBezTo>
                  <a:cubicBezTo>
                    <a:pt x="1556949" y="2130425"/>
                    <a:pt x="1564489" y="2130425"/>
                    <a:pt x="1564489" y="2130425"/>
                  </a:cubicBezTo>
                  <a:cubicBezTo>
                    <a:pt x="1590877" y="2130425"/>
                    <a:pt x="1609726" y="2111904"/>
                    <a:pt x="1609726" y="2085975"/>
                  </a:cubicBezTo>
                  <a:cubicBezTo>
                    <a:pt x="1609726" y="2060046"/>
                    <a:pt x="1590877" y="2041525"/>
                    <a:pt x="1564489" y="2041525"/>
                  </a:cubicBezTo>
                  <a:cubicBezTo>
                    <a:pt x="957558" y="2041525"/>
                    <a:pt x="716294" y="2041525"/>
                    <a:pt x="618281" y="2041525"/>
                  </a:cubicBezTo>
                  <a:cubicBezTo>
                    <a:pt x="618281" y="2041525"/>
                    <a:pt x="618281" y="2041525"/>
                    <a:pt x="610741" y="2041525"/>
                  </a:cubicBezTo>
                  <a:cubicBezTo>
                    <a:pt x="610741" y="2041525"/>
                    <a:pt x="610741" y="2041525"/>
                    <a:pt x="573043" y="2041525"/>
                  </a:cubicBezTo>
                  <a:cubicBezTo>
                    <a:pt x="573043" y="2041525"/>
                    <a:pt x="573043" y="2041525"/>
                    <a:pt x="557964" y="2041525"/>
                  </a:cubicBezTo>
                  <a:cubicBezTo>
                    <a:pt x="316700" y="2041525"/>
                    <a:pt x="316700" y="2041525"/>
                    <a:pt x="316700" y="2041525"/>
                  </a:cubicBezTo>
                  <a:close/>
                  <a:moveTo>
                    <a:pt x="316700" y="1646237"/>
                  </a:moveTo>
                  <a:cubicBezTo>
                    <a:pt x="290312" y="1646237"/>
                    <a:pt x="271463" y="1668716"/>
                    <a:pt x="271463" y="1694942"/>
                  </a:cubicBezTo>
                  <a:cubicBezTo>
                    <a:pt x="271463" y="1717421"/>
                    <a:pt x="290312" y="1739900"/>
                    <a:pt x="316700" y="1739900"/>
                  </a:cubicBezTo>
                  <a:cubicBezTo>
                    <a:pt x="441102" y="1739900"/>
                    <a:pt x="512727" y="1739900"/>
                    <a:pt x="557964" y="1739900"/>
                  </a:cubicBezTo>
                  <a:cubicBezTo>
                    <a:pt x="565504" y="1739900"/>
                    <a:pt x="573043" y="1739900"/>
                    <a:pt x="580583" y="1739900"/>
                  </a:cubicBezTo>
                  <a:cubicBezTo>
                    <a:pt x="580583" y="1739900"/>
                    <a:pt x="580583" y="1739900"/>
                    <a:pt x="614511" y="1739900"/>
                  </a:cubicBezTo>
                  <a:cubicBezTo>
                    <a:pt x="614511" y="1739900"/>
                    <a:pt x="614511" y="1739900"/>
                    <a:pt x="618281" y="1739900"/>
                  </a:cubicBezTo>
                  <a:cubicBezTo>
                    <a:pt x="1556949" y="1739900"/>
                    <a:pt x="1564489" y="1739900"/>
                    <a:pt x="1564489" y="1739900"/>
                  </a:cubicBezTo>
                  <a:cubicBezTo>
                    <a:pt x="1590877" y="1739900"/>
                    <a:pt x="1609726" y="1717421"/>
                    <a:pt x="1609726" y="1694942"/>
                  </a:cubicBezTo>
                  <a:cubicBezTo>
                    <a:pt x="1609726" y="1668716"/>
                    <a:pt x="1590877" y="1646237"/>
                    <a:pt x="1564489" y="1646237"/>
                  </a:cubicBezTo>
                  <a:cubicBezTo>
                    <a:pt x="957558" y="1646237"/>
                    <a:pt x="716294" y="1646237"/>
                    <a:pt x="618281" y="1646237"/>
                  </a:cubicBezTo>
                  <a:cubicBezTo>
                    <a:pt x="618281" y="1646237"/>
                    <a:pt x="618281" y="1646237"/>
                    <a:pt x="610741" y="1646237"/>
                  </a:cubicBezTo>
                  <a:cubicBezTo>
                    <a:pt x="610741" y="1646237"/>
                    <a:pt x="610741" y="1646237"/>
                    <a:pt x="573043" y="1646237"/>
                  </a:cubicBezTo>
                  <a:cubicBezTo>
                    <a:pt x="573043" y="1646237"/>
                    <a:pt x="573043" y="1646237"/>
                    <a:pt x="557964" y="1646237"/>
                  </a:cubicBezTo>
                  <a:cubicBezTo>
                    <a:pt x="316700" y="1646237"/>
                    <a:pt x="316700" y="1646237"/>
                    <a:pt x="316700" y="1646237"/>
                  </a:cubicBezTo>
                  <a:close/>
                  <a:moveTo>
                    <a:pt x="316700" y="1249362"/>
                  </a:moveTo>
                  <a:cubicBezTo>
                    <a:pt x="290312" y="1249362"/>
                    <a:pt x="271463" y="1272222"/>
                    <a:pt x="271463" y="1298892"/>
                  </a:cubicBezTo>
                  <a:cubicBezTo>
                    <a:pt x="271463" y="1321752"/>
                    <a:pt x="290312" y="1344612"/>
                    <a:pt x="316700" y="1344612"/>
                  </a:cubicBezTo>
                  <a:cubicBezTo>
                    <a:pt x="441102" y="1344612"/>
                    <a:pt x="512727" y="1344612"/>
                    <a:pt x="557964" y="1344612"/>
                  </a:cubicBezTo>
                  <a:cubicBezTo>
                    <a:pt x="565504" y="1344612"/>
                    <a:pt x="573043" y="1344612"/>
                    <a:pt x="580583" y="1344612"/>
                  </a:cubicBezTo>
                  <a:cubicBezTo>
                    <a:pt x="580583" y="1344612"/>
                    <a:pt x="580583" y="1344612"/>
                    <a:pt x="614511" y="1344612"/>
                  </a:cubicBezTo>
                  <a:cubicBezTo>
                    <a:pt x="618281" y="1344612"/>
                    <a:pt x="618281" y="1344612"/>
                    <a:pt x="618281" y="1344612"/>
                  </a:cubicBezTo>
                  <a:cubicBezTo>
                    <a:pt x="1556949" y="1344612"/>
                    <a:pt x="1564489" y="1344612"/>
                    <a:pt x="1564489" y="1344612"/>
                  </a:cubicBezTo>
                  <a:cubicBezTo>
                    <a:pt x="1590877" y="1344612"/>
                    <a:pt x="1609726" y="1321752"/>
                    <a:pt x="1609726" y="1298892"/>
                  </a:cubicBezTo>
                  <a:cubicBezTo>
                    <a:pt x="1609726" y="1272222"/>
                    <a:pt x="1590877" y="1249362"/>
                    <a:pt x="1564489" y="1249362"/>
                  </a:cubicBezTo>
                  <a:cubicBezTo>
                    <a:pt x="957558" y="1249362"/>
                    <a:pt x="716294" y="1249362"/>
                    <a:pt x="618281" y="1249362"/>
                  </a:cubicBezTo>
                  <a:cubicBezTo>
                    <a:pt x="618281" y="1249362"/>
                    <a:pt x="618281" y="1249362"/>
                    <a:pt x="610741" y="1249362"/>
                  </a:cubicBezTo>
                  <a:cubicBezTo>
                    <a:pt x="610741" y="1249362"/>
                    <a:pt x="610741" y="1249362"/>
                    <a:pt x="573043" y="1249362"/>
                  </a:cubicBezTo>
                  <a:cubicBezTo>
                    <a:pt x="573043" y="1249362"/>
                    <a:pt x="573043" y="1249362"/>
                    <a:pt x="557964" y="1249362"/>
                  </a:cubicBezTo>
                  <a:cubicBezTo>
                    <a:pt x="316700" y="1249362"/>
                    <a:pt x="316700" y="1249362"/>
                    <a:pt x="316700" y="1249362"/>
                  </a:cubicBezTo>
                  <a:close/>
                  <a:moveTo>
                    <a:pt x="1220789" y="41276"/>
                  </a:moveTo>
                  <a:lnTo>
                    <a:pt x="1843089" y="639764"/>
                  </a:lnTo>
                  <a:lnTo>
                    <a:pt x="1220789" y="639764"/>
                  </a:lnTo>
                  <a:close/>
                  <a:moveTo>
                    <a:pt x="56513" y="0"/>
                  </a:moveTo>
                  <a:cubicBezTo>
                    <a:pt x="346614" y="0"/>
                    <a:pt x="489780" y="0"/>
                    <a:pt x="557596" y="0"/>
                  </a:cubicBezTo>
                  <a:cubicBezTo>
                    <a:pt x="568899" y="0"/>
                    <a:pt x="580201" y="0"/>
                    <a:pt x="587736" y="0"/>
                  </a:cubicBezTo>
                  <a:cubicBezTo>
                    <a:pt x="587736" y="0"/>
                    <a:pt x="587736" y="0"/>
                    <a:pt x="610342" y="0"/>
                  </a:cubicBezTo>
                  <a:cubicBezTo>
                    <a:pt x="610342" y="0"/>
                    <a:pt x="610342" y="0"/>
                    <a:pt x="617877" y="0"/>
                  </a:cubicBezTo>
                  <a:cubicBezTo>
                    <a:pt x="1111425" y="0"/>
                    <a:pt x="1115192" y="0"/>
                    <a:pt x="1115192" y="0"/>
                  </a:cubicBezTo>
                  <a:cubicBezTo>
                    <a:pt x="1122727" y="0"/>
                    <a:pt x="1126495" y="0"/>
                    <a:pt x="1130262" y="0"/>
                  </a:cubicBezTo>
                  <a:cubicBezTo>
                    <a:pt x="1130262" y="677767"/>
                    <a:pt x="1130262" y="681532"/>
                    <a:pt x="1130262" y="681532"/>
                  </a:cubicBezTo>
                  <a:cubicBezTo>
                    <a:pt x="1130262" y="707890"/>
                    <a:pt x="1152868" y="726717"/>
                    <a:pt x="1175473" y="726717"/>
                  </a:cubicBezTo>
                  <a:cubicBezTo>
                    <a:pt x="1880003" y="726717"/>
                    <a:pt x="1887538" y="726717"/>
                    <a:pt x="1887538" y="726717"/>
                  </a:cubicBezTo>
                  <a:cubicBezTo>
                    <a:pt x="1887538" y="734248"/>
                    <a:pt x="1887538" y="738013"/>
                    <a:pt x="1887538" y="745544"/>
                  </a:cubicBezTo>
                  <a:cubicBezTo>
                    <a:pt x="1887538" y="2500208"/>
                    <a:pt x="1887538" y="2511504"/>
                    <a:pt x="1887538" y="2511504"/>
                  </a:cubicBezTo>
                  <a:cubicBezTo>
                    <a:pt x="1887538" y="2545393"/>
                    <a:pt x="1861165" y="2571750"/>
                    <a:pt x="1827257" y="2571750"/>
                  </a:cubicBezTo>
                  <a:cubicBezTo>
                    <a:pt x="1024771" y="2571750"/>
                    <a:pt x="727135" y="2571750"/>
                    <a:pt x="617877" y="2571750"/>
                  </a:cubicBezTo>
                  <a:cubicBezTo>
                    <a:pt x="617877" y="2571750"/>
                    <a:pt x="617877" y="2571750"/>
                    <a:pt x="576434" y="2571750"/>
                  </a:cubicBezTo>
                  <a:cubicBezTo>
                    <a:pt x="576434" y="2571750"/>
                    <a:pt x="576434" y="2571750"/>
                    <a:pt x="557596" y="2571750"/>
                  </a:cubicBezTo>
                  <a:cubicBezTo>
                    <a:pt x="56513" y="2571750"/>
                    <a:pt x="56513" y="2571750"/>
                    <a:pt x="56513" y="2571750"/>
                  </a:cubicBezTo>
                  <a:cubicBezTo>
                    <a:pt x="26373" y="2571750"/>
                    <a:pt x="0" y="2545393"/>
                    <a:pt x="0" y="2511504"/>
                  </a:cubicBezTo>
                  <a:cubicBezTo>
                    <a:pt x="0" y="1829972"/>
                    <a:pt x="0" y="1340473"/>
                    <a:pt x="0" y="982762"/>
                  </a:cubicBezTo>
                  <a:cubicBezTo>
                    <a:pt x="0" y="982762"/>
                    <a:pt x="0" y="982762"/>
                    <a:pt x="851464" y="982762"/>
                  </a:cubicBezTo>
                  <a:cubicBezTo>
                    <a:pt x="904210" y="982762"/>
                    <a:pt x="941885" y="945109"/>
                    <a:pt x="941885" y="892393"/>
                  </a:cubicBezTo>
                  <a:cubicBezTo>
                    <a:pt x="941885" y="892393"/>
                    <a:pt x="941885" y="892393"/>
                    <a:pt x="941885" y="350180"/>
                  </a:cubicBezTo>
                  <a:cubicBezTo>
                    <a:pt x="941885" y="301230"/>
                    <a:pt x="904210" y="259811"/>
                    <a:pt x="851464" y="259811"/>
                  </a:cubicBezTo>
                  <a:cubicBezTo>
                    <a:pt x="851464" y="259811"/>
                    <a:pt x="851464" y="259811"/>
                    <a:pt x="0" y="259811"/>
                  </a:cubicBezTo>
                  <a:cubicBezTo>
                    <a:pt x="0" y="60246"/>
                    <a:pt x="0" y="60246"/>
                    <a:pt x="0" y="60246"/>
                  </a:cubicBezTo>
                  <a:cubicBezTo>
                    <a:pt x="0" y="26358"/>
                    <a:pt x="26373" y="0"/>
                    <a:pt x="56513" y="0"/>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50" name="テキスト ボックス 49"/>
            <p:cNvSpPr txBox="1">
              <a:spLocks noChangeAspect="1"/>
            </p:cNvSpPr>
            <p:nvPr/>
          </p:nvSpPr>
          <p:spPr bwMode="gray">
            <a:xfrm>
              <a:off x="-2065933" y="2287202"/>
              <a:ext cx="1096525" cy="359350"/>
            </a:xfrm>
            <a:prstGeom prst="rect">
              <a:avLst/>
            </a:prstGeom>
            <a:noFill/>
          </p:spPr>
          <p:txBody>
            <a:bodyPr wrap="none" rtlCol="0">
              <a:prstTxWarp prst="textPlain">
                <a:avLst/>
              </a:prstTxWarp>
              <a:spAutoFit/>
            </a:bodyPr>
            <a:lstStyle/>
            <a:p>
              <a:r>
                <a:rPr lang="en-US" altLang="ja-JP" sz="2000" b="1">
                  <a:solidFill>
                    <a:schemeClr val="bg1"/>
                  </a:solidFill>
                  <a:latin typeface="Verdana" panose="020B0604030504040204" pitchFamily="34" charset="0"/>
                  <a:ea typeface="Verdana" panose="020B0604030504040204" pitchFamily="34" charset="0"/>
                  <a:cs typeface="Verdana" panose="020B0604030504040204" pitchFamily="34" charset="0"/>
                </a:rPr>
                <a:t>YML</a:t>
              </a:r>
            </a:p>
          </p:txBody>
        </p:sp>
      </p:grpSp>
      <p:sp>
        <p:nvSpPr>
          <p:cNvPr id="18" name="正方形/長方形 17"/>
          <p:cNvSpPr/>
          <p:nvPr/>
        </p:nvSpPr>
        <p:spPr>
          <a:xfrm>
            <a:off x="3235318" y="4666577"/>
            <a:ext cx="894094" cy="461665"/>
          </a:xfrm>
          <a:prstGeom prst="rect">
            <a:avLst/>
          </a:prstGeom>
          <a:solidFill>
            <a:schemeClr val="bg1"/>
          </a:solidFill>
          <a:ln w="3175">
            <a:solidFill>
              <a:schemeClr val="tx1"/>
            </a:solidFill>
          </a:ln>
        </p:spPr>
        <p:txBody>
          <a:bodyPr wrap="square">
            <a:spAutoFit/>
          </a:bodyPr>
          <a:lstStyle/>
          <a:p>
            <a:pPr algn="ctr"/>
            <a:r>
              <a:rPr lang="en-US" altLang="ja-JP" sz="1200"/>
              <a:t>OS</a:t>
            </a:r>
            <a:r>
              <a:rPr lang="ja-JP" altLang="en-US" sz="1200"/>
              <a:t>種別①</a:t>
            </a:r>
            <a:br>
              <a:rPr lang="en-US" altLang="ja-JP" sz="1200"/>
            </a:br>
            <a:r>
              <a:rPr lang="en-US" altLang="ja-JP" sz="1200"/>
              <a:t>vyos_RT</a:t>
            </a:r>
            <a:endParaRPr lang="ja-JP" altLang="en-US" sz="1200"/>
          </a:p>
        </p:txBody>
      </p:sp>
      <p:cxnSp>
        <p:nvCxnSpPr>
          <p:cNvPr id="14" name="直線矢印コネクタ 13">
            <a:extLst>
              <a:ext uri="{FF2B5EF4-FFF2-40B4-BE49-F238E27FC236}">
                <a16:creationId xmlns:a16="http://schemas.microsoft.com/office/drawing/2014/main" id="{2405EBB4-FC0C-4D49-B7F5-5211205529D1}"/>
              </a:ext>
            </a:extLst>
          </p:cNvPr>
          <p:cNvCxnSpPr>
            <a:stCxn id="37" idx="3"/>
          </p:cNvCxnSpPr>
          <p:nvPr/>
        </p:nvCxnSpPr>
        <p:spPr bwMode="auto">
          <a:xfrm>
            <a:off x="4587481" y="5102760"/>
            <a:ext cx="2019789" cy="0"/>
          </a:xfrm>
          <a:prstGeom prst="straightConnector1">
            <a:avLst/>
          </a:prstGeom>
          <a:solidFill>
            <a:schemeClr val="bg1"/>
          </a:solidFill>
          <a:ln w="381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168808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3" y="847856"/>
            <a:ext cx="8784976" cy="5869732"/>
          </a:xfrm>
        </p:spPr>
        <p:txBody>
          <a:bodyPr>
            <a:normAutofit/>
          </a:bodyPr>
          <a:lstStyle/>
          <a:p>
            <a:r>
              <a:rPr lang="ja-JP" altLang="en-US" b="1" dirty="0"/>
              <a:t>作業環境</a:t>
            </a:r>
            <a:endParaRPr lang="en-US" altLang="ja-JP" sz="1600" b="1" dirty="0"/>
          </a:p>
          <a:p>
            <a:pPr marL="180000" lvl="1" indent="0">
              <a:buNone/>
            </a:pPr>
            <a:r>
              <a:rPr lang="ja-JP" altLang="en-US" dirty="0"/>
              <a:t>本章で使用する作業環境は以下の通りです。</a:t>
            </a:r>
            <a:r>
              <a:rPr lang="en-US" altLang="ja-JP" dirty="0"/>
              <a:t>(</a:t>
            </a:r>
            <a:r>
              <a:rPr lang="ja-JP" altLang="en-US" dirty="0"/>
              <a:t>第</a:t>
            </a:r>
            <a:r>
              <a:rPr lang="en-US" altLang="ja-JP" dirty="0"/>
              <a:t>2</a:t>
            </a:r>
            <a:r>
              <a:rPr lang="ja-JP" altLang="en-US" dirty="0"/>
              <a:t>章</a:t>
            </a:r>
            <a:r>
              <a:rPr lang="en-US" altLang="ja-JP" dirty="0" err="1"/>
              <a:t>Ansible-LegacyRole</a:t>
            </a:r>
            <a:r>
              <a:rPr lang="ja-JP" altLang="en-US" dirty="0"/>
              <a:t>編に共通</a:t>
            </a:r>
            <a:r>
              <a:rPr lang="en-US" altLang="ja-JP" dirty="0"/>
              <a:t>)</a:t>
            </a:r>
          </a:p>
          <a:p>
            <a:pPr marL="180000" lvl="1" indent="0">
              <a:buNone/>
            </a:pPr>
            <a:r>
              <a:rPr lang="en-US" altLang="ja-JP" dirty="0"/>
              <a:t>ITA</a:t>
            </a:r>
            <a:r>
              <a:rPr lang="ja-JP" altLang="en-US" dirty="0"/>
              <a:t>ホストサーバーとは別に、ターゲットとなるサーバーをご用意ください。</a:t>
            </a:r>
            <a:br>
              <a:rPr lang="en-US" altLang="ja-JP" dirty="0"/>
            </a:br>
            <a:br>
              <a:rPr lang="en-US" altLang="ja-JP" sz="1600" dirty="0"/>
            </a:br>
            <a:r>
              <a:rPr lang="en-US" altLang="ja-JP" sz="1600" b="1" dirty="0"/>
              <a:t>ITA</a:t>
            </a:r>
            <a:r>
              <a:rPr lang="ja-JP" altLang="en-US" sz="1600" b="1" dirty="0"/>
              <a:t>ホストサーバー</a:t>
            </a:r>
            <a:endParaRPr lang="en-US" altLang="ja-JP" b="1" dirty="0"/>
          </a:p>
          <a:p>
            <a:pPr lvl="1">
              <a:buFont typeface="Arial" panose="020B0604020202020204" pitchFamily="34" charset="0"/>
              <a:buChar char="•"/>
            </a:pPr>
            <a:r>
              <a:rPr lang="en-US" altLang="ja-JP" sz="1600" dirty="0"/>
              <a:t>CentOS 7</a:t>
            </a:r>
            <a:r>
              <a:rPr lang="ja-JP" altLang="en-US" sz="1600" dirty="0"/>
              <a:t> </a:t>
            </a:r>
            <a:r>
              <a:rPr lang="en-US" altLang="ja-JP" sz="1600" dirty="0"/>
              <a:t>(※1)</a:t>
            </a:r>
            <a:endParaRPr lang="en-US" altLang="ja-JP" dirty="0"/>
          </a:p>
          <a:p>
            <a:pPr lvl="1">
              <a:buFont typeface="Arial" panose="020B0604020202020204" pitchFamily="34" charset="0"/>
              <a:buChar char="•"/>
            </a:pPr>
            <a:r>
              <a:rPr lang="en-US" altLang="ja-JP" sz="1600" dirty="0"/>
              <a:t>ITA 1.10.0</a:t>
            </a:r>
            <a:endParaRPr lang="en-US" altLang="ja-JP" dirty="0"/>
          </a:p>
          <a:p>
            <a:pPr lvl="1">
              <a:buFont typeface="Arial" panose="020B0604020202020204" pitchFamily="34" charset="0"/>
              <a:buChar char="•"/>
            </a:pPr>
            <a:r>
              <a:rPr lang="en-US" altLang="ja-JP" sz="1600" dirty="0"/>
              <a:t>Ansible 2.11.2</a:t>
            </a:r>
          </a:p>
          <a:p>
            <a:pPr marL="180000" lvl="1" indent="0">
              <a:buNone/>
            </a:pPr>
            <a:endParaRPr lang="en-US" altLang="ja-JP" sz="1600" b="1" dirty="0"/>
          </a:p>
          <a:p>
            <a:pPr marL="180000" lvl="1" indent="0">
              <a:buNone/>
            </a:pPr>
            <a:r>
              <a:rPr lang="ja-JP" altLang="en-US" b="1" dirty="0"/>
              <a:t>ターゲット</a:t>
            </a:r>
            <a:endParaRPr lang="en-US" altLang="ja-JP" b="1" dirty="0"/>
          </a:p>
          <a:p>
            <a:pPr lvl="1">
              <a:buFont typeface="Arial" panose="020B0604020202020204" pitchFamily="34" charset="0"/>
              <a:buChar char="•"/>
            </a:pPr>
            <a:r>
              <a:rPr lang="en-US" altLang="ja-JP" sz="1600" dirty="0"/>
              <a:t>CentOS 7</a:t>
            </a:r>
            <a:r>
              <a:rPr lang="ja-JP" altLang="en-US" sz="1600" dirty="0"/>
              <a:t> </a:t>
            </a:r>
            <a:r>
              <a:rPr lang="en-US" altLang="ja-JP" sz="1600" dirty="0"/>
              <a:t>(※2)</a:t>
            </a:r>
            <a:endParaRPr lang="en-US" altLang="ja-JP" dirty="0"/>
          </a:p>
          <a:p>
            <a:pPr marL="180000" lvl="1" indent="0">
              <a:buNone/>
            </a:pPr>
            <a:endParaRPr lang="en-US" altLang="ja-JP" sz="1600" dirty="0"/>
          </a:p>
          <a:p>
            <a:pPr marL="180000" lvl="1" indent="0">
              <a:buNone/>
            </a:pPr>
            <a:endParaRPr lang="en-US" altLang="ja-JP" dirty="0"/>
          </a:p>
          <a:p>
            <a:pPr marL="180000" lvl="1" indent="0">
              <a:buNone/>
            </a:pPr>
            <a:endParaRPr lang="en-US" altLang="ja-JP" sz="1600" dirty="0"/>
          </a:p>
          <a:p>
            <a:pPr marL="180000" lvl="1" indent="0">
              <a:buNone/>
            </a:pPr>
            <a:endParaRPr lang="en-US" altLang="ja-JP" dirty="0"/>
          </a:p>
          <a:p>
            <a:pPr marL="180000" lvl="1" indent="0">
              <a:buNone/>
            </a:pPr>
            <a:endParaRPr lang="en-US" altLang="ja-JP" sz="1600" dirty="0"/>
          </a:p>
          <a:p>
            <a:pPr marL="180000" lvl="1" indent="0">
              <a:buNone/>
            </a:pPr>
            <a:endParaRPr lang="en-US" altLang="ja-JP" dirty="0"/>
          </a:p>
          <a:p>
            <a:pPr marL="180000" lvl="1" indent="0">
              <a:buNone/>
            </a:pPr>
            <a:r>
              <a:rPr kumimoji="1" lang="en-US" altLang="ja-JP" sz="1200" dirty="0"/>
              <a:t>※1 </a:t>
            </a:r>
            <a:r>
              <a:rPr kumimoji="1" lang="ja-JP" altLang="en-US" sz="1200" dirty="0"/>
              <a:t>今回はホストサーバーとして</a:t>
            </a:r>
            <a:r>
              <a:rPr kumimoji="1" lang="en-US" altLang="ja-JP" sz="1200" dirty="0"/>
              <a:t>CentOS7</a:t>
            </a:r>
            <a:r>
              <a:rPr kumimoji="1" lang="ja-JP" altLang="en-US" sz="1200" dirty="0"/>
              <a:t>を利用致しますが、</a:t>
            </a:r>
            <a:r>
              <a:rPr kumimoji="1" lang="en-US" altLang="ja-JP" sz="1200" dirty="0"/>
              <a:t>ITA</a:t>
            </a:r>
            <a:r>
              <a:rPr kumimoji="1" lang="ja-JP" altLang="en-US" sz="1200" dirty="0"/>
              <a:t>は</a:t>
            </a:r>
            <a:r>
              <a:rPr kumimoji="1" lang="en-US" altLang="ja-JP" sz="1200" dirty="0"/>
              <a:t>RHEL7</a:t>
            </a:r>
            <a:r>
              <a:rPr kumimoji="1" lang="ja-JP" altLang="en-US" sz="1200" dirty="0"/>
              <a:t>系および</a:t>
            </a:r>
            <a:r>
              <a:rPr kumimoji="1" lang="en-US" altLang="ja-JP" sz="1200" dirty="0"/>
              <a:t>RHEL8</a:t>
            </a:r>
            <a:r>
              <a:rPr kumimoji="1" lang="ja-JP" altLang="en-US" sz="1200" dirty="0"/>
              <a:t>系</a:t>
            </a:r>
            <a:r>
              <a:rPr lang="ja-JP" altLang="en-US" sz="1200" dirty="0"/>
              <a:t>の</a:t>
            </a:r>
            <a:r>
              <a:rPr lang="en-US" altLang="ja-JP" sz="1200" dirty="0"/>
              <a:t>OS</a:t>
            </a:r>
            <a:r>
              <a:rPr lang="ja-JP" altLang="en-US" sz="1200" dirty="0"/>
              <a:t>で導入いただけます。</a:t>
            </a:r>
            <a:br>
              <a:rPr lang="en-US" altLang="ja-JP" sz="1200" dirty="0"/>
            </a:br>
            <a:r>
              <a:rPr lang="en-US" altLang="ja-JP" sz="1200" dirty="0"/>
              <a:t>※2 Ansible</a:t>
            </a:r>
            <a:r>
              <a:rPr lang="ja-JP" altLang="en-US" sz="1200" dirty="0"/>
              <a:t>の動作対象となる</a:t>
            </a:r>
            <a:r>
              <a:rPr lang="en-US" altLang="ja-JP" sz="1200" dirty="0"/>
              <a:t>OS</a:t>
            </a:r>
            <a:r>
              <a:rPr lang="ja-JP" altLang="en-US" sz="1200" dirty="0"/>
              <a:t>であれば、問題なく利用いただけます。</a:t>
            </a:r>
            <a:endParaRPr kumimoji="1" lang="ja-JP" altLang="en-US" sz="1200" dirty="0"/>
          </a:p>
        </p:txBody>
      </p:sp>
      <p:sp>
        <p:nvSpPr>
          <p:cNvPr id="2" name="タイトル 1"/>
          <p:cNvSpPr>
            <a:spLocks noGrp="1"/>
          </p:cNvSpPr>
          <p:nvPr>
            <p:ph type="title"/>
          </p:nvPr>
        </p:nvSpPr>
        <p:spPr/>
        <p:txBody>
          <a:bodyPr>
            <a:normAutofit/>
          </a:bodyPr>
          <a:lstStyle/>
          <a:p>
            <a:r>
              <a:rPr kumimoji="1" lang="en-US" altLang="ja-JP" dirty="0"/>
              <a:t>1.1 </a:t>
            </a:r>
            <a:r>
              <a:rPr kumimoji="1" lang="ja-JP" altLang="en-US" dirty="0"/>
              <a:t>作業環境</a:t>
            </a:r>
            <a:r>
              <a:rPr lang="ja-JP" altLang="en-US" dirty="0"/>
              <a:t>とシナリオ</a:t>
            </a:r>
            <a:endParaRPr kumimoji="1" lang="ja-JP" altLang="en-US" dirty="0"/>
          </a:p>
        </p:txBody>
      </p:sp>
      <p:pic>
        <p:nvPicPr>
          <p:cNvPr id="8" name="図 7"/>
          <p:cNvPicPr>
            <a:picLocks noChangeAspect="1"/>
          </p:cNvPicPr>
          <p:nvPr/>
        </p:nvPicPr>
        <p:blipFill>
          <a:blip r:embed="rId2"/>
          <a:stretch>
            <a:fillRect/>
          </a:stretch>
        </p:blipFill>
        <p:spPr>
          <a:xfrm>
            <a:off x="7740440" y="4495065"/>
            <a:ext cx="504070" cy="859884"/>
          </a:xfrm>
          <a:prstGeom prst="rect">
            <a:avLst/>
          </a:prstGeom>
        </p:spPr>
      </p:pic>
      <p:sp>
        <p:nvSpPr>
          <p:cNvPr id="9" name="正方形/長方形 8"/>
          <p:cNvSpPr/>
          <p:nvPr/>
        </p:nvSpPr>
        <p:spPr bwMode="auto">
          <a:xfrm>
            <a:off x="2614638" y="4280950"/>
            <a:ext cx="4058745" cy="1248285"/>
          </a:xfrm>
          <a:prstGeom prst="rect">
            <a:avLst/>
          </a:prstGeom>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kumimoji="1" lang="en-US" altLang="ja-JP" sz="1400" dirty="0">
                <a:solidFill>
                  <a:srgbClr val="002960"/>
                </a:solidFill>
                <a:latin typeface="+mn-ea"/>
              </a:rPr>
              <a:t>CentOS 7</a:t>
            </a:r>
            <a:endParaRPr kumimoji="1" lang="ja-JP" altLang="en-US" sz="1400" dirty="0">
              <a:solidFill>
                <a:srgbClr val="002960"/>
              </a:solidFill>
              <a:latin typeface="+mn-ea"/>
            </a:endParaRPr>
          </a:p>
        </p:txBody>
      </p:sp>
      <p:pic>
        <p:nvPicPr>
          <p:cNvPr id="7" name="図 6"/>
          <p:cNvPicPr>
            <a:picLocks noChangeAspect="1"/>
          </p:cNvPicPr>
          <p:nvPr/>
        </p:nvPicPr>
        <p:blipFill>
          <a:blip r:embed="rId3"/>
          <a:stretch>
            <a:fillRect/>
          </a:stretch>
        </p:blipFill>
        <p:spPr>
          <a:xfrm>
            <a:off x="730057" y="4600963"/>
            <a:ext cx="1105563" cy="648089"/>
          </a:xfrm>
          <a:prstGeom prst="rect">
            <a:avLst/>
          </a:prstGeom>
        </p:spPr>
      </p:pic>
      <p:sp>
        <p:nvSpPr>
          <p:cNvPr id="11" name="角丸四角形 10"/>
          <p:cNvSpPr/>
          <p:nvPr/>
        </p:nvSpPr>
        <p:spPr bwMode="auto">
          <a:xfrm>
            <a:off x="2987780" y="4707179"/>
            <a:ext cx="1440200" cy="435657"/>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200" dirty="0">
                <a:latin typeface="+mn-ea"/>
              </a:rPr>
              <a:t>ITA</a:t>
            </a:r>
          </a:p>
          <a:p>
            <a:pPr algn="ctr"/>
            <a:r>
              <a:rPr lang="en-US" altLang="ja-JP" sz="1200" dirty="0">
                <a:latin typeface="+mn-ea"/>
              </a:rPr>
              <a:t>1.10.0</a:t>
            </a:r>
            <a:endParaRPr kumimoji="1" lang="ja-JP" altLang="en-US" sz="1200" dirty="0">
              <a:latin typeface="+mn-ea"/>
            </a:endParaRPr>
          </a:p>
        </p:txBody>
      </p:sp>
      <p:sp>
        <p:nvSpPr>
          <p:cNvPr id="13" name="テキスト ボックス 12"/>
          <p:cNvSpPr txBox="1"/>
          <p:nvPr/>
        </p:nvSpPr>
        <p:spPr>
          <a:xfrm>
            <a:off x="7164360" y="5446453"/>
            <a:ext cx="1662649" cy="430887"/>
          </a:xfrm>
          <a:prstGeom prst="rect">
            <a:avLst/>
          </a:prstGeom>
          <a:noFill/>
        </p:spPr>
        <p:txBody>
          <a:bodyPr wrap="square" rtlCol="0">
            <a:spAutoFit/>
          </a:bodyPr>
          <a:lstStyle/>
          <a:p>
            <a:pPr algn="ctr"/>
            <a:r>
              <a:rPr lang="en-US" altLang="ja-JP" sz="1100" b="1" dirty="0">
                <a:ln w="0"/>
                <a:solidFill>
                  <a:schemeClr val="accent6">
                    <a:lumMod val="90000"/>
                    <a:lumOff val="10000"/>
                  </a:schemeClr>
                </a:solidFill>
              </a:rPr>
              <a:t>CentOS 7</a:t>
            </a:r>
            <a:br>
              <a:rPr lang="en-US" altLang="ja-JP" sz="1100" b="1" dirty="0">
                <a:ln w="0"/>
                <a:solidFill>
                  <a:schemeClr val="accent6">
                    <a:lumMod val="90000"/>
                    <a:lumOff val="10000"/>
                  </a:schemeClr>
                </a:solidFill>
              </a:rPr>
            </a:br>
            <a:r>
              <a:rPr lang="ja-JP" altLang="en-US" sz="1100" b="1" dirty="0">
                <a:ln w="0"/>
                <a:solidFill>
                  <a:schemeClr val="accent6">
                    <a:lumMod val="90000"/>
                    <a:lumOff val="10000"/>
                  </a:schemeClr>
                </a:solidFill>
              </a:rPr>
              <a:t>ターゲットサーバー</a:t>
            </a:r>
            <a:endParaRPr lang="en-US" altLang="ja-JP" sz="1100" b="1" dirty="0">
              <a:ln w="0"/>
              <a:solidFill>
                <a:schemeClr val="accent6">
                  <a:lumMod val="90000"/>
                  <a:lumOff val="10000"/>
                </a:schemeClr>
              </a:solidFill>
            </a:endParaRPr>
          </a:p>
        </p:txBody>
      </p:sp>
      <p:sp>
        <p:nvSpPr>
          <p:cNvPr id="14" name="テキスト ボックス 13"/>
          <p:cNvSpPr txBox="1"/>
          <p:nvPr/>
        </p:nvSpPr>
        <p:spPr>
          <a:xfrm>
            <a:off x="4031925" y="5615730"/>
            <a:ext cx="1440200" cy="261610"/>
          </a:xfrm>
          <a:prstGeom prst="rect">
            <a:avLst/>
          </a:prstGeom>
          <a:noFill/>
        </p:spPr>
        <p:txBody>
          <a:bodyPr wrap="square" rtlCol="0">
            <a:spAutoFit/>
          </a:bodyPr>
          <a:lstStyle/>
          <a:p>
            <a:r>
              <a:rPr lang="en-US" altLang="ja-JP" sz="1100" b="1" dirty="0">
                <a:ln w="0"/>
                <a:solidFill>
                  <a:schemeClr val="accent6">
                    <a:lumMod val="90000"/>
                    <a:lumOff val="10000"/>
                  </a:schemeClr>
                </a:solidFill>
              </a:rPr>
              <a:t>ITA</a:t>
            </a:r>
            <a:r>
              <a:rPr lang="ja-JP" altLang="en-US" sz="1100" b="1" dirty="0">
                <a:ln w="0"/>
                <a:solidFill>
                  <a:schemeClr val="accent6">
                    <a:lumMod val="90000"/>
                    <a:lumOff val="10000"/>
                  </a:schemeClr>
                </a:solidFill>
              </a:rPr>
              <a:t>ホストサーバー</a:t>
            </a:r>
            <a:endParaRPr lang="en-US" altLang="ja-JP" sz="1100" b="1" dirty="0">
              <a:ln w="0"/>
              <a:solidFill>
                <a:schemeClr val="accent6">
                  <a:lumMod val="90000"/>
                  <a:lumOff val="10000"/>
                </a:schemeClr>
              </a:solidFill>
            </a:endParaRPr>
          </a:p>
        </p:txBody>
      </p:sp>
      <p:cxnSp>
        <p:nvCxnSpPr>
          <p:cNvPr id="16" name="カギ線コネクタ 122"/>
          <p:cNvCxnSpPr>
            <a:stCxn id="12" idx="3"/>
            <a:endCxn id="8" idx="1"/>
          </p:cNvCxnSpPr>
          <p:nvPr/>
        </p:nvCxnSpPr>
        <p:spPr bwMode="auto">
          <a:xfrm flipV="1">
            <a:off x="6444260" y="4925007"/>
            <a:ext cx="1296180" cy="1"/>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2" name="角丸四角形 11"/>
          <p:cNvSpPr/>
          <p:nvPr/>
        </p:nvSpPr>
        <p:spPr bwMode="auto">
          <a:xfrm>
            <a:off x="5004060" y="4707179"/>
            <a:ext cx="1440200" cy="435657"/>
          </a:xfrm>
          <a:prstGeom prst="round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200" dirty="0" err="1">
                <a:latin typeface="+mn-ea"/>
              </a:rPr>
              <a:t>Ansible</a:t>
            </a:r>
            <a:endParaRPr lang="en-US" altLang="ja-JP" sz="1200" dirty="0">
              <a:latin typeface="+mn-ea"/>
            </a:endParaRPr>
          </a:p>
          <a:p>
            <a:pPr algn="ctr"/>
            <a:r>
              <a:rPr kumimoji="1" lang="en-US" altLang="ja-JP" sz="1200" dirty="0">
                <a:latin typeface="+mn-ea"/>
              </a:rPr>
              <a:t>2.11.2</a:t>
            </a:r>
          </a:p>
        </p:txBody>
      </p:sp>
      <p:cxnSp>
        <p:nvCxnSpPr>
          <p:cNvPr id="17" name="カギ線コネクタ 122"/>
          <p:cNvCxnSpPr>
            <a:stCxn id="7" idx="3"/>
            <a:endCxn id="11" idx="1"/>
          </p:cNvCxnSpPr>
          <p:nvPr/>
        </p:nvCxnSpPr>
        <p:spPr bwMode="auto">
          <a:xfrm>
            <a:off x="1835620" y="4925008"/>
            <a:ext cx="1152160"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2" name="カギ線コネクタ 122"/>
          <p:cNvCxnSpPr>
            <a:stCxn id="11" idx="3"/>
            <a:endCxn id="12" idx="1"/>
          </p:cNvCxnSpPr>
          <p:nvPr/>
        </p:nvCxnSpPr>
        <p:spPr bwMode="auto">
          <a:xfrm>
            <a:off x="4427980" y="4925008"/>
            <a:ext cx="576080" cy="0"/>
          </a:xfrm>
          <a:prstGeom prst="straightConnector1">
            <a:avLst/>
          </a:prstGeom>
          <a:ln>
            <a:headEnd type="none" w="med" len="med"/>
            <a:tailEnd type="triangl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0236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3.2</a:t>
            </a:r>
            <a:r>
              <a:rPr lang="ja-JP" altLang="en-US" dirty="0"/>
              <a:t> 対話ファイルの作成</a:t>
            </a:r>
            <a:r>
              <a:rPr lang="en-US" altLang="ja-JP" dirty="0"/>
              <a:t>(1/3)</a:t>
            </a:r>
            <a:endParaRPr kumimoji="1" lang="ja-JP" altLang="en-US" dirty="0"/>
          </a:p>
        </p:txBody>
      </p:sp>
      <p:sp>
        <p:nvSpPr>
          <p:cNvPr id="3" name="コンテンツ プレースホルダー 2"/>
          <p:cNvSpPr>
            <a:spLocks noGrp="1"/>
          </p:cNvSpPr>
          <p:nvPr>
            <p:ph sz="quarter" idx="10"/>
          </p:nvPr>
        </p:nvSpPr>
        <p:spPr>
          <a:xfrm>
            <a:off x="179511" y="836712"/>
            <a:ext cx="8769973" cy="6021288"/>
          </a:xfrm>
        </p:spPr>
        <p:txBody>
          <a:bodyPr numCol="3">
            <a:normAutofit/>
          </a:bodyPr>
          <a:lstStyle/>
          <a:p>
            <a:r>
              <a:rPr kumimoji="1" lang="ja-JP" altLang="en-US" b="1" dirty="0"/>
              <a:t>対話ファイルの作成</a:t>
            </a:r>
            <a:endParaRPr lang="en-US" altLang="ja-JP" b="1" dirty="0"/>
          </a:p>
          <a:p>
            <a:pPr marL="180000" lvl="1" indent="0">
              <a:buNone/>
            </a:pPr>
            <a:r>
              <a:rPr lang="ja-JP" altLang="en-US" dirty="0"/>
              <a:t>本シナリオで使用するファイルを作成しましょう。</a:t>
            </a:r>
            <a:br>
              <a:rPr lang="en-US" altLang="ja-JP" dirty="0"/>
            </a:br>
            <a:endParaRPr lang="en-US" altLang="ja-JP" b="1" dirty="0"/>
          </a:p>
          <a:p>
            <a:pPr lvl="1"/>
            <a:r>
              <a:rPr lang="ja-JP" altLang="en-US" b="1" dirty="0">
                <a:solidFill>
                  <a:srgbClr val="FF0000"/>
                </a:solidFill>
              </a:rPr>
              <a:t>注意事項</a:t>
            </a:r>
            <a:endParaRPr lang="en-US" altLang="ja-JP" b="1" dirty="0">
              <a:solidFill>
                <a:srgbClr val="FF0000"/>
              </a:solidFill>
            </a:endParaRPr>
          </a:p>
          <a:p>
            <a:pPr lvl="2">
              <a:buClr>
                <a:srgbClr val="002B62"/>
              </a:buClr>
              <a:buFont typeface="Wingdings" panose="05000000000000000000" pitchFamily="2" charset="2"/>
              <a:buChar char="ü"/>
            </a:pPr>
            <a:r>
              <a:rPr lang="ja-JP" altLang="en-US" dirty="0">
                <a:solidFill>
                  <a:srgbClr val="FF0000"/>
                </a:solidFill>
              </a:rPr>
              <a:t>文字コードは</a:t>
            </a:r>
            <a:r>
              <a:rPr lang="en-US" altLang="ja-JP" dirty="0">
                <a:solidFill>
                  <a:srgbClr val="FF0000"/>
                </a:solidFill>
              </a:rPr>
              <a:t>“UTF-8”</a:t>
            </a:r>
          </a:p>
          <a:p>
            <a:pPr lvl="2">
              <a:buClr>
                <a:srgbClr val="002B62"/>
              </a:buClr>
              <a:buFont typeface="Wingdings" panose="05000000000000000000" pitchFamily="2" charset="2"/>
              <a:buChar char="ü"/>
            </a:pPr>
            <a:r>
              <a:rPr lang="ja-JP" altLang="en-US" dirty="0">
                <a:solidFill>
                  <a:srgbClr val="FF0000"/>
                </a:solidFill>
              </a:rPr>
              <a:t>改行コードは</a:t>
            </a:r>
            <a:r>
              <a:rPr lang="en-US" altLang="ja-JP" dirty="0">
                <a:solidFill>
                  <a:srgbClr val="FF0000"/>
                </a:solidFill>
              </a:rPr>
              <a:t>“LF”</a:t>
            </a:r>
          </a:p>
          <a:p>
            <a:pPr lvl="2">
              <a:buClr>
                <a:srgbClr val="002B62"/>
              </a:buClr>
              <a:buFont typeface="Wingdings" panose="05000000000000000000" pitchFamily="2" charset="2"/>
              <a:buChar char="ü"/>
            </a:pPr>
            <a:r>
              <a:rPr lang="ja-JP" altLang="en-US" dirty="0">
                <a:solidFill>
                  <a:srgbClr val="FF0000"/>
                </a:solidFill>
              </a:rPr>
              <a:t>拡張子は</a:t>
            </a:r>
            <a:r>
              <a:rPr lang="en-US" altLang="ja-JP" dirty="0">
                <a:solidFill>
                  <a:srgbClr val="FF0000"/>
                </a:solidFill>
              </a:rPr>
              <a:t>”</a:t>
            </a:r>
            <a:r>
              <a:rPr lang="en-US" altLang="ja-JP" dirty="0" err="1">
                <a:solidFill>
                  <a:srgbClr val="FF0000"/>
                </a:solidFill>
              </a:rPr>
              <a:t>yml</a:t>
            </a:r>
            <a:r>
              <a:rPr lang="en-US" altLang="ja-JP" dirty="0">
                <a:solidFill>
                  <a:srgbClr val="FF0000"/>
                </a:solidFill>
              </a:rPr>
              <a:t>”</a:t>
            </a:r>
          </a:p>
          <a:p>
            <a:pPr lvl="2">
              <a:buClr>
                <a:srgbClr val="002B62"/>
              </a:buClr>
              <a:buFont typeface="Wingdings" panose="05000000000000000000" pitchFamily="2" charset="2"/>
              <a:buChar char="ü"/>
            </a:pPr>
            <a:r>
              <a:rPr lang="ja-JP" altLang="en-US" dirty="0">
                <a:solidFill>
                  <a:srgbClr val="FF0000"/>
                </a:solidFill>
              </a:rPr>
              <a:t>インデントを揃える</a:t>
            </a:r>
            <a:endParaRPr lang="en-US" altLang="ja-JP" dirty="0">
              <a:solidFill>
                <a:srgbClr val="FF0000"/>
              </a:solidFill>
            </a:endParaRPr>
          </a:p>
          <a:p>
            <a:pPr marL="0" indent="0">
              <a:buNone/>
            </a:pPr>
            <a:endParaRPr kumimoji="1" lang="ja-JP" altLang="en-US" dirty="0"/>
          </a:p>
        </p:txBody>
      </p:sp>
      <p:sp>
        <p:nvSpPr>
          <p:cNvPr id="4" name="テキスト ボックス 3"/>
          <p:cNvSpPr txBox="1"/>
          <p:nvPr/>
        </p:nvSpPr>
        <p:spPr>
          <a:xfrm>
            <a:off x="3514971" y="1556740"/>
            <a:ext cx="5328000" cy="4860000"/>
          </a:xfrm>
          <a:prstGeom prst="rect">
            <a:avLst/>
          </a:prstGeom>
          <a:solidFill>
            <a:srgbClr val="E5F0FF"/>
          </a:solidFill>
          <a:ln>
            <a:solidFill>
              <a:schemeClr val="accent1"/>
            </a:solidFill>
          </a:ln>
        </p:spPr>
        <p:txBody>
          <a:bodyPr wrap="square" rtlCol="0">
            <a:spAutoFit/>
          </a:bodyPr>
          <a:lstStyle/>
          <a:p>
            <a:r>
              <a:rPr lang="en-US" altLang="ja-JP" sz="900" dirty="0" err="1"/>
              <a:t>conf</a:t>
            </a:r>
            <a:r>
              <a:rPr lang="en-US" altLang="ja-JP" sz="900" dirty="0"/>
              <a:t>: </a:t>
            </a:r>
          </a:p>
          <a:p>
            <a:r>
              <a:rPr lang="en-US" altLang="ja-JP" sz="900" dirty="0"/>
              <a:t>  timeout: 10</a:t>
            </a:r>
          </a:p>
          <a:p>
            <a:endParaRPr lang="en-US" altLang="ja-JP" sz="900" dirty="0"/>
          </a:p>
          <a:p>
            <a:r>
              <a:rPr lang="en-US" altLang="ja-JP" sz="900" dirty="0" err="1"/>
              <a:t>exec_list</a:t>
            </a:r>
            <a:r>
              <a:rPr lang="en-US" altLang="ja-JP" sz="900" dirty="0"/>
              <a:t>:</a:t>
            </a:r>
          </a:p>
          <a:p>
            <a:r>
              <a:rPr lang="en-US" altLang="ja-JP" sz="900" dirty="0"/>
              <a:t>  - expect: 'password:'</a:t>
            </a:r>
          </a:p>
          <a:p>
            <a:r>
              <a:rPr lang="en-US" altLang="ja-JP" sz="900" dirty="0"/>
              <a:t>    exec: '{{ __</a:t>
            </a:r>
            <a:r>
              <a:rPr lang="en-US" altLang="ja-JP" sz="900" dirty="0" err="1"/>
              <a:t>loginpassword</a:t>
            </a:r>
            <a:r>
              <a:rPr lang="en-US" altLang="ja-JP" sz="900" dirty="0"/>
              <a:t>__ }}'</a:t>
            </a:r>
          </a:p>
          <a:p>
            <a:endParaRPr lang="en-US" altLang="ja-JP" sz="900" dirty="0"/>
          </a:p>
          <a:p>
            <a:r>
              <a:rPr lang="en-US" altLang="ja-JP" sz="900" dirty="0"/>
              <a:t>  - expect: '{{ __</a:t>
            </a:r>
            <a:r>
              <a:rPr lang="en-US" altLang="ja-JP" sz="900" dirty="0" err="1"/>
              <a:t>loginuser</a:t>
            </a:r>
            <a:r>
              <a:rPr lang="en-US" altLang="ja-JP" sz="900" dirty="0"/>
              <a:t>__ }}@{{ __</a:t>
            </a:r>
            <a:r>
              <a:rPr lang="en-US" altLang="ja-JP" sz="900" dirty="0" err="1"/>
              <a:t>loginhostname</a:t>
            </a:r>
            <a:r>
              <a:rPr lang="en-US" altLang="ja-JP" sz="900" dirty="0"/>
              <a:t>__ }}'</a:t>
            </a:r>
          </a:p>
          <a:p>
            <a:r>
              <a:rPr lang="en-US" altLang="ja-JP" sz="900" dirty="0"/>
              <a:t>    exec: 'set terminal length 0'</a:t>
            </a:r>
          </a:p>
          <a:p>
            <a:endParaRPr lang="en-US" altLang="ja-JP" sz="900" dirty="0"/>
          </a:p>
          <a:p>
            <a:r>
              <a:rPr lang="en-US" altLang="ja-JP" sz="900" dirty="0"/>
              <a:t>  - expect: '{{ __</a:t>
            </a:r>
            <a:r>
              <a:rPr lang="en-US" altLang="ja-JP" sz="900" dirty="0" err="1"/>
              <a:t>loginuser</a:t>
            </a:r>
            <a:r>
              <a:rPr lang="en-US" altLang="ja-JP" sz="900" dirty="0"/>
              <a:t>__ }}@{{ __</a:t>
            </a:r>
            <a:r>
              <a:rPr lang="en-US" altLang="ja-JP" sz="900" dirty="0" err="1"/>
              <a:t>loginhostname</a:t>
            </a:r>
            <a:r>
              <a:rPr lang="en-US" altLang="ja-JP" sz="900" dirty="0"/>
              <a:t>__ }}'</a:t>
            </a:r>
          </a:p>
          <a:p>
            <a:r>
              <a:rPr lang="en-US" altLang="ja-JP" sz="900" dirty="0"/>
              <a:t>    exec: 'configure'</a:t>
            </a:r>
          </a:p>
          <a:p>
            <a:r>
              <a:rPr lang="en-US" altLang="ja-JP" sz="900" dirty="0"/>
              <a:t>    </a:t>
            </a:r>
          </a:p>
          <a:p>
            <a:r>
              <a:rPr lang="en-US" altLang="ja-JP" sz="900" dirty="0"/>
              <a:t>  - command: 'set system syslog host {{ item.0 }} facility all level {{ </a:t>
            </a:r>
            <a:r>
              <a:rPr lang="en-US" altLang="ja-JP" sz="900" dirty="0" err="1"/>
              <a:t>VAR_log_severity</a:t>
            </a:r>
            <a:r>
              <a:rPr lang="en-US" altLang="ja-JP" sz="900" dirty="0"/>
              <a:t> }}'</a:t>
            </a:r>
          </a:p>
          <a:p>
            <a:r>
              <a:rPr lang="en-US" altLang="ja-JP" sz="900" dirty="0"/>
              <a:t>    prompt: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 </a:t>
            </a:r>
          </a:p>
          <a:p>
            <a:r>
              <a:rPr lang="en-US" altLang="ja-JP" sz="900" dirty="0"/>
              <a:t>      - '{{ </a:t>
            </a:r>
            <a:r>
              <a:rPr lang="en-US" altLang="ja-JP" sz="900" dirty="0" err="1"/>
              <a:t>VAR_syslog_server_ip</a:t>
            </a:r>
            <a:r>
              <a:rPr lang="en-US" altLang="ja-JP" sz="900" dirty="0"/>
              <a:t> }}'</a:t>
            </a:r>
          </a:p>
          <a:p>
            <a:r>
              <a:rPr lang="en-US" altLang="ja-JP" sz="900" dirty="0"/>
              <a:t>    when: </a:t>
            </a:r>
          </a:p>
          <a:p>
            <a:r>
              <a:rPr lang="en-US" altLang="ja-JP" sz="900" dirty="0"/>
              <a:t>      - </a:t>
            </a:r>
            <a:r>
              <a:rPr lang="en-US" altLang="ja-JP" sz="900" dirty="0" err="1"/>
              <a:t>VAR_log_severity</a:t>
            </a:r>
            <a:r>
              <a:rPr lang="en-US" altLang="ja-JP" sz="900" dirty="0"/>
              <a:t> is define</a:t>
            </a:r>
          </a:p>
          <a:p>
            <a:endParaRPr lang="en-US" altLang="ja-JP" sz="900" dirty="0"/>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'commit'</a:t>
            </a:r>
          </a:p>
          <a:p>
            <a:r>
              <a:rPr lang="en-US" altLang="ja-JP" sz="900" dirty="0"/>
              <a:t>    </a:t>
            </a:r>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'save'</a:t>
            </a:r>
          </a:p>
          <a:p>
            <a:r>
              <a:rPr lang="en-US" altLang="ja-JP" sz="900" dirty="0"/>
              <a:t>    </a:t>
            </a:r>
          </a:p>
          <a:p>
            <a:r>
              <a:rPr lang="en-US" altLang="ja-JP" sz="900" dirty="0"/>
              <a:t>  - expect: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exec: 'exit'</a:t>
            </a:r>
          </a:p>
          <a:p>
            <a:r>
              <a:rPr lang="en-US" altLang="ja-JP" sz="900" dirty="0"/>
              <a:t>    </a:t>
            </a:r>
          </a:p>
          <a:p>
            <a:r>
              <a:rPr lang="en-US" altLang="ja-JP" sz="900" dirty="0"/>
              <a:t>  - command: 'show configuration'</a:t>
            </a:r>
          </a:p>
          <a:p>
            <a:r>
              <a:rPr lang="en-US" altLang="ja-JP" sz="900" dirty="0"/>
              <a:t>    prompt: '</a:t>
            </a:r>
            <a:r>
              <a:rPr lang="en-US" altLang="ja-JP" sz="900" dirty="0" err="1"/>
              <a:t>vyos</a:t>
            </a:r>
            <a:r>
              <a:rPr lang="en-US" altLang="ja-JP" sz="900" dirty="0"/>
              <a:t>@{{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a:t>
            </a:r>
          </a:p>
          <a:p>
            <a:r>
              <a:rPr lang="en-US" altLang="ja-JP" sz="900" dirty="0"/>
              <a:t>      - '{{ </a:t>
            </a:r>
            <a:r>
              <a:rPr lang="en-US" altLang="ja-JP" sz="900" dirty="0" err="1"/>
              <a:t>VAR_syslog_server_ip</a:t>
            </a:r>
            <a:r>
              <a:rPr lang="en-US" altLang="ja-JP" sz="900" dirty="0"/>
              <a:t> }}'</a:t>
            </a:r>
          </a:p>
          <a:p>
            <a:r>
              <a:rPr lang="en-US" altLang="ja-JP" sz="900" dirty="0"/>
              <a:t>    </a:t>
            </a:r>
            <a:r>
              <a:rPr lang="en-US" altLang="ja-JP" sz="900" dirty="0" err="1"/>
              <a:t>failed_when</a:t>
            </a:r>
            <a:r>
              <a:rPr lang="en-US" altLang="ja-JP" sz="900" dirty="0"/>
              <a:t>:</a:t>
            </a:r>
          </a:p>
          <a:p>
            <a:r>
              <a:rPr lang="en-US" altLang="ja-JP" sz="900" dirty="0"/>
              <a:t>      - </a:t>
            </a:r>
            <a:r>
              <a:rPr lang="en-US" altLang="ja-JP" sz="900" dirty="0" err="1"/>
              <a:t>stdout</a:t>
            </a:r>
            <a:r>
              <a:rPr lang="en-US" altLang="ja-JP" sz="900" dirty="0"/>
              <a:t> match(host *{{ item.0 }})</a:t>
            </a:r>
          </a:p>
        </p:txBody>
      </p:sp>
      <p:sp>
        <p:nvSpPr>
          <p:cNvPr id="17" name="正方形/長方形 16"/>
          <p:cNvSpPr/>
          <p:nvPr/>
        </p:nvSpPr>
        <p:spPr bwMode="gray">
          <a:xfrm>
            <a:off x="3579637" y="3321985"/>
            <a:ext cx="5220000" cy="969904"/>
          </a:xfrm>
          <a:prstGeom prst="rect">
            <a:avLst/>
          </a:prstGeom>
          <a:noFill/>
          <a:ln w="38100">
            <a:solidFill>
              <a:schemeClr val="accent2">
                <a:lumMod val="60000"/>
                <a:lumOff val="40000"/>
              </a:schemeClr>
            </a:solidFill>
            <a:prstDash val="sys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18" name="線吹き出し 1 (枠付き) 17"/>
          <p:cNvSpPr/>
          <p:nvPr/>
        </p:nvSpPr>
        <p:spPr bwMode="auto">
          <a:xfrm>
            <a:off x="323532" y="4293120"/>
            <a:ext cx="3060000" cy="720000"/>
          </a:xfrm>
          <a:prstGeom prst="borderCallout1">
            <a:avLst>
              <a:gd name="adj1" fmla="val 11112"/>
              <a:gd name="adj2" fmla="val 98928"/>
              <a:gd name="adj3" fmla="val -24692"/>
              <a:gd name="adj4" fmla="val 106715"/>
            </a:avLst>
          </a:prstGeom>
          <a:ln>
            <a:headEnd type="oval" w="med" len="med"/>
            <a:tailEnd type="oval"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200" dirty="0" err="1">
                <a:solidFill>
                  <a:schemeClr val="tx1"/>
                </a:solidFill>
                <a:latin typeface="+mn-ea"/>
              </a:rPr>
              <a:t>vyos</a:t>
            </a:r>
            <a:r>
              <a:rPr lang="ja-JP" altLang="en-US" sz="1200" dirty="0">
                <a:solidFill>
                  <a:schemeClr val="tx1"/>
                </a:solidFill>
                <a:latin typeface="+mn-ea"/>
              </a:rPr>
              <a:t>へのログサーバ登録コマンドです。</a:t>
            </a:r>
            <a:endParaRPr lang="en-US" altLang="ja-JP" sz="1200" dirty="0">
              <a:solidFill>
                <a:schemeClr val="tx1"/>
              </a:solidFill>
              <a:latin typeface="+mn-ea"/>
            </a:endParaRPr>
          </a:p>
          <a:p>
            <a:r>
              <a:rPr lang="en-US" altLang="ja-JP" sz="1200" dirty="0">
                <a:solidFill>
                  <a:schemeClr val="tx1"/>
                </a:solidFill>
                <a:latin typeface="+mn-ea"/>
              </a:rPr>
              <a:t>“</a:t>
            </a:r>
            <a:r>
              <a:rPr lang="en-US" altLang="ja-JP" sz="1200" dirty="0" err="1">
                <a:solidFill>
                  <a:schemeClr val="tx1"/>
                </a:solidFill>
                <a:latin typeface="+mn-ea"/>
              </a:rPr>
              <a:t>with_items</a:t>
            </a:r>
            <a:r>
              <a:rPr lang="en-US" altLang="ja-JP" sz="1200" dirty="0">
                <a:solidFill>
                  <a:schemeClr val="tx1"/>
                </a:solidFill>
                <a:latin typeface="+mn-ea"/>
              </a:rPr>
              <a:t>”</a:t>
            </a:r>
            <a:r>
              <a:rPr lang="ja-JP" altLang="en-US" sz="1200" dirty="0">
                <a:solidFill>
                  <a:schemeClr val="tx1"/>
                </a:solidFill>
                <a:latin typeface="+mn-ea"/>
              </a:rPr>
              <a:t>を用いて繰り返し処理を行っています。</a:t>
            </a:r>
            <a:endParaRPr lang="en-US" altLang="ja-JP" sz="1200" dirty="0">
              <a:solidFill>
                <a:schemeClr val="tx1"/>
              </a:solidFill>
              <a:latin typeface="+mn-ea"/>
            </a:endParaRPr>
          </a:p>
        </p:txBody>
      </p:sp>
      <p:sp>
        <p:nvSpPr>
          <p:cNvPr id="26" name="正方形/長方形 25"/>
          <p:cNvSpPr/>
          <p:nvPr/>
        </p:nvSpPr>
        <p:spPr bwMode="gray">
          <a:xfrm>
            <a:off x="3579637" y="5501483"/>
            <a:ext cx="5220000" cy="900000"/>
          </a:xfrm>
          <a:prstGeom prst="rect">
            <a:avLst/>
          </a:prstGeom>
          <a:noFill/>
          <a:ln w="38100">
            <a:solidFill>
              <a:schemeClr val="accent2">
                <a:lumMod val="60000"/>
                <a:lumOff val="40000"/>
              </a:schemeClr>
            </a:solidFill>
            <a:prstDash val="sys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27" name="線吹き出し 1 (枠付き) 26"/>
          <p:cNvSpPr/>
          <p:nvPr/>
        </p:nvSpPr>
        <p:spPr bwMode="auto">
          <a:xfrm>
            <a:off x="323532" y="5301261"/>
            <a:ext cx="3060000" cy="1115480"/>
          </a:xfrm>
          <a:prstGeom prst="borderCallout1">
            <a:avLst>
              <a:gd name="adj1" fmla="val 11112"/>
              <a:gd name="adj2" fmla="val 98928"/>
              <a:gd name="adj3" fmla="val 29173"/>
              <a:gd name="adj4" fmla="val 107453"/>
            </a:avLst>
          </a:prstGeom>
          <a:ln>
            <a:headEnd type="oval" w="med" len="med"/>
            <a:tailEnd type="oval"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200" dirty="0">
                <a:solidFill>
                  <a:schemeClr val="tx1"/>
                </a:solidFill>
                <a:latin typeface="+mn-ea"/>
              </a:rPr>
              <a:t>設定の確認を行っています。</a:t>
            </a:r>
            <a:endParaRPr lang="en-US" altLang="ja-JP" sz="1200" dirty="0">
              <a:solidFill>
                <a:schemeClr val="tx1"/>
              </a:solidFill>
              <a:latin typeface="+mn-ea"/>
            </a:endParaRPr>
          </a:p>
          <a:p>
            <a:r>
              <a:rPr lang="ja-JP" altLang="en-US" sz="1200" dirty="0">
                <a:solidFill>
                  <a:schemeClr val="tx1"/>
                </a:solidFill>
                <a:latin typeface="+mn-ea"/>
              </a:rPr>
              <a:t>設定情報を出力し、所定の文字列が無い場合に結果を“</a:t>
            </a:r>
            <a:r>
              <a:rPr lang="en-US" altLang="ja-JP" sz="1200" dirty="0">
                <a:solidFill>
                  <a:schemeClr val="tx1"/>
                </a:solidFill>
                <a:latin typeface="+mn-ea"/>
              </a:rPr>
              <a:t>failed</a:t>
            </a:r>
            <a:r>
              <a:rPr lang="ja-JP" altLang="en-US" sz="1200" dirty="0">
                <a:solidFill>
                  <a:schemeClr val="tx1"/>
                </a:solidFill>
                <a:latin typeface="+mn-ea"/>
              </a:rPr>
              <a:t>”とします。</a:t>
            </a:r>
            <a:br>
              <a:rPr lang="en-US" altLang="ja-JP" sz="1200" dirty="0">
                <a:solidFill>
                  <a:schemeClr val="tx1"/>
                </a:solidFill>
                <a:latin typeface="+mn-ea"/>
              </a:rPr>
            </a:br>
            <a:r>
              <a:rPr lang="en-US" altLang="ja-JP" sz="1200" dirty="0">
                <a:solidFill>
                  <a:schemeClr val="tx1"/>
                </a:solidFill>
                <a:latin typeface="+mn-ea"/>
              </a:rPr>
              <a:t>“</a:t>
            </a:r>
            <a:r>
              <a:rPr lang="en-US" altLang="ja-JP" sz="1200" dirty="0" err="1">
                <a:solidFill>
                  <a:schemeClr val="tx1"/>
                </a:solidFill>
                <a:latin typeface="+mn-ea"/>
              </a:rPr>
              <a:t>with_items</a:t>
            </a:r>
            <a:r>
              <a:rPr lang="en-US" altLang="ja-JP" sz="1200" dirty="0">
                <a:solidFill>
                  <a:schemeClr val="tx1"/>
                </a:solidFill>
                <a:latin typeface="+mn-ea"/>
              </a:rPr>
              <a:t>”</a:t>
            </a:r>
            <a:r>
              <a:rPr lang="ja-JP" altLang="en-US" sz="1200" dirty="0">
                <a:solidFill>
                  <a:schemeClr val="tx1"/>
                </a:solidFill>
                <a:latin typeface="+mn-ea"/>
              </a:rPr>
              <a:t>による繰り返しごとに条件判定が行われます。</a:t>
            </a:r>
            <a:endParaRPr lang="en-US" altLang="ja-JP" sz="1200" dirty="0">
              <a:solidFill>
                <a:schemeClr val="tx1"/>
              </a:solidFill>
              <a:latin typeface="+mn-ea"/>
            </a:endParaRPr>
          </a:p>
        </p:txBody>
      </p:sp>
      <p:sp>
        <p:nvSpPr>
          <p:cNvPr id="13" name="テキスト ボックス 12">
            <a:extLst>
              <a:ext uri="{FF2B5EF4-FFF2-40B4-BE49-F238E27FC236}">
                <a16:creationId xmlns:a16="http://schemas.microsoft.com/office/drawing/2014/main" id="{D12B51E7-6141-4298-B3DF-6DEB64D1E3D8}"/>
              </a:ext>
            </a:extLst>
          </p:cNvPr>
          <p:cNvSpPr txBox="1"/>
          <p:nvPr/>
        </p:nvSpPr>
        <p:spPr>
          <a:xfrm>
            <a:off x="3999738" y="1230557"/>
            <a:ext cx="4843234" cy="338554"/>
          </a:xfrm>
          <a:prstGeom prst="rect">
            <a:avLst/>
          </a:prstGeom>
          <a:noFill/>
        </p:spPr>
        <p:txBody>
          <a:bodyPr wrap="square">
            <a:spAutoFit/>
          </a:bodyPr>
          <a:lstStyle/>
          <a:p>
            <a:pPr algn="r"/>
            <a:r>
              <a:rPr lang="ja-JP" altLang="en-US" sz="1600" b="1" dirty="0"/>
              <a:t>ファイル名</a:t>
            </a:r>
            <a:r>
              <a:rPr lang="en-US" altLang="ja-JP" sz="1600" b="1" dirty="0"/>
              <a:t>:</a:t>
            </a:r>
            <a:r>
              <a:rPr lang="ja-JP" altLang="en-US" sz="1600" b="1" dirty="0"/>
              <a:t> </a:t>
            </a:r>
            <a:r>
              <a:rPr lang="en-US" altLang="ja-JP" sz="1600" b="1" dirty="0" err="1"/>
              <a:t>vyos_set_syslog_server.yml</a:t>
            </a:r>
            <a:endParaRPr lang="ja-JP" altLang="en-US" sz="1600" b="1" dirty="0"/>
          </a:p>
        </p:txBody>
      </p:sp>
    </p:spTree>
    <p:extLst>
      <p:ext uri="{BB962C8B-B14F-4D97-AF65-F5344CB8AC3E}">
        <p14:creationId xmlns:p14="http://schemas.microsoft.com/office/powerpoint/2010/main" val="2966036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3.2</a:t>
            </a:r>
            <a:r>
              <a:rPr lang="ja-JP" altLang="en-US" dirty="0"/>
              <a:t> 対話ファイルの作成</a:t>
            </a:r>
            <a:r>
              <a:rPr lang="en-US" altLang="ja-JP" dirty="0"/>
              <a:t>(2/3)</a:t>
            </a:r>
            <a:endParaRPr kumimoji="1" lang="ja-JP" altLang="en-US" dirty="0"/>
          </a:p>
        </p:txBody>
      </p:sp>
      <p:sp>
        <p:nvSpPr>
          <p:cNvPr id="3" name="コンテンツ プレースホルダー 2"/>
          <p:cNvSpPr>
            <a:spLocks noGrp="1"/>
          </p:cNvSpPr>
          <p:nvPr>
            <p:ph sz="quarter" idx="10"/>
          </p:nvPr>
        </p:nvSpPr>
        <p:spPr/>
        <p:txBody>
          <a:bodyPr/>
          <a:lstStyle/>
          <a:p>
            <a:r>
              <a:rPr kumimoji="1" lang="ja-JP" altLang="en-US" b="1" dirty="0"/>
              <a:t>対話ファイル</a:t>
            </a:r>
            <a:r>
              <a:rPr lang="ja-JP" altLang="en-US" b="1" dirty="0"/>
              <a:t>の作成</a:t>
            </a:r>
            <a:endParaRPr kumimoji="1" lang="en-US" altLang="ja-JP" b="1" dirty="0"/>
          </a:p>
          <a:p>
            <a:pPr marL="180000" lvl="1" indent="0">
              <a:buNone/>
            </a:pPr>
            <a:r>
              <a:rPr lang="ja-JP" altLang="en-US" dirty="0"/>
              <a:t>同様に、右記のファイルも作成しましょう。</a:t>
            </a:r>
            <a:endParaRPr lang="en-US" altLang="ja-JP" dirty="0"/>
          </a:p>
          <a:p>
            <a:pPr marL="180000" lvl="1" indent="0">
              <a:buNone/>
            </a:pPr>
            <a:endParaRPr kumimoji="1" lang="en-US" altLang="ja-JP" dirty="0"/>
          </a:p>
          <a:p>
            <a:pPr marL="180000" lvl="1" indent="0">
              <a:buNone/>
            </a:pPr>
            <a:r>
              <a:rPr lang="ja-JP" altLang="en-US" sz="1600" b="1" dirty="0"/>
              <a:t>ファイル名</a:t>
            </a:r>
            <a:r>
              <a:rPr lang="en-US" altLang="ja-JP" sz="1600" b="1" dirty="0"/>
              <a:t>:</a:t>
            </a:r>
            <a:r>
              <a:rPr lang="ja-JP" altLang="en-US" sz="1600" b="1" dirty="0"/>
              <a:t> </a:t>
            </a:r>
            <a:r>
              <a:rPr lang="en-US" altLang="ja-JP" sz="1600" b="1" dirty="0" err="1"/>
              <a:t>ios_set_syslog_server.yml</a:t>
            </a:r>
            <a:endParaRPr lang="ja-JP" altLang="en-US" sz="1600" b="1" dirty="0"/>
          </a:p>
          <a:p>
            <a:pPr marL="180000" lvl="1" indent="0">
              <a:buNone/>
            </a:pPr>
            <a:endParaRPr kumimoji="1" lang="ja-JP" altLang="en-US" dirty="0"/>
          </a:p>
        </p:txBody>
      </p:sp>
      <p:sp>
        <p:nvSpPr>
          <p:cNvPr id="4" name="テキスト ボックス 3"/>
          <p:cNvSpPr txBox="1"/>
          <p:nvPr/>
        </p:nvSpPr>
        <p:spPr>
          <a:xfrm>
            <a:off x="4932050" y="754619"/>
            <a:ext cx="3816530" cy="5909310"/>
          </a:xfrm>
          <a:prstGeom prst="rect">
            <a:avLst/>
          </a:prstGeom>
          <a:solidFill>
            <a:srgbClr val="E5F0FF"/>
          </a:solidFill>
          <a:ln>
            <a:solidFill>
              <a:schemeClr val="accent1"/>
            </a:solidFill>
          </a:ln>
        </p:spPr>
        <p:txBody>
          <a:bodyPr wrap="square" rtlCol="0">
            <a:spAutoFit/>
          </a:bodyPr>
          <a:lstStyle/>
          <a:p>
            <a:r>
              <a:rPr lang="en-US" altLang="ja-JP" sz="900" dirty="0" err="1"/>
              <a:t>conf</a:t>
            </a:r>
            <a:r>
              <a:rPr lang="en-US" altLang="ja-JP" sz="900" dirty="0"/>
              <a:t>: </a:t>
            </a:r>
          </a:p>
          <a:p>
            <a:r>
              <a:rPr lang="en-US" altLang="ja-JP" sz="900" dirty="0"/>
              <a:t>  timeout: 10</a:t>
            </a:r>
          </a:p>
          <a:p>
            <a:r>
              <a:rPr lang="en-US" altLang="ja-JP" sz="900" dirty="0"/>
              <a:t>  </a:t>
            </a:r>
          </a:p>
          <a:p>
            <a:r>
              <a:rPr lang="en-US" altLang="ja-JP" sz="900" dirty="0" err="1"/>
              <a:t>exec_list</a:t>
            </a:r>
            <a:r>
              <a:rPr lang="en-US" altLang="ja-JP" sz="900" dirty="0"/>
              <a:t>:</a:t>
            </a:r>
          </a:p>
          <a:p>
            <a:r>
              <a:rPr lang="ja-JP" altLang="en-US" sz="900" dirty="0"/>
              <a:t>  </a:t>
            </a:r>
            <a:r>
              <a:rPr lang="en-US" altLang="ja-JP" sz="900" dirty="0"/>
              <a:t>- expect: 'Username:'</a:t>
            </a:r>
          </a:p>
          <a:p>
            <a:r>
              <a:rPr lang="en-US" altLang="ja-JP" sz="900" dirty="0"/>
              <a:t>    exec: '{{ __</a:t>
            </a:r>
            <a:r>
              <a:rPr lang="en-US" altLang="ja-JP" sz="900" dirty="0" err="1"/>
              <a:t>loginuser</a:t>
            </a:r>
            <a:r>
              <a:rPr lang="en-US" altLang="ja-JP" sz="900" dirty="0"/>
              <a:t>__ }}'</a:t>
            </a:r>
          </a:p>
          <a:p>
            <a:endParaRPr lang="en-US" altLang="ja-JP" sz="900" dirty="0"/>
          </a:p>
          <a:p>
            <a:r>
              <a:rPr lang="en-US" altLang="ja-JP" sz="900" dirty="0"/>
              <a:t>  - expect: 'Password:'</a:t>
            </a:r>
          </a:p>
          <a:p>
            <a:r>
              <a:rPr lang="en-US" altLang="ja-JP" sz="900" dirty="0"/>
              <a:t>    exec: '{{ __</a:t>
            </a:r>
            <a:r>
              <a:rPr lang="en-US" altLang="ja-JP" sz="900" dirty="0" err="1"/>
              <a:t>loginpassword</a:t>
            </a:r>
            <a:r>
              <a:rPr lang="en-US" altLang="ja-JP" sz="900" dirty="0"/>
              <a:t>__ }}'</a:t>
            </a:r>
          </a:p>
          <a:p>
            <a:r>
              <a:rPr lang="en-US" altLang="ja-JP" sz="900" dirty="0"/>
              <a:t>    </a:t>
            </a:r>
          </a:p>
          <a:p>
            <a:r>
              <a:rPr lang="en-US" altLang="ja-JP" sz="900" dirty="0"/>
              <a:t>  - expect: '{{ __</a:t>
            </a:r>
            <a:r>
              <a:rPr lang="en-US" altLang="ja-JP" sz="900" dirty="0" err="1"/>
              <a:t>loginhostname</a:t>
            </a:r>
            <a:r>
              <a:rPr lang="en-US" altLang="ja-JP" sz="900" dirty="0"/>
              <a:t>__ }}'</a:t>
            </a:r>
          </a:p>
          <a:p>
            <a:r>
              <a:rPr lang="en-US" altLang="ja-JP" sz="900" dirty="0"/>
              <a:t>    exec: 'enable'</a:t>
            </a:r>
          </a:p>
          <a:p>
            <a:endParaRPr lang="en-US" altLang="ja-JP" sz="900" dirty="0"/>
          </a:p>
          <a:p>
            <a:r>
              <a:rPr lang="en-US" altLang="ja-JP" sz="900" dirty="0"/>
              <a:t>  - expect: 'Password:'</a:t>
            </a:r>
          </a:p>
          <a:p>
            <a:r>
              <a:rPr lang="en-US" altLang="ja-JP" sz="900" dirty="0"/>
              <a:t>    exec: '{{ __</a:t>
            </a:r>
            <a:r>
              <a:rPr lang="en-US" altLang="ja-JP" sz="900" dirty="0" err="1"/>
              <a:t>loginpassword</a:t>
            </a:r>
            <a:r>
              <a:rPr lang="en-US" altLang="ja-JP" sz="900" dirty="0"/>
              <a:t>__ }}'</a:t>
            </a:r>
          </a:p>
          <a:p>
            <a:endParaRPr lang="en-US" altLang="ja-JP" sz="900" dirty="0"/>
          </a:p>
          <a:p>
            <a:r>
              <a:rPr lang="en-US" altLang="ja-JP" sz="900" dirty="0"/>
              <a:t>  - expect: '{{ __</a:t>
            </a:r>
            <a:r>
              <a:rPr lang="en-US" altLang="ja-JP" sz="900" dirty="0" err="1"/>
              <a:t>loginhostname</a:t>
            </a:r>
            <a:r>
              <a:rPr lang="en-US" altLang="ja-JP" sz="900" dirty="0"/>
              <a:t>__ }}'</a:t>
            </a:r>
          </a:p>
          <a:p>
            <a:r>
              <a:rPr lang="en-US" altLang="ja-JP" sz="900" dirty="0"/>
              <a:t>    exec: 'terminal length 0'</a:t>
            </a:r>
          </a:p>
          <a:p>
            <a:r>
              <a:rPr lang="en-US" altLang="ja-JP" sz="900" dirty="0"/>
              <a:t>    </a:t>
            </a:r>
          </a:p>
          <a:p>
            <a:r>
              <a:rPr lang="en-US" altLang="ja-JP" sz="900" dirty="0"/>
              <a:t>  - command: 'show logging'</a:t>
            </a:r>
          </a:p>
          <a:p>
            <a:r>
              <a:rPr lang="en-US" altLang="ja-JP" sz="900" dirty="0"/>
              <a:t>    prompt: '{{ __</a:t>
            </a:r>
            <a:r>
              <a:rPr lang="en-US" altLang="ja-JP" sz="900" dirty="0" err="1"/>
              <a:t>loginhostname</a:t>
            </a:r>
            <a:r>
              <a:rPr lang="en-US" altLang="ja-JP" sz="900" dirty="0"/>
              <a:t>__ }}'</a:t>
            </a:r>
          </a:p>
          <a:p>
            <a:r>
              <a:rPr lang="en-US" altLang="ja-JP" sz="900" dirty="0"/>
              <a:t>    register: </a:t>
            </a:r>
            <a:r>
              <a:rPr lang="en-US" altLang="ja-JP" sz="900" dirty="0" err="1"/>
              <a:t>result_stdout</a:t>
            </a:r>
            <a:endParaRPr lang="en-US" altLang="ja-JP" sz="900" dirty="0"/>
          </a:p>
          <a:p>
            <a:r>
              <a:rPr lang="en-US" altLang="ja-JP" sz="900" dirty="0"/>
              <a:t>    </a:t>
            </a:r>
          </a:p>
          <a:p>
            <a:r>
              <a:rPr lang="en-US" altLang="ja-JP" sz="900" dirty="0"/>
              <a:t>  - expect: '{{ __</a:t>
            </a:r>
            <a:r>
              <a:rPr lang="en-US" altLang="ja-JP" sz="900" dirty="0" err="1"/>
              <a:t>loginhostname</a:t>
            </a:r>
            <a:r>
              <a:rPr lang="en-US" altLang="ja-JP" sz="900" dirty="0"/>
              <a:t>__ }}'</a:t>
            </a:r>
          </a:p>
          <a:p>
            <a:r>
              <a:rPr lang="en-US" altLang="ja-JP" sz="900" dirty="0"/>
              <a:t>    exec: 'configure terminal'</a:t>
            </a:r>
          </a:p>
          <a:p>
            <a:r>
              <a:rPr lang="en-US" altLang="ja-JP" sz="900" dirty="0"/>
              <a:t>    </a:t>
            </a:r>
          </a:p>
          <a:p>
            <a:r>
              <a:rPr lang="en-US" altLang="ja-JP" sz="900" dirty="0"/>
              <a:t>  - command: 'logging host {{ item.0 }}'</a:t>
            </a:r>
          </a:p>
          <a:p>
            <a:r>
              <a:rPr lang="en-US" altLang="ja-JP" sz="900" dirty="0"/>
              <a:t>    prompt: '{{ __</a:t>
            </a:r>
            <a:r>
              <a:rPr lang="en-US" altLang="ja-JP" sz="900" dirty="0" err="1"/>
              <a:t>loginhostname</a:t>
            </a:r>
            <a:r>
              <a:rPr lang="en-US" altLang="ja-JP" sz="900" dirty="0"/>
              <a:t>__ }}'</a:t>
            </a:r>
          </a:p>
          <a:p>
            <a:r>
              <a:rPr lang="en-US" altLang="ja-JP" sz="900" dirty="0"/>
              <a:t>    </a:t>
            </a:r>
            <a:r>
              <a:rPr lang="en-US" altLang="ja-JP" sz="900" dirty="0" err="1"/>
              <a:t>with_items</a:t>
            </a:r>
            <a:r>
              <a:rPr lang="en-US" altLang="ja-JP" sz="900" dirty="0"/>
              <a:t>: </a:t>
            </a:r>
          </a:p>
          <a:p>
            <a:r>
              <a:rPr lang="en-US" altLang="ja-JP" sz="900" dirty="0"/>
              <a:t>      - '{{ </a:t>
            </a:r>
            <a:r>
              <a:rPr lang="en-US" altLang="ja-JP" sz="900" dirty="0" err="1"/>
              <a:t>VAR_syslog_server_ip</a:t>
            </a:r>
            <a:r>
              <a:rPr lang="en-US" altLang="ja-JP" sz="900" dirty="0"/>
              <a:t> }}'</a:t>
            </a:r>
          </a:p>
          <a:p>
            <a:r>
              <a:rPr lang="en-US" altLang="ja-JP" sz="900" dirty="0"/>
              <a:t>    </a:t>
            </a:r>
            <a:r>
              <a:rPr lang="en-US" altLang="ja-JP" sz="900" dirty="0" err="1"/>
              <a:t>exec_when</a:t>
            </a:r>
            <a:r>
              <a:rPr lang="en-US" altLang="ja-JP" sz="900" dirty="0"/>
              <a:t>: </a:t>
            </a:r>
          </a:p>
          <a:p>
            <a:r>
              <a:rPr lang="en-US" altLang="ja-JP" sz="900" dirty="0"/>
              <a:t>     - </a:t>
            </a:r>
            <a:r>
              <a:rPr lang="en-US" altLang="ja-JP" sz="900" dirty="0" err="1"/>
              <a:t>result_stdout</a:t>
            </a:r>
            <a:r>
              <a:rPr lang="en-US" altLang="ja-JP" sz="900" dirty="0"/>
              <a:t> no match(Logging to {{ item.0 }})</a:t>
            </a:r>
            <a:br>
              <a:rPr lang="en-US" altLang="ja-JP" sz="900" dirty="0"/>
            </a:br>
            <a:endParaRPr lang="en-US" altLang="ja-JP" sz="900" dirty="0"/>
          </a:p>
          <a:p>
            <a:r>
              <a:rPr lang="en-US" altLang="ja-JP" sz="900" dirty="0"/>
              <a:t>  - command: 'logging facility {{ </a:t>
            </a:r>
            <a:r>
              <a:rPr lang="en-US" altLang="ja-JP" sz="900" dirty="0" err="1"/>
              <a:t>VAR_log_facility</a:t>
            </a:r>
            <a:r>
              <a:rPr lang="en-US" altLang="ja-JP" sz="900" dirty="0"/>
              <a:t> }}'</a:t>
            </a:r>
          </a:p>
          <a:p>
            <a:r>
              <a:rPr lang="en-US" altLang="ja-JP" sz="900" dirty="0"/>
              <a:t>    prompt: '{{ __</a:t>
            </a:r>
            <a:r>
              <a:rPr lang="en-US" altLang="ja-JP" sz="900" dirty="0" err="1"/>
              <a:t>loginhostname</a:t>
            </a:r>
            <a:r>
              <a:rPr lang="en-US" altLang="ja-JP" sz="900" dirty="0"/>
              <a:t>__ }}'</a:t>
            </a:r>
          </a:p>
          <a:p>
            <a:r>
              <a:rPr lang="en-US" altLang="ja-JP" sz="900" dirty="0"/>
              <a:t>    when: </a:t>
            </a:r>
          </a:p>
          <a:p>
            <a:r>
              <a:rPr lang="en-US" altLang="ja-JP" sz="900" dirty="0"/>
              <a:t>      - </a:t>
            </a:r>
            <a:r>
              <a:rPr lang="en-US" altLang="ja-JP" sz="900" dirty="0" err="1"/>
              <a:t>VAR_log_facility</a:t>
            </a:r>
            <a:r>
              <a:rPr lang="en-US" altLang="ja-JP" sz="900" dirty="0"/>
              <a:t> is define</a:t>
            </a:r>
          </a:p>
          <a:p>
            <a:r>
              <a:rPr lang="en-US" altLang="ja-JP" sz="900" dirty="0"/>
              <a:t>    </a:t>
            </a:r>
          </a:p>
          <a:p>
            <a:r>
              <a:rPr lang="en-US" altLang="ja-JP" sz="900" dirty="0"/>
              <a:t>  - command: 'logging trap {{ </a:t>
            </a:r>
            <a:r>
              <a:rPr lang="en-US" altLang="ja-JP" sz="900" dirty="0" err="1"/>
              <a:t>VAR_log_severity</a:t>
            </a:r>
            <a:r>
              <a:rPr lang="en-US" altLang="ja-JP" sz="900" dirty="0"/>
              <a:t> }}'</a:t>
            </a:r>
          </a:p>
          <a:p>
            <a:r>
              <a:rPr lang="en-US" altLang="ja-JP" sz="900" dirty="0"/>
              <a:t>    prompt: '{{ __</a:t>
            </a:r>
            <a:r>
              <a:rPr lang="en-US" altLang="ja-JP" sz="900" dirty="0" err="1"/>
              <a:t>loginhostname</a:t>
            </a:r>
            <a:r>
              <a:rPr lang="en-US" altLang="ja-JP" sz="900" dirty="0"/>
              <a:t>__ }}'</a:t>
            </a:r>
          </a:p>
          <a:p>
            <a:r>
              <a:rPr lang="en-US" altLang="ja-JP" sz="900" dirty="0"/>
              <a:t>    when: </a:t>
            </a:r>
          </a:p>
          <a:p>
            <a:r>
              <a:rPr lang="en-US" altLang="ja-JP" sz="900" dirty="0"/>
              <a:t>      - </a:t>
            </a:r>
            <a:r>
              <a:rPr lang="en-US" altLang="ja-JP" sz="900" dirty="0" err="1"/>
              <a:t>VAR_log_severity</a:t>
            </a:r>
            <a:r>
              <a:rPr lang="en-US" altLang="ja-JP" sz="900" dirty="0"/>
              <a:t> is define</a:t>
            </a:r>
          </a:p>
        </p:txBody>
      </p:sp>
      <p:sp>
        <p:nvSpPr>
          <p:cNvPr id="7" name="正方形/長方形 6"/>
          <p:cNvSpPr/>
          <p:nvPr/>
        </p:nvSpPr>
        <p:spPr bwMode="gray">
          <a:xfrm>
            <a:off x="5005353" y="3356990"/>
            <a:ext cx="3600000" cy="507453"/>
          </a:xfrm>
          <a:prstGeom prst="rect">
            <a:avLst/>
          </a:prstGeom>
          <a:noFill/>
          <a:ln w="38100">
            <a:solidFill>
              <a:schemeClr val="accent2">
                <a:lumMod val="60000"/>
                <a:lumOff val="40000"/>
              </a:schemeClr>
            </a:solidFill>
            <a:prstDash val="sys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6" name="線吹き出し 1 (枠付き) 5"/>
          <p:cNvSpPr/>
          <p:nvPr/>
        </p:nvSpPr>
        <p:spPr bwMode="auto">
          <a:xfrm>
            <a:off x="179512" y="3356990"/>
            <a:ext cx="4320478" cy="612694"/>
          </a:xfrm>
          <a:prstGeom prst="borderCallout1">
            <a:avLst>
              <a:gd name="adj1" fmla="val 11112"/>
              <a:gd name="adj2" fmla="val 98928"/>
              <a:gd name="adj3" fmla="val 10957"/>
              <a:gd name="adj4" fmla="val 111880"/>
            </a:avLst>
          </a:prstGeom>
          <a:ln>
            <a:headEnd type="oval" w="med" len="med"/>
            <a:tailEnd type="oval"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ログについての設定を表示し、</a:t>
            </a:r>
            <a:br>
              <a:rPr lang="en-US" altLang="ja-JP" sz="1200">
                <a:solidFill>
                  <a:schemeClr val="tx1"/>
                </a:solidFill>
                <a:latin typeface="+mn-ea"/>
              </a:rPr>
            </a:br>
            <a:r>
              <a:rPr lang="en-US" altLang="ja-JP" sz="1200">
                <a:solidFill>
                  <a:schemeClr val="tx1"/>
                </a:solidFill>
                <a:latin typeface="+mn-ea"/>
              </a:rPr>
              <a:t>”register”</a:t>
            </a:r>
            <a:r>
              <a:rPr lang="ja-JP" altLang="en-US" sz="1200">
                <a:solidFill>
                  <a:schemeClr val="tx1"/>
                </a:solidFill>
                <a:latin typeface="+mn-ea"/>
              </a:rPr>
              <a:t>で</a:t>
            </a:r>
            <a:r>
              <a:rPr lang="ja-JP" altLang="en-US" sz="1200">
                <a:solidFill>
                  <a:srgbClr val="FF0000"/>
                </a:solidFill>
                <a:latin typeface="+mn-ea"/>
              </a:rPr>
              <a:t>標準出力の内容を格納</a:t>
            </a:r>
            <a:r>
              <a:rPr lang="ja-JP" altLang="en-US" sz="1200">
                <a:solidFill>
                  <a:schemeClr val="tx1"/>
                </a:solidFill>
                <a:latin typeface="+mn-ea"/>
              </a:rPr>
              <a:t>しています。</a:t>
            </a:r>
            <a:endParaRPr lang="en-US" altLang="ja-JP" sz="1200">
              <a:solidFill>
                <a:schemeClr val="tx1"/>
              </a:solidFill>
              <a:latin typeface="+mn-ea"/>
            </a:endParaRPr>
          </a:p>
        </p:txBody>
      </p:sp>
      <p:sp>
        <p:nvSpPr>
          <p:cNvPr id="10" name="正方形/長方形 9"/>
          <p:cNvSpPr/>
          <p:nvPr/>
        </p:nvSpPr>
        <p:spPr bwMode="gray">
          <a:xfrm>
            <a:off x="5005353" y="4303553"/>
            <a:ext cx="3600000" cy="941262"/>
          </a:xfrm>
          <a:prstGeom prst="rect">
            <a:avLst/>
          </a:prstGeom>
          <a:noFill/>
          <a:ln w="38100">
            <a:solidFill>
              <a:schemeClr val="accent2">
                <a:lumMod val="60000"/>
                <a:lumOff val="40000"/>
              </a:schemeClr>
            </a:solidFill>
            <a:prstDash val="sys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a:latin typeface="+mj-ea"/>
              <a:ea typeface="+mj-ea"/>
            </a:endParaRPr>
          </a:p>
        </p:txBody>
      </p:sp>
      <p:sp>
        <p:nvSpPr>
          <p:cNvPr id="8" name="線吹き出し 1 (枠付き) 7"/>
          <p:cNvSpPr/>
          <p:nvPr/>
        </p:nvSpPr>
        <p:spPr bwMode="auto">
          <a:xfrm>
            <a:off x="179512" y="4303553"/>
            <a:ext cx="4320478" cy="941262"/>
          </a:xfrm>
          <a:prstGeom prst="borderCallout1">
            <a:avLst>
              <a:gd name="adj1" fmla="val 11112"/>
              <a:gd name="adj2" fmla="val 98928"/>
              <a:gd name="adj3" fmla="val 10957"/>
              <a:gd name="adj4" fmla="val 111880"/>
            </a:avLst>
          </a:prstGeom>
          <a:ln>
            <a:headEnd type="oval" w="med" len="med"/>
            <a:tailEnd type="oval"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r>
              <a:rPr lang="en-US" altLang="ja-JP" sz="1200" dirty="0" err="1">
                <a:solidFill>
                  <a:schemeClr val="tx1"/>
                </a:solidFill>
                <a:latin typeface="+mn-ea"/>
              </a:rPr>
              <a:t>CiscoIOS</a:t>
            </a:r>
            <a:r>
              <a:rPr lang="ja-JP" altLang="en-US" sz="1200" dirty="0">
                <a:solidFill>
                  <a:schemeClr val="tx1"/>
                </a:solidFill>
                <a:latin typeface="+mn-ea"/>
              </a:rPr>
              <a:t>へのログサーバ登録コマンドです。</a:t>
            </a:r>
            <a:endParaRPr lang="en-US" altLang="ja-JP" sz="1200" dirty="0">
              <a:solidFill>
                <a:schemeClr val="tx1"/>
              </a:solidFill>
              <a:latin typeface="+mn-ea"/>
            </a:endParaRPr>
          </a:p>
          <a:p>
            <a:r>
              <a:rPr lang="en-US" altLang="ja-JP" sz="1200" dirty="0">
                <a:solidFill>
                  <a:schemeClr val="tx1"/>
                </a:solidFill>
                <a:latin typeface="+mn-ea"/>
              </a:rPr>
              <a:t>“</a:t>
            </a:r>
            <a:r>
              <a:rPr lang="en-US" altLang="ja-JP" sz="1200" dirty="0" err="1">
                <a:solidFill>
                  <a:schemeClr val="tx1"/>
                </a:solidFill>
                <a:latin typeface="+mn-ea"/>
              </a:rPr>
              <a:t>with_items</a:t>
            </a:r>
            <a:r>
              <a:rPr lang="en-US" altLang="ja-JP" sz="1200" dirty="0">
                <a:solidFill>
                  <a:schemeClr val="tx1"/>
                </a:solidFill>
                <a:latin typeface="+mn-ea"/>
              </a:rPr>
              <a:t>”</a:t>
            </a:r>
            <a:r>
              <a:rPr lang="ja-JP" altLang="en-US" sz="1200" dirty="0">
                <a:solidFill>
                  <a:schemeClr val="tx1"/>
                </a:solidFill>
                <a:latin typeface="+mn-ea"/>
              </a:rPr>
              <a:t>を用いて</a:t>
            </a:r>
            <a:r>
              <a:rPr lang="ja-JP" altLang="en-US" sz="1200" dirty="0">
                <a:solidFill>
                  <a:srgbClr val="FF0000"/>
                </a:solidFill>
                <a:latin typeface="+mn-ea"/>
              </a:rPr>
              <a:t>繰り返し処理</a:t>
            </a:r>
            <a:r>
              <a:rPr lang="ja-JP" altLang="en-US" sz="1200" dirty="0">
                <a:solidFill>
                  <a:schemeClr val="tx1"/>
                </a:solidFill>
                <a:latin typeface="+mn-ea"/>
              </a:rPr>
              <a:t>を行っています。</a:t>
            </a:r>
            <a:br>
              <a:rPr lang="en-US" altLang="ja-JP" sz="1200" dirty="0">
                <a:solidFill>
                  <a:schemeClr val="tx1"/>
                </a:solidFill>
                <a:latin typeface="+mn-ea"/>
              </a:rPr>
            </a:br>
            <a:r>
              <a:rPr lang="en-US" altLang="ja-JP" sz="1200" dirty="0">
                <a:solidFill>
                  <a:schemeClr val="tx1"/>
                </a:solidFill>
                <a:latin typeface="+mn-ea"/>
              </a:rPr>
              <a:t>“</a:t>
            </a:r>
            <a:r>
              <a:rPr lang="en-US" altLang="ja-JP" sz="1200" dirty="0" err="1">
                <a:solidFill>
                  <a:schemeClr val="tx1"/>
                </a:solidFill>
                <a:latin typeface="+mn-ea"/>
              </a:rPr>
              <a:t>exec_when</a:t>
            </a:r>
            <a:r>
              <a:rPr lang="en-US" altLang="ja-JP" sz="1200" dirty="0">
                <a:solidFill>
                  <a:schemeClr val="tx1"/>
                </a:solidFill>
                <a:latin typeface="+mn-ea"/>
              </a:rPr>
              <a:t>”</a:t>
            </a:r>
            <a:r>
              <a:rPr lang="ja-JP" altLang="en-US" sz="1200" dirty="0">
                <a:solidFill>
                  <a:schemeClr val="tx1"/>
                </a:solidFill>
                <a:latin typeface="+mn-ea"/>
              </a:rPr>
              <a:t>では、上で格納した内容に応じて処理の実行判定を行っています。</a:t>
            </a:r>
            <a:endParaRPr lang="en-US" altLang="ja-JP" sz="1200" dirty="0">
              <a:solidFill>
                <a:schemeClr val="tx1"/>
              </a:solidFill>
              <a:latin typeface="+mn-ea"/>
            </a:endParaRPr>
          </a:p>
        </p:txBody>
      </p:sp>
    </p:spTree>
    <p:extLst>
      <p:ext uri="{BB962C8B-B14F-4D97-AF65-F5344CB8AC3E}">
        <p14:creationId xmlns:p14="http://schemas.microsoft.com/office/powerpoint/2010/main" val="38626637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20CACA0-6055-444C-A290-C406E7C0C1AE}"/>
              </a:ext>
            </a:extLst>
          </p:cNvPr>
          <p:cNvSpPr>
            <a:spLocks noGrp="1"/>
          </p:cNvSpPr>
          <p:nvPr>
            <p:ph type="title"/>
          </p:nvPr>
        </p:nvSpPr>
        <p:spPr>
          <a:xfrm>
            <a:off x="179513" y="115200"/>
            <a:ext cx="8784000" cy="468000"/>
          </a:xfrm>
        </p:spPr>
        <p:txBody>
          <a:bodyPr>
            <a:normAutofit/>
          </a:bodyPr>
          <a:lstStyle/>
          <a:p>
            <a:r>
              <a:rPr lang="en-US" altLang="ja-JP" dirty="0"/>
              <a:t>3.2</a:t>
            </a:r>
            <a:r>
              <a:rPr lang="ja-JP" altLang="en-US" dirty="0"/>
              <a:t> 対話ファイルの作成</a:t>
            </a:r>
            <a:r>
              <a:rPr lang="en-US" altLang="ja-JP" dirty="0"/>
              <a:t>(3/3)</a:t>
            </a:r>
            <a:endParaRPr kumimoji="1" lang="ja-JP" altLang="en-US" dirty="0"/>
          </a:p>
        </p:txBody>
      </p:sp>
      <p:sp>
        <p:nvSpPr>
          <p:cNvPr id="5" name="コンテンツ プレースホルダー 2">
            <a:extLst>
              <a:ext uri="{FF2B5EF4-FFF2-40B4-BE49-F238E27FC236}">
                <a16:creationId xmlns:a16="http://schemas.microsoft.com/office/drawing/2014/main" id="{96AEDB26-9F5A-4E67-A6BA-B1A17BDA390D}"/>
              </a:ext>
            </a:extLst>
          </p:cNvPr>
          <p:cNvSpPr>
            <a:spLocks noGrp="1"/>
          </p:cNvSpPr>
          <p:nvPr>
            <p:ph sz="quarter" idx="10"/>
          </p:nvPr>
        </p:nvSpPr>
        <p:spPr>
          <a:xfrm>
            <a:off x="179512" y="836712"/>
            <a:ext cx="8784976" cy="5616476"/>
          </a:xfrm>
        </p:spPr>
        <p:txBody>
          <a:bodyPr/>
          <a:lstStyle/>
          <a:p>
            <a:r>
              <a:rPr kumimoji="1" lang="ja-JP" altLang="en-US" b="1" dirty="0"/>
              <a:t>対話ファイルを</a:t>
            </a:r>
            <a:r>
              <a:rPr lang="ja-JP" altLang="en-US" b="1" dirty="0"/>
              <a:t>確認する</a:t>
            </a:r>
            <a:endParaRPr kumimoji="1" lang="en-US" altLang="ja-JP" b="1" dirty="0"/>
          </a:p>
          <a:p>
            <a:pPr marL="180000" lvl="1" indent="0">
              <a:buNone/>
            </a:pPr>
            <a:r>
              <a:rPr kumimoji="1" lang="ja-JP" altLang="en-US" dirty="0"/>
              <a:t>インデントに誤りが無いかご確認ください。</a:t>
            </a:r>
            <a:endParaRPr lang="en-US" altLang="ja-JP" dirty="0"/>
          </a:p>
          <a:p>
            <a:pPr marL="180000" lvl="1" indent="0">
              <a:buNone/>
            </a:pPr>
            <a:r>
              <a:rPr kumimoji="1" lang="ja-JP" altLang="en-US" dirty="0"/>
              <a:t>記述方法については</a:t>
            </a:r>
            <a:r>
              <a:rPr kumimoji="1" lang="ja-JP" altLang="en-US" dirty="0">
                <a:hlinkClick r:id="rId2"/>
              </a:rPr>
              <a:t>マニュアル</a:t>
            </a:r>
            <a:r>
              <a:rPr kumimoji="1" lang="ja-JP" altLang="en-US" dirty="0"/>
              <a:t>をご確認ください。</a:t>
            </a:r>
          </a:p>
        </p:txBody>
      </p:sp>
      <p:pic>
        <p:nvPicPr>
          <p:cNvPr id="7" name="図 6">
            <a:extLst>
              <a:ext uri="{FF2B5EF4-FFF2-40B4-BE49-F238E27FC236}">
                <a16:creationId xmlns:a16="http://schemas.microsoft.com/office/drawing/2014/main" id="{F0D00260-AB46-4592-B5BC-733037D684AB}"/>
              </a:ext>
            </a:extLst>
          </p:cNvPr>
          <p:cNvPicPr>
            <a:picLocks noChangeAspect="1"/>
          </p:cNvPicPr>
          <p:nvPr/>
        </p:nvPicPr>
        <p:blipFill>
          <a:blip r:embed="rId3"/>
          <a:stretch>
            <a:fillRect/>
          </a:stretch>
        </p:blipFill>
        <p:spPr>
          <a:xfrm>
            <a:off x="445011" y="1957989"/>
            <a:ext cx="5002445" cy="3816298"/>
          </a:xfrm>
          <a:prstGeom prst="rect">
            <a:avLst/>
          </a:prstGeom>
        </p:spPr>
      </p:pic>
      <p:pic>
        <p:nvPicPr>
          <p:cNvPr id="9" name="図 8">
            <a:extLst>
              <a:ext uri="{FF2B5EF4-FFF2-40B4-BE49-F238E27FC236}">
                <a16:creationId xmlns:a16="http://schemas.microsoft.com/office/drawing/2014/main" id="{C5992079-370F-4613-9F4A-7966BF3F0321}"/>
              </a:ext>
            </a:extLst>
          </p:cNvPr>
          <p:cNvPicPr>
            <a:picLocks noChangeAspect="1"/>
          </p:cNvPicPr>
          <p:nvPr/>
        </p:nvPicPr>
        <p:blipFill>
          <a:blip r:embed="rId4"/>
          <a:stretch>
            <a:fillRect/>
          </a:stretch>
        </p:blipFill>
        <p:spPr>
          <a:xfrm>
            <a:off x="5754751" y="1989031"/>
            <a:ext cx="2944237" cy="3825411"/>
          </a:xfrm>
          <a:prstGeom prst="rect">
            <a:avLst/>
          </a:prstGeom>
        </p:spPr>
      </p:pic>
      <p:sp>
        <p:nvSpPr>
          <p:cNvPr id="10" name="テキスト ボックス 9">
            <a:extLst>
              <a:ext uri="{FF2B5EF4-FFF2-40B4-BE49-F238E27FC236}">
                <a16:creationId xmlns:a16="http://schemas.microsoft.com/office/drawing/2014/main" id="{458153BD-DF8A-4D93-8A80-2963E67CE74D}"/>
              </a:ext>
            </a:extLst>
          </p:cNvPr>
          <p:cNvSpPr txBox="1"/>
          <p:nvPr/>
        </p:nvSpPr>
        <p:spPr>
          <a:xfrm>
            <a:off x="501340" y="5889565"/>
            <a:ext cx="4428039" cy="338554"/>
          </a:xfrm>
          <a:custGeom>
            <a:avLst/>
            <a:gdLst>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580" h="1107996">
                <a:moveTo>
                  <a:pt x="0" y="0"/>
                </a:moveTo>
                <a:lnTo>
                  <a:pt x="4176580" y="0"/>
                </a:lnTo>
                <a:lnTo>
                  <a:pt x="4176580" y="1107996"/>
                </a:lnTo>
                <a:lnTo>
                  <a:pt x="0" y="1107996"/>
                </a:lnTo>
                <a:lnTo>
                  <a:pt x="0" y="0"/>
                </a:lnTo>
                <a:close/>
              </a:path>
            </a:pathLst>
          </a:custGeom>
          <a:noFill/>
        </p:spPr>
        <p:txBody>
          <a:bodyPr wrap="square" rtlCol="0">
            <a:spAutoFit/>
          </a:bodyPr>
          <a:lstStyle/>
          <a:p>
            <a:r>
              <a:rPr lang="en-US" altLang="ja-JP" sz="1600" b="1" dirty="0">
                <a:solidFill>
                  <a:schemeClr val="accent6"/>
                </a:solidFill>
              </a:rPr>
              <a:t>(</a:t>
            </a:r>
            <a:r>
              <a:rPr lang="ja-JP" altLang="en-US" sz="1600" b="1" dirty="0">
                <a:solidFill>
                  <a:schemeClr val="accent6"/>
                </a:solidFill>
              </a:rPr>
              <a:t>例）</a:t>
            </a:r>
            <a:r>
              <a:rPr lang="en-US" altLang="ja-JP" sz="1600" b="1" dirty="0">
                <a:solidFill>
                  <a:schemeClr val="accent6"/>
                </a:solidFill>
              </a:rPr>
              <a:t> </a:t>
            </a:r>
            <a:r>
              <a:rPr lang="da-DK" altLang="ja-JP" sz="1600" b="1" dirty="0">
                <a:solidFill>
                  <a:schemeClr val="accent6"/>
                </a:solidFill>
              </a:rPr>
              <a:t>vyos_set_syslog_server.yml</a:t>
            </a:r>
            <a:endParaRPr lang="ja-JP" altLang="en-US" sz="1600" dirty="0">
              <a:solidFill>
                <a:schemeClr val="accent6"/>
              </a:solidFill>
            </a:endParaRPr>
          </a:p>
        </p:txBody>
      </p:sp>
      <p:sp>
        <p:nvSpPr>
          <p:cNvPr id="11" name="テキスト ボックス 10">
            <a:extLst>
              <a:ext uri="{FF2B5EF4-FFF2-40B4-BE49-F238E27FC236}">
                <a16:creationId xmlns:a16="http://schemas.microsoft.com/office/drawing/2014/main" id="{2F6C9F7C-F14E-421D-AE6A-C5174D4283D7}"/>
              </a:ext>
            </a:extLst>
          </p:cNvPr>
          <p:cNvSpPr txBox="1"/>
          <p:nvPr/>
        </p:nvSpPr>
        <p:spPr>
          <a:xfrm>
            <a:off x="5164970" y="5889565"/>
            <a:ext cx="3659536" cy="338554"/>
          </a:xfrm>
          <a:custGeom>
            <a:avLst/>
            <a:gdLst>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580" h="1107996">
                <a:moveTo>
                  <a:pt x="0" y="0"/>
                </a:moveTo>
                <a:lnTo>
                  <a:pt x="4176580" y="0"/>
                </a:lnTo>
                <a:lnTo>
                  <a:pt x="4176580" y="1107996"/>
                </a:lnTo>
                <a:lnTo>
                  <a:pt x="0" y="1107996"/>
                </a:lnTo>
                <a:lnTo>
                  <a:pt x="0" y="0"/>
                </a:lnTo>
                <a:close/>
              </a:path>
            </a:pathLst>
          </a:custGeom>
          <a:noFill/>
        </p:spPr>
        <p:txBody>
          <a:bodyPr wrap="square" rtlCol="0">
            <a:spAutoFit/>
          </a:bodyPr>
          <a:lstStyle/>
          <a:p>
            <a:pPr algn="ctr"/>
            <a:r>
              <a:rPr lang="en-US" altLang="ja-JP" sz="1600" b="1" dirty="0">
                <a:solidFill>
                  <a:schemeClr val="accent6"/>
                </a:solidFill>
              </a:rPr>
              <a:t>(</a:t>
            </a:r>
            <a:r>
              <a:rPr lang="ja-JP" altLang="en-US" sz="1600" b="1" dirty="0">
                <a:solidFill>
                  <a:schemeClr val="accent6"/>
                </a:solidFill>
              </a:rPr>
              <a:t>例）</a:t>
            </a:r>
            <a:r>
              <a:rPr lang="en-US" altLang="ja-JP" sz="1600" b="1" dirty="0">
                <a:solidFill>
                  <a:schemeClr val="accent6"/>
                </a:solidFill>
              </a:rPr>
              <a:t> </a:t>
            </a:r>
            <a:r>
              <a:rPr lang="da-DK" altLang="ja-JP" sz="1600" b="1" dirty="0">
                <a:solidFill>
                  <a:schemeClr val="accent6"/>
                </a:solidFill>
              </a:rPr>
              <a:t>ios_set_syslog_server.yml</a:t>
            </a:r>
            <a:endParaRPr lang="ja-JP" altLang="en-US" sz="1600" dirty="0">
              <a:solidFill>
                <a:schemeClr val="accent6"/>
              </a:solidFill>
            </a:endParaRPr>
          </a:p>
        </p:txBody>
      </p:sp>
    </p:spTree>
    <p:extLst>
      <p:ext uri="{BB962C8B-B14F-4D97-AF65-F5344CB8AC3E}">
        <p14:creationId xmlns:p14="http://schemas.microsoft.com/office/powerpoint/2010/main" val="503874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904826" y="3547732"/>
            <a:ext cx="3744522" cy="1251142"/>
          </a:xfrm>
          <a:prstGeom prst="rect">
            <a:avLst/>
          </a:prstGeom>
        </p:spPr>
      </p:pic>
      <p:sp>
        <p:nvSpPr>
          <p:cNvPr id="7" name="角丸四角形 6"/>
          <p:cNvSpPr/>
          <p:nvPr/>
        </p:nvSpPr>
        <p:spPr bwMode="auto">
          <a:xfrm>
            <a:off x="4427980" y="4797487"/>
            <a:ext cx="3168440" cy="1295883"/>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normAutofit/>
          </a:bodyPr>
          <a:lstStyle/>
          <a:p>
            <a:r>
              <a:rPr lang="en-US" altLang="ja-JP"/>
              <a:t>3.3 OS</a:t>
            </a:r>
            <a:r>
              <a:rPr lang="ja-JP" altLang="en-US"/>
              <a:t>種別の作成</a:t>
            </a:r>
            <a:endParaRPr kumimoji="1" lang="ja-JP" altLang="en-US"/>
          </a:p>
        </p:txBody>
      </p:sp>
      <p:sp>
        <p:nvSpPr>
          <p:cNvPr id="3" name="コンテンツ プレースホルダー 2"/>
          <p:cNvSpPr>
            <a:spLocks noGrp="1"/>
          </p:cNvSpPr>
          <p:nvPr>
            <p:ph sz="quarter" idx="10"/>
          </p:nvPr>
        </p:nvSpPr>
        <p:spPr>
          <a:xfrm>
            <a:off x="179512" y="836712"/>
            <a:ext cx="8713088" cy="3024348"/>
          </a:xfrm>
        </p:spPr>
        <p:txBody>
          <a:bodyPr/>
          <a:lstStyle/>
          <a:p>
            <a:r>
              <a:rPr lang="ja-JP" altLang="en-US" b="1" dirty="0"/>
              <a:t>「</a:t>
            </a:r>
            <a:r>
              <a:rPr lang="en-US" altLang="ja-JP" b="1" dirty="0"/>
              <a:t>OS</a:t>
            </a:r>
            <a:r>
              <a:rPr lang="ja-JP" altLang="en-US" b="1" dirty="0"/>
              <a:t>種別」を作成する</a:t>
            </a:r>
            <a:endParaRPr lang="en-US" altLang="ja-JP" b="1" dirty="0"/>
          </a:p>
          <a:p>
            <a:pPr marL="180000" lvl="1" indent="0">
              <a:buNone/>
            </a:pPr>
            <a:r>
              <a:rPr lang="en-US" altLang="ja-JP" dirty="0"/>
              <a:t>Pioneer</a:t>
            </a:r>
            <a:r>
              <a:rPr lang="ja-JP" altLang="en-US" dirty="0"/>
              <a:t>はターゲットホストの</a:t>
            </a:r>
            <a:r>
              <a:rPr lang="en-US" altLang="ja-JP" dirty="0"/>
              <a:t>OS</a:t>
            </a:r>
            <a:r>
              <a:rPr lang="ja-JP" altLang="en-US" dirty="0"/>
              <a:t>に応じて、実際に投下されるコードを選択することができます。</a:t>
            </a:r>
            <a:br>
              <a:rPr lang="en-US" altLang="ja-JP" dirty="0"/>
            </a:br>
            <a:r>
              <a:rPr lang="ja-JP" altLang="en-US" dirty="0"/>
              <a:t>まずは「</a:t>
            </a:r>
            <a:r>
              <a:rPr lang="en-US" altLang="ja-JP" dirty="0"/>
              <a:t>OS</a:t>
            </a:r>
            <a:r>
              <a:rPr lang="ja-JP" altLang="en-US" dirty="0"/>
              <a:t>種別」を</a:t>
            </a:r>
            <a:r>
              <a:rPr lang="en-US" altLang="ja-JP" dirty="0"/>
              <a:t>ITA</a:t>
            </a:r>
            <a:r>
              <a:rPr lang="ja-JP" altLang="en-US" dirty="0" err="1"/>
              <a:t>に登</a:t>
            </a:r>
            <a:r>
              <a:rPr lang="ja-JP" altLang="en-US" dirty="0"/>
              <a:t>録しましょう。</a:t>
            </a:r>
            <a:br>
              <a:rPr lang="en-US" altLang="ja-JP" dirty="0"/>
            </a:br>
            <a:endParaRPr lang="en-US" altLang="ja-JP" dirty="0"/>
          </a:p>
          <a:p>
            <a:pPr marL="180000" lvl="1" indent="0">
              <a:buNone/>
            </a:pPr>
            <a:r>
              <a:rPr lang="ja-JP" altLang="en-US" b="1" dirty="0"/>
              <a:t>「</a:t>
            </a:r>
            <a:r>
              <a:rPr lang="en-US" altLang="ja-JP" b="1" dirty="0"/>
              <a:t>Ansible-Pioneer</a:t>
            </a:r>
            <a:r>
              <a:rPr lang="ja-JP" altLang="en-US" b="1" dirty="0"/>
              <a:t>」メニューグループ </a:t>
            </a:r>
            <a:r>
              <a:rPr lang="en-US" altLang="ja-JP" b="1" dirty="0"/>
              <a:t>&gt;</a:t>
            </a:r>
            <a:r>
              <a:rPr lang="ja-JP" altLang="en-US" b="1" dirty="0"/>
              <a:t> 「</a:t>
            </a:r>
            <a:r>
              <a:rPr lang="en-US" altLang="ja-JP" b="1" dirty="0"/>
              <a:t>OS</a:t>
            </a:r>
            <a:r>
              <a:rPr lang="ja-JP" altLang="en-US" b="1" dirty="0"/>
              <a:t>種別マスタ」メニュー</a:t>
            </a:r>
            <a:endParaRPr lang="en-US" altLang="ja-JP" b="1" dirty="0"/>
          </a:p>
          <a:p>
            <a:pPr marL="522900" lvl="1"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522900" lvl="1" indent="-342900">
              <a:buFont typeface="+mj-ea"/>
              <a:buAutoNum type="circleNumDbPlain"/>
            </a:pPr>
            <a:r>
              <a:rPr lang="ja-JP" altLang="en-US" dirty="0"/>
              <a:t>各項目で下表のように選択または入力し、「登録」ボタンを押下する。</a:t>
            </a:r>
            <a:br>
              <a:rPr lang="en-US" altLang="ja-JP" dirty="0"/>
            </a:br>
            <a:endParaRPr kumimoji="1" lang="en-US" altLang="ja-JP" dirty="0"/>
          </a:p>
          <a:p>
            <a:pPr marL="0" indent="0">
              <a:buNone/>
            </a:pPr>
            <a:endParaRPr lang="en-US" altLang="ja-JP" b="1" dirty="0"/>
          </a:p>
          <a:p>
            <a:pPr marL="0" indent="0">
              <a:buNone/>
            </a:pPr>
            <a:endParaRPr lang="en-US" altLang="ja-JP" dirty="0"/>
          </a:p>
        </p:txBody>
      </p:sp>
      <p:sp>
        <p:nvSpPr>
          <p:cNvPr id="5" name="角丸四角形 4"/>
          <p:cNvSpPr/>
          <p:nvPr/>
        </p:nvSpPr>
        <p:spPr bwMode="auto">
          <a:xfrm>
            <a:off x="2408895" y="3916192"/>
            <a:ext cx="1476000" cy="736978"/>
          </a:xfrm>
          <a:prstGeom prst="roundRect">
            <a:avLst>
              <a:gd name="adj" fmla="val 5764"/>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2827900023"/>
              </p:ext>
            </p:extLst>
          </p:nvPr>
        </p:nvGraphicFramePr>
        <p:xfrm>
          <a:off x="4629013" y="5010806"/>
          <a:ext cx="2812098" cy="914400"/>
        </p:xfrm>
        <a:graphic>
          <a:graphicData uri="http://schemas.openxmlformats.org/drawingml/2006/table">
            <a:tbl>
              <a:tblPr firstRow="1" bandRow="1">
                <a:tableStyleId>{93296810-A885-4BE3-A3E7-6D5BEEA58F35}</a:tableStyleId>
              </a:tblPr>
              <a:tblGrid>
                <a:gridCol w="1303655">
                  <a:extLst>
                    <a:ext uri="{9D8B030D-6E8A-4147-A177-3AD203B41FA5}">
                      <a16:colId xmlns:a16="http://schemas.microsoft.com/office/drawing/2014/main" val="1343412655"/>
                    </a:ext>
                  </a:extLst>
                </a:gridCol>
                <a:gridCol w="1508443">
                  <a:extLst>
                    <a:ext uri="{9D8B030D-6E8A-4147-A177-3AD203B41FA5}">
                      <a16:colId xmlns:a16="http://schemas.microsoft.com/office/drawing/2014/main" val="2477375548"/>
                    </a:ext>
                  </a:extLst>
                </a:gridCol>
              </a:tblGrid>
              <a:tr h="291526">
                <a:tc>
                  <a:txBody>
                    <a:bodyPr/>
                    <a:lstStyle/>
                    <a:p>
                      <a:pPr algn="ctr"/>
                      <a:r>
                        <a:rPr kumimoji="1" lang="en-US" altLang="ja-JP" sz="1400" dirty="0"/>
                        <a:t>OS</a:t>
                      </a:r>
                      <a:r>
                        <a:rPr kumimoji="1" lang="ja-JP" altLang="en-US" sz="1400" dirty="0"/>
                        <a:t>種別名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機器種別 </a:t>
                      </a:r>
                      <a:r>
                        <a:rPr kumimoji="1" lang="en-US" altLang="ja-JP" sz="1400" dirty="0"/>
                        <a:t>/ NW</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636319087"/>
                  </a:ext>
                </a:extLst>
              </a:tr>
              <a:tr h="2915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err="1"/>
                        <a:t>vyos_RT</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a:t>●</a:t>
                      </a:r>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129837410"/>
                  </a:ext>
                </a:extLst>
              </a:tr>
              <a:tr h="291526">
                <a:tc>
                  <a:txBody>
                    <a:bodyPr/>
                    <a:lstStyle/>
                    <a:p>
                      <a:r>
                        <a:rPr kumimoji="1" lang="en-US" altLang="ja-JP" sz="1400" dirty="0"/>
                        <a:t>Cisco_L3SW</a:t>
                      </a:r>
                      <a:endParaRPr kumimoji="1" lang="ja-JP" altLang="en-US" sz="1400" dirty="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400" dirty="0"/>
                        <a:t>●</a:t>
                      </a:r>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514860912"/>
                  </a:ext>
                </a:extLst>
              </a:tr>
            </a:tbl>
          </a:graphicData>
        </a:graphic>
      </p:graphicFrame>
      <p:sp>
        <p:nvSpPr>
          <p:cNvPr id="9" name="吹き出し: 円形 8">
            <a:extLst>
              <a:ext uri="{FF2B5EF4-FFF2-40B4-BE49-F238E27FC236}">
                <a16:creationId xmlns:a16="http://schemas.microsoft.com/office/drawing/2014/main" id="{BDBB1041-8F83-433A-A0FB-0788BFAC841F}"/>
              </a:ext>
            </a:extLst>
          </p:cNvPr>
          <p:cNvSpPr/>
          <p:nvPr/>
        </p:nvSpPr>
        <p:spPr bwMode="auto">
          <a:xfrm>
            <a:off x="4306578" y="4722806"/>
            <a:ext cx="288000" cy="288000"/>
          </a:xfrm>
          <a:prstGeom prst="wedgeEllipseCallout">
            <a:avLst>
              <a:gd name="adj1" fmla="val -273655"/>
              <a:gd name="adj2" fmla="val -138682"/>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101037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31550" y="3233846"/>
            <a:ext cx="5373883" cy="1932038"/>
          </a:xfrm>
          <a:prstGeom prst="rect">
            <a:avLst/>
          </a:prstGeom>
          <a:ln>
            <a:solidFill>
              <a:schemeClr val="bg1">
                <a:lumMod val="85000"/>
              </a:schemeClr>
            </a:solidFill>
          </a:ln>
        </p:spPr>
      </p:pic>
      <p:sp>
        <p:nvSpPr>
          <p:cNvPr id="2" name="タイトル 1"/>
          <p:cNvSpPr>
            <a:spLocks noGrp="1"/>
          </p:cNvSpPr>
          <p:nvPr>
            <p:ph type="title"/>
          </p:nvPr>
        </p:nvSpPr>
        <p:spPr>
          <a:xfrm>
            <a:off x="179513" y="116540"/>
            <a:ext cx="8784000" cy="468000"/>
          </a:xfrm>
        </p:spPr>
        <p:txBody>
          <a:bodyPr/>
          <a:lstStyle/>
          <a:p>
            <a:r>
              <a:rPr kumimoji="1" lang="en-US" altLang="ja-JP"/>
              <a:t>3.4 Movement</a:t>
            </a:r>
            <a:r>
              <a:rPr kumimoji="1" lang="ja-JP" altLang="en-US"/>
              <a:t>の設定 </a:t>
            </a:r>
            <a:r>
              <a:rPr kumimoji="1" lang="en-US" altLang="ja-JP"/>
              <a:t>(1/4)</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dirty="0"/>
              <a:t>Movement</a:t>
            </a:r>
            <a:r>
              <a:rPr kumimoji="1" lang="ja-JP" altLang="en-US" b="1" dirty="0"/>
              <a:t>を作成する</a:t>
            </a:r>
            <a:endParaRPr kumimoji="1" lang="en-US" altLang="ja-JP" b="1" dirty="0"/>
          </a:p>
          <a:p>
            <a:pPr marL="180000" lvl="1" indent="0">
              <a:buNone/>
            </a:pPr>
            <a:r>
              <a:rPr lang="en-US" altLang="ja-JP" dirty="0"/>
              <a:t>Movement</a:t>
            </a:r>
            <a:r>
              <a:rPr lang="ja-JP" altLang="en-US" dirty="0"/>
              <a:t>は</a:t>
            </a:r>
            <a:r>
              <a:rPr lang="en-US" altLang="ja-JP" dirty="0"/>
              <a:t>ITA</a:t>
            </a:r>
            <a:r>
              <a:rPr lang="ja-JP" altLang="en-US" dirty="0"/>
              <a:t>における作業の最小単位です。</a:t>
            </a:r>
            <a:r>
              <a:rPr lang="en-US" altLang="ja-JP" dirty="0"/>
              <a:t>Movement</a:t>
            </a:r>
            <a:r>
              <a:rPr lang="ja-JP" altLang="en-US" dirty="0"/>
              <a:t>を作成し、</a:t>
            </a:r>
            <a:r>
              <a:rPr lang="ja-JP" altLang="en-US" dirty="0">
                <a:solidFill>
                  <a:srgbClr val="FF0000"/>
                </a:solidFill>
              </a:rPr>
              <a:t>対話種別</a:t>
            </a:r>
            <a:r>
              <a:rPr lang="ja-JP" altLang="en-US" dirty="0"/>
              <a:t>と紐づけていきましょう。</a:t>
            </a:r>
            <a:br>
              <a:rPr lang="en-US" altLang="ja-JP" dirty="0"/>
            </a:br>
            <a:br>
              <a:rPr lang="en-US" altLang="ja-JP" dirty="0"/>
            </a:br>
            <a:r>
              <a:rPr lang="ja-JP" altLang="en-US" b="1" dirty="0"/>
              <a:t>「</a:t>
            </a:r>
            <a:r>
              <a:rPr lang="en-US" altLang="ja-JP" b="1" dirty="0"/>
              <a:t>Ansible-Pioneer</a:t>
            </a:r>
            <a:r>
              <a:rPr lang="ja-JP" altLang="en-US" b="1" dirty="0"/>
              <a:t>」メニューグループ</a:t>
            </a:r>
            <a:r>
              <a:rPr lang="en-US" altLang="ja-JP" b="1" dirty="0"/>
              <a:t> &gt; </a:t>
            </a:r>
            <a:r>
              <a:rPr lang="ja-JP" altLang="en-US" b="1" dirty="0"/>
              <a:t>「</a:t>
            </a:r>
            <a:r>
              <a:rPr lang="en-US" altLang="ja-JP" b="1" dirty="0"/>
              <a:t>Movement</a:t>
            </a:r>
            <a:r>
              <a:rPr lang="ja-JP" altLang="en-US" b="1" dirty="0"/>
              <a:t>一覧」メニュー</a:t>
            </a:r>
            <a:endParaRPr lang="en-US" altLang="ja-JP" b="1" dirty="0"/>
          </a:p>
          <a:p>
            <a:pPr marL="522900" lvl="1"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522900" lvl="1" indent="-342900">
              <a:buFont typeface="+mj-ea"/>
              <a:buAutoNum type="circleNumDbPlain"/>
            </a:pPr>
            <a:r>
              <a:rPr lang="ja-JP" altLang="en-US" dirty="0"/>
              <a:t>各項目で下表のように選択または入力し、「登録」ボタンを押下する。</a:t>
            </a:r>
            <a:endParaRPr kumimoji="1" lang="en-US" altLang="ja-JP" dirty="0"/>
          </a:p>
        </p:txBody>
      </p:sp>
      <p:sp>
        <p:nvSpPr>
          <p:cNvPr id="7" name="角丸四角形 6"/>
          <p:cNvSpPr/>
          <p:nvPr/>
        </p:nvSpPr>
        <p:spPr bwMode="auto">
          <a:xfrm>
            <a:off x="1979519" y="3638994"/>
            <a:ext cx="2930390" cy="864000"/>
          </a:xfrm>
          <a:prstGeom prst="roundRect">
            <a:avLst>
              <a:gd name="adj" fmla="val 5764"/>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0" name="角丸四角形 9"/>
          <p:cNvSpPr/>
          <p:nvPr/>
        </p:nvSpPr>
        <p:spPr bwMode="auto">
          <a:xfrm>
            <a:off x="4826173" y="4734218"/>
            <a:ext cx="3334601" cy="1295883"/>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4052759227"/>
              </p:ext>
            </p:extLst>
          </p:nvPr>
        </p:nvGraphicFramePr>
        <p:xfrm>
          <a:off x="5005668" y="4926316"/>
          <a:ext cx="2975610" cy="997227"/>
        </p:xfrm>
        <a:graphic>
          <a:graphicData uri="http://schemas.openxmlformats.org/drawingml/2006/table">
            <a:tbl>
              <a:tblPr firstRow="1" bandRow="1">
                <a:tableStyleId>{93296810-A885-4BE3-A3E7-6D5BEEA58F35}</a:tableStyleId>
              </a:tblPr>
              <a:tblGrid>
                <a:gridCol w="1487805">
                  <a:extLst>
                    <a:ext uri="{9D8B030D-6E8A-4147-A177-3AD203B41FA5}">
                      <a16:colId xmlns:a16="http://schemas.microsoft.com/office/drawing/2014/main" val="3914107317"/>
                    </a:ext>
                  </a:extLst>
                </a:gridCol>
                <a:gridCol w="1487805">
                  <a:extLst>
                    <a:ext uri="{9D8B030D-6E8A-4147-A177-3AD203B41FA5}">
                      <a16:colId xmlns:a16="http://schemas.microsoft.com/office/drawing/2014/main" val="418709912"/>
                    </a:ext>
                  </a:extLst>
                </a:gridCol>
              </a:tblGrid>
              <a:tr h="339822">
                <a:tc>
                  <a:txBody>
                    <a:bodyPr/>
                    <a:lstStyle/>
                    <a:p>
                      <a:pPr algn="ctr"/>
                      <a:r>
                        <a:rPr kumimoji="1" lang="ja-JP" altLang="en-US" sz="1400" dirty="0"/>
                        <a:t>項目</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入力内容</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089552216"/>
                  </a:ext>
                </a:extLst>
              </a:tr>
              <a:tr h="339822">
                <a:tc>
                  <a:txBody>
                    <a:bodyPr/>
                    <a:lstStyle/>
                    <a:p>
                      <a:r>
                        <a:rPr kumimoji="1" lang="en-US" altLang="ja-JP" sz="1400" dirty="0"/>
                        <a:t>Movement</a:t>
                      </a:r>
                      <a:r>
                        <a:rPr kumimoji="1" lang="ja-JP" altLang="en-US" sz="1400" dirty="0"/>
                        <a:t>名</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a:t>ログサーバ設定</a:t>
                      </a:r>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085754608"/>
                  </a:ext>
                </a:extLst>
              </a:tr>
              <a:tr h="317583">
                <a:tc>
                  <a:txBody>
                    <a:bodyPr/>
                    <a:lstStyle/>
                    <a:p>
                      <a:r>
                        <a:rPr kumimoji="1" lang="ja-JP" altLang="en-US" sz="1400" dirty="0"/>
                        <a:t>ホスト指定形式</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IP</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818764418"/>
                  </a:ext>
                </a:extLst>
              </a:tr>
            </a:tbl>
          </a:graphicData>
        </a:graphic>
      </p:graphicFrame>
      <p:sp>
        <p:nvSpPr>
          <p:cNvPr id="11" name="吹き出し: 円形 10">
            <a:extLst>
              <a:ext uri="{FF2B5EF4-FFF2-40B4-BE49-F238E27FC236}">
                <a16:creationId xmlns:a16="http://schemas.microsoft.com/office/drawing/2014/main" id="{0418D953-938A-420F-B146-2840FFC1641C}"/>
              </a:ext>
            </a:extLst>
          </p:cNvPr>
          <p:cNvSpPr/>
          <p:nvPr/>
        </p:nvSpPr>
        <p:spPr bwMode="auto">
          <a:xfrm>
            <a:off x="4717668" y="4649936"/>
            <a:ext cx="288000" cy="288000"/>
          </a:xfrm>
          <a:prstGeom prst="wedgeEllipseCallout">
            <a:avLst>
              <a:gd name="adj1" fmla="val -89426"/>
              <a:gd name="adj2" fmla="val -130842"/>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017157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2"/>
          <a:stretch>
            <a:fillRect/>
          </a:stretch>
        </p:blipFill>
        <p:spPr>
          <a:xfrm>
            <a:off x="2051650" y="3362168"/>
            <a:ext cx="4219021" cy="1883842"/>
          </a:xfrm>
          <a:prstGeom prst="rect">
            <a:avLst/>
          </a:prstGeom>
          <a:ln>
            <a:solidFill>
              <a:schemeClr val="bg1">
                <a:lumMod val="85000"/>
              </a:schemeClr>
            </a:solidFill>
          </a:ln>
        </p:spPr>
      </p:pic>
      <p:sp>
        <p:nvSpPr>
          <p:cNvPr id="2" name="タイトル 1"/>
          <p:cNvSpPr>
            <a:spLocks noGrp="1"/>
          </p:cNvSpPr>
          <p:nvPr>
            <p:ph type="title"/>
          </p:nvPr>
        </p:nvSpPr>
        <p:spPr>
          <a:xfrm>
            <a:off x="208959" y="116540"/>
            <a:ext cx="8784000" cy="468000"/>
          </a:xfrm>
        </p:spPr>
        <p:txBody>
          <a:bodyPr/>
          <a:lstStyle/>
          <a:p>
            <a:r>
              <a:rPr lang="en-US" altLang="ja-JP"/>
              <a:t>3.4 Movement</a:t>
            </a:r>
            <a:r>
              <a:rPr lang="ja-JP" altLang="en-US"/>
              <a:t>の設定 </a:t>
            </a:r>
            <a:r>
              <a:rPr lang="en-US" altLang="ja-JP"/>
              <a:t>(2/4)</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dirty="0"/>
              <a:t>対話種別を作成する</a:t>
            </a:r>
            <a:endParaRPr lang="en-US" altLang="ja-JP" b="1" dirty="0"/>
          </a:p>
          <a:p>
            <a:pPr marL="180000" lvl="1" indent="0">
              <a:buNone/>
            </a:pPr>
            <a:r>
              <a:rPr kumimoji="1" lang="ja-JP" altLang="en-US" dirty="0"/>
              <a:t>次に「対話種別」を作成しておきましょう。</a:t>
            </a:r>
            <a:br>
              <a:rPr kumimoji="1" lang="en-US" altLang="ja-JP" dirty="0"/>
            </a:br>
            <a:br>
              <a:rPr kumimoji="1" lang="en-US" altLang="ja-JP" dirty="0"/>
            </a:br>
            <a:endParaRPr lang="en-US" altLang="ja-JP" dirty="0"/>
          </a:p>
          <a:p>
            <a:pPr marL="180000" lvl="1" indent="0">
              <a:buNone/>
            </a:pPr>
            <a:r>
              <a:rPr lang="ja-JP" altLang="en-US" b="1" dirty="0"/>
              <a:t>「</a:t>
            </a:r>
            <a:r>
              <a:rPr lang="en-US" altLang="ja-JP" b="1" dirty="0"/>
              <a:t>Ansible‐Pioneer</a:t>
            </a:r>
            <a:r>
              <a:rPr lang="ja-JP" altLang="en-US" b="1" dirty="0"/>
              <a:t>」メニューグループ </a:t>
            </a:r>
            <a:r>
              <a:rPr lang="en-US" altLang="ja-JP" b="1" dirty="0"/>
              <a:t>&gt;</a:t>
            </a:r>
            <a:r>
              <a:rPr lang="ja-JP" altLang="en-US" b="1" dirty="0"/>
              <a:t> 「対話種別リスト」メニュー</a:t>
            </a:r>
            <a:endParaRPr lang="en-US" altLang="ja-JP" b="1" dirty="0"/>
          </a:p>
          <a:p>
            <a:pPr marL="522900" lvl="1"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522900" lvl="1" indent="-342900">
              <a:buFont typeface="+mj-ea"/>
              <a:buAutoNum type="circleNumDbPlain"/>
            </a:pPr>
            <a:r>
              <a:rPr lang="ja-JP" altLang="en-US" dirty="0"/>
              <a:t>各項目で下表のように選択または入力し、「登録」ボタンを押下する。</a:t>
            </a:r>
            <a:endParaRPr kumimoji="1" lang="en-US" altLang="ja-JP" dirty="0"/>
          </a:p>
          <a:p>
            <a:pPr marL="180000" lvl="1" indent="0">
              <a:buNone/>
            </a:pPr>
            <a:endParaRPr lang="en-US" altLang="ja-JP" dirty="0"/>
          </a:p>
          <a:p>
            <a:pPr marL="0" indent="0">
              <a:buNone/>
            </a:pPr>
            <a:endParaRPr lang="en-US" altLang="ja-JP" sz="1800" dirty="0"/>
          </a:p>
          <a:p>
            <a:pPr marL="342900" indent="-342900">
              <a:buFont typeface="+mj-ea"/>
              <a:buAutoNum type="circleNumDbPlain"/>
            </a:pPr>
            <a:endParaRPr lang="en-US" altLang="ja-JP" sz="1800" dirty="0"/>
          </a:p>
          <a:p>
            <a:pPr marL="342900" indent="-342900">
              <a:buFont typeface="+mj-ea"/>
              <a:buAutoNum type="circleNumDbPlain"/>
            </a:pPr>
            <a:endParaRPr lang="en-US" altLang="ja-JP" sz="1800" dirty="0"/>
          </a:p>
          <a:p>
            <a:pPr marL="0" indent="0">
              <a:buNone/>
            </a:pPr>
            <a:endParaRPr lang="en-US" altLang="ja-JP" dirty="0"/>
          </a:p>
          <a:p>
            <a:pPr marL="0" indent="0">
              <a:buNone/>
            </a:pPr>
            <a:endParaRPr lang="en-US" altLang="ja-JP" dirty="0"/>
          </a:p>
          <a:p>
            <a:pPr marL="0" indent="0">
              <a:buNone/>
            </a:pPr>
            <a:endParaRPr lang="en-US" altLang="ja-JP" dirty="0"/>
          </a:p>
          <a:p>
            <a:pPr marL="0" indent="0">
              <a:buNone/>
            </a:pPr>
            <a:endParaRPr kumimoji="1" lang="ja-JP" altLang="en-US" dirty="0"/>
          </a:p>
        </p:txBody>
      </p:sp>
      <p:sp>
        <p:nvSpPr>
          <p:cNvPr id="5" name="角丸四角形 4"/>
          <p:cNvSpPr/>
          <p:nvPr/>
        </p:nvSpPr>
        <p:spPr bwMode="auto">
          <a:xfrm>
            <a:off x="2526151" y="3756083"/>
            <a:ext cx="864120" cy="86400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8" name="角丸四角形 7"/>
          <p:cNvSpPr/>
          <p:nvPr/>
        </p:nvSpPr>
        <p:spPr bwMode="auto">
          <a:xfrm>
            <a:off x="4099863" y="4779230"/>
            <a:ext cx="3151680" cy="888405"/>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6" name="表 5"/>
          <p:cNvGraphicFramePr>
            <a:graphicFrameLocks noGrp="1"/>
          </p:cNvGraphicFramePr>
          <p:nvPr>
            <p:extLst>
              <p:ext uri="{D42A27DB-BD31-4B8C-83A1-F6EECF244321}">
                <p14:modId xmlns:p14="http://schemas.microsoft.com/office/powerpoint/2010/main" val="3764510610"/>
              </p:ext>
            </p:extLst>
          </p:nvPr>
        </p:nvGraphicFramePr>
        <p:xfrm>
          <a:off x="4283960" y="4941210"/>
          <a:ext cx="2800985" cy="609600"/>
        </p:xfrm>
        <a:graphic>
          <a:graphicData uri="http://schemas.openxmlformats.org/drawingml/2006/table">
            <a:tbl>
              <a:tblPr firstRow="1" bandRow="1">
                <a:tableStyleId>{93296810-A885-4BE3-A3E7-6D5BEEA58F35}</a:tableStyleId>
              </a:tblPr>
              <a:tblGrid>
                <a:gridCol w="1132205">
                  <a:extLst>
                    <a:ext uri="{9D8B030D-6E8A-4147-A177-3AD203B41FA5}">
                      <a16:colId xmlns:a16="http://schemas.microsoft.com/office/drawing/2014/main" val="2294670462"/>
                    </a:ext>
                  </a:extLst>
                </a:gridCol>
                <a:gridCol w="1668780">
                  <a:extLst>
                    <a:ext uri="{9D8B030D-6E8A-4147-A177-3AD203B41FA5}">
                      <a16:colId xmlns:a16="http://schemas.microsoft.com/office/drawing/2014/main" val="1655282795"/>
                    </a:ext>
                  </a:extLst>
                </a:gridCol>
              </a:tblGrid>
              <a:tr h="291526">
                <a:tc>
                  <a:txBody>
                    <a:bodyPr/>
                    <a:lstStyle/>
                    <a:p>
                      <a:pPr algn="ctr"/>
                      <a:r>
                        <a:rPr kumimoji="1" lang="ja-JP" altLang="en-US" sz="1400" dirty="0"/>
                        <a:t>項目名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入力内容</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669899577"/>
                  </a:ext>
                </a:extLst>
              </a:tr>
              <a:tr h="291526">
                <a:tc>
                  <a:txBody>
                    <a:bodyPr/>
                    <a:lstStyle/>
                    <a:p>
                      <a:r>
                        <a:rPr kumimoji="1" lang="ja-JP" altLang="en-US" sz="1400" dirty="0"/>
                        <a:t>対話種別名</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syslog</a:t>
                      </a:r>
                      <a:r>
                        <a:rPr kumimoji="1" lang="ja-JP" altLang="en-US" sz="1400" dirty="0"/>
                        <a:t>サーバ指定</a:t>
                      </a:r>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971900089"/>
                  </a:ext>
                </a:extLst>
              </a:tr>
            </a:tbl>
          </a:graphicData>
        </a:graphic>
      </p:graphicFrame>
      <p:sp>
        <p:nvSpPr>
          <p:cNvPr id="10" name="吹き出し: 円形 9">
            <a:extLst>
              <a:ext uri="{FF2B5EF4-FFF2-40B4-BE49-F238E27FC236}">
                <a16:creationId xmlns:a16="http://schemas.microsoft.com/office/drawing/2014/main" id="{50093007-AD52-4A3C-A8A3-8AA0C90CC1AF}"/>
              </a:ext>
            </a:extLst>
          </p:cNvPr>
          <p:cNvSpPr/>
          <p:nvPr/>
        </p:nvSpPr>
        <p:spPr bwMode="auto">
          <a:xfrm>
            <a:off x="3978808" y="4686205"/>
            <a:ext cx="288000" cy="288000"/>
          </a:xfrm>
          <a:prstGeom prst="wedgeEllipseCallout">
            <a:avLst>
              <a:gd name="adj1" fmla="val -297173"/>
              <a:gd name="adj2" fmla="val -146521"/>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5956296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a:off x="766759" y="3425506"/>
            <a:ext cx="4014985" cy="1948200"/>
          </a:xfrm>
          <a:prstGeom prst="rect">
            <a:avLst/>
          </a:prstGeom>
        </p:spPr>
      </p:pic>
      <p:sp>
        <p:nvSpPr>
          <p:cNvPr id="8" name="角丸四角形 7"/>
          <p:cNvSpPr/>
          <p:nvPr/>
        </p:nvSpPr>
        <p:spPr bwMode="auto">
          <a:xfrm>
            <a:off x="2843760" y="5047208"/>
            <a:ext cx="5860315" cy="1190182"/>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3" name="コンテンツ プレースホルダー 2"/>
          <p:cNvSpPr>
            <a:spLocks noGrp="1"/>
          </p:cNvSpPr>
          <p:nvPr>
            <p:ph sz="quarter" idx="10"/>
          </p:nvPr>
        </p:nvSpPr>
        <p:spPr/>
        <p:txBody>
          <a:bodyPr/>
          <a:lstStyle/>
          <a:p>
            <a:r>
              <a:rPr kumimoji="1" lang="ja-JP" altLang="en-US" b="1" dirty="0"/>
              <a:t>対話ファイルを登録す</a:t>
            </a:r>
            <a:r>
              <a:rPr lang="ja-JP" altLang="en-US" b="1" dirty="0"/>
              <a:t>る</a:t>
            </a:r>
            <a:endParaRPr lang="en-US" altLang="ja-JP" b="1" dirty="0"/>
          </a:p>
          <a:p>
            <a:pPr marL="180000" lvl="1" indent="0">
              <a:buNone/>
            </a:pPr>
            <a:r>
              <a:rPr lang="ja-JP" altLang="en-US" dirty="0"/>
              <a:t>準備を終えたところで対話ファイルを登録しましょう。これまでに作成した対話種別や</a:t>
            </a:r>
            <a:r>
              <a:rPr lang="en-US" altLang="ja-JP" dirty="0"/>
              <a:t>OS</a:t>
            </a:r>
            <a:r>
              <a:rPr lang="ja-JP" altLang="en-US" dirty="0"/>
              <a:t>種別と紐づけます。</a:t>
            </a:r>
            <a:endParaRPr lang="en-US" altLang="ja-JP" dirty="0"/>
          </a:p>
          <a:p>
            <a:pPr marL="180000" lvl="1" indent="0">
              <a:buNone/>
            </a:pPr>
            <a:endParaRPr lang="en-US" altLang="ja-JP" dirty="0"/>
          </a:p>
          <a:p>
            <a:pPr marL="180000" lvl="1" indent="0">
              <a:buNone/>
            </a:pPr>
            <a:r>
              <a:rPr lang="ja-JP" altLang="en-US" b="1" dirty="0"/>
              <a:t>「</a:t>
            </a:r>
            <a:r>
              <a:rPr lang="en-US" altLang="ja-JP" b="1" dirty="0"/>
              <a:t>Ansible-Pioneer</a:t>
            </a:r>
            <a:r>
              <a:rPr lang="ja-JP" altLang="en-US" b="1" dirty="0"/>
              <a:t>」メニューグループ</a:t>
            </a:r>
            <a:r>
              <a:rPr lang="en-US" altLang="ja-JP" b="1" dirty="0"/>
              <a:t> &gt; </a:t>
            </a:r>
            <a:r>
              <a:rPr lang="ja-JP" altLang="en-US" b="1" dirty="0"/>
              <a:t>「対話ファイル素材集」メニュー</a:t>
            </a:r>
            <a:endParaRPr lang="en-US" altLang="ja-JP" b="1" dirty="0"/>
          </a:p>
          <a:p>
            <a:pPr marL="522900" lvl="1"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kumimoji="1" lang="en-US" altLang="ja-JP" dirty="0"/>
          </a:p>
          <a:p>
            <a:pPr marL="522900" lvl="1" indent="-342900">
              <a:buFont typeface="+mj-ea"/>
              <a:buAutoNum type="circleNumDbPlain"/>
            </a:pPr>
            <a:r>
              <a:rPr lang="ja-JP" altLang="en-US" dirty="0"/>
              <a:t>「ファイルを選択」から対話ファイルを選び、「事前アップロード」を押下する。</a:t>
            </a:r>
            <a:endParaRPr lang="en-US" altLang="ja-JP" dirty="0"/>
          </a:p>
          <a:p>
            <a:pPr marL="522900" lvl="1" indent="-342900">
              <a:buFont typeface="+mj-ea"/>
              <a:buAutoNum type="circleNumDbPlain"/>
            </a:pPr>
            <a:r>
              <a:rPr lang="ja-JP" altLang="en-US" dirty="0"/>
              <a:t>他項目を下表のように選択し、「登録」ボタンを押下する。</a:t>
            </a:r>
            <a:endParaRPr lang="en-US" altLang="ja-JP" dirty="0"/>
          </a:p>
          <a:p>
            <a:pPr marL="180000" lvl="1" indent="0">
              <a:buNone/>
            </a:pPr>
            <a:endParaRPr lang="en-US" altLang="ja-JP" dirty="0"/>
          </a:p>
          <a:p>
            <a:pPr marL="457200" indent="-457200">
              <a:buFont typeface="+mj-ea"/>
              <a:buAutoNum type="circleNumDbPlain"/>
            </a:pPr>
            <a:endParaRPr lang="en-US" altLang="ja-JP" dirty="0"/>
          </a:p>
        </p:txBody>
      </p:sp>
      <p:sp>
        <p:nvSpPr>
          <p:cNvPr id="2" name="タイトル 1"/>
          <p:cNvSpPr>
            <a:spLocks noGrp="1"/>
          </p:cNvSpPr>
          <p:nvPr>
            <p:ph type="title"/>
          </p:nvPr>
        </p:nvSpPr>
        <p:spPr/>
        <p:txBody>
          <a:bodyPr/>
          <a:lstStyle/>
          <a:p>
            <a:r>
              <a:rPr lang="en-US" altLang="ja-JP"/>
              <a:t>3.4 Movement</a:t>
            </a:r>
            <a:r>
              <a:rPr lang="ja-JP" altLang="en-US"/>
              <a:t>の設定 </a:t>
            </a:r>
            <a:r>
              <a:rPr lang="en-US" altLang="ja-JP"/>
              <a:t>(3/4)</a:t>
            </a:r>
            <a:endParaRPr kumimoji="1" lang="ja-JP" altLang="en-US" dirty="0"/>
          </a:p>
        </p:txBody>
      </p:sp>
      <p:graphicFrame>
        <p:nvGraphicFramePr>
          <p:cNvPr id="6" name="表 5"/>
          <p:cNvGraphicFramePr>
            <a:graphicFrameLocks noGrp="1"/>
          </p:cNvGraphicFramePr>
          <p:nvPr>
            <p:extLst>
              <p:ext uri="{D42A27DB-BD31-4B8C-83A1-F6EECF244321}">
                <p14:modId xmlns:p14="http://schemas.microsoft.com/office/powerpoint/2010/main" val="431518118"/>
              </p:ext>
            </p:extLst>
          </p:nvPr>
        </p:nvGraphicFramePr>
        <p:xfrm>
          <a:off x="2976491" y="5239691"/>
          <a:ext cx="5631879" cy="914400"/>
        </p:xfrm>
        <a:graphic>
          <a:graphicData uri="http://schemas.openxmlformats.org/drawingml/2006/table">
            <a:tbl>
              <a:tblPr firstRow="1" bandRow="1">
                <a:tableStyleId>{93296810-A885-4BE3-A3E7-6D5BEEA58F35}</a:tableStyleId>
              </a:tblPr>
              <a:tblGrid>
                <a:gridCol w="1668780">
                  <a:extLst>
                    <a:ext uri="{9D8B030D-6E8A-4147-A177-3AD203B41FA5}">
                      <a16:colId xmlns:a16="http://schemas.microsoft.com/office/drawing/2014/main" val="1554538419"/>
                    </a:ext>
                  </a:extLst>
                </a:gridCol>
                <a:gridCol w="1303655">
                  <a:extLst>
                    <a:ext uri="{9D8B030D-6E8A-4147-A177-3AD203B41FA5}">
                      <a16:colId xmlns:a16="http://schemas.microsoft.com/office/drawing/2014/main" val="3873305073"/>
                    </a:ext>
                  </a:extLst>
                </a:gridCol>
                <a:gridCol w="2659444">
                  <a:extLst>
                    <a:ext uri="{9D8B030D-6E8A-4147-A177-3AD203B41FA5}">
                      <a16:colId xmlns:a16="http://schemas.microsoft.com/office/drawing/2014/main" val="242535702"/>
                    </a:ext>
                  </a:extLst>
                </a:gridCol>
              </a:tblGrid>
              <a:tr h="291526">
                <a:tc>
                  <a:txBody>
                    <a:bodyPr/>
                    <a:lstStyle/>
                    <a:p>
                      <a:pPr algn="ctr"/>
                      <a:r>
                        <a:rPr kumimoji="1" lang="ja-JP" altLang="en-US" sz="1400" dirty="0"/>
                        <a:t>対話種別</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400" dirty="0"/>
                        <a:t>OS</a:t>
                      </a:r>
                      <a:r>
                        <a:rPr kumimoji="1" lang="ja-JP" altLang="en-US" sz="1400" dirty="0"/>
                        <a:t>種別</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対話ファイル素材</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731371343"/>
                  </a:ext>
                </a:extLst>
              </a:tr>
              <a:tr h="291526">
                <a:tc>
                  <a:txBody>
                    <a:bodyPr/>
                    <a:lstStyle/>
                    <a:p>
                      <a:r>
                        <a:rPr kumimoji="1" lang="en-US" altLang="ja-JP" sz="1400"/>
                        <a:t>syslog</a:t>
                      </a:r>
                      <a:r>
                        <a:rPr kumimoji="1" lang="ja-JP" altLang="en-US" sz="1400"/>
                        <a:t>サーバ指定</a:t>
                      </a:r>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a:t>vyos_RT</a:t>
                      </a:r>
                      <a:endParaRPr kumimoji="1" lang="ja-JP" altLang="en-US" sz="14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a:t>vyos_set_syslog_server.yml</a:t>
                      </a:r>
                      <a:endParaRPr lang="ja-JP" altLang="en-US" sz="14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587066748"/>
                  </a:ext>
                </a:extLst>
              </a:tr>
              <a:tr h="291526">
                <a:tc>
                  <a:txBody>
                    <a:bodyPr/>
                    <a:lstStyle/>
                    <a:p>
                      <a:r>
                        <a:rPr kumimoji="1" lang="en-US" altLang="ja-JP" sz="1400" dirty="0"/>
                        <a:t>syslog</a:t>
                      </a:r>
                      <a:r>
                        <a:rPr kumimoji="1" lang="ja-JP" altLang="en-US" sz="1400" dirty="0"/>
                        <a:t>サーバ指定</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Cisco_L3SW</a:t>
                      </a:r>
                      <a:endParaRPr kumimoji="1" lang="ja-JP" altLang="en-US" sz="1400" dirty="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dirty="0" err="1"/>
                        <a:t>ios_set_syslog_server.yml</a:t>
                      </a:r>
                      <a:endParaRPr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625667469"/>
                  </a:ext>
                </a:extLst>
              </a:tr>
            </a:tbl>
          </a:graphicData>
        </a:graphic>
      </p:graphicFrame>
      <p:sp>
        <p:nvSpPr>
          <p:cNvPr id="7" name="角丸四角形 6"/>
          <p:cNvSpPr/>
          <p:nvPr/>
        </p:nvSpPr>
        <p:spPr bwMode="auto">
          <a:xfrm>
            <a:off x="1181244" y="3785476"/>
            <a:ext cx="3600500" cy="1008000"/>
          </a:xfrm>
          <a:prstGeom prst="roundRect">
            <a:avLst>
              <a:gd name="adj" fmla="val 5764"/>
            </a:avLst>
          </a:prstGeom>
          <a:noFill/>
          <a:ln w="28575">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a:ln>
                <a:noFill/>
              </a:ln>
              <a:solidFill>
                <a:srgbClr val="FF0000"/>
              </a:solidFill>
              <a:effectLst/>
              <a:uLnTx/>
              <a:uFillTx/>
              <a:latin typeface="メイリオ"/>
              <a:ea typeface="メイリオ"/>
              <a:cs typeface="+mn-cs"/>
            </a:endParaRPr>
          </a:p>
        </p:txBody>
      </p:sp>
      <p:sp>
        <p:nvSpPr>
          <p:cNvPr id="10" name="吹き出し: 円形 9">
            <a:extLst>
              <a:ext uri="{FF2B5EF4-FFF2-40B4-BE49-F238E27FC236}">
                <a16:creationId xmlns:a16="http://schemas.microsoft.com/office/drawing/2014/main" id="{8116A3D7-9946-4961-9A07-01CA589A4537}"/>
              </a:ext>
            </a:extLst>
          </p:cNvPr>
          <p:cNvSpPr/>
          <p:nvPr/>
        </p:nvSpPr>
        <p:spPr bwMode="auto">
          <a:xfrm>
            <a:off x="2727367" y="4930701"/>
            <a:ext cx="288000" cy="288000"/>
          </a:xfrm>
          <a:prstGeom prst="wedgeEllipseCallout">
            <a:avLst>
              <a:gd name="adj1" fmla="val -50228"/>
              <a:gd name="adj2" fmla="val -170039"/>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15939777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rotWithShape="1">
          <a:blip r:embed="rId2"/>
          <a:srcRect r="9720"/>
          <a:stretch/>
        </p:blipFill>
        <p:spPr>
          <a:xfrm>
            <a:off x="1187530" y="2996940"/>
            <a:ext cx="4680528" cy="2043516"/>
          </a:xfrm>
          <a:prstGeom prst="rect">
            <a:avLst/>
          </a:prstGeom>
        </p:spPr>
      </p:pic>
      <p:sp>
        <p:nvSpPr>
          <p:cNvPr id="8" name="角丸四角形 7"/>
          <p:cNvSpPr/>
          <p:nvPr/>
        </p:nvSpPr>
        <p:spPr bwMode="auto">
          <a:xfrm>
            <a:off x="4715899" y="4628650"/>
            <a:ext cx="3600499" cy="1608740"/>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a:t>3.4 Movement</a:t>
            </a:r>
            <a:r>
              <a:rPr lang="ja-JP" altLang="en-US"/>
              <a:t>の設定 </a:t>
            </a:r>
            <a:r>
              <a:rPr lang="en-US" altLang="ja-JP"/>
              <a:t>(4/4)</a:t>
            </a:r>
            <a:endParaRPr kumimoji="1" lang="ja-JP" altLang="en-US" dirty="0"/>
          </a:p>
        </p:txBody>
      </p:sp>
      <p:sp>
        <p:nvSpPr>
          <p:cNvPr id="3" name="コンテンツ プレースホルダー 2"/>
          <p:cNvSpPr>
            <a:spLocks noGrp="1"/>
          </p:cNvSpPr>
          <p:nvPr>
            <p:ph sz="quarter" idx="10"/>
          </p:nvPr>
        </p:nvSpPr>
        <p:spPr/>
        <p:txBody>
          <a:bodyPr>
            <a:normAutofit/>
          </a:bodyPr>
          <a:lstStyle/>
          <a:p>
            <a:r>
              <a:rPr kumimoji="1" lang="en-US" altLang="ja-JP" b="1" dirty="0"/>
              <a:t>Movement</a:t>
            </a:r>
            <a:r>
              <a:rPr kumimoji="1" lang="ja-JP" altLang="en-US" b="1" dirty="0"/>
              <a:t>に対話種別を登録する</a:t>
            </a:r>
            <a:endParaRPr lang="en-US" altLang="ja-JP" b="1" dirty="0"/>
          </a:p>
          <a:p>
            <a:pPr marL="180000" lvl="1" indent="0">
              <a:buNone/>
            </a:pPr>
            <a:r>
              <a:rPr kumimoji="1" lang="en-US" altLang="ja-JP" dirty="0"/>
              <a:t>Movement</a:t>
            </a:r>
            <a:r>
              <a:rPr lang="ja-JP" altLang="en-US" dirty="0"/>
              <a:t>と対話種別を関連付けましょう。</a:t>
            </a:r>
            <a:br>
              <a:rPr lang="en-US" altLang="ja-JP" dirty="0"/>
            </a:br>
            <a:endParaRPr kumimoji="1" lang="en-US" altLang="ja-JP" dirty="0"/>
          </a:p>
          <a:p>
            <a:pPr marL="180000" lvl="1" indent="0">
              <a:lnSpc>
                <a:spcPct val="150000"/>
              </a:lnSpc>
              <a:buNone/>
            </a:pPr>
            <a:r>
              <a:rPr lang="ja-JP" altLang="en-US" b="1" dirty="0"/>
              <a:t>「</a:t>
            </a:r>
            <a:r>
              <a:rPr lang="en-US" altLang="ja-JP" b="1" dirty="0"/>
              <a:t>Ansible-Pioneer</a:t>
            </a:r>
            <a:r>
              <a:rPr lang="ja-JP" altLang="en-US" b="1" dirty="0"/>
              <a:t>」メニューグループ</a:t>
            </a:r>
            <a:r>
              <a:rPr lang="en-US" altLang="ja-JP" b="1" dirty="0"/>
              <a:t> &gt; </a:t>
            </a:r>
            <a:r>
              <a:rPr lang="ja-JP" altLang="en-US" b="1" dirty="0"/>
              <a:t>「</a:t>
            </a:r>
            <a:r>
              <a:rPr lang="en-US" altLang="ja-JP" b="1" dirty="0"/>
              <a:t>Movement-</a:t>
            </a:r>
            <a:r>
              <a:rPr lang="ja-JP" altLang="en-US" b="1" dirty="0"/>
              <a:t>対話種別紐付」メニュー</a:t>
            </a:r>
            <a:endParaRPr lang="en-US" altLang="ja-JP" b="1" dirty="0"/>
          </a:p>
          <a:p>
            <a:pPr marL="630900" lvl="2"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630900" lvl="2" indent="-342900">
              <a:buFont typeface="+mj-ea"/>
              <a:buAutoNum type="circleNumDbPlain"/>
            </a:pPr>
            <a:r>
              <a:rPr lang="ja-JP" altLang="en-US" dirty="0"/>
              <a:t>各項目で下表のように選択または入力し、「登録」ボタンを押下する。</a:t>
            </a:r>
            <a:endParaRPr kumimoji="1" lang="en-US" altLang="ja-JP" dirty="0"/>
          </a:p>
          <a:p>
            <a:pPr marL="288000" lvl="2" indent="0">
              <a:buNone/>
            </a:pPr>
            <a:endParaRPr lang="en-US" altLang="ja-JP" dirty="0"/>
          </a:p>
          <a:p>
            <a:pPr marL="0" indent="0">
              <a:buNone/>
            </a:pPr>
            <a:endParaRPr lang="en-US" altLang="ja-JP" sz="1600" dirty="0"/>
          </a:p>
          <a:p>
            <a:pPr marL="0" indent="0">
              <a:buNone/>
            </a:pPr>
            <a:endParaRPr lang="en-US" altLang="ja-JP" sz="1600" dirty="0"/>
          </a:p>
        </p:txBody>
      </p:sp>
      <p:graphicFrame>
        <p:nvGraphicFramePr>
          <p:cNvPr id="4" name="表 3"/>
          <p:cNvGraphicFramePr>
            <a:graphicFrameLocks noGrp="1"/>
          </p:cNvGraphicFramePr>
          <p:nvPr>
            <p:extLst>
              <p:ext uri="{D42A27DB-BD31-4B8C-83A1-F6EECF244321}">
                <p14:modId xmlns:p14="http://schemas.microsoft.com/office/powerpoint/2010/main" val="2854746919"/>
              </p:ext>
            </p:extLst>
          </p:nvPr>
        </p:nvGraphicFramePr>
        <p:xfrm>
          <a:off x="4859918" y="4759047"/>
          <a:ext cx="3334385" cy="1368192"/>
        </p:xfrm>
        <a:graphic>
          <a:graphicData uri="http://schemas.openxmlformats.org/drawingml/2006/table">
            <a:tbl>
              <a:tblPr firstRow="1" bandRow="1">
                <a:tableStyleId>{93296810-A885-4BE3-A3E7-6D5BEEA58F35}</a:tableStyleId>
              </a:tblPr>
              <a:tblGrid>
                <a:gridCol w="1665605">
                  <a:extLst>
                    <a:ext uri="{9D8B030D-6E8A-4147-A177-3AD203B41FA5}">
                      <a16:colId xmlns:a16="http://schemas.microsoft.com/office/drawing/2014/main" val="3655207279"/>
                    </a:ext>
                  </a:extLst>
                </a:gridCol>
                <a:gridCol w="1668780">
                  <a:extLst>
                    <a:ext uri="{9D8B030D-6E8A-4147-A177-3AD203B41FA5}">
                      <a16:colId xmlns:a16="http://schemas.microsoft.com/office/drawing/2014/main" val="2446437995"/>
                    </a:ext>
                  </a:extLst>
                </a:gridCol>
              </a:tblGrid>
              <a:tr h="342048">
                <a:tc>
                  <a:txBody>
                    <a:bodyPr/>
                    <a:lstStyle/>
                    <a:p>
                      <a:pPr algn="ctr"/>
                      <a:r>
                        <a:rPr kumimoji="1" lang="ja-JP" altLang="en-US" sz="1400" dirty="0"/>
                        <a:t>項目</a:t>
                      </a:r>
                    </a:p>
                  </a:txBody>
                  <a:tcPr anchor="ctr"/>
                </a:tc>
                <a:tc>
                  <a:txBody>
                    <a:bodyPr/>
                    <a:lstStyle/>
                    <a:p>
                      <a:pPr algn="ctr"/>
                      <a:r>
                        <a:rPr kumimoji="1" lang="ja-JP" altLang="en-US" sz="1400" dirty="0"/>
                        <a:t>入力内容</a:t>
                      </a:r>
                    </a:p>
                  </a:txBody>
                  <a:tcPr anchor="ctr"/>
                </a:tc>
                <a:extLst>
                  <a:ext uri="{0D108BD9-81ED-4DB2-BD59-A6C34878D82A}">
                    <a16:rowId xmlns:a16="http://schemas.microsoft.com/office/drawing/2014/main" val="2049114868"/>
                  </a:ext>
                </a:extLst>
              </a:tr>
              <a:tr h="342048">
                <a:tc>
                  <a:txBody>
                    <a:bodyPr/>
                    <a:lstStyle/>
                    <a:p>
                      <a:r>
                        <a:rPr kumimoji="1" lang="en-US" altLang="ja-JP" sz="1400" dirty="0"/>
                        <a:t>Movement</a:t>
                      </a:r>
                      <a:endParaRPr kumimoji="1" lang="ja-JP" altLang="en-US" sz="1400" dirty="0"/>
                    </a:p>
                  </a:txBody>
                  <a:tcPr anchor="ctr"/>
                </a:tc>
                <a:tc>
                  <a:txBody>
                    <a:bodyPr/>
                    <a:lstStyle/>
                    <a:p>
                      <a:r>
                        <a:rPr kumimoji="1" lang="ja-JP" altLang="en-US" sz="1400" dirty="0"/>
                        <a:t>ログサーバ設定</a:t>
                      </a:r>
                    </a:p>
                  </a:txBody>
                  <a:tcPr anchor="ctr"/>
                </a:tc>
                <a:extLst>
                  <a:ext uri="{0D108BD9-81ED-4DB2-BD59-A6C34878D82A}">
                    <a16:rowId xmlns:a16="http://schemas.microsoft.com/office/drawing/2014/main" val="3625607630"/>
                  </a:ext>
                </a:extLst>
              </a:tr>
              <a:tr h="342048">
                <a:tc>
                  <a:txBody>
                    <a:bodyPr/>
                    <a:lstStyle/>
                    <a:p>
                      <a:r>
                        <a:rPr kumimoji="1" lang="ja-JP" altLang="en-US" sz="1400" dirty="0"/>
                        <a:t>対話種別</a:t>
                      </a:r>
                    </a:p>
                  </a:txBody>
                  <a:tcPr anchor="ctr"/>
                </a:tc>
                <a:tc>
                  <a:txBody>
                    <a:bodyPr/>
                    <a:lstStyle/>
                    <a:p>
                      <a:r>
                        <a:rPr kumimoji="1" lang="en-US" altLang="ja-JP" sz="1400"/>
                        <a:t>syslog</a:t>
                      </a:r>
                      <a:r>
                        <a:rPr kumimoji="1" lang="ja-JP" altLang="en-US" sz="1400"/>
                        <a:t>サーバ指定</a:t>
                      </a:r>
                    </a:p>
                  </a:txBody>
                  <a:tcPr anchor="ctr"/>
                </a:tc>
                <a:extLst>
                  <a:ext uri="{0D108BD9-81ED-4DB2-BD59-A6C34878D82A}">
                    <a16:rowId xmlns:a16="http://schemas.microsoft.com/office/drawing/2014/main" val="1519022025"/>
                  </a:ext>
                </a:extLst>
              </a:tr>
              <a:tr h="342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インクルード順序</a:t>
                      </a:r>
                    </a:p>
                  </a:txBody>
                  <a:tcPr anchor="ctr"/>
                </a:tc>
                <a:tc>
                  <a:txBody>
                    <a:bodyPr/>
                    <a:lstStyle/>
                    <a:p>
                      <a:r>
                        <a:rPr kumimoji="1" lang="en-US" altLang="ja-JP" sz="1400" dirty="0"/>
                        <a:t>1</a:t>
                      </a:r>
                      <a:endParaRPr kumimoji="1" lang="ja-JP" altLang="en-US" sz="1400" dirty="0"/>
                    </a:p>
                  </a:txBody>
                  <a:tcPr anchor="ctr"/>
                </a:tc>
                <a:extLst>
                  <a:ext uri="{0D108BD9-81ED-4DB2-BD59-A6C34878D82A}">
                    <a16:rowId xmlns:a16="http://schemas.microsoft.com/office/drawing/2014/main" val="3917381923"/>
                  </a:ext>
                </a:extLst>
              </a:tr>
            </a:tbl>
          </a:graphicData>
        </a:graphic>
      </p:graphicFrame>
      <p:sp>
        <p:nvSpPr>
          <p:cNvPr id="7" name="角丸四角形 6"/>
          <p:cNvSpPr/>
          <p:nvPr/>
        </p:nvSpPr>
        <p:spPr bwMode="auto">
          <a:xfrm>
            <a:off x="1835498" y="3511956"/>
            <a:ext cx="3996000" cy="82800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1" i="0" u="none" strike="noStrike" kern="1200" cap="none" spc="0" normalizeH="0" baseline="0" noProof="0" dirty="0">
              <a:ln>
                <a:noFill/>
              </a:ln>
              <a:solidFill>
                <a:srgbClr val="FF0000"/>
              </a:solidFill>
              <a:effectLst/>
              <a:uLnTx/>
              <a:uFillTx/>
              <a:latin typeface="メイリオ"/>
              <a:ea typeface="メイリオ"/>
              <a:cs typeface="+mn-cs"/>
            </a:endParaRPr>
          </a:p>
        </p:txBody>
      </p:sp>
      <p:sp>
        <p:nvSpPr>
          <p:cNvPr id="11" name="吹き出し: 円形 10">
            <a:extLst>
              <a:ext uri="{FF2B5EF4-FFF2-40B4-BE49-F238E27FC236}">
                <a16:creationId xmlns:a16="http://schemas.microsoft.com/office/drawing/2014/main" id="{7E4FC39C-BA56-469D-B4A2-AE7768471201}"/>
              </a:ext>
            </a:extLst>
          </p:cNvPr>
          <p:cNvSpPr/>
          <p:nvPr/>
        </p:nvSpPr>
        <p:spPr bwMode="auto">
          <a:xfrm>
            <a:off x="4582802" y="4523628"/>
            <a:ext cx="288000" cy="288000"/>
          </a:xfrm>
          <a:prstGeom prst="wedgeEllipseCallout">
            <a:avLst>
              <a:gd name="adj1" fmla="val -50228"/>
              <a:gd name="adj2" fmla="val -170039"/>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60833937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a:t>
            </a:r>
            <a:r>
              <a:rPr kumimoji="1" lang="en-US" altLang="ja-JP"/>
              <a:t>.5</a:t>
            </a:r>
            <a:r>
              <a:rPr lang="ja-JP" altLang="en-US"/>
              <a:t> </a:t>
            </a:r>
            <a:r>
              <a:rPr kumimoji="1" lang="ja-JP" altLang="en-US"/>
              <a:t>オペレーションの登録</a:t>
            </a:r>
          </a:p>
        </p:txBody>
      </p:sp>
      <p:sp>
        <p:nvSpPr>
          <p:cNvPr id="3" name="コンテンツ プレースホルダー 2"/>
          <p:cNvSpPr>
            <a:spLocks noGrp="1"/>
          </p:cNvSpPr>
          <p:nvPr>
            <p:ph sz="quarter" idx="10"/>
          </p:nvPr>
        </p:nvSpPr>
        <p:spPr>
          <a:xfrm>
            <a:off x="179512" y="836712"/>
            <a:ext cx="8784976" cy="5906088"/>
          </a:xfrm>
        </p:spPr>
        <p:txBody>
          <a:bodyPr>
            <a:normAutofit/>
          </a:bodyPr>
          <a:lstStyle/>
          <a:p>
            <a:r>
              <a:rPr kumimoji="1" lang="ja-JP" altLang="en-US" b="1" dirty="0"/>
              <a:t>オペレーションを新規登録する</a:t>
            </a:r>
            <a:endParaRPr kumimoji="1" lang="en-US" altLang="ja-JP" b="1" dirty="0"/>
          </a:p>
          <a:p>
            <a:pPr marL="180000" lvl="1" indent="0">
              <a:buNone/>
            </a:pPr>
            <a:r>
              <a:rPr lang="ja-JP" altLang="en-US" dirty="0"/>
              <a:t>オペレーションを作成し、</a:t>
            </a:r>
            <a:r>
              <a:rPr lang="en-US" altLang="ja-JP" dirty="0"/>
              <a:t>Movement</a:t>
            </a:r>
            <a:r>
              <a:rPr lang="ja-JP" altLang="en-US" dirty="0"/>
              <a:t>とホストを関連付けましょう。</a:t>
            </a:r>
            <a:endParaRPr lang="en-US" altLang="ja-JP" dirty="0"/>
          </a:p>
          <a:p>
            <a:pPr marL="180000" lvl="1" indent="0">
              <a:buNone/>
            </a:pPr>
            <a:endParaRPr kumimoji="1" lang="en-US" altLang="ja-JP" dirty="0"/>
          </a:p>
          <a:p>
            <a:pPr marL="180000" lvl="1" indent="0">
              <a:buNone/>
            </a:pPr>
            <a:r>
              <a:rPr kumimoji="1" lang="ja-JP" altLang="en-US" b="1" dirty="0"/>
              <a:t>「基本コンソール」メニューグループ </a:t>
            </a:r>
            <a:r>
              <a:rPr kumimoji="1" lang="en-US" altLang="ja-JP" b="1" dirty="0"/>
              <a:t>&gt;</a:t>
            </a:r>
            <a:r>
              <a:rPr kumimoji="1" lang="ja-JP" altLang="en-US" b="1" dirty="0"/>
              <a:t> 「オペレーション一覧」メニュー</a:t>
            </a:r>
            <a:endParaRPr lang="en-US" altLang="ja-JP" b="1" dirty="0"/>
          </a:p>
          <a:p>
            <a:pPr marL="630900" lvl="2"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630900" lvl="2" indent="-342900">
              <a:buFont typeface="+mj-ea"/>
              <a:buAutoNum type="circleNumDbPlain"/>
            </a:pPr>
            <a:r>
              <a:rPr lang="ja-JP" altLang="en-US" dirty="0"/>
              <a:t>各項目で下表のように選択または入力し、「登録」ボタンを押下する。</a:t>
            </a:r>
            <a:endParaRPr lang="en-US" altLang="ja-JP" dirty="0"/>
          </a:p>
          <a:p>
            <a:pPr marL="630900" lvl="2" indent="-342900">
              <a:buFont typeface="+mj-ea"/>
              <a:buAutoNum type="circleNumDbPlain"/>
            </a:pPr>
            <a:endParaRPr kumimoji="1" lang="en-US" altLang="ja-JP" dirty="0"/>
          </a:p>
          <a:p>
            <a:pPr marL="630900" lvl="2" indent="-342900">
              <a:buFont typeface="+mj-ea"/>
              <a:buAutoNum type="circleNumDbPlain"/>
            </a:pPr>
            <a:endParaRPr lang="en-US" altLang="ja-JP" dirty="0"/>
          </a:p>
          <a:p>
            <a:pPr marL="630900" lvl="2" indent="-342900">
              <a:buFont typeface="+mj-ea"/>
              <a:buAutoNum type="circleNumDbPlain"/>
            </a:pPr>
            <a:endParaRPr kumimoji="1" lang="en-US" altLang="ja-JP" dirty="0"/>
          </a:p>
          <a:p>
            <a:pPr marL="630900" lvl="2" indent="-342900">
              <a:buFont typeface="+mj-ea"/>
              <a:buAutoNum type="circleNumDbPlain"/>
            </a:pPr>
            <a:endParaRPr lang="en-US" altLang="ja-JP" dirty="0"/>
          </a:p>
          <a:p>
            <a:pPr marL="630900" lvl="2" indent="-342900">
              <a:buFont typeface="+mj-ea"/>
              <a:buAutoNum type="circleNumDbPlain"/>
            </a:pPr>
            <a:endParaRPr kumimoji="1" lang="en-US" altLang="ja-JP" dirty="0"/>
          </a:p>
          <a:p>
            <a:pPr marL="630900" lvl="2" indent="-342900">
              <a:buFont typeface="+mj-ea"/>
              <a:buAutoNum type="circleNumDbPlain"/>
            </a:pPr>
            <a:endParaRPr lang="en-US" altLang="ja-JP" dirty="0"/>
          </a:p>
          <a:p>
            <a:pPr marL="630900" lvl="2" indent="-342900">
              <a:buFont typeface="+mj-ea"/>
              <a:buAutoNum type="circleNumDbPlain"/>
            </a:pPr>
            <a:endParaRPr kumimoji="1" lang="en-US" altLang="ja-JP" dirty="0"/>
          </a:p>
          <a:p>
            <a:pPr marL="630900" lvl="2" indent="-342900">
              <a:buFont typeface="+mj-ea"/>
              <a:buAutoNum type="circleNumDbPlain"/>
            </a:pPr>
            <a:endParaRPr lang="en-US" altLang="ja-JP" dirty="0"/>
          </a:p>
          <a:p>
            <a:pPr marL="630900" lvl="2" indent="-342900">
              <a:buFont typeface="+mj-ea"/>
              <a:buAutoNum type="circleNumDbPlain"/>
            </a:pPr>
            <a:endParaRPr kumimoji="1" lang="en-US" altLang="ja-JP" dirty="0"/>
          </a:p>
          <a:p>
            <a:pPr marL="630900" lvl="2" indent="-342900">
              <a:buFont typeface="+mj-ea"/>
              <a:buAutoNum type="circleNumDbPlain"/>
            </a:pPr>
            <a:endParaRPr lang="en-US" altLang="ja-JP" dirty="0"/>
          </a:p>
          <a:p>
            <a:pPr marL="630900" lvl="2" indent="-342900">
              <a:buFont typeface="+mj-ea"/>
              <a:buAutoNum type="circleNumDbPlain"/>
            </a:pPr>
            <a:endParaRPr kumimoji="1" lang="en-US" altLang="ja-JP" sz="1400" dirty="0"/>
          </a:p>
          <a:p>
            <a:pPr marL="288000" lvl="2" indent="0">
              <a:buNone/>
            </a:pPr>
            <a:r>
              <a:rPr kumimoji="1" lang="en-US" altLang="ja-JP" sz="1400" dirty="0"/>
              <a:t>※</a:t>
            </a:r>
            <a:r>
              <a:rPr kumimoji="1" lang="ja-JP" altLang="en-US" sz="1400" dirty="0"/>
              <a:t> 「実施予定日時」は管理用の項目です。自動的に処理が実行されるわけではありません。</a:t>
            </a:r>
            <a:endParaRPr kumimoji="1" lang="en-US" altLang="ja-JP" sz="1400" dirty="0"/>
          </a:p>
          <a:p>
            <a:pPr marL="288000" lvl="2" indent="0">
              <a:buNone/>
            </a:pPr>
            <a:endParaRPr lang="en-US" altLang="ja-JP" dirty="0"/>
          </a:p>
          <a:p>
            <a:pPr marL="180000" lvl="1" indent="0">
              <a:buNone/>
            </a:pPr>
            <a:endParaRPr kumimoji="1" lang="en-US" altLang="ja-JP" dirty="0"/>
          </a:p>
          <a:p>
            <a:pPr marL="0" indent="0">
              <a:buNone/>
            </a:pPr>
            <a:endParaRPr kumimoji="1" lang="en-US" altLang="ja-JP" sz="1800" dirty="0"/>
          </a:p>
          <a:p>
            <a:endParaRPr lang="en-US" altLang="ja-JP" sz="1800" dirty="0"/>
          </a:p>
          <a:p>
            <a:endParaRPr kumimoji="1" lang="ja-JP" altLang="en-US" sz="1800" dirty="0"/>
          </a:p>
        </p:txBody>
      </p:sp>
      <p:pic>
        <p:nvPicPr>
          <p:cNvPr id="8" name="図 7"/>
          <p:cNvPicPr>
            <a:picLocks noChangeAspect="1"/>
          </p:cNvPicPr>
          <p:nvPr/>
        </p:nvPicPr>
        <p:blipFill>
          <a:blip r:embed="rId2"/>
          <a:stretch>
            <a:fillRect/>
          </a:stretch>
        </p:blipFill>
        <p:spPr>
          <a:xfrm>
            <a:off x="1203687" y="2989614"/>
            <a:ext cx="5180636" cy="1773709"/>
          </a:xfrm>
          <a:prstGeom prst="rect">
            <a:avLst/>
          </a:prstGeom>
        </p:spPr>
      </p:pic>
      <p:sp>
        <p:nvSpPr>
          <p:cNvPr id="9" name="角丸四角形 8"/>
          <p:cNvSpPr/>
          <p:nvPr/>
        </p:nvSpPr>
        <p:spPr bwMode="auto">
          <a:xfrm>
            <a:off x="1631662" y="3363945"/>
            <a:ext cx="2304320" cy="828000"/>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0" name="角丸四角形 9"/>
          <p:cNvSpPr/>
          <p:nvPr/>
        </p:nvSpPr>
        <p:spPr bwMode="auto">
          <a:xfrm>
            <a:off x="4115495" y="4556387"/>
            <a:ext cx="4345045" cy="1248943"/>
          </a:xfrm>
          <a:prstGeom prst="roundRect">
            <a:avLst>
              <a:gd name="adj" fmla="val 5067"/>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5" name="表 4"/>
          <p:cNvGraphicFramePr>
            <a:graphicFrameLocks noGrp="1"/>
          </p:cNvGraphicFramePr>
          <p:nvPr>
            <p:extLst>
              <p:ext uri="{D42A27DB-BD31-4B8C-83A1-F6EECF244321}">
                <p14:modId xmlns:p14="http://schemas.microsoft.com/office/powerpoint/2010/main" val="1952671374"/>
              </p:ext>
            </p:extLst>
          </p:nvPr>
        </p:nvGraphicFramePr>
        <p:xfrm>
          <a:off x="4306538" y="4710473"/>
          <a:ext cx="4020185" cy="977166"/>
        </p:xfrm>
        <a:graphic>
          <a:graphicData uri="http://schemas.openxmlformats.org/drawingml/2006/table">
            <a:tbl>
              <a:tblPr firstRow="1" bandRow="1">
                <a:tableStyleId>{93296810-A885-4BE3-A3E7-6D5BEEA58F35}</a:tableStyleId>
              </a:tblPr>
              <a:tblGrid>
                <a:gridCol w="1665605">
                  <a:extLst>
                    <a:ext uri="{9D8B030D-6E8A-4147-A177-3AD203B41FA5}">
                      <a16:colId xmlns:a16="http://schemas.microsoft.com/office/drawing/2014/main" val="2677977182"/>
                    </a:ext>
                  </a:extLst>
                </a:gridCol>
                <a:gridCol w="2354580">
                  <a:extLst>
                    <a:ext uri="{9D8B030D-6E8A-4147-A177-3AD203B41FA5}">
                      <a16:colId xmlns:a16="http://schemas.microsoft.com/office/drawing/2014/main" val="2856548907"/>
                    </a:ext>
                  </a:extLst>
                </a:gridCol>
              </a:tblGrid>
              <a:tr h="325722">
                <a:tc>
                  <a:txBody>
                    <a:bodyPr/>
                    <a:lstStyle/>
                    <a:p>
                      <a:pPr algn="ctr"/>
                      <a:r>
                        <a:rPr kumimoji="1" lang="ja-JP" altLang="en-US" sz="1400" dirty="0"/>
                        <a:t>項目名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入力内容</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211925736"/>
                  </a:ext>
                </a:extLst>
              </a:tr>
              <a:tr h="325722">
                <a:tc>
                  <a:txBody>
                    <a:bodyPr/>
                    <a:lstStyle/>
                    <a:p>
                      <a:r>
                        <a:rPr kumimoji="1" lang="ja-JP" altLang="en-US" sz="1400" dirty="0"/>
                        <a:t>オペレーション名</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err="1"/>
                        <a:t>Pioneer_Practice</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2288927196"/>
                  </a:ext>
                </a:extLst>
              </a:tr>
              <a:tr h="325722">
                <a:tc>
                  <a:txBody>
                    <a:bodyPr/>
                    <a:lstStyle/>
                    <a:p>
                      <a:r>
                        <a:rPr kumimoji="1" lang="ja-JP" altLang="en-US" sz="1400"/>
                        <a:t>実施予定日時</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a:t>
                      </a:r>
                      <a:r>
                        <a:rPr kumimoji="1" lang="ja-JP" altLang="en-US" sz="1400" dirty="0"/>
                        <a:t>任意の値をご入力下さい</a:t>
                      </a:r>
                      <a:r>
                        <a:rPr kumimoji="1" lang="en-US" altLang="ja-JP" sz="1400" dirty="0"/>
                        <a:t>)</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398436385"/>
                  </a:ext>
                </a:extLst>
              </a:tr>
            </a:tbl>
          </a:graphicData>
        </a:graphic>
      </p:graphicFrame>
      <p:sp>
        <p:nvSpPr>
          <p:cNvPr id="12" name="吹き出し: 円形 11">
            <a:extLst>
              <a:ext uri="{FF2B5EF4-FFF2-40B4-BE49-F238E27FC236}">
                <a16:creationId xmlns:a16="http://schemas.microsoft.com/office/drawing/2014/main" id="{BB2E651B-5E92-48D4-AAE3-74AE8F6C9A8A}"/>
              </a:ext>
            </a:extLst>
          </p:cNvPr>
          <p:cNvSpPr/>
          <p:nvPr/>
        </p:nvSpPr>
        <p:spPr bwMode="auto">
          <a:xfrm>
            <a:off x="4003949" y="4425891"/>
            <a:ext cx="288000" cy="288000"/>
          </a:xfrm>
          <a:prstGeom prst="wedgeEllipseCallout">
            <a:avLst>
              <a:gd name="adj1" fmla="val -128623"/>
              <a:gd name="adj2" fmla="val -217076"/>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3719111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712"/>
            <a:ext cx="8784000" cy="5616476"/>
          </a:xfrm>
        </p:spPr>
        <p:txBody>
          <a:bodyPr/>
          <a:lstStyle/>
          <a:p>
            <a:r>
              <a:rPr lang="ja-JP" altLang="en-US" b="1" dirty="0"/>
              <a:t>機器一覧に</a:t>
            </a:r>
            <a:r>
              <a:rPr lang="en-US" altLang="ja-JP" b="1" dirty="0"/>
              <a:t>NW</a:t>
            </a:r>
            <a:r>
              <a:rPr lang="ja-JP" altLang="en-US" b="1" dirty="0"/>
              <a:t>機器を登録する</a:t>
            </a:r>
            <a:endParaRPr lang="en-US" altLang="ja-JP" b="1" dirty="0"/>
          </a:p>
          <a:p>
            <a:pPr marL="180000" lvl="1" indent="0">
              <a:buNone/>
            </a:pPr>
            <a:r>
              <a:rPr lang="ja-JP" altLang="en-US" dirty="0"/>
              <a:t>機器一覧から今回の作業対象を登録しましょう。</a:t>
            </a:r>
            <a:r>
              <a:rPr lang="en-US" altLang="ja-JP" dirty="0"/>
              <a:t>Legacy</a:t>
            </a:r>
            <a:r>
              <a:rPr lang="ja-JP" altLang="en-US" dirty="0"/>
              <a:t>モードや</a:t>
            </a:r>
            <a:r>
              <a:rPr lang="en-US" altLang="ja-JP" dirty="0"/>
              <a:t>Legacy-Role</a:t>
            </a:r>
            <a:r>
              <a:rPr lang="ja-JP" altLang="en-US" dirty="0"/>
              <a:t>モードと異なり、</a:t>
            </a:r>
            <a:r>
              <a:rPr lang="ja-JP" altLang="en-US" dirty="0">
                <a:solidFill>
                  <a:srgbClr val="FF0000"/>
                </a:solidFill>
              </a:rPr>
              <a:t>「</a:t>
            </a:r>
            <a:r>
              <a:rPr lang="en-US" altLang="ja-JP" dirty="0">
                <a:solidFill>
                  <a:srgbClr val="FF0000"/>
                </a:solidFill>
              </a:rPr>
              <a:t>Pioneer</a:t>
            </a:r>
            <a:r>
              <a:rPr lang="ja-JP" altLang="en-US" dirty="0">
                <a:solidFill>
                  <a:srgbClr val="FF0000"/>
                </a:solidFill>
              </a:rPr>
              <a:t>利用情報」の記入が必要となる</a:t>
            </a:r>
            <a:r>
              <a:rPr lang="ja-JP" altLang="en-US" dirty="0"/>
              <a:t>点に留意してください。</a:t>
            </a:r>
            <a:endParaRPr kumimoji="1" lang="en-US" altLang="ja-JP" dirty="0"/>
          </a:p>
          <a:p>
            <a:pPr marL="180000" lvl="1" indent="0">
              <a:buNone/>
            </a:pPr>
            <a:endParaRPr lang="en-US" altLang="ja-JP" sz="1000" dirty="0"/>
          </a:p>
          <a:p>
            <a:pPr marL="180000" lvl="1" indent="0">
              <a:buNone/>
            </a:pPr>
            <a:r>
              <a:rPr lang="ja-JP" altLang="en-US" b="1" dirty="0"/>
              <a:t>「基本コンソール」メニューグループ </a:t>
            </a:r>
            <a:r>
              <a:rPr lang="en-US" altLang="ja-JP" b="1" dirty="0"/>
              <a:t>&gt;</a:t>
            </a:r>
            <a:r>
              <a:rPr lang="ja-JP" altLang="en-US" b="1" dirty="0"/>
              <a:t> 「機器一覧」メニュー</a:t>
            </a:r>
            <a:endParaRPr lang="en-US" altLang="ja-JP" b="1" dirty="0"/>
          </a:p>
          <a:p>
            <a:pPr marL="630900" lvl="2"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630900" lvl="2" indent="-342900">
              <a:buFont typeface="+mj-ea"/>
              <a:buAutoNum type="circleNumDbPlain"/>
            </a:pPr>
            <a:r>
              <a:rPr lang="ja-JP" altLang="en-US" dirty="0"/>
              <a:t>各項目で下表のように選択または入力し、「登録」ボタンを押下する。（次項に続く）</a:t>
            </a:r>
            <a:endParaRPr lang="en-US" altLang="ja-JP" dirty="0"/>
          </a:p>
        </p:txBody>
      </p:sp>
      <p:sp>
        <p:nvSpPr>
          <p:cNvPr id="2" name="タイトル 1"/>
          <p:cNvSpPr>
            <a:spLocks noGrp="1"/>
          </p:cNvSpPr>
          <p:nvPr>
            <p:ph type="title"/>
          </p:nvPr>
        </p:nvSpPr>
        <p:spPr/>
        <p:txBody>
          <a:bodyPr/>
          <a:lstStyle/>
          <a:p>
            <a:r>
              <a:rPr lang="en-US" altLang="ja-JP" dirty="0"/>
              <a:t>3.6 </a:t>
            </a:r>
            <a:r>
              <a:rPr lang="ja-JP" altLang="en-US" dirty="0"/>
              <a:t>機器一覧への登録（</a:t>
            </a:r>
            <a:r>
              <a:rPr lang="en-US" altLang="ja-JP" dirty="0"/>
              <a:t>1/2)</a:t>
            </a:r>
            <a:endParaRPr kumimoji="1" lang="ja-JP" altLang="en-US" dirty="0"/>
          </a:p>
        </p:txBody>
      </p:sp>
      <p:pic>
        <p:nvPicPr>
          <p:cNvPr id="6" name="図 5">
            <a:extLst>
              <a:ext uri="{FF2B5EF4-FFF2-40B4-BE49-F238E27FC236}">
                <a16:creationId xmlns:a16="http://schemas.microsoft.com/office/drawing/2014/main" id="{110093A9-294B-4152-8CFA-1F6E2A4BA2BA}"/>
              </a:ext>
            </a:extLst>
          </p:cNvPr>
          <p:cNvPicPr>
            <a:picLocks noChangeAspect="1"/>
          </p:cNvPicPr>
          <p:nvPr/>
        </p:nvPicPr>
        <p:blipFill>
          <a:blip r:embed="rId3"/>
          <a:stretch>
            <a:fillRect/>
          </a:stretch>
        </p:blipFill>
        <p:spPr>
          <a:xfrm>
            <a:off x="683460" y="2967349"/>
            <a:ext cx="8107337" cy="1423470"/>
          </a:xfrm>
          <a:prstGeom prst="rect">
            <a:avLst/>
          </a:prstGeom>
        </p:spPr>
      </p:pic>
      <p:sp>
        <p:nvSpPr>
          <p:cNvPr id="20" name="角丸四角形 19"/>
          <p:cNvSpPr/>
          <p:nvPr/>
        </p:nvSpPr>
        <p:spPr bwMode="auto">
          <a:xfrm>
            <a:off x="1166228" y="3189227"/>
            <a:ext cx="7624569" cy="647454"/>
          </a:xfrm>
          <a:prstGeom prst="roundRect">
            <a:avLst>
              <a:gd name="adj" fmla="val 5764"/>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6" name="角丸四角形 15"/>
          <p:cNvSpPr/>
          <p:nvPr/>
        </p:nvSpPr>
        <p:spPr bwMode="auto">
          <a:xfrm>
            <a:off x="4211950" y="3573020"/>
            <a:ext cx="4032560" cy="2826001"/>
          </a:xfrm>
          <a:prstGeom prst="roundRect">
            <a:avLst>
              <a:gd name="adj" fmla="val 1310"/>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15" name="表 14"/>
          <p:cNvGraphicFramePr>
            <a:graphicFrameLocks noGrp="1"/>
          </p:cNvGraphicFramePr>
          <p:nvPr>
            <p:extLst>
              <p:ext uri="{D42A27DB-BD31-4B8C-83A1-F6EECF244321}">
                <p14:modId xmlns:p14="http://schemas.microsoft.com/office/powerpoint/2010/main" val="1865467567"/>
              </p:ext>
            </p:extLst>
          </p:nvPr>
        </p:nvGraphicFramePr>
        <p:xfrm>
          <a:off x="4404759" y="3615467"/>
          <a:ext cx="3685478" cy="2743200"/>
        </p:xfrm>
        <a:graphic>
          <a:graphicData uri="http://schemas.openxmlformats.org/drawingml/2006/table">
            <a:tbl>
              <a:tblPr firstRow="1" bandRow="1">
                <a:tableStyleId>{93296810-A885-4BE3-A3E7-6D5BEEA58F35}</a:tableStyleId>
              </a:tblPr>
              <a:tblGrid>
                <a:gridCol w="2225993">
                  <a:extLst>
                    <a:ext uri="{9D8B030D-6E8A-4147-A177-3AD203B41FA5}">
                      <a16:colId xmlns:a16="http://schemas.microsoft.com/office/drawing/2014/main" val="916397580"/>
                    </a:ext>
                  </a:extLst>
                </a:gridCol>
                <a:gridCol w="1459485">
                  <a:extLst>
                    <a:ext uri="{9D8B030D-6E8A-4147-A177-3AD203B41FA5}">
                      <a16:colId xmlns:a16="http://schemas.microsoft.com/office/drawing/2014/main" val="2195151760"/>
                    </a:ext>
                  </a:extLst>
                </a:gridCol>
              </a:tblGrid>
              <a:tr h="273600">
                <a:tc>
                  <a:txBody>
                    <a:bodyPr/>
                    <a:lstStyle/>
                    <a:p>
                      <a:r>
                        <a:rPr kumimoji="1" lang="ja-JP" altLang="en-US" sz="1200" dirty="0"/>
                        <a:t>項目</a:t>
                      </a:r>
                    </a:p>
                  </a:txBody>
                  <a:tcPr/>
                </a:tc>
                <a:tc>
                  <a:txBody>
                    <a:bodyPr/>
                    <a:lstStyle/>
                    <a:p>
                      <a:r>
                        <a:rPr kumimoji="1" lang="en-US" altLang="ja-JP" sz="1200" dirty="0" err="1"/>
                        <a:t>Vyos</a:t>
                      </a:r>
                      <a:r>
                        <a:rPr kumimoji="1" lang="ja-JP" altLang="en-US" sz="1200" dirty="0"/>
                        <a:t>仮想ルータ</a:t>
                      </a:r>
                    </a:p>
                  </a:txBody>
                  <a:tcPr/>
                </a:tc>
                <a:extLst>
                  <a:ext uri="{0D108BD9-81ED-4DB2-BD59-A6C34878D82A}">
                    <a16:rowId xmlns:a16="http://schemas.microsoft.com/office/drawing/2014/main" val="2157592072"/>
                  </a:ext>
                </a:extLst>
              </a:tr>
              <a:tr h="273600">
                <a:tc>
                  <a:txBody>
                    <a:bodyPr/>
                    <a:lstStyle/>
                    <a:p>
                      <a:r>
                        <a:rPr kumimoji="1" lang="en-US" altLang="ja-JP" sz="1200" dirty="0"/>
                        <a:t>HW</a:t>
                      </a:r>
                      <a:r>
                        <a:rPr kumimoji="1" lang="ja-JP" altLang="en-US" sz="1200" dirty="0"/>
                        <a:t>機器種別</a:t>
                      </a:r>
                    </a:p>
                  </a:txBody>
                  <a:tcPr/>
                </a:tc>
                <a:tc>
                  <a:txBody>
                    <a:bodyPr/>
                    <a:lstStyle/>
                    <a:p>
                      <a:r>
                        <a:rPr kumimoji="1" lang="en-US" altLang="ja-JP" sz="1200" dirty="0"/>
                        <a:t>NW</a:t>
                      </a:r>
                      <a:endParaRPr kumimoji="1" lang="ja-JP" altLang="en-US" sz="1200" dirty="0"/>
                    </a:p>
                  </a:txBody>
                  <a:tcPr/>
                </a:tc>
                <a:extLst>
                  <a:ext uri="{0D108BD9-81ED-4DB2-BD59-A6C34878D82A}">
                    <a16:rowId xmlns:a16="http://schemas.microsoft.com/office/drawing/2014/main" val="3732144001"/>
                  </a:ext>
                </a:extLst>
              </a:tr>
              <a:tr h="273600">
                <a:tc>
                  <a:txBody>
                    <a:bodyPr/>
                    <a:lstStyle/>
                    <a:p>
                      <a:r>
                        <a:rPr kumimoji="1" lang="ja-JP" altLang="en-US" sz="1200" dirty="0"/>
                        <a:t>ホスト名</a:t>
                      </a:r>
                    </a:p>
                  </a:txBody>
                  <a:tcPr/>
                </a:tc>
                <a:tc>
                  <a:txBody>
                    <a:bodyPr/>
                    <a:lstStyle/>
                    <a:p>
                      <a:r>
                        <a:rPr kumimoji="1" lang="en-US" altLang="ja-JP" sz="1200" dirty="0"/>
                        <a:t>(</a:t>
                      </a:r>
                      <a:r>
                        <a:rPr kumimoji="1" lang="ja-JP" altLang="en-US" sz="1200" dirty="0"/>
                        <a:t>任意の値）</a:t>
                      </a:r>
                    </a:p>
                  </a:txBody>
                  <a:tcPr/>
                </a:tc>
                <a:extLst>
                  <a:ext uri="{0D108BD9-81ED-4DB2-BD59-A6C34878D82A}">
                    <a16:rowId xmlns:a16="http://schemas.microsoft.com/office/drawing/2014/main" val="251108499"/>
                  </a:ext>
                </a:extLst>
              </a:tr>
              <a:tr h="273600">
                <a:tc>
                  <a:txBody>
                    <a:bodyPr/>
                    <a:lstStyle/>
                    <a:p>
                      <a:r>
                        <a:rPr kumimoji="1" lang="en-US" altLang="ja-JP" sz="1200" dirty="0"/>
                        <a:t>IP</a:t>
                      </a:r>
                      <a:r>
                        <a:rPr kumimoji="1" lang="ja-JP" altLang="en-US" sz="1200" dirty="0"/>
                        <a:t>アドレス</a:t>
                      </a:r>
                    </a:p>
                  </a:txBody>
                  <a:tcPr/>
                </a:tc>
                <a:tc>
                  <a:txBody>
                    <a:bodyPr/>
                    <a:lstStyle/>
                    <a:p>
                      <a:r>
                        <a:rPr kumimoji="1" lang="en-US" altLang="ja-JP" sz="1200" dirty="0"/>
                        <a:t>(</a:t>
                      </a:r>
                      <a:r>
                        <a:rPr kumimoji="1" lang="ja-JP" altLang="en-US" sz="1200" dirty="0"/>
                        <a:t>任意の値</a:t>
                      </a:r>
                      <a:r>
                        <a:rPr kumimoji="1" lang="en-US" altLang="ja-JP" sz="1200" dirty="0"/>
                        <a:t>)</a:t>
                      </a:r>
                      <a:endParaRPr kumimoji="1" lang="ja-JP" altLang="en-US" sz="1200" dirty="0"/>
                    </a:p>
                  </a:txBody>
                  <a:tcPr/>
                </a:tc>
                <a:extLst>
                  <a:ext uri="{0D108BD9-81ED-4DB2-BD59-A6C34878D82A}">
                    <a16:rowId xmlns:a16="http://schemas.microsoft.com/office/drawing/2014/main" val="4250874330"/>
                  </a:ext>
                </a:extLst>
              </a:tr>
              <a:tr h="273600">
                <a:tc>
                  <a:txBody>
                    <a:bodyPr/>
                    <a:lstStyle/>
                    <a:p>
                      <a:r>
                        <a:rPr kumimoji="1" lang="ja-JP" altLang="en-US" sz="1200" dirty="0"/>
                        <a:t>ログインユーザ</a:t>
                      </a:r>
                      <a:r>
                        <a:rPr kumimoji="1" lang="en-US" altLang="ja-JP" sz="1200" dirty="0"/>
                        <a:t>ID</a:t>
                      </a:r>
                      <a:endParaRPr kumimoji="1" lang="ja-JP" altLang="en-US" sz="1200" dirty="0"/>
                    </a:p>
                  </a:txBody>
                  <a:tcPr/>
                </a:tc>
                <a:tc>
                  <a:txBody>
                    <a:bodyPr/>
                    <a:lstStyle/>
                    <a:p>
                      <a:r>
                        <a:rPr kumimoji="1" lang="en-US" altLang="ja-JP" sz="1200" dirty="0"/>
                        <a:t>(</a:t>
                      </a:r>
                      <a:r>
                        <a:rPr kumimoji="1" lang="ja-JP" altLang="en-US" sz="1200" dirty="0"/>
                        <a:t>任意の値）</a:t>
                      </a:r>
                    </a:p>
                  </a:txBody>
                  <a:tcPr/>
                </a:tc>
                <a:extLst>
                  <a:ext uri="{0D108BD9-81ED-4DB2-BD59-A6C34878D82A}">
                    <a16:rowId xmlns:a16="http://schemas.microsoft.com/office/drawing/2014/main" val="799716097"/>
                  </a:ext>
                </a:extLst>
              </a:tr>
              <a:tr h="273600">
                <a:tc>
                  <a:txBody>
                    <a:bodyPr/>
                    <a:lstStyle/>
                    <a:p>
                      <a:r>
                        <a:rPr kumimoji="1" lang="ja-JP" altLang="en-US" sz="1200" dirty="0"/>
                        <a:t>管理</a:t>
                      </a:r>
                    </a:p>
                  </a:txBody>
                  <a:tcPr/>
                </a:tc>
                <a:tc>
                  <a:txBody>
                    <a:bodyPr/>
                    <a:lstStyle/>
                    <a:p>
                      <a:r>
                        <a:rPr kumimoji="1" lang="ja-JP" altLang="en-US" sz="1200" dirty="0"/>
                        <a:t>●</a:t>
                      </a:r>
                    </a:p>
                  </a:txBody>
                  <a:tcPr/>
                </a:tc>
                <a:extLst>
                  <a:ext uri="{0D108BD9-81ED-4DB2-BD59-A6C34878D82A}">
                    <a16:rowId xmlns:a16="http://schemas.microsoft.com/office/drawing/2014/main" val="1653258803"/>
                  </a:ext>
                </a:extLst>
              </a:tr>
              <a:tr h="273600">
                <a:tc>
                  <a:txBody>
                    <a:bodyPr/>
                    <a:lstStyle/>
                    <a:p>
                      <a:r>
                        <a:rPr kumimoji="1" lang="ja-JP" altLang="en-US" sz="1200" dirty="0"/>
                        <a:t>ログインパスワード</a:t>
                      </a:r>
                    </a:p>
                  </a:txBody>
                  <a:tcPr/>
                </a:tc>
                <a:tc>
                  <a:txBody>
                    <a:bodyPr/>
                    <a:lstStyle/>
                    <a:p>
                      <a:r>
                        <a:rPr kumimoji="1" lang="en-US" altLang="ja-JP" sz="1200" dirty="0"/>
                        <a:t>(</a:t>
                      </a:r>
                      <a:r>
                        <a:rPr kumimoji="1" lang="ja-JP" altLang="en-US" sz="1200" dirty="0"/>
                        <a:t>任意の値）</a:t>
                      </a:r>
                    </a:p>
                  </a:txBody>
                  <a:tcPr/>
                </a:tc>
                <a:extLst>
                  <a:ext uri="{0D108BD9-81ED-4DB2-BD59-A6C34878D82A}">
                    <a16:rowId xmlns:a16="http://schemas.microsoft.com/office/drawing/2014/main" val="2511793800"/>
                  </a:ext>
                </a:extLst>
              </a:tr>
              <a:tr h="273600">
                <a:tc>
                  <a:txBody>
                    <a:bodyPr/>
                    <a:lstStyle/>
                    <a:p>
                      <a:r>
                        <a:rPr kumimoji="1" lang="ja-JP" altLang="en-US" sz="1200" dirty="0"/>
                        <a:t>認証方式</a:t>
                      </a:r>
                    </a:p>
                  </a:txBody>
                  <a:tcPr/>
                </a:tc>
                <a:tc>
                  <a:txBody>
                    <a:bodyPr/>
                    <a:lstStyle/>
                    <a:p>
                      <a:r>
                        <a:rPr kumimoji="1" lang="ja-JP" altLang="en-US" sz="1200" dirty="0"/>
                        <a:t>パスワード認証</a:t>
                      </a:r>
                    </a:p>
                  </a:txBody>
                  <a:tcPr/>
                </a:tc>
                <a:extLst>
                  <a:ext uri="{0D108BD9-81ED-4DB2-BD59-A6C34878D82A}">
                    <a16:rowId xmlns:a16="http://schemas.microsoft.com/office/drawing/2014/main" val="1157113670"/>
                  </a:ext>
                </a:extLst>
              </a:tr>
              <a:tr h="273600">
                <a:tc>
                  <a:txBody>
                    <a:bodyPr/>
                    <a:lstStyle/>
                    <a:p>
                      <a:r>
                        <a:rPr kumimoji="1" lang="en-US" altLang="ja-JP" sz="1200" dirty="0"/>
                        <a:t>Pioneer</a:t>
                      </a:r>
                      <a:r>
                        <a:rPr kumimoji="1" lang="ja-JP" altLang="en-US" sz="1200" dirty="0"/>
                        <a:t>利用情報</a:t>
                      </a:r>
                      <a:r>
                        <a:rPr kumimoji="1" lang="en-US" altLang="ja-JP" sz="1200" dirty="0"/>
                        <a:t>/</a:t>
                      </a:r>
                      <a:r>
                        <a:rPr kumimoji="1" lang="ja-JP" altLang="en-US" sz="1200" dirty="0"/>
                        <a:t>プロトコル</a:t>
                      </a:r>
                    </a:p>
                  </a:txBody>
                  <a:tcPr/>
                </a:tc>
                <a:tc>
                  <a:txBody>
                    <a:bodyPr/>
                    <a:lstStyle/>
                    <a:p>
                      <a:r>
                        <a:rPr kumimoji="1" lang="en-US" altLang="ja-JP" sz="1200" dirty="0" err="1"/>
                        <a:t>ssh</a:t>
                      </a:r>
                      <a:endParaRPr kumimoji="1" lang="ja-JP" altLang="en-US" sz="1200" dirty="0"/>
                    </a:p>
                  </a:txBody>
                  <a:tcPr/>
                </a:tc>
                <a:extLst>
                  <a:ext uri="{0D108BD9-81ED-4DB2-BD59-A6C34878D82A}">
                    <a16:rowId xmlns:a16="http://schemas.microsoft.com/office/drawing/2014/main" val="2907590996"/>
                  </a:ext>
                </a:extLst>
              </a:tr>
              <a:tr h="273600">
                <a:tc>
                  <a:txBody>
                    <a:bodyPr/>
                    <a:lstStyle/>
                    <a:p>
                      <a:r>
                        <a:rPr kumimoji="1" lang="en-US" altLang="ja-JP" sz="1200" dirty="0"/>
                        <a:t>Pioneer</a:t>
                      </a:r>
                      <a:r>
                        <a:rPr kumimoji="1" lang="ja-JP" altLang="en-US" sz="1200" dirty="0"/>
                        <a:t>利用情報</a:t>
                      </a:r>
                      <a:r>
                        <a:rPr kumimoji="1" lang="en-US" altLang="ja-JP" sz="1200" dirty="0"/>
                        <a:t>/OS</a:t>
                      </a:r>
                      <a:r>
                        <a:rPr kumimoji="1" lang="ja-JP" altLang="en-US" sz="1200" dirty="0"/>
                        <a:t>種別</a:t>
                      </a:r>
                    </a:p>
                  </a:txBody>
                  <a:tcPr/>
                </a:tc>
                <a:tc>
                  <a:txBody>
                    <a:bodyPr/>
                    <a:lstStyle/>
                    <a:p>
                      <a:r>
                        <a:rPr kumimoji="1" lang="en-US" altLang="ja-JP" sz="1200" dirty="0" err="1"/>
                        <a:t>vyos_RT</a:t>
                      </a:r>
                      <a:endParaRPr kumimoji="1" lang="en-US" altLang="ja-JP" sz="1200" dirty="0"/>
                    </a:p>
                  </a:txBody>
                  <a:tcPr/>
                </a:tc>
                <a:extLst>
                  <a:ext uri="{0D108BD9-81ED-4DB2-BD59-A6C34878D82A}">
                    <a16:rowId xmlns:a16="http://schemas.microsoft.com/office/drawing/2014/main" val="3189582397"/>
                  </a:ext>
                </a:extLst>
              </a:tr>
            </a:tbl>
          </a:graphicData>
        </a:graphic>
      </p:graphicFrame>
      <p:sp>
        <p:nvSpPr>
          <p:cNvPr id="19" name="吹き出し: 円形 18">
            <a:extLst>
              <a:ext uri="{FF2B5EF4-FFF2-40B4-BE49-F238E27FC236}">
                <a16:creationId xmlns:a16="http://schemas.microsoft.com/office/drawing/2014/main" id="{AC40385C-C5A6-48E6-AB14-29178EE77347}"/>
              </a:ext>
            </a:extLst>
          </p:cNvPr>
          <p:cNvSpPr/>
          <p:nvPr/>
        </p:nvSpPr>
        <p:spPr bwMode="auto">
          <a:xfrm>
            <a:off x="4091947" y="3484986"/>
            <a:ext cx="288000" cy="288000"/>
          </a:xfrm>
          <a:prstGeom prst="wedgeEllipseCallout">
            <a:avLst>
              <a:gd name="adj1" fmla="val -89425"/>
              <a:gd name="adj2" fmla="val -72045"/>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2159066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a:lstStyle/>
          <a:p>
            <a:r>
              <a:rPr kumimoji="1" lang="ja-JP" altLang="en-US" b="1" dirty="0"/>
              <a:t>シナリオ</a:t>
            </a:r>
            <a:endParaRPr lang="en-US" altLang="ja-JP" b="1" dirty="0"/>
          </a:p>
          <a:p>
            <a:pPr marL="180000" lvl="1" indent="0">
              <a:buNone/>
            </a:pPr>
            <a:r>
              <a:rPr lang="ja-JP" altLang="en-US" dirty="0"/>
              <a:t>大別して</a:t>
            </a:r>
            <a:r>
              <a:rPr kumimoji="1" lang="en-US" altLang="ja-JP" dirty="0"/>
              <a:t>3</a:t>
            </a:r>
            <a:r>
              <a:rPr kumimoji="1" lang="ja-JP" altLang="en-US" dirty="0"/>
              <a:t>ステップから成る作業を実行し、</a:t>
            </a:r>
            <a:r>
              <a:rPr lang="en-US" altLang="ja-JP" dirty="0">
                <a:solidFill>
                  <a:srgbClr val="FF0000"/>
                </a:solidFill>
              </a:rPr>
              <a:t>Playbook</a:t>
            </a:r>
            <a:r>
              <a:rPr lang="ja-JP" altLang="en-US" dirty="0">
                <a:solidFill>
                  <a:srgbClr val="FF0000"/>
                </a:solidFill>
              </a:rPr>
              <a:t>の再利用性</a:t>
            </a:r>
            <a:r>
              <a:rPr lang="ja-JP" altLang="en-US" dirty="0"/>
              <a:t>を体感いただけます。</a:t>
            </a:r>
            <a:endParaRPr lang="en-US" altLang="ja-JP" dirty="0"/>
          </a:p>
          <a:p>
            <a:pPr marL="522900" lvl="1" indent="-342900">
              <a:buFont typeface="+mj-ea"/>
              <a:buAutoNum type="circleNumDbPlain"/>
            </a:pPr>
            <a:r>
              <a:rPr lang="en-US" altLang="ja-JP" dirty="0"/>
              <a:t>Movement</a:t>
            </a:r>
            <a:r>
              <a:rPr lang="ja-JP" altLang="en-US" dirty="0"/>
              <a:t>を組み合わせて</a:t>
            </a:r>
            <a:r>
              <a:rPr lang="en-US" altLang="ja-JP" dirty="0"/>
              <a:t>Conductor</a:t>
            </a:r>
            <a:r>
              <a:rPr lang="ja-JP" altLang="en-US" dirty="0"/>
              <a:t>を作成する。</a:t>
            </a:r>
            <a:endParaRPr lang="en-US" altLang="ja-JP" dirty="0"/>
          </a:p>
          <a:p>
            <a:pPr marL="522900" lvl="1" indent="-342900">
              <a:buFont typeface="+mj-ea"/>
              <a:buAutoNum type="circleNumDbPlain"/>
            </a:pPr>
            <a:r>
              <a:rPr lang="ja-JP" altLang="en-US" dirty="0"/>
              <a:t>メニューを作成し、パラメータを登録する。</a:t>
            </a:r>
            <a:endParaRPr lang="en-US" altLang="ja-JP" dirty="0"/>
          </a:p>
          <a:p>
            <a:pPr marL="522900" lvl="1" indent="-342900">
              <a:buFont typeface="+mj-ea"/>
              <a:buAutoNum type="circleNumDbPlain"/>
            </a:pPr>
            <a:r>
              <a:rPr lang="ja-JP" altLang="en-US" dirty="0"/>
              <a:t>作成した</a:t>
            </a:r>
            <a:r>
              <a:rPr lang="en-US" altLang="ja-JP" dirty="0"/>
              <a:t>Conductor</a:t>
            </a:r>
            <a:r>
              <a:rPr lang="ja-JP" altLang="en-US" dirty="0"/>
              <a:t>を実行する。</a:t>
            </a:r>
            <a:br>
              <a:rPr lang="en-US" altLang="ja-JP" sz="1200" dirty="0"/>
            </a:br>
            <a:endParaRPr lang="en-US" altLang="ja-JP" sz="1200" dirty="0"/>
          </a:p>
          <a:p>
            <a:r>
              <a:rPr lang="ja-JP" altLang="en-US" b="1" dirty="0"/>
              <a:t>イメージ</a:t>
            </a:r>
            <a:endParaRPr lang="en-US" altLang="ja-JP" b="1" dirty="0"/>
          </a:p>
          <a:p>
            <a:pPr marL="180000" lvl="1" indent="0">
              <a:buNone/>
            </a:pPr>
            <a:r>
              <a:rPr lang="ja-JP" altLang="en-US" sz="1200" dirty="0"/>
              <a:t>今回は</a:t>
            </a:r>
            <a:r>
              <a:rPr lang="ja-JP" altLang="en-US" sz="1200" u="sng" dirty="0"/>
              <a:t>「</a:t>
            </a:r>
            <a:r>
              <a:rPr lang="en-US" altLang="ja-JP" sz="1200" u="sng" dirty="0"/>
              <a:t>Apache</a:t>
            </a:r>
            <a:r>
              <a:rPr lang="ja-JP" altLang="en-US" sz="1200" u="sng" dirty="0"/>
              <a:t>・</a:t>
            </a:r>
            <a:r>
              <a:rPr lang="en-US" altLang="ja-JP" sz="1200" u="sng" dirty="0"/>
              <a:t>Tomcat</a:t>
            </a:r>
            <a:r>
              <a:rPr lang="ja-JP" altLang="en-US" sz="1200" u="sng" dirty="0"/>
              <a:t>」両サービスのインストールと起動</a:t>
            </a:r>
            <a:r>
              <a:rPr lang="ja-JP" altLang="en-US" sz="1200" dirty="0"/>
              <a:t>を行います。</a:t>
            </a:r>
            <a:endParaRPr lang="en-US" altLang="ja-JP" sz="1200" b="1" dirty="0"/>
          </a:p>
        </p:txBody>
      </p:sp>
      <p:sp>
        <p:nvSpPr>
          <p:cNvPr id="2" name="タイトル 1"/>
          <p:cNvSpPr>
            <a:spLocks noGrp="1"/>
          </p:cNvSpPr>
          <p:nvPr>
            <p:ph type="title"/>
          </p:nvPr>
        </p:nvSpPr>
        <p:spPr/>
        <p:txBody>
          <a:bodyPr/>
          <a:lstStyle/>
          <a:p>
            <a:r>
              <a:rPr lang="en-US" altLang="ja-JP"/>
              <a:t>1.1</a:t>
            </a:r>
            <a:r>
              <a:rPr lang="ja-JP" altLang="en-US"/>
              <a:t> 作業環境とシナリオ</a:t>
            </a:r>
            <a:r>
              <a:rPr lang="en-US" altLang="ja-JP"/>
              <a:t> </a:t>
            </a:r>
            <a:endParaRPr kumimoji="1" lang="ja-JP" altLang="en-US"/>
          </a:p>
        </p:txBody>
      </p:sp>
      <p:sp>
        <p:nvSpPr>
          <p:cNvPr id="22" name="角丸四角形 21"/>
          <p:cNvSpPr/>
          <p:nvPr/>
        </p:nvSpPr>
        <p:spPr bwMode="auto">
          <a:xfrm>
            <a:off x="726918" y="3402146"/>
            <a:ext cx="2880000" cy="2880000"/>
          </a:xfrm>
          <a:prstGeom prst="roundRect">
            <a:avLst>
              <a:gd name="adj" fmla="val 6471"/>
            </a:avLst>
          </a:prstGeom>
          <a:solidFill>
            <a:schemeClr val="accent6">
              <a:lumMod val="10000"/>
              <a:lumOff val="90000"/>
            </a:schemeClr>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b="1">
              <a:latin typeface="+mn-ea"/>
            </a:endParaRPr>
          </a:p>
        </p:txBody>
      </p:sp>
      <p:sp>
        <p:nvSpPr>
          <p:cNvPr id="23" name="テキスト ボックス 22"/>
          <p:cNvSpPr txBox="1"/>
          <p:nvPr/>
        </p:nvSpPr>
        <p:spPr>
          <a:xfrm>
            <a:off x="811849" y="3470618"/>
            <a:ext cx="2710138" cy="307777"/>
          </a:xfrm>
          <a:prstGeom prst="rect">
            <a:avLst/>
          </a:prstGeom>
          <a:noFill/>
        </p:spPr>
        <p:txBody>
          <a:bodyPr wrap="square" rtlCol="0">
            <a:spAutoFit/>
          </a:bodyPr>
          <a:lstStyle/>
          <a:p>
            <a:pPr algn="ctr"/>
            <a:r>
              <a:rPr kumimoji="1" lang="ja-JP" altLang="en-US" sz="1400" b="1" dirty="0">
                <a:ln w="0"/>
                <a:solidFill>
                  <a:schemeClr val="accent6"/>
                </a:solidFill>
              </a:rPr>
              <a:t>① </a:t>
            </a:r>
            <a:r>
              <a:rPr kumimoji="1" lang="en-US" altLang="ja-JP" sz="1400" b="1" dirty="0">
                <a:ln w="0"/>
                <a:solidFill>
                  <a:schemeClr val="accent6"/>
                </a:solidFill>
              </a:rPr>
              <a:t>Conductor</a:t>
            </a:r>
            <a:r>
              <a:rPr lang="ja-JP" altLang="en-US" sz="1400" b="1" dirty="0">
                <a:ln w="0"/>
                <a:solidFill>
                  <a:schemeClr val="accent6"/>
                </a:solidFill>
              </a:rPr>
              <a:t>を１つ作成する</a:t>
            </a:r>
            <a:endParaRPr kumimoji="1" lang="ja-JP" altLang="en-US" sz="1400" b="1" dirty="0">
              <a:ln w="0"/>
              <a:solidFill>
                <a:schemeClr val="accent6"/>
              </a:solidFill>
            </a:endParaRPr>
          </a:p>
        </p:txBody>
      </p:sp>
      <p:grpSp>
        <p:nvGrpSpPr>
          <p:cNvPr id="24" name="グループ化 23"/>
          <p:cNvGrpSpPr>
            <a:grpSpLocks noChangeAspect="1"/>
          </p:cNvGrpSpPr>
          <p:nvPr/>
        </p:nvGrpSpPr>
        <p:grpSpPr bwMode="gray">
          <a:xfrm>
            <a:off x="5254132" y="4822445"/>
            <a:ext cx="639054" cy="1100013"/>
            <a:chOff x="5936838" y="1169393"/>
            <a:chExt cx="484187" cy="833438"/>
          </a:xfrm>
        </p:grpSpPr>
        <p:sp>
          <p:nvSpPr>
            <p:cNvPr id="25" name="Freeform 22"/>
            <p:cNvSpPr>
              <a:spLocks noChangeAspect="1"/>
            </p:cNvSpPr>
            <p:nvPr/>
          </p:nvSpPr>
          <p:spPr bwMode="gray">
            <a:xfrm>
              <a:off x="5936838" y="1169393"/>
              <a:ext cx="484187" cy="833438"/>
            </a:xfrm>
            <a:custGeom>
              <a:avLst/>
              <a:gdLst>
                <a:gd name="T0" fmla="*/ 642 w 642"/>
                <a:gd name="T1" fmla="*/ 1081 h 1107"/>
                <a:gd name="T2" fmla="*/ 615 w 642"/>
                <a:gd name="T3" fmla="*/ 1107 h 1107"/>
                <a:gd name="T4" fmla="*/ 27 w 642"/>
                <a:gd name="T5" fmla="*/ 1107 h 1107"/>
                <a:gd name="T6" fmla="*/ 0 w 642"/>
                <a:gd name="T7" fmla="*/ 1081 h 1107"/>
                <a:gd name="T8" fmla="*/ 0 w 642"/>
                <a:gd name="T9" fmla="*/ 27 h 1107"/>
                <a:gd name="T10" fmla="*/ 27 w 642"/>
                <a:gd name="T11" fmla="*/ 0 h 1107"/>
                <a:gd name="T12" fmla="*/ 615 w 642"/>
                <a:gd name="T13" fmla="*/ 0 h 1107"/>
                <a:gd name="T14" fmla="*/ 642 w 642"/>
                <a:gd name="T15" fmla="*/ 27 h 1107"/>
                <a:gd name="T16" fmla="*/ 642 w 642"/>
                <a:gd name="T17" fmla="*/ 1081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2" h="1107">
                  <a:moveTo>
                    <a:pt x="642" y="1081"/>
                  </a:moveTo>
                  <a:cubicBezTo>
                    <a:pt x="642" y="1095"/>
                    <a:pt x="630" y="1107"/>
                    <a:pt x="615" y="1107"/>
                  </a:cubicBezTo>
                  <a:cubicBezTo>
                    <a:pt x="27" y="1107"/>
                    <a:pt x="27" y="1107"/>
                    <a:pt x="27" y="1107"/>
                  </a:cubicBezTo>
                  <a:cubicBezTo>
                    <a:pt x="12" y="1107"/>
                    <a:pt x="0" y="1095"/>
                    <a:pt x="0" y="1081"/>
                  </a:cubicBezTo>
                  <a:cubicBezTo>
                    <a:pt x="0" y="27"/>
                    <a:pt x="0" y="27"/>
                    <a:pt x="0" y="27"/>
                  </a:cubicBezTo>
                  <a:cubicBezTo>
                    <a:pt x="0" y="12"/>
                    <a:pt x="12" y="0"/>
                    <a:pt x="27" y="0"/>
                  </a:cubicBezTo>
                  <a:cubicBezTo>
                    <a:pt x="615" y="0"/>
                    <a:pt x="615" y="0"/>
                    <a:pt x="615" y="0"/>
                  </a:cubicBezTo>
                  <a:cubicBezTo>
                    <a:pt x="630" y="0"/>
                    <a:pt x="642" y="12"/>
                    <a:pt x="642" y="27"/>
                  </a:cubicBezTo>
                  <a:lnTo>
                    <a:pt x="642" y="1081"/>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solidFill>
                  <a:srgbClr val="000000"/>
                </a:solidFill>
              </a:endParaRPr>
            </a:p>
          </p:txBody>
        </p:sp>
        <p:sp>
          <p:nvSpPr>
            <p:cNvPr id="26" name="フリーフォーム 25"/>
            <p:cNvSpPr>
              <a:spLocks noChangeAspect="1" noChangeArrowheads="1"/>
            </p:cNvSpPr>
            <p:nvPr/>
          </p:nvSpPr>
          <p:spPr bwMode="gray">
            <a:xfrm>
              <a:off x="6011450" y="1244006"/>
              <a:ext cx="333375" cy="684213"/>
            </a:xfrm>
            <a:custGeom>
              <a:avLst/>
              <a:gdLst>
                <a:gd name="connsiteX0" fmla="*/ 166688 w 333375"/>
                <a:gd name="connsiteY0" fmla="*/ 600075 h 684213"/>
                <a:gd name="connsiteX1" fmla="*/ 207963 w 333375"/>
                <a:gd name="connsiteY1" fmla="*/ 642144 h 684213"/>
                <a:gd name="connsiteX2" fmla="*/ 166688 w 333375"/>
                <a:gd name="connsiteY2" fmla="*/ 684213 h 684213"/>
                <a:gd name="connsiteX3" fmla="*/ 125413 w 333375"/>
                <a:gd name="connsiteY3" fmla="*/ 642144 h 684213"/>
                <a:gd name="connsiteX4" fmla="*/ 166688 w 333375"/>
                <a:gd name="connsiteY4" fmla="*/ 600075 h 684213"/>
                <a:gd name="connsiteX5" fmla="*/ 16665 w 333375"/>
                <a:gd name="connsiteY5" fmla="*/ 485775 h 684213"/>
                <a:gd name="connsiteX6" fmla="*/ 316711 w 333375"/>
                <a:gd name="connsiteY6" fmla="*/ 485775 h 684213"/>
                <a:gd name="connsiteX7" fmla="*/ 331788 w 333375"/>
                <a:gd name="connsiteY7" fmla="*/ 499696 h 684213"/>
                <a:gd name="connsiteX8" fmla="*/ 316711 w 333375"/>
                <a:gd name="connsiteY8" fmla="*/ 514350 h 684213"/>
                <a:gd name="connsiteX9" fmla="*/ 16665 w 333375"/>
                <a:gd name="connsiteY9" fmla="*/ 514350 h 684213"/>
                <a:gd name="connsiteX10" fmla="*/ 1588 w 333375"/>
                <a:gd name="connsiteY10" fmla="*/ 499696 h 684213"/>
                <a:gd name="connsiteX11" fmla="*/ 16665 w 333375"/>
                <a:gd name="connsiteY11" fmla="*/ 485775 h 684213"/>
                <a:gd name="connsiteX12" fmla="*/ 16665 w 333375"/>
                <a:gd name="connsiteY12" fmla="*/ 419100 h 684213"/>
                <a:gd name="connsiteX13" fmla="*/ 316711 w 333375"/>
                <a:gd name="connsiteY13" fmla="*/ 419100 h 684213"/>
                <a:gd name="connsiteX14" fmla="*/ 331788 w 333375"/>
                <a:gd name="connsiteY14" fmla="*/ 433021 h 684213"/>
                <a:gd name="connsiteX15" fmla="*/ 316711 w 333375"/>
                <a:gd name="connsiteY15" fmla="*/ 447675 h 684213"/>
                <a:gd name="connsiteX16" fmla="*/ 16665 w 333375"/>
                <a:gd name="connsiteY16" fmla="*/ 447675 h 684213"/>
                <a:gd name="connsiteX17" fmla="*/ 1588 w 333375"/>
                <a:gd name="connsiteY17" fmla="*/ 433021 h 684213"/>
                <a:gd name="connsiteX18" fmla="*/ 16665 w 333375"/>
                <a:gd name="connsiteY18" fmla="*/ 419100 h 684213"/>
                <a:gd name="connsiteX19" fmla="*/ 16665 w 333375"/>
                <a:gd name="connsiteY19" fmla="*/ 350837 h 684213"/>
                <a:gd name="connsiteX20" fmla="*/ 316711 w 333375"/>
                <a:gd name="connsiteY20" fmla="*/ 350837 h 684213"/>
                <a:gd name="connsiteX21" fmla="*/ 331788 w 333375"/>
                <a:gd name="connsiteY21" fmla="*/ 366305 h 684213"/>
                <a:gd name="connsiteX22" fmla="*/ 316711 w 333375"/>
                <a:gd name="connsiteY22" fmla="*/ 381000 h 684213"/>
                <a:gd name="connsiteX23" fmla="*/ 16665 w 333375"/>
                <a:gd name="connsiteY23" fmla="*/ 381000 h 684213"/>
                <a:gd name="connsiteX24" fmla="*/ 1588 w 333375"/>
                <a:gd name="connsiteY24" fmla="*/ 366305 h 684213"/>
                <a:gd name="connsiteX25" fmla="*/ 16665 w 333375"/>
                <a:gd name="connsiteY25" fmla="*/ 350837 h 684213"/>
                <a:gd name="connsiteX26" fmla="*/ 19610 w 333375"/>
                <a:gd name="connsiteY26" fmla="*/ 166687 h 684213"/>
                <a:gd name="connsiteX27" fmla="*/ 313765 w 333375"/>
                <a:gd name="connsiteY27" fmla="*/ 166687 h 684213"/>
                <a:gd name="connsiteX28" fmla="*/ 333375 w 333375"/>
                <a:gd name="connsiteY28" fmla="*/ 186990 h 684213"/>
                <a:gd name="connsiteX29" fmla="*/ 333375 w 333375"/>
                <a:gd name="connsiteY29" fmla="*/ 246397 h 684213"/>
                <a:gd name="connsiteX30" fmla="*/ 313765 w 333375"/>
                <a:gd name="connsiteY30" fmla="*/ 266700 h 684213"/>
                <a:gd name="connsiteX31" fmla="*/ 19610 w 333375"/>
                <a:gd name="connsiteY31" fmla="*/ 266700 h 684213"/>
                <a:gd name="connsiteX32" fmla="*/ 0 w 333375"/>
                <a:gd name="connsiteY32" fmla="*/ 246397 h 684213"/>
                <a:gd name="connsiteX33" fmla="*/ 0 w 333375"/>
                <a:gd name="connsiteY33" fmla="*/ 186990 h 684213"/>
                <a:gd name="connsiteX34" fmla="*/ 19610 w 333375"/>
                <a:gd name="connsiteY34" fmla="*/ 166687 h 684213"/>
                <a:gd name="connsiteX35" fmla="*/ 19610 w 333375"/>
                <a:gd name="connsiteY35" fmla="*/ 0 h 684213"/>
                <a:gd name="connsiteX36" fmla="*/ 313765 w 333375"/>
                <a:gd name="connsiteY36" fmla="*/ 0 h 684213"/>
                <a:gd name="connsiteX37" fmla="*/ 333375 w 333375"/>
                <a:gd name="connsiteY37" fmla="*/ 19551 h 684213"/>
                <a:gd name="connsiteX38" fmla="*/ 333375 w 333375"/>
                <a:gd name="connsiteY38" fmla="*/ 79710 h 684213"/>
                <a:gd name="connsiteX39" fmla="*/ 313765 w 333375"/>
                <a:gd name="connsiteY39" fmla="*/ 100013 h 684213"/>
                <a:gd name="connsiteX40" fmla="*/ 19610 w 333375"/>
                <a:gd name="connsiteY40" fmla="*/ 100013 h 684213"/>
                <a:gd name="connsiteX41" fmla="*/ 0 w 333375"/>
                <a:gd name="connsiteY41" fmla="*/ 79710 h 684213"/>
                <a:gd name="connsiteX42" fmla="*/ 0 w 333375"/>
                <a:gd name="connsiteY42" fmla="*/ 19551 h 684213"/>
                <a:gd name="connsiteX43" fmla="*/ 19610 w 333375"/>
                <a:gd name="connsiteY43" fmla="*/ 0 h 68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3375" h="684213">
                  <a:moveTo>
                    <a:pt x="166688" y="600075"/>
                  </a:moveTo>
                  <a:cubicBezTo>
                    <a:pt x="189484" y="600075"/>
                    <a:pt x="207963" y="618910"/>
                    <a:pt x="207963" y="642144"/>
                  </a:cubicBezTo>
                  <a:cubicBezTo>
                    <a:pt x="207963" y="665378"/>
                    <a:pt x="189484" y="684213"/>
                    <a:pt x="166688" y="684213"/>
                  </a:cubicBezTo>
                  <a:cubicBezTo>
                    <a:pt x="143892" y="684213"/>
                    <a:pt x="125413" y="665378"/>
                    <a:pt x="125413" y="642144"/>
                  </a:cubicBezTo>
                  <a:cubicBezTo>
                    <a:pt x="125413" y="618910"/>
                    <a:pt x="143892" y="600075"/>
                    <a:pt x="166688" y="600075"/>
                  </a:cubicBezTo>
                  <a:close/>
                  <a:moveTo>
                    <a:pt x="16665" y="485775"/>
                  </a:moveTo>
                  <a:cubicBezTo>
                    <a:pt x="16665" y="485775"/>
                    <a:pt x="16665" y="485775"/>
                    <a:pt x="316711" y="485775"/>
                  </a:cubicBezTo>
                  <a:cubicBezTo>
                    <a:pt x="325003" y="485775"/>
                    <a:pt x="331788" y="491636"/>
                    <a:pt x="331788" y="499696"/>
                  </a:cubicBezTo>
                  <a:cubicBezTo>
                    <a:pt x="331788" y="507756"/>
                    <a:pt x="325003" y="514350"/>
                    <a:pt x="316711" y="514350"/>
                  </a:cubicBezTo>
                  <a:cubicBezTo>
                    <a:pt x="316711" y="514350"/>
                    <a:pt x="316711" y="514350"/>
                    <a:pt x="16665" y="514350"/>
                  </a:cubicBezTo>
                  <a:cubicBezTo>
                    <a:pt x="8373" y="514350"/>
                    <a:pt x="1588" y="507756"/>
                    <a:pt x="1588" y="499696"/>
                  </a:cubicBezTo>
                  <a:cubicBezTo>
                    <a:pt x="1588" y="491636"/>
                    <a:pt x="8373" y="485775"/>
                    <a:pt x="16665" y="485775"/>
                  </a:cubicBezTo>
                  <a:close/>
                  <a:moveTo>
                    <a:pt x="16665" y="419100"/>
                  </a:moveTo>
                  <a:cubicBezTo>
                    <a:pt x="16665" y="419100"/>
                    <a:pt x="16665" y="419100"/>
                    <a:pt x="316711" y="419100"/>
                  </a:cubicBezTo>
                  <a:cubicBezTo>
                    <a:pt x="325003" y="419100"/>
                    <a:pt x="331788" y="425694"/>
                    <a:pt x="331788" y="433021"/>
                  </a:cubicBezTo>
                  <a:cubicBezTo>
                    <a:pt x="331788" y="441081"/>
                    <a:pt x="325003" y="447675"/>
                    <a:pt x="316711" y="447675"/>
                  </a:cubicBezTo>
                  <a:cubicBezTo>
                    <a:pt x="316711" y="447675"/>
                    <a:pt x="316711" y="447675"/>
                    <a:pt x="16665" y="447675"/>
                  </a:cubicBezTo>
                  <a:cubicBezTo>
                    <a:pt x="8373" y="447675"/>
                    <a:pt x="1588" y="441081"/>
                    <a:pt x="1588" y="433021"/>
                  </a:cubicBezTo>
                  <a:cubicBezTo>
                    <a:pt x="1588" y="425694"/>
                    <a:pt x="8373" y="419100"/>
                    <a:pt x="16665" y="419100"/>
                  </a:cubicBezTo>
                  <a:close/>
                  <a:moveTo>
                    <a:pt x="16665" y="350837"/>
                  </a:moveTo>
                  <a:cubicBezTo>
                    <a:pt x="16665" y="350837"/>
                    <a:pt x="16665" y="350837"/>
                    <a:pt x="316711" y="350837"/>
                  </a:cubicBezTo>
                  <a:cubicBezTo>
                    <a:pt x="325003" y="350837"/>
                    <a:pt x="331788" y="357798"/>
                    <a:pt x="331788" y="366305"/>
                  </a:cubicBezTo>
                  <a:cubicBezTo>
                    <a:pt x="331788" y="374813"/>
                    <a:pt x="325003" y="381000"/>
                    <a:pt x="316711" y="381000"/>
                  </a:cubicBezTo>
                  <a:cubicBezTo>
                    <a:pt x="316711" y="381000"/>
                    <a:pt x="316711" y="381000"/>
                    <a:pt x="16665" y="381000"/>
                  </a:cubicBezTo>
                  <a:cubicBezTo>
                    <a:pt x="8373" y="381000"/>
                    <a:pt x="1588" y="374813"/>
                    <a:pt x="1588" y="366305"/>
                  </a:cubicBezTo>
                  <a:cubicBezTo>
                    <a:pt x="1588" y="357798"/>
                    <a:pt x="8373" y="350837"/>
                    <a:pt x="16665" y="350837"/>
                  </a:cubicBezTo>
                  <a:close/>
                  <a:moveTo>
                    <a:pt x="19610" y="166687"/>
                  </a:moveTo>
                  <a:cubicBezTo>
                    <a:pt x="19610" y="166687"/>
                    <a:pt x="19610" y="166687"/>
                    <a:pt x="313765" y="166687"/>
                  </a:cubicBezTo>
                  <a:cubicBezTo>
                    <a:pt x="324324" y="166687"/>
                    <a:pt x="333375" y="175711"/>
                    <a:pt x="333375" y="186990"/>
                  </a:cubicBezTo>
                  <a:cubicBezTo>
                    <a:pt x="333375" y="186990"/>
                    <a:pt x="333375" y="186990"/>
                    <a:pt x="333375" y="246397"/>
                  </a:cubicBezTo>
                  <a:cubicBezTo>
                    <a:pt x="333375" y="257676"/>
                    <a:pt x="324324" y="266700"/>
                    <a:pt x="313765" y="266700"/>
                  </a:cubicBezTo>
                  <a:cubicBezTo>
                    <a:pt x="313765" y="266700"/>
                    <a:pt x="313765" y="266700"/>
                    <a:pt x="19610" y="266700"/>
                  </a:cubicBezTo>
                  <a:cubicBezTo>
                    <a:pt x="9051" y="266700"/>
                    <a:pt x="0" y="257676"/>
                    <a:pt x="0" y="246397"/>
                  </a:cubicBezTo>
                  <a:cubicBezTo>
                    <a:pt x="0" y="246397"/>
                    <a:pt x="0" y="246397"/>
                    <a:pt x="0" y="186990"/>
                  </a:cubicBezTo>
                  <a:cubicBezTo>
                    <a:pt x="0" y="175711"/>
                    <a:pt x="9051" y="166687"/>
                    <a:pt x="19610" y="166687"/>
                  </a:cubicBezTo>
                  <a:close/>
                  <a:moveTo>
                    <a:pt x="19610" y="0"/>
                  </a:moveTo>
                  <a:cubicBezTo>
                    <a:pt x="19610" y="0"/>
                    <a:pt x="19610" y="0"/>
                    <a:pt x="313765" y="0"/>
                  </a:cubicBezTo>
                  <a:cubicBezTo>
                    <a:pt x="324324" y="0"/>
                    <a:pt x="333375" y="9024"/>
                    <a:pt x="333375" y="19551"/>
                  </a:cubicBezTo>
                  <a:cubicBezTo>
                    <a:pt x="333375" y="19551"/>
                    <a:pt x="333375" y="19551"/>
                    <a:pt x="333375" y="79710"/>
                  </a:cubicBezTo>
                  <a:cubicBezTo>
                    <a:pt x="333375" y="90989"/>
                    <a:pt x="324324" y="100013"/>
                    <a:pt x="313765" y="100013"/>
                  </a:cubicBezTo>
                  <a:cubicBezTo>
                    <a:pt x="313765" y="100013"/>
                    <a:pt x="313765" y="100013"/>
                    <a:pt x="19610" y="100013"/>
                  </a:cubicBezTo>
                  <a:cubicBezTo>
                    <a:pt x="9051" y="100013"/>
                    <a:pt x="0" y="90989"/>
                    <a:pt x="0" y="79710"/>
                  </a:cubicBezTo>
                  <a:cubicBezTo>
                    <a:pt x="0" y="79710"/>
                    <a:pt x="0" y="79710"/>
                    <a:pt x="0" y="19551"/>
                  </a:cubicBezTo>
                  <a:cubicBezTo>
                    <a:pt x="0" y="9024"/>
                    <a:pt x="9051" y="0"/>
                    <a:pt x="1961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a:solidFill>
                  <a:srgbClr val="000000"/>
                </a:solidFill>
              </a:endParaRPr>
            </a:p>
          </p:txBody>
        </p:sp>
      </p:grpSp>
      <p:sp>
        <p:nvSpPr>
          <p:cNvPr id="27" name="テキスト ボックス 26"/>
          <p:cNvSpPr txBox="1"/>
          <p:nvPr/>
        </p:nvSpPr>
        <p:spPr>
          <a:xfrm>
            <a:off x="4826024" y="3761348"/>
            <a:ext cx="3744000" cy="523220"/>
          </a:xfrm>
          <a:prstGeom prst="rect">
            <a:avLst/>
          </a:prstGeom>
          <a:noFill/>
        </p:spPr>
        <p:txBody>
          <a:bodyPr wrap="square" rtlCol="0">
            <a:spAutoFit/>
          </a:bodyPr>
          <a:lstStyle/>
          <a:p>
            <a:r>
              <a:rPr lang="ja-JP" altLang="en-US" sz="1400" b="1" dirty="0">
                <a:ln w="0"/>
                <a:solidFill>
                  <a:schemeClr val="accent6"/>
                </a:solidFill>
              </a:rPr>
              <a:t>② パラメータシートを作成</a:t>
            </a:r>
            <a:br>
              <a:rPr lang="en-US" altLang="ja-JP" sz="1400" b="1" dirty="0">
                <a:ln w="0"/>
                <a:solidFill>
                  <a:schemeClr val="accent6"/>
                </a:solidFill>
              </a:rPr>
            </a:br>
            <a:r>
              <a:rPr lang="ja-JP" altLang="en-US" sz="1400" b="1" dirty="0">
                <a:ln w="0"/>
                <a:solidFill>
                  <a:schemeClr val="accent6"/>
                </a:solidFill>
              </a:rPr>
              <a:t>（</a:t>
            </a:r>
            <a:r>
              <a:rPr lang="en-US" altLang="ja-JP" sz="1400" b="1" dirty="0">
                <a:ln w="0"/>
                <a:solidFill>
                  <a:schemeClr val="accent6"/>
                </a:solidFill>
              </a:rPr>
              <a:t>Playbook</a:t>
            </a:r>
            <a:r>
              <a:rPr lang="ja-JP" altLang="en-US" sz="1400" b="1" dirty="0">
                <a:ln w="0"/>
                <a:solidFill>
                  <a:schemeClr val="accent6"/>
                </a:solidFill>
              </a:rPr>
              <a:t>への代入値や作業対象を管理）</a:t>
            </a:r>
            <a:endParaRPr kumimoji="1" lang="ja-JP" altLang="en-US" sz="1400" b="1" dirty="0">
              <a:ln w="0"/>
              <a:solidFill>
                <a:schemeClr val="accent6"/>
              </a:solidFill>
            </a:endParaRPr>
          </a:p>
        </p:txBody>
      </p:sp>
      <p:sp>
        <p:nvSpPr>
          <p:cNvPr id="29" name="テキスト ボックス 28"/>
          <p:cNvSpPr txBox="1"/>
          <p:nvPr/>
        </p:nvSpPr>
        <p:spPr>
          <a:xfrm>
            <a:off x="5909147" y="4826559"/>
            <a:ext cx="2736994" cy="738664"/>
          </a:xfrm>
          <a:prstGeom prst="rect">
            <a:avLst/>
          </a:prstGeom>
          <a:noFill/>
        </p:spPr>
        <p:txBody>
          <a:bodyPr wrap="square" rtlCol="0">
            <a:spAutoFit/>
          </a:bodyPr>
          <a:lstStyle/>
          <a:p>
            <a:r>
              <a:rPr lang="ja-JP" altLang="en-US" sz="1400" b="1" dirty="0">
                <a:ln w="0"/>
                <a:solidFill>
                  <a:schemeClr val="accent6"/>
                </a:solidFill>
              </a:rPr>
              <a:t>③ 両サービスの追加を確認する</a:t>
            </a:r>
            <a:br>
              <a:rPr lang="en-US" altLang="ja-JP" sz="1400" b="1" dirty="0">
                <a:ln w="0"/>
                <a:solidFill>
                  <a:schemeClr val="accent6"/>
                </a:solidFill>
              </a:rPr>
            </a:br>
            <a:r>
              <a:rPr lang="ja-JP" altLang="en-US" sz="1400" b="1" dirty="0">
                <a:ln w="0"/>
                <a:solidFill>
                  <a:schemeClr val="accent6"/>
                </a:solidFill>
              </a:rPr>
              <a:t>・</a:t>
            </a:r>
            <a:r>
              <a:rPr lang="en-US" altLang="ja-JP" sz="1400" b="1" dirty="0">
                <a:ln w="0"/>
                <a:solidFill>
                  <a:schemeClr val="accent6"/>
                </a:solidFill>
              </a:rPr>
              <a:t>Apache</a:t>
            </a:r>
          </a:p>
          <a:p>
            <a:r>
              <a:rPr lang="ja-JP" altLang="en-US" sz="1400" b="1" dirty="0">
                <a:ln w="0"/>
                <a:solidFill>
                  <a:schemeClr val="accent6"/>
                </a:solidFill>
              </a:rPr>
              <a:t>・</a:t>
            </a:r>
            <a:r>
              <a:rPr lang="en-US" altLang="ja-JP" sz="1400" b="1" dirty="0">
                <a:ln w="0"/>
                <a:solidFill>
                  <a:schemeClr val="accent6"/>
                </a:solidFill>
              </a:rPr>
              <a:t>Tomcat</a:t>
            </a:r>
            <a:endParaRPr kumimoji="1" lang="en-US" altLang="ja-JP" sz="1400" b="1" dirty="0">
              <a:ln w="0"/>
              <a:solidFill>
                <a:schemeClr val="accent6"/>
              </a:solidFill>
            </a:endParaRPr>
          </a:p>
        </p:txBody>
      </p:sp>
      <p:sp>
        <p:nvSpPr>
          <p:cNvPr id="30" name="テキスト ボックス 29"/>
          <p:cNvSpPr txBox="1"/>
          <p:nvPr/>
        </p:nvSpPr>
        <p:spPr>
          <a:xfrm>
            <a:off x="4717525" y="6020536"/>
            <a:ext cx="1712268" cy="261610"/>
          </a:xfrm>
          <a:prstGeom prst="rect">
            <a:avLst/>
          </a:prstGeom>
          <a:noFill/>
        </p:spPr>
        <p:txBody>
          <a:bodyPr wrap="square" rtlCol="0">
            <a:spAutoFit/>
          </a:bodyPr>
          <a:lstStyle/>
          <a:p>
            <a:pPr algn="ctr"/>
            <a:r>
              <a:rPr lang="ja-JP" altLang="en-US" sz="1100" b="1" dirty="0">
                <a:ln w="0"/>
                <a:solidFill>
                  <a:schemeClr val="accent6"/>
                </a:solidFill>
              </a:rPr>
              <a:t>ターゲットサーバ</a:t>
            </a:r>
            <a:endParaRPr kumimoji="1" lang="en-US" altLang="ja-JP" sz="1100" b="1" dirty="0">
              <a:ln w="0"/>
              <a:solidFill>
                <a:schemeClr val="accent6"/>
              </a:solidFill>
            </a:endParaRPr>
          </a:p>
        </p:txBody>
      </p:sp>
      <p:pic>
        <p:nvPicPr>
          <p:cNvPr id="31" name="図 30"/>
          <p:cNvPicPr>
            <a:picLocks noChangeAspect="1"/>
          </p:cNvPicPr>
          <p:nvPr/>
        </p:nvPicPr>
        <p:blipFill>
          <a:blip r:embed="rId2"/>
          <a:stretch>
            <a:fillRect/>
          </a:stretch>
        </p:blipFill>
        <p:spPr>
          <a:xfrm>
            <a:off x="3986136" y="3735342"/>
            <a:ext cx="839888" cy="839888"/>
          </a:xfrm>
          <a:prstGeom prst="rect">
            <a:avLst/>
          </a:prstGeom>
        </p:spPr>
      </p:pic>
      <p:cxnSp>
        <p:nvCxnSpPr>
          <p:cNvPr id="8" name="直線矢印コネクタ 7">
            <a:extLst>
              <a:ext uri="{FF2B5EF4-FFF2-40B4-BE49-F238E27FC236}">
                <a16:creationId xmlns:a16="http://schemas.microsoft.com/office/drawing/2014/main" id="{8A113B0F-8EE3-4BF6-AB97-DB22B6BA70FD}"/>
              </a:ext>
            </a:extLst>
          </p:cNvPr>
          <p:cNvCxnSpPr/>
          <p:nvPr/>
        </p:nvCxnSpPr>
        <p:spPr bwMode="auto">
          <a:xfrm>
            <a:off x="1355633" y="4179227"/>
            <a:ext cx="0" cy="1614208"/>
          </a:xfrm>
          <a:prstGeom prst="straightConnector1">
            <a:avLst/>
          </a:prstGeom>
          <a:solidFill>
            <a:schemeClr val="bg1"/>
          </a:solidFill>
          <a:ln w="38100" cap="flat" cmpd="sng" algn="ctr">
            <a:solidFill>
              <a:schemeClr val="accent6"/>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 name="正方形/長方形 92"/>
          <p:cNvSpPr>
            <a:spLocks noChangeArrowheads="1"/>
          </p:cNvSpPr>
          <p:nvPr/>
        </p:nvSpPr>
        <p:spPr bwMode="auto">
          <a:xfrm>
            <a:off x="960918" y="4312779"/>
            <a:ext cx="2412000" cy="3600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eaLnBrk="0" fontAlgn="base" hangingPunct="0">
              <a:spcBef>
                <a:spcPct val="0"/>
              </a:spcBef>
              <a:spcAft>
                <a:spcPct val="0"/>
              </a:spcAft>
            </a:pPr>
            <a:r>
              <a:rPr kumimoji="0" lang="en-US" altLang="ja-JP" sz="1100" b="1" dirty="0">
                <a:solidFill>
                  <a:srgbClr val="000000"/>
                </a:solidFill>
                <a:latin typeface="+mn-ea"/>
                <a:cs typeface="Times New Roman" panose="02020603050405020304" pitchFamily="18" charset="0"/>
              </a:rPr>
              <a:t>Playbook</a:t>
            </a:r>
            <a:r>
              <a:rPr kumimoji="0" lang="ja-JP" altLang="en-US" sz="1100" b="1" dirty="0">
                <a:solidFill>
                  <a:srgbClr val="000000"/>
                </a:solidFill>
                <a:latin typeface="+mn-ea"/>
                <a:cs typeface="Times New Roman" panose="02020603050405020304" pitchFamily="18" charset="0"/>
              </a:rPr>
              <a:t>②：ポートの開放</a:t>
            </a:r>
          </a:p>
        </p:txBody>
      </p:sp>
      <p:sp>
        <p:nvSpPr>
          <p:cNvPr id="11" name="正方形/長方形 93"/>
          <p:cNvSpPr>
            <a:spLocks noChangeArrowheads="1"/>
          </p:cNvSpPr>
          <p:nvPr/>
        </p:nvSpPr>
        <p:spPr bwMode="auto">
          <a:xfrm>
            <a:off x="960918" y="5299883"/>
            <a:ext cx="2412000" cy="3600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ja-JP" sz="1100" b="1" dirty="0">
                <a:solidFill>
                  <a:srgbClr val="000000"/>
                </a:solidFill>
                <a:latin typeface="+mn-ea"/>
                <a:cs typeface="Times New Roman" panose="02020603050405020304" pitchFamily="18" charset="0"/>
              </a:rPr>
              <a:t>Playbook</a:t>
            </a:r>
            <a:r>
              <a:rPr kumimoji="0" lang="ja-JP" altLang="en-US" sz="1100" b="1" dirty="0">
                <a:solidFill>
                  <a:srgbClr val="000000"/>
                </a:solidFill>
                <a:latin typeface="+mn-ea"/>
                <a:cs typeface="Times New Roman" panose="02020603050405020304" pitchFamily="18" charset="0"/>
              </a:rPr>
              <a:t>④：サービスの起動</a:t>
            </a:r>
            <a:endParaRPr kumimoji="0" lang="ja-JP" altLang="ja-JP" sz="2400" b="1" i="0" u="none" strike="noStrike" cap="none" normalizeH="0" baseline="0" dirty="0">
              <a:ln>
                <a:noFill/>
              </a:ln>
              <a:solidFill>
                <a:schemeClr val="tx1"/>
              </a:solidFill>
              <a:effectLst/>
              <a:latin typeface="+mn-ea"/>
            </a:endParaRPr>
          </a:p>
        </p:txBody>
      </p:sp>
      <p:sp>
        <p:nvSpPr>
          <p:cNvPr id="12" name="正方形/長方形 94"/>
          <p:cNvSpPr>
            <a:spLocks noChangeArrowheads="1"/>
          </p:cNvSpPr>
          <p:nvPr/>
        </p:nvSpPr>
        <p:spPr bwMode="auto">
          <a:xfrm>
            <a:off x="960918" y="5793435"/>
            <a:ext cx="2412000" cy="3600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ja-JP" sz="1100" b="1" dirty="0">
                <a:solidFill>
                  <a:srgbClr val="000000"/>
                </a:solidFill>
                <a:latin typeface="+mn-ea"/>
                <a:cs typeface="Times New Roman" panose="02020603050405020304" pitchFamily="18" charset="0"/>
              </a:rPr>
              <a:t>Playbook</a:t>
            </a:r>
            <a:r>
              <a:rPr kumimoji="0" lang="ja-JP" altLang="en-US" sz="1100" b="1" dirty="0">
                <a:solidFill>
                  <a:srgbClr val="000000"/>
                </a:solidFill>
                <a:latin typeface="+mn-ea"/>
                <a:cs typeface="Times New Roman" panose="02020603050405020304" pitchFamily="18" charset="0"/>
              </a:rPr>
              <a:t>⑤：サービスの起動確認</a:t>
            </a:r>
            <a:endParaRPr kumimoji="0" lang="ja-JP" altLang="ja-JP" sz="2400" b="1" i="0" u="none" strike="noStrike" cap="none" normalizeH="0" baseline="0" dirty="0">
              <a:ln>
                <a:noFill/>
              </a:ln>
              <a:solidFill>
                <a:schemeClr val="tx1"/>
              </a:solidFill>
              <a:effectLst/>
              <a:latin typeface="+mn-ea"/>
            </a:endParaRPr>
          </a:p>
        </p:txBody>
      </p:sp>
      <p:sp>
        <p:nvSpPr>
          <p:cNvPr id="16" name="正方形/長方形 92"/>
          <p:cNvSpPr>
            <a:spLocks noChangeArrowheads="1"/>
          </p:cNvSpPr>
          <p:nvPr/>
        </p:nvSpPr>
        <p:spPr bwMode="auto">
          <a:xfrm>
            <a:off x="960918" y="3819227"/>
            <a:ext cx="2412000" cy="3600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lvl="0" eaLnBrk="0" fontAlgn="base" hangingPunct="0">
              <a:spcBef>
                <a:spcPct val="0"/>
              </a:spcBef>
              <a:spcAft>
                <a:spcPct val="0"/>
              </a:spcAft>
            </a:pPr>
            <a:r>
              <a:rPr kumimoji="0" lang="en-US" altLang="ja-JP" sz="1100" b="1" i="0" u="none" strike="noStrike" cap="none" normalizeH="0" baseline="0" dirty="0">
                <a:ln>
                  <a:noFill/>
                </a:ln>
                <a:solidFill>
                  <a:srgbClr val="000000"/>
                </a:solidFill>
                <a:effectLst/>
                <a:latin typeface="+mn-ea"/>
                <a:cs typeface="Times New Roman" panose="02020603050405020304" pitchFamily="18" charset="0"/>
              </a:rPr>
              <a:t>Playbook</a:t>
            </a:r>
            <a:r>
              <a:rPr kumimoji="0" lang="ja-JP" altLang="en-US" sz="1100" b="1" i="0" u="none" strike="noStrike" cap="none" normalizeH="0" baseline="0" dirty="0">
                <a:ln>
                  <a:noFill/>
                </a:ln>
                <a:solidFill>
                  <a:srgbClr val="000000"/>
                </a:solidFill>
                <a:effectLst/>
                <a:latin typeface="+mn-ea"/>
                <a:cs typeface="Times New Roman" panose="02020603050405020304" pitchFamily="18" charset="0"/>
              </a:rPr>
              <a:t>①：</a:t>
            </a:r>
            <a:r>
              <a:rPr kumimoji="0" lang="en-US" altLang="ja-JP" sz="1100" b="1" dirty="0">
                <a:solidFill>
                  <a:srgbClr val="000000"/>
                </a:solidFill>
                <a:latin typeface="+mn-ea"/>
                <a:cs typeface="Times New Roman" panose="02020603050405020304" pitchFamily="18" charset="0"/>
              </a:rPr>
              <a:t>Yum</a:t>
            </a:r>
            <a:r>
              <a:rPr kumimoji="0" lang="ja-JP" altLang="en-US" sz="1100" b="1" dirty="0">
                <a:solidFill>
                  <a:srgbClr val="000000"/>
                </a:solidFill>
                <a:latin typeface="+mn-ea"/>
                <a:cs typeface="Times New Roman" panose="02020603050405020304" pitchFamily="18" charset="0"/>
              </a:rPr>
              <a:t>インスト</a:t>
            </a:r>
            <a:r>
              <a:rPr kumimoji="0" lang="en-US" altLang="ja-JP" sz="1100" b="1" dirty="0">
                <a:solidFill>
                  <a:srgbClr val="000000"/>
                </a:solidFill>
                <a:latin typeface="+mn-ea"/>
                <a:cs typeface="Times New Roman" panose="02020603050405020304" pitchFamily="18" charset="0"/>
              </a:rPr>
              <a:t>―</a:t>
            </a:r>
            <a:r>
              <a:rPr kumimoji="0" lang="ja-JP" altLang="en-US" sz="1100" b="1" dirty="0">
                <a:solidFill>
                  <a:srgbClr val="000000"/>
                </a:solidFill>
                <a:latin typeface="+mn-ea"/>
                <a:cs typeface="Times New Roman" panose="02020603050405020304" pitchFamily="18" charset="0"/>
              </a:rPr>
              <a:t>ル</a:t>
            </a:r>
          </a:p>
        </p:txBody>
      </p:sp>
      <p:sp>
        <p:nvSpPr>
          <p:cNvPr id="28" name="正方形/長方形 93"/>
          <p:cNvSpPr>
            <a:spLocks noChangeArrowheads="1"/>
          </p:cNvSpPr>
          <p:nvPr/>
        </p:nvSpPr>
        <p:spPr bwMode="auto">
          <a:xfrm>
            <a:off x="960918" y="4806331"/>
            <a:ext cx="2412000" cy="360000"/>
          </a:xfrm>
          <a:prstGeom prst="rect">
            <a:avLst/>
          </a:prstGeom>
          <a:ln>
            <a:headEnd/>
            <a:tailEn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ja-JP" sz="1100" b="1" dirty="0">
                <a:solidFill>
                  <a:srgbClr val="000000"/>
                </a:solidFill>
                <a:latin typeface="+mn-ea"/>
                <a:cs typeface="Times New Roman" panose="02020603050405020304" pitchFamily="18" charset="0"/>
              </a:rPr>
              <a:t>Playbook</a:t>
            </a:r>
            <a:r>
              <a:rPr kumimoji="0" lang="ja-JP" altLang="en-US" sz="1100" b="1" dirty="0">
                <a:solidFill>
                  <a:srgbClr val="000000"/>
                </a:solidFill>
                <a:latin typeface="+mn-ea"/>
                <a:cs typeface="Times New Roman" panose="02020603050405020304" pitchFamily="18" charset="0"/>
              </a:rPr>
              <a:t>③：</a:t>
            </a:r>
            <a:r>
              <a:rPr kumimoji="0" lang="en-US" altLang="ja-JP" sz="1100" b="1" dirty="0">
                <a:solidFill>
                  <a:srgbClr val="000000"/>
                </a:solidFill>
                <a:latin typeface="+mn-ea"/>
                <a:cs typeface="Times New Roman" panose="02020603050405020304" pitchFamily="18" charset="0"/>
              </a:rPr>
              <a:t>index.html</a:t>
            </a:r>
            <a:r>
              <a:rPr kumimoji="0" lang="ja-JP" altLang="en-US" sz="1100" b="1" dirty="0">
                <a:solidFill>
                  <a:srgbClr val="000000"/>
                </a:solidFill>
                <a:latin typeface="+mn-ea"/>
                <a:cs typeface="Times New Roman" panose="02020603050405020304" pitchFamily="18" charset="0"/>
              </a:rPr>
              <a:t>の配置</a:t>
            </a:r>
            <a:endParaRPr kumimoji="0" lang="ja-JP" altLang="ja-JP" sz="2400" b="1" i="0" u="none" strike="noStrike" cap="none" normalizeH="0" baseline="0" dirty="0">
              <a:ln>
                <a:noFill/>
              </a:ln>
              <a:solidFill>
                <a:schemeClr val="tx1"/>
              </a:solidFill>
              <a:effectLst/>
              <a:latin typeface="+mn-ea"/>
            </a:endParaRPr>
          </a:p>
        </p:txBody>
      </p:sp>
      <p:cxnSp>
        <p:nvCxnSpPr>
          <p:cNvPr id="33" name="直線矢印コネクタ 32">
            <a:extLst>
              <a:ext uri="{FF2B5EF4-FFF2-40B4-BE49-F238E27FC236}">
                <a16:creationId xmlns:a16="http://schemas.microsoft.com/office/drawing/2014/main" id="{7BCB2CF8-FD2B-457C-B355-C7B7BB225802}"/>
              </a:ext>
            </a:extLst>
          </p:cNvPr>
          <p:cNvCxnSpPr/>
          <p:nvPr/>
        </p:nvCxnSpPr>
        <p:spPr bwMode="auto">
          <a:xfrm>
            <a:off x="3606918" y="5013220"/>
            <a:ext cx="1620000" cy="0"/>
          </a:xfrm>
          <a:prstGeom prst="straightConnector1">
            <a:avLst/>
          </a:prstGeom>
          <a:solidFill>
            <a:schemeClr val="bg1"/>
          </a:solidFill>
          <a:ln w="38100" cap="flat" cmpd="sng" algn="ctr">
            <a:solidFill>
              <a:schemeClr val="accent6"/>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cxnSp>
        <p:nvCxnSpPr>
          <p:cNvPr id="34" name="直線矢印コネクタ 33">
            <a:extLst>
              <a:ext uri="{FF2B5EF4-FFF2-40B4-BE49-F238E27FC236}">
                <a16:creationId xmlns:a16="http://schemas.microsoft.com/office/drawing/2014/main" id="{565AC6EF-A05D-48AB-A744-9FF97BD588F6}"/>
              </a:ext>
            </a:extLst>
          </p:cNvPr>
          <p:cNvCxnSpPr>
            <a:stCxn id="31" idx="2"/>
          </p:cNvCxnSpPr>
          <p:nvPr/>
        </p:nvCxnSpPr>
        <p:spPr bwMode="auto">
          <a:xfrm>
            <a:off x="4406080" y="4575230"/>
            <a:ext cx="0" cy="432000"/>
          </a:xfrm>
          <a:prstGeom prst="straightConnector1">
            <a:avLst/>
          </a:prstGeom>
          <a:solidFill>
            <a:schemeClr val="bg1"/>
          </a:solidFill>
          <a:ln w="38100" cap="flat" cmpd="sng" algn="ctr">
            <a:solidFill>
              <a:schemeClr val="accent6"/>
            </a:solidFill>
            <a:prstDash val="solid"/>
            <a:round/>
            <a:headEnd type="none" w="med" len="med"/>
            <a:tailEnd type="stealth"/>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Tree>
    <p:extLst>
      <p:ext uri="{BB962C8B-B14F-4D97-AF65-F5344CB8AC3E}">
        <p14:creationId xmlns:p14="http://schemas.microsoft.com/office/powerpoint/2010/main" val="34752577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3.6 </a:t>
            </a:r>
            <a:r>
              <a:rPr lang="ja-JP" altLang="en-US" dirty="0"/>
              <a:t>機器一覧への登録（</a:t>
            </a:r>
            <a:r>
              <a:rPr lang="en-US" altLang="ja-JP" dirty="0"/>
              <a:t>2/2)</a:t>
            </a:r>
            <a:endParaRPr kumimoji="1" lang="ja-JP" altLang="en-US" dirty="0"/>
          </a:p>
        </p:txBody>
      </p:sp>
      <p:sp>
        <p:nvSpPr>
          <p:cNvPr id="3" name="コンテンツ プレースホルダー 2"/>
          <p:cNvSpPr>
            <a:spLocks noGrp="1"/>
          </p:cNvSpPr>
          <p:nvPr>
            <p:ph sz="quarter" idx="10"/>
          </p:nvPr>
        </p:nvSpPr>
        <p:spPr/>
        <p:txBody>
          <a:bodyPr/>
          <a:lstStyle/>
          <a:p>
            <a:r>
              <a:rPr lang="ja-JP" altLang="en-US" b="1" dirty="0"/>
              <a:t>機器一覧に</a:t>
            </a:r>
            <a:r>
              <a:rPr lang="en-US" altLang="ja-JP" b="1" dirty="0"/>
              <a:t>NW</a:t>
            </a:r>
            <a:r>
              <a:rPr lang="ja-JP" altLang="en-US" b="1" dirty="0"/>
              <a:t>機器を登録する</a:t>
            </a:r>
            <a:endParaRPr lang="en-US" altLang="ja-JP" b="1" dirty="0"/>
          </a:p>
          <a:p>
            <a:pPr marL="180000" lvl="1" indent="0">
              <a:buNone/>
            </a:pPr>
            <a:r>
              <a:rPr lang="ja-JP" altLang="en-US" dirty="0"/>
              <a:t>機器一覧から今回の作業対象を登録しましょう。</a:t>
            </a:r>
            <a:br>
              <a:rPr lang="en-US" altLang="ja-JP" dirty="0"/>
            </a:br>
            <a:endParaRPr lang="en-US" altLang="ja-JP" dirty="0"/>
          </a:p>
          <a:p>
            <a:pPr marL="180000" lvl="1" indent="0">
              <a:buNone/>
            </a:pPr>
            <a:r>
              <a:rPr lang="ja-JP" altLang="en-US" b="1" dirty="0"/>
              <a:t>「基本コンソール」メニューグループ </a:t>
            </a:r>
            <a:r>
              <a:rPr lang="en-US" altLang="ja-JP" b="1" dirty="0"/>
              <a:t>&gt;</a:t>
            </a:r>
            <a:r>
              <a:rPr lang="ja-JP" altLang="en-US" b="1" dirty="0"/>
              <a:t> 「機器一覧」メニュー</a:t>
            </a:r>
            <a:endParaRPr lang="en-US" altLang="ja-JP" b="1" dirty="0"/>
          </a:p>
          <a:p>
            <a:pPr marL="630900" lvl="2"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630900" lvl="2" indent="-342900">
              <a:buFont typeface="+mj-ea"/>
              <a:buAutoNum type="circleNumDbPlain"/>
            </a:pPr>
            <a:r>
              <a:rPr lang="ja-JP" altLang="en-US" dirty="0"/>
              <a:t>各項目で下表のように選択または入力し、「登録」ボタンを押下する。</a:t>
            </a:r>
            <a:endParaRPr lang="en-US" altLang="ja-JP" dirty="0"/>
          </a:p>
        </p:txBody>
      </p:sp>
      <p:pic>
        <p:nvPicPr>
          <p:cNvPr id="5" name="図 4">
            <a:extLst>
              <a:ext uri="{FF2B5EF4-FFF2-40B4-BE49-F238E27FC236}">
                <a16:creationId xmlns:a16="http://schemas.microsoft.com/office/drawing/2014/main" id="{A0A5BD9C-B82A-4C6A-A2B7-D4434F423BEA}"/>
              </a:ext>
            </a:extLst>
          </p:cNvPr>
          <p:cNvPicPr>
            <a:picLocks noChangeAspect="1"/>
          </p:cNvPicPr>
          <p:nvPr/>
        </p:nvPicPr>
        <p:blipFill>
          <a:blip r:embed="rId2"/>
          <a:stretch>
            <a:fillRect/>
          </a:stretch>
        </p:blipFill>
        <p:spPr>
          <a:xfrm>
            <a:off x="683460" y="2713898"/>
            <a:ext cx="8062599" cy="1411830"/>
          </a:xfrm>
          <a:prstGeom prst="rect">
            <a:avLst/>
          </a:prstGeom>
        </p:spPr>
      </p:pic>
      <p:sp>
        <p:nvSpPr>
          <p:cNvPr id="15" name="角丸四角形 14"/>
          <p:cNvSpPr/>
          <p:nvPr/>
        </p:nvSpPr>
        <p:spPr bwMode="auto">
          <a:xfrm>
            <a:off x="766261" y="2938888"/>
            <a:ext cx="7979798" cy="656710"/>
          </a:xfrm>
          <a:prstGeom prst="roundRect">
            <a:avLst>
              <a:gd name="adj" fmla="val 5764"/>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9" name="角丸四角形 8"/>
          <p:cNvSpPr/>
          <p:nvPr/>
        </p:nvSpPr>
        <p:spPr bwMode="auto">
          <a:xfrm>
            <a:off x="3392488" y="3716312"/>
            <a:ext cx="4032560" cy="2653809"/>
          </a:xfrm>
          <a:prstGeom prst="roundRect">
            <a:avLst>
              <a:gd name="adj" fmla="val 1310"/>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10" name="表 9"/>
          <p:cNvGraphicFramePr>
            <a:graphicFrameLocks noGrp="1"/>
          </p:cNvGraphicFramePr>
          <p:nvPr>
            <p:extLst>
              <p:ext uri="{D42A27DB-BD31-4B8C-83A1-F6EECF244321}">
                <p14:modId xmlns:p14="http://schemas.microsoft.com/office/powerpoint/2010/main" val="938331051"/>
              </p:ext>
            </p:extLst>
          </p:nvPr>
        </p:nvGraphicFramePr>
        <p:xfrm>
          <a:off x="3566029" y="3808415"/>
          <a:ext cx="3685478" cy="2468880"/>
        </p:xfrm>
        <a:graphic>
          <a:graphicData uri="http://schemas.openxmlformats.org/drawingml/2006/table">
            <a:tbl>
              <a:tblPr firstRow="1" bandRow="1">
                <a:tableStyleId>{93296810-A885-4BE3-A3E7-6D5BEEA58F35}</a:tableStyleId>
              </a:tblPr>
              <a:tblGrid>
                <a:gridCol w="2225993">
                  <a:extLst>
                    <a:ext uri="{9D8B030D-6E8A-4147-A177-3AD203B41FA5}">
                      <a16:colId xmlns:a16="http://schemas.microsoft.com/office/drawing/2014/main" val="916397580"/>
                    </a:ext>
                  </a:extLst>
                </a:gridCol>
                <a:gridCol w="1459485">
                  <a:extLst>
                    <a:ext uri="{9D8B030D-6E8A-4147-A177-3AD203B41FA5}">
                      <a16:colId xmlns:a16="http://schemas.microsoft.com/office/drawing/2014/main" val="2195151760"/>
                    </a:ext>
                  </a:extLst>
                </a:gridCol>
              </a:tblGrid>
              <a:tr h="273600">
                <a:tc>
                  <a:txBody>
                    <a:bodyPr/>
                    <a:lstStyle/>
                    <a:p>
                      <a:r>
                        <a:rPr kumimoji="1" lang="ja-JP" altLang="en-US" sz="1200" dirty="0"/>
                        <a:t>項目</a:t>
                      </a:r>
                    </a:p>
                  </a:txBody>
                  <a:tcPr/>
                </a:tc>
                <a:tc>
                  <a:txBody>
                    <a:bodyPr/>
                    <a:lstStyle/>
                    <a:p>
                      <a:r>
                        <a:rPr kumimoji="1" lang="en-US" altLang="ja-JP" sz="1200" dirty="0"/>
                        <a:t>Cisco</a:t>
                      </a:r>
                      <a:r>
                        <a:rPr kumimoji="1" lang="ja-JP" altLang="en-US" sz="1200" dirty="0"/>
                        <a:t>機器</a:t>
                      </a:r>
                    </a:p>
                  </a:txBody>
                  <a:tcPr/>
                </a:tc>
                <a:extLst>
                  <a:ext uri="{0D108BD9-81ED-4DB2-BD59-A6C34878D82A}">
                    <a16:rowId xmlns:a16="http://schemas.microsoft.com/office/drawing/2014/main" val="2157592072"/>
                  </a:ext>
                </a:extLst>
              </a:tr>
              <a:tr h="273600">
                <a:tc>
                  <a:txBody>
                    <a:bodyPr/>
                    <a:lstStyle/>
                    <a:p>
                      <a:r>
                        <a:rPr kumimoji="1" lang="en-US" altLang="ja-JP" sz="1200" dirty="0"/>
                        <a:t>HW</a:t>
                      </a:r>
                      <a:r>
                        <a:rPr kumimoji="1" lang="ja-JP" altLang="en-US" sz="1200" dirty="0"/>
                        <a:t>機器種別</a:t>
                      </a:r>
                    </a:p>
                  </a:txBody>
                  <a:tcPr/>
                </a:tc>
                <a:tc>
                  <a:txBody>
                    <a:bodyPr/>
                    <a:lstStyle/>
                    <a:p>
                      <a:r>
                        <a:rPr kumimoji="1" lang="en-US" altLang="ja-JP" sz="1200" dirty="0"/>
                        <a:t>NW</a:t>
                      </a:r>
                      <a:endParaRPr kumimoji="1" lang="ja-JP" altLang="en-US" sz="1200" dirty="0"/>
                    </a:p>
                  </a:txBody>
                  <a:tcPr/>
                </a:tc>
                <a:extLst>
                  <a:ext uri="{0D108BD9-81ED-4DB2-BD59-A6C34878D82A}">
                    <a16:rowId xmlns:a16="http://schemas.microsoft.com/office/drawing/2014/main" val="3732144001"/>
                  </a:ext>
                </a:extLst>
              </a:tr>
              <a:tr h="273600">
                <a:tc>
                  <a:txBody>
                    <a:bodyPr/>
                    <a:lstStyle/>
                    <a:p>
                      <a:r>
                        <a:rPr kumimoji="1" lang="ja-JP" altLang="en-US" sz="1200" dirty="0"/>
                        <a:t>ホスト名</a:t>
                      </a:r>
                    </a:p>
                  </a:txBody>
                  <a:tcPr/>
                </a:tc>
                <a:tc>
                  <a:txBody>
                    <a:bodyPr/>
                    <a:lstStyle/>
                    <a:p>
                      <a:r>
                        <a:rPr kumimoji="1" lang="en-US" altLang="ja-JP" sz="1200" dirty="0"/>
                        <a:t>(</a:t>
                      </a:r>
                      <a:r>
                        <a:rPr kumimoji="1" lang="ja-JP" altLang="en-US" sz="1200" dirty="0"/>
                        <a:t>任意の値）</a:t>
                      </a:r>
                    </a:p>
                  </a:txBody>
                  <a:tcPr/>
                </a:tc>
                <a:extLst>
                  <a:ext uri="{0D108BD9-81ED-4DB2-BD59-A6C34878D82A}">
                    <a16:rowId xmlns:a16="http://schemas.microsoft.com/office/drawing/2014/main" val="251108499"/>
                  </a:ext>
                </a:extLst>
              </a:tr>
              <a:tr h="273600">
                <a:tc>
                  <a:txBody>
                    <a:bodyPr/>
                    <a:lstStyle/>
                    <a:p>
                      <a:r>
                        <a:rPr kumimoji="1" lang="en-US" altLang="ja-JP" sz="1200" dirty="0"/>
                        <a:t>IP</a:t>
                      </a:r>
                      <a:r>
                        <a:rPr kumimoji="1" lang="ja-JP" altLang="en-US" sz="1200" dirty="0"/>
                        <a:t>アドレス</a:t>
                      </a:r>
                    </a:p>
                  </a:txBody>
                  <a:tcPr/>
                </a:tc>
                <a:tc>
                  <a:txBody>
                    <a:bodyPr/>
                    <a:lstStyle/>
                    <a:p>
                      <a:r>
                        <a:rPr kumimoji="1" lang="en-US" altLang="ja-JP" sz="1200" dirty="0"/>
                        <a:t>(</a:t>
                      </a:r>
                      <a:r>
                        <a:rPr kumimoji="1" lang="ja-JP" altLang="en-US" sz="1200" dirty="0"/>
                        <a:t>任意の値</a:t>
                      </a:r>
                      <a:r>
                        <a:rPr kumimoji="1" lang="en-US" altLang="ja-JP" sz="1200" dirty="0"/>
                        <a:t>)</a:t>
                      </a:r>
                      <a:endParaRPr kumimoji="1" lang="ja-JP" altLang="en-US" sz="1200" dirty="0"/>
                    </a:p>
                  </a:txBody>
                  <a:tcPr/>
                </a:tc>
                <a:extLst>
                  <a:ext uri="{0D108BD9-81ED-4DB2-BD59-A6C34878D82A}">
                    <a16:rowId xmlns:a16="http://schemas.microsoft.com/office/drawing/2014/main" val="4250874330"/>
                  </a:ext>
                </a:extLst>
              </a:tr>
              <a:tr h="273600">
                <a:tc>
                  <a:txBody>
                    <a:bodyPr/>
                    <a:lstStyle/>
                    <a:p>
                      <a:r>
                        <a:rPr kumimoji="1" lang="ja-JP" altLang="en-US" sz="1200" dirty="0"/>
                        <a:t>ログインユーザ</a:t>
                      </a:r>
                      <a:r>
                        <a:rPr kumimoji="1" lang="en-US" altLang="ja-JP" sz="1200" dirty="0"/>
                        <a:t>ID</a:t>
                      </a:r>
                      <a:endParaRPr kumimoji="1" lang="ja-JP" altLang="en-US" sz="1200" dirty="0"/>
                    </a:p>
                  </a:txBody>
                  <a:tcPr/>
                </a:tc>
                <a:tc>
                  <a:txBody>
                    <a:bodyPr/>
                    <a:lstStyle/>
                    <a:p>
                      <a:r>
                        <a:rPr kumimoji="1" lang="en-US" altLang="ja-JP" sz="1200" dirty="0"/>
                        <a:t>(</a:t>
                      </a:r>
                      <a:r>
                        <a:rPr kumimoji="1" lang="ja-JP" altLang="en-US" sz="1200" dirty="0"/>
                        <a:t>任意の値）</a:t>
                      </a:r>
                    </a:p>
                  </a:txBody>
                  <a:tcPr/>
                </a:tc>
                <a:extLst>
                  <a:ext uri="{0D108BD9-81ED-4DB2-BD59-A6C34878D82A}">
                    <a16:rowId xmlns:a16="http://schemas.microsoft.com/office/drawing/2014/main" val="799716097"/>
                  </a:ext>
                </a:extLst>
              </a:tr>
              <a:tr h="273600">
                <a:tc>
                  <a:txBody>
                    <a:bodyPr/>
                    <a:lstStyle/>
                    <a:p>
                      <a:r>
                        <a:rPr kumimoji="1" lang="ja-JP" altLang="en-US" sz="1200" dirty="0"/>
                        <a:t>管理</a:t>
                      </a:r>
                    </a:p>
                  </a:txBody>
                  <a:tcPr/>
                </a:tc>
                <a:tc>
                  <a:txBody>
                    <a:bodyPr/>
                    <a:lstStyle/>
                    <a:p>
                      <a:r>
                        <a:rPr kumimoji="1" lang="ja-JP" altLang="en-US" sz="1200" dirty="0"/>
                        <a:t>●</a:t>
                      </a:r>
                    </a:p>
                  </a:txBody>
                  <a:tcPr/>
                </a:tc>
                <a:extLst>
                  <a:ext uri="{0D108BD9-81ED-4DB2-BD59-A6C34878D82A}">
                    <a16:rowId xmlns:a16="http://schemas.microsoft.com/office/drawing/2014/main" val="1653258803"/>
                  </a:ext>
                </a:extLst>
              </a:tr>
              <a:tr h="273600">
                <a:tc>
                  <a:txBody>
                    <a:bodyPr/>
                    <a:lstStyle/>
                    <a:p>
                      <a:r>
                        <a:rPr kumimoji="1" lang="ja-JP" altLang="en-US" sz="1200" dirty="0"/>
                        <a:t>ログインパスワード</a:t>
                      </a:r>
                    </a:p>
                  </a:txBody>
                  <a:tcPr/>
                </a:tc>
                <a:tc>
                  <a:txBody>
                    <a:bodyPr/>
                    <a:lstStyle/>
                    <a:p>
                      <a:r>
                        <a:rPr kumimoji="1" lang="en-US" altLang="ja-JP" sz="1200" dirty="0"/>
                        <a:t>(</a:t>
                      </a:r>
                      <a:r>
                        <a:rPr kumimoji="1" lang="ja-JP" altLang="en-US" sz="1200" dirty="0"/>
                        <a:t>任意の値）</a:t>
                      </a:r>
                    </a:p>
                  </a:txBody>
                  <a:tcPr/>
                </a:tc>
                <a:extLst>
                  <a:ext uri="{0D108BD9-81ED-4DB2-BD59-A6C34878D82A}">
                    <a16:rowId xmlns:a16="http://schemas.microsoft.com/office/drawing/2014/main" val="2511793800"/>
                  </a:ext>
                </a:extLst>
              </a:tr>
              <a:tr h="273600">
                <a:tc>
                  <a:txBody>
                    <a:bodyPr/>
                    <a:lstStyle/>
                    <a:p>
                      <a:r>
                        <a:rPr kumimoji="1" lang="en-US" altLang="ja-JP" sz="1200" dirty="0"/>
                        <a:t>Pioneer</a:t>
                      </a:r>
                      <a:r>
                        <a:rPr kumimoji="1" lang="ja-JP" altLang="en-US" sz="1200" dirty="0"/>
                        <a:t>利用情報</a:t>
                      </a:r>
                      <a:r>
                        <a:rPr kumimoji="1" lang="en-US" altLang="ja-JP" sz="1200" dirty="0"/>
                        <a:t>/</a:t>
                      </a:r>
                      <a:r>
                        <a:rPr kumimoji="1" lang="ja-JP" altLang="en-US" sz="1200" dirty="0"/>
                        <a:t>プロトコル</a:t>
                      </a:r>
                    </a:p>
                  </a:txBody>
                  <a:tcPr/>
                </a:tc>
                <a:tc>
                  <a:txBody>
                    <a:bodyPr/>
                    <a:lstStyle/>
                    <a:p>
                      <a:r>
                        <a:rPr kumimoji="1" lang="en-US" altLang="ja-JP" sz="1200" dirty="0"/>
                        <a:t>telnet</a:t>
                      </a:r>
                      <a:endParaRPr kumimoji="1" lang="ja-JP" altLang="en-US" sz="1200" dirty="0"/>
                    </a:p>
                  </a:txBody>
                  <a:tcPr/>
                </a:tc>
                <a:extLst>
                  <a:ext uri="{0D108BD9-81ED-4DB2-BD59-A6C34878D82A}">
                    <a16:rowId xmlns:a16="http://schemas.microsoft.com/office/drawing/2014/main" val="2907590996"/>
                  </a:ext>
                </a:extLst>
              </a:tr>
              <a:tr h="273600">
                <a:tc>
                  <a:txBody>
                    <a:bodyPr/>
                    <a:lstStyle/>
                    <a:p>
                      <a:r>
                        <a:rPr kumimoji="1" lang="en-US" altLang="ja-JP" sz="1200" dirty="0"/>
                        <a:t>Pioneer</a:t>
                      </a:r>
                      <a:r>
                        <a:rPr kumimoji="1" lang="ja-JP" altLang="en-US" sz="1200" dirty="0"/>
                        <a:t>利用情報</a:t>
                      </a:r>
                      <a:r>
                        <a:rPr kumimoji="1" lang="en-US" altLang="ja-JP" sz="1200" dirty="0"/>
                        <a:t>/OS</a:t>
                      </a:r>
                      <a:r>
                        <a:rPr kumimoji="1" lang="ja-JP" altLang="en-US" sz="1200" dirty="0"/>
                        <a:t>種別</a:t>
                      </a:r>
                    </a:p>
                  </a:txBody>
                  <a:tcPr/>
                </a:tc>
                <a:tc>
                  <a:txBody>
                    <a:bodyPr/>
                    <a:lstStyle/>
                    <a:p>
                      <a:r>
                        <a:rPr kumimoji="1" lang="en-US" altLang="ja-JP" sz="1200" dirty="0"/>
                        <a:t>Cisco_L3SW</a:t>
                      </a:r>
                    </a:p>
                  </a:txBody>
                  <a:tcPr/>
                </a:tc>
                <a:extLst>
                  <a:ext uri="{0D108BD9-81ED-4DB2-BD59-A6C34878D82A}">
                    <a16:rowId xmlns:a16="http://schemas.microsoft.com/office/drawing/2014/main" val="3189582397"/>
                  </a:ext>
                </a:extLst>
              </a:tr>
            </a:tbl>
          </a:graphicData>
        </a:graphic>
      </p:graphicFrame>
      <p:sp>
        <p:nvSpPr>
          <p:cNvPr id="17" name="吹き出し: 円形 16">
            <a:extLst>
              <a:ext uri="{FF2B5EF4-FFF2-40B4-BE49-F238E27FC236}">
                <a16:creationId xmlns:a16="http://schemas.microsoft.com/office/drawing/2014/main" id="{BDCA48AC-4DD1-4AEC-B75B-A3D7BFF03AF0}"/>
              </a:ext>
            </a:extLst>
          </p:cNvPr>
          <p:cNvSpPr/>
          <p:nvPr/>
        </p:nvSpPr>
        <p:spPr bwMode="auto">
          <a:xfrm>
            <a:off x="3242241" y="3676588"/>
            <a:ext cx="288000" cy="288000"/>
          </a:xfrm>
          <a:prstGeom prst="wedgeEllipseCallout">
            <a:avLst>
              <a:gd name="adj1" fmla="val -89425"/>
              <a:gd name="adj2" fmla="val -99484"/>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42714743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srcRect b="33211"/>
          <a:stretch/>
        </p:blipFill>
        <p:spPr>
          <a:xfrm>
            <a:off x="2051769" y="3044679"/>
            <a:ext cx="2357874" cy="3168441"/>
          </a:xfrm>
          <a:prstGeom prst="rect">
            <a:avLst/>
          </a:prstGeom>
        </p:spPr>
      </p:pic>
      <p:sp>
        <p:nvSpPr>
          <p:cNvPr id="2" name="タイトル 1"/>
          <p:cNvSpPr>
            <a:spLocks noGrp="1"/>
          </p:cNvSpPr>
          <p:nvPr>
            <p:ph type="title"/>
          </p:nvPr>
        </p:nvSpPr>
        <p:spPr/>
        <p:txBody>
          <a:bodyPr>
            <a:normAutofit/>
          </a:bodyPr>
          <a:lstStyle/>
          <a:p>
            <a:r>
              <a:rPr lang="en-US" altLang="ja-JP"/>
              <a:t>3</a:t>
            </a:r>
            <a:r>
              <a:rPr kumimoji="1" lang="en-US" altLang="ja-JP"/>
              <a:t>.</a:t>
            </a:r>
            <a:r>
              <a:rPr kumimoji="1" lang="ja-JP" altLang="en-US"/>
              <a:t>７</a:t>
            </a:r>
            <a:r>
              <a:rPr kumimoji="1" lang="en-US" altLang="ja-JP"/>
              <a:t> </a:t>
            </a:r>
            <a:r>
              <a:rPr lang="ja-JP" altLang="en-US"/>
              <a:t>パラメータシート作成 </a:t>
            </a:r>
            <a:r>
              <a:rPr kumimoji="1" lang="en-US" altLang="ja-JP"/>
              <a:t>(1/2)</a:t>
            </a:r>
            <a:endParaRPr kumimoji="1" lang="ja-JP" altLang="en-US"/>
          </a:p>
        </p:txBody>
      </p:sp>
      <p:sp>
        <p:nvSpPr>
          <p:cNvPr id="3" name="コンテンツ プレースホルダー 2"/>
          <p:cNvSpPr>
            <a:spLocks noGrp="1"/>
          </p:cNvSpPr>
          <p:nvPr>
            <p:ph sz="quarter" idx="10"/>
          </p:nvPr>
        </p:nvSpPr>
        <p:spPr>
          <a:xfrm>
            <a:off x="179512" y="836640"/>
            <a:ext cx="8784976" cy="5616476"/>
          </a:xfrm>
        </p:spPr>
        <p:txBody>
          <a:bodyPr/>
          <a:lstStyle/>
          <a:p>
            <a:r>
              <a:rPr kumimoji="1" lang="ja-JP" altLang="en-US" b="1" dirty="0"/>
              <a:t>メニューを作成する</a:t>
            </a:r>
            <a:endParaRPr lang="en-US" altLang="ja-JP" b="1" dirty="0"/>
          </a:p>
          <a:p>
            <a:pPr marL="180000" lvl="1" indent="0">
              <a:buNone/>
            </a:pPr>
            <a:r>
              <a:rPr lang="ja-JP" altLang="en-US" dirty="0"/>
              <a:t>パラメーターシートを作成し、ターゲットホストに適用するパラメータを作成・管理しましょう。</a:t>
            </a:r>
            <a:endParaRPr kumimoji="1" lang="en-US" altLang="ja-JP" dirty="0"/>
          </a:p>
          <a:p>
            <a:pPr marL="180000" lvl="1" indent="0">
              <a:lnSpc>
                <a:spcPct val="150000"/>
              </a:lnSpc>
              <a:buNone/>
            </a:pPr>
            <a:r>
              <a:rPr lang="ja-JP" altLang="en-US" b="1" dirty="0"/>
              <a:t>「メニュー作成」メニューグループ</a:t>
            </a:r>
            <a:r>
              <a:rPr lang="en-US" altLang="ja-JP" b="1" dirty="0"/>
              <a:t> &gt; </a:t>
            </a:r>
            <a:r>
              <a:rPr lang="ja-JP" altLang="en-US" b="1" dirty="0"/>
              <a:t>「メニュー定義・作成」メニュー </a:t>
            </a:r>
            <a:r>
              <a:rPr lang="en-US" altLang="ja-JP" b="1" dirty="0"/>
              <a:t>&gt;</a:t>
            </a:r>
            <a:r>
              <a:rPr lang="ja-JP" altLang="en-US" b="1" dirty="0"/>
              <a:t> 「メニュー作成情報」タブ</a:t>
            </a:r>
            <a:endParaRPr lang="en-US" altLang="ja-JP" b="1" dirty="0"/>
          </a:p>
          <a:p>
            <a:pPr marL="522900" lvl="1" indent="-342900">
              <a:lnSpc>
                <a:spcPct val="150000"/>
              </a:lnSpc>
              <a:buFont typeface="+mj-ea"/>
              <a:buAutoNum type="circleNumDbPlain"/>
            </a:pPr>
            <a:r>
              <a:rPr lang="ja-JP" altLang="en-US" dirty="0"/>
              <a:t>各項目で下表のように選択または入力し、次項の処理を実施する。</a:t>
            </a:r>
            <a:endParaRPr lang="en-US" altLang="ja-JP" sz="1600" dirty="0"/>
          </a:p>
          <a:p>
            <a:pPr marL="180000" lvl="1" indent="0">
              <a:lnSpc>
                <a:spcPct val="150000"/>
              </a:lnSpc>
              <a:buNone/>
            </a:pPr>
            <a:endParaRPr lang="en-US" altLang="ja-JP" b="1" dirty="0"/>
          </a:p>
        </p:txBody>
      </p:sp>
      <p:sp>
        <p:nvSpPr>
          <p:cNvPr id="10" name="角丸四角形 9"/>
          <p:cNvSpPr/>
          <p:nvPr/>
        </p:nvSpPr>
        <p:spPr bwMode="auto">
          <a:xfrm>
            <a:off x="4548025" y="4509150"/>
            <a:ext cx="4047713" cy="1747896"/>
          </a:xfrm>
          <a:prstGeom prst="roundRect">
            <a:avLst>
              <a:gd name="adj" fmla="val 1310"/>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graphicFrame>
        <p:nvGraphicFramePr>
          <p:cNvPr id="7" name="表 6"/>
          <p:cNvGraphicFramePr>
            <a:graphicFrameLocks noGrp="1"/>
          </p:cNvGraphicFramePr>
          <p:nvPr>
            <p:extLst>
              <p:ext uri="{D42A27DB-BD31-4B8C-83A1-F6EECF244321}">
                <p14:modId xmlns:p14="http://schemas.microsoft.com/office/powerpoint/2010/main" val="3220566568"/>
              </p:ext>
            </p:extLst>
          </p:nvPr>
        </p:nvGraphicFramePr>
        <p:xfrm>
          <a:off x="4642974" y="4660810"/>
          <a:ext cx="3866998" cy="1432560"/>
        </p:xfrm>
        <a:graphic>
          <a:graphicData uri="http://schemas.openxmlformats.org/drawingml/2006/table">
            <a:tbl>
              <a:tblPr firstRow="1" firstCol="1" bandRow="1">
                <a:tableStyleId>{93296810-A885-4BE3-A3E7-6D5BEEA58F35}</a:tableStyleId>
              </a:tblPr>
              <a:tblGrid>
                <a:gridCol w="1130618">
                  <a:extLst>
                    <a:ext uri="{9D8B030D-6E8A-4147-A177-3AD203B41FA5}">
                      <a16:colId xmlns:a16="http://schemas.microsoft.com/office/drawing/2014/main" val="1787364272"/>
                    </a:ext>
                  </a:extLst>
                </a:gridCol>
                <a:gridCol w="2736380">
                  <a:extLst>
                    <a:ext uri="{9D8B030D-6E8A-4147-A177-3AD203B41FA5}">
                      <a16:colId xmlns:a16="http://schemas.microsoft.com/office/drawing/2014/main" val="1382453829"/>
                    </a:ext>
                  </a:extLst>
                </a:gridCol>
              </a:tblGrid>
              <a:tr h="152792">
                <a:tc>
                  <a:txBody>
                    <a:bodyPr/>
                    <a:lstStyle/>
                    <a:p>
                      <a:pPr algn="ctr"/>
                      <a:r>
                        <a:rPr kumimoji="1" lang="ja-JP" altLang="en-US" sz="1400" dirty="0"/>
                        <a:t>項目</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400" dirty="0"/>
                        <a:t>入力内容</a:t>
                      </a:r>
                      <a:endParaRPr kumimoji="1" lang="en-US" altLang="ja-JP" sz="1400" dirty="0"/>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3199749445"/>
                  </a:ext>
                </a:extLst>
              </a:tr>
              <a:tr h="152792">
                <a:tc>
                  <a:txBody>
                    <a:bodyPr/>
                    <a:lstStyle/>
                    <a:p>
                      <a:r>
                        <a:rPr kumimoji="1" lang="ja-JP" altLang="en-US" sz="1400"/>
                        <a:t>メニュー名</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400" dirty="0"/>
                        <a:t>Pioneer</a:t>
                      </a:r>
                      <a:r>
                        <a:rPr kumimoji="1" lang="ja-JP" altLang="en-US" sz="1400" dirty="0"/>
                        <a:t>実践</a:t>
                      </a:r>
                      <a:endParaRPr kumimoji="1" lang="en-US" altLang="ja-JP" sz="14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689715469"/>
                  </a:ext>
                </a:extLst>
              </a:tr>
              <a:tr h="263187">
                <a:tc>
                  <a:txBody>
                    <a:bodyPr/>
                    <a:lstStyle/>
                    <a:p>
                      <a:r>
                        <a:rPr kumimoji="1" lang="ja-JP" altLang="en-US" sz="1400"/>
                        <a:t>作成対象</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400" dirty="0"/>
                        <a:t>パラメータシート</a:t>
                      </a:r>
                      <a:r>
                        <a:rPr kumimoji="1" lang="en-US" altLang="ja-JP" sz="1400" dirty="0"/>
                        <a:t>(</a:t>
                      </a:r>
                      <a:r>
                        <a:rPr kumimoji="1" lang="ja-JP" altLang="en-US" sz="1400" dirty="0"/>
                        <a:t>ホスト</a:t>
                      </a:r>
                      <a:r>
                        <a:rPr kumimoji="1" lang="en-US" altLang="ja-JP" sz="1400" dirty="0"/>
                        <a:t>/</a:t>
                      </a:r>
                      <a:r>
                        <a:rPr kumimoji="1" lang="ja-JP" altLang="en-US" sz="1400" dirty="0"/>
                        <a:t>オペレーションあり</a:t>
                      </a:r>
                      <a:r>
                        <a:rPr kumimoji="1" lang="en-US" altLang="ja-JP" sz="1400" dirty="0"/>
                        <a:t>)</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22294804"/>
                  </a:ext>
                </a:extLst>
              </a:tr>
              <a:tr h="152792">
                <a:tc>
                  <a:txBody>
                    <a:bodyPr/>
                    <a:lstStyle/>
                    <a:p>
                      <a:r>
                        <a:rPr kumimoji="1" lang="ja-JP" altLang="en-US" sz="1400"/>
                        <a:t>表示順序</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400" dirty="0"/>
                        <a:t>3</a:t>
                      </a:r>
                      <a:endParaRPr kumimoji="1" lang="ja-JP" altLang="en-US" sz="14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9883027"/>
                  </a:ext>
                </a:extLst>
              </a:tr>
            </a:tbl>
          </a:graphicData>
        </a:graphic>
      </p:graphicFrame>
      <p:sp>
        <p:nvSpPr>
          <p:cNvPr id="9" name="角丸四角形 8"/>
          <p:cNvSpPr/>
          <p:nvPr/>
        </p:nvSpPr>
        <p:spPr bwMode="auto">
          <a:xfrm>
            <a:off x="2267798" y="3735091"/>
            <a:ext cx="1944270" cy="605769"/>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2" name="吹き出し: 円形 11">
            <a:extLst>
              <a:ext uri="{FF2B5EF4-FFF2-40B4-BE49-F238E27FC236}">
                <a16:creationId xmlns:a16="http://schemas.microsoft.com/office/drawing/2014/main" id="{9A174681-BCE7-45E6-8B36-5962B7493B5D}"/>
              </a:ext>
            </a:extLst>
          </p:cNvPr>
          <p:cNvSpPr/>
          <p:nvPr/>
        </p:nvSpPr>
        <p:spPr bwMode="auto">
          <a:xfrm>
            <a:off x="4479532" y="4296980"/>
            <a:ext cx="288000" cy="288000"/>
          </a:xfrm>
          <a:prstGeom prst="wedgeEllipseCallout">
            <a:avLst>
              <a:gd name="adj1" fmla="val -246215"/>
              <a:gd name="adj2" fmla="val -83805"/>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1</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1080971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935623" y="2311018"/>
            <a:ext cx="5242906" cy="2294202"/>
          </a:xfrm>
          <a:prstGeom prst="rect">
            <a:avLst/>
          </a:prstGeom>
        </p:spPr>
      </p:pic>
      <p:sp>
        <p:nvSpPr>
          <p:cNvPr id="16" name="角丸四角形 15"/>
          <p:cNvSpPr/>
          <p:nvPr/>
        </p:nvSpPr>
        <p:spPr bwMode="auto">
          <a:xfrm>
            <a:off x="4427960" y="3588252"/>
            <a:ext cx="4270398" cy="1979261"/>
          </a:xfrm>
          <a:prstGeom prst="roundRect">
            <a:avLst>
              <a:gd name="adj" fmla="val 1310"/>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2" name="タイトル 1"/>
          <p:cNvSpPr>
            <a:spLocks noGrp="1"/>
          </p:cNvSpPr>
          <p:nvPr>
            <p:ph type="title"/>
          </p:nvPr>
        </p:nvSpPr>
        <p:spPr/>
        <p:txBody>
          <a:bodyPr/>
          <a:lstStyle/>
          <a:p>
            <a:r>
              <a:rPr lang="en-US" altLang="ja-JP"/>
              <a:t>3.7 </a:t>
            </a:r>
            <a:r>
              <a:rPr lang="ja-JP" altLang="en-US"/>
              <a:t>パラメータシート作成 </a:t>
            </a:r>
            <a:r>
              <a:rPr lang="en-US" altLang="ja-JP"/>
              <a:t>(2/2)</a:t>
            </a:r>
            <a:endParaRPr kumimoji="1" lang="ja-JP" altLang="en-US"/>
          </a:p>
        </p:txBody>
      </p:sp>
      <p:sp>
        <p:nvSpPr>
          <p:cNvPr id="3" name="コンテンツ プレースホルダー 2"/>
          <p:cNvSpPr>
            <a:spLocks noGrp="1"/>
          </p:cNvSpPr>
          <p:nvPr>
            <p:ph sz="quarter" idx="10"/>
          </p:nvPr>
        </p:nvSpPr>
        <p:spPr/>
        <p:txBody>
          <a:bodyPr/>
          <a:lstStyle/>
          <a:p>
            <a:r>
              <a:rPr kumimoji="1" lang="ja-JP" altLang="en-US" b="1" dirty="0"/>
              <a:t>パラメータシートの項目名を定義する</a:t>
            </a:r>
            <a:endParaRPr kumimoji="1" lang="en-US" altLang="ja-JP" b="1" dirty="0"/>
          </a:p>
          <a:p>
            <a:pPr marL="180000" lvl="1" indent="0">
              <a:buNone/>
            </a:pPr>
            <a:r>
              <a:rPr lang="ja-JP" altLang="en-US" dirty="0"/>
              <a:t>前項に続き、シートの項目を定義していきましょう。</a:t>
            </a:r>
            <a:endParaRPr lang="en-US" altLang="ja-JP" dirty="0"/>
          </a:p>
          <a:p>
            <a:pPr marL="180000" lvl="1" indent="0">
              <a:buNone/>
            </a:pPr>
            <a:endParaRPr lang="en-US" altLang="ja-JP" b="1" dirty="0"/>
          </a:p>
          <a:p>
            <a:pPr marL="180000" lvl="1" indent="0">
              <a:buNone/>
            </a:pPr>
            <a:r>
              <a:rPr lang="ja-JP" altLang="en-US" b="1" dirty="0"/>
              <a:t>「メニュー作成」メニューグループ</a:t>
            </a:r>
            <a:r>
              <a:rPr lang="en-US" altLang="ja-JP" b="1" dirty="0"/>
              <a:t> &gt; </a:t>
            </a:r>
            <a:r>
              <a:rPr lang="ja-JP" altLang="en-US" b="1" dirty="0"/>
              <a:t>「メニュー定義・作成」メニュー</a:t>
            </a:r>
            <a:br>
              <a:rPr lang="en-US" altLang="ja-JP" sz="1200" dirty="0"/>
            </a:br>
            <a:endParaRPr lang="en-US" altLang="ja-JP" sz="1200" dirty="0"/>
          </a:p>
          <a:p>
            <a:pPr marL="0" indent="0">
              <a:buNone/>
            </a:pPr>
            <a:endParaRPr lang="en-US" altLang="ja-JP" sz="1600" b="1" dirty="0"/>
          </a:p>
        </p:txBody>
      </p:sp>
      <p:sp>
        <p:nvSpPr>
          <p:cNvPr id="17" name="角丸四角形 16"/>
          <p:cNvSpPr/>
          <p:nvPr/>
        </p:nvSpPr>
        <p:spPr bwMode="auto">
          <a:xfrm>
            <a:off x="935500" y="2312296"/>
            <a:ext cx="360050" cy="226326"/>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FF0000"/>
              </a:solidFill>
              <a:effectLst/>
              <a:uLnTx/>
              <a:uFillTx/>
              <a:latin typeface="メイリオ"/>
              <a:ea typeface="メイリオ"/>
              <a:cs typeface="+mn-cs"/>
            </a:endParaRPr>
          </a:p>
        </p:txBody>
      </p:sp>
      <p:pic>
        <p:nvPicPr>
          <p:cNvPr id="14" name="図 13"/>
          <p:cNvPicPr>
            <a:picLocks noChangeAspect="1"/>
          </p:cNvPicPr>
          <p:nvPr/>
        </p:nvPicPr>
        <p:blipFill>
          <a:blip r:embed="rId3"/>
          <a:stretch>
            <a:fillRect/>
          </a:stretch>
        </p:blipFill>
        <p:spPr>
          <a:xfrm>
            <a:off x="935500" y="4797190"/>
            <a:ext cx="3000415" cy="1403220"/>
          </a:xfrm>
          <a:prstGeom prst="rect">
            <a:avLst/>
          </a:prstGeom>
        </p:spPr>
      </p:pic>
      <p:sp>
        <p:nvSpPr>
          <p:cNvPr id="19" name="角丸四角形 18"/>
          <p:cNvSpPr/>
          <p:nvPr/>
        </p:nvSpPr>
        <p:spPr bwMode="auto">
          <a:xfrm>
            <a:off x="899490" y="5996823"/>
            <a:ext cx="648090" cy="226326"/>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FF0000"/>
              </a:solidFill>
              <a:effectLst/>
              <a:uLnTx/>
              <a:uFillTx/>
              <a:latin typeface="メイリオ"/>
              <a:ea typeface="メイリオ"/>
              <a:cs typeface="+mn-cs"/>
            </a:endParaRPr>
          </a:p>
        </p:txBody>
      </p:sp>
      <p:graphicFrame>
        <p:nvGraphicFramePr>
          <p:cNvPr id="11" name="表 10"/>
          <p:cNvGraphicFramePr>
            <a:graphicFrameLocks noGrp="1"/>
          </p:cNvGraphicFramePr>
          <p:nvPr>
            <p:extLst>
              <p:ext uri="{D42A27DB-BD31-4B8C-83A1-F6EECF244321}">
                <p14:modId xmlns:p14="http://schemas.microsoft.com/office/powerpoint/2010/main" val="44843772"/>
              </p:ext>
            </p:extLst>
          </p:nvPr>
        </p:nvGraphicFramePr>
        <p:xfrm>
          <a:off x="4627151" y="3705751"/>
          <a:ext cx="3933826" cy="1764352"/>
        </p:xfrm>
        <a:graphic>
          <a:graphicData uri="http://schemas.openxmlformats.org/drawingml/2006/table">
            <a:tbl>
              <a:tblPr firstRow="1" bandRow="1">
                <a:tableStyleId>{93296810-A885-4BE3-A3E7-6D5BEEA58F35}</a:tableStyleId>
              </a:tblPr>
              <a:tblGrid>
                <a:gridCol w="1836420">
                  <a:extLst>
                    <a:ext uri="{9D8B030D-6E8A-4147-A177-3AD203B41FA5}">
                      <a16:colId xmlns:a16="http://schemas.microsoft.com/office/drawing/2014/main" val="2131603622"/>
                    </a:ext>
                  </a:extLst>
                </a:gridCol>
                <a:gridCol w="1283018">
                  <a:extLst>
                    <a:ext uri="{9D8B030D-6E8A-4147-A177-3AD203B41FA5}">
                      <a16:colId xmlns:a16="http://schemas.microsoft.com/office/drawing/2014/main" val="428160483"/>
                    </a:ext>
                  </a:extLst>
                </a:gridCol>
                <a:gridCol w="814388">
                  <a:extLst>
                    <a:ext uri="{9D8B030D-6E8A-4147-A177-3AD203B41FA5}">
                      <a16:colId xmlns:a16="http://schemas.microsoft.com/office/drawing/2014/main" val="2290200986"/>
                    </a:ext>
                  </a:extLst>
                </a:gridCol>
              </a:tblGrid>
              <a:tr h="269915">
                <a:tc>
                  <a:txBody>
                    <a:bodyPr/>
                    <a:lstStyle/>
                    <a:p>
                      <a:pPr algn="ctr"/>
                      <a:r>
                        <a:rPr lang="ja-JP" altLang="en-US" sz="1200" dirty="0">
                          <a:effectLst/>
                        </a:rPr>
                        <a:t>項目名</a:t>
                      </a:r>
                      <a:endParaRPr lang="ja-JP" altLang="en-US" sz="1200" b="0" dirty="0">
                        <a:effectLst/>
                        <a:latin typeface="+mn-lt"/>
                      </a:endParaRPr>
                    </a:p>
                  </a:txBody>
                  <a:tcPr marL="76200" marR="76200" marT="60960" marB="60960"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lang="ja-JP" altLang="en-US" sz="1200" dirty="0">
                          <a:effectLst/>
                        </a:rPr>
                        <a:t>入力方式</a:t>
                      </a:r>
                      <a:endParaRPr lang="ja-JP" altLang="en-US" sz="1200" b="0" dirty="0">
                        <a:effectLst/>
                        <a:latin typeface="+mn-lt"/>
                      </a:endParaRPr>
                    </a:p>
                  </a:txBody>
                  <a:tcPr marL="76200" marR="76200" marT="60960" marB="60960" anchor="ctr">
                    <a:lnT w="28575" cap="flat" cmpd="sng" algn="ctr">
                      <a:solidFill>
                        <a:schemeClr val="bg2">
                          <a:lumMod val="50000"/>
                        </a:schemeClr>
                      </a:solidFill>
                      <a:prstDash val="solid"/>
                      <a:round/>
                      <a:headEnd type="none" w="med" len="med"/>
                      <a:tailEnd type="none" w="med" len="med"/>
                    </a:lnT>
                  </a:tcPr>
                </a:tc>
                <a:tc>
                  <a:txBody>
                    <a:bodyPr/>
                    <a:lstStyle/>
                    <a:p>
                      <a:pPr algn="ctr"/>
                      <a:r>
                        <a:rPr lang="ja-JP" altLang="en-US" sz="1200" dirty="0">
                          <a:effectLst/>
                        </a:rPr>
                        <a:t>最大</a:t>
                      </a:r>
                      <a:endParaRPr lang="en-US" altLang="ja-JP" sz="1200" dirty="0">
                        <a:effectLst/>
                      </a:endParaRPr>
                    </a:p>
                    <a:p>
                      <a:pPr algn="ctr"/>
                      <a:r>
                        <a:rPr lang="ja-JP" altLang="en-US" sz="1200" dirty="0">
                          <a:effectLst/>
                        </a:rPr>
                        <a:t>バイト数</a:t>
                      </a:r>
                      <a:endParaRPr lang="ja-JP" altLang="en-US" sz="1200" b="0" dirty="0">
                        <a:effectLst/>
                        <a:latin typeface="+mn-lt"/>
                      </a:endParaRPr>
                    </a:p>
                  </a:txBody>
                  <a:tcPr marL="76200" marR="76200" marT="60960" marB="60960"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2119718465"/>
                  </a:ext>
                </a:extLst>
              </a:tr>
              <a:tr h="319168">
                <a:tc>
                  <a:txBody>
                    <a:bodyPr/>
                    <a:lstStyle/>
                    <a:p>
                      <a:r>
                        <a:rPr kumimoji="1" lang="en-US" altLang="ja-JP" sz="1200" dirty="0" err="1"/>
                        <a:t>syslog_server_ip</a:t>
                      </a:r>
                      <a:endParaRPr kumimoji="1" lang="ja-JP" altLang="en-US" sz="12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a:t>文字列</a:t>
                      </a:r>
                      <a:r>
                        <a:rPr kumimoji="1" lang="en-US" altLang="ja-JP" sz="1200"/>
                        <a:t>(</a:t>
                      </a:r>
                      <a:r>
                        <a:rPr kumimoji="1" lang="ja-JP" altLang="en-US" sz="1200"/>
                        <a:t>単一行</a:t>
                      </a:r>
                      <a:r>
                        <a:rPr kumimoji="1" lang="en-US" altLang="ja-JP" sz="1200"/>
                        <a:t>)</a:t>
                      </a:r>
                      <a:endParaRPr kumimoji="1" lang="ja-JP" altLang="en-US" sz="1200"/>
                    </a:p>
                  </a:txBody>
                  <a:tcPr anchor="ctr"/>
                </a:tc>
                <a:tc>
                  <a:txBody>
                    <a:bodyPr/>
                    <a:lstStyle/>
                    <a:p>
                      <a:r>
                        <a:rPr kumimoji="1" lang="en-US" altLang="ja-JP" sz="1200" dirty="0"/>
                        <a:t>32</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687640512"/>
                  </a:ext>
                </a:extLst>
              </a:tr>
              <a:tr h="319168">
                <a:tc>
                  <a:txBody>
                    <a:bodyPr/>
                    <a:lstStyle/>
                    <a:p>
                      <a:r>
                        <a:rPr kumimoji="1" lang="en-US" altLang="ja-JP" sz="1200" dirty="0" err="1"/>
                        <a:t>sub_syslog_server_ip</a:t>
                      </a:r>
                      <a:endParaRPr kumimoji="1" lang="ja-JP" altLang="en-US" sz="1200" dirty="0"/>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ja-JP" altLang="en-US" sz="1200"/>
                        <a:t>文字列</a:t>
                      </a:r>
                      <a:r>
                        <a:rPr kumimoji="1" lang="en-US" altLang="ja-JP" sz="1200"/>
                        <a:t>(</a:t>
                      </a:r>
                      <a:r>
                        <a:rPr kumimoji="1" lang="ja-JP" altLang="en-US" sz="1200"/>
                        <a:t>単一行</a:t>
                      </a:r>
                      <a:r>
                        <a:rPr kumimoji="1" lang="en-US" altLang="ja-JP" sz="1200"/>
                        <a:t>)</a:t>
                      </a:r>
                      <a:endParaRPr kumimoji="1" lang="ja-JP" altLang="en-US" sz="1200"/>
                    </a:p>
                  </a:txBody>
                  <a:tcPr anchor="ctr"/>
                </a:tc>
                <a:tc>
                  <a:txBody>
                    <a:bodyPr/>
                    <a:lstStyle/>
                    <a:p>
                      <a:r>
                        <a:rPr kumimoji="1" lang="en-US" altLang="ja-JP" sz="1200"/>
                        <a:t>32</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034061437"/>
                  </a:ext>
                </a:extLst>
              </a:tr>
              <a:tr h="3191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t>log_facility</a:t>
                      </a:r>
                      <a:endParaRPr kumimoji="1" lang="ja-JP" altLang="en-US" sz="1200" dirty="0"/>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文字列</a:t>
                      </a:r>
                      <a:r>
                        <a:rPr kumimoji="1" lang="en-US" altLang="ja-JP" sz="1200"/>
                        <a:t>(</a:t>
                      </a:r>
                      <a:r>
                        <a:rPr kumimoji="1" lang="ja-JP" altLang="en-US" sz="1200"/>
                        <a:t>単一行</a:t>
                      </a:r>
                      <a:r>
                        <a:rPr kumimoji="1" lang="en-US" altLang="ja-JP" sz="1200"/>
                        <a:t>)</a:t>
                      </a:r>
                      <a:endParaRPr kumimoji="1" lang="ja-JP" altLang="en-US" sz="12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32</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775555701"/>
                  </a:ext>
                </a:extLst>
              </a:tr>
              <a:tr h="319168">
                <a:tc>
                  <a:txBody>
                    <a:bodyPr/>
                    <a:lstStyle/>
                    <a:p>
                      <a:r>
                        <a:rPr kumimoji="1" lang="en-US" altLang="ja-JP" sz="1200" dirty="0" err="1"/>
                        <a:t>log_severity</a:t>
                      </a:r>
                      <a:endParaRPr kumimoji="1" lang="ja-JP" altLang="en-US" sz="1200" dirty="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文字列</a:t>
                      </a:r>
                      <a:r>
                        <a:rPr kumimoji="1" lang="en-US" altLang="ja-JP" sz="1200"/>
                        <a:t>(</a:t>
                      </a:r>
                      <a:r>
                        <a:rPr kumimoji="1" lang="ja-JP" altLang="en-US" sz="1200"/>
                        <a:t>単一行</a:t>
                      </a:r>
                      <a:r>
                        <a:rPr kumimoji="1" lang="en-US" altLang="ja-JP" sz="1200"/>
                        <a:t>)</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32</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338755945"/>
                  </a:ext>
                </a:extLst>
              </a:tr>
            </a:tbl>
          </a:graphicData>
        </a:graphic>
      </p:graphicFrame>
      <p:sp>
        <p:nvSpPr>
          <p:cNvPr id="22" name="角丸四角形 21"/>
          <p:cNvSpPr/>
          <p:nvPr/>
        </p:nvSpPr>
        <p:spPr bwMode="auto">
          <a:xfrm>
            <a:off x="1685026" y="2204830"/>
            <a:ext cx="2721146" cy="372682"/>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sz="1200" dirty="0">
                <a:solidFill>
                  <a:schemeClr val="tx1"/>
                </a:solidFill>
                <a:latin typeface="+mn-ea"/>
              </a:rPr>
              <a:t>押下して新しい項目を追加する。</a:t>
            </a:r>
            <a:endParaRPr lang="en-US" altLang="ja-JP" sz="1200" dirty="0">
              <a:solidFill>
                <a:schemeClr val="tx1"/>
              </a:solidFill>
              <a:latin typeface="+mn-ea"/>
            </a:endParaRPr>
          </a:p>
        </p:txBody>
      </p:sp>
      <p:sp>
        <p:nvSpPr>
          <p:cNvPr id="24" name="角丸四角形 23"/>
          <p:cNvSpPr/>
          <p:nvPr/>
        </p:nvSpPr>
        <p:spPr bwMode="auto">
          <a:xfrm>
            <a:off x="1902561" y="5922869"/>
            <a:ext cx="2875462" cy="372682"/>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pPr algn="ctr"/>
            <a:r>
              <a:rPr lang="ja-JP" altLang="en-US" sz="1200" dirty="0">
                <a:solidFill>
                  <a:schemeClr val="tx1"/>
                </a:solidFill>
                <a:latin typeface="+mn-ea"/>
              </a:rPr>
              <a:t>押下してメニュー作成を実行する。</a:t>
            </a:r>
            <a:endParaRPr lang="en-US" altLang="ja-JP" sz="1200" dirty="0">
              <a:solidFill>
                <a:schemeClr val="tx1"/>
              </a:solidFill>
              <a:latin typeface="+mn-ea"/>
            </a:endParaRPr>
          </a:p>
        </p:txBody>
      </p:sp>
      <p:sp>
        <p:nvSpPr>
          <p:cNvPr id="18" name="吹き出し: 円形 17">
            <a:extLst>
              <a:ext uri="{FF2B5EF4-FFF2-40B4-BE49-F238E27FC236}">
                <a16:creationId xmlns:a16="http://schemas.microsoft.com/office/drawing/2014/main" id="{F8DE720B-1650-44ED-84D1-C89E8341F13B}"/>
              </a:ext>
            </a:extLst>
          </p:cNvPr>
          <p:cNvSpPr/>
          <p:nvPr/>
        </p:nvSpPr>
        <p:spPr bwMode="auto">
          <a:xfrm>
            <a:off x="1541026" y="2181191"/>
            <a:ext cx="288000" cy="288000"/>
          </a:xfrm>
          <a:prstGeom prst="wedgeEllipseCallout">
            <a:avLst>
              <a:gd name="adj1" fmla="val -159981"/>
              <a:gd name="adj2" fmla="val 37708"/>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23" name="吹き出し: 円形 22">
            <a:extLst>
              <a:ext uri="{FF2B5EF4-FFF2-40B4-BE49-F238E27FC236}">
                <a16:creationId xmlns:a16="http://schemas.microsoft.com/office/drawing/2014/main" id="{0BF453E9-D277-4FF3-9795-98F2DB801574}"/>
              </a:ext>
            </a:extLst>
          </p:cNvPr>
          <p:cNvSpPr/>
          <p:nvPr/>
        </p:nvSpPr>
        <p:spPr bwMode="auto">
          <a:xfrm>
            <a:off x="4283960" y="3539805"/>
            <a:ext cx="288000" cy="288000"/>
          </a:xfrm>
          <a:prstGeom prst="wedgeEllipseCallout">
            <a:avLst>
              <a:gd name="adj1" fmla="val -124703"/>
              <a:gd name="adj2" fmla="val -56366"/>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25" name="吹き出し: 円形 24">
            <a:extLst>
              <a:ext uri="{FF2B5EF4-FFF2-40B4-BE49-F238E27FC236}">
                <a16:creationId xmlns:a16="http://schemas.microsoft.com/office/drawing/2014/main" id="{7FA25E44-7A25-42CE-A7E5-17485C98172F}"/>
              </a:ext>
            </a:extLst>
          </p:cNvPr>
          <p:cNvSpPr/>
          <p:nvPr/>
        </p:nvSpPr>
        <p:spPr bwMode="auto">
          <a:xfrm>
            <a:off x="1777608" y="5851484"/>
            <a:ext cx="288000" cy="288000"/>
          </a:xfrm>
          <a:prstGeom prst="wedgeEllipseCallout">
            <a:avLst>
              <a:gd name="adj1" fmla="val -175659"/>
              <a:gd name="adj2" fmla="val 45548"/>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3</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5966200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bwMode="auto">
          <a:xfrm>
            <a:off x="323410" y="4186581"/>
            <a:ext cx="8576303" cy="1114679"/>
          </a:xfrm>
          <a:prstGeom prst="roundRect">
            <a:avLst>
              <a:gd name="adj" fmla="val 1310"/>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pic>
        <p:nvPicPr>
          <p:cNvPr id="7" name="図 6"/>
          <p:cNvPicPr>
            <a:picLocks noChangeAspect="1"/>
          </p:cNvPicPr>
          <p:nvPr/>
        </p:nvPicPr>
        <p:blipFill>
          <a:blip r:embed="rId2"/>
          <a:stretch>
            <a:fillRect/>
          </a:stretch>
        </p:blipFill>
        <p:spPr>
          <a:xfrm>
            <a:off x="395542" y="3207145"/>
            <a:ext cx="8378251" cy="859709"/>
          </a:xfrm>
          <a:prstGeom prst="rect">
            <a:avLst/>
          </a:prstGeom>
        </p:spPr>
      </p:pic>
      <p:sp>
        <p:nvSpPr>
          <p:cNvPr id="2" name="タイトル 1"/>
          <p:cNvSpPr>
            <a:spLocks noGrp="1"/>
          </p:cNvSpPr>
          <p:nvPr>
            <p:ph type="title"/>
          </p:nvPr>
        </p:nvSpPr>
        <p:spPr/>
        <p:txBody>
          <a:bodyPr/>
          <a:lstStyle/>
          <a:p>
            <a:r>
              <a:rPr lang="en-US" altLang="ja-JP"/>
              <a:t>3.8</a:t>
            </a:r>
            <a:r>
              <a:rPr lang="ja-JP" altLang="en-US"/>
              <a:t> データの登録</a:t>
            </a:r>
            <a:endParaRPr kumimoji="1" lang="ja-JP" altLang="en-US"/>
          </a:p>
        </p:txBody>
      </p:sp>
      <p:sp>
        <p:nvSpPr>
          <p:cNvPr id="3" name="コンテンツ プレースホルダー 2"/>
          <p:cNvSpPr>
            <a:spLocks noGrp="1"/>
          </p:cNvSpPr>
          <p:nvPr>
            <p:ph sz="quarter" idx="10"/>
          </p:nvPr>
        </p:nvSpPr>
        <p:spPr>
          <a:xfrm>
            <a:off x="179512" y="836712"/>
            <a:ext cx="8576303" cy="5616476"/>
          </a:xfrm>
        </p:spPr>
        <p:txBody>
          <a:bodyPr/>
          <a:lstStyle/>
          <a:p>
            <a:r>
              <a:rPr lang="ja-JP" altLang="en-US" b="1" dirty="0"/>
              <a:t>パラメータシートにデータを登録する</a:t>
            </a:r>
            <a:endParaRPr lang="en-US" altLang="ja-JP" b="1" dirty="0"/>
          </a:p>
          <a:p>
            <a:pPr marL="180000" lvl="1" indent="0">
              <a:buNone/>
            </a:pPr>
            <a:r>
              <a:rPr lang="ja-JP" altLang="en-US" dirty="0"/>
              <a:t>メニューを作成できたところで、ターゲットホストの設定に使用するデータを登録しましょう。</a:t>
            </a:r>
            <a:endParaRPr kumimoji="1" lang="en-US" altLang="ja-JP" dirty="0"/>
          </a:p>
          <a:p>
            <a:pPr marL="180000" lvl="1" indent="0">
              <a:buNone/>
            </a:pPr>
            <a:endParaRPr kumimoji="1" lang="en-US" altLang="ja-JP" dirty="0"/>
          </a:p>
          <a:p>
            <a:pPr marL="180000" lvl="1" indent="0">
              <a:buNone/>
            </a:pPr>
            <a:r>
              <a:rPr lang="ja-JP" altLang="en-US" b="1" dirty="0"/>
              <a:t>「入力用」メニューグループ </a:t>
            </a:r>
            <a:r>
              <a:rPr lang="en-US" altLang="ja-JP" b="1" dirty="0"/>
              <a:t>&gt; </a:t>
            </a:r>
            <a:r>
              <a:rPr lang="ja-JP" altLang="en-US" b="1" dirty="0"/>
              <a:t>「</a:t>
            </a:r>
            <a:r>
              <a:rPr lang="en-US" altLang="ja-JP" b="1" dirty="0"/>
              <a:t>Pioneer</a:t>
            </a:r>
            <a:r>
              <a:rPr lang="ja-JP" altLang="en-US" b="1" dirty="0"/>
              <a:t>実践」メニュー </a:t>
            </a:r>
            <a:r>
              <a:rPr lang="en-US" altLang="ja-JP" dirty="0"/>
              <a:t>(</a:t>
            </a:r>
            <a:r>
              <a:rPr lang="ja-JP" altLang="en-US" dirty="0"/>
              <a:t>作成したメニュー</a:t>
            </a:r>
            <a:r>
              <a:rPr lang="en-US" altLang="ja-JP" dirty="0"/>
              <a:t>)</a:t>
            </a:r>
          </a:p>
          <a:p>
            <a:pPr marL="630900" lvl="2"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630900" lvl="2" indent="-342900">
              <a:buFont typeface="+mj-ea"/>
              <a:buAutoNum type="circleNumDbPlain"/>
            </a:pPr>
            <a:r>
              <a:rPr lang="ja-JP" altLang="en-US" dirty="0"/>
              <a:t>各項目で下表のように選択または入力し、「登録」ボタンを押下する。</a:t>
            </a:r>
            <a:endParaRPr lang="en-US" altLang="ja-JP" dirty="0"/>
          </a:p>
          <a:p>
            <a:pPr marL="457200" indent="-457200">
              <a:buFont typeface="+mj-ea"/>
              <a:buAutoNum type="circleNumDbPlain"/>
            </a:pP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2196007449"/>
              </p:ext>
            </p:extLst>
          </p:nvPr>
        </p:nvGraphicFramePr>
        <p:xfrm>
          <a:off x="431423" y="4332440"/>
          <a:ext cx="8352412" cy="822960"/>
        </p:xfrm>
        <a:graphic>
          <a:graphicData uri="http://schemas.openxmlformats.org/drawingml/2006/table">
            <a:tbl>
              <a:tblPr firstRow="1" bandRow="1">
                <a:tableStyleId>{93296810-A885-4BE3-A3E7-6D5BEEA58F35}</a:tableStyleId>
              </a:tblPr>
              <a:tblGrid>
                <a:gridCol w="1619949">
                  <a:extLst>
                    <a:ext uri="{9D8B030D-6E8A-4147-A177-3AD203B41FA5}">
                      <a16:colId xmlns:a16="http://schemas.microsoft.com/office/drawing/2014/main" val="3513618482"/>
                    </a:ext>
                  </a:extLst>
                </a:gridCol>
                <a:gridCol w="1461834">
                  <a:extLst>
                    <a:ext uri="{9D8B030D-6E8A-4147-A177-3AD203B41FA5}">
                      <a16:colId xmlns:a16="http://schemas.microsoft.com/office/drawing/2014/main" val="3224140352"/>
                    </a:ext>
                  </a:extLst>
                </a:gridCol>
                <a:gridCol w="1562864">
                  <a:extLst>
                    <a:ext uri="{9D8B030D-6E8A-4147-A177-3AD203B41FA5}">
                      <a16:colId xmlns:a16="http://schemas.microsoft.com/office/drawing/2014/main" val="2571579917"/>
                    </a:ext>
                  </a:extLst>
                </a:gridCol>
                <a:gridCol w="1694180">
                  <a:extLst>
                    <a:ext uri="{9D8B030D-6E8A-4147-A177-3AD203B41FA5}">
                      <a16:colId xmlns:a16="http://schemas.microsoft.com/office/drawing/2014/main" val="391067029"/>
                    </a:ext>
                  </a:extLst>
                </a:gridCol>
                <a:gridCol w="960755">
                  <a:extLst>
                    <a:ext uri="{9D8B030D-6E8A-4147-A177-3AD203B41FA5}">
                      <a16:colId xmlns:a16="http://schemas.microsoft.com/office/drawing/2014/main" val="525289859"/>
                    </a:ext>
                  </a:extLst>
                </a:gridCol>
                <a:gridCol w="1052830">
                  <a:extLst>
                    <a:ext uri="{9D8B030D-6E8A-4147-A177-3AD203B41FA5}">
                      <a16:colId xmlns:a16="http://schemas.microsoft.com/office/drawing/2014/main" val="431791396"/>
                    </a:ext>
                  </a:extLst>
                </a:gridCol>
              </a:tblGrid>
              <a:tr h="247494">
                <a:tc>
                  <a:txBody>
                    <a:bodyPr/>
                    <a:lstStyle/>
                    <a:p>
                      <a:pPr algn="ctr"/>
                      <a:r>
                        <a:rPr kumimoji="1" lang="ja-JP" altLang="en-US" sz="1200" dirty="0"/>
                        <a:t>ホスト名</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オペレーション</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000" dirty="0" err="1"/>
                        <a:t>syslog_server_ip</a:t>
                      </a:r>
                      <a:endParaRPr kumimoji="1" lang="ja-JP" altLang="en-US" sz="1000" dirty="0"/>
                    </a:p>
                  </a:txBody>
                  <a:tcPr anchor="ctr">
                    <a:lnT w="28575" cap="flat" cmpd="sng" algn="ctr">
                      <a:solidFill>
                        <a:schemeClr val="bg2">
                          <a:lumMod val="50000"/>
                        </a:schemeClr>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err="1"/>
                        <a:t>sub_syslog_server_ip</a:t>
                      </a:r>
                      <a:endParaRPr kumimoji="1" lang="ja-JP" altLang="en-US" sz="1000" dirty="0"/>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000" dirty="0" err="1"/>
                        <a:t>log_facility</a:t>
                      </a:r>
                      <a:endParaRPr kumimoji="1" lang="ja-JP" altLang="en-US" sz="1000" dirty="0"/>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000" dirty="0" err="1"/>
                        <a:t>log_severity</a:t>
                      </a:r>
                      <a:endParaRPr kumimoji="1" lang="ja-JP" altLang="en-US" sz="1000" dirty="0"/>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1326770688"/>
                  </a:ext>
                </a:extLst>
              </a:tr>
              <a:tr h="264958">
                <a:tc>
                  <a:txBody>
                    <a:bodyPr/>
                    <a:lstStyle/>
                    <a:p>
                      <a:r>
                        <a:rPr kumimoji="1" lang="en-US" altLang="ja-JP" sz="1200"/>
                        <a:t>(Cisco</a:t>
                      </a:r>
                      <a:r>
                        <a:rPr kumimoji="1" lang="ja-JP" altLang="en-US" sz="1200"/>
                        <a:t>機器を選択</a:t>
                      </a:r>
                      <a:r>
                        <a:rPr kumimoji="1" lang="en-US" altLang="ja-JP" sz="1200"/>
                        <a:t>)</a:t>
                      </a:r>
                      <a:endParaRPr kumimoji="1" lang="ja-JP" altLang="en-US" sz="1200"/>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err="1"/>
                        <a:t>Pioneer_practice</a:t>
                      </a:r>
                      <a:endParaRPr kumimoji="1" lang="ja-JP" altLang="en-US" sz="12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任意の</a:t>
                      </a:r>
                      <a:r>
                        <a:rPr kumimoji="1" lang="en-US" altLang="ja-JP" sz="1200" dirty="0"/>
                        <a:t>IP</a:t>
                      </a:r>
                      <a:r>
                        <a:rPr kumimoji="1" lang="ja-JP" altLang="en-US" sz="1200" dirty="0"/>
                        <a:t>アドレス</a:t>
                      </a:r>
                      <a:r>
                        <a:rPr kumimoji="1" lang="en-US" altLang="ja-JP" sz="1200" dirty="0"/>
                        <a:t>)</a:t>
                      </a:r>
                      <a:endParaRPr kumimoji="1" lang="ja-JP" alt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任意の</a:t>
                      </a:r>
                      <a:r>
                        <a:rPr kumimoji="1" lang="en-US" altLang="ja-JP" sz="1200" dirty="0"/>
                        <a:t>IP</a:t>
                      </a:r>
                      <a:r>
                        <a:rPr kumimoji="1" lang="ja-JP" altLang="en-US" sz="1200" dirty="0"/>
                        <a:t>アドレス</a:t>
                      </a:r>
                      <a:r>
                        <a:rPr kumimoji="1" lang="en-US" altLang="ja-JP" sz="1200" dirty="0"/>
                        <a:t>)</a:t>
                      </a:r>
                      <a:endParaRPr kumimoji="1" lang="ja-JP" alt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local7</a:t>
                      </a:r>
                      <a:endParaRPr kumimoji="1" lang="ja-JP" altLang="en-US" sz="12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info</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05449721"/>
                  </a:ext>
                </a:extLst>
              </a:tr>
              <a:tr h="264958">
                <a:tc>
                  <a:txBody>
                    <a:bodyPr/>
                    <a:lstStyle/>
                    <a:p>
                      <a:r>
                        <a:rPr kumimoji="1" lang="en-US" altLang="ja-JP" sz="1200"/>
                        <a:t>(vyos</a:t>
                      </a:r>
                      <a:r>
                        <a:rPr kumimoji="1" lang="ja-JP" altLang="en-US" sz="1200"/>
                        <a:t>ルータを選択</a:t>
                      </a:r>
                      <a:r>
                        <a:rPr kumimoji="1" lang="en-US" altLang="ja-JP" sz="1200"/>
                        <a:t>)</a:t>
                      </a:r>
                      <a:endParaRPr kumimoji="1" lang="ja-JP" altLang="en-US" sz="1200"/>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err="1">
                          <a:ln>
                            <a:noFill/>
                          </a:ln>
                          <a:solidFill>
                            <a:srgbClr val="000000"/>
                          </a:solidFill>
                          <a:effectLst/>
                          <a:uLnTx/>
                          <a:uFillTx/>
                          <a:latin typeface="メイリオ"/>
                          <a:ea typeface="メイリオ"/>
                          <a:cs typeface="+mn-cs"/>
                        </a:rPr>
                        <a:t>Pioneer_practice</a:t>
                      </a:r>
                      <a:endPar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endParaRPr>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任意の</a:t>
                      </a:r>
                      <a:r>
                        <a:rPr kumimoji="1" lang="en-US" altLang="ja-JP" sz="1200" dirty="0"/>
                        <a:t>IP</a:t>
                      </a:r>
                      <a:r>
                        <a:rPr kumimoji="1" lang="ja-JP" altLang="en-US" sz="1200" dirty="0"/>
                        <a:t>アドレス</a:t>
                      </a:r>
                      <a:r>
                        <a:rPr kumimoji="1" lang="en-US" altLang="ja-JP" sz="1200" dirty="0"/>
                        <a:t>)</a:t>
                      </a:r>
                      <a:endParaRPr kumimoji="1" lang="ja-JP" altLang="en-US" sz="1200" dirty="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t>
                      </a:r>
                      <a:r>
                        <a:rPr kumimoji="1" lang="ja-JP" altLang="en-US" sz="1200" dirty="0"/>
                        <a:t>任意の</a:t>
                      </a:r>
                      <a:r>
                        <a:rPr kumimoji="1" lang="en-US" altLang="ja-JP" sz="1200" dirty="0"/>
                        <a:t>IP</a:t>
                      </a:r>
                      <a:r>
                        <a:rPr kumimoji="1" lang="ja-JP" altLang="en-US" sz="1200" dirty="0"/>
                        <a:t>アドレス</a:t>
                      </a:r>
                      <a:r>
                        <a:rPr kumimoji="1" lang="en-US" altLang="ja-JP" sz="1200" dirty="0"/>
                        <a:t>)</a:t>
                      </a:r>
                      <a:endParaRPr kumimoji="1" lang="ja-JP" altLang="en-US" sz="1200" dirty="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local7</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info</a:t>
                      </a:r>
                      <a:endParaRPr kumimoji="1" lang="ja-JP" altLang="en-US" sz="1200" dirty="0"/>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43935364"/>
                  </a:ext>
                </a:extLst>
              </a:tr>
            </a:tbl>
          </a:graphicData>
        </a:graphic>
      </p:graphicFrame>
      <p:sp>
        <p:nvSpPr>
          <p:cNvPr id="6" name="角丸四角形 5"/>
          <p:cNvSpPr/>
          <p:nvPr/>
        </p:nvSpPr>
        <p:spPr bwMode="auto">
          <a:xfrm>
            <a:off x="755471" y="3207144"/>
            <a:ext cx="6696929" cy="725925"/>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0" name="吹き出し: 円形 9">
            <a:extLst>
              <a:ext uri="{FF2B5EF4-FFF2-40B4-BE49-F238E27FC236}">
                <a16:creationId xmlns:a16="http://schemas.microsoft.com/office/drawing/2014/main" id="{9D377668-6D26-477C-9F86-49D193685E51}"/>
              </a:ext>
            </a:extLst>
          </p:cNvPr>
          <p:cNvSpPr/>
          <p:nvPr/>
        </p:nvSpPr>
        <p:spPr bwMode="auto">
          <a:xfrm>
            <a:off x="226207" y="3982718"/>
            <a:ext cx="288000" cy="288000"/>
          </a:xfrm>
          <a:prstGeom prst="wedgeEllipseCallout">
            <a:avLst>
              <a:gd name="adj1" fmla="val 169278"/>
              <a:gd name="adj2" fmla="val -99483"/>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7432408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bwMode="auto">
          <a:xfrm>
            <a:off x="251400" y="4209802"/>
            <a:ext cx="8640956" cy="2110887"/>
          </a:xfrm>
          <a:prstGeom prst="roundRect">
            <a:avLst>
              <a:gd name="adj" fmla="val 1310"/>
            </a:avLst>
          </a:prstGeom>
          <a:solidFill>
            <a:schemeClr val="bg1"/>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t" anchorCtr="0" forceAA="0" compatLnSpc="1">
            <a:prstTxWarp prst="textNoShape">
              <a:avLst/>
            </a:prstTxWarp>
            <a:noAutofit/>
          </a:bodyPr>
          <a:lstStyle/>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a:p>
            <a:endParaRPr lang="en-US" altLang="ja-JP" sz="1200" dirty="0">
              <a:solidFill>
                <a:schemeClr val="tx1"/>
              </a:solidFill>
              <a:latin typeface="+mn-ea"/>
            </a:endParaRPr>
          </a:p>
          <a:p>
            <a:pPr algn="ctr"/>
            <a:endParaRPr lang="en-US" altLang="ja-JP" sz="1200" dirty="0">
              <a:solidFill>
                <a:schemeClr val="tx1"/>
              </a:solidFill>
              <a:latin typeface="+mn-ea"/>
            </a:endParaRPr>
          </a:p>
          <a:p>
            <a:pPr algn="ctr"/>
            <a:endParaRPr lang="en-US" altLang="ja-JP" sz="1200" dirty="0">
              <a:solidFill>
                <a:schemeClr val="tx1"/>
              </a:solidFill>
              <a:latin typeface="+mn-ea"/>
            </a:endParaRPr>
          </a:p>
        </p:txBody>
      </p:sp>
      <p:sp>
        <p:nvSpPr>
          <p:cNvPr id="3" name="コンテンツ プレースホルダー 2"/>
          <p:cNvSpPr>
            <a:spLocks noGrp="1"/>
          </p:cNvSpPr>
          <p:nvPr>
            <p:ph sz="quarter" idx="10"/>
          </p:nvPr>
        </p:nvSpPr>
        <p:spPr/>
        <p:txBody>
          <a:bodyPr>
            <a:normAutofit/>
          </a:bodyPr>
          <a:lstStyle/>
          <a:p>
            <a:r>
              <a:rPr lang="ja-JP" altLang="en-US" b="1" dirty="0"/>
              <a:t>代入値自動登録設定を行う</a:t>
            </a:r>
            <a:endParaRPr lang="en-US" altLang="ja-JP" b="1" dirty="0"/>
          </a:p>
          <a:p>
            <a:pPr marL="180000" lvl="1" indent="0">
              <a:buNone/>
            </a:pPr>
            <a:r>
              <a:rPr lang="ja-JP" altLang="en-US" dirty="0"/>
              <a:t>パラメータシートの入力が終わったところで、各項目と変数を関連付けていきます。</a:t>
            </a:r>
            <a:br>
              <a:rPr lang="en-US" altLang="ja-JP" dirty="0"/>
            </a:br>
            <a:endParaRPr lang="en-US" altLang="ja-JP" dirty="0"/>
          </a:p>
          <a:p>
            <a:pPr marL="180000" lvl="1" indent="0">
              <a:buNone/>
            </a:pPr>
            <a:r>
              <a:rPr lang="ja-JP" altLang="en-US" b="1" dirty="0"/>
              <a:t>「</a:t>
            </a:r>
            <a:r>
              <a:rPr lang="en-US" altLang="ja-JP" b="1" dirty="0"/>
              <a:t>Ansible-Pioneer</a:t>
            </a:r>
            <a:r>
              <a:rPr lang="ja-JP" altLang="en-US" b="1" dirty="0"/>
              <a:t>」メニューグループ</a:t>
            </a:r>
            <a:r>
              <a:rPr lang="en-US" altLang="ja-JP" b="1" dirty="0"/>
              <a:t> &gt; </a:t>
            </a:r>
            <a:r>
              <a:rPr lang="ja-JP" altLang="en-US" b="1" dirty="0"/>
              <a:t>「代入値自動登録設定」メニュー</a:t>
            </a:r>
            <a:endParaRPr lang="en-US" altLang="ja-JP" b="1" dirty="0"/>
          </a:p>
          <a:p>
            <a:pPr marL="630900" lvl="2" indent="-342900">
              <a:buFont typeface="+mj-ea"/>
              <a:buAutoNum type="circleNumDbPlain"/>
            </a:pPr>
            <a:r>
              <a:rPr kumimoji="1" lang="ja-JP" altLang="en-US" dirty="0"/>
              <a:t>「登録」サブメニュー </a:t>
            </a:r>
            <a:r>
              <a:rPr lang="ja-JP" altLang="en-US" dirty="0"/>
              <a:t>の</a:t>
            </a:r>
            <a:r>
              <a:rPr kumimoji="1" lang="ja-JP" altLang="en-US" dirty="0"/>
              <a:t>「登録開始」ボタンを押下する。</a:t>
            </a:r>
            <a:endParaRPr lang="en-US" altLang="ja-JP" dirty="0"/>
          </a:p>
          <a:p>
            <a:pPr marL="630900" lvl="2" indent="-342900">
              <a:buFont typeface="+mj-ea"/>
              <a:buAutoNum type="circleNumDbPlain"/>
            </a:pPr>
            <a:r>
              <a:rPr lang="ja-JP" altLang="en-US" dirty="0"/>
              <a:t>各項目で下表のように選択または入力し、「登録」ボタンを押下する。</a:t>
            </a:r>
            <a:endParaRPr lang="en-US" altLang="ja-JP" dirty="0"/>
          </a:p>
          <a:p>
            <a:pPr marL="180000" lvl="1" indent="0">
              <a:buNone/>
            </a:pPr>
            <a:br>
              <a:rPr lang="en-US" altLang="ja-JP" dirty="0"/>
            </a:br>
            <a:br>
              <a:rPr lang="en-US" altLang="ja-JP" dirty="0"/>
            </a:br>
            <a:br>
              <a:rPr lang="en-US" altLang="ja-JP" sz="1200" dirty="0"/>
            </a:br>
            <a:br>
              <a:rPr lang="en-US" altLang="ja-JP" sz="1200" dirty="0"/>
            </a:br>
            <a:br>
              <a:rPr lang="en-US" altLang="ja-JP" sz="1200" dirty="0"/>
            </a:br>
            <a:br>
              <a:rPr lang="en-US" altLang="ja-JP" sz="1200" dirty="0"/>
            </a:br>
            <a:br>
              <a:rPr lang="en-US" altLang="ja-JP" sz="1200" dirty="0"/>
            </a:br>
            <a:endParaRPr lang="en-US" altLang="ja-JP" sz="1200" dirty="0"/>
          </a:p>
          <a:p>
            <a:pPr marL="0" indent="0">
              <a:buNone/>
            </a:pPr>
            <a:endParaRPr lang="en-US" altLang="ja-JP" sz="1600" dirty="0"/>
          </a:p>
        </p:txBody>
      </p:sp>
      <p:pic>
        <p:nvPicPr>
          <p:cNvPr id="5" name="図 4"/>
          <p:cNvPicPr>
            <a:picLocks noChangeAspect="1"/>
          </p:cNvPicPr>
          <p:nvPr/>
        </p:nvPicPr>
        <p:blipFill rotWithShape="1">
          <a:blip r:embed="rId2"/>
          <a:srcRect b="20855"/>
          <a:stretch/>
        </p:blipFill>
        <p:spPr>
          <a:xfrm>
            <a:off x="705483" y="2780910"/>
            <a:ext cx="7622326" cy="1224170"/>
          </a:xfrm>
          <a:prstGeom prst="rect">
            <a:avLst/>
          </a:prstGeom>
        </p:spPr>
      </p:pic>
      <p:sp>
        <p:nvSpPr>
          <p:cNvPr id="2" name="タイトル 1"/>
          <p:cNvSpPr>
            <a:spLocks noGrp="1"/>
          </p:cNvSpPr>
          <p:nvPr>
            <p:ph type="title"/>
          </p:nvPr>
        </p:nvSpPr>
        <p:spPr/>
        <p:txBody>
          <a:bodyPr/>
          <a:lstStyle/>
          <a:p>
            <a:r>
              <a:rPr lang="en-US" altLang="ja-JP"/>
              <a:t>3.9</a:t>
            </a:r>
            <a:r>
              <a:rPr lang="ja-JP" altLang="en-US"/>
              <a:t> 代入値自動登録設定</a:t>
            </a:r>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555018579"/>
              </p:ext>
            </p:extLst>
          </p:nvPr>
        </p:nvGraphicFramePr>
        <p:xfrm>
          <a:off x="368675" y="4313477"/>
          <a:ext cx="8451915" cy="1940560"/>
        </p:xfrm>
        <a:graphic>
          <a:graphicData uri="http://schemas.openxmlformats.org/drawingml/2006/table">
            <a:tbl>
              <a:tblPr firstRow="1" bandRow="1">
                <a:tableStyleId>{93296810-A885-4BE3-A3E7-6D5BEEA58F35}</a:tableStyleId>
              </a:tblPr>
              <a:tblGrid>
                <a:gridCol w="1605280">
                  <a:extLst>
                    <a:ext uri="{9D8B030D-6E8A-4147-A177-3AD203B41FA5}">
                      <a16:colId xmlns:a16="http://schemas.microsoft.com/office/drawing/2014/main" val="2448772164"/>
                    </a:ext>
                  </a:extLst>
                </a:gridCol>
                <a:gridCol w="1836420">
                  <a:extLst>
                    <a:ext uri="{9D8B030D-6E8A-4147-A177-3AD203B41FA5}">
                      <a16:colId xmlns:a16="http://schemas.microsoft.com/office/drawing/2014/main" val="1334665212"/>
                    </a:ext>
                  </a:extLst>
                </a:gridCol>
                <a:gridCol w="843280">
                  <a:extLst>
                    <a:ext uri="{9D8B030D-6E8A-4147-A177-3AD203B41FA5}">
                      <a16:colId xmlns:a16="http://schemas.microsoft.com/office/drawing/2014/main" val="3272670384"/>
                    </a:ext>
                  </a:extLst>
                </a:gridCol>
                <a:gridCol w="1302068">
                  <a:extLst>
                    <a:ext uri="{9D8B030D-6E8A-4147-A177-3AD203B41FA5}">
                      <a16:colId xmlns:a16="http://schemas.microsoft.com/office/drawing/2014/main" val="1387883647"/>
                    </a:ext>
                  </a:extLst>
                </a:gridCol>
                <a:gridCol w="1882839">
                  <a:extLst>
                    <a:ext uri="{9D8B030D-6E8A-4147-A177-3AD203B41FA5}">
                      <a16:colId xmlns:a16="http://schemas.microsoft.com/office/drawing/2014/main" val="360698662"/>
                    </a:ext>
                  </a:extLst>
                </a:gridCol>
                <a:gridCol w="982028">
                  <a:extLst>
                    <a:ext uri="{9D8B030D-6E8A-4147-A177-3AD203B41FA5}">
                      <a16:colId xmlns:a16="http://schemas.microsoft.com/office/drawing/2014/main" val="3291335556"/>
                    </a:ext>
                  </a:extLst>
                </a:gridCol>
              </a:tblGrid>
              <a:tr h="370840">
                <a:tc>
                  <a:txBody>
                    <a:bodyPr/>
                    <a:lstStyle/>
                    <a:p>
                      <a:pPr algn="ctr"/>
                      <a:r>
                        <a:rPr kumimoji="1" lang="ja-JP" altLang="en-US" sz="1200" dirty="0"/>
                        <a:t>メニューグループ：</a:t>
                      </a:r>
                      <a:endParaRPr kumimoji="1" lang="en-US" altLang="ja-JP" sz="1200" dirty="0"/>
                    </a:p>
                    <a:p>
                      <a:pPr algn="ctr"/>
                      <a:r>
                        <a:rPr kumimoji="1" lang="ja-JP" altLang="en-US" sz="1200" dirty="0"/>
                        <a:t>メニュー</a:t>
                      </a:r>
                    </a:p>
                  </a:txBody>
                  <a:tcPr anchor="ctr">
                    <a:lnL w="28575" cap="flat" cmpd="sng" algn="ctr">
                      <a:solidFill>
                        <a:schemeClr val="bg2">
                          <a:lumMod val="50000"/>
                        </a:schemeClr>
                      </a:solidFill>
                      <a:prstDash val="solid"/>
                      <a:round/>
                      <a:headEnd type="none" w="med" len="med"/>
                      <a:tailEnd type="none" w="med" len="med"/>
                    </a:lnL>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項目</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ja-JP" altLang="en-US" sz="1200" dirty="0"/>
                        <a:t>登録方式</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a:t>Movement</a:t>
                      </a:r>
                      <a:endParaRPr kumimoji="1" lang="ja-JP" altLang="en-US" sz="1200" dirty="0"/>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a:t>Value</a:t>
                      </a:r>
                      <a:r>
                        <a:rPr kumimoji="1" lang="ja-JP" altLang="en-US" sz="1200" dirty="0"/>
                        <a:t>変数</a:t>
                      </a:r>
                      <a:br>
                        <a:rPr kumimoji="1" lang="en-US" altLang="ja-JP" sz="1200" dirty="0"/>
                      </a:br>
                      <a:r>
                        <a:rPr kumimoji="1" lang="ja-JP" altLang="en-US" sz="1200" dirty="0"/>
                        <a:t>変数名</a:t>
                      </a:r>
                    </a:p>
                  </a:txBody>
                  <a:tcPr anchor="ctr">
                    <a:lnT w="28575" cap="flat" cmpd="sng" algn="ctr">
                      <a:solidFill>
                        <a:schemeClr val="bg2">
                          <a:lumMod val="50000"/>
                        </a:schemeClr>
                      </a:solidFill>
                      <a:prstDash val="solid"/>
                      <a:round/>
                      <a:headEnd type="none" w="med" len="med"/>
                      <a:tailEnd type="none" w="med" len="med"/>
                    </a:lnT>
                  </a:tcPr>
                </a:tc>
                <a:tc>
                  <a:txBody>
                    <a:bodyPr/>
                    <a:lstStyle/>
                    <a:p>
                      <a:pPr algn="ctr"/>
                      <a:r>
                        <a:rPr kumimoji="1" lang="en-US" altLang="ja-JP" sz="1200" dirty="0"/>
                        <a:t>Value</a:t>
                      </a:r>
                      <a:r>
                        <a:rPr kumimoji="1" lang="ja-JP" altLang="en-US" sz="1200" dirty="0"/>
                        <a:t>変数</a:t>
                      </a:r>
                      <a:endParaRPr kumimoji="1" lang="en-US" altLang="ja-JP" sz="1200" dirty="0"/>
                    </a:p>
                    <a:p>
                      <a:pPr algn="ctr"/>
                      <a:r>
                        <a:rPr kumimoji="1" lang="ja-JP" altLang="en-US" sz="1200" dirty="0"/>
                        <a:t>代入順序</a:t>
                      </a:r>
                    </a:p>
                  </a:txBody>
                  <a:tcPr anchor="ctr">
                    <a:lnR w="28575" cap="flat" cmpd="sng" algn="ctr">
                      <a:solidFill>
                        <a:schemeClr val="bg2">
                          <a:lumMod val="50000"/>
                        </a:schemeClr>
                      </a:solidFill>
                      <a:prstDash val="solid"/>
                      <a:round/>
                      <a:headEnd type="none" w="med" len="med"/>
                      <a:tailEnd type="none" w="med" len="med"/>
                    </a:lnR>
                    <a:lnT w="28575" cap="flat" cmpd="sng" algn="ctr">
                      <a:solidFill>
                        <a:schemeClr val="bg2">
                          <a:lumMod val="50000"/>
                        </a:schemeClr>
                      </a:solidFill>
                      <a:prstDash val="solid"/>
                      <a:round/>
                      <a:headEnd type="none" w="med" len="med"/>
                      <a:tailEnd type="none" w="med" len="med"/>
                    </a:lnT>
                  </a:tcPr>
                </a:tc>
                <a:extLst>
                  <a:ext uri="{0D108BD9-81ED-4DB2-BD59-A6C34878D82A}">
                    <a16:rowId xmlns:a16="http://schemas.microsoft.com/office/drawing/2014/main" val="634671748"/>
                  </a:ext>
                </a:extLst>
              </a:tr>
              <a:tr h="370840">
                <a:tc>
                  <a:txBody>
                    <a:bodyPr/>
                    <a:lstStyle/>
                    <a:p>
                      <a:r>
                        <a:rPr kumimoji="1" lang="en-US" altLang="ja-JP" sz="1200"/>
                        <a:t>Pioneer</a:t>
                      </a:r>
                      <a:r>
                        <a:rPr kumimoji="1" lang="ja-JP" altLang="en-US" sz="1200"/>
                        <a:t>実践</a:t>
                      </a:r>
                    </a:p>
                  </a:txBody>
                  <a:tcPr anchor="ctr">
                    <a:lnL w="28575" cap="flat" cmpd="sng" algn="ctr">
                      <a:solidFill>
                        <a:schemeClr val="bg2">
                          <a:lumMod val="50000"/>
                        </a:schemeClr>
                      </a:solidFill>
                      <a:prstDash val="solid"/>
                      <a:round/>
                      <a:headEnd type="none" w="med" len="med"/>
                      <a:tailEnd type="none" w="med" len="med"/>
                    </a:lnL>
                  </a:tcPr>
                </a:tc>
                <a:tc>
                  <a:txBody>
                    <a:bodyPr/>
                    <a:lstStyle/>
                    <a:p>
                      <a:r>
                        <a:rPr kumimoji="1" lang="en-US" altLang="ja-JP" sz="1200"/>
                        <a:t>syslog_server_ip</a:t>
                      </a:r>
                      <a:endParaRPr kumimoji="1" lang="ja-JP" altLang="en-US" sz="1200"/>
                    </a:p>
                  </a:txBody>
                  <a:tcPr anchor="ctr"/>
                </a:tc>
                <a:tc>
                  <a:txBody>
                    <a:bodyPr/>
                    <a:lstStyle/>
                    <a:p>
                      <a:r>
                        <a:rPr kumimoji="1" lang="en-US" altLang="ja-JP" sz="1200"/>
                        <a:t>Value</a:t>
                      </a:r>
                      <a:r>
                        <a:rPr kumimoji="1" lang="ja-JP" altLang="en-US" sz="1200"/>
                        <a:t>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メイリオ"/>
                          <a:ea typeface="メイリオ"/>
                          <a:cs typeface="+mn-cs"/>
                        </a:rPr>
                        <a:t>ログサーバ設定</a:t>
                      </a:r>
                    </a:p>
                  </a:txBody>
                  <a:tcPr anchor="ctr"/>
                </a:tc>
                <a:tc>
                  <a:txBody>
                    <a:bodyPr/>
                    <a:lstStyle/>
                    <a:p>
                      <a:r>
                        <a:rPr lang="en-US" altLang="ja-JP" sz="1200"/>
                        <a:t>VAR_syslog_server_ip</a:t>
                      </a:r>
                      <a:endParaRPr kumimoji="1" lang="ja-JP" altLang="en-US" sz="1200"/>
                    </a:p>
                  </a:txBody>
                  <a:tcPr anchor="ctr"/>
                </a:tc>
                <a:tc>
                  <a:txBody>
                    <a:bodyPr/>
                    <a:lstStyle/>
                    <a:p>
                      <a:r>
                        <a:rPr kumimoji="1" lang="en-US" altLang="ja-JP" sz="1200"/>
                        <a:t>1</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0321477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Pioneer</a:t>
                      </a:r>
                      <a:r>
                        <a:rPr kumimoji="1" lang="ja-JP" altLang="en-US" sz="1200"/>
                        <a:t>実践</a:t>
                      </a:r>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sub_syslog_server_ip</a:t>
                      </a:r>
                      <a:endParaRPr kumimoji="1" lang="ja-JP" altLang="en-US" sz="12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Value</a:t>
                      </a:r>
                      <a:r>
                        <a:rPr kumimoji="1" lang="ja-JP" altLang="en-US" sz="1200"/>
                        <a:t>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メイリオ"/>
                          <a:ea typeface="メイリオ"/>
                          <a:cs typeface="+mn-cs"/>
                        </a:rPr>
                        <a:t>ログサーバ設定</a:t>
                      </a:r>
                    </a:p>
                  </a:txBody>
                  <a:tcPr anchor="ctr"/>
                </a:tc>
                <a:tc>
                  <a:txBody>
                    <a:bodyPr/>
                    <a:lstStyle/>
                    <a:p>
                      <a:r>
                        <a:rPr lang="en-US" altLang="ja-JP" sz="1200"/>
                        <a:t>VAR_syslog_server_ip</a:t>
                      </a:r>
                      <a:endParaRPr kumimoji="1" lang="ja-JP" altLang="en-US" sz="1200"/>
                    </a:p>
                  </a:txBody>
                  <a:tcPr anchor="ctr"/>
                </a:tc>
                <a:tc>
                  <a:txBody>
                    <a:bodyPr/>
                    <a:lstStyle/>
                    <a:p>
                      <a:r>
                        <a:rPr kumimoji="1" lang="en-US" altLang="ja-JP" sz="1200"/>
                        <a:t>2</a:t>
                      </a:r>
                      <a:endParaRPr kumimoji="1" lang="ja-JP" altLang="en-US" sz="1200"/>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427503662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Pioneer</a:t>
                      </a:r>
                      <a:r>
                        <a:rPr kumimoji="1" lang="ja-JP" altLang="en-US" sz="1200"/>
                        <a:t>実践</a:t>
                      </a:r>
                    </a:p>
                  </a:txBody>
                  <a:tcPr anchor="ctr">
                    <a:lnL w="28575" cap="flat" cmpd="sng" algn="ctr">
                      <a:solidFill>
                        <a:schemeClr val="bg2">
                          <a:lumMod val="50000"/>
                        </a:schemeClr>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log_facility</a:t>
                      </a:r>
                      <a:endParaRPr kumimoji="1" lang="ja-JP" altLang="en-US" sz="120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Value</a:t>
                      </a:r>
                      <a:r>
                        <a:rPr kumimoji="1" lang="ja-JP" altLang="en-US" sz="1200"/>
                        <a:t>型</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srgbClr val="000000"/>
                          </a:solidFill>
                          <a:effectLst/>
                          <a:uLnTx/>
                          <a:uFillTx/>
                          <a:latin typeface="メイリオ"/>
                          <a:ea typeface="メイリオ"/>
                          <a:cs typeface="+mn-cs"/>
                        </a:rPr>
                        <a:t>ログサーバ設定</a:t>
                      </a:r>
                    </a:p>
                  </a:txBody>
                  <a:tcPr anchor="ctr"/>
                </a:tc>
                <a:tc>
                  <a:txBody>
                    <a:bodyPr/>
                    <a:lstStyle/>
                    <a:p>
                      <a:r>
                        <a:rPr kumimoji="1" lang="en-US" altLang="ja-JP" sz="1200"/>
                        <a:t>VAR_log_facility</a:t>
                      </a:r>
                      <a:endParaRPr kumimoji="1" lang="ja-JP" altLang="en-US" sz="1200"/>
                    </a:p>
                  </a:txBody>
                  <a:tcPr anchor="ctr"/>
                </a:tc>
                <a:tc>
                  <a:txBody>
                    <a:bodyPr/>
                    <a:lstStyle/>
                    <a:p>
                      <a:r>
                        <a:rPr kumimoji="1" lang="ja-JP" altLang="en-US" sz="1200"/>
                        <a:t>空欄</a:t>
                      </a:r>
                    </a:p>
                  </a:txBody>
                  <a:tcPr anchor="ctr">
                    <a:lnR w="28575" cap="flat" cmpd="sng" algn="ctr">
                      <a:solidFill>
                        <a:schemeClr val="bg2">
                          <a:lumMod val="50000"/>
                        </a:schemeClr>
                      </a:solidFill>
                      <a:prstDash val="solid"/>
                      <a:round/>
                      <a:headEnd type="none" w="med" len="med"/>
                      <a:tailEnd type="none" w="med" len="med"/>
                    </a:lnR>
                  </a:tcPr>
                </a:tc>
                <a:extLst>
                  <a:ext uri="{0D108BD9-81ED-4DB2-BD59-A6C34878D82A}">
                    <a16:rowId xmlns:a16="http://schemas.microsoft.com/office/drawing/2014/main" val="3317164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Pioneer</a:t>
                      </a:r>
                      <a:r>
                        <a:rPr kumimoji="1" lang="ja-JP" altLang="en-US" sz="1200" dirty="0"/>
                        <a:t>実践</a:t>
                      </a:r>
                    </a:p>
                  </a:txBody>
                  <a:tcPr anchor="ctr">
                    <a:lnL w="28575" cap="flat" cmpd="sng" algn="ctr">
                      <a:solidFill>
                        <a:schemeClr val="bg2">
                          <a:lumMod val="50000"/>
                        </a:schemeClr>
                      </a:solidFill>
                      <a:prstDash val="solid"/>
                      <a:round/>
                      <a:headEnd type="none" w="med" len="med"/>
                      <a:tailEnd type="none" w="med" len="med"/>
                    </a:lnL>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a:t>log_severity</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a:t>Value</a:t>
                      </a:r>
                      <a:r>
                        <a:rPr kumimoji="1" lang="ja-JP" altLang="en-US" sz="1200"/>
                        <a:t>型</a:t>
                      </a:r>
                    </a:p>
                  </a:txBody>
                  <a:tcPr anchor="ctr">
                    <a:lnB w="28575" cap="flat" cmpd="sng" algn="ctr">
                      <a:solidFill>
                        <a:schemeClr val="bg2">
                          <a:lumMod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メイリオ"/>
                          <a:ea typeface="メイリオ"/>
                          <a:cs typeface="+mn-cs"/>
                        </a:rPr>
                        <a:t>ログサーバ設定</a:t>
                      </a:r>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en-US" altLang="ja-JP" sz="1200"/>
                        <a:t>VAR_log_severity</a:t>
                      </a:r>
                      <a:endParaRPr kumimoji="1" lang="ja-JP" altLang="en-US" sz="1200"/>
                    </a:p>
                  </a:txBody>
                  <a:tcPr anchor="ctr">
                    <a:lnB w="28575" cap="flat" cmpd="sng" algn="ctr">
                      <a:solidFill>
                        <a:schemeClr val="bg2">
                          <a:lumMod val="50000"/>
                        </a:schemeClr>
                      </a:solidFill>
                      <a:prstDash val="solid"/>
                      <a:round/>
                      <a:headEnd type="none" w="med" len="med"/>
                      <a:tailEnd type="none" w="med" len="med"/>
                    </a:lnB>
                  </a:tcPr>
                </a:tc>
                <a:tc>
                  <a:txBody>
                    <a:bodyPr/>
                    <a:lstStyle/>
                    <a:p>
                      <a:r>
                        <a:rPr kumimoji="1" lang="ja-JP" altLang="en-US" sz="1200" dirty="0"/>
                        <a:t>空欄</a:t>
                      </a:r>
                    </a:p>
                  </a:txBody>
                  <a:tcPr anchor="ctr">
                    <a:lnR w="28575" cap="flat" cmpd="sng" algn="ctr">
                      <a:solidFill>
                        <a:schemeClr val="bg2">
                          <a:lumMod val="50000"/>
                        </a:schemeClr>
                      </a:solidFill>
                      <a:prstDash val="solid"/>
                      <a:round/>
                      <a:headEnd type="none" w="med" len="med"/>
                      <a:tailEnd type="none" w="med" len="med"/>
                    </a:lnR>
                    <a:lnB w="28575"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35657931"/>
                  </a:ext>
                </a:extLst>
              </a:tr>
            </a:tbl>
          </a:graphicData>
        </a:graphic>
      </p:graphicFrame>
      <p:sp>
        <p:nvSpPr>
          <p:cNvPr id="7" name="角丸四角形 6"/>
          <p:cNvSpPr/>
          <p:nvPr/>
        </p:nvSpPr>
        <p:spPr bwMode="auto">
          <a:xfrm>
            <a:off x="982341" y="3076380"/>
            <a:ext cx="7345468" cy="720100"/>
          </a:xfrm>
          <a:prstGeom prst="roundRect">
            <a:avLst>
              <a:gd name="adj" fmla="val 5764"/>
            </a:avLst>
          </a:prstGeom>
          <a:noFill/>
          <a:ln w="28575">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10" name="吹き出し: 円形 9">
            <a:extLst>
              <a:ext uri="{FF2B5EF4-FFF2-40B4-BE49-F238E27FC236}">
                <a16:creationId xmlns:a16="http://schemas.microsoft.com/office/drawing/2014/main" id="{5F81DD5E-0F5D-47D2-8DCA-0AAA6C3E418D}"/>
              </a:ext>
            </a:extLst>
          </p:cNvPr>
          <p:cNvSpPr/>
          <p:nvPr/>
        </p:nvSpPr>
        <p:spPr bwMode="auto">
          <a:xfrm>
            <a:off x="154498" y="4005080"/>
            <a:ext cx="288000" cy="288000"/>
          </a:xfrm>
          <a:prstGeom prst="wedgeEllipseCallout">
            <a:avLst>
              <a:gd name="adj1" fmla="val 322149"/>
              <a:gd name="adj2" fmla="val -181798"/>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14056828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rotWithShape="1">
          <a:blip r:embed="rId2"/>
          <a:srcRect t="2756"/>
          <a:stretch/>
        </p:blipFill>
        <p:spPr>
          <a:xfrm>
            <a:off x="1239959" y="3414328"/>
            <a:ext cx="6480000" cy="956013"/>
          </a:xfrm>
          <a:prstGeom prst="rect">
            <a:avLst/>
          </a:prstGeom>
          <a:ln>
            <a:solidFill>
              <a:schemeClr val="bg1">
                <a:lumMod val="85000"/>
              </a:schemeClr>
            </a:solidFill>
          </a:ln>
        </p:spPr>
      </p:pic>
      <p:sp>
        <p:nvSpPr>
          <p:cNvPr id="2" name="タイトル 1"/>
          <p:cNvSpPr>
            <a:spLocks noGrp="1"/>
          </p:cNvSpPr>
          <p:nvPr>
            <p:ph type="title"/>
          </p:nvPr>
        </p:nvSpPr>
        <p:spPr/>
        <p:txBody>
          <a:bodyPr/>
          <a:lstStyle/>
          <a:p>
            <a:r>
              <a:rPr lang="en-US" altLang="ja-JP"/>
              <a:t>3</a:t>
            </a:r>
            <a:r>
              <a:rPr kumimoji="1" lang="en-US" altLang="ja-JP"/>
              <a:t>.10 </a:t>
            </a:r>
            <a:r>
              <a:rPr kumimoji="1" lang="ja-JP" altLang="en-US"/>
              <a:t>代入値・対象ホストの確認</a:t>
            </a:r>
          </a:p>
        </p:txBody>
      </p:sp>
      <p:sp>
        <p:nvSpPr>
          <p:cNvPr id="3" name="コンテンツ プレースホルダー 2"/>
          <p:cNvSpPr>
            <a:spLocks noGrp="1"/>
          </p:cNvSpPr>
          <p:nvPr>
            <p:ph sz="quarter" idx="10"/>
          </p:nvPr>
        </p:nvSpPr>
        <p:spPr/>
        <p:txBody>
          <a:bodyPr/>
          <a:lstStyle/>
          <a:p>
            <a:r>
              <a:rPr lang="ja-JP" altLang="en-US" b="1" dirty="0"/>
              <a:t>代入値と作業対象ホストを確認する</a:t>
            </a:r>
            <a:endParaRPr lang="en-US" altLang="ja-JP" b="1" dirty="0"/>
          </a:p>
          <a:p>
            <a:pPr marL="180000" lvl="1" indent="0">
              <a:buNone/>
            </a:pPr>
            <a:r>
              <a:rPr lang="ja-JP" altLang="en-US" dirty="0"/>
              <a:t>代入値自動登録により指定された値と対象ホストを確認しましょう。</a:t>
            </a:r>
            <a:endParaRPr kumimoji="1" lang="en-US" altLang="ja-JP" dirty="0"/>
          </a:p>
          <a:p>
            <a:pPr marL="180000" lvl="1" indent="0">
              <a:buNone/>
            </a:pPr>
            <a:endParaRPr lang="en-US" altLang="ja-JP" dirty="0"/>
          </a:p>
          <a:p>
            <a:pPr marL="180000" lvl="1" indent="0">
              <a:buNone/>
            </a:pPr>
            <a:r>
              <a:rPr lang="ja-JP" altLang="en-US" b="1" dirty="0"/>
              <a:t>「</a:t>
            </a:r>
            <a:r>
              <a:rPr lang="en-US" altLang="ja-JP" b="1" dirty="0"/>
              <a:t>Ansible-Pioneer</a:t>
            </a:r>
            <a:r>
              <a:rPr lang="ja-JP" altLang="en-US" b="1" dirty="0"/>
              <a:t>」メニューグループ</a:t>
            </a:r>
            <a:r>
              <a:rPr lang="en-US" altLang="ja-JP" b="1" dirty="0"/>
              <a:t> &gt; </a:t>
            </a:r>
            <a:r>
              <a:rPr lang="ja-JP" altLang="en-US" b="1" dirty="0"/>
              <a:t>「作業対象ホスト」メニュー</a:t>
            </a:r>
            <a:endParaRPr lang="en-US" altLang="ja-JP" b="1" dirty="0"/>
          </a:p>
          <a:p>
            <a:pPr marL="180000" lvl="1" indent="0">
              <a:buNone/>
            </a:pPr>
            <a:r>
              <a:rPr lang="ja-JP" altLang="en-US" b="1" dirty="0"/>
              <a:t>「</a:t>
            </a:r>
            <a:r>
              <a:rPr lang="en-US" altLang="ja-JP" b="1" dirty="0"/>
              <a:t>Ansible-Pioneer</a:t>
            </a:r>
            <a:r>
              <a:rPr lang="ja-JP" altLang="en-US" b="1" dirty="0"/>
              <a:t> 」メニューグループ</a:t>
            </a:r>
            <a:r>
              <a:rPr lang="en-US" altLang="ja-JP" b="1" dirty="0"/>
              <a:t> &gt; </a:t>
            </a:r>
            <a:r>
              <a:rPr lang="ja-JP" altLang="en-US" b="1" dirty="0"/>
              <a:t>「代入値管理」メニュー</a:t>
            </a:r>
            <a:endParaRPr lang="en-US" altLang="ja-JP" b="1" dirty="0"/>
          </a:p>
          <a:p>
            <a:pPr marL="522900" lvl="1" indent="-342900">
              <a:buFont typeface="+mj-ea"/>
              <a:buAutoNum type="circleNumDbPlain"/>
            </a:pPr>
            <a:r>
              <a:rPr lang="ja-JP" altLang="en-US" dirty="0"/>
              <a:t>「表示フィルタ」サブメニューの「</a:t>
            </a:r>
            <a:r>
              <a:rPr lang="ja-JP" altLang="en-US" sz="1600" dirty="0"/>
              <a:t>フィルタ</a:t>
            </a:r>
            <a:r>
              <a:rPr lang="ja-JP" altLang="en-US" dirty="0"/>
              <a:t>」ボタン</a:t>
            </a:r>
            <a:r>
              <a:rPr lang="ja-JP" altLang="en-US" sz="1600" dirty="0"/>
              <a:t>を押下する。</a:t>
            </a:r>
            <a:endParaRPr lang="en-US" altLang="ja-JP" dirty="0"/>
          </a:p>
          <a:p>
            <a:pPr marL="522900" lvl="1" indent="-342900">
              <a:buFont typeface="+mj-ea"/>
              <a:buAutoNum type="circleNumDbPlain"/>
            </a:pPr>
            <a:r>
              <a:rPr lang="ja-JP" altLang="en-US" dirty="0"/>
              <a:t>「</a:t>
            </a:r>
            <a:r>
              <a:rPr lang="en-US" altLang="ja-JP" dirty="0"/>
              <a:t>pioneer</a:t>
            </a:r>
            <a:r>
              <a:rPr lang="ja-JP" altLang="en-US" dirty="0"/>
              <a:t>代入値自動登録設定プロシージャ」によって正しい値が指定されていることを確認する。</a:t>
            </a:r>
            <a:endParaRPr kumimoji="1" lang="ja-JP" altLang="en-US" dirty="0"/>
          </a:p>
        </p:txBody>
      </p:sp>
      <p:sp>
        <p:nvSpPr>
          <p:cNvPr id="15" name="吹き出し: 線 14">
            <a:extLst>
              <a:ext uri="{FF2B5EF4-FFF2-40B4-BE49-F238E27FC236}">
                <a16:creationId xmlns:a16="http://schemas.microsoft.com/office/drawing/2014/main" id="{A6B70B13-6C90-4927-B530-BC9CC9D5E287}"/>
              </a:ext>
            </a:extLst>
          </p:cNvPr>
          <p:cNvSpPr/>
          <p:nvPr/>
        </p:nvSpPr>
        <p:spPr bwMode="auto">
          <a:xfrm>
            <a:off x="5182256" y="3356990"/>
            <a:ext cx="2918234" cy="396000"/>
          </a:xfrm>
          <a:prstGeom prst="borderCallout1">
            <a:avLst>
              <a:gd name="adj1" fmla="val 97983"/>
              <a:gd name="adj2" fmla="val 50840"/>
              <a:gd name="adj3" fmla="val 151195"/>
              <a:gd name="adj4" fmla="val 39141"/>
            </a:avLst>
          </a:prstGeom>
          <a:solidFill>
            <a:schemeClr val="bg1"/>
          </a:solid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ja-JP" altLang="en-US" sz="1400" dirty="0"/>
              <a:t>「作業対象ホスト」メニュー</a:t>
            </a:r>
          </a:p>
        </p:txBody>
      </p:sp>
      <p:pic>
        <p:nvPicPr>
          <p:cNvPr id="17" name="図 16">
            <a:extLst>
              <a:ext uri="{FF2B5EF4-FFF2-40B4-BE49-F238E27FC236}">
                <a16:creationId xmlns:a16="http://schemas.microsoft.com/office/drawing/2014/main" id="{21DA3D7D-271C-455D-A40C-49EDBF80E93E}"/>
              </a:ext>
            </a:extLst>
          </p:cNvPr>
          <p:cNvPicPr>
            <a:picLocks noChangeAspect="1"/>
          </p:cNvPicPr>
          <p:nvPr/>
        </p:nvPicPr>
        <p:blipFill>
          <a:blip r:embed="rId3"/>
          <a:stretch>
            <a:fillRect/>
          </a:stretch>
        </p:blipFill>
        <p:spPr>
          <a:xfrm>
            <a:off x="1239959" y="4531461"/>
            <a:ext cx="6486706" cy="1828959"/>
          </a:xfrm>
          <a:prstGeom prst="rect">
            <a:avLst/>
          </a:prstGeom>
        </p:spPr>
      </p:pic>
      <p:sp>
        <p:nvSpPr>
          <p:cNvPr id="12" name="角丸四角形 7">
            <a:extLst>
              <a:ext uri="{FF2B5EF4-FFF2-40B4-BE49-F238E27FC236}">
                <a16:creationId xmlns:a16="http://schemas.microsoft.com/office/drawing/2014/main" id="{783DA4BC-50B4-420F-85B9-CA386A499F2F}"/>
              </a:ext>
            </a:extLst>
          </p:cNvPr>
          <p:cNvSpPr/>
          <p:nvPr/>
        </p:nvSpPr>
        <p:spPr bwMode="auto">
          <a:xfrm>
            <a:off x="5868179" y="3953807"/>
            <a:ext cx="1099907" cy="28800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4" name="角丸四角形 9">
            <a:extLst>
              <a:ext uri="{FF2B5EF4-FFF2-40B4-BE49-F238E27FC236}">
                <a16:creationId xmlns:a16="http://schemas.microsoft.com/office/drawing/2014/main" id="{1BC75CFC-DA8D-410D-8AAA-B63866E5759D}"/>
              </a:ext>
            </a:extLst>
          </p:cNvPr>
          <p:cNvSpPr/>
          <p:nvPr/>
        </p:nvSpPr>
        <p:spPr bwMode="auto">
          <a:xfrm>
            <a:off x="6732298" y="5077657"/>
            <a:ext cx="864000" cy="1008000"/>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6" name="吹き出し: 線 15">
            <a:extLst>
              <a:ext uri="{FF2B5EF4-FFF2-40B4-BE49-F238E27FC236}">
                <a16:creationId xmlns:a16="http://schemas.microsoft.com/office/drawing/2014/main" id="{73A0A40F-93DD-4456-89EC-3F2ABE9ED695}"/>
              </a:ext>
            </a:extLst>
          </p:cNvPr>
          <p:cNvSpPr/>
          <p:nvPr/>
        </p:nvSpPr>
        <p:spPr bwMode="auto">
          <a:xfrm>
            <a:off x="5868179" y="4619260"/>
            <a:ext cx="2292722" cy="396000"/>
          </a:xfrm>
          <a:prstGeom prst="borderCallout1">
            <a:avLst>
              <a:gd name="adj1" fmla="val 135596"/>
              <a:gd name="adj2" fmla="val 64834"/>
              <a:gd name="adj3" fmla="val 95495"/>
              <a:gd name="adj4" fmla="val 72552"/>
            </a:avLst>
          </a:prstGeom>
          <a:solidFill>
            <a:schemeClr val="bg1"/>
          </a:solidFill>
          <a:ln w="38100">
            <a:solidFill>
              <a:srgbClr val="FF0000"/>
            </a:solidFill>
          </a:ln>
          <a:effectLst/>
        </p:spPr>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kumimoji="1" lang="ja-JP" altLang="en-US" sz="1400" dirty="0"/>
              <a:t>「代入値管理」メニュー</a:t>
            </a:r>
          </a:p>
        </p:txBody>
      </p:sp>
    </p:spTree>
    <p:extLst>
      <p:ext uri="{BB962C8B-B14F-4D97-AF65-F5344CB8AC3E}">
        <p14:creationId xmlns:p14="http://schemas.microsoft.com/office/powerpoint/2010/main" val="42790193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3.11</a:t>
            </a:r>
            <a:r>
              <a:rPr kumimoji="1" lang="en-US" altLang="ja-JP"/>
              <a:t> </a:t>
            </a:r>
            <a:r>
              <a:rPr kumimoji="1" lang="ja-JP" altLang="en-US"/>
              <a:t>作業の実行 </a:t>
            </a:r>
            <a:r>
              <a:rPr lang="en-US" altLang="ja-JP"/>
              <a:t>(1/2)</a:t>
            </a:r>
            <a:endParaRPr kumimoji="1" lang="ja-JP" altLang="en-US"/>
          </a:p>
        </p:txBody>
      </p:sp>
      <p:sp>
        <p:nvSpPr>
          <p:cNvPr id="3" name="コンテンツ プレースホルダー 2"/>
          <p:cNvSpPr>
            <a:spLocks noGrp="1"/>
          </p:cNvSpPr>
          <p:nvPr>
            <p:ph sz="quarter" idx="10"/>
          </p:nvPr>
        </p:nvSpPr>
        <p:spPr/>
        <p:txBody>
          <a:bodyPr/>
          <a:lstStyle/>
          <a:p>
            <a:r>
              <a:rPr kumimoji="1" lang="en-US" altLang="ja-JP" b="1" dirty="0"/>
              <a:t>Movement</a:t>
            </a:r>
            <a:r>
              <a:rPr kumimoji="1" lang="ja-JP" altLang="en-US" b="1" dirty="0"/>
              <a:t>を直接実行する</a:t>
            </a:r>
            <a:endParaRPr kumimoji="1" lang="en-US" altLang="ja-JP" b="1" dirty="0"/>
          </a:p>
          <a:p>
            <a:pPr marL="180000" lvl="1" indent="0">
              <a:buNone/>
            </a:pPr>
            <a:r>
              <a:rPr lang="ja-JP" altLang="en-US" dirty="0"/>
              <a:t>本シナリオで作成した</a:t>
            </a:r>
            <a:r>
              <a:rPr lang="en-US" altLang="ja-JP" dirty="0"/>
              <a:t>Movement</a:t>
            </a:r>
            <a:r>
              <a:rPr lang="ja-JP" altLang="en-US" dirty="0"/>
              <a:t>は一つです。</a:t>
            </a:r>
            <a:r>
              <a:rPr lang="en-US" altLang="ja-JP" dirty="0"/>
              <a:t>Conductor</a:t>
            </a:r>
            <a:r>
              <a:rPr lang="ja-JP" altLang="en-US" dirty="0"/>
              <a:t>を作成する必要はありません</a:t>
            </a:r>
            <a:endParaRPr lang="en-US" altLang="ja-JP" dirty="0"/>
          </a:p>
          <a:p>
            <a:pPr marL="180000" lvl="1" indent="0">
              <a:buNone/>
            </a:pPr>
            <a:r>
              <a:rPr lang="ja-JP" altLang="en-US" dirty="0"/>
              <a:t>「作業実行」メニューから</a:t>
            </a:r>
            <a:r>
              <a:rPr lang="ja-JP" altLang="en-US" dirty="0">
                <a:solidFill>
                  <a:srgbClr val="FF0000"/>
                </a:solidFill>
              </a:rPr>
              <a:t>個別実行</a:t>
            </a:r>
            <a:r>
              <a:rPr lang="ja-JP" altLang="en-US" dirty="0"/>
              <a:t>しましょう。</a:t>
            </a:r>
            <a:endParaRPr lang="en-US" altLang="ja-JP" dirty="0"/>
          </a:p>
          <a:p>
            <a:pPr marL="180000" lvl="1" indent="0">
              <a:buNone/>
            </a:pPr>
            <a:endParaRPr lang="en-US" altLang="ja-JP" sz="900" dirty="0"/>
          </a:p>
          <a:p>
            <a:pPr marL="180000" lvl="1" indent="0">
              <a:buNone/>
            </a:pPr>
            <a:r>
              <a:rPr lang="ja-JP" altLang="en-US" b="1" dirty="0"/>
              <a:t>「</a:t>
            </a:r>
            <a:r>
              <a:rPr lang="en-US" altLang="ja-JP" b="1" dirty="0"/>
              <a:t>Ansible-Pioneer</a:t>
            </a:r>
            <a:r>
              <a:rPr lang="ja-JP" altLang="en-US" b="1" dirty="0"/>
              <a:t>」メニューグループ</a:t>
            </a:r>
            <a:r>
              <a:rPr lang="en-US" altLang="ja-JP" b="1" dirty="0"/>
              <a:t> &gt; </a:t>
            </a:r>
            <a:r>
              <a:rPr lang="ja-JP" altLang="en-US" b="1" dirty="0"/>
              <a:t>「作業実行」メニュー</a:t>
            </a:r>
            <a:endParaRPr lang="en-US" altLang="ja-JP" b="1" dirty="0"/>
          </a:p>
          <a:p>
            <a:pPr marL="180000" lvl="1" indent="0">
              <a:buNone/>
            </a:pPr>
            <a:endParaRPr lang="en-US" altLang="ja-JP" dirty="0"/>
          </a:p>
          <a:p>
            <a:pPr marL="457200" indent="-457200">
              <a:buFont typeface="+mj-ea"/>
              <a:buAutoNum type="circleNumDbPlain"/>
            </a:pPr>
            <a:endParaRPr lang="en-US" altLang="ja-JP" dirty="0"/>
          </a:p>
          <a:p>
            <a:pPr marL="457200" indent="-457200">
              <a:buFont typeface="+mj-ea"/>
              <a:buAutoNum type="circleNumDbPlain"/>
            </a:pPr>
            <a:endParaRPr kumimoji="1" lang="en-US" altLang="ja-JP" dirty="0"/>
          </a:p>
          <a:p>
            <a:pPr marL="0" indent="0">
              <a:buNone/>
            </a:pPr>
            <a:endParaRPr kumimoji="1" lang="ja-JP" altLang="en-US" sz="1800" dirty="0"/>
          </a:p>
        </p:txBody>
      </p:sp>
      <p:pic>
        <p:nvPicPr>
          <p:cNvPr id="18" name="図 17">
            <a:extLst>
              <a:ext uri="{FF2B5EF4-FFF2-40B4-BE49-F238E27FC236}">
                <a16:creationId xmlns:a16="http://schemas.microsoft.com/office/drawing/2014/main" id="{233752DF-1BEC-4596-B0D2-9CB40C1E2581}"/>
              </a:ext>
            </a:extLst>
          </p:cNvPr>
          <p:cNvPicPr>
            <a:picLocks noChangeAspect="1"/>
          </p:cNvPicPr>
          <p:nvPr/>
        </p:nvPicPr>
        <p:blipFill rotWithShape="1">
          <a:blip r:embed="rId2"/>
          <a:srcRect l="-513" t="13867" r="1710" b="7378"/>
          <a:stretch/>
        </p:blipFill>
        <p:spPr>
          <a:xfrm>
            <a:off x="472893" y="2405312"/>
            <a:ext cx="8284618" cy="3752644"/>
          </a:xfrm>
          <a:prstGeom prst="rect">
            <a:avLst/>
          </a:prstGeom>
        </p:spPr>
      </p:pic>
      <p:sp>
        <p:nvSpPr>
          <p:cNvPr id="10" name="角丸四角形 9"/>
          <p:cNvSpPr/>
          <p:nvPr/>
        </p:nvSpPr>
        <p:spPr bwMode="auto">
          <a:xfrm>
            <a:off x="2915770" y="3140960"/>
            <a:ext cx="2825940" cy="360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実行する</a:t>
            </a:r>
            <a:r>
              <a:rPr lang="en-US" altLang="ja-JP" sz="1200" dirty="0">
                <a:solidFill>
                  <a:schemeClr val="tx1"/>
                </a:solidFill>
                <a:latin typeface="+mn-ea"/>
              </a:rPr>
              <a:t>Movement</a:t>
            </a:r>
            <a:r>
              <a:rPr lang="ja-JP" altLang="en-US" sz="1200" dirty="0">
                <a:solidFill>
                  <a:schemeClr val="tx1"/>
                </a:solidFill>
                <a:latin typeface="+mn-ea"/>
              </a:rPr>
              <a:t>を選択する。</a:t>
            </a:r>
            <a:endParaRPr lang="en-US" altLang="ja-JP" sz="1200" dirty="0">
              <a:solidFill>
                <a:schemeClr val="tx1"/>
              </a:solidFill>
              <a:latin typeface="+mn-ea"/>
            </a:endParaRPr>
          </a:p>
        </p:txBody>
      </p:sp>
      <p:sp>
        <p:nvSpPr>
          <p:cNvPr id="12" name="角丸四角形 11"/>
          <p:cNvSpPr/>
          <p:nvPr/>
        </p:nvSpPr>
        <p:spPr bwMode="auto">
          <a:xfrm>
            <a:off x="3293370" y="4077407"/>
            <a:ext cx="2448340" cy="360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オペレーションを選択する。</a:t>
            </a:r>
            <a:endParaRPr lang="en-US" altLang="ja-JP" sz="1200" dirty="0">
              <a:solidFill>
                <a:schemeClr val="tx1"/>
              </a:solidFill>
              <a:latin typeface="+mn-ea"/>
            </a:endParaRPr>
          </a:p>
        </p:txBody>
      </p:sp>
      <p:sp>
        <p:nvSpPr>
          <p:cNvPr id="14" name="角丸四角形 13"/>
          <p:cNvSpPr/>
          <p:nvPr/>
        </p:nvSpPr>
        <p:spPr bwMode="auto">
          <a:xfrm>
            <a:off x="3357827" y="5354078"/>
            <a:ext cx="2383883" cy="360000"/>
          </a:xfrm>
          <a:prstGeom prst="round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「実行」ボタンを押下する。</a:t>
            </a:r>
            <a:endParaRPr lang="en-US" altLang="ja-JP" sz="1200" dirty="0">
              <a:solidFill>
                <a:schemeClr val="tx1"/>
              </a:solidFill>
              <a:latin typeface="+mn-ea"/>
            </a:endParaRPr>
          </a:p>
        </p:txBody>
      </p:sp>
      <p:sp>
        <p:nvSpPr>
          <p:cNvPr id="21" name="角丸四角形 20"/>
          <p:cNvSpPr/>
          <p:nvPr/>
        </p:nvSpPr>
        <p:spPr bwMode="auto">
          <a:xfrm>
            <a:off x="6085055" y="5373270"/>
            <a:ext cx="2586053" cy="900566"/>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実行後、自動で</a:t>
            </a:r>
            <a:endParaRPr lang="en-US" altLang="ja-JP" sz="1200" dirty="0">
              <a:solidFill>
                <a:schemeClr val="tx1"/>
              </a:solidFill>
              <a:latin typeface="+mn-ea"/>
            </a:endParaRPr>
          </a:p>
          <a:p>
            <a:pPr algn="ctr"/>
            <a:r>
              <a:rPr lang="en-US" altLang="ja-JP" sz="1200" dirty="0">
                <a:solidFill>
                  <a:schemeClr val="tx1"/>
                </a:solidFill>
                <a:latin typeface="+mn-ea"/>
              </a:rPr>
              <a:t>【</a:t>
            </a:r>
            <a:r>
              <a:rPr lang="ja-JP" altLang="en-US" sz="1200" dirty="0">
                <a:solidFill>
                  <a:schemeClr val="tx1"/>
                </a:solidFill>
                <a:latin typeface="+mn-ea"/>
              </a:rPr>
              <a:t>作業状態確認</a:t>
            </a:r>
            <a:r>
              <a:rPr lang="en-US" altLang="ja-JP" sz="1200" dirty="0">
                <a:solidFill>
                  <a:schemeClr val="tx1"/>
                </a:solidFill>
                <a:latin typeface="+mn-ea"/>
              </a:rPr>
              <a:t>】</a:t>
            </a:r>
            <a:r>
              <a:rPr lang="ja-JP" altLang="en-US" sz="1200" dirty="0">
                <a:solidFill>
                  <a:schemeClr val="tx1"/>
                </a:solidFill>
                <a:latin typeface="+mn-ea"/>
              </a:rPr>
              <a:t>へ画面遷移します。</a:t>
            </a:r>
            <a:endParaRPr lang="en-US" altLang="ja-JP" sz="1200" dirty="0">
              <a:solidFill>
                <a:srgbClr val="FF0000"/>
              </a:solidFill>
              <a:latin typeface="+mn-ea"/>
            </a:endParaRPr>
          </a:p>
        </p:txBody>
      </p:sp>
      <p:sp>
        <p:nvSpPr>
          <p:cNvPr id="24" name="角丸四角形 23"/>
          <p:cNvSpPr/>
          <p:nvPr/>
        </p:nvSpPr>
        <p:spPr bwMode="auto">
          <a:xfrm>
            <a:off x="2443215" y="5896850"/>
            <a:ext cx="1044000" cy="261105"/>
          </a:xfrm>
          <a:prstGeom prst="roundRect">
            <a:avLst>
              <a:gd name="adj" fmla="val 5764"/>
            </a:avLst>
          </a:prstGeom>
          <a:noFill/>
          <a:ln w="38100">
            <a:solidFill>
              <a:srgbClr val="FF0000"/>
            </a:solidFill>
          </a:ln>
          <a:effectLst/>
        </p:spPr>
        <p:txBody>
          <a:bodyPr rot="0" spcFirstLastPara="0" vert="horz" wrap="none" lIns="72000" tIns="72000" rIns="72000" bIns="72000" numCol="1" spcCol="0" rtlCol="0" fromWordArt="0" anchor="ctr" anchorCtr="0" forceAA="0" compatLnSpc="1">
            <a:prstTxWarp prst="textNoShape">
              <a:avLst/>
            </a:prstTxWarp>
            <a:no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endParaRPr kumimoji="1" lang="ja-JP" altLang="en-US" sz="1400" b="1">
              <a:solidFill>
                <a:srgbClr val="FF0000"/>
              </a:solidFill>
              <a:latin typeface="+mn-ea"/>
            </a:endParaRPr>
          </a:p>
        </p:txBody>
      </p:sp>
      <p:sp>
        <p:nvSpPr>
          <p:cNvPr id="23" name="楕円 22">
            <a:extLst>
              <a:ext uri="{FF2B5EF4-FFF2-40B4-BE49-F238E27FC236}">
                <a16:creationId xmlns:a16="http://schemas.microsoft.com/office/drawing/2014/main" id="{C5290F33-371B-43DB-91D5-F7B6C7E0F5DB}"/>
              </a:ext>
            </a:extLst>
          </p:cNvPr>
          <p:cNvSpPr/>
          <p:nvPr/>
        </p:nvSpPr>
        <p:spPr bwMode="auto">
          <a:xfrm>
            <a:off x="6033410" y="5241950"/>
            <a:ext cx="624548" cy="352541"/>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sp>
        <p:nvSpPr>
          <p:cNvPr id="25" name="吹き出し: 円形 24">
            <a:extLst>
              <a:ext uri="{FF2B5EF4-FFF2-40B4-BE49-F238E27FC236}">
                <a16:creationId xmlns:a16="http://schemas.microsoft.com/office/drawing/2014/main" id="{311953AE-5A87-4786-A88B-8D84D8128F58}"/>
              </a:ext>
            </a:extLst>
          </p:cNvPr>
          <p:cNvSpPr/>
          <p:nvPr/>
        </p:nvSpPr>
        <p:spPr bwMode="auto">
          <a:xfrm>
            <a:off x="2856460" y="3146921"/>
            <a:ext cx="288000" cy="288000"/>
          </a:xfrm>
          <a:prstGeom prst="wedgeEllipseCallout">
            <a:avLst>
              <a:gd name="adj1" fmla="val -332450"/>
              <a:gd name="adj2" fmla="val -103403"/>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1</a:t>
            </a:r>
            <a:endParaRPr kumimoji="1" lang="ja-JP" altLang="en-US" sz="1400" b="1" dirty="0">
              <a:solidFill>
                <a:schemeClr val="bg1"/>
              </a:solidFill>
              <a:latin typeface="+mn-ea"/>
            </a:endParaRPr>
          </a:p>
        </p:txBody>
      </p:sp>
      <p:sp>
        <p:nvSpPr>
          <p:cNvPr id="26" name="吹き出し: 円形 25">
            <a:extLst>
              <a:ext uri="{FF2B5EF4-FFF2-40B4-BE49-F238E27FC236}">
                <a16:creationId xmlns:a16="http://schemas.microsoft.com/office/drawing/2014/main" id="{D5945F48-3E47-4381-9E6D-81D43A012107}"/>
              </a:ext>
            </a:extLst>
          </p:cNvPr>
          <p:cNvSpPr/>
          <p:nvPr/>
        </p:nvSpPr>
        <p:spPr bwMode="auto">
          <a:xfrm>
            <a:off x="3188036" y="4058223"/>
            <a:ext cx="288000" cy="288000"/>
          </a:xfrm>
          <a:prstGeom prst="wedgeEllipseCallout">
            <a:avLst>
              <a:gd name="adj1" fmla="val -484341"/>
              <a:gd name="adj2" fmla="val 240065"/>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2</a:t>
            </a:r>
            <a:endParaRPr kumimoji="1" lang="ja-JP" altLang="en-US" sz="1400" b="1" dirty="0">
              <a:solidFill>
                <a:schemeClr val="bg1"/>
              </a:solidFill>
              <a:latin typeface="+mn-ea"/>
            </a:endParaRPr>
          </a:p>
        </p:txBody>
      </p:sp>
      <p:sp>
        <p:nvSpPr>
          <p:cNvPr id="27" name="吹き出し: 円形 26">
            <a:extLst>
              <a:ext uri="{FF2B5EF4-FFF2-40B4-BE49-F238E27FC236}">
                <a16:creationId xmlns:a16="http://schemas.microsoft.com/office/drawing/2014/main" id="{2540DCA7-D811-4BFE-9758-28F630138CEF}"/>
              </a:ext>
            </a:extLst>
          </p:cNvPr>
          <p:cNvSpPr/>
          <p:nvPr/>
        </p:nvSpPr>
        <p:spPr bwMode="auto">
          <a:xfrm>
            <a:off x="3298572" y="5301260"/>
            <a:ext cx="288000" cy="288000"/>
          </a:xfrm>
          <a:prstGeom prst="wedgeEllipseCallout">
            <a:avLst>
              <a:gd name="adj1" fmla="val -130583"/>
              <a:gd name="adj2" fmla="val 205767"/>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lang="en-US" altLang="ja-JP" sz="1400" b="1" dirty="0">
                <a:solidFill>
                  <a:schemeClr val="bg1"/>
                </a:solidFill>
                <a:latin typeface="+mn-ea"/>
              </a:rPr>
              <a:t>3</a:t>
            </a:r>
            <a:endParaRPr kumimoji="1" lang="ja-JP" altLang="en-US" sz="1400" b="1" dirty="0">
              <a:solidFill>
                <a:schemeClr val="bg1"/>
              </a:solidFill>
              <a:latin typeface="+mn-ea"/>
            </a:endParaRPr>
          </a:p>
        </p:txBody>
      </p:sp>
      <p:sp>
        <p:nvSpPr>
          <p:cNvPr id="15" name="角丸四角形 7">
            <a:extLst>
              <a:ext uri="{FF2B5EF4-FFF2-40B4-BE49-F238E27FC236}">
                <a16:creationId xmlns:a16="http://schemas.microsoft.com/office/drawing/2014/main" id="{F298DFD6-CAAF-4925-83CF-FE398492A614}"/>
              </a:ext>
            </a:extLst>
          </p:cNvPr>
          <p:cNvSpPr/>
          <p:nvPr/>
        </p:nvSpPr>
        <p:spPr bwMode="auto">
          <a:xfrm>
            <a:off x="1539585" y="2932460"/>
            <a:ext cx="6192000" cy="150591"/>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16" name="角丸四角形 8">
            <a:extLst>
              <a:ext uri="{FF2B5EF4-FFF2-40B4-BE49-F238E27FC236}">
                <a16:creationId xmlns:a16="http://schemas.microsoft.com/office/drawing/2014/main" id="{E6EF4CDB-39D1-4278-96EC-68CDE34CB04A}"/>
              </a:ext>
            </a:extLst>
          </p:cNvPr>
          <p:cNvSpPr/>
          <p:nvPr/>
        </p:nvSpPr>
        <p:spPr bwMode="auto">
          <a:xfrm>
            <a:off x="1562163" y="4797190"/>
            <a:ext cx="5112000" cy="126813"/>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Tree>
    <p:extLst>
      <p:ext uri="{BB962C8B-B14F-4D97-AF65-F5344CB8AC3E}">
        <p14:creationId xmlns:p14="http://schemas.microsoft.com/office/powerpoint/2010/main" val="24957882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3.11</a:t>
            </a:r>
            <a:r>
              <a:rPr kumimoji="1" lang="ja-JP" altLang="en-US"/>
              <a:t> 作業の実行 </a:t>
            </a:r>
            <a:r>
              <a:rPr kumimoji="1" lang="en-US" altLang="ja-JP"/>
              <a:t>(2/2)</a:t>
            </a:r>
            <a:endParaRPr kumimoji="1" lang="ja-JP" altLang="en-US"/>
          </a:p>
        </p:txBody>
      </p:sp>
      <p:sp>
        <p:nvSpPr>
          <p:cNvPr id="3" name="コンテンツ プレースホルダー 2"/>
          <p:cNvSpPr>
            <a:spLocks noGrp="1"/>
          </p:cNvSpPr>
          <p:nvPr>
            <p:ph sz="quarter" idx="10"/>
          </p:nvPr>
        </p:nvSpPr>
        <p:spPr/>
        <p:txBody>
          <a:bodyPr/>
          <a:lstStyle/>
          <a:p>
            <a:r>
              <a:rPr lang="ja-JP" altLang="en-US" b="1" dirty="0"/>
              <a:t>実行結果を確認する</a:t>
            </a:r>
            <a:r>
              <a:rPr kumimoji="1" lang="ja-JP" altLang="en-US" sz="1600" dirty="0"/>
              <a:t>　</a:t>
            </a:r>
            <a:endParaRPr lang="en-US" altLang="ja-JP" sz="1600" dirty="0"/>
          </a:p>
          <a:p>
            <a:pPr marL="180000" lvl="1" indent="0">
              <a:buNone/>
            </a:pPr>
            <a:r>
              <a:rPr lang="ja-JP" altLang="en-US" dirty="0"/>
              <a:t>作業を実行すると画面が遷移し、</a:t>
            </a:r>
            <a:r>
              <a:rPr lang="ja-JP" altLang="en-US" dirty="0">
                <a:solidFill>
                  <a:srgbClr val="FF0000"/>
                </a:solidFill>
              </a:rPr>
              <a:t>実行ステータス</a:t>
            </a:r>
            <a:r>
              <a:rPr lang="ja-JP" altLang="en-US" dirty="0"/>
              <a:t>や</a:t>
            </a:r>
            <a:r>
              <a:rPr lang="ja-JP" altLang="en-US" dirty="0">
                <a:solidFill>
                  <a:srgbClr val="FF0000"/>
                </a:solidFill>
              </a:rPr>
              <a:t>ログ</a:t>
            </a:r>
            <a:r>
              <a:rPr lang="ja-JP" altLang="en-US" dirty="0"/>
              <a:t>が表示されます。</a:t>
            </a:r>
            <a:endParaRPr lang="en-US" altLang="ja-JP" dirty="0"/>
          </a:p>
          <a:p>
            <a:pPr marL="180000" lvl="1" indent="0">
              <a:buNone/>
            </a:pPr>
            <a:endParaRPr lang="en-US" altLang="ja-JP" sz="800" b="1" dirty="0"/>
          </a:p>
          <a:p>
            <a:pPr marL="180000" lvl="1" indent="0">
              <a:buNone/>
            </a:pPr>
            <a:r>
              <a:rPr lang="ja-JP" altLang="en-US" b="1" dirty="0"/>
              <a:t>「</a:t>
            </a:r>
            <a:r>
              <a:rPr lang="en-US" altLang="ja-JP" b="1" dirty="0"/>
              <a:t>Ansible-Pioneer</a:t>
            </a:r>
            <a:r>
              <a:rPr lang="ja-JP" altLang="en-US" b="1" dirty="0"/>
              <a:t>」メニューグループ</a:t>
            </a:r>
            <a:r>
              <a:rPr lang="en-US" altLang="ja-JP" b="1" dirty="0"/>
              <a:t> &gt; </a:t>
            </a:r>
            <a:r>
              <a:rPr lang="ja-JP" altLang="en-US" b="1" dirty="0"/>
              <a:t>「作業状態確認」メニュー</a:t>
            </a:r>
            <a:endParaRPr lang="en-US" altLang="ja-JP" dirty="0"/>
          </a:p>
          <a:p>
            <a:pPr marL="180000" lvl="1" indent="0">
              <a:buNone/>
            </a:pPr>
            <a:endParaRPr kumimoji="1" lang="ja-JP" altLang="en-US" dirty="0"/>
          </a:p>
        </p:txBody>
      </p:sp>
      <p:pic>
        <p:nvPicPr>
          <p:cNvPr id="8" name="図 7">
            <a:extLst>
              <a:ext uri="{FF2B5EF4-FFF2-40B4-BE49-F238E27FC236}">
                <a16:creationId xmlns:a16="http://schemas.microsoft.com/office/drawing/2014/main" id="{4E5E7705-6A6A-4C02-A8DB-219534C55525}"/>
              </a:ext>
            </a:extLst>
          </p:cNvPr>
          <p:cNvPicPr>
            <a:picLocks noChangeAspect="1"/>
          </p:cNvPicPr>
          <p:nvPr/>
        </p:nvPicPr>
        <p:blipFill rotWithShape="1">
          <a:blip r:embed="rId2"/>
          <a:srcRect l="21370" t="9507" b="4094"/>
          <a:stretch/>
        </p:blipFill>
        <p:spPr>
          <a:xfrm>
            <a:off x="556267" y="2150347"/>
            <a:ext cx="3830928" cy="4237984"/>
          </a:xfrm>
          <a:prstGeom prst="rect">
            <a:avLst/>
          </a:prstGeom>
        </p:spPr>
      </p:pic>
      <p:sp>
        <p:nvSpPr>
          <p:cNvPr id="16" name="テキスト ボックス 15"/>
          <p:cNvSpPr txBox="1"/>
          <p:nvPr/>
        </p:nvSpPr>
        <p:spPr>
          <a:xfrm>
            <a:off x="2747504" y="2076375"/>
            <a:ext cx="1585888" cy="324000"/>
          </a:xfrm>
          <a:prstGeom prst="rect">
            <a:avLst/>
          </a:prstGeom>
          <a:solidFill>
            <a:schemeClr val="bg1"/>
          </a:solidFill>
          <a:ln w="38100">
            <a:solidFill>
              <a:srgbClr val="FF0000"/>
            </a:solidFill>
          </a:ln>
        </p:spPr>
        <p:txBody>
          <a:bodyPr wrap="square" rtlCol="0" anchor="b">
            <a:spAutoFit/>
          </a:bodyPr>
          <a:lstStyle/>
          <a:p>
            <a:pPr algn="ctr"/>
            <a:r>
              <a:rPr lang="ja-JP" altLang="en-US" sz="1400"/>
              <a:t>実行ステータス</a:t>
            </a:r>
            <a:endParaRPr kumimoji="1" lang="ja-JP" altLang="en-US" sz="1400"/>
          </a:p>
        </p:txBody>
      </p:sp>
      <p:sp>
        <p:nvSpPr>
          <p:cNvPr id="12" name="角丸四角形 11"/>
          <p:cNvSpPr/>
          <p:nvPr/>
        </p:nvSpPr>
        <p:spPr bwMode="auto">
          <a:xfrm>
            <a:off x="4387195" y="4191023"/>
            <a:ext cx="3089434" cy="684000"/>
          </a:xfrm>
          <a:prstGeom prst="roundRect">
            <a:avLst/>
          </a:prstGeom>
          <a:solidFill>
            <a:schemeClr val="bg2"/>
          </a:solid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ctr" anchorCtr="0" forceAA="0" compatLnSpc="1">
            <a:prstTxWarp prst="textNoShape">
              <a:avLst/>
            </a:prstTxWarp>
            <a:noAutofit/>
          </a:bodyPr>
          <a:lstStyle/>
          <a:p>
            <a:pPr algn="ctr"/>
            <a:r>
              <a:rPr lang="ja-JP" altLang="en-US" sz="1200" dirty="0">
                <a:solidFill>
                  <a:schemeClr val="tx1"/>
                </a:solidFill>
                <a:latin typeface="+mn-ea"/>
              </a:rPr>
              <a:t>投入データや結果データをまとめた</a:t>
            </a:r>
            <a:endParaRPr lang="en-US" altLang="ja-JP" sz="1200" dirty="0">
              <a:solidFill>
                <a:schemeClr val="tx1"/>
              </a:solidFill>
              <a:latin typeface="+mn-ea"/>
            </a:endParaRPr>
          </a:p>
          <a:p>
            <a:pPr algn="ctr"/>
            <a:r>
              <a:rPr lang="en-US" altLang="ja-JP" sz="1200" dirty="0">
                <a:solidFill>
                  <a:schemeClr val="tx1"/>
                </a:solidFill>
                <a:latin typeface="+mn-ea"/>
              </a:rPr>
              <a:t>zip</a:t>
            </a:r>
            <a:r>
              <a:rPr lang="ja-JP" altLang="en-US" sz="1200" dirty="0">
                <a:solidFill>
                  <a:schemeClr val="tx1"/>
                </a:solidFill>
                <a:latin typeface="+mn-ea"/>
              </a:rPr>
              <a:t>ファイルをダウンロードできます。</a:t>
            </a:r>
            <a:endParaRPr lang="en-US" altLang="ja-JP" sz="1200" dirty="0">
              <a:solidFill>
                <a:schemeClr val="tx1"/>
              </a:solidFill>
              <a:latin typeface="+mn-ea"/>
            </a:endParaRPr>
          </a:p>
        </p:txBody>
      </p:sp>
      <p:sp>
        <p:nvSpPr>
          <p:cNvPr id="18" name="角丸四角形 17"/>
          <p:cNvSpPr/>
          <p:nvPr/>
        </p:nvSpPr>
        <p:spPr bwMode="auto">
          <a:xfrm>
            <a:off x="5280094" y="5235408"/>
            <a:ext cx="3465152" cy="1104622"/>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72000" tIns="72000" rIns="72000" bIns="72000" numCol="1" spcCol="0" rtlCol="0" fromWordArt="0" anchor="t" anchorCtr="0" forceAA="0" compatLnSpc="1">
            <a:prstTxWarp prst="textNoShape">
              <a:avLst/>
            </a:prstTxWarp>
            <a:noAutofit/>
          </a:bodyPr>
          <a:lstStyle/>
          <a:p>
            <a:pPr algn="ctr"/>
            <a:r>
              <a:rPr lang="ja-JP" altLang="en-US" sz="1200" dirty="0"/>
              <a:t>コマンドで実行結果を確認する場合、</a:t>
            </a:r>
            <a:endParaRPr lang="en-US" altLang="ja-JP" sz="1200" dirty="0"/>
          </a:p>
          <a:p>
            <a:pPr algn="ctr"/>
            <a:r>
              <a:rPr lang="ja-JP" altLang="en-US" sz="1200" dirty="0"/>
              <a:t>以下のコマンドでログの設定を確認できます。</a:t>
            </a:r>
            <a:endParaRPr lang="en-US" altLang="ja-JP" sz="1200" dirty="0"/>
          </a:p>
          <a:p>
            <a:endParaRPr lang="en-US" altLang="ja-JP" sz="1200" dirty="0"/>
          </a:p>
          <a:p>
            <a:r>
              <a:rPr lang="en-US" altLang="ja-JP" sz="1200" dirty="0"/>
              <a:t>IOS - “# show logging”</a:t>
            </a:r>
          </a:p>
          <a:p>
            <a:r>
              <a:rPr lang="en-US" altLang="ja-JP" sz="1200" dirty="0" err="1"/>
              <a:t>vyos</a:t>
            </a:r>
            <a:r>
              <a:rPr lang="en-US" altLang="ja-JP" sz="1200" dirty="0"/>
              <a:t> - ”$ show configuration”</a:t>
            </a:r>
          </a:p>
        </p:txBody>
      </p:sp>
      <p:sp>
        <p:nvSpPr>
          <p:cNvPr id="19" name="楕円 18">
            <a:extLst>
              <a:ext uri="{FF2B5EF4-FFF2-40B4-BE49-F238E27FC236}">
                <a16:creationId xmlns:a16="http://schemas.microsoft.com/office/drawing/2014/main" id="{E80B218D-05B4-4E42-A9FF-C1A70116FD0C}"/>
              </a:ext>
            </a:extLst>
          </p:cNvPr>
          <p:cNvSpPr/>
          <p:nvPr/>
        </p:nvSpPr>
        <p:spPr bwMode="auto">
          <a:xfrm>
            <a:off x="5012037" y="5130882"/>
            <a:ext cx="624548" cy="352541"/>
          </a:xfrm>
          <a:prstGeom prst="ellipse">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Tips</a:t>
            </a:r>
            <a:endParaRPr kumimoji="1" lang="ja-JP" altLang="en-US" sz="1400" b="1" dirty="0">
              <a:solidFill>
                <a:schemeClr val="bg1"/>
              </a:solidFill>
              <a:latin typeface="+mn-ea"/>
            </a:endParaRPr>
          </a:p>
        </p:txBody>
      </p:sp>
      <p:sp>
        <p:nvSpPr>
          <p:cNvPr id="21" name="吹き出し: 円形 20">
            <a:extLst>
              <a:ext uri="{FF2B5EF4-FFF2-40B4-BE49-F238E27FC236}">
                <a16:creationId xmlns:a16="http://schemas.microsoft.com/office/drawing/2014/main" id="{53E4536D-9033-42A8-BEEC-DDFB0F21998F}"/>
              </a:ext>
            </a:extLst>
          </p:cNvPr>
          <p:cNvSpPr/>
          <p:nvPr/>
        </p:nvSpPr>
        <p:spPr bwMode="auto">
          <a:xfrm>
            <a:off x="4058280" y="4077090"/>
            <a:ext cx="720000" cy="352541"/>
          </a:xfrm>
          <a:prstGeom prst="wedgeEllipseCallout">
            <a:avLst>
              <a:gd name="adj1" fmla="val -40839"/>
              <a:gd name="adj2" fmla="val 453161"/>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Point</a:t>
            </a:r>
            <a:endParaRPr kumimoji="1" lang="ja-JP" altLang="en-US" sz="1400" b="1" dirty="0">
              <a:solidFill>
                <a:schemeClr val="bg1"/>
              </a:solidFill>
              <a:latin typeface="+mn-ea"/>
            </a:endParaRPr>
          </a:p>
        </p:txBody>
      </p:sp>
      <p:pic>
        <p:nvPicPr>
          <p:cNvPr id="27" name="図 26">
            <a:extLst>
              <a:ext uri="{FF2B5EF4-FFF2-40B4-BE49-F238E27FC236}">
                <a16:creationId xmlns:a16="http://schemas.microsoft.com/office/drawing/2014/main" id="{522D871A-6B44-487A-8E92-9D62F32F4D06}"/>
              </a:ext>
            </a:extLst>
          </p:cNvPr>
          <p:cNvPicPr>
            <a:picLocks noChangeAspect="1"/>
          </p:cNvPicPr>
          <p:nvPr/>
        </p:nvPicPr>
        <p:blipFill>
          <a:blip r:embed="rId3"/>
          <a:stretch>
            <a:fillRect/>
          </a:stretch>
        </p:blipFill>
        <p:spPr>
          <a:xfrm>
            <a:off x="4668777" y="2138167"/>
            <a:ext cx="4139543" cy="1865538"/>
          </a:xfrm>
          <a:prstGeom prst="rect">
            <a:avLst/>
          </a:prstGeom>
        </p:spPr>
      </p:pic>
      <p:sp>
        <p:nvSpPr>
          <p:cNvPr id="28" name="テキスト ボックス 27">
            <a:extLst>
              <a:ext uri="{FF2B5EF4-FFF2-40B4-BE49-F238E27FC236}">
                <a16:creationId xmlns:a16="http://schemas.microsoft.com/office/drawing/2014/main" id="{5768882A-EC46-4FBB-A5CF-288E920A556F}"/>
              </a:ext>
            </a:extLst>
          </p:cNvPr>
          <p:cNvSpPr txBox="1"/>
          <p:nvPr/>
        </p:nvSpPr>
        <p:spPr>
          <a:xfrm>
            <a:off x="7853387" y="2092598"/>
            <a:ext cx="895193" cy="307777"/>
          </a:xfrm>
          <a:prstGeom prst="rect">
            <a:avLst/>
          </a:prstGeom>
          <a:solidFill>
            <a:schemeClr val="bg1"/>
          </a:solidFill>
          <a:ln w="38100">
            <a:solidFill>
              <a:srgbClr val="FF0000"/>
            </a:solidFill>
          </a:ln>
        </p:spPr>
        <p:txBody>
          <a:bodyPr wrap="square" rtlCol="0" anchor="b">
            <a:spAutoFit/>
          </a:bodyPr>
          <a:lstStyle/>
          <a:p>
            <a:pPr algn="ctr"/>
            <a:r>
              <a:rPr lang="ja-JP" altLang="en-US" sz="1400" dirty="0"/>
              <a:t>ログ</a:t>
            </a:r>
            <a:endParaRPr kumimoji="1" lang="ja-JP" altLang="en-US" sz="1400" dirty="0"/>
          </a:p>
        </p:txBody>
      </p:sp>
      <p:sp>
        <p:nvSpPr>
          <p:cNvPr id="29" name="角丸四角形 5">
            <a:extLst>
              <a:ext uri="{FF2B5EF4-FFF2-40B4-BE49-F238E27FC236}">
                <a16:creationId xmlns:a16="http://schemas.microsoft.com/office/drawing/2014/main" id="{62970438-4056-4A14-A7DC-0DEB526AE5C3}"/>
              </a:ext>
            </a:extLst>
          </p:cNvPr>
          <p:cNvSpPr/>
          <p:nvPr/>
        </p:nvSpPr>
        <p:spPr bwMode="auto">
          <a:xfrm>
            <a:off x="699010" y="5653330"/>
            <a:ext cx="3634382" cy="291356"/>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Tree>
    <p:extLst>
      <p:ext uri="{BB962C8B-B14F-4D97-AF65-F5344CB8AC3E}">
        <p14:creationId xmlns:p14="http://schemas.microsoft.com/office/powerpoint/2010/main" val="40833991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388" y="3045072"/>
            <a:ext cx="8784000" cy="467239"/>
          </a:xfrm>
        </p:spPr>
        <p:txBody>
          <a:bodyPr/>
          <a:lstStyle/>
          <a:p>
            <a:r>
              <a:rPr kumimoji="1" lang="en-US" altLang="ja-JP"/>
              <a:t>A</a:t>
            </a:r>
            <a:r>
              <a:rPr lang="ja-JP" altLang="en-US"/>
              <a:t> </a:t>
            </a:r>
            <a:r>
              <a:rPr kumimoji="1" lang="ja-JP" altLang="en-US"/>
              <a:t>付録</a:t>
            </a:r>
          </a:p>
        </p:txBody>
      </p:sp>
    </p:spTree>
    <p:extLst>
      <p:ext uri="{BB962C8B-B14F-4D97-AF65-F5344CB8AC3E}">
        <p14:creationId xmlns:p14="http://schemas.microsoft.com/office/powerpoint/2010/main" val="3987727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グループ化 10"/>
          <p:cNvGrpSpPr/>
          <p:nvPr/>
        </p:nvGrpSpPr>
        <p:grpSpPr>
          <a:xfrm>
            <a:off x="1001686" y="2053357"/>
            <a:ext cx="6912960" cy="3669844"/>
            <a:chOff x="251400" y="1872016"/>
            <a:chExt cx="6912960" cy="3669844"/>
          </a:xfrm>
        </p:grpSpPr>
        <p:pic>
          <p:nvPicPr>
            <p:cNvPr id="5" name="図 4"/>
            <p:cNvPicPr>
              <a:picLocks noChangeAspect="1"/>
            </p:cNvPicPr>
            <p:nvPr/>
          </p:nvPicPr>
          <p:blipFill>
            <a:blip r:embed="rId2"/>
            <a:stretch>
              <a:fillRect/>
            </a:stretch>
          </p:blipFill>
          <p:spPr>
            <a:xfrm>
              <a:off x="251400" y="1872016"/>
              <a:ext cx="6912960" cy="3669844"/>
            </a:xfrm>
            <a:prstGeom prst="rect">
              <a:avLst/>
            </a:prstGeom>
          </p:spPr>
        </p:pic>
        <p:pic>
          <p:nvPicPr>
            <p:cNvPr id="10" name="図 9"/>
            <p:cNvPicPr>
              <a:picLocks noChangeAspect="1"/>
            </p:cNvPicPr>
            <p:nvPr/>
          </p:nvPicPr>
          <p:blipFill>
            <a:blip r:embed="rId3"/>
            <a:stretch>
              <a:fillRect/>
            </a:stretch>
          </p:blipFill>
          <p:spPr>
            <a:xfrm>
              <a:off x="1619590" y="5186575"/>
              <a:ext cx="5429117" cy="294041"/>
            </a:xfrm>
            <a:prstGeom prst="rect">
              <a:avLst/>
            </a:prstGeom>
          </p:spPr>
        </p:pic>
      </p:grpSp>
      <p:sp>
        <p:nvSpPr>
          <p:cNvPr id="2" name="タイトル 1"/>
          <p:cNvSpPr>
            <a:spLocks noGrp="1"/>
          </p:cNvSpPr>
          <p:nvPr>
            <p:ph type="title"/>
          </p:nvPr>
        </p:nvSpPr>
        <p:spPr/>
        <p:txBody>
          <a:bodyPr>
            <a:normAutofit/>
          </a:bodyPr>
          <a:lstStyle/>
          <a:p>
            <a:r>
              <a:rPr kumimoji="1" lang="ja-JP" altLang="en-US" dirty="0"/>
              <a:t>付録① </a:t>
            </a:r>
            <a:r>
              <a:rPr kumimoji="1" lang="en-US" altLang="ja-JP" dirty="0" err="1"/>
              <a:t>Counductor</a:t>
            </a:r>
            <a:r>
              <a:rPr kumimoji="1" lang="ja-JP" altLang="en-US" dirty="0"/>
              <a:t>で</a:t>
            </a:r>
            <a:r>
              <a:rPr kumimoji="1" lang="en-US" altLang="ja-JP" dirty="0"/>
              <a:t>3</a:t>
            </a:r>
            <a:r>
              <a:rPr kumimoji="1" lang="ja-JP" altLang="en-US" dirty="0"/>
              <a:t>モードを束ねて実行する　</a:t>
            </a:r>
          </a:p>
        </p:txBody>
      </p:sp>
      <p:sp>
        <p:nvSpPr>
          <p:cNvPr id="3" name="コンテンツ プレースホルダー 2"/>
          <p:cNvSpPr>
            <a:spLocks noGrp="1"/>
          </p:cNvSpPr>
          <p:nvPr>
            <p:ph sz="quarter" idx="10"/>
          </p:nvPr>
        </p:nvSpPr>
        <p:spPr>
          <a:xfrm>
            <a:off x="179512" y="836712"/>
            <a:ext cx="8784976" cy="1368118"/>
          </a:xfrm>
        </p:spPr>
        <p:txBody>
          <a:bodyPr>
            <a:normAutofit/>
          </a:bodyPr>
          <a:lstStyle/>
          <a:p>
            <a:r>
              <a:rPr lang="en-US" altLang="ja-JP" b="1" dirty="0"/>
              <a:t>3</a:t>
            </a:r>
            <a:r>
              <a:rPr lang="ja-JP" altLang="en-US" b="1" dirty="0"/>
              <a:t>モードを束ねて実行する</a:t>
            </a:r>
            <a:endParaRPr lang="en-US" altLang="ja-JP" b="1" dirty="0"/>
          </a:p>
          <a:p>
            <a:pPr marL="180000" lvl="1" indent="0">
              <a:buNone/>
            </a:pPr>
            <a:r>
              <a:rPr lang="ja-JP" altLang="en-US" dirty="0"/>
              <a:t>本編ではモードごとの作業を個別に実行しましたが、</a:t>
            </a:r>
            <a:r>
              <a:rPr lang="en-US" altLang="ja-JP" dirty="0"/>
              <a:t>Conductor</a:t>
            </a:r>
            <a:r>
              <a:rPr lang="ja-JP" altLang="en-US" dirty="0"/>
              <a:t>を利用することで</a:t>
            </a:r>
            <a:br>
              <a:rPr lang="en-US" altLang="ja-JP" dirty="0"/>
            </a:br>
            <a:r>
              <a:rPr lang="ja-JP" altLang="en-US" b="1" u="sng" dirty="0"/>
              <a:t>複数のモードの作業を実行するジョブフロー</a:t>
            </a:r>
            <a:r>
              <a:rPr lang="ja-JP" altLang="en-US" dirty="0"/>
              <a:t>を作成することもできます。</a:t>
            </a:r>
            <a:br>
              <a:rPr lang="en-US" altLang="ja-JP" dirty="0"/>
            </a:br>
            <a:endParaRPr kumimoji="1" lang="ja-JP" altLang="en-US" dirty="0"/>
          </a:p>
        </p:txBody>
      </p:sp>
      <p:sp>
        <p:nvSpPr>
          <p:cNvPr id="6" name="角丸四角形 5"/>
          <p:cNvSpPr/>
          <p:nvPr/>
        </p:nvSpPr>
        <p:spPr bwMode="auto">
          <a:xfrm>
            <a:off x="2153846" y="3454317"/>
            <a:ext cx="4608640" cy="1164903"/>
          </a:xfrm>
          <a:prstGeom prst="roundRect">
            <a:avLst>
              <a:gd name="adj" fmla="val 5764"/>
            </a:avLst>
          </a:prstGeom>
          <a:noFill/>
          <a:ln w="38100">
            <a:solidFill>
              <a:srgbClr val="FF0000"/>
            </a:solid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endParaRPr kumimoji="1" lang="ja-JP" altLang="en-US" sz="1400" b="1">
              <a:solidFill>
                <a:srgbClr val="FF0000"/>
              </a:solidFill>
              <a:latin typeface="+mn-ea"/>
            </a:endParaRPr>
          </a:p>
        </p:txBody>
      </p:sp>
      <p:sp>
        <p:nvSpPr>
          <p:cNvPr id="8" name="角丸四角形 7"/>
          <p:cNvSpPr/>
          <p:nvPr/>
        </p:nvSpPr>
        <p:spPr bwMode="auto">
          <a:xfrm>
            <a:off x="3776749" y="5364159"/>
            <a:ext cx="4395751" cy="729211"/>
          </a:xfrm>
          <a:prstGeom prst="round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r>
              <a:rPr lang="ja-JP" altLang="en-US" sz="1200">
                <a:solidFill>
                  <a:schemeClr val="tx1"/>
                </a:solidFill>
                <a:latin typeface="+mn-ea"/>
              </a:rPr>
              <a:t>各モードで作成した</a:t>
            </a:r>
            <a:r>
              <a:rPr lang="en-US" altLang="ja-JP" sz="1200">
                <a:solidFill>
                  <a:schemeClr val="tx1"/>
                </a:solidFill>
                <a:latin typeface="+mn-ea"/>
              </a:rPr>
              <a:t>Movement</a:t>
            </a:r>
            <a:r>
              <a:rPr lang="ja-JP" altLang="en-US" sz="1200">
                <a:solidFill>
                  <a:schemeClr val="tx1"/>
                </a:solidFill>
                <a:latin typeface="+mn-ea"/>
              </a:rPr>
              <a:t>や別の</a:t>
            </a:r>
            <a:r>
              <a:rPr lang="en-US" altLang="ja-JP" sz="1200">
                <a:solidFill>
                  <a:schemeClr val="tx1"/>
                </a:solidFill>
                <a:latin typeface="+mn-ea"/>
              </a:rPr>
              <a:t>Conductor</a:t>
            </a:r>
            <a:r>
              <a:rPr lang="ja-JP" altLang="en-US" sz="1200">
                <a:solidFill>
                  <a:schemeClr val="tx1"/>
                </a:solidFill>
                <a:latin typeface="+mn-ea"/>
              </a:rPr>
              <a:t>が投入され、</a:t>
            </a:r>
            <a:endParaRPr lang="en-US" altLang="ja-JP" sz="1200">
              <a:solidFill>
                <a:schemeClr val="tx1"/>
              </a:solidFill>
              <a:latin typeface="+mn-ea"/>
            </a:endParaRPr>
          </a:p>
          <a:p>
            <a:r>
              <a:rPr lang="en-US" altLang="ja-JP" sz="1200">
                <a:solidFill>
                  <a:schemeClr val="tx1"/>
                </a:solidFill>
                <a:latin typeface="+mn-ea"/>
              </a:rPr>
              <a:t>1</a:t>
            </a:r>
            <a:r>
              <a:rPr lang="ja-JP" altLang="en-US" sz="1200">
                <a:solidFill>
                  <a:schemeClr val="tx1"/>
                </a:solidFill>
                <a:latin typeface="+mn-ea"/>
              </a:rPr>
              <a:t>つのジョブフローを形成しています。</a:t>
            </a:r>
            <a:endParaRPr lang="en-US" altLang="ja-JP" sz="1200">
              <a:solidFill>
                <a:schemeClr val="tx1"/>
              </a:solidFill>
              <a:latin typeface="+mn-ea"/>
            </a:endParaRPr>
          </a:p>
        </p:txBody>
      </p:sp>
      <p:sp>
        <p:nvSpPr>
          <p:cNvPr id="12" name="吹き出し: 円形 11">
            <a:extLst>
              <a:ext uri="{FF2B5EF4-FFF2-40B4-BE49-F238E27FC236}">
                <a16:creationId xmlns:a16="http://schemas.microsoft.com/office/drawing/2014/main" id="{0168E117-CCF2-4157-9ED8-CA635CE563C6}"/>
              </a:ext>
            </a:extLst>
          </p:cNvPr>
          <p:cNvSpPr/>
          <p:nvPr/>
        </p:nvSpPr>
        <p:spPr bwMode="auto">
          <a:xfrm>
            <a:off x="3386563" y="5151272"/>
            <a:ext cx="720000" cy="352541"/>
          </a:xfrm>
          <a:prstGeom prst="wedgeEllipseCallout">
            <a:avLst>
              <a:gd name="adj1" fmla="val -50247"/>
              <a:gd name="adj2" fmla="val -244907"/>
            </a:avLst>
          </a:prstGeom>
          <a:solidFill>
            <a:srgbClr val="FF0000"/>
          </a:solidFill>
          <a:ln w="12700">
            <a:noFill/>
          </a:ln>
          <a:effectLst/>
        </p:spPr>
        <p:txBody>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p>
            <a:pPr algn="ctr"/>
            <a:r>
              <a:rPr kumimoji="1" lang="en-US" altLang="ja-JP" sz="1400" b="1" dirty="0">
                <a:solidFill>
                  <a:schemeClr val="bg1"/>
                </a:solidFill>
                <a:latin typeface="+mn-ea"/>
              </a:rPr>
              <a:t>Point</a:t>
            </a:r>
            <a:endParaRPr kumimoji="1" lang="ja-JP" altLang="en-US" sz="1400" b="1" dirty="0">
              <a:solidFill>
                <a:schemeClr val="bg1"/>
              </a:solidFill>
              <a:latin typeface="+mn-ea"/>
            </a:endParaRPr>
          </a:p>
        </p:txBody>
      </p:sp>
    </p:spTree>
    <p:extLst>
      <p:ext uri="{BB962C8B-B14F-4D97-AF65-F5344CB8AC3E}">
        <p14:creationId xmlns:p14="http://schemas.microsoft.com/office/powerpoint/2010/main" val="333027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sz="quarter" idx="10"/>
          </p:nvPr>
        </p:nvSpPr>
        <p:spPr>
          <a:xfrm>
            <a:off x="179512" y="836944"/>
            <a:ext cx="8784976" cy="5616476"/>
          </a:xfrm>
        </p:spPr>
        <p:txBody>
          <a:bodyPr numCol="1">
            <a:normAutofit/>
          </a:bodyPr>
          <a:lstStyle/>
          <a:p>
            <a:r>
              <a:rPr lang="en-US" altLang="ja-JP" b="1" dirty="0"/>
              <a:t>Playbook</a:t>
            </a:r>
            <a:r>
              <a:rPr lang="ja-JP" altLang="en-US" b="1" dirty="0"/>
              <a:t>の作成</a:t>
            </a:r>
            <a:endParaRPr lang="en-US" altLang="ja-JP" b="1" dirty="0"/>
          </a:p>
          <a:p>
            <a:pPr marL="180000" lvl="1" indent="0">
              <a:buNone/>
            </a:pPr>
            <a:r>
              <a:rPr lang="ja-JP" altLang="en-US" dirty="0"/>
              <a:t>本シナリオで使用する５つの</a:t>
            </a:r>
            <a:r>
              <a:rPr lang="en-US" altLang="ja-JP" dirty="0"/>
              <a:t>Playbook</a:t>
            </a:r>
            <a:r>
              <a:rPr lang="ja-JP" altLang="en-US" dirty="0"/>
              <a:t>を作成しましょう。</a:t>
            </a:r>
            <a:endParaRPr lang="en-US" altLang="ja-JP" dirty="0"/>
          </a:p>
          <a:p>
            <a:pPr marL="180000" lvl="1" indent="0">
              <a:buNone/>
            </a:pPr>
            <a:endParaRPr lang="en-US" altLang="ja-JP" b="1" dirty="0"/>
          </a:p>
          <a:p>
            <a:pPr lvl="1"/>
            <a:r>
              <a:rPr lang="ja-JP" altLang="en-US" b="1" dirty="0">
                <a:solidFill>
                  <a:srgbClr val="FF0000"/>
                </a:solidFill>
              </a:rPr>
              <a:t>注意事項</a:t>
            </a:r>
            <a:endParaRPr lang="en-US" altLang="ja-JP" b="1" dirty="0">
              <a:solidFill>
                <a:srgbClr val="FF0000"/>
              </a:solidFill>
            </a:endParaRPr>
          </a:p>
          <a:p>
            <a:pPr lvl="2">
              <a:buClr>
                <a:srgbClr val="002B62"/>
              </a:buClr>
              <a:buFont typeface="Wingdings" panose="05000000000000000000" pitchFamily="2" charset="2"/>
              <a:buChar char="ü"/>
            </a:pPr>
            <a:r>
              <a:rPr lang="ja-JP" altLang="en-US" dirty="0">
                <a:solidFill>
                  <a:srgbClr val="FF0000"/>
                </a:solidFill>
              </a:rPr>
              <a:t>文字コードは</a:t>
            </a:r>
            <a:r>
              <a:rPr lang="en-US" altLang="ja-JP" dirty="0">
                <a:solidFill>
                  <a:srgbClr val="FF0000"/>
                </a:solidFill>
              </a:rPr>
              <a:t>“UTF-8”</a:t>
            </a:r>
          </a:p>
          <a:p>
            <a:pPr lvl="2">
              <a:buClr>
                <a:srgbClr val="002B62"/>
              </a:buClr>
              <a:buFont typeface="Wingdings" panose="05000000000000000000" pitchFamily="2" charset="2"/>
              <a:buChar char="ü"/>
            </a:pPr>
            <a:r>
              <a:rPr lang="ja-JP" altLang="en-US" dirty="0">
                <a:solidFill>
                  <a:srgbClr val="FF0000"/>
                </a:solidFill>
              </a:rPr>
              <a:t>改行コードは</a:t>
            </a:r>
            <a:r>
              <a:rPr lang="en-US" altLang="ja-JP" dirty="0">
                <a:solidFill>
                  <a:srgbClr val="FF0000"/>
                </a:solidFill>
              </a:rPr>
              <a:t>“LF”</a:t>
            </a:r>
          </a:p>
          <a:p>
            <a:pPr lvl="2">
              <a:buClr>
                <a:srgbClr val="002B62"/>
              </a:buClr>
              <a:buFont typeface="Wingdings" panose="05000000000000000000" pitchFamily="2" charset="2"/>
              <a:buChar char="ü"/>
            </a:pPr>
            <a:r>
              <a:rPr lang="ja-JP" altLang="en-US" dirty="0">
                <a:solidFill>
                  <a:srgbClr val="FF0000"/>
                </a:solidFill>
              </a:rPr>
              <a:t>拡張子は</a:t>
            </a:r>
            <a:r>
              <a:rPr lang="en-US" altLang="ja-JP" dirty="0">
                <a:solidFill>
                  <a:srgbClr val="FF0000"/>
                </a:solidFill>
              </a:rPr>
              <a:t>”</a:t>
            </a:r>
            <a:r>
              <a:rPr lang="en-US" altLang="ja-JP" dirty="0" err="1">
                <a:solidFill>
                  <a:srgbClr val="FF0000"/>
                </a:solidFill>
              </a:rPr>
              <a:t>yml</a:t>
            </a:r>
            <a:r>
              <a:rPr lang="en-US" altLang="ja-JP" dirty="0">
                <a:solidFill>
                  <a:srgbClr val="FF0000"/>
                </a:solidFill>
              </a:rPr>
              <a:t>”</a:t>
            </a:r>
          </a:p>
          <a:p>
            <a:pPr lvl="2">
              <a:buClr>
                <a:srgbClr val="002B62"/>
              </a:buClr>
              <a:buFont typeface="Wingdings" panose="05000000000000000000" pitchFamily="2" charset="2"/>
              <a:buChar char="ü"/>
            </a:pPr>
            <a:r>
              <a:rPr lang="ja-JP" altLang="en-US" dirty="0">
                <a:solidFill>
                  <a:srgbClr val="FF0000"/>
                </a:solidFill>
              </a:rPr>
              <a:t>コロンの後は半角スペースを入れる</a:t>
            </a:r>
            <a:endParaRPr lang="en-US" altLang="ja-JP" dirty="0">
              <a:solidFill>
                <a:srgbClr val="FF0000"/>
              </a:solidFill>
            </a:endParaRPr>
          </a:p>
          <a:p>
            <a:pPr lvl="2">
              <a:buClr>
                <a:srgbClr val="002B62"/>
              </a:buClr>
              <a:buFont typeface="Wingdings" panose="05000000000000000000" pitchFamily="2" charset="2"/>
              <a:buChar char="ü"/>
            </a:pPr>
            <a:r>
              <a:rPr lang="ja-JP" altLang="en-US" dirty="0">
                <a:solidFill>
                  <a:srgbClr val="FF0000"/>
                </a:solidFill>
              </a:rPr>
              <a:t>インデントを揃える</a:t>
            </a:r>
            <a:endParaRPr lang="en-US" altLang="ja-JP" dirty="0">
              <a:solidFill>
                <a:srgbClr val="FF0000"/>
              </a:solidFill>
            </a:endParaRPr>
          </a:p>
        </p:txBody>
      </p:sp>
      <p:sp>
        <p:nvSpPr>
          <p:cNvPr id="2" name="タイトル 1"/>
          <p:cNvSpPr>
            <a:spLocks noGrp="1"/>
          </p:cNvSpPr>
          <p:nvPr>
            <p:ph type="title"/>
          </p:nvPr>
        </p:nvSpPr>
        <p:spPr/>
        <p:txBody>
          <a:bodyPr>
            <a:normAutofit/>
          </a:bodyPr>
          <a:lstStyle/>
          <a:p>
            <a:r>
              <a:rPr kumimoji="1" lang="en-US" altLang="ja-JP" dirty="0"/>
              <a:t>1.2</a:t>
            </a:r>
            <a:r>
              <a:rPr kumimoji="1" lang="ja-JP" altLang="en-US" dirty="0"/>
              <a:t> </a:t>
            </a:r>
            <a:r>
              <a:rPr lang="ja-JP" altLang="en-US" dirty="0"/>
              <a:t>必要なファイルの作成 </a:t>
            </a:r>
            <a:r>
              <a:rPr lang="en-US" altLang="ja-JP" dirty="0"/>
              <a:t>(1/4)</a:t>
            </a:r>
            <a:endParaRPr kumimoji="1" lang="ja-JP" altLang="en-US" dirty="0"/>
          </a:p>
        </p:txBody>
      </p:sp>
      <p:sp>
        <p:nvSpPr>
          <p:cNvPr id="5" name="テキスト ボックス 4"/>
          <p:cNvSpPr txBox="1"/>
          <p:nvPr/>
        </p:nvSpPr>
        <p:spPr>
          <a:xfrm>
            <a:off x="400908" y="4779799"/>
            <a:ext cx="3960000" cy="1169551"/>
          </a:xfrm>
          <a:prstGeom prst="rect">
            <a:avLst/>
          </a:prstGeom>
          <a:solidFill>
            <a:srgbClr val="E5F0FF"/>
          </a:solidFill>
        </p:spPr>
        <p:txBody>
          <a:bodyPr wrap="square" rtlCol="0" anchor="ctr">
            <a:spAutoFit/>
          </a:bodyPr>
          <a:lstStyle/>
          <a:p>
            <a:r>
              <a:rPr lang="en-US" altLang="ja-JP" sz="1400" dirty="0"/>
              <a:t>- name: install package with yum</a:t>
            </a:r>
          </a:p>
          <a:p>
            <a:r>
              <a:rPr lang="en-US" altLang="ja-JP" sz="1400" dirty="0"/>
              <a:t>  yum: </a:t>
            </a:r>
          </a:p>
          <a:p>
            <a:r>
              <a:rPr lang="en-US" altLang="ja-JP" sz="1400" dirty="0"/>
              <a:t>    name: "{{ item }}"</a:t>
            </a:r>
          </a:p>
          <a:p>
            <a:r>
              <a:rPr lang="en-US" altLang="ja-JP" sz="1400" dirty="0"/>
              <a:t>    state: present </a:t>
            </a:r>
          </a:p>
          <a:p>
            <a:r>
              <a:rPr lang="en-US" altLang="ja-JP" sz="1400" dirty="0"/>
              <a:t>  </a:t>
            </a:r>
            <a:r>
              <a:rPr lang="en-US" altLang="ja-JP" sz="1400" dirty="0" err="1"/>
              <a:t>with_items</a:t>
            </a:r>
            <a:r>
              <a:rPr lang="en-US" altLang="ja-JP" sz="1400" dirty="0"/>
              <a:t>: "{{ </a:t>
            </a:r>
            <a:r>
              <a:rPr lang="en-US" altLang="ja-JP" sz="1400" dirty="0" err="1"/>
              <a:t>VAR_package_name</a:t>
            </a:r>
            <a:r>
              <a:rPr lang="en-US" altLang="ja-JP" sz="1400" dirty="0"/>
              <a:t> }}"</a:t>
            </a:r>
            <a:endParaRPr kumimoji="1" lang="ja-JP" altLang="en-US" sz="1400" dirty="0"/>
          </a:p>
        </p:txBody>
      </p:sp>
      <p:sp>
        <p:nvSpPr>
          <p:cNvPr id="9" name="テキスト ボックス 8"/>
          <p:cNvSpPr txBox="1"/>
          <p:nvPr/>
        </p:nvSpPr>
        <p:spPr>
          <a:xfrm>
            <a:off x="4572000" y="4775671"/>
            <a:ext cx="4176580" cy="1046440"/>
          </a:xfrm>
          <a:custGeom>
            <a:avLst/>
            <a:gdLst>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580" h="1107996">
                <a:moveTo>
                  <a:pt x="0" y="0"/>
                </a:moveTo>
                <a:lnTo>
                  <a:pt x="4176580" y="0"/>
                </a:lnTo>
                <a:lnTo>
                  <a:pt x="4176580" y="1107996"/>
                </a:lnTo>
                <a:lnTo>
                  <a:pt x="0" y="1107996"/>
                </a:lnTo>
                <a:lnTo>
                  <a:pt x="0" y="0"/>
                </a:lnTo>
                <a:close/>
              </a:path>
            </a:pathLst>
          </a:custGeom>
          <a:noFill/>
        </p:spPr>
        <p:txBody>
          <a:bodyPr wrap="square" rtlCol="0">
            <a:spAutoFit/>
          </a:bodyPr>
          <a:lstStyle/>
          <a:p>
            <a:r>
              <a:rPr lang="ja-JP" altLang="en-US" sz="1600" b="1" dirty="0"/>
              <a:t>ファイル名：</a:t>
            </a:r>
            <a:r>
              <a:rPr lang="en-US" altLang="ja-JP" sz="1600" b="1" dirty="0"/>
              <a:t>1-yum_install.yml</a:t>
            </a:r>
            <a:br>
              <a:rPr lang="en-US" altLang="ja-JP" sz="1600" b="1" dirty="0"/>
            </a:br>
            <a:endParaRPr lang="en-US" altLang="ja-JP" sz="1600" b="1" dirty="0"/>
          </a:p>
          <a:p>
            <a:r>
              <a:rPr lang="ja-JP" altLang="en-US" sz="1400" dirty="0"/>
              <a:t>指定したパッケージをインストールします。</a:t>
            </a:r>
            <a:br>
              <a:rPr lang="en-US" altLang="ja-JP" sz="1400" dirty="0"/>
            </a:br>
            <a:r>
              <a:rPr lang="ja-JP" altLang="en-US" sz="1400" dirty="0"/>
              <a:t>変数には複数具体値変数が代入されます</a:t>
            </a:r>
            <a:r>
              <a:rPr lang="ja-JP" altLang="en-US" sz="1600" dirty="0"/>
              <a:t>。</a:t>
            </a:r>
          </a:p>
        </p:txBody>
      </p:sp>
      <p:sp>
        <p:nvSpPr>
          <p:cNvPr id="11" name="テキスト ボックス 10">
            <a:extLst>
              <a:ext uri="{FF2B5EF4-FFF2-40B4-BE49-F238E27FC236}">
                <a16:creationId xmlns:a16="http://schemas.microsoft.com/office/drawing/2014/main" id="{0862C17D-1D1E-4C3B-9993-59E522E4C57F}"/>
              </a:ext>
            </a:extLst>
          </p:cNvPr>
          <p:cNvSpPr txBox="1"/>
          <p:nvPr/>
        </p:nvSpPr>
        <p:spPr>
          <a:xfrm>
            <a:off x="5259273" y="3429000"/>
            <a:ext cx="3456480" cy="338554"/>
          </a:xfrm>
          <a:custGeom>
            <a:avLst/>
            <a:gdLst>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 name="connsiteX0" fmla="*/ 0 w 4176580"/>
              <a:gd name="connsiteY0" fmla="*/ 0 h 1107996"/>
              <a:gd name="connsiteX1" fmla="*/ 4176580 w 4176580"/>
              <a:gd name="connsiteY1" fmla="*/ 0 h 1107996"/>
              <a:gd name="connsiteX2" fmla="*/ 4176580 w 4176580"/>
              <a:gd name="connsiteY2" fmla="*/ 1107996 h 1107996"/>
              <a:gd name="connsiteX3" fmla="*/ 0 w 4176580"/>
              <a:gd name="connsiteY3" fmla="*/ 1107996 h 1107996"/>
              <a:gd name="connsiteX4" fmla="*/ 0 w 4176580"/>
              <a:gd name="connsiteY4" fmla="*/ 0 h 110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580" h="1107996">
                <a:moveTo>
                  <a:pt x="0" y="0"/>
                </a:moveTo>
                <a:lnTo>
                  <a:pt x="4176580" y="0"/>
                </a:lnTo>
                <a:lnTo>
                  <a:pt x="4176580" y="1107996"/>
                </a:lnTo>
                <a:lnTo>
                  <a:pt x="0" y="1107996"/>
                </a:lnTo>
                <a:lnTo>
                  <a:pt x="0" y="0"/>
                </a:lnTo>
                <a:close/>
              </a:path>
            </a:pathLst>
          </a:custGeom>
          <a:noFill/>
        </p:spPr>
        <p:txBody>
          <a:bodyPr wrap="square" rtlCol="0">
            <a:spAutoFit/>
          </a:bodyPr>
          <a:lstStyle/>
          <a:p>
            <a:r>
              <a:rPr lang="en-US" altLang="ja-JP" sz="1600" b="1" dirty="0">
                <a:solidFill>
                  <a:schemeClr val="accent6"/>
                </a:solidFill>
              </a:rPr>
              <a:t>(</a:t>
            </a:r>
            <a:r>
              <a:rPr lang="ja-JP" altLang="en-US" sz="1600" b="1" dirty="0">
                <a:solidFill>
                  <a:schemeClr val="accent6"/>
                </a:solidFill>
              </a:rPr>
              <a:t>例）</a:t>
            </a:r>
            <a:r>
              <a:rPr lang="en-US" altLang="ja-JP" sz="1600" b="1" dirty="0">
                <a:solidFill>
                  <a:schemeClr val="accent6"/>
                </a:solidFill>
              </a:rPr>
              <a:t> 1-yum_install.yml</a:t>
            </a:r>
            <a:endParaRPr lang="ja-JP" altLang="en-US" sz="1600" dirty="0">
              <a:solidFill>
                <a:schemeClr val="accent6"/>
              </a:solidFill>
            </a:endParaRPr>
          </a:p>
        </p:txBody>
      </p:sp>
      <p:pic>
        <p:nvPicPr>
          <p:cNvPr id="13" name="図 12">
            <a:extLst>
              <a:ext uri="{FF2B5EF4-FFF2-40B4-BE49-F238E27FC236}">
                <a16:creationId xmlns:a16="http://schemas.microsoft.com/office/drawing/2014/main" id="{A438173A-499E-4133-96F4-FE3A79E06B10}"/>
              </a:ext>
            </a:extLst>
          </p:cNvPr>
          <p:cNvPicPr>
            <a:picLocks noChangeAspect="1"/>
          </p:cNvPicPr>
          <p:nvPr/>
        </p:nvPicPr>
        <p:blipFill>
          <a:blip r:embed="rId2"/>
          <a:stretch>
            <a:fillRect/>
          </a:stretch>
        </p:blipFill>
        <p:spPr>
          <a:xfrm>
            <a:off x="4716020" y="1816704"/>
            <a:ext cx="3701580" cy="1611863"/>
          </a:xfrm>
          <a:prstGeom prst="rect">
            <a:avLst/>
          </a:prstGeom>
        </p:spPr>
      </p:pic>
    </p:spTree>
    <p:extLst>
      <p:ext uri="{BB962C8B-B14F-4D97-AF65-F5344CB8AC3E}">
        <p14:creationId xmlns:p14="http://schemas.microsoft.com/office/powerpoint/2010/main" val="16499397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868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982DC838-3C5B-44CE-8EFA-6528F3A2C37E}"/>
              </a:ext>
            </a:extLst>
          </p:cNvPr>
          <p:cNvSpPr>
            <a:spLocks noGrp="1"/>
          </p:cNvSpPr>
          <p:nvPr>
            <p:ph type="title"/>
          </p:nvPr>
        </p:nvSpPr>
        <p:spPr>
          <a:xfrm>
            <a:off x="179513" y="115200"/>
            <a:ext cx="8784000" cy="468000"/>
          </a:xfrm>
        </p:spPr>
        <p:txBody>
          <a:bodyPr/>
          <a:lstStyle/>
          <a:p>
            <a:r>
              <a:rPr lang="en-US" altLang="ja-JP" dirty="0"/>
              <a:t>1.2</a:t>
            </a:r>
            <a:r>
              <a:rPr lang="ja-JP" altLang="en-US" dirty="0"/>
              <a:t> 必要なファイルの作成 </a:t>
            </a:r>
            <a:r>
              <a:rPr lang="en-US" altLang="ja-JP" dirty="0"/>
              <a:t>(2/4)</a:t>
            </a:r>
            <a:endParaRPr kumimoji="1" lang="ja-JP" altLang="en-US" dirty="0"/>
          </a:p>
        </p:txBody>
      </p:sp>
      <p:sp>
        <p:nvSpPr>
          <p:cNvPr id="5" name="コンテンツ プレースホルダー 2">
            <a:extLst>
              <a:ext uri="{FF2B5EF4-FFF2-40B4-BE49-F238E27FC236}">
                <a16:creationId xmlns:a16="http://schemas.microsoft.com/office/drawing/2014/main" id="{4FC80CCD-1BC0-4578-A6AB-446CD11A0721}"/>
              </a:ext>
            </a:extLst>
          </p:cNvPr>
          <p:cNvSpPr>
            <a:spLocks noGrp="1"/>
          </p:cNvSpPr>
          <p:nvPr>
            <p:ph sz="quarter" idx="10"/>
          </p:nvPr>
        </p:nvSpPr>
        <p:spPr>
          <a:xfrm>
            <a:off x="179512" y="836712"/>
            <a:ext cx="8784976" cy="5616476"/>
          </a:xfrm>
        </p:spPr>
        <p:txBody>
          <a:bodyPr/>
          <a:lstStyle/>
          <a:p>
            <a:r>
              <a:rPr lang="en-US" altLang="ja-JP" b="1"/>
              <a:t>Playbook</a:t>
            </a:r>
            <a:r>
              <a:rPr lang="ja-JP" altLang="en-US" b="1"/>
              <a:t>の</a:t>
            </a:r>
            <a:r>
              <a:rPr lang="ja-JP" altLang="en-US" b="1" dirty="0"/>
              <a:t>作成</a:t>
            </a:r>
            <a:endParaRPr kumimoji="1" lang="ja-JP" altLang="en-US" b="1" dirty="0"/>
          </a:p>
        </p:txBody>
      </p:sp>
      <p:sp>
        <p:nvSpPr>
          <p:cNvPr id="7" name="テキスト ボックス 6">
            <a:extLst>
              <a:ext uri="{FF2B5EF4-FFF2-40B4-BE49-F238E27FC236}">
                <a16:creationId xmlns:a16="http://schemas.microsoft.com/office/drawing/2014/main" id="{8FD3B8D8-385A-4327-93D9-CF8A9A0E90A2}"/>
              </a:ext>
            </a:extLst>
          </p:cNvPr>
          <p:cNvSpPr txBox="1"/>
          <p:nvPr/>
        </p:nvSpPr>
        <p:spPr>
          <a:xfrm>
            <a:off x="4567444" y="1628750"/>
            <a:ext cx="4298027" cy="1015663"/>
          </a:xfrm>
          <a:prstGeom prst="rect">
            <a:avLst/>
          </a:prstGeom>
          <a:noFill/>
        </p:spPr>
        <p:txBody>
          <a:bodyPr wrap="square" rtlCol="0">
            <a:spAutoFit/>
          </a:bodyPr>
          <a:lstStyle/>
          <a:p>
            <a:r>
              <a:rPr lang="ja-JP" altLang="en-US" sz="1600" b="1" dirty="0"/>
              <a:t>ファイル名：</a:t>
            </a:r>
            <a:r>
              <a:rPr lang="en-US" altLang="ja-JP" sz="1600" b="1" dirty="0"/>
              <a:t>2-open_port.yml</a:t>
            </a:r>
            <a:r>
              <a:rPr kumimoji="1" lang="ja-JP" altLang="en-US" sz="1400" b="1" dirty="0"/>
              <a:t> </a:t>
            </a:r>
            <a:br>
              <a:rPr kumimoji="1" lang="en-US" altLang="ja-JP" sz="1400" dirty="0"/>
            </a:br>
            <a:endParaRPr kumimoji="1" lang="en-US" altLang="ja-JP" sz="1400" dirty="0"/>
          </a:p>
          <a:p>
            <a:r>
              <a:rPr lang="en-US" altLang="ja-JP" sz="1400" dirty="0" err="1"/>
              <a:t>firewalld</a:t>
            </a:r>
            <a:r>
              <a:rPr lang="ja-JP" altLang="en-US" sz="1400" dirty="0"/>
              <a:t>をインストール、起動し、指定した</a:t>
            </a:r>
            <a:br>
              <a:rPr lang="en-US" altLang="ja-JP" sz="1400" dirty="0"/>
            </a:br>
            <a:r>
              <a:rPr lang="ja-JP" altLang="en-US" sz="1400" dirty="0"/>
              <a:t>ポート宛の通信を許可します。</a:t>
            </a:r>
            <a:endParaRPr lang="en-US" altLang="ja-JP" sz="1600" dirty="0"/>
          </a:p>
        </p:txBody>
      </p:sp>
      <p:sp>
        <p:nvSpPr>
          <p:cNvPr id="8" name="テキスト ボックス 7">
            <a:extLst>
              <a:ext uri="{FF2B5EF4-FFF2-40B4-BE49-F238E27FC236}">
                <a16:creationId xmlns:a16="http://schemas.microsoft.com/office/drawing/2014/main" id="{43708426-745D-447D-986A-C1932BBAACA1}"/>
              </a:ext>
            </a:extLst>
          </p:cNvPr>
          <p:cNvSpPr txBox="1"/>
          <p:nvPr/>
        </p:nvSpPr>
        <p:spPr>
          <a:xfrm>
            <a:off x="395420" y="1628750"/>
            <a:ext cx="3960671" cy="3754874"/>
          </a:xfrm>
          <a:prstGeom prst="rect">
            <a:avLst/>
          </a:prstGeom>
          <a:solidFill>
            <a:srgbClr val="E5F0FF"/>
          </a:solidFill>
        </p:spPr>
        <p:txBody>
          <a:bodyPr wrap="square" rtlCol="0" anchor="ctr">
            <a:spAutoFit/>
          </a:bodyPr>
          <a:lstStyle/>
          <a:p>
            <a:r>
              <a:rPr lang="en-US" altLang="ja-JP" sz="1400" dirty="0"/>
              <a:t>-</a:t>
            </a:r>
            <a:r>
              <a:rPr lang="ja-JP" altLang="en-US" sz="1400" dirty="0"/>
              <a:t> </a:t>
            </a:r>
            <a:r>
              <a:rPr lang="en-US" altLang="ja-JP" sz="1400" dirty="0"/>
              <a:t>name: install </a:t>
            </a:r>
            <a:r>
              <a:rPr lang="en-US" altLang="ja-JP" sz="1400" dirty="0" err="1"/>
              <a:t>firewalld</a:t>
            </a:r>
            <a:endParaRPr lang="en-US" altLang="ja-JP" sz="1400" dirty="0"/>
          </a:p>
          <a:p>
            <a:r>
              <a:rPr lang="en-US" altLang="ja-JP" sz="1400" dirty="0"/>
              <a:t>  yum: </a:t>
            </a:r>
          </a:p>
          <a:p>
            <a:r>
              <a:rPr lang="en-US" altLang="ja-JP" sz="1400" dirty="0"/>
              <a:t>    pkg: </a:t>
            </a:r>
            <a:r>
              <a:rPr lang="en-US" altLang="ja-JP" sz="1400" dirty="0" err="1"/>
              <a:t>firewalld</a:t>
            </a:r>
            <a:endParaRPr lang="en-US" altLang="ja-JP" sz="1400" dirty="0"/>
          </a:p>
          <a:p>
            <a:r>
              <a:rPr lang="en-US" altLang="ja-JP" sz="1400" dirty="0"/>
              <a:t>    state: present</a:t>
            </a:r>
          </a:p>
          <a:p>
            <a:endParaRPr lang="en-US" altLang="ja-JP" sz="1400" dirty="0"/>
          </a:p>
          <a:p>
            <a:r>
              <a:rPr lang="en-US" altLang="ja-JP" sz="1400" dirty="0"/>
              <a:t>- name: start </a:t>
            </a:r>
            <a:r>
              <a:rPr lang="en-US" altLang="ja-JP" sz="1400" dirty="0" err="1"/>
              <a:t>firewalld</a:t>
            </a:r>
            <a:endParaRPr lang="en-US" altLang="ja-JP" sz="1400" dirty="0"/>
          </a:p>
          <a:p>
            <a:r>
              <a:rPr lang="en-US" altLang="ja-JP" sz="1400" dirty="0"/>
              <a:t>  service:</a:t>
            </a:r>
          </a:p>
          <a:p>
            <a:r>
              <a:rPr lang="en-US" altLang="ja-JP" sz="1400" dirty="0"/>
              <a:t>    name: </a:t>
            </a:r>
            <a:r>
              <a:rPr lang="en-US" altLang="ja-JP" sz="1400" dirty="0" err="1"/>
              <a:t>firewalld</a:t>
            </a:r>
            <a:endParaRPr lang="en-US" altLang="ja-JP" sz="1400" dirty="0"/>
          </a:p>
          <a:p>
            <a:r>
              <a:rPr lang="en-US" altLang="ja-JP" sz="1400" dirty="0"/>
              <a:t>    state: started</a:t>
            </a:r>
          </a:p>
          <a:p>
            <a:r>
              <a:rPr lang="en-US" altLang="ja-JP" sz="1400" dirty="0"/>
              <a:t>    enabled: yes</a:t>
            </a:r>
          </a:p>
          <a:p>
            <a:endParaRPr lang="en-US" altLang="ja-JP" sz="1400" dirty="0"/>
          </a:p>
          <a:p>
            <a:r>
              <a:rPr lang="en-US" altLang="ja-JP" sz="1400" dirty="0"/>
              <a:t>- name: open ports</a:t>
            </a:r>
          </a:p>
          <a:p>
            <a:r>
              <a:rPr lang="en-US" altLang="ja-JP" sz="1400" dirty="0"/>
              <a:t>  </a:t>
            </a:r>
            <a:r>
              <a:rPr lang="en-US" altLang="ja-JP" sz="1400" dirty="0" err="1"/>
              <a:t>firewalld</a:t>
            </a:r>
            <a:r>
              <a:rPr lang="en-US" altLang="ja-JP" sz="1400" dirty="0"/>
              <a:t>:</a:t>
            </a:r>
          </a:p>
          <a:p>
            <a:r>
              <a:rPr lang="en-US" altLang="ja-JP" sz="1400" dirty="0"/>
              <a:t>    port: "{{ </a:t>
            </a:r>
            <a:r>
              <a:rPr lang="en-US" altLang="ja-JP" sz="1400" dirty="0" err="1"/>
              <a:t>VAR_port_number</a:t>
            </a:r>
            <a:r>
              <a:rPr lang="en-US" altLang="ja-JP" sz="1400" dirty="0"/>
              <a:t> }}“</a:t>
            </a:r>
          </a:p>
          <a:p>
            <a:r>
              <a:rPr lang="en-US" altLang="ja-JP" sz="1400" dirty="0"/>
              <a:t>    state: enabled</a:t>
            </a:r>
          </a:p>
          <a:p>
            <a:r>
              <a:rPr lang="en-US" altLang="ja-JP" sz="1400" dirty="0"/>
              <a:t>    permanent: yes</a:t>
            </a:r>
          </a:p>
          <a:p>
            <a:r>
              <a:rPr lang="en-US" altLang="ja-JP" sz="1400" dirty="0"/>
              <a:t>    immediate: true</a:t>
            </a:r>
          </a:p>
        </p:txBody>
      </p:sp>
    </p:spTree>
    <p:extLst>
      <p:ext uri="{BB962C8B-B14F-4D97-AF65-F5344CB8AC3E}">
        <p14:creationId xmlns:p14="http://schemas.microsoft.com/office/powerpoint/2010/main" val="392816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1.2</a:t>
            </a:r>
            <a:r>
              <a:rPr lang="ja-JP" altLang="en-US" dirty="0"/>
              <a:t> 必要なファイルの作成 </a:t>
            </a:r>
            <a:r>
              <a:rPr lang="en-US" altLang="ja-JP" dirty="0"/>
              <a:t>(3/4)</a:t>
            </a:r>
            <a:endParaRPr kumimoji="1" lang="ja-JP" altLang="en-US" dirty="0"/>
          </a:p>
        </p:txBody>
      </p:sp>
      <p:sp>
        <p:nvSpPr>
          <p:cNvPr id="3" name="コンテンツ プレースホルダー 2"/>
          <p:cNvSpPr>
            <a:spLocks noGrp="1"/>
          </p:cNvSpPr>
          <p:nvPr>
            <p:ph sz="quarter" idx="10"/>
          </p:nvPr>
        </p:nvSpPr>
        <p:spPr/>
        <p:txBody>
          <a:bodyPr/>
          <a:lstStyle/>
          <a:p>
            <a:r>
              <a:rPr lang="en-US" altLang="ja-JP" b="1"/>
              <a:t>Playbook</a:t>
            </a:r>
            <a:r>
              <a:rPr lang="ja-JP" altLang="en-US" b="1"/>
              <a:t>の</a:t>
            </a:r>
            <a:r>
              <a:rPr lang="ja-JP" altLang="en-US" b="1" dirty="0"/>
              <a:t>作成</a:t>
            </a:r>
            <a:endParaRPr kumimoji="1" lang="ja-JP" altLang="en-US" b="1" dirty="0"/>
          </a:p>
        </p:txBody>
      </p:sp>
      <p:sp>
        <p:nvSpPr>
          <p:cNvPr id="6" name="テキスト ボックス 5"/>
          <p:cNvSpPr txBox="1"/>
          <p:nvPr/>
        </p:nvSpPr>
        <p:spPr>
          <a:xfrm>
            <a:off x="263710" y="4941210"/>
            <a:ext cx="5076000" cy="1384995"/>
          </a:xfrm>
          <a:prstGeom prst="rect">
            <a:avLst/>
          </a:prstGeom>
          <a:solidFill>
            <a:srgbClr val="E5F0FF"/>
          </a:solidFill>
        </p:spPr>
        <p:txBody>
          <a:bodyPr wrap="square" rtlCol="0" anchor="ctr">
            <a:spAutoFit/>
          </a:bodyPr>
          <a:lstStyle/>
          <a:p>
            <a:r>
              <a:rPr lang="en-US" altLang="ja-JP" sz="1400" dirty="0"/>
              <a:t>- name: check if service is running and enabled</a:t>
            </a:r>
          </a:p>
          <a:p>
            <a:r>
              <a:rPr lang="en-US" altLang="ja-JP" sz="1400" dirty="0"/>
              <a:t>  command: '</a:t>
            </a:r>
            <a:r>
              <a:rPr lang="en-US" altLang="ja-JP" sz="1400" dirty="0" err="1"/>
              <a:t>systemctl</a:t>
            </a:r>
            <a:r>
              <a:rPr lang="en-US" altLang="ja-JP" sz="1400" dirty="0"/>
              <a:t> status {{ </a:t>
            </a:r>
            <a:r>
              <a:rPr lang="en-US" altLang="ja-JP" sz="1400" dirty="0" err="1"/>
              <a:t>VAR_service_name</a:t>
            </a:r>
            <a:r>
              <a:rPr lang="en-US" altLang="ja-JP" sz="1400" dirty="0"/>
              <a:t> }}'</a:t>
            </a:r>
          </a:p>
          <a:p>
            <a:r>
              <a:rPr lang="en-US" altLang="ja-JP" sz="1400" dirty="0"/>
              <a:t>  register: </a:t>
            </a:r>
            <a:r>
              <a:rPr lang="en-US" altLang="ja-JP" sz="1400" dirty="0" err="1"/>
              <a:t>command_result</a:t>
            </a:r>
            <a:endParaRPr lang="en-US" altLang="ja-JP" sz="1400" dirty="0"/>
          </a:p>
          <a:p>
            <a:r>
              <a:rPr lang="en-US" altLang="ja-JP" sz="1400" dirty="0"/>
              <a:t>  </a:t>
            </a:r>
            <a:r>
              <a:rPr lang="en-US" altLang="ja-JP" sz="1400" dirty="0" err="1"/>
              <a:t>failed_when</a:t>
            </a:r>
            <a:r>
              <a:rPr lang="en-US" altLang="ja-JP" sz="1400" dirty="0"/>
              <a:t>:</a:t>
            </a:r>
          </a:p>
          <a:p>
            <a:r>
              <a:rPr lang="en-US" altLang="ja-JP" sz="1400" dirty="0"/>
              <a:t>    - '"enabled" not in </a:t>
            </a:r>
            <a:r>
              <a:rPr lang="en-US" altLang="ja-JP" sz="1400" dirty="0" err="1"/>
              <a:t>command_result.stdout</a:t>
            </a:r>
            <a:r>
              <a:rPr lang="en-US" altLang="ja-JP" sz="1400" dirty="0"/>
              <a:t>'</a:t>
            </a:r>
          </a:p>
          <a:p>
            <a:r>
              <a:rPr lang="en-US" altLang="ja-JP" sz="1400" dirty="0"/>
              <a:t>    - '"running" not in </a:t>
            </a:r>
            <a:r>
              <a:rPr lang="en-US" altLang="ja-JP" sz="1400" dirty="0" err="1"/>
              <a:t>command_result.stdout</a:t>
            </a:r>
            <a:r>
              <a:rPr lang="en-US" altLang="ja-JP" sz="1400" dirty="0"/>
              <a:t>'</a:t>
            </a:r>
            <a:endParaRPr kumimoji="1" lang="ja-JP" altLang="en-US" sz="1400" dirty="0"/>
          </a:p>
        </p:txBody>
      </p:sp>
      <p:sp>
        <p:nvSpPr>
          <p:cNvPr id="8" name="テキスト ボックス 7"/>
          <p:cNvSpPr txBox="1"/>
          <p:nvPr/>
        </p:nvSpPr>
        <p:spPr>
          <a:xfrm>
            <a:off x="5386688" y="4941210"/>
            <a:ext cx="3593451" cy="769441"/>
          </a:xfrm>
          <a:prstGeom prst="rect">
            <a:avLst/>
          </a:prstGeom>
          <a:noFill/>
        </p:spPr>
        <p:txBody>
          <a:bodyPr wrap="square" rtlCol="0">
            <a:spAutoFit/>
          </a:bodyPr>
          <a:lstStyle/>
          <a:p>
            <a:r>
              <a:rPr kumimoji="1" lang="ja-JP" altLang="en-US" sz="1600" b="1" dirty="0"/>
              <a:t>ファイル名</a:t>
            </a:r>
            <a:r>
              <a:rPr kumimoji="1" lang="en-US" altLang="ja-JP" sz="1600" b="1" dirty="0"/>
              <a:t>:</a:t>
            </a:r>
            <a:r>
              <a:rPr kumimoji="1" lang="ja-JP" altLang="en-US" sz="1600" b="1" dirty="0"/>
              <a:t> </a:t>
            </a:r>
            <a:r>
              <a:rPr lang="en-US" altLang="ja-JP" sz="1600" b="1" dirty="0"/>
              <a:t>5-check_service.yml</a:t>
            </a:r>
          </a:p>
          <a:p>
            <a:br>
              <a:rPr lang="en-US" altLang="ja-JP" sz="1400" dirty="0"/>
            </a:br>
            <a:r>
              <a:rPr lang="ja-JP" altLang="en-US" sz="1400" dirty="0"/>
              <a:t>サービスが起動したことを確認します。</a:t>
            </a:r>
          </a:p>
        </p:txBody>
      </p:sp>
      <p:sp>
        <p:nvSpPr>
          <p:cNvPr id="7" name="テキスト ボックス 6"/>
          <p:cNvSpPr txBox="1"/>
          <p:nvPr/>
        </p:nvSpPr>
        <p:spPr>
          <a:xfrm>
            <a:off x="263710" y="3570478"/>
            <a:ext cx="5076000" cy="1169551"/>
          </a:xfrm>
          <a:prstGeom prst="rect">
            <a:avLst/>
          </a:prstGeom>
          <a:solidFill>
            <a:srgbClr val="E5F0FF"/>
          </a:solidFill>
        </p:spPr>
        <p:txBody>
          <a:bodyPr wrap="square" rtlCol="0" anchor="ctr">
            <a:spAutoFit/>
          </a:bodyPr>
          <a:lstStyle/>
          <a:p>
            <a:r>
              <a:rPr lang="en-US" altLang="ja-JP" sz="1400" dirty="0"/>
              <a:t>- name: start service</a:t>
            </a:r>
          </a:p>
          <a:p>
            <a:r>
              <a:rPr lang="en-US" altLang="ja-JP" sz="1400" dirty="0"/>
              <a:t>  service:</a:t>
            </a:r>
          </a:p>
          <a:p>
            <a:r>
              <a:rPr lang="en-US" altLang="ja-JP" sz="1400" dirty="0"/>
              <a:t>    name: "{{ </a:t>
            </a:r>
            <a:r>
              <a:rPr lang="en-US" altLang="ja-JP" sz="1400" dirty="0" err="1"/>
              <a:t>VAR_service_name</a:t>
            </a:r>
            <a:r>
              <a:rPr lang="en-US" altLang="ja-JP" sz="1400" dirty="0"/>
              <a:t> }}"</a:t>
            </a:r>
          </a:p>
          <a:p>
            <a:r>
              <a:rPr lang="en-US" altLang="ja-JP" sz="1400" dirty="0"/>
              <a:t>    state: started</a:t>
            </a:r>
          </a:p>
          <a:p>
            <a:r>
              <a:rPr lang="en-US" altLang="ja-JP" sz="1400" dirty="0"/>
              <a:t>    enabled: yes</a:t>
            </a:r>
            <a:endParaRPr kumimoji="1" lang="ja-JP" altLang="en-US" sz="1400" dirty="0"/>
          </a:p>
        </p:txBody>
      </p:sp>
      <p:sp>
        <p:nvSpPr>
          <p:cNvPr id="9" name="テキスト ボックス 8"/>
          <p:cNvSpPr txBox="1"/>
          <p:nvPr/>
        </p:nvSpPr>
        <p:spPr>
          <a:xfrm>
            <a:off x="5386688" y="3570478"/>
            <a:ext cx="3593451" cy="769441"/>
          </a:xfrm>
          <a:prstGeom prst="rect">
            <a:avLst/>
          </a:prstGeom>
          <a:noFill/>
        </p:spPr>
        <p:txBody>
          <a:bodyPr wrap="square" rtlCol="0">
            <a:spAutoFit/>
          </a:bodyPr>
          <a:lstStyle/>
          <a:p>
            <a:r>
              <a:rPr kumimoji="1" lang="ja-JP" altLang="en-US" sz="1600" b="1" dirty="0"/>
              <a:t>ファイル名</a:t>
            </a:r>
            <a:r>
              <a:rPr kumimoji="1" lang="en-US" altLang="ja-JP" sz="1600" b="1" dirty="0"/>
              <a:t>:</a:t>
            </a:r>
            <a:r>
              <a:rPr kumimoji="1" lang="ja-JP" altLang="en-US" sz="1600" b="1" dirty="0"/>
              <a:t> </a:t>
            </a:r>
            <a:r>
              <a:rPr kumimoji="1" lang="en-US" altLang="ja-JP" sz="1600" b="1" dirty="0"/>
              <a:t>4</a:t>
            </a:r>
            <a:r>
              <a:rPr lang="en-US" altLang="ja-JP" sz="1600" b="1" dirty="0"/>
              <a:t>-start_service.yml</a:t>
            </a:r>
          </a:p>
          <a:p>
            <a:br>
              <a:rPr lang="en-US" altLang="ja-JP" sz="1400" dirty="0"/>
            </a:br>
            <a:r>
              <a:rPr lang="ja-JP" altLang="en-US" sz="1400" dirty="0"/>
              <a:t>指定したサービスを起動します。</a:t>
            </a:r>
          </a:p>
        </p:txBody>
      </p:sp>
      <p:sp>
        <p:nvSpPr>
          <p:cNvPr id="11" name="テキスト ボックス 10"/>
          <p:cNvSpPr txBox="1"/>
          <p:nvPr/>
        </p:nvSpPr>
        <p:spPr>
          <a:xfrm>
            <a:off x="263710" y="1337973"/>
            <a:ext cx="5076000" cy="2031325"/>
          </a:xfrm>
          <a:prstGeom prst="rect">
            <a:avLst/>
          </a:prstGeom>
          <a:solidFill>
            <a:srgbClr val="E5F0FF"/>
          </a:solidFill>
        </p:spPr>
        <p:txBody>
          <a:bodyPr wrap="square" rtlCol="0" anchor="ctr">
            <a:spAutoFit/>
          </a:bodyPr>
          <a:lstStyle/>
          <a:p>
            <a:r>
              <a:rPr lang="en-US" altLang="ja-JP" sz="1400" dirty="0"/>
              <a:t>- name: copy index.html</a:t>
            </a:r>
          </a:p>
          <a:p>
            <a:r>
              <a:rPr lang="en-US" altLang="ja-JP" sz="1400" dirty="0"/>
              <a:t>  copy:</a:t>
            </a:r>
          </a:p>
          <a:p>
            <a:r>
              <a:rPr lang="en-US" altLang="ja-JP" sz="1400" dirty="0"/>
              <a:t>    </a:t>
            </a:r>
            <a:r>
              <a:rPr lang="en-US" altLang="ja-JP" sz="1400" dirty="0" err="1"/>
              <a:t>src</a:t>
            </a:r>
            <a:r>
              <a:rPr lang="en-US" altLang="ja-JP" sz="1400" dirty="0"/>
              <a:t>: “{{ </a:t>
            </a:r>
            <a:r>
              <a:rPr lang="en-US" altLang="ja-JP" sz="1400" dirty="0" err="1"/>
              <a:t>CPF_index_html</a:t>
            </a:r>
            <a:r>
              <a:rPr lang="en-US" altLang="ja-JP" sz="1400" dirty="0"/>
              <a:t> }}”</a:t>
            </a:r>
          </a:p>
          <a:p>
            <a:r>
              <a:rPr kumimoji="1" lang="en-US" altLang="ja-JP" sz="1400" dirty="0"/>
              <a:t>    </a:t>
            </a:r>
            <a:r>
              <a:rPr kumimoji="1" lang="en-US" altLang="ja-JP" sz="1400" dirty="0" err="1"/>
              <a:t>dest</a:t>
            </a:r>
            <a:r>
              <a:rPr kumimoji="1" lang="en-US" altLang="ja-JP" sz="1400" dirty="0"/>
              <a:t>: /</a:t>
            </a:r>
            <a:r>
              <a:rPr kumimoji="1" lang="en-US" altLang="ja-JP" sz="1400" dirty="0" err="1"/>
              <a:t>var</a:t>
            </a:r>
            <a:r>
              <a:rPr kumimoji="1" lang="en-US" altLang="ja-JP" sz="1400" dirty="0"/>
              <a:t>/www/html/index.html</a:t>
            </a:r>
            <a:br>
              <a:rPr kumimoji="1" lang="en-US" altLang="ja-JP" sz="1400" dirty="0"/>
            </a:br>
            <a:r>
              <a:rPr kumimoji="1" lang="en-US" altLang="ja-JP" sz="1400" dirty="0"/>
              <a:t>    owner: root</a:t>
            </a:r>
            <a:br>
              <a:rPr kumimoji="1" lang="en-US" altLang="ja-JP" sz="1400" dirty="0"/>
            </a:br>
            <a:r>
              <a:rPr kumimoji="1" lang="en-US" altLang="ja-JP" sz="1400" dirty="0"/>
              <a:t>    group: root</a:t>
            </a:r>
          </a:p>
          <a:p>
            <a:r>
              <a:rPr lang="en-US" altLang="ja-JP" sz="1400" dirty="0"/>
              <a:t>    mode: 0644</a:t>
            </a:r>
          </a:p>
          <a:p>
            <a:r>
              <a:rPr lang="ja-JP" altLang="en-US" sz="1400" dirty="0"/>
              <a:t>    </a:t>
            </a:r>
            <a:r>
              <a:rPr lang="en-US" altLang="ja-JP" sz="1400" dirty="0"/>
              <a:t>backup: yes</a:t>
            </a:r>
            <a:br>
              <a:rPr lang="en-US" altLang="ja-JP" sz="1400" dirty="0"/>
            </a:br>
            <a:r>
              <a:rPr lang="ja-JP" altLang="en-US" sz="1400" dirty="0"/>
              <a:t>  </a:t>
            </a:r>
            <a:r>
              <a:rPr lang="en-US" altLang="ja-JP" sz="1400" dirty="0"/>
              <a:t>when: ‘</a:t>
            </a:r>
            <a:r>
              <a:rPr lang="en-US" altLang="ja-JP" sz="1400" dirty="0" err="1"/>
              <a:t>VAR_service_name</a:t>
            </a:r>
            <a:r>
              <a:rPr lang="en-US" altLang="ja-JP" sz="1400" dirty="0"/>
              <a:t> == “</a:t>
            </a:r>
            <a:r>
              <a:rPr lang="en-US" altLang="ja-JP" sz="1400" dirty="0" err="1"/>
              <a:t>httpd</a:t>
            </a:r>
            <a:r>
              <a:rPr lang="en-US" altLang="ja-JP" sz="1400" dirty="0"/>
              <a:t>”’</a:t>
            </a:r>
            <a:endParaRPr kumimoji="1" lang="ja-JP" altLang="en-US" sz="1400" dirty="0"/>
          </a:p>
        </p:txBody>
      </p:sp>
      <p:sp>
        <p:nvSpPr>
          <p:cNvPr id="12" name="テキスト ボックス 11"/>
          <p:cNvSpPr txBox="1"/>
          <p:nvPr/>
        </p:nvSpPr>
        <p:spPr>
          <a:xfrm>
            <a:off x="5386688" y="1337973"/>
            <a:ext cx="3593451" cy="1261884"/>
          </a:xfrm>
          <a:prstGeom prst="rect">
            <a:avLst/>
          </a:prstGeom>
          <a:noFill/>
        </p:spPr>
        <p:txBody>
          <a:bodyPr wrap="square" rtlCol="0">
            <a:spAutoFit/>
          </a:bodyPr>
          <a:lstStyle/>
          <a:p>
            <a:r>
              <a:rPr kumimoji="1" lang="ja-JP" altLang="en-US" sz="1600" b="1" dirty="0"/>
              <a:t>ファイル名</a:t>
            </a:r>
            <a:r>
              <a:rPr kumimoji="1" lang="en-US" altLang="ja-JP" sz="1600" b="1" dirty="0"/>
              <a:t>:</a:t>
            </a:r>
            <a:r>
              <a:rPr kumimoji="1" lang="ja-JP" altLang="en-US" sz="1600" b="1" dirty="0"/>
              <a:t> </a:t>
            </a:r>
            <a:r>
              <a:rPr kumimoji="1" lang="en-US" altLang="ja-JP" sz="1600" b="1" dirty="0"/>
              <a:t>3</a:t>
            </a:r>
            <a:r>
              <a:rPr lang="en-US" altLang="ja-JP" sz="1600" b="1" dirty="0"/>
              <a:t>-copy_index.yml</a:t>
            </a:r>
          </a:p>
          <a:p>
            <a:endParaRPr lang="en-US" altLang="ja-JP" sz="1600" b="1" dirty="0"/>
          </a:p>
          <a:p>
            <a:r>
              <a:rPr lang="ja-JP" altLang="en-US" sz="1400" dirty="0"/>
              <a:t>ファイルをコピーし配置します。</a:t>
            </a:r>
            <a:endParaRPr lang="en-US" altLang="ja-JP" sz="1400" dirty="0"/>
          </a:p>
          <a:p>
            <a:br>
              <a:rPr lang="en-US" altLang="ja-JP" sz="1400" dirty="0"/>
            </a:br>
            <a:endParaRPr lang="ja-JP" altLang="en-US" sz="1400" dirty="0"/>
          </a:p>
        </p:txBody>
      </p:sp>
    </p:spTree>
    <p:extLst>
      <p:ext uri="{BB962C8B-B14F-4D97-AF65-F5344CB8AC3E}">
        <p14:creationId xmlns:p14="http://schemas.microsoft.com/office/powerpoint/2010/main" val="1492395519"/>
      </p:ext>
    </p:extLst>
  </p:cSld>
  <p:clrMapOvr>
    <a:masterClrMapping/>
  </p:clrMapOvr>
</p:sld>
</file>

<file path=ppt/theme/theme1.xml><?xml version="1.0" encoding="utf-8"?>
<a:theme xmlns:a="http://schemas.openxmlformats.org/drawingml/2006/main" name="NEC_standard4_3">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0</TotalTime>
  <Words>7951</Words>
  <Application>Microsoft Office PowerPoint</Application>
  <PresentationFormat>画面に合わせる (4:3)</PresentationFormat>
  <Paragraphs>1657</Paragraphs>
  <Slides>70</Slides>
  <Notes>4</Notes>
  <HiddenSlides>0</HiddenSlides>
  <MMClips>0</MMClips>
  <ScaleCrop>false</ScaleCrop>
  <HeadingPairs>
    <vt:vector size="6" baseType="variant">
      <vt:variant>
        <vt:lpstr>使用されているフォント</vt:lpstr>
      </vt:variant>
      <vt:variant>
        <vt:i4>12</vt:i4>
      </vt:variant>
      <vt:variant>
        <vt:lpstr>テーマ</vt:lpstr>
      </vt:variant>
      <vt:variant>
        <vt:i4>2</vt:i4>
      </vt:variant>
      <vt:variant>
        <vt:lpstr>スライド タイトル</vt:lpstr>
      </vt:variant>
      <vt:variant>
        <vt:i4>70</vt:i4>
      </vt:variant>
    </vt:vector>
  </HeadingPairs>
  <TitlesOfParts>
    <vt:vector size="84" baseType="lpstr">
      <vt:lpstr>HGP創英角ｺﾞｼｯｸUB</vt:lpstr>
      <vt:lpstr>メイリオ</vt:lpstr>
      <vt:lpstr>游ゴシック</vt:lpstr>
      <vt:lpstr>游ゴシック Light</vt:lpstr>
      <vt:lpstr>Arial</vt:lpstr>
      <vt:lpstr>Calibri</vt:lpstr>
      <vt:lpstr>Consolas</vt:lpstr>
      <vt:lpstr>Footlight MT Light</vt:lpstr>
      <vt:lpstr>Microsoft Sans Serif</vt:lpstr>
      <vt:lpstr>Tahoma</vt:lpstr>
      <vt:lpstr>Verdana</vt:lpstr>
      <vt:lpstr>Wingdings</vt:lpstr>
      <vt:lpstr>NEC_standard4_3</vt:lpstr>
      <vt:lpstr>デザインの設定</vt:lpstr>
      <vt:lpstr>PowerPoint プレゼンテーション</vt:lpstr>
      <vt:lpstr>目次</vt:lpstr>
      <vt:lpstr>はじめに 本書の使い方</vt:lpstr>
      <vt:lpstr>第１章 Ansible‐Legacy編</vt:lpstr>
      <vt:lpstr>1.1 作業環境とシナリオ</vt:lpstr>
      <vt:lpstr>1.1 作業環境とシナリオ </vt:lpstr>
      <vt:lpstr>1.2 必要なファイルの作成 (1/4)</vt:lpstr>
      <vt:lpstr>1.2 必要なファイルの作成 (2/4)</vt:lpstr>
      <vt:lpstr>1.2 必要なファイルの作成 (3/4)</vt:lpstr>
      <vt:lpstr>1.2 必要なファイルの作成 (4/4)</vt:lpstr>
      <vt:lpstr>1.3 Movementの設定 (1/4) </vt:lpstr>
      <vt:lpstr>1.3 Movementの設定 (2/4) </vt:lpstr>
      <vt:lpstr>1.3 Movementの設定 (3/4) </vt:lpstr>
      <vt:lpstr>1.3 Movementの設定 (4/4) </vt:lpstr>
      <vt:lpstr>1.4 Conductorの作成</vt:lpstr>
      <vt:lpstr>1.5 オペレーションの登録</vt:lpstr>
      <vt:lpstr>1.6 機器一覧への登録</vt:lpstr>
      <vt:lpstr>1.7 パラメータシートの作成 (1/2) </vt:lpstr>
      <vt:lpstr>1.7 パラメータシートの作成 (2/2) </vt:lpstr>
      <vt:lpstr>1.8 データの登録 </vt:lpstr>
      <vt:lpstr>1.9 代入値自動登録設定</vt:lpstr>
      <vt:lpstr>1.10 代入値・対象ホストの確認</vt:lpstr>
      <vt:lpstr>1.11 作業の実行 (1/3)</vt:lpstr>
      <vt:lpstr>1.11 作業の実行 (2/3)</vt:lpstr>
      <vt:lpstr>1.11 作業の実行 (3/3)</vt:lpstr>
      <vt:lpstr>第２章 Ansible-LegacyRole編</vt:lpstr>
      <vt:lpstr>2.1 作業環境とシナリオ(1/3)</vt:lpstr>
      <vt:lpstr>2.1 作業環境とシナリオ(2/3)</vt:lpstr>
      <vt:lpstr>2.1 作業環境とシナリオ(3/3)</vt:lpstr>
      <vt:lpstr>2.2 ロールパッケージの準備(1/5)</vt:lpstr>
      <vt:lpstr>2.2 ロールパッケージの準備(2/5)</vt:lpstr>
      <vt:lpstr>2.2 ロールパッケージの準備(3/5)</vt:lpstr>
      <vt:lpstr>2.2 ロールパッケージの準備(4/5)</vt:lpstr>
      <vt:lpstr>2.2 ロールパッケージの準備(5/5)</vt:lpstr>
      <vt:lpstr>2.3 Movementの設定 (1/3)</vt:lpstr>
      <vt:lpstr>2.3 Movementの設定 (2/3)</vt:lpstr>
      <vt:lpstr>2.3 Movementの設定 (3/3)</vt:lpstr>
      <vt:lpstr>2.4 オペレーションの設定</vt:lpstr>
      <vt:lpstr>2.5 機器一覧への登録</vt:lpstr>
      <vt:lpstr>2.6 パラメータシート作成(1/2)</vt:lpstr>
      <vt:lpstr>2.6 パラメータシート作成(2/2)</vt:lpstr>
      <vt:lpstr>2.7 データの登録</vt:lpstr>
      <vt:lpstr>2.8 代入値自動登録設定</vt:lpstr>
      <vt:lpstr>2.9 代入値・対象ホストの確認</vt:lpstr>
      <vt:lpstr>2.10 作業の実行 (1/2)</vt:lpstr>
      <vt:lpstr>2.10 作業の実行 (2/2)</vt:lpstr>
      <vt:lpstr>第3章 Ansible-Pioneer編</vt:lpstr>
      <vt:lpstr>3.1 作業環境とシナリオ</vt:lpstr>
      <vt:lpstr>3.1 作業環境とシナリオ</vt:lpstr>
      <vt:lpstr>3.2 対話ファイルの作成(1/3)</vt:lpstr>
      <vt:lpstr>3.2 対話ファイルの作成(2/3)</vt:lpstr>
      <vt:lpstr>3.2 対話ファイルの作成(3/3)</vt:lpstr>
      <vt:lpstr>3.3 OS種別の作成</vt:lpstr>
      <vt:lpstr>3.4 Movementの設定 (1/4)</vt:lpstr>
      <vt:lpstr>3.4 Movementの設定 (2/4)</vt:lpstr>
      <vt:lpstr>3.4 Movementの設定 (3/4)</vt:lpstr>
      <vt:lpstr>3.4 Movementの設定 (4/4)</vt:lpstr>
      <vt:lpstr>3.5 オペレーションの登録</vt:lpstr>
      <vt:lpstr>3.6 機器一覧への登録（1/2)</vt:lpstr>
      <vt:lpstr>3.6 機器一覧への登録（2/2)</vt:lpstr>
      <vt:lpstr>3.７ パラメータシート作成 (1/2)</vt:lpstr>
      <vt:lpstr>3.7 パラメータシート作成 (2/2)</vt:lpstr>
      <vt:lpstr>3.8 データの登録</vt:lpstr>
      <vt:lpstr>3.9 代入値自動登録設定</vt:lpstr>
      <vt:lpstr>3.10 代入値・対象ホストの確認</vt:lpstr>
      <vt:lpstr>3.11 作業の実行 (1/2)</vt:lpstr>
      <vt:lpstr>3.11 作業の実行 (2/2)</vt:lpstr>
      <vt:lpstr>A 付録</vt:lpstr>
      <vt:lpstr>付録① Counductorで3モードを束ねて実行する　</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2017-07-14T05:50:27Z</dcterms:created>
  <dcterms:modified xsi:type="dcterms:W3CDTF">2022-06-02T06:39:36Z</dcterms:modified>
</cp:coreProperties>
</file>