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4"/>
  </p:notesMasterIdLst>
  <p:handoutMasterIdLst>
    <p:handoutMasterId r:id="rId35"/>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24" r:id="rId25"/>
    <p:sldId id="527" r:id="rId26"/>
    <p:sldId id="528" r:id="rId27"/>
    <p:sldId id="529" r:id="rId28"/>
    <p:sldId id="534" r:id="rId29"/>
    <p:sldId id="542" r:id="rId30"/>
    <p:sldId id="533" r:id="rId31"/>
    <p:sldId id="537" r:id="rId32"/>
    <p:sldId id="318"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76" d="100"/>
          <a:sy n="76" d="100"/>
        </p:scale>
        <p:origin x="1350" y="84"/>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2021/7/20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2021/7/20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2021/7/20</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smtClean="0"/>
              <a:t>1.8</a:t>
            </a:r>
            <a:r>
              <a:rPr lang="ja-JP" altLang="en-US"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450874887"/>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p>
                    <a:p>
                      <a:r>
                        <a:rPr kumimoji="1" lang="en-US" altLang="ja-JP" sz="1000" b="1" dirty="0" smtClean="0"/>
                        <a:t>CentOS Stream8</a:t>
                      </a:r>
                    </a:p>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smtClean="0"/>
              <a:t>1/9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smtClean="0"/>
              <a:t># </a:t>
            </a:r>
            <a:r>
              <a:rPr lang="en-US" altLang="ja-JP" sz="1100" dirty="0" smtClean="0"/>
              <a:t>curl -OL https</a:t>
            </a:r>
            <a:r>
              <a:rPr lang="en-US" altLang="ja-JP" sz="1100" dirty="0"/>
              <a:t>://github.com/exastro-suite/it-automation/releases/download/v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r>
              <a:rPr lang="en-US" altLang="ja-JP" dirty="0" smtClean="0"/>
              <a:t/>
            </a:r>
            <a:br>
              <a:rPr lang="en-US" altLang="ja-JP" dirty="0" smtClean="0"/>
            </a:br>
            <a:r>
              <a:rPr lang="en-US" altLang="ja-JP" dirty="0" smtClean="0"/>
              <a:t/>
            </a:r>
            <a:br>
              <a:rPr lang="en-US" altLang="ja-JP" dirty="0" smtClean="0"/>
            </a:br>
            <a:r>
              <a:rPr lang="en-US" altLang="ja-JP" dirty="0" smtClean="0"/>
              <a:t>※</a:t>
            </a:r>
            <a:r>
              <a:rPr lang="en-US" altLang="ja-JP" dirty="0"/>
              <a:t> curl</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2/9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932728218"/>
              </p:ext>
            </p:extLst>
          </p:nvPr>
        </p:nvGraphicFramePr>
        <p:xfrm>
          <a:off x="611450" y="2348850"/>
          <a:ext cx="7777080" cy="4095512"/>
        </p:xfrm>
        <a:graphic>
          <a:graphicData uri="http://schemas.openxmlformats.org/drawingml/2006/table">
            <a:tbl>
              <a:tblPr firstRow="1" firstCol="1" bandRow="1">
                <a:tableStyleId>{5C22544A-7EE6-4342-B048-85BDC9FD1C3A}</a:tableStyleId>
              </a:tblPr>
              <a:tblGrid>
                <a:gridCol w="1824978">
                  <a:extLst>
                    <a:ext uri="{9D8B030D-6E8A-4147-A177-3AD203B41FA5}">
                      <a16:colId xmlns:a16="http://schemas.microsoft.com/office/drawing/2014/main" val="20000"/>
                    </a:ext>
                  </a:extLst>
                </a:gridCol>
                <a:gridCol w="693315">
                  <a:extLst>
                    <a:ext uri="{9D8B030D-6E8A-4147-A177-3AD203B41FA5}">
                      <a16:colId xmlns:a16="http://schemas.microsoft.com/office/drawing/2014/main" val="656937097"/>
                    </a:ext>
                  </a:extLst>
                </a:gridCol>
                <a:gridCol w="1082207">
                  <a:extLst>
                    <a:ext uri="{9D8B030D-6E8A-4147-A177-3AD203B41FA5}">
                      <a16:colId xmlns:a16="http://schemas.microsoft.com/office/drawing/2014/main" val="20002"/>
                    </a:ext>
                  </a:extLst>
                </a:gridCol>
                <a:gridCol w="4176580">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※CentOS Stream8</a:t>
                      </a:r>
                      <a:r>
                        <a:rPr lang="ja-JP" altLang="en-US" sz="1000" kern="100" dirty="0" smtClean="0">
                          <a:solidFill>
                            <a:srgbClr val="FF0000"/>
                          </a:solidFill>
                          <a:effectLst/>
                          <a:latin typeface="+mn-ea"/>
                          <a:ea typeface="+mn-ea"/>
                          <a:cs typeface="Times New Roman" panose="02020603050405020304" pitchFamily="18" charset="0"/>
                        </a:rPr>
                        <a:t>の場合は、</a:t>
                      </a:r>
                      <a:r>
                        <a:rPr lang="en-US" altLang="ja-JP" sz="1000" kern="100" dirty="0" smtClean="0">
                          <a:solidFill>
                            <a:srgbClr val="FF0000"/>
                          </a:solidFill>
                          <a:effectLst/>
                          <a:latin typeface="+mn-ea"/>
                          <a:ea typeface="+mn-ea"/>
                          <a:cs typeface="Times New Roman" panose="02020603050405020304" pitchFamily="18" charset="0"/>
                        </a:rPr>
                        <a:t>CentOS8</a:t>
                      </a:r>
                      <a:r>
                        <a:rPr lang="ja-JP" altLang="en-US" sz="1000" kern="100" dirty="0" smtClean="0">
                          <a:solidFill>
                            <a:srgbClr val="FF0000"/>
                          </a:solidFill>
                          <a:effectLst/>
                          <a:latin typeface="+mn-ea"/>
                          <a:ea typeface="+mn-ea"/>
                          <a:cs typeface="Times New Roman" panose="02020603050405020304" pitchFamily="18" charset="0"/>
                        </a:rPr>
                        <a:t>を指定してください。</a:t>
                      </a:r>
                      <a:endParaRPr lang="ja-JP" altLang="ja-JP" sz="1000" kern="100" dirty="0" smtClean="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37880">
                <a:tc>
                  <a:txBody>
                    <a:bodyPr/>
                    <a:lstStyle/>
                    <a:p>
                      <a:pPr algn="just">
                        <a:lnSpc>
                          <a:spcPct val="150000"/>
                        </a:lnSpc>
                        <a:spcAft>
                          <a:spcPts val="0"/>
                        </a:spcAft>
                      </a:pPr>
                      <a:r>
                        <a:rPr lang="en-US" sz="1000" kern="100" dirty="0">
                          <a:effectLst/>
                          <a:latin typeface="+mn-ea"/>
                          <a:ea typeface="+mn-ea"/>
                        </a:rPr>
                        <a:t>db_root_password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solidFill>
                            <a:schemeClr val="tx1"/>
                          </a:solidFill>
                          <a:effectLst/>
                          <a:latin typeface="+mn-lt"/>
                        </a:rPr>
                        <a:t>MariaDB</a:t>
                      </a:r>
                      <a:r>
                        <a:rPr lang="ja-JP" sz="1000" kern="100" dirty="0" smtClean="0">
                          <a:solidFill>
                            <a:schemeClr val="tx1"/>
                          </a:solidFill>
                          <a:effectLst/>
                          <a:latin typeface="+mn-lt"/>
                        </a:rPr>
                        <a:t>の</a:t>
                      </a:r>
                      <a:r>
                        <a:rPr lang="en-US" sz="1000" kern="100" dirty="0">
                          <a:solidFill>
                            <a:schemeClr val="tx1"/>
                          </a:solidFill>
                          <a:effectLst/>
                          <a:latin typeface="+mn-lt"/>
                        </a:rPr>
                        <a:t>root</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37880">
                <a:tc>
                  <a:txBody>
                    <a:bodyPr/>
                    <a:lstStyle/>
                    <a:p>
                      <a:pPr algn="just">
                        <a:lnSpc>
                          <a:spcPct val="150000"/>
                        </a:lnSpc>
                        <a:spcAft>
                          <a:spcPts val="0"/>
                        </a:spcAft>
                      </a:pPr>
                      <a:r>
                        <a:rPr lang="en-US" sz="1000" kern="100" dirty="0">
                          <a:effectLst/>
                          <a:latin typeface="+mn-ea"/>
                          <a:ea typeface="+mn-ea"/>
                        </a:rPr>
                        <a:t>db_name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6"/>
                  </a:ext>
                </a:extLst>
              </a:tr>
              <a:tr h="237880">
                <a:tc>
                  <a:txBody>
                    <a:bodyPr/>
                    <a:lstStyle/>
                    <a:p>
                      <a:pPr algn="just">
                        <a:lnSpc>
                          <a:spcPct val="150000"/>
                        </a:lnSpc>
                        <a:spcAft>
                          <a:spcPts val="0"/>
                        </a:spcAft>
                      </a:pPr>
                      <a:r>
                        <a:rPr lang="en-US" sz="1000" kern="100" dirty="0">
                          <a:effectLst/>
                          <a:latin typeface="+mn-ea"/>
                          <a:ea typeface="+mn-ea"/>
                        </a:rPr>
                        <a:t>db_username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7"/>
                  </a:ext>
                </a:extLst>
              </a:tr>
              <a:tr h="237880">
                <a:tc>
                  <a:txBody>
                    <a:bodyPr/>
                    <a:lstStyle/>
                    <a:p>
                      <a:pPr algn="just">
                        <a:lnSpc>
                          <a:spcPct val="150000"/>
                        </a:lnSpc>
                        <a:spcAft>
                          <a:spcPts val="0"/>
                        </a:spcAft>
                      </a:pPr>
                      <a:r>
                        <a:rPr lang="en-US" sz="1000" kern="100" dirty="0">
                          <a:effectLst/>
                          <a:latin typeface="+mn-ea"/>
                          <a:ea typeface="+mn-ea"/>
                        </a:rPr>
                        <a:t>db_password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smtClean="0"/>
              <a:t>3/9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dirty="0" err="1" smtClean="0"/>
              <a:t>terraform_driver</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479525328"/>
              </p:ext>
            </p:extLst>
          </p:nvPr>
        </p:nvGraphicFramePr>
        <p:xfrm>
          <a:off x="539440" y="2074508"/>
          <a:ext cx="8424074" cy="3437505"/>
        </p:xfrm>
        <a:graphic>
          <a:graphicData uri="http://schemas.openxmlformats.org/drawingml/2006/table">
            <a:tbl>
              <a:tblPr firstRow="1" firstCol="1" bandRow="1">
                <a:tableStyleId>{5C22544A-7EE6-4342-B048-85BDC9FD1C3A}</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smtClean="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構築資材管理機能のインストール有無指定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0"/>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terraform_driver</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latin typeface="+mn-lt"/>
                          <a:ea typeface="ＭＳ 明朝" panose="02020609040205080304" pitchFamily="17" charset="-128"/>
                          <a:cs typeface="Times New Roman" panose="02020603050405020304" pitchFamily="18" charset="0"/>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ita_domain</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900" kern="100" dirty="0" err="1" smtClean="0">
                          <a:effectLst/>
                          <a:latin typeface="+mn-lt"/>
                          <a:ea typeface="ＭＳ 明朝" panose="02020609040205080304" pitchFamily="17" charset="-128"/>
                          <a:cs typeface="Times New Roman" panose="02020603050405020304" pitchFamily="18" charset="0"/>
                        </a:rPr>
                        <a:t>exastro</a:t>
                      </a:r>
                      <a:r>
                        <a:rPr lang="en-US" altLang="ja-JP" sz="900" kern="100" dirty="0" smtClean="0">
                          <a:effectLst/>
                          <a:latin typeface="+mn-lt"/>
                          <a:ea typeface="ＭＳ 明朝" panose="02020609040205080304" pitchFamily="17" charset="-128"/>
                          <a:cs typeface="Times New Roman" panose="02020603050405020304" pitchFamily="18" charset="0"/>
                        </a:rPr>
                        <a:t>-it-</a:t>
                      </a:r>
                      <a:r>
                        <a:rPr lang="en-US" altLang="ja-JP" sz="900" kern="100" dirty="0" err="1" smtClean="0">
                          <a:effectLst/>
                          <a:latin typeface="+mn-lt"/>
                          <a:ea typeface="ＭＳ 明朝" panose="02020609040205080304" pitchFamily="17" charset="-128"/>
                          <a:cs typeface="Times New Roman" panose="02020603050405020304" pitchFamily="18" charset="0"/>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latin typeface="+mn-ea"/>
                          <a:ea typeface="+mn-ea"/>
                          <a:cs typeface="Times New Roman" panose="02020603050405020304" pitchFamily="18" charset="0"/>
                        </a:rPr>
                        <a:t>ITA</a:t>
                      </a:r>
                      <a:r>
                        <a:rPr lang="ja-JP" altLang="en-US" sz="1000" kern="100" dirty="0" smtClean="0">
                          <a:effectLst/>
                          <a:latin typeface="+mn-ea"/>
                          <a:ea typeface="+mn-ea"/>
                          <a:cs typeface="Times New Roman" panose="02020603050405020304" pitchFamily="18" charset="0"/>
                        </a:rPr>
                        <a:t>のドメイン名の指定</a:t>
                      </a:r>
                      <a:r>
                        <a:rPr lang="ja-JP" altLang="en-US" sz="900" kern="100" dirty="0" smtClean="0">
                          <a:effectLst/>
                          <a:latin typeface="+mn-ea"/>
                          <a:ea typeface="+mn-ea"/>
                          <a:cs typeface="Times New Roman" panose="02020603050405020304" pitchFamily="18" charset="0"/>
                        </a:rPr>
                        <a:t>（</a:t>
                      </a:r>
                      <a:r>
                        <a:rPr lang="en-US" altLang="ja-JP" sz="900" kern="100" dirty="0" smtClean="0">
                          <a:effectLst/>
                          <a:latin typeface="+mn-ea"/>
                          <a:ea typeface="+mn-ea"/>
                          <a:cs typeface="Times New Roman" panose="02020603050405020304" pitchFamily="18" charset="0"/>
                        </a:rPr>
                        <a:t>ITA</a:t>
                      </a:r>
                      <a:r>
                        <a:rPr lang="ja-JP" altLang="en-US" sz="900" kern="100" dirty="0" smtClean="0">
                          <a:effectLst/>
                          <a:latin typeface="+mn-ea"/>
                          <a:ea typeface="+mn-ea"/>
                          <a:cs typeface="Times New Roman" panose="02020603050405020304" pitchFamily="18" charset="0"/>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certificate_path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サーバ証明書に使用するファイルのファイルパスを指定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private_key_path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秘密鍵に使用するファイルのファイルパスを指定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endParaRPr lang="en-US" altLang="ja-JP" dirty="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2374907" y="2132915"/>
            <a:ext cx="4320000" cy="410457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material:no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a:t>9</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2079310091"/>
              </p:ext>
            </p:extLst>
          </p:nvPr>
        </p:nvGraphicFramePr>
        <p:xfrm>
          <a:off x="611450" y="1844780"/>
          <a:ext cx="6569989" cy="3920492"/>
        </p:xfrm>
        <a:graphic>
          <a:graphicData uri="http://schemas.openxmlformats.org/drawingml/2006/table">
            <a:tbl>
              <a:tblPr firstRow="1" firstCol="1" bandRow="1">
                <a:tableStyleId>{5C22544A-7EE6-4342-B048-85BDC9FD1C3A}</a:tableStyleId>
              </a:tblPr>
              <a:tblGrid>
                <a:gridCol w="1800249">
                  <a:extLst>
                    <a:ext uri="{9D8B030D-6E8A-4147-A177-3AD203B41FA5}">
                      <a16:colId xmlns:a16="http://schemas.microsoft.com/office/drawing/2014/main" val="20000"/>
                    </a:ext>
                  </a:extLst>
                </a:gridCol>
                <a:gridCol w="1514417">
                  <a:extLst>
                    <a:ext uri="{9D8B030D-6E8A-4147-A177-3AD203B41FA5}">
                      <a16:colId xmlns:a16="http://schemas.microsoft.com/office/drawing/2014/main" val="20001"/>
                    </a:ext>
                  </a:extLst>
                </a:gridCol>
                <a:gridCol w="3255323">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en-US" altLang="ja-JP" sz="1050" kern="100" baseline="0" dirty="0" smtClean="0">
                          <a:effectLst/>
                        </a:rPr>
                        <a:t> </a:t>
                      </a:r>
                      <a:r>
                        <a:rPr lang="en-US" altLang="ja-JP" sz="1050" kern="100" baseline="0" dirty="0" smtClean="0">
                          <a:effectLst/>
                          <a:latin typeface="Segoe UI" panose="020B0502040204020203" pitchFamily="34" charset="0"/>
                          <a:cs typeface="Segoe UI" panose="020B0502040204020203" pitchFamily="34" charset="0"/>
                        </a:rPr>
                        <a:t>python3-pip,</a:t>
                      </a:r>
                      <a:r>
                        <a:rPr lang="en-US" altLang="ja-JP" sz="1050" kern="100" baseline="0" dirty="0" smtClean="0">
                          <a:effectLst/>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226257">
                <a:tc>
                  <a:txBody>
                    <a:bodyPr/>
                    <a:lstStyle/>
                    <a:p>
                      <a:pPr algn="just">
                        <a:spcAft>
                          <a:spcPts val="0"/>
                        </a:spcAft>
                      </a:pPr>
                      <a:r>
                        <a:rPr lang="en-US" sz="1000" kern="100" dirty="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7"/>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ja-JP" altLang="en-US" sz="1050" dirty="0" smtClean="0">
                          <a:latin typeface="Segoe UI" panose="020B0502040204020203" pitchFamily="34" charset="0"/>
                          <a:cs typeface="Segoe UI" panose="020B0502040204020203" pitchFamily="34" charset="0"/>
                        </a:rPr>
                        <a:t> </a:t>
                      </a:r>
                      <a:r>
                        <a:rPr lang="en-US" altLang="ja-JP" sz="1050" dirty="0" err="1" smtClean="0">
                          <a:latin typeface="Segoe UI" panose="020B0502040204020203" pitchFamily="34" charset="0"/>
                          <a:cs typeface="Segoe UI" panose="020B0502040204020203" pitchFamily="34" charset="0"/>
                        </a:rPr>
                        <a:t>paramiko</a:t>
                      </a:r>
                      <a:r>
                        <a:rPr lang="en-US" altLang="ja-JP" sz="1050" dirty="0" smtClean="0">
                          <a:latin typeface="Segoe UI" panose="020B0502040204020203" pitchFamily="34" charset="0"/>
                          <a:cs typeface="Segoe UI" panose="020B0502040204020203" pitchFamily="34" charset="0"/>
                        </a:rPr>
                        <a:t>,</a:t>
                      </a:r>
                      <a:r>
                        <a:rPr lang="en-US" altLang="ja-JP" sz="1050" baseline="0" dirty="0" smtClean="0">
                          <a:latin typeface="Segoe UI" panose="020B0502040204020203" pitchFamily="34" charset="0"/>
                          <a:cs typeface="Segoe UI" panose="020B0502040204020203" pitchFamily="34" charset="0"/>
                        </a:rPr>
                        <a:t> </a:t>
                      </a:r>
                      <a:r>
                        <a:rPr lang="en-US" altLang="ja-JP" sz="1050" baseline="0" dirty="0" err="1" smtClean="0">
                          <a:latin typeface="Segoe UI" panose="020B0502040204020203" pitchFamily="34" charset="0"/>
                          <a:cs typeface="Segoe UI" panose="020B0502040204020203" pitchFamily="34" charset="0"/>
                        </a:rPr>
                        <a:t>boto</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8"/>
                  </a:ext>
                </a:extLst>
              </a:tr>
            </a:tbl>
          </a:graphicData>
        </a:graphic>
      </p:graphicFrame>
      <p:sp>
        <p:nvSpPr>
          <p:cNvPr id="8" name="テキスト ボックス 7"/>
          <p:cNvSpPr txBox="1"/>
          <p:nvPr/>
        </p:nvSpPr>
        <p:spPr>
          <a:xfrm>
            <a:off x="7387091" y="5519051"/>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4/4</a:t>
            </a:r>
            <a:r>
              <a:rPr kumimoji="1" lang="ja-JP" altLang="en-US" smtClean="0">
                <a:solidFill>
                  <a:srgbClr val="FF0000"/>
                </a:solidFill>
              </a:rPr>
              <a:t>）を</a:t>
            </a:r>
            <a:r>
              <a:rPr kumimoji="1" lang="ja-JP" altLang="en-US" dirty="0" smtClean="0">
                <a:solidFill>
                  <a:srgbClr val="FF0000"/>
                </a:solidFill>
              </a:rPr>
              <a:t>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a:t>
            </a:r>
            <a:r>
              <a:rPr lang="ja-JP" altLang="en-US" dirty="0" smtClean="0"/>
              <a:t>グループ</a:t>
            </a:r>
            <a:r>
              <a:rPr lang="ja-JP" altLang="ja-JP" dirty="0" smtClean="0"/>
              <a:t>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smtClean="0">
                          <a:effectLst/>
                        </a:rPr>
                        <a:t>メニュー</a:t>
                      </a:r>
                      <a:r>
                        <a:rPr lang="ja-JP" altLang="en-US" sz="900" kern="100" dirty="0" smtClean="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smtClean="0">
                          <a:effectLst/>
                        </a:rPr>
                        <a:t>ITA</a:t>
                      </a:r>
                      <a:r>
                        <a:rPr lang="ja-JP" sz="900" kern="100" dirty="0" smtClean="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a:t>
                      </a:r>
                      <a:r>
                        <a:rPr lang="ja-JP" sz="900" kern="100" dirty="0" smtClean="0">
                          <a:effectLst/>
                        </a:rPr>
                        <a:t>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smtClean="0">
                          <a:solidFill>
                            <a:schemeClr val="dk1"/>
                          </a:solidFill>
                          <a:effectLst/>
                          <a:latin typeface="+mn-lt"/>
                          <a:ea typeface="+mn-ea"/>
                          <a:cs typeface="+mn-cs"/>
                        </a:rPr>
                        <a:t>エクスポート</a:t>
                      </a:r>
                      <a:r>
                        <a:rPr kumimoji="1" lang="en-US" altLang="ja-JP" sz="900" kern="100" dirty="0" smtClean="0">
                          <a:solidFill>
                            <a:schemeClr val="dk1"/>
                          </a:solidFill>
                          <a:effectLst/>
                          <a:latin typeface="+mn-lt"/>
                          <a:ea typeface="+mn-ea"/>
                          <a:cs typeface="+mn-cs"/>
                        </a:rPr>
                        <a:t>/</a:t>
                      </a:r>
                      <a:r>
                        <a:rPr kumimoji="1" lang="ja-JP" altLang="en-US" sz="900" kern="100" dirty="0" smtClean="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smtClean="0">
                          <a:effectLst/>
                        </a:rPr>
                        <a:t>Terraform</a:t>
                      </a:r>
                      <a:r>
                        <a:rPr lang="ja-JP" altLang="en-US" sz="900" kern="100" dirty="0" smtClean="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smtClean="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94860648"/>
              </p:ext>
            </p:extLst>
          </p:nvPr>
        </p:nvGraphicFramePr>
        <p:xfrm>
          <a:off x="106893" y="1628750"/>
          <a:ext cx="8929240" cy="4404399"/>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436136">
                <a:tc>
                  <a:txBody>
                    <a:bodyPr/>
                    <a:lstStyle/>
                    <a:p>
                      <a:pPr algn="just">
                        <a:spcAft>
                          <a:spcPts val="0"/>
                        </a:spcAft>
                      </a:pPr>
                      <a:r>
                        <a:rPr lang="en-US" sz="900" kern="100" dirty="0">
                          <a:effectLst/>
                        </a:rPr>
                        <a:t>Material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構築資材管理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標準構築ツールに登録された資材の払出</a:t>
                      </a:r>
                      <a:r>
                        <a:rPr lang="en-US" sz="800" kern="100" dirty="0">
                          <a:effectLst/>
                        </a:rPr>
                        <a:t> / </a:t>
                      </a:r>
                      <a:r>
                        <a:rPr lang="ja-JP" sz="800" kern="100" dirty="0">
                          <a:effectLst/>
                        </a:rPr>
                        <a:t>払戻と、</a:t>
                      </a:r>
                      <a:r>
                        <a:rPr lang="en-US" sz="800" kern="100" dirty="0">
                          <a:effectLst/>
                        </a:rPr>
                        <a:t>Git</a:t>
                      </a:r>
                      <a:r>
                        <a:rPr lang="ja-JP" sz="800" kern="100" dirty="0">
                          <a:effectLst/>
                        </a:rPr>
                        <a:t>を介して対象資材のバージョン管理を行います。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smtClean="0">
                          <a:effectLst/>
                          <a:latin typeface="+mn-lt"/>
                          <a:ea typeface="+mn-ea"/>
                          <a:cs typeface="+mn-cs"/>
                        </a:rPr>
                        <a:t>〇</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3556</Words>
  <Application>Microsoft Office PowerPoint</Application>
  <PresentationFormat>画面に合わせる (4:3)</PresentationFormat>
  <Paragraphs>584</Paragraphs>
  <Slides>31</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31</vt:i4>
      </vt:variant>
    </vt:vector>
  </HeadingPairs>
  <TitlesOfParts>
    <vt:vector size="47"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環境構築（1/9）</vt:lpstr>
      <vt:lpstr>3.7　環境構築（2/9）</vt:lpstr>
      <vt:lpstr>3.8　環境構築（3/9）</vt:lpstr>
      <vt:lpstr>3.9　環境構築（4/9）</vt:lpstr>
      <vt:lpstr>3.10　環境構築（5/9）</vt:lpstr>
      <vt:lpstr>3.11　環境構築（6/9）</vt:lpstr>
      <vt:lpstr>3.12　環境構築（7/9）</vt:lpstr>
      <vt:lpstr>3.13　環境構築（8/9）</vt:lpstr>
      <vt:lpstr>3.14　環境構築（9/9）</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2021-07-20T02:41:48Z</dcterms:modified>
</cp:coreProperties>
</file>