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5"/>
  </p:notesMasterIdLst>
  <p:handoutMasterIdLst>
    <p:handoutMasterId r:id="rId86"/>
  </p:handoutMasterIdLst>
  <p:sldIdLst>
    <p:sldId id="262" r:id="rId3"/>
    <p:sldId id="687" r:id="rId4"/>
    <p:sldId id="688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09" r:id="rId16"/>
    <p:sldId id="689" r:id="rId17"/>
    <p:sldId id="612" r:id="rId18"/>
    <p:sldId id="617" r:id="rId19"/>
    <p:sldId id="602" r:id="rId20"/>
    <p:sldId id="603" r:id="rId21"/>
    <p:sldId id="604" r:id="rId22"/>
    <p:sldId id="618" r:id="rId23"/>
    <p:sldId id="619" r:id="rId24"/>
    <p:sldId id="681" r:id="rId25"/>
    <p:sldId id="605" r:id="rId26"/>
    <p:sldId id="620" r:id="rId27"/>
    <p:sldId id="621" r:id="rId28"/>
    <p:sldId id="606" r:id="rId29"/>
    <p:sldId id="607" r:id="rId30"/>
    <p:sldId id="682" r:id="rId31"/>
    <p:sldId id="615" r:id="rId32"/>
    <p:sldId id="616" r:id="rId33"/>
    <p:sldId id="586" r:id="rId34"/>
    <p:sldId id="592" r:id="rId35"/>
    <p:sldId id="622" r:id="rId36"/>
    <p:sldId id="623" r:id="rId37"/>
    <p:sldId id="628" r:id="rId38"/>
    <p:sldId id="629" r:id="rId39"/>
    <p:sldId id="624" r:id="rId40"/>
    <p:sldId id="625" r:id="rId41"/>
    <p:sldId id="626" r:id="rId42"/>
    <p:sldId id="631" r:id="rId43"/>
    <p:sldId id="627" r:id="rId44"/>
    <p:sldId id="634" r:id="rId45"/>
    <p:sldId id="635" r:id="rId46"/>
    <p:sldId id="636" r:id="rId47"/>
    <p:sldId id="637" r:id="rId48"/>
    <p:sldId id="632" r:id="rId49"/>
    <p:sldId id="691" r:id="rId50"/>
    <p:sldId id="638" r:id="rId51"/>
    <p:sldId id="639" r:id="rId52"/>
    <p:sldId id="640" r:id="rId53"/>
    <p:sldId id="641" r:id="rId54"/>
    <p:sldId id="690" r:id="rId55"/>
    <p:sldId id="643" r:id="rId56"/>
    <p:sldId id="644" r:id="rId57"/>
    <p:sldId id="645" r:id="rId58"/>
    <p:sldId id="647" r:id="rId59"/>
    <p:sldId id="685" r:id="rId60"/>
    <p:sldId id="648" r:id="rId61"/>
    <p:sldId id="646" r:id="rId62"/>
    <p:sldId id="649" r:id="rId63"/>
    <p:sldId id="650" r:id="rId64"/>
    <p:sldId id="651" r:id="rId65"/>
    <p:sldId id="652" r:id="rId66"/>
    <p:sldId id="655" r:id="rId67"/>
    <p:sldId id="656" r:id="rId68"/>
    <p:sldId id="683" r:id="rId69"/>
    <p:sldId id="658" r:id="rId70"/>
    <p:sldId id="659" r:id="rId71"/>
    <p:sldId id="660" r:id="rId72"/>
    <p:sldId id="680" r:id="rId73"/>
    <p:sldId id="684" r:id="rId74"/>
    <p:sldId id="662" r:id="rId75"/>
    <p:sldId id="663" r:id="rId76"/>
    <p:sldId id="676" r:id="rId77"/>
    <p:sldId id="677" r:id="rId78"/>
    <p:sldId id="678" r:id="rId79"/>
    <p:sldId id="668" r:id="rId80"/>
    <p:sldId id="669" r:id="rId81"/>
    <p:sldId id="686" r:id="rId82"/>
    <p:sldId id="670" r:id="rId83"/>
    <p:sldId id="588" r:id="rId8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87"/>
            <p14:sldId id="688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09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41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4" autoAdjust="0"/>
    <p:restoredTop sz="96391" autoAdjust="0"/>
  </p:normalViewPr>
  <p:slideViewPr>
    <p:cSldViewPr>
      <p:cViewPr varScale="1">
        <p:scale>
          <a:sx n="90" d="100"/>
          <a:sy n="90" d="100"/>
        </p:scale>
        <p:origin x="1056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8.xml"/><Relationship Id="rId18" Type="http://schemas.openxmlformats.org/officeDocument/2006/relationships/slide" Target="slide28.xml"/><Relationship Id="rId26" Type="http://schemas.openxmlformats.org/officeDocument/2006/relationships/slide" Target="slide42.xml"/><Relationship Id="rId3" Type="http://schemas.openxmlformats.org/officeDocument/2006/relationships/slide" Target="slide6.xml"/><Relationship Id="rId21" Type="http://schemas.openxmlformats.org/officeDocument/2006/relationships/slide" Target="slide34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7.xml"/><Relationship Id="rId25" Type="http://schemas.openxmlformats.org/officeDocument/2006/relationships/slide" Target="slide40.xml"/><Relationship Id="rId2" Type="http://schemas.openxmlformats.org/officeDocument/2006/relationships/slide" Target="slide5.xml"/><Relationship Id="rId16" Type="http://schemas.openxmlformats.org/officeDocument/2006/relationships/slide" Target="slide24.xml"/><Relationship Id="rId20" Type="http://schemas.openxmlformats.org/officeDocument/2006/relationships/slide" Target="slide3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24" Type="http://schemas.openxmlformats.org/officeDocument/2006/relationships/slide" Target="slide39.xml"/><Relationship Id="rId5" Type="http://schemas.openxmlformats.org/officeDocument/2006/relationships/slide" Target="slide9.xml"/><Relationship Id="rId15" Type="http://schemas.openxmlformats.org/officeDocument/2006/relationships/slide" Target="slide20.xml"/><Relationship Id="rId23" Type="http://schemas.openxmlformats.org/officeDocument/2006/relationships/slide" Target="slide38.xml"/><Relationship Id="rId10" Type="http://schemas.openxmlformats.org/officeDocument/2006/relationships/slide" Target="slide14.xml"/><Relationship Id="rId19" Type="http://schemas.openxmlformats.org/officeDocument/2006/relationships/slide" Target="slide30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9.xml"/><Relationship Id="rId22" Type="http://schemas.openxmlformats.org/officeDocument/2006/relationships/slide" Target="slide35.xml"/><Relationship Id="rId27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61.xml"/><Relationship Id="rId18" Type="http://schemas.openxmlformats.org/officeDocument/2006/relationships/slide" Target="slide71.xml"/><Relationship Id="rId3" Type="http://schemas.openxmlformats.org/officeDocument/2006/relationships/slide" Target="slide45.xml"/><Relationship Id="rId21" Type="http://schemas.openxmlformats.org/officeDocument/2006/relationships/slide" Target="slide75.xml"/><Relationship Id="rId7" Type="http://schemas.openxmlformats.org/officeDocument/2006/relationships/slide" Target="slide51.xml"/><Relationship Id="rId12" Type="http://schemas.openxmlformats.org/officeDocument/2006/relationships/slide" Target="slide60.xml"/><Relationship Id="rId17" Type="http://schemas.openxmlformats.org/officeDocument/2006/relationships/slide" Target="slide68.xml"/><Relationship Id="rId25" Type="http://schemas.openxmlformats.org/officeDocument/2006/relationships/slide" Target="slide79.xml"/><Relationship Id="rId2" Type="http://schemas.openxmlformats.org/officeDocument/2006/relationships/slide" Target="slide44.xml"/><Relationship Id="rId16" Type="http://schemas.openxmlformats.org/officeDocument/2006/relationships/slide" Target="slide66.xml"/><Relationship Id="rId20" Type="http://schemas.openxmlformats.org/officeDocument/2006/relationships/slide" Target="slide7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0.xml"/><Relationship Id="rId11" Type="http://schemas.openxmlformats.org/officeDocument/2006/relationships/slide" Target="slide57.xml"/><Relationship Id="rId24" Type="http://schemas.openxmlformats.org/officeDocument/2006/relationships/slide" Target="slide78.xml"/><Relationship Id="rId5" Type="http://schemas.openxmlformats.org/officeDocument/2006/relationships/slide" Target="slide49.xml"/><Relationship Id="rId15" Type="http://schemas.openxmlformats.org/officeDocument/2006/relationships/slide" Target="slide65.xml"/><Relationship Id="rId23" Type="http://schemas.openxmlformats.org/officeDocument/2006/relationships/slide" Target="slide77.xml"/><Relationship Id="rId10" Type="http://schemas.openxmlformats.org/officeDocument/2006/relationships/slide" Target="slide56.xml"/><Relationship Id="rId19" Type="http://schemas.openxmlformats.org/officeDocument/2006/relationships/slide" Target="slide73.xml"/><Relationship Id="rId4" Type="http://schemas.openxmlformats.org/officeDocument/2006/relationships/slide" Target="slide48.xml"/><Relationship Id="rId9" Type="http://schemas.openxmlformats.org/officeDocument/2006/relationships/slide" Target="slide54.xml"/><Relationship Id="rId14" Type="http://schemas.openxmlformats.org/officeDocument/2006/relationships/slide" Target="slide64.xml"/><Relationship Id="rId22" Type="http://schemas.openxmlformats.org/officeDocument/2006/relationships/slide" Target="slide7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" Target="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1.8.0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収集機能・比較機能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実習編</a:t>
            </a:r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ターゲットホスト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ターゲットホストの接続情報を登録する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「機器一覧」から登録します。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機器一覧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71489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機器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認証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192.0.2.1</a:t>
                      </a:r>
                      <a:endParaRPr kumimoji="1" lang="en-US" altLang="ja-JP" sz="12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5" name="正方形/長方形 4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今回のオペレーションを登録する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オペレーションは</a:t>
            </a:r>
            <a:r>
              <a:rPr lang="en-US" altLang="ja-JP" dirty="0" smtClean="0"/>
              <a:t>ITA</a:t>
            </a:r>
            <a:r>
              <a:rPr lang="ja-JP" altLang="en-US" dirty="0"/>
              <a:t>の自動作業一式を指します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この後、関連</a:t>
            </a:r>
            <a:r>
              <a:rPr lang="ja-JP" altLang="en-US" dirty="0"/>
              <a:t>するすべてのデータ</a:t>
            </a:r>
            <a:r>
              <a:rPr lang="ja-JP" altLang="en-US" dirty="0" smtClean="0"/>
              <a:t>をオペレーションに紐付けて</a:t>
            </a:r>
            <a:r>
              <a:rPr lang="ja-JP" altLang="en-US" dirty="0"/>
              <a:t>いきます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</a:t>
            </a:r>
            <a:r>
              <a:rPr lang="ja-JP" altLang="en-US" b="1" dirty="0"/>
              <a:t>オペレーション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3320"/>
              </p:ext>
            </p:extLst>
          </p:nvPr>
        </p:nvGraphicFramePr>
        <p:xfrm>
          <a:off x="564317" y="458116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1034" t="3981" r="1" b="40449"/>
          <a:stretch/>
        </p:blipFill>
        <p:spPr>
          <a:xfrm>
            <a:off x="564317" y="3494443"/>
            <a:ext cx="4510779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>
          <a:xfrm>
            <a:off x="1763610" y="3481639"/>
            <a:ext cx="100814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8" y="5626023"/>
            <a:ext cx="3781943" cy="462413"/>
          </a:xfrm>
          <a:prstGeom prst="wedgeRoundRectCallout">
            <a:avLst>
              <a:gd name="adj1" fmla="val 34929"/>
              <a:gd name="adj2" fmla="val -8415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71750" y="3481639"/>
            <a:ext cx="1080150" cy="95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65854" y="5723672"/>
            <a:ext cx="3528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オペレーション名</a:t>
            </a:r>
            <a:r>
              <a:rPr lang="ja-JP" altLang="en-US" sz="1600" dirty="0" smtClean="0">
                <a:solidFill>
                  <a:srgbClr val="FF0000"/>
                </a:solidFill>
              </a:rPr>
              <a:t>は任意の名称です。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6"/>
            <a:ext cx="3960550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実施予定時間は情報として入力できるようになっているもので、タイマーでは</a:t>
            </a:r>
            <a:r>
              <a:rPr lang="ja-JP" altLang="en-US" sz="1600" dirty="0" smtClean="0">
                <a:solidFill>
                  <a:srgbClr val="FF0000"/>
                </a:solidFill>
              </a:rPr>
              <a:t>ありません。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 </a:t>
            </a:r>
            <a:r>
              <a:rPr lang="en-US" altLang="ja-JP" dirty="0"/>
              <a:t>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 smtClean="0"/>
              <a:t>Movement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の自動作業の最小単位で、ジョブを表します。</a:t>
            </a:r>
          </a:p>
          <a:p>
            <a:pPr marL="180000" lvl="1" indent="0">
              <a:buNone/>
            </a:pPr>
            <a:r>
              <a:rPr lang="ja-JP" altLang="en-US" dirty="0" smtClean="0"/>
              <a:t>この後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に紐付けて、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情報を収集する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3753"/>
              </p:ext>
            </p:extLst>
          </p:nvPr>
        </p:nvGraphicFramePr>
        <p:xfrm>
          <a:off x="560821" y="4684200"/>
          <a:ext cx="5685155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ヘッダーセクション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remote_user: "{{ __</a:t>
                      </a:r>
                      <a:r>
                        <a:rPr kumimoji="1" lang="en-US" altLang="ja-JP" sz="1200" dirty="0" err="1" smtClean="0"/>
                        <a:t>loginuser</a:t>
                      </a:r>
                      <a:r>
                        <a:rPr kumimoji="1" lang="en-US" altLang="ja-JP" sz="1200" dirty="0" smtClean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560" t="2311" b="45794"/>
          <a:stretch/>
        </p:blipFill>
        <p:spPr>
          <a:xfrm>
            <a:off x="560821" y="3494558"/>
            <a:ext cx="806512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142287" y="351664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7" y="3516645"/>
            <a:ext cx="1310070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66193" y="3516645"/>
            <a:ext cx="3159747" cy="91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2" y="4937487"/>
            <a:ext cx="2591259" cy="1161169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gather_facts</a:t>
            </a:r>
            <a:r>
              <a:rPr lang="ja-JP" altLang="en-US" sz="1600" dirty="0" smtClean="0">
                <a:solidFill>
                  <a:srgbClr val="FF0000"/>
                </a:solidFill>
              </a:rPr>
              <a:t>を有効にします。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詳細は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『1.3.1 </a:t>
            </a:r>
            <a:r>
              <a:rPr lang="ja-JP" altLang="en-US" sz="1200" dirty="0">
                <a:solidFill>
                  <a:srgbClr val="FF0000"/>
                </a:solidFill>
                <a:hlinkClick r:id="rId3" action="ppaction://hlinksldjump"/>
              </a:rPr>
              <a:t>ヘッダーセクションと</a:t>
            </a:r>
            <a:r>
              <a:rPr lang="en-US" altLang="ja-JP" sz="1200" dirty="0" err="1" smtClean="0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ja-JP" altLang="en-US" sz="1200" dirty="0" smtClean="0">
                <a:solidFill>
                  <a:srgbClr val="FF0000"/>
                </a:solidFill>
              </a:rPr>
              <a:t>参照）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1.3.1 </a:t>
            </a:r>
            <a:r>
              <a:rPr lang="ja-JP" altLang="en-US" dirty="0" smtClean="0"/>
              <a:t>ヘッダーセクションと</a:t>
            </a:r>
            <a:r>
              <a:rPr lang="en-US" altLang="ja-JP" dirty="0" smtClean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g</a:t>
            </a:r>
            <a:r>
              <a:rPr lang="en-US" altLang="ja-JP" b="1" dirty="0" smtClean="0"/>
              <a:t>ather_facts</a:t>
            </a:r>
            <a:r>
              <a:rPr lang="ja-JP" altLang="en-US" b="1" dirty="0" smtClean="0"/>
              <a:t>を有効にする</a:t>
            </a:r>
            <a:endParaRPr lang="en-US" altLang="ja-JP" b="1" dirty="0" smtClean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のデフォルトの設定では、</a:t>
            </a:r>
            <a:r>
              <a:rPr lang="en-US" altLang="ja-JP" dirty="0" err="1"/>
              <a:t>Ansible</a:t>
            </a:r>
            <a:r>
              <a:rPr lang="ja-JP" altLang="en-US" dirty="0"/>
              <a:t>の</a:t>
            </a:r>
            <a:r>
              <a:rPr lang="en-US" altLang="ja-JP" dirty="0"/>
              <a:t>Playbook</a:t>
            </a:r>
            <a:r>
              <a:rPr lang="ja-JP" altLang="en-US" dirty="0"/>
              <a:t>のヘッダーセクションの</a:t>
            </a:r>
            <a:r>
              <a:rPr lang="en-US" altLang="ja-JP" dirty="0" err="1"/>
              <a:t>gather_facts</a:t>
            </a:r>
            <a:r>
              <a:rPr lang="ja-JP" altLang="en-US" dirty="0"/>
              <a:t>が無効になっています。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</a:t>
            </a:r>
            <a:r>
              <a:rPr lang="ja-JP" altLang="en-US" dirty="0"/>
              <a:t>の</a:t>
            </a:r>
            <a:r>
              <a:rPr lang="ja-JP" altLang="en-US" dirty="0" smtClean="0"/>
              <a:t>実習では</a:t>
            </a:r>
            <a:r>
              <a:rPr lang="en-US" altLang="ja-JP" dirty="0" smtClean="0"/>
              <a:t>gather_facts</a:t>
            </a:r>
            <a:r>
              <a:rPr lang="ja-JP" altLang="en-US" dirty="0" smtClean="0"/>
              <a:t>を使って</a:t>
            </a:r>
            <a:r>
              <a:rPr lang="en-US" altLang="ja-JP" dirty="0" smtClean="0"/>
              <a:t>OS</a:t>
            </a:r>
            <a:r>
              <a:rPr lang="ja-JP" altLang="en-US" dirty="0"/>
              <a:t>情報</a:t>
            </a:r>
            <a:r>
              <a:rPr lang="ja-JP" altLang="en-US" dirty="0" smtClean="0"/>
              <a:t>を取得するため</a:t>
            </a:r>
            <a:r>
              <a:rPr lang="ja-JP" altLang="en-US" dirty="0"/>
              <a:t>、</a:t>
            </a:r>
            <a:r>
              <a:rPr lang="ja-JP" altLang="en-US" dirty="0" smtClean="0"/>
              <a:t>ヘッダーセクションに下記のように入力して、有効にしておきます。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デフォルト値から変更する必要がない場合、ヘッダーセクションは空欄で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284980"/>
            <a:ext cx="7921100" cy="1536318"/>
            <a:chOff x="647698" y="2864693"/>
            <a:chExt cx="7921100" cy="1536318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solidFill>
                    <a:srgbClr val="FF0000"/>
                  </a:solidFill>
                </a:rPr>
                <a:t>デフォルト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112318" y="2864693"/>
              <a:ext cx="3456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gather_facts</a:t>
              </a:r>
              <a:r>
                <a:rPr lang="ja-JP" altLang="en-US" sz="2000" b="1" dirty="0" smtClean="0">
                  <a:solidFill>
                    <a:srgbClr val="FF0000"/>
                  </a:solidFill>
                </a:rPr>
                <a:t>を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yes</a:t>
              </a:r>
              <a:r>
                <a:rPr lang="ja-JP" altLang="en-US" sz="2000" b="1" dirty="0" smtClean="0">
                  <a:solidFill>
                    <a:srgbClr val="FF0000"/>
                  </a:solidFill>
                </a:rPr>
                <a:t>にする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ヘッダーセクションにすべての行を記入し、変更する項目の設定値を変更します。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</a:t>
            </a:r>
            <a:r>
              <a:rPr lang="en-US" altLang="ja-JP" dirty="0"/>
              <a:t>Playbook</a:t>
            </a:r>
            <a:r>
              <a:rPr lang="ja-JP" altLang="en-US" dirty="0"/>
              <a:t>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lvl="1"/>
            <a:r>
              <a:rPr lang="ja-JP" altLang="en-US" dirty="0"/>
              <a:t>取得した</a:t>
            </a:r>
            <a:r>
              <a:rPr lang="en-US" altLang="ja-JP" dirty="0"/>
              <a:t>OS</a:t>
            </a:r>
            <a:r>
              <a:rPr lang="ja-JP" altLang="en-US" dirty="0"/>
              <a:t>情報</a:t>
            </a:r>
            <a:r>
              <a:rPr lang="ja-JP" altLang="en-US" spc="-150" dirty="0"/>
              <a:t>を記載した</a:t>
            </a:r>
            <a:r>
              <a:rPr lang="en-US" altLang="ja-JP" spc="-150" dirty="0"/>
              <a:t>YAML</a:t>
            </a:r>
            <a:r>
              <a:rPr lang="ja-JP" altLang="en-US" spc="-150" dirty="0"/>
              <a:t>ファイルを生成する、という内容の</a:t>
            </a:r>
            <a:r>
              <a:rPr lang="en-US" altLang="ja-JP" dirty="0"/>
              <a:t>Playbook</a:t>
            </a:r>
            <a:r>
              <a:rPr lang="ja-JP" altLang="en-US" spc="-150" dirty="0"/>
              <a:t>を作成します。</a:t>
            </a:r>
            <a:endParaRPr lang="en-US" altLang="ja-JP" spc="-150" dirty="0"/>
          </a:p>
          <a:p>
            <a:pPr lvl="1"/>
            <a:r>
              <a:rPr lang="en-US" altLang="ja-JP" dirty="0"/>
              <a:t>YAML</a:t>
            </a:r>
            <a:r>
              <a:rPr lang="ja-JP" altLang="en-US" dirty="0"/>
              <a:t>ファイルと収集用ディレクトリについては、</a:t>
            </a:r>
            <a:r>
              <a:rPr lang="en-US" altLang="ja-JP" dirty="0">
                <a:hlinkClick r:id="rId2" action="ppaction://hlinksldjump"/>
              </a:rPr>
              <a:t>『 </a:t>
            </a:r>
            <a:r>
              <a:rPr lang="en-US" altLang="ja-JP" dirty="0" smtClean="0">
                <a:hlinkClick r:id="rId2" action="ppaction://hlinksldjump"/>
              </a:rPr>
              <a:t>1.4.1</a:t>
            </a:r>
            <a:r>
              <a:rPr lang="ja-JP" altLang="en-US" dirty="0" smtClean="0">
                <a:hlinkClick r:id="rId2" action="ppaction://hlinksldjump"/>
              </a:rPr>
              <a:t> </a:t>
            </a:r>
            <a:r>
              <a:rPr lang="en-US" altLang="ja-JP" dirty="0">
                <a:hlinkClick r:id="rId2" action="ppaction://hlinksldjump"/>
              </a:rPr>
              <a:t>YAML</a:t>
            </a:r>
            <a:r>
              <a:rPr lang="ja-JP" altLang="en-US" dirty="0">
                <a:hlinkClick r:id="rId2" action="ppaction://hlinksldjump"/>
              </a:rPr>
              <a:t>ファイルと収集用ディレクトリ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2204830"/>
            <a:ext cx="8065120" cy="432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yaml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blockinfile: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insertbefore: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ansible_architecture              : {{ ansible_architecture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ansible_bios_version              : {{ ansible_bios_version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              : {{ ansible_distribution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ansible_distribution_file_path    : {{ ansible_distribution_file_path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ansible_distribution_file_variety : {{ ansible_distribution_file_variety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ansible_distribution_major_version: {{ ansible_distribution_major_version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ansible_distribution_release      : {{ ansible_distribution_release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ansible_distribution_version      : {{ ansible_distribution_version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ansible_machine                   : {{ ansible_machine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ansible_memtotal_mb               : {{ ansible_memtotal_mb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ansible_nodename                  : {{ ansible_nodename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ansible_os_family                 : {{ ansible_os_family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ansible_pkg_mgr                   : {{ ansible_pkg_mgr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ansible_processor_cores           : {{ ansible_processor_cores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delegate_to: 127.0.0.1</a:t>
            </a:r>
            <a:endParaRPr kumimoji="1" lang="ja-JP" altLang="en-U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55733" y="227684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FF00"/>
                </a:solidFill>
              </a:rPr>
              <a:t>ファイル名：</a:t>
            </a:r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Ansible-Legacy</a:t>
            </a:r>
            <a:r>
              <a:rPr lang="ja-JP" altLang="en-US" b="1" dirty="0" smtClean="0"/>
              <a:t>に</a:t>
            </a:r>
            <a:r>
              <a:rPr lang="en-US" altLang="ja-JP" b="1" dirty="0" smtClean="0"/>
              <a:t>Playbook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作成した作業実行用</a:t>
            </a:r>
            <a:r>
              <a:rPr lang="en-US" altLang="ja-JP" dirty="0" smtClean="0"/>
              <a:t>Playbook</a:t>
            </a:r>
            <a:r>
              <a:rPr lang="ja-JP" altLang="en-US" dirty="0" err="1" smtClean="0"/>
              <a:t>を登</a:t>
            </a:r>
            <a:r>
              <a:rPr lang="ja-JP" altLang="en-US" dirty="0"/>
              <a:t>録します。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3426"/>
              </p:ext>
            </p:extLst>
          </p:nvPr>
        </p:nvGraphicFramePr>
        <p:xfrm>
          <a:off x="539440" y="4920309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916" t="1541" b="29174"/>
          <a:stretch/>
        </p:blipFill>
        <p:spPr>
          <a:xfrm>
            <a:off x="575213" y="3356990"/>
            <a:ext cx="3687092" cy="136819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867814" y="3357024"/>
            <a:ext cx="787549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55363" y="3357024"/>
            <a:ext cx="15842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ファイルと収集用ディレクトリ（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YAML</a:t>
            </a:r>
            <a:r>
              <a:rPr lang="ja-JP" altLang="en-US" b="1" dirty="0"/>
              <a:t>ファイル</a:t>
            </a:r>
            <a:r>
              <a:rPr lang="ja-JP" altLang="en-US" b="1" dirty="0" smtClean="0"/>
              <a:t>を収集用</a:t>
            </a:r>
            <a:r>
              <a:rPr lang="ja-JP" altLang="en-US" b="1" dirty="0"/>
              <a:t>の</a:t>
            </a:r>
            <a:r>
              <a:rPr lang="ja-JP" altLang="en-US" b="1" dirty="0" smtClean="0"/>
              <a:t>ディレクトリに生成する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では、収集</a:t>
            </a:r>
            <a:r>
              <a:rPr lang="ja-JP" altLang="en-US" dirty="0"/>
              <a:t>結果ファイルは</a:t>
            </a:r>
            <a:r>
              <a:rPr lang="en-US" altLang="ja-JP" dirty="0"/>
              <a:t>YAML</a:t>
            </a:r>
            <a:r>
              <a:rPr lang="ja-JP" altLang="en-US" dirty="0"/>
              <a:t>形式に指定されて</a:t>
            </a:r>
            <a:r>
              <a:rPr lang="ja-JP" altLang="en-US" dirty="0" smtClean="0"/>
              <a:t>いるため、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ファイルを生成する</a:t>
            </a:r>
            <a:r>
              <a:rPr lang="ja-JP" altLang="en-US" dirty="0"/>
              <a:t>必要</a:t>
            </a:r>
            <a:r>
              <a:rPr lang="ja-JP" altLang="en-US" dirty="0" smtClean="0"/>
              <a:t>がありま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生成された</a:t>
            </a:r>
            <a:r>
              <a:rPr lang="en-US" altLang="ja-JP" dirty="0"/>
              <a:t>YAML</a:t>
            </a:r>
            <a:r>
              <a:rPr lang="ja-JP" altLang="en-US" dirty="0"/>
              <a:t>ファイルは、</a:t>
            </a:r>
            <a:r>
              <a:rPr lang="en-US" altLang="ja-JP" dirty="0"/>
              <a:t>ITA</a:t>
            </a:r>
            <a:r>
              <a:rPr lang="ja-JP" altLang="en-US" dirty="0"/>
              <a:t>の予約変数で指定された収集用ディレクトリに格納します。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15019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inventory_hostname }}/</a:t>
            </a:r>
            <a:r>
              <a:rPr lang="en-US" altLang="ja-JP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796414" y="3116903"/>
            <a:ext cx="1511966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　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7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行目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パスの変数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このディレクトリが指定されている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YAML</a:t>
            </a:r>
            <a:r>
              <a:rPr lang="ja-JP" altLang="en-US" dirty="0" smtClean="0"/>
              <a:t>ファイルと収集用</a:t>
            </a:r>
            <a:r>
              <a:rPr lang="ja-JP" altLang="en-US" dirty="0"/>
              <a:t>ディレクトリ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 smtClean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ファイルの階層構造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5586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取得した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OS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情報が記載された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YAML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ファイル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092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収集結果を配置するディレクトリ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 </a:t>
            </a:r>
            <a:r>
              <a:rPr lang="en-US" altLang="ja-JP" dirty="0"/>
              <a:t>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Playbook</a:t>
            </a:r>
            <a:r>
              <a:rPr lang="ja-JP" altLang="en-US" b="1" dirty="0" smtClean="0"/>
              <a:t>を紐付ける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22447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166" t="3731" b="47762"/>
          <a:stretch/>
        </p:blipFill>
        <p:spPr>
          <a:xfrm>
            <a:off x="542416" y="3357523"/>
            <a:ext cx="6103700" cy="9361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998050" y="3356991"/>
            <a:ext cx="1704666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02716" y="3357523"/>
            <a:ext cx="1584220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6935" y="3356990"/>
            <a:ext cx="1078717" cy="936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6838" y="4840064"/>
            <a:ext cx="39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インクルード順序とは、複数の</a:t>
            </a:r>
            <a:r>
              <a:rPr lang="en-US" altLang="ja-JP" sz="1600" dirty="0">
                <a:solidFill>
                  <a:srgbClr val="FF0000"/>
                </a:solidFill>
              </a:rPr>
              <a:t>Playbook</a:t>
            </a:r>
            <a:r>
              <a:rPr lang="ja-JP" altLang="en-US" sz="1600" dirty="0">
                <a:solidFill>
                  <a:srgbClr val="FF0000"/>
                </a:solidFill>
              </a:rPr>
              <a:t>を</a:t>
            </a:r>
            <a:r>
              <a:rPr lang="en-US" altLang="ja-JP" sz="1600" dirty="0">
                <a:solidFill>
                  <a:srgbClr val="FF0000"/>
                </a:solidFill>
              </a:rPr>
              <a:t>Movement</a:t>
            </a:r>
            <a:r>
              <a:rPr lang="ja-JP" altLang="en-US" sz="1600" dirty="0">
                <a:solidFill>
                  <a:srgbClr val="FF0000"/>
                </a:solidFill>
              </a:rPr>
              <a:t>に紐付けた際に作業実行される順番です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今回は</a:t>
            </a:r>
            <a:r>
              <a:rPr lang="en-US" altLang="ja-JP" sz="1600" dirty="0" smtClean="0">
                <a:solidFill>
                  <a:srgbClr val="FF0000"/>
                </a:solidFill>
              </a:rPr>
              <a:t>Playbook</a:t>
            </a:r>
            <a:r>
              <a:rPr lang="ja-JP" altLang="en-US" sz="1600" dirty="0" smtClean="0">
                <a:solidFill>
                  <a:srgbClr val="FF0000"/>
                </a:solidFill>
              </a:rPr>
              <a:t>が</a:t>
            </a:r>
            <a:r>
              <a:rPr lang="en-US" altLang="ja-JP" sz="1600" dirty="0" smtClean="0">
                <a:solidFill>
                  <a:srgbClr val="FF0000"/>
                </a:solidFill>
              </a:rPr>
              <a:t>1</a:t>
            </a:r>
            <a:r>
              <a:rPr lang="ja-JP" altLang="en-US" sz="1600" dirty="0" err="1">
                <a:solidFill>
                  <a:srgbClr val="FF0000"/>
                </a:solidFill>
              </a:rPr>
              <a:t>つだけなので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srgbClr val="FF0000"/>
                </a:solidFill>
              </a:rPr>
              <a:t>とします。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</a:t>
            </a:r>
            <a:r>
              <a:rPr lang="ja-JP" altLang="en-US" dirty="0" smtClean="0"/>
              <a:t>作業</a:t>
            </a:r>
            <a:r>
              <a:rPr lang="ja-JP" altLang="en-US" dirty="0"/>
              <a:t>対象ホストの登録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・</a:t>
            </a:r>
            <a:r>
              <a:rPr lang="en-US" altLang="ja-JP" b="1" dirty="0"/>
              <a:t>Movement</a:t>
            </a:r>
            <a:r>
              <a:rPr lang="ja-JP" altLang="en-US" b="1" dirty="0"/>
              <a:t>・作業対象ホストを</a:t>
            </a:r>
            <a:r>
              <a:rPr lang="ja-JP" altLang="en-US" b="1" dirty="0" smtClean="0"/>
              <a:t>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登録したオペレーション・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・作業対象ホストを紐付けます。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対象ホスト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1360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56991"/>
            <a:ext cx="8097380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949441" y="3356990"/>
            <a:ext cx="275843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07880" y="3356990"/>
            <a:ext cx="237633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84211" y="3356990"/>
            <a:ext cx="25526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>
                <a:latin typeface="+mn-ea"/>
              </a:rPr>
              <a:t>はじめ</a:t>
            </a:r>
            <a:r>
              <a:rPr lang="ja-JP" altLang="en-US" sz="1600" dirty="0" smtClean="0">
                <a:latin typeface="+mn-ea"/>
              </a:rPr>
              <a:t>に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" action="ppaction://hlinksldjump"/>
              </a:rPr>
              <a:t>(1)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　本書</a:t>
            </a:r>
            <a:r>
              <a:rPr lang="ja-JP" altLang="en-US" sz="1200" dirty="0">
                <a:latin typeface="+mn-ea"/>
                <a:hlinkClick r:id="rId2" action="ppaction://hlinksldjump"/>
              </a:rPr>
              <a:t>について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3" action="ppaction://hlinksldjump"/>
              </a:rPr>
              <a:t>(2)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　作業</a:t>
            </a:r>
            <a:r>
              <a:rPr lang="ja-JP" altLang="en-US" sz="1200" dirty="0">
                <a:latin typeface="+mn-ea"/>
                <a:hlinkClick r:id="rId3" action="ppaction://hlinksldjump"/>
              </a:rPr>
              <a:t>環境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4" action="ppaction://hlinksldjump"/>
              </a:rPr>
              <a:t>(3)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　シナリオ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1.</a:t>
            </a:r>
            <a:r>
              <a:rPr lang="ja-JP" altLang="en-US" sz="1600" dirty="0" smtClean="0">
                <a:latin typeface="+mn-ea"/>
              </a:rPr>
              <a:t>　実習１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収集機能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ターゲットホストの</a:t>
            </a:r>
            <a:r>
              <a:rPr lang="en-US" altLang="ja-JP" sz="1600" dirty="0" smtClean="0">
                <a:latin typeface="+mn-ea"/>
              </a:rPr>
              <a:t>OS</a:t>
            </a:r>
            <a:r>
              <a:rPr lang="ja-JP" altLang="en-US" sz="1600" dirty="0" smtClean="0">
                <a:latin typeface="+mn-ea"/>
              </a:rPr>
              <a:t>情報を収集する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5" action="ppaction://hlinksldjump"/>
              </a:rPr>
              <a:t>実習</a:t>
            </a:r>
            <a:r>
              <a:rPr lang="ja-JP" altLang="en-US" sz="1200" dirty="0" smtClean="0">
                <a:latin typeface="+mn-ea"/>
                <a:hlinkClick r:id="rId5" action="ppaction://hlinksldjump"/>
              </a:rPr>
              <a:t>１全体図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Movement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ヘッダーセクションと</a:t>
            </a:r>
            <a:r>
              <a:rPr lang="en-US" altLang="ja-JP" sz="1200" dirty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2" action="ppaction://hlinksldjump"/>
              </a:rPr>
              <a:t>YAML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ファイルと収集用ディレクトリ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3" action="ppaction://hlinksldjump"/>
              </a:rPr>
              <a:t>Movement-Playbook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　作業対象ホストの登録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1.7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15" action="ppaction://hlinksldjump"/>
              </a:rPr>
              <a:t>収集値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収集項目値管理の登録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8" action="ppaction://hlinksldjump"/>
              </a:rPr>
              <a:t>1.10</a:t>
            </a:r>
            <a:r>
              <a:rPr lang="ja-JP" altLang="en-US" sz="1200" dirty="0" smtClean="0">
                <a:latin typeface="+mn-ea"/>
                <a:hlinkClick r:id="rId18" action="ppaction://hlinksldjump"/>
              </a:rPr>
              <a:t>　作業実行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9" action="ppaction://hlinksldjump"/>
              </a:rPr>
              <a:t>1.11</a:t>
            </a:r>
            <a:r>
              <a:rPr lang="ja-JP" altLang="en-US" sz="1200" dirty="0" smtClean="0">
                <a:latin typeface="+mn-ea"/>
                <a:hlinkClick r:id="rId19" action="ppaction://hlinksldjump"/>
              </a:rPr>
              <a:t>　収集結果の確認</a:t>
            </a:r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実習２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比較機能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実習１で</a:t>
            </a:r>
            <a:r>
              <a:rPr lang="ja-JP" altLang="en-US" sz="1600" dirty="0">
                <a:latin typeface="+mn-ea"/>
              </a:rPr>
              <a:t>収集した値と期待値を比較する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20" action="ppaction://hlinksldjump"/>
              </a:rPr>
              <a:t>実習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２全体図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2" action="ppaction://hlinksldjump"/>
              </a:rPr>
              <a:t>2</a:t>
            </a:r>
            <a:r>
              <a:rPr lang="en-US" altLang="ja-JP" sz="1200" dirty="0" smtClean="0">
                <a:latin typeface="+mn-ea"/>
                <a:hlinkClick r:id="rId22" action="ppaction://hlinksldjump"/>
              </a:rPr>
              <a:t>.2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期待値用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3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期待値の登録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4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5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5" action="ppaction://hlinksldjump"/>
              </a:rPr>
              <a:t>　比較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6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参考</a:t>
            </a:r>
            <a:r>
              <a:rPr lang="en-US" altLang="ja-JP" sz="1200" dirty="0" smtClean="0">
                <a:latin typeface="+mn-ea"/>
                <a:hlinkClick r:id="rId26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6" action="ppaction://hlinksldjump"/>
              </a:rPr>
              <a:t>比較</a:t>
            </a:r>
            <a:r>
              <a:rPr lang="ja-JP" altLang="en-US" sz="1200" dirty="0">
                <a:latin typeface="+mn-ea"/>
                <a:hlinkClick r:id="rId26" action="ppaction://hlinksldjump"/>
              </a:rPr>
              <a:t>定義詳細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27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7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7" action="ppaction://hlinksldjump"/>
              </a:rPr>
              <a:t>（</a:t>
            </a:r>
            <a:r>
              <a:rPr lang="en-US" altLang="ja-JP" sz="1200" dirty="0" smtClean="0">
                <a:latin typeface="+mn-ea"/>
                <a:hlinkClick r:id="rId27" action="ppaction://hlinksldjump"/>
              </a:rPr>
              <a:t>1</a:t>
            </a:r>
            <a:r>
              <a:rPr lang="ja-JP" altLang="en-US" sz="1200" dirty="0" smtClean="0">
                <a:latin typeface="+mn-ea"/>
                <a:hlinkClick r:id="rId27" action="ppaction://hlinksldjump"/>
              </a:rPr>
              <a:t>）比較</a:t>
            </a:r>
            <a:r>
              <a:rPr lang="ja-JP" altLang="en-US" sz="1200" dirty="0">
                <a:latin typeface="+mn-ea"/>
                <a:hlinkClick r:id="rId27" action="ppaction://hlinksldjump"/>
              </a:rPr>
              <a:t>定義の登録</a:t>
            </a:r>
            <a:endParaRPr lang="en-US" altLang="ja-JP" sz="1200" dirty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5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 </a:t>
            </a:r>
            <a:r>
              <a:rPr lang="ja-JP" altLang="en-US" dirty="0" smtClean="0"/>
              <a:t>収集値</a:t>
            </a:r>
            <a:r>
              <a:rPr lang="ja-JP" altLang="en-US" dirty="0"/>
              <a:t>を登録するパラメータシートの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</a:t>
            </a:r>
            <a:r>
              <a:rPr lang="ja-JP" altLang="en-US" b="1" dirty="0" smtClean="0"/>
              <a:t>した値を登録するパラメータシート</a:t>
            </a:r>
            <a:r>
              <a:rPr lang="ja-JP" altLang="en-US" b="1" dirty="0"/>
              <a:t>を作成する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［</a:t>
            </a:r>
            <a:r>
              <a:rPr lang="en-US" altLang="ja-JP" dirty="0" smtClean="0"/>
              <a:t>Gathered Facts</a:t>
            </a:r>
            <a:r>
              <a:rPr lang="ja-JP" altLang="en-US" dirty="0" smtClean="0"/>
              <a:t>」メニューを作成します。これがパラメータシートとなり、収集した値が自動登録されます。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作成 ＞</a:t>
            </a:r>
            <a:r>
              <a:rPr lang="ja-JP" altLang="en-US" b="1" dirty="0"/>
              <a:t>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［作成］ボタンを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655952" y="3212970"/>
            <a:ext cx="7295670" cy="3247385"/>
            <a:chOff x="2328499" y="3212970"/>
            <a:chExt cx="6681454" cy="297399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500" y="3212970"/>
              <a:ext cx="6480900" cy="2949639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6" name="正方形/長方形 25"/>
            <p:cNvSpPr/>
            <p:nvPr/>
          </p:nvSpPr>
          <p:spPr>
            <a:xfrm>
              <a:off x="7433650" y="3783520"/>
              <a:ext cx="1375749" cy="41184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328499" y="3373180"/>
              <a:ext cx="5105151" cy="139624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421430" y="3296918"/>
              <a:ext cx="1588523" cy="40011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基本</a:t>
              </a:r>
              <a:r>
                <a:rPr kumimoji="1" lang="ja-JP" altLang="en-US" sz="2000" b="1" dirty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情報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740816" y="5538671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対象メニューグループ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31461" y="4822879"/>
              <a:ext cx="1442918" cy="40011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kumimoji="1" lang="ja-JP" altLang="en-US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項目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8121525" y="3642372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164360" y="5088370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445126" y="4782420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7433650" y="4706269"/>
              <a:ext cx="1375749" cy="76705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328499" y="5978098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569703" y="4344106"/>
            <a:ext cx="2141827" cy="1226828"/>
            <a:chOff x="3323259" y="4452088"/>
            <a:chExt cx="3012261" cy="1725409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 rotWithShape="1">
            <a:blip r:embed="rId2"/>
            <a:srcRect t="5837" r="84675" b="46066"/>
            <a:stretch/>
          </p:blipFill>
          <p:spPr>
            <a:xfrm>
              <a:off x="3323259" y="4452088"/>
              <a:ext cx="1207944" cy="1725409"/>
            </a:xfrm>
            <a:prstGeom prst="rect">
              <a:avLst/>
            </a:prstGeom>
          </p:spPr>
        </p:pic>
        <p:sp>
          <p:nvSpPr>
            <p:cNvPr id="52" name="正方形/長方形 51"/>
            <p:cNvSpPr/>
            <p:nvPr/>
          </p:nvSpPr>
          <p:spPr>
            <a:xfrm>
              <a:off x="3485647" y="4583332"/>
              <a:ext cx="861237" cy="19138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71937" y="484913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項目名</a:t>
              </a:r>
            </a:p>
          </p:txBody>
        </p:sp>
        <p:cxnSp>
          <p:nvCxnSpPr>
            <p:cNvPr id="55" name="直線コネクタ 54"/>
            <p:cNvCxnSpPr>
              <a:stCxn id="54" idx="1"/>
            </p:cNvCxnSpPr>
            <p:nvPr/>
          </p:nvCxnSpPr>
          <p:spPr>
            <a:xfrm flipH="1" flipV="1">
              <a:off x="4346886" y="4679027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FF0000"/>
                  </a:solidFill>
                </a:rPr>
                <a:t>入力方式</a:t>
              </a:r>
            </a:p>
          </p:txBody>
        </p:sp>
        <p:cxnSp>
          <p:nvCxnSpPr>
            <p:cNvPr id="57" name="直線コネクタ 56"/>
            <p:cNvCxnSpPr>
              <a:stCxn id="56" idx="1"/>
              <a:endCxn id="53" idx="3"/>
            </p:cNvCxnSpPr>
            <p:nvPr/>
          </p:nvCxnSpPr>
          <p:spPr>
            <a:xfrm flipH="1" flipV="1">
              <a:off x="4472482" y="4925393"/>
              <a:ext cx="224738" cy="118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71937" y="500164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203913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最大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バイト数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>
              <a:stCxn id="59" idx="1"/>
              <a:endCxn id="58" idx="3"/>
            </p:cNvCxnSpPr>
            <p:nvPr/>
          </p:nvCxnSpPr>
          <p:spPr>
            <a:xfrm flipH="1" flipV="1">
              <a:off x="4472482" y="5077903"/>
              <a:ext cx="224738" cy="4506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510610" y="3541286"/>
            <a:ext cx="186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「項目」は以下の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3</a:t>
            </a:r>
            <a:r>
              <a:rPr lang="ja-JP" altLang="en-US" sz="1600" dirty="0" smtClean="0">
                <a:solidFill>
                  <a:srgbClr val="FF0000"/>
                </a:solidFill>
              </a:rPr>
              <a:t>か所を入力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36579"/>
              </p:ext>
            </p:extLst>
          </p:nvPr>
        </p:nvGraphicFramePr>
        <p:xfrm>
          <a:off x="539440" y="1109935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05635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3058010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項目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2091"/>
              </p:ext>
            </p:extLst>
          </p:nvPr>
        </p:nvGraphicFramePr>
        <p:xfrm>
          <a:off x="539440" y="3338037"/>
          <a:ext cx="7485698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address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network</a:t>
                      </a: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1335"/>
              </p:ext>
            </p:extLst>
          </p:nvPr>
        </p:nvGraphicFramePr>
        <p:xfrm>
          <a:off x="539440" y="836712"/>
          <a:ext cx="7485698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55470" y="3622309"/>
            <a:ext cx="39762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カラムグループ作成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en-US" sz="1600" dirty="0" smtClean="0">
                <a:solidFill>
                  <a:srgbClr val="FF0000"/>
                </a:solidFill>
              </a:rPr>
              <a:t>］カラムグループを作成し、その中に［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 smtClean="0">
                <a:solidFill>
                  <a:srgbClr val="FF0000"/>
                </a:solidFill>
              </a:rPr>
              <a:t>」［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r>
              <a:rPr lang="ja-JP" altLang="en-US" sz="1600" dirty="0" smtClean="0">
                <a:solidFill>
                  <a:srgbClr val="FF0000"/>
                </a:solidFill>
              </a:rPr>
              <a:t>］［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r>
              <a:rPr lang="ja-JP" altLang="en-US" sz="1600" dirty="0" smtClean="0">
                <a:solidFill>
                  <a:srgbClr val="FF0000"/>
                </a:solidFill>
              </a:rPr>
              <a:t>］の</a:t>
            </a:r>
            <a:r>
              <a:rPr lang="en-US" altLang="ja-JP" sz="1600" dirty="0" smtClean="0">
                <a:solidFill>
                  <a:srgbClr val="FF0000"/>
                </a:solidFill>
              </a:rPr>
              <a:t>3</a:t>
            </a:r>
            <a:r>
              <a:rPr lang="ja-JP" altLang="en-US" sz="1600" dirty="0" smtClean="0">
                <a:solidFill>
                  <a:srgbClr val="FF0000"/>
                </a:solidFill>
              </a:rPr>
              <a:t>カラムを入れ込みます。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2"/>
          <a:srcRect l="29398" t="6830" r="32520" b="48772"/>
          <a:stretch/>
        </p:blipFill>
        <p:spPr>
          <a:xfrm>
            <a:off x="4943348" y="3976066"/>
            <a:ext cx="3480937" cy="184702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7" name="正方形/長方形 36"/>
          <p:cNvSpPr/>
          <p:nvPr/>
        </p:nvSpPr>
        <p:spPr>
          <a:xfrm>
            <a:off x="5911775" y="3976066"/>
            <a:ext cx="1512708" cy="225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 </a:t>
            </a:r>
            <a:r>
              <a:rPr lang="ja-JP" altLang="en-US" dirty="0"/>
              <a:t>収集値を登録するパラメータシートの作成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6136"/>
            <a:ext cx="2953589" cy="9919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0" y="3025445"/>
            <a:ext cx="3168440" cy="2852531"/>
            <a:chOff x="642292" y="3614299"/>
            <a:chExt cx="2115054" cy="1904172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5"/>
            <a:srcRect r="38517" b="27098"/>
            <a:stretch/>
          </p:blipFill>
          <p:spPr>
            <a:xfrm>
              <a:off x="642292" y="3614299"/>
              <a:ext cx="2113055" cy="1904172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1513697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2" y="4297099"/>
              <a:ext cx="756244" cy="1963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27393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43346" y="4970645"/>
              <a:ext cx="414000" cy="537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］メニューが作成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799713" y="2002260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</a:t>
            </a:r>
            <a:r>
              <a:rPr lang="ja-JP" altLang="en-US" sz="1600" dirty="0" smtClean="0">
                <a:solidFill>
                  <a:srgbClr val="FF0000"/>
                </a:solidFill>
              </a:rPr>
              <a:t>、作成した項目</a:t>
            </a:r>
            <a:r>
              <a:rPr lang="ja-JP" altLang="en-US" sz="1600" dirty="0">
                <a:solidFill>
                  <a:srgbClr val="FF0000"/>
                </a:solidFill>
              </a:rPr>
              <a:t>が確認できる。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収集項目値管理を登録する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</a:t>
            </a:r>
            <a:r>
              <a:rPr lang="ja-JP" altLang="en-US" dirty="0"/>
              <a:t>項目（</a:t>
            </a:r>
            <a:r>
              <a:rPr lang="en-US" altLang="ja-JP" dirty="0"/>
              <a:t>FROM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YAML</a:t>
            </a:r>
            <a:r>
              <a:rPr lang="ja-JP" altLang="en-US" dirty="0"/>
              <a:t>ファイル名・変数名と、パラメータシート（</a:t>
            </a:r>
            <a:r>
              <a:rPr lang="en-US" altLang="ja-JP" dirty="0"/>
              <a:t>TO</a:t>
            </a:r>
            <a:r>
              <a:rPr lang="ja-JP" altLang="en-US" dirty="0" smtClean="0"/>
              <a:t>）のメニュー名</a:t>
            </a:r>
            <a:r>
              <a:rPr lang="ja-JP" altLang="en-US" dirty="0"/>
              <a:t>・項目名を紐付けます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下表の</a:t>
            </a:r>
            <a:r>
              <a:rPr lang="ja-JP" altLang="en-US" dirty="0" smtClean="0"/>
              <a:t>通り、各変数と項目を１セットとして登録します。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</a:t>
            </a:r>
            <a:r>
              <a:rPr lang="ja-JP" altLang="en-US" b="1" dirty="0" smtClean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547" b="47482"/>
          <a:stretch/>
        </p:blipFill>
        <p:spPr>
          <a:xfrm>
            <a:off x="505835" y="4542344"/>
            <a:ext cx="6112096" cy="7431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-1" b="32986"/>
          <a:stretch/>
        </p:blipFill>
        <p:spPr>
          <a:xfrm>
            <a:off x="6619614" y="4542343"/>
            <a:ext cx="2177563" cy="74318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44133" y="4725180"/>
            <a:ext cx="96452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99337" y="4725180"/>
            <a:ext cx="24156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40652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7967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20260" y="2188516"/>
            <a:ext cx="192573" cy="456125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08659" y="4725180"/>
            <a:ext cx="827578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36237" y="4725180"/>
            <a:ext cx="783603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19617" y="4725180"/>
            <a:ext cx="217756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01097"/>
              </p:ext>
            </p:extLst>
          </p:nvPr>
        </p:nvGraphicFramePr>
        <p:xfrm>
          <a:off x="186658" y="836711"/>
          <a:ext cx="8770684" cy="5608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ansible_default_ipv4/interface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ansible_default_ipv4__network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ansible_default_ipv4/network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81584"/>
              </p:ext>
            </p:extLst>
          </p:nvPr>
        </p:nvGraphicFramePr>
        <p:xfrm>
          <a:off x="186658" y="836711"/>
          <a:ext cx="8770684" cy="359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代入値自動登録用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1.9 </a:t>
            </a:r>
            <a:r>
              <a:rPr lang="ja-JP" altLang="en-US" dirty="0" smtClean="0"/>
              <a:t>収集</a:t>
            </a:r>
            <a:r>
              <a:rPr lang="ja-JP" altLang="en-US" dirty="0"/>
              <a:t>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</a:t>
            </a:r>
            <a:r>
              <a:rPr lang="ja-JP" altLang="en-US" b="1" dirty="0" smtClean="0"/>
              <a:t>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</a:t>
            </a:r>
            <a:r>
              <a:rPr lang="ja-JP" altLang="en-US" b="1" dirty="0"/>
              <a:t>共通 </a:t>
            </a:r>
            <a:r>
              <a:rPr lang="ja-JP" altLang="en-US" b="1" dirty="0" smtClean="0"/>
              <a:t>＞ 収集</a:t>
            </a:r>
            <a:r>
              <a:rPr lang="ja-JP" altLang="en-US" b="1" dirty="0"/>
              <a:t>インターフェース情報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「一覧」に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行だけ表示されるので、［更新］ボタンを押して下表</a:t>
            </a:r>
            <a:r>
              <a:rPr lang="ja-JP" altLang="en-US" dirty="0"/>
              <a:t>のよう</a:t>
            </a:r>
            <a:r>
              <a:rPr lang="ja-JP" altLang="en-US" dirty="0" smtClean="0"/>
              <a:t>に入力</a:t>
            </a:r>
            <a:r>
              <a:rPr lang="ja-JP" altLang="en-US" dirty="0"/>
              <a:t>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11789"/>
              </p:ext>
            </p:extLst>
          </p:nvPr>
        </p:nvGraphicFramePr>
        <p:xfrm>
          <a:off x="505841" y="5589300"/>
          <a:ext cx="3975736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実行権限のあるユーザー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そのユーザーのパスワード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057" t="24791" r="25611" b="48499"/>
          <a:stretch/>
        </p:blipFill>
        <p:spPr>
          <a:xfrm>
            <a:off x="539440" y="3438611"/>
            <a:ext cx="7993110" cy="72010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874161" y="3879430"/>
            <a:ext cx="377797" cy="296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521" t="2689" b="42926"/>
          <a:stretch/>
        </p:blipFill>
        <p:spPr>
          <a:xfrm>
            <a:off x="539439" y="4725179"/>
            <a:ext cx="6421537" cy="75896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415590" y="4725178"/>
            <a:ext cx="824524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240113" y="4725178"/>
            <a:ext cx="906288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</a:t>
            </a:r>
            <a:r>
              <a:rPr lang="ja-JP" altLang="en-US" dirty="0" smtClean="0"/>
              <a:t>作業実行（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/>
              <a:t>とオペレーションを</a:t>
            </a:r>
            <a:r>
              <a:rPr lang="ja-JP" altLang="en-US" dirty="0" smtClean="0"/>
              <a:t>選択し、作業実行します。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5841" y="3140960"/>
            <a:ext cx="5776102" cy="3312460"/>
            <a:chOff x="233744" y="572720"/>
            <a:chExt cx="8656519" cy="49643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44" y="572720"/>
              <a:ext cx="8656519" cy="49643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正方形/長方形 6"/>
            <p:cNvSpPr/>
            <p:nvPr/>
          </p:nvSpPr>
          <p:spPr>
            <a:xfrm>
              <a:off x="318977" y="1222743"/>
              <a:ext cx="8495414" cy="393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18977" y="3276264"/>
              <a:ext cx="6113721" cy="179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35395" y="5199320"/>
              <a:ext cx="1265274" cy="3058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73471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b="30470"/>
          <a:stretch/>
        </p:blipFill>
        <p:spPr>
          <a:xfrm>
            <a:off x="505840" y="2492870"/>
            <a:ext cx="5720303" cy="345648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2137042" y="3524193"/>
            <a:ext cx="3934922" cy="22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>
                <a:latin typeface="+mn-ea"/>
                <a:hlinkClick r:id="rId2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2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2" action="ppaction://hlinksldjump"/>
              </a:rPr>
              <a:t>】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（</a:t>
            </a:r>
            <a:r>
              <a:rPr lang="en-US" altLang="ja-JP" sz="1200" dirty="0" smtClean="0">
                <a:latin typeface="+mn-ea"/>
                <a:hlinkClick r:id="rId2" action="ppaction://hlinksldjump"/>
              </a:rPr>
              <a:t>2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）</a:t>
            </a:r>
            <a:r>
              <a:rPr lang="ja-JP" altLang="en-US" sz="1200" dirty="0">
                <a:latin typeface="+mn-ea"/>
                <a:hlinkClick r:id="rId2" action="ppaction://hlinksldjump"/>
              </a:rPr>
              <a:t>比較定義詳細の登録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>
                <a:latin typeface="+mn-ea"/>
                <a:hlinkClick r:id="rId3" action="ppaction://hlinksldjump"/>
              </a:rPr>
              <a:t>【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参考</a:t>
            </a:r>
            <a:r>
              <a:rPr lang="en-US" altLang="ja-JP" sz="1200" dirty="0">
                <a:latin typeface="+mn-ea"/>
                <a:hlinkClick r:id="rId3" action="ppaction://hlinksldjump"/>
              </a:rPr>
              <a:t>】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3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）比較実行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実習３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収集機能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ターゲットホストの</a:t>
            </a:r>
            <a:r>
              <a:rPr lang="en-US" altLang="ja-JP" sz="1600" dirty="0" smtClean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証明書ファイルを収集</a:t>
            </a:r>
            <a:r>
              <a:rPr lang="ja-JP" altLang="en-US" sz="1600" dirty="0" smtClean="0">
                <a:latin typeface="+mn-ea"/>
              </a:rPr>
              <a:t>する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ja-JP" altLang="en-US" sz="1200" dirty="0">
                <a:latin typeface="+mn-ea"/>
                <a:hlinkClick r:id="rId4" action="ppaction://hlinksldjump"/>
              </a:rPr>
              <a:t>実習３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5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5" action="ppaction://hlinksldjump"/>
              </a:rPr>
              <a:t>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ターゲットホストの登録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6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オペレーションの登録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7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Movement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8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8" action="ppaction://hlinksldjump"/>
              </a:rPr>
              <a:t>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Playbook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ファイルの収集用ディレクトリ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Movement-Playbook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紐付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1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1" action="ppaction://hlinksldjump"/>
              </a:rPr>
              <a:t>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ファイル名の</a:t>
            </a:r>
            <a:r>
              <a:rPr lang="ja-JP" altLang="en-US" sz="1200" dirty="0" smtClean="0">
                <a:latin typeface="+mn-ea"/>
                <a:hlinkClick r:id="rId11" action="ppaction://hlinksldjump"/>
              </a:rPr>
              <a:t>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　代入値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自動登録設定の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収集値を登録するパラメータシートの作成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収集</a:t>
            </a:r>
            <a:r>
              <a:rPr lang="ja-JP" altLang="en-US" sz="1200" dirty="0">
                <a:latin typeface="+mn-ea"/>
                <a:hlinkClick r:id="rId14" action="ppaction://hlinksldjump"/>
              </a:rPr>
              <a:t>項目値管理の登録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収集インターフェース情報の登録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作業実行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収集結果の確認</a:t>
            </a:r>
            <a:endParaRPr lang="en-US" altLang="ja-JP" sz="12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実習４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比較機能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３</a:t>
            </a:r>
            <a:r>
              <a:rPr lang="ja-JP" altLang="en-US" sz="1600" dirty="0">
                <a:latin typeface="+mn-ea"/>
              </a:rPr>
              <a:t>で</a:t>
            </a:r>
            <a:r>
              <a:rPr lang="ja-JP" altLang="en-US" sz="1600" dirty="0" smtClean="0">
                <a:latin typeface="+mn-ea"/>
              </a:rPr>
              <a:t>収集した</a:t>
            </a:r>
            <a:r>
              <a:rPr lang="en-US" altLang="ja-JP" sz="1600" dirty="0" smtClean="0">
                <a:latin typeface="+mn-ea"/>
              </a:rPr>
              <a:t>SSL</a:t>
            </a:r>
            <a:r>
              <a:rPr lang="ja-JP" altLang="en-US" sz="1600" dirty="0">
                <a:latin typeface="+mn-ea"/>
              </a:rPr>
              <a:t>証明書</a:t>
            </a:r>
            <a:r>
              <a:rPr lang="ja-JP" altLang="en-US" sz="1600" dirty="0" smtClean="0">
                <a:latin typeface="+mn-ea"/>
              </a:rPr>
              <a:t>ファイルを、異なる日時に収集したファイルと比較する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  <a:hlinkClick r:id="rId18" action="ppaction://hlinksldjump"/>
              </a:rPr>
              <a:t>実習４全体図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9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19" action="ppaction://hlinksldjump"/>
              </a:rPr>
              <a:t>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</a:t>
            </a:r>
            <a:r>
              <a:rPr lang="ja-JP" altLang="en-US" sz="1200" dirty="0" smtClean="0">
                <a:latin typeface="+mn-ea"/>
                <a:hlinkClick r:id="rId19" action="ppaction://hlinksldjump"/>
              </a:rPr>
              <a:t>オペレーション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の登録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0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0" action="ppaction://hlinksldjump"/>
              </a:rPr>
              <a:t>.2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　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差分有り</a:t>
            </a:r>
            <a:r>
              <a:rPr lang="en-US" altLang="ja-JP" sz="1200" dirty="0">
                <a:latin typeface="+mn-ea"/>
                <a:hlinkClick r:id="rId20" action="ppaction://hlinksldjump"/>
              </a:rPr>
              <a:t>SSL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証明書の用意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 smtClean="0">
                <a:latin typeface="+mn-ea"/>
                <a:hlinkClick r:id="rId21" action="ppaction://hlinksldjump"/>
              </a:rPr>
              <a:t>　ファイル名の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登録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　作業実行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3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3" action="ppaction://hlinksldjump"/>
              </a:rPr>
              <a:t>.5</a:t>
            </a:r>
            <a:r>
              <a:rPr lang="ja-JP" altLang="en-US" sz="1200" dirty="0" smtClean="0">
                <a:latin typeface="+mn-ea"/>
                <a:hlinkClick r:id="rId23" action="ppaction://hlinksldjump"/>
              </a:rPr>
              <a:t>　収集結果の確認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4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4" action="ppaction://hlinksldjump"/>
              </a:rPr>
              <a:t>.6</a:t>
            </a:r>
            <a:r>
              <a:rPr lang="ja-JP" altLang="en-US" sz="1200" dirty="0" smtClean="0">
                <a:latin typeface="+mn-ea"/>
                <a:hlinkClick r:id="rId24" action="ppaction://hlinksldjump"/>
              </a:rPr>
              <a:t>　比較定義の登録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25" action="ppaction://hlinksldjump"/>
              </a:rPr>
              <a:t>4</a:t>
            </a:r>
            <a:r>
              <a:rPr lang="en-US" altLang="ja-JP" sz="1200" dirty="0" smtClean="0">
                <a:latin typeface="+mn-ea"/>
                <a:hlinkClick r:id="rId25" action="ppaction://hlinksldjump"/>
              </a:rPr>
              <a:t>.7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　比較実行</a:t>
            </a:r>
            <a:endParaRPr lang="en-US" altLang="ja-JP" sz="12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1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収集状況を確認する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収集の成功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失敗を確認します。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作業管理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</a:t>
            </a:r>
            <a:r>
              <a:rPr lang="ja-JP" altLang="en-US" dirty="0" smtClean="0"/>
              <a:t>、以下のように表示される。</a:t>
            </a:r>
            <a:endParaRPr lang="en-US" altLang="ja-JP" dirty="0" smtClean="0"/>
          </a:p>
          <a:p>
            <a:pPr marL="630900" lvl="2" indent="-342900"/>
            <a:r>
              <a:rPr lang="ja-JP" altLang="en-US" sz="1600" dirty="0" smtClean="0"/>
              <a:t>収集済み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：収集成功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 smtClean="0"/>
              <a:t>収集済み</a:t>
            </a:r>
            <a:r>
              <a:rPr lang="ja-JP" altLang="en-US" sz="1600" dirty="0"/>
              <a:t>（通知あり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ja-JP" altLang="en-US" sz="1600" dirty="0"/>
              <a:t>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</a:t>
            </a:r>
            <a:r>
              <a:rPr lang="ja-JP" altLang="en-US" sz="1600" dirty="0" smtClean="0"/>
              <a:t>場合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</a:t>
            </a:r>
            <a:r>
              <a:rPr lang="ja-JP" altLang="en-US" sz="1600" dirty="0" smtClean="0"/>
              <a:t>失敗</a:t>
            </a:r>
            <a:endParaRPr lang="en-US" altLang="ja-JP" sz="1600" dirty="0" smtClean="0"/>
          </a:p>
          <a:p>
            <a:pPr marL="630900" lvl="2" indent="-342900"/>
            <a:r>
              <a:rPr lang="ja-JP" altLang="en-US" sz="1600" dirty="0" smtClean="0"/>
              <a:t>収集エラー</a:t>
            </a:r>
            <a:r>
              <a:rPr lang="en-US" altLang="ja-JP" sz="1600" dirty="0" smtClean="0"/>
              <a:t>		</a:t>
            </a:r>
            <a:r>
              <a:rPr lang="ja-JP" altLang="en-US" sz="1600" dirty="0" smtClean="0"/>
              <a:t>：登録したオペレーションかターゲットホストの情報に</a:t>
            </a:r>
            <a:r>
              <a:rPr lang="ja-JP" altLang="en-US" sz="1600" dirty="0"/>
              <a:t>不備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			</a:t>
            </a:r>
            <a:r>
              <a:rPr lang="ja-JP" altLang="en-US" sz="1600" dirty="0" smtClean="0"/>
              <a:t>　あった場合</a:t>
            </a:r>
            <a:endParaRPr lang="ja-JP" altLang="en-US" sz="16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r="58588"/>
          <a:stretch/>
        </p:blipFill>
        <p:spPr>
          <a:xfrm>
            <a:off x="505777" y="4535398"/>
            <a:ext cx="4377995" cy="140604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55843"/>
          <a:stretch/>
        </p:blipFill>
        <p:spPr>
          <a:xfrm>
            <a:off x="5284026" y="4532731"/>
            <a:ext cx="2534819" cy="14166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6" name="フリーフォーム 15"/>
          <p:cNvSpPr/>
          <p:nvPr/>
        </p:nvSpPr>
        <p:spPr>
          <a:xfrm>
            <a:off x="4944287" y="4532731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84026" y="4745902"/>
            <a:ext cx="857894" cy="1203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値</a:t>
            </a:r>
            <a:r>
              <a:rPr lang="ja-JP" altLang="en-US" dirty="0" smtClean="0"/>
              <a:t>がパラメータシート</a:t>
            </a:r>
            <a:r>
              <a:rPr lang="ja-JP" altLang="en-US" dirty="0"/>
              <a:t>に登録されているか確認します。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入力用（もしくは参照用） ＞ </a:t>
            </a:r>
            <a:r>
              <a:rPr lang="en-US" altLang="ja-JP" b="1" dirty="0"/>
              <a:t>Gathered Facts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2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05777" y="3050518"/>
            <a:ext cx="7600475" cy="718220"/>
            <a:chOff x="505777" y="3050518"/>
            <a:chExt cx="7600475" cy="718220"/>
          </a:xfrm>
        </p:grpSpPr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70" y="3062459"/>
              <a:ext cx="7350782" cy="706279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77" y="3050518"/>
              <a:ext cx="1047608" cy="700673"/>
            </a:xfrm>
            <a:prstGeom prst="rect">
              <a:avLst/>
            </a:prstGeom>
          </p:spPr>
        </p:pic>
      </p:grp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5757823" y="3070195"/>
            <a:ext cx="2348429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実習２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実習１で収集した値と期待値を比較する</a:t>
            </a:r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実習２の</a:t>
            </a:r>
            <a:r>
              <a:rPr lang="ja-JP" altLang="en-US" b="1" dirty="0"/>
              <a:t>作業の流れ</a:t>
            </a:r>
            <a:endParaRPr lang="en-US" altLang="ja-JP" b="1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/>
              <a:t>に期待値</a:t>
            </a:r>
            <a:r>
              <a:rPr lang="ja-JP" altLang="en-US" dirty="0" smtClean="0"/>
              <a:t>を登録し、実習１で収集</a:t>
            </a:r>
            <a:r>
              <a:rPr lang="ja-JP" altLang="en-US" dirty="0"/>
              <a:t>した値と比較</a:t>
            </a:r>
            <a:r>
              <a:rPr lang="ja-JP" altLang="en-US" dirty="0" smtClean="0"/>
              <a:t>します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</a:t>
            </a:r>
            <a:r>
              <a:rPr lang="ja-JP" altLang="en-US" dirty="0"/>
              <a:t>２</a:t>
            </a:r>
            <a:r>
              <a:rPr lang="ja-JP" altLang="en-US" dirty="0" smtClean="0"/>
              <a:t>全体図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2326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6864685" y="2727011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参考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3391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2" y="3037700"/>
            <a:ext cx="1345110" cy="1254187"/>
          </a:xfrm>
          <a:prstGeom prst="bentConnector3">
            <a:avLst>
              <a:gd name="adj1" fmla="val -1699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26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kumimoji="1"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kumimoji="1"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メニューを定義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6269"/>
              </p:ext>
            </p:extLst>
          </p:nvPr>
        </p:nvGraphicFramePr>
        <p:xfrm>
          <a:off x="564317" y="4843452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429000"/>
            <a:ext cx="5658640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1979640" y="3429000"/>
            <a:ext cx="129618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275820" y="3429000"/>
            <a:ext cx="136819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期待値用パラメータシート</a:t>
            </a:r>
            <a:r>
              <a:rPr lang="ja-JP" altLang="en-US" dirty="0"/>
              <a:t>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期待値登録用のパラメータシート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実習１で作成した［</a:t>
            </a:r>
            <a:r>
              <a:rPr lang="en-US" altLang="ja-JP" dirty="0"/>
              <a:t>Gathered </a:t>
            </a:r>
            <a:r>
              <a:rPr lang="en-US" altLang="ja-JP" dirty="0" smtClean="0"/>
              <a:t>Facts</a:t>
            </a:r>
            <a:r>
              <a:rPr lang="ja-JP" altLang="en-US" dirty="0" smtClean="0"/>
              <a:t>］メニューを複製</a:t>
            </a:r>
            <a:r>
              <a:rPr lang="ja-JP" altLang="en-US" dirty="0"/>
              <a:t>し、「メニュー名」「表示順序」</a:t>
            </a:r>
            <a:r>
              <a:rPr lang="ja-JP" altLang="en-US" dirty="0" smtClean="0"/>
              <a:t>だけ変更します。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メニュー作成 ＞メニュー</a:t>
            </a:r>
            <a:r>
              <a:rPr lang="ja-JP" altLang="en-US" b="1" dirty="0" smtClean="0"/>
              <a:t>定義一覧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「フィルタ」を押下して「一覧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更新」に［</a:t>
            </a:r>
            <a:r>
              <a:rPr lang="en-US" altLang="ja-JP" dirty="0"/>
              <a:t>Gathered Facts</a:t>
            </a:r>
            <a:r>
              <a:rPr lang="ja-JP" altLang="en-US" dirty="0" smtClean="0"/>
              <a:t>］メニューを表示したら、「メニュー定義・作成」ボタンを押下する。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メニュー定義の閲覧画面が表示されたら、［流用新規］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「メニュー名」「表示順序」</a:t>
            </a:r>
            <a:r>
              <a:rPr lang="ja-JP" altLang="en-US" dirty="0" smtClean="0"/>
              <a:t>だけ空の状態で複製されるので、下表</a:t>
            </a:r>
            <a:r>
              <a:rPr lang="ja-JP" altLang="en-US" dirty="0"/>
              <a:t>のよう</a:t>
            </a:r>
            <a:r>
              <a:rPr lang="ja-JP" altLang="en-US" dirty="0" smtClean="0"/>
              <a:t>に入力する。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2519228" y="4437140"/>
            <a:ext cx="4104570" cy="1949590"/>
            <a:chOff x="720866" y="352028"/>
            <a:chExt cx="7715695" cy="3664803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866" y="352028"/>
              <a:ext cx="7715695" cy="3664802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>
            <a:xfrm>
              <a:off x="2009554" y="3700130"/>
              <a:ext cx="754912" cy="3167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472120" y="5566904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81813" y="5974368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2370931" y="4008835"/>
            <a:ext cx="4991264" cy="523220"/>
            <a:chOff x="564316" y="4230115"/>
            <a:chExt cx="4991264" cy="52322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6" y="4230115"/>
              <a:ext cx="4401164" cy="266737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141715" y="4230115"/>
              <a:ext cx="413865" cy="52322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①</a:t>
              </a:r>
              <a:endParaRPr kumimoji="1" lang="ja-JP" altLang="en-US" sz="28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11" name="直線コネクタ 10"/>
            <p:cNvCxnSpPr>
              <a:stCxn id="10" idx="1"/>
              <a:endCxn id="17" idx="3"/>
            </p:cNvCxnSpPr>
            <p:nvPr/>
          </p:nvCxnSpPr>
          <p:spPr>
            <a:xfrm flipH="1" flipV="1">
              <a:off x="4965480" y="4366979"/>
              <a:ext cx="176235" cy="1247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707880" y="4230115"/>
              <a:ext cx="1257600" cy="273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64318" y="836712"/>
            <a:ext cx="7715695" cy="3851734"/>
            <a:chOff x="739853" y="336377"/>
            <a:chExt cx="7715695" cy="3851734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53" y="336377"/>
              <a:ext cx="7715695" cy="385173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6669145" y="1069751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669144" y="1407208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9854" y="3962461"/>
              <a:ext cx="684000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762025" y="1571527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 smtClean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stCxn id="16" idx="1"/>
            <a:endCxn id="24" idx="3"/>
          </p:cNvCxnSpPr>
          <p:nvPr/>
        </p:nvCxnSpPr>
        <p:spPr>
          <a:xfrm flipH="1">
            <a:off x="6175890" y="1682911"/>
            <a:ext cx="317720" cy="1502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7" idx="1"/>
          </p:cNvCxnSpPr>
          <p:nvPr/>
        </p:nvCxnSpPr>
        <p:spPr>
          <a:xfrm flipH="1" flipV="1">
            <a:off x="6175890" y="1811348"/>
            <a:ext cx="317719" cy="209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0190"/>
              </p:ext>
            </p:extLst>
          </p:nvPr>
        </p:nvGraphicFramePr>
        <p:xfrm>
          <a:off x="539440" y="5036852"/>
          <a:ext cx="383050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メニューの表示順は任意です。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期待値用パラメータシートの作成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68" y="2955003"/>
            <a:ext cx="3020380" cy="101433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93174" y="3186735"/>
            <a:ext cx="2767374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</a:t>
            </a:r>
            <a:r>
              <a:rPr lang="ja-JP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Gathered </a:t>
            </a:r>
            <a:r>
              <a:rPr lang="en-US" altLang="ja-JP" sz="1600" dirty="0">
                <a:solidFill>
                  <a:srgbClr val="FF0000"/>
                </a:solidFill>
              </a:rPr>
              <a:t>Facts</a:t>
            </a:r>
            <a:r>
              <a:rPr lang="ja-JP" altLang="en-US" sz="1600" dirty="0">
                <a:solidFill>
                  <a:srgbClr val="FF0000"/>
                </a:solidFill>
              </a:rPr>
              <a:t>］メニューと同じ項目が確認できる。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52475" y="2036274"/>
            <a:ext cx="3230673" cy="2834502"/>
            <a:chOff x="9753607" y="1693670"/>
            <a:chExt cx="2682918" cy="235391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 rotWithShape="1">
            <a:blip r:embed="rId5"/>
            <a:srcRect r="37105" b="27392"/>
            <a:stretch/>
          </p:blipFill>
          <p:spPr>
            <a:xfrm>
              <a:off x="9753607" y="1693670"/>
              <a:ext cx="2682918" cy="2353917"/>
            </a:xfrm>
            <a:prstGeom prst="rect">
              <a:avLst/>
            </a:prstGeom>
          </p:spPr>
        </p:pic>
        <p:sp>
          <p:nvSpPr>
            <p:cNvPr id="48" name="正方形/長方形 47"/>
            <p:cNvSpPr/>
            <p:nvPr/>
          </p:nvSpPr>
          <p:spPr>
            <a:xfrm>
              <a:off x="10886243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56720" y="3008254"/>
              <a:ext cx="978027" cy="2333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377906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2252" y="3383874"/>
              <a:ext cx="492024" cy="6391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0184"/>
              <a:gd name="adj2" fmla="val -16278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 OS</a:t>
            </a:r>
            <a:r>
              <a:rPr lang="ja-JP" altLang="en-US" sz="1600" dirty="0">
                <a:solidFill>
                  <a:srgbClr val="FF0000"/>
                </a:solidFill>
              </a:rPr>
              <a:t>情報］メニューが作成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ja-JP" altLang="en-US" dirty="0" smtClean="0"/>
              <a:t>期待値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期待値を登録する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作成</a:t>
            </a:r>
            <a:r>
              <a:rPr lang="ja-JP" altLang="en-US" dirty="0" smtClean="0"/>
              <a:t>した［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情報］メニューに期待値を登録します。実習１で収集した値と差分を出しておきたいので、「</a:t>
            </a:r>
            <a:r>
              <a:rPr lang="en-US" altLang="ja-JP" dirty="0" smtClean="0"/>
              <a:t>ansible_default_ipv4</a:t>
            </a:r>
            <a:r>
              <a:rPr lang="en-US" altLang="ja-JP" dirty="0"/>
              <a:t>__</a:t>
            </a:r>
            <a:r>
              <a:rPr lang="en-US" altLang="ja-JP" dirty="0" smtClean="0"/>
              <a:t>address</a:t>
            </a:r>
            <a:r>
              <a:rPr lang="ja-JP" altLang="en-US" dirty="0" smtClean="0"/>
              <a:t>」だけ異なる値</a:t>
            </a:r>
            <a:r>
              <a:rPr lang="ja-JP" altLang="en-US" dirty="0"/>
              <a:t>を入力しておきます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入力用 </a:t>
            </a:r>
            <a:r>
              <a:rPr lang="ja-JP" altLang="en-US" b="1" dirty="0"/>
              <a:t>＞ </a:t>
            </a:r>
            <a:r>
              <a:rPr lang="en-US" altLang="ja-JP" b="1" dirty="0"/>
              <a:t>OS</a:t>
            </a:r>
            <a:r>
              <a:rPr lang="ja-JP" altLang="en-US" b="1" dirty="0"/>
              <a:t>情報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 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</a:t>
            </a:r>
            <a:r>
              <a:rPr lang="ja-JP" altLang="en-US" dirty="0"/>
              <a:t>で下表のように選択または入力し、［登録］ボタンを押下する。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35488"/>
            <a:ext cx="6175710" cy="76508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8" name="フリーフォーム 7"/>
          <p:cNvSpPr/>
          <p:nvPr/>
        </p:nvSpPr>
        <p:spPr>
          <a:xfrm>
            <a:off x="6750678" y="3540388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8"/>
            <a:ext cx="1217677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2101401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09031" y="3635488"/>
            <a:ext cx="2706120" cy="7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76320" y="4132343"/>
            <a:ext cx="810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002060"/>
                </a:solidFill>
              </a:rPr>
              <a:t>以降省略</a:t>
            </a:r>
            <a:endParaRPr lang="ja-JP" alt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45024"/>
              </p:ext>
            </p:extLst>
          </p:nvPr>
        </p:nvGraphicFramePr>
        <p:xfrm>
          <a:off x="539440" y="4563855"/>
          <a:ext cx="6336880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その他の項目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実習１で収集した値と異なる値を入力してください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実習１で収集した値を入力してください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 smtClean="0"/>
              <a:t>比較</a:t>
            </a:r>
            <a:r>
              <a:rPr lang="ja-JP" altLang="en-US" dirty="0"/>
              <a:t>定義の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期待値として登録した値と、実習１で収集した値を比較します。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比較 </a:t>
            </a:r>
            <a:r>
              <a:rPr lang="ja-JP" altLang="en-US" b="1" dirty="0"/>
              <a:t>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各項目で下表のように選択または入力し、［登録］ボタンを押下する。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10054"/>
              </p:ext>
            </p:extLst>
          </p:nvPr>
        </p:nvGraphicFramePr>
        <p:xfrm>
          <a:off x="539440" y="4341824"/>
          <a:ext cx="758470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:8:OS</a:t>
                      </a:r>
                      <a:r>
                        <a:rPr kumimoji="1" lang="zh-TW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39039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75430"/>
            <a:ext cx="4149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対象メニューの項目すべてを比較するので「●」を選択する。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項目を限定する場合は</a:t>
            </a:r>
            <a:r>
              <a:rPr lang="en-US" altLang="ja-JP" sz="1200" dirty="0" smtClean="0">
                <a:solidFill>
                  <a:srgbClr val="FF0000"/>
                </a:solidFill>
                <a:hlinkClick r:id="rId2" action="ppaction://hlinksldjump"/>
              </a:rPr>
              <a:t>『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【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参考</a:t>
            </a:r>
            <a:r>
              <a:rPr lang="en-US" altLang="zh-TW" sz="1200" dirty="0">
                <a:solidFill>
                  <a:srgbClr val="FF0000"/>
                </a:solidFill>
                <a:hlinkClick r:id="rId2" action="ppaction://hlinksldjump"/>
              </a:rPr>
              <a:t>】 </a:t>
            </a:r>
            <a:r>
              <a:rPr lang="zh-TW" altLang="en-US" sz="1200" dirty="0">
                <a:solidFill>
                  <a:srgbClr val="FF0000"/>
                </a:solidFill>
                <a:hlinkClick r:id="rId2" action="ppaction://hlinksldjump"/>
              </a:rPr>
              <a:t>比較定義詳細</a:t>
            </a:r>
            <a:r>
              <a:rPr lang="en-US" altLang="ja-JP" sz="1200" dirty="0" smtClean="0">
                <a:solidFill>
                  <a:srgbClr val="FF0000"/>
                </a:solidFill>
                <a:hlinkClick r:id="rId2" action="ppaction://hlinksldjump"/>
              </a:rPr>
              <a:t>』</a:t>
            </a:r>
            <a:r>
              <a:rPr lang="ja-JP" altLang="en-US" sz="1200" dirty="0" smtClean="0">
                <a:solidFill>
                  <a:srgbClr val="FF0000"/>
                </a:solidFill>
              </a:rPr>
              <a:t>参照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3339199"/>
            <a:ext cx="7924914" cy="85853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744885" y="3339198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49181" y="3339198"/>
            <a:ext cx="2946166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5348" y="3339198"/>
            <a:ext cx="2974381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469730" y="3339198"/>
            <a:ext cx="99081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定義した比較を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実習１で収集した値と期待値を比較します。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比較実行　で、下表</a:t>
            </a:r>
            <a:r>
              <a:rPr lang="ja-JP" altLang="en-US" dirty="0"/>
              <a:t>のように選択または入力し、</a:t>
            </a:r>
            <a:r>
              <a:rPr lang="ja-JP" altLang="en-US" dirty="0" smtClean="0"/>
              <a:t>［</a:t>
            </a:r>
            <a:r>
              <a:rPr lang="ja-JP" altLang="en-US" dirty="0"/>
              <a:t>比較</a:t>
            </a:r>
            <a:r>
              <a:rPr lang="ja-JP" altLang="en-US" dirty="0" smtClean="0"/>
              <a:t>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</a:t>
            </a:r>
            <a:r>
              <a:rPr lang="ja-JP" altLang="en-US" dirty="0"/>
              <a:t>結果</a:t>
            </a:r>
            <a:r>
              <a:rPr lang="ja-JP" altLang="en-US" dirty="0" smtClean="0"/>
              <a:t>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243946"/>
            <a:ext cx="7575177" cy="17176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45180" y="3925656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5180" y="4623485"/>
            <a:ext cx="169451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50572"/>
              </p:ext>
            </p:extLst>
          </p:nvPr>
        </p:nvGraphicFramePr>
        <p:xfrm>
          <a:off x="539440" y="5135470"/>
          <a:ext cx="448773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036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情報</a:t>
                      </a:r>
                      <a:r>
                        <a:rPr kumimoji="1" lang="en-US" altLang="ja-JP" sz="1200" dirty="0" smtClean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77656"/>
            <a:ext cx="212657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1" y="5272744"/>
            <a:ext cx="3297623" cy="1008177"/>
          </a:xfrm>
          <a:prstGeom prst="wedgeRoundRectCallout">
            <a:avLst>
              <a:gd name="adj1" fmla="val 58545"/>
              <a:gd name="adj2" fmla="val -1821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32913" y="5401632"/>
            <a:ext cx="327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「比較結果」に差分のあるレコードのみを出力する場合は「差分のみ」を選択する。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</a:t>
            </a:r>
            <a:r>
              <a:rPr lang="ja-JP" altLang="en-US" dirty="0" smtClean="0"/>
              <a:t>比較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9" y="2461815"/>
            <a:ext cx="7624800" cy="1204955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6012200" y="2779912"/>
            <a:ext cx="2370828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20" y="3753983"/>
            <a:ext cx="3429505" cy="722994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差分</a:t>
            </a:r>
            <a:r>
              <a:rPr lang="ja-JP" altLang="en-US" sz="1600" dirty="0" smtClean="0">
                <a:solidFill>
                  <a:srgbClr val="FF0000"/>
                </a:solidFill>
              </a:rPr>
              <a:t>のある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の値だけ赤色で出力</a:t>
            </a:r>
            <a:r>
              <a:rPr lang="ja-JP" altLang="en-US" sz="1600" dirty="0" smtClean="0">
                <a:solidFill>
                  <a:srgbClr val="FF0000"/>
                </a:solidFill>
              </a:rPr>
              <a:t>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87530" y="2780910"/>
            <a:ext cx="3240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1547579" y="1769005"/>
            <a:ext cx="4104570" cy="504000"/>
          </a:xfrm>
          <a:prstGeom prst="wedgeRoundRectCallout">
            <a:avLst>
              <a:gd name="adj1" fmla="val 51082"/>
              <a:gd name="adj2" fmla="val 15191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49084" y="1890306"/>
            <a:ext cx="4176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差分があれば「差分あり」と表示される。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 </a:t>
            </a:r>
            <a:r>
              <a:rPr lang="ja-JP" altLang="en-US" dirty="0" smtClean="0"/>
              <a:t>比較定義詳細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パラメータシートの項目を限定して比較する</a:t>
            </a:r>
            <a:endParaRPr lang="en-US" altLang="ja-JP" b="1" dirty="0"/>
          </a:p>
          <a:p>
            <a:pPr lvl="1"/>
            <a:r>
              <a:rPr lang="ja-JP" altLang="en-US" dirty="0" smtClean="0"/>
              <a:t>項目を限定して比較する場合、［比較定義詳細］メニューを利用します。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19359" y="253101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9" y="284633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9" y="316166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18822"/>
              </p:ext>
            </p:extLst>
          </p:nvPr>
        </p:nvGraphicFramePr>
        <p:xfrm>
          <a:off x="2927745" y="5013220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パラメータシート（実習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Ⅰ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で収集した値）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91723"/>
              </p:ext>
            </p:extLst>
          </p:nvPr>
        </p:nvGraphicFramePr>
        <p:xfrm>
          <a:off x="2927745" y="3816055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パラメータシート（期待値）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2" y="2987041"/>
            <a:ext cx="567207" cy="1304846"/>
          </a:xfrm>
          <a:prstGeom prst="bentConnector3">
            <a:avLst>
              <a:gd name="adj1" fmla="val -45926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比較する</a:t>
            </a:r>
            <a:endParaRPr lang="en-US" altLang="ja-JP" sz="1600" b="1" dirty="0" smtClean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項目を定義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）比較定義の登録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比較</a:t>
            </a:r>
            <a:r>
              <a:rPr lang="ja-JP" altLang="en-US" dirty="0" smtClean="0"/>
              <a:t>するメニューを選択します。項目を限定して比較するので「全件一致」は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にします。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34061"/>
              </p:ext>
            </p:extLst>
          </p:nvPr>
        </p:nvGraphicFramePr>
        <p:xfrm>
          <a:off x="539440" y="4653170"/>
          <a:ext cx="6991541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:8:OS</a:t>
                      </a:r>
                      <a:r>
                        <a:rPr kumimoji="1" lang="zh-TW" altLang="en-US" sz="1200" dirty="0" smtClean="0"/>
                        <a:t>情報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b="22013"/>
          <a:stretch/>
        </p:blipFill>
        <p:spPr>
          <a:xfrm>
            <a:off x="539440" y="3414365"/>
            <a:ext cx="6751028" cy="109478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883027" y="3444663"/>
            <a:ext cx="736564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591" y="3444663"/>
            <a:ext cx="2401486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21078" y="3444663"/>
            <a:ext cx="2423182" cy="776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012200" y="5655245"/>
            <a:ext cx="2448340" cy="538301"/>
          </a:xfrm>
          <a:prstGeom prst="wedgeRoundRectCallout">
            <a:avLst>
              <a:gd name="adj1" fmla="val 4621"/>
              <a:gd name="adj2" fmla="val -8900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57216" y="5791636"/>
            <a:ext cx="2519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「●」は選択しない。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ja-JP" altLang="en-US" dirty="0" smtClean="0"/>
              <a:t>比較</a:t>
            </a:r>
            <a:r>
              <a:rPr lang="ja-JP" altLang="en-US" dirty="0"/>
              <a:t>定義</a:t>
            </a:r>
            <a:r>
              <a:rPr lang="ja-JP" altLang="en-US" dirty="0" smtClean="0"/>
              <a:t>詳細の登録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比較対象となる項目を選択する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選択したメニューの中から、比較する項目を選択します。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28497"/>
              </p:ext>
            </p:extLst>
          </p:nvPr>
        </p:nvGraphicFramePr>
        <p:xfrm>
          <a:off x="539440" y="5190020"/>
          <a:ext cx="8135462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表示項目名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対象カラム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 </a:t>
                      </a:r>
                      <a:endParaRPr kumimoji="1" lang="en-US" altLang="ja-JP" sz="1200" dirty="0" smtClean="0"/>
                    </a:p>
                    <a:p>
                      <a:pPr algn="l"/>
                      <a:r>
                        <a:rPr kumimoji="1" lang="en-US" altLang="ja-JP" sz="1200" dirty="0" smtClean="0"/>
                        <a:t>[ Gathered Facts-OS</a:t>
                      </a:r>
                      <a:r>
                        <a:rPr kumimoji="1" lang="ja-JP" altLang="en-US" sz="1200" dirty="0" smtClean="0"/>
                        <a:t>情報 </a:t>
                      </a:r>
                      <a:r>
                        <a:rPr kumimoji="1" lang="en-US" altLang="ja-JP" sz="1200" dirty="0" smtClean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代入値自動登録用</a:t>
                      </a:r>
                      <a:r>
                        <a:rPr kumimoji="1" lang="en-US" altLang="ja-JP" sz="1200" dirty="0" smtClean="0"/>
                        <a:t>: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Gathered Facts:</a:t>
                      </a:r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</a:t>
                      </a:r>
                    </a:p>
                    <a:p>
                      <a:pPr algn="l"/>
                      <a:r>
                        <a:rPr kumimoji="1" lang="en-US" altLang="zh-TW" sz="1200" dirty="0" smtClean="0"/>
                        <a:t>OS</a:t>
                      </a:r>
                      <a:r>
                        <a:rPr kumimoji="1" lang="zh-TW" altLang="en-US" sz="1200" dirty="0" smtClean="0"/>
                        <a:t>情報</a:t>
                      </a:r>
                      <a:r>
                        <a:rPr kumimoji="1" lang="en-US" altLang="zh-TW" sz="1200" dirty="0" smtClean="0"/>
                        <a:t>:</a:t>
                      </a:r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zh-TW" sz="1200" dirty="0" smtClean="0"/>
                        <a:t>ansible_default_ipv4/address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3181247"/>
            <a:ext cx="8092644" cy="8843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4" y="4243760"/>
            <a:ext cx="5201883" cy="876888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3711" y="3202448"/>
            <a:ext cx="262695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4" y="4242032"/>
            <a:ext cx="4292165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30667" y="3202448"/>
            <a:ext cx="953294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283961" y="3202448"/>
            <a:ext cx="4333616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881833" y="4246750"/>
            <a:ext cx="901534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 smtClean="0"/>
              <a:t>】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）比較実行（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定義した比較を実行する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比較定義詳細を設定したら、比較を実行します。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比較実行で、下表のように選択または入力し、［比較］ボタンを押下する。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比較結果が表示される。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12970"/>
            <a:ext cx="7993111" cy="182723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31715" y="39278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1714" y="4663815"/>
            <a:ext cx="1779985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84238"/>
            <a:ext cx="228405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18404"/>
              </p:ext>
            </p:extLst>
          </p:nvPr>
        </p:nvGraphicFramePr>
        <p:xfrm>
          <a:off x="539440" y="5166961"/>
          <a:ext cx="5606923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dirty="0" smtClean="0"/>
                        <a:t>アドレス </a:t>
                      </a:r>
                      <a:r>
                        <a:rPr kumimoji="1" lang="en-US" altLang="ja-JP" sz="1200" dirty="0" smtClean="0"/>
                        <a:t>【OS</a:t>
                      </a:r>
                      <a:r>
                        <a:rPr kumimoji="1" lang="ja-JP" altLang="en-US" sz="1200" dirty="0" smtClean="0"/>
                        <a:t>情報</a:t>
                      </a:r>
                      <a:r>
                        <a:rPr kumimoji="1" lang="en-US" altLang="ja-JP" sz="1200" dirty="0" smtClean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）比較実行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22" y="1963260"/>
            <a:ext cx="6706181" cy="2170364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6939632" y="2579469"/>
            <a:ext cx="900000" cy="741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4" y="3765536"/>
            <a:ext cx="3096430" cy="547055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指定した項目だけ表示される。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実習３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実習３の</a:t>
            </a:r>
            <a:r>
              <a:rPr lang="ja-JP" altLang="en-US" b="1" dirty="0"/>
              <a:t>作業の</a:t>
            </a:r>
            <a:r>
              <a:rPr lang="ja-JP" altLang="en-US" b="1" dirty="0" smtClean="0"/>
              <a:t>流れ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</a:t>
            </a:r>
            <a:r>
              <a:rPr lang="ja-JP" altLang="en-US" dirty="0"/>
              <a:t>１</a:t>
            </a:r>
            <a:r>
              <a:rPr lang="ja-JP" altLang="en-US" dirty="0" smtClean="0"/>
              <a:t>と全体の流れは同じですが、収集対象がファイルになります。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パラメータシートから収集したファイルがダウンロードできるようになります。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実習３全体図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17595"/>
              </p:ext>
            </p:extLst>
          </p:nvPr>
        </p:nvGraphicFramePr>
        <p:xfrm>
          <a:off x="693808" y="3980802"/>
          <a:ext cx="2911375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/>
          </p:nvPr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ターゲットホスト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ターゲットホストの接続情報を登録する</a:t>
            </a:r>
            <a:endParaRPr lang="en-US" altLang="ja-JP" b="1" dirty="0"/>
          </a:p>
          <a:p>
            <a:pPr lvl="1"/>
            <a:r>
              <a:rPr lang="ja-JP" altLang="en-US" dirty="0" smtClean="0"/>
              <a:t>実習１と同じホストを利用する場合は、この手順は不要です。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機器一覧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6733"/>
              </p:ext>
            </p:extLst>
          </p:nvPr>
        </p:nvGraphicFramePr>
        <p:xfrm>
          <a:off x="539440" y="4344246"/>
          <a:ext cx="8026528" cy="159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機器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種別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アドレス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管理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（ご使用の環境に応じて）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Legacy/Role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認証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方式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192.0.2.1</a:t>
                      </a:r>
                      <a:endParaRPr kumimoji="1" lang="en-US" altLang="ja-JP" sz="12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root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********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パスワード認証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b="11594"/>
          <a:stretch/>
        </p:blipFill>
        <p:spPr>
          <a:xfrm>
            <a:off x="6257355" y="3214561"/>
            <a:ext cx="1885483" cy="95535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1" y="3198305"/>
            <a:ext cx="5472760" cy="971613"/>
          </a:xfrm>
          <a:prstGeom prst="rect">
            <a:avLst/>
          </a:prstGeom>
          <a:ln w="19050">
            <a:noFill/>
          </a:ln>
        </p:spPr>
      </p:pic>
      <p:sp>
        <p:nvSpPr>
          <p:cNvPr id="23" name="正方形/長方形 22"/>
          <p:cNvSpPr/>
          <p:nvPr/>
        </p:nvSpPr>
        <p:spPr bwMode="auto">
          <a:xfrm>
            <a:off x="539440" y="3214405"/>
            <a:ext cx="7603398" cy="933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 smtClean="0"/>
              <a:t> 本書について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本書について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本書では「収集機能」と「比較機能</a:t>
            </a:r>
            <a:r>
              <a:rPr lang="ja-JP" altLang="en-US" dirty="0"/>
              <a:t>」に</a:t>
            </a:r>
            <a:r>
              <a:rPr lang="ja-JP" altLang="en-US" dirty="0" smtClean="0"/>
              <a:t>ついて、実習</a:t>
            </a:r>
            <a:r>
              <a:rPr lang="ja-JP" altLang="en-US" dirty="0"/>
              <a:t>形式</a:t>
            </a:r>
            <a:r>
              <a:rPr lang="ja-JP" altLang="en-US" dirty="0" smtClean="0"/>
              <a:t>で作業を進め、理解を深めていただけます。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6" y="2180156"/>
            <a:ext cx="7441313" cy="374188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4551766" y="3908396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192000" y="3898213"/>
            <a:ext cx="812344" cy="9361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384470" cy="1060397"/>
          </a:xfrm>
          <a:prstGeom prst="wedgeRoundRectCallout">
            <a:avLst>
              <a:gd name="adj1" fmla="val 12193"/>
              <a:gd name="adj2" fmla="val -688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85668" y="5229250"/>
            <a:ext cx="352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収集機能に関連するメニュー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収集インターフェース情報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solidFill>
                  <a:srgbClr val="FF0000"/>
                </a:solidFill>
              </a:rPr>
              <a:t>収集項目値管理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今回のオペレーションを登録する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今回のオペレーションを登録します。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基本コンソール ＞ </a:t>
            </a:r>
            <a:r>
              <a:rPr lang="ja-JP" altLang="en-US" b="1" dirty="0"/>
              <a:t>オペレーション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1" y="3340949"/>
            <a:ext cx="5668166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757"/>
              </p:ext>
            </p:extLst>
          </p:nvPr>
        </p:nvGraphicFramePr>
        <p:xfrm>
          <a:off x="564317" y="4725180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980481" y="3340949"/>
            <a:ext cx="1295340" cy="1217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75821" y="3340949"/>
            <a:ext cx="1406636" cy="1217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</a:t>
            </a:r>
            <a:r>
              <a:rPr lang="en-US" altLang="ja-JP" dirty="0"/>
              <a:t>Movement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Ansible-Legacy</a:t>
            </a:r>
            <a:r>
              <a:rPr lang="ja-JP" altLang="en-US" b="1" dirty="0"/>
              <a:t>の</a:t>
            </a:r>
            <a:r>
              <a:rPr lang="en-US" altLang="ja-JP" b="1" dirty="0" smtClean="0"/>
              <a:t>Movement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この後</a:t>
            </a:r>
            <a:r>
              <a:rPr lang="en-US" altLang="ja-JP" dirty="0"/>
              <a:t>Playbook</a:t>
            </a:r>
            <a:r>
              <a:rPr lang="ja-JP" altLang="en-US" dirty="0" smtClean="0"/>
              <a:t>に紐付けて、</a:t>
            </a:r>
            <a:r>
              <a:rPr lang="en-US" altLang="ja-JP" dirty="0"/>
              <a:t>SSL</a:t>
            </a:r>
            <a:r>
              <a:rPr lang="ja-JP" altLang="en-US" dirty="0"/>
              <a:t>証明書を取得してくるジョブとなります。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一覧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93751"/>
              </p:ext>
            </p:extLst>
          </p:nvPr>
        </p:nvGraphicFramePr>
        <p:xfrm>
          <a:off x="560821" y="4605050"/>
          <a:ext cx="2797429" cy="104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利用情報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ホスト指定形式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560821" y="3441081"/>
            <a:ext cx="8130256" cy="996059"/>
            <a:chOff x="224107" y="3232439"/>
            <a:chExt cx="8130256" cy="996059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2"/>
            <a:srcRect l="402" t="2338" b="41846"/>
            <a:stretch/>
          </p:blipFill>
          <p:spPr>
            <a:xfrm>
              <a:off x="224107" y="3233095"/>
              <a:ext cx="8130256" cy="99540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9" name="正方形/長方形 18"/>
            <p:cNvSpPr/>
            <p:nvPr/>
          </p:nvSpPr>
          <p:spPr>
            <a:xfrm>
              <a:off x="850872" y="3232439"/>
              <a:ext cx="984006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56884" y="3232439"/>
              <a:ext cx="1310070" cy="9568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作業実行用</a:t>
            </a:r>
            <a:r>
              <a:rPr lang="en-US" altLang="ja-JP" b="1" dirty="0"/>
              <a:t>Playbook</a:t>
            </a:r>
            <a:r>
              <a:rPr lang="ja-JP" altLang="en-US" b="1" dirty="0"/>
              <a:t>を作成する</a:t>
            </a:r>
            <a:endParaRPr lang="en-US" altLang="ja-JP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SSL</a:t>
            </a:r>
            <a:r>
              <a:rPr lang="ja-JP" altLang="en-US" dirty="0"/>
              <a:t>証明書ファイル取得のための</a:t>
            </a:r>
            <a:r>
              <a:rPr lang="en-US" altLang="ja-JP" dirty="0"/>
              <a:t>YAML</a:t>
            </a:r>
            <a:r>
              <a:rPr lang="ja-JP" altLang="en-US" dirty="0"/>
              <a:t>ファイルを作成　→　</a:t>
            </a:r>
            <a:r>
              <a:rPr lang="en-US" altLang="ja-JP" dirty="0"/>
              <a:t>SSL</a:t>
            </a:r>
            <a:r>
              <a:rPr lang="ja-JP" altLang="en-US" dirty="0"/>
              <a:t>証明書ファイルを収集ディレクトリにコピーする」という内容です。</a:t>
            </a:r>
            <a:endParaRPr lang="en-US" altLang="ja-JP" dirty="0"/>
          </a:p>
          <a:p>
            <a:pPr lvl="1"/>
            <a:r>
              <a:rPr lang="ja-JP" altLang="en-US" dirty="0"/>
              <a:t>ファイルの収集用ディレクトリについては、</a:t>
            </a:r>
            <a:r>
              <a:rPr lang="en-US" altLang="ja-JP" dirty="0">
                <a:hlinkClick r:id="rId2" action="ppaction://hlinksldjump"/>
              </a:rPr>
              <a:t>『 </a:t>
            </a:r>
            <a:r>
              <a:rPr lang="en-US" altLang="ja-JP" dirty="0" smtClean="0">
                <a:hlinkClick r:id="rId2" action="ppaction://hlinksldjump"/>
              </a:rPr>
              <a:t>3.4.1 </a:t>
            </a:r>
            <a:r>
              <a:rPr lang="ja-JP" altLang="en-US" dirty="0">
                <a:hlinkClick r:id="rId2" action="ppaction://hlinksldjump"/>
              </a:rPr>
              <a:t>ファイルの収集用ディレクトリ</a:t>
            </a:r>
            <a:r>
              <a:rPr lang="en-US" altLang="ja-JP" dirty="0">
                <a:hlinkClick r:id="rId2" action="ppaction://hlinksldjump"/>
              </a:rPr>
              <a:t>』</a:t>
            </a:r>
            <a:r>
              <a:rPr lang="ja-JP" altLang="en-US" dirty="0"/>
              <a:t>を参照してください。</a:t>
            </a:r>
            <a:endParaRPr lang="en-US" altLang="ja-JP" sz="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38953" y="2780910"/>
            <a:ext cx="8065120" cy="3168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delegate_to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127.0.0.1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get SSL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/etc/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/certs/{{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516271" y="2852920"/>
            <a:ext cx="2087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FFFF00"/>
                </a:solidFill>
              </a:rPr>
              <a:t>ファイル名：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</a:t>
            </a:r>
            <a:r>
              <a:rPr lang="en-US" altLang="ja-JP" dirty="0"/>
              <a:t>Playbook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Ansible-Legacy</a:t>
            </a:r>
            <a:r>
              <a:rPr lang="ja-JP" altLang="en-US" b="1" dirty="0" smtClean="0"/>
              <a:t>に</a:t>
            </a:r>
            <a:r>
              <a:rPr lang="en-US" altLang="ja-JP" b="1" dirty="0" smtClean="0"/>
              <a:t>Playbook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作成</a:t>
            </a:r>
            <a:r>
              <a:rPr lang="ja-JP" altLang="en-US" dirty="0" smtClean="0"/>
              <a:t>した作業実行用</a:t>
            </a:r>
            <a:r>
              <a:rPr lang="en-US" altLang="ja-JP" dirty="0" smtClean="0"/>
              <a:t>Playbook</a:t>
            </a:r>
            <a:r>
              <a:rPr lang="ja-JP" altLang="en-US" dirty="0" err="1" smtClean="0"/>
              <a:t>を登</a:t>
            </a:r>
            <a:r>
              <a:rPr lang="ja-JP" altLang="en-US" dirty="0"/>
              <a:t>録します。 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Playbook</a:t>
            </a:r>
            <a:r>
              <a:rPr lang="ja-JP" altLang="en-US" b="1" dirty="0"/>
              <a:t>素材集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8160"/>
              </p:ext>
            </p:extLst>
          </p:nvPr>
        </p:nvGraphicFramePr>
        <p:xfrm>
          <a:off x="539440" y="4941758"/>
          <a:ext cx="2873819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t="-1" b="26256"/>
          <a:stretch/>
        </p:blipFill>
        <p:spPr>
          <a:xfrm>
            <a:off x="539440" y="3356990"/>
            <a:ext cx="3464762" cy="140446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868909" y="3389833"/>
            <a:ext cx="750682" cy="1266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19590" y="3389833"/>
            <a:ext cx="1440199" cy="127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ファイルの収集用ディレクトリ（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</a:t>
            </a:r>
            <a:r>
              <a:rPr lang="ja-JP" altLang="en-US" b="1" dirty="0" smtClean="0"/>
              <a:t>ファイル</a:t>
            </a:r>
            <a:r>
              <a:rPr lang="ja-JP" altLang="en-US" b="1" dirty="0"/>
              <a:t>は</a:t>
            </a:r>
            <a:r>
              <a:rPr lang="ja-JP" altLang="en-US" b="1" dirty="0" smtClean="0"/>
              <a:t>収集用</a:t>
            </a:r>
            <a:r>
              <a:rPr lang="ja-JP" altLang="en-US" b="1" dirty="0"/>
              <a:t>のディレクトリに</a:t>
            </a:r>
            <a:r>
              <a:rPr lang="ja-JP" altLang="en-US" b="1" dirty="0" smtClean="0"/>
              <a:t>格納される</a:t>
            </a:r>
            <a:endParaRPr lang="en-US" altLang="ja-JP" b="1" dirty="0"/>
          </a:p>
          <a:p>
            <a:pPr lvl="1"/>
            <a:r>
              <a:rPr lang="ja-JP" altLang="en-US" dirty="0" smtClean="0"/>
              <a:t>収集したファイルは、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の予約変数で指定された収集用ディレクトリに格納します。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6172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予約変数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変数指定内容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ソースファイルの</a:t>
                      </a:r>
                      <a:endParaRPr kumimoji="1" lang="en-US" altLang="ja-JP" sz="1200" b="1" dirty="0" smtClean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格納先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収集したファイルの格納先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作業結果ディレクトリ配下の「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_parameters_file</a:t>
                      </a: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」のパス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306948" y="2677286"/>
            <a:ext cx="1223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getSSL.yml</a:t>
            </a:r>
            <a:endParaRPr lang="en-US" altLang="ja-JP" sz="1200" b="1" dirty="0" smtClean="0">
              <a:solidFill>
                <a:srgbClr val="FFFF00"/>
              </a:solidFill>
            </a:endParaRPr>
          </a:p>
          <a:p>
            <a:pPr algn="r"/>
            <a:r>
              <a:rPr lang="ja-JP" altLang="en-US" sz="1200" b="1" dirty="0" smtClean="0">
                <a:solidFill>
                  <a:srgbClr val="FFFF00"/>
                </a:solidFill>
              </a:rPr>
              <a:t>下から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2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行目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パスの変数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このディレクトリが指定されている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ファイル</a:t>
            </a:r>
            <a:r>
              <a:rPr lang="ja-JP" altLang="en-US" dirty="0"/>
              <a:t>の収集用ディレクトリ（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dirty="0" smtClean="0"/>
              <a:t>収集用のディレクトリは、下記のようなファイルの階層構造になっています。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上位ディレクトリ</a:t>
              </a: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収集結果ディレクトリ（名称固定）</a:t>
            </a: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収集結果ファイル</a:t>
            </a: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収集結果ディレクトリファイルアップロード用（名称固定）</a:t>
            </a: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ホスト名（機器一覧に登録されているものが収集対象）</a:t>
            </a: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ファイルアップロード対象ファイル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ファイルの階層構造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収集したファイル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収集結果を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配置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する</a:t>
            </a:r>
            <a:r>
              <a:rPr lang="ja-JP" altLang="en-US" sz="2000" b="1" dirty="0">
                <a:solidFill>
                  <a:srgbClr val="FF0000"/>
                </a:solidFill>
              </a:rPr>
              <a:t>ディレクトリ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</a:t>
            </a:r>
            <a:r>
              <a:rPr lang="en-US" altLang="ja-JP" dirty="0"/>
              <a:t>Movement-Playbook</a:t>
            </a:r>
            <a:r>
              <a:rPr lang="ja-JP" altLang="en-US" dirty="0"/>
              <a:t>紐付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Playbook</a:t>
            </a:r>
            <a:r>
              <a:rPr lang="ja-JP" altLang="en-US" b="1" dirty="0" smtClean="0"/>
              <a:t>を紐付ける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登録した</a:t>
            </a:r>
            <a:r>
              <a:rPr lang="en-US" altLang="ja-JP" dirty="0"/>
              <a:t>Movement</a:t>
            </a:r>
            <a:r>
              <a:rPr lang="ja-JP" altLang="en-US" dirty="0"/>
              <a:t>と</a:t>
            </a:r>
            <a:r>
              <a:rPr lang="en-US" altLang="ja-JP" dirty="0"/>
              <a:t>Playbook</a:t>
            </a:r>
            <a:r>
              <a:rPr lang="ja-JP" altLang="en-US" dirty="0"/>
              <a:t>を紐付けます。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Movement-Playbook</a:t>
            </a:r>
            <a:r>
              <a:rPr lang="ja-JP" altLang="en-US" b="1" dirty="0"/>
              <a:t>紐付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0678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素材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インクルード順序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t="1" b="36031"/>
          <a:stretch/>
        </p:blipFill>
        <p:spPr>
          <a:xfrm>
            <a:off x="539440" y="3284980"/>
            <a:ext cx="6268864" cy="122417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067084" y="3304291"/>
            <a:ext cx="1704666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71749" y="3304823"/>
            <a:ext cx="1625759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398958" y="3304290"/>
            <a:ext cx="1078717" cy="10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具体値登録用メニューを作成する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ファイル名（</a:t>
            </a:r>
            <a:r>
              <a:rPr lang="en-US" altLang="ja-JP" dirty="0"/>
              <a:t>test.crt</a:t>
            </a:r>
            <a:r>
              <a:rPr lang="ja-JP" altLang="en-US" dirty="0"/>
              <a:t>）</a:t>
            </a:r>
            <a:r>
              <a:rPr lang="ja-JP" altLang="en-US" dirty="0" smtClean="0"/>
              <a:t>を登録するためのパラメータシートを作成します。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作成 ＞ 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985"/>
              </p:ext>
            </p:extLst>
          </p:nvPr>
        </p:nvGraphicFramePr>
        <p:xfrm>
          <a:off x="539440" y="335699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証明書名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7890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86990"/>
              </p:ext>
            </p:extLst>
          </p:nvPr>
        </p:nvGraphicFramePr>
        <p:xfrm>
          <a:off x="539440" y="5585092"/>
          <a:ext cx="528986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ファイル名の登録（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92" y="3589521"/>
            <a:ext cx="4905738" cy="17209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933071"/>
            <a:ext cx="792109" cy="783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43121"/>
              <a:gd name="adj2" fmla="val 15367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9713" y="2254897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3113"/>
              <a:gd name="adj2" fmla="val 2399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 smtClean="0">
                <a:solidFill>
                  <a:srgbClr val="FF0000"/>
                </a:solidFill>
              </a:rPr>
              <a:t>証明書名］</a:t>
            </a:r>
            <a:r>
              <a:rPr lang="ja-JP" altLang="en-US" sz="1600" dirty="0">
                <a:solidFill>
                  <a:srgbClr val="FF0000"/>
                </a:solidFill>
              </a:rPr>
              <a:t>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作成された。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755470" y="4776663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ファイル名の</a:t>
            </a:r>
            <a:r>
              <a:rPr lang="ja-JP" altLang="en-US" dirty="0"/>
              <a:t>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ファイル名を登録する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作成したパラメータシート</a:t>
            </a:r>
            <a:r>
              <a:rPr lang="ja-JP" altLang="en-US" dirty="0"/>
              <a:t>にファイル名（</a:t>
            </a:r>
            <a:r>
              <a:rPr lang="en-US" altLang="ja-JP" dirty="0"/>
              <a:t>test.crt</a:t>
            </a:r>
            <a:r>
              <a:rPr lang="ja-JP" altLang="en-US" dirty="0"/>
              <a:t>）を</a:t>
            </a:r>
            <a:r>
              <a:rPr lang="ja-JP" altLang="en-US" dirty="0" smtClean="0"/>
              <a:t>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入力用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証明書名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57512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381352"/>
            <a:ext cx="7944959" cy="124794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52147" y="3381352"/>
            <a:ext cx="2423673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275819" y="3381352"/>
            <a:ext cx="3888539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164360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</a:t>
            </a:r>
            <a:r>
              <a:rPr lang="ja-JP" altLang="en-US" dirty="0" smtClean="0"/>
              <a:t> 作業環境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本書</a:t>
            </a:r>
            <a:r>
              <a:rPr lang="ja-JP" altLang="en-US" dirty="0"/>
              <a:t>で使用する作業環境は以下の通りです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※1 ITA</a:t>
            </a:r>
            <a:r>
              <a:rPr lang="ja-JP" altLang="en-US" sz="1200" dirty="0"/>
              <a:t>は</a:t>
            </a:r>
            <a:r>
              <a:rPr lang="en-US" altLang="ja-JP" sz="1200" dirty="0"/>
              <a:t>RHEL7</a:t>
            </a:r>
            <a:r>
              <a:rPr lang="ja-JP" altLang="en-US" sz="1200" dirty="0"/>
              <a:t>系および</a:t>
            </a:r>
            <a:r>
              <a:rPr lang="en-US" altLang="ja-JP" sz="1200" dirty="0"/>
              <a:t>RHEL8</a:t>
            </a:r>
            <a:r>
              <a:rPr lang="ja-JP" altLang="en-US" sz="1200" dirty="0"/>
              <a:t>系の</a:t>
            </a:r>
            <a:r>
              <a:rPr lang="en-US" altLang="ja-JP" sz="1200" dirty="0"/>
              <a:t>OS</a:t>
            </a:r>
            <a:r>
              <a:rPr lang="ja-JP" altLang="en-US" sz="1200" dirty="0"/>
              <a:t>で導入いただけます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en-US" altLang="ja-JP" sz="1200" dirty="0" smtClean="0"/>
              <a:t>※2 </a:t>
            </a:r>
            <a:r>
              <a:rPr lang="en-US" altLang="ja-JP" sz="1200" dirty="0"/>
              <a:t>Ansible</a:t>
            </a:r>
            <a:r>
              <a:rPr lang="ja-JP" altLang="en-US" sz="1200" dirty="0"/>
              <a:t>の動作対象となれる</a:t>
            </a:r>
            <a:r>
              <a:rPr lang="en-US" altLang="ja-JP" sz="1200" dirty="0"/>
              <a:t>OS</a:t>
            </a:r>
            <a:r>
              <a:rPr lang="ja-JP" altLang="en-US" sz="1200" dirty="0"/>
              <a:t>であれば、問題</a:t>
            </a:r>
            <a:r>
              <a:rPr lang="ja-JP" altLang="en-US" sz="1200" dirty="0" smtClean="0"/>
              <a:t>なくご利用</a:t>
            </a:r>
            <a:r>
              <a:rPr lang="ja-JP" altLang="en-US" sz="1200" dirty="0"/>
              <a:t>いただけます。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２）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※1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v1.8.0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 代入値</a:t>
            </a:r>
            <a:r>
              <a:rPr lang="ja-JP" altLang="en-US" dirty="0"/>
              <a:t>自動登録設定の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代入値自動登録設定を登録する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収集するファイル名（具体値）を、</a:t>
            </a:r>
            <a:r>
              <a:rPr lang="en-US" altLang="ja-JP" dirty="0" smtClean="0"/>
              <a:t>Playbook</a:t>
            </a:r>
            <a:r>
              <a:rPr lang="ja-JP" altLang="en-US" dirty="0"/>
              <a:t>内の</a:t>
            </a:r>
            <a:r>
              <a:rPr lang="ja-JP" altLang="en-US" dirty="0" smtClean="0"/>
              <a:t>変数に紐づけます。（［ファイル名：</a:t>
            </a:r>
            <a:r>
              <a:rPr lang="en-US" altLang="ja-JP" dirty="0"/>
              <a:t> </a:t>
            </a:r>
            <a:r>
              <a:rPr lang="en-US" altLang="ja-JP" dirty="0" smtClean="0"/>
              <a:t>test.crt</a:t>
            </a:r>
            <a:r>
              <a:rPr lang="ja-JP" altLang="en-US" dirty="0" smtClean="0"/>
              <a:t>］［変数名：</a:t>
            </a:r>
            <a:r>
              <a:rPr lang="en-US" altLang="ja-JP" dirty="0" err="1" smtClean="0"/>
              <a:t>VAR_ssl_name</a:t>
            </a:r>
            <a:r>
              <a:rPr lang="ja-JP" altLang="en-US" dirty="0" smtClean="0"/>
              <a:t>］）</a:t>
            </a:r>
            <a:endParaRPr lang="en-US" altLang="ja-JP" dirty="0" smtClean="0"/>
          </a:p>
          <a:p>
            <a:pPr lvl="1"/>
            <a:r>
              <a:rPr lang="ja-JP" altLang="en-US" dirty="0"/>
              <a:t>ファイル名を別のパラメータシートに登録して</a:t>
            </a:r>
            <a:r>
              <a:rPr lang="ja-JP" altLang="en-US" dirty="0" smtClean="0"/>
              <a:t>おき（</a:t>
            </a:r>
            <a:r>
              <a:rPr lang="en-US" altLang="ja-JP" dirty="0" smtClean="0">
                <a:hlinkClick r:id="rId2" action="ppaction://hlinksldjump"/>
              </a:rPr>
              <a:t>『3.6 </a:t>
            </a:r>
            <a:r>
              <a:rPr lang="ja-JP" altLang="en-US" dirty="0">
                <a:hlinkClick r:id="rId2" action="ppaction://hlinksldjump"/>
              </a:rPr>
              <a:t>ファイル名の</a:t>
            </a:r>
            <a:r>
              <a:rPr lang="ja-JP" altLang="en-US" dirty="0" smtClean="0">
                <a:hlinkClick r:id="rId2" action="ppaction://hlinksldjump"/>
              </a:rPr>
              <a:t>登録</a:t>
            </a:r>
            <a:r>
              <a:rPr lang="en-US" altLang="ja-JP" dirty="0" smtClean="0">
                <a:hlinkClick r:id="rId2" action="ppaction://hlinksldjump"/>
              </a:rPr>
              <a:t>』</a:t>
            </a:r>
            <a:r>
              <a:rPr lang="ja-JP" altLang="en-US" dirty="0" smtClean="0"/>
              <a:t>で登録済み）、</a:t>
            </a:r>
            <a:r>
              <a:rPr lang="ja-JP" altLang="en-US" dirty="0"/>
              <a:t>代入値自動登録設定でパラメータシートの項目名と</a:t>
            </a:r>
            <a:r>
              <a:rPr lang="en-US" altLang="ja-JP" dirty="0"/>
              <a:t>Playbook</a:t>
            </a:r>
            <a:r>
              <a:rPr lang="ja-JP" altLang="en-US" dirty="0"/>
              <a:t>内の変数を紐づけておくと、変数の具体値が自動的に設定されます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zh-TW" altLang="en-US" b="1" dirty="0" smtClean="0"/>
              <a:t>代入値</a:t>
            </a:r>
            <a:r>
              <a:rPr lang="zh-TW" altLang="en-US" b="1" dirty="0"/>
              <a:t>自動登録設定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b="38950"/>
          <a:stretch/>
        </p:blipFill>
        <p:spPr>
          <a:xfrm>
            <a:off x="539440" y="3974913"/>
            <a:ext cx="6197435" cy="90258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/>
          <a:srcRect r="38371" b="15623"/>
          <a:stretch/>
        </p:blipFill>
        <p:spPr>
          <a:xfrm>
            <a:off x="6979428" y="3986128"/>
            <a:ext cx="1156588" cy="81935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864682" y="4012032"/>
            <a:ext cx="587219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61543" y="401203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6768902" y="3915130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5849"/>
              </p:ext>
            </p:extLst>
          </p:nvPr>
        </p:nvGraphicFramePr>
        <p:xfrm>
          <a:off x="539440" y="4975768"/>
          <a:ext cx="7669071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登録方式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(To)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メニューグループ：メニュー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代入値自動登録用：</a:t>
                      </a:r>
                      <a:endParaRPr kumimoji="1" lang="en-US" altLang="zh-TW" sz="1200" dirty="0" smtClean="0"/>
                    </a:p>
                    <a:p>
                      <a:pPr algn="ctr"/>
                      <a:r>
                        <a:rPr kumimoji="1" lang="en-US" altLang="zh-TW" sz="1200" dirty="0" smtClean="0"/>
                        <a:t>SSL</a:t>
                      </a:r>
                      <a:r>
                        <a:rPr kumimoji="1" lang="zh-TW" altLang="en-US" sz="1200" dirty="0" smtClean="0"/>
                        <a:t>証明書名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ファイル名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dirty="0" smtClean="0"/>
                        <a:t>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VAR_ssl_name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を登録するパラメータシートの作成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収集した値を登録するパラメータシートを作成する</a:t>
            </a:r>
            <a:endParaRPr lang="en-US" altLang="ja-JP" b="1" dirty="0"/>
          </a:p>
          <a:p>
            <a:pPr lvl="1"/>
            <a:r>
              <a:rPr lang="ja-JP" altLang="en-US" dirty="0" smtClean="0"/>
              <a:t>［</a:t>
            </a:r>
            <a:r>
              <a:rPr lang="en-US" altLang="ja-JP" dirty="0"/>
              <a:t>SSL</a:t>
            </a:r>
            <a:r>
              <a:rPr lang="ja-JP" altLang="en-US" dirty="0" smtClean="0"/>
              <a:t>証明書</a:t>
            </a:r>
            <a:r>
              <a:rPr lang="ja-JP" altLang="en-US" dirty="0"/>
              <a:t>］</a:t>
            </a:r>
            <a:r>
              <a:rPr lang="ja-JP" altLang="en-US" dirty="0" smtClean="0"/>
              <a:t>メニュー</a:t>
            </a:r>
            <a:r>
              <a:rPr lang="ja-JP" altLang="en-US" dirty="0"/>
              <a:t>を作成します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「ファイル名」「ファイル」の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項目を設置します。「ファイル」からは収集したファイルがダウンロードできるようになります。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 smtClean="0"/>
              <a:t>メニュー作成 ＞ メニュー定義・作成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［作成］ボタンを押下する。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1.</a:t>
            </a:r>
            <a:r>
              <a:rPr lang="ja-JP" altLang="en-US" sz="1200" b="1" dirty="0">
                <a:solidFill>
                  <a:srgbClr val="FF0000"/>
                </a:solidFill>
              </a:rPr>
              <a:t>基本情報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66547"/>
              </p:ext>
            </p:extLst>
          </p:nvPr>
        </p:nvGraphicFramePr>
        <p:xfrm>
          <a:off x="539440" y="4149100"/>
          <a:ext cx="748683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作成対象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表示順序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パラメータシート（ホスト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オペレーションあり）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2.</a:t>
            </a:r>
            <a:r>
              <a:rPr lang="ja-JP" altLang="en-US" sz="1200" b="1" dirty="0">
                <a:solidFill>
                  <a:srgbClr val="FF0000"/>
                </a:solidFill>
              </a:rPr>
              <a:t>対象メニューグループ</a:t>
            </a: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6512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代入値自動登録用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参照用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入力用（デフォルト）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代入値自動登録用（デフォルト）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参照用（デフォルト）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</a:t>
            </a:r>
            <a:r>
              <a:rPr lang="ja-JP" altLang="en-US" dirty="0" smtClean="0"/>
              <a:t>作成（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3.</a:t>
            </a:r>
            <a:r>
              <a:rPr lang="ja-JP" altLang="en-US" sz="1200" b="1" dirty="0">
                <a:solidFill>
                  <a:srgbClr val="FF0000"/>
                </a:solidFill>
              </a:rPr>
              <a:t>項目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51091"/>
              </p:ext>
            </p:extLst>
          </p:nvPr>
        </p:nvGraphicFramePr>
        <p:xfrm>
          <a:off x="539440" y="1112424"/>
          <a:ext cx="6513448" cy="88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項目名（任意の名称）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入力方式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最大バイト数（任意の値）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文字列（単一行）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ファイルアップロード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9" name="角丸四角形吹き出し 8"/>
          <p:cNvSpPr/>
          <p:nvPr/>
        </p:nvSpPr>
        <p:spPr bwMode="auto">
          <a:xfrm>
            <a:off x="1907630" y="2525568"/>
            <a:ext cx="5209637" cy="2304320"/>
          </a:xfrm>
          <a:prstGeom prst="wedgeRoundRectCallout">
            <a:avLst>
              <a:gd name="adj1" fmla="val -11514"/>
              <a:gd name="adj2" fmla="val -6658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64325" y="2607228"/>
            <a:ext cx="2296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「項目」は以下を入力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408811" y="3207152"/>
            <a:ext cx="2284252" cy="1429752"/>
            <a:chOff x="8269308" y="5023115"/>
            <a:chExt cx="2124085" cy="1329500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9308" y="5023115"/>
              <a:ext cx="2124085" cy="1329500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正方形/長方形 14"/>
            <p:cNvSpPr/>
            <p:nvPr/>
          </p:nvSpPr>
          <p:spPr>
            <a:xfrm>
              <a:off x="9504868" y="5034354"/>
              <a:ext cx="572381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226175" y="5179427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226175" y="5344978"/>
              <a:ext cx="1122277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528554" y="5034354"/>
              <a:ext cx="525755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269309" y="5179427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269309" y="5344978"/>
              <a:ext cx="960070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907630" y="315364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7630" y="3465579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07630" y="3805545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b="1" dirty="0" smtClean="0">
                <a:solidFill>
                  <a:srgbClr val="FF0000"/>
                </a:solidFill>
              </a:rPr>
              <a:t>最大バイト数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/>
          <p:cNvCxnSpPr>
            <a:stCxn id="18" idx="1"/>
            <a:endCxn id="36" idx="3"/>
          </p:cNvCxnSpPr>
          <p:nvPr/>
        </p:nvCxnSpPr>
        <p:spPr>
          <a:xfrm flipH="1" flipV="1">
            <a:off x="3072521" y="3292143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1" idx="1"/>
            <a:endCxn id="37" idx="3"/>
          </p:cNvCxnSpPr>
          <p:nvPr/>
        </p:nvCxnSpPr>
        <p:spPr>
          <a:xfrm flipH="1">
            <a:off x="3072521" y="3464269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4" idx="1"/>
            <a:endCxn id="38" idx="3"/>
          </p:cNvCxnSpPr>
          <p:nvPr/>
        </p:nvCxnSpPr>
        <p:spPr>
          <a:xfrm flipH="1">
            <a:off x="3072521" y="3642303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52376" y="3150178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項目名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52376" y="3436477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入力方式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52376" y="3707860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ファイル最大バイト数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361356" y="3286791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644733" y="3458917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644733" y="3636951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作成されたメニュー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収集値</a:t>
            </a:r>
            <a:r>
              <a:rPr lang="ja-JP" altLang="en-US" dirty="0"/>
              <a:t>を登録するパラメータシートの作成（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3482791" y="3925132"/>
            <a:ext cx="4905739" cy="1387409"/>
            <a:chOff x="4735965" y="2229683"/>
            <a:chExt cx="5616782" cy="1588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2"/>
            <a:srcRect b="17567"/>
            <a:stretch/>
          </p:blipFill>
          <p:spPr>
            <a:xfrm>
              <a:off x="4735965" y="2229683"/>
              <a:ext cx="5616782" cy="1588501"/>
            </a:xfrm>
            <a:prstGeom prst="rect">
              <a:avLst/>
            </a:prstGeom>
          </p:spPr>
        </p:pic>
        <p:sp>
          <p:nvSpPr>
            <p:cNvPr id="43" name="正方形/長方形 42"/>
            <p:cNvSpPr/>
            <p:nvPr/>
          </p:nvSpPr>
          <p:spPr>
            <a:xfrm>
              <a:off x="8325717" y="2584202"/>
              <a:ext cx="2027029" cy="92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r="38549" b="25490"/>
          <a:stretch/>
        </p:blipFill>
        <p:spPr>
          <a:xfrm>
            <a:off x="766074" y="3260144"/>
            <a:ext cx="2582352" cy="237967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858536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9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844545" y="4975995"/>
            <a:ext cx="492024" cy="639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00" y="4763144"/>
            <a:ext cx="943200" cy="260392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755470" y="4333304"/>
            <a:ext cx="936130" cy="23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9713" y="2193773"/>
            <a:ext cx="335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［登録開始］ボタンを押下すると、作成した項目が確認できる。</a:t>
            </a: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28193" y="218889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SSL</a:t>
            </a:r>
            <a:r>
              <a:rPr lang="ja-JP" altLang="en-US" sz="1600" dirty="0">
                <a:solidFill>
                  <a:srgbClr val="FF0000"/>
                </a:solidFill>
              </a:rPr>
              <a:t>証明書］メニューが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作成された。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 </a:t>
            </a:r>
            <a:r>
              <a:rPr lang="ja-JP" altLang="en-US" dirty="0" smtClean="0"/>
              <a:t>収集</a:t>
            </a:r>
            <a:r>
              <a:rPr lang="ja-JP" altLang="en-US" dirty="0"/>
              <a:t>項目値管理の登録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収集項目値管理を登録する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収集した値をパラメータシートに自動登録するよう設定します。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収集</a:t>
            </a:r>
            <a:r>
              <a:rPr lang="ja-JP" altLang="en-US" dirty="0"/>
              <a:t>項目（</a:t>
            </a:r>
            <a:r>
              <a:rPr lang="en-US" altLang="ja-JP" dirty="0"/>
              <a:t>FROM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>YAML</a:t>
            </a:r>
            <a:r>
              <a:rPr lang="ja-JP" altLang="en-US" dirty="0"/>
              <a:t>ファイル名・変</a:t>
            </a:r>
            <a:r>
              <a:rPr lang="ja-JP" altLang="en-US" dirty="0" smtClean="0"/>
              <a:t>数名と、パラメータシート</a:t>
            </a:r>
            <a:r>
              <a:rPr lang="ja-JP" altLang="en-US" dirty="0"/>
              <a:t>（</a:t>
            </a:r>
            <a:r>
              <a:rPr lang="en-US" altLang="ja-JP" dirty="0"/>
              <a:t>TO</a:t>
            </a:r>
            <a:r>
              <a:rPr lang="ja-JP" altLang="en-US" dirty="0" smtClean="0"/>
              <a:t>）のメニュー名</a:t>
            </a:r>
            <a:r>
              <a:rPr lang="ja-JP" altLang="en-US" dirty="0"/>
              <a:t>・</a:t>
            </a:r>
            <a:r>
              <a:rPr lang="ja-JP" altLang="en-US" dirty="0" smtClean="0"/>
              <a:t>項目名を</a:t>
            </a:r>
            <a:r>
              <a:rPr lang="ja-JP" altLang="en-US" dirty="0"/>
              <a:t>紐付けます</a:t>
            </a:r>
            <a:r>
              <a:rPr lang="ja-JP" altLang="en-US" dirty="0" smtClean="0"/>
              <a:t>。「ファイル名」「ファイル」の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つ分登録します。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</a:t>
            </a:r>
            <a:r>
              <a:rPr lang="ja-JP" altLang="en-US" b="1" dirty="0" smtClean="0"/>
              <a:t>共通 ＞</a:t>
            </a:r>
            <a:r>
              <a:rPr lang="zh-TW" altLang="en-US" b="1" dirty="0"/>
              <a:t>収集項目値管理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登録 ＞</a:t>
            </a:r>
            <a:r>
              <a:rPr lang="ja-JP" altLang="en-US" dirty="0"/>
              <a:t> </a:t>
            </a:r>
            <a:r>
              <a:rPr lang="ja-JP" altLang="en-US" dirty="0" smtClean="0"/>
              <a:t>登録開始を押下する。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</a:t>
            </a:r>
            <a:r>
              <a:rPr lang="ja-JP" altLang="en-US" dirty="0" smtClean="0"/>
              <a:t>、［登録］ボタンを</a:t>
            </a:r>
            <a:r>
              <a:rPr lang="ja-JP" altLang="en-US" dirty="0"/>
              <a:t>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/>
          <a:srcRect b="43964"/>
          <a:stretch/>
        </p:blipFill>
        <p:spPr>
          <a:xfrm>
            <a:off x="502603" y="3831455"/>
            <a:ext cx="4142331" cy="87585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/>
          <a:srcRect b="13625"/>
          <a:stretch/>
        </p:blipFill>
        <p:spPr>
          <a:xfrm>
            <a:off x="4644934" y="3846155"/>
            <a:ext cx="4180925" cy="86115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502603" y="3831455"/>
            <a:ext cx="8326493" cy="87585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7637" y="4005080"/>
            <a:ext cx="10738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6" y="4005080"/>
            <a:ext cx="2663446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0929" y="3347708"/>
            <a:ext cx="252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収集項目（</a:t>
            </a:r>
            <a:r>
              <a:rPr kumimoji="1" lang="en-US" altLang="ja-JP" b="1" dirty="0">
                <a:solidFill>
                  <a:srgbClr val="FF0000"/>
                </a:solidFill>
              </a:rPr>
              <a:t>FROM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パラメータシート（</a:t>
            </a:r>
            <a:r>
              <a:rPr kumimoji="1" lang="en-US" altLang="ja-JP" b="1" dirty="0">
                <a:solidFill>
                  <a:srgbClr val="FF0000"/>
                </a:solidFill>
              </a:rPr>
              <a:t>TO</a:t>
            </a:r>
            <a:r>
              <a:rPr kumimoji="1" lang="ja-JP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78250" y="4005080"/>
            <a:ext cx="86227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43760" y="4005080"/>
            <a:ext cx="933818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08380" y="4005080"/>
            <a:ext cx="1523951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16079"/>
              </p:ext>
            </p:extLst>
          </p:nvPr>
        </p:nvGraphicFramePr>
        <p:xfrm>
          <a:off x="502603" y="4869200"/>
          <a:ext cx="7999603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34516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収集項目（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パラメータシート（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TO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パース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形式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変数名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項目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 smtClean="0"/>
                        <a:t>SSL_file_name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ファイル名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 smtClean="0"/>
                        <a:t>SSL_file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パラメータ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ファイル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 </a:t>
            </a:r>
            <a:r>
              <a:rPr lang="ja-JP" altLang="en-US" dirty="0" smtClean="0"/>
              <a:t>収集</a:t>
            </a:r>
            <a:r>
              <a:rPr lang="ja-JP" altLang="en-US" dirty="0"/>
              <a:t>インターフェース情報の登録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収集インターフェース情報を登録する</a:t>
            </a:r>
            <a:endParaRPr lang="en-US" altLang="ja-JP" b="1" dirty="0"/>
          </a:p>
          <a:p>
            <a:pPr lvl="1"/>
            <a:r>
              <a:rPr lang="ja-JP" altLang="en-US" dirty="0"/>
              <a:t>収集した値を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のパラメータシートに登録する際の</a:t>
            </a:r>
            <a:r>
              <a:rPr lang="en-US" altLang="ja-JP" dirty="0"/>
              <a:t>REST API</a:t>
            </a:r>
            <a:r>
              <a:rPr lang="ja-JP" altLang="en-US" dirty="0"/>
              <a:t>アクセスで必要になるため、</a:t>
            </a:r>
            <a:r>
              <a:rPr lang="en-US" altLang="ja-JP" dirty="0"/>
              <a:t>REST</a:t>
            </a:r>
            <a:r>
              <a:rPr lang="ja-JP" altLang="en-US" dirty="0"/>
              <a:t>ユーザー／パスワードを実行権限のあるユーザーで登録します。</a:t>
            </a:r>
            <a:endParaRPr lang="en-US" altLang="ja-JP" dirty="0"/>
          </a:p>
          <a:p>
            <a:pPr lvl="1"/>
            <a:r>
              <a:rPr lang="ja-JP" altLang="en-US" dirty="0" smtClean="0"/>
              <a:t>実習</a:t>
            </a:r>
            <a:r>
              <a:rPr lang="ja-JP" altLang="en-US" dirty="0"/>
              <a:t>１と</a:t>
            </a:r>
            <a:r>
              <a:rPr lang="ja-JP" altLang="en-US" dirty="0" smtClean="0"/>
              <a:t>同じ</a:t>
            </a:r>
            <a:r>
              <a:rPr lang="en-US" altLang="ja-JP" dirty="0"/>
              <a:t>REST</a:t>
            </a:r>
            <a:r>
              <a:rPr lang="ja-JP" altLang="en-US" dirty="0"/>
              <a:t>ユーザー</a:t>
            </a:r>
            <a:r>
              <a:rPr lang="ja-JP" altLang="en-US" dirty="0" smtClean="0"/>
              <a:t>を使用する</a:t>
            </a:r>
            <a:r>
              <a:rPr lang="ja-JP" altLang="en-US" dirty="0"/>
              <a:t>場合は、この手順は不要です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ja-JP" altLang="en-US" b="1" dirty="0"/>
              <a:t>共通 ＞ 収集インターフェース情報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［フィルタ］を押下する。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「一覧」に</a:t>
            </a:r>
            <a:r>
              <a:rPr lang="en-US" altLang="ja-JP" dirty="0"/>
              <a:t>1</a:t>
            </a:r>
            <a:r>
              <a:rPr lang="ja-JP" altLang="en-US" dirty="0"/>
              <a:t>行だけ表示されるので、［更新］ボタンを押して下表のように入力し、［登録］ボタンを押下する。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5841" y="3750115"/>
            <a:ext cx="4552921" cy="999172"/>
            <a:chOff x="399463" y="2701511"/>
            <a:chExt cx="4356604" cy="95608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511" r="37626" b="47439"/>
            <a:stretch/>
          </p:blipFill>
          <p:spPr>
            <a:xfrm>
              <a:off x="399463" y="2701511"/>
              <a:ext cx="4356604" cy="90305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正方形/長方形 6"/>
            <p:cNvSpPr/>
            <p:nvPr/>
          </p:nvSpPr>
          <p:spPr>
            <a:xfrm>
              <a:off x="669850" y="3374063"/>
              <a:ext cx="361507" cy="2835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05841" y="5175893"/>
            <a:ext cx="6455136" cy="826814"/>
            <a:chOff x="505841" y="4123516"/>
            <a:chExt cx="7049440" cy="902936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3"/>
            <a:srcRect b="42926"/>
            <a:stretch/>
          </p:blipFill>
          <p:spPr>
            <a:xfrm>
              <a:off x="505841" y="4123517"/>
              <a:ext cx="7049440" cy="869816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062"/>
              </p:ext>
            </p:extLst>
          </p:nvPr>
        </p:nvGraphicFramePr>
        <p:xfrm>
          <a:off x="4716020" y="5456790"/>
          <a:ext cx="3975736" cy="87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ユーザー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パスワード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実行権限のあるユーザー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そのユーザーのパスワード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505841" y="3121721"/>
            <a:ext cx="5884421" cy="3331699"/>
            <a:chOff x="701748" y="2566821"/>
            <a:chExt cx="7444464" cy="4214979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748" y="2566821"/>
              <a:ext cx="7444464" cy="4214979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</p:pic>
        <p:sp>
          <p:nvSpPr>
            <p:cNvPr id="12" name="正方形/長方形 11"/>
            <p:cNvSpPr/>
            <p:nvPr/>
          </p:nvSpPr>
          <p:spPr>
            <a:xfrm>
              <a:off x="779720" y="3469757"/>
              <a:ext cx="7366491" cy="1878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79719" y="5031856"/>
              <a:ext cx="5280839" cy="135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54371" y="6541679"/>
              <a:ext cx="1063257" cy="2401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/>
              <a:t>とオペレーションを</a:t>
            </a:r>
            <a:r>
              <a:rPr lang="ja-JP" altLang="en-US" dirty="0" smtClean="0"/>
              <a:t>選択し、作業実行します。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38215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作業実行（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作業のステータスを確認する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［作業状態確認］メニューで、ステータスが完了</a:t>
            </a:r>
            <a:r>
              <a:rPr lang="ja-JP" altLang="en-US" dirty="0" smtClean="0"/>
              <a:t>になれば、作業完了です。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en-US" altLang="ja-JP" b="1" dirty="0"/>
              <a:t> 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b="1" dirty="0"/>
              <a:t> ＞ </a:t>
            </a:r>
            <a:r>
              <a:rPr lang="zh-TW" altLang="en-US" b="1" dirty="0"/>
              <a:t>作業状態確認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07235" y="2564880"/>
            <a:ext cx="5584078" cy="3456480"/>
            <a:chOff x="634864" y="3114100"/>
            <a:chExt cx="3449208" cy="2135020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 rotWithShape="1">
            <a:blip r:embed="rId2"/>
            <a:srcRect b="29665"/>
            <a:stretch/>
          </p:blipFill>
          <p:spPr>
            <a:xfrm>
              <a:off x="634864" y="3114100"/>
              <a:ext cx="3449208" cy="2135020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正方形/長方形 17"/>
            <p:cNvSpPr/>
            <p:nvPr/>
          </p:nvSpPr>
          <p:spPr>
            <a:xfrm>
              <a:off x="1659848" y="3754277"/>
              <a:ext cx="2403908" cy="138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収集状況を確認する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収集の成功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失敗を確認します。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作業管理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一覧　＞　収集状況　＞　ステータス　に、以下のように表示される。</a:t>
            </a:r>
            <a:endParaRPr lang="en-US" altLang="ja-JP" dirty="0"/>
          </a:p>
          <a:p>
            <a:pPr marL="630900" lvl="2" indent="-342900"/>
            <a:r>
              <a:rPr lang="ja-JP" altLang="en-US" sz="1600" dirty="0"/>
              <a:t>対象外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：収集失敗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</a:t>
            </a:r>
            <a:r>
              <a:rPr lang="en-US" altLang="ja-JP" sz="1600" dirty="0"/>
              <a:t>		</a:t>
            </a:r>
            <a:r>
              <a:rPr lang="ja-JP" altLang="en-US" sz="1600" dirty="0"/>
              <a:t>：収集成功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収集済み（通知あり）</a:t>
            </a:r>
            <a:r>
              <a:rPr lang="en-US" altLang="ja-JP" sz="1600" dirty="0"/>
              <a:t>	</a:t>
            </a:r>
            <a:r>
              <a:rPr lang="ja-JP" altLang="en-US" sz="1600" dirty="0"/>
              <a:t>：登録</a:t>
            </a:r>
            <a:r>
              <a:rPr lang="en-US" altLang="ja-JP" sz="1600" dirty="0"/>
              <a:t>/</a:t>
            </a:r>
            <a:r>
              <a:rPr lang="ja-JP" altLang="en-US" sz="1600" dirty="0"/>
              <a:t>更新中に不備があった場合</a:t>
            </a:r>
            <a:endParaRPr lang="en-US" altLang="ja-JP" sz="1600" dirty="0"/>
          </a:p>
          <a:p>
            <a:pPr marL="630900" lvl="2" indent="-342900"/>
            <a:r>
              <a:rPr lang="ja-JP" altLang="en-US" sz="1600" dirty="0"/>
              <a:t>収集エラー</a:t>
            </a:r>
            <a:r>
              <a:rPr lang="en-US" altLang="ja-JP" sz="1600" dirty="0"/>
              <a:t>		</a:t>
            </a:r>
            <a:r>
              <a:rPr lang="ja-JP" altLang="en-US" sz="1600" dirty="0"/>
              <a:t>：登録したオペレーションかターゲットホストの情報に不備が</a:t>
            </a:r>
            <a:r>
              <a:rPr lang="en-US" altLang="ja-JP" sz="1600" dirty="0"/>
              <a:t>			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あった場合</a:t>
            </a:r>
            <a:endParaRPr lang="ja-JP" altLang="en-US" sz="16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r="64108"/>
          <a:stretch/>
        </p:blipFill>
        <p:spPr>
          <a:xfrm>
            <a:off x="507235" y="4869200"/>
            <a:ext cx="3480712" cy="97168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37" y="4869200"/>
            <a:ext cx="2534004" cy="9621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4275627" y="5121199"/>
            <a:ext cx="828767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024244" y="472518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</a:t>
            </a:r>
            <a:r>
              <a:rPr lang="ja-JP" altLang="en-US" dirty="0" smtClean="0"/>
              <a:t>収集</a:t>
            </a:r>
            <a:r>
              <a:rPr lang="ja-JP" altLang="en-US" dirty="0"/>
              <a:t>結果の確認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収集した値がパラメータシートに登録され、ファイルがダウンロードできるか確認</a:t>
            </a:r>
            <a:r>
              <a:rPr lang="ja-JP" altLang="en-US" dirty="0"/>
              <a:t>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</a:t>
            </a:r>
            <a:r>
              <a:rPr lang="ja-JP" altLang="en-US" b="1" dirty="0"/>
              <a:t>は代入値自動登録用）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7235" y="4239448"/>
            <a:ext cx="8097325" cy="695498"/>
            <a:chOff x="145534" y="4209666"/>
            <a:chExt cx="8531031" cy="732750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767" y="4221110"/>
              <a:ext cx="8174798" cy="721306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34" y="4209666"/>
              <a:ext cx="1409848" cy="73275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145534" y="4209666"/>
              <a:ext cx="8531027" cy="7327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 flipH="1">
              <a:off x="7236369" y="4221110"/>
              <a:ext cx="1440193" cy="721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</a:t>
            </a:r>
            <a:r>
              <a:rPr lang="ja-JP" altLang="en-US" dirty="0" smtClean="0"/>
              <a:t> シナリオ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パラメータの収集・比較とファイルの収集・比較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実習１と２ではパラメータの収集</a:t>
            </a:r>
            <a:r>
              <a:rPr lang="ja-JP" altLang="en-US" dirty="0"/>
              <a:t>・比較、実習３</a:t>
            </a:r>
            <a:r>
              <a:rPr lang="ja-JP" altLang="en-US" dirty="0" smtClean="0"/>
              <a:t>と４ではファイルの収集・比較を解説しています。</a:t>
            </a:r>
            <a:endParaRPr lang="en-US" altLang="ja-JP" dirty="0" smtClean="0"/>
          </a:p>
          <a:p>
            <a:pPr lvl="1"/>
            <a:r>
              <a:rPr lang="ja-JP" altLang="en-US" dirty="0"/>
              <a:t>具体的</a:t>
            </a:r>
            <a:r>
              <a:rPr lang="ja-JP" altLang="en-US" dirty="0" smtClean="0"/>
              <a:t>な収集対象は「パラメータ：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情報」「ファイル：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証明書ファイル」となります。</a:t>
            </a:r>
            <a:endParaRPr lang="en-US" altLang="ja-JP" dirty="0" smtClean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22420"/>
              </p:ext>
            </p:extLst>
          </p:nvPr>
        </p:nvGraphicFramePr>
        <p:xfrm>
          <a:off x="956035" y="2996940"/>
          <a:ext cx="723193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収集機能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比較機能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パラメータの</a:t>
                      </a:r>
                      <a:endParaRPr kumimoji="1" lang="en-US" altLang="ja-JP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実習１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OS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情報を収集する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実習２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実習１で収集した値と期待値を比較する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ファイルの</a:t>
                      </a:r>
                      <a:endParaRPr kumimoji="1" lang="en-US" altLang="ja-JP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b="0" dirty="0" smtClean="0">
                          <a:solidFill>
                            <a:srgbClr val="002060"/>
                          </a:solidFill>
                        </a:rPr>
                        <a:t>収集・比較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実習３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ターゲットホストの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証明書ファイルを収集する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実習４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実習３で収集した</a:t>
                      </a:r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SSL</a:t>
                      </a:r>
                      <a:r>
                        <a:rPr kumimoji="1" lang="ja-JP" altLang="en-US" sz="1600" dirty="0" smtClean="0">
                          <a:solidFill>
                            <a:srgbClr val="002060"/>
                          </a:solidFill>
                        </a:rPr>
                        <a:t>証明書ファイルを、異なる日時に収集したファイルと比較する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実習４</a:t>
            </a:r>
            <a:r>
              <a:rPr lang="en-US" altLang="ja-JP" dirty="0"/>
              <a:t>【</a:t>
            </a:r>
            <a:r>
              <a:rPr lang="ja-JP" altLang="en-US" dirty="0"/>
              <a:t>比較機能</a:t>
            </a:r>
            <a:r>
              <a:rPr lang="en-US" altLang="ja-JP" dirty="0"/>
              <a:t>】</a:t>
            </a:r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</a:t>
            </a:r>
            <a:r>
              <a:rPr lang="ja-JP" altLang="en-US" spc="-150" dirty="0"/>
              <a:t>ファイルを、異なる日時に収集したファイルと比較する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実習４全体図（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実習４の作業の流れ</a:t>
            </a:r>
            <a:endParaRPr lang="en-US" altLang="ja-JP" b="1" dirty="0"/>
          </a:p>
          <a:p>
            <a:pPr lvl="1"/>
            <a:r>
              <a:rPr lang="ja-JP" altLang="en-US" dirty="0"/>
              <a:t>実習３で収集した</a:t>
            </a:r>
            <a:r>
              <a:rPr lang="en-US" altLang="ja-JP" dirty="0"/>
              <a:t>SSL</a:t>
            </a:r>
            <a:r>
              <a:rPr lang="ja-JP" altLang="en-US" dirty="0"/>
              <a:t>証明書ファイル</a:t>
            </a:r>
            <a:r>
              <a:rPr lang="ja-JP" altLang="en-US" dirty="0" smtClean="0"/>
              <a:t>とは内容と収集日時が異なる</a:t>
            </a:r>
            <a:r>
              <a:rPr lang="en-US" altLang="ja-JP" dirty="0" smtClean="0"/>
              <a:t>SSL</a:t>
            </a:r>
            <a:r>
              <a:rPr lang="ja-JP" altLang="en-US" dirty="0"/>
              <a:t>証明書ファイルを収集し</a:t>
            </a:r>
            <a:r>
              <a:rPr lang="ja-JP" altLang="en-US" dirty="0" smtClean="0"/>
              <a:t>、両ファイルを比較</a:t>
            </a:r>
            <a:r>
              <a:rPr lang="ja-JP" altLang="en-US" dirty="0"/>
              <a:t>します。</a:t>
            </a: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14481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9090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133" name="グループ化 132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372042" y="4784869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実習４</a:t>
            </a:r>
            <a:r>
              <a:rPr lang="ja-JP" altLang="en-US" dirty="0"/>
              <a:t>全体図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「同一メニューだが収集した日時の異なる値」を比較する際は、比較実行の際に「基準日」を設定します。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全体図（比較）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5419359" y="2449692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定義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44969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3" name="正方形/長方形 82"/>
          <p:cNvSpPr/>
          <p:nvPr/>
        </p:nvSpPr>
        <p:spPr>
          <a:xfrm>
            <a:off x="5419359" y="2765019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比較定義</a:t>
            </a:r>
            <a:r>
              <a:rPr kumimoji="0" lang="ja-JP" altLang="en-US" sz="1200" b="1" kern="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9" y="3080347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比較実行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61616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基準日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7930" y="4499840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基準日を設定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の登録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</a:t>
            </a:r>
            <a:r>
              <a:rPr lang="ja-JP" altLang="en-US" b="1" dirty="0"/>
              <a:t>を登録する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比較用のオペレーションを登録します。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基本コンソール ＞ オペレーション一覧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20321"/>
              </p:ext>
            </p:extLst>
          </p:nvPr>
        </p:nvGraphicFramePr>
        <p:xfrm>
          <a:off x="564317" y="4946144"/>
          <a:ext cx="3645218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実施予定時間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（任意の時間）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5877745" cy="122889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正方形/長方形 33"/>
          <p:cNvSpPr/>
          <p:nvPr/>
        </p:nvSpPr>
        <p:spPr>
          <a:xfrm>
            <a:off x="2176132" y="3590492"/>
            <a:ext cx="131571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91850" y="3590492"/>
            <a:ext cx="135952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 差分</a:t>
            </a:r>
            <a:r>
              <a:rPr lang="ja-JP" altLang="en-US" dirty="0"/>
              <a:t>有</a:t>
            </a:r>
            <a:r>
              <a:rPr lang="ja-JP" altLang="en-US" dirty="0" smtClean="0"/>
              <a:t>り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証明書の用意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差分有り</a:t>
            </a:r>
            <a:r>
              <a:rPr lang="en-US" altLang="ja-JP" b="1" dirty="0"/>
              <a:t>SSL</a:t>
            </a:r>
            <a:r>
              <a:rPr lang="ja-JP" altLang="en-US" b="1" dirty="0"/>
              <a:t>証明書を用意しておく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この実習では「差分あり」の表示を確認したいので、実習３で収集したファイルと差分</a:t>
            </a:r>
            <a:r>
              <a:rPr lang="ja-JP" altLang="en-US" dirty="0"/>
              <a:t>のあるファイルを収集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ターゲットサーバの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/certs/</a:t>
            </a:r>
            <a:r>
              <a:rPr lang="ja-JP" altLang="en-US" dirty="0" smtClean="0"/>
              <a:t>に入って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証明書（</a:t>
            </a:r>
            <a:r>
              <a:rPr lang="en-US" altLang="ja-JP" dirty="0" smtClean="0"/>
              <a:t>test.crt</a:t>
            </a:r>
            <a:r>
              <a:rPr lang="ja-JP" altLang="en-US" dirty="0" smtClean="0"/>
              <a:t>）の中身を一部書き換えておきます。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07065"/>
              </p:ext>
            </p:extLst>
          </p:nvPr>
        </p:nvGraphicFramePr>
        <p:xfrm>
          <a:off x="693808" y="3853297"/>
          <a:ext cx="2911375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パラメータシート（ファイル名登録用）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62982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パラメータシート（収集値登録用）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ファイル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889791" y="3990457"/>
            <a:ext cx="944553" cy="992598"/>
            <a:chOff x="7885175" y="3820593"/>
            <a:chExt cx="944553" cy="992598"/>
          </a:xfrm>
        </p:grpSpPr>
        <p:sp>
          <p:nvSpPr>
            <p:cNvPr id="102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847416" y="3858352"/>
              <a:ext cx="992598" cy="917079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差分有り</a:t>
              </a:r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 smtClean="0"/>
              <a:t> ファイル名の登録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ファイル名を登録する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実習３で作成した［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証明書名］メニューに比較用のレコードを登録します。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オペレーションのみ比較用にし、そのほかは実習３と同じ内容です。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ja-JP" altLang="en-US" b="1" dirty="0"/>
              <a:t>入力用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証明書名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各項目で下表のように選択または入力し、［登録］ボタンを押下する。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96320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ホスト名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パラメータ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7" y="3589361"/>
            <a:ext cx="7964011" cy="125747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正方形/長方形 25"/>
          <p:cNvSpPr/>
          <p:nvPr/>
        </p:nvSpPr>
        <p:spPr>
          <a:xfrm>
            <a:off x="893841" y="3589361"/>
            <a:ext cx="2453989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88854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36370" y="3589361"/>
            <a:ext cx="1317148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 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作業実行する</a:t>
            </a:r>
            <a:endParaRPr lang="en-US" altLang="ja-JP" b="1" dirty="0" smtClean="0"/>
          </a:p>
          <a:p>
            <a:pPr lvl="1"/>
            <a:r>
              <a:rPr lang="ja-JP" altLang="en-US" dirty="0"/>
              <a:t>差分有りの</a:t>
            </a:r>
            <a:r>
              <a:rPr lang="en-US" altLang="ja-JP" dirty="0"/>
              <a:t>SSL</a:t>
            </a:r>
            <a:r>
              <a:rPr lang="ja-JP" altLang="en-US" dirty="0"/>
              <a:t>証明書を収集します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/>
              <a:t>Movement</a:t>
            </a:r>
            <a:r>
              <a:rPr lang="ja-JP" altLang="en-US" dirty="0" smtClean="0"/>
              <a:t>は実習３と</a:t>
            </a:r>
            <a:r>
              <a:rPr lang="ja-JP" altLang="en-US" dirty="0"/>
              <a:t>同じく</a:t>
            </a:r>
            <a:r>
              <a:rPr lang="en-US" altLang="ja-JP" dirty="0"/>
              <a:t>getSSL</a:t>
            </a:r>
            <a:r>
              <a:rPr lang="ja-JP" altLang="en-US" dirty="0"/>
              <a:t>で、オペレーションだけ比較用の</a:t>
            </a:r>
            <a:r>
              <a:rPr lang="en-US" altLang="ja-JP" dirty="0"/>
              <a:t>getSSL2</a:t>
            </a:r>
            <a:r>
              <a:rPr lang="ja-JP" altLang="en-US" dirty="0"/>
              <a:t>にし</a:t>
            </a:r>
            <a:r>
              <a:rPr lang="ja-JP" altLang="en-US" dirty="0" smtClean="0"/>
              <a:t>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作業</a:t>
            </a:r>
            <a:r>
              <a:rPr lang="ja-JP" altLang="en-US" b="1" dirty="0"/>
              <a:t>実行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Movement[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 から登録した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から登録したオペレーションを選択する。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［実行］ボタンを押下する。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01969" y="3610635"/>
            <a:ext cx="4934152" cy="2808863"/>
            <a:chOff x="477500" y="304801"/>
            <a:chExt cx="7075232" cy="4027714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500" y="304801"/>
              <a:ext cx="7075232" cy="4027714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正方形/長方形 17"/>
            <p:cNvSpPr/>
            <p:nvPr/>
          </p:nvSpPr>
          <p:spPr>
            <a:xfrm>
              <a:off x="1465118" y="4076202"/>
              <a:ext cx="1065432" cy="256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64894" y="1198323"/>
              <a:ext cx="6987837" cy="1413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64894" y="2881811"/>
              <a:ext cx="4985301" cy="1484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6632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オペレーション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一覧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パラメータシートを確認する</a:t>
            </a:r>
            <a:endParaRPr lang="en-US" altLang="ja-JP" b="1" dirty="0" smtClean="0"/>
          </a:p>
          <a:p>
            <a:pPr lvl="1"/>
            <a:r>
              <a:rPr lang="en-US" altLang="ja-JP" dirty="0"/>
              <a:t>getSSL2</a:t>
            </a:r>
            <a:r>
              <a:rPr lang="ja-JP" altLang="en-US" dirty="0" smtClean="0"/>
              <a:t>がパラメータシートに収集されているか確認</a:t>
            </a:r>
            <a:r>
              <a:rPr lang="ja-JP" altLang="en-US" dirty="0"/>
              <a:t>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 action="ppaction://hlinksldjump"/>
              </a:rPr>
              <a:t>4.7 </a:t>
            </a:r>
            <a:r>
              <a:rPr lang="ja-JP" altLang="en-US" dirty="0">
                <a:hlinkClick r:id="rId2" action="ppaction://hlinksldjump"/>
              </a:rPr>
              <a:t>比較</a:t>
            </a:r>
            <a:r>
              <a:rPr lang="ja-JP" altLang="en-US" dirty="0" smtClean="0">
                <a:hlinkClick r:id="rId2" action="ppaction://hlinksldjump"/>
              </a:rPr>
              <a:t>実行</a:t>
            </a:r>
            <a:r>
              <a:rPr lang="ja-JP" altLang="en-US" dirty="0" smtClean="0"/>
              <a:t>で必要になるので、基</a:t>
            </a:r>
            <a:r>
              <a:rPr lang="ja-JP" altLang="en-US" dirty="0"/>
              <a:t>準日時を確認して</a:t>
            </a:r>
            <a:r>
              <a:rPr lang="ja-JP" altLang="en-US" dirty="0" smtClean="0"/>
              <a:t>おきます。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ja-JP" altLang="en-US" dirty="0" smtClean="0"/>
              <a:t>メニュー：</a:t>
            </a:r>
            <a:r>
              <a:rPr lang="en-US" altLang="ja-JP" b="1" dirty="0"/>
              <a:t> </a:t>
            </a:r>
            <a:r>
              <a:rPr lang="ja-JP" altLang="en-US" b="1" dirty="0" smtClean="0"/>
              <a:t>入力用（もしくは参照用）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証明書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［フィルタ］ボタンを押下する。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一覧を表示し、作成した項目に値が入っているか確認する。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 </a:t>
            </a:r>
            <a:r>
              <a:rPr lang="ja-JP" altLang="en-US" dirty="0" smtClean="0"/>
              <a:t>収集</a:t>
            </a:r>
            <a:r>
              <a:rPr lang="ja-JP" altLang="en-US" dirty="0"/>
              <a:t>結果の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4" y="3711784"/>
            <a:ext cx="7701452" cy="1963785"/>
          </a:xfrm>
          <a:prstGeom prst="rect">
            <a:avLst/>
          </a:prstGeom>
          <a:ln w="19050"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0" y="3686041"/>
            <a:ext cx="2447717" cy="195132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501970" y="3711784"/>
            <a:ext cx="8091496" cy="192558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83460" y="4932000"/>
            <a:ext cx="7910006" cy="209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5649" y="4419716"/>
            <a:ext cx="999389" cy="6958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 </a:t>
            </a:r>
            <a:r>
              <a:rPr lang="ja-JP" altLang="en-US" dirty="0" smtClean="0"/>
              <a:t>比較</a:t>
            </a:r>
            <a:r>
              <a:rPr lang="ja-JP" altLang="en-US" dirty="0"/>
              <a:t>定義の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/>
              <a:t>比較対象となる</a:t>
            </a:r>
            <a:r>
              <a:rPr lang="en-US" altLang="ja-JP" b="1" dirty="0"/>
              <a:t>2</a:t>
            </a:r>
            <a:r>
              <a:rPr lang="ja-JP" altLang="en-US" b="1" dirty="0" err="1"/>
              <a:t>つの</a:t>
            </a:r>
            <a:r>
              <a:rPr lang="ja-JP" altLang="en-US" b="1" dirty="0"/>
              <a:t>メニュー</a:t>
            </a:r>
            <a:r>
              <a:rPr lang="ja-JP" altLang="en-US" b="1" dirty="0" smtClean="0"/>
              <a:t>を選択する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「同一メニューだが収集した日時の異なる値」を</a:t>
            </a:r>
            <a:r>
              <a:rPr lang="ja-JP" altLang="en-US" dirty="0" smtClean="0"/>
              <a:t>比較するので、比較対象メニューは同じものを選択します。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ja-JP" altLang="en-US" dirty="0" smtClean="0"/>
              <a:t>：</a:t>
            </a:r>
            <a:r>
              <a:rPr lang="ja-JP" altLang="en-US" b="1" dirty="0" smtClean="0"/>
              <a:t>比較 </a:t>
            </a:r>
            <a:r>
              <a:rPr lang="ja-JP" altLang="en-US" b="1" dirty="0"/>
              <a:t>＞ </a:t>
            </a:r>
            <a:r>
              <a:rPr lang="ja-JP" altLang="en-US" b="1" dirty="0" smtClean="0"/>
              <a:t>比較定義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登録 ＞ 登録開始を押下する。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各項目で下表のように選択または入力し、［登録］ボタンを押下する。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9680"/>
              </p:ext>
            </p:extLst>
          </p:nvPr>
        </p:nvGraphicFramePr>
        <p:xfrm>
          <a:off x="539440" y="4653170"/>
          <a:ext cx="6665214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比較定義名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（任意の名称）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比較対象メニュー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全件一致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dirty="0" smtClean="0"/>
                        <a:t>代入値自動登録用</a:t>
                      </a:r>
                      <a:r>
                        <a:rPr kumimoji="1" lang="en-US" altLang="zh-TW" sz="1200" dirty="0" smtClean="0"/>
                        <a:t>:SSL</a:t>
                      </a:r>
                      <a:r>
                        <a:rPr kumimoji="1" lang="zh-TW" altLang="en-US" sz="1200" dirty="0" smtClean="0"/>
                        <a:t>証明書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977" t="4938" b="43033"/>
          <a:stretch/>
        </p:blipFill>
        <p:spPr>
          <a:xfrm>
            <a:off x="560674" y="3645030"/>
            <a:ext cx="7815830" cy="84844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899490" y="3645030"/>
            <a:ext cx="86412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380390" y="3645030"/>
            <a:ext cx="99611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定義した比較を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endParaRPr lang="en-US" altLang="ja-JP" b="1" dirty="0"/>
          </a:p>
          <a:p>
            <a:pPr lvl="1"/>
            <a:r>
              <a:rPr lang="ja-JP" altLang="en-US" dirty="0"/>
              <a:t>登録した比較定義「</a:t>
            </a:r>
            <a:r>
              <a:rPr lang="en-US" altLang="ja-JP" dirty="0"/>
              <a:t>SSL</a:t>
            </a:r>
            <a:r>
              <a:rPr lang="ja-JP" altLang="en-US" dirty="0"/>
              <a:t>証明書</a:t>
            </a:r>
            <a:r>
              <a:rPr lang="ja-JP" altLang="en-US" dirty="0" smtClean="0"/>
              <a:t>」を</a:t>
            </a:r>
            <a:r>
              <a:rPr lang="ja-JP" altLang="en-US" dirty="0"/>
              <a:t>選択し</a:t>
            </a:r>
            <a:r>
              <a:rPr lang="ja-JP" altLang="en-US" dirty="0" smtClean="0"/>
              <a:t>、基準日を</a:t>
            </a:r>
            <a:r>
              <a:rPr lang="ja-JP" altLang="en-US" dirty="0"/>
              <a:t>入力します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基準日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SSL1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</a:t>
            </a:r>
            <a:r>
              <a:rPr lang="ja-JP" altLang="en-US" dirty="0" smtClean="0"/>
              <a:t>それぞれが最新となる日時を設定します。</a:t>
            </a:r>
            <a:endParaRPr lang="en-US" altLang="ja-JP" dirty="0" smtClean="0"/>
          </a:p>
          <a:p>
            <a:pPr lvl="1"/>
            <a:r>
              <a:rPr lang="ja-JP" altLang="en-US" dirty="0"/>
              <a:t>基準日</a:t>
            </a:r>
            <a:r>
              <a:rPr lang="ja-JP" altLang="en-US" dirty="0" smtClean="0"/>
              <a:t>については次ページを参照してください。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ja-JP" altLang="en-US" dirty="0"/>
              <a:t>メニュー：</a:t>
            </a:r>
            <a:r>
              <a:rPr lang="ja-JP" altLang="en-US" b="1" dirty="0"/>
              <a:t>比較 ＞ </a:t>
            </a:r>
            <a:r>
              <a:rPr lang="ja-JP" altLang="en-US" b="1" dirty="0" smtClean="0"/>
              <a:t>比較実行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比較実行で、下表</a:t>
            </a:r>
            <a:r>
              <a:rPr lang="ja-JP" altLang="en-US" dirty="0"/>
              <a:t>のように選択または入力し、</a:t>
            </a:r>
            <a:r>
              <a:rPr lang="ja-JP" altLang="en-US" dirty="0" smtClean="0"/>
              <a:t>［</a:t>
            </a:r>
            <a:r>
              <a:rPr lang="ja-JP" altLang="en-US" dirty="0"/>
              <a:t>比較</a:t>
            </a:r>
            <a:r>
              <a:rPr lang="ja-JP" altLang="en-US" dirty="0" smtClean="0"/>
              <a:t>］</a:t>
            </a:r>
            <a:r>
              <a:rPr lang="ja-JP" altLang="en-US" dirty="0"/>
              <a:t>ボタンを押下する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比較</a:t>
            </a:r>
            <a:r>
              <a:rPr lang="ja-JP" altLang="en-US" dirty="0"/>
              <a:t>結果</a:t>
            </a:r>
            <a:r>
              <a:rPr lang="ja-JP" altLang="en-US" dirty="0" smtClean="0"/>
              <a:t>が表示される。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3574271"/>
            <a:ext cx="7236340" cy="161895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611451" y="4246726"/>
            <a:ext cx="2852208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1451" y="4913828"/>
            <a:ext cx="1656229" cy="245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63661" y="4246726"/>
            <a:ext cx="15404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04060" y="4243778"/>
            <a:ext cx="1656229" cy="21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3998"/>
              </p:ext>
            </p:extLst>
          </p:nvPr>
        </p:nvGraphicFramePr>
        <p:xfrm>
          <a:off x="539440" y="5350627"/>
          <a:ext cx="5440866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比較定義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基準日２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出力内容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dirty="0" smtClean="0"/>
                        <a:t>証明書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全件出力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11451" y="4462726"/>
            <a:ext cx="2088289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実習１</a:t>
            </a:r>
            <a:r>
              <a:rPr lang="en-US" altLang="ja-JP" dirty="0"/>
              <a:t>【</a:t>
            </a:r>
            <a:r>
              <a:rPr lang="ja-JP" altLang="en-US" dirty="0"/>
              <a:t>収集機能</a:t>
            </a:r>
            <a:r>
              <a:rPr lang="en-US" altLang="ja-JP" dirty="0"/>
              <a:t>】</a:t>
            </a:r>
            <a:r>
              <a:rPr lang="ja-JP" altLang="en-US" dirty="0"/>
              <a:t>ターゲットホストの</a:t>
            </a:r>
            <a:r>
              <a:rPr lang="en-US" altLang="ja-JP" dirty="0"/>
              <a:t>OS</a:t>
            </a:r>
            <a:r>
              <a:rPr lang="ja-JP" altLang="en-US" dirty="0"/>
              <a:t>情報を収集する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比較実行（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基準日の設定は以下のようになります。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収集の基準日に応じて比較の基準日を</a:t>
            </a:r>
            <a:r>
              <a:rPr lang="ja-JP" altLang="en-US" sz="2000" b="1" dirty="0">
                <a:solidFill>
                  <a:srgbClr val="FF0000"/>
                </a:solidFill>
              </a:rPr>
              <a:t>設定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する。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この時点の最新は</a:t>
            </a:r>
            <a:endParaRPr lang="en-US" altLang="ja-JP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4/28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基準日１</a:t>
            </a: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基準日２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比較結果が表示される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</a:t>
            </a:r>
            <a:r>
              <a:rPr lang="ja-JP" altLang="en-US" dirty="0" smtClean="0"/>
              <a:t>比較</a:t>
            </a:r>
            <a:r>
              <a:rPr lang="ja-JP" altLang="en-US" dirty="0"/>
              <a:t>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207460"/>
            <a:ext cx="7505485" cy="1882537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28" name="正方形/長方形 27"/>
          <p:cNvSpPr/>
          <p:nvPr/>
        </p:nvSpPr>
        <p:spPr>
          <a:xfrm>
            <a:off x="7056390" y="2715849"/>
            <a:ext cx="1208860" cy="64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554897"/>
          </a:xfrm>
          <a:prstGeom prst="wedgeRoundRectCallout">
            <a:avLst>
              <a:gd name="adj1" fmla="val -22951"/>
              <a:gd name="adj2" fmla="val -12361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差分があれば赤字で出力される。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実習１全体図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実習１の作業の流れ</a:t>
            </a:r>
            <a:endParaRPr lang="en-US" altLang="ja-JP" b="1" dirty="0"/>
          </a:p>
          <a:p>
            <a:pPr lvl="1"/>
            <a:r>
              <a:rPr lang="ja-JP" altLang="en-US" dirty="0" smtClean="0"/>
              <a:t>数字は</a:t>
            </a:r>
            <a:r>
              <a:rPr lang="ja-JP" altLang="en-US" dirty="0"/>
              <a:t>本書</a:t>
            </a:r>
            <a:r>
              <a:rPr lang="ja-JP" altLang="en-US" dirty="0" smtClean="0"/>
              <a:t>の章番号です。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各種設定を行ってから作業実行し、インベントリ（</a:t>
            </a:r>
            <a:r>
              <a:rPr lang="en-US" altLang="ja-JP" dirty="0" smtClean="0"/>
              <a:t>OS</a:t>
            </a:r>
            <a:r>
              <a:rPr lang="ja-JP" altLang="en-US" dirty="0" smtClean="0"/>
              <a:t>情報）を収集してパラメータシートへ自動登録します。</a:t>
            </a:r>
            <a:endParaRPr lang="en-US" altLang="ja-JP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システム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機器一覧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オペレーション</a:t>
            </a: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0121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パラメータシート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パラメータ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798441" y="3362185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作業実行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変数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インベントリ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</a:rPr>
              <a:t>全体図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7345</Words>
  <Application>Microsoft Office PowerPoint</Application>
  <PresentationFormat>画面に合わせる (4:3)</PresentationFormat>
  <Paragraphs>1518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82</vt:i4>
      </vt:variant>
    </vt:vector>
  </HeadingPairs>
  <TitlesOfParts>
    <vt:vector size="9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目次</vt:lpstr>
      <vt:lpstr>はじめに</vt:lpstr>
      <vt:lpstr>(1) 本書について</vt:lpstr>
      <vt:lpstr>(2) 作業環境</vt:lpstr>
      <vt:lpstr>(3) シナリオ</vt:lpstr>
      <vt:lpstr>1.　実習１【収集機能】ターゲットホストのOS情報を収集する</vt:lpstr>
      <vt:lpstr>実習１全体図</vt:lpstr>
      <vt:lpstr>1.1 ターゲットホストの登録</vt:lpstr>
      <vt:lpstr>1.2 オペレーションの登録</vt:lpstr>
      <vt:lpstr>1.3 Movementの登録</vt:lpstr>
      <vt:lpstr>1.3.1 ヘッダーセクションとgather_facts</vt:lpstr>
      <vt:lpstr>1.4 Playbookの登録（1/2）</vt:lpstr>
      <vt:lpstr>1.4 Playbookの登録（2/2）</vt:lpstr>
      <vt:lpstr>1.4.1 YAMLファイルと収集用ディレクトリ（1/2）</vt:lpstr>
      <vt:lpstr>1.4.2 YAMLファイルと収集用ディレクトリ（2/2）</vt:lpstr>
      <vt:lpstr>1.5 Movement-Playbook紐付</vt:lpstr>
      <vt:lpstr>1.6 作業対象ホストの登録</vt:lpstr>
      <vt:lpstr>1.7 収集値を登録するパラメータシートの作成（1/4）</vt:lpstr>
      <vt:lpstr>1.7 収集値を登録するパラメータシートの作成（2/4）</vt:lpstr>
      <vt:lpstr>1.7 収集値を登録するパラメータシートの作成（3/4）</vt:lpstr>
      <vt:lpstr>1.7 収集値を登録するパラメータシートの作成（4/4）</vt:lpstr>
      <vt:lpstr>1.8 収集項目値管理の登録（1/3）</vt:lpstr>
      <vt:lpstr>1.8 収集項目値管理の登録（2/3）</vt:lpstr>
      <vt:lpstr>1.8 収集項目値管理の登録（3/3）</vt:lpstr>
      <vt:lpstr>1.9 収集インターフェース情報の登録</vt:lpstr>
      <vt:lpstr>1.10 作業実行（1/2）</vt:lpstr>
      <vt:lpstr>1.10 作業実行（2/2）</vt:lpstr>
      <vt:lpstr>1.11 収集結果の確認（1/2）</vt:lpstr>
      <vt:lpstr>1.11 収集結果の確認（2/2）</vt:lpstr>
      <vt:lpstr>2.　実習２【比較機能】実習１で収集した値と期待値を比較する</vt:lpstr>
      <vt:lpstr>実習２全体図</vt:lpstr>
      <vt:lpstr>2.1 オペレーションの登録</vt:lpstr>
      <vt:lpstr>2.2 期待値用パラメータシートの作成（1/3）</vt:lpstr>
      <vt:lpstr>2.2 期待値用パラメータシートの作成（2/3）</vt:lpstr>
      <vt:lpstr>2.2 期待値用パラメータシートの作成（3/3）</vt:lpstr>
      <vt:lpstr>2.3 期待値の登録</vt:lpstr>
      <vt:lpstr>2.4 比較定義の登録</vt:lpstr>
      <vt:lpstr>2.5 比較実行（1/2）</vt:lpstr>
      <vt:lpstr>2.5 比較実行（2/2）</vt:lpstr>
      <vt:lpstr>【参考】 比較定義詳細</vt:lpstr>
      <vt:lpstr>【参考】（1）比較定義の登録</vt:lpstr>
      <vt:lpstr>【参考】（2） 比較定義詳細の登録</vt:lpstr>
      <vt:lpstr>【参考】（3）比較実行（1/2）</vt:lpstr>
      <vt:lpstr>【参考】（3）比較実行（2/2）</vt:lpstr>
      <vt:lpstr>3.　実習３【収集機能】ターゲットホストのSSL証明書ファイルを収集する</vt:lpstr>
      <vt:lpstr>実習３全体図</vt:lpstr>
      <vt:lpstr>3.1 ターゲットホストの登録</vt:lpstr>
      <vt:lpstr>3.2 オペレーションの登録</vt:lpstr>
      <vt:lpstr>3.3 Movementの登録</vt:lpstr>
      <vt:lpstr>3.4 Playbookの登録</vt:lpstr>
      <vt:lpstr>3.4 Playbookの登録</vt:lpstr>
      <vt:lpstr>3.4.1 ファイルの収集用ディレクトリ（1/2）</vt:lpstr>
      <vt:lpstr>3.4.1 ファイルの収集用ディレクトリ（2/2）</vt:lpstr>
      <vt:lpstr>3.5 Movement-Playbook紐付</vt:lpstr>
      <vt:lpstr>3.6 ファイル名の登録（1/3）</vt:lpstr>
      <vt:lpstr>3.6 ファイル名の登録（2/3）</vt:lpstr>
      <vt:lpstr>3.6 ファイル名の登録（3/3）</vt:lpstr>
      <vt:lpstr>3.7 代入値自動登録設定の登録</vt:lpstr>
      <vt:lpstr>3.8 収集値を登録するパラメータシートの作成（1/3）</vt:lpstr>
      <vt:lpstr>3.8 収集値を登録するパラメータシートの作成（2/3）</vt:lpstr>
      <vt:lpstr>3.8 収集値を登録するパラメータシートの作成（3/3）</vt:lpstr>
      <vt:lpstr>3.9 収集項目値管理の登録</vt:lpstr>
      <vt:lpstr>3.10 収集インターフェース情報の登録</vt:lpstr>
      <vt:lpstr>3.11 作業実行（1/2）</vt:lpstr>
      <vt:lpstr>3.11 作業実行（2/2）</vt:lpstr>
      <vt:lpstr>3.12 収集結果の確認（1/2）</vt:lpstr>
      <vt:lpstr>3.12 収集結果の確認（2/2）</vt:lpstr>
      <vt:lpstr>4.　実習４【比較機能】実習３で収集したSSL証明書ファイルを、異なる日時に収集したファイルと比較する</vt:lpstr>
      <vt:lpstr>実習４全体図（1/2）</vt:lpstr>
      <vt:lpstr>実習４全体図（2/2）</vt:lpstr>
      <vt:lpstr>4.1 オペレーションの登録</vt:lpstr>
      <vt:lpstr>4.2 差分有りSSL証明書の用意</vt:lpstr>
      <vt:lpstr>4.3 ファイル名の登録</vt:lpstr>
      <vt:lpstr>4.4 作業実行</vt:lpstr>
      <vt:lpstr>4.5 収集結果の確認</vt:lpstr>
      <vt:lpstr>4.6 比較定義の登録</vt:lpstr>
      <vt:lpstr>4.7 比較実行（1/3）</vt:lpstr>
      <vt:lpstr>4.7 比較実行（2/3）</vt:lpstr>
      <vt:lpstr>4.7 比較実行（3/3）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2021-08-03T03:36:17Z</dcterms:modified>
</cp:coreProperties>
</file>