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2"/>
  </p:notesMasterIdLst>
  <p:handoutMasterIdLst>
    <p:handoutMasterId r:id="rId23"/>
  </p:handoutMasterIdLst>
  <p:sldIdLst>
    <p:sldId id="262" r:id="rId3"/>
    <p:sldId id="507" r:id="rId4"/>
    <p:sldId id="508" r:id="rId5"/>
    <p:sldId id="680" r:id="rId6"/>
    <p:sldId id="737" r:id="rId7"/>
    <p:sldId id="710" r:id="rId8"/>
    <p:sldId id="735" r:id="rId9"/>
    <p:sldId id="757" r:id="rId10"/>
    <p:sldId id="758" r:id="rId11"/>
    <p:sldId id="746" r:id="rId12"/>
    <p:sldId id="747" r:id="rId13"/>
    <p:sldId id="749" r:id="rId14"/>
    <p:sldId id="756" r:id="rId15"/>
    <p:sldId id="751" r:id="rId16"/>
    <p:sldId id="752" r:id="rId17"/>
    <p:sldId id="753" r:id="rId18"/>
    <p:sldId id="754" r:id="rId19"/>
    <p:sldId id="759" r:id="rId20"/>
    <p:sldId id="318" r:id="rId2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737"/>
            <p14:sldId id="710"/>
            <p14:sldId id="735"/>
            <p14:sldId id="757"/>
            <p14:sldId id="758"/>
            <p14:sldId id="746"/>
            <p14:sldId id="747"/>
            <p14:sldId id="749"/>
            <p14:sldId id="756"/>
            <p14:sldId id="751"/>
            <p14:sldId id="752"/>
            <p14:sldId id="753"/>
            <p14:sldId id="754"/>
            <p14:sldId id="75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0" autoAdjust="0"/>
    <p:restoredTop sz="95507" autoAdjust="0"/>
  </p:normalViewPr>
  <p:slideViewPr>
    <p:cSldViewPr>
      <p:cViewPr varScale="1">
        <p:scale>
          <a:sx n="122" d="100"/>
          <a:sy n="122" d="100"/>
        </p:scale>
        <p:origin x="730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2021/6/24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2021/6/24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1.7.2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9547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smtClean="0"/>
              <a:t>エクスポート</a:t>
            </a:r>
            <a:r>
              <a:rPr lang="en-US" altLang="ja-JP" sz="4800" b="1" smtClean="0"/>
              <a:t>/</a:t>
            </a:r>
            <a:r>
              <a:rPr lang="ja-JP" altLang="en-US" sz="4800" b="1" smtClean="0"/>
              <a:t>インポート</a:t>
            </a:r>
            <a:r>
              <a:rPr lang="en-US" altLang="ja-JP" sz="4800" b="1" smtClean="0"/>
              <a:t/>
            </a:r>
            <a:br>
              <a:rPr lang="en-US" altLang="ja-JP" sz="4800" b="1" smtClean="0"/>
            </a:br>
            <a:r>
              <a:rPr lang="en-US" altLang="ja-JP" sz="4800" b="1" smtClean="0"/>
              <a:t>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2.3</a:t>
            </a:r>
            <a:r>
              <a:rPr lang="ja-JP" altLang="en-US"/>
              <a:t>　メニューの作成・入力</a:t>
            </a:r>
            <a:r>
              <a:rPr lang="en-US" altLang="ja-JP"/>
              <a:t>(</a:t>
            </a:r>
            <a:r>
              <a:rPr lang="en-US" altLang="ja-JP" smtClean="0"/>
              <a:t>1/</a:t>
            </a:r>
            <a:r>
              <a:rPr lang="en-US" altLang="ja-JP"/>
              <a:t>4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smtClean="0"/>
              <a:t>メニューグループの作成</a:t>
            </a:r>
            <a:r>
              <a:rPr lang="en-US" altLang="ja-JP"/>
              <a:t/>
            </a:r>
            <a:br>
              <a:rPr lang="en-US" altLang="ja-JP"/>
            </a:br>
            <a:endParaRPr lang="en-US" altLang="ja-JP" sz="160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smtClean="0"/>
              <a:t>メニュー</a:t>
            </a:r>
            <a:r>
              <a:rPr lang="en-US" altLang="ja-JP" sz="1600" smtClean="0"/>
              <a:t>:</a:t>
            </a:r>
            <a:r>
              <a:rPr lang="ja-JP" altLang="en-US" sz="1600" smtClean="0"/>
              <a:t> </a:t>
            </a:r>
            <a:r>
              <a:rPr lang="ja-JP" altLang="en-US" sz="1600" b="1" smtClean="0"/>
              <a:t>管理コンソール </a:t>
            </a:r>
            <a:r>
              <a:rPr lang="en-US" altLang="ja-JP" sz="1600" b="1" smtClean="0"/>
              <a:t>&gt; </a:t>
            </a:r>
            <a:r>
              <a:rPr lang="ja-JP" altLang="en-US" sz="1600" b="1" smtClean="0"/>
              <a:t>メニューグループ管理</a:t>
            </a:r>
            <a:endParaRPr lang="en-US" altLang="ja-JP" sz="1600" b="1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 smtClean="0"/>
              <a:t>&gt;</a:t>
            </a:r>
            <a:r>
              <a:rPr lang="ja-JP" altLang="en-US" sz="1600" smtClean="0"/>
              <a:t> 登録開始 を押下する。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各項目へ下記のように</a:t>
            </a:r>
            <a:r>
              <a:rPr lang="ja-JP" altLang="en-US" sz="1600" smtClean="0"/>
              <a:t>入力し、登録する。</a:t>
            </a:r>
            <a:endParaRPr lang="en-US" altLang="ja-JP" sz="180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8" y="2852920"/>
            <a:ext cx="4693353" cy="210566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 flipV="1">
            <a:off x="323410" y="3287923"/>
            <a:ext cx="4534831" cy="64808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716694" y="4221110"/>
            <a:ext cx="4447665" cy="108015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45458"/>
              </p:ext>
            </p:extLst>
          </p:nvPr>
        </p:nvGraphicFramePr>
        <p:xfrm>
          <a:off x="2815788" y="4301693"/>
          <a:ext cx="4304762" cy="9361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676737834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メニューグループ名称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表示順序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サーバ基本設定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125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サーバ基本設定</a:t>
                      </a: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参照用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ホームベース 20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8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1" y="2790086"/>
            <a:ext cx="2552670" cy="3809062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 bwMode="auto">
          <a:xfrm>
            <a:off x="2716694" y="5285089"/>
            <a:ext cx="5167766" cy="1384361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2716694" y="3231691"/>
            <a:ext cx="5167766" cy="172824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2.3</a:t>
            </a:r>
            <a:r>
              <a:rPr lang="ja-JP" altLang="en-US" smtClean="0"/>
              <a:t>　メニューの作成・入力</a:t>
            </a:r>
            <a:r>
              <a:rPr lang="en-US" altLang="ja-JP" smtClean="0"/>
              <a:t>(2/4)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ja-JP" altLang="en-US" b="1" smtClean="0"/>
              <a:t>パラメータシートを作成する</a:t>
            </a:r>
            <a:r>
              <a:rPr lang="en-US" altLang="ja-JP"/>
              <a:t/>
            </a:r>
            <a:br>
              <a:rPr lang="en-US" altLang="ja-JP"/>
            </a:br>
            <a:endParaRPr kumimoji="1" lang="en-US" altLang="ja-JP" sz="160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smtClean="0"/>
              <a:t>メニュー</a:t>
            </a:r>
            <a:r>
              <a:rPr lang="en-US" altLang="ja-JP" sz="1600" smtClean="0"/>
              <a:t>:</a:t>
            </a:r>
            <a:r>
              <a:rPr lang="ja-JP" altLang="en-US" sz="1600" smtClean="0"/>
              <a:t> </a:t>
            </a:r>
            <a:r>
              <a:rPr lang="ja-JP" altLang="en-US" sz="1600" b="1" smtClean="0"/>
              <a:t>メニュー作成</a:t>
            </a:r>
            <a:r>
              <a:rPr lang="en-US" altLang="ja-JP" sz="1600" b="1" smtClean="0"/>
              <a:t> &gt; </a:t>
            </a:r>
            <a:r>
              <a:rPr lang="ja-JP" altLang="en-US" sz="1600" b="1" smtClean="0"/>
              <a:t>メニュー定義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作成</a:t>
            </a:r>
            <a:endParaRPr lang="en-US" altLang="ja-JP" sz="160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メニュー作成情報</a:t>
            </a:r>
            <a:r>
              <a:rPr lang="en-US" altLang="ja-JP" sz="1600" smtClean="0"/>
              <a:t>]</a:t>
            </a:r>
            <a:r>
              <a:rPr lang="ja-JP" altLang="en-US" sz="1600" smtClean="0"/>
              <a:t>へ下表のように入力する。</a:t>
            </a:r>
            <a:endParaRPr lang="en-US" altLang="ja-JP" sz="160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/>
              <a:t>[</a:t>
            </a:r>
            <a:r>
              <a:rPr lang="ja-JP" altLang="en-US" sz="1600"/>
              <a:t>対象メニューグループ</a:t>
            </a:r>
            <a:r>
              <a:rPr lang="en-US" altLang="ja-JP" sz="1600"/>
              <a:t>]</a:t>
            </a:r>
            <a:r>
              <a:rPr lang="ja-JP" altLang="en-US" sz="1600"/>
              <a:t>を押下し</a:t>
            </a:r>
            <a:r>
              <a:rPr lang="ja-JP" altLang="en-US" sz="1600" smtClean="0"/>
              <a:t>、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対象</a:t>
            </a:r>
            <a:r>
              <a:rPr lang="ja-JP" altLang="en-US" sz="1600"/>
              <a:t>メニューグループを選択する。</a:t>
            </a:r>
            <a:r>
              <a:rPr lang="en-US" altLang="ja-JP" sz="1600"/>
              <a:t>(</a:t>
            </a:r>
            <a:r>
              <a:rPr lang="ja-JP" altLang="en-US" sz="1600"/>
              <a:t>次項へ</a:t>
            </a:r>
            <a:r>
              <a:rPr lang="en-US" altLang="ja-JP" sz="1600"/>
              <a:t>)</a:t>
            </a:r>
            <a:endParaRPr kumimoji="1" lang="en-US" altLang="ja-JP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61174"/>
              </p:ext>
            </p:extLst>
          </p:nvPr>
        </p:nvGraphicFramePr>
        <p:xfrm>
          <a:off x="2773743" y="3303700"/>
          <a:ext cx="5040700" cy="15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5821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684879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項目名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入力内容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メニュー名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ディレクトリ設定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作成対象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</a:rPr>
                        <a:t>パラメータシート</a:t>
                      </a:r>
                      <a:r>
                        <a:rPr kumimoji="1" lang="en-US" altLang="ja-JP" sz="14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4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</a:rPr>
                        <a:t>オペレーション</a:t>
                      </a:r>
                      <a:r>
                        <a:rPr kumimoji="1" lang="en-US" altLang="ja-JP" sz="14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表示順序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用途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ホスト用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5344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 rot="10800000" flipV="1">
            <a:off x="323410" y="6237390"/>
            <a:ext cx="1080150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rot="10800000" flipV="1">
            <a:off x="323409" y="3140960"/>
            <a:ext cx="2382779" cy="194835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43" y="5353183"/>
            <a:ext cx="5040578" cy="1247626"/>
          </a:xfrm>
          <a:prstGeom prst="rect">
            <a:avLst/>
          </a:prstGeom>
        </p:spPr>
      </p:pic>
      <p:sp>
        <p:nvSpPr>
          <p:cNvPr id="16" name="円形吹き出し 15"/>
          <p:cNvSpPr/>
          <p:nvPr/>
        </p:nvSpPr>
        <p:spPr bwMode="auto">
          <a:xfrm>
            <a:off x="2576372" y="3068950"/>
            <a:ext cx="321951" cy="325481"/>
          </a:xfrm>
          <a:prstGeom prst="wedgeEllipseCallout">
            <a:avLst>
              <a:gd name="adj1" fmla="val -100036"/>
              <a:gd name="adj2" fmla="val 390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2555720" y="5103950"/>
            <a:ext cx="321951" cy="325481"/>
          </a:xfrm>
          <a:prstGeom prst="wedgeEllipseCallout">
            <a:avLst>
              <a:gd name="adj1" fmla="val -414824"/>
              <a:gd name="adj2" fmla="val 29891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ホームベース 23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3022570"/>
            <a:ext cx="6625851" cy="2782760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3779890" y="4253232"/>
            <a:ext cx="3583546" cy="172824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2.3</a:t>
            </a:r>
            <a:r>
              <a:rPr lang="ja-JP" altLang="en-US"/>
              <a:t>　メニューの作成・入力</a:t>
            </a:r>
            <a:r>
              <a:rPr lang="en-US" altLang="ja-JP" smtClean="0"/>
              <a:t>(3/4)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smtClean="0"/>
              <a:t>パラメータ</a:t>
            </a:r>
            <a:r>
              <a:rPr lang="ja-JP" altLang="en-US" b="1"/>
              <a:t>シート</a:t>
            </a:r>
            <a:r>
              <a:rPr kumimoji="1" lang="ja-JP" altLang="en-US" b="1" smtClean="0"/>
              <a:t>の項目名を定義する</a:t>
            </a:r>
            <a:r>
              <a:rPr lang="en-US" altLang="ja-JP" b="1" smtClean="0"/>
              <a:t/>
            </a:r>
            <a:br>
              <a:rPr lang="en-US" altLang="ja-JP" b="1" smtClean="0"/>
            </a:br>
            <a:endParaRPr lang="en-US" altLang="ja-JP" b="1" smtClean="0"/>
          </a:p>
          <a:p>
            <a:pPr marL="0" indent="0">
              <a:buNone/>
            </a:pPr>
            <a:r>
              <a:rPr kumimoji="1" lang="ja-JP" altLang="en-US" sz="1600" smtClean="0"/>
              <a:t>メニュー</a:t>
            </a:r>
            <a:r>
              <a:rPr kumimoji="1" lang="en-US" altLang="ja-JP" sz="1600" smtClean="0"/>
              <a:t>:</a:t>
            </a:r>
            <a:r>
              <a:rPr kumimoji="1" lang="ja-JP" altLang="en-US" sz="1600" smtClean="0"/>
              <a:t>　</a:t>
            </a:r>
            <a:r>
              <a:rPr kumimoji="1" lang="ja-JP" altLang="en-US" sz="1600" b="1" smtClean="0"/>
              <a:t>メニュー作成 </a:t>
            </a:r>
            <a:r>
              <a:rPr kumimoji="1" lang="en-US" altLang="ja-JP" sz="1600" b="1" smtClean="0"/>
              <a:t>&gt;</a:t>
            </a:r>
            <a:r>
              <a:rPr kumimoji="1" lang="ja-JP" altLang="en-US" sz="1600" b="1" smtClean="0"/>
              <a:t> メニュ</a:t>
            </a:r>
            <a:r>
              <a:rPr lang="ja-JP" altLang="en-US" sz="1600" b="1" smtClean="0"/>
              <a:t>ー定義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作成 </a:t>
            </a:r>
            <a:endParaRPr lang="en-US" altLang="ja-JP" sz="1600" b="1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項目</a:t>
            </a:r>
            <a:r>
              <a:rPr lang="en-US" altLang="ja-JP" sz="1600" smtClean="0"/>
              <a:t>]</a:t>
            </a:r>
            <a:r>
              <a:rPr lang="ja-JP" altLang="en-US" sz="1600" err="1" smtClean="0"/>
              <a:t>を押</a:t>
            </a:r>
            <a:r>
              <a:rPr lang="ja-JP" altLang="en-US" sz="1600" smtClean="0"/>
              <a:t>下し、新しい項目を追加する。</a:t>
            </a:r>
            <a:endParaRPr lang="en-US" altLang="ja-JP" sz="160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各項目について、下表のように入力する。</a:t>
            </a:r>
            <a:endParaRPr lang="en-US" altLang="ja-JP" sz="160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画面</a:t>
            </a:r>
            <a:r>
              <a:rPr lang="ja-JP" altLang="en-US" sz="1600"/>
              <a:t>下部の</a:t>
            </a:r>
            <a:r>
              <a:rPr lang="en-US" altLang="ja-JP" sz="1600"/>
              <a:t>[</a:t>
            </a:r>
            <a:r>
              <a:rPr lang="ja-JP" altLang="en-US" sz="1600"/>
              <a:t>作成</a:t>
            </a:r>
            <a:r>
              <a:rPr lang="en-US" altLang="ja-JP" sz="1600"/>
              <a:t>]</a:t>
            </a:r>
            <a:r>
              <a:rPr lang="ja-JP" altLang="en-US" sz="1600"/>
              <a:t>を押下する</a:t>
            </a:r>
            <a:r>
              <a:rPr lang="ja-JP" altLang="en-US" sz="1600" smtClean="0"/>
              <a:t>。</a:t>
            </a:r>
            <a:endParaRPr lang="en-US" altLang="ja-JP" sz="1800" b="1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23635"/>
              </p:ext>
            </p:extLst>
          </p:nvPr>
        </p:nvGraphicFramePr>
        <p:xfrm>
          <a:off x="3852473" y="4334236"/>
          <a:ext cx="3374026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>
                          <a:effectLst/>
                        </a:rPr>
                        <a:t>項目名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>
                          <a:effectLst/>
                        </a:rPr>
                        <a:t>入力方式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smtClean="0">
                          <a:effectLst/>
                        </a:rPr>
                        <a:t>最大</a:t>
                      </a:r>
                      <a:r>
                        <a:rPr lang="ja-JP" altLang="en-US" sz="1100">
                          <a:effectLst/>
                        </a:rPr>
                        <a:t>バイト数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262272" y="3055086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5049968"/>
            <a:ext cx="3000415" cy="1403220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611450" y="6256953"/>
            <a:ext cx="64809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705081" y="3055086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403560" y="610085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684597" y="4072888"/>
            <a:ext cx="301542" cy="312200"/>
          </a:xfrm>
          <a:prstGeom prst="wedgeEllipseCallout">
            <a:avLst>
              <a:gd name="adj1" fmla="val -92217"/>
              <a:gd name="adj2" fmla="val -3266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ホームベース 2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6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" y="2780910"/>
            <a:ext cx="5364365" cy="12602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2.3</a:t>
            </a:r>
            <a:r>
              <a:rPr lang="ja-JP" altLang="en-US"/>
              <a:t>　メニューの作成・入力</a:t>
            </a:r>
            <a:r>
              <a:rPr lang="en-US" altLang="ja-JP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パラメータ</a:t>
            </a:r>
            <a:r>
              <a:rPr lang="ja-JP" altLang="en-US" b="1" dirty="0"/>
              <a:t>シート</a:t>
            </a:r>
            <a:r>
              <a:rPr lang="ja-JP" altLang="en-US" b="1" dirty="0" smtClean="0"/>
              <a:t>に</a:t>
            </a:r>
            <a:r>
              <a:rPr lang="ja-JP" altLang="en-US" b="1" dirty="0"/>
              <a:t>データ</a:t>
            </a:r>
            <a:r>
              <a:rPr lang="ja-JP" altLang="en-US" b="1" dirty="0" smtClean="0"/>
              <a:t>を登録する</a:t>
            </a:r>
            <a:r>
              <a:rPr lang="en-US" altLang="ja-JP"/>
              <a:t/>
            </a:r>
            <a:br>
              <a:rPr lang="en-US" altLang="ja-JP"/>
            </a:br>
            <a:endParaRPr lang="en-US" altLang="ja-JP" smtClean="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en-US" altLang="ja-JP" sz="1600" smtClean="0"/>
              <a:t>:</a:t>
            </a:r>
            <a:r>
              <a:rPr lang="ja-JP" altLang="en-US" sz="1600" smtClean="0"/>
              <a:t> </a:t>
            </a:r>
            <a:r>
              <a:rPr lang="ja-JP" altLang="en-US" sz="1600" b="1" smtClean="0"/>
              <a:t>サーバ基本設定 </a:t>
            </a:r>
            <a:r>
              <a:rPr lang="en-US" altLang="ja-JP" sz="1600" b="1" smtClean="0"/>
              <a:t>&gt;</a:t>
            </a:r>
            <a:r>
              <a:rPr lang="ja-JP" altLang="en-US" sz="1600" b="1"/>
              <a:t> </a:t>
            </a:r>
            <a:r>
              <a:rPr lang="ja-JP" altLang="en-US" sz="1600" b="1" smtClean="0"/>
              <a:t>ディレクトリ</a:t>
            </a:r>
            <a:r>
              <a:rPr lang="ja-JP" altLang="en-US" sz="1600" b="1"/>
              <a:t>設定</a:t>
            </a:r>
            <a:endParaRPr lang="en-US" altLang="ja-JP" sz="1600" b="1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/>
              <a:t>&gt; </a:t>
            </a:r>
            <a:r>
              <a:rPr lang="ja-JP" altLang="en-US" sz="1600"/>
              <a:t>登録開始 を押下</a:t>
            </a:r>
            <a:r>
              <a:rPr lang="ja-JP" altLang="en-US" sz="1600" smtClean="0"/>
              <a:t>する。</a:t>
            </a:r>
            <a:endParaRPr lang="ja-JP" altLang="en-US" sz="160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各項目で下表のように選択または入力し、</a:t>
            </a:r>
            <a:r>
              <a:rPr lang="en-US" altLang="ja-JP" sz="1600"/>
              <a:t>[</a:t>
            </a:r>
            <a:r>
              <a:rPr lang="ja-JP" altLang="en-US" sz="1600"/>
              <a:t>登録</a:t>
            </a:r>
            <a:r>
              <a:rPr lang="en-US" altLang="ja-JP" sz="1600"/>
              <a:t>]</a:t>
            </a:r>
            <a:r>
              <a:rPr lang="ja-JP" altLang="en-US" sz="1600"/>
              <a:t>を押下する</a:t>
            </a:r>
            <a:r>
              <a:rPr lang="ja-JP" altLang="en-US" sz="1600" smtClean="0"/>
              <a:t>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②で作成したデータについて、下表の内容に更新する。</a:t>
            </a:r>
            <a:endParaRPr lang="en-US" altLang="ja-JP" sz="1600" smtClean="0"/>
          </a:p>
          <a:p>
            <a:pPr marL="0" indent="0">
              <a:buNone/>
            </a:pPr>
            <a:endParaRPr lang="en-US" altLang="ja-JP" sz="1800" smtClean="0"/>
          </a:p>
          <a:p>
            <a:pPr marL="0" indent="0">
              <a:buNone/>
            </a:pPr>
            <a:endParaRPr lang="ja-JP" altLang="en-US" sz="1800"/>
          </a:p>
          <a:p>
            <a:pPr marL="457200" indent="-457200">
              <a:buFont typeface="+mj-ea"/>
              <a:buAutoNum type="circleNumDbPlain"/>
            </a:pPr>
            <a:endParaRPr lang="en-US" altLang="ja-JP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 bwMode="auto">
          <a:xfrm>
            <a:off x="251400" y="3202594"/>
            <a:ext cx="5216489" cy="4123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ホームベース 1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55470" y="4293192"/>
            <a:ext cx="7740694" cy="792038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21475" y="4087478"/>
            <a:ext cx="301542" cy="312200"/>
          </a:xfrm>
          <a:prstGeom prst="wedgeEllipseCallout">
            <a:avLst>
              <a:gd name="adj1" fmla="val -1245"/>
              <a:gd name="adj2" fmla="val -14250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8526"/>
              </p:ext>
            </p:extLst>
          </p:nvPr>
        </p:nvGraphicFramePr>
        <p:xfrm>
          <a:off x="790119" y="4413869"/>
          <a:ext cx="763403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/tmp/work1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0644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789297" y="5575098"/>
            <a:ext cx="7740694" cy="792038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55302" y="5369384"/>
            <a:ext cx="301542" cy="312200"/>
          </a:xfrm>
          <a:prstGeom prst="wedgeEllipseCallout">
            <a:avLst>
              <a:gd name="adj1" fmla="val 6878"/>
              <a:gd name="adj2" fmla="val -128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04860"/>
              </p:ext>
            </p:extLst>
          </p:nvPr>
        </p:nvGraphicFramePr>
        <p:xfrm>
          <a:off x="823946" y="5695775"/>
          <a:ext cx="763403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solidFill>
                            <a:srgbClr val="FF0000"/>
                          </a:solidFill>
                        </a:rPr>
                        <a:t>/tmp/work2</a:t>
                      </a:r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0644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5" name="フローチャート: 組合せ 24"/>
          <p:cNvSpPr/>
          <p:nvPr/>
        </p:nvSpPr>
        <p:spPr bwMode="auto">
          <a:xfrm>
            <a:off x="4448991" y="5238452"/>
            <a:ext cx="316290" cy="25514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5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2" y="2134183"/>
            <a:ext cx="7012834" cy="38699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</a:t>
            </a:r>
            <a:r>
              <a:rPr kumimoji="1" lang="en-US" altLang="ja-JP" smtClean="0"/>
              <a:t>.4</a:t>
            </a:r>
            <a:r>
              <a:rPr kumimoji="1" lang="ja-JP" altLang="en-US" smtClean="0"/>
              <a:t> エクスポート</a:t>
            </a:r>
            <a:r>
              <a:rPr kumimoji="1" lang="en-US" altLang="ja-JP" smtClean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ja-JP" altLang="en-US" b="1" smtClean="0"/>
              <a:t>エクスポートを実行する</a:t>
            </a:r>
            <a:endParaRPr lang="en-US" altLang="ja-JP" sz="1800" b="1" smtClean="0"/>
          </a:p>
          <a:p>
            <a:pPr marL="180000" lvl="1" indent="0">
              <a:buNone/>
            </a:pPr>
            <a:r>
              <a:rPr lang="ja-JP" altLang="en-US" smtClean="0"/>
              <a:t>登録した情報を選択し、エクスポートを実行しましょう。</a:t>
            </a:r>
            <a:r>
              <a:rPr lang="en-US" altLang="ja-JP" sz="1400" smtClean="0"/>
              <a:t/>
            </a:r>
            <a:br>
              <a:rPr lang="en-US" altLang="ja-JP" sz="1400" smtClean="0"/>
            </a:br>
            <a:endParaRPr lang="en-US" altLang="ja-JP" sz="1400" smtClean="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en-US" altLang="ja-JP" sz="1600"/>
              <a:t>: </a:t>
            </a:r>
            <a:r>
              <a:rPr lang="ja-JP" altLang="en-US" sz="1600" b="1" smtClean="0"/>
              <a:t>エクスポート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イン</a:t>
            </a:r>
            <a:r>
              <a:rPr lang="ja-JP" altLang="en-US" sz="1600" b="1"/>
              <a:t>ポート</a:t>
            </a:r>
            <a:r>
              <a:rPr lang="en-US" altLang="ja-JP" sz="1600" b="1" smtClean="0"/>
              <a:t> &gt; </a:t>
            </a:r>
            <a:r>
              <a:rPr lang="ja-JP" altLang="en-US" sz="1600" b="1" smtClean="0"/>
              <a:t>メニューエクスポート</a:t>
            </a:r>
          </a:p>
          <a:p>
            <a:pPr marL="0" indent="0">
              <a:buNone/>
            </a:pPr>
            <a:endParaRPr lang="en-US" altLang="ja-JP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19012" y="3429000"/>
            <a:ext cx="1260303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902246" y="3955440"/>
            <a:ext cx="3119190" cy="31156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720215" y="3928125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データの</a:t>
              </a:r>
              <a:r>
                <a:rPr lang="ja-JP" altLang="en-US" sz="1400" b="1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ホームベース 20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tx1"/>
                  </a:solidFill>
                  <a:latin typeface="+mn-ea"/>
                </a:rPr>
                <a:t>エクスポート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ダウンロード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  <a:endParaRPr kumimoji="1" lang="ja-JP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0" y="5517290"/>
            <a:ext cx="4913070" cy="924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角丸四角形 26"/>
          <p:cNvSpPr/>
          <p:nvPr/>
        </p:nvSpPr>
        <p:spPr bwMode="auto">
          <a:xfrm>
            <a:off x="3849544" y="5682951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656274" y="5518860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339482" y="5883971"/>
            <a:ext cx="1178345" cy="2402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8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3429000"/>
            <a:ext cx="6789642" cy="9864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2.4</a:t>
            </a:r>
            <a:r>
              <a:rPr lang="ja-JP" altLang="en-US" smtClean="0"/>
              <a:t> </a:t>
            </a:r>
            <a:r>
              <a:rPr lang="ja-JP" altLang="en-US"/>
              <a:t>エクスポート</a:t>
            </a:r>
            <a:r>
              <a:rPr lang="en-US" altLang="ja-JP" smtClean="0"/>
              <a:t>(</a:t>
            </a:r>
            <a:r>
              <a:rPr lang="en-US" altLang="ja-JP"/>
              <a:t>2</a:t>
            </a:r>
            <a:r>
              <a:rPr lang="en-US" altLang="ja-JP" smtClean="0"/>
              <a:t>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smtClean="0"/>
              <a:t>kym</a:t>
            </a:r>
            <a:r>
              <a:rPr lang="ja-JP" altLang="en-US" b="1" smtClean="0"/>
              <a:t>ファイルをダウンロードする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ja-JP" altLang="en-US" smtClean="0"/>
              <a:t>実行したエクスポートのデータをダウンロードしましょう。</a:t>
            </a:r>
            <a:endParaRPr lang="en-US" altLang="ja-JP" smtClean="0"/>
          </a:p>
          <a:p>
            <a:pPr marL="0" indent="0">
              <a:buNone/>
            </a:pPr>
            <a:endParaRPr lang="en-US" altLang="ja-JP" sz="1200" smtClean="0"/>
          </a:p>
          <a:p>
            <a:pPr marL="0" indent="0">
              <a:buNone/>
            </a:pPr>
            <a:r>
              <a:rPr lang="ja-JP" altLang="en-US" sz="1600" smtClean="0"/>
              <a:t>メニュー</a:t>
            </a:r>
            <a:r>
              <a:rPr lang="en-US" altLang="ja-JP" sz="1600"/>
              <a:t>: </a:t>
            </a:r>
            <a:r>
              <a:rPr lang="ja-JP" altLang="en-US" sz="1600" b="1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</a:t>
            </a:r>
            <a:r>
              <a:rPr lang="en-US" altLang="ja-JP" sz="1600" b="1"/>
              <a:t> &gt; </a:t>
            </a:r>
            <a:r>
              <a:rPr lang="ja-JP" altLang="en-US" sz="1600" b="1" smtClean="0"/>
              <a:t>エクスポート</a:t>
            </a:r>
            <a:r>
              <a:rPr lang="en-US" altLang="ja-JP" sz="1600" b="1" smtClean="0"/>
              <a:t>/</a:t>
            </a:r>
            <a:r>
              <a:rPr lang="ja-JP" altLang="en-US" sz="1600" b="1" smtClean="0"/>
              <a:t>インポート管理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一覧</a:t>
            </a:r>
            <a:r>
              <a:rPr lang="en-US" altLang="ja-JP" sz="1600" smtClean="0"/>
              <a:t>]</a:t>
            </a:r>
            <a:r>
              <a:rPr lang="ja-JP" altLang="en-US" sz="1600" smtClean="0"/>
              <a:t>を押下する</a:t>
            </a:r>
            <a:endParaRPr lang="en-US" altLang="ja-JP" sz="160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エクスポート状況の一覧から、</a:t>
            </a:r>
            <a:r>
              <a:rPr lang="en-US" altLang="ja-JP" sz="1600" smtClean="0"/>
              <a:t>kym</a:t>
            </a:r>
            <a:r>
              <a:rPr lang="ja-JP" altLang="en-US" sz="1600" smtClean="0"/>
              <a:t>ファイルをダウンロードする。</a:t>
            </a:r>
            <a:endParaRPr lang="ja-JP" altLang="en-US" sz="160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195670" y="3789049"/>
            <a:ext cx="1224170" cy="3132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データの</a:t>
              </a:r>
              <a:r>
                <a:rPr lang="ja-JP" altLang="en-US" sz="1400" b="1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ホームベース 29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tx1"/>
                  </a:solidFill>
                  <a:latin typeface="+mn-ea"/>
                </a:rPr>
                <a:t>エクスポート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ダウンロード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  <a:endParaRPr kumimoji="1" lang="ja-JP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3403125" y="4146756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2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0" y="2437757"/>
            <a:ext cx="6429073" cy="359712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60" y="5548473"/>
            <a:ext cx="3379990" cy="589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2.5</a:t>
            </a:r>
            <a:r>
              <a:rPr lang="ja-JP" altLang="en-US" smtClean="0"/>
              <a:t> </a:t>
            </a:r>
            <a:r>
              <a:rPr lang="ja-JP" altLang="en-US"/>
              <a:t>イン</a:t>
            </a:r>
            <a:r>
              <a:rPr lang="ja-JP" altLang="en-US" smtClean="0"/>
              <a:t>ポート</a:t>
            </a:r>
            <a:r>
              <a:rPr lang="en-US" altLang="ja-JP" smtClean="0"/>
              <a:t>(1/3)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インポートを実行する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ここからは移行先サーバでの操作となります。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err="1" smtClean="0"/>
              <a:t>kym</a:t>
            </a:r>
            <a:r>
              <a:rPr lang="ja-JP" altLang="en-US" dirty="0" smtClean="0"/>
              <a:t>ファイルをアップロードし、インポートを実行しましょう。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</a:t>
            </a:r>
            <a:r>
              <a:rPr lang="ja-JP" altLang="en-US" sz="1600" b="1" dirty="0" smtClean="0"/>
              <a:t> </a:t>
            </a:r>
            <a:r>
              <a:rPr lang="ja-JP" altLang="en-US" sz="1600" b="1" dirty="0"/>
              <a:t>メニュ</a:t>
            </a:r>
            <a:r>
              <a:rPr lang="ja-JP" altLang="en-US" sz="1600" b="1" dirty="0" smtClean="0"/>
              <a:t>ーインポート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051650" y="3087334"/>
            <a:ext cx="2808390" cy="415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ファイルをアップロードする。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28620" y="2743210"/>
            <a:ext cx="1512208" cy="3977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213042" y="4104734"/>
            <a:ext cx="1512208" cy="16442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051650" y="4423133"/>
            <a:ext cx="3263210" cy="33879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1858380" y="4269155"/>
            <a:ext cx="288040" cy="315543"/>
          </a:xfrm>
          <a:prstGeom prst="wedgeEllipseCallout">
            <a:avLst>
              <a:gd name="adj1" fmla="val -137348"/>
              <a:gd name="adj2" fmla="val -7542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ホームベース 54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+mn-ea"/>
              </a:rPr>
              <a:t>kym</a:t>
            </a:r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ファイルの</a:t>
            </a:r>
            <a:r>
              <a:rPr kumimoji="1" lang="en-US" altLang="ja-JP" sz="900" b="1" smtClean="0">
                <a:solidFill>
                  <a:schemeClr val="tx1"/>
                </a:solidFill>
                <a:latin typeface="+mn-ea"/>
              </a:rPr>
              <a:t/>
            </a:r>
            <a:br>
              <a:rPr kumimoji="1" lang="en-US" altLang="ja-JP" sz="900" b="1" smtClean="0">
                <a:solidFill>
                  <a:schemeClr val="tx1"/>
                </a:solidFill>
                <a:latin typeface="+mn-ea"/>
              </a:rPr>
            </a:br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ダウンロード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716480" y="5963630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609082" y="5725700"/>
            <a:ext cx="1202168" cy="2139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23210" y="5799539"/>
            <a:ext cx="288040" cy="315543"/>
          </a:xfrm>
          <a:prstGeom prst="wedgeEllipseCallout">
            <a:avLst>
              <a:gd name="adj1" fmla="val -71211"/>
              <a:gd name="adj2" fmla="val -3679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  <p:sp>
        <p:nvSpPr>
          <p:cNvPr id="36" name="円形吹き出し 35"/>
          <p:cNvSpPr/>
          <p:nvPr/>
        </p:nvSpPr>
        <p:spPr bwMode="auto">
          <a:xfrm>
            <a:off x="1858380" y="2933356"/>
            <a:ext cx="288040" cy="315543"/>
          </a:xfrm>
          <a:prstGeom prst="wedgeEllipseCallout">
            <a:avLst>
              <a:gd name="adj1" fmla="val -147929"/>
              <a:gd name="adj2" fmla="val -5852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smtClean="0">
                  <a:solidFill>
                    <a:srgbClr val="FF0000"/>
                  </a:solidFill>
                  <a:latin typeface="+mn-ea"/>
                </a:rPr>
                <a:t>廃止されたデータを除外してインポートする</a:t>
              </a:r>
              <a:endParaRPr lang="en-US" altLang="ja-JP" sz="1200" smtClean="0">
                <a:solidFill>
                  <a:srgbClr val="FF0000"/>
                </a:solidFill>
                <a:latin typeface="+mn-ea"/>
              </a:endParaRPr>
            </a:p>
            <a:p>
              <a:r>
                <a:rPr lang="ja-JP" altLang="en-US" sz="1200" smtClean="0">
                  <a:solidFill>
                    <a:schemeClr val="tx1"/>
                  </a:solidFill>
                  <a:latin typeface="+mn-ea"/>
                </a:rPr>
                <a:t>こともできます</a:t>
              </a:r>
              <a:r>
                <a:rPr lang="ja-JP" altLang="en-US" sz="1200">
                  <a:solidFill>
                    <a:schemeClr val="tx1"/>
                  </a:solidFill>
                  <a:latin typeface="+mn-ea"/>
                </a:rPr>
                <a:t>。</a:t>
              </a:r>
              <a:endParaRPr lang="en-US" altLang="ja-JP" sz="12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0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8" y="3455935"/>
            <a:ext cx="6511472" cy="12127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2.5</a:t>
            </a:r>
            <a:r>
              <a:rPr lang="ja-JP" altLang="en-US" smtClean="0"/>
              <a:t> </a:t>
            </a:r>
            <a:r>
              <a:rPr lang="ja-JP" altLang="en-US"/>
              <a:t>インポート</a:t>
            </a:r>
            <a:r>
              <a:rPr lang="en-US" altLang="ja-JP" smtClean="0"/>
              <a:t>(2/</a:t>
            </a:r>
            <a:r>
              <a:rPr lang="en-US" altLang="ja-JP"/>
              <a:t>3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smtClean="0"/>
              <a:t>インポートのステータスを確認する</a:t>
            </a:r>
          </a:p>
          <a:p>
            <a:pPr marL="180000" lvl="1" indent="0">
              <a:buNone/>
            </a:pPr>
            <a:r>
              <a:rPr lang="ja-JP" altLang="en-US" smtClean="0"/>
              <a:t>実行したインポートの情報を確認し、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ステータスが「完了」となっていることを確かめましょう。</a:t>
            </a:r>
            <a:endParaRPr lang="en-US" altLang="ja-JP"/>
          </a:p>
          <a:p>
            <a:pPr marL="180000" lvl="1" indent="0">
              <a:buNone/>
            </a:pPr>
            <a:endParaRPr lang="en-US" altLang="ja-JP" sz="2000" b="1" smtClean="0"/>
          </a:p>
          <a:p>
            <a:pPr marL="0" indent="0">
              <a:buNone/>
            </a:pPr>
            <a:r>
              <a:rPr lang="ja-JP" altLang="en-US" sz="1600"/>
              <a:t>メニュー</a:t>
            </a:r>
            <a:r>
              <a:rPr lang="en-US" altLang="ja-JP" sz="1600"/>
              <a:t>: </a:t>
            </a:r>
            <a:r>
              <a:rPr lang="ja-JP" altLang="en-US" sz="1600" b="1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 </a:t>
            </a:r>
            <a:r>
              <a:rPr lang="en-US" altLang="ja-JP" sz="1600" b="1"/>
              <a:t>&gt; </a:t>
            </a:r>
            <a:r>
              <a:rPr lang="ja-JP" altLang="en-US" sz="1600" b="1" smtClean="0"/>
              <a:t>エクスポート</a:t>
            </a:r>
            <a:r>
              <a:rPr lang="en-US" altLang="ja-JP" sz="1600" b="1"/>
              <a:t>/</a:t>
            </a:r>
            <a:r>
              <a:rPr lang="ja-JP" altLang="en-US" sz="1600" b="1"/>
              <a:t>インポート</a:t>
            </a:r>
            <a:r>
              <a:rPr lang="ja-JP" altLang="en-US" sz="1600" b="1" smtClean="0"/>
              <a:t>管理</a:t>
            </a:r>
            <a:endParaRPr lang="en-US" altLang="ja-JP" sz="1600" b="1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 smtClean="0"/>
              <a:t>一覧</a:t>
            </a:r>
            <a:r>
              <a:rPr lang="en-US" altLang="ja-JP" sz="1600" smtClean="0"/>
              <a:t>]</a:t>
            </a:r>
            <a:r>
              <a:rPr lang="ja-JP" altLang="en-US" sz="1600" smtClean="0"/>
              <a:t>を押下する。</a:t>
            </a:r>
            <a:endParaRPr lang="en-US" altLang="ja-JP" sz="160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実行したインポートのステータスが「完了」であることを確認する。</a:t>
            </a:r>
            <a:endParaRPr lang="ja-JP" altLang="en-US" sz="1600"/>
          </a:p>
          <a:p>
            <a:pPr marL="0" indent="0">
              <a:buNone/>
            </a:pPr>
            <a:endParaRPr lang="en-US" altLang="ja-JP" sz="2400" b="1" smtClean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27480" y="3903528"/>
            <a:ext cx="504070" cy="31758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インポートの確認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2.5</a:t>
            </a:r>
            <a:r>
              <a:rPr lang="ja-JP" altLang="en-US" smtClean="0"/>
              <a:t> </a:t>
            </a:r>
            <a:r>
              <a:rPr lang="ja-JP" altLang="en-US"/>
              <a:t>インポート</a:t>
            </a:r>
            <a:r>
              <a:rPr lang="en-US" altLang="ja-JP" smtClean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4459" cy="3314294"/>
          </a:xfrm>
        </p:spPr>
        <p:txBody>
          <a:bodyPr>
            <a:normAutofit/>
          </a:bodyPr>
          <a:lstStyle/>
          <a:p>
            <a:r>
              <a:rPr lang="ja-JP" altLang="en-US" b="1" smtClean="0"/>
              <a:t>インポート結果を確認する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ja-JP" altLang="en-US" smtClean="0"/>
              <a:t>移行されたメニューを確認しましょう。各レコードの変更履歴も移行されています。合わせて確認してみましょう。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marL="180000" lvl="1" indent="0">
              <a:buNone/>
            </a:pPr>
            <a:r>
              <a:rPr lang="ja-JP" altLang="en-US" smtClean="0"/>
              <a:t>メニュー</a:t>
            </a:r>
            <a:r>
              <a:rPr lang="en-US" altLang="ja-JP"/>
              <a:t>: </a:t>
            </a:r>
            <a:r>
              <a:rPr lang="ja-JP" altLang="en-US" b="1" smtClean="0"/>
              <a:t>サーバ基本設定 </a:t>
            </a:r>
            <a:r>
              <a:rPr lang="en-US" altLang="ja-JP" b="1"/>
              <a:t>&gt; </a:t>
            </a:r>
            <a:r>
              <a:rPr lang="ja-JP" altLang="en-US" b="1" smtClean="0"/>
              <a:t>ディレクトリ</a:t>
            </a:r>
            <a:r>
              <a:rPr lang="ja-JP" altLang="en-US" b="1"/>
              <a:t>設定</a:t>
            </a:r>
            <a:endParaRPr lang="en-US" altLang="ja-JP" b="1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smtClean="0"/>
              <a:t>[</a:t>
            </a:r>
            <a:r>
              <a:rPr lang="ja-JP" altLang="en-US" sz="1600"/>
              <a:t>フィルタ</a:t>
            </a:r>
            <a:r>
              <a:rPr lang="en-US" altLang="ja-JP" sz="1600" smtClean="0"/>
              <a:t>]</a:t>
            </a:r>
            <a:r>
              <a:rPr lang="ja-JP" altLang="en-US" sz="1600"/>
              <a:t>を押下する。</a:t>
            </a:r>
            <a:endParaRPr lang="en-US" altLang="ja-JP" sz="160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smtClean="0"/>
              <a:t>「</a:t>
            </a:r>
            <a:r>
              <a:rPr lang="ja-JP" altLang="en-US" sz="1600" smtClean="0">
                <a:solidFill>
                  <a:srgbClr val="FF0000"/>
                </a:solidFill>
              </a:rPr>
              <a:t>データポータビリティプロシージャ</a:t>
            </a:r>
            <a:r>
              <a:rPr lang="ja-JP" altLang="en-US" sz="1600" smtClean="0"/>
              <a:t>」によってメニュー情報が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移行されているこ</a:t>
            </a:r>
            <a:r>
              <a:rPr lang="ja-JP" altLang="en-US" sz="1600"/>
              <a:t>と</a:t>
            </a:r>
            <a:r>
              <a:rPr lang="ja-JP" altLang="en-US" sz="1600" smtClean="0"/>
              <a:t>を</a:t>
            </a:r>
            <a:r>
              <a:rPr lang="ja-JP" altLang="en-US" sz="1600"/>
              <a:t>確認する。</a:t>
            </a:r>
          </a:p>
          <a:p>
            <a:pPr marL="180000" lvl="1" indent="0">
              <a:buNone/>
            </a:pP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smtClean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インポートの確認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3168981"/>
            <a:ext cx="7158163" cy="927392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6113603" y="3501010"/>
            <a:ext cx="1120368" cy="39939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8905" y="4306580"/>
            <a:ext cx="7158163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smtClean="0">
                <a:solidFill>
                  <a:srgbClr val="000000"/>
                </a:solidFill>
              </a:rPr>
              <a:t>[</a:t>
            </a:r>
            <a:r>
              <a:rPr lang="ja-JP" altLang="en-US" sz="1600" kern="0" smtClean="0">
                <a:solidFill>
                  <a:srgbClr val="000000"/>
                </a:solidFill>
              </a:rPr>
              <a:t>変更</a:t>
            </a:r>
            <a:r>
              <a:rPr lang="ja-JP" altLang="en-US" sz="1600" kern="0">
                <a:solidFill>
                  <a:srgbClr val="000000"/>
                </a:solidFill>
              </a:rPr>
              <a:t>履歴</a:t>
            </a:r>
            <a:r>
              <a:rPr lang="en-US" altLang="ja-JP" sz="1600" kern="0" smtClean="0">
                <a:solidFill>
                  <a:srgbClr val="000000"/>
                </a:solidFill>
              </a:rPr>
              <a:t>]</a:t>
            </a:r>
            <a:r>
              <a:rPr lang="ja-JP" altLang="en-US" sz="1600" kern="0">
                <a:solidFill>
                  <a:srgbClr val="000000"/>
                </a:solidFill>
              </a:rPr>
              <a:t>を</a:t>
            </a:r>
            <a:r>
              <a:rPr lang="ja-JP" altLang="en-US" sz="1600" kern="0" smtClean="0">
                <a:solidFill>
                  <a:srgbClr val="000000"/>
                </a:solidFill>
              </a:rPr>
              <a:t>押下し、登録したレコードのナンバーを入力する。</a:t>
            </a:r>
            <a:endParaRPr lang="en-US" altLang="ja-JP" sz="1600" kern="0">
              <a:solidFill>
                <a:srgbClr val="000000"/>
              </a:solidFill>
            </a:endParaRPr>
          </a:p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smtClean="0">
                <a:solidFill>
                  <a:srgbClr val="000000"/>
                </a:solidFill>
              </a:rPr>
              <a:t>[</a:t>
            </a:r>
            <a:r>
              <a:rPr lang="ja-JP" altLang="en-US" sz="1600" kern="0" smtClean="0">
                <a:solidFill>
                  <a:srgbClr val="000000"/>
                </a:solidFill>
              </a:rPr>
              <a:t>表示</a:t>
            </a:r>
            <a:r>
              <a:rPr lang="en-US" altLang="ja-JP" sz="1600" kern="0" smtClean="0">
                <a:solidFill>
                  <a:srgbClr val="000000"/>
                </a:solidFill>
              </a:rPr>
              <a:t>]</a:t>
            </a:r>
            <a:r>
              <a:rPr lang="ja-JP" altLang="en-US" sz="1600" kern="0" smtClean="0">
                <a:solidFill>
                  <a:srgbClr val="000000"/>
                </a:solidFill>
              </a:rPr>
              <a:t>を押下し、</a:t>
            </a:r>
            <a:r>
              <a:rPr lang="ja-JP" altLang="en-US" sz="1600" kern="0" smtClean="0">
                <a:solidFill>
                  <a:srgbClr val="FF0000"/>
                </a:solidFill>
              </a:rPr>
              <a:t>変更履歴</a:t>
            </a:r>
            <a:r>
              <a:rPr lang="ja-JP" altLang="en-US" sz="1600" kern="0" smtClean="0">
                <a:solidFill>
                  <a:srgbClr val="000000"/>
                </a:solidFill>
              </a:rPr>
              <a:t>の情報が移行</a:t>
            </a:r>
            <a:r>
              <a:rPr lang="ja-JP" altLang="en-US" sz="1600" kern="0">
                <a:solidFill>
                  <a:srgbClr val="000000"/>
                </a:solidFill>
              </a:rPr>
              <a:t>されていることを確認する。</a:t>
            </a:r>
          </a:p>
          <a:p>
            <a:endParaRPr kumimoji="1" lang="ja-JP" altLang="en-US" sz="200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0" y="5085230"/>
            <a:ext cx="5580140" cy="147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 bwMode="auto">
          <a:xfrm>
            <a:off x="757015" y="5418826"/>
            <a:ext cx="541773" cy="169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1329852" y="5283885"/>
            <a:ext cx="288040" cy="315543"/>
          </a:xfrm>
          <a:prstGeom prst="wedgeEllipseCallout">
            <a:avLst>
              <a:gd name="adj1" fmla="val -93886"/>
              <a:gd name="adj2" fmla="val 175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77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88550"/>
            <a:ext cx="7344000" cy="590349"/>
          </a:xfrm>
        </p:spPr>
        <p:txBody>
          <a:bodyPr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目次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7345020" cy="5499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>
                <a:hlinkClick r:id="rId2" action="ppaction://hlinksldjump"/>
              </a:rPr>
              <a:t>本書について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>
                <a:hlinkClick r:id="rId3" action="ppaction://hlinksldjump"/>
              </a:rPr>
              <a:t>作業環境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実習</a:t>
            </a:r>
            <a:r>
              <a:rPr lang="ja-JP" altLang="en-US" sz="2000" dirty="0" smtClean="0"/>
              <a:t>　メニューエクスポート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4" action="ppaction://hlinksldjump"/>
              </a:rPr>
              <a:t>作業</a:t>
            </a:r>
            <a:r>
              <a:rPr lang="ja-JP" altLang="en-US" sz="2000" dirty="0">
                <a:hlinkClick r:id="rId4" action="ppaction://hlinksldjump"/>
              </a:rPr>
              <a:t>手順</a:t>
            </a:r>
            <a:endParaRPr lang="en-US" altLang="ja-JP" sz="2000" dirty="0" smtClean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5" action="ppaction://hlinksldjump"/>
              </a:rPr>
              <a:t>データ登録</a:t>
            </a:r>
            <a:endParaRPr lang="en-US" altLang="ja-JP" sz="2000" dirty="0" smtClean="0">
              <a:hlinkClick r:id="rId6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6" action="ppaction://hlinksldjump"/>
              </a:rPr>
              <a:t>メニューの作成・入力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7" action="ppaction://hlinksldjump"/>
              </a:rPr>
              <a:t>エクスポート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8" action="ppaction://hlinksldjump"/>
              </a:rPr>
              <a:t>インポート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063090"/>
            <a:ext cx="5179675" cy="3830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291" y="818682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b="1" dirty="0"/>
              <a:t>本書</a:t>
            </a:r>
            <a:r>
              <a:rPr lang="ja-JP" altLang="en-US" b="1" dirty="0" smtClean="0"/>
              <a:t>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本書ではメニューグループの「</a:t>
            </a:r>
            <a:r>
              <a:rPr lang="ja-JP" altLang="en-US" b="1" dirty="0" smtClean="0"/>
              <a:t>エクスポート</a:t>
            </a:r>
            <a:r>
              <a:rPr lang="en-US" altLang="ja-JP" b="1" dirty="0" smtClean="0"/>
              <a:t>/</a:t>
            </a:r>
            <a:r>
              <a:rPr lang="ja-JP" altLang="en-US" b="1" dirty="0" smtClean="0"/>
              <a:t>インポート</a:t>
            </a:r>
            <a:r>
              <a:rPr lang="ja-JP" altLang="en-US" dirty="0" smtClean="0"/>
              <a:t>」について、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実践形式で学習いただけます。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2409177" y="2423140"/>
            <a:ext cx="722623" cy="1008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作業環境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本書で使用する作業環境は以下の通りです。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ITA</a:t>
            </a:r>
            <a:r>
              <a:rPr lang="ja-JP" altLang="en-US" sz="1600" dirty="0" smtClean="0"/>
              <a:t>サーバーを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移行元</a:t>
            </a:r>
            <a:r>
              <a:rPr lang="ja-JP" altLang="en-US" sz="1600" dirty="0" smtClean="0"/>
              <a:t>と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移行先</a:t>
            </a:r>
            <a:r>
              <a:rPr lang="ja-JP" altLang="en-US" sz="1600" dirty="0" smtClean="0"/>
              <a:t>の計２台ご用意ください。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 smtClean="0"/>
              <a:t>サーバー　</a:t>
            </a:r>
            <a:r>
              <a:rPr lang="en-US" altLang="ja-JP" sz="1600" b="1" dirty="0" smtClean="0"/>
              <a:t>2</a:t>
            </a:r>
            <a:r>
              <a:rPr lang="ja-JP" altLang="en-US" sz="1600" b="1" dirty="0" smtClean="0"/>
              <a:t>台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</a:t>
            </a:r>
            <a:r>
              <a:rPr lang="en-US" altLang="ja-JP" sz="1600" dirty="0" smtClean="0"/>
              <a:t>1.7.2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1.2</a:t>
            </a:r>
            <a:r>
              <a:rPr kumimoji="1" lang="ja-JP" altLang="en-US" smtClean="0"/>
              <a:t>　作業環境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619590" y="4005080"/>
            <a:ext cx="2088290" cy="13661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27" y="2953331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979640" y="4391090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ITA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1.7.2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2527" y="5500658"/>
            <a:ext cx="166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サーバー</a:t>
            </a:r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  <a:r>
              <a:rPr lang="ja-JP" altLang="en-US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移行元</a:t>
            </a:r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979640" y="4865603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 </a:t>
            </a:r>
            <a:r>
              <a:rPr kumimoji="1" lang="ja-JP" altLang="en-US" sz="1200" dirty="0" smtClean="0"/>
              <a:t>今回はホストサーバーとして</a:t>
            </a:r>
            <a:r>
              <a:rPr kumimoji="1" lang="en-US" altLang="ja-JP" sz="1200" dirty="0" smtClean="0"/>
              <a:t>CentOS7</a:t>
            </a:r>
            <a:r>
              <a:rPr kumimoji="1" lang="ja-JP" altLang="en-US" sz="1200" dirty="0" smtClean="0"/>
              <a:t>を利用致しますが、</a:t>
            </a:r>
            <a:r>
              <a:rPr kumimoji="1" lang="en-US" altLang="ja-JP" sz="1200" dirty="0" smtClean="0"/>
              <a:t>ITA</a:t>
            </a:r>
            <a:r>
              <a:rPr kumimoji="1" lang="ja-JP" altLang="en-US" sz="1200" dirty="0" smtClean="0"/>
              <a:t>は</a:t>
            </a:r>
            <a:r>
              <a:rPr kumimoji="1" lang="en-US" altLang="ja-JP" sz="1200" dirty="0" smtClean="0"/>
              <a:t>RHEL7</a:t>
            </a:r>
            <a:r>
              <a:rPr kumimoji="1" lang="ja-JP" altLang="en-US" sz="1200" dirty="0" smtClean="0"/>
              <a:t>系および</a:t>
            </a:r>
            <a:r>
              <a:rPr kumimoji="1" lang="en-US" altLang="ja-JP" sz="1200" dirty="0" smtClean="0"/>
              <a:t>RHEL8</a:t>
            </a:r>
            <a:r>
              <a:rPr kumimoji="1" lang="ja-JP" altLang="en-US" sz="1200" dirty="0" smtClean="0"/>
              <a:t>系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OS</a:t>
            </a:r>
            <a:r>
              <a:rPr lang="ja-JP" altLang="en-US" sz="1200" dirty="0" smtClean="0"/>
              <a:t>で導入いただけます。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004060" y="4004523"/>
            <a:ext cx="2088290" cy="13661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364110" y="4390533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latin typeface="+mn-ea"/>
              </a:rPr>
              <a:t>ITA</a:t>
            </a:r>
          </a:p>
          <a:p>
            <a:pPr algn="ctr"/>
            <a:r>
              <a:rPr lang="en-US" altLang="ja-JP" sz="1200" dirty="0" smtClean="0">
                <a:latin typeface="+mn-ea"/>
              </a:rPr>
              <a:t>1.7.2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16997" y="5500101"/>
            <a:ext cx="166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</a:t>
            </a:r>
            <a:r>
              <a:rPr lang="ja-JP" altLang="en-US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サーバー</a:t>
            </a:r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  <a:r>
              <a:rPr lang="ja-JP" altLang="en-US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移行先</a:t>
            </a:r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364110" y="486504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smtClean="0">
                <a:latin typeface="+mn-ea"/>
              </a:rPr>
              <a:t>2.9.12</a:t>
            </a:r>
          </a:p>
        </p:txBody>
      </p:sp>
      <p:grpSp>
        <p:nvGrpSpPr>
          <p:cNvPr id="21" name="グループ化 20"/>
          <p:cNvGrpSpPr>
            <a:grpSpLocks noChangeAspect="1"/>
          </p:cNvGrpSpPr>
          <p:nvPr/>
        </p:nvGrpSpPr>
        <p:grpSpPr bwMode="gray">
          <a:xfrm>
            <a:off x="4191564" y="4188167"/>
            <a:ext cx="328691" cy="422499"/>
            <a:chOff x="-2227263" y="1692275"/>
            <a:chExt cx="2468563" cy="2841625"/>
          </a:xfrm>
        </p:grpSpPr>
        <p:sp>
          <p:nvSpPr>
            <p:cNvPr id="22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フリーフォーム 22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テキスト ボックス 24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26" name="ストライプ矢印 25"/>
          <p:cNvSpPr/>
          <p:nvPr/>
        </p:nvSpPr>
        <p:spPr bwMode="auto">
          <a:xfrm>
            <a:off x="3476347" y="4668417"/>
            <a:ext cx="1800130" cy="129478"/>
          </a:xfrm>
          <a:prstGeom prst="stripedRightArrow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7" name="カギ線コネクタ 26"/>
          <p:cNvCxnSpPr>
            <a:stCxn id="7" idx="2"/>
            <a:endCxn id="11" idx="0"/>
          </p:cNvCxnSpPr>
          <p:nvPr/>
        </p:nvCxnSpPr>
        <p:spPr bwMode="auto">
          <a:xfrm rot="5400000">
            <a:off x="3132990" y="3168171"/>
            <a:ext cx="789670" cy="1656169"/>
          </a:xfrm>
          <a:prstGeom prst="bentConnector3">
            <a:avLst>
              <a:gd name="adj1" fmla="val 33865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7" idx="2"/>
            <a:endCxn id="18" idx="0"/>
          </p:cNvCxnSpPr>
          <p:nvPr/>
        </p:nvCxnSpPr>
        <p:spPr bwMode="auto">
          <a:xfrm rot="16200000" flipH="1">
            <a:off x="4825503" y="3131825"/>
            <a:ext cx="789113" cy="1728301"/>
          </a:xfrm>
          <a:prstGeom prst="bentConnector3">
            <a:avLst>
              <a:gd name="adj1" fmla="val 33853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ja-JP" altLang="en-US" dirty="0" smtClean="0"/>
              <a:t>実習</a:t>
            </a:r>
            <a:r>
              <a:rPr lang="ja-JP" altLang="en-US" dirty="0" smtClean="0"/>
              <a:t>　メニューエクスポート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</a:t>
            </a:r>
            <a:r>
              <a:rPr kumimoji="1" lang="en-US" altLang="ja-JP" smtClean="0"/>
              <a:t>.1</a:t>
            </a:r>
            <a:r>
              <a:rPr lang="ja-JP" altLang="en-US"/>
              <a:t>　</a:t>
            </a:r>
            <a:r>
              <a:rPr kumimoji="1" lang="ja-JP" altLang="en-US" smtClean="0"/>
              <a:t>作業手順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smtClean="0"/>
              <a:t>作業手順</a:t>
            </a:r>
            <a:endParaRPr kumimoji="1" lang="en-US" altLang="ja-JP" b="1" smtClean="0"/>
          </a:p>
          <a:p>
            <a:pPr marL="180000" lvl="1" indent="0">
              <a:buNone/>
            </a:pPr>
            <a:r>
              <a:rPr lang="ja-JP" altLang="en-US"/>
              <a:t>本シナリオは以下の流れで進行します。</a:t>
            </a:r>
          </a:p>
          <a:p>
            <a:pPr marL="180000" lvl="1" indent="0">
              <a:buNone/>
            </a:pPr>
            <a:endParaRPr kumimoji="1" lang="ja-JP" altLang="en-US"/>
          </a:p>
        </p:txBody>
      </p:sp>
      <p:grpSp>
        <p:nvGrpSpPr>
          <p:cNvPr id="58" name="グループ化 57"/>
          <p:cNvGrpSpPr/>
          <p:nvPr/>
        </p:nvGrpSpPr>
        <p:grpSpPr>
          <a:xfrm>
            <a:off x="381865" y="4478075"/>
            <a:ext cx="8286530" cy="808131"/>
            <a:chOff x="381865" y="4678419"/>
            <a:chExt cx="8286530" cy="808131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③ エクスポート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6.</a:t>
              </a:r>
              <a:r>
                <a:rPr lang="ja-JP" altLang="en-US" sz="1400" b="1" smtClean="0"/>
                <a:t> エクスポートを実行する</a:t>
              </a:r>
              <a:endParaRPr kumimoji="1" lang="ja-JP" altLang="en-US" sz="1400" b="1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7.</a:t>
              </a:r>
              <a:r>
                <a:rPr kumimoji="1" lang="ja-JP" altLang="en-US" sz="1400" b="1" smtClean="0"/>
                <a:t> </a:t>
              </a:r>
              <a:r>
                <a:rPr kumimoji="1" lang="en-US" altLang="ja-JP" sz="1400" b="1" smtClean="0"/>
                <a:t>kym</a:t>
              </a:r>
              <a:r>
                <a:rPr kumimoji="1" lang="ja-JP" altLang="en-US" sz="1400" b="1" smtClean="0"/>
                <a:t>ファイルをダウンロードする</a:t>
              </a:r>
              <a:endParaRPr kumimoji="1" lang="ja-JP" altLang="en-US" sz="1400" b="1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390040" y="558930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38592" y="5596048"/>
              <a:ext cx="2877928" cy="531611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④ インポート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3780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8.</a:t>
              </a:r>
              <a:r>
                <a:rPr lang="ja-JP" altLang="en-US" sz="1400" b="1" smtClean="0"/>
                <a:t> </a:t>
              </a:r>
              <a:r>
                <a:rPr kumimoji="1" lang="ja-JP" altLang="en-US" sz="1400" b="1" smtClean="0"/>
                <a:t>インポートを実行する</a:t>
              </a:r>
              <a:endParaRPr kumimoji="1" lang="ja-JP" altLang="en-US" sz="1400" b="1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3780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9.</a:t>
              </a:r>
              <a:r>
                <a:rPr lang="ja-JP" altLang="en-US" sz="1400" b="1" smtClean="0"/>
                <a:t> インポート結果を確認する</a:t>
              </a:r>
              <a:endParaRPr kumimoji="1" lang="ja-JP" altLang="en-US" sz="1400" b="1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90040" y="2975187"/>
            <a:ext cx="8270180" cy="1199795"/>
            <a:chOff x="390040" y="2877295"/>
            <a:chExt cx="8270180" cy="1199795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390040" y="2877295"/>
              <a:ext cx="8270180" cy="1199795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5436795" y="2919709"/>
              <a:ext cx="3223425" cy="40723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② メニューの作成</a:t>
              </a:r>
              <a:r>
                <a:rPr lang="ja-JP" altLang="en-US" b="1">
                  <a:solidFill>
                    <a:schemeClr val="bg1"/>
                  </a:solidFill>
                  <a:latin typeface="+mn-ea"/>
                </a:rPr>
                <a:t>・</a:t>
              </a:r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入力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67430" y="296944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3.</a:t>
              </a:r>
              <a:r>
                <a:rPr lang="ja-JP" altLang="en-US" sz="1400" b="1" smtClean="0"/>
                <a:t> メニューグループ作成</a:t>
              </a:r>
              <a:endParaRPr kumimoji="1" lang="ja-JP" altLang="en-US" sz="1400" b="1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7430" y="3315742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4.</a:t>
              </a:r>
              <a:r>
                <a:rPr kumimoji="1" lang="ja-JP" altLang="en-US" sz="1400" b="1" smtClean="0"/>
                <a:t> メニュー作成</a:t>
              </a:r>
              <a:endParaRPr kumimoji="1" lang="ja-JP" altLang="en-US" sz="1400" b="1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67430" y="3680548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5.</a:t>
              </a:r>
              <a:r>
                <a:rPr kumimoji="1" lang="ja-JP" altLang="en-US" sz="1400" b="1" smtClean="0"/>
                <a:t> </a:t>
              </a:r>
              <a:r>
                <a:rPr lang="ja-JP" altLang="en-US" sz="1400" b="1"/>
                <a:t>作成</a:t>
              </a:r>
              <a:r>
                <a:rPr lang="ja-JP" altLang="en-US" sz="1400" b="1" smtClean="0"/>
                <a:t>したメニューの入力</a:t>
              </a:r>
              <a:endParaRPr kumimoji="1" lang="ja-JP" altLang="en-US" sz="1400" b="1"/>
            </a:p>
          </p:txBody>
        </p:sp>
      </p:grpSp>
      <p:sp>
        <p:nvSpPr>
          <p:cNvPr id="56" name="フローチャート: 組合せ 55"/>
          <p:cNvSpPr/>
          <p:nvPr/>
        </p:nvSpPr>
        <p:spPr bwMode="auto">
          <a:xfrm>
            <a:off x="4444394" y="4258279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64550" y="1863963"/>
            <a:ext cx="8286530" cy="808131"/>
            <a:chOff x="381865" y="4678419"/>
            <a:chExt cx="8286530" cy="808131"/>
          </a:xfrm>
        </p:grpSpPr>
        <p:sp>
          <p:nvSpPr>
            <p:cNvPr id="63" name="正方形/長方形 62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正方形/長方形 63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① データ登録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1.</a:t>
              </a:r>
              <a:r>
                <a:rPr lang="ja-JP" altLang="en-US" sz="1400" b="1" smtClean="0"/>
                <a:t> 機器情報</a:t>
              </a:r>
              <a:endParaRPr kumimoji="1" lang="ja-JP" altLang="en-US" sz="1400" b="1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2.</a:t>
              </a:r>
              <a:r>
                <a:rPr kumimoji="1" lang="ja-JP" altLang="en-US" sz="1400" b="1" smtClean="0"/>
                <a:t> オペレーション</a:t>
              </a:r>
              <a:endParaRPr kumimoji="1" lang="ja-JP" altLang="en-US" sz="1400" b="1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444394" y="2755391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フローチャート: 組合せ 67"/>
          <p:cNvSpPr/>
          <p:nvPr/>
        </p:nvSpPr>
        <p:spPr bwMode="auto">
          <a:xfrm>
            <a:off x="4444394" y="5359387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3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10898"/>
            <a:ext cx="5472638" cy="1839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 7"/>
          <p:cNvSpPr/>
          <p:nvPr/>
        </p:nvSpPr>
        <p:spPr bwMode="auto">
          <a:xfrm>
            <a:off x="2716695" y="4221110"/>
            <a:ext cx="4248590" cy="230432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2.2</a:t>
            </a:r>
            <a:r>
              <a:rPr kumimoji="1" lang="ja-JP" altLang="en-US" smtClean="0"/>
              <a:t>　データ登録 </a:t>
            </a:r>
            <a:r>
              <a:rPr kumimoji="1" lang="en-US" altLang="ja-JP" smtClean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機器の登録</a:t>
            </a:r>
            <a:r>
              <a:rPr kumimoji="1" lang="en-US" altLang="ja-JP" b="1" smtClean="0"/>
              <a:t/>
            </a:r>
            <a:br>
              <a:rPr kumimoji="1" lang="en-US" altLang="ja-JP" b="1" smtClean="0"/>
            </a:b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メニュー：</a:t>
            </a:r>
            <a:r>
              <a:rPr lang="ja-JP" altLang="en-US" sz="1600" b="1" smtClean="0"/>
              <a:t>基本コンソール </a:t>
            </a:r>
            <a:r>
              <a:rPr lang="en-US" altLang="ja-JP" sz="1600" b="1" smtClean="0"/>
              <a:t>&gt; </a:t>
            </a:r>
            <a:r>
              <a:rPr lang="ja-JP" altLang="en-US" sz="1600" b="1" smtClean="0"/>
              <a:t>機器一覧</a:t>
            </a:r>
            <a:endParaRPr lang="en-US" altLang="ja-JP" sz="1600" b="1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smtClean="0"/>
              <a:t>登録 </a:t>
            </a:r>
            <a:r>
              <a:rPr lang="en-US" altLang="ja-JP" sz="1600" smtClean="0"/>
              <a:t>&gt; </a:t>
            </a:r>
            <a:r>
              <a:rPr lang="ja-JP" altLang="en-US" sz="1600" smtClean="0"/>
              <a:t>登録開始 を押下する。</a:t>
            </a:r>
            <a:endParaRPr lang="en-US" altLang="ja-JP" sz="1600" smtClean="0"/>
          </a:p>
          <a:p>
            <a:pPr marL="457200" indent="-457200">
              <a:buFont typeface="+mj-lt"/>
              <a:buAutoNum type="circleNumDbPlain"/>
            </a:pPr>
            <a:r>
              <a:rPr lang="ja-JP" altLang="en-US" sz="1600"/>
              <a:t>各項目で下表のように選択または入力</a:t>
            </a:r>
            <a:r>
              <a:rPr lang="ja-JP" altLang="en-US" sz="1600" smtClean="0"/>
              <a:t>し、</a:t>
            </a:r>
            <a:r>
              <a:rPr lang="en-US" altLang="ja-JP" sz="1600" smtClean="0"/>
              <a:t>[</a:t>
            </a:r>
            <a:r>
              <a:rPr lang="ja-JP" altLang="en-US" sz="1600" smtClean="0"/>
              <a:t>登録</a:t>
            </a:r>
            <a:r>
              <a:rPr lang="en-US" altLang="ja-JP" sz="1600" smtClean="0"/>
              <a:t>]</a:t>
            </a:r>
            <a:r>
              <a:rPr lang="ja-JP" altLang="en-US" sz="1600" smtClean="0"/>
              <a:t>を押下する。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endParaRPr lang="en-US" altLang="ja-JP" sz="16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2788705" y="4271504"/>
          <a:ext cx="410457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項目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入力内容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HW</a:t>
                      </a:r>
                      <a:r>
                        <a:rPr kumimoji="1" lang="ja-JP" altLang="en-US" sz="1200" smtClean="0"/>
                        <a:t>機器種別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SV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対象機器の</a:t>
                      </a:r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ログインユーザ</a:t>
                      </a:r>
                      <a:r>
                        <a:rPr kumimoji="1" lang="en-US" altLang="ja-JP" sz="1200" smtClean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管理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ログインパスワード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認証方式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ssh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79512" y="3068951"/>
            <a:ext cx="5472638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オペレーション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機器</a:t>
            </a:r>
            <a:r>
              <a:rPr lang="ja-JP" altLang="en-US" sz="900" b="1">
                <a:solidFill>
                  <a:schemeClr val="tx1"/>
                </a:solidFill>
                <a:latin typeface="+mn-ea"/>
              </a:rPr>
              <a:t>情報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データの登録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ホームベース 49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2.2</a:t>
            </a:r>
            <a:r>
              <a:rPr lang="ja-JP" altLang="en-US" smtClean="0"/>
              <a:t>　データ</a:t>
            </a:r>
            <a:r>
              <a:rPr lang="ja-JP" altLang="en-US"/>
              <a:t>登録 </a:t>
            </a:r>
            <a:r>
              <a:rPr lang="en-US" altLang="ja-JP" smtClean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オペレーションを新規登録する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z="1600"/>
              <a:t/>
            </a:r>
            <a:br>
              <a:rPr lang="en-US" altLang="ja-JP" sz="1600"/>
            </a:br>
            <a:r>
              <a:rPr kumimoji="1" lang="ja-JP" altLang="en-US" sz="1600" smtClean="0"/>
              <a:t>メニュー：</a:t>
            </a:r>
            <a:r>
              <a:rPr kumimoji="1" lang="ja-JP" altLang="en-US" sz="1600" b="1" smtClean="0"/>
              <a:t>基本コンソール </a:t>
            </a:r>
            <a:r>
              <a:rPr kumimoji="1" lang="en-US" altLang="ja-JP" sz="1600" b="1" smtClean="0"/>
              <a:t>&gt;</a:t>
            </a:r>
            <a:r>
              <a:rPr kumimoji="1" lang="ja-JP" altLang="en-US" sz="1600" b="1" smtClean="0"/>
              <a:t> 投入オペレーション一覧</a:t>
            </a:r>
            <a:endParaRPr lang="en-US" altLang="ja-JP" sz="1600" b="1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smtClean="0"/>
              <a:t>登録 </a:t>
            </a:r>
            <a:r>
              <a:rPr lang="en-US" altLang="ja-JP" sz="1600" smtClean="0"/>
              <a:t>&gt; </a:t>
            </a:r>
            <a:r>
              <a:rPr lang="ja-JP" altLang="en-US" sz="1600" smtClean="0"/>
              <a:t>登録開始 を押下する。</a:t>
            </a:r>
            <a:endParaRPr lang="en-US" altLang="ja-JP" sz="160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/>
              <a:t>各項目へ下表のように入力し、</a:t>
            </a:r>
            <a:r>
              <a:rPr lang="en-US" altLang="ja-JP" sz="1600"/>
              <a:t>[</a:t>
            </a:r>
            <a:r>
              <a:rPr lang="ja-JP" altLang="en-US" sz="1600"/>
              <a:t>登録</a:t>
            </a:r>
            <a:r>
              <a:rPr lang="en-US" altLang="ja-JP" sz="1600"/>
              <a:t>]</a:t>
            </a:r>
            <a:r>
              <a:rPr lang="ja-JP" altLang="en-US" sz="1600"/>
              <a:t>を押下する</a:t>
            </a:r>
            <a:r>
              <a:rPr lang="ja-JP" altLang="en-US" sz="1600" smtClean="0"/>
              <a:t>。</a:t>
            </a:r>
            <a:endParaRPr lang="en-US" altLang="ja-JP" sz="1600" smtClean="0"/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endParaRPr kumimoji="1" lang="en-US" altLang="ja-JP" sz="1800" smtClean="0"/>
          </a:p>
          <a:p>
            <a:endParaRPr lang="en-US" altLang="ja-JP" sz="1800"/>
          </a:p>
          <a:p>
            <a:endParaRPr kumimoji="1" lang="ja-JP" altLang="en-US" sz="18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3065958"/>
            <a:ext cx="4394788" cy="1752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 6"/>
          <p:cNvSpPr/>
          <p:nvPr/>
        </p:nvSpPr>
        <p:spPr bwMode="auto">
          <a:xfrm>
            <a:off x="323410" y="3501010"/>
            <a:ext cx="302442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4348561"/>
            <a:ext cx="3530584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3127425" y="4402612"/>
          <a:ext cx="331463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438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実施予定日時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任意でご入力下さい</a:t>
                      </a:r>
                      <a:r>
                        <a:rPr kumimoji="1" lang="en-US" altLang="ja-JP" sz="120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オペレーション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機器</a:t>
            </a:r>
            <a:r>
              <a:rPr lang="ja-JP" altLang="en-US" sz="900" b="1">
                <a:solidFill>
                  <a:schemeClr val="tx1"/>
                </a:solidFill>
                <a:latin typeface="+mn-ea"/>
              </a:rPr>
              <a:t>情報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ホームベース 27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1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1271</Words>
  <Application>Microsoft Office PowerPoint</Application>
  <PresentationFormat>画面に合わせる (4:3)</PresentationFormat>
  <Paragraphs>289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31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1.2　作業環境</vt:lpstr>
      <vt:lpstr>2. 実習　メニューエクスポート</vt:lpstr>
      <vt:lpstr>2.1　作業手順</vt:lpstr>
      <vt:lpstr>2.2　データ登録 (1/2)</vt:lpstr>
      <vt:lpstr>2.2　データ登録 (2/2)</vt:lpstr>
      <vt:lpstr>2.3　メニューの作成・入力(1/4)</vt:lpstr>
      <vt:lpstr>2.3　メニューの作成・入力(2/4)</vt:lpstr>
      <vt:lpstr>2.3　メニューの作成・入力(3/4)</vt:lpstr>
      <vt:lpstr>2.3　メニューの作成・入力(4/4)</vt:lpstr>
      <vt:lpstr>2.4 エクスポート(1/2)</vt:lpstr>
      <vt:lpstr>2.4 エクスポート(2/2)</vt:lpstr>
      <vt:lpstr>2.5 インポート(1/3)</vt:lpstr>
      <vt:lpstr>2.5 インポート(2/3)</vt:lpstr>
      <vt:lpstr>2.5 インポート(3/3)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2021-06-25T07:14:05Z</dcterms:modified>
</cp:coreProperties>
</file>