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7"/>
  </p:notesMasterIdLst>
  <p:handoutMasterIdLst>
    <p:handoutMasterId r:id="rId28"/>
  </p:handoutMasterIdLst>
  <p:sldIdLst>
    <p:sldId id="708" r:id="rId3"/>
    <p:sldId id="507" r:id="rId4"/>
    <p:sldId id="709" r:id="rId5"/>
    <p:sldId id="710" r:id="rId6"/>
    <p:sldId id="682" r:id="rId7"/>
    <p:sldId id="711" r:id="rId8"/>
    <p:sldId id="695" r:id="rId9"/>
    <p:sldId id="712" r:id="rId10"/>
    <p:sldId id="713" r:id="rId11"/>
    <p:sldId id="714" r:id="rId12"/>
    <p:sldId id="715" r:id="rId13"/>
    <p:sldId id="716" r:id="rId14"/>
    <p:sldId id="706" r:id="rId15"/>
    <p:sldId id="717" r:id="rId16"/>
    <p:sldId id="718" r:id="rId17"/>
    <p:sldId id="719" r:id="rId18"/>
    <p:sldId id="720" r:id="rId19"/>
    <p:sldId id="707" r:id="rId20"/>
    <p:sldId id="721" r:id="rId21"/>
    <p:sldId id="722" r:id="rId22"/>
    <p:sldId id="723" r:id="rId23"/>
    <p:sldId id="725" r:id="rId24"/>
    <p:sldId id="724" r:id="rId25"/>
    <p:sldId id="318" r:id="rId2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708"/>
            <p14:sldId id="507"/>
          </p14:sldIdLst>
        </p14:section>
        <p14:section name="イントロダクション" id="{9B2EC383-950A-40D1-B5A7-31C80D00BB96}">
          <p14:sldIdLst>
            <p14:sldId id="709"/>
            <p14:sldId id="710"/>
            <p14:sldId id="682"/>
            <p14:sldId id="711"/>
          </p14:sldIdLst>
        </p14:section>
        <p14:section name="各ドライバの特徴説明" id="{55238CF3-E671-490E-9DDA-5A049AE670B6}">
          <p14:sldIdLst>
            <p14:sldId id="695"/>
            <p14:sldId id="712"/>
            <p14:sldId id="713"/>
            <p14:sldId id="714"/>
            <p14:sldId id="715"/>
            <p14:sldId id="716"/>
            <p14:sldId id="706"/>
            <p14:sldId id="717"/>
            <p14:sldId id="718"/>
            <p14:sldId id="719"/>
            <p14:sldId id="720"/>
            <p14:sldId id="707"/>
            <p14:sldId id="721"/>
            <p14:sldId id="722"/>
            <p14:sldId id="723"/>
            <p14:sldId id="725"/>
            <p14:sldId id="72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00CCFF"/>
    <a:srgbClr val="0000FF"/>
    <a:srgbClr val="318BFF"/>
    <a:srgbClr val="F3C1C3"/>
    <a:srgbClr val="FFFFCC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507" autoAdjust="0"/>
  </p:normalViewPr>
  <p:slideViewPr>
    <p:cSldViewPr>
      <p:cViewPr varScale="1">
        <p:scale>
          <a:sx n="87" d="100"/>
          <a:sy n="87" d="100"/>
        </p:scale>
        <p:origin x="438" y="8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2021/12/23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2021/12/23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3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Ansible-driver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smtClean="0"/>
              <a:t>第</a:t>
            </a:r>
            <a:r>
              <a:rPr lang="en-US" altLang="ja-JP" smtClean="0"/>
              <a:t>1.9</a:t>
            </a:r>
            <a:r>
              <a:rPr lang="ja-JP" altLang="en-US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2346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smtClean="0"/>
              <a:t>Ansible Driver</a:t>
            </a:r>
            <a:br>
              <a:rPr lang="en-US" altLang="ja-JP" sz="4800" b="1" smtClean="0"/>
            </a:br>
            <a:r>
              <a:rPr lang="en-US" altLang="ja-JP" sz="4800" b="1" smtClean="0"/>
              <a:t>【</a:t>
            </a:r>
            <a:r>
              <a:rPr lang="ja-JP" altLang="en-US" sz="4800" b="1" smtClean="0"/>
              <a:t>座学編</a:t>
            </a:r>
            <a:r>
              <a:rPr lang="en-US" altLang="ja-JP" sz="4800" b="1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 bwMode="auto">
          <a:xfrm>
            <a:off x="287990" y="1539866"/>
            <a:ext cx="4212000" cy="2825263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gray">
          <a:xfrm>
            <a:off x="287991" y="4947329"/>
            <a:ext cx="8531398" cy="154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5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sz="1800" kern="0" dirty="0" smtClean="0">
                <a:latin typeface="+mj-ea"/>
              </a:rPr>
              <a:t>作業実行時、変数に与えるパラメータは</a:t>
            </a:r>
            <a:r>
              <a:rPr lang="en-US" altLang="ja-JP" sz="1800" kern="0" dirty="0" err="1" smtClean="0">
                <a:latin typeface="+mj-ea"/>
              </a:rPr>
              <a:t>Exastro</a:t>
            </a:r>
            <a:r>
              <a:rPr lang="en-US" altLang="ja-JP" sz="1800" kern="0" dirty="0" smtClean="0">
                <a:latin typeface="+mj-ea"/>
              </a:rPr>
              <a:t> ITA</a:t>
            </a:r>
            <a:r>
              <a:rPr lang="ja-JP" altLang="en-US" sz="1800" kern="0" dirty="0" smtClean="0">
                <a:latin typeface="+mj-ea"/>
              </a:rPr>
              <a:t>のパラメータシートにて</a:t>
            </a:r>
            <a:r>
              <a:rPr lang="en-US" altLang="ja-JP" sz="1800" kern="0" dirty="0">
                <a:latin typeface="+mj-ea"/>
              </a:rPr>
              <a:t/>
            </a:r>
            <a:br>
              <a:rPr lang="en-US" altLang="ja-JP" sz="1800" kern="0" dirty="0">
                <a:latin typeface="+mj-ea"/>
              </a:rPr>
            </a:br>
            <a:r>
              <a:rPr lang="ja-JP" altLang="en-US" sz="1800" kern="0" dirty="0" smtClean="0">
                <a:latin typeface="+mj-ea"/>
              </a:rPr>
              <a:t>管理できます。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7" name="フローチャート : 書類 51"/>
          <p:cNvSpPr/>
          <p:nvPr/>
        </p:nvSpPr>
        <p:spPr bwMode="gray">
          <a:xfrm>
            <a:off x="1024613" y="2489946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フローチャート : 書類 54"/>
          <p:cNvSpPr/>
          <p:nvPr/>
        </p:nvSpPr>
        <p:spPr bwMode="gray">
          <a:xfrm>
            <a:off x="400292" y="5165142"/>
            <a:ext cx="2659498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VAR_4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9" name="フローチャート : 書類 55"/>
          <p:cNvSpPr/>
          <p:nvPr/>
        </p:nvSpPr>
        <p:spPr bwMode="gray">
          <a:xfrm>
            <a:off x="3242250" y="5165142"/>
            <a:ext cx="2659499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VAR_5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10" name="フローチャート : 書類 56"/>
          <p:cNvSpPr/>
          <p:nvPr/>
        </p:nvSpPr>
        <p:spPr bwMode="gray">
          <a:xfrm>
            <a:off x="6084210" y="5165142"/>
            <a:ext cx="2642726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ja-JP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VAR_2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cxnSp>
        <p:nvCxnSpPr>
          <p:cNvPr id="11" name="直線コネクタ 10"/>
          <p:cNvCxnSpPr>
            <a:stCxn id="7" idx="2"/>
            <a:endCxn id="8" idx="0"/>
          </p:cNvCxnSpPr>
          <p:nvPr/>
        </p:nvCxnSpPr>
        <p:spPr bwMode="gray">
          <a:xfrm flipH="1">
            <a:off x="1620534" y="4255193"/>
            <a:ext cx="1023689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7" idx="2"/>
            <a:endCxn id="9" idx="0"/>
          </p:cNvCxnSpPr>
          <p:nvPr/>
        </p:nvCxnSpPr>
        <p:spPr bwMode="gray">
          <a:xfrm>
            <a:off x="2644223" y="4255193"/>
            <a:ext cx="1883846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7" idx="2"/>
            <a:endCxn id="10" idx="0"/>
          </p:cNvCxnSpPr>
          <p:nvPr/>
        </p:nvCxnSpPr>
        <p:spPr bwMode="gray">
          <a:xfrm>
            <a:off x="2644223" y="4255193"/>
            <a:ext cx="4782994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正方形/長方形 14"/>
          <p:cNvSpPr/>
          <p:nvPr/>
        </p:nvSpPr>
        <p:spPr bwMode="gray">
          <a:xfrm>
            <a:off x="499938" y="1679726"/>
            <a:ext cx="1080000" cy="720000"/>
          </a:xfrm>
          <a:prstGeom prst="rect">
            <a:avLst/>
          </a:prstGeom>
          <a:ln w="38100">
            <a:solidFill>
              <a:schemeClr val="accent6">
                <a:lumMod val="90000"/>
                <a:lumOff val="10000"/>
              </a:schemeClr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7" name="直線コネクタ 103"/>
          <p:cNvCxnSpPr>
            <a:stCxn id="15" idx="3"/>
            <a:endCxn id="7" idx="0"/>
          </p:cNvCxnSpPr>
          <p:nvPr/>
        </p:nvCxnSpPr>
        <p:spPr bwMode="gray">
          <a:xfrm>
            <a:off x="1579938" y="2039726"/>
            <a:ext cx="1064675" cy="45022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正方形/長方形 17"/>
          <p:cNvSpPr/>
          <p:nvPr/>
        </p:nvSpPr>
        <p:spPr bwMode="gray">
          <a:xfrm>
            <a:off x="2200588" y="2498128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+mj-ea"/>
              </a:rPr>
              <a:t>直接</a:t>
            </a:r>
            <a:r>
              <a:rPr lang="ja-JP" altLang="en-US" sz="1400" b="1" dirty="0">
                <a:latin typeface="+mj-ea"/>
              </a:rPr>
              <a:t>実行</a:t>
            </a:r>
            <a:r>
              <a:rPr lang="ja-JP" altLang="en-US" sz="1400" b="1" dirty="0" smtClean="0">
                <a:latin typeface="+mj-ea"/>
              </a:rPr>
              <a:t>する</a:t>
            </a:r>
            <a:r>
              <a:rPr lang="en-US" altLang="ja-JP" sz="1400" b="1" dirty="0" smtClean="0">
                <a:latin typeface="+mj-ea"/>
              </a:rPr>
              <a:t>Playbook</a:t>
            </a:r>
            <a:endParaRPr lang="ja-JP" altLang="en-US" sz="1400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51095"/>
              </p:ext>
            </p:extLst>
          </p:nvPr>
        </p:nvGraphicFramePr>
        <p:xfrm>
          <a:off x="4925835" y="1791326"/>
          <a:ext cx="3916366" cy="150720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15589367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070455814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415143242"/>
                    </a:ext>
                  </a:extLst>
                </a:gridCol>
                <a:gridCol w="523110">
                  <a:extLst>
                    <a:ext uri="{9D8B030D-6E8A-4147-A177-3AD203B41FA5}">
                      <a16:colId xmlns:a16="http://schemas.microsoft.com/office/drawing/2014/main" val="3262333886"/>
                    </a:ext>
                  </a:extLst>
                </a:gridCol>
                <a:gridCol w="561155">
                  <a:extLst>
                    <a:ext uri="{9D8B030D-6E8A-4147-A177-3AD203B41FA5}">
                      <a16:colId xmlns:a16="http://schemas.microsoft.com/office/drawing/2014/main" val="2565493415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10544588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38237100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593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7391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74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543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340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 bwMode="gray">
          <a:xfrm>
            <a:off x="6450710" y="1833660"/>
            <a:ext cx="497380" cy="20109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40148"/>
              </p:ext>
            </p:extLst>
          </p:nvPr>
        </p:nvGraphicFramePr>
        <p:xfrm>
          <a:off x="6691049" y="3703794"/>
          <a:ext cx="2130426" cy="1181445"/>
        </p:xfrm>
        <a:graphic>
          <a:graphicData uri="http://schemas.openxmlformats.org/drawingml/2006/table">
            <a:tbl>
              <a:tblPr/>
              <a:tblGrid>
                <a:gridCol w="839788">
                  <a:extLst>
                    <a:ext uri="{9D8B030D-6E8A-4147-A177-3AD203B41FA5}">
                      <a16:colId xmlns:a16="http://schemas.microsoft.com/office/drawing/2014/main" val="3756711570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1259604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119795144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86189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071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5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13270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214789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1</a:t>
            </a:r>
            <a:endParaRPr kumimoji="1" lang="ja-JP" altLang="en-US" sz="14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66563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/>
              <a:t>2</a:t>
            </a:r>
            <a:endParaRPr kumimoji="1" lang="ja-JP" altLang="en-US" sz="14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05831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3</a:t>
            </a:r>
            <a:endParaRPr kumimoji="1" lang="ja-JP" altLang="en-US" sz="1400" b="1" dirty="0"/>
          </a:p>
        </p:txBody>
      </p:sp>
      <p:cxnSp>
        <p:nvCxnSpPr>
          <p:cNvPr id="33" name="直線コネクタ 32"/>
          <p:cNvCxnSpPr>
            <a:stCxn id="22" idx="2"/>
            <a:endCxn id="35" idx="0"/>
          </p:cNvCxnSpPr>
          <p:nvPr/>
        </p:nvCxnSpPr>
        <p:spPr bwMode="gray">
          <a:xfrm>
            <a:off x="6699400" y="2034750"/>
            <a:ext cx="1050050" cy="19951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gray">
          <a:xfrm>
            <a:off x="7515450" y="4029853"/>
            <a:ext cx="468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8331861" y="4030435"/>
            <a:ext cx="504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0" name="正方形/長方形 39"/>
          <p:cNvSpPr/>
          <p:nvPr/>
        </p:nvSpPr>
        <p:spPr bwMode="gray">
          <a:xfrm>
            <a:off x="7673878" y="5760412"/>
            <a:ext cx="540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41" name="直線コネクタ 40"/>
          <p:cNvCxnSpPr>
            <a:stCxn id="39" idx="2"/>
            <a:endCxn id="40" idx="0"/>
          </p:cNvCxnSpPr>
          <p:nvPr/>
        </p:nvCxnSpPr>
        <p:spPr bwMode="gray">
          <a:xfrm flipH="1">
            <a:off x="7943878" y="4246435"/>
            <a:ext cx="639983" cy="151397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4860040" y="151115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パラメータシート</a:t>
            </a:r>
            <a:endParaRPr lang="ja-JP" altLang="en-US" sz="1400" dirty="0"/>
          </a:p>
        </p:txBody>
      </p:sp>
      <p:sp>
        <p:nvSpPr>
          <p:cNvPr id="55" name="正方形/長方形 54"/>
          <p:cNvSpPr/>
          <p:nvPr/>
        </p:nvSpPr>
        <p:spPr bwMode="gray">
          <a:xfrm>
            <a:off x="7743276" y="3401094"/>
            <a:ext cx="1082348" cy="2543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代入値管理</a:t>
            </a:r>
            <a:endParaRPr lang="ja-JP" altLang="en-US" sz="1400" dirty="0"/>
          </a:p>
        </p:txBody>
      </p:sp>
      <p:sp>
        <p:nvSpPr>
          <p:cNvPr id="57" name="四角形吹き出し 56"/>
          <p:cNvSpPr/>
          <p:nvPr/>
        </p:nvSpPr>
        <p:spPr bwMode="auto">
          <a:xfrm>
            <a:off x="4921969" y="3348070"/>
            <a:ext cx="1497098" cy="796792"/>
          </a:xfrm>
          <a:prstGeom prst="wedgeRectCallout">
            <a:avLst>
              <a:gd name="adj1" fmla="val 115837"/>
              <a:gd name="adj2" fmla="val -4871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パラメータシートと</a:t>
            </a: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変数を紐づけ、</a:t>
            </a:r>
            <a:r>
              <a:rPr lang="en-US" altLang="ja-JP" sz="1100" b="1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100" b="1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100" b="1" smtClean="0">
                <a:solidFill>
                  <a:schemeClr val="bg1"/>
                </a:solidFill>
                <a:latin typeface="+mj-ea"/>
              </a:rPr>
              <a:t>Playbook</a:t>
            </a:r>
            <a:r>
              <a:rPr lang="ja-JP" altLang="en-US" sz="1100" b="1" smtClean="0">
                <a:solidFill>
                  <a:schemeClr val="bg1"/>
                </a:solidFill>
                <a:latin typeface="+mj-ea"/>
              </a:rPr>
              <a:t>へ</a:t>
            </a:r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設定</a:t>
            </a:r>
            <a:endParaRPr lang="ja-JP" altLang="en-US" sz="11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21527" y="1779415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 smtClean="0">
                <a:latin typeface="+mj-e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857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45419"/>
              </p:ext>
            </p:extLst>
          </p:nvPr>
        </p:nvGraphicFramePr>
        <p:xfrm>
          <a:off x="4078793" y="1860169"/>
          <a:ext cx="4699000" cy="28079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92611426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6048269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08434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72741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25596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1875309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21661461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</a:t>
                      </a:r>
                    </a:p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_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3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036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909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676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DDDD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853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EEEE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57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host_f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FFFF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123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GGGG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667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1287" y="1584448"/>
            <a:ext cx="3134213" cy="48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作業実行ディレクトリ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├─playbook.yml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child_playbooks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aaaa.yml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bbbb.yml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cccc.yml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host_c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host_f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999027" y="3569606"/>
            <a:ext cx="1337807" cy="130679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605919" y="4824898"/>
            <a:ext cx="5184000" cy="1558811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b">
            <a:normAutofit/>
          </a:bodyPr>
          <a:lstStyle/>
          <a:p>
            <a:pPr marL="0" indent="0" algn="ctr">
              <a:buNone/>
            </a:pPr>
            <a:endParaRPr lang="en-US" altLang="ja-JP" sz="1200" dirty="0"/>
          </a:p>
        </p:txBody>
      </p:sp>
      <p:sp>
        <p:nvSpPr>
          <p:cNvPr id="22" name="正方形/長方形 21"/>
          <p:cNvSpPr/>
          <p:nvPr/>
        </p:nvSpPr>
        <p:spPr bwMode="gray">
          <a:xfrm>
            <a:off x="3970582" y="160388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パラメータシート</a:t>
            </a:r>
            <a:endParaRPr lang="ja-JP" altLang="en-US" sz="1400" dirty="0"/>
          </a:p>
        </p:txBody>
      </p:sp>
      <p:sp>
        <p:nvSpPr>
          <p:cNvPr id="23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>
                <a:latin typeface="+mj-ea"/>
              </a:rPr>
              <a:t>ITA</a:t>
            </a:r>
            <a:r>
              <a:rPr lang="ja-JP" altLang="en-US" sz="1800" kern="0" dirty="0">
                <a:latin typeface="+mj-ea"/>
              </a:rPr>
              <a:t>を</a:t>
            </a:r>
            <a:r>
              <a:rPr lang="ja-JP" altLang="en-US" sz="1800" kern="0" dirty="0">
                <a:solidFill>
                  <a:srgbClr val="FF0000"/>
                </a:solidFill>
                <a:latin typeface="+mj-ea"/>
              </a:rPr>
              <a:t>使用する際に意識する必要はありません</a:t>
            </a:r>
            <a:r>
              <a:rPr lang="ja-JP" altLang="en-US" sz="1800" kern="0" dirty="0">
                <a:latin typeface="+mj-ea"/>
              </a:rPr>
              <a:t>が、バックグラウンドでどのように動作しているかを補足します。</a:t>
            </a: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4075971" y="1862275"/>
            <a:ext cx="4699000" cy="2803757"/>
          </a:xfrm>
          <a:custGeom>
            <a:avLst/>
            <a:gdLst>
              <a:gd name="connsiteX0" fmla="*/ 9059 w 4699000"/>
              <a:gd name="connsiteY0" fmla="*/ 1920153 h 2803757"/>
              <a:gd name="connsiteX1" fmla="*/ 9059 w 4699000"/>
              <a:gd name="connsiteY1" fmla="*/ 2208153 h 2803757"/>
              <a:gd name="connsiteX2" fmla="*/ 4689059 w 4699000"/>
              <a:gd name="connsiteY2" fmla="*/ 2208153 h 2803757"/>
              <a:gd name="connsiteX3" fmla="*/ 4689059 w 4699000"/>
              <a:gd name="connsiteY3" fmla="*/ 1920153 h 2803757"/>
              <a:gd name="connsiteX4" fmla="*/ 9059 w 4699000"/>
              <a:gd name="connsiteY4" fmla="*/ 1000359 h 2803757"/>
              <a:gd name="connsiteX5" fmla="*/ 9059 w 4699000"/>
              <a:gd name="connsiteY5" fmla="*/ 1288359 h 2803757"/>
              <a:gd name="connsiteX6" fmla="*/ 4689059 w 4699000"/>
              <a:gd name="connsiteY6" fmla="*/ 1288359 h 2803757"/>
              <a:gd name="connsiteX7" fmla="*/ 4689059 w 4699000"/>
              <a:gd name="connsiteY7" fmla="*/ 1000359 h 2803757"/>
              <a:gd name="connsiteX8" fmla="*/ 9059 w 4699000"/>
              <a:gd name="connsiteY8" fmla="*/ 397489 h 2803757"/>
              <a:gd name="connsiteX9" fmla="*/ 9059 w 4699000"/>
              <a:gd name="connsiteY9" fmla="*/ 685489 h 2803757"/>
              <a:gd name="connsiteX10" fmla="*/ 4689059 w 4699000"/>
              <a:gd name="connsiteY10" fmla="*/ 685489 h 2803757"/>
              <a:gd name="connsiteX11" fmla="*/ 4689059 w 4699000"/>
              <a:gd name="connsiteY11" fmla="*/ 397489 h 2803757"/>
              <a:gd name="connsiteX12" fmla="*/ 0 w 4699000"/>
              <a:gd name="connsiteY12" fmla="*/ 0 h 2803757"/>
              <a:gd name="connsiteX13" fmla="*/ 4699000 w 4699000"/>
              <a:gd name="connsiteY13" fmla="*/ 0 h 2803757"/>
              <a:gd name="connsiteX14" fmla="*/ 4699000 w 4699000"/>
              <a:gd name="connsiteY14" fmla="*/ 2803757 h 2803757"/>
              <a:gd name="connsiteX15" fmla="*/ 0 w 4699000"/>
              <a:gd name="connsiteY15" fmla="*/ 2803757 h 28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99000" h="2803757">
                <a:moveTo>
                  <a:pt x="9059" y="1920153"/>
                </a:moveTo>
                <a:lnTo>
                  <a:pt x="9059" y="2208153"/>
                </a:lnTo>
                <a:lnTo>
                  <a:pt x="4689059" y="2208153"/>
                </a:lnTo>
                <a:lnTo>
                  <a:pt x="4689059" y="1920153"/>
                </a:lnTo>
                <a:close/>
                <a:moveTo>
                  <a:pt x="9059" y="1000359"/>
                </a:moveTo>
                <a:lnTo>
                  <a:pt x="9059" y="1288359"/>
                </a:lnTo>
                <a:lnTo>
                  <a:pt x="4689059" y="1288359"/>
                </a:lnTo>
                <a:lnTo>
                  <a:pt x="4689059" y="1000359"/>
                </a:lnTo>
                <a:close/>
                <a:moveTo>
                  <a:pt x="9059" y="397489"/>
                </a:moveTo>
                <a:lnTo>
                  <a:pt x="9059" y="685489"/>
                </a:lnTo>
                <a:lnTo>
                  <a:pt x="4689059" y="685489"/>
                </a:lnTo>
                <a:lnTo>
                  <a:pt x="4689059" y="397489"/>
                </a:lnTo>
                <a:close/>
                <a:moveTo>
                  <a:pt x="0" y="0"/>
                </a:moveTo>
                <a:lnTo>
                  <a:pt x="4699000" y="0"/>
                </a:lnTo>
                <a:lnTo>
                  <a:pt x="4699000" y="2803757"/>
                </a:lnTo>
                <a:lnTo>
                  <a:pt x="0" y="28037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2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7" name="直線コネクタ 36"/>
          <p:cNvCxnSpPr>
            <a:stCxn id="8" idx="3"/>
            <a:endCxn id="47" idx="1"/>
          </p:cNvCxnSpPr>
          <p:nvPr/>
        </p:nvCxnSpPr>
        <p:spPr bwMode="gray">
          <a:xfrm flipV="1">
            <a:off x="2336834" y="2402331"/>
            <a:ext cx="1756030" cy="182067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>
            <a:stCxn id="8" idx="3"/>
            <a:endCxn id="48" idx="1"/>
          </p:cNvCxnSpPr>
          <p:nvPr/>
        </p:nvCxnSpPr>
        <p:spPr bwMode="gray">
          <a:xfrm flipV="1">
            <a:off x="2336834" y="3012145"/>
            <a:ext cx="1756030" cy="121085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8" idx="3"/>
            <a:endCxn id="49" idx="1"/>
          </p:cNvCxnSpPr>
          <p:nvPr/>
        </p:nvCxnSpPr>
        <p:spPr bwMode="gray">
          <a:xfrm flipV="1">
            <a:off x="2336834" y="3939130"/>
            <a:ext cx="1756030" cy="28387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正方形/長方形 46"/>
          <p:cNvSpPr/>
          <p:nvPr/>
        </p:nvSpPr>
        <p:spPr bwMode="gray">
          <a:xfrm>
            <a:off x="4092864" y="2258331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8" name="正方形/長方形 47"/>
          <p:cNvSpPr/>
          <p:nvPr/>
        </p:nvSpPr>
        <p:spPr bwMode="gray">
          <a:xfrm>
            <a:off x="4092864" y="2868145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 bwMode="gray">
          <a:xfrm>
            <a:off x="4092864" y="3795130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43228"/>
              </p:ext>
            </p:extLst>
          </p:nvPr>
        </p:nvGraphicFramePr>
        <p:xfrm>
          <a:off x="3521155" y="4860466"/>
          <a:ext cx="532028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今回操作対象とするホスト一覧</a:t>
                      </a:r>
                      <a:endParaRPr kumimoji="1" lang="en-US" altLang="ja-JP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(OPERATION_ID=888)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playbook.yml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直接実行する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child_playbooks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今回使用する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素材集を格納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ホストごとに異なる変数を定義した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を格納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90" y="1124680"/>
            <a:ext cx="2699192" cy="45828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92000" cy="5832738"/>
          </a:xfrm>
        </p:spPr>
        <p:txBody>
          <a:bodyPr>
            <a:normAutofit lnSpcReduction="10000"/>
          </a:bodyPr>
          <a:lstStyle/>
          <a:p>
            <a:r>
              <a:rPr lang="ja-JP" altLang="en-US" b="1" dirty="0" smtClean="0"/>
              <a:t>メニュー機能説明</a:t>
            </a:r>
            <a:endParaRPr lang="en-US" altLang="ja-JP" b="1" dirty="0" smtClean="0"/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Movement</a:t>
            </a:r>
            <a:r>
              <a:rPr lang="ja-JP" altLang="en-US" sz="1400" b="1" dirty="0" smtClean="0"/>
              <a:t>一覧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smtClean="0"/>
              <a:t>Movement</a:t>
            </a:r>
            <a:r>
              <a:rPr lang="ja-JP" altLang="en-US" sz="1400" dirty="0"/>
              <a:t>の作成、一覧の確認が可能です。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Playbook</a:t>
            </a:r>
            <a:r>
              <a:rPr lang="ja-JP" altLang="en-US" sz="1400" b="1" dirty="0" smtClean="0"/>
              <a:t>素材集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err="1" smtClean="0"/>
              <a:t>IaC</a:t>
            </a:r>
            <a:r>
              <a:rPr lang="ja-JP" altLang="en-US" sz="1400" dirty="0"/>
              <a:t>の登録、一覧の確認が可能です。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Movement-Playbook</a:t>
            </a:r>
            <a:r>
              <a:rPr lang="ja-JP" altLang="en-US" sz="1400" b="1" dirty="0" smtClean="0"/>
              <a:t>紐付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smtClean="0"/>
              <a:t>Movement</a:t>
            </a:r>
            <a:r>
              <a:rPr lang="ja-JP" altLang="en-US" sz="1400" dirty="0"/>
              <a:t>に</a:t>
            </a:r>
            <a:r>
              <a:rPr lang="ja-JP" altLang="en-US" sz="1400"/>
              <a:t>インクルード</a:t>
            </a:r>
            <a:r>
              <a:rPr lang="ja-JP" altLang="en-US" sz="1400" smtClean="0"/>
              <a:t>する</a:t>
            </a:r>
            <a:r>
              <a:rPr lang="en-US" altLang="ja-JP" sz="1400" smtClean="0"/>
              <a:t>Playbook</a:t>
            </a:r>
            <a:r>
              <a:rPr lang="ja-JP" altLang="en-US" sz="1400" smtClean="0"/>
              <a:t>の</a:t>
            </a:r>
            <a:r>
              <a:rPr lang="ja-JP" altLang="en-US" sz="1400" dirty="0"/>
              <a:t>管理が可能です。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代入値自動登録</a:t>
            </a:r>
            <a:r>
              <a:rPr lang="ja-JP" altLang="en-US" sz="1400" b="1" dirty="0" smtClean="0"/>
              <a:t>設定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登録</a:t>
            </a:r>
            <a:r>
              <a:rPr lang="ja-JP" altLang="en-US" sz="1400" dirty="0"/>
              <a:t>されているオ</a:t>
            </a:r>
            <a:r>
              <a:rPr lang="ja-JP" altLang="en-US" sz="1400" dirty="0" err="1" smtClean="0"/>
              <a:t>ぺ</a:t>
            </a:r>
            <a:r>
              <a:rPr lang="ja-JP" altLang="en-US" sz="1400" dirty="0" smtClean="0"/>
              <a:t>レーション</a:t>
            </a:r>
            <a:r>
              <a:rPr lang="ja-JP" altLang="en-US" sz="1400" dirty="0"/>
              <a:t>とホスト毎の項目の設定値を紐付ける 。 </a:t>
            </a:r>
            <a:r>
              <a:rPr lang="en-US" altLang="ja-JP" sz="1400" dirty="0" smtClean="0"/>
              <a:t>Movement</a:t>
            </a:r>
            <a:r>
              <a:rPr lang="ja-JP" altLang="en-US" sz="1400" dirty="0"/>
              <a:t>と変数の管理が可能</a:t>
            </a:r>
            <a:r>
              <a:rPr lang="ja-JP" altLang="en-US" sz="1400" dirty="0" smtClean="0"/>
              <a:t>です。</a:t>
            </a:r>
            <a:endParaRPr lang="en-US" altLang="ja-JP" sz="1400" b="1" dirty="0"/>
          </a:p>
          <a:p>
            <a:pPr lvl="1"/>
            <a:r>
              <a:rPr lang="ja-JP" altLang="en-US" sz="1400" b="1" dirty="0"/>
              <a:t>作業対象</a:t>
            </a:r>
            <a:r>
              <a:rPr lang="ja-JP" altLang="en-US" sz="1400" b="1" dirty="0" smtClean="0"/>
              <a:t>ホスト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オペレーション</a:t>
            </a:r>
            <a:r>
              <a:rPr lang="ja-JP" altLang="en-US" sz="1400" dirty="0"/>
              <a:t>に紐づく</a:t>
            </a:r>
            <a:r>
              <a:rPr lang="en-US" altLang="ja-JP" sz="1400" dirty="0"/>
              <a:t>Movement</a:t>
            </a:r>
            <a:r>
              <a:rPr lang="ja-JP" altLang="en-US" sz="1400" dirty="0" err="1"/>
              <a:t>、</a:t>
            </a:r>
            <a:r>
              <a:rPr lang="ja-JP" altLang="en-US" sz="1400" dirty="0"/>
              <a:t>ホストの管理が可能です。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代入値</a:t>
            </a:r>
            <a:r>
              <a:rPr lang="ja-JP" altLang="en-US" sz="1400" b="1" dirty="0" smtClean="0"/>
              <a:t>管理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smtClean="0"/>
              <a:t>Movement</a:t>
            </a:r>
            <a:r>
              <a:rPr lang="ja-JP" altLang="en-US" sz="1400" dirty="0"/>
              <a:t>で</a:t>
            </a:r>
            <a:r>
              <a:rPr lang="ja-JP" altLang="en-US" sz="1400"/>
              <a:t>使用</a:t>
            </a:r>
            <a:r>
              <a:rPr lang="ja-JP" altLang="en-US" sz="1400" smtClean="0"/>
              <a:t>する</a:t>
            </a:r>
            <a:r>
              <a:rPr lang="en-US" altLang="ja-JP" sz="1400" smtClean="0"/>
              <a:t>Playbook</a:t>
            </a:r>
            <a:r>
              <a:rPr lang="ja-JP" altLang="en-US" sz="1400" smtClean="0"/>
              <a:t>や</a:t>
            </a:r>
            <a:r>
              <a:rPr lang="ja-JP" altLang="en-US" sz="1400" dirty="0"/>
              <a:t>変数「</a:t>
            </a:r>
            <a:r>
              <a:rPr lang="en-US" altLang="ja-JP" sz="1400" dirty="0"/>
              <a:t>VAR_</a:t>
            </a:r>
            <a:r>
              <a:rPr lang="ja-JP" altLang="en-US" sz="1400" dirty="0"/>
              <a:t>」に代入する値の管理を行えます。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作業</a:t>
            </a:r>
            <a:r>
              <a:rPr lang="ja-JP" altLang="en-US" sz="1400" b="1" dirty="0" smtClean="0"/>
              <a:t>実行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作成</a:t>
            </a:r>
            <a:r>
              <a:rPr lang="ja-JP" altLang="en-US" sz="1400" dirty="0"/>
              <a:t>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の単体実行が可能です。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作業</a:t>
            </a:r>
            <a:r>
              <a:rPr lang="ja-JP" altLang="en-US" sz="1400" b="1" dirty="0" smtClean="0"/>
              <a:t>状態確認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実行</a:t>
            </a:r>
            <a:r>
              <a:rPr lang="ja-JP" altLang="en-US" sz="1400" dirty="0"/>
              <a:t>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の詳細確認が可能です。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作業</a:t>
            </a:r>
            <a:r>
              <a:rPr lang="ja-JP" altLang="en-US" sz="1400" b="1" dirty="0" smtClean="0"/>
              <a:t>管理</a:t>
            </a:r>
            <a:endParaRPr lang="en-US" altLang="ja-JP" sz="1400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作成</a:t>
            </a:r>
            <a:r>
              <a:rPr lang="ja-JP" altLang="en-US" sz="1400" dirty="0"/>
              <a:t>、実行した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の作業一覧、履歴の一覧が確認可能です</a:t>
            </a:r>
            <a:r>
              <a:rPr lang="ja-JP" altLang="en-US" sz="1400" dirty="0" smtClean="0"/>
              <a:t>。</a:t>
            </a:r>
            <a:endParaRPr lang="en-US" altLang="ja-JP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353190" y="1988800"/>
            <a:ext cx="1747300" cy="37186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6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5.2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Ansible-LegacyRole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50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6421"/>
            <a:ext cx="8640000" cy="829493"/>
          </a:xfrm>
        </p:spPr>
        <p:txBody>
          <a:bodyPr anchor="ctr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100" b="1" dirty="0" err="1">
                <a:latin typeface="+mn-ea"/>
              </a:rPr>
              <a:t>Ansible</a:t>
            </a:r>
            <a:r>
              <a:rPr lang="en-US" altLang="ja-JP" sz="2100" b="1" dirty="0">
                <a:latin typeface="+mn-ea"/>
              </a:rPr>
              <a:t>-Legacy</a:t>
            </a:r>
            <a:r>
              <a:rPr lang="ja-JP" altLang="en-US" sz="2100" b="1" dirty="0" smtClean="0">
                <a:latin typeface="+mn-ea"/>
              </a:rPr>
              <a:t>モードの最たる特徴はロールパッケージを登録、利用が可能な点です。</a:t>
            </a:r>
            <a:endParaRPr lang="en-US" altLang="ja-JP" sz="21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100" b="1" dirty="0" smtClean="0">
                <a:latin typeface="+mn-ea"/>
              </a:rPr>
              <a:t>自身が作成、または</a:t>
            </a:r>
            <a:r>
              <a:rPr lang="en-US" altLang="ja-JP" sz="2100" b="1" dirty="0" err="1" smtClean="0">
                <a:latin typeface="+mn-ea"/>
              </a:rPr>
              <a:t>Ansible</a:t>
            </a:r>
            <a:r>
              <a:rPr lang="en-US" altLang="ja-JP" sz="2100" b="1" dirty="0" smtClean="0">
                <a:latin typeface="+mn-ea"/>
              </a:rPr>
              <a:t>-galaxy</a:t>
            </a:r>
            <a:r>
              <a:rPr lang="ja-JP" altLang="en-US" sz="2100" b="1" dirty="0" smtClean="0">
                <a:latin typeface="+mn-ea"/>
              </a:rPr>
              <a:t>上から取得した</a:t>
            </a:r>
            <a:r>
              <a:rPr lang="en-US" altLang="ja-JP" sz="2100" b="1" dirty="0" smtClean="0">
                <a:latin typeface="+mn-ea"/>
              </a:rPr>
              <a:t>Role</a:t>
            </a:r>
            <a:r>
              <a:rPr lang="ja-JP" altLang="en-US" sz="2100" b="1" dirty="0" smtClean="0">
                <a:latin typeface="+mn-ea"/>
              </a:rPr>
              <a:t>を使用することができます。</a:t>
            </a:r>
            <a:endParaRPr lang="en-US" altLang="ja-JP" sz="2100" b="1" dirty="0" smtClean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30043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世界中の英知をその手に 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Ansible-LegacyRole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35180" y="2609056"/>
            <a:ext cx="8273641" cy="3340294"/>
            <a:chOff x="294192" y="2376853"/>
            <a:chExt cx="8273641" cy="3340294"/>
          </a:xfrm>
        </p:grpSpPr>
        <p:sp>
          <p:nvSpPr>
            <p:cNvPr id="6" name="フリーフォーム: 図形 189">
              <a:extLst>
                <a:ext uri="{FF2B5EF4-FFF2-40B4-BE49-F238E27FC236}">
                  <a16:creationId xmlns:a16="http://schemas.microsoft.com/office/drawing/2014/main" id="{4968F60C-565F-4CEC-BC0F-BD76276E351F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55119" y="3416182"/>
              <a:ext cx="3010903" cy="1944270"/>
            </a:xfrm>
            <a:custGeom>
              <a:avLst/>
              <a:gdLst>
                <a:gd name="connsiteX0" fmla="*/ 306972 w 2136356"/>
                <a:gd name="connsiteY0" fmla="*/ 1017588 h 1379538"/>
                <a:gd name="connsiteX1" fmla="*/ 326022 w 2136356"/>
                <a:gd name="connsiteY1" fmla="*/ 1049725 h 1379538"/>
                <a:gd name="connsiteX2" fmla="*/ 316497 w 2136356"/>
                <a:gd name="connsiteY2" fmla="*/ 1120428 h 1379538"/>
                <a:gd name="connsiteX3" fmla="*/ 284747 w 2136356"/>
                <a:gd name="connsiteY3" fmla="*/ 1149351 h 1379538"/>
                <a:gd name="connsiteX4" fmla="*/ 262522 w 2136356"/>
                <a:gd name="connsiteY4" fmla="*/ 1120428 h 1379538"/>
                <a:gd name="connsiteX5" fmla="*/ 275222 w 2136356"/>
                <a:gd name="connsiteY5" fmla="*/ 1049725 h 1379538"/>
                <a:gd name="connsiteX6" fmla="*/ 306972 w 2136356"/>
                <a:gd name="connsiteY6" fmla="*/ 1017588 h 1379538"/>
                <a:gd name="connsiteX7" fmla="*/ 739534 w 2136356"/>
                <a:gd name="connsiteY7" fmla="*/ 985838 h 1379538"/>
                <a:gd name="connsiteX8" fmla="*/ 832223 w 2136356"/>
                <a:gd name="connsiteY8" fmla="*/ 985838 h 1379538"/>
                <a:gd name="connsiteX9" fmla="*/ 860988 w 2136356"/>
                <a:gd name="connsiteY9" fmla="*/ 1017844 h 1379538"/>
                <a:gd name="connsiteX10" fmla="*/ 835419 w 2136356"/>
                <a:gd name="connsiteY10" fmla="*/ 1152270 h 1379538"/>
                <a:gd name="connsiteX11" fmla="*/ 800261 w 2136356"/>
                <a:gd name="connsiteY11" fmla="*/ 1184276 h 1379538"/>
                <a:gd name="connsiteX12" fmla="*/ 653238 w 2136356"/>
                <a:gd name="connsiteY12" fmla="*/ 1184276 h 1379538"/>
                <a:gd name="connsiteX13" fmla="*/ 624472 w 2136356"/>
                <a:gd name="connsiteY13" fmla="*/ 1152270 h 1379538"/>
                <a:gd name="connsiteX14" fmla="*/ 637257 w 2136356"/>
                <a:gd name="connsiteY14" fmla="*/ 1081857 h 1379538"/>
                <a:gd name="connsiteX15" fmla="*/ 669218 w 2136356"/>
                <a:gd name="connsiteY15" fmla="*/ 1053051 h 1379538"/>
                <a:gd name="connsiteX16" fmla="*/ 701180 w 2136356"/>
                <a:gd name="connsiteY16" fmla="*/ 1021045 h 1379538"/>
                <a:gd name="connsiteX17" fmla="*/ 701180 w 2136356"/>
                <a:gd name="connsiteY17" fmla="*/ 1017844 h 1379538"/>
                <a:gd name="connsiteX18" fmla="*/ 739534 w 2136356"/>
                <a:gd name="connsiteY18" fmla="*/ 985838 h 1379538"/>
                <a:gd name="connsiteX19" fmla="*/ 669177 w 2136356"/>
                <a:gd name="connsiteY19" fmla="*/ 787400 h 1379538"/>
                <a:gd name="connsiteX20" fmla="*/ 710707 w 2136356"/>
                <a:gd name="connsiteY20" fmla="*/ 787400 h 1379538"/>
                <a:gd name="connsiteX21" fmla="*/ 736263 w 2136356"/>
                <a:gd name="connsiteY21" fmla="*/ 819537 h 1379538"/>
                <a:gd name="connsiteX22" fmla="*/ 736263 w 2136356"/>
                <a:gd name="connsiteY22" fmla="*/ 822751 h 1379538"/>
                <a:gd name="connsiteX23" fmla="*/ 761820 w 2136356"/>
                <a:gd name="connsiteY23" fmla="*/ 854888 h 1379538"/>
                <a:gd name="connsiteX24" fmla="*/ 857658 w 2136356"/>
                <a:gd name="connsiteY24" fmla="*/ 854888 h 1379538"/>
                <a:gd name="connsiteX25" fmla="*/ 883215 w 2136356"/>
                <a:gd name="connsiteY25" fmla="*/ 887026 h 1379538"/>
                <a:gd name="connsiteX26" fmla="*/ 883215 w 2136356"/>
                <a:gd name="connsiteY26" fmla="*/ 890239 h 1379538"/>
                <a:gd name="connsiteX27" fmla="*/ 844880 w 2136356"/>
                <a:gd name="connsiteY27" fmla="*/ 919163 h 1379538"/>
                <a:gd name="connsiteX28" fmla="*/ 697928 w 2136356"/>
                <a:gd name="connsiteY28" fmla="*/ 919163 h 1379538"/>
                <a:gd name="connsiteX29" fmla="*/ 672372 w 2136356"/>
                <a:gd name="connsiteY29" fmla="*/ 890239 h 1379538"/>
                <a:gd name="connsiteX30" fmla="*/ 672372 w 2136356"/>
                <a:gd name="connsiteY30" fmla="*/ 887026 h 1379538"/>
                <a:gd name="connsiteX31" fmla="*/ 653204 w 2136356"/>
                <a:gd name="connsiteY31" fmla="*/ 854888 h 1379538"/>
                <a:gd name="connsiteX32" fmla="*/ 630842 w 2136356"/>
                <a:gd name="connsiteY32" fmla="*/ 822751 h 1379538"/>
                <a:gd name="connsiteX33" fmla="*/ 630842 w 2136356"/>
                <a:gd name="connsiteY33" fmla="*/ 819537 h 1379538"/>
                <a:gd name="connsiteX34" fmla="*/ 669177 w 2136356"/>
                <a:gd name="connsiteY34" fmla="*/ 787400 h 1379538"/>
                <a:gd name="connsiteX35" fmla="*/ 924184 w 2136356"/>
                <a:gd name="connsiteY35" fmla="*/ 492125 h 1379538"/>
                <a:gd name="connsiteX36" fmla="*/ 946694 w 2136356"/>
                <a:gd name="connsiteY36" fmla="*/ 524262 h 1379538"/>
                <a:gd name="connsiteX37" fmla="*/ 946694 w 2136356"/>
                <a:gd name="connsiteY37" fmla="*/ 527476 h 1379538"/>
                <a:gd name="connsiteX38" fmla="*/ 914537 w 2136356"/>
                <a:gd name="connsiteY38" fmla="*/ 556400 h 1379538"/>
                <a:gd name="connsiteX39" fmla="*/ 882380 w 2136356"/>
                <a:gd name="connsiteY39" fmla="*/ 588537 h 1379538"/>
                <a:gd name="connsiteX40" fmla="*/ 882380 w 2136356"/>
                <a:gd name="connsiteY40" fmla="*/ 591751 h 1379538"/>
                <a:gd name="connsiteX41" fmla="*/ 850223 w 2136356"/>
                <a:gd name="connsiteY41" fmla="*/ 623888 h 1379538"/>
                <a:gd name="connsiteX42" fmla="*/ 827713 w 2136356"/>
                <a:gd name="connsiteY42" fmla="*/ 591751 h 1379538"/>
                <a:gd name="connsiteX43" fmla="*/ 827713 w 2136356"/>
                <a:gd name="connsiteY43" fmla="*/ 588537 h 1379538"/>
                <a:gd name="connsiteX44" fmla="*/ 859870 w 2136356"/>
                <a:gd name="connsiteY44" fmla="*/ 556400 h 1379538"/>
                <a:gd name="connsiteX45" fmla="*/ 892027 w 2136356"/>
                <a:gd name="connsiteY45" fmla="*/ 527476 h 1379538"/>
                <a:gd name="connsiteX46" fmla="*/ 892027 w 2136356"/>
                <a:gd name="connsiteY46" fmla="*/ 524262 h 1379538"/>
                <a:gd name="connsiteX47" fmla="*/ 924184 w 2136356"/>
                <a:gd name="connsiteY47" fmla="*/ 492125 h 1379538"/>
                <a:gd name="connsiteX48" fmla="*/ 1310774 w 2136356"/>
                <a:gd name="connsiteY48" fmla="*/ 131763 h 1379538"/>
                <a:gd name="connsiteX49" fmla="*/ 1825984 w 2136356"/>
                <a:gd name="connsiteY49" fmla="*/ 131763 h 1379538"/>
                <a:gd name="connsiteX50" fmla="*/ 1851584 w 2136356"/>
                <a:gd name="connsiteY50" fmla="*/ 160558 h 1379538"/>
                <a:gd name="connsiteX51" fmla="*/ 1781183 w 2136356"/>
                <a:gd name="connsiteY51" fmla="*/ 560486 h 1379538"/>
                <a:gd name="connsiteX52" fmla="*/ 1742782 w 2136356"/>
                <a:gd name="connsiteY52" fmla="*/ 592480 h 1379538"/>
                <a:gd name="connsiteX53" fmla="*/ 1595579 w 2136356"/>
                <a:gd name="connsiteY53" fmla="*/ 592480 h 1379538"/>
                <a:gd name="connsiteX54" fmla="*/ 1560378 w 2136356"/>
                <a:gd name="connsiteY54" fmla="*/ 621275 h 1379538"/>
                <a:gd name="connsiteX55" fmla="*/ 1557178 w 2136356"/>
                <a:gd name="connsiteY55" fmla="*/ 624474 h 1379538"/>
                <a:gd name="connsiteX56" fmla="*/ 1585979 w 2136356"/>
                <a:gd name="connsiteY56" fmla="*/ 656468 h 1379538"/>
                <a:gd name="connsiteX57" fmla="*/ 1627580 w 2136356"/>
                <a:gd name="connsiteY57" fmla="*/ 656468 h 1379538"/>
                <a:gd name="connsiteX58" fmla="*/ 1653180 w 2136356"/>
                <a:gd name="connsiteY58" fmla="*/ 688463 h 1379538"/>
                <a:gd name="connsiteX59" fmla="*/ 1640380 w 2136356"/>
                <a:gd name="connsiteY59" fmla="*/ 758850 h 1379538"/>
                <a:gd name="connsiteX60" fmla="*/ 1665981 w 2136356"/>
                <a:gd name="connsiteY60" fmla="*/ 787645 h 1379538"/>
                <a:gd name="connsiteX61" fmla="*/ 1813183 w 2136356"/>
                <a:gd name="connsiteY61" fmla="*/ 787645 h 1379538"/>
                <a:gd name="connsiteX62" fmla="*/ 1838784 w 2136356"/>
                <a:gd name="connsiteY62" fmla="*/ 819639 h 1379538"/>
                <a:gd name="connsiteX63" fmla="*/ 1793983 w 2136356"/>
                <a:gd name="connsiteY63" fmla="*/ 1085191 h 1379538"/>
                <a:gd name="connsiteX64" fmla="*/ 1755582 w 2136356"/>
                <a:gd name="connsiteY64" fmla="*/ 1117185 h 1379538"/>
                <a:gd name="connsiteX65" fmla="*/ 1713981 w 2136356"/>
                <a:gd name="connsiteY65" fmla="*/ 1117185 h 1379538"/>
                <a:gd name="connsiteX66" fmla="*/ 1675581 w 2136356"/>
                <a:gd name="connsiteY66" fmla="*/ 1149180 h 1379538"/>
                <a:gd name="connsiteX67" fmla="*/ 1640380 w 2136356"/>
                <a:gd name="connsiteY67" fmla="*/ 1350743 h 1379538"/>
                <a:gd name="connsiteX68" fmla="*/ 1605179 w 2136356"/>
                <a:gd name="connsiteY68" fmla="*/ 1379538 h 1379538"/>
                <a:gd name="connsiteX69" fmla="*/ 1563578 w 2136356"/>
                <a:gd name="connsiteY69" fmla="*/ 1379538 h 1379538"/>
                <a:gd name="connsiteX70" fmla="*/ 1534778 w 2136356"/>
                <a:gd name="connsiteY70" fmla="*/ 1350743 h 1379538"/>
                <a:gd name="connsiteX71" fmla="*/ 1595579 w 2136356"/>
                <a:gd name="connsiteY71" fmla="*/ 1018003 h 1379538"/>
                <a:gd name="connsiteX72" fmla="*/ 1601979 w 2136356"/>
                <a:gd name="connsiteY72" fmla="*/ 986009 h 1379538"/>
                <a:gd name="connsiteX73" fmla="*/ 1605179 w 2136356"/>
                <a:gd name="connsiteY73" fmla="*/ 954015 h 1379538"/>
                <a:gd name="connsiteX74" fmla="*/ 1630780 w 2136356"/>
                <a:gd name="connsiteY74" fmla="*/ 819639 h 1379538"/>
                <a:gd name="connsiteX75" fmla="*/ 1605179 w 2136356"/>
                <a:gd name="connsiteY75" fmla="*/ 787645 h 1379538"/>
                <a:gd name="connsiteX76" fmla="*/ 1560378 w 2136356"/>
                <a:gd name="connsiteY76" fmla="*/ 787645 h 1379538"/>
                <a:gd name="connsiteX77" fmla="*/ 1534778 w 2136356"/>
                <a:gd name="connsiteY77" fmla="*/ 758850 h 1379538"/>
                <a:gd name="connsiteX78" fmla="*/ 1547578 w 2136356"/>
                <a:gd name="connsiteY78" fmla="*/ 688463 h 1379538"/>
                <a:gd name="connsiteX79" fmla="*/ 1521978 w 2136356"/>
                <a:gd name="connsiteY79" fmla="*/ 656468 h 1379538"/>
                <a:gd name="connsiteX80" fmla="*/ 1425976 w 2136356"/>
                <a:gd name="connsiteY80" fmla="*/ 656468 h 1379538"/>
                <a:gd name="connsiteX81" fmla="*/ 1400375 w 2136356"/>
                <a:gd name="connsiteY81" fmla="*/ 624474 h 1379538"/>
                <a:gd name="connsiteX82" fmla="*/ 1448376 w 2136356"/>
                <a:gd name="connsiteY82" fmla="*/ 358922 h 1379538"/>
                <a:gd name="connsiteX83" fmla="*/ 1422776 w 2136356"/>
                <a:gd name="connsiteY83" fmla="*/ 326928 h 1379538"/>
                <a:gd name="connsiteX84" fmla="*/ 1275573 w 2136356"/>
                <a:gd name="connsiteY84" fmla="*/ 326928 h 1379538"/>
                <a:gd name="connsiteX85" fmla="*/ 1246772 w 2136356"/>
                <a:gd name="connsiteY85" fmla="*/ 298133 h 1379538"/>
                <a:gd name="connsiteX86" fmla="*/ 1272373 w 2136356"/>
                <a:gd name="connsiteY86" fmla="*/ 160558 h 1379538"/>
                <a:gd name="connsiteX87" fmla="*/ 1310774 w 2136356"/>
                <a:gd name="connsiteY87" fmla="*/ 131763 h 1379538"/>
                <a:gd name="connsiteX88" fmla="*/ 531096 w 2136356"/>
                <a:gd name="connsiteY88" fmla="*/ 63500 h 1379538"/>
                <a:gd name="connsiteX89" fmla="*/ 994476 w 2136356"/>
                <a:gd name="connsiteY89" fmla="*/ 63500 h 1379538"/>
                <a:gd name="connsiteX90" fmla="*/ 1020042 w 2136356"/>
                <a:gd name="connsiteY90" fmla="*/ 95522 h 1379538"/>
                <a:gd name="connsiteX91" fmla="*/ 1020042 w 2136356"/>
                <a:gd name="connsiteY91" fmla="*/ 98724 h 1379538"/>
                <a:gd name="connsiteX92" fmla="*/ 1045607 w 2136356"/>
                <a:gd name="connsiteY92" fmla="*/ 130747 h 1379538"/>
                <a:gd name="connsiteX93" fmla="*/ 1192611 w 2136356"/>
                <a:gd name="connsiteY93" fmla="*/ 130747 h 1379538"/>
                <a:gd name="connsiteX94" fmla="*/ 1218176 w 2136356"/>
                <a:gd name="connsiteY94" fmla="*/ 159566 h 1379538"/>
                <a:gd name="connsiteX95" fmla="*/ 1195806 w 2136356"/>
                <a:gd name="connsiteY95" fmla="*/ 297262 h 1379538"/>
                <a:gd name="connsiteX96" fmla="*/ 1157458 w 2136356"/>
                <a:gd name="connsiteY96" fmla="*/ 326082 h 1379538"/>
                <a:gd name="connsiteX97" fmla="*/ 1010454 w 2136356"/>
                <a:gd name="connsiteY97" fmla="*/ 326082 h 1379538"/>
                <a:gd name="connsiteX98" fmla="*/ 975302 w 2136356"/>
                <a:gd name="connsiteY98" fmla="*/ 358104 h 1379538"/>
                <a:gd name="connsiteX99" fmla="*/ 962519 w 2136356"/>
                <a:gd name="connsiteY99" fmla="*/ 428553 h 1379538"/>
                <a:gd name="connsiteX100" fmla="*/ 924170 w 2136356"/>
                <a:gd name="connsiteY100" fmla="*/ 460575 h 1379538"/>
                <a:gd name="connsiteX101" fmla="*/ 831494 w 2136356"/>
                <a:gd name="connsiteY101" fmla="*/ 460575 h 1379538"/>
                <a:gd name="connsiteX102" fmla="*/ 793145 w 2136356"/>
                <a:gd name="connsiteY102" fmla="*/ 489395 h 1379538"/>
                <a:gd name="connsiteX103" fmla="*/ 770775 w 2136356"/>
                <a:gd name="connsiteY103" fmla="*/ 623888 h 1379538"/>
                <a:gd name="connsiteX104" fmla="*/ 738818 w 2136356"/>
                <a:gd name="connsiteY104" fmla="*/ 655910 h 1379538"/>
                <a:gd name="connsiteX105" fmla="*/ 706861 w 2136356"/>
                <a:gd name="connsiteY105" fmla="*/ 687932 h 1379538"/>
                <a:gd name="connsiteX106" fmla="*/ 694078 w 2136356"/>
                <a:gd name="connsiteY106" fmla="*/ 758381 h 1379538"/>
                <a:gd name="connsiteX107" fmla="*/ 662121 w 2136356"/>
                <a:gd name="connsiteY107" fmla="*/ 787201 h 1379538"/>
                <a:gd name="connsiteX108" fmla="*/ 642946 w 2136356"/>
                <a:gd name="connsiteY108" fmla="*/ 758381 h 1379538"/>
                <a:gd name="connsiteX109" fmla="*/ 642946 w 2136356"/>
                <a:gd name="connsiteY109" fmla="*/ 751976 h 1379538"/>
                <a:gd name="connsiteX110" fmla="*/ 617381 w 2136356"/>
                <a:gd name="connsiteY110" fmla="*/ 723156 h 1379538"/>
                <a:gd name="connsiteX111" fmla="*/ 575836 w 2136356"/>
                <a:gd name="connsiteY111" fmla="*/ 723156 h 1379538"/>
                <a:gd name="connsiteX112" fmla="*/ 537487 w 2136356"/>
                <a:gd name="connsiteY112" fmla="*/ 751976 h 1379538"/>
                <a:gd name="connsiteX113" fmla="*/ 537487 w 2136356"/>
                <a:gd name="connsiteY113" fmla="*/ 758381 h 1379538"/>
                <a:gd name="connsiteX114" fmla="*/ 505530 w 2136356"/>
                <a:gd name="connsiteY114" fmla="*/ 787201 h 1379538"/>
                <a:gd name="connsiteX115" fmla="*/ 483160 w 2136356"/>
                <a:gd name="connsiteY115" fmla="*/ 758381 h 1379538"/>
                <a:gd name="connsiteX116" fmla="*/ 495943 w 2136356"/>
                <a:gd name="connsiteY116" fmla="*/ 687932 h 1379538"/>
                <a:gd name="connsiteX117" fmla="*/ 470377 w 2136356"/>
                <a:gd name="connsiteY117" fmla="*/ 655910 h 1379538"/>
                <a:gd name="connsiteX118" fmla="*/ 428833 w 2136356"/>
                <a:gd name="connsiteY118" fmla="*/ 655910 h 1379538"/>
                <a:gd name="connsiteX119" fmla="*/ 390484 w 2136356"/>
                <a:gd name="connsiteY119" fmla="*/ 687932 h 1379538"/>
                <a:gd name="connsiteX120" fmla="*/ 345744 w 2136356"/>
                <a:gd name="connsiteY120" fmla="*/ 953716 h 1379538"/>
                <a:gd name="connsiteX121" fmla="*/ 307395 w 2136356"/>
                <a:gd name="connsiteY121" fmla="*/ 985738 h 1379538"/>
                <a:gd name="connsiteX122" fmla="*/ 265851 w 2136356"/>
                <a:gd name="connsiteY122" fmla="*/ 985738 h 1379538"/>
                <a:gd name="connsiteX123" fmla="*/ 227502 w 2136356"/>
                <a:gd name="connsiteY123" fmla="*/ 1017760 h 1379538"/>
                <a:gd name="connsiteX124" fmla="*/ 205132 w 2136356"/>
                <a:gd name="connsiteY124" fmla="*/ 1152253 h 1379538"/>
                <a:gd name="connsiteX125" fmla="*/ 166784 w 2136356"/>
                <a:gd name="connsiteY125" fmla="*/ 1184275 h 1379538"/>
                <a:gd name="connsiteX126" fmla="*/ 125239 w 2136356"/>
                <a:gd name="connsiteY126" fmla="*/ 1184275 h 1379538"/>
                <a:gd name="connsiteX127" fmla="*/ 99673 w 2136356"/>
                <a:gd name="connsiteY127" fmla="*/ 1152253 h 1379538"/>
                <a:gd name="connsiteX128" fmla="*/ 147609 w 2136356"/>
                <a:gd name="connsiteY128" fmla="*/ 886469 h 1379538"/>
                <a:gd name="connsiteX129" fmla="*/ 118848 w 2136356"/>
                <a:gd name="connsiteY129" fmla="*/ 854447 h 1379538"/>
                <a:gd name="connsiteX130" fmla="*/ 26172 w 2136356"/>
                <a:gd name="connsiteY130" fmla="*/ 854447 h 1379538"/>
                <a:gd name="connsiteX131" fmla="*/ 606 w 2136356"/>
                <a:gd name="connsiteY131" fmla="*/ 822425 h 1379538"/>
                <a:gd name="connsiteX132" fmla="*/ 35759 w 2136356"/>
                <a:gd name="connsiteY132" fmla="*/ 620685 h 1379538"/>
                <a:gd name="connsiteX133" fmla="*/ 70912 w 2136356"/>
                <a:gd name="connsiteY133" fmla="*/ 591865 h 1379538"/>
                <a:gd name="connsiteX134" fmla="*/ 272242 w 2136356"/>
                <a:gd name="connsiteY134" fmla="*/ 591865 h 1379538"/>
                <a:gd name="connsiteX135" fmla="*/ 307395 w 2136356"/>
                <a:gd name="connsiteY135" fmla="*/ 559843 h 1379538"/>
                <a:gd name="connsiteX136" fmla="*/ 310591 w 2136356"/>
                <a:gd name="connsiteY136" fmla="*/ 556641 h 1379538"/>
                <a:gd name="connsiteX137" fmla="*/ 281830 w 2136356"/>
                <a:gd name="connsiteY137" fmla="*/ 524619 h 1379538"/>
                <a:gd name="connsiteX138" fmla="*/ 83695 w 2136356"/>
                <a:gd name="connsiteY138" fmla="*/ 524619 h 1379538"/>
                <a:gd name="connsiteX139" fmla="*/ 58129 w 2136356"/>
                <a:gd name="connsiteY139" fmla="*/ 492597 h 1379538"/>
                <a:gd name="connsiteX140" fmla="*/ 80499 w 2136356"/>
                <a:gd name="connsiteY140" fmla="*/ 358104 h 1379538"/>
                <a:gd name="connsiteX141" fmla="*/ 118848 w 2136356"/>
                <a:gd name="connsiteY141" fmla="*/ 326082 h 1379538"/>
                <a:gd name="connsiteX142" fmla="*/ 160392 w 2136356"/>
                <a:gd name="connsiteY142" fmla="*/ 326082 h 1379538"/>
                <a:gd name="connsiteX143" fmla="*/ 198741 w 2136356"/>
                <a:gd name="connsiteY143" fmla="*/ 297262 h 1379538"/>
                <a:gd name="connsiteX144" fmla="*/ 221111 w 2136356"/>
                <a:gd name="connsiteY144" fmla="*/ 159566 h 1379538"/>
                <a:gd name="connsiteX145" fmla="*/ 259460 w 2136356"/>
                <a:gd name="connsiteY145" fmla="*/ 130747 h 1379538"/>
                <a:gd name="connsiteX146" fmla="*/ 457594 w 2136356"/>
                <a:gd name="connsiteY146" fmla="*/ 130747 h 1379538"/>
                <a:gd name="connsiteX147" fmla="*/ 495943 w 2136356"/>
                <a:gd name="connsiteY147" fmla="*/ 98724 h 1379538"/>
                <a:gd name="connsiteX148" fmla="*/ 495943 w 2136356"/>
                <a:gd name="connsiteY148" fmla="*/ 95522 h 1379538"/>
                <a:gd name="connsiteX149" fmla="*/ 531096 w 2136356"/>
                <a:gd name="connsiteY149" fmla="*/ 63500 h 1379538"/>
                <a:gd name="connsiteX150" fmla="*/ 1701072 w 2136356"/>
                <a:gd name="connsiteY150" fmla="*/ 0 h 1379538"/>
                <a:gd name="connsiteX151" fmla="*/ 2110182 w 2136356"/>
                <a:gd name="connsiteY151" fmla="*/ 0 h 1379538"/>
                <a:gd name="connsiteX152" fmla="*/ 2135751 w 2136356"/>
                <a:gd name="connsiteY152" fmla="*/ 28855 h 1379538"/>
                <a:gd name="connsiteX153" fmla="*/ 2113378 w 2136356"/>
                <a:gd name="connsiteY153" fmla="*/ 166719 h 1379538"/>
                <a:gd name="connsiteX154" fmla="*/ 2075024 w 2136356"/>
                <a:gd name="connsiteY154" fmla="*/ 195574 h 1379538"/>
                <a:gd name="connsiteX155" fmla="*/ 2033474 w 2136356"/>
                <a:gd name="connsiteY155" fmla="*/ 195574 h 1379538"/>
                <a:gd name="connsiteX156" fmla="*/ 1998316 w 2136356"/>
                <a:gd name="connsiteY156" fmla="*/ 227635 h 1379538"/>
                <a:gd name="connsiteX157" fmla="*/ 1985531 w 2136356"/>
                <a:gd name="connsiteY157" fmla="*/ 298170 h 1379538"/>
                <a:gd name="connsiteX158" fmla="*/ 1947177 w 2136356"/>
                <a:gd name="connsiteY158" fmla="*/ 327025 h 1379538"/>
                <a:gd name="connsiteX159" fmla="*/ 1905627 w 2136356"/>
                <a:gd name="connsiteY159" fmla="*/ 327025 h 1379538"/>
                <a:gd name="connsiteX160" fmla="*/ 1880058 w 2136356"/>
                <a:gd name="connsiteY160" fmla="*/ 298170 h 1379538"/>
                <a:gd name="connsiteX161" fmla="*/ 1915216 w 2136356"/>
                <a:gd name="connsiteY161" fmla="*/ 96184 h 1379538"/>
                <a:gd name="connsiteX162" fmla="*/ 1889646 w 2136356"/>
                <a:gd name="connsiteY162" fmla="*/ 64123 h 1379538"/>
                <a:gd name="connsiteX163" fmla="*/ 1688288 w 2136356"/>
                <a:gd name="connsiteY163" fmla="*/ 64123 h 1379538"/>
                <a:gd name="connsiteX164" fmla="*/ 1662718 w 2136356"/>
                <a:gd name="connsiteY164" fmla="*/ 32061 h 1379538"/>
                <a:gd name="connsiteX165" fmla="*/ 1662718 w 2136356"/>
                <a:gd name="connsiteY165" fmla="*/ 28855 h 1379538"/>
                <a:gd name="connsiteX166" fmla="*/ 1701072 w 2136356"/>
                <a:gd name="connsiteY166" fmla="*/ 0 h 137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2136356" h="1379538">
                  <a:moveTo>
                    <a:pt x="306972" y="1017588"/>
                  </a:moveTo>
                  <a:cubicBezTo>
                    <a:pt x="319672" y="1017588"/>
                    <a:pt x="329197" y="1033657"/>
                    <a:pt x="326022" y="1049725"/>
                  </a:cubicBezTo>
                  <a:cubicBezTo>
                    <a:pt x="326022" y="1049725"/>
                    <a:pt x="326022" y="1049725"/>
                    <a:pt x="316497" y="1120428"/>
                  </a:cubicBezTo>
                  <a:cubicBezTo>
                    <a:pt x="313322" y="1136496"/>
                    <a:pt x="297447" y="1149351"/>
                    <a:pt x="284747" y="1149351"/>
                  </a:cubicBezTo>
                  <a:cubicBezTo>
                    <a:pt x="268872" y="1149351"/>
                    <a:pt x="259347" y="1136496"/>
                    <a:pt x="262522" y="1120428"/>
                  </a:cubicBezTo>
                  <a:cubicBezTo>
                    <a:pt x="262522" y="1120428"/>
                    <a:pt x="262522" y="1120428"/>
                    <a:pt x="275222" y="1049725"/>
                  </a:cubicBezTo>
                  <a:cubicBezTo>
                    <a:pt x="278397" y="1033657"/>
                    <a:pt x="291097" y="1017588"/>
                    <a:pt x="306972" y="1017588"/>
                  </a:cubicBezTo>
                  <a:close/>
                  <a:moveTo>
                    <a:pt x="739534" y="985838"/>
                  </a:moveTo>
                  <a:cubicBezTo>
                    <a:pt x="739534" y="985838"/>
                    <a:pt x="739534" y="985838"/>
                    <a:pt x="832223" y="985838"/>
                  </a:cubicBezTo>
                  <a:cubicBezTo>
                    <a:pt x="851400" y="985838"/>
                    <a:pt x="864184" y="998641"/>
                    <a:pt x="860988" y="1017844"/>
                  </a:cubicBezTo>
                  <a:cubicBezTo>
                    <a:pt x="860988" y="1017844"/>
                    <a:pt x="860988" y="1017844"/>
                    <a:pt x="835419" y="1152270"/>
                  </a:cubicBezTo>
                  <a:cubicBezTo>
                    <a:pt x="832223" y="1168273"/>
                    <a:pt x="816242" y="1184276"/>
                    <a:pt x="800261" y="1184276"/>
                  </a:cubicBezTo>
                  <a:cubicBezTo>
                    <a:pt x="800261" y="1184276"/>
                    <a:pt x="800261" y="1184276"/>
                    <a:pt x="653238" y="1184276"/>
                  </a:cubicBezTo>
                  <a:cubicBezTo>
                    <a:pt x="634061" y="1184276"/>
                    <a:pt x="624472" y="1168273"/>
                    <a:pt x="624472" y="1152270"/>
                  </a:cubicBezTo>
                  <a:cubicBezTo>
                    <a:pt x="624472" y="1152270"/>
                    <a:pt x="624472" y="1152270"/>
                    <a:pt x="637257" y="1081857"/>
                  </a:cubicBezTo>
                  <a:cubicBezTo>
                    <a:pt x="640453" y="1065853"/>
                    <a:pt x="656434" y="1053051"/>
                    <a:pt x="669218" y="1053051"/>
                  </a:cubicBezTo>
                  <a:cubicBezTo>
                    <a:pt x="685199" y="1053051"/>
                    <a:pt x="697984" y="1037048"/>
                    <a:pt x="701180" y="1021045"/>
                  </a:cubicBezTo>
                  <a:lnTo>
                    <a:pt x="701180" y="1017844"/>
                  </a:lnTo>
                  <a:cubicBezTo>
                    <a:pt x="704376" y="998641"/>
                    <a:pt x="720357" y="985838"/>
                    <a:pt x="739534" y="985838"/>
                  </a:cubicBezTo>
                  <a:close/>
                  <a:moveTo>
                    <a:pt x="669177" y="787400"/>
                  </a:moveTo>
                  <a:lnTo>
                    <a:pt x="710707" y="787400"/>
                  </a:lnTo>
                  <a:cubicBezTo>
                    <a:pt x="726680" y="787400"/>
                    <a:pt x="739458" y="803469"/>
                    <a:pt x="736263" y="819537"/>
                  </a:cubicBezTo>
                  <a:cubicBezTo>
                    <a:pt x="736263" y="819537"/>
                    <a:pt x="736263" y="819537"/>
                    <a:pt x="736263" y="822751"/>
                  </a:cubicBezTo>
                  <a:cubicBezTo>
                    <a:pt x="733069" y="842034"/>
                    <a:pt x="745847" y="854888"/>
                    <a:pt x="761820" y="854888"/>
                  </a:cubicBezTo>
                  <a:cubicBezTo>
                    <a:pt x="761820" y="854888"/>
                    <a:pt x="761820" y="854888"/>
                    <a:pt x="857658" y="854888"/>
                  </a:cubicBezTo>
                  <a:cubicBezTo>
                    <a:pt x="873631" y="854888"/>
                    <a:pt x="886409" y="867743"/>
                    <a:pt x="883215" y="887026"/>
                  </a:cubicBezTo>
                  <a:cubicBezTo>
                    <a:pt x="883215" y="887026"/>
                    <a:pt x="883215" y="887026"/>
                    <a:pt x="883215" y="890239"/>
                  </a:cubicBezTo>
                  <a:cubicBezTo>
                    <a:pt x="880020" y="906308"/>
                    <a:pt x="860853" y="919163"/>
                    <a:pt x="844880" y="919163"/>
                  </a:cubicBezTo>
                  <a:cubicBezTo>
                    <a:pt x="844880" y="919163"/>
                    <a:pt x="844880" y="919163"/>
                    <a:pt x="697928" y="919163"/>
                  </a:cubicBezTo>
                  <a:cubicBezTo>
                    <a:pt x="681955" y="919163"/>
                    <a:pt x="669177" y="906308"/>
                    <a:pt x="672372" y="890239"/>
                  </a:cubicBezTo>
                  <a:cubicBezTo>
                    <a:pt x="672372" y="890239"/>
                    <a:pt x="672372" y="890239"/>
                    <a:pt x="672372" y="887026"/>
                  </a:cubicBezTo>
                  <a:cubicBezTo>
                    <a:pt x="675566" y="867743"/>
                    <a:pt x="665982" y="854888"/>
                    <a:pt x="653204" y="854888"/>
                  </a:cubicBezTo>
                  <a:cubicBezTo>
                    <a:pt x="637231" y="854888"/>
                    <a:pt x="627647" y="842034"/>
                    <a:pt x="630842" y="822751"/>
                  </a:cubicBezTo>
                  <a:cubicBezTo>
                    <a:pt x="630842" y="822751"/>
                    <a:pt x="630842" y="822751"/>
                    <a:pt x="630842" y="819537"/>
                  </a:cubicBezTo>
                  <a:cubicBezTo>
                    <a:pt x="634036" y="803469"/>
                    <a:pt x="650009" y="787400"/>
                    <a:pt x="669177" y="787400"/>
                  </a:cubicBezTo>
                  <a:close/>
                  <a:moveTo>
                    <a:pt x="924184" y="492125"/>
                  </a:moveTo>
                  <a:cubicBezTo>
                    <a:pt x="940262" y="492125"/>
                    <a:pt x="949909" y="504980"/>
                    <a:pt x="946694" y="524262"/>
                  </a:cubicBezTo>
                  <a:cubicBezTo>
                    <a:pt x="946694" y="524262"/>
                    <a:pt x="946694" y="524262"/>
                    <a:pt x="946694" y="527476"/>
                  </a:cubicBezTo>
                  <a:cubicBezTo>
                    <a:pt x="943478" y="543545"/>
                    <a:pt x="927399" y="556400"/>
                    <a:pt x="914537" y="556400"/>
                  </a:cubicBezTo>
                  <a:cubicBezTo>
                    <a:pt x="898458" y="556400"/>
                    <a:pt x="885595" y="572468"/>
                    <a:pt x="882380" y="588537"/>
                  </a:cubicBezTo>
                  <a:cubicBezTo>
                    <a:pt x="882380" y="588537"/>
                    <a:pt x="882380" y="588537"/>
                    <a:pt x="882380" y="591751"/>
                  </a:cubicBezTo>
                  <a:cubicBezTo>
                    <a:pt x="879164" y="611033"/>
                    <a:pt x="863086" y="623888"/>
                    <a:pt x="850223" y="623888"/>
                  </a:cubicBezTo>
                  <a:cubicBezTo>
                    <a:pt x="834144" y="623888"/>
                    <a:pt x="824497" y="611033"/>
                    <a:pt x="827713" y="591751"/>
                  </a:cubicBezTo>
                  <a:cubicBezTo>
                    <a:pt x="827713" y="591751"/>
                    <a:pt x="827713" y="591751"/>
                    <a:pt x="827713" y="588537"/>
                  </a:cubicBezTo>
                  <a:cubicBezTo>
                    <a:pt x="830929" y="572468"/>
                    <a:pt x="847007" y="556400"/>
                    <a:pt x="859870" y="556400"/>
                  </a:cubicBezTo>
                  <a:cubicBezTo>
                    <a:pt x="875948" y="556400"/>
                    <a:pt x="888811" y="543545"/>
                    <a:pt x="892027" y="527476"/>
                  </a:cubicBezTo>
                  <a:cubicBezTo>
                    <a:pt x="892027" y="527476"/>
                    <a:pt x="892027" y="527476"/>
                    <a:pt x="892027" y="524262"/>
                  </a:cubicBezTo>
                  <a:cubicBezTo>
                    <a:pt x="895242" y="504980"/>
                    <a:pt x="911321" y="492125"/>
                    <a:pt x="924184" y="492125"/>
                  </a:cubicBezTo>
                  <a:close/>
                  <a:moveTo>
                    <a:pt x="1310774" y="131763"/>
                  </a:moveTo>
                  <a:lnTo>
                    <a:pt x="1825984" y="131763"/>
                  </a:lnTo>
                  <a:cubicBezTo>
                    <a:pt x="1841984" y="131763"/>
                    <a:pt x="1854784" y="144561"/>
                    <a:pt x="1851584" y="160558"/>
                  </a:cubicBezTo>
                  <a:cubicBezTo>
                    <a:pt x="1851584" y="160558"/>
                    <a:pt x="1851584" y="160558"/>
                    <a:pt x="1781183" y="560486"/>
                  </a:cubicBezTo>
                  <a:cubicBezTo>
                    <a:pt x="1777983" y="576483"/>
                    <a:pt x="1761982" y="592480"/>
                    <a:pt x="1742782" y="592480"/>
                  </a:cubicBezTo>
                  <a:cubicBezTo>
                    <a:pt x="1742782" y="592480"/>
                    <a:pt x="1742782" y="592480"/>
                    <a:pt x="1595579" y="592480"/>
                  </a:cubicBezTo>
                  <a:cubicBezTo>
                    <a:pt x="1579579" y="592480"/>
                    <a:pt x="1563578" y="605278"/>
                    <a:pt x="1560378" y="621275"/>
                  </a:cubicBezTo>
                  <a:cubicBezTo>
                    <a:pt x="1560378" y="621275"/>
                    <a:pt x="1560378" y="621275"/>
                    <a:pt x="1557178" y="624474"/>
                  </a:cubicBezTo>
                  <a:cubicBezTo>
                    <a:pt x="1557178" y="643671"/>
                    <a:pt x="1566779" y="656468"/>
                    <a:pt x="1585979" y="656468"/>
                  </a:cubicBezTo>
                  <a:cubicBezTo>
                    <a:pt x="1585979" y="656468"/>
                    <a:pt x="1585979" y="656468"/>
                    <a:pt x="1627580" y="656468"/>
                  </a:cubicBezTo>
                  <a:cubicBezTo>
                    <a:pt x="1643580" y="656468"/>
                    <a:pt x="1656380" y="672466"/>
                    <a:pt x="1653180" y="688463"/>
                  </a:cubicBezTo>
                  <a:cubicBezTo>
                    <a:pt x="1653180" y="688463"/>
                    <a:pt x="1653180" y="688463"/>
                    <a:pt x="1640380" y="758850"/>
                  </a:cubicBezTo>
                  <a:cubicBezTo>
                    <a:pt x="1637180" y="774847"/>
                    <a:pt x="1649980" y="787645"/>
                    <a:pt x="1665981" y="787645"/>
                  </a:cubicBezTo>
                  <a:cubicBezTo>
                    <a:pt x="1665981" y="787645"/>
                    <a:pt x="1665981" y="787645"/>
                    <a:pt x="1813183" y="787645"/>
                  </a:cubicBezTo>
                  <a:cubicBezTo>
                    <a:pt x="1832384" y="787645"/>
                    <a:pt x="1841984" y="803642"/>
                    <a:pt x="1838784" y="819639"/>
                  </a:cubicBezTo>
                  <a:cubicBezTo>
                    <a:pt x="1838784" y="819639"/>
                    <a:pt x="1838784" y="819639"/>
                    <a:pt x="1793983" y="1085191"/>
                  </a:cubicBezTo>
                  <a:cubicBezTo>
                    <a:pt x="1790783" y="1104388"/>
                    <a:pt x="1774783" y="1117185"/>
                    <a:pt x="1755582" y="1117185"/>
                  </a:cubicBezTo>
                  <a:cubicBezTo>
                    <a:pt x="1755582" y="1117185"/>
                    <a:pt x="1755582" y="1117185"/>
                    <a:pt x="1713981" y="1117185"/>
                  </a:cubicBezTo>
                  <a:cubicBezTo>
                    <a:pt x="1697981" y="1117185"/>
                    <a:pt x="1678781" y="1129983"/>
                    <a:pt x="1675581" y="1149180"/>
                  </a:cubicBezTo>
                  <a:cubicBezTo>
                    <a:pt x="1675581" y="1149180"/>
                    <a:pt x="1675581" y="1149180"/>
                    <a:pt x="1640380" y="1350743"/>
                  </a:cubicBezTo>
                  <a:cubicBezTo>
                    <a:pt x="1637180" y="1366740"/>
                    <a:pt x="1621180" y="1379538"/>
                    <a:pt x="1605179" y="1379538"/>
                  </a:cubicBezTo>
                  <a:cubicBezTo>
                    <a:pt x="1605179" y="1379538"/>
                    <a:pt x="1605179" y="1379538"/>
                    <a:pt x="1563578" y="1379538"/>
                  </a:cubicBezTo>
                  <a:cubicBezTo>
                    <a:pt x="1544378" y="1379538"/>
                    <a:pt x="1534778" y="1366740"/>
                    <a:pt x="1534778" y="1350743"/>
                  </a:cubicBezTo>
                  <a:cubicBezTo>
                    <a:pt x="1534778" y="1350743"/>
                    <a:pt x="1534778" y="1350743"/>
                    <a:pt x="1595579" y="1018003"/>
                  </a:cubicBezTo>
                  <a:cubicBezTo>
                    <a:pt x="1598779" y="998807"/>
                    <a:pt x="1601979" y="986009"/>
                    <a:pt x="1601979" y="986009"/>
                  </a:cubicBezTo>
                  <a:cubicBezTo>
                    <a:pt x="1601979" y="986009"/>
                    <a:pt x="1601979" y="973211"/>
                    <a:pt x="1605179" y="954015"/>
                  </a:cubicBezTo>
                  <a:cubicBezTo>
                    <a:pt x="1605179" y="954015"/>
                    <a:pt x="1605179" y="954015"/>
                    <a:pt x="1630780" y="819639"/>
                  </a:cubicBezTo>
                  <a:cubicBezTo>
                    <a:pt x="1633980" y="803642"/>
                    <a:pt x="1621180" y="787645"/>
                    <a:pt x="1605179" y="787645"/>
                  </a:cubicBezTo>
                  <a:cubicBezTo>
                    <a:pt x="1605179" y="787645"/>
                    <a:pt x="1605179" y="787645"/>
                    <a:pt x="1560378" y="787645"/>
                  </a:cubicBezTo>
                  <a:cubicBezTo>
                    <a:pt x="1544378" y="787645"/>
                    <a:pt x="1531578" y="774847"/>
                    <a:pt x="1534778" y="758850"/>
                  </a:cubicBezTo>
                  <a:cubicBezTo>
                    <a:pt x="1534778" y="758850"/>
                    <a:pt x="1534778" y="758850"/>
                    <a:pt x="1547578" y="688463"/>
                  </a:cubicBezTo>
                  <a:cubicBezTo>
                    <a:pt x="1550778" y="672466"/>
                    <a:pt x="1537978" y="656468"/>
                    <a:pt x="1521978" y="656468"/>
                  </a:cubicBezTo>
                  <a:cubicBezTo>
                    <a:pt x="1521978" y="656468"/>
                    <a:pt x="1521978" y="656468"/>
                    <a:pt x="1425976" y="656468"/>
                  </a:cubicBezTo>
                  <a:cubicBezTo>
                    <a:pt x="1409975" y="656468"/>
                    <a:pt x="1397175" y="643671"/>
                    <a:pt x="1400375" y="624474"/>
                  </a:cubicBezTo>
                  <a:cubicBezTo>
                    <a:pt x="1400375" y="624474"/>
                    <a:pt x="1400375" y="624474"/>
                    <a:pt x="1448376" y="358922"/>
                  </a:cubicBezTo>
                  <a:cubicBezTo>
                    <a:pt x="1451576" y="342925"/>
                    <a:pt x="1438776" y="326928"/>
                    <a:pt x="1422776" y="326928"/>
                  </a:cubicBezTo>
                  <a:cubicBezTo>
                    <a:pt x="1422776" y="326928"/>
                    <a:pt x="1422776" y="326928"/>
                    <a:pt x="1275573" y="326928"/>
                  </a:cubicBezTo>
                  <a:cubicBezTo>
                    <a:pt x="1256372" y="326928"/>
                    <a:pt x="1246772" y="314130"/>
                    <a:pt x="1246772" y="298133"/>
                  </a:cubicBezTo>
                  <a:cubicBezTo>
                    <a:pt x="1246772" y="298133"/>
                    <a:pt x="1246772" y="298133"/>
                    <a:pt x="1272373" y="160558"/>
                  </a:cubicBezTo>
                  <a:cubicBezTo>
                    <a:pt x="1275573" y="144561"/>
                    <a:pt x="1291573" y="131763"/>
                    <a:pt x="1310774" y="131763"/>
                  </a:cubicBezTo>
                  <a:close/>
                  <a:moveTo>
                    <a:pt x="531096" y="63500"/>
                  </a:moveTo>
                  <a:cubicBezTo>
                    <a:pt x="994476" y="63500"/>
                    <a:pt x="994476" y="63500"/>
                    <a:pt x="994476" y="63500"/>
                  </a:cubicBezTo>
                  <a:cubicBezTo>
                    <a:pt x="1013650" y="63500"/>
                    <a:pt x="1023237" y="79511"/>
                    <a:pt x="1020042" y="95522"/>
                  </a:cubicBezTo>
                  <a:cubicBezTo>
                    <a:pt x="1020042" y="98724"/>
                    <a:pt x="1020042" y="98724"/>
                    <a:pt x="1020042" y="98724"/>
                  </a:cubicBezTo>
                  <a:cubicBezTo>
                    <a:pt x="1016846" y="114735"/>
                    <a:pt x="1029629" y="130747"/>
                    <a:pt x="1045607" y="130747"/>
                  </a:cubicBezTo>
                  <a:cubicBezTo>
                    <a:pt x="1192611" y="130747"/>
                    <a:pt x="1192611" y="130747"/>
                    <a:pt x="1192611" y="130747"/>
                  </a:cubicBezTo>
                  <a:cubicBezTo>
                    <a:pt x="1211785" y="130747"/>
                    <a:pt x="1221372" y="143555"/>
                    <a:pt x="1218176" y="159566"/>
                  </a:cubicBezTo>
                  <a:cubicBezTo>
                    <a:pt x="1195806" y="297262"/>
                    <a:pt x="1195806" y="297262"/>
                    <a:pt x="1195806" y="297262"/>
                  </a:cubicBezTo>
                  <a:cubicBezTo>
                    <a:pt x="1192611" y="313273"/>
                    <a:pt x="1176632" y="326082"/>
                    <a:pt x="1157458" y="326082"/>
                  </a:cubicBezTo>
                  <a:cubicBezTo>
                    <a:pt x="1010454" y="326082"/>
                    <a:pt x="1010454" y="326082"/>
                    <a:pt x="1010454" y="326082"/>
                  </a:cubicBezTo>
                  <a:cubicBezTo>
                    <a:pt x="994476" y="326082"/>
                    <a:pt x="978497" y="342093"/>
                    <a:pt x="975302" y="358104"/>
                  </a:cubicBezTo>
                  <a:cubicBezTo>
                    <a:pt x="962519" y="428553"/>
                    <a:pt x="962519" y="428553"/>
                    <a:pt x="962519" y="428553"/>
                  </a:cubicBezTo>
                  <a:cubicBezTo>
                    <a:pt x="959323" y="444564"/>
                    <a:pt x="943344" y="460575"/>
                    <a:pt x="924170" y="460575"/>
                  </a:cubicBezTo>
                  <a:cubicBezTo>
                    <a:pt x="831494" y="460575"/>
                    <a:pt x="831494" y="460575"/>
                    <a:pt x="831494" y="460575"/>
                  </a:cubicBezTo>
                  <a:cubicBezTo>
                    <a:pt x="812320" y="460575"/>
                    <a:pt x="796341" y="473384"/>
                    <a:pt x="793145" y="489395"/>
                  </a:cubicBezTo>
                  <a:cubicBezTo>
                    <a:pt x="770775" y="623888"/>
                    <a:pt x="770775" y="623888"/>
                    <a:pt x="770775" y="623888"/>
                  </a:cubicBezTo>
                  <a:cubicBezTo>
                    <a:pt x="767580" y="643101"/>
                    <a:pt x="751601" y="655910"/>
                    <a:pt x="738818" y="655910"/>
                  </a:cubicBezTo>
                  <a:cubicBezTo>
                    <a:pt x="722839" y="655910"/>
                    <a:pt x="710057" y="671921"/>
                    <a:pt x="706861" y="687932"/>
                  </a:cubicBezTo>
                  <a:cubicBezTo>
                    <a:pt x="694078" y="758381"/>
                    <a:pt x="694078" y="758381"/>
                    <a:pt x="694078" y="758381"/>
                  </a:cubicBezTo>
                  <a:cubicBezTo>
                    <a:pt x="690882" y="774392"/>
                    <a:pt x="678099" y="787201"/>
                    <a:pt x="662121" y="787201"/>
                  </a:cubicBezTo>
                  <a:cubicBezTo>
                    <a:pt x="649338" y="787201"/>
                    <a:pt x="639751" y="774392"/>
                    <a:pt x="642946" y="758381"/>
                  </a:cubicBezTo>
                  <a:cubicBezTo>
                    <a:pt x="642946" y="751976"/>
                    <a:pt x="642946" y="751976"/>
                    <a:pt x="642946" y="751976"/>
                  </a:cubicBezTo>
                  <a:cubicBezTo>
                    <a:pt x="646142" y="735965"/>
                    <a:pt x="633359" y="723156"/>
                    <a:pt x="617381" y="723156"/>
                  </a:cubicBezTo>
                  <a:cubicBezTo>
                    <a:pt x="575836" y="723156"/>
                    <a:pt x="575836" y="723156"/>
                    <a:pt x="575836" y="723156"/>
                  </a:cubicBezTo>
                  <a:cubicBezTo>
                    <a:pt x="556662" y="723156"/>
                    <a:pt x="540683" y="735965"/>
                    <a:pt x="537487" y="751976"/>
                  </a:cubicBezTo>
                  <a:cubicBezTo>
                    <a:pt x="537487" y="758381"/>
                    <a:pt x="537487" y="758381"/>
                    <a:pt x="537487" y="758381"/>
                  </a:cubicBezTo>
                  <a:cubicBezTo>
                    <a:pt x="534292" y="774392"/>
                    <a:pt x="518313" y="787201"/>
                    <a:pt x="505530" y="787201"/>
                  </a:cubicBezTo>
                  <a:cubicBezTo>
                    <a:pt x="489552" y="787201"/>
                    <a:pt x="479964" y="774392"/>
                    <a:pt x="483160" y="758381"/>
                  </a:cubicBezTo>
                  <a:cubicBezTo>
                    <a:pt x="495943" y="687932"/>
                    <a:pt x="495943" y="687932"/>
                    <a:pt x="495943" y="687932"/>
                  </a:cubicBezTo>
                  <a:cubicBezTo>
                    <a:pt x="499139" y="671921"/>
                    <a:pt x="486356" y="655910"/>
                    <a:pt x="470377" y="655910"/>
                  </a:cubicBezTo>
                  <a:cubicBezTo>
                    <a:pt x="428833" y="655910"/>
                    <a:pt x="428833" y="655910"/>
                    <a:pt x="428833" y="655910"/>
                  </a:cubicBezTo>
                  <a:cubicBezTo>
                    <a:pt x="409659" y="655910"/>
                    <a:pt x="393680" y="671921"/>
                    <a:pt x="390484" y="687932"/>
                  </a:cubicBezTo>
                  <a:cubicBezTo>
                    <a:pt x="345744" y="953716"/>
                    <a:pt x="345744" y="953716"/>
                    <a:pt x="345744" y="953716"/>
                  </a:cubicBezTo>
                  <a:cubicBezTo>
                    <a:pt x="342548" y="972929"/>
                    <a:pt x="323374" y="985738"/>
                    <a:pt x="307395" y="985738"/>
                  </a:cubicBezTo>
                  <a:cubicBezTo>
                    <a:pt x="265851" y="985738"/>
                    <a:pt x="265851" y="985738"/>
                    <a:pt x="265851" y="985738"/>
                  </a:cubicBezTo>
                  <a:cubicBezTo>
                    <a:pt x="246677" y="985738"/>
                    <a:pt x="230698" y="998547"/>
                    <a:pt x="227502" y="1017760"/>
                  </a:cubicBezTo>
                  <a:cubicBezTo>
                    <a:pt x="205132" y="1152253"/>
                    <a:pt x="205132" y="1152253"/>
                    <a:pt x="205132" y="1152253"/>
                  </a:cubicBezTo>
                  <a:cubicBezTo>
                    <a:pt x="201937" y="1168264"/>
                    <a:pt x="185958" y="1184275"/>
                    <a:pt x="166784" y="1184275"/>
                  </a:cubicBezTo>
                  <a:cubicBezTo>
                    <a:pt x="125239" y="1184275"/>
                    <a:pt x="125239" y="1184275"/>
                    <a:pt x="125239" y="1184275"/>
                  </a:cubicBezTo>
                  <a:cubicBezTo>
                    <a:pt x="109261" y="1184275"/>
                    <a:pt x="96478" y="1168264"/>
                    <a:pt x="99673" y="1152253"/>
                  </a:cubicBezTo>
                  <a:cubicBezTo>
                    <a:pt x="147609" y="886469"/>
                    <a:pt x="147609" y="886469"/>
                    <a:pt x="147609" y="886469"/>
                  </a:cubicBezTo>
                  <a:cubicBezTo>
                    <a:pt x="150805" y="867256"/>
                    <a:pt x="138022" y="854447"/>
                    <a:pt x="118848" y="854447"/>
                  </a:cubicBezTo>
                  <a:cubicBezTo>
                    <a:pt x="26172" y="854447"/>
                    <a:pt x="26172" y="854447"/>
                    <a:pt x="26172" y="854447"/>
                  </a:cubicBezTo>
                  <a:cubicBezTo>
                    <a:pt x="6997" y="854447"/>
                    <a:pt x="-2590" y="841638"/>
                    <a:pt x="606" y="822425"/>
                  </a:cubicBezTo>
                  <a:cubicBezTo>
                    <a:pt x="35759" y="620685"/>
                    <a:pt x="35759" y="620685"/>
                    <a:pt x="35759" y="620685"/>
                  </a:cubicBezTo>
                  <a:cubicBezTo>
                    <a:pt x="38955" y="604674"/>
                    <a:pt x="54933" y="591865"/>
                    <a:pt x="70912" y="591865"/>
                  </a:cubicBezTo>
                  <a:cubicBezTo>
                    <a:pt x="272242" y="591865"/>
                    <a:pt x="272242" y="591865"/>
                    <a:pt x="272242" y="591865"/>
                  </a:cubicBezTo>
                  <a:cubicBezTo>
                    <a:pt x="288221" y="591865"/>
                    <a:pt x="304200" y="575854"/>
                    <a:pt x="307395" y="559843"/>
                  </a:cubicBezTo>
                  <a:lnTo>
                    <a:pt x="310591" y="556641"/>
                  </a:lnTo>
                  <a:cubicBezTo>
                    <a:pt x="313787" y="537428"/>
                    <a:pt x="301004" y="524619"/>
                    <a:pt x="281830" y="524619"/>
                  </a:cubicBezTo>
                  <a:cubicBezTo>
                    <a:pt x="83695" y="524619"/>
                    <a:pt x="83695" y="524619"/>
                    <a:pt x="83695" y="524619"/>
                  </a:cubicBezTo>
                  <a:cubicBezTo>
                    <a:pt x="67716" y="524619"/>
                    <a:pt x="54933" y="511810"/>
                    <a:pt x="58129" y="492597"/>
                  </a:cubicBezTo>
                  <a:cubicBezTo>
                    <a:pt x="80499" y="358104"/>
                    <a:pt x="80499" y="358104"/>
                    <a:pt x="80499" y="358104"/>
                  </a:cubicBezTo>
                  <a:cubicBezTo>
                    <a:pt x="83695" y="342093"/>
                    <a:pt x="99673" y="326082"/>
                    <a:pt x="118848" y="326082"/>
                  </a:cubicBezTo>
                  <a:cubicBezTo>
                    <a:pt x="160392" y="326082"/>
                    <a:pt x="160392" y="326082"/>
                    <a:pt x="160392" y="326082"/>
                  </a:cubicBezTo>
                  <a:cubicBezTo>
                    <a:pt x="176371" y="326082"/>
                    <a:pt x="195545" y="313273"/>
                    <a:pt x="198741" y="297262"/>
                  </a:cubicBezTo>
                  <a:cubicBezTo>
                    <a:pt x="221111" y="159566"/>
                    <a:pt x="221111" y="159566"/>
                    <a:pt x="221111" y="159566"/>
                  </a:cubicBezTo>
                  <a:cubicBezTo>
                    <a:pt x="224307" y="143555"/>
                    <a:pt x="240285" y="130747"/>
                    <a:pt x="259460" y="130747"/>
                  </a:cubicBezTo>
                  <a:cubicBezTo>
                    <a:pt x="457594" y="130747"/>
                    <a:pt x="457594" y="130747"/>
                    <a:pt x="457594" y="130747"/>
                  </a:cubicBezTo>
                  <a:cubicBezTo>
                    <a:pt x="476769" y="130747"/>
                    <a:pt x="492747" y="114735"/>
                    <a:pt x="495943" y="98724"/>
                  </a:cubicBezTo>
                  <a:cubicBezTo>
                    <a:pt x="495943" y="95522"/>
                    <a:pt x="495943" y="95522"/>
                    <a:pt x="495943" y="95522"/>
                  </a:cubicBezTo>
                  <a:cubicBezTo>
                    <a:pt x="499139" y="79511"/>
                    <a:pt x="515117" y="63500"/>
                    <a:pt x="531096" y="63500"/>
                  </a:cubicBezTo>
                  <a:close/>
                  <a:moveTo>
                    <a:pt x="1701072" y="0"/>
                  </a:moveTo>
                  <a:lnTo>
                    <a:pt x="2110182" y="0"/>
                  </a:lnTo>
                  <a:cubicBezTo>
                    <a:pt x="2129359" y="0"/>
                    <a:pt x="2138947" y="12824"/>
                    <a:pt x="2135751" y="28855"/>
                  </a:cubicBezTo>
                  <a:cubicBezTo>
                    <a:pt x="2135751" y="28855"/>
                    <a:pt x="2135751" y="28855"/>
                    <a:pt x="2113378" y="166719"/>
                  </a:cubicBezTo>
                  <a:cubicBezTo>
                    <a:pt x="2110182" y="182749"/>
                    <a:pt x="2094201" y="195574"/>
                    <a:pt x="2075024" y="195574"/>
                  </a:cubicBezTo>
                  <a:cubicBezTo>
                    <a:pt x="2075024" y="195574"/>
                    <a:pt x="2075024" y="195574"/>
                    <a:pt x="2033474" y="195574"/>
                  </a:cubicBezTo>
                  <a:cubicBezTo>
                    <a:pt x="2017493" y="195574"/>
                    <a:pt x="1998316" y="211604"/>
                    <a:pt x="1998316" y="227635"/>
                  </a:cubicBezTo>
                  <a:cubicBezTo>
                    <a:pt x="1998316" y="227635"/>
                    <a:pt x="1998316" y="227635"/>
                    <a:pt x="1985531" y="298170"/>
                  </a:cubicBezTo>
                  <a:cubicBezTo>
                    <a:pt x="1982335" y="314201"/>
                    <a:pt x="1966354" y="327025"/>
                    <a:pt x="1947177" y="327025"/>
                  </a:cubicBezTo>
                  <a:cubicBezTo>
                    <a:pt x="1947177" y="327025"/>
                    <a:pt x="1947177" y="327025"/>
                    <a:pt x="1905627" y="327025"/>
                  </a:cubicBezTo>
                  <a:cubicBezTo>
                    <a:pt x="1889646" y="327025"/>
                    <a:pt x="1876862" y="314201"/>
                    <a:pt x="1880058" y="298170"/>
                  </a:cubicBezTo>
                  <a:cubicBezTo>
                    <a:pt x="1880058" y="298170"/>
                    <a:pt x="1880058" y="298170"/>
                    <a:pt x="1915216" y="96184"/>
                  </a:cubicBezTo>
                  <a:cubicBezTo>
                    <a:pt x="1918412" y="80153"/>
                    <a:pt x="1905627" y="64123"/>
                    <a:pt x="1889646" y="64123"/>
                  </a:cubicBezTo>
                  <a:cubicBezTo>
                    <a:pt x="1889646" y="64123"/>
                    <a:pt x="1889646" y="64123"/>
                    <a:pt x="1688288" y="64123"/>
                  </a:cubicBezTo>
                  <a:cubicBezTo>
                    <a:pt x="1672307" y="64123"/>
                    <a:pt x="1659522" y="51298"/>
                    <a:pt x="1662718" y="32061"/>
                  </a:cubicBezTo>
                  <a:cubicBezTo>
                    <a:pt x="1662718" y="32061"/>
                    <a:pt x="1662718" y="32061"/>
                    <a:pt x="1662718" y="28855"/>
                  </a:cubicBezTo>
                  <a:cubicBezTo>
                    <a:pt x="1665915" y="12824"/>
                    <a:pt x="1681895" y="0"/>
                    <a:pt x="170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" name="楕円 4"/>
            <p:cNvSpPr/>
            <p:nvPr/>
          </p:nvSpPr>
          <p:spPr bwMode="auto">
            <a:xfrm>
              <a:off x="294192" y="3015394"/>
              <a:ext cx="3912381" cy="2701753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60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err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Ansible</a:t>
              </a:r>
              <a:r>
                <a:rPr kumimoji="1" lang="en-US" altLang="ja-JP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-galaxy</a:t>
              </a:r>
              <a:endParaRPr kumimoji="1" lang="ja-JP" altLang="en-US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sp>
          <p:nvSpPr>
            <p:cNvPr id="11" name="フローチャート: 複数書類 10"/>
            <p:cNvSpPr/>
            <p:nvPr/>
          </p:nvSpPr>
          <p:spPr bwMode="auto">
            <a:xfrm>
              <a:off x="3759190" y="2646759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gray">
            <a:xfrm>
              <a:off x="4860040" y="3285902"/>
              <a:ext cx="3707793" cy="2204830"/>
            </a:xfrm>
            <a:prstGeom prst="rect">
              <a:avLst/>
            </a:prstGeom>
            <a:solidFill>
              <a:schemeClr val="accent6"/>
            </a:solidFill>
            <a:ln w="152400" cmpd="dbl">
              <a:solidFill>
                <a:schemeClr val="accent6"/>
              </a:solidFill>
            </a:ln>
            <a:effectLst/>
            <a:extLst/>
          </p:spPr>
          <p:txBody>
  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gray">
            <a:xfrm>
              <a:off x="7960359" y="3361191"/>
              <a:ext cx="607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solidFill>
                    <a:schemeClr val="bg1"/>
                  </a:solidFill>
                </a:rPr>
                <a:t>ITA</a:t>
              </a:r>
              <a:endParaRPr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円柱 14"/>
            <p:cNvSpPr/>
            <p:nvPr/>
          </p:nvSpPr>
          <p:spPr bwMode="auto">
            <a:xfrm>
              <a:off x="5266747" y="3558838"/>
              <a:ext cx="1296180" cy="1801614"/>
            </a:xfrm>
            <a:prstGeom prst="can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gray">
            <a:xfrm>
              <a:off x="6925384" y="4081251"/>
              <a:ext cx="1260271" cy="7567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</a:t>
              </a:r>
              <a:br>
                <a:rPr lang="en-US" altLang="ja-JP" sz="1400" b="1" dirty="0" smtClean="0">
                  <a:solidFill>
                    <a:schemeClr val="accent6"/>
                  </a:solidFill>
                </a:rPr>
              </a:b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7" name="カギ線コネクタ 122"/>
            <p:cNvCxnSpPr/>
            <p:nvPr/>
          </p:nvCxnSpPr>
          <p:spPr bwMode="auto">
            <a:xfrm>
              <a:off x="6421314" y="4496332"/>
              <a:ext cx="504070" cy="0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glow rad="38100">
                <a:schemeClr val="bg1"/>
              </a:glow>
            </a:effectLst>
            <a:extLst/>
          </p:spPr>
        </p:cxnSp>
        <p:sp>
          <p:nvSpPr>
            <p:cNvPr id="23" name="フローチャート: 複数書類 22"/>
            <p:cNvSpPr/>
            <p:nvPr/>
          </p:nvSpPr>
          <p:spPr bwMode="auto">
            <a:xfrm>
              <a:off x="5472060" y="4282867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31" name="下カーブ矢印 30"/>
            <p:cNvSpPr/>
            <p:nvPr/>
          </p:nvSpPr>
          <p:spPr bwMode="auto">
            <a:xfrm>
              <a:off x="2508978" y="2376853"/>
              <a:ext cx="3395189" cy="1023821"/>
            </a:xfrm>
            <a:prstGeom prst="curved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446772" y="3571628"/>
              <a:ext cx="93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</a:rPr>
                <a:t>CMDB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楕円 31"/>
            <p:cNvSpPr/>
            <p:nvPr/>
          </p:nvSpPr>
          <p:spPr bwMode="auto">
            <a:xfrm>
              <a:off x="2931449" y="4007918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楕円 35"/>
            <p:cNvSpPr/>
            <p:nvPr/>
          </p:nvSpPr>
          <p:spPr bwMode="auto">
            <a:xfrm>
              <a:off x="2841509" y="492839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楕円 36"/>
            <p:cNvSpPr/>
            <p:nvPr/>
          </p:nvSpPr>
          <p:spPr bwMode="auto">
            <a:xfrm>
              <a:off x="2047975" y="369594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楕円 37"/>
            <p:cNvSpPr/>
            <p:nvPr/>
          </p:nvSpPr>
          <p:spPr bwMode="auto">
            <a:xfrm>
              <a:off x="987179" y="3918501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楕円 38"/>
            <p:cNvSpPr/>
            <p:nvPr/>
          </p:nvSpPr>
          <p:spPr bwMode="auto">
            <a:xfrm>
              <a:off x="1626304" y="4882330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楕円 39"/>
            <p:cNvSpPr/>
            <p:nvPr/>
          </p:nvSpPr>
          <p:spPr bwMode="auto">
            <a:xfrm>
              <a:off x="771149" y="4491245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楕円 40"/>
            <p:cNvSpPr/>
            <p:nvPr/>
          </p:nvSpPr>
          <p:spPr bwMode="auto">
            <a:xfrm>
              <a:off x="1422766" y="3659937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2" name="楕円 41"/>
            <p:cNvSpPr/>
            <p:nvPr/>
          </p:nvSpPr>
          <p:spPr bwMode="auto">
            <a:xfrm>
              <a:off x="1426553" y="4043923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51" name="テキスト プレースホルダー 45"/>
          <p:cNvSpPr txBox="1">
            <a:spLocks/>
          </p:cNvSpPr>
          <p:nvPr/>
        </p:nvSpPr>
        <p:spPr>
          <a:xfrm>
            <a:off x="179388" y="836613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err="1" smtClean="0"/>
              <a:t>Exastro</a:t>
            </a:r>
            <a:r>
              <a:rPr lang="en-US" altLang="ja-JP" sz="1800" kern="0" dirty="0" smtClean="0"/>
              <a:t> ITA</a:t>
            </a:r>
            <a:r>
              <a:rPr lang="ja-JP" altLang="en-US" sz="1800" kern="0" dirty="0" smtClean="0"/>
              <a:t>における作業実行単位である「</a:t>
            </a:r>
            <a:r>
              <a:rPr lang="en-US" altLang="ja-JP" sz="1800" kern="0" dirty="0" smtClean="0"/>
              <a:t>Movement</a:t>
            </a:r>
            <a:r>
              <a:rPr lang="ja-JP" altLang="en-US" sz="1800" kern="0" dirty="0" smtClean="0"/>
              <a:t>」とロールパッケージ内の</a:t>
            </a:r>
            <a:r>
              <a:rPr lang="en-US" altLang="ja-JP" sz="1800" kern="0" dirty="0" smtClean="0"/>
              <a:t>role</a:t>
            </a:r>
            <a:r>
              <a:rPr lang="ja-JP" altLang="en-US" sz="1800" kern="0" dirty="0" smtClean="0"/>
              <a:t>を紐付</a:t>
            </a:r>
            <a:r>
              <a:rPr lang="ja-JP" altLang="en-US" sz="1800" kern="0" dirty="0"/>
              <a:t>け</a:t>
            </a:r>
            <a:r>
              <a:rPr lang="ja-JP" altLang="en-US" sz="1800" kern="0" dirty="0" smtClean="0"/>
              <a:t>ます。</a:t>
            </a:r>
          </a:p>
        </p:txBody>
      </p:sp>
      <p:sp>
        <p:nvSpPr>
          <p:cNvPr id="52" name="角丸四角形 51"/>
          <p:cNvSpPr/>
          <p:nvPr/>
        </p:nvSpPr>
        <p:spPr bwMode="auto">
          <a:xfrm>
            <a:off x="492805" y="1662188"/>
            <a:ext cx="4468727" cy="3007369"/>
          </a:xfrm>
          <a:prstGeom prst="roundRect">
            <a:avLst>
              <a:gd name="adj" fmla="val 563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3" name="フローチャート : 書類 51"/>
          <p:cNvSpPr/>
          <p:nvPr/>
        </p:nvSpPr>
        <p:spPr bwMode="auto">
          <a:xfrm>
            <a:off x="1306108" y="2765730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roles: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0001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0004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0002</a:t>
            </a:r>
          </a:p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92806" y="4893507"/>
            <a:ext cx="1559492" cy="1469192"/>
            <a:chOff x="180000" y="4893507"/>
            <a:chExt cx="1832027" cy="1469192"/>
          </a:xfrm>
        </p:grpSpPr>
        <p:sp>
          <p:nvSpPr>
            <p:cNvPr id="48" name="角丸四角形 47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0001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4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63" name="直線コネクタ 103"/>
          <p:cNvCxnSpPr>
            <a:stCxn id="61" idx="3"/>
            <a:endCxn id="53" idx="0"/>
          </p:cNvCxnSpPr>
          <p:nvPr/>
        </p:nvCxnSpPr>
        <p:spPr bwMode="auto">
          <a:xfrm>
            <a:off x="1834402" y="2161667"/>
            <a:ext cx="1091706" cy="60406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四角形吹き出し 65"/>
          <p:cNvSpPr/>
          <p:nvPr/>
        </p:nvSpPr>
        <p:spPr bwMode="auto">
          <a:xfrm>
            <a:off x="5206112" y="3367742"/>
            <a:ext cx="2520364" cy="644460"/>
          </a:xfrm>
          <a:prstGeom prst="wedgeRectCallout">
            <a:avLst>
              <a:gd name="adj1" fmla="val -135242"/>
              <a:gd name="adj2" fmla="val -2157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複数の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から使用する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を選択することが可能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2381957" y="1799407"/>
            <a:ext cx="2151622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100" b="1" dirty="0" smtClean="0">
                <a:latin typeface="+mj-ea"/>
                <a:ea typeface="+mj-ea"/>
              </a:rPr>
              <a:t>ロールパッケージファイル</a:t>
            </a:r>
            <a:endParaRPr kumimoji="1" lang="en-US" altLang="ja-JP" sz="1100" b="1" dirty="0" smtClean="0">
              <a:latin typeface="+mj-ea"/>
              <a:ea typeface="+mj-ea"/>
            </a:endParaRPr>
          </a:p>
          <a:p>
            <a:pPr algn="ctr"/>
            <a:endParaRPr lang="en-US" altLang="ja-JP" sz="700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Role.zip</a:t>
            </a:r>
          </a:p>
        </p:txBody>
      </p:sp>
      <p:sp>
        <p:nvSpPr>
          <p:cNvPr id="69" name="四角形吹き出し 68"/>
          <p:cNvSpPr/>
          <p:nvPr/>
        </p:nvSpPr>
        <p:spPr bwMode="auto">
          <a:xfrm>
            <a:off x="5206112" y="1826816"/>
            <a:ext cx="1800264" cy="1174715"/>
          </a:xfrm>
          <a:prstGeom prst="wedgeRectCallout">
            <a:avLst>
              <a:gd name="adj1" fmla="val -89799"/>
              <a:gd name="adj2" fmla="val -3205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j-ea"/>
              </a:rPr>
              <a:t>Role0001</a:t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endParaRPr lang="en-US" altLang="ja-JP" sz="1400" b="1" dirty="0">
              <a:latin typeface="+mj-ea"/>
            </a:endParaRPr>
          </a:p>
          <a:p>
            <a:r>
              <a:rPr lang="en-US" altLang="ja-JP" sz="1400" b="1" dirty="0" smtClean="0">
                <a:latin typeface="+mj-ea"/>
              </a:rPr>
              <a:t>Role0005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2105309" y="4893507"/>
            <a:ext cx="1559492" cy="1469192"/>
            <a:chOff x="180000" y="4893507"/>
            <a:chExt cx="1832027" cy="1469192"/>
          </a:xfrm>
        </p:grpSpPr>
        <p:sp>
          <p:nvSpPr>
            <p:cNvPr id="79" name="角丸四角形 7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0002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3717812" y="4893507"/>
            <a:ext cx="1559492" cy="1469192"/>
            <a:chOff x="180000" y="4893507"/>
            <a:chExt cx="1832027" cy="1469192"/>
          </a:xfrm>
        </p:grpSpPr>
        <p:sp>
          <p:nvSpPr>
            <p:cNvPr id="82" name="角丸四角形 81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0003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3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5330315" y="4882994"/>
            <a:ext cx="1559492" cy="1469192"/>
            <a:chOff x="180000" y="4893507"/>
            <a:chExt cx="1832027" cy="1469192"/>
          </a:xfrm>
        </p:grpSpPr>
        <p:sp>
          <p:nvSpPr>
            <p:cNvPr id="85" name="角丸四角形 84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0004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6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6984111" y="4875491"/>
            <a:ext cx="1559492" cy="1469192"/>
            <a:chOff x="180000" y="4893507"/>
            <a:chExt cx="1832027" cy="1469192"/>
          </a:xfrm>
        </p:grpSpPr>
        <p:sp>
          <p:nvSpPr>
            <p:cNvPr id="89" name="角丸四角形 8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0005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9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57" name="直線コネクタ 56"/>
          <p:cNvCxnSpPr>
            <a:stCxn id="53" idx="2"/>
            <a:endCxn id="54" idx="0"/>
          </p:cNvCxnSpPr>
          <p:nvPr/>
        </p:nvCxnSpPr>
        <p:spPr bwMode="auto">
          <a:xfrm flipH="1">
            <a:off x="1243470" y="4446730"/>
            <a:ext cx="1682638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3" idx="2"/>
            <a:endCxn id="80" idx="0"/>
          </p:cNvCxnSpPr>
          <p:nvPr/>
        </p:nvCxnSpPr>
        <p:spPr bwMode="auto">
          <a:xfrm flipH="1">
            <a:off x="2855973" y="4446730"/>
            <a:ext cx="70135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3" idx="2"/>
            <a:endCxn id="86" idx="0"/>
          </p:cNvCxnSpPr>
          <p:nvPr/>
        </p:nvCxnSpPr>
        <p:spPr bwMode="auto">
          <a:xfrm>
            <a:off x="2926108" y="4446730"/>
            <a:ext cx="3154871" cy="78938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テキスト ボックス 98"/>
          <p:cNvSpPr txBox="1"/>
          <p:nvPr/>
        </p:nvSpPr>
        <p:spPr>
          <a:xfrm>
            <a:off x="163154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252912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46049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54402" y="1801667"/>
            <a:ext cx="1080000" cy="720000"/>
            <a:chOff x="302121" y="2154052"/>
            <a:chExt cx="1080000" cy="720000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302121" y="2154052"/>
              <a:ext cx="1080000" cy="720000"/>
            </a:xfrm>
            <a:prstGeom prst="rect">
              <a:avLst/>
            </a:prstGeom>
            <a:ln w="285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329213" y="2226014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R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40" name="正方形/長方形 39"/>
          <p:cNvSpPr/>
          <p:nvPr/>
        </p:nvSpPr>
        <p:spPr bwMode="gray">
          <a:xfrm>
            <a:off x="2481579" y="2753818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+mj-ea"/>
              </a:rPr>
              <a:t>直接</a:t>
            </a:r>
            <a:r>
              <a:rPr lang="ja-JP" altLang="en-US" sz="1400" b="1" dirty="0">
                <a:latin typeface="+mj-ea"/>
              </a:rPr>
              <a:t>実行</a:t>
            </a:r>
            <a:r>
              <a:rPr lang="ja-JP" altLang="en-US" sz="1400" b="1" dirty="0" smtClean="0">
                <a:latin typeface="+mj-ea"/>
              </a:rPr>
              <a:t>する</a:t>
            </a:r>
            <a:r>
              <a:rPr lang="en-US" altLang="ja-JP" sz="1400" b="1" dirty="0" smtClean="0">
                <a:latin typeface="+mj-ea"/>
              </a:rPr>
              <a:t>Playbook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51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ITA</a:t>
            </a:r>
            <a:r>
              <a:rPr lang="ja-JP" altLang="en-US" sz="1600" kern="0" dirty="0"/>
              <a:t>を</a:t>
            </a:r>
            <a:r>
              <a:rPr lang="ja-JP" altLang="en-US" sz="1600" kern="0" dirty="0">
                <a:solidFill>
                  <a:srgbClr val="FF0000"/>
                </a:solidFill>
              </a:rPr>
              <a:t>使用する際に意識する必要</a:t>
            </a:r>
            <a:r>
              <a:rPr lang="ja-JP" altLang="en-US" sz="1600" kern="0" dirty="0" smtClean="0">
                <a:solidFill>
                  <a:srgbClr val="FF0000"/>
                </a:solidFill>
              </a:rPr>
              <a:t>はありません</a:t>
            </a:r>
            <a:r>
              <a:rPr lang="ja-JP" altLang="en-US" sz="1600" kern="0" dirty="0"/>
              <a:t>が、背景ではどのように動作をしているかを補足として記載します。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76096" y="1700760"/>
            <a:ext cx="2808000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作業実行ディレクトリ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site.yml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host_b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─roles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①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defaults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│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tasks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template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xxxx.yml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②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・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3407044" y="1718516"/>
            <a:ext cx="5400000" cy="756000"/>
          </a:xfrm>
          <a:prstGeom prst="wedgeRectCallout">
            <a:avLst>
              <a:gd name="adj1" fmla="val -77555"/>
              <a:gd name="adj2" fmla="val 2493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ロールパッケージファイルは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roles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フォルダのあるディレクトリを圧縮して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zip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ファイルにすること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3407044" y="2609683"/>
            <a:ext cx="5400000" cy="756000"/>
          </a:xfrm>
          <a:prstGeom prst="wedgeRectCallout">
            <a:avLst>
              <a:gd name="adj1" fmla="val -78328"/>
              <a:gd name="adj2" fmla="val 76219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実行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ディレクトリ名がそのまま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site.yml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(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直接</a:t>
            </a:r>
            <a:r>
              <a:rPr lang="ja-JP" altLang="en-US" sz="1400" b="1">
                <a:solidFill>
                  <a:schemeClr val="bg1"/>
                </a:solidFill>
                <a:latin typeface="+mj-ea"/>
              </a:rPr>
              <a:t>実行</a:t>
            </a:r>
            <a:r>
              <a:rPr lang="ja-JP" altLang="en-US" sz="1400" b="1" smtClean="0">
                <a:solidFill>
                  <a:schemeClr val="bg1"/>
                </a:solidFill>
                <a:latin typeface="+mj-ea"/>
              </a:rPr>
              <a:t>する</a:t>
            </a:r>
            <a:r>
              <a:rPr lang="en-US" altLang="ja-JP" sz="1400" b="1" smtClean="0">
                <a:solidFill>
                  <a:schemeClr val="bg1"/>
                </a:solidFill>
                <a:latin typeface="+mj-ea"/>
              </a:rPr>
              <a:t>Playbook)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に記載される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 bwMode="gray">
          <a:xfrm>
            <a:off x="736135" y="2150564"/>
            <a:ext cx="1296144" cy="12961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 txBox="1">
            <a:spLocks/>
          </p:cNvSpPr>
          <p:nvPr/>
        </p:nvSpPr>
        <p:spPr bwMode="gray">
          <a:xfrm>
            <a:off x="3407044" y="3518721"/>
            <a:ext cx="5400000" cy="2810689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ja-JP" altLang="en-US" sz="1200" kern="0" dirty="0" smtClean="0"/>
          </a:p>
          <a:p>
            <a:pPr marL="0" indent="0" algn="ctr">
              <a:buNone/>
            </a:pPr>
            <a:r>
              <a:rPr lang="en-US" altLang="ja-JP" sz="1200" kern="0" dirty="0"/>
              <a:t>※</a:t>
            </a:r>
            <a:r>
              <a:rPr lang="ja-JP" altLang="en-US" sz="1200" kern="0" dirty="0"/>
              <a:t>左図ディレクトリ構成はあくまで一例</a:t>
            </a: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18418"/>
              </p:ext>
            </p:extLst>
          </p:nvPr>
        </p:nvGraphicFramePr>
        <p:xfrm>
          <a:off x="3455615" y="3662741"/>
          <a:ext cx="520089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35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6476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2979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今回操作対象とするホスト一覧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(ITA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site.yml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直接実行する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 (ITA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ホストごとに異なる変数を定義した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を格納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(ITA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smtClean="0">
                          <a:solidFill>
                            <a:schemeClr val="tx1"/>
                          </a:solidFill>
                          <a:latin typeface="+mn-lt"/>
                        </a:rPr>
                        <a:t>を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実行する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名ごとに格納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⇒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配下の各ファイル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655545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defaults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内の可変部に与えるパラメータを記載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77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tasks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smtClean="0">
                          <a:solidFill>
                            <a:schemeClr val="tx1"/>
                          </a:solidFill>
                          <a:latin typeface="+mn-lt"/>
                        </a:rPr>
                        <a:t>実行</a:t>
                      </a:r>
                      <a:r>
                        <a:rPr kumimoji="1" lang="en-US" altLang="ja-JP" sz="1100" b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endParaRPr kumimoji="1" lang="en-US" altLang="ja-JP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61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template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smtClean="0">
                          <a:solidFill>
                            <a:schemeClr val="tx1"/>
                          </a:solidFill>
                          <a:latin typeface="+mn-lt"/>
                        </a:rPr>
                        <a:t>実行</a:t>
                      </a:r>
                      <a:r>
                        <a:rPr kumimoji="1" lang="en-US" altLang="ja-JP" sz="1100" b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smtClean="0">
                          <a:solidFill>
                            <a:schemeClr val="tx1"/>
                          </a:solidFill>
                          <a:latin typeface="+mn-lt"/>
                        </a:rPr>
                        <a:t>内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で使用するテキストファイル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6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28" y="1124680"/>
            <a:ext cx="2251549" cy="45815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5976708" cy="561670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メニュー機能</a:t>
            </a:r>
            <a:r>
              <a:rPr lang="ja-JP" altLang="en-US" b="1" dirty="0" smtClean="0"/>
              <a:t>説明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700" dirty="0" smtClean="0"/>
              <a:t>(</a:t>
            </a:r>
            <a:r>
              <a:rPr lang="en-US" altLang="ja-JP" sz="1700" dirty="0" err="1"/>
              <a:t>Ansible</a:t>
            </a:r>
            <a:r>
              <a:rPr lang="en-US" altLang="ja-JP" sz="1700" dirty="0"/>
              <a:t>-Legacy</a:t>
            </a:r>
            <a:r>
              <a:rPr lang="ja-JP" altLang="en-US" sz="1700" dirty="0" smtClean="0"/>
              <a:t>モードとの相違点を説明します</a:t>
            </a:r>
            <a:r>
              <a:rPr lang="en-US" altLang="ja-JP" sz="1700" dirty="0" smtClean="0"/>
              <a:t>)</a:t>
            </a:r>
          </a:p>
          <a:p>
            <a:pPr lvl="1"/>
            <a:endParaRPr kumimoji="1" lang="en-US" altLang="ja-JP" sz="1400" dirty="0"/>
          </a:p>
          <a:p>
            <a:pPr lvl="1"/>
            <a:r>
              <a:rPr lang="ja-JP" altLang="en-US" sz="1400" b="1" dirty="0"/>
              <a:t>ロールパッケージ</a:t>
            </a:r>
            <a:r>
              <a:rPr lang="ja-JP" altLang="en-US" sz="1400" b="1" dirty="0" smtClean="0"/>
              <a:t>管理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作成</a:t>
            </a:r>
            <a:r>
              <a:rPr lang="ja-JP" altLang="en-US" sz="1400" dirty="0"/>
              <a:t>したロールパッケージファイルの管理が可能です。</a:t>
            </a:r>
            <a:endParaRPr lang="en-US" altLang="ja-JP" sz="1400" dirty="0"/>
          </a:p>
          <a:p>
            <a:pPr lvl="1"/>
            <a:endParaRPr lang="en-US" altLang="ja-JP" sz="1400" b="1" dirty="0" smtClean="0"/>
          </a:p>
          <a:p>
            <a:pPr lvl="1"/>
            <a:r>
              <a:rPr lang="ja-JP" altLang="en-US" sz="1400" b="1" dirty="0" smtClean="0"/>
              <a:t>変数ネスト管理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ロールパッケージ</a:t>
            </a:r>
            <a:r>
              <a:rPr lang="ja-JP" altLang="en-US" sz="1400" dirty="0"/>
              <a:t>にて定義されている多段変数のうち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繰返配</a:t>
            </a:r>
            <a:r>
              <a:rPr lang="ja-JP" altLang="en-US" sz="1400" dirty="0"/>
              <a:t>列されている変数配列の最大繰返数の管理が行えます</a:t>
            </a:r>
            <a:r>
              <a:rPr lang="ja-JP" altLang="en-US" sz="1400" dirty="0" smtClean="0"/>
              <a:t>。</a:t>
            </a:r>
            <a:endParaRPr lang="en-US" altLang="ja-JP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165621" y="2083976"/>
            <a:ext cx="1430799" cy="3545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165621" y="2708900"/>
            <a:ext cx="1429200" cy="3564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9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5.3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-Pioneer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97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</a:t>
            </a:r>
            <a:r>
              <a:rPr lang="ja-JP" altLang="en-US" smtClean="0"/>
              <a:t>　</a:t>
            </a:r>
            <a:r>
              <a:rPr lang="en-US" altLang="ja-JP" smtClean="0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97242"/>
            <a:ext cx="8640000" cy="12615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>
                <a:latin typeface="+mj-ea"/>
                <a:ea typeface="+mj-ea"/>
              </a:rPr>
              <a:t>Ansible</a:t>
            </a:r>
            <a:r>
              <a:rPr lang="ja-JP" altLang="en-US" sz="1800" b="1" dirty="0">
                <a:latin typeface="+mj-ea"/>
                <a:ea typeface="+mj-ea"/>
              </a:rPr>
              <a:t>のどのモジュールを使っても自動化できない場合に、手動作業を挟んでしまうと自動化のメリットが半減します</a:t>
            </a:r>
            <a:r>
              <a:rPr lang="ja-JP" altLang="en-US" sz="1800" b="1" dirty="0" smtClean="0">
                <a:latin typeface="+mj-ea"/>
                <a:ea typeface="+mj-ea"/>
              </a:rPr>
              <a:t>。</a:t>
            </a:r>
            <a:r>
              <a:rPr lang="en-US" altLang="ja-JP" sz="1800" b="1" dirty="0" smtClean="0">
                <a:latin typeface="+mj-ea"/>
                <a:ea typeface="+mj-ea"/>
              </a:rPr>
              <a:t/>
            </a:r>
            <a:br>
              <a:rPr lang="en-US" altLang="ja-JP" sz="1800" b="1" dirty="0" smtClean="0">
                <a:latin typeface="+mj-ea"/>
                <a:ea typeface="+mj-ea"/>
              </a:rPr>
            </a:br>
            <a:r>
              <a:rPr lang="ja-JP" altLang="en-US" sz="1800" b="1" dirty="0" smtClean="0">
                <a:latin typeface="+mj-ea"/>
                <a:ea typeface="+mj-ea"/>
              </a:rPr>
              <a:t>そこ</a:t>
            </a:r>
            <a:r>
              <a:rPr lang="ja-JP" altLang="en-US" sz="1800" b="1" dirty="0">
                <a:latin typeface="+mj-ea"/>
                <a:ea typeface="+mj-ea"/>
              </a:rPr>
              <a:t>で、自動化を止めない最後の切り札として、</a:t>
            </a:r>
            <a:r>
              <a:rPr lang="en-US" altLang="ja-JP" sz="1800" b="1" dirty="0">
                <a:latin typeface="+mj-ea"/>
                <a:ea typeface="+mj-ea"/>
              </a:rPr>
              <a:t>ITA</a:t>
            </a:r>
            <a:r>
              <a:rPr lang="ja-JP" altLang="en-US" sz="1800" b="1" dirty="0">
                <a:latin typeface="+mj-ea"/>
                <a:ea typeface="+mj-ea"/>
              </a:rPr>
              <a:t>では</a:t>
            </a:r>
            <a:r>
              <a:rPr lang="en-US" altLang="ja-JP" sz="1800" b="1" dirty="0">
                <a:latin typeface="+mj-ea"/>
                <a:ea typeface="+mj-ea"/>
              </a:rPr>
              <a:t>Pioneer</a:t>
            </a:r>
            <a:r>
              <a:rPr lang="ja-JP" altLang="en-US" sz="1800" b="1" dirty="0">
                <a:latin typeface="+mj-ea"/>
                <a:ea typeface="+mj-ea"/>
              </a:rPr>
              <a:t>モードをご用意しています。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50362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自動化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を止めない最後の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切り札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-Pioneer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18" name="Picture 2" descr="Pioneerモー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6" y="3240321"/>
            <a:ext cx="8640000" cy="256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>
                <a:hlinkClick r:id="rId2" action="ppaction://hlinksldjump"/>
              </a:rPr>
              <a:t>はじめに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err="1" smtClean="0">
                <a:hlinkClick r:id="rId3" action="ppaction://hlinksldjump"/>
              </a:rPr>
              <a:t>Ansible</a:t>
            </a:r>
            <a:r>
              <a:rPr lang="ja-JP" altLang="en-US" dirty="0">
                <a:hlinkClick r:id="rId3" action="ppaction://hlinksldjump"/>
              </a:rPr>
              <a:t> </a:t>
            </a:r>
            <a:r>
              <a:rPr lang="en-US" altLang="ja-JP" dirty="0" smtClean="0">
                <a:hlinkClick r:id="rId3" action="ppaction://hlinksldjump"/>
              </a:rPr>
              <a:t>Driver</a:t>
            </a:r>
            <a:r>
              <a:rPr lang="ja-JP" altLang="en-US" dirty="0" smtClean="0">
                <a:hlinkClick r:id="rId3" action="ppaction://hlinksldjump"/>
              </a:rPr>
              <a:t>とは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err="1">
                <a:hlinkClick r:id="rId4" action="ppaction://hlinksldjump"/>
              </a:rPr>
              <a:t>Ansible</a:t>
            </a:r>
            <a:r>
              <a:rPr lang="en-US" altLang="ja-JP" dirty="0">
                <a:hlinkClick r:id="rId4" action="ppaction://hlinksldjump"/>
              </a:rPr>
              <a:t> Tower</a:t>
            </a:r>
            <a:r>
              <a:rPr lang="ja-JP" altLang="en-US" dirty="0">
                <a:hlinkClick r:id="rId4" action="ppaction://hlinksldjump"/>
              </a:rPr>
              <a:t>との</a:t>
            </a:r>
            <a:r>
              <a:rPr lang="ja-JP" altLang="en-US" dirty="0" smtClean="0">
                <a:hlinkClick r:id="rId4" action="ppaction://hlinksldjump"/>
              </a:rPr>
              <a:t>連携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hlinkClick r:id="rId5" action="ppaction://hlinksldjump"/>
              </a:rPr>
              <a:t>3</a:t>
            </a:r>
            <a:r>
              <a:rPr lang="ja-JP" altLang="en-US" dirty="0" err="1">
                <a:hlinkClick r:id="rId5" action="ppaction://hlinksldjump"/>
              </a:rPr>
              <a:t>つの</a:t>
            </a:r>
            <a:r>
              <a:rPr lang="ja-JP" altLang="en-US" dirty="0">
                <a:hlinkClick r:id="rId5" action="ppaction://hlinksldjump"/>
              </a:rPr>
              <a:t>モードの</a:t>
            </a:r>
            <a:r>
              <a:rPr lang="ja-JP" altLang="en-US" dirty="0" smtClean="0">
                <a:hlinkClick r:id="rId5" action="ppaction://hlinksldjump"/>
              </a:rPr>
              <a:t>説明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hlinkClick r:id="rId6" action="ppaction://hlinksldjump"/>
              </a:rPr>
              <a:t>各モードの</a:t>
            </a:r>
            <a:r>
              <a:rPr lang="ja-JP" altLang="en-US" dirty="0" smtClean="0">
                <a:hlinkClick r:id="rId6" action="ppaction://hlinksldjump"/>
              </a:rPr>
              <a:t>特徴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>
                <a:hlinkClick r:id="rId7" action="ppaction://hlinksldjump"/>
              </a:rPr>
              <a:t>Legacy</a:t>
            </a:r>
            <a:r>
              <a:rPr lang="ja-JP" altLang="en-US" sz="1600" dirty="0" smtClean="0">
                <a:hlinkClick r:id="rId7" action="ppaction://hlinksldjump"/>
              </a:rPr>
              <a:t>モード</a:t>
            </a:r>
            <a:endParaRPr lang="en-US" altLang="ja-JP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err="1">
                <a:hlinkClick r:id="rId8" action="ppaction://hlinksldjump"/>
              </a:rPr>
              <a:t>LegacyRole</a:t>
            </a:r>
            <a:r>
              <a:rPr lang="ja-JP" altLang="en-US" sz="1600" dirty="0" smtClean="0">
                <a:hlinkClick r:id="rId8" action="ppaction://hlinksldjump"/>
              </a:rPr>
              <a:t>モード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>
                <a:hlinkClick r:id="rId9" action="ppaction://hlinksldjump"/>
              </a:rPr>
              <a:t>Pioneer</a:t>
            </a:r>
            <a:r>
              <a:rPr lang="ja-JP" altLang="en-US" sz="1600" dirty="0">
                <a:hlinkClick r:id="rId9" action="ppaction://hlinksldjump"/>
              </a:rPr>
              <a:t>モード</a:t>
            </a:r>
            <a:endParaRPr lang="ja-JP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</a:t>
            </a:r>
            <a:r>
              <a:rPr lang="ja-JP" altLang="en-US" smtClean="0"/>
              <a:t>　</a:t>
            </a:r>
            <a:r>
              <a:rPr lang="en-US" altLang="ja-JP" smtClean="0"/>
              <a:t>(2/5)</a:t>
            </a:r>
            <a:endParaRPr kumimoji="1" lang="ja-JP" altLang="en-US" dirty="0"/>
          </a:p>
        </p:txBody>
      </p:sp>
      <p:sp>
        <p:nvSpPr>
          <p:cNvPr id="4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smtClean="0"/>
              <a:t>Pioneer</a:t>
            </a:r>
            <a:r>
              <a:rPr lang="ja-JP" altLang="en-US" sz="1800" kern="0" dirty="0" smtClean="0"/>
              <a:t>では直接実行する</a:t>
            </a:r>
            <a:r>
              <a:rPr lang="en-US" altLang="ja-JP" sz="1800" kern="0" dirty="0" smtClean="0"/>
              <a:t>Playbook</a:t>
            </a:r>
            <a:r>
              <a:rPr lang="ja-JP" altLang="en-US" sz="1800" kern="0" dirty="0" smtClean="0"/>
              <a:t>から</a:t>
            </a:r>
            <a:r>
              <a:rPr lang="en-US" altLang="ja-JP" sz="1800" kern="0" dirty="0" smtClean="0"/>
              <a:t>Pioneer</a:t>
            </a:r>
            <a:r>
              <a:rPr lang="ja-JP" altLang="en-US" sz="1800" kern="0" dirty="0" smtClean="0"/>
              <a:t>モジュール</a:t>
            </a:r>
            <a:r>
              <a:rPr lang="en-US" altLang="ja-JP" sz="1800" kern="0" dirty="0" smtClean="0"/>
              <a:t>(ITA</a:t>
            </a:r>
            <a:r>
              <a:rPr lang="ja-JP" altLang="en-US" sz="1800" kern="0" dirty="0" smtClean="0"/>
              <a:t>独自モジュール</a:t>
            </a:r>
            <a:r>
              <a:rPr lang="en-US" altLang="ja-JP" sz="1800" kern="0" dirty="0" smtClean="0"/>
              <a:t>)</a:t>
            </a:r>
            <a:r>
              <a:rPr lang="ja-JP" altLang="en-US" sz="1800" kern="0" dirty="0" smtClean="0"/>
              <a:t>を使って対話ファイル</a:t>
            </a:r>
            <a:r>
              <a:rPr lang="en-US" altLang="ja-JP" sz="1800" kern="0" dirty="0" smtClean="0"/>
              <a:t>(</a:t>
            </a:r>
            <a:r>
              <a:rPr lang="en-US" altLang="ja-JP" sz="1800" kern="0" dirty="0"/>
              <a:t>※</a:t>
            </a:r>
            <a:r>
              <a:rPr lang="en-US" altLang="ja-JP" sz="1800" kern="0" dirty="0" smtClean="0"/>
              <a:t>)</a:t>
            </a:r>
            <a:r>
              <a:rPr lang="ja-JP" altLang="en-US" sz="1800" kern="0" dirty="0" smtClean="0"/>
              <a:t>を順番で実行します。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en-US" altLang="ja-JP" sz="1800" kern="0" dirty="0" smtClean="0"/>
              <a:t>※</a:t>
            </a:r>
            <a:r>
              <a:rPr lang="ja-JP" altLang="en-US" sz="1600" kern="0" dirty="0" smtClean="0"/>
              <a:t>対話ファイルについては次スライドで説明。</a:t>
            </a:r>
            <a:endParaRPr lang="en-US" altLang="ja-JP" sz="1600" kern="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047264"/>
            <a:ext cx="5940000" cy="2844000"/>
          </a:xfrm>
          <a:prstGeom prst="roundRect">
            <a:avLst>
              <a:gd name="adj" fmla="val 44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1155991" y="2982804"/>
            <a:ext cx="486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pioneer_module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3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24980" y="2157669"/>
            <a:ext cx="1080000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0" name="直線コネクタ 103"/>
          <p:cNvCxnSpPr>
            <a:stCxn id="8" idx="3"/>
            <a:endCxn id="6" idx="0"/>
          </p:cNvCxnSpPr>
          <p:nvPr/>
        </p:nvCxnSpPr>
        <p:spPr bwMode="auto">
          <a:xfrm>
            <a:off x="1704980" y="2517669"/>
            <a:ext cx="1881011" cy="46513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>
          <a:xfrm>
            <a:off x="3608785" y="2979012"/>
            <a:ext cx="240341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600" b="1" dirty="0">
                <a:latin typeface="+mj-ea"/>
              </a:rPr>
              <a:t>直接実行する</a:t>
            </a:r>
            <a:r>
              <a:rPr lang="en-US" altLang="ja-JP" sz="1600" b="1" dirty="0" smtClean="0">
                <a:latin typeface="+mj-ea"/>
              </a:rPr>
              <a:t>Playbook</a:t>
            </a:r>
            <a:endParaRPr lang="ja-JP" altLang="en-US" sz="1600" dirty="0"/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6035890" y="2157669"/>
            <a:ext cx="2599957" cy="645858"/>
          </a:xfrm>
          <a:prstGeom prst="wedgeRectCallout">
            <a:avLst>
              <a:gd name="adj1" fmla="val -53265"/>
              <a:gd name="adj2" fmla="val 16849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Playbook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は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Exastro ITA</a:t>
            </a:r>
            <a:r>
              <a:rPr lang="ja-JP" altLang="en-US" sz="1400" b="1" dirty="0" err="1" smtClean="0">
                <a:solidFill>
                  <a:schemeClr val="bg1"/>
                </a:solidFill>
                <a:latin typeface="+mj-ea"/>
              </a:rPr>
              <a:t>にて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自動生成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467431" y="5047728"/>
            <a:ext cx="5940000" cy="118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19" name="フローチャート : 書類 54"/>
          <p:cNvSpPr/>
          <p:nvPr/>
        </p:nvSpPr>
        <p:spPr bwMode="auto">
          <a:xfrm>
            <a:off x="827680" y="5247740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 smtClean="0"/>
              <a:t>対話ファイル</a:t>
            </a:r>
            <a:r>
              <a:rPr lang="en-US" altLang="ja-JP" sz="1200" dirty="0"/>
              <a:t>1</a:t>
            </a:r>
          </a:p>
          <a:p>
            <a:pPr algn="ctr"/>
            <a:endParaRPr lang="en-US" altLang="ja-JP" sz="1200" dirty="0"/>
          </a:p>
        </p:txBody>
      </p:sp>
      <p:sp>
        <p:nvSpPr>
          <p:cNvPr id="20" name="フローチャート : 書類 54"/>
          <p:cNvSpPr/>
          <p:nvPr/>
        </p:nvSpPr>
        <p:spPr bwMode="auto">
          <a:xfrm>
            <a:off x="2663130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 smtClean="0"/>
              <a:t>対話ファイル</a:t>
            </a:r>
            <a:r>
              <a:rPr lang="en-US" altLang="ja-JP" sz="1200" dirty="0" smtClean="0"/>
              <a:t>2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21" name="フローチャート : 書類 54"/>
          <p:cNvSpPr/>
          <p:nvPr/>
        </p:nvSpPr>
        <p:spPr bwMode="auto">
          <a:xfrm>
            <a:off x="4498579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 smtClean="0"/>
              <a:t>対話ファイル</a:t>
            </a:r>
            <a:r>
              <a:rPr lang="en-US" altLang="ja-JP" sz="1200" dirty="0" smtClean="0"/>
              <a:t>3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cxnSp>
        <p:nvCxnSpPr>
          <p:cNvPr id="23" name="直線コネクタ 22"/>
          <p:cNvCxnSpPr>
            <a:stCxn id="6" idx="2"/>
          </p:cNvCxnSpPr>
          <p:nvPr/>
        </p:nvCxnSpPr>
        <p:spPr bwMode="auto">
          <a:xfrm flipH="1">
            <a:off x="1386665" y="4663804"/>
            <a:ext cx="2199326" cy="5703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2"/>
            <a:endCxn id="20" idx="0"/>
          </p:cNvCxnSpPr>
          <p:nvPr/>
        </p:nvCxnSpPr>
        <p:spPr bwMode="auto">
          <a:xfrm flipH="1">
            <a:off x="3383130" y="4663804"/>
            <a:ext cx="202861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6" idx="2"/>
            <a:endCxn id="21" idx="0"/>
          </p:cNvCxnSpPr>
          <p:nvPr/>
        </p:nvCxnSpPr>
        <p:spPr bwMode="auto">
          <a:xfrm>
            <a:off x="3585991" y="4663804"/>
            <a:ext cx="1632588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正方形/長方形 2"/>
          <p:cNvSpPr/>
          <p:nvPr/>
        </p:nvSpPr>
        <p:spPr>
          <a:xfrm>
            <a:off x="646712" y="2241266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>
                <a:latin typeface="+mj-ea"/>
              </a:rPr>
              <a:t>P</a:t>
            </a:r>
            <a:endParaRPr lang="ja-JP" altLang="en-US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17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　</a:t>
            </a:r>
            <a:r>
              <a:rPr lang="en-US" altLang="ja-JP" smtClean="0"/>
              <a:t>(3/5)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gray">
          <a:xfrm>
            <a:off x="997522" y="3542494"/>
            <a:ext cx="6067609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expect: 'password:'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exec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“{{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nsolas" panose="020B0609020204030204" pitchFamily="49" charset="0"/>
              </a:rPr>
              <a:t>ログインパスワード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}}“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command: '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systemctl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status {{ item.0 }}'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prompt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ログインユーザ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}}@'  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with_items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サービス名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ja-JP" alt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サービス名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failed_when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stdout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match(disable)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complete!'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 bwMode="gray">
          <a:xfrm>
            <a:off x="611449" y="1925011"/>
            <a:ext cx="6480000" cy="144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ja-JP" altLang="en-US" b="1" dirty="0" smtClean="0"/>
              <a:t>対話ファイル「テンプレート」</a:t>
            </a:r>
            <a:r>
              <a:rPr lang="ja-JP" altLang="en-US" b="1" dirty="0" smtClean="0"/>
              <a:t>記述例</a:t>
            </a:r>
            <a:endParaRPr lang="en-US" altLang="ja-JP" b="1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対象のシステムにログインし、</a:t>
            </a:r>
            <a:r>
              <a:rPr lang="ja-JP" altLang="en-US" sz="1200" dirty="0"/>
              <a:t>変数</a:t>
            </a:r>
            <a:r>
              <a:rPr lang="ja-JP" altLang="en-US" sz="1200" dirty="0" smtClean="0"/>
              <a:t>にて指定したサービスのステータスを確認します。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確認したステータスが「</a:t>
            </a:r>
            <a:r>
              <a:rPr lang="en-US" altLang="ja-JP" sz="1200" dirty="0" smtClean="0"/>
              <a:t>disable</a:t>
            </a:r>
            <a:r>
              <a:rPr lang="ja-JP" altLang="en-US" sz="1200" dirty="0" smtClean="0"/>
              <a:t>」の場合エラー終了処理を行います。ステータスが「</a:t>
            </a:r>
            <a:r>
              <a:rPr lang="en-US" altLang="ja-JP" sz="1200" dirty="0" smtClean="0"/>
              <a:t>disable</a:t>
            </a:r>
            <a:r>
              <a:rPr lang="ja-JP" altLang="en-US" sz="1200" dirty="0" smtClean="0"/>
              <a:t>」以外の場合、プロンプトに「</a:t>
            </a:r>
            <a:r>
              <a:rPr lang="en-US" altLang="ja-JP" sz="1200" dirty="0" smtClean="0"/>
              <a:t>complete!</a:t>
            </a:r>
            <a:r>
              <a:rPr lang="ja-JP" altLang="en-US" sz="1200" dirty="0" smtClean="0"/>
              <a:t>」と出力します。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ja-JP" sz="1200" dirty="0" smtClean="0"/>
          </a:p>
          <a:p>
            <a:r>
              <a:rPr lang="en-US" altLang="ja-JP" sz="1200" dirty="0" smtClean="0"/>
              <a:t>※</a:t>
            </a:r>
            <a:r>
              <a:rPr lang="ja-JP" altLang="en-US" sz="1200" dirty="0" smtClean="0"/>
              <a:t>対話ファイル内「</a:t>
            </a:r>
            <a:r>
              <a:rPr lang="ja-JP" altLang="en-US" sz="1200" dirty="0" smtClean="0">
                <a:solidFill>
                  <a:srgbClr val="FF0000"/>
                </a:solidFill>
              </a:rPr>
              <a:t>赤字</a:t>
            </a:r>
            <a:r>
              <a:rPr lang="ja-JP" altLang="en-US" sz="1200" dirty="0" smtClean="0"/>
              <a:t>」はパラメータシートを参照する変数を表現しています。</a:t>
            </a:r>
            <a:endParaRPr lang="en-US" altLang="ja-JP" sz="1200" dirty="0" smtClean="0"/>
          </a:p>
        </p:txBody>
      </p:sp>
      <p:sp>
        <p:nvSpPr>
          <p:cNvPr id="9" name="正方形/長方形 8"/>
          <p:cNvSpPr/>
          <p:nvPr/>
        </p:nvSpPr>
        <p:spPr bwMode="gray">
          <a:xfrm>
            <a:off x="611451" y="3542494"/>
            <a:ext cx="399803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062875" y="3612079"/>
            <a:ext cx="4320000" cy="1476000"/>
          </a:xfrm>
          <a:prstGeom prst="roundRect">
            <a:avLst>
              <a:gd name="adj" fmla="val 9148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①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1062875" y="5140479"/>
            <a:ext cx="4320000" cy="612000"/>
          </a:xfrm>
          <a:prstGeom prst="roundRect">
            <a:avLst>
              <a:gd name="adj" fmla="val 19750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②</a:t>
            </a:r>
          </a:p>
        </p:txBody>
      </p:sp>
      <p:sp>
        <p:nvSpPr>
          <p:cNvPr id="8" name="四角形吹き出し 7"/>
          <p:cNvSpPr/>
          <p:nvPr/>
        </p:nvSpPr>
        <p:spPr bwMode="gray">
          <a:xfrm>
            <a:off x="5842859" y="3712578"/>
            <a:ext cx="2511178" cy="726960"/>
          </a:xfrm>
          <a:prstGeom prst="wedgeRectCallout">
            <a:avLst>
              <a:gd name="adj1" fmla="val -71324"/>
              <a:gd name="adj2" fmla="val -1852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「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with_items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」による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繰り返し処理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四角形吹き出し 5"/>
          <p:cNvSpPr/>
          <p:nvPr/>
        </p:nvSpPr>
        <p:spPr bwMode="gray">
          <a:xfrm>
            <a:off x="5806889" y="5140479"/>
            <a:ext cx="2516484" cy="734022"/>
          </a:xfrm>
          <a:prstGeom prst="wedgeRectCallout">
            <a:avLst>
              <a:gd name="adj1" fmla="val -70360"/>
              <a:gd name="adj2" fmla="val -2142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「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failed_when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」による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分岐処理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テキスト プレースホルダー 45"/>
          <p:cNvSpPr txBox="1">
            <a:spLocks/>
          </p:cNvSpPr>
          <p:nvPr/>
        </p:nvSpPr>
        <p:spPr>
          <a:xfrm>
            <a:off x="179513" y="76068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600"/>
              <a:t>Ansible-Pioneer </a:t>
            </a:r>
            <a:r>
              <a:rPr lang="ja-JP" altLang="en-US" sz="1600"/>
              <a:t>では、ターゲットへの設定を対話形式で記述することができます。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ja-JP" altLang="en-US" sz="1600"/>
              <a:t>また単純な</a:t>
            </a:r>
            <a:r>
              <a:rPr lang="en-US" altLang="ja-JP" sz="1600"/>
              <a:t>expect</a:t>
            </a:r>
            <a:r>
              <a:rPr lang="ja-JP" altLang="en-US" sz="1600"/>
              <a:t>コマンドと比較して繰り返し、条件分岐を使えるなど、より高度な対話を表現することが可能です。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en-US" altLang="ja-JP" sz="1400"/>
              <a:t>※</a:t>
            </a:r>
            <a:r>
              <a:rPr lang="ja-JP" altLang="en-US" sz="1400"/>
              <a:t>対話ファイルの詳細はこちらの</a:t>
            </a:r>
            <a:r>
              <a:rPr lang="ja-JP" altLang="en-US" sz="1400" smtClean="0">
                <a:hlinkClick r:id="rId2"/>
              </a:rPr>
              <a:t>マニュアル</a:t>
            </a:r>
            <a:r>
              <a:rPr lang="ja-JP" altLang="en-US" sz="1400" smtClean="0"/>
              <a:t>を参照</a:t>
            </a:r>
            <a:r>
              <a:rPr lang="ja-JP" altLang="en-US" sz="1600"/>
              <a:t>してください。</a:t>
            </a:r>
            <a:endParaRPr lang="en-US" altLang="ja-JP" sz="1600"/>
          </a:p>
          <a:p>
            <a:endParaRPr lang="en-US" altLang="ja-JP" sz="1600" kern="0" dirty="0"/>
          </a:p>
        </p:txBody>
      </p:sp>
    </p:spTree>
    <p:extLst>
      <p:ext uri="{BB962C8B-B14F-4D97-AF65-F5344CB8AC3E}">
        <p14:creationId xmlns:p14="http://schemas.microsoft.com/office/powerpoint/2010/main" val="1488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5.3</a:t>
            </a:r>
            <a:r>
              <a:rPr lang="ja-JP" altLang="en-US"/>
              <a:t>　</a:t>
            </a:r>
            <a:r>
              <a:rPr lang="en-US" altLang="ja-JP"/>
              <a:t>Ansible-Pioneer</a:t>
            </a:r>
            <a:r>
              <a:rPr lang="ja-JP" altLang="en-US"/>
              <a:t>モード　</a:t>
            </a:r>
            <a:r>
              <a:rPr lang="en-US" altLang="ja-JP" smtClean="0"/>
              <a:t>(4/5)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sz="1600" smtClean="0"/>
              <a:t>Pioneer</a:t>
            </a:r>
            <a:r>
              <a:rPr kumimoji="1" lang="ja-JP" altLang="en-US" sz="1600" smtClean="0"/>
              <a:t>では、「</a:t>
            </a:r>
            <a:r>
              <a:rPr kumimoji="1" lang="en-US" altLang="ja-JP" sz="1600" smtClean="0"/>
              <a:t>OS</a:t>
            </a:r>
            <a:r>
              <a:rPr kumimoji="1" lang="ja-JP" altLang="en-US" sz="1600" smtClean="0"/>
              <a:t>種別」と「対話種別」を設定することで、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kumimoji="1" lang="en-US" altLang="ja-JP" sz="1600" smtClean="0"/>
              <a:t>OS</a:t>
            </a:r>
            <a:r>
              <a:rPr kumimoji="1" lang="ja-JP" altLang="en-US" sz="1600" smtClean="0"/>
              <a:t>間の差異を意識しない作業実行が可能です。</a:t>
            </a:r>
            <a:endParaRPr kumimoji="1" lang="en-US" altLang="ja-JP" sz="160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smtClean="0"/>
              <a:t>OS</a:t>
            </a:r>
            <a:r>
              <a:rPr lang="ja-JP" altLang="en-US" sz="1600" b="1" smtClean="0"/>
              <a:t>種別</a:t>
            </a:r>
            <a:r>
              <a:rPr lang="en-US" altLang="ja-JP" sz="1600" smtClean="0"/>
              <a:t>…</a:t>
            </a:r>
            <a:r>
              <a:rPr lang="ja-JP" altLang="en-US" sz="1600" u="sng" smtClean="0"/>
              <a:t>対話ファイル</a:t>
            </a:r>
            <a:r>
              <a:rPr lang="ja-JP" altLang="en-US" sz="1600" smtClean="0"/>
              <a:t>と</a:t>
            </a:r>
            <a:r>
              <a:rPr lang="ja-JP" altLang="en-US" sz="1600" u="sng" smtClean="0"/>
              <a:t>対象機器</a:t>
            </a:r>
            <a:r>
              <a:rPr lang="ja-JP" altLang="en-US" sz="1600"/>
              <a:t>へ</a:t>
            </a:r>
            <a:r>
              <a:rPr lang="ja-JP" altLang="en-US" sz="1600" smtClean="0"/>
              <a:t>設定する。実行する対話ファイルの選択に用いる。</a:t>
            </a:r>
            <a:endParaRPr lang="en-US" altLang="ja-JP" sz="1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1600" b="1" smtClean="0"/>
              <a:t>対話種別</a:t>
            </a:r>
            <a:r>
              <a:rPr kumimoji="1" lang="en-US" altLang="ja-JP" sz="1600" smtClean="0"/>
              <a:t>…</a:t>
            </a:r>
            <a:r>
              <a:rPr kumimoji="1" lang="ja-JP" altLang="en-US" sz="1600" smtClean="0"/>
              <a:t> 同一目的の対話ファイル</a:t>
            </a:r>
            <a:r>
              <a:rPr lang="ja-JP" altLang="en-US" sz="1600" smtClean="0"/>
              <a:t>と紐づく</a:t>
            </a:r>
            <a:r>
              <a:rPr kumimoji="1" lang="ja-JP" altLang="en-US" sz="1600" smtClean="0"/>
              <a:t>。</a:t>
            </a:r>
            <a:endParaRPr kumimoji="1" lang="ja-JP" altLang="en-US" sz="1600"/>
          </a:p>
        </p:txBody>
      </p:sp>
      <p:sp>
        <p:nvSpPr>
          <p:cNvPr id="9" name="角丸四角形 8"/>
          <p:cNvSpPr/>
          <p:nvPr/>
        </p:nvSpPr>
        <p:spPr bwMode="auto">
          <a:xfrm>
            <a:off x="742430" y="3264395"/>
            <a:ext cx="2016280" cy="668675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800" smtClean="0">
                <a:latin typeface="+mn-ea"/>
              </a:rPr>
              <a:t>（ロードバランサに実サーバを登録する）</a:t>
            </a:r>
            <a:endParaRPr kumimoji="1" lang="en-US" altLang="ja-JP" sz="80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829965" y="336332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対話種別</a:t>
            </a:r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フローチャート : 書類 54"/>
          <p:cNvSpPr/>
          <p:nvPr/>
        </p:nvSpPr>
        <p:spPr bwMode="auto">
          <a:xfrm>
            <a:off x="3130329" y="2111711"/>
            <a:ext cx="4178051" cy="66401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 smtClean="0"/>
              <a:t>対話ファイル</a:t>
            </a:r>
            <a:r>
              <a:rPr lang="en-US" altLang="ja-JP" sz="1200" u="sng" smtClean="0"/>
              <a:t>A</a:t>
            </a:r>
            <a:r>
              <a:rPr lang="en-US" altLang="ja-JP" sz="1200" smtClean="0"/>
              <a:t>   </a:t>
            </a:r>
            <a:r>
              <a:rPr lang="en-US" altLang="ja-JP" sz="1100" smtClean="0"/>
              <a:t>OS</a:t>
            </a:r>
            <a:r>
              <a:rPr lang="ja-JP" altLang="en-US" sz="1100" smtClean="0"/>
              <a:t>種別：</a:t>
            </a:r>
            <a:r>
              <a:rPr lang="en-US" altLang="ja-JP" sz="1100" b="1" smtClean="0">
                <a:solidFill>
                  <a:srgbClr val="FF0000"/>
                </a:solidFill>
              </a:rPr>
              <a:t>BigIP</a:t>
            </a:r>
          </a:p>
          <a:p>
            <a:r>
              <a:rPr lang="en-US" altLang="ja-JP" sz="800" smtClean="0"/>
              <a:t>  - </a:t>
            </a:r>
            <a:r>
              <a:rPr lang="en-US" altLang="ja-JP" sz="800"/>
              <a:t>command: </a:t>
            </a:r>
            <a:r>
              <a:rPr lang="en-US" altLang="ja-JP" sz="800" smtClean="0"/>
              <a:t>‘create </a:t>
            </a:r>
            <a:r>
              <a:rPr lang="en-US" altLang="ja-JP" sz="800"/>
              <a:t>/ ltm </a:t>
            </a:r>
            <a:r>
              <a:rPr lang="en-US" altLang="ja-JP" sz="800" smtClean="0"/>
              <a:t>node {{VAR_host_ip}} up’</a:t>
            </a:r>
            <a:endParaRPr lang="en-US" altLang="ja-JP" sz="800"/>
          </a:p>
          <a:p>
            <a:r>
              <a:rPr lang="en-US" altLang="ja-JP" sz="800"/>
              <a:t>  </a:t>
            </a:r>
            <a:r>
              <a:rPr lang="en-US" altLang="ja-JP" sz="800" smtClean="0"/>
              <a:t>  prompt</a:t>
            </a:r>
            <a:r>
              <a:rPr lang="en-US" altLang="ja-JP" sz="800"/>
              <a:t>: ‘(tmos)’</a:t>
            </a:r>
          </a:p>
          <a:p>
            <a:endParaRPr lang="en-US" altLang="ja-JP" sz="1200" u="sng"/>
          </a:p>
        </p:txBody>
      </p:sp>
      <p:cxnSp>
        <p:nvCxnSpPr>
          <p:cNvPr id="14" name="直線コネクタ 13"/>
          <p:cNvCxnSpPr>
            <a:stCxn id="11" idx="3"/>
            <a:endCxn id="13" idx="1"/>
          </p:cNvCxnSpPr>
          <p:nvPr/>
        </p:nvCxnSpPr>
        <p:spPr bwMode="auto">
          <a:xfrm flipV="1">
            <a:off x="2382370" y="2443720"/>
            <a:ext cx="747959" cy="105800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11" idx="3"/>
            <a:endCxn id="115" idx="1"/>
          </p:cNvCxnSpPr>
          <p:nvPr/>
        </p:nvCxnSpPr>
        <p:spPr bwMode="auto">
          <a:xfrm flipV="1">
            <a:off x="2382370" y="3294927"/>
            <a:ext cx="747959" cy="2067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>
            <a:stCxn id="11" idx="3"/>
            <a:endCxn id="116" idx="1"/>
          </p:cNvCxnSpPr>
          <p:nvPr/>
        </p:nvCxnSpPr>
        <p:spPr bwMode="auto">
          <a:xfrm>
            <a:off x="2382370" y="3501722"/>
            <a:ext cx="747959" cy="58868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103"/>
          <p:cNvCxnSpPr>
            <a:stCxn id="125" idx="3"/>
            <a:endCxn id="9" idx="0"/>
          </p:cNvCxnSpPr>
          <p:nvPr/>
        </p:nvCxnSpPr>
        <p:spPr bwMode="auto">
          <a:xfrm>
            <a:off x="1490390" y="3019761"/>
            <a:ext cx="260180" cy="24463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276840"/>
            <a:ext cx="719390" cy="16460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3212970"/>
            <a:ext cx="719390" cy="164606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40042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474790"/>
            <a:ext cx="719390" cy="164606"/>
          </a:xfrm>
          <a:prstGeom prst="rect">
            <a:avLst/>
          </a:prstGeom>
        </p:spPr>
      </p:pic>
      <p:sp>
        <p:nvSpPr>
          <p:cNvPr id="55" name="フローチャート : 書類 54"/>
          <p:cNvSpPr/>
          <p:nvPr/>
        </p:nvSpPr>
        <p:spPr bwMode="auto">
          <a:xfrm>
            <a:off x="3131800" y="5470863"/>
            <a:ext cx="1440000" cy="41357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B</a:t>
            </a:r>
            <a:endParaRPr lang="en-US" altLang="ja-JP" sz="1200" dirty="0"/>
          </a:p>
        </p:txBody>
      </p:sp>
      <p:sp>
        <p:nvSpPr>
          <p:cNvPr id="56" name="フローチャート : 書類 54"/>
          <p:cNvSpPr/>
          <p:nvPr/>
        </p:nvSpPr>
        <p:spPr bwMode="auto">
          <a:xfrm>
            <a:off x="3120426" y="5812936"/>
            <a:ext cx="1595594" cy="530991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C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59" name="フローチャート : 書類 54"/>
          <p:cNvSpPr/>
          <p:nvPr/>
        </p:nvSpPr>
        <p:spPr bwMode="auto">
          <a:xfrm>
            <a:off x="3131800" y="4978556"/>
            <a:ext cx="4176580" cy="413570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/>
              <a:t>A</a:t>
            </a:r>
            <a:endParaRPr lang="en-US" altLang="ja-JP" sz="1200" dirty="0"/>
          </a:p>
        </p:txBody>
      </p:sp>
      <p:cxnSp>
        <p:nvCxnSpPr>
          <p:cNvPr id="63" name="直線コネクタ 103"/>
          <p:cNvCxnSpPr>
            <a:stCxn id="122" idx="3"/>
            <a:endCxn id="78" idx="0"/>
          </p:cNvCxnSpPr>
          <p:nvPr/>
        </p:nvCxnSpPr>
        <p:spPr bwMode="auto">
          <a:xfrm>
            <a:off x="1475720" y="5093972"/>
            <a:ext cx="251566" cy="34324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020735"/>
            <a:ext cx="719390" cy="164606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585435"/>
            <a:ext cx="719390" cy="164606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60587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218685"/>
            <a:ext cx="719390" cy="164606"/>
          </a:xfrm>
          <a:prstGeom prst="rect">
            <a:avLst/>
          </a:prstGeom>
        </p:spPr>
      </p:pic>
      <p:sp>
        <p:nvSpPr>
          <p:cNvPr id="72" name="雲 71"/>
          <p:cNvSpPr/>
          <p:nvPr/>
        </p:nvSpPr>
        <p:spPr bwMode="auto">
          <a:xfrm>
            <a:off x="2771369" y="4795261"/>
            <a:ext cx="4825201" cy="1548667"/>
          </a:xfrm>
          <a:prstGeom prst="cloud">
            <a:avLst/>
          </a:prstGeom>
          <a:solidFill>
            <a:schemeClr val="bg2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7668579" y="4940938"/>
            <a:ext cx="1007991" cy="1392134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82" name="直線矢印コネクタ 81"/>
          <p:cNvCxnSpPr>
            <a:stCxn id="13" idx="3"/>
            <a:endCxn id="37" idx="1"/>
          </p:cNvCxnSpPr>
          <p:nvPr/>
        </p:nvCxnSpPr>
        <p:spPr bwMode="auto">
          <a:xfrm flipV="1">
            <a:off x="7308380" y="2359143"/>
            <a:ext cx="619480" cy="8457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線矢印コネクタ 82"/>
          <p:cNvCxnSpPr>
            <a:stCxn id="13" idx="3"/>
            <a:endCxn id="41" idx="1"/>
          </p:cNvCxnSpPr>
          <p:nvPr/>
        </p:nvCxnSpPr>
        <p:spPr bwMode="auto">
          <a:xfrm>
            <a:off x="7308380" y="2443720"/>
            <a:ext cx="619480" cy="11337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矢印コネクタ 85"/>
          <p:cNvCxnSpPr>
            <a:stCxn id="115" idx="3"/>
            <a:endCxn id="38" idx="1"/>
          </p:cNvCxnSpPr>
          <p:nvPr/>
        </p:nvCxnSpPr>
        <p:spPr bwMode="auto">
          <a:xfrm>
            <a:off x="7308380" y="3294927"/>
            <a:ext cx="619480" cy="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矢印コネクタ 86"/>
          <p:cNvCxnSpPr>
            <a:stCxn id="116" idx="3"/>
            <a:endCxn id="39" idx="1"/>
          </p:cNvCxnSpPr>
          <p:nvPr/>
        </p:nvCxnSpPr>
        <p:spPr bwMode="auto">
          <a:xfrm flipV="1">
            <a:off x="7308380" y="4086509"/>
            <a:ext cx="619480" cy="389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四角形吹き出し 92"/>
          <p:cNvSpPr/>
          <p:nvPr/>
        </p:nvSpPr>
        <p:spPr bwMode="auto">
          <a:xfrm>
            <a:off x="3059790" y="6147022"/>
            <a:ext cx="4572723" cy="450418"/>
          </a:xfrm>
          <a:prstGeom prst="wedgeRectCallout">
            <a:avLst>
              <a:gd name="adj1" fmla="val 49370"/>
              <a:gd name="adj2" fmla="val -10781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bg1"/>
                </a:solidFill>
                <a:latin typeface="+mj-ea"/>
              </a:rPr>
              <a:t>ターゲット機器の</a:t>
            </a:r>
            <a:r>
              <a:rPr lang="en-US" altLang="ja-JP" sz="1200" b="1">
                <a:solidFill>
                  <a:schemeClr val="bg1"/>
                </a:solidFill>
                <a:latin typeface="+mj-ea"/>
              </a:rPr>
              <a:t>OS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種別に従った対話ファイルを実行するため</a:t>
            </a:r>
            <a:r>
              <a:rPr lang="ja-JP" altLang="en-US" sz="1200" b="1" smtClean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ja-JP" sz="1200" b="1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200" b="1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200" b="1" smtClean="0">
                <a:solidFill>
                  <a:schemeClr val="bg1"/>
                </a:solidFill>
                <a:latin typeface="+mj-ea"/>
              </a:rPr>
              <a:t>実行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ユーザは対象機器の</a:t>
            </a:r>
            <a:r>
              <a:rPr lang="en-US" altLang="ja-JP" sz="1200" b="1">
                <a:solidFill>
                  <a:schemeClr val="bg1"/>
                </a:solidFill>
                <a:latin typeface="+mj-ea"/>
              </a:rPr>
              <a:t>OS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を意識する必要がない。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5" name="フローチャート : 書類 54"/>
          <p:cNvSpPr/>
          <p:nvPr/>
        </p:nvSpPr>
        <p:spPr bwMode="auto">
          <a:xfrm>
            <a:off x="3130329" y="2869667"/>
            <a:ext cx="4178051" cy="850519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 smtClean="0"/>
              <a:t>対話ファイル</a:t>
            </a:r>
            <a:r>
              <a:rPr lang="en-US" altLang="ja-JP" sz="1200" u="sng" smtClean="0"/>
              <a:t>B</a:t>
            </a:r>
            <a:r>
              <a:rPr lang="en-US" altLang="ja-JP" sz="1200"/>
              <a:t> </a:t>
            </a:r>
            <a:r>
              <a:rPr lang="en-US" altLang="ja-JP" sz="1200" smtClean="0"/>
              <a:t>  </a:t>
            </a:r>
            <a:r>
              <a:rPr lang="en-US" altLang="ja-JP" sz="1100" smtClean="0"/>
              <a:t>OS</a:t>
            </a:r>
            <a:r>
              <a:rPr lang="ja-JP" altLang="en-US" sz="1100" smtClean="0"/>
              <a:t>種別：</a:t>
            </a:r>
            <a:r>
              <a:rPr lang="en-US" altLang="ja-JP" sz="1200" b="1" smtClean="0">
                <a:solidFill>
                  <a:srgbClr val="FF0000"/>
                </a:solidFill>
              </a:rPr>
              <a:t>Cisco ACE</a:t>
            </a:r>
          </a:p>
          <a:p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- expect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‘{{ __loginhostname__ }}/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Admin(config)’</a:t>
            </a:r>
            <a:endParaRPr lang="en-US" altLang="ja-JP" sz="80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  exec: ‘rserver </a:t>
            </a:r>
            <a:r>
              <a:rPr lang="en-US" altLang="ja-JP" sz="800"/>
              <a:t>{{ </a:t>
            </a:r>
            <a:r>
              <a:rPr lang="en-US" altLang="ja-JP" sz="800" smtClean="0"/>
              <a:t>VAR_group_name }}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command: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‘ip address </a:t>
            </a:r>
            <a:r>
              <a:rPr lang="en-US" altLang="ja-JP" sz="800"/>
              <a:t>{{ </a:t>
            </a:r>
            <a:r>
              <a:rPr lang="en-US" altLang="ja-JP" sz="800" smtClean="0"/>
              <a:t>VAR_host_ip </a:t>
            </a:r>
            <a:r>
              <a:rPr lang="en-US" altLang="ja-JP" sz="800"/>
              <a:t>}}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prompt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{{ __loginhostname__ }}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/Admin(config-rserver-host)’</a:t>
            </a:r>
            <a:endParaRPr lang="en-US" altLang="ja-JP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フローチャート : 書類 54"/>
          <p:cNvSpPr/>
          <p:nvPr/>
        </p:nvSpPr>
        <p:spPr bwMode="auto">
          <a:xfrm>
            <a:off x="3130329" y="3815682"/>
            <a:ext cx="4178051" cy="54944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 smtClean="0"/>
              <a:t>対話ファイル</a:t>
            </a:r>
            <a:r>
              <a:rPr lang="en-US" altLang="ja-JP" sz="1200" u="sng" smtClean="0"/>
              <a:t>C</a:t>
            </a:r>
            <a:r>
              <a:rPr lang="en-US" altLang="ja-JP" sz="1200" smtClean="0"/>
              <a:t>   </a:t>
            </a:r>
            <a:r>
              <a:rPr lang="en-US" altLang="ja-JP" sz="1100" smtClean="0"/>
              <a:t>OS</a:t>
            </a:r>
            <a:r>
              <a:rPr lang="ja-JP" altLang="en-US" sz="1100" smtClean="0"/>
              <a:t>種別：</a:t>
            </a:r>
            <a:r>
              <a:rPr lang="en-US" altLang="ja-JP" sz="1100" b="1" smtClean="0">
                <a:solidFill>
                  <a:srgbClr val="FF0000"/>
                </a:solidFill>
              </a:rPr>
              <a:t>A10</a:t>
            </a:r>
          </a:p>
          <a:p>
            <a:r>
              <a:rPr lang="en-US" altLang="ja-JP" sz="800" smtClean="0"/>
              <a:t>  - command: ‘slb server {{ VAR_server_name}} {{</a:t>
            </a:r>
            <a:r>
              <a:rPr lang="en-US" altLang="ja-JP" sz="800"/>
              <a:t>VAR_host_ip}}</a:t>
            </a:r>
            <a:r>
              <a:rPr lang="en-US" altLang="ja-JP" sz="800" smtClean="0"/>
              <a:t>’</a:t>
            </a:r>
          </a:p>
          <a:p>
            <a:r>
              <a:rPr lang="en-US" altLang="ja-JP" sz="800" smtClean="0"/>
              <a:t>    prompt: ‘(config)#’</a:t>
            </a:r>
          </a:p>
          <a:p>
            <a:endParaRPr lang="en-US" altLang="ja-JP" sz="1200" u="sng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23560" y="4978556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38230" y="2904345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8" name="Freeform 119"/>
          <p:cNvSpPr>
            <a:spLocks noChangeAspect="1"/>
          </p:cNvSpPr>
          <p:nvPr/>
        </p:nvSpPr>
        <p:spPr bwMode="gray">
          <a:xfrm>
            <a:off x="334085" y="2324805"/>
            <a:ext cx="283418" cy="372824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9" name="フリーフォーム 128"/>
          <p:cNvSpPr>
            <a:spLocks noChangeAspect="1"/>
          </p:cNvSpPr>
          <p:nvPr/>
        </p:nvSpPr>
        <p:spPr bwMode="gray">
          <a:xfrm>
            <a:off x="338230" y="4524773"/>
            <a:ext cx="346503" cy="389090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>
              <a:solidFill>
                <a:schemeClr val="accent6"/>
              </a:solidFill>
            </a:endParaRPr>
          </a:p>
        </p:txBody>
      </p:sp>
      <p:cxnSp>
        <p:nvCxnSpPr>
          <p:cNvPr id="139" name="直線コネクタ 138"/>
          <p:cNvCxnSpPr/>
          <p:nvPr/>
        </p:nvCxnSpPr>
        <p:spPr bwMode="auto">
          <a:xfrm flipH="1">
            <a:off x="179512" y="4450890"/>
            <a:ext cx="8784001" cy="275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1" name="テキスト ボックス 140"/>
          <p:cNvSpPr txBox="1"/>
          <p:nvPr/>
        </p:nvSpPr>
        <p:spPr>
          <a:xfrm>
            <a:off x="651410" y="2339568"/>
            <a:ext cx="1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設定</a:t>
            </a:r>
            <a:r>
              <a:rPr lang="ja-JP" altLang="en-US"/>
              <a:t>時</a:t>
            </a:r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84733" y="4568856"/>
            <a:ext cx="1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実行時</a:t>
            </a:r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 bwMode="auto">
          <a:xfrm>
            <a:off x="719146" y="5437215"/>
            <a:ext cx="2016280" cy="668675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800" smtClean="0">
                <a:latin typeface="+mn-ea"/>
              </a:rPr>
              <a:t>（ロードバランサ</a:t>
            </a:r>
            <a:r>
              <a:rPr lang="ja-JP" altLang="en-US" sz="800">
                <a:latin typeface="+mn-ea"/>
              </a:rPr>
              <a:t>に実サーバを登録</a:t>
            </a:r>
            <a:r>
              <a:rPr lang="ja-JP" altLang="en-US" sz="800" smtClean="0">
                <a:latin typeface="+mn-ea"/>
              </a:rPr>
              <a:t>する</a:t>
            </a:r>
            <a:r>
              <a:rPr lang="en-US" altLang="ja-JP" sz="800" smtClean="0">
                <a:latin typeface="+mn-ea"/>
              </a:rPr>
              <a:t>)</a:t>
            </a:r>
            <a:endParaRPr kumimoji="1" lang="en-US" altLang="ja-JP" sz="800" smtClean="0">
              <a:latin typeface="+mn-ea"/>
            </a:endParaRPr>
          </a:p>
        </p:txBody>
      </p:sp>
      <p:sp>
        <p:nvSpPr>
          <p:cNvPr id="79" name="角丸四角形 78"/>
          <p:cNvSpPr/>
          <p:nvPr/>
        </p:nvSpPr>
        <p:spPr bwMode="auto">
          <a:xfrm>
            <a:off x="806681" y="553614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対話種別</a:t>
            </a:r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697043" y="263689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smtClean="0"/>
              <a:t>OS</a:t>
            </a:r>
            <a:r>
              <a:rPr lang="ja-JP" altLang="en-US" sz="1000" smtClean="0"/>
              <a:t>種別：</a:t>
            </a:r>
            <a:r>
              <a:rPr lang="en-US" altLang="ja-JP" sz="1000" smtClean="0">
                <a:solidFill>
                  <a:srgbClr val="FF0000"/>
                </a:solidFill>
              </a:rPr>
              <a:t>BigIP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697043" y="414910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smtClean="0"/>
              <a:t>OS</a:t>
            </a:r>
            <a:r>
              <a:rPr lang="ja-JP" altLang="en-US" sz="1000" smtClean="0"/>
              <a:t>種別：</a:t>
            </a:r>
            <a:r>
              <a:rPr lang="en-US" altLang="ja-JP" sz="1000" smtClean="0">
                <a:solidFill>
                  <a:srgbClr val="FF0000"/>
                </a:solidFill>
              </a:rPr>
              <a:t>A1</a:t>
            </a:r>
            <a:r>
              <a:rPr lang="en-US" altLang="ja-JP" sz="1000">
                <a:solidFill>
                  <a:srgbClr val="FF0000"/>
                </a:solidFill>
              </a:rPr>
              <a:t>0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533195" y="3393895"/>
            <a:ext cx="151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smtClean="0"/>
              <a:t>OS</a:t>
            </a:r>
            <a:r>
              <a:rPr lang="ja-JP" altLang="en-US" sz="1000" smtClean="0"/>
              <a:t>種別：</a:t>
            </a:r>
            <a:r>
              <a:rPr lang="en-US" altLang="ja-JP" sz="1000" smtClean="0">
                <a:solidFill>
                  <a:srgbClr val="FF0000"/>
                </a:solidFill>
              </a:rPr>
              <a:t>Cisco</a:t>
            </a:r>
            <a:r>
              <a:rPr lang="ja-JP" altLang="en-US" sz="1000" smtClean="0">
                <a:solidFill>
                  <a:srgbClr val="FF0000"/>
                </a:solidFill>
              </a:rPr>
              <a:t> </a:t>
            </a:r>
            <a:r>
              <a:rPr lang="en-US" altLang="ja-JP" sz="1000" smtClean="0">
                <a:solidFill>
                  <a:srgbClr val="FF0000"/>
                </a:solidFill>
              </a:rPr>
              <a:t>ACE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0" name="右矢印 79"/>
          <p:cNvSpPr/>
          <p:nvPr/>
        </p:nvSpPr>
        <p:spPr bwMode="auto">
          <a:xfrm>
            <a:off x="2339690" y="5531153"/>
            <a:ext cx="5337872" cy="298998"/>
          </a:xfrm>
          <a:prstGeom prst="rightArrow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4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90" y="835963"/>
            <a:ext cx="2790825" cy="53721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</a:t>
            </a:r>
            <a:r>
              <a:rPr lang="ja-JP" altLang="en-US" smtClean="0"/>
              <a:t>　</a:t>
            </a:r>
            <a:r>
              <a:rPr lang="en-US" altLang="ja-JP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20728" cy="504062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メニュー機能</a:t>
            </a:r>
            <a:r>
              <a:rPr lang="ja-JP" altLang="en-US" b="1" dirty="0" smtClean="0"/>
              <a:t>説明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700" dirty="0" smtClean="0"/>
              <a:t>(</a:t>
            </a:r>
            <a:r>
              <a:rPr lang="en-US" altLang="ja-JP" sz="1700" dirty="0" err="1"/>
              <a:t>Ansible</a:t>
            </a:r>
            <a:r>
              <a:rPr lang="en-US" altLang="ja-JP" sz="1700" dirty="0"/>
              <a:t>-Legacy</a:t>
            </a:r>
            <a:r>
              <a:rPr lang="ja-JP" altLang="en-US" sz="1700" dirty="0" smtClean="0"/>
              <a:t>モードとの相違点を説明します</a:t>
            </a:r>
            <a:r>
              <a:rPr lang="en-US" altLang="ja-JP" sz="1700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dirty="0" smtClean="0"/>
              <a:t>対話種別リスト</a:t>
            </a:r>
            <a:endParaRPr lang="en-US" altLang="ja-JP" sz="1400" b="1" dirty="0" smtClean="0"/>
          </a:p>
          <a:p>
            <a:pPr marL="180000" lvl="1" indent="0">
              <a:buNone/>
            </a:pPr>
            <a:r>
              <a:rPr lang="ja-JP" altLang="en-US" sz="1400" dirty="0" smtClean="0"/>
              <a:t>対話種別をメンテナンス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閲覧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登録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更新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廃止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できます。</a:t>
            </a: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/>
              <a:t>OS</a:t>
            </a:r>
            <a:r>
              <a:rPr lang="ja-JP" altLang="en-US" sz="1400" b="1" dirty="0"/>
              <a:t>種別マスタ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/>
              <a:t>OS</a:t>
            </a:r>
            <a:r>
              <a:rPr lang="ja-JP" altLang="en-US" sz="1400" dirty="0"/>
              <a:t>種別をメンテナンス</a:t>
            </a:r>
            <a:r>
              <a:rPr lang="en-US" altLang="ja-JP" sz="1400" dirty="0"/>
              <a:t>(</a:t>
            </a:r>
            <a:r>
              <a:rPr lang="ja-JP" altLang="en-US" sz="1400" dirty="0"/>
              <a:t>閲覧</a:t>
            </a:r>
            <a:r>
              <a:rPr lang="en-US" altLang="ja-JP" sz="1400" dirty="0"/>
              <a:t>/</a:t>
            </a:r>
            <a:r>
              <a:rPr lang="ja-JP" altLang="en-US" sz="1400" dirty="0"/>
              <a:t>登録</a:t>
            </a:r>
            <a:r>
              <a:rPr lang="en-US" altLang="ja-JP" sz="1400" dirty="0"/>
              <a:t>/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廃止</a:t>
            </a:r>
            <a:r>
              <a:rPr lang="en-US" altLang="ja-JP" sz="1400" dirty="0"/>
              <a:t>)</a:t>
            </a:r>
            <a:r>
              <a:rPr lang="ja-JP" altLang="en-US" sz="1400" dirty="0"/>
              <a:t>できます。 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dirty="0" smtClean="0"/>
              <a:t>対話</a:t>
            </a:r>
            <a:r>
              <a:rPr lang="ja-JP" altLang="en-US" sz="1400" b="1" dirty="0"/>
              <a:t>ファイル</a:t>
            </a:r>
            <a:r>
              <a:rPr lang="ja-JP" altLang="en-US" sz="1400" b="1" dirty="0" smtClean="0"/>
              <a:t>素材集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 smtClean="0"/>
              <a:t>O</a:t>
            </a:r>
            <a:r>
              <a:rPr lang="en-US" altLang="ja-JP" sz="1400" dirty="0"/>
              <a:t>S</a:t>
            </a:r>
            <a:r>
              <a:rPr lang="ja-JP" altLang="en-US" sz="1400" dirty="0" smtClean="0"/>
              <a:t>種別</a:t>
            </a:r>
            <a:r>
              <a:rPr lang="ja-JP" altLang="en-US" sz="1400" dirty="0"/>
              <a:t>ごとの対話ファイルの管理が可能です</a:t>
            </a:r>
            <a:r>
              <a:rPr lang="ja-JP" altLang="en-US" sz="1400" dirty="0" smtClean="0"/>
              <a:t>。</a:t>
            </a:r>
            <a:endParaRPr lang="en-US" altLang="ja-JP" sz="1000" b="1" dirty="0"/>
          </a:p>
          <a:p>
            <a:pPr marL="180000" lvl="1" indent="0">
              <a:buNone/>
            </a:pP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940190" y="1988800"/>
            <a:ext cx="1716257" cy="12241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6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5" y="2252300"/>
            <a:ext cx="8345677" cy="41728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sz="1600" b="1" dirty="0" smtClean="0"/>
              <a:t>メインメニュー</a:t>
            </a:r>
            <a:endParaRPr lang="en-US" altLang="ja-JP" sz="1600" b="1" dirty="0" smtClean="0"/>
          </a:p>
          <a:p>
            <a:pPr lvl="1"/>
            <a:r>
              <a:rPr lang="ja-JP" altLang="en-US" dirty="0" smtClean="0"/>
              <a:t>本書では</a:t>
            </a:r>
            <a:r>
              <a:rPr lang="ja-JP" altLang="en-US" dirty="0"/>
              <a:t>、メニューグループ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b="1" dirty="0" err="1"/>
              <a:t>Ansible</a:t>
            </a:r>
            <a:r>
              <a:rPr lang="en-US" altLang="ja-JP" b="1" dirty="0"/>
              <a:t>-Legacy</a:t>
            </a:r>
            <a:r>
              <a:rPr lang="ja-JP" altLang="en-US" dirty="0"/>
              <a:t>」 </a:t>
            </a:r>
            <a:r>
              <a:rPr lang="ja-JP" altLang="en-US" dirty="0" smtClean="0"/>
              <a:t>「</a:t>
            </a:r>
            <a:r>
              <a:rPr lang="en-US" altLang="ja-JP" b="1" dirty="0" err="1" smtClean="0"/>
              <a:t>Ansible-LegacyRole</a:t>
            </a:r>
            <a:r>
              <a:rPr lang="ja-JP" altLang="en-US" dirty="0" smtClean="0"/>
              <a:t>」「</a:t>
            </a:r>
            <a:r>
              <a:rPr lang="en-US" altLang="ja-JP" b="1" dirty="0" err="1" smtClean="0"/>
              <a:t>Ansible</a:t>
            </a:r>
            <a:r>
              <a:rPr lang="en-US" altLang="ja-JP" b="1" dirty="0" smtClean="0"/>
              <a:t>-Pioneer</a:t>
            </a:r>
            <a:r>
              <a:rPr lang="ja-JP" altLang="en-US" dirty="0" smtClean="0"/>
              <a:t>」について、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/>
              <a:t>概要</a:t>
            </a:r>
            <a:r>
              <a:rPr lang="ja-JP" altLang="en-US" smtClean="0"/>
              <a:t>、</a:t>
            </a:r>
            <a:r>
              <a:rPr lang="ja-JP" altLang="en-US" dirty="0" smtClean="0"/>
              <a:t>機能説明を目的として</a:t>
            </a:r>
            <a:r>
              <a:rPr lang="ja-JP" altLang="en-US" dirty="0"/>
              <a:t>おります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lvl="1"/>
            <a:r>
              <a:rPr lang="ja-JP" altLang="en-US" dirty="0" smtClean="0"/>
              <a:t>実習編では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の画面を用いて説明しておりますので合わせて</a:t>
            </a:r>
            <a:r>
              <a:rPr lang="ja-JP" altLang="en-US" dirty="0"/>
              <a:t>ご覧</a:t>
            </a:r>
            <a:r>
              <a:rPr lang="ja-JP" altLang="en-US" dirty="0" smtClean="0"/>
              <a:t>ください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</a:t>
            </a:r>
            <a:r>
              <a:rPr lang="ja-JP" altLang="en-US" kern="0" dirty="0" smtClean="0"/>
              <a:t>　はじめ</a:t>
            </a:r>
            <a:r>
              <a:rPr lang="ja-JP" altLang="en-US" kern="0" dirty="0"/>
              <a:t>に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1403560" y="4580044"/>
            <a:ext cx="1692000" cy="6708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320040" y="3838275"/>
            <a:ext cx="540000" cy="670875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1403560" y="5589300"/>
            <a:ext cx="2938130" cy="720100"/>
          </a:xfrm>
          <a:prstGeom prst="wedgeRoundRectCallout">
            <a:avLst>
              <a:gd name="adj1" fmla="val -20776"/>
              <a:gd name="adj2" fmla="val -91397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本資料では上記</a:t>
            </a:r>
            <a:r>
              <a:rPr kumimoji="1" lang="en-US" altLang="ja-JP" sz="1200" dirty="0" smtClean="0">
                <a:latin typeface="+mn-ea"/>
              </a:rPr>
              <a:t>3</a:t>
            </a:r>
            <a:r>
              <a:rPr kumimoji="1" lang="ja-JP" altLang="en-US" sz="1200" dirty="0" err="1" smtClean="0">
                <a:latin typeface="+mn-ea"/>
              </a:rPr>
              <a:t>つの</a:t>
            </a:r>
            <a:r>
              <a:rPr kumimoji="1" lang="ja-JP" altLang="en-US" sz="1200" dirty="0" smtClean="0">
                <a:latin typeface="+mn-ea"/>
              </a:rPr>
              <a:t>メニューグループ</a:t>
            </a:r>
            <a:r>
              <a:rPr kumimoji="1" lang="en-US" altLang="ja-JP" sz="1200" dirty="0" smtClean="0">
                <a:latin typeface="+mn-ea"/>
              </a:rPr>
              <a:t/>
            </a:r>
            <a:br>
              <a:rPr kumimoji="1" lang="en-US" altLang="ja-JP" sz="1200" dirty="0" smtClean="0">
                <a:latin typeface="+mn-ea"/>
              </a:rPr>
            </a:br>
            <a:r>
              <a:rPr kumimoji="1" lang="ja-JP" altLang="en-US" sz="1200" dirty="0" smtClean="0">
                <a:latin typeface="+mn-ea"/>
              </a:rPr>
              <a:t>についての説明を主に行っております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5350664" y="3838275"/>
            <a:ext cx="2395957" cy="2311094"/>
          </a:xfrm>
          <a:prstGeom prst="wedgeRoundRectCallout">
            <a:avLst>
              <a:gd name="adj1" fmla="val -68737"/>
              <a:gd name="adj2" fmla="val -3652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「</a:t>
            </a:r>
            <a:r>
              <a:rPr kumimoji="1" lang="en-US" altLang="ja-JP" sz="1200" dirty="0" err="1" smtClean="0">
                <a:latin typeface="+mn-ea"/>
              </a:rPr>
              <a:t>Ansible</a:t>
            </a:r>
            <a:r>
              <a:rPr kumimoji="1" lang="ja-JP" altLang="en-US" sz="1200" dirty="0" smtClean="0">
                <a:latin typeface="+mn-ea"/>
              </a:rPr>
              <a:t>共通」では</a:t>
            </a:r>
            <a:r>
              <a:rPr lang="en-US" altLang="ja-JP" sz="1200" dirty="0" err="1" smtClean="0">
                <a:latin typeface="+mn-ea"/>
              </a:rPr>
              <a:t>A</a:t>
            </a:r>
            <a:r>
              <a:rPr kumimoji="1" lang="en-US" altLang="ja-JP" sz="1200" dirty="0" err="1" smtClean="0">
                <a:latin typeface="+mn-ea"/>
              </a:rPr>
              <a:t>nsible</a:t>
            </a:r>
            <a:r>
              <a:rPr kumimoji="1" lang="ja-JP" altLang="en-US" sz="1200" dirty="0" smtClean="0">
                <a:latin typeface="+mn-ea"/>
              </a:rPr>
              <a:t>系メニューにて使用される下記メニューを管理しています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latin typeface="+mn-ea"/>
              </a:rPr>
              <a:t>インターフェース情報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err="1" smtClean="0">
                <a:latin typeface="+mn-ea"/>
              </a:rPr>
              <a:t>Ansible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Tower</a:t>
            </a:r>
            <a:r>
              <a:rPr lang="ja-JP" altLang="en-US" sz="1200" dirty="0" smtClean="0">
                <a:latin typeface="+mn-ea"/>
              </a:rPr>
              <a:t>ホスト一覧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グローバル変数管理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ファイル管理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テンプレート管理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収集インターフェース情報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latin typeface="+mn-ea"/>
              </a:rPr>
              <a:t>収集項目値管理</a:t>
            </a:r>
            <a:endParaRPr kumimoji="1" lang="en-US" altLang="ja-JP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92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 bwMode="gray">
          <a:xfrm>
            <a:off x="251401" y="1997893"/>
            <a:ext cx="5890106" cy="4383517"/>
          </a:xfrm>
          <a:prstGeom prst="roundRect">
            <a:avLst>
              <a:gd name="adj" fmla="val 2332"/>
            </a:avLst>
          </a:prstGeom>
          <a:solidFill>
            <a:schemeClr val="accent6"/>
          </a:solidFill>
          <a:ln w="152400" cmpd="dbl">
            <a:noFill/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FFFF"/>
                </a:solidFill>
              </a:rPr>
              <a:t>ITA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17" name="円柱 116"/>
          <p:cNvSpPr/>
          <p:nvPr/>
        </p:nvSpPr>
        <p:spPr bwMode="auto">
          <a:xfrm>
            <a:off x="364048" y="2668693"/>
            <a:ext cx="2616975" cy="3568697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err="1"/>
              <a:t>Ansible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とは</a:t>
            </a:r>
            <a:endParaRPr lang="en-US" altLang="ja-JP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474081" y="3651435"/>
            <a:ext cx="912764" cy="482400"/>
            <a:chOff x="6807159" y="4365582"/>
            <a:chExt cx="912764" cy="482400"/>
          </a:xfrm>
        </p:grpSpPr>
        <p:sp>
          <p:nvSpPr>
            <p:cNvPr id="22" name="正方形/長方形 21"/>
            <p:cNvSpPr/>
            <p:nvPr/>
          </p:nvSpPr>
          <p:spPr bwMode="gray">
            <a:xfrm>
              <a:off x="6807159" y="4365582"/>
              <a:ext cx="912764" cy="482400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0" name="Picture 2" descr="C:\Users\0000011249161\Pictures\ANSI_logotype_web_white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60" y="4539515"/>
              <a:ext cx="785562" cy="11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Oval 97"/>
          <p:cNvSpPr>
            <a:spLocks noChangeAspect="1" noChangeArrowheads="1"/>
          </p:cNvSpPr>
          <p:nvPr/>
        </p:nvSpPr>
        <p:spPr bwMode="gray">
          <a:xfrm>
            <a:off x="8014881" y="3780802"/>
            <a:ext cx="674688" cy="654050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141366" y="4428456"/>
            <a:ext cx="42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35" name="Freeform 76"/>
          <p:cNvSpPr>
            <a:spLocks noChangeAspect="1" noEditPoints="1"/>
          </p:cNvSpPr>
          <p:nvPr/>
        </p:nvSpPr>
        <p:spPr bwMode="gray">
          <a:xfrm>
            <a:off x="7919632" y="2424198"/>
            <a:ext cx="865187" cy="866775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2378" y="3278846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NW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8032698" y="4914440"/>
            <a:ext cx="639054" cy="1100013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8133255" y="6037275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SV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4410268" y="3397628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-Legacy</a:t>
            </a: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4415667" y="4222357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Ansible-LegacyRole</a:t>
            </a:r>
            <a:endParaRPr lang="en-US" altLang="ja-JP" sz="1200" b="1" dirty="0">
              <a:solidFill>
                <a:schemeClr val="accent6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gray">
          <a:xfrm>
            <a:off x="4410268" y="5047085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-Pioneer</a:t>
            </a:r>
          </a:p>
        </p:txBody>
      </p:sp>
      <p:sp>
        <p:nvSpPr>
          <p:cNvPr id="105" name="角丸四角形 104"/>
          <p:cNvSpPr/>
          <p:nvPr/>
        </p:nvSpPr>
        <p:spPr bwMode="auto">
          <a:xfrm>
            <a:off x="7812450" y="2319398"/>
            <a:ext cx="1079550" cy="4062011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900820" y="19888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002B62"/>
                </a:solidFill>
              </a:rPr>
              <a:t>システム</a:t>
            </a: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52000" y="779586"/>
            <a:ext cx="8640000" cy="684000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 Driver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は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ITA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が一元管理するシステムパラメータ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と</a:t>
            </a:r>
            <a:endParaRPr lang="en-US" altLang="ja-JP" b="1" dirty="0" smtClean="0">
              <a:solidFill>
                <a:srgbClr val="FFFFFF"/>
              </a:solidFill>
              <a:cs typeface="メイリオ" panose="020B0604030504040204" pitchFamily="50" charset="-128"/>
            </a:endParaRPr>
          </a:p>
          <a:p>
            <a:pPr algn="ctr"/>
            <a:r>
              <a:rPr lang="en-US" altLang="ja-JP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IaC</a:t>
            </a:r>
            <a:r>
              <a:rPr lang="en-US" altLang="ja-JP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(Playbook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等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)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の変数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を紐づけて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、</a:t>
            </a:r>
            <a:r>
              <a:rPr lang="en-US" altLang="ja-JP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に連携実行させることが可能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です</a:t>
            </a:r>
            <a:endParaRPr lang="ja-JP" altLang="en-US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gray">
          <a:xfrm>
            <a:off x="6474081" y="4650060"/>
            <a:ext cx="912764" cy="482400"/>
          </a:xfrm>
          <a:prstGeom prst="rect">
            <a:avLst/>
          </a:prstGeom>
          <a:solidFill>
            <a:schemeClr val="bg1"/>
          </a:solidFill>
          <a:ln w="50800" cmpd="sng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76" y="4736057"/>
            <a:ext cx="792174" cy="3260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2396"/>
            <a:ext cx="8640000" cy="30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1600" dirty="0" smtClean="0"/>
              <a:t>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Tower</a:t>
            </a:r>
            <a:r>
              <a:rPr lang="ja-JP" altLang="en-US" sz="1600" dirty="0"/>
              <a:t>を経由するメリットについては</a:t>
            </a:r>
            <a:r>
              <a:rPr lang="ja-JP" altLang="en-US" sz="1600" dirty="0" smtClean="0"/>
              <a:t>、「</a:t>
            </a:r>
            <a:r>
              <a:rPr lang="en-US" altLang="ja-JP" sz="1600" dirty="0" smtClean="0"/>
              <a:t>3.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Tower</a:t>
            </a:r>
            <a:r>
              <a:rPr lang="ja-JP" altLang="en-US" sz="1600" dirty="0"/>
              <a:t>との連携」に</a:t>
            </a:r>
            <a:r>
              <a:rPr lang="ja-JP" altLang="en-US" sz="1600" dirty="0" smtClean="0"/>
              <a:t>記載します。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113" name="カギ線コネクタ 122"/>
          <p:cNvCxnSpPr>
            <a:stCxn id="22" idx="3"/>
          </p:cNvCxnSpPr>
          <p:nvPr/>
        </p:nvCxnSpPr>
        <p:spPr bwMode="auto">
          <a:xfrm flipV="1">
            <a:off x="7386845" y="3067241"/>
            <a:ext cx="501100" cy="8253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16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5011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0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462321" cy="7957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4" name="カギ線コネクタ 122"/>
          <p:cNvCxnSpPr>
            <a:stCxn id="45" idx="0"/>
            <a:endCxn id="22" idx="2"/>
          </p:cNvCxnSpPr>
          <p:nvPr/>
        </p:nvCxnSpPr>
        <p:spPr bwMode="auto">
          <a:xfrm flipV="1">
            <a:off x="6930463" y="4133835"/>
            <a:ext cx="0" cy="5162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7" name="カギ線コネクタ 122"/>
          <p:cNvCxnSpPr>
            <a:stCxn id="15" idx="3"/>
            <a:endCxn id="22" idx="1"/>
          </p:cNvCxnSpPr>
          <p:nvPr/>
        </p:nvCxnSpPr>
        <p:spPr bwMode="auto">
          <a:xfrm>
            <a:off x="6030268" y="3631628"/>
            <a:ext cx="443813" cy="2610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0" name="カギ線コネクタ 122"/>
          <p:cNvCxnSpPr>
            <a:stCxn id="16" idx="3"/>
            <a:endCxn id="22" idx="1"/>
          </p:cNvCxnSpPr>
          <p:nvPr/>
        </p:nvCxnSpPr>
        <p:spPr bwMode="auto">
          <a:xfrm flipV="1">
            <a:off x="6035667" y="3892635"/>
            <a:ext cx="438414" cy="5637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3" name="カギ線コネクタ 122"/>
          <p:cNvCxnSpPr>
            <a:stCxn id="17" idx="3"/>
            <a:endCxn id="22" idx="1"/>
          </p:cNvCxnSpPr>
          <p:nvPr/>
        </p:nvCxnSpPr>
        <p:spPr bwMode="auto">
          <a:xfrm flipV="1">
            <a:off x="6030268" y="3892635"/>
            <a:ext cx="443813" cy="13884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6" name="カギ線コネクタ 122"/>
          <p:cNvCxnSpPr>
            <a:stCxn id="15" idx="3"/>
            <a:endCxn id="45" idx="1"/>
          </p:cNvCxnSpPr>
          <p:nvPr/>
        </p:nvCxnSpPr>
        <p:spPr bwMode="auto">
          <a:xfrm>
            <a:off x="6030268" y="3631628"/>
            <a:ext cx="443813" cy="125963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0" name="カギ線コネクタ 122"/>
          <p:cNvCxnSpPr>
            <a:stCxn id="16" idx="3"/>
            <a:endCxn id="45" idx="1"/>
          </p:cNvCxnSpPr>
          <p:nvPr/>
        </p:nvCxnSpPr>
        <p:spPr bwMode="auto">
          <a:xfrm>
            <a:off x="6035667" y="4456357"/>
            <a:ext cx="438414" cy="4349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3" name="カギ線コネクタ 122"/>
          <p:cNvCxnSpPr>
            <a:stCxn id="17" idx="3"/>
            <a:endCxn id="45" idx="1"/>
          </p:cNvCxnSpPr>
          <p:nvPr/>
        </p:nvCxnSpPr>
        <p:spPr bwMode="auto">
          <a:xfrm flipV="1">
            <a:off x="6030268" y="4891260"/>
            <a:ext cx="443813" cy="3898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147" name="角丸四角形 146"/>
          <p:cNvSpPr/>
          <p:nvPr/>
        </p:nvSpPr>
        <p:spPr bwMode="auto">
          <a:xfrm>
            <a:off x="3131177" y="2204830"/>
            <a:ext cx="1108064" cy="40325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019185" y="2257690"/>
            <a:ext cx="1336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Symphony</a:t>
            </a:r>
          </a:p>
          <a:p>
            <a:pPr algn="ctr"/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/Conductor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0" name="直線コネクタ 159"/>
          <p:cNvCxnSpPr>
            <a:stCxn id="151" idx="2"/>
            <a:endCxn id="153" idx="0"/>
          </p:cNvCxnSpPr>
          <p:nvPr/>
        </p:nvCxnSpPr>
        <p:spPr bwMode="auto">
          <a:xfrm>
            <a:off x="3685209" y="3177276"/>
            <a:ext cx="1" cy="260831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楕円 157"/>
          <p:cNvSpPr/>
          <p:nvPr/>
        </p:nvSpPr>
        <p:spPr bwMode="auto">
          <a:xfrm>
            <a:off x="3317789" y="4919203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4" name="楕円 153"/>
          <p:cNvSpPr/>
          <p:nvPr/>
        </p:nvSpPr>
        <p:spPr bwMode="auto">
          <a:xfrm>
            <a:off x="3317789" y="3266135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7" name="楕円 156"/>
          <p:cNvSpPr/>
          <p:nvPr/>
        </p:nvSpPr>
        <p:spPr bwMode="auto">
          <a:xfrm>
            <a:off x="3317789" y="4092669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cxnSp>
        <p:nvCxnSpPr>
          <p:cNvPr id="169" name="カギ線コネクタ 122"/>
          <p:cNvCxnSpPr>
            <a:stCxn id="76" idx="3"/>
            <a:endCxn id="154" idx="2"/>
          </p:cNvCxnSpPr>
          <p:nvPr/>
        </p:nvCxnSpPr>
        <p:spPr bwMode="auto">
          <a:xfrm flipV="1">
            <a:off x="2889029" y="3627029"/>
            <a:ext cx="428760" cy="29804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2" name="カギ線コネクタ 122"/>
          <p:cNvCxnSpPr>
            <a:stCxn id="154" idx="6"/>
            <a:endCxn id="15" idx="1"/>
          </p:cNvCxnSpPr>
          <p:nvPr/>
        </p:nvCxnSpPr>
        <p:spPr bwMode="auto">
          <a:xfrm>
            <a:off x="4052629" y="3627029"/>
            <a:ext cx="357639" cy="459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5" name="カギ線コネクタ 122"/>
          <p:cNvCxnSpPr>
            <a:stCxn id="81" idx="3"/>
            <a:endCxn id="157" idx="2"/>
          </p:cNvCxnSpPr>
          <p:nvPr/>
        </p:nvCxnSpPr>
        <p:spPr bwMode="auto">
          <a:xfrm flipV="1">
            <a:off x="2880597" y="4453563"/>
            <a:ext cx="437192" cy="3366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8" name="カギ線コネクタ 122"/>
          <p:cNvCxnSpPr>
            <a:stCxn id="157" idx="6"/>
            <a:endCxn id="16" idx="1"/>
          </p:cNvCxnSpPr>
          <p:nvPr/>
        </p:nvCxnSpPr>
        <p:spPr bwMode="auto">
          <a:xfrm>
            <a:off x="4052629" y="4453563"/>
            <a:ext cx="363038" cy="27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1" name="カギ線コネクタ 122"/>
          <p:cNvCxnSpPr>
            <a:stCxn id="82" idx="3"/>
            <a:endCxn id="158" idx="2"/>
          </p:cNvCxnSpPr>
          <p:nvPr/>
        </p:nvCxnSpPr>
        <p:spPr bwMode="auto">
          <a:xfrm flipV="1">
            <a:off x="2878112" y="5280097"/>
            <a:ext cx="439677" cy="37525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4" name="カギ線コネクタ 122"/>
          <p:cNvCxnSpPr>
            <a:stCxn id="158" idx="6"/>
            <a:endCxn id="17" idx="1"/>
          </p:cNvCxnSpPr>
          <p:nvPr/>
        </p:nvCxnSpPr>
        <p:spPr bwMode="auto">
          <a:xfrm>
            <a:off x="4052629" y="5280097"/>
            <a:ext cx="357639" cy="9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65" name="テキスト ボックス 64"/>
          <p:cNvSpPr txBox="1"/>
          <p:nvPr/>
        </p:nvSpPr>
        <p:spPr>
          <a:xfrm>
            <a:off x="1204470" y="2843483"/>
            <a:ext cx="93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</a:rPr>
              <a:t>CMDB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1405542" y="3565075"/>
            <a:ext cx="1483487" cy="720000"/>
            <a:chOff x="1405542" y="3565075"/>
            <a:chExt cx="1483487" cy="720000"/>
          </a:xfrm>
        </p:grpSpPr>
        <p:sp>
          <p:nvSpPr>
            <p:cNvPr id="76" name="フローチャート: 書類 75"/>
            <p:cNvSpPr/>
            <p:nvPr/>
          </p:nvSpPr>
          <p:spPr bwMode="auto">
            <a:xfrm>
              <a:off x="1405542" y="3565075"/>
              <a:ext cx="1483487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418895" y="3706582"/>
              <a:ext cx="1456781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>-Legacy</a:t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>
                  <a:solidFill>
                    <a:schemeClr val="accent6"/>
                  </a:solidFill>
                </a:rPr>
                <a:t>Playbook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部品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1416459" y="5295356"/>
            <a:ext cx="1461653" cy="720000"/>
            <a:chOff x="1416459" y="5295356"/>
            <a:chExt cx="1461653" cy="720000"/>
          </a:xfrm>
        </p:grpSpPr>
        <p:sp>
          <p:nvSpPr>
            <p:cNvPr id="82" name="フローチャート: 書類 81"/>
            <p:cNvSpPr/>
            <p:nvPr/>
          </p:nvSpPr>
          <p:spPr bwMode="auto">
            <a:xfrm>
              <a:off x="1416459" y="5295356"/>
              <a:ext cx="1461653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050" b="1" dirty="0">
                <a:solidFill>
                  <a:schemeClr val="accent6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418895" y="5323415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-Pioneer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ja-JP" altLang="en-US" sz="1100" b="1" dirty="0">
                  <a:solidFill>
                    <a:schemeClr val="accent6"/>
                  </a:solidFill>
                </a:rPr>
                <a:t>対話ファイル</a:t>
              </a:r>
            </a:p>
            <a:p>
              <a:pPr algn="ctr"/>
              <a:r>
                <a:rPr lang="en-US" altLang="ja-JP" sz="1100" b="1" dirty="0">
                  <a:solidFill>
                    <a:schemeClr val="accent6"/>
                  </a:solidFill>
                </a:rPr>
                <a:t>(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独自</a:t>
              </a:r>
              <a:r>
                <a:rPr lang="en-US" altLang="ja-JP" sz="1100" b="1" dirty="0" err="1">
                  <a:solidFill>
                    <a:schemeClr val="accent6"/>
                  </a:solidFill>
                </a:rPr>
                <a:t>IaC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)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413973" y="4430216"/>
            <a:ext cx="1466624" cy="720000"/>
            <a:chOff x="1413973" y="4417315"/>
            <a:chExt cx="1466624" cy="720000"/>
          </a:xfrm>
        </p:grpSpPr>
        <p:sp>
          <p:nvSpPr>
            <p:cNvPr id="81" name="フローチャート: 書類 80"/>
            <p:cNvSpPr/>
            <p:nvPr/>
          </p:nvSpPr>
          <p:spPr bwMode="auto">
            <a:xfrm>
              <a:off x="1413973" y="4417315"/>
              <a:ext cx="1466624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418895" y="4442741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>
                  <a:solidFill>
                    <a:schemeClr val="accent6"/>
                  </a:solidFill>
                </a:rPr>
                <a:t>Ansible-LegacyRole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ja-JP" altLang="en-US" sz="1100" b="1" dirty="0">
                  <a:solidFill>
                    <a:schemeClr val="accent6"/>
                  </a:solidFill>
                </a:rPr>
                <a:t>パッケージファイル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フローチャート: 書類 9"/>
          <p:cNvSpPr/>
          <p:nvPr/>
        </p:nvSpPr>
        <p:spPr bwMode="auto">
          <a:xfrm>
            <a:off x="430622" y="4436059"/>
            <a:ext cx="794977" cy="593812"/>
          </a:xfrm>
          <a:prstGeom prst="flowChartDocument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89" name="カギ線コネクタ 122"/>
          <p:cNvCxnSpPr>
            <a:stCxn id="10" idx="3"/>
          </p:cNvCxnSpPr>
          <p:nvPr/>
        </p:nvCxnSpPr>
        <p:spPr bwMode="auto">
          <a:xfrm flipV="1">
            <a:off x="1225599" y="4033644"/>
            <a:ext cx="209655" cy="69932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3" name="カギ線コネクタ 122"/>
          <p:cNvCxnSpPr>
            <a:stCxn id="10" idx="3"/>
          </p:cNvCxnSpPr>
          <p:nvPr/>
        </p:nvCxnSpPr>
        <p:spPr bwMode="auto">
          <a:xfrm flipV="1">
            <a:off x="1225599" y="4732451"/>
            <a:ext cx="231489" cy="5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9" name="カギ線コネクタ 122"/>
          <p:cNvCxnSpPr>
            <a:stCxn id="10" idx="3"/>
          </p:cNvCxnSpPr>
          <p:nvPr/>
        </p:nvCxnSpPr>
        <p:spPr bwMode="auto">
          <a:xfrm>
            <a:off x="1225599" y="4732965"/>
            <a:ext cx="231489" cy="6996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31" name="正方形/長方形 30"/>
          <p:cNvSpPr/>
          <p:nvPr/>
        </p:nvSpPr>
        <p:spPr>
          <a:xfrm>
            <a:off x="368540" y="4510985"/>
            <a:ext cx="904547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ja-JP" altLang="en-US" sz="1100" b="1" dirty="0">
                <a:solidFill>
                  <a:schemeClr val="accent6"/>
                </a:solidFill>
              </a:rPr>
              <a:t>システム</a:t>
            </a:r>
            <a:br>
              <a:rPr lang="ja-JP" altLang="en-US" sz="1100" b="1" dirty="0">
                <a:solidFill>
                  <a:schemeClr val="accent6"/>
                </a:solidFill>
              </a:rPr>
            </a:br>
            <a:r>
              <a:rPr lang="ja-JP" altLang="en-US" sz="1100" b="1" dirty="0">
                <a:solidFill>
                  <a:schemeClr val="accent6"/>
                </a:solidFill>
              </a:rPr>
              <a:t>パラメータ</a:t>
            </a:r>
          </a:p>
        </p:txBody>
      </p:sp>
      <p:sp>
        <p:nvSpPr>
          <p:cNvPr id="152" name="フローチャート: 論理積ゲート 151"/>
          <p:cNvSpPr/>
          <p:nvPr/>
        </p:nvSpPr>
        <p:spPr bwMode="auto">
          <a:xfrm rot="5400000">
            <a:off x="3482167" y="5618443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413340" y="57855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En</a:t>
            </a:r>
            <a:r>
              <a:rPr lang="en-US" altLang="ja-JP" sz="1400" b="1" dirty="0">
                <a:solidFill>
                  <a:srgbClr val="002B62"/>
                </a:solidFill>
              </a:rPr>
              <a:t>d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0" name="フローチャート: 論理積ゲート 149"/>
          <p:cNvSpPr/>
          <p:nvPr/>
        </p:nvSpPr>
        <p:spPr bwMode="auto">
          <a:xfrm rot="16200000">
            <a:off x="3482167" y="2615804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3354349" y="2869499"/>
            <a:ext cx="66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Start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Automation</a:t>
            </a:r>
            <a:r>
              <a:rPr lang="ja-JP" altLang="en-US" sz="1600" dirty="0"/>
              <a:t>は設定データを蓄積</a:t>
            </a:r>
            <a:r>
              <a:rPr lang="en-US" altLang="ja-JP" sz="1600" dirty="0"/>
              <a:t>/</a:t>
            </a:r>
            <a:r>
              <a:rPr lang="ja-JP" altLang="en-US" sz="1600" dirty="0"/>
              <a:t>管理し、</a:t>
            </a:r>
            <a:r>
              <a:rPr lang="en-US" altLang="ja-JP" sz="1600" dirty="0" err="1"/>
              <a:t>Ansible</a:t>
            </a:r>
            <a:r>
              <a:rPr lang="ja-JP" altLang="en-US" sz="1600" dirty="0"/>
              <a:t>が実行するために</a:t>
            </a:r>
            <a:r>
              <a:rPr lang="ja-JP" altLang="en-US" sz="1600"/>
              <a:t>必要</a:t>
            </a:r>
            <a:r>
              <a:rPr lang="ja-JP" altLang="en-US" sz="1600" smtClean="0"/>
              <a:t>な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ディレクトリ</a:t>
            </a:r>
            <a:r>
              <a:rPr lang="ja-JP" altLang="en-US" sz="1600" dirty="0" smtClean="0"/>
              <a:t>、コンフィグファイル</a:t>
            </a:r>
            <a:r>
              <a:rPr lang="ja-JP" altLang="en-US" sz="1600" dirty="0"/>
              <a:t>を生成</a:t>
            </a:r>
            <a:r>
              <a:rPr lang="ja-JP" altLang="en-US" sz="1600" dirty="0" smtClean="0"/>
              <a:t>します。</a:t>
            </a:r>
            <a:endParaRPr lang="ja-JP" altLang="en-US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err="1"/>
              <a:t>AnsibleTower</a:t>
            </a:r>
            <a:r>
              <a:rPr lang="ja-JP" altLang="en-US" sz="1600" dirty="0"/>
              <a:t>はクラスタ間通信をセキュアに、そして異なるバージョンの</a:t>
            </a:r>
            <a:r>
              <a:rPr lang="en-US" altLang="ja-JP" sz="1600" dirty="0" err="1"/>
              <a:t>AnsibleEngine</a:t>
            </a:r>
            <a:r>
              <a:rPr lang="ja-JP" altLang="en-US" sz="1600" dirty="0"/>
              <a:t>をコントロール</a:t>
            </a:r>
            <a:r>
              <a:rPr lang="ja-JP" altLang="en-US" sz="1600" dirty="0" smtClean="0"/>
              <a:t>します。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それぞれ</a:t>
            </a:r>
            <a:r>
              <a:rPr lang="ja-JP" altLang="en-US" sz="1600" dirty="0"/>
              <a:t>の特徴を組み合わせた、</a:t>
            </a:r>
            <a:r>
              <a:rPr lang="en-US" altLang="ja-JP" sz="1600" dirty="0"/>
              <a:t>IT Automation + </a:t>
            </a:r>
            <a:r>
              <a:rPr lang="en-US" altLang="ja-JP" sz="1600" dirty="0" err="1"/>
              <a:t>AnsibleTower</a:t>
            </a:r>
            <a:r>
              <a:rPr lang="en-US" altLang="ja-JP" sz="1600" dirty="0"/>
              <a:t> + </a:t>
            </a:r>
            <a:r>
              <a:rPr lang="en-US" altLang="ja-JP" sz="1600" err="1"/>
              <a:t>AnsibleEngine</a:t>
            </a:r>
            <a:r>
              <a:rPr lang="en-US" altLang="ja-JP" sz="1600"/>
              <a:t> </a:t>
            </a:r>
            <a:r>
              <a:rPr lang="ja-JP" altLang="en-US" sz="1600" smtClean="0"/>
              <a:t>で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構成</a:t>
            </a:r>
            <a:r>
              <a:rPr lang="ja-JP" altLang="en-US" sz="1600" dirty="0"/>
              <a:t>された自動構築システムで作業の効率化・省力化が実現</a:t>
            </a:r>
            <a:r>
              <a:rPr lang="ja-JP" altLang="en-US" sz="1600" dirty="0" smtClean="0"/>
              <a:t>できます。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</a:t>
            </a:r>
            <a:r>
              <a:rPr lang="ja-JP" altLang="en-US" kern="0" dirty="0" smtClean="0"/>
              <a:t>　</a:t>
            </a:r>
            <a:r>
              <a:rPr lang="en-US" altLang="ja-JP" kern="0" dirty="0" err="1" smtClean="0"/>
              <a:t>Ansible</a:t>
            </a:r>
            <a:r>
              <a:rPr lang="en-US" altLang="ja-JP" kern="0" dirty="0" smtClean="0"/>
              <a:t> </a:t>
            </a:r>
            <a:r>
              <a:rPr lang="en-US" altLang="ja-JP" kern="0" dirty="0"/>
              <a:t>Tower</a:t>
            </a:r>
            <a:r>
              <a:rPr lang="ja-JP" altLang="en-US" kern="0" dirty="0"/>
              <a:t>との連携</a:t>
            </a:r>
          </a:p>
        </p:txBody>
      </p:sp>
      <p:pic>
        <p:nvPicPr>
          <p:cNvPr id="1026" name="Picture 2" descr="AnsibleTowerとの連携イメージ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3" y="2452066"/>
            <a:ext cx="8135787" cy="406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4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</a:t>
            </a:r>
            <a:r>
              <a:rPr lang="ja-JP" altLang="en-US" dirty="0" err="1"/>
              <a:t>つの</a:t>
            </a:r>
            <a:r>
              <a:rPr lang="ja-JP" altLang="en-US" dirty="0" smtClean="0"/>
              <a:t>モードの説明</a:t>
            </a:r>
            <a:endParaRPr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52000" y="788911"/>
            <a:ext cx="8640000" cy="432000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</a:t>
            </a:r>
            <a:r>
              <a:rPr lang="ja-JP" altLang="en-US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は用途に応じて特徴のある</a:t>
            </a:r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3</a:t>
            </a:r>
            <a:r>
              <a:rPr lang="ja-JP" altLang="en-US" sz="2000" b="1" dirty="0">
                <a:solidFill>
                  <a:srgbClr val="FFFFFF"/>
                </a:solidFill>
                <a:cs typeface="メイリオ" panose="020B0604030504040204" pitchFamily="50" charset="-128"/>
              </a:rPr>
              <a:t>つのモードを</a:t>
            </a:r>
            <a:r>
              <a:rPr lang="ja-JP" altLang="en-US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用意しています</a:t>
            </a:r>
            <a:endParaRPr lang="ja-JP" altLang="en-US" sz="20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09171"/>
              </p:ext>
            </p:extLst>
          </p:nvPr>
        </p:nvGraphicFramePr>
        <p:xfrm>
          <a:off x="251998" y="4581160"/>
          <a:ext cx="8640002" cy="1872260"/>
        </p:xfrm>
        <a:graphic>
          <a:graphicData uri="http://schemas.openxmlformats.org/drawingml/2006/table">
            <a:tbl>
              <a:tblPr/>
              <a:tblGrid>
                <a:gridCol w="1295982">
                  <a:extLst>
                    <a:ext uri="{9D8B030D-6E8A-4147-A177-3AD203B41FA5}">
                      <a16:colId xmlns:a16="http://schemas.microsoft.com/office/drawing/2014/main" val="3604997715"/>
                    </a:ext>
                  </a:extLst>
                </a:gridCol>
                <a:gridCol w="4860014">
                  <a:extLst>
                    <a:ext uri="{9D8B030D-6E8A-4147-A177-3AD203B41FA5}">
                      <a16:colId xmlns:a16="http://schemas.microsoft.com/office/drawing/2014/main" val="4063521427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295527053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1193150540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078088531"/>
                    </a:ext>
                  </a:extLst>
                </a:gridCol>
              </a:tblGrid>
              <a:tr h="38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endParaRPr lang="en-US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Legacy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Ansible-LegacyRole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Ansible-Pioneer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39604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IaC</a:t>
                      </a:r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の再利用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作成した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をモジュール化し、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Exastro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内で再利用可能出来ること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57636"/>
                  </a:ext>
                </a:extLst>
              </a:tr>
              <a:tr h="494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ノウハウの活用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が提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供する機能を数多く活用でき、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また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-galaxy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等で公開されている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PlaybookRole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を利用できること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40735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適用</a:t>
                      </a:r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範囲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自動化できる作業手順のバリエーションのこと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46860"/>
                  </a:ext>
                </a:extLst>
              </a:tr>
            </a:tbl>
          </a:graphicData>
        </a:graphic>
      </p:graphicFrame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259214" y="3690426"/>
            <a:ext cx="4320000" cy="864000"/>
          </a:xfrm>
          <a:prstGeom prst="rect">
            <a:avLst/>
          </a:prstGeom>
          <a:ln w="12700">
            <a:solidFill>
              <a:schemeClr val="accent6">
                <a:lumMod val="90000"/>
                <a:lumOff val="10000"/>
              </a:schemeClr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100" b="1" dirty="0" smtClean="0"/>
              <a:t>※</a:t>
            </a:r>
            <a:r>
              <a:rPr lang="ja-JP" altLang="en-US" sz="1100" b="1" dirty="0" smtClean="0"/>
              <a:t>凡例</a:t>
            </a:r>
            <a:r>
              <a:rPr lang="ja-JP" altLang="en-US" sz="1100" b="1" dirty="0"/>
              <a:t>　</a:t>
            </a:r>
            <a:endParaRPr lang="en-US" altLang="ja-JP" sz="1000" dirty="0" smtClean="0"/>
          </a:p>
        </p:txBody>
      </p:sp>
      <p:sp>
        <p:nvSpPr>
          <p:cNvPr id="81" name="コンテンツ プレースホルダー 2"/>
          <p:cNvSpPr txBox="1">
            <a:spLocks/>
          </p:cNvSpPr>
          <p:nvPr/>
        </p:nvSpPr>
        <p:spPr bwMode="gray">
          <a:xfrm>
            <a:off x="259214" y="1330694"/>
            <a:ext cx="8640000" cy="65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-Legacy</a:t>
            </a:r>
            <a:r>
              <a:rPr lang="ja-JP" altLang="en-US" sz="1600" dirty="0" err="1" smtClean="0"/>
              <a:t>、</a:t>
            </a:r>
            <a:r>
              <a:rPr lang="en-US" altLang="ja-JP" sz="1600" dirty="0" err="1" smtClean="0"/>
              <a:t>Ansible-LegacyRole</a:t>
            </a:r>
            <a:r>
              <a:rPr lang="ja-JP" altLang="en-US" sz="1600" dirty="0" err="1" smtClean="0"/>
              <a:t>、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-Pioneer</a:t>
            </a:r>
            <a:br>
              <a:rPr lang="en-US" altLang="ja-JP" sz="1600" dirty="0" smtClean="0"/>
            </a:br>
            <a:r>
              <a:rPr lang="ja-JP" altLang="en-US" sz="1600" dirty="0" smtClean="0"/>
              <a:t>それぞれの特徴の比較を</a:t>
            </a:r>
            <a:r>
              <a:rPr lang="ja-JP" altLang="en-US" sz="1600" dirty="0"/>
              <a:t>以下</a:t>
            </a:r>
            <a:r>
              <a:rPr lang="ja-JP" altLang="en-US" sz="1600" dirty="0" smtClean="0"/>
              <a:t>に指します。</a:t>
            </a:r>
            <a:endParaRPr lang="en-US" altLang="ja-JP" sz="16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59214" y="1996587"/>
            <a:ext cx="2584546" cy="1371336"/>
            <a:chOff x="259214" y="2111728"/>
            <a:chExt cx="2584546" cy="1371336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259214" y="2223064"/>
              <a:ext cx="2584546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287951" y="2111728"/>
              <a:ext cx="1620000" cy="216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コンテンツ プレースホルダー 2"/>
            <p:cNvSpPr txBox="1">
              <a:spLocks/>
            </p:cNvSpPr>
            <p:nvPr/>
          </p:nvSpPr>
          <p:spPr bwMode="gray">
            <a:xfrm>
              <a:off x="259214" y="2137210"/>
              <a:ext cx="2376000" cy="1335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800" kern="0" dirty="0" err="1" smtClean="0"/>
                <a:t>IaC</a:t>
              </a:r>
              <a:r>
                <a:rPr lang="ja-JP" altLang="en-US" sz="1800" kern="0" dirty="0" smtClean="0"/>
                <a:t>の再利用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 smtClean="0">
                  <a:solidFill>
                    <a:srgbClr val="FF0000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988903" y="1996587"/>
            <a:ext cx="3150070" cy="1367114"/>
            <a:chOff x="2988903" y="2111728"/>
            <a:chExt cx="3150070" cy="1367114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2988903" y="2212778"/>
              <a:ext cx="3150070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3019606" y="2111728"/>
              <a:ext cx="1908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2" name="コンテンツ プレースホルダー 2"/>
            <p:cNvSpPr txBox="1">
              <a:spLocks/>
            </p:cNvSpPr>
            <p:nvPr/>
          </p:nvSpPr>
          <p:spPr bwMode="gray">
            <a:xfrm>
              <a:off x="2988903" y="2137210"/>
              <a:ext cx="2916000" cy="1341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/>
                <a:t>◆</a:t>
              </a:r>
              <a:r>
                <a:rPr lang="ja-JP" altLang="en-US" sz="1800" kern="0" dirty="0" smtClean="0"/>
                <a:t>ノウハウの活用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Ansible-LegacyRole</a:t>
              </a:r>
              <a:endParaRPr lang="en-US" altLang="ja-JP" sz="1800" b="1" dirty="0">
                <a:solidFill>
                  <a:srgbClr val="FF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-Pioneer</a:t>
              </a:r>
            </a:p>
            <a:p>
              <a:pPr marL="0" indent="0">
                <a:buNone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284116" y="1996587"/>
            <a:ext cx="2607884" cy="1361341"/>
            <a:chOff x="6284116" y="2111728"/>
            <a:chExt cx="2607884" cy="1361341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284116" y="2209078"/>
              <a:ext cx="2607884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6312670" y="2111728"/>
              <a:ext cx="1260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コンテンツ プレースホルダー 2"/>
            <p:cNvSpPr txBox="1">
              <a:spLocks/>
            </p:cNvSpPr>
            <p:nvPr/>
          </p:nvSpPr>
          <p:spPr bwMode="gray">
            <a:xfrm>
              <a:off x="6284116" y="2137210"/>
              <a:ext cx="2448000" cy="1335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/>
                <a:t>◆適用</a:t>
              </a:r>
              <a:r>
                <a:rPr lang="ja-JP" altLang="en-US" sz="1800" kern="0" dirty="0" smtClean="0"/>
                <a:t>範囲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>
                  <a:solidFill>
                    <a:srgbClr val="FF0000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95498"/>
              </p:ext>
            </p:extLst>
          </p:nvPr>
        </p:nvGraphicFramePr>
        <p:xfrm>
          <a:off x="907537" y="3727338"/>
          <a:ext cx="34553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43">
                  <a:extLst>
                    <a:ext uri="{9D8B030D-6E8A-4147-A177-3AD203B41FA5}">
                      <a16:colId xmlns:a16="http://schemas.microsoft.com/office/drawing/2014/main" val="4230391625"/>
                    </a:ext>
                  </a:extLst>
                </a:gridCol>
                <a:gridCol w="279718">
                  <a:extLst>
                    <a:ext uri="{9D8B030D-6E8A-4147-A177-3AD203B41FA5}">
                      <a16:colId xmlns:a16="http://schemas.microsoft.com/office/drawing/2014/main" val="1214799210"/>
                    </a:ext>
                  </a:extLst>
                </a:gridCol>
                <a:gridCol w="2822893">
                  <a:extLst>
                    <a:ext uri="{9D8B030D-6E8A-4147-A177-3AD203B41FA5}">
                      <a16:colId xmlns:a16="http://schemas.microsoft.com/office/drawing/2014/main" val="3086390104"/>
                    </a:ext>
                  </a:extLst>
                </a:gridCol>
              </a:tblGrid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◎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機能として強みを持っている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322651"/>
                  </a:ext>
                </a:extLst>
              </a:tr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smtClean="0">
                          <a:solidFill>
                            <a:schemeClr val="tx1"/>
                          </a:solidFill>
                          <a:latin typeface="+mn-lt"/>
                        </a:rPr>
                        <a:t>○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機能として使用は可能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86716"/>
                  </a:ext>
                </a:extLst>
              </a:tr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×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機能として適用は難しい</a:t>
                      </a:r>
                      <a:r>
                        <a:rPr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他モードによる適用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9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30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18595"/>
            <a:ext cx="8640000" cy="829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err="1"/>
              <a:t>Ansible</a:t>
            </a:r>
            <a:r>
              <a:rPr lang="en-US" altLang="ja-JP" sz="1800" b="1" dirty="0"/>
              <a:t>-Legacy</a:t>
            </a:r>
            <a:r>
              <a:rPr lang="ja-JP" altLang="en-US" sz="1800" b="1" dirty="0" smtClean="0"/>
              <a:t>モードの最たる特徴は</a:t>
            </a:r>
            <a:r>
              <a:rPr lang="en-US" altLang="ja-JP" sz="1800" b="1" dirty="0" err="1" smtClean="0"/>
              <a:t>IaC</a:t>
            </a:r>
            <a:r>
              <a:rPr lang="ja-JP" altLang="en-US" sz="1800" b="1" dirty="0" smtClean="0"/>
              <a:t>のモジュール化による再利用です。</a:t>
            </a:r>
            <a:endParaRPr lang="en-US" altLang="ja-JP" sz="18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b="1" dirty="0" smtClean="0"/>
              <a:t>登録した</a:t>
            </a:r>
            <a:r>
              <a:rPr lang="en-US" altLang="ja-JP" sz="1800" b="1" dirty="0" err="1" smtClean="0"/>
              <a:t>IaC</a:t>
            </a:r>
            <a:r>
              <a:rPr lang="ja-JP" altLang="en-US" sz="1800" b="1" dirty="0" smtClean="0"/>
              <a:t>を再利用することで効率的なシステム構築が可能です</a:t>
            </a:r>
            <a:r>
              <a:rPr lang="ja-JP" altLang="en-US" sz="1800" b="1" dirty="0"/>
              <a:t>。</a:t>
            </a:r>
            <a:endParaRPr lang="en-US" altLang="ja-JP" sz="1800" b="1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889405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ITA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のベースにして醍醐味 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Legacy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ja-JP" altLang="en-US" sz="2000" b="1" dirty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4100" name="Picture 4" descr="モジュール管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366676"/>
            <a:ext cx="8640000" cy="40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角丸四角形 72"/>
          <p:cNvSpPr/>
          <p:nvPr/>
        </p:nvSpPr>
        <p:spPr bwMode="auto">
          <a:xfrm>
            <a:off x="251399" y="1722236"/>
            <a:ext cx="4212000" cy="3002944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39" name="テキスト プレースホルダー 45"/>
          <p:cNvSpPr txBox="1">
            <a:spLocks/>
          </p:cNvSpPr>
          <p:nvPr/>
        </p:nvSpPr>
        <p:spPr>
          <a:xfrm>
            <a:off x="179388" y="822601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err="1" smtClean="0"/>
              <a:t>Exastro</a:t>
            </a:r>
            <a:r>
              <a:rPr lang="en-US" altLang="ja-JP" sz="1800" kern="0" dirty="0" smtClean="0"/>
              <a:t> ITA</a:t>
            </a:r>
            <a:r>
              <a:rPr lang="ja-JP" altLang="en-US" sz="1800" kern="0" dirty="0" smtClean="0"/>
              <a:t>における作業実行単位である「</a:t>
            </a:r>
            <a:r>
              <a:rPr lang="en-US" altLang="ja-JP" sz="1800" kern="0" dirty="0" smtClean="0"/>
              <a:t>Movement</a:t>
            </a:r>
            <a:r>
              <a:rPr lang="ja-JP" altLang="en-US" sz="1800" kern="0" dirty="0" smtClean="0"/>
              <a:t>」と</a:t>
            </a:r>
            <a:r>
              <a:rPr lang="en-US" altLang="ja-JP" sz="1800" kern="0" dirty="0" smtClean="0"/>
              <a:t>Playbook</a:t>
            </a:r>
            <a:r>
              <a:rPr lang="ja-JP" altLang="en-US" sz="1800" kern="0" dirty="0" smtClean="0"/>
              <a:t>の関係を</a:t>
            </a:r>
            <a:r>
              <a:rPr lang="en-US" altLang="ja-JP" sz="1800" kern="0" dirty="0" smtClean="0"/>
              <a:t>2</a:t>
            </a:r>
            <a:r>
              <a:rPr lang="ja-JP" altLang="en-US" sz="1800" kern="0" dirty="0" smtClean="0"/>
              <a:t>階層で規定しています。</a:t>
            </a:r>
            <a:endParaRPr lang="ja-JP" altLang="en-US" sz="1800" kern="0" dirty="0"/>
          </a:p>
        </p:txBody>
      </p:sp>
      <p:sp>
        <p:nvSpPr>
          <p:cNvPr id="40" name="角丸四角形 39"/>
          <p:cNvSpPr/>
          <p:nvPr/>
        </p:nvSpPr>
        <p:spPr bwMode="auto">
          <a:xfrm>
            <a:off x="290785" y="4862820"/>
            <a:ext cx="8528604" cy="14402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607388" y="1716240"/>
            <a:ext cx="4212000" cy="2993507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3" name="フローチャート : 書類 51"/>
          <p:cNvSpPr/>
          <p:nvPr/>
        </p:nvSpPr>
        <p:spPr bwMode="auto">
          <a:xfrm>
            <a:off x="906713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4" name="フローチャート : 書類 54"/>
          <p:cNvSpPr/>
          <p:nvPr/>
        </p:nvSpPr>
        <p:spPr bwMode="auto">
          <a:xfrm>
            <a:off x="467630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aaaa.yml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5" name="フローチャート : 書類 55"/>
          <p:cNvSpPr/>
          <p:nvPr/>
        </p:nvSpPr>
        <p:spPr bwMode="auto">
          <a:xfrm>
            <a:off x="2144661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bbbb.yml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6" name="フローチャート : 書類 56"/>
          <p:cNvSpPr/>
          <p:nvPr/>
        </p:nvSpPr>
        <p:spPr bwMode="auto">
          <a:xfrm>
            <a:off x="3821692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cccc.yml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7" name="フローチャート : 書類 57"/>
          <p:cNvSpPr/>
          <p:nvPr/>
        </p:nvSpPr>
        <p:spPr bwMode="auto">
          <a:xfrm>
            <a:off x="549872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dddd.yml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8" name="フローチャート : 書類 58"/>
          <p:cNvSpPr/>
          <p:nvPr/>
        </p:nvSpPr>
        <p:spPr bwMode="auto">
          <a:xfrm>
            <a:off x="717575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eeee.yml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cxnSp>
        <p:nvCxnSpPr>
          <p:cNvPr id="49" name="直線コネクタ 48"/>
          <p:cNvCxnSpPr>
            <a:stCxn id="43" idx="2"/>
            <a:endCxn id="44" idx="0"/>
          </p:cNvCxnSpPr>
          <p:nvPr/>
        </p:nvCxnSpPr>
        <p:spPr bwMode="auto">
          <a:xfrm flipH="1">
            <a:off x="1187630" y="4388411"/>
            <a:ext cx="13390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>
            <a:stCxn id="43" idx="2"/>
            <a:endCxn id="45" idx="0"/>
          </p:cNvCxnSpPr>
          <p:nvPr/>
        </p:nvCxnSpPr>
        <p:spPr bwMode="auto">
          <a:xfrm>
            <a:off x="2526713" y="4388411"/>
            <a:ext cx="33794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43" idx="2"/>
            <a:endCxn id="46" idx="0"/>
          </p:cNvCxnSpPr>
          <p:nvPr/>
        </p:nvCxnSpPr>
        <p:spPr bwMode="auto">
          <a:xfrm>
            <a:off x="2526713" y="4388411"/>
            <a:ext cx="2014979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>
            <a:stCxn id="56" idx="2"/>
            <a:endCxn id="46" idx="0"/>
          </p:cNvCxnSpPr>
          <p:nvPr/>
        </p:nvCxnSpPr>
        <p:spPr bwMode="auto">
          <a:xfrm flipH="1">
            <a:off x="4541692" y="4388411"/>
            <a:ext cx="24212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56" idx="2"/>
            <a:endCxn id="47" idx="0"/>
          </p:cNvCxnSpPr>
          <p:nvPr/>
        </p:nvCxnSpPr>
        <p:spPr bwMode="auto">
          <a:xfrm flipH="1">
            <a:off x="6218723" y="4388411"/>
            <a:ext cx="744252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56" idx="2"/>
            <a:endCxn id="48" idx="0"/>
          </p:cNvCxnSpPr>
          <p:nvPr/>
        </p:nvCxnSpPr>
        <p:spPr bwMode="auto">
          <a:xfrm>
            <a:off x="6962975" y="4388411"/>
            <a:ext cx="93277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フローチャート : 書類 67"/>
          <p:cNvSpPr/>
          <p:nvPr/>
        </p:nvSpPr>
        <p:spPr bwMode="auto">
          <a:xfrm>
            <a:off x="5342975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dddd.yml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eeee.yml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直線コネクタ 103"/>
          <p:cNvCxnSpPr>
            <a:stCxn id="62" idx="3"/>
            <a:endCxn id="43" idx="0"/>
          </p:cNvCxnSpPr>
          <p:nvPr/>
        </p:nvCxnSpPr>
        <p:spPr bwMode="auto">
          <a:xfrm>
            <a:off x="1463809" y="2228765"/>
            <a:ext cx="1062904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コネクタ 103"/>
          <p:cNvCxnSpPr>
            <a:stCxn id="65" idx="3"/>
            <a:endCxn id="56" idx="0"/>
          </p:cNvCxnSpPr>
          <p:nvPr/>
        </p:nvCxnSpPr>
        <p:spPr bwMode="auto">
          <a:xfrm>
            <a:off x="5850356" y="2228765"/>
            <a:ext cx="1112619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テキスト ボックス 73"/>
          <p:cNvSpPr txBox="1"/>
          <p:nvPr/>
        </p:nvSpPr>
        <p:spPr>
          <a:xfrm>
            <a:off x="290785" y="49440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889005" y="495847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44452" y="4946129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733822" y="495004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597577" y="495359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263912" y="49538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175753" y="6001623"/>
            <a:ext cx="1643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smtClean="0">
                <a:latin typeface="+mj-ea"/>
              </a:rPr>
              <a:t>Playbook</a:t>
            </a:r>
            <a:r>
              <a:rPr lang="ja-JP" altLang="en-US" sz="1400" b="1" smtClean="0">
                <a:latin typeface="+mj-ea"/>
              </a:rPr>
              <a:t>素材集</a:t>
            </a:r>
            <a:endParaRPr lang="ja-JP" altLang="en-US" sz="1400" b="1" dirty="0">
              <a:latin typeface="+mj-ea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83809" y="1868765"/>
            <a:ext cx="1080000" cy="742395"/>
            <a:chOff x="383809" y="1868765"/>
            <a:chExt cx="1080000" cy="742395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383809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018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A</a:t>
              </a:r>
              <a:endParaRPr lang="ja-JP" altLang="en-US" sz="2400" b="1" dirty="0">
                <a:latin typeface="+mj-ea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4770356" y="1868765"/>
            <a:ext cx="1080000" cy="742395"/>
            <a:chOff x="4770356" y="1868765"/>
            <a:chExt cx="1080000" cy="742395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4770356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47974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 smtClean="0">
                  <a:latin typeface="+mj-ea"/>
                </a:rPr>
                <a:t>B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84" name="正方形/長方形 83"/>
          <p:cNvSpPr/>
          <p:nvPr/>
        </p:nvSpPr>
        <p:spPr bwMode="gray">
          <a:xfrm>
            <a:off x="2078669" y="2706795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+mj-ea"/>
              </a:rPr>
              <a:t>直接</a:t>
            </a:r>
            <a:r>
              <a:rPr lang="ja-JP" altLang="en-US" sz="1400" b="1" dirty="0">
                <a:latin typeface="+mj-ea"/>
              </a:rPr>
              <a:t>実行</a:t>
            </a:r>
            <a:r>
              <a:rPr lang="ja-JP" altLang="en-US" sz="1400" b="1" dirty="0" smtClean="0">
                <a:latin typeface="+mj-ea"/>
              </a:rPr>
              <a:t>する</a:t>
            </a:r>
            <a:r>
              <a:rPr lang="en-US" altLang="ja-JP" sz="1400" b="1" dirty="0" smtClean="0">
                <a:latin typeface="+mj-ea"/>
              </a:rPr>
              <a:t>Playbook</a:t>
            </a:r>
            <a:endParaRPr lang="ja-JP" altLang="en-US" sz="1400" dirty="0"/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676219" y="1628750"/>
            <a:ext cx="1646808" cy="597490"/>
          </a:xfrm>
          <a:prstGeom prst="wedgeRectCallout">
            <a:avLst>
              <a:gd name="adj1" fmla="val 23075"/>
              <a:gd name="adj2" fmla="val 13456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Exastro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 ITA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err="1" smtClean="0">
                <a:solidFill>
                  <a:schemeClr val="bg1"/>
                </a:solidFill>
                <a:latin typeface="+mj-ea"/>
              </a:rPr>
              <a:t>にて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自動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37940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2456</Words>
  <Application>Microsoft Office PowerPoint</Application>
  <PresentationFormat>画面に合わせる (4:3)</PresentationFormat>
  <Paragraphs>550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7" baseType="lpstr">
      <vt:lpstr>HGP創英角ｺﾞｼｯｸUB</vt:lpstr>
      <vt:lpstr>ＭＳ Ｐゴシック</vt:lpstr>
      <vt:lpstr>ＭＳ ゴシック</vt:lpstr>
      <vt:lpstr>メイリオ</vt:lpstr>
      <vt:lpstr>游ゴシック</vt:lpstr>
      <vt:lpstr>游ゴシック Light</vt:lpstr>
      <vt:lpstr>Arial</vt:lpstr>
      <vt:lpstr>Calibri</vt:lpstr>
      <vt:lpstr>Consolas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1.1　Ansible driverについて　X/X</vt:lpstr>
      <vt:lpstr>2.　Ansible Driverとは</vt:lpstr>
      <vt:lpstr>1.1　Ansible driverについて　X/X</vt:lpstr>
      <vt:lpstr>4.　3つのモードの説明</vt:lpstr>
      <vt:lpstr>5.　各モードの特徴 　5.1　Ansible-Legacyモード</vt:lpstr>
      <vt:lpstr>5.1　Ansible-Legacyモード　(1/5)</vt:lpstr>
      <vt:lpstr>5.1　Ansible-Legacyモード　(2/5)</vt:lpstr>
      <vt:lpstr>5.1　Ansible-Legacyモード　(3/5)</vt:lpstr>
      <vt:lpstr>5.1　Ansible-Legacyモード　(4/5)</vt:lpstr>
      <vt:lpstr>5.1　Ansible-Legacyモード　(5/5)</vt:lpstr>
      <vt:lpstr>5.　各モードの特徴 　5.2　Ansible-LegacyRoleモード</vt:lpstr>
      <vt:lpstr>5.2　Ansible-LegacyRoleモード　(1/4)</vt:lpstr>
      <vt:lpstr>5.2　Ansible-LegacyRoleモード　(2/4)</vt:lpstr>
      <vt:lpstr>5.2　Ansible-LegacyRoleモード　(3/4)</vt:lpstr>
      <vt:lpstr>5.2　Ansible-LegacyRoleモード　(4/4)</vt:lpstr>
      <vt:lpstr>5.　各モードの特徴 　5.3　Ansible-Pioneerモード</vt:lpstr>
      <vt:lpstr>5.3　Ansible-Pioneerモード　(1/5)</vt:lpstr>
      <vt:lpstr>5.3　Ansible-Pioneerモード　(2/5)</vt:lpstr>
      <vt:lpstr>5.3　Ansible-Pioneerモード　(3/5)</vt:lpstr>
      <vt:lpstr>5.3　Ansible-Pioneerモード　(4/5)</vt:lpstr>
      <vt:lpstr>5.3　Ansible-Pioneerモード　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2021-12-23T06:44:41Z</dcterms:modified>
</cp:coreProperties>
</file>