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0"/>
  </p:notesMasterIdLst>
  <p:handoutMasterIdLst>
    <p:handoutMasterId r:id="rId41"/>
  </p:handoutMasterIdLst>
  <p:sldIdLst>
    <p:sldId id="262" r:id="rId6"/>
    <p:sldId id="317" r:id="rId7"/>
    <p:sldId id="505" r:id="rId8"/>
    <p:sldId id="507" r:id="rId9"/>
    <p:sldId id="509" r:id="rId10"/>
    <p:sldId id="508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3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38" r:id="rId29"/>
    <p:sldId id="535" r:id="rId30"/>
    <p:sldId id="527" r:id="rId31"/>
    <p:sldId id="528" r:id="rId32"/>
    <p:sldId id="530" r:id="rId33"/>
    <p:sldId id="531" r:id="rId34"/>
    <p:sldId id="532" r:id="rId35"/>
    <p:sldId id="534" r:id="rId36"/>
    <p:sldId id="539" r:id="rId37"/>
    <p:sldId id="540" r:id="rId38"/>
    <p:sldId id="318" r:id="rId3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>
        <p:scale>
          <a:sx n="100" d="100"/>
          <a:sy n="100" d="100"/>
        </p:scale>
        <p:origin x="840" y="-23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2.xml"/><Relationship Id="rId18" Type="http://schemas.openxmlformats.org/officeDocument/2006/relationships/slide" Target="slide3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17" Type="http://schemas.openxmlformats.org/officeDocument/2006/relationships/slide" Target="slide26.xml"/><Relationship Id="rId2" Type="http://schemas.openxmlformats.org/officeDocument/2006/relationships/slide" Target="slide3.xml"/><Relationship Id="rId16" Type="http://schemas.openxmlformats.org/officeDocument/2006/relationships/slide" Target="slide25.xml"/><Relationship Id="rId20" Type="http://schemas.openxmlformats.org/officeDocument/2006/relationships/slide" Target="slide3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19.xml"/><Relationship Id="rId5" Type="http://schemas.openxmlformats.org/officeDocument/2006/relationships/slide" Target="slide6.xml"/><Relationship Id="rId15" Type="http://schemas.openxmlformats.org/officeDocument/2006/relationships/slide" Target="slide24.xml"/><Relationship Id="rId10" Type="http://schemas.openxmlformats.org/officeDocument/2006/relationships/slide" Target="slide17.xml"/><Relationship Id="rId19" Type="http://schemas.openxmlformats.org/officeDocument/2006/relationships/slide" Target="slide31.xml"/><Relationship Id="rId4" Type="http://schemas.openxmlformats.org/officeDocument/2006/relationships/slide" Target="slide5.xml"/><Relationship Id="rId9" Type="http://schemas.openxmlformats.org/officeDocument/2006/relationships/slide" Target="slide15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Automation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1.7.2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</a:t>
            </a:r>
            <a:r>
              <a:rPr lang="ja-JP" altLang="en-US" sz="1400" b="1" kern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記載します</a:t>
            </a:r>
            <a:r>
              <a:rPr lang="ja-JP" altLang="en-US" sz="1400" b="1" ker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rgbClr val="002B62"/>
                </a:solidFill>
              </a:rPr>
              <a:t>実習編</a:t>
            </a:r>
            <a:r>
              <a:rPr lang="en-US" altLang="ja-JP" sz="4800" b="1" kern="0" spc="-150" dirty="0" smtClean="0">
                <a:solidFill>
                  <a:srgbClr val="002B62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(3/6)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err="1" smtClean="0"/>
              <a:t>IaC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variable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azure_create_instance_valiables.tf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(4/6)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err="1" smtClean="0"/>
              <a:t>IaC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430" y="1278778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</a:t>
            </a:r>
            <a:r>
              <a:rPr kumimoji="1" lang="ja-JP" altLang="en-US" sz="1400" dirty="0" smtClean="0"/>
              <a:t>作成用</a:t>
            </a:r>
            <a:r>
              <a:rPr kumimoji="1" lang="ja-JP" altLang="en-US" sz="1400" dirty="0" smtClean="0"/>
              <a:t>の</a:t>
            </a:r>
            <a:r>
              <a:rPr lang="ja-JP" altLang="en-US" sz="1400" dirty="0" smtClean="0"/>
              <a:t>リソース</a:t>
            </a:r>
            <a:endParaRPr lang="en-US" altLang="ja-JP" sz="1400" dirty="0" smtClean="0"/>
          </a:p>
          <a:p>
            <a:r>
              <a:rPr lang="ja-JP" altLang="en-US" sz="1400" dirty="0" smtClean="0"/>
              <a:t>定義</a:t>
            </a:r>
            <a:r>
              <a:rPr lang="ja-JP" altLang="en-US" sz="1400" dirty="0" smtClean="0"/>
              <a:t>ファイルです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リソースグループ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、そのネットワークセキュリティグループ、</a:t>
            </a:r>
            <a:r>
              <a:rPr lang="ja-JP" altLang="en-US" sz="1400" dirty="0"/>
              <a:t>仮想ネットワーク</a:t>
            </a:r>
            <a:r>
              <a:rPr lang="ja-JP" altLang="en-US" sz="1400" dirty="0" smtClean="0"/>
              <a:t>の作成。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また、作成する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台数分の仮想マシン本体</a:t>
            </a:r>
            <a:r>
              <a:rPr lang="ja-JP" altLang="en-US" sz="1400" dirty="0"/>
              <a:t>、</a:t>
            </a:r>
            <a:r>
              <a:rPr lang="ja-JP" altLang="en-US" sz="1400" dirty="0" smtClean="0"/>
              <a:t>ディスク、ネットワークインターフェースの</a:t>
            </a:r>
            <a:endParaRPr lang="en-US" altLang="ja-JP" sz="1400" dirty="0" smtClean="0"/>
          </a:p>
          <a:p>
            <a:r>
              <a:rPr lang="ja-JP" altLang="en-US" sz="1400" dirty="0" smtClean="0"/>
              <a:t>作成を行います。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(5/6)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err="1" smtClean="0"/>
              <a:t>IaC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4114532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azure_create_instance.tf(2/3)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(6/6)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err="1" smtClean="0"/>
              <a:t>IaC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azure_create_instance.tf(3/3)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ja-JP" altLang="en-US" dirty="0" smtClean="0"/>
              <a:t>仕込み編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　インターフェース</a:t>
            </a:r>
            <a:r>
              <a:rPr lang="ja-JP" altLang="en-US" dirty="0"/>
              <a:t>情報</a:t>
            </a:r>
            <a:r>
              <a:rPr lang="ja-JP" altLang="en-US" dirty="0" smtClean="0"/>
              <a:t>の登録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User Token</a:t>
            </a:r>
            <a:r>
              <a:rPr lang="ja-JP" altLang="en-US" b="1" dirty="0" smtClean="0"/>
              <a:t>の発行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に連携するために、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からユーザートークンを発行する必要があります。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ブラウザより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にログインし、</a:t>
            </a:r>
            <a:r>
              <a:rPr lang="en-US" altLang="ja-JP" dirty="0" smtClean="0"/>
              <a:t>[User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Setting]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[Tokens]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Creat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token]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の順に押下することで発行することができます。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表示されたトークンをメモしておく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この画面を閉じると再表示できません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インターフェース情報の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sz="1800" b="1" dirty="0" smtClean="0"/>
              <a:t>インターフェース情報</a:t>
            </a:r>
            <a:endParaRPr lang="en-US" altLang="ja-JP" sz="1800" b="1" dirty="0" smtClean="0"/>
          </a:p>
          <a:p>
            <a:pPr lvl="1"/>
            <a:r>
              <a:rPr lang="ja-JP" altLang="en-US" dirty="0" smtClean="0"/>
              <a:t>連携する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Hostname</a:t>
            </a:r>
            <a:r>
              <a:rPr lang="ja-JP" altLang="en-US" dirty="0" smtClean="0"/>
              <a:t>と、発行した</a:t>
            </a:r>
            <a:r>
              <a:rPr lang="en-US" altLang="ja-JP" dirty="0" err="1" smtClean="0"/>
              <a:t>UserToken</a:t>
            </a:r>
            <a:r>
              <a:rPr lang="ja-JP" altLang="en-US" dirty="0" smtClean="0"/>
              <a:t>を入力します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sz="1100" b="1" dirty="0" smtClean="0">
                <a:solidFill>
                  <a:srgbClr val="FF0000"/>
                </a:solidFill>
              </a:rPr>
              <a:t>※ITA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に連携できる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sz="1100" b="1" dirty="0">
                <a:solidFill>
                  <a:srgbClr val="FF0000"/>
                </a:solidFill>
              </a:rPr>
              <a:t>は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つのみなので</a:t>
            </a:r>
            <a:r>
              <a:rPr lang="ja-JP" altLang="en-US" sz="1100" b="1" dirty="0">
                <a:solidFill>
                  <a:srgbClr val="FF0000"/>
                </a:solidFill>
              </a:rPr>
              <a:t>、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インストール時に最初からある項目を「更新」して値を入力する必要があります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。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Terraform&gt;</a:t>
            </a:r>
            <a:r>
              <a:rPr lang="ja-JP" altLang="en-US" sz="1600" b="1" dirty="0" smtClean="0"/>
              <a:t>インターフェース情報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一覧から登録済み項目の 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更新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</a:t>
            </a:r>
            <a:r>
              <a:rPr lang="ja-JP" altLang="en-US" sz="1600" dirty="0" smtClean="0"/>
              <a:t>へ</a:t>
            </a:r>
            <a:r>
              <a:rPr lang="ja-JP" altLang="en-US" sz="1600" dirty="0"/>
              <a:t>下表</a:t>
            </a:r>
            <a:r>
              <a:rPr lang="ja-JP" altLang="en-US" sz="1600" dirty="0" smtClean="0"/>
              <a:t>のように</a:t>
            </a:r>
            <a:r>
              <a:rPr lang="ja-JP" altLang="en-US" sz="1600" dirty="0"/>
              <a:t>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79512" y="2924930"/>
            <a:ext cx="6923069" cy="1901943"/>
            <a:chOff x="395419" y="2276840"/>
            <a:chExt cx="6923069" cy="190194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/>
            <a:srcRect l="1" t="28464" r="1" b="30008"/>
            <a:stretch/>
          </p:blipFill>
          <p:spPr>
            <a:xfrm>
              <a:off x="395419" y="2276840"/>
              <a:ext cx="6923069" cy="1901943"/>
            </a:xfrm>
            <a:prstGeom prst="rect">
              <a:avLst/>
            </a:prstGeom>
            <a:ln w="28575">
              <a:solidFill>
                <a:srgbClr val="124990"/>
              </a:solidFill>
            </a:ln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395420" y="2492870"/>
              <a:ext cx="86412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691600" y="3789050"/>
              <a:ext cx="288040" cy="180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t="-1" r="14433" b="-1633"/>
          <a:stretch/>
        </p:blipFill>
        <p:spPr>
          <a:xfrm>
            <a:off x="2839753" y="3276746"/>
            <a:ext cx="5976830" cy="1803639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2983117" y="3573020"/>
            <a:ext cx="2151758" cy="10442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88985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5" y="2934345"/>
            <a:ext cx="5442965" cy="17814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Organizatio</a:t>
            </a:r>
            <a:r>
              <a:rPr lang="en-US" altLang="ja-JP" b="1" dirty="0"/>
              <a:t>n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Organizatio</a:t>
            </a:r>
            <a:r>
              <a:rPr lang="en-US" altLang="ja-JP" sz="1600" dirty="0"/>
              <a:t>n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Organizations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17320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Email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755470" y="3501008"/>
            <a:ext cx="2088290" cy="6480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Organizations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Organization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Organization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を作成できます。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6487"/>
            <a:ext cx="5544770" cy="1876925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05" y="4646519"/>
            <a:ext cx="6749008" cy="1709864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Workspac</a:t>
            </a:r>
            <a:r>
              <a:rPr lang="en-US" altLang="ja-JP" dirty="0"/>
              <a:t>e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Workspac</a:t>
            </a:r>
            <a:r>
              <a:rPr lang="en-US" altLang="ja-JP" b="1" dirty="0"/>
              <a:t>e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Workspac</a:t>
            </a:r>
            <a:r>
              <a:rPr lang="en-US" altLang="ja-JP" sz="1600" dirty="0"/>
              <a:t>e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Workspace</a:t>
            </a:r>
            <a:r>
              <a:rPr lang="en-US" altLang="ja-JP" sz="1600" b="1" dirty="0"/>
              <a:t>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Workspace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作業環境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実習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シナリオ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事前準備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仕込み編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インターフェース情報の登録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Organization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Workspace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作業パターン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(Movement)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素材の登録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Movement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に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素材を指定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15" action="ppaction://hlinksldjump"/>
              </a:rPr>
              <a:t>4.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実行編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4.1 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オペレーションの登録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4.2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変数値の設定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4.3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　作業実行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 smtClean="0">
                <a:latin typeface="+mn-ea"/>
                <a:hlinkClick r:id="rId19" action="ppaction://hlinksldjump"/>
              </a:rPr>
              <a:t>4.4</a:t>
            </a:r>
            <a:r>
              <a:rPr lang="zh-TW" altLang="en-US" sz="1400" dirty="0" smtClean="0">
                <a:latin typeface="+mn-ea"/>
                <a:hlinkClick r:id="rId19" action="ppaction://hlinksldjump"/>
              </a:rPr>
              <a:t>　実行状態確認</a:t>
            </a:r>
            <a:endParaRPr lang="en-US" altLang="zh-TW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4.5</a:t>
            </a:r>
            <a:r>
              <a:rPr lang="ja-JP" altLang="en-US" sz="1400" dirty="0" smtClean="0">
                <a:latin typeface="+mn-ea"/>
                <a:hlinkClick r:id="rId20" action="ppaction://hlinksldjump"/>
              </a:rPr>
              <a:t>　数値を変更して再度実行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" r="36658" b="-1638"/>
          <a:stretch/>
        </p:blipFill>
        <p:spPr>
          <a:xfrm>
            <a:off x="480389" y="3310230"/>
            <a:ext cx="5400750" cy="175085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05" y="4950431"/>
            <a:ext cx="6302529" cy="137892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Workspace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Workspaces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を作成できます。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※Workspace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上に作成されるため、必ず先に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を対象の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b="1" dirty="0" smtClean="0">
                <a:solidFill>
                  <a:srgbClr val="FF0000"/>
                </a:solidFill>
              </a:rPr>
              <a:t>に作成しておく必要があります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411700" y="5877340"/>
            <a:ext cx="5832810" cy="4460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61982"/>
            <a:ext cx="5179293" cy="1965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作業</a:t>
            </a:r>
            <a:r>
              <a:rPr lang="ja-JP" altLang="en-US" dirty="0"/>
              <a:t>パターン</a:t>
            </a:r>
            <a:r>
              <a:rPr lang="en-US" altLang="ja-JP" dirty="0"/>
              <a:t>(Movement)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を作成する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/>
              <a:t>先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playbook</a:t>
            </a:r>
            <a:r>
              <a:rPr lang="ja-JP" altLang="en-US" sz="1600" dirty="0" smtClean="0"/>
              <a:t>を関連付ける</a:t>
            </a:r>
            <a:r>
              <a:rPr lang="en-US" altLang="ja-JP" sz="1600" dirty="0" smtClean="0"/>
              <a:t>Movement</a:t>
            </a:r>
            <a:r>
              <a:rPr lang="ja-JP" altLang="en-US" sz="1600" dirty="0" err="1" smtClean="0"/>
              <a:t>を登</a:t>
            </a:r>
            <a:r>
              <a:rPr lang="ja-JP" altLang="en-US" sz="1600" dirty="0" smtClean="0"/>
              <a:t>録しましょう。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</a:t>
            </a:r>
            <a:r>
              <a:rPr lang="en-US" altLang="ja-JP" sz="1600" dirty="0" smtClean="0"/>
              <a:t>―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 smtClean="0"/>
              <a:t>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kumimoji="1" lang="en-US" altLang="ja-JP" sz="1600" dirty="0" smtClean="0"/>
              <a:t>&gt; </a:t>
            </a:r>
            <a:r>
              <a:rPr kumimoji="1" lang="ja-JP" altLang="en-US" sz="1600" dirty="0" smtClean="0"/>
              <a:t>登録開始 を押下する。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48550"/>
              </p:ext>
            </p:extLst>
          </p:nvPr>
        </p:nvGraphicFramePr>
        <p:xfrm>
          <a:off x="179512" y="4797190"/>
          <a:ext cx="52566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609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710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r>
                        <a:rPr kumimoji="1" lang="ja-JP" altLang="en-US" sz="1400" smtClean="0"/>
                        <a:t>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Terraform</a:t>
                      </a:r>
                      <a:r>
                        <a:rPr kumimoji="1" lang="ja-JP" altLang="en-US" sz="1400" dirty="0" smtClean="0"/>
                        <a:t>利用情報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827480" y="3068950"/>
            <a:ext cx="3168440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Module</a:t>
            </a:r>
            <a:r>
              <a:rPr lang="ja-JP" altLang="en-US" dirty="0"/>
              <a:t>素材の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Module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Module</a:t>
            </a:r>
            <a:r>
              <a:rPr lang="ja-JP" altLang="en-US" sz="1600" b="1" dirty="0" smtClean="0"/>
              <a:t>素材集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［参照］からプレイブックを選択し、「事前アップロード」を行う。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</a:t>
            </a:r>
            <a:r>
              <a:rPr lang="ja-JP" altLang="en-US" sz="1600" dirty="0" smtClean="0"/>
              <a:t>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042708" cy="194254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89886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azure_create_instance_valiables.tf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8" y="2659694"/>
            <a:ext cx="4922343" cy="2370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に</a:t>
            </a:r>
            <a:r>
              <a:rPr lang="en-US" altLang="ja-JP" dirty="0"/>
              <a:t>Module</a:t>
            </a:r>
            <a:r>
              <a:rPr lang="ja-JP" altLang="en-US" dirty="0"/>
              <a:t>素材を指定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に</a:t>
            </a:r>
            <a:r>
              <a:rPr lang="en-US" altLang="ja-JP" b="1" dirty="0" smtClean="0"/>
              <a:t>Module</a:t>
            </a:r>
            <a:r>
              <a:rPr kumimoji="1" lang="ja-JP" altLang="en-US" b="1" dirty="0" smtClean="0"/>
              <a:t>を</a:t>
            </a:r>
            <a:r>
              <a:rPr lang="ja-JP" altLang="en-US" b="1" dirty="0" smtClean="0"/>
              <a:t>紐</a:t>
            </a:r>
            <a:r>
              <a:rPr lang="ja-JP" altLang="en-US" b="1" dirty="0"/>
              <a:t>付</a:t>
            </a:r>
            <a:r>
              <a:rPr lang="ja-JP" altLang="en-US" b="1" dirty="0" smtClean="0"/>
              <a:t>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作成した</a:t>
            </a:r>
            <a:r>
              <a:rPr kumimoji="1" lang="en-US" altLang="ja-JP" sz="1600" dirty="0" smtClean="0"/>
              <a:t>Movement</a:t>
            </a:r>
            <a:r>
              <a:rPr kumimoji="1" lang="ja-JP" altLang="en-US" sz="1600" dirty="0" smtClean="0"/>
              <a:t>と</a:t>
            </a:r>
            <a:r>
              <a:rPr lang="en-US" altLang="ja-JP" sz="1600" dirty="0" smtClean="0"/>
              <a:t>Module</a:t>
            </a:r>
            <a:r>
              <a:rPr kumimoji="1" lang="ja-JP" altLang="en-US" sz="1600" dirty="0" smtClean="0"/>
              <a:t>素材を関連付けましょう。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Movement-Module</a:t>
            </a:r>
            <a:r>
              <a:rPr lang="ja-JP" altLang="en-US" sz="1600" b="1" dirty="0" smtClean="0"/>
              <a:t>紐付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781380" y="3148893"/>
            <a:ext cx="3790620" cy="92482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00607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 smtClean="0"/>
              <a:t>実行</a:t>
            </a:r>
            <a:r>
              <a:rPr lang="ja-JP" altLang="en-US" dirty="0"/>
              <a:t>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オペレーションの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オペレーションを新規登録する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600" dirty="0" smtClean="0"/>
              <a:t>オペレーションを作成しましょう。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投入オペレーション一覧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オペレーション名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実施予定日時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※</a:t>
            </a:r>
            <a:r>
              <a:rPr kumimoji="1" lang="ja-JP" altLang="en-US" sz="1200" smtClean="0"/>
              <a:t> 「実施予定日時」は管理用の項目です。自動的に処理が実行されるわけではありません。</a:t>
            </a:r>
            <a:endParaRPr kumimoji="1" lang="ja-JP" altLang="en-US" sz="1200"/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501010"/>
            <a:ext cx="2736422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2924801"/>
            <a:ext cx="8245157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の変数に具体的な数値を設定しましょう。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</a:t>
            </a:r>
            <a:r>
              <a:rPr lang="ja-JP" altLang="en-US" sz="1600" b="1" dirty="0" smtClean="0"/>
              <a:t>代入</a:t>
            </a:r>
            <a:r>
              <a:rPr lang="ja-JP" altLang="en-US" sz="1600" b="1" dirty="0"/>
              <a:t>値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803124" y="3429000"/>
            <a:ext cx="7441385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(1/3)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94201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-demo-sg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-demo-key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アクセスキー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シークレットキー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任意のリージョン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t2.micro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</a:t>
                      </a:r>
                      <a:r>
                        <a:rPr kumimoji="1" lang="en-US" altLang="ja-JP" sz="1200" dirty="0" smtClean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(2/3)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63153"/>
              </p:ext>
            </p:extLst>
          </p:nvPr>
        </p:nvGraphicFramePr>
        <p:xfrm>
          <a:off x="286917" y="1484731"/>
          <a:ext cx="8676595" cy="500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認証情報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-demo-web-azure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-demo-domain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ita</a:t>
                      </a:r>
                      <a:r>
                        <a:rPr kumimoji="1" lang="en-US" altLang="ja-JP" sz="1200" dirty="0" smtClean="0"/>
                        <a:t>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8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(3/3)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6380"/>
              </p:ext>
            </p:extLst>
          </p:nvPr>
        </p:nvGraphicFramePr>
        <p:xfrm>
          <a:off x="286917" y="1484731"/>
          <a:ext cx="8676595" cy="4369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任意の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公開鍵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</a:t>
            </a:r>
            <a:r>
              <a:rPr lang="en-US" altLang="ja-JP" b="1" dirty="0"/>
              <a:t>t</a:t>
            </a:r>
            <a:r>
              <a:rPr kumimoji="1" lang="ja-JP" altLang="en-US" b="1" dirty="0" smtClean="0"/>
              <a:t>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前項までの操作で、実行する</a:t>
            </a:r>
            <a:r>
              <a:rPr lang="en-US" altLang="ja-JP" sz="1600" dirty="0" smtClean="0"/>
              <a:t>Movement</a:t>
            </a:r>
            <a:r>
              <a:rPr kumimoji="1" lang="ja-JP" altLang="en-US" sz="1600" dirty="0" smtClean="0"/>
              <a:t>の作成と代入値の登録が終了しました。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最後に</a:t>
            </a:r>
            <a:r>
              <a:rPr lang="en-US" altLang="ja-JP" sz="1600" dirty="0" smtClean="0"/>
              <a:t>Movemen</a:t>
            </a:r>
            <a:r>
              <a:rPr lang="en-US" altLang="ja-JP" sz="1600" dirty="0"/>
              <a:t>t</a:t>
            </a:r>
            <a:r>
              <a:rPr kumimoji="1" lang="ja-JP" altLang="en-US" sz="1600" dirty="0" smtClean="0"/>
              <a:t>を実行し、結果を対象ホストで確認してください。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メニュー：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ja-JP" altLang="en-US" sz="1600" b="1" dirty="0" smtClean="0"/>
              <a:t>作業実行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068636" y="4926505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23961" y="51994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作業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764257"/>
            <a:chOff x="5244298" y="5000704"/>
            <a:chExt cx="3197035" cy="1764257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467005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実行後、自動で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作業状態確認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】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へ画面遷移します。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[Plan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]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Plan/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までを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行い、処理を停止します。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23660" y="5622209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の詳細結果を確認する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実行後の画面遷移先で、</a:t>
            </a:r>
            <a:r>
              <a:rPr lang="ja-JP" altLang="en-US" sz="1600" dirty="0" smtClean="0"/>
              <a:t>実行ステータスやログを確認することができます。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投入データや出力データを確認することも可能です。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実行状態確認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0" y="1940462"/>
            <a:ext cx="4198836" cy="34628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059790" y="4533077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投入データや</a:t>
            </a:r>
            <a:r>
              <a:rPr lang="ja-JP" altLang="en-US" sz="1400" dirty="0" smtClean="0">
                <a:latin typeface="+mn-ea"/>
              </a:rPr>
              <a:t>結果データをまとめた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Zip</a:t>
            </a:r>
            <a:r>
              <a:rPr kumimoji="1" lang="ja-JP" altLang="en-US" sz="1400" dirty="0" smtClean="0">
                <a:latin typeface="+mn-ea"/>
              </a:rPr>
              <a:t>ファイルをダウンロードできます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48" y="1961824"/>
            <a:ext cx="4565938" cy="2187276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結果は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AWS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Azure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アカウントにアクセスし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各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台の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VM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が新たに作成されているかを確認してください。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インスタンス数を変更して再度実行する。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最後に、デプロイするインスタンス数を変更して同様に実行します。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代入値管理</a:t>
            </a:r>
            <a:r>
              <a:rPr lang="ja-JP" altLang="en-US" sz="1600" dirty="0" smtClean="0"/>
              <a:t>から、下表を参考に具体値を変更し、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4.3</a:t>
            </a:r>
            <a:r>
              <a:rPr lang="ja-JP" altLang="en-US" sz="1600" dirty="0" smtClean="0"/>
              <a:t>同様に作業実行しましょう。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4026"/>
              </p:ext>
            </p:extLst>
          </p:nvPr>
        </p:nvGraphicFramePr>
        <p:xfrm>
          <a:off x="179512" y="2420860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smtClean="0"/>
                        <a:t>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変更前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58145"/>
              </p:ext>
            </p:extLst>
          </p:nvPr>
        </p:nvGraphicFramePr>
        <p:xfrm>
          <a:off x="156282" y="4765117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smtClean="0"/>
                        <a:t>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変更後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デプロイする</a:t>
            </a:r>
            <a:r>
              <a:rPr kumimoji="1" lang="ja-JP" altLang="en-US" sz="1400" dirty="0" smtClean="0">
                <a:latin typeface="+mn-ea"/>
              </a:rPr>
              <a:t>インスタンス数を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kumimoji="1" lang="ja-JP" altLang="en-US" sz="1400" dirty="0" smtClean="0">
                <a:latin typeface="+mn-ea"/>
              </a:rPr>
              <a:t>３台→</a:t>
            </a:r>
            <a:r>
              <a:rPr kumimoji="1" lang="en-US" altLang="ja-JP" sz="1400" dirty="0" smtClean="0">
                <a:latin typeface="+mn-ea"/>
              </a:rPr>
              <a:t>5</a:t>
            </a:r>
            <a:r>
              <a:rPr kumimoji="1" lang="ja-JP" altLang="en-US" sz="1400" dirty="0" smtClean="0">
                <a:latin typeface="+mn-ea"/>
              </a:rPr>
              <a:t>台に</a:t>
            </a:r>
            <a:r>
              <a:rPr lang="ja-JP" altLang="en-US" sz="1400" dirty="0">
                <a:latin typeface="+mn-ea"/>
              </a:rPr>
              <a:t>増設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Azure:3</a:t>
            </a:r>
            <a:r>
              <a:rPr lang="ja-JP" altLang="en-US" sz="1400" dirty="0" smtClean="0">
                <a:latin typeface="+mn-ea"/>
              </a:rPr>
              <a:t>台→</a:t>
            </a:r>
            <a:r>
              <a:rPr lang="en-US" altLang="ja-JP" sz="1400" dirty="0" smtClean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台に減設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インスタンスの増減</a:t>
            </a:r>
            <a:r>
              <a:rPr lang="ja-JP" altLang="en-US" b="1" dirty="0" smtClean="0"/>
              <a:t>を確認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AWS</a:t>
            </a: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Azure</a:t>
            </a:r>
            <a:r>
              <a:rPr kumimoji="1" lang="ja-JP" altLang="en-US" sz="1600" dirty="0" smtClean="0"/>
              <a:t>にブラウザから接続し、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en-US" altLang="ja-JP" sz="1600" dirty="0" smtClean="0"/>
              <a:t>VM</a:t>
            </a:r>
            <a:r>
              <a:rPr kumimoji="1" lang="ja-JP" altLang="en-US" sz="1600" dirty="0" smtClean="0"/>
              <a:t>インスタンス</a:t>
            </a:r>
            <a:r>
              <a:rPr lang="ja-JP" altLang="en-US" sz="1600" dirty="0" smtClean="0"/>
              <a:t>の数</a:t>
            </a:r>
            <a:r>
              <a:rPr kumimoji="1" lang="ja-JP" altLang="en-US" sz="1600" dirty="0" smtClean="0"/>
              <a:t>が変更した通りに増減しているか</a:t>
            </a:r>
            <a:r>
              <a:rPr lang="ja-JP" altLang="en-US" sz="1600" dirty="0" smtClean="0"/>
              <a:t>確認しましょう。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はじめに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メイン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</a:t>
            </a:r>
            <a:endParaRPr lang="en-US" altLang="ja-JP" b="1" dirty="0" smtClean="0"/>
          </a:p>
          <a:p>
            <a:pPr lvl="1"/>
            <a:r>
              <a:rPr lang="ja-JP" altLang="en-US" sz="1800" dirty="0" smtClean="0"/>
              <a:t>本書では、メニューグループの「</a:t>
            </a:r>
            <a:r>
              <a:rPr lang="en-US" altLang="ja-JP" sz="1800" b="1" dirty="0" smtClean="0"/>
              <a:t>Terraform</a:t>
            </a:r>
            <a:r>
              <a:rPr lang="ja-JP" altLang="en-US" sz="1800" dirty="0" smtClean="0"/>
              <a:t>」について、</a:t>
            </a:r>
            <a:endParaRPr lang="en-US" altLang="ja-JP" sz="1800" dirty="0" smtClean="0"/>
          </a:p>
          <a:p>
            <a:pPr marL="1800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実践形式で学習いただけます。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0" y="2204830"/>
            <a:ext cx="8425170" cy="413111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331550" y="450915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 smtClean="0"/>
              <a:t>　作業環境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 smtClean="0"/>
              <a:t>作業環境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本書で</a:t>
            </a:r>
            <a:r>
              <a:rPr lang="ja-JP" altLang="en-US" dirty="0"/>
              <a:t>使用</a:t>
            </a:r>
            <a:r>
              <a:rPr lang="ja-JP" altLang="en-US" dirty="0" smtClean="0"/>
              <a:t>する作業環境は以下の通りです。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サーバとは他に、</a:t>
            </a:r>
            <a:r>
              <a:rPr lang="en-US" altLang="ja-JP" dirty="0" smtClean="0"/>
              <a:t>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Terraform Cloud</a:t>
            </a:r>
            <a:r>
              <a:rPr lang="ja-JP" altLang="en-US" dirty="0" smtClean="0"/>
              <a:t>アカウントをご用意ください。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/>
              <a:t>ITA</a:t>
            </a:r>
            <a:r>
              <a:rPr lang="ja-JP" altLang="en-US" b="1" dirty="0" smtClean="0"/>
              <a:t>ホストサーバ</a:t>
            </a:r>
            <a:endParaRPr lang="en-US" altLang="ja-JP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CentOS7(※)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 smtClean="0"/>
              <a:t>ITA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1.7.2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r>
              <a:rPr lang="en-US" altLang="ja-JP" sz="1200" dirty="0" smtClean="0"/>
              <a:t>※</a:t>
            </a:r>
            <a:r>
              <a:rPr lang="ja-JP" altLang="en-US" sz="1200" kern="1200" dirty="0">
                <a:solidFill>
                  <a:srgbClr val="000000"/>
                </a:solidFill>
              </a:rPr>
              <a:t>今回はホストサーバーとして</a:t>
            </a:r>
            <a:r>
              <a:rPr lang="en-US" altLang="ja-JP" sz="1200" kern="1200" dirty="0">
                <a:solidFill>
                  <a:srgbClr val="000000"/>
                </a:solidFill>
              </a:rPr>
              <a:t>CentOS7</a:t>
            </a:r>
            <a:r>
              <a:rPr lang="ja-JP" altLang="en-US" sz="1200" kern="1200" dirty="0">
                <a:solidFill>
                  <a:srgbClr val="000000"/>
                </a:solidFill>
              </a:rPr>
              <a:t>を利用致しますが、</a:t>
            </a:r>
            <a:r>
              <a:rPr lang="en-US" altLang="ja-JP" sz="1200" kern="1200" dirty="0">
                <a:solidFill>
                  <a:srgbClr val="000000"/>
                </a:solidFill>
              </a:rPr>
              <a:t>ITA</a:t>
            </a:r>
            <a:r>
              <a:rPr lang="ja-JP" altLang="en-US" sz="1200" kern="1200" dirty="0">
                <a:solidFill>
                  <a:srgbClr val="000000"/>
                </a:solidFill>
              </a:rPr>
              <a:t>は</a:t>
            </a:r>
            <a:r>
              <a:rPr lang="en-US" altLang="ja-JP" sz="1200" kern="1200" dirty="0">
                <a:solidFill>
                  <a:srgbClr val="000000"/>
                </a:solidFill>
              </a:rPr>
              <a:t>RHEL7</a:t>
            </a:r>
            <a:r>
              <a:rPr lang="ja-JP" altLang="en-US" sz="1200" kern="1200" dirty="0">
                <a:solidFill>
                  <a:srgbClr val="000000"/>
                </a:solidFill>
              </a:rPr>
              <a:t>系および</a:t>
            </a:r>
            <a:r>
              <a:rPr lang="en-US" altLang="ja-JP" sz="1200" kern="1200" dirty="0">
                <a:solidFill>
                  <a:srgbClr val="000000"/>
                </a:solidFill>
              </a:rPr>
              <a:t>RHEL8</a:t>
            </a:r>
            <a:r>
              <a:rPr lang="ja-JP" altLang="en-US" sz="1200" kern="1200" dirty="0">
                <a:solidFill>
                  <a:srgbClr val="000000"/>
                </a:solidFill>
              </a:rPr>
              <a:t>系の</a:t>
            </a:r>
            <a:r>
              <a:rPr lang="en-US" altLang="ja-JP" sz="1200" kern="1200" dirty="0">
                <a:solidFill>
                  <a:srgbClr val="000000"/>
                </a:solidFill>
              </a:rPr>
              <a:t>OS</a:t>
            </a:r>
            <a:r>
              <a:rPr lang="ja-JP" altLang="en-US" sz="1200" kern="1200" dirty="0">
                <a:solidFill>
                  <a:srgbClr val="000000"/>
                </a:solidFill>
              </a:rPr>
              <a:t>で導入いただけます。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ITA 1.7.2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447876" y="5014457"/>
            <a:ext cx="1060341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780822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398384" y="2374861"/>
            <a:ext cx="284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 indent="0">
              <a:buNone/>
            </a:pPr>
            <a:r>
              <a:rPr lang="ja-JP" altLang="en-US" b="1" dirty="0"/>
              <a:t>ターゲット</a:t>
            </a:r>
            <a:endParaRPr lang="en-US" altLang="ja-JP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AWS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Microsoft Azure</a:t>
            </a:r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Terraform</a:t>
            </a:r>
          </a:p>
          <a:p>
            <a:r>
              <a:rPr lang="ja-JP" altLang="en-US" sz="1600" dirty="0" smtClean="0"/>
              <a:t>・</a:t>
            </a:r>
            <a:r>
              <a:rPr lang="en-US" altLang="ja-JP" sz="1600" dirty="0" smtClean="0"/>
              <a:t>Terraform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Cloud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実習　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 smtClean="0"/>
              <a:t>シナリオについて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Terraform Driver</a:t>
            </a:r>
            <a:r>
              <a:rPr lang="ja-JP" altLang="en-US" dirty="0" smtClean="0"/>
              <a:t>を利用して、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パブリッククラウド上</a:t>
            </a:r>
            <a:r>
              <a:rPr lang="en-US" altLang="ja-JP" dirty="0" smtClean="0"/>
              <a:t>(AWS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Azure)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VM</a:t>
            </a:r>
            <a:r>
              <a:rPr lang="ja-JP" altLang="en-US" dirty="0" smtClean="0"/>
              <a:t>を各</a:t>
            </a:r>
            <a:r>
              <a:rPr lang="en-US" altLang="ja-JP" dirty="0" smtClean="0"/>
              <a:t>3</a:t>
            </a:r>
            <a:r>
              <a:rPr lang="ja-JP" altLang="en-US" dirty="0" smtClean="0"/>
              <a:t>台作成する内容となっております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下記の</a:t>
            </a:r>
            <a:r>
              <a:rPr lang="en-US" altLang="ja-JP" b="1" dirty="0" smtClean="0"/>
              <a:t>【</a:t>
            </a:r>
            <a:r>
              <a:rPr lang="ja-JP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 err="1" smtClean="0"/>
              <a:t>までを</a:t>
            </a:r>
            <a:r>
              <a:rPr lang="ja-JP" altLang="en-US" dirty="0" smtClean="0"/>
              <a:t>一度登録・連携すると、以降の操作は</a:t>
            </a:r>
            <a:r>
              <a:rPr lang="en-US" altLang="ja-JP" b="1" dirty="0" smtClean="0"/>
              <a:t>【</a:t>
            </a:r>
            <a:r>
              <a:rPr lang="ja-JP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実行編</a:t>
            </a:r>
            <a:r>
              <a:rPr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 smtClean="0"/>
              <a:t>を繰り返し行うことで、対象の再設定・再登録を行うことができます。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自動化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cxnSp>
        <p:nvCxnSpPr>
          <p:cNvPr id="16" name="直線コネクタ 15"/>
          <p:cNvCxnSpPr/>
          <p:nvPr/>
        </p:nvCxnSpPr>
        <p:spPr bwMode="auto">
          <a:xfrm>
            <a:off x="4571513" y="2798014"/>
            <a:ext cx="487" cy="378025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575640" y="3193803"/>
            <a:ext cx="544429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4991520" y="3106818"/>
            <a:ext cx="444600" cy="2329528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819002" y="3022568"/>
            <a:ext cx="3349595" cy="44125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投入オペレーション名の登録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431618" y="3022783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インターフェース情報の登録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429685" y="3567135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Organization</a:t>
            </a:r>
            <a:r>
              <a:rPr lang="ja-JP" altLang="en-US" sz="1400" dirty="0" smtClean="0">
                <a:solidFill>
                  <a:srgbClr val="FB8B03"/>
                </a:solidFill>
                <a:latin typeface="+mn-ea"/>
              </a:rPr>
              <a:t>の登録と連携</a:t>
            </a:r>
            <a:endParaRPr kumimoji="1" lang="ja-JP" altLang="en-US" sz="140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429685" y="413965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の登録と連携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429685" y="468078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作業パターン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(Movement)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429685" y="5221911"/>
            <a:ext cx="3566234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素材の登録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429686" y="5987257"/>
            <a:ext cx="3566233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Movement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40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400" dirty="0" smtClean="0">
                <a:solidFill>
                  <a:srgbClr val="FB8B03"/>
                </a:solidFill>
                <a:latin typeface="+mn-ea"/>
              </a:rPr>
              <a:t>素材を指定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4830603" y="3727280"/>
            <a:ext cx="3326395" cy="44125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変数値の設定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4807403" y="4490640"/>
            <a:ext cx="3319428" cy="434062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作業実行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4830603" y="5461516"/>
            <a:ext cx="3326395" cy="471285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ja-JP" altLang="en-US" sz="1400" dirty="0" smtClean="0">
                <a:solidFill>
                  <a:srgbClr val="33CC33"/>
                </a:solidFill>
                <a:latin typeface="+mn-ea"/>
              </a:rPr>
              <a:t>実行状態確認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570" y="249287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02997" y="2499202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  <a:r>
              <a:rPr kumimoji="1" lang="ja-JP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(1/6)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Module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本シナリオで使用する</a:t>
            </a:r>
            <a:r>
              <a:rPr lang="en-US" altLang="ja-JP" sz="1600" dirty="0" smtClean="0"/>
              <a:t>4</a:t>
            </a:r>
            <a:r>
              <a:rPr lang="ja-JP" altLang="en-US" sz="1600" dirty="0" err="1" smtClean="0"/>
              <a:t>つの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を作成します。</a:t>
            </a: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注意</a:t>
            </a:r>
            <a:r>
              <a:rPr lang="en-US" altLang="ja-JP" sz="1600" dirty="0" smtClean="0">
                <a:solidFill>
                  <a:srgbClr val="FF0000"/>
                </a:solidFill>
              </a:rPr>
              <a:t>】</a:t>
            </a:r>
            <a:r>
              <a:rPr lang="ja-JP" altLang="en-US" sz="1600" dirty="0" smtClean="0">
                <a:solidFill>
                  <a:srgbClr val="FF0000"/>
                </a:solidFill>
              </a:rPr>
              <a:t>文字コードは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”UTF-8”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改行コードは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”LF”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拡張子は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tf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ja-JP" altLang="en-US" sz="1600" dirty="0" smtClean="0">
                <a:solidFill>
                  <a:srgbClr val="FF0000"/>
                </a:solidFill>
              </a:rPr>
              <a:t>で作成してください。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(2/6)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err="1" smtClean="0"/>
              <a:t>IaC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provider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3570" y="3429000"/>
            <a:ext cx="41050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リソース定義ファイルです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ja-JP" altLang="en-US" sz="1400" dirty="0" smtClean="0"/>
              <a:t>セキュリティグループ、キーペアは</a:t>
            </a:r>
            <a:endParaRPr lang="en-US" altLang="ja-JP" sz="1400" dirty="0" smtClean="0"/>
          </a:p>
          <a:p>
            <a:r>
              <a:rPr lang="ja-JP" altLang="en-US" sz="1400" dirty="0"/>
              <a:t>事前</a:t>
            </a:r>
            <a:r>
              <a:rPr lang="ja-JP" altLang="en-US" sz="1400" dirty="0" smtClean="0"/>
              <a:t>に</a:t>
            </a:r>
            <a:r>
              <a:rPr lang="en-US" altLang="ja-JP" sz="1400" dirty="0" smtClean="0"/>
              <a:t>AWS</a:t>
            </a:r>
            <a:r>
              <a:rPr lang="ja-JP" altLang="en-US" sz="1400" dirty="0" smtClean="0"/>
              <a:t>で作成・用意します。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510785-ACC4-43A6-B0B4-280C1CCBA641}">
  <ds:schemaRefs>
    <ds:schemaRef ds:uri="http://purl.org/dc/elements/1.1/"/>
    <ds:schemaRef ds:uri="http://schemas.microsoft.com/office/2006/metadata/properties"/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3010</Words>
  <Application>Microsoft Office PowerPoint</Application>
  <PresentationFormat>画面に合わせる (4:3)</PresentationFormat>
  <Paragraphs>694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4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はじめに</vt:lpstr>
      <vt:lpstr>1.2　作業環境</vt:lpstr>
      <vt:lpstr>2.　実習　Terraform Driver</vt:lpstr>
      <vt:lpstr>2.1　シナリオ</vt:lpstr>
      <vt:lpstr>2.2　事前準備(1/6)</vt:lpstr>
      <vt:lpstr>2.2　事前準備(2/6)</vt:lpstr>
      <vt:lpstr>2.2　事前準備(3/6)</vt:lpstr>
      <vt:lpstr>2.2　事前準備(4/6)</vt:lpstr>
      <vt:lpstr>2.2　事前準備(5/6)</vt:lpstr>
      <vt:lpstr>2.2　事前準備(6/6)</vt:lpstr>
      <vt:lpstr>3.　仕込み編</vt:lpstr>
      <vt:lpstr>3.1　インターフェース情報の登録(1/2)</vt:lpstr>
      <vt:lpstr>3.1　インターフェース情報の登録(2/2)</vt:lpstr>
      <vt:lpstr>3.2　Organizationの登録と連携(1/2)</vt:lpstr>
      <vt:lpstr>3.2　Organizationsの登録と連携(2/2)</vt:lpstr>
      <vt:lpstr>3.3　Workspaceの登録と連携(1/2)</vt:lpstr>
      <vt:lpstr>3.3　Workspaceの登録と連携(2/2)</vt:lpstr>
      <vt:lpstr>3.4　作業パターン(Movement)の登録</vt:lpstr>
      <vt:lpstr>3.5　Module素材の登録</vt:lpstr>
      <vt:lpstr>3.6　MovementにModule素材を指定</vt:lpstr>
      <vt:lpstr>4.　実行編</vt:lpstr>
      <vt:lpstr>4.1 オペレーションの登録</vt:lpstr>
      <vt:lpstr>4.2　変数値の設定(1/4)</vt:lpstr>
      <vt:lpstr>4.2　変数値の設定(2/4)</vt:lpstr>
      <vt:lpstr>4.2　変数値の設定(3/4)</vt:lpstr>
      <vt:lpstr>4.2　変数値の設定(4/4)</vt:lpstr>
      <vt:lpstr>4.3　作業実行</vt:lpstr>
      <vt:lpstr>4.4　実行状態確認</vt:lpstr>
      <vt:lpstr>4.5　数値を変更して再度実行(1/2)</vt:lpstr>
      <vt:lpstr>4.5　数値を変更して再度実行(2/2)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2021-07-30T08:22:53Z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