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8"/>
  </p:notesMasterIdLst>
  <p:handoutMasterIdLst>
    <p:handoutMasterId r:id="rId39"/>
  </p:handoutMasterIdLst>
  <p:sldIdLst>
    <p:sldId id="262" r:id="rId3"/>
    <p:sldId id="507" r:id="rId4"/>
    <p:sldId id="508" r:id="rId5"/>
    <p:sldId id="509" r:id="rId6"/>
    <p:sldId id="530" r:id="rId7"/>
    <p:sldId id="510" r:id="rId8"/>
    <p:sldId id="511" r:id="rId9"/>
    <p:sldId id="532" r:id="rId10"/>
    <p:sldId id="541" r:id="rId11"/>
    <p:sldId id="542" r:id="rId12"/>
    <p:sldId id="512" r:id="rId13"/>
    <p:sldId id="513" r:id="rId14"/>
    <p:sldId id="514" r:id="rId15"/>
    <p:sldId id="515" r:id="rId16"/>
    <p:sldId id="516" r:id="rId17"/>
    <p:sldId id="543" r:id="rId18"/>
    <p:sldId id="519" r:id="rId19"/>
    <p:sldId id="545" r:id="rId20"/>
    <p:sldId id="546" r:id="rId21"/>
    <p:sldId id="547" r:id="rId22"/>
    <p:sldId id="548" r:id="rId23"/>
    <p:sldId id="549" r:id="rId24"/>
    <p:sldId id="550" r:id="rId25"/>
    <p:sldId id="551" r:id="rId26"/>
    <p:sldId id="523" r:id="rId27"/>
    <p:sldId id="555" r:id="rId28"/>
    <p:sldId id="524" r:id="rId29"/>
    <p:sldId id="533" r:id="rId30"/>
    <p:sldId id="534" r:id="rId31"/>
    <p:sldId id="535" r:id="rId32"/>
    <p:sldId id="552" r:id="rId33"/>
    <p:sldId id="553" r:id="rId34"/>
    <p:sldId id="539" r:id="rId35"/>
    <p:sldId id="554" r:id="rId36"/>
    <p:sldId id="318" r:id="rId37"/>
  </p:sldIdLst>
  <p:sldSz cx="9144000" cy="6858000" type="screen4x3"/>
  <p:notesSz cx="6735763" cy="98663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/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8"/>
            <p14:sldId id="509"/>
          </p14:sldIdLst>
        </p14:section>
        <p14:section name="2.　System configuration" id="{A8A060BF-92DF-4F47-AFEF-F5FA058AAEFB}">
          <p14:sldIdLst>
            <p14:sldId id="530"/>
            <p14:sldId id="510"/>
            <p14:sldId id="511"/>
            <p14:sldId id="532"/>
            <p14:sldId id="541"/>
            <p14:sldId id="542"/>
          </p14:sldIdLst>
        </p14:section>
        <p14:section name="3.　ITA construction procedure" id="{2DA9D39A-9EC8-4ACB-A005-AEAFEA3CF08F}">
          <p14:sldIdLst>
            <p14:sldId id="512"/>
            <p14:sldId id="513"/>
            <p14:sldId id="514"/>
            <p14:sldId id="515"/>
            <p14:sldId id="516"/>
            <p14:sldId id="543"/>
            <p14:sldId id="519"/>
            <p14:sldId id="545"/>
            <p14:sldId id="546"/>
            <p14:sldId id="547"/>
            <p14:sldId id="548"/>
            <p14:sldId id="549"/>
            <p14:sldId id="550"/>
            <p14:sldId id="551"/>
            <p14:sldId id="523"/>
            <p14:sldId id="555"/>
          </p14:sldIdLst>
        </p14:section>
        <p14:section name="4.　ITA operation check" id="{D446366E-9E78-45E3-8F73-A5F6CC724FCE}">
          <p14:sldIdLst>
            <p14:sldId id="524"/>
            <p14:sldId id="533"/>
            <p14:sldId id="534"/>
            <p14:sldId id="535"/>
            <p14:sldId id="552"/>
            <p14:sldId id="553"/>
            <p14:sldId id="539"/>
            <p14:sldId id="554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DD3"/>
    <a:srgbClr val="E7E8EA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5507" autoAdjust="0"/>
  </p:normalViewPr>
  <p:slideViewPr>
    <p:cSldViewPr>
      <p:cViewPr varScale="1">
        <p:scale>
          <a:sx n="90" d="100"/>
          <a:sy n="90" d="100"/>
        </p:scale>
        <p:origin x="1554" y="7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07"/>
        <p:guide pos="212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4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2022/7/28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2022/7/28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581235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428625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0639" y="4288261"/>
            <a:ext cx="6554486" cy="5181648"/>
          </a:xfrm>
          <a:prstGeom prst="rect">
            <a:avLst/>
          </a:prstGeom>
        </p:spPr>
        <p:txBody>
          <a:bodyPr vert="horz" lIns="0" tIns="45322" rIns="0" bIns="45322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adb.org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adb.org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/>
              <a:t>Exastro IT Automation Version 1.10</a:t>
            </a:r>
          </a:p>
          <a:p>
            <a:r>
              <a:rPr lang="en-US" altLang="ja-JP" dirty="0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/>
              <a:t>Offline</a:t>
            </a:r>
            <a:r>
              <a:rPr lang="ja-JP" altLang="en-US" sz="4800" b="1" dirty="0"/>
              <a:t> </a:t>
            </a:r>
            <a:r>
              <a:rPr lang="en-US" altLang="ja-JP" sz="4800" b="1" dirty="0"/>
              <a:t>Installation</a:t>
            </a:r>
            <a:endParaRPr lang="en-US" altLang="ja-JP" sz="4800" b="1" kern="0" spc="-15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In this document, “Exastro IT Automation” is described as 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2.5	System r</a:t>
            </a:r>
            <a:r>
              <a:rPr lang="en-US" altLang="zh-TW" dirty="0"/>
              <a:t>equirements</a:t>
            </a:r>
            <a:r>
              <a:rPr lang="ja-JP" altLang="en-US" dirty="0"/>
              <a:t>　</a:t>
            </a:r>
            <a:r>
              <a:rPr lang="en-US" altLang="ja-JP" dirty="0"/>
              <a:t>4/4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ja-JP" dirty="0"/>
              <a:t>Repositories that needs to be referred  (for cloud environments) 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688694"/>
              </p:ext>
            </p:extLst>
          </p:nvPr>
        </p:nvGraphicFramePr>
        <p:xfrm>
          <a:off x="539440" y="1170257"/>
          <a:ext cx="7632573" cy="4099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4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Repository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/>
                        <a:t>RHEL7</a:t>
                      </a:r>
                      <a:endParaRPr kumimoji="1" lang="ja-JP" altLang="en-US" sz="12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1472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231706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52983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rhui-rhel-7-server-rhui-optional-rpms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961108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/>
                        <a:t> (AWS/RHUI2) </a:t>
                      </a:r>
                      <a:endParaRPr kumimoji="1" lang="ja-JP" altLang="en-US" sz="12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238963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85310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33478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>
                          <a:solidFill>
                            <a:schemeClr val="tx1"/>
                          </a:solidFill>
                        </a:rPr>
                        <a:t>rhui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-REGION-</a:t>
                      </a:r>
                      <a:r>
                        <a:rPr kumimoji="1" lang="en-US" altLang="ja-JP" sz="1200" b="1" dirty="0" err="1">
                          <a:solidFill>
                            <a:schemeClr val="tx1"/>
                          </a:solidFill>
                        </a:rPr>
                        <a:t>rhel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-server-optional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614954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/>
                        <a:t> (AWS/RHUI3) </a:t>
                      </a:r>
                      <a:endParaRPr kumimoji="1" lang="ja-JP" altLang="en-US" sz="12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15416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380592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13672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rhel-7-server-rhui-optional-rpms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645104"/>
                  </a:ext>
                </a:extLst>
              </a:tr>
              <a:tr h="24887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/>
                        <a:t>RHEL8_AWS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34827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codeready-builder-for-rhel-8-rhui-rpms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298071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539440" y="5307885"/>
            <a:ext cx="4536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※</a:t>
            </a:r>
            <a:r>
              <a:rPr lang="en-US" altLang="ja-JP" sz="1100" dirty="0">
                <a:solidFill>
                  <a:srgbClr val="000000"/>
                </a:solidFill>
              </a:rPr>
              <a:t>RHEL7 (</a:t>
            </a:r>
            <a:r>
              <a:rPr lang="en-US" altLang="ja-JP" sz="1100" kern="100" dirty="0">
                <a:solidFill>
                  <a:srgbClr val="000000"/>
                </a:solidFill>
              </a:rPr>
              <a:t>AWS/RHUI2) : RHEL7 on AWS</a:t>
            </a:r>
            <a:r>
              <a:rPr lang="ja-JP" altLang="en-US" sz="1100" kern="100" dirty="0">
                <a:solidFill>
                  <a:srgbClr val="000000"/>
                </a:solidFill>
              </a:rPr>
              <a:t> </a:t>
            </a:r>
            <a:r>
              <a:rPr lang="en-US" altLang="ja-JP" sz="1100" kern="100" dirty="0">
                <a:solidFill>
                  <a:srgbClr val="000000"/>
                </a:solidFill>
              </a:rPr>
              <a:t>(using</a:t>
            </a:r>
            <a:r>
              <a:rPr lang="ja-JP" altLang="en-US" sz="1100" kern="100" dirty="0">
                <a:solidFill>
                  <a:srgbClr val="000000"/>
                </a:solidFill>
              </a:rPr>
              <a:t> </a:t>
            </a:r>
            <a:r>
              <a:rPr lang="en-US" altLang="ja-JP" sz="1100" kern="100" dirty="0">
                <a:solidFill>
                  <a:srgbClr val="000000"/>
                </a:solidFill>
              </a:rPr>
              <a:t>RHUI2) </a:t>
            </a:r>
          </a:p>
          <a:p>
            <a:r>
              <a:rPr lang="ja-JP" altLang="en-US" sz="1100" kern="100" dirty="0"/>
              <a:t>　</a:t>
            </a:r>
            <a:r>
              <a:rPr lang="en-US" altLang="ja-JP" sz="1100" dirty="0">
                <a:solidFill>
                  <a:srgbClr val="000000"/>
                </a:solidFill>
              </a:rPr>
              <a:t>RHEL7 (</a:t>
            </a:r>
            <a:r>
              <a:rPr lang="en-US" altLang="ja-JP" sz="1100" kern="100" dirty="0">
                <a:solidFill>
                  <a:srgbClr val="000000"/>
                </a:solidFill>
              </a:rPr>
              <a:t>AWS/RHUI3) : RHEL7 on AWS</a:t>
            </a:r>
            <a:r>
              <a:rPr lang="ja-JP" altLang="en-US" sz="1100" kern="100" dirty="0">
                <a:solidFill>
                  <a:srgbClr val="000000"/>
                </a:solidFill>
              </a:rPr>
              <a:t> </a:t>
            </a:r>
            <a:r>
              <a:rPr lang="en-US" altLang="ja-JP" sz="1100" kern="100" dirty="0">
                <a:solidFill>
                  <a:srgbClr val="000000"/>
                </a:solidFill>
              </a:rPr>
              <a:t>(using</a:t>
            </a:r>
            <a:r>
              <a:rPr lang="ja-JP" altLang="en-US" sz="1100" kern="100" dirty="0">
                <a:solidFill>
                  <a:srgbClr val="000000"/>
                </a:solidFill>
              </a:rPr>
              <a:t> </a:t>
            </a:r>
            <a:r>
              <a:rPr lang="en-US" altLang="ja-JP" sz="1100" kern="100" dirty="0">
                <a:solidFill>
                  <a:srgbClr val="000000"/>
                </a:solidFill>
              </a:rPr>
              <a:t>RHUI3) </a:t>
            </a:r>
          </a:p>
        </p:txBody>
      </p:sp>
    </p:spTree>
    <p:extLst>
      <p:ext uri="{BB962C8B-B14F-4D97-AF65-F5344CB8AC3E}">
        <p14:creationId xmlns:p14="http://schemas.microsoft.com/office/powerpoint/2010/main" val="422392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　</a:t>
            </a:r>
            <a:r>
              <a:rPr lang="en-US" altLang="zh-TW" dirty="0"/>
              <a:t>ITA</a:t>
            </a:r>
            <a:r>
              <a:rPr lang="zh-TW" altLang="en-US" dirty="0"/>
              <a:t> </a:t>
            </a:r>
            <a:r>
              <a:rPr lang="en-US" altLang="zh-TW" dirty="0"/>
              <a:t>construction procedure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1427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en-US" altLang="ja-JP" dirty="0"/>
              <a:t>Offline installation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Installation procedure</a:t>
            </a:r>
          </a:p>
          <a:p>
            <a:pPr marL="180000" lvl="1" indent="0">
              <a:buNone/>
            </a:pPr>
            <a:r>
              <a:rPr lang="ja-JP" altLang="en-US" sz="1400" dirty="0"/>
              <a:t>　</a:t>
            </a:r>
            <a:r>
              <a:rPr lang="en-US" altLang="ja-JP" sz="1400" dirty="0"/>
              <a:t>If the ITA server is in offline environment, follow the following procedure to construct server.</a:t>
            </a:r>
            <a:endParaRPr lang="ja-JP" altLang="en-US" sz="1400" dirty="0"/>
          </a:p>
          <a:p>
            <a:pPr lvl="1"/>
            <a:r>
              <a:rPr lang="en-US" altLang="ja-JP" sz="1400" dirty="0"/>
              <a:t>Collect required library from server for library collection  (online)  via internet, then compress installation package and libraries in to one installation package (for offline) .</a:t>
            </a:r>
            <a:endParaRPr lang="ja-JP" altLang="en-US" sz="1400" dirty="0"/>
          </a:p>
          <a:p>
            <a:pPr lvl="1"/>
            <a:r>
              <a:rPr lang="en-US" altLang="ja-JP" sz="1400" dirty="0"/>
              <a:t>Move installation package  (for offline)  to ITA server via storage media.</a:t>
            </a:r>
            <a:endParaRPr lang="ja-JP" altLang="en-US" sz="1400" dirty="0"/>
          </a:p>
          <a:p>
            <a:pPr lvl="1"/>
            <a:r>
              <a:rPr lang="en-US" altLang="ja-JP" sz="1400" dirty="0"/>
              <a:t>Create local repository from installation package  (for offline) , install required library then execute ITA installer.</a:t>
            </a:r>
            <a:endParaRPr lang="ja-JP" altLang="en-US" sz="1400" dirty="0"/>
          </a:p>
          <a:p>
            <a:pPr marL="0" indent="0">
              <a:buNone/>
            </a:pPr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" t="13" r="29548" b="-8"/>
          <a:stretch/>
        </p:blipFill>
        <p:spPr bwMode="auto">
          <a:xfrm rot="5400000">
            <a:off x="4085058" y="2646776"/>
            <a:ext cx="1142014" cy="26175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6" name="グループ化 5"/>
          <p:cNvGrpSpPr/>
          <p:nvPr/>
        </p:nvGrpSpPr>
        <p:grpSpPr>
          <a:xfrm>
            <a:off x="1478658" y="3318132"/>
            <a:ext cx="1917204" cy="910141"/>
            <a:chOff x="0" y="-212240"/>
            <a:chExt cx="1360968" cy="1424351"/>
          </a:xfrm>
        </p:grpSpPr>
        <p:sp>
          <p:nvSpPr>
            <p:cNvPr id="39" name="正方形/長方形 38"/>
            <p:cNvSpPr/>
            <p:nvPr/>
          </p:nvSpPr>
          <p:spPr>
            <a:xfrm>
              <a:off x="0" y="0"/>
              <a:ext cx="1360968" cy="121211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40" name="テキスト ボックス 9"/>
            <p:cNvSpPr txBox="1"/>
            <p:nvPr/>
          </p:nvSpPr>
          <p:spPr>
            <a:xfrm>
              <a:off x="26446" y="-212240"/>
              <a:ext cx="832570" cy="50083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Server for </a:t>
              </a:r>
            </a:p>
            <a:p>
              <a:pPr algn="ctr">
                <a:spcAft>
                  <a:spcPts val="0"/>
                </a:spcAft>
              </a:pPr>
              <a:r>
                <a:rPr lang="en-US" alt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library collection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テキスト ボックス 18"/>
          <p:cNvSpPr txBox="1"/>
          <p:nvPr/>
        </p:nvSpPr>
        <p:spPr>
          <a:xfrm>
            <a:off x="2187929" y="3068950"/>
            <a:ext cx="898960" cy="16285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>
                <a:effectLst/>
                <a:latin typeface="+mn-ea"/>
                <a:cs typeface="Times New Roman" panose="02020603050405020304" pitchFamily="18" charset="0"/>
              </a:rPr>
              <a:t>Online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17"/>
          <p:cNvSpPr txBox="1"/>
          <p:nvPr/>
        </p:nvSpPr>
        <p:spPr>
          <a:xfrm>
            <a:off x="5752927" y="3175891"/>
            <a:ext cx="1178177" cy="162854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>
                <a:effectLst/>
                <a:latin typeface="+mn-ea"/>
                <a:cs typeface="Times New Roman" panose="02020603050405020304" pitchFamily="18" charset="0"/>
              </a:rPr>
              <a:t>Internet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592429" y="3455436"/>
            <a:ext cx="1427911" cy="77450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grpSp>
        <p:nvGrpSpPr>
          <p:cNvPr id="10" name="グループ化 9"/>
          <p:cNvGrpSpPr/>
          <p:nvPr/>
        </p:nvGrpSpPr>
        <p:grpSpPr>
          <a:xfrm>
            <a:off x="1687245" y="3737408"/>
            <a:ext cx="1605436" cy="370331"/>
            <a:chOff x="-15" y="-26807"/>
            <a:chExt cx="986910" cy="428858"/>
          </a:xfrm>
        </p:grpSpPr>
        <p:sp>
          <p:nvSpPr>
            <p:cNvPr id="37" name="台形 36"/>
            <p:cNvSpPr/>
            <p:nvPr/>
          </p:nvSpPr>
          <p:spPr>
            <a:xfrm>
              <a:off x="50488" y="-26807"/>
              <a:ext cx="235612" cy="142239"/>
            </a:xfrm>
            <a:prstGeom prst="trapezoid">
              <a:avLst>
                <a:gd name="adj" fmla="val 3288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-15" y="23818"/>
              <a:ext cx="986910" cy="37823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altLang="ja-JP" sz="1000" kern="100" dirty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Installation package</a:t>
              </a:r>
            </a:p>
            <a:p>
              <a:pPr algn="just">
                <a:spcAft>
                  <a:spcPts val="0"/>
                </a:spcAft>
              </a:pPr>
              <a:r>
                <a:rPr lang="en-US" altLang="ja-JP" sz="10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 (for offline) </a:t>
              </a:r>
              <a:endParaRPr lang="en-US" altLang="ja-JP" sz="1000" kern="10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右矢印 10"/>
          <p:cNvSpPr/>
          <p:nvPr/>
        </p:nvSpPr>
        <p:spPr>
          <a:xfrm rot="10800000">
            <a:off x="3211180" y="3887634"/>
            <a:ext cx="2489948" cy="116551"/>
          </a:xfrm>
          <a:prstGeom prst="right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" t="13" r="29548" b="-8"/>
          <a:stretch/>
        </p:blipFill>
        <p:spPr bwMode="auto">
          <a:xfrm rot="5400000">
            <a:off x="4101746" y="3531627"/>
            <a:ext cx="1142014" cy="26175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3" name="直線コネクタ 12"/>
          <p:cNvCxnSpPr/>
          <p:nvPr/>
        </p:nvCxnSpPr>
        <p:spPr>
          <a:xfrm>
            <a:off x="1403560" y="4533530"/>
            <a:ext cx="3237479" cy="2806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225"/>
          <p:cNvSpPr txBox="1"/>
          <p:nvPr/>
        </p:nvSpPr>
        <p:spPr>
          <a:xfrm>
            <a:off x="5876138" y="3379156"/>
            <a:ext cx="898857" cy="2134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>
                <a:effectLst/>
                <a:latin typeface="+mn-ea"/>
                <a:cs typeface="Times New Roman" panose="02020603050405020304" pitchFamily="18" charset="0"/>
              </a:rPr>
              <a:t>Repository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3773358" y="3735131"/>
            <a:ext cx="929613" cy="344188"/>
            <a:chOff x="0" y="0"/>
            <a:chExt cx="768545" cy="420969"/>
          </a:xfrm>
        </p:grpSpPr>
        <p:sp>
          <p:nvSpPr>
            <p:cNvPr id="35" name="台形 34"/>
            <p:cNvSpPr/>
            <p:nvPr/>
          </p:nvSpPr>
          <p:spPr>
            <a:xfrm>
              <a:off x="50488" y="0"/>
              <a:ext cx="235612" cy="142240"/>
            </a:xfrm>
            <a:prstGeom prst="trapezoid">
              <a:avLst>
                <a:gd name="adj" fmla="val 3288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0" y="78537"/>
              <a:ext cx="768545" cy="3424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Library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正方形/長方形 15"/>
          <p:cNvSpPr/>
          <p:nvPr/>
        </p:nvSpPr>
        <p:spPr>
          <a:xfrm>
            <a:off x="1478658" y="4762371"/>
            <a:ext cx="3270323" cy="109043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grpSp>
        <p:nvGrpSpPr>
          <p:cNvPr id="17" name="グループ化 16"/>
          <p:cNvGrpSpPr/>
          <p:nvPr/>
        </p:nvGrpSpPr>
        <p:grpSpPr>
          <a:xfrm>
            <a:off x="3523027" y="4823395"/>
            <a:ext cx="1119030" cy="893286"/>
            <a:chOff x="111354" y="0"/>
            <a:chExt cx="1248610" cy="1498424"/>
          </a:xfrm>
        </p:grpSpPr>
        <p:sp>
          <p:nvSpPr>
            <p:cNvPr id="29" name="円柱 28"/>
            <p:cNvSpPr/>
            <p:nvPr/>
          </p:nvSpPr>
          <p:spPr>
            <a:xfrm>
              <a:off x="285008" y="147566"/>
              <a:ext cx="395533" cy="215840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0" name="円柱 29"/>
            <p:cNvSpPr/>
            <p:nvPr/>
          </p:nvSpPr>
          <p:spPr>
            <a:xfrm>
              <a:off x="534390" y="195068"/>
              <a:ext cx="395533" cy="215840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1" name="テキスト ボックス 276"/>
            <p:cNvSpPr txBox="1"/>
            <p:nvPr/>
          </p:nvSpPr>
          <p:spPr>
            <a:xfrm>
              <a:off x="250264" y="586689"/>
              <a:ext cx="1003057" cy="91173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>
                  <a:latin typeface="+mn-ea"/>
                  <a:cs typeface="Times New Roman" panose="02020603050405020304" pitchFamily="18" charset="0"/>
                </a:rPr>
                <a:t>Local</a:t>
              </a:r>
            </a:p>
            <a:p>
              <a:pPr algn="ctr">
                <a:spcAft>
                  <a:spcPts val="0"/>
                </a:spcAft>
              </a:pPr>
              <a:r>
                <a:rPr lang="en-US" alt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Repository</a:t>
              </a: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11354" y="0"/>
              <a:ext cx="1248610" cy="121124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3" name="円柱 32"/>
            <p:cNvSpPr/>
            <p:nvPr/>
          </p:nvSpPr>
          <p:spPr>
            <a:xfrm>
              <a:off x="356389" y="285205"/>
              <a:ext cx="395404" cy="215840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4" name="円柱 33"/>
            <p:cNvSpPr/>
            <p:nvPr/>
          </p:nvSpPr>
          <p:spPr>
            <a:xfrm>
              <a:off x="676894" y="405757"/>
              <a:ext cx="395514" cy="215851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テキスト ボックス 262"/>
          <p:cNvSpPr txBox="1"/>
          <p:nvPr/>
        </p:nvSpPr>
        <p:spPr>
          <a:xfrm>
            <a:off x="1528715" y="4655470"/>
            <a:ext cx="1007582" cy="1636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>
                <a:latin typeface="+mn-ea"/>
                <a:cs typeface="Times New Roman" panose="02020603050405020304" pitchFamily="18" charset="0"/>
              </a:rPr>
              <a:t>ITA server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9" name="テキスト ボックス 264"/>
          <p:cNvSpPr txBox="1"/>
          <p:nvPr/>
        </p:nvSpPr>
        <p:spPr>
          <a:xfrm>
            <a:off x="2896430" y="5888812"/>
            <a:ext cx="898961" cy="162854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>
                <a:latin typeface="+mn-ea"/>
                <a:cs typeface="Times New Roman" panose="02020603050405020304" pitchFamily="18" charset="0"/>
              </a:rPr>
              <a:t>Offline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628857" y="4858993"/>
            <a:ext cx="1664599" cy="2072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628857" y="5098004"/>
            <a:ext cx="1663976" cy="20712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>
                <a:solidFill>
                  <a:srgbClr val="000000"/>
                </a:solidFill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PHP</a:t>
            </a:r>
            <a:endParaRPr lang="ja-JP" sz="100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628857" y="5331930"/>
            <a:ext cx="1663976" cy="20712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>
                <a:solidFill>
                  <a:srgbClr val="000000"/>
                </a:solidFill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httpd</a:t>
            </a:r>
            <a:endParaRPr lang="ja-JP" sz="100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628857" y="5576027"/>
            <a:ext cx="1663976" cy="20712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>
                <a:solidFill>
                  <a:srgbClr val="000000"/>
                </a:solidFill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endParaRPr lang="ja-JP" sz="105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4" name="円柱 23"/>
          <p:cNvSpPr/>
          <p:nvPr/>
        </p:nvSpPr>
        <p:spPr>
          <a:xfrm>
            <a:off x="5892826" y="3684277"/>
            <a:ext cx="464474" cy="21808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5" name="円柱 24"/>
          <p:cNvSpPr/>
          <p:nvPr/>
        </p:nvSpPr>
        <p:spPr>
          <a:xfrm>
            <a:off x="6109779" y="3704619"/>
            <a:ext cx="464474" cy="21808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6" name="円柱 25"/>
          <p:cNvSpPr/>
          <p:nvPr/>
        </p:nvSpPr>
        <p:spPr>
          <a:xfrm>
            <a:off x="5951237" y="3750387"/>
            <a:ext cx="464474" cy="21808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7" name="円柱 26"/>
          <p:cNvSpPr/>
          <p:nvPr/>
        </p:nvSpPr>
        <p:spPr>
          <a:xfrm>
            <a:off x="6243289" y="3806326"/>
            <a:ext cx="464474" cy="21808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um</a:t>
            </a:r>
            <a:endParaRPr lang="ja-JP" sz="105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8" name="右矢印 27"/>
          <p:cNvSpPr/>
          <p:nvPr/>
        </p:nvSpPr>
        <p:spPr>
          <a:xfrm rot="5400000">
            <a:off x="2425679" y="4362131"/>
            <a:ext cx="794045" cy="200633"/>
          </a:xfrm>
          <a:prstGeom prst="right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98155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</a:t>
            </a:r>
            <a:r>
              <a:rPr lang="ja-JP" altLang="en-US" dirty="0"/>
              <a:t>　</a:t>
            </a:r>
            <a:r>
              <a:rPr lang="en-US" altLang="ja-JP" dirty="0"/>
              <a:t>Preparation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construction tools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tools for constructing IT Automation.</a:t>
            </a: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/>
              <a:t>RHEL Subscription</a:t>
            </a:r>
          </a:p>
          <a:p>
            <a:pPr lvl="1"/>
            <a:r>
              <a:rPr lang="en-US" altLang="ja-JP" dirty="0"/>
              <a:t>If you want to collect libraries in an non-cloud environment RHEL7/RHEL8 OS, please make sure that you are subscribed to the environment ITA is going to be installed to in advance. 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958206"/>
              </p:ext>
            </p:extLst>
          </p:nvPr>
        </p:nvGraphicFramePr>
        <p:xfrm>
          <a:off x="197392" y="1772771"/>
          <a:ext cx="8749216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1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0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ea"/>
                          <a:ea typeface="+mn-ea"/>
                        </a:rPr>
                        <a:t>File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ea"/>
                          <a:ea typeface="+mn-ea"/>
                        </a:rPr>
                        <a:t>Storage path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ITA</a:t>
                      </a:r>
                      <a:r>
                        <a:rPr lang="en-US" altLang="ja-JP" sz="1050" kern="100" dirty="0">
                          <a:effectLst/>
                        </a:rPr>
                        <a:t> installer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 (</a:t>
                      </a:r>
                      <a:r>
                        <a:rPr lang="en-US" altLang="ja-JP" sz="900" kern="100" dirty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>
                          <a:effectLst/>
                        </a:rPr>
                        <a:t> file e</a:t>
                      </a:r>
                      <a:r>
                        <a:rPr lang="en-US" altLang="ja-JP" sz="900" kern="100" dirty="0">
                          <a:effectLst/>
                        </a:rPr>
                        <a:t>xtract path</a:t>
                      </a:r>
                      <a:r>
                        <a:rPr lang="en-US" sz="900" kern="100" dirty="0">
                          <a:effectLst/>
                        </a:rPr>
                        <a:t>) </a:t>
                      </a:r>
                      <a:r>
                        <a:rPr lang="en-US" altLang="ja-JP" sz="900" kern="100" dirty="0">
                          <a:effectLst/>
                        </a:rPr>
                        <a:t>/</a:t>
                      </a:r>
                      <a:r>
                        <a:rPr lang="en-US" altLang="ja-JP" sz="900" kern="100" dirty="0" err="1">
                          <a:effectLst/>
                        </a:rPr>
                        <a:t>ita</a:t>
                      </a:r>
                      <a:r>
                        <a:rPr lang="en-US" sz="900" kern="100" dirty="0" err="1">
                          <a:effectLst/>
                        </a:rPr>
                        <a:t>_install_package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r>
                        <a:rPr lang="en-US" sz="900" kern="100" dirty="0" err="1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Answer file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 (</a:t>
                      </a:r>
                      <a:r>
                        <a:rPr lang="en-US" altLang="ja-JP" sz="900" kern="100" dirty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>
                          <a:effectLst/>
                        </a:rPr>
                        <a:t> file e</a:t>
                      </a:r>
                      <a:r>
                        <a:rPr lang="en-US" altLang="ja-JP" sz="900" kern="100" dirty="0">
                          <a:effectLst/>
                        </a:rPr>
                        <a:t>xtract path</a:t>
                      </a:r>
                      <a:r>
                        <a:rPr lang="en-US" sz="900" kern="100" dirty="0">
                          <a:effectLst/>
                        </a:rPr>
                        <a:t>) /</a:t>
                      </a:r>
                      <a:r>
                        <a:rPr lang="en-US" sz="900" kern="100" dirty="0" err="1">
                          <a:effectLst/>
                        </a:rPr>
                        <a:t>ita_install_package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r>
                        <a:rPr lang="en-US" sz="900" kern="100" dirty="0" err="1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786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</a:t>
            </a:r>
            <a:r>
              <a:rPr lang="ja-JP" altLang="en-US" dirty="0"/>
              <a:t>　</a:t>
            </a:r>
            <a:r>
              <a:rPr lang="en-US" altLang="ja-JP" dirty="0"/>
              <a:t>ITA</a:t>
            </a:r>
            <a:r>
              <a:rPr lang="ja-JP" altLang="en-US" dirty="0"/>
              <a:t> </a:t>
            </a:r>
            <a:r>
              <a:rPr lang="en-US" altLang="ja-JP" dirty="0"/>
              <a:t>construction flow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/>
              <a:t>Construction flow  (offline) 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 flow is as follows.</a:t>
            </a:r>
            <a:endParaRPr lang="en-US" altLang="ja-JP" dirty="0"/>
          </a:p>
          <a:p>
            <a:pPr marL="180000" lvl="1" indent="0">
              <a:buNone/>
            </a:pPr>
            <a:endParaRPr lang="ja-JP" altLang="en-US" dirty="0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33232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pSp>
        <p:nvGrpSpPr>
          <p:cNvPr id="50" name="グループ化 49"/>
          <p:cNvGrpSpPr/>
          <p:nvPr/>
        </p:nvGrpSpPr>
        <p:grpSpPr>
          <a:xfrm>
            <a:off x="395420" y="1844780"/>
            <a:ext cx="7939006" cy="3925144"/>
            <a:chOff x="360042" y="1551008"/>
            <a:chExt cx="7939006" cy="3925144"/>
          </a:xfrm>
        </p:grpSpPr>
        <p:sp>
          <p:nvSpPr>
            <p:cNvPr id="26" name="正方形/長方形 25"/>
            <p:cNvSpPr/>
            <p:nvPr/>
          </p:nvSpPr>
          <p:spPr>
            <a:xfrm>
              <a:off x="863123" y="2130932"/>
              <a:ext cx="3097153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28600" lvl="0" indent="-228600" algn="ctr"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①</a:t>
              </a: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Download</a:t>
              </a:r>
              <a:r>
                <a:rPr kumimoji="0" lang="en-US" altLang="ja-JP" sz="1200" b="0" i="0" u="none" strike="noStrike" kern="1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file from </a:t>
              </a:r>
              <a:r>
                <a:rPr kumimoji="0" lang="en-US" altLang="ja-JP" sz="12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GitHub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80725" y="1779317"/>
              <a:ext cx="3463012" cy="272983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60042" y="1552305"/>
              <a:ext cx="2051658" cy="454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Server for library collection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 (</a:t>
              </a:r>
              <a:r>
                <a:rPr lang="en-US" alt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offline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 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984799" y="1779317"/>
              <a:ext cx="3314249" cy="363763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cxnSp>
          <p:nvCxnSpPr>
            <p:cNvPr id="39" name="直線コネクタ 38"/>
            <p:cNvCxnSpPr/>
            <p:nvPr/>
          </p:nvCxnSpPr>
          <p:spPr>
            <a:xfrm flipH="1">
              <a:off x="2400309" y="2490342"/>
              <a:ext cx="11390" cy="298581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/>
            <p:cNvSpPr/>
            <p:nvPr/>
          </p:nvSpPr>
          <p:spPr>
            <a:xfrm>
              <a:off x="4464420" y="1559107"/>
              <a:ext cx="1619790" cy="447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 server operation  (offline) 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193292" y="3080973"/>
              <a:ext cx="2912745" cy="216547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⑦</a:t>
              </a: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Execute</a:t>
              </a:r>
              <a:r>
                <a:rPr kumimoji="0" lang="en-US" altLang="ja-JP" sz="1200" b="0" i="0" u="none" strike="noStrike" kern="1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construction tool </a:t>
              </a:r>
            </a:p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(for offline) 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</a:t>
              </a: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Operation</a:t>
              </a:r>
              <a:r>
                <a:rPr kumimoji="0" lang="en-US" altLang="ja-JP" sz="1200" b="0" i="0" u="none" strike="noStrike" kern="1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content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1. Configure 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OS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2. Configure 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yum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</a:t>
              </a: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repository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3. Install </a:t>
              </a:r>
              <a:r>
                <a:rPr kumimoji="0" lang="en-US" sz="1200" kern="100" dirty="0" err="1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MariaDB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4. Install Apache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5. Install PHP related file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6.  (Install</a:t>
              </a:r>
              <a:r>
                <a:rPr kumimoji="0" lang="en-US" sz="1200" b="0" i="0" u="none" strike="noStrike" kern="1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Ansible) 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7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. Install ITA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線コネクタ 45"/>
            <p:cNvCxnSpPr/>
            <p:nvPr/>
          </p:nvCxnSpPr>
          <p:spPr>
            <a:xfrm>
              <a:off x="6690167" y="1551008"/>
              <a:ext cx="1" cy="152785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正方形/長方形 42"/>
            <p:cNvSpPr/>
            <p:nvPr/>
          </p:nvSpPr>
          <p:spPr>
            <a:xfrm>
              <a:off x="5194887" y="2112834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⑤</a:t>
              </a: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Extract installation package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(for offline) 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193292" y="2595989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⑥</a:t>
              </a: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Edit</a:t>
              </a:r>
              <a:r>
                <a:rPr kumimoji="0" lang="en-US" altLang="ja-JP" sz="1200" b="0" i="0" u="none" strike="noStrike" kern="1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answer file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863123" y="4655454"/>
              <a:ext cx="3097153" cy="590989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④</a:t>
              </a: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Move the installation package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(for offline)  to ITA server via storage</a:t>
              </a:r>
              <a:r>
                <a:rPr kumimoji="0" lang="en-US" altLang="ja-JP" sz="1200" b="0" i="0" u="none" strike="noStrike" kern="1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memory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866737" y="2572381"/>
              <a:ext cx="3091152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②</a:t>
              </a: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Edit</a:t>
              </a:r>
              <a:r>
                <a:rPr kumimoji="0" lang="en-US" altLang="ja-JP" sz="1200" b="0" i="0" u="none" strike="noStrike" kern="1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setting file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866736" y="3022346"/>
              <a:ext cx="3093541" cy="133350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③</a:t>
              </a: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Library</a:t>
              </a:r>
              <a:r>
                <a:rPr kumimoji="0" lang="en-US" altLang="ja-JP" sz="1200" b="0" i="0" u="none" strike="noStrike" kern="1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collection script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</a:t>
              </a:r>
              <a:r>
                <a:rPr kumimoji="0" lang="en-US" altLang="ja-JP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Operation content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1. Configure yum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</a:t>
              </a: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repository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2. Collect library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3. Create compressed file </a:t>
              </a: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     </a:t>
              </a: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for</a:t>
              </a:r>
              <a:r>
                <a:rPr kumimoji="0" lang="en-US" altLang="ja-JP" sz="1200" b="0" i="0" u="none" strike="noStrike" kern="1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offline installation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091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3.4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 </a:t>
            </a:r>
            <a:r>
              <a:rPr lang="en-US" altLang="ja-JP" dirty="0"/>
              <a:t>(1/12)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ja-JP" dirty="0"/>
              <a:t>※Execute in </a:t>
            </a:r>
            <a:r>
              <a:rPr lang="en-US" altLang="ja-JP" dirty="0">
                <a:solidFill>
                  <a:srgbClr val="FF0000"/>
                </a:solidFill>
              </a:rPr>
              <a:t>online environment</a:t>
            </a:r>
          </a:p>
          <a:p>
            <a:pPr marL="0" indent="0">
              <a:buNone/>
            </a:pPr>
            <a:r>
              <a:rPr lang="en-US" altLang="ja-JP" dirty="0"/>
              <a:t>※Execute as root user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Download file from GitHub</a:t>
            </a:r>
          </a:p>
          <a:p>
            <a:pPr lvl="1"/>
            <a:r>
              <a:rPr lang="en-US" altLang="ja-JP" dirty="0"/>
              <a:t>Download file with the following command</a:t>
            </a:r>
            <a:br>
              <a:rPr lang="en-US" altLang="ja-JP" dirty="0"/>
            </a:br>
            <a:br>
              <a:rPr lang="en-US" altLang="ja-JP" dirty="0"/>
            </a:b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# 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curl -OL https://github.com/exastro-suite/it-automation/releases/download/v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x.x.x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/exastro-it-automation-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x.x.x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.tar.gz</a:t>
            </a:r>
            <a:b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</a:br>
            <a:b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</a:b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※ Since v1.10.1, the command is as follows.</a:t>
            </a:r>
            <a:b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</a:b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# 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curl -OL https://github.com/exastro-suite/it-automation/releases/download/v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x.x.x_tag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/exastro-it-automation-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x.x.x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.tar.gz</a:t>
            </a:r>
            <a:br>
              <a:rPr lang="en-US" altLang="ja-JP" dirty="0"/>
            </a:b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   </a:t>
            </a:r>
            <a:r>
              <a:rPr lang="en-US" altLang="ja-JP" dirty="0"/>
              <a:t>※Please install curl command beforehand.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※</a:t>
            </a:r>
            <a:r>
              <a:rPr lang="en-US" altLang="ja-JP" dirty="0">
                <a:solidFill>
                  <a:srgbClr val="FF0000"/>
                </a:solidFill>
              </a:rPr>
              <a:t>Please change the version  (</a:t>
            </a:r>
            <a:r>
              <a:rPr lang="en-US" altLang="ja-JP" dirty="0" err="1">
                <a:solidFill>
                  <a:srgbClr val="FF0000"/>
                </a:solidFill>
              </a:rPr>
              <a:t>x.x.x</a:t>
            </a:r>
            <a:r>
              <a:rPr lang="en-US" altLang="ja-JP" dirty="0">
                <a:solidFill>
                  <a:srgbClr val="FF0000"/>
                </a:solidFill>
              </a:rPr>
              <a:t>)  according to the file.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Extract file</a:t>
            </a:r>
          </a:p>
          <a:p>
            <a:pPr lvl="1"/>
            <a:r>
              <a:rPr lang="en-US" altLang="ja-JP" dirty="0"/>
              <a:t>Extract .tar.gz file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400" dirty="0"/>
              <a:t># 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/>
              <a:t>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br>
              <a:rPr lang="en-US" altLang="ja-JP" sz="1400" dirty="0"/>
            </a:br>
            <a:endParaRPr lang="en-US" altLang="ja-JP" dirty="0"/>
          </a:p>
          <a:p>
            <a:r>
              <a:rPr lang="en-US" altLang="ja-JP" dirty="0"/>
              <a:t>Change directory</a:t>
            </a:r>
          </a:p>
          <a:p>
            <a:pPr lvl="1"/>
            <a:r>
              <a:rPr lang="en-US" altLang="ja-JP" dirty="0"/>
              <a:t>Switch current directory to the directory where the answer file and shell is located.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400" dirty="0"/>
              <a:t># cd it-automation-</a:t>
            </a:r>
            <a:r>
              <a:rPr lang="en-US" altLang="ja-JP" sz="1400" dirty="0" err="1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/</a:t>
            </a:r>
            <a:r>
              <a:rPr lang="en-US" altLang="ja-JP" sz="1400" kern="100" dirty="0"/>
              <a:t>ita</a:t>
            </a:r>
            <a:r>
              <a:rPr lang="en-US" altLang="ja-JP" sz="1400" dirty="0"/>
              <a:t>_install_package/</a:t>
            </a:r>
            <a:r>
              <a:rPr lang="en-US" altLang="ja-JP" sz="1400" dirty="0" err="1"/>
              <a:t>install_scripts</a:t>
            </a:r>
            <a:endParaRPr lang="en-US" altLang="ja-JP" sz="1400" dirty="0"/>
          </a:p>
          <a:p>
            <a:pPr marL="180000" lvl="1" indent="0">
              <a:buNone/>
            </a:pPr>
            <a:endParaRPr lang="en-US" altLang="ja-JP" sz="1400" dirty="0"/>
          </a:p>
          <a:p>
            <a:pPr marL="288000" lvl="2" indent="0">
              <a:buNone/>
            </a:pPr>
            <a:r>
              <a:rPr lang="en-US" altLang="ja-JP" dirty="0"/>
              <a:t>※ Since v1.10.1, the command is as follows.</a:t>
            </a:r>
          </a:p>
          <a:p>
            <a:pPr marL="288000" lvl="2" indent="0">
              <a:buNone/>
            </a:pPr>
            <a:r>
              <a:rPr lang="en-US" altLang="ja-JP" dirty="0"/>
              <a:t># cd it-automation-</a:t>
            </a:r>
            <a:r>
              <a:rPr lang="en-US" altLang="ja-JP" dirty="0" err="1">
                <a:solidFill>
                  <a:srgbClr val="FF0000"/>
                </a:solidFill>
              </a:rPr>
              <a:t>x.x.</a:t>
            </a:r>
            <a:r>
              <a:rPr lang="en-US" altLang="ja-JP" err="1">
                <a:solidFill>
                  <a:srgbClr val="FF0000"/>
                </a:solidFill>
              </a:rPr>
              <a:t>x</a:t>
            </a:r>
            <a:r>
              <a:rPr lang="en-US" altLang="ja-JP">
                <a:solidFill>
                  <a:srgbClr val="FF0000"/>
                </a:solidFill>
              </a:rPr>
              <a:t>_tag</a:t>
            </a:r>
            <a:r>
              <a:rPr lang="en-US" altLang="ja-JP"/>
              <a:t>/</a:t>
            </a:r>
            <a:r>
              <a:rPr lang="en-US" altLang="ja-JP" kern="100" dirty="0" err="1"/>
              <a:t>ita</a:t>
            </a:r>
            <a:r>
              <a:rPr lang="en-US" altLang="ja-JP" dirty="0" err="1"/>
              <a:t>_install_package</a:t>
            </a:r>
            <a:r>
              <a:rPr lang="en-US" altLang="ja-JP" dirty="0"/>
              <a:t>/</a:t>
            </a:r>
            <a:r>
              <a:rPr lang="en-US" altLang="ja-JP" dirty="0" err="1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1218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3.5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 </a:t>
            </a:r>
            <a:r>
              <a:rPr lang="en-US" altLang="ja-JP" dirty="0"/>
              <a:t>(2/12)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Edit answer file  (</a:t>
            </a:r>
            <a:r>
              <a:rPr lang="en-US" altLang="ja-JP" kern="100" dirty="0"/>
              <a:t>ita</a:t>
            </a:r>
            <a:r>
              <a:rPr lang="en-US" altLang="ja-JP" dirty="0"/>
              <a:t>_answers.txt) .</a:t>
            </a:r>
          </a:p>
          <a:p>
            <a:pPr lvl="1"/>
            <a:r>
              <a:rPr lang="en-US" altLang="ja-JP" dirty="0"/>
              <a:t>Create the answer file before gathering any libraries.</a:t>
            </a:r>
          </a:p>
          <a:p>
            <a:pPr lvl="1"/>
            <a:r>
              <a:rPr lang="en-US" altLang="ja-JP" dirty="0"/>
              <a:t>If you want to collect libraries, change the "install_mode" setting value to "</a:t>
            </a:r>
            <a:r>
              <a:rPr lang="en-US" altLang="ja-JP" dirty="0" err="1"/>
              <a:t>gather_library</a:t>
            </a:r>
            <a:r>
              <a:rPr lang="en-US" altLang="ja-JP" dirty="0"/>
              <a:t>“.</a:t>
            </a:r>
          </a:p>
          <a:p>
            <a:pPr lvl="1"/>
            <a:r>
              <a:rPr lang="en-US" altLang="ja-JP" dirty="0"/>
              <a:t>When gathering libraries, the items "Install_mode" and "linux_os" in the answer file becomes required items. 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682947"/>
              </p:ext>
            </p:extLst>
          </p:nvPr>
        </p:nvGraphicFramePr>
        <p:xfrm>
          <a:off x="538952" y="2636890"/>
          <a:ext cx="8065121" cy="39484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5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050" kern="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6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install_mode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Install</a:t>
                      </a:r>
                      <a:r>
                        <a:rPr lang="en-US" altLang="ja-JP" sz="900" kern="100" dirty="0" err="1">
                          <a:effectLst/>
                        </a:rPr>
                        <a:t>_Online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Install mode settings</a:t>
                      </a:r>
                      <a:endParaRPr lang="ja-JP" alt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>
                          <a:effectLst/>
                        </a:rPr>
                        <a:t>・</a:t>
                      </a:r>
                      <a:r>
                        <a:rPr lang="en-US" altLang="ja-JP" sz="900" kern="100" dirty="0" err="1">
                          <a:effectLst/>
                        </a:rPr>
                        <a:t>Install_Online</a:t>
                      </a:r>
                      <a:r>
                        <a:rPr lang="ja-JP" altLang="en-US" sz="900" kern="100" dirty="0">
                          <a:effectLst/>
                        </a:rPr>
                        <a:t>：</a:t>
                      </a:r>
                      <a:r>
                        <a:rPr lang="en-US" altLang="ja-JP" sz="900" kern="100" dirty="0">
                          <a:effectLst/>
                        </a:rPr>
                        <a:t>Install online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>
                          <a:effectLst/>
                        </a:rPr>
                        <a:t>・</a:t>
                      </a:r>
                      <a:r>
                        <a:rPr lang="en-US" altLang="ja-JP" sz="900" kern="100" dirty="0" err="1">
                          <a:effectLst/>
                        </a:rPr>
                        <a:t>Install_Offline</a:t>
                      </a:r>
                      <a:r>
                        <a:rPr lang="ja-JP" altLang="en-US" sz="900" kern="100" dirty="0">
                          <a:effectLst/>
                        </a:rPr>
                        <a:t>：</a:t>
                      </a:r>
                      <a:r>
                        <a:rPr lang="en-US" altLang="ja-JP" sz="900" kern="100" dirty="0">
                          <a:effectLst/>
                        </a:rPr>
                        <a:t>Install</a:t>
                      </a:r>
                      <a:r>
                        <a:rPr lang="en-US" altLang="ja-JP" sz="900" kern="100" baseline="0" dirty="0">
                          <a:effectLst/>
                        </a:rPr>
                        <a:t> offline</a:t>
                      </a:r>
                      <a:endParaRPr lang="en-US" altLang="ja-JP" sz="9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>
                          <a:effectLst/>
                        </a:rPr>
                        <a:t>・</a:t>
                      </a:r>
                      <a:r>
                        <a:rPr lang="en-US" altLang="ja-JP" sz="900" kern="100" dirty="0" err="1">
                          <a:effectLst/>
                        </a:rPr>
                        <a:t>Gather_Library</a:t>
                      </a:r>
                      <a:r>
                        <a:rPr lang="ja-JP" altLang="en-US" sz="900" kern="100" dirty="0">
                          <a:effectLst/>
                        </a:rPr>
                        <a:t>：</a:t>
                      </a:r>
                      <a:r>
                        <a:rPr lang="en-US" altLang="ja-JP" sz="900" kern="100" dirty="0">
                          <a:effectLst/>
                        </a:rPr>
                        <a:t>Gather</a:t>
                      </a:r>
                      <a:r>
                        <a:rPr lang="en-US" altLang="ja-JP" sz="900" kern="100" baseline="0" dirty="0">
                          <a:effectLst/>
                        </a:rPr>
                        <a:t> library</a:t>
                      </a:r>
                      <a:endParaRPr lang="en-US" altLang="ja-JP" sz="9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>
                          <a:effectLst/>
                        </a:rPr>
                        <a:t>・</a:t>
                      </a:r>
                      <a:r>
                        <a:rPr lang="en-US" altLang="ja-JP" sz="900" kern="100" dirty="0" err="1">
                          <a:effectLst/>
                        </a:rPr>
                        <a:t>Install_ITA</a:t>
                      </a:r>
                      <a:r>
                        <a:rPr lang="ja-JP" altLang="en-US" sz="900" kern="100" dirty="0">
                          <a:effectLst/>
                        </a:rPr>
                        <a:t>：</a:t>
                      </a:r>
                      <a:r>
                        <a:rPr lang="en-US" altLang="ja-JP" sz="900" kern="100" dirty="0">
                          <a:effectLst/>
                        </a:rPr>
                        <a:t>Install</a:t>
                      </a:r>
                      <a:r>
                        <a:rPr lang="en-US" altLang="ja-JP" sz="900" kern="100" baseline="0" dirty="0">
                          <a:effectLst/>
                        </a:rPr>
                        <a:t> ITA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>
                          <a:effectLst/>
                        </a:rPr>
                        <a:t>・</a:t>
                      </a:r>
                      <a:r>
                        <a:rPr lang="en-US" altLang="ja-JP" sz="900" kern="100" dirty="0" err="1">
                          <a:effectLst/>
                        </a:rPr>
                        <a:t>Versionup_All</a:t>
                      </a:r>
                      <a:r>
                        <a:rPr lang="ja-JP" altLang="en-US" sz="900" kern="100" dirty="0">
                          <a:effectLst/>
                        </a:rPr>
                        <a:t>：</a:t>
                      </a:r>
                      <a:r>
                        <a:rPr lang="en-US" altLang="ja-JP" sz="900" kern="100" dirty="0">
                          <a:effectLst/>
                        </a:rPr>
                        <a:t>Update ITA</a:t>
                      </a:r>
                      <a:r>
                        <a:rPr lang="ja-JP" altLang="en-US" sz="900" kern="100" dirty="0">
                          <a:effectLst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</a:rPr>
                        <a:t>(With library install) 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>
                          <a:effectLst/>
                        </a:rPr>
                        <a:t>・</a:t>
                      </a:r>
                      <a:r>
                        <a:rPr lang="en-US" altLang="ja-JP" sz="900" kern="100" dirty="0" err="1">
                          <a:effectLst/>
                        </a:rPr>
                        <a:t>Versionup_ITA</a:t>
                      </a:r>
                      <a:r>
                        <a:rPr lang="ja-JP" altLang="en-US" sz="900" kern="100" dirty="0">
                          <a:effectLst/>
                        </a:rPr>
                        <a:t>：</a:t>
                      </a:r>
                      <a:r>
                        <a:rPr lang="en-US" altLang="ja-JP" sz="900" kern="100" dirty="0">
                          <a:effectLst/>
                        </a:rPr>
                        <a:t>Update ITA</a:t>
                      </a:r>
                      <a:r>
                        <a:rPr lang="ja-JP" altLang="en-US" sz="900" kern="100" dirty="0">
                          <a:effectLst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</a:rPr>
                        <a:t>(Without library install) 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>
                          <a:effectLst/>
                        </a:rPr>
                        <a:t>・</a:t>
                      </a:r>
                      <a:r>
                        <a:rPr lang="en-US" altLang="ja-JP" sz="900" kern="100" dirty="0">
                          <a:effectLst/>
                        </a:rPr>
                        <a:t>Uninstall</a:t>
                      </a:r>
                      <a:r>
                        <a:rPr lang="ja-JP" altLang="en-US" sz="900" kern="100" dirty="0">
                          <a:effectLst/>
                        </a:rPr>
                        <a:t>：</a:t>
                      </a:r>
                      <a:r>
                        <a:rPr lang="en-US" altLang="ja-JP" sz="900" kern="100" dirty="0">
                          <a:effectLst/>
                        </a:rPr>
                        <a:t>Uninstall ITA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70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ja-JP" sz="900" kern="100" dirty="0">
                          <a:solidFill>
                            <a:srgbClr val="FF0000"/>
                          </a:solidFill>
                          <a:effectLst/>
                        </a:rPr>
                        <a:t>※See</a:t>
                      </a:r>
                      <a:r>
                        <a:rPr lang="en-US" altLang="ja-JP" sz="900" kern="100" baseline="0" dirty="0">
                          <a:solidFill>
                            <a:srgbClr val="FF0000"/>
                          </a:solidFill>
                          <a:effectLst/>
                        </a:rPr>
                        <a:t> reference for details</a:t>
                      </a:r>
                      <a:endParaRPr lang="ja-JP" altLang="ja-JP" sz="900" kern="100" dirty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3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ita_directory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>
                          <a:effectLst/>
                        </a:rPr>
                        <a:t>-</a:t>
                      </a:r>
                      <a:endParaRPr lang="ja-JP" alt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>
                          <a:effectLst/>
                        </a:rPr>
                        <a:t> directory</a:t>
                      </a:r>
                      <a:endParaRPr lang="ja-JP" altLang="ja-JP" sz="9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</a:rPr>
                        <a:t>Please specify an absolute path for the ITA Installation directory.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</a:rPr>
                        <a:t>Make sure the directory can be referenced</a:t>
                      </a:r>
                      <a:r>
                        <a:rPr lang="en-US" altLang="ja-JP" sz="900" kern="100" baseline="0" dirty="0">
                          <a:effectLst/>
                        </a:rPr>
                        <a:t> by all users.</a:t>
                      </a:r>
                      <a:endParaRPr lang="ja-JP" altLang="ja-JP" sz="9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ja-JP" sz="900" kern="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no installation directory exists, one will be created.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※Please make sure that other users have execution rights to  ITA install directory and all its parent directories.</a:t>
                      </a:r>
                      <a:endParaRPr lang="ja-JP" altLang="ja-JP" sz="90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ita_language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alt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en_US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ITA</a:t>
                      </a:r>
                      <a:r>
                        <a:rPr lang="en-US" altLang="ja-JP" sz="1050" kern="100" baseline="0" dirty="0">
                          <a:effectLst/>
                        </a:rPr>
                        <a:t> display language</a:t>
                      </a:r>
                      <a:r>
                        <a:rPr lang="ja-JP" altLang="en-US" sz="900" kern="100" dirty="0">
                          <a:effectLst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</a:rPr>
                        <a:t>(Japanese</a:t>
                      </a:r>
                      <a:r>
                        <a:rPr lang="ja-JP" altLang="en-US" sz="900" kern="100" dirty="0">
                          <a:effectLst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</a:rPr>
                        <a:t>(</a:t>
                      </a:r>
                      <a:r>
                        <a:rPr lang="en-US" altLang="ja-JP" sz="900" kern="100" dirty="0" err="1">
                          <a:effectLst/>
                        </a:rPr>
                        <a:t>ja_JP</a:t>
                      </a:r>
                      <a:r>
                        <a:rPr lang="en-US" altLang="ja-JP" sz="900" kern="100" dirty="0">
                          <a:effectLst/>
                        </a:rPr>
                        <a:t>) </a:t>
                      </a:r>
                      <a:r>
                        <a:rPr lang="ja-JP" altLang="ja-JP" sz="900" kern="100" dirty="0">
                          <a:effectLst/>
                        </a:rPr>
                        <a:t>／</a:t>
                      </a:r>
                      <a:r>
                        <a:rPr lang="en-US" altLang="ja-JP" sz="900" kern="100" dirty="0">
                          <a:effectLst/>
                        </a:rPr>
                        <a:t>English</a:t>
                      </a:r>
                      <a:r>
                        <a:rPr lang="ja-JP" altLang="en-US" sz="900" kern="100" dirty="0">
                          <a:effectLst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</a:rPr>
                        <a:t>(</a:t>
                      </a:r>
                      <a:r>
                        <a:rPr lang="en-US" altLang="ja-JP" sz="900" kern="100" dirty="0" err="1">
                          <a:effectLst/>
                        </a:rPr>
                        <a:t>en_US</a:t>
                      </a:r>
                      <a:r>
                        <a:rPr lang="en-US" altLang="ja-JP" sz="900" kern="100" dirty="0">
                          <a:effectLst/>
                        </a:rPr>
                        <a:t>) ) 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>
                          <a:effectLst/>
                        </a:rPr>
                        <a:t>linux_os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alt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kern="100" dirty="0">
                          <a:effectLst/>
                        </a:rPr>
                        <a:t>ITA</a:t>
                      </a:r>
                      <a:r>
                        <a:rPr lang="en-US" altLang="ja-JP" sz="800" kern="100" baseline="0" dirty="0">
                          <a:effectLst/>
                        </a:rPr>
                        <a:t> </a:t>
                      </a:r>
                      <a:r>
                        <a:rPr lang="en-US" altLang="ja-JP" sz="800" kern="100" dirty="0">
                          <a:effectLst/>
                        </a:rPr>
                        <a:t>Server OS("CentOS7","CentOS8","RHEL7","RHEL8“)</a:t>
                      </a:r>
                      <a:br>
                        <a:rPr lang="en-US" altLang="ja-JP" sz="800" kern="100" dirty="0">
                          <a:effectLst/>
                        </a:rPr>
                      </a:br>
                      <a:r>
                        <a:rPr lang="en-US" altLang="ja-JP" sz="8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※Specify CentOS8</a:t>
                      </a:r>
                      <a:r>
                        <a:rPr lang="en-US" altLang="ja-JP" sz="800" kern="10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if you are using CentOS Stream8.</a:t>
                      </a:r>
                      <a:br>
                        <a:rPr lang="en-US" altLang="ja-JP" sz="800" kern="10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8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※CentOS8.x has reached EOL</a:t>
                      </a:r>
                      <a:r>
                        <a:rPr lang="en-US" altLang="ja-JP" sz="800" kern="10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and is not supported</a:t>
                      </a:r>
                      <a:endParaRPr lang="ja-JP" altLang="ja-JP" sz="80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37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distro_mariadb</a:t>
                      </a:r>
                      <a:endParaRPr lang="ja-JP" sz="9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9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</a:rPr>
                        <a:t>yes</a:t>
                      </a:r>
                      <a:endParaRPr lang="ja-JP" alt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Select</a:t>
                      </a:r>
                      <a:r>
                        <a:rPr lang="en-US" altLang="ja-JP" sz="9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the repository </a:t>
                      </a:r>
                      <a:r>
                        <a:rPr lang="en-US" altLang="ja-JP" sz="90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9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will be installed from.</a:t>
                      </a:r>
                      <a:endParaRPr lang="en-US" altLang="ja-JP" sz="9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yes</a:t>
                      </a:r>
                      <a:r>
                        <a:rPr lang="ja-JP" altLang="en-US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 from repository</a:t>
                      </a:r>
                      <a:r>
                        <a:rPr lang="en-US" altLang="ja-JP" sz="9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delivered by the Linux distribution.</a:t>
                      </a:r>
                      <a:br>
                        <a:rPr lang="en-US" altLang="ja-JP" sz="9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ja-JP" altLang="en-US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 from the MariaDB official depository  (</a:t>
                      </a:r>
                      <a:r>
                        <a:rPr lang="en-US" altLang="ja-JP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</a:t>
                      </a:r>
                      <a:r>
                        <a:rPr lang="en-US" altLang="ja-JP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mariadb.com/</a:t>
                      </a:r>
                      <a:r>
                        <a:rPr lang="en-US" altLang="ja-JP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 </a:t>
                      </a:r>
                      <a:r>
                        <a:rPr lang="en-US" altLang="ja-JP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※If the </a:t>
                      </a:r>
                      <a:r>
                        <a:rPr lang="en-US" altLang="ja-JP" sz="9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linux_os</a:t>
                      </a:r>
                      <a:r>
                        <a:rPr lang="en-US" altLang="ja-JP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is CentOS7 or RHEL7, MariaDB will be installed using the MariaDB official repository (</a:t>
                      </a:r>
                      <a:r>
                        <a:rPr lang="en-US" altLang="ja-JP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https://mariadb.com/</a:t>
                      </a:r>
                      <a:r>
                        <a:rPr lang="en-US" altLang="ja-JP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  regardless of the user settings.</a:t>
                      </a:r>
                      <a:endParaRPr lang="ja-JP" altLang="ja-JP" sz="9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063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3.6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 </a:t>
            </a:r>
            <a:r>
              <a:rPr lang="en-US" altLang="ja-JP" dirty="0"/>
              <a:t>(3/12)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fontScale="92500" lnSpcReduction="20000"/>
          </a:bodyPr>
          <a:lstStyle/>
          <a:p>
            <a:r>
              <a:rPr lang="en-US" altLang="ja-JP" dirty="0"/>
              <a:t>Execute library collection script</a:t>
            </a:r>
          </a:p>
          <a:p>
            <a:pPr lvl="1"/>
            <a:r>
              <a:rPr lang="en-US" altLang="ja-JP" dirty="0"/>
              <a:t>Execute the following script to execute library collection script.</a:t>
            </a:r>
          </a:p>
          <a:p>
            <a:pPr marL="360000" lvl="2" indent="0">
              <a:buNone/>
            </a:pPr>
            <a:endParaRPr lang="en-US" altLang="ja-JP" sz="1000" dirty="0"/>
          </a:p>
          <a:p>
            <a:pPr marL="360000" lvl="2" indent="0">
              <a:buNone/>
            </a:pPr>
            <a:r>
              <a:rPr lang="en-US" altLang="ja-JP" sz="1600" dirty="0"/>
              <a:t># sh ita_gather_library.sh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dirty="0"/>
          </a:p>
          <a:p>
            <a:r>
              <a:rPr lang="en-US" altLang="ja-JP" dirty="0"/>
              <a:t>Check operation</a:t>
            </a:r>
            <a:endParaRPr lang="ja-JP" altLang="en-US" dirty="0"/>
          </a:p>
          <a:p>
            <a:pPr lvl="1"/>
            <a:r>
              <a:rPr lang="en-US" altLang="ja-JP" dirty="0"/>
              <a:t>After executing library collection script, the operation contents will be output to ita_gather.log</a:t>
            </a:r>
            <a:endParaRPr lang="ja-JP" altLang="en-US" dirty="0"/>
          </a:p>
          <a:p>
            <a:pPr lvl="1"/>
            <a:r>
              <a:rPr lang="en-US" altLang="ja-JP" dirty="0"/>
              <a:t>Log storage path</a:t>
            </a:r>
            <a:endParaRPr lang="ja-JP" altLang="en-US" dirty="0"/>
          </a:p>
          <a:p>
            <a:pPr marL="180000" lvl="1" indent="0">
              <a:buNone/>
            </a:pPr>
            <a:r>
              <a:rPr lang="ja-JP" altLang="en-US" dirty="0"/>
              <a:t>   </a:t>
            </a:r>
            <a:r>
              <a:rPr lang="en-US" altLang="ja-JP" dirty="0"/>
              <a:t>/ (installation file extract path) /ita_install_package/</a:t>
            </a:r>
            <a:r>
              <a:rPr lang="en-US" altLang="ja-JP" dirty="0" err="1"/>
              <a:t>install_scripts</a:t>
            </a:r>
            <a:r>
              <a:rPr lang="en-US" altLang="ja-JP" dirty="0"/>
              <a:t>/log/</a:t>
            </a:r>
          </a:p>
          <a:p>
            <a:pPr marL="180000" lvl="1" indent="0">
              <a:buNone/>
            </a:pPr>
            <a:endParaRPr lang="en-US" altLang="ja-JP" dirty="0"/>
          </a:p>
          <a:p>
            <a:r>
              <a:rPr lang="en-US" altLang="ja-JP" dirty="0"/>
              <a:t>Move file</a:t>
            </a:r>
            <a:endParaRPr lang="ja-JP" altLang="en-US" dirty="0"/>
          </a:p>
          <a:p>
            <a:pPr lvl="1"/>
            <a:r>
              <a:rPr lang="en-US" altLang="ja-JP" dirty="0"/>
              <a:t>Move installation package  (for offline)  to ITA server via storage media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en-US" altLang="ja-JP" sz="1900" dirty="0">
                <a:solidFill>
                  <a:srgbClr val="FF0000"/>
                </a:solidFill>
              </a:rPr>
              <a:t>The following command are executed in ITA server  (Offline environment) 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Extract installation package (for offline) </a:t>
            </a:r>
          </a:p>
          <a:p>
            <a:pPr lvl="1"/>
            <a:r>
              <a:rPr lang="en-US" altLang="ja-JP" dirty="0"/>
              <a:t>Extract installation package (for offline)  on ITA server</a:t>
            </a:r>
          </a:p>
          <a:p>
            <a:pPr marL="180000" lvl="1" indent="0">
              <a:buNone/>
            </a:pPr>
            <a:endParaRPr lang="en-US" altLang="ja-JP" sz="1000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# tar </a:t>
            </a:r>
            <a:r>
              <a:rPr lang="en-US" altLang="ja-JP" dirty="0" err="1"/>
              <a:t>zxf</a:t>
            </a:r>
            <a:r>
              <a:rPr lang="ja-JP" altLang="en-US" dirty="0"/>
              <a:t> </a:t>
            </a:r>
            <a:r>
              <a:rPr lang="en-US" altLang="ja-JP" dirty="0" err="1"/>
              <a:t>ita_Ver</a:t>
            </a:r>
            <a:r>
              <a:rPr lang="en-US" altLang="ja-JP" dirty="0" err="1">
                <a:solidFill>
                  <a:srgbClr val="FF0000"/>
                </a:solidFill>
              </a:rPr>
              <a:t>x.x</a:t>
            </a:r>
            <a:r>
              <a:rPr lang="en-US" altLang="ja-JP" dirty="0" err="1"/>
              <a:t>_offline_</a:t>
            </a:r>
            <a:r>
              <a:rPr lang="en-US" altLang="ja-JP" dirty="0" err="1">
                <a:solidFill>
                  <a:srgbClr val="FF0000"/>
                </a:solidFill>
              </a:rPr>
              <a:t>yyyymmddhhmmss</a:t>
            </a:r>
            <a:r>
              <a:rPr lang="en-US" altLang="ja-JP" dirty="0" err="1"/>
              <a:t>.tar.gzx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58608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33127"/>
              </p:ext>
            </p:extLst>
          </p:nvPr>
        </p:nvGraphicFramePr>
        <p:xfrm>
          <a:off x="538952" y="2369355"/>
          <a:ext cx="8065121" cy="42074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2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1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100" kern="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87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Install</a:t>
                      </a:r>
                      <a:r>
                        <a:rPr lang="en-US" altLang="ja-JP" sz="1000" kern="100" dirty="0" err="1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Install mode settings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Install_Online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Install online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Install_Offline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>
                          <a:effectLst/>
                        </a:rPr>
                        <a:t> offline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Gather_Library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Gather</a:t>
                      </a:r>
                      <a:r>
                        <a:rPr lang="en-US" altLang="ja-JP" sz="800" kern="100" baseline="0" dirty="0">
                          <a:effectLst/>
                        </a:rPr>
                        <a:t> library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Install_ITA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>
                          <a:effectLst/>
                        </a:rPr>
                        <a:t> ITA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Versionup_All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Update ITA</a:t>
                      </a:r>
                      <a:r>
                        <a:rPr lang="ja-JP" altLang="en-US" sz="800" kern="100" dirty="0">
                          <a:effectLst/>
                        </a:rPr>
                        <a:t> </a:t>
                      </a:r>
                      <a:r>
                        <a:rPr lang="en-US" altLang="ja-JP" sz="800" kern="100" dirty="0">
                          <a:effectLst/>
                        </a:rPr>
                        <a:t>(With library install) 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Versionup_ITA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Update ITA</a:t>
                      </a:r>
                      <a:r>
                        <a:rPr lang="ja-JP" altLang="en-US" sz="800" kern="100" dirty="0">
                          <a:effectLst/>
                        </a:rPr>
                        <a:t> </a:t>
                      </a:r>
                      <a:r>
                        <a:rPr lang="en-US" altLang="ja-JP" sz="800" kern="100" dirty="0">
                          <a:effectLst/>
                        </a:rPr>
                        <a:t>(Without library install) 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>
                          <a:effectLst/>
                        </a:rPr>
                        <a:t>Uninstall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Uninstall ITA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70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ja-JP" sz="800" kern="100" dirty="0">
                          <a:solidFill>
                            <a:srgbClr val="FF0000"/>
                          </a:solidFill>
                          <a:effectLst/>
                        </a:rPr>
                        <a:t>※See</a:t>
                      </a:r>
                      <a:r>
                        <a:rPr lang="en-US" altLang="ja-JP" sz="800" kern="100" baseline="0" dirty="0">
                          <a:solidFill>
                            <a:srgbClr val="FF0000"/>
                          </a:solidFill>
                          <a:effectLst/>
                        </a:rPr>
                        <a:t> reference for details</a:t>
                      </a:r>
                      <a:endParaRPr lang="ja-JP" altLang="ja-JP" sz="800" kern="100" dirty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765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</a:rPr>
                        <a:t>/</a:t>
                      </a:r>
                      <a:r>
                        <a:rPr lang="en-US" altLang="ja-JP" sz="1000" kern="100" dirty="0" err="1">
                          <a:effectLst/>
                        </a:rPr>
                        <a:t>exastro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Installation</a:t>
                      </a:r>
                      <a:r>
                        <a:rPr lang="en-US" altLang="ja-JP" sz="1000" kern="100" baseline="0" dirty="0">
                          <a:effectLst/>
                        </a:rPr>
                        <a:t> directory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Please specify an absolute path for the ITA Installation directory.</a:t>
                      </a:r>
                      <a:endParaRPr lang="en-US" alt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Make sure the directory can be referenced</a:t>
                      </a:r>
                      <a:r>
                        <a:rPr lang="en-US" altLang="ja-JP" sz="1000" kern="100" baseline="0" dirty="0">
                          <a:effectLst/>
                        </a:rPr>
                        <a:t> by all users.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ja-JP" sz="1000" kern="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no installation directory exists, one will be created.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※Please make sure that other users have execution rights to  ITA install directory and all its parent directories.</a:t>
                      </a:r>
                      <a:endParaRPr lang="ja-JP" altLang="ja-JP" sz="100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9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</a:t>
                      </a:r>
                      <a:r>
                        <a:rPr lang="en-US" sz="1000" kern="100" baseline="0" dirty="0">
                          <a:effectLst/>
                        </a:rPr>
                        <a:t> display language</a:t>
                      </a:r>
                      <a:r>
                        <a:rPr lang="ja-JP" altLang="en-US" sz="800" kern="100" dirty="0">
                          <a:effectLst/>
                        </a:rPr>
                        <a:t> </a:t>
                      </a:r>
                      <a:r>
                        <a:rPr lang="en-US" altLang="ja-JP" sz="800" kern="100" dirty="0">
                          <a:effectLst/>
                        </a:rPr>
                        <a:t>(Japanese</a:t>
                      </a:r>
                      <a:r>
                        <a:rPr lang="ja-JP" altLang="en-US" sz="800" kern="100" dirty="0">
                          <a:effectLst/>
                        </a:rPr>
                        <a:t> </a:t>
                      </a:r>
                      <a:r>
                        <a:rPr lang="en-US" altLang="ja-JP" sz="800" kern="100" dirty="0">
                          <a:effectLst/>
                        </a:rPr>
                        <a:t>(</a:t>
                      </a:r>
                      <a:r>
                        <a:rPr lang="en-US" sz="800" kern="100" dirty="0" err="1">
                          <a:effectLst/>
                        </a:rPr>
                        <a:t>ja_JP</a:t>
                      </a:r>
                      <a:r>
                        <a:rPr lang="en-US" altLang="ja-JP" sz="800" kern="100" dirty="0">
                          <a:effectLst/>
                        </a:rPr>
                        <a:t>) </a:t>
                      </a:r>
                      <a:r>
                        <a:rPr lang="ja-JP" sz="800" kern="100" dirty="0">
                          <a:effectLst/>
                        </a:rPr>
                        <a:t>／</a:t>
                      </a:r>
                      <a:r>
                        <a:rPr lang="en-US" altLang="ja-JP" sz="800" kern="100" dirty="0">
                          <a:effectLst/>
                        </a:rPr>
                        <a:t>English</a:t>
                      </a:r>
                      <a:r>
                        <a:rPr lang="ja-JP" altLang="en-US" sz="800" kern="100" dirty="0">
                          <a:effectLst/>
                        </a:rPr>
                        <a:t> </a:t>
                      </a:r>
                      <a:r>
                        <a:rPr lang="en-US" altLang="ja-JP" sz="800" kern="100" dirty="0">
                          <a:effectLst/>
                        </a:rPr>
                        <a:t>(</a:t>
                      </a:r>
                      <a:r>
                        <a:rPr lang="en-US" sz="800" kern="100" dirty="0" err="1">
                          <a:effectLst/>
                        </a:rPr>
                        <a:t>en_US</a:t>
                      </a:r>
                      <a:r>
                        <a:rPr lang="en-US" altLang="ja-JP" sz="800" kern="100" dirty="0">
                          <a:effectLst/>
                        </a:rPr>
                        <a:t>) ) 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9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Linux_os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00" dirty="0">
                          <a:effectLst/>
                        </a:rPr>
                        <a:t>ITA</a:t>
                      </a:r>
                      <a:r>
                        <a:rPr lang="en-US" sz="1000" kern="100" baseline="0" dirty="0">
                          <a:effectLst/>
                        </a:rPr>
                        <a:t> </a:t>
                      </a:r>
                      <a:r>
                        <a:rPr lang="en-US" sz="1000" kern="100" dirty="0">
                          <a:effectLst/>
                        </a:rPr>
                        <a:t>Server OS</a:t>
                      </a:r>
                      <a:r>
                        <a:rPr lang="en-US" altLang="ja-JP" sz="1000" kern="100" dirty="0">
                          <a:effectLst/>
                        </a:rPr>
                        <a:t> ("CentOS7","CentOS8","RHEL7","RHEL8“) </a:t>
                      </a:r>
                      <a:br>
                        <a:rPr lang="en-US" altLang="ja-JP" sz="1000" kern="100" dirty="0">
                          <a:effectLst/>
                        </a:rPr>
                      </a:br>
                      <a:r>
                        <a:rPr lang="en-US" altLang="ja-JP" sz="10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※Specify CentOS8</a:t>
                      </a:r>
                      <a:r>
                        <a:rPr lang="en-US" altLang="ja-JP" sz="1000" kern="10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if you are using CentOS Stream8.</a:t>
                      </a:r>
                      <a:br>
                        <a:rPr lang="en-US" altLang="ja-JP" sz="1000" kern="10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10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※CentOS8.x has reached EOL</a:t>
                      </a:r>
                      <a:r>
                        <a:rPr lang="en-US" altLang="ja-JP" sz="1000" kern="10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and is not supported</a:t>
                      </a:r>
                      <a:endParaRPr lang="ja-JP" altLang="ja-JP" sz="100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65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distro_mariadb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ja-JP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yes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Not needed for </a:t>
                      </a:r>
                      <a:r>
                        <a:rPr lang="en-US" altLang="ja-JP" sz="1000" kern="100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Install_Offline</a:t>
                      </a:r>
                      <a:b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Select</a:t>
                      </a:r>
                      <a:r>
                        <a:rPr lang="en-US" altLang="ja-JP" sz="10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the repository </a:t>
                      </a:r>
                      <a:r>
                        <a:rPr lang="en-US" altLang="ja-JP" sz="100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will be installed from.</a:t>
                      </a:r>
                      <a:endParaRPr lang="en-US" altLang="ja-JP" sz="1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yes</a:t>
                      </a:r>
                      <a:r>
                        <a:rPr lang="ja-JP" altLang="en-US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 from repository</a:t>
                      </a:r>
                      <a:r>
                        <a:rPr lang="en-US" altLang="ja-JP" sz="10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delivered by the Linux distribution.</a:t>
                      </a:r>
                      <a:br>
                        <a:rPr lang="en-US" altLang="ja-JP" sz="10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ja-JP" altLang="en-US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 from the </a:t>
                      </a:r>
                      <a:r>
                        <a:rPr lang="en-US" altLang="ja-JP" sz="10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official depository  (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https://mariadb.org/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 ※If the </a:t>
                      </a:r>
                      <a:r>
                        <a:rPr lang="en-US" altLang="ja-JP" sz="10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linux_os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is CentOS7 or RHEL7, </a:t>
                      </a:r>
                      <a:r>
                        <a:rPr lang="en-US" altLang="ja-JP" sz="10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will be installed using the </a:t>
                      </a:r>
                      <a:r>
                        <a:rPr lang="en-US" altLang="ja-JP" sz="10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official repository (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https://mariadb.org/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  regardless of the user settings.</a:t>
                      </a:r>
                      <a:endParaRPr lang="ja-JP" altLang="ja-JP" sz="1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724281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3.7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 </a:t>
            </a:r>
            <a:r>
              <a:rPr lang="en-US" altLang="ja-JP" dirty="0"/>
              <a:t>(4/12)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Edit answer file  (</a:t>
            </a:r>
            <a:r>
              <a:rPr lang="en-US" altLang="ja-JP" kern="100" dirty="0"/>
              <a:t>ita</a:t>
            </a:r>
            <a:r>
              <a:rPr lang="en-US" altLang="ja-JP" dirty="0"/>
              <a:t>_answers.txt) </a:t>
            </a:r>
          </a:p>
          <a:p>
            <a:pPr lvl="1"/>
            <a:r>
              <a:rPr lang="en-US" altLang="ja-JP" dirty="0"/>
              <a:t>Please edit the answer file to configure the ITA Update.</a:t>
            </a:r>
          </a:p>
          <a:p>
            <a:pPr lvl="1"/>
            <a:r>
              <a:rPr lang="en-US" altLang="ja-JP" dirty="0"/>
              <a:t>If you wish to do the installation offline, change the "install_mode" setting value to "Install_Offline". </a:t>
            </a:r>
            <a:br>
              <a:rPr lang="en-US" altLang="ja-JP" dirty="0"/>
            </a:br>
            <a:r>
              <a:rPr lang="en-US" altLang="ja-JP" sz="1200" dirty="0"/>
              <a:t>                                       Answer</a:t>
            </a:r>
            <a:r>
              <a:rPr lang="ja-JP" altLang="en-US" sz="1200" dirty="0"/>
              <a:t> </a:t>
            </a:r>
            <a:r>
              <a:rPr lang="en-US" altLang="ja-JP" sz="1200" dirty="0"/>
              <a:t>file</a:t>
            </a:r>
            <a:r>
              <a:rPr lang="ja-JP" altLang="en-US" sz="1200" dirty="0"/>
              <a:t> </a:t>
            </a:r>
            <a:r>
              <a:rPr lang="en-US" altLang="ja-JP" sz="1200" dirty="0"/>
              <a:t> (ita_answers.txt)  item list</a:t>
            </a:r>
            <a:r>
              <a:rPr lang="ja-JP" altLang="en-US" sz="1200" dirty="0"/>
              <a:t> </a:t>
            </a:r>
            <a:r>
              <a:rPr lang="en-US" altLang="ja-JP" sz="1200" dirty="0"/>
              <a:t>(1/2) </a:t>
            </a:r>
            <a:endParaRPr lang="ja-JP" altLang="en-US" sz="1200" dirty="0"/>
          </a:p>
          <a:p>
            <a:pPr marL="180000" lvl="1" indent="0">
              <a:buNone/>
            </a:pPr>
            <a:br>
              <a:rPr lang="en-US" altLang="ja-JP" dirty="0"/>
            </a:b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42929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3.8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 </a:t>
            </a:r>
            <a:r>
              <a:rPr lang="en-US" altLang="ja-JP" dirty="0"/>
              <a:t>(5/12)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/>
            <a:r>
              <a:rPr lang="en-US" altLang="ja-JP" dirty="0"/>
              <a:t>The items from " ITA base" to " Terraform driver" are install setting items for ITA, ITA functions and any connected drivers. </a:t>
            </a:r>
          </a:p>
          <a:p>
            <a:pPr lvl="1"/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lvl="1"/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lvl="2"/>
            <a:r>
              <a:rPr lang="en-US" altLang="ja-JP" dirty="0"/>
              <a:t>Answer</a:t>
            </a:r>
            <a:r>
              <a:rPr lang="ja-JP" altLang="en-US" dirty="0"/>
              <a:t> </a:t>
            </a:r>
            <a:r>
              <a:rPr lang="en-US" altLang="ja-JP" dirty="0"/>
              <a:t>file</a:t>
            </a:r>
            <a:r>
              <a:rPr lang="ja-JP" altLang="en-US" dirty="0"/>
              <a:t> </a:t>
            </a:r>
            <a:r>
              <a:rPr lang="en-US" altLang="ja-JP" dirty="0"/>
              <a:t> (ita_answers.txt)  item list</a:t>
            </a:r>
            <a:r>
              <a:rPr lang="ja-JP" altLang="en-US" dirty="0"/>
              <a:t> </a:t>
            </a:r>
            <a:r>
              <a:rPr lang="en-US" altLang="ja-JP" dirty="0"/>
              <a:t>(2/2) </a:t>
            </a:r>
            <a:endParaRPr lang="ja-JP" altLang="en-US" dirty="0"/>
          </a:p>
          <a:p>
            <a:pPr marL="360000" lvl="2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01948"/>
              </p:ext>
            </p:extLst>
          </p:nvPr>
        </p:nvGraphicFramePr>
        <p:xfrm>
          <a:off x="251400" y="2060810"/>
          <a:ext cx="8424074" cy="4464571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4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120">
                  <a:extLst>
                    <a:ext uri="{9D8B030D-6E8A-4147-A177-3AD203B41FA5}">
                      <a16:colId xmlns:a16="http://schemas.microsoft.com/office/drawing/2014/main" val="3227805427"/>
                    </a:ext>
                  </a:extLst>
                </a:gridCol>
                <a:gridCol w="1728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1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5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j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Required</a:t>
                      </a:r>
                      <a:endParaRPr lang="ja-JP" sz="11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Initial value</a:t>
                      </a:r>
                      <a:endParaRPr lang="ja-JP" sz="11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j-lt"/>
                          <a:ea typeface="+mn-ea"/>
                          <a:cs typeface="+mn-cs"/>
                        </a:rPr>
                        <a:t>Description</a:t>
                      </a:r>
                      <a:endParaRPr lang="ja-JP" sz="11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000" dirty="0">
                          <a:latin typeface="+mj-lt"/>
                        </a:rPr>
                        <a:t>-</a:t>
                      </a:r>
                      <a:endParaRPr lang="ja-JP" altLang="en-US" sz="1000" dirty="0">
                        <a:latin typeface="+mj-lt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Root password for MariaDB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2697136907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Db_name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name for MariaDB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290056048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Db_username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username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4122429368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Db_password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en-US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password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48835320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Installs ITA  ( “yes” only) 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create_param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j-lt"/>
                        </a:rPr>
                        <a:t>Decides whether to install the menu creation function or not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+mj-lt"/>
                        </a:rPr>
                        <a:t>hostgroup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j-lt"/>
                        </a:rPr>
                        <a:t>Decides whether to install the host group function or not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ansible_driver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Decides whether</a:t>
                      </a:r>
                      <a:r>
                        <a:rPr lang="en-US" sz="1000" kern="100" baseline="0" dirty="0">
                          <a:effectLst/>
                          <a:latin typeface="+mj-lt"/>
                        </a:rPr>
                        <a:t> to install Ansible driver or not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</a:rPr>
                        <a:t>cobbler_driver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j-lt"/>
                        </a:rPr>
                        <a:t>no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j-lt"/>
                        </a:rPr>
                        <a:t>Decides whether</a:t>
                      </a:r>
                      <a:r>
                        <a:rPr lang="en-US" altLang="ja-JP" sz="1000" kern="100" baseline="0" dirty="0">
                          <a:effectLst/>
                          <a:latin typeface="+mj-lt"/>
                        </a:rPr>
                        <a:t> to install Cobbler driver or not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terraform_driver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j-lt"/>
                        </a:rPr>
                        <a:t>Decides whether to install Terraform driver or not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</a:rPr>
                        <a:t>cicd_for_iac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</a:rPr>
                        <a:t>Decides </a:t>
                      </a:r>
                      <a:r>
                        <a:rPr lang="en-US" altLang="ja-JP" sz="1000" kern="100" dirty="0" err="1">
                          <a:effectLst/>
                        </a:rPr>
                        <a:t>wheter</a:t>
                      </a:r>
                      <a:r>
                        <a:rPr lang="en-US" altLang="ja-JP" sz="1000" kern="100" dirty="0">
                          <a:effectLst/>
                        </a:rPr>
                        <a:t> to install the CI/CD for IaC function or not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2541146341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-it-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automation.local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en-US" altLang="ja-JP" sz="1000" kern="100" baseline="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domain name specification  (used when the ITA installer creates a self-certificate.</a:t>
                      </a:r>
                      <a:endParaRPr lang="ja-JP" altLang="ja-JP" sz="9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2157564628"/>
                  </a:ext>
                </a:extLst>
              </a:tr>
              <a:tr h="4493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certificate_path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Optional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Specify</a:t>
                      </a:r>
                      <a:r>
                        <a:rPr lang="en-US" altLang="ja-JP" sz="900" kern="100" baseline="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the path of the file used for the user specified SSL server certificate  (</a:t>
                      </a:r>
                      <a:r>
                        <a:rPr lang="en-US" altLang="ja-JP" sz="800" kern="100" baseline="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Enter only when using a user specified SSL certificate. Specify an absolute path</a:t>
                      </a:r>
                      <a:r>
                        <a:rPr lang="en-US" altLang="ja-JP" sz="900" kern="100" baseline="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 </a:t>
                      </a:r>
                      <a:endParaRPr lang="ja-JP" alt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2286483838"/>
                  </a:ext>
                </a:extLst>
              </a:tr>
              <a:tr h="4236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Optional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Specify the path of the file used</a:t>
                      </a:r>
                      <a:r>
                        <a:rPr lang="en-US" altLang="ja-JP" sz="900" kern="100" baseline="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for user-specified SSL private keys.</a:t>
                      </a:r>
                      <a:br>
                        <a:rPr lang="en-US" altLang="ja-JP" sz="900" kern="100" baseline="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800" kern="100" baseline="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(Enter only when using a user-specified SSL private key. Specify an absolute path) </a:t>
                      </a:r>
                      <a:endParaRPr lang="en-US" altLang="ja-JP" sz="6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3030562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35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3312460" cy="62913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>
                <a:latin typeface="+mn-ea"/>
              </a:rPr>
              <a:t>Introduction</a:t>
            </a: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About this guide</a:t>
            </a: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>
                <a:latin typeface="+mn-ea"/>
              </a:rPr>
              <a:t>System configuration</a:t>
            </a: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2.1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Environment construction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System requirements    (1/4) 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2.3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System requirements    (2/4) 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2.4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System requirements </a:t>
            </a:r>
            <a:r>
              <a:rPr lang="ja-JP" altLang="en-US" sz="1400" dirty="0">
                <a:latin typeface="+mn-ea"/>
              </a:rPr>
              <a:t>  </a:t>
            </a:r>
            <a:r>
              <a:rPr lang="en-US" altLang="ja-JP" sz="1400" dirty="0">
                <a:latin typeface="+mn-ea"/>
              </a:rPr>
              <a:t> (3/4) </a:t>
            </a:r>
            <a:br>
              <a:rPr lang="en-US" altLang="ja-JP" sz="1400" dirty="0">
                <a:latin typeface="+mn-ea"/>
              </a:rPr>
            </a:br>
            <a:r>
              <a:rPr lang="ja-JP" altLang="en-US" sz="1400" dirty="0">
                <a:latin typeface="+mn-ea"/>
              </a:rPr>
              <a:t>    </a:t>
            </a:r>
            <a:r>
              <a:rPr lang="en-US" altLang="ja-JP" sz="1400" dirty="0">
                <a:latin typeface="+mn-ea"/>
              </a:rPr>
              <a:t>2.5    System requirements    (4/4) </a:t>
            </a: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400" dirty="0">
                <a:latin typeface="+mn-ea"/>
              </a:rPr>
              <a:t>ITA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construction procedure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Offline installation</a:t>
            </a:r>
            <a:endParaRPr lang="ja-JP" altLang="en-US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Preparation</a:t>
            </a:r>
          </a:p>
          <a:p>
            <a:r>
              <a:rPr lang="en-US" altLang="ja-JP" sz="1400" dirty="0">
                <a:latin typeface="+mn-ea"/>
              </a:rPr>
              <a:t>    3.3    ITA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construction flow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3.4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(1/12) 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(2/12) 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(3/12) 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(4/12) 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(5/12) 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3.9    Construction 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(6/12) 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3.10  Construction 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(7/12) </a:t>
            </a: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3.11  Construction 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(8/12) </a:t>
            </a:r>
            <a:br>
              <a:rPr lang="en-US" altLang="ja-JP" sz="1400" dirty="0">
                <a:latin typeface="+mn-ea"/>
              </a:rPr>
            </a:br>
            <a:r>
              <a:rPr lang="en-US" altLang="ja-JP" sz="1400" dirty="0">
                <a:latin typeface="+mn-ea"/>
              </a:rPr>
              <a:t>    3.12  Construction 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(9/12) 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3.13  Construction 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(10/12) </a:t>
            </a: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3.14  Construction 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(11/12) </a:t>
            </a:r>
          </a:p>
          <a:p>
            <a:r>
              <a:rPr lang="en-US" altLang="ja-JP" sz="1400" dirty="0">
                <a:latin typeface="+mn-ea"/>
              </a:rPr>
              <a:t>    3.15  Construction 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(11/12) </a:t>
            </a:r>
          </a:p>
          <a:p>
            <a:endParaRPr lang="en-US" altLang="ja-JP" sz="1400" dirty="0"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5291631" y="522116"/>
            <a:ext cx="331246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Operation check</a:t>
            </a: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(1/6)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(2/6)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(3/6)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(4/6)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(5/6) </a:t>
            </a:r>
          </a:p>
          <a:p>
            <a:r>
              <a:rPr lang="en-US" altLang="zh-TW" sz="1400" dirty="0">
                <a:latin typeface="+mn-ea"/>
              </a:rPr>
              <a:t>  </a:t>
            </a:r>
            <a:r>
              <a:rPr lang="ja-JP" altLang="en-US" sz="1400" dirty="0">
                <a:latin typeface="+mn-ea"/>
              </a:rPr>
              <a:t>  </a:t>
            </a:r>
            <a:r>
              <a:rPr lang="en-US" altLang="zh-TW" sz="1400" dirty="0">
                <a:latin typeface="+mn-ea"/>
              </a:rPr>
              <a:t>4.6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(6/6) </a:t>
            </a:r>
          </a:p>
          <a:p>
            <a:endParaRPr lang="en-US" altLang="zh-TW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5. Reference</a:t>
            </a:r>
            <a:br>
              <a:rPr lang="en-US" altLang="zh-TW" sz="1400" dirty="0">
                <a:latin typeface="+mn-ea"/>
              </a:rPr>
            </a:br>
            <a:r>
              <a:rPr lang="en-US" altLang="zh-TW" sz="1400" dirty="0">
                <a:latin typeface="+mn-ea"/>
              </a:rPr>
              <a:t>   5.1   Reference  (1/2) </a:t>
            </a:r>
            <a:br>
              <a:rPr lang="en-US" altLang="zh-TW" sz="1400" dirty="0">
                <a:latin typeface="+mn-ea"/>
              </a:rPr>
            </a:br>
            <a:r>
              <a:rPr lang="en-US" altLang="zh-TW" sz="1400" dirty="0">
                <a:latin typeface="+mn-ea"/>
              </a:rPr>
              <a:t>   5.2   Reference  (2/2) </a:t>
            </a:r>
          </a:p>
        </p:txBody>
      </p:sp>
    </p:spTree>
    <p:extLst>
      <p:ext uri="{BB962C8B-B14F-4D97-AF65-F5344CB8AC3E}">
        <p14:creationId xmlns:p14="http://schemas.microsoft.com/office/powerpoint/2010/main" val="2031341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3.9	 Construction  (6/12) 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/>
              <a:t>User specified server certificates and private keys.</a:t>
            </a:r>
            <a:r>
              <a:rPr lang="en-US" altLang="ja-JP" sz="2800" dirty="0"/>
              <a:t> 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It is possible to use files prepared by users as server certificates and private keys. If you want to use them, please prepare both a server certificate and a private key and input their file paths to "Certificate_path" and "private_key_path" respectively in the answer file. It is not possible to use only either server certificates or private keys.</a:t>
            </a:r>
            <a:r>
              <a:rPr lang="en-US" altLang="ja-JP" sz="1800" dirty="0"/>
              <a:t> </a:t>
            </a:r>
            <a:br>
              <a:rPr lang="en-US" altLang="ja-JP" sz="1800" dirty="0"/>
            </a:br>
            <a:endParaRPr lang="en-US" altLang="ja-JP" sz="1700" dirty="0"/>
          </a:p>
          <a:p>
            <a:pPr lvl="1"/>
            <a:r>
              <a:rPr lang="en-US" altLang="ja-JP" dirty="0"/>
              <a:t>If the server certificate includes an intermediate certificate, </a:t>
            </a:r>
            <a:br>
              <a:rPr lang="en-US" altLang="ja-JP" dirty="0"/>
            </a:br>
            <a:r>
              <a:rPr lang="en-US" altLang="ja-JP" dirty="0"/>
              <a:t>Create a file that connects the two and set the path of the file to "certificate_path" </a:t>
            </a:r>
            <a:endParaRPr lang="en-US" altLang="ja-JP" sz="1700" dirty="0"/>
          </a:p>
          <a:p>
            <a:pPr marL="180000" lvl="1" indent="0">
              <a:buNone/>
            </a:pPr>
            <a:r>
              <a:rPr lang="ja-JP" altLang="en-US" sz="1200" kern="100" dirty="0">
                <a:cs typeface="Times New Roman" panose="02020603050405020304" pitchFamily="18" charset="0"/>
              </a:rPr>
              <a:t>　</a:t>
            </a:r>
            <a:r>
              <a:rPr lang="en-US" altLang="ja-JP" sz="1200" dirty="0"/>
              <a:t>Example of Creation command</a:t>
            </a:r>
            <a:br>
              <a:rPr lang="en-US" altLang="ja-JP" sz="1200" dirty="0"/>
            </a:br>
            <a:r>
              <a:rPr lang="en-US" altLang="ja-JP" sz="1200" dirty="0"/>
              <a:t> #cat (Server certificate file)  (Intermediate certificate file)  (Linked server certificate file) .</a:t>
            </a:r>
            <a:r>
              <a:rPr lang="en-US" altLang="ja-JP" sz="1100" dirty="0"/>
              <a:t> </a:t>
            </a:r>
            <a:br>
              <a:rPr lang="en-US" altLang="ja-JP" sz="1100" dirty="0"/>
            </a:br>
            <a:br>
              <a:rPr lang="en-US" altLang="ja-JP" sz="1100" dirty="0"/>
            </a:br>
            <a:endParaRPr lang="en-US" altLang="ja-JP" sz="1400" dirty="0"/>
          </a:p>
          <a:p>
            <a:pPr lvl="1"/>
            <a:r>
              <a:rPr lang="en-US" altLang="ja-JP" dirty="0"/>
              <a:t>If nothing is input for "certificate_path" and "private_key_path", </a:t>
            </a:r>
            <a:br>
              <a:rPr lang="en-US" altLang="ja-JP" dirty="0"/>
            </a:br>
            <a:r>
              <a:rPr lang="en-US" altLang="ja-JP" dirty="0"/>
              <a:t>The ITA installer will use the value of "ita_domain" in the answer file to create and install the self-certificate. </a:t>
            </a:r>
            <a:br>
              <a:rPr lang="en-US" altLang="ja-JP" dirty="0"/>
            </a:br>
            <a:r>
              <a:rPr lang="ja-JP" altLang="en-US" dirty="0"/>
              <a:t> </a:t>
            </a:r>
            <a:r>
              <a:rPr lang="en-US" altLang="ja-JP" dirty="0"/>
              <a:t>(※The "ita_domain" is used as the common name when creating the self-certificate. It is also the file name for the self-certificate and the private key. ) </a:t>
            </a:r>
          </a:p>
        </p:txBody>
      </p:sp>
    </p:spTree>
    <p:extLst>
      <p:ext uri="{BB962C8B-B14F-4D97-AF65-F5344CB8AC3E}">
        <p14:creationId xmlns:p14="http://schemas.microsoft.com/office/powerpoint/2010/main" val="3008205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3.10	 Construction  (7/12) 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altLang="ja-JP" dirty="0"/>
              <a:t>When installing, the server certificate and private key are placed in the  (/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pki</a:t>
            </a:r>
            <a:r>
              <a:rPr lang="en-US" altLang="ja-JP" dirty="0"/>
              <a:t>/</a:t>
            </a:r>
            <a:r>
              <a:rPr lang="en-US" altLang="ja-JP" dirty="0" err="1"/>
              <a:t>tls</a:t>
            </a:r>
            <a:r>
              <a:rPr lang="en-US" altLang="ja-JP" dirty="0"/>
              <a:t>/certs) . However, since they will be removed from that directory when uninstalled, please manage the original server certificate and private key files with care when using user-specified server certificates and private keys. </a:t>
            </a:r>
          </a:p>
          <a:p>
            <a:pPr lvl="1">
              <a:lnSpc>
                <a:spcPct val="110000"/>
              </a:lnSpc>
            </a:pPr>
            <a:endParaRPr lang="en-US" altLang="ja-JP" dirty="0"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en-US" altLang="ja-JP" dirty="0"/>
              <a:t>When uninstalling, if both "certificate_path" and "private_key_path" in the answer file  (ita_answers.txt)  are specified, the specified files will be deleted. If no file is specified, the name specified in "ita_domain" will be used to delete the used file. 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5101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3.11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 </a:t>
            </a:r>
            <a:r>
              <a:rPr lang="en-US" altLang="ja-JP" dirty="0"/>
              <a:t>(8/12)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Sample of the answer file  (ita_answers.txt) 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</a:rPr>
              <a:t> (ita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.txt) :</a:t>
            </a:r>
            <a:endParaRPr lang="en-US" altLang="ja-JP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 algn="ctr">
              <a:buNone/>
            </a:pP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Answer file  (ita_answers.txt)  sample  (1/2) </a:t>
            </a:r>
          </a:p>
          <a:p>
            <a:pPr marL="360000" lvl="2" indent="0">
              <a:buNone/>
            </a:pPr>
            <a:br>
              <a:rPr lang="en-US" altLang="ja-JP" sz="1600" dirty="0"/>
            </a:br>
            <a:endParaRPr lang="en-US" altLang="ja-JP" sz="1600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2410132" y="1902069"/>
            <a:ext cx="4320000" cy="4573785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("Install_Online","Install_Offline","Gather_Library","Install_ITA",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(Execute this before executing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ITA. (Libraries will not be uninstalled)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install_mode:Install_Offline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 ("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 ("CentOS7","CentOS8","RHEL7","RHEL8")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linux_os:RHEL8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 If registering a subscription is needed in order to acquire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the RHEL7 and RHEL8 libraries, please do so in advance.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linux_os:CentOS7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Install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provided by distro or not.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yes : Install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provided by distro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no  : Install Official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(https://mariadb.org/)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Note: If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is "CentOS7" or "RHEL7", ignore this flag and install distro's one.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distro_mariadb:yes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7020920" y="2598978"/>
            <a:ext cx="2015700" cy="126208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1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100" b="1" dirty="0">
                <a:solidFill>
                  <a:srgbClr val="FF0000"/>
                </a:solidFill>
                <a:latin typeface="+mn-ea"/>
              </a:rPr>
              <a:t>Items in the answer file  (ita_answer.txt)  does not support full-width characters.</a:t>
            </a:r>
          </a:p>
        </p:txBody>
      </p:sp>
      <p:grpSp>
        <p:nvGrpSpPr>
          <p:cNvPr id="13" name="グループ化 12"/>
          <p:cNvGrpSpPr/>
          <p:nvPr/>
        </p:nvGrpSpPr>
        <p:grpSpPr>
          <a:xfrm>
            <a:off x="6765354" y="2345466"/>
            <a:ext cx="565503" cy="549789"/>
            <a:chOff x="162795" y="3812178"/>
            <a:chExt cx="565503" cy="549789"/>
          </a:xfrm>
        </p:grpSpPr>
        <p:sp>
          <p:nvSpPr>
            <p:cNvPr id="1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081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3.12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 </a:t>
            </a:r>
            <a:r>
              <a:rPr lang="en-US" altLang="ja-JP" dirty="0"/>
              <a:t>(9/12)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/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</a:rPr>
              <a:t> (ita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.txt) :</a:t>
            </a:r>
            <a:b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                        </a:t>
            </a:r>
            <a:r>
              <a:rPr lang="ja-JP" altLang="en-US" dirty="0"/>
              <a:t>・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Answer file  (ita_answers.txt)  sample  (2/2) </a:t>
            </a:r>
          </a:p>
          <a:p>
            <a:pPr marL="180000" lvl="1" indent="0">
              <a:buNone/>
            </a:pP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2378729" y="1484730"/>
            <a:ext cx="4320000" cy="504070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terraform_driver:no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domain name.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1772770"/>
            <a:ext cx="2015700" cy="201628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　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Define the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MariaDB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 Database name, Username and Password in the Answer file.</a:t>
            </a:r>
          </a:p>
          <a:p>
            <a:pPr algn="ctr"/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050" b="1" dirty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ja-JP" sz="1050" b="1" dirty="0">
                <a:solidFill>
                  <a:srgbClr val="FF0000"/>
                </a:solidFill>
                <a:latin typeface="+mn-ea"/>
              </a:rPr>
              <a:t>The password can only use half-with English letters/number and symbols</a:t>
            </a:r>
            <a:endParaRPr lang="en-US" altLang="ja-JP" sz="1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456814" y="148473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1772770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7" name="グループ化 6"/>
          <p:cNvGrpSpPr/>
          <p:nvPr/>
        </p:nvGrpSpPr>
        <p:grpSpPr>
          <a:xfrm>
            <a:off x="6765354" y="1519258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3" name="正方形/長方形 12"/>
          <p:cNvSpPr/>
          <p:nvPr/>
        </p:nvSpPr>
        <p:spPr>
          <a:xfrm>
            <a:off x="2378729" y="4660254"/>
            <a:ext cx="3987446" cy="172800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4" name="直線コネクタ 13"/>
          <p:cNvCxnSpPr/>
          <p:nvPr/>
        </p:nvCxnSpPr>
        <p:spPr bwMode="auto">
          <a:xfrm>
            <a:off x="6441144" y="4804274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角丸四角形 14"/>
          <p:cNvSpPr/>
          <p:nvPr/>
        </p:nvSpPr>
        <p:spPr bwMode="auto">
          <a:xfrm>
            <a:off x="7020920" y="4762662"/>
            <a:ext cx="2015700" cy="140980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　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Enter only if you are using both user-specified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ssl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 certificate and private key.</a:t>
            </a:r>
          </a:p>
          <a:p>
            <a:pPr algn="ctr"/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It is not possible to use only one of them.</a:t>
            </a:r>
          </a:p>
          <a:p>
            <a:pPr algn="ctr"/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ja-JP" sz="10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6765354" y="4509150"/>
            <a:ext cx="565503" cy="549789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336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3.13	Construction  (10/12)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dirty="0"/>
              <a:t>Executing the </a:t>
            </a:r>
            <a:r>
              <a:rPr lang="en-US" altLang="ja-JP" dirty="0">
                <a:solidFill>
                  <a:srgbClr val="000000"/>
                </a:solidFill>
              </a:rPr>
              <a:t>configuration tool  (for online installation) </a:t>
            </a:r>
            <a:endParaRPr lang="en-US" altLang="ja-JP" dirty="0"/>
          </a:p>
          <a:p>
            <a:pPr lvl="1"/>
            <a:r>
              <a:rPr lang="en-US" altLang="ja-JP" dirty="0"/>
              <a:t>Execute the </a:t>
            </a:r>
            <a:r>
              <a:rPr lang="en-US" altLang="ja-JP" dirty="0">
                <a:solidFill>
                  <a:srgbClr val="000000"/>
                </a:solidFill>
              </a:rPr>
              <a:t>configuration tool with </a:t>
            </a:r>
            <a:r>
              <a:rPr lang="en-US" altLang="ja-JP" dirty="0"/>
              <a:t>the following command:</a:t>
            </a:r>
          </a:p>
          <a:p>
            <a:pPr marL="360000" lvl="2" indent="0">
              <a:buNone/>
            </a:pPr>
            <a:endParaRPr lang="en-US" altLang="ja-JP" sz="1600" dirty="0"/>
          </a:p>
          <a:p>
            <a:pPr marL="360000" lvl="2" indent="0">
              <a:buNone/>
            </a:pPr>
            <a:r>
              <a:rPr lang="en-US" altLang="ja-JP" sz="1600" dirty="0"/>
              <a:t># </a:t>
            </a:r>
            <a:r>
              <a:rPr lang="en-US" altLang="ja-JP" sz="1600" dirty="0" err="1"/>
              <a:t>sh</a:t>
            </a:r>
            <a:r>
              <a:rPr lang="en-US" altLang="ja-JP" sz="1600" dirty="0"/>
              <a:t> </a:t>
            </a:r>
            <a:r>
              <a:rPr lang="en-US" altLang="ja-JP" sz="1600" kern="100" dirty="0"/>
              <a:t>ita_builder_installer.sh</a:t>
            </a:r>
            <a:br>
              <a:rPr lang="en-US" altLang="ja-JP" dirty="0"/>
            </a:br>
            <a:endParaRPr lang="en-US" altLang="ja-JP" dirty="0"/>
          </a:p>
          <a:p>
            <a:pPr marL="360000" lvl="2" indent="0">
              <a:buNone/>
            </a:pPr>
            <a:endParaRPr lang="en-US" altLang="ja-JP" dirty="0"/>
          </a:p>
          <a:p>
            <a:r>
              <a:rPr lang="en-US" altLang="ja-JP" dirty="0"/>
              <a:t>Check process</a:t>
            </a:r>
            <a:endParaRPr lang="ja-JP" altLang="en-US" dirty="0"/>
          </a:p>
          <a:p>
            <a:pPr lvl="1"/>
            <a:r>
              <a:rPr lang="en-US" altLang="ja-JP" dirty="0"/>
              <a:t>The content of process executed by construction tool is output to </a:t>
            </a:r>
            <a:r>
              <a:rPr lang="en-US" altLang="ja-JP" kern="100" dirty="0"/>
              <a:t>ita</a:t>
            </a:r>
            <a:r>
              <a:rPr lang="en-US" altLang="ja-JP" dirty="0"/>
              <a:t>_builder.log and ita_installer.log</a:t>
            </a:r>
          </a:p>
          <a:p>
            <a:pPr lvl="1"/>
            <a:r>
              <a:rPr lang="en-US" altLang="ja-JP" dirty="0"/>
              <a:t>Log storage path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 (</a:t>
            </a:r>
            <a:r>
              <a:rPr lang="en-US" altLang="ja-JP" sz="1400" kern="100" dirty="0"/>
              <a:t>Installation file extract path</a:t>
            </a:r>
            <a:r>
              <a:rPr lang="en-US" altLang="ja-JP" sz="1400" dirty="0"/>
              <a:t>) /</a:t>
            </a:r>
            <a:r>
              <a:rPr lang="en-US" altLang="ja-JP" sz="1400" kern="100" dirty="0" err="1"/>
              <a:t>ita</a:t>
            </a:r>
            <a:r>
              <a:rPr lang="en-US" altLang="ja-JP" sz="1400" dirty="0" err="1"/>
              <a:t>_install_package</a:t>
            </a:r>
            <a:r>
              <a:rPr lang="en-US" altLang="ja-JP" sz="1400" dirty="0"/>
              <a:t>/</a:t>
            </a:r>
            <a:r>
              <a:rPr lang="en-US" altLang="ja-JP" sz="1400" dirty="0" err="1"/>
              <a:t>install_scripts</a:t>
            </a:r>
            <a:r>
              <a:rPr lang="en-US" altLang="ja-JP" sz="1400" dirty="0"/>
              <a:t>/log/</a:t>
            </a:r>
            <a:br>
              <a:rPr lang="en-US" altLang="ja-JP" dirty="0"/>
            </a:br>
            <a:endParaRPr lang="en-US" altLang="ja-JP" dirty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/>
              <a:t>Exit status</a:t>
            </a:r>
          </a:p>
          <a:p>
            <a:pPr lvl="1"/>
            <a:r>
              <a:rPr lang="en-US" altLang="ja-JP" dirty="0"/>
              <a:t>The ITA installer returns one of the exit statuses listed below depending on the shell process exit status.</a:t>
            </a:r>
          </a:p>
          <a:p>
            <a:pPr marL="360000" lvl="2" indent="0">
              <a:buNone/>
            </a:pPr>
            <a:r>
              <a:rPr lang="en-US" altLang="ja-JP" dirty="0"/>
              <a:t>Normal exit</a:t>
            </a:r>
            <a:r>
              <a:rPr lang="ja-JP" altLang="en-US" dirty="0"/>
              <a:t>：</a:t>
            </a:r>
            <a:r>
              <a:rPr lang="en-US" altLang="ja-JP" dirty="0"/>
              <a:t>0</a:t>
            </a:r>
          </a:p>
          <a:p>
            <a:pPr marL="360000" lvl="2" indent="0">
              <a:buNone/>
            </a:pPr>
            <a:r>
              <a:rPr lang="en-US" altLang="ja-JP" dirty="0"/>
              <a:t>Abnormal exit</a:t>
            </a:r>
            <a:r>
              <a:rPr lang="ja-JP" altLang="en-US" dirty="0"/>
              <a:t>：</a:t>
            </a:r>
            <a:r>
              <a:rPr lang="en-US" altLang="ja-JP" dirty="0"/>
              <a:t>1</a:t>
            </a:r>
          </a:p>
          <a:p>
            <a:pPr marL="1800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62125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3.14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 </a:t>
            </a:r>
            <a:r>
              <a:rPr lang="en-US" altLang="ja-JP" dirty="0"/>
              <a:t>(11/12)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List of libraries installed during construction.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the libraries installed through the </a:t>
            </a:r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tool: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9440" y="6003776"/>
            <a:ext cx="770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/>
              <a:t>(*1) only RHEL7,CentOS7</a:t>
            </a:r>
          </a:p>
          <a:p>
            <a:pPr algn="just">
              <a:spcAft>
                <a:spcPts val="0"/>
              </a:spcAft>
            </a:pPr>
            <a:r>
              <a:rPr lang="en-US" altLang="ja-JP" sz="1000" kern="100" dirty="0"/>
              <a:t>(*2)If ITA is running on v.1.9.1 or earlier, PHP7.2 is used. If running on v1.10.0 or later, PHP7.4 is used</a:t>
            </a: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335797"/>
              </p:ext>
            </p:extLst>
          </p:nvPr>
        </p:nvGraphicFramePr>
        <p:xfrm>
          <a:off x="539440" y="1484730"/>
          <a:ext cx="7273010" cy="45620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2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2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7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type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name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0" i="0" u="none" kern="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tool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>
                          <a:effectLst/>
                          <a:latin typeface="+mj-lt"/>
                        </a:rPr>
                        <a:t>(*1),</a:t>
                      </a:r>
                      <a:r>
                        <a:rPr lang="en-US" altLang="ja-JP" sz="1050" kern="100" baseline="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(*1)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common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>
                          <a:effectLst/>
                          <a:latin typeface="+mj-lt"/>
                          <a:cs typeface="Segoe UI" panose="020B0502040204020203" pitchFamily="34" charset="0"/>
                        </a:rPr>
                        <a:t>sudo</a:t>
                      </a:r>
                      <a:r>
                        <a:rPr lang="en-US" altLang="ja-JP" sz="1050" kern="100" baseline="0" dirty="0">
                          <a:effectLst/>
                          <a:latin typeface="+mj-lt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baseline="0" dirty="0">
                          <a:effectLst/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>
                          <a:effectLst/>
                          <a:latin typeface="+mj-lt"/>
                          <a:cs typeface="Segoe UI" panose="020B0502040204020203" pitchFamily="34" charset="0"/>
                        </a:rPr>
                        <a:t>crontabs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</a:rPr>
                        <a:t>(*2)</a:t>
                      </a:r>
                      <a:r>
                        <a:rPr lang="en-US" altLang="ja-JP" sz="1050" kern="100" baseline="0" dirty="0">
                          <a:effectLst/>
                        </a:rPr>
                        <a:t> 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-cli,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-pear,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-process,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php-json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php-gd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Python3,</a:t>
                      </a:r>
                      <a:r>
                        <a:rPr lang="ja-JP" altLang="en-US" sz="1050" kern="1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make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 </a:t>
                      </a:r>
                      <a:r>
                        <a:rPr lang="en-US" altLang="ja-JP" sz="1050" dirty="0"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plug-in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219835" algn="ctr"/>
                        </a:tabLst>
                        <a:defRPr/>
                      </a:pPr>
                      <a:r>
                        <a:rPr lang="en-US" altLang="ja-JP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</a:t>
                      </a:r>
                      <a:r>
                        <a:rPr lang="en-US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hp-yaml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HTML_AJAX-beta, </a:t>
                      </a:r>
                      <a:b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1050" kern="100" dirty="0" err="1">
                          <a:effectLst/>
                          <a:latin typeface="+mj-lt"/>
                        </a:rPr>
                        <a:t>PhpSpreadsheet</a:t>
                      </a:r>
                      <a:r>
                        <a:rPr lang="en-US" altLang="ja-JP" sz="1050" kern="100" dirty="0">
                          <a:effectLst/>
                          <a:latin typeface="+mj-lt"/>
                        </a:rPr>
                        <a:t>(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v1.18.0)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147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ansible_driver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+mj-lt"/>
                          <a:cs typeface="Segoe UI" panose="020B0502040204020203" pitchFamily="34" charset="0"/>
                        </a:rPr>
                        <a:t>pexpect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+mj-lt"/>
                          <a:cs typeface="Segoe UI" panose="020B0502040204020203" pitchFamily="34" charset="0"/>
                        </a:rPr>
                        <a:t>pywinrm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cs typeface="Segoe UI" panose="020B0502040204020203" pitchFamily="34" charset="0"/>
                        </a:rPr>
                        <a:t>boto3, </a:t>
                      </a:r>
                      <a:r>
                        <a:rPr lang="en-US" altLang="ja-JP" sz="1050" dirty="0" err="1">
                          <a:latin typeface="+mj-lt"/>
                          <a:cs typeface="Segoe UI" panose="020B0502040204020203" pitchFamily="34" charset="0"/>
                        </a:rPr>
                        <a:t>nmap-ncat</a:t>
                      </a:r>
                      <a:r>
                        <a:rPr lang="en-US" altLang="ja-JP" sz="1050" dirty="0">
                          <a:latin typeface="+mj-lt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dirty="0"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dirty="0" err="1">
                          <a:latin typeface="+mj-lt"/>
                          <a:cs typeface="Segoe UI" panose="020B0502040204020203" pitchFamily="34" charset="0"/>
                        </a:rPr>
                        <a:t>paramiko</a:t>
                      </a:r>
                      <a:r>
                        <a:rPr lang="en-US" altLang="ja-JP" sz="1050" dirty="0">
                          <a:latin typeface="+mj-lt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baseline="0" dirty="0"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baseline="0" dirty="0" err="1">
                          <a:latin typeface="+mj-lt"/>
                          <a:cs typeface="Segoe UI" panose="020B0502040204020203" pitchFamily="34" charset="0"/>
                        </a:rPr>
                        <a:t>boto</a:t>
                      </a:r>
                      <a:endParaRPr lang="ja-JP" alt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12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git</a:t>
                      </a:r>
                      <a:endParaRPr kumimoji="1" lang="ja-JP" altLang="ja-JP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756578"/>
                  </a:ext>
                </a:extLst>
              </a:tr>
              <a:tr h="266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</a:rPr>
                        <a:t>cicd_for_iac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</a:rPr>
                        <a:t>git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587873"/>
                  </a:ext>
                </a:extLst>
              </a:tr>
              <a:tr h="266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Terraform_driver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>
                          <a:effectLst/>
                        </a:rPr>
                        <a:t>Hcl</a:t>
                      </a:r>
                      <a:r>
                        <a:rPr lang="ja-JP" altLang="en-US" sz="1050" kern="100" baseline="0" dirty="0">
                          <a:effectLst/>
                        </a:rPr>
                        <a:t> </a:t>
                      </a:r>
                      <a:r>
                        <a:rPr lang="en-US" altLang="ja-JP" sz="1050" kern="100" baseline="0" dirty="0" err="1">
                          <a:effectLst/>
                        </a:rPr>
                        <a:t>analasys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python-hcl2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392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596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3.15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（</a:t>
            </a:r>
            <a:r>
              <a:rPr lang="en-US" altLang="ja-JP" dirty="0"/>
              <a:t>12/12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sz="2200" dirty="0">
                <a:latin typeface="+mn-ea"/>
              </a:rPr>
              <a:t>Time zones</a:t>
            </a:r>
          </a:p>
          <a:p>
            <a:pPr marL="180000" lvl="1" indent="0">
              <a:buNone/>
            </a:pPr>
            <a:r>
              <a:rPr lang="en-US" altLang="ja-JP" sz="1700" dirty="0">
                <a:latin typeface="+mn-ea"/>
              </a:rPr>
              <a:t>Note that the PHP time zone is set to “Asia/Tokyo” by default.</a:t>
            </a:r>
          </a:p>
          <a:p>
            <a:pPr marL="180000" lvl="1" indent="0">
              <a:buNone/>
            </a:pPr>
            <a:r>
              <a:rPr lang="en-US" altLang="ja-JP" dirty="0"/>
              <a:t>As system errors might occur when the PHP and Server time zones are not unified, we recommend setting the server time zone to “Asia/Tokyo” or modifying the time zone in the php.ini file (</a:t>
            </a:r>
            <a:r>
              <a:rPr lang="en-US" altLang="ja-JP" dirty="0">
                <a:latin typeface="+mn-ea"/>
              </a:rPr>
              <a:t>/</a:t>
            </a:r>
            <a:r>
              <a:rPr lang="en-US" altLang="ja-JP" dirty="0" err="1">
                <a:latin typeface="+mn-ea"/>
              </a:rPr>
              <a:t>etc</a:t>
            </a:r>
            <a:r>
              <a:rPr lang="en-US" altLang="ja-JP" dirty="0">
                <a:latin typeface="+mn-ea"/>
              </a:rPr>
              <a:t>/php.ini)</a:t>
            </a:r>
            <a:br>
              <a:rPr lang="en-US" altLang="ja-JP" dirty="0"/>
            </a:br>
            <a:endParaRPr lang="en-US" altLang="ja-JP" dirty="0">
              <a:latin typeface="+mn-ea"/>
            </a:endParaRPr>
          </a:p>
          <a:p>
            <a:pPr marL="180000" lvl="1" indent="0">
              <a:buNone/>
            </a:pPr>
            <a:r>
              <a:rPr lang="en-US" altLang="ja-JP" dirty="0">
                <a:latin typeface="+mn-ea"/>
              </a:rPr>
              <a:t>Change the following line:</a:t>
            </a:r>
          </a:p>
          <a:p>
            <a:pPr marL="180000" lvl="1" indent="0">
              <a:buNone/>
            </a:pPr>
            <a:r>
              <a:rPr lang="en-US" altLang="ja-JP" dirty="0" err="1">
                <a:latin typeface="+mn-ea"/>
              </a:rPr>
              <a:t>date.timezone</a:t>
            </a:r>
            <a:r>
              <a:rPr lang="en-US" altLang="ja-JP" dirty="0">
                <a:latin typeface="+mn-ea"/>
              </a:rPr>
              <a:t> = "Asia/Tokyo“</a:t>
            </a:r>
          </a:p>
          <a:p>
            <a:pPr marL="180000" lvl="1" indent="0">
              <a:buNone/>
            </a:pPr>
            <a:endParaRPr lang="en-US" altLang="ja-JP" dirty="0">
              <a:latin typeface="+mn-ea"/>
            </a:endParaRPr>
          </a:p>
          <a:p>
            <a:pPr marL="180000" lvl="1" indent="0">
              <a:buNone/>
            </a:pPr>
            <a:r>
              <a:rPr lang="en-US" altLang="ja-JP" dirty="0">
                <a:latin typeface="+mn-ea"/>
              </a:rPr>
              <a:t>and run the following command to restart Apache.</a:t>
            </a:r>
          </a:p>
          <a:p>
            <a:pPr marL="180000" lvl="1" indent="0">
              <a:buNone/>
            </a:pPr>
            <a:endParaRPr lang="en-US" altLang="ja-JP" dirty="0">
              <a:latin typeface="+mn-ea"/>
            </a:endParaRPr>
          </a:p>
          <a:p>
            <a:pPr marL="180000" lvl="1" indent="0">
              <a:buNone/>
            </a:pPr>
            <a:r>
              <a:rPr lang="en-US" altLang="ja-JP" dirty="0" err="1">
                <a:latin typeface="+mn-ea"/>
              </a:rPr>
              <a:t>Systemctl</a:t>
            </a:r>
            <a:r>
              <a:rPr lang="en-US" altLang="ja-JP" dirty="0">
                <a:latin typeface="+mn-ea"/>
              </a:rPr>
              <a:t> restart </a:t>
            </a:r>
            <a:r>
              <a:rPr lang="en-US" altLang="ja-JP" dirty="0" err="1">
                <a:latin typeface="+mn-ea"/>
              </a:rPr>
              <a:t>httpd</a:t>
            </a:r>
            <a:br>
              <a:rPr lang="en-US" altLang="ja-JP" dirty="0"/>
            </a:b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58822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4.</a:t>
            </a:r>
            <a:r>
              <a:rPr lang="ja-JP" altLang="en-US" dirty="0"/>
              <a:t>　</a:t>
            </a:r>
            <a:r>
              <a:rPr lang="en-US" altLang="ja-JP" dirty="0"/>
              <a:t>ITA</a:t>
            </a:r>
            <a:r>
              <a:rPr lang="ja-JP" altLang="en-US" dirty="0"/>
              <a:t> </a:t>
            </a:r>
            <a:r>
              <a:rPr lang="en-US" altLang="ja-JP" dirty="0"/>
              <a:t>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7544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4.1</a:t>
            </a:r>
            <a:r>
              <a:rPr lang="ja-JP" altLang="en-US" dirty="0"/>
              <a:t>　</a:t>
            </a:r>
            <a:r>
              <a:rPr lang="en-US" altLang="ja-JP" dirty="0"/>
              <a:t>Operation check</a:t>
            </a:r>
            <a:r>
              <a:rPr lang="ja-JP" altLang="en-US" dirty="0"/>
              <a:t> </a:t>
            </a:r>
            <a:r>
              <a:rPr lang="en-US" altLang="ja-JP" dirty="0"/>
              <a:t>(1/4)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main menu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completing the installation, take the following steps with a Windows PC client to access the main menu of IT Automation and to check that the IT Automation and all the drivers are shown properly.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endParaRPr lang="en-US" altLang="ja-JP" dirty="0"/>
          </a:p>
          <a:p>
            <a:pPr lvl="0"/>
            <a:r>
              <a:rPr lang="en-US" altLang="ja-JP" dirty="0"/>
              <a:t>Access URL</a:t>
            </a:r>
          </a:p>
          <a:p>
            <a:pPr lvl="1"/>
            <a:r>
              <a:rPr lang="en-US" altLang="ja-JP" dirty="0"/>
              <a:t>Please access the login screen via the following URL.</a:t>
            </a:r>
          </a:p>
          <a:p>
            <a:pPr lvl="1"/>
            <a:r>
              <a:rPr lang="en-US" altLang="ja-JP" dirty="0"/>
              <a:t>URL</a:t>
            </a:r>
            <a:r>
              <a:rPr lang="ja-JP" altLang="ja-JP" dirty="0"/>
              <a:t>：</a:t>
            </a:r>
            <a:r>
              <a:rPr lang="en-US" altLang="ja-JP" sz="1200" dirty="0">
                <a:solidFill>
                  <a:srgbClr val="FF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700" b="1" u="sng" dirty="0">
                <a:solidFill>
                  <a:srgbClr val="FF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http:// (server IP address) </a:t>
            </a:r>
            <a:endParaRPr kumimoji="1" lang="en-US" altLang="ja-JP" sz="2200" b="1" u="sng" dirty="0"/>
          </a:p>
          <a:p>
            <a:pPr marL="180000" lvl="1" indent="0">
              <a:buNone/>
            </a:pPr>
            <a:r>
              <a:rPr kumimoji="1" lang="en-US" altLang="ja-JP" dirty="0">
                <a:solidFill>
                  <a:srgbClr val="FF0000"/>
                </a:solidFill>
              </a:rPr>
              <a:t>※</a:t>
            </a:r>
            <a:r>
              <a:rPr lang="en-US" altLang="ja-JP" dirty="0">
                <a:solidFill>
                  <a:srgbClr val="FF0000"/>
                </a:solidFill>
              </a:rPr>
              <a:t>After installation, access from both HTTP and HTTPS are possible.</a:t>
            </a: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   Since HTTP is insecure, accessing from HTTPS is recommended.</a:t>
            </a: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   For the accessing with HTTPS, please refer to operation check  (4/4) .</a:t>
            </a:r>
          </a:p>
          <a:p>
            <a:pPr lvl="1"/>
            <a:endParaRPr lang="en-US" altLang="ja-JP" dirty="0"/>
          </a:p>
          <a:p>
            <a:pPr lvl="0"/>
            <a:r>
              <a:rPr lang="en-US" altLang="ja-JP" dirty="0"/>
              <a:t>Login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When the IT Automation login screen is displayed, enter the given login ID and initial password and then click the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Login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button.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ja-JP" altLang="ja-JP" dirty="0"/>
              <a:t>　　・</a:t>
            </a:r>
            <a:r>
              <a:rPr lang="en-US" altLang="ja-JP" dirty="0"/>
              <a:t>Login ID</a:t>
            </a:r>
            <a:r>
              <a:rPr lang="ja-JP" altLang="ja-JP" dirty="0"/>
              <a:t>　　</a:t>
            </a:r>
            <a:r>
              <a:rPr lang="en-US" altLang="ja-JP" dirty="0"/>
              <a:t>      </a:t>
            </a:r>
            <a:r>
              <a:rPr lang="ja-JP" altLang="ja-JP" dirty="0"/>
              <a:t>：</a:t>
            </a:r>
            <a:r>
              <a:rPr lang="ja-JP" altLang="en-US" dirty="0"/>
              <a:t> </a:t>
            </a:r>
            <a:r>
              <a:rPr lang="en-US" altLang="ja-JP" dirty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・</a:t>
            </a:r>
            <a:r>
              <a:rPr lang="en-US" altLang="ja-JP" dirty="0"/>
              <a:t>Initial password</a:t>
            </a:r>
            <a:r>
              <a:rPr lang="ja-JP" altLang="ja-JP" dirty="0"/>
              <a:t> ： </a:t>
            </a:r>
            <a:r>
              <a:rPr lang="en-US" altLang="ja-JP" dirty="0"/>
              <a:t>password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 you have logged in for the first time after the installation, you will be prompted to change the password.</a:t>
            </a:r>
            <a:r>
              <a:rPr lang="en-US" altLang="ja-JP" dirty="0"/>
              <a:t> </a:t>
            </a:r>
          </a:p>
          <a:p>
            <a:pPr lvl="1"/>
            <a:r>
              <a:rPr lang="en-US" altLang="ja-JP" dirty="0">
                <a:cs typeface="Segoe UI" panose="020B0502040204020203" pitchFamily="34" charset="0"/>
              </a:rPr>
              <a:t>Please c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hange the initial password.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07867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/>
          <a:srcRect t="17850" r="2378" b="3334"/>
          <a:stretch/>
        </p:blipFill>
        <p:spPr>
          <a:xfrm>
            <a:off x="1763610" y="1849265"/>
            <a:ext cx="5774830" cy="3345308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ITA</a:t>
            </a:r>
            <a:r>
              <a:rPr kumimoji="1" lang="en-US" altLang="ja-JP" dirty="0"/>
              <a:t> login screen</a:t>
            </a:r>
          </a:p>
          <a:p>
            <a:pPr lvl="1"/>
            <a:r>
              <a:rPr lang="en-US" altLang="ja-JP" dirty="0"/>
              <a:t>If ITA is installed properly, the following login screen will be displayed.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4.2</a:t>
            </a:r>
            <a:r>
              <a:rPr lang="ja-JP" altLang="en-US" dirty="0"/>
              <a:t>　</a:t>
            </a:r>
            <a:r>
              <a:rPr lang="en-US" altLang="ja-JP" dirty="0"/>
              <a:t>Operation check</a:t>
            </a:r>
            <a:r>
              <a:rPr lang="ja-JP" altLang="en-US" dirty="0"/>
              <a:t> </a:t>
            </a:r>
            <a:r>
              <a:rPr lang="en-US" altLang="ja-JP" dirty="0"/>
              <a:t>(2/4) 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61" y="2780910"/>
            <a:ext cx="2139089" cy="8550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211950" y="278091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278856" y="362691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-36640" y="3398809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solidFill>
                  <a:srgbClr val="FF0000"/>
                </a:solidFill>
              </a:rPr>
              <a:t>Login ID</a:t>
            </a:r>
            <a:r>
              <a:rPr lang="ja-JP" altLang="en-US" sz="1000" dirty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58" y="2996940"/>
            <a:ext cx="2139092" cy="114877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211950" y="299694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72607" y="4135681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-39944" y="3899498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solidFill>
                  <a:srgbClr val="FF0000"/>
                </a:solidFill>
              </a:rPr>
              <a:t>Initial password</a:t>
            </a:r>
            <a:r>
              <a:rPr lang="ja-JP" altLang="en-US" sz="1000" dirty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176338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</a:t>
            </a:r>
            <a:r>
              <a:rPr lang="en-US" altLang="ja-JP" dirty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066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4.3</a:t>
            </a:r>
            <a:r>
              <a:rPr lang="ja-JP" altLang="en-US" dirty="0"/>
              <a:t>　</a:t>
            </a:r>
            <a:r>
              <a:rPr lang="en-US" altLang="ja-JP" dirty="0"/>
              <a:t>Operation check</a:t>
            </a:r>
            <a:r>
              <a:rPr lang="ja-JP" altLang="en-US" dirty="0"/>
              <a:t> </a:t>
            </a:r>
            <a:r>
              <a:rPr lang="en-US" altLang="ja-JP" dirty="0"/>
              <a:t>(3/4)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content by displaying the menus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logging in, check that the following menus are shown properly: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kumimoji="1"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01" y="1521984"/>
            <a:ext cx="6408890" cy="2177380"/>
          </a:xfrm>
          <a:prstGeom prst="rect">
            <a:avLst/>
          </a:prstGeom>
        </p:spPr>
      </p:pic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089322"/>
              </p:ext>
            </p:extLst>
          </p:nvPr>
        </p:nvGraphicFramePr>
        <p:xfrm>
          <a:off x="1159986" y="3807948"/>
          <a:ext cx="6624920" cy="26641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664013922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4234373287"/>
                    </a:ext>
                  </a:extLst>
                </a:gridCol>
              </a:tblGrid>
              <a:tr h="3011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318631"/>
                  </a:ext>
                </a:extLst>
              </a:tr>
              <a:tr h="181765"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Management</a:t>
                      </a:r>
                      <a:r>
                        <a:rPr lang="en-US" altLang="ja-JP" sz="1050" kern="1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Console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015912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Basic Console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010415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Export/Import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976782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Symphony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973999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Conductor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548570"/>
                  </a:ext>
                </a:extLst>
              </a:tr>
              <a:tr h="181765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Create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719123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Compare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635996"/>
                  </a:ext>
                </a:extLst>
              </a:tr>
              <a:tr h="1817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HostGroup</a:t>
                      </a:r>
                      <a:r>
                        <a:rPr lang="ja-JP" altLang="en-US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management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213972"/>
                  </a:ext>
                </a:extLst>
              </a:tr>
              <a:tr h="181765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i="0" u="none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1" lang="en-US" altLang="ja-JP" sz="105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710031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741024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Ansible-Pioneer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850865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012782"/>
                  </a:ext>
                </a:extLst>
              </a:tr>
              <a:tr h="1817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513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131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4.4</a:t>
            </a:r>
            <a:r>
              <a:rPr lang="ja-JP" altLang="en-US" dirty="0"/>
              <a:t>　</a:t>
            </a:r>
            <a:r>
              <a:rPr lang="en-US" altLang="ja-JP" dirty="0"/>
              <a:t>Operation check</a:t>
            </a:r>
            <a:r>
              <a:rPr lang="ja-JP" altLang="en-US" dirty="0"/>
              <a:t> </a:t>
            </a:r>
            <a:r>
              <a:rPr lang="en-US" altLang="ja-JP" dirty="0"/>
              <a:t>(4/4)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/>
              <a:t>HTTPS Access preparation</a:t>
            </a:r>
            <a:endParaRPr lang="ja-JP" altLang="en-US" dirty="0"/>
          </a:p>
          <a:p>
            <a:pPr marL="180000" lvl="1" indent="0">
              <a:buNone/>
            </a:pPr>
            <a:endParaRPr lang="en-US" altLang="ja-JP" dirty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Register the host name set in the "</a:t>
            </a:r>
            <a:r>
              <a:rPr lang="en-US" altLang="ja-JP" dirty="0" err="1">
                <a:latin typeface="+mj-lt"/>
              </a:rPr>
              <a:t>ita_domain</a:t>
            </a:r>
            <a:r>
              <a:rPr lang="en-US" altLang="ja-JP" dirty="0">
                <a:latin typeface="+mj-lt"/>
              </a:rPr>
              <a:t>" field in the Answer file to the environment's DNS server or to the host of your device.</a:t>
            </a:r>
            <a:br>
              <a:rPr lang="en-US" altLang="ja-JP" dirty="0">
                <a:latin typeface="+mj-lt"/>
              </a:rPr>
            </a:br>
            <a:endParaRPr lang="en-US" altLang="ja-JP" dirty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Import certificate to the user device (Windows) .</a:t>
            </a:r>
            <a:br>
              <a:rPr lang="en-US" altLang="ja-JP" dirty="0">
                <a:latin typeface="+mj-lt"/>
              </a:rPr>
            </a:br>
            <a:r>
              <a:rPr lang="en-US" altLang="ja-JP" dirty="0">
                <a:latin typeface="+mj-lt"/>
              </a:rPr>
              <a:t>If you are not using user-specified server certificate, the server certificate will be stored in the following path in the ITA installation package. </a:t>
            </a:r>
            <a:br>
              <a:rPr lang="en-US" altLang="ja-JP" dirty="0">
                <a:latin typeface="+mj-lt"/>
              </a:rPr>
            </a:br>
            <a:endParaRPr lang="en-US" altLang="ja-JP" dirty="0">
              <a:latin typeface="+mj-lt"/>
            </a:endParaRPr>
          </a:p>
          <a:p>
            <a:pPr marL="180000" lvl="1" indent="0">
              <a:buNone/>
            </a:pPr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Inport the certificate to the web browser.</a:t>
            </a:r>
          </a:p>
          <a:p>
            <a:pPr lvl="1"/>
            <a:endParaRPr lang="en-US" altLang="ja-JP" dirty="0">
              <a:latin typeface="+mj-lt"/>
            </a:endParaRPr>
          </a:p>
          <a:p>
            <a:pPr lvl="0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Accessing the login screen from HTTPS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 the login screen with the following URL: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US" altLang="ja-JP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https:// (Host name entered in the Answer file’s “</a:t>
            </a:r>
            <a:r>
              <a:rPr lang="en-US" altLang="ja-JP" dirty="0" err="1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ita_domain</a:t>
            </a:r>
            <a:r>
              <a:rPr lang="en-US" altLang="ja-JP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” field) </a:t>
            </a:r>
          </a:p>
          <a:p>
            <a:pPr marL="180000" lvl="1" indent="0">
              <a:buNone/>
            </a:pPr>
            <a:r>
              <a:rPr lang="ja-JP" altLang="en-US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ja-JP" altLang="en-US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＊</a:t>
            </a: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It is possible to access with the IP address of server instead of host name.</a:t>
            </a:r>
            <a:b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After connecting, follow the same procedure as from HTTP.</a:t>
            </a:r>
          </a:p>
          <a:p>
            <a:pPr lvl="1"/>
            <a:endParaRPr lang="ja-JP" altLang="ja-JP" dirty="0">
              <a:latin typeface="+mj-lt"/>
            </a:endParaRPr>
          </a:p>
          <a:p>
            <a:pPr lvl="1"/>
            <a:endParaRPr lang="en-US" altLang="ja-JP" dirty="0">
              <a:latin typeface="+mj-lt"/>
            </a:endParaRPr>
          </a:p>
          <a:p>
            <a:pPr lvl="1"/>
            <a:endParaRPr kumimoji="1" lang="ja-JP" altLang="en-US" dirty="0">
              <a:latin typeface="+mj-lt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175920"/>
              </p:ext>
            </p:extLst>
          </p:nvPr>
        </p:nvGraphicFramePr>
        <p:xfrm>
          <a:off x="971500" y="2813862"/>
          <a:ext cx="6984970" cy="6934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7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Directory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en-US" altLang="ja-JP" sz="1050" kern="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70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etc</a:t>
                      </a:r>
                      <a:r>
                        <a:rPr lang="en-US" altLang="ja-JP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pki</a:t>
                      </a:r>
                      <a:r>
                        <a:rPr lang="en-US" altLang="ja-JP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tls</a:t>
                      </a:r>
                      <a:r>
                        <a:rPr lang="en-US" altLang="ja-JP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/certs</a:t>
                      </a:r>
                      <a:endParaRPr lang="ja-JP" sz="11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[Host set to the Answer</a:t>
                      </a:r>
                      <a:r>
                        <a:rPr lang="en-US" altLang="ja-JP" sz="1100" kern="100" baseline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file’s “ita_domain”</a:t>
                      </a:r>
                      <a:r>
                        <a:rPr lang="en-US" altLang="ja-JP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].crt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38527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863485" y="3530026"/>
            <a:ext cx="72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※</a:t>
            </a:r>
            <a:r>
              <a:rPr lang="en-US" altLang="ja-JP" sz="1200" dirty="0"/>
              <a:t>If you are using a user-specified server certificate, use the certificate file set in the Answer file's "</a:t>
            </a:r>
            <a:r>
              <a:rPr lang="en-US" altLang="ja-JP" sz="1200" dirty="0" err="1"/>
              <a:t>certificate_path</a:t>
            </a:r>
            <a:r>
              <a:rPr lang="en-US" altLang="ja-JP" sz="1200" dirty="0"/>
              <a:t>".</a:t>
            </a:r>
            <a:r>
              <a:rPr lang="en-US" altLang="ja-JP" sz="1000" dirty="0"/>
              <a:t> </a:t>
            </a:r>
            <a:endParaRPr lang="ja-JP" altLang="ja-JP" sz="10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227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5.</a:t>
            </a:r>
            <a:r>
              <a:rPr lang="ja-JP" altLang="en-US" dirty="0"/>
              <a:t>　</a:t>
            </a:r>
            <a:r>
              <a:rPr lang="en-US" altLang="ja-JP" dirty="0"/>
              <a:t>Reference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15507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/>
              <a:t>Reference  (1/2)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/>
              <a:t>Restrict HTTP or HTTPS access</a:t>
            </a:r>
          </a:p>
          <a:p>
            <a:pPr marL="180000" lvl="1" indent="0">
              <a:buNone/>
            </a:pPr>
            <a:r>
              <a:rPr lang="en-US" altLang="ja-JP" dirty="0"/>
              <a:t>Please perform the following procedure to restrict HTTP or HTTPS access.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en-US" altLang="ja-JP" dirty="0"/>
              <a:t>Edit “/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httpd</a:t>
            </a:r>
            <a:r>
              <a:rPr lang="en-US" altLang="ja-JP" dirty="0"/>
              <a:t>/</a:t>
            </a:r>
            <a:r>
              <a:rPr lang="en-US" altLang="ja-JP" dirty="0" err="1"/>
              <a:t>conf.d</a:t>
            </a:r>
            <a:r>
              <a:rPr lang="en-US" altLang="ja-JP" dirty="0"/>
              <a:t>/</a:t>
            </a:r>
            <a:r>
              <a:rPr lang="en-US" altLang="ja-JP" dirty="0" err="1"/>
              <a:t>vhosts_exastro</a:t>
            </a:r>
            <a:r>
              <a:rPr lang="en-US" altLang="ja-JP" dirty="0"/>
              <a:t>-it-</a:t>
            </a:r>
            <a:r>
              <a:rPr lang="en-US" altLang="ja-JP" dirty="0" err="1"/>
              <a:t>automation.conf</a:t>
            </a:r>
            <a:r>
              <a:rPr lang="en-US" altLang="ja-JP" dirty="0"/>
              <a:t>”</a:t>
            </a:r>
            <a:br>
              <a:rPr lang="en-US" altLang="ja-JP" dirty="0"/>
            </a:br>
            <a:r>
              <a:rPr lang="en-US" altLang="ja-JP" dirty="0"/>
              <a:t>To restrict HTTP access, please comment out (#)  the section from </a:t>
            </a:r>
            <a:r>
              <a:rPr lang="ja-JP" altLang="en-US" dirty="0"/>
              <a:t>「</a:t>
            </a:r>
            <a:r>
              <a:rPr lang="en-US" altLang="ja-JP" dirty="0"/>
              <a:t>&lt;</a:t>
            </a:r>
            <a:r>
              <a:rPr lang="en-US" altLang="ja-JP" dirty="0" err="1"/>
              <a:t>VirtualHost</a:t>
            </a:r>
            <a:r>
              <a:rPr lang="en-US" altLang="ja-JP" dirty="0"/>
              <a:t> *:80 &gt;</a:t>
            </a:r>
            <a:r>
              <a:rPr lang="ja-JP" altLang="en-US" dirty="0"/>
              <a:t>」</a:t>
            </a:r>
            <a:r>
              <a:rPr lang="en-US" altLang="ja-JP" dirty="0"/>
              <a:t>to</a:t>
            </a:r>
            <a:r>
              <a:rPr lang="ja-JP" altLang="en-US" dirty="0"/>
              <a:t>「</a:t>
            </a:r>
            <a:r>
              <a:rPr lang="en-US" altLang="ja-JP" dirty="0"/>
              <a:t>&lt;/</a:t>
            </a:r>
            <a:r>
              <a:rPr lang="en-US" altLang="ja-JP" dirty="0" err="1"/>
              <a:t>VirtualHost</a:t>
            </a:r>
            <a:r>
              <a:rPr lang="en-US" altLang="ja-JP" dirty="0"/>
              <a:t>&gt;</a:t>
            </a:r>
            <a:r>
              <a:rPr lang="ja-JP" altLang="en-US" dirty="0"/>
              <a:t>」</a:t>
            </a:r>
            <a:br>
              <a:rPr lang="en-US" altLang="ja-JP" dirty="0"/>
            </a:br>
            <a:r>
              <a:rPr lang="en-US" altLang="ja-JP" dirty="0"/>
              <a:t>To restrict HTTPS access, please comment out (#)  the section from </a:t>
            </a:r>
            <a:r>
              <a:rPr lang="ja-JP" altLang="en-US" dirty="0"/>
              <a:t>「</a:t>
            </a:r>
            <a:r>
              <a:rPr lang="en-US" altLang="ja-JP" dirty="0"/>
              <a:t>&lt;</a:t>
            </a:r>
            <a:r>
              <a:rPr lang="en-US" altLang="ja-JP" dirty="0" err="1"/>
              <a:t>VirtualHost</a:t>
            </a:r>
            <a:r>
              <a:rPr lang="en-US" altLang="ja-JP" dirty="0"/>
              <a:t> *:443 &gt;</a:t>
            </a:r>
            <a:r>
              <a:rPr lang="ja-JP" altLang="en-US" dirty="0"/>
              <a:t>」</a:t>
            </a:r>
            <a:r>
              <a:rPr lang="en-US" altLang="ja-JP" dirty="0"/>
              <a:t>to</a:t>
            </a:r>
            <a:r>
              <a:rPr lang="ja-JP" altLang="en-US" dirty="0"/>
              <a:t>「</a:t>
            </a:r>
            <a:r>
              <a:rPr lang="en-US" altLang="ja-JP" dirty="0"/>
              <a:t>&lt;/</a:t>
            </a:r>
            <a:r>
              <a:rPr lang="en-US" altLang="ja-JP" dirty="0" err="1"/>
              <a:t>VirtualHost</a:t>
            </a:r>
            <a:r>
              <a:rPr lang="en-US" altLang="ja-JP" dirty="0"/>
              <a:t>&gt;</a:t>
            </a:r>
            <a:r>
              <a:rPr lang="ja-JP" altLang="en-US" dirty="0"/>
              <a:t>」</a:t>
            </a:r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Restart Apache with the following command.</a:t>
            </a:r>
            <a:br>
              <a:rPr lang="en-US" altLang="ja-JP" dirty="0"/>
            </a:br>
            <a:r>
              <a:rPr lang="en-US" altLang="ja-JP" dirty="0" err="1"/>
              <a:t>systemctl</a:t>
            </a:r>
            <a:r>
              <a:rPr lang="en-US" altLang="ja-JP" dirty="0"/>
              <a:t> restart </a:t>
            </a:r>
            <a:r>
              <a:rPr lang="en-US" altLang="ja-JP" dirty="0" err="1"/>
              <a:t>httpd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24943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/>
              <a:t>Reference  (2/2)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en-US" altLang="ja-JP" sz="2000" dirty="0"/>
              <a:t>Install modes</a:t>
            </a:r>
          </a:p>
          <a:p>
            <a:pPr lvl="1"/>
            <a:r>
              <a:rPr lang="en-US" altLang="ja-JP" dirty="0"/>
              <a:t>From ITA Version 1.6.0 and onwards, the shell executed when the installer is booted is only integrated to the </a:t>
            </a:r>
            <a:r>
              <a:rPr lang="en-US" altLang="ja-JP" dirty="0" err="1"/>
              <a:t>ita_installer</a:t>
            </a:r>
            <a:r>
              <a:rPr lang="en-US" altLang="ja-JP" dirty="0"/>
              <a:t>. The installer behavior is branched depending on the answer file’s install mode.</a:t>
            </a:r>
            <a:br>
              <a:rPr lang="en-US" altLang="ja-JP" dirty="0"/>
            </a:br>
            <a:endParaRPr lang="en-US" altLang="ja-JP" dirty="0"/>
          </a:p>
          <a:p>
            <a:pPr lvl="2"/>
            <a:r>
              <a:rPr lang="en-US" altLang="ja-JP" dirty="0" err="1"/>
              <a:t>Install_Online</a:t>
            </a:r>
            <a:r>
              <a:rPr lang="ja-JP" altLang="en-US" dirty="0"/>
              <a:t>：</a:t>
            </a:r>
            <a:r>
              <a:rPr lang="en-US" altLang="ja-JP" dirty="0"/>
              <a:t> Installs ITA after installing the neccessary libraries online. </a:t>
            </a:r>
          </a:p>
          <a:p>
            <a:pPr lvl="2"/>
            <a:r>
              <a:rPr lang="en-US" altLang="ja-JP" dirty="0" err="1"/>
              <a:t>Install_Offline</a:t>
            </a:r>
            <a:r>
              <a:rPr lang="ja-JP" altLang="en-US" dirty="0"/>
              <a:t>：</a:t>
            </a:r>
            <a:r>
              <a:rPr lang="en-US" altLang="ja-JP" dirty="0"/>
              <a:t> Installs ITA and libraries using the package created by gather_library offline. </a:t>
            </a:r>
          </a:p>
          <a:p>
            <a:pPr lvl="2"/>
            <a:r>
              <a:rPr lang="en-US" altLang="ja-JP" dirty="0" err="1"/>
              <a:t>Gather_Library</a:t>
            </a:r>
            <a:r>
              <a:rPr lang="ja-JP" altLang="en-US" dirty="0"/>
              <a:t>：</a:t>
            </a:r>
            <a:r>
              <a:rPr lang="en-US" altLang="ja-JP" dirty="0"/>
              <a:t> Uses the internet to gather ITA Libraries and creates a package that can be used for </a:t>
            </a:r>
            <a:r>
              <a:rPr lang="en-US" altLang="ja-JP" dirty="0" err="1"/>
              <a:t>Install_offline</a:t>
            </a:r>
            <a:r>
              <a:rPr lang="en-US" altLang="ja-JP" dirty="0"/>
              <a:t>. (Use this before </a:t>
            </a:r>
            <a:r>
              <a:rPr lang="en-US" altLang="ja-JP" dirty="0" err="1"/>
              <a:t>install_offline</a:t>
            </a:r>
            <a:r>
              <a:rPr lang="en-US" altLang="ja-JP" dirty="0"/>
              <a:t>)  </a:t>
            </a:r>
          </a:p>
          <a:p>
            <a:pPr lvl="2"/>
            <a:r>
              <a:rPr lang="en-US" altLang="ja-JP" dirty="0" err="1"/>
              <a:t>Install_ITA</a:t>
            </a:r>
            <a:r>
              <a:rPr lang="ja-JP" altLang="en-US" dirty="0"/>
              <a:t>：</a:t>
            </a:r>
            <a:r>
              <a:rPr lang="en-US" altLang="ja-JP" dirty="0"/>
              <a:t> Installs ITA without installing any libraries. </a:t>
            </a:r>
          </a:p>
          <a:p>
            <a:pPr lvl="2"/>
            <a:r>
              <a:rPr lang="en-US" altLang="ja-JP" dirty="0" err="1"/>
              <a:t>Versionup_All</a:t>
            </a:r>
            <a:r>
              <a:rPr lang="ja-JP" altLang="en-US" dirty="0"/>
              <a:t>：</a:t>
            </a:r>
            <a:r>
              <a:rPr lang="en-US" altLang="ja-JP" dirty="0"/>
              <a:t> Updates ITA after installing the necessary libraries online. </a:t>
            </a:r>
          </a:p>
          <a:p>
            <a:pPr lvl="2"/>
            <a:r>
              <a:rPr lang="en-US" altLang="ja-JP" dirty="0" err="1"/>
              <a:t>Versionup_ITA</a:t>
            </a:r>
            <a:r>
              <a:rPr lang="ja-JP" altLang="en-US" dirty="0"/>
              <a:t>：</a:t>
            </a:r>
            <a:r>
              <a:rPr lang="en-US" altLang="ja-JP" dirty="0"/>
              <a:t> Updates ITA without installing any libraries. </a:t>
            </a:r>
          </a:p>
          <a:p>
            <a:pPr lvl="2"/>
            <a:r>
              <a:rPr lang="en-US" altLang="ja-JP" dirty="0"/>
              <a:t>Uninstall</a:t>
            </a:r>
            <a:r>
              <a:rPr lang="ja-JP" altLang="en-US" dirty="0"/>
              <a:t>：</a:t>
            </a:r>
            <a:r>
              <a:rPr lang="en-US" altLang="ja-JP" dirty="0"/>
              <a:t> Uninstalls ITA.  (Libraries will not be deleted)  </a:t>
            </a:r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22413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About This Guide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</a:p>
          <a:p>
            <a:pPr lvl="1"/>
            <a:r>
              <a:rPr lang="en-US" altLang="ja-JP" sz="1800" dirty="0"/>
              <a:t>This guide describes the procedure to construct ITA server in offline environment.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88081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　</a:t>
            </a:r>
            <a:r>
              <a:rPr lang="en-US" altLang="ja-JP" dirty="0"/>
              <a:t>System configuration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8031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</a:t>
            </a:r>
            <a:r>
              <a:rPr lang="en-US" altLang="zh-TW" dirty="0"/>
              <a:t>Associated execution function</a:t>
            </a:r>
            <a:endParaRPr lang="zh-TW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784976" cy="5616476"/>
          </a:xfrm>
        </p:spPr>
        <p:txBody>
          <a:bodyPr/>
          <a:lstStyle/>
          <a:p>
            <a:r>
              <a:rPr lang="en-US" altLang="zh-TW" dirty="0"/>
              <a:t>About associated execution function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supports the tools for the following functions: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083696"/>
              </p:ext>
            </p:extLst>
          </p:nvPr>
        </p:nvGraphicFramePr>
        <p:xfrm>
          <a:off x="107380" y="1586091"/>
          <a:ext cx="8929240" cy="4885198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name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(orchestrator) 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b="1" i="0" u="none" kern="100" dirty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r>
                        <a:rPr lang="ja-JP" altLang="en-US" sz="900" b="1" i="0" u="none" kern="100" baseline="0" dirty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1" i="0" u="none" kern="100" baseline="0" dirty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name</a:t>
                      </a:r>
                      <a:endParaRPr lang="ja-JP" sz="1050" b="1" i="0" u="none" kern="100" dirty="0">
                        <a:solidFill>
                          <a:srgbClr val="E7E8EA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Installable with the IT Automation configuration tool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 be installed through this guide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2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1050" b="0" i="0" u="none" kern="1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Create menu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c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reate 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menus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2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○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</a:t>
                      </a:r>
                      <a:r>
                        <a:rPr lang="en-US" altLang="ja-JP" sz="900" b="0" i="0" u="none" kern="100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</a:t>
                      </a:r>
                      <a:r>
                        <a:rPr lang="en-US" altLang="ja-JP" sz="900" b="0" i="0" u="none" kern="1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allows you to g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roup hosts into logical units  (functions</a:t>
                      </a:r>
                      <a:r>
                        <a:rPr lang="en-US" altLang="ja-JP" sz="900" kern="10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and roles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  and to manage the parameters to be applied.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2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○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 Hat-provided 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setting</a:t>
                      </a:r>
                      <a:r>
                        <a:rPr lang="en-US" sz="900" kern="10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 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platform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b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</a:t>
                      </a:r>
                      <a:r>
                        <a:rPr lang="en-US" altLang="ja-JP" sz="900" kern="10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device, this tool allows you to 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 software,</a:t>
                      </a:r>
                      <a:r>
                        <a:rPr lang="en-US" sz="900" kern="10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configure various settings, transfer files, and apply patches, based on an </a:t>
                      </a:r>
                      <a:r>
                        <a:rPr lang="en-US" sz="900" b="0" i="0" u="none" kern="100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IaC called 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Playbook.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○</a:t>
                      </a:r>
                      <a:endParaRPr lang="ja-JP" sz="12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○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79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Tower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alt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management</a:t>
                      </a:r>
                      <a:r>
                        <a:rPr lang="en-US" sz="900" kern="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platform to enhance Ansible</a:t>
                      </a:r>
                      <a:r>
                        <a:rPr lang="en-US" altLang="ja-JP" sz="900" kern="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with such </a:t>
                      </a:r>
                      <a:r>
                        <a:rPr lang="en-US" altLang="ja-JP" sz="900" kern="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functions </a:t>
                      </a:r>
                      <a:r>
                        <a:rPr lang="en-US" sz="900" kern="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as access control, job scheduling, and task visualization.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r>
                        <a:rPr lang="en-US" altLang="ja-JP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installation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</a:t>
                      </a:r>
                      <a:r>
                        <a:rPr lang="en-US" altLang="ja-JP" sz="900" kern="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for</a:t>
                      </a:r>
                      <a:r>
                        <a:rPr lang="en-US" sz="900" kern="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automating installation. </a:t>
                      </a:r>
                      <a:b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b="0" i="0" u="none" kern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 device, this tool allows you to install an OS, based on a prepared template.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200" kern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×</a:t>
                      </a:r>
                      <a:endParaRPr lang="ja-JP" sz="12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×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r>
                        <a:rPr lang="ja-JP" alt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 is an orchestration tool provided by </a:t>
                      </a:r>
                      <a:r>
                        <a:rPr lang="en-US" altLang="ja-JP" sz="900" kern="100" dirty="0" err="1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, Inc. that improves the efficiency of infrastructure process.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The construction is executed after the execution plan is generated based on the infrastructure configuration coded in HCL (</a:t>
                      </a:r>
                      <a:r>
                        <a:rPr lang="en-US" altLang="ja-JP" sz="900" kern="100" dirty="0" err="1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Configuration Language) 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Furthermore, with Policy as Code, it's also possible manage access policy in code.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×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〇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1102328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CI/CD</a:t>
                      </a:r>
                      <a:r>
                        <a:rPr lang="ja-JP" altLang="en-US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for</a:t>
                      </a:r>
                      <a:r>
                        <a:rPr lang="ja-JP" altLang="en-US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kern="100" dirty="0" err="1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IaC</a:t>
                      </a:r>
                      <a:endParaRPr lang="en-US" altLang="ja-JP" sz="90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-4000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CI/CD</a:t>
                      </a:r>
                      <a:r>
                        <a:rPr lang="ja-JP" altLang="en-US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for</a:t>
                      </a:r>
                      <a:r>
                        <a:rPr lang="ja-JP" altLang="en-US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kern="100" dirty="0" err="1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IaC</a:t>
                      </a:r>
                      <a:r>
                        <a:rPr lang="ja-JP" altLang="en-US" sz="900" kern="100" baseline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endParaRPr lang="en-US" altLang="ja-JP" sz="90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・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Creates</a:t>
                      </a:r>
                      <a:r>
                        <a:rPr lang="en-US" altLang="ja-JP" sz="900" kern="100" baseline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a clone of the </a:t>
                      </a:r>
                      <a:r>
                        <a:rPr lang="en-US" altLang="ja-JP" sz="900" kern="100" baseline="0" dirty="0" err="1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Git</a:t>
                      </a:r>
                      <a:r>
                        <a:rPr lang="en-US" altLang="ja-JP" sz="900" kern="100" baseline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repository in ITA.</a:t>
                      </a:r>
                      <a:endParaRPr lang="ja-JP" altLang="en-US" sz="90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・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Uses the clone to detect</a:t>
                      </a:r>
                      <a:r>
                        <a:rPr lang="en-US" altLang="ja-JP" sz="900" kern="100" baseline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any updates to the </a:t>
                      </a:r>
                      <a:r>
                        <a:rPr lang="en-US" altLang="ja-JP" sz="900" kern="100" baseline="0" dirty="0" err="1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Git</a:t>
                      </a:r>
                      <a:r>
                        <a:rPr lang="en-US" altLang="ja-JP" sz="900" kern="100" baseline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repository files.</a:t>
                      </a:r>
                      <a:endParaRPr lang="ja-JP" altLang="en-US" sz="90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・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Configures</a:t>
                      </a:r>
                      <a:r>
                        <a:rPr lang="en-US" altLang="ja-JP" sz="900" kern="100" baseline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the link between the </a:t>
                      </a:r>
                      <a:r>
                        <a:rPr lang="en-US" altLang="ja-JP" sz="900" kern="100" baseline="0" dirty="0" err="1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Git</a:t>
                      </a:r>
                      <a:r>
                        <a:rPr lang="en-US" altLang="ja-JP" sz="900" kern="100" baseline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repository files and the files managed by the link software  (Ansible-Driver or Terraform-Driver) .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○</a:t>
                      </a:r>
                      <a:endParaRPr lang="ja-JP" sz="12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×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0505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126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2.2	</a:t>
            </a:r>
            <a:r>
              <a:rPr lang="en-US" altLang="zh-TW" dirty="0"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  <a:r>
              <a:rPr lang="ja-JP" altLang="en-US" dirty="0"/>
              <a:t>　</a:t>
            </a:r>
            <a:r>
              <a:rPr lang="en-US" altLang="ja-JP" dirty="0"/>
              <a:t>1/4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ITA System requirements</a:t>
            </a:r>
          </a:p>
          <a:p>
            <a:pPr lvl="1"/>
            <a:r>
              <a:rPr lang="en-US" altLang="ja-JP" dirty="0"/>
              <a:t>Please refer to ”Exastro-</a:t>
            </a:r>
            <a:r>
              <a:rPr lang="en-US" altLang="ja-JP" dirty="0" err="1"/>
              <a:t>ITA_System</a:t>
            </a:r>
            <a:r>
              <a:rPr lang="en-US" altLang="ja-JP" dirty="0"/>
              <a:t> configuration/environment construction </a:t>
            </a:r>
            <a:r>
              <a:rPr lang="en-US" altLang="ja-JP" dirty="0" err="1"/>
              <a:t>guide_basics</a:t>
            </a:r>
            <a:r>
              <a:rPr lang="en-US" altLang="ja-JP" dirty="0"/>
              <a:t>” for details regarding ITA’s System requirements.</a:t>
            </a:r>
            <a:endParaRPr lang="ja-JP" altLang="en-US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47424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2.3	</a:t>
            </a:r>
            <a:r>
              <a:rPr lang="en-US" altLang="zh-TW" dirty="0"/>
              <a:t>System requirements</a:t>
            </a:r>
            <a:r>
              <a:rPr lang="ja-JP" altLang="en-US" dirty="0"/>
              <a:t>　</a:t>
            </a:r>
            <a:r>
              <a:rPr lang="en-US" altLang="ja-JP" dirty="0"/>
              <a:t>2/4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Prerequisites for executing the library collection script</a:t>
            </a:r>
          </a:p>
          <a:p>
            <a:pPr lvl="1"/>
            <a:r>
              <a:rPr lang="en-US" altLang="ja-JP" sz="1800" dirty="0"/>
              <a:t>To execute the library collection script, it is necessary to match the build status  (OS version, installed packages)  of library collection server  (online environment) /ITA server  (offline environment) .</a:t>
            </a:r>
          </a:p>
          <a:p>
            <a:pPr lvl="1"/>
            <a:r>
              <a:rPr lang="en-US" altLang="ja-JP" sz="1800" dirty="0"/>
              <a:t>The library collection server  (online environment)  must be able to reference the following repositories.</a:t>
            </a:r>
          </a:p>
          <a:p>
            <a:pPr marL="180000" lvl="1" indent="0">
              <a:buNone/>
            </a:pPr>
            <a:r>
              <a:rPr lang="en-US" altLang="ja-JP" sz="1800" dirty="0"/>
              <a:t>   (※ See next page) </a:t>
            </a:r>
          </a:p>
        </p:txBody>
      </p:sp>
    </p:spTree>
    <p:extLst>
      <p:ext uri="{BB962C8B-B14F-4D97-AF65-F5344CB8AC3E}">
        <p14:creationId xmlns:p14="http://schemas.microsoft.com/office/powerpoint/2010/main" val="3740409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2.4	System r</a:t>
            </a:r>
            <a:r>
              <a:rPr lang="en-US" altLang="zh-TW" dirty="0"/>
              <a:t>equirements</a:t>
            </a:r>
            <a:r>
              <a:rPr lang="ja-JP" altLang="en-US" dirty="0"/>
              <a:t>　</a:t>
            </a:r>
            <a:r>
              <a:rPr lang="en-US" altLang="ja-JP" dirty="0"/>
              <a:t>3/4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ja-JP" dirty="0"/>
              <a:t>Repositories that needs to be referred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838287"/>
              </p:ext>
            </p:extLst>
          </p:nvPr>
        </p:nvGraphicFramePr>
        <p:xfrm>
          <a:off x="539440" y="1170259"/>
          <a:ext cx="7849090" cy="3419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55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00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Repository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35">
                <a:tc rowSpan="4">
                  <a:txBody>
                    <a:bodyPr/>
                    <a:lstStyle/>
                    <a:p>
                      <a:r>
                        <a:rPr kumimoji="1" lang="en-US" altLang="ja-JP" sz="1200" b="1" dirty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rhel-7-server-optional-rpms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13667"/>
                  </a:ext>
                </a:extLst>
              </a:tr>
              <a:tr h="27953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/>
                        <a:t>RHEL8</a:t>
                      </a:r>
                      <a:endParaRPr kumimoji="1" lang="ja-JP" altLang="en-US" sz="1200" b="1" dirty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codeready-builder-for-rhel-8-</a:t>
                      </a:r>
                      <a:r>
                        <a:rPr kumimoji="1" lang="en-US" altLang="ja-JP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r>
                        <a:rPr kumimoji="1" lang="en-US" altLang="ja-JP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-rpms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046266"/>
                  </a:ext>
                </a:extLst>
              </a:tr>
              <a:tr h="279535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044398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802913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65812"/>
                  </a:ext>
                </a:extLst>
              </a:tr>
              <a:tr h="27953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/>
                        <a:t>CentOS8</a:t>
                      </a:r>
                      <a:br>
                        <a:rPr kumimoji="1" lang="en-US" altLang="ja-JP" sz="1200" b="1" dirty="0"/>
                      </a:br>
                      <a:r>
                        <a:rPr kumimoji="1" lang="en-US" altLang="ja-JP" sz="1200" b="1" dirty="0"/>
                        <a:t>CentOS</a:t>
                      </a:r>
                      <a:r>
                        <a:rPr kumimoji="1" lang="en-US" altLang="ja-JP" sz="1200" b="1" baseline="0" dirty="0"/>
                        <a:t> Stream8</a:t>
                      </a:r>
                      <a:endParaRPr kumimoji="1" lang="ja-JP" altLang="en-US" sz="1200" b="1" dirty="0"/>
                    </a:p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167824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>
                          <a:solidFill>
                            <a:schemeClr val="tx1"/>
                          </a:solidFill>
                        </a:rPr>
                        <a:t>PowerTools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270793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6012200" y="4688807"/>
            <a:ext cx="309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>
                <a:solidFill>
                  <a:srgbClr val="FF0000"/>
                </a:solidFill>
              </a:rPr>
              <a:t>xxxxxx</a:t>
            </a:r>
            <a:r>
              <a:rPr kumimoji="1" lang="ja-JP" altLang="en-US" sz="1400" dirty="0"/>
              <a:t>：</a:t>
            </a:r>
            <a:r>
              <a:rPr kumimoji="1" lang="en-US" altLang="ja-JP" sz="1400" dirty="0"/>
              <a:t>Architecture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80588647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5078</Words>
  <Application>Microsoft Office PowerPoint</Application>
  <PresentationFormat>画面に合わせる (4:3)</PresentationFormat>
  <Paragraphs>672</Paragraphs>
  <Slides>35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35</vt:i4>
      </vt:variant>
    </vt:vector>
  </HeadingPairs>
  <TitlesOfParts>
    <vt:vector size="47" baseType="lpstr">
      <vt:lpstr>HGP創英角ｺﾞｼｯｸUB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　 About This Guide</vt:lpstr>
      <vt:lpstr>2.　System configuration</vt:lpstr>
      <vt:lpstr>2.1　Associated execution function</vt:lpstr>
      <vt:lpstr>2.2 System requirements　1/4</vt:lpstr>
      <vt:lpstr>2.3 System requirements　2/4</vt:lpstr>
      <vt:lpstr>2.4 System requirements　3/4</vt:lpstr>
      <vt:lpstr>2.5 System requirements　4/4</vt:lpstr>
      <vt:lpstr>3.　ITA construction procedure</vt:lpstr>
      <vt:lpstr>3.1　Offline installation</vt:lpstr>
      <vt:lpstr>3.2　Preparation</vt:lpstr>
      <vt:lpstr>3.3　ITA construction flow</vt:lpstr>
      <vt:lpstr>3.4　Construction (1/12) </vt:lpstr>
      <vt:lpstr>3.5　Construction (2/12) </vt:lpstr>
      <vt:lpstr>3.6　Construction (3/12) </vt:lpstr>
      <vt:lpstr>3.7　Construction (4/12) </vt:lpstr>
      <vt:lpstr>3.8　Construction (5/12) </vt:lpstr>
      <vt:lpstr>3.9  Construction  (6/12) </vt:lpstr>
      <vt:lpstr>3.10  Construction  (7/12) </vt:lpstr>
      <vt:lpstr>3.11　Construction (8/12) </vt:lpstr>
      <vt:lpstr>3.12　Construction (9/12) </vt:lpstr>
      <vt:lpstr>3.13 Construction  (10/12) </vt:lpstr>
      <vt:lpstr>3.14　Construction (11/12) </vt:lpstr>
      <vt:lpstr>3.15　Construction（12/12）</vt:lpstr>
      <vt:lpstr>4.　ITA operation check</vt:lpstr>
      <vt:lpstr>4.1　Operation check (1/4) </vt:lpstr>
      <vt:lpstr>4.2　Operation check (2/4) </vt:lpstr>
      <vt:lpstr>4.3　Operation check (3/4) </vt:lpstr>
      <vt:lpstr>4.4　Operation check (4/4) </vt:lpstr>
      <vt:lpstr>5.　Reference</vt:lpstr>
      <vt:lpstr>5.1　Reference  (1/2) </vt:lpstr>
      <vt:lpstr>5.2　Reference  (2/2) 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2022-07-28T10:48:57Z</dcterms:modified>
</cp:coreProperties>
</file>