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39" r:id="rId4"/>
    <p:sldId id="508" r:id="rId5"/>
    <p:sldId id="509" r:id="rId6"/>
    <p:sldId id="538" r:id="rId7"/>
    <p:sldId id="511" r:id="rId8"/>
    <p:sldId id="536" r:id="rId9"/>
    <p:sldId id="541" r:id="rId10"/>
    <p:sldId id="514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35"/>
            <p14:sldId id="539"/>
          </p14:sldIdLst>
        </p14:section>
        <p14:section name="1.　管理コンソール" id="{B81141D6-5160-4643-8D51-022CC5C4BDB9}">
          <p14:sldIdLst>
            <p14:sldId id="508"/>
            <p14:sldId id="509"/>
            <p14:sldId id="538"/>
          </p14:sldIdLst>
        </p14:section>
        <p14:section name="2.　実習①" id="{A8A060BF-92DF-4F47-AFEF-F5FA058AAEFB}">
          <p14:sldIdLst>
            <p14:sldId id="511"/>
            <p14:sldId id="536"/>
            <p14:sldId id="541"/>
            <p14:sldId id="514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3.　基本コンソール" id="{A133486B-6C82-4DE3-8CEA-4391438A27DF}">
          <p14:sldIdLst>
            <p14:sldId id="549"/>
            <p14:sldId id="550"/>
          </p14:sldIdLst>
        </p14:section>
        <p14:section name="4.　実習②" id="{FDC2D065-FABB-4FED-A810-FA93BCBD680D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4" autoAdjust="0"/>
    <p:restoredTop sz="95507" autoAdjust="0"/>
  </p:normalViewPr>
  <p:slideViewPr>
    <p:cSldViewPr>
      <p:cViewPr>
        <p:scale>
          <a:sx n="100" d="100"/>
          <a:sy n="100" d="100"/>
        </p:scale>
        <p:origin x="1212" y="42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0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4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4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6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21.xml"/><Relationship Id="rId18" Type="http://schemas.openxmlformats.org/officeDocument/2006/relationships/slide" Target="slide26.xml"/><Relationship Id="rId3" Type="http://schemas.openxmlformats.org/officeDocument/2006/relationships/slide" Target="slide7.xml"/><Relationship Id="rId7" Type="http://schemas.openxmlformats.org/officeDocument/2006/relationships/slide" Target="slide12.xml"/><Relationship Id="rId12" Type="http://schemas.openxmlformats.org/officeDocument/2006/relationships/slide" Target="slide20.xml"/><Relationship Id="rId17" Type="http://schemas.openxmlformats.org/officeDocument/2006/relationships/slide" Target="slide25.xml"/><Relationship Id="rId2" Type="http://schemas.openxmlformats.org/officeDocument/2006/relationships/slide" Target="slide4.xml"/><Relationship Id="rId16" Type="http://schemas.openxmlformats.org/officeDocument/2006/relationships/slide" Target="slide2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5" Type="http://schemas.openxmlformats.org/officeDocument/2006/relationships/slide" Target="slide23.xml"/><Relationship Id="rId10" Type="http://schemas.openxmlformats.org/officeDocument/2006/relationships/slide" Target="slide18.xml"/><Relationship Id="rId19" Type="http://schemas.openxmlformats.org/officeDocument/2006/relationships/slide" Target="slide27.xml"/><Relationship Id="rId4" Type="http://schemas.openxmlformats.org/officeDocument/2006/relationships/slide" Target="slide8.xml"/><Relationship Id="rId9" Type="http://schemas.openxmlformats.org/officeDocument/2006/relationships/slide" Target="slide17.xml"/><Relationship Id="rId1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1.7.2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715" r="978"/>
          <a:stretch/>
        </p:blipFill>
        <p:spPr>
          <a:xfrm>
            <a:off x="109514" y="2597472"/>
            <a:ext cx="6552921" cy="19125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0" name="角丸四角形 29"/>
          <p:cNvSpPr/>
          <p:nvPr/>
        </p:nvSpPr>
        <p:spPr bwMode="auto">
          <a:xfrm>
            <a:off x="5652150" y="5088043"/>
            <a:ext cx="3300205" cy="10163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今回のシナリオで</a:t>
            </a:r>
            <a:r>
              <a:rPr lang="ja-JP" altLang="en-US" sz="1400" dirty="0" smtClean="0">
                <a:latin typeface="+mn-ea"/>
              </a:rPr>
              <a:t>は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[</a:t>
            </a:r>
            <a:r>
              <a:rPr kumimoji="1" lang="ja-JP" altLang="en-US" sz="1400" b="1" dirty="0" smtClean="0">
                <a:latin typeface="+mn-ea"/>
              </a:rPr>
              <a:t>閲覧のみ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に設定します</a:t>
            </a:r>
            <a:endParaRPr kumimoji="1" lang="en-US" altLang="ja-JP" sz="1400" dirty="0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31921" y="4869200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5714671" y="2935550"/>
            <a:ext cx="805890" cy="114153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8" y="2407072"/>
            <a:ext cx="6142988" cy="37819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683459" y="5005559"/>
            <a:ext cx="2911189" cy="6782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462568" y="5914133"/>
            <a:ext cx="1165162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9" name="円形吹き出し 38"/>
          <p:cNvSpPr/>
          <p:nvPr/>
        </p:nvSpPr>
        <p:spPr bwMode="auto">
          <a:xfrm>
            <a:off x="2810113" y="5876565"/>
            <a:ext cx="361075" cy="335429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3839416" y="5005560"/>
            <a:ext cx="3287851" cy="130671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41" name="円形吹き出し 40"/>
          <p:cNvSpPr/>
          <p:nvPr/>
        </p:nvSpPr>
        <p:spPr bwMode="auto">
          <a:xfrm>
            <a:off x="3807344" y="5005559"/>
            <a:ext cx="301542" cy="312200"/>
          </a:xfrm>
          <a:prstGeom prst="wedgeEllipseCallout">
            <a:avLst>
              <a:gd name="adj1" fmla="val -119430"/>
              <a:gd name="adj2" fmla="val 327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2182"/>
              </p:ext>
            </p:extLst>
          </p:nvPr>
        </p:nvGraphicFramePr>
        <p:xfrm>
          <a:off x="3997533" y="5389034"/>
          <a:ext cx="2999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1" y="2261612"/>
            <a:ext cx="6247656" cy="325567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(1/4)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</a:t>
            </a:r>
            <a:r>
              <a:rPr lang="ja-JP" altLang="en-US" dirty="0"/>
              <a:t>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」で再ログインします。</a:t>
            </a:r>
            <a:endParaRPr lang="en-US" altLang="ja-JP" dirty="0"/>
          </a:p>
        </p:txBody>
      </p:sp>
      <p:sp>
        <p:nvSpPr>
          <p:cNvPr id="34" name="角丸四角形 33"/>
          <p:cNvSpPr/>
          <p:nvPr/>
        </p:nvSpPr>
        <p:spPr bwMode="auto">
          <a:xfrm>
            <a:off x="2755529" y="3091528"/>
            <a:ext cx="1584220" cy="536613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9" y="2301411"/>
            <a:ext cx="6263598" cy="32595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699253" y="3212971"/>
            <a:ext cx="1800737" cy="71820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39373"/>
          <a:stretch/>
        </p:blipFill>
        <p:spPr>
          <a:xfrm>
            <a:off x="199147" y="1907359"/>
            <a:ext cx="6449841" cy="347518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sp>
        <p:nvSpPr>
          <p:cNvPr id="37" name="角丸四角形 36"/>
          <p:cNvSpPr/>
          <p:nvPr/>
        </p:nvSpPr>
        <p:spPr bwMode="auto">
          <a:xfrm>
            <a:off x="4814590" y="5099147"/>
            <a:ext cx="4092315" cy="112889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今回のシナリオは</a:t>
            </a:r>
            <a:r>
              <a:rPr lang="ja-JP" altLang="en-US" sz="1400" dirty="0">
                <a:latin typeface="+mn-ea"/>
              </a:rPr>
              <a:t>、</a:t>
            </a:r>
            <a:r>
              <a:rPr kumimoji="1" lang="ja-JP" altLang="en-US" sz="1400" dirty="0" smtClean="0">
                <a:latin typeface="+mn-ea"/>
              </a:rPr>
              <a:t>メニューの</a:t>
            </a:r>
            <a:r>
              <a:rPr kumimoji="1"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機器</a:t>
            </a:r>
            <a:r>
              <a:rPr lang="ja-JP" altLang="en-US" sz="1400" b="1" dirty="0">
                <a:latin typeface="+mn-ea"/>
              </a:rPr>
              <a:t>一覧</a:t>
            </a:r>
            <a:r>
              <a:rPr kumimoji="1" lang="en-US" altLang="ja-JP" sz="1400" dirty="0" smtClean="0">
                <a:latin typeface="+mn-ea"/>
              </a:rPr>
              <a:t>]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権限</a:t>
            </a:r>
            <a:r>
              <a:rPr lang="en-US" altLang="ja-JP" sz="1400" dirty="0" smtClean="0">
                <a:latin typeface="+mn-ea"/>
              </a:rPr>
              <a:t>[</a:t>
            </a:r>
            <a:r>
              <a:rPr lang="ja-JP" altLang="en-US" sz="1400" b="1" dirty="0" smtClean="0">
                <a:latin typeface="+mn-ea"/>
              </a:rPr>
              <a:t>閲覧の</a:t>
            </a:r>
            <a:r>
              <a:rPr lang="ja-JP" altLang="en-US" sz="1400" b="1" dirty="0">
                <a:latin typeface="+mn-ea"/>
              </a:rPr>
              <a:t>み</a:t>
            </a:r>
            <a:r>
              <a:rPr lang="en-US" altLang="ja-JP" sz="1400" dirty="0" smtClean="0">
                <a:latin typeface="+mn-ea"/>
              </a:rPr>
              <a:t>]</a:t>
            </a:r>
            <a:r>
              <a:rPr lang="ja-JP" altLang="en-US" sz="1400" dirty="0" smtClean="0">
                <a:latin typeface="+mn-ea"/>
              </a:rPr>
              <a:t>にする構成です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4594373" y="4884440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36052"/>
          <a:stretch/>
        </p:blipFill>
        <p:spPr>
          <a:xfrm>
            <a:off x="395420" y="1995297"/>
            <a:ext cx="6264870" cy="43837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467430" y="2924930"/>
            <a:ext cx="831089" cy="5828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28451" y="4447184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428451" y="5340795"/>
            <a:ext cx="1477687" cy="88135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283960" y="5214011"/>
            <a:ext cx="4679553" cy="100813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権限が「</a:t>
            </a:r>
            <a:r>
              <a:rPr lang="ja-JP" altLang="en-US" sz="1400" b="1" dirty="0" smtClean="0">
                <a:latin typeface="+mn-ea"/>
              </a:rPr>
              <a:t>メンテナンス可</a:t>
            </a:r>
            <a:r>
              <a:rPr lang="ja-JP" altLang="en-US" sz="1400" dirty="0" smtClean="0">
                <a:latin typeface="+mn-ea"/>
              </a:rPr>
              <a:t>」の場合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「更新」「登録」「ファイルアップロード」等の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各種編集機能が</a:t>
            </a:r>
            <a:r>
              <a:rPr lang="ja-JP" altLang="en-US" sz="1400" dirty="0">
                <a:latin typeface="+mn-ea"/>
              </a:rPr>
              <a:t>表示</a:t>
            </a:r>
            <a:r>
              <a:rPr lang="ja-JP" altLang="en-US" sz="1400" dirty="0" smtClean="0">
                <a:latin typeface="+mn-ea"/>
              </a:rPr>
              <a:t>されます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65360" y="5012455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70870" y="3929587"/>
            <a:ext cx="3960000" cy="2035003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684986" y="2492870"/>
            <a:ext cx="3960000" cy="1584000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2637" y="2523853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6124986" y="4127290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810870" y="5234217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810870" y="4471953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6124986" y="4960801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810870" y="3725036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810870" y="3002209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37" y="3248653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37" y="3971480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42637" y="4718397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37" y="5480660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56753" y="4407460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56753" y="5240971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56753" y="355653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2546318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6124986" y="3276368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756753" y="5778418"/>
            <a:ext cx="3816467" cy="534395"/>
          </a:xfrm>
          <a:prstGeom prst="wedgeRoundRectCallout">
            <a:avLst>
              <a:gd name="adj1" fmla="val -62740"/>
              <a:gd name="adj2" fmla="val -33830"/>
              <a:gd name="adj3" fmla="val 16667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工程の</a:t>
            </a:r>
            <a:r>
              <a:rPr lang="en-US" altLang="ja-JP" sz="1400" dirty="0" smtClean="0">
                <a:latin typeface="+mn-ea"/>
              </a:rPr>
              <a:t>4.3</a:t>
            </a:r>
            <a:r>
              <a:rPr lang="ja-JP" altLang="en-US" sz="1400" dirty="0" smtClean="0">
                <a:latin typeface="+mn-ea"/>
              </a:rPr>
              <a:t>～</a:t>
            </a:r>
            <a:r>
              <a:rPr lang="en-US" altLang="ja-JP" sz="1400" dirty="0" smtClean="0">
                <a:latin typeface="+mn-ea"/>
              </a:rPr>
              <a:t>4.7</a:t>
            </a:r>
            <a:r>
              <a:rPr lang="ja-JP" altLang="en-US" sz="1400" dirty="0" smtClean="0">
                <a:latin typeface="+mn-ea"/>
              </a:rPr>
              <a:t>で</a:t>
            </a:r>
            <a:r>
              <a:rPr lang="en-US" altLang="ja-JP" sz="1400" dirty="0" smtClean="0">
                <a:latin typeface="+mn-ea"/>
              </a:rPr>
              <a:t> </a:t>
            </a:r>
            <a:r>
              <a:rPr lang="en-US" altLang="ja-JP" sz="1400" dirty="0" err="1">
                <a:latin typeface="+mn-ea"/>
              </a:rPr>
              <a:t>Ansible</a:t>
            </a:r>
            <a:r>
              <a:rPr lang="en-US" altLang="ja-JP" sz="1400" dirty="0">
                <a:latin typeface="+mn-ea"/>
              </a:rPr>
              <a:t>-Legacy</a:t>
            </a:r>
            <a:r>
              <a:rPr lang="ja-JP" altLang="en-US" sz="1400" dirty="0" smtClean="0">
                <a:latin typeface="+mn-ea"/>
              </a:rPr>
              <a:t>の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メニュー</a:t>
            </a:r>
            <a:r>
              <a:rPr lang="ja-JP" altLang="en-US" sz="1400" dirty="0">
                <a:latin typeface="+mn-ea"/>
              </a:rPr>
              <a:t>を使用</a:t>
            </a:r>
            <a:r>
              <a:rPr lang="ja-JP" altLang="en-US" sz="1400" dirty="0" smtClean="0">
                <a:latin typeface="+mn-ea"/>
              </a:rPr>
              <a:t>します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8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/>
          </a:p>
          <a:p>
            <a:endParaRPr lang="en-US" altLang="ja-JP" sz="1800" b="1" dirty="0" smtClean="0"/>
          </a:p>
          <a:p>
            <a:pPr marL="180000" lvl="1" indent="0">
              <a:buNone/>
            </a:pPr>
            <a:r>
              <a:rPr lang="ja-JP" altLang="en-US" sz="1800" dirty="0" smtClean="0"/>
              <a:t>本シナリオ</a:t>
            </a:r>
            <a:r>
              <a:rPr lang="ja-JP" altLang="en-US" sz="1800" dirty="0"/>
              <a:t>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</a:t>
            </a:r>
            <a:r>
              <a:rPr lang="ja-JP" altLang="en-US" sz="1800" dirty="0" smtClean="0"/>
              <a:t>します。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</a:t>
            </a:r>
            <a:r>
              <a:rPr lang="ja-JP" altLang="en-US" sz="1800" dirty="0" smtClean="0"/>
              <a:t>して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err="1" smtClean="0"/>
              <a:t>Ansible</a:t>
            </a:r>
            <a:r>
              <a:rPr lang="en-US" altLang="ja-JP" sz="1800" dirty="0" smtClean="0"/>
              <a:t>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180000" lvl="1" indent="0">
              <a:buNone/>
            </a:pPr>
            <a:endParaRPr lang="en-US" altLang="ja-JP" sz="1800" dirty="0"/>
          </a:p>
          <a:p>
            <a:pPr marL="180000" lvl="1" indent="0">
              <a:buNone/>
            </a:pP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1800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ja-JP" altLang="en-US" sz="1600" dirty="0" smtClean="0">
                <a:solidFill>
                  <a:srgbClr val="FF0000"/>
                </a:solidFill>
              </a:rPr>
              <a:t>文字</a:t>
            </a:r>
            <a:r>
              <a:rPr lang="ja-JP" altLang="en-US" sz="1600" dirty="0">
                <a:solidFill>
                  <a:srgbClr val="FF0000"/>
                </a:solidFill>
              </a:rPr>
              <a:t>コードは</a:t>
            </a:r>
            <a:r>
              <a:rPr lang="en-US" altLang="ja-JP" sz="1600" dirty="0">
                <a:solidFill>
                  <a:srgbClr val="FF0000"/>
                </a:solidFill>
              </a:rPr>
              <a:t>”UTF-</a:t>
            </a:r>
            <a:r>
              <a:rPr lang="ja-JP" altLang="en-US" sz="1600" dirty="0">
                <a:solidFill>
                  <a:srgbClr val="FF0000"/>
                </a:solidFill>
              </a:rPr>
              <a:t>８</a:t>
            </a:r>
            <a:r>
              <a:rPr lang="en-US" altLang="ja-JP" sz="1600" dirty="0">
                <a:solidFill>
                  <a:srgbClr val="FF0000"/>
                </a:solidFill>
              </a:rPr>
              <a:t>”</a:t>
            </a:r>
            <a:r>
              <a:rPr lang="ja-JP" altLang="en-US" sz="16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600" dirty="0">
                <a:solidFill>
                  <a:srgbClr val="FF0000"/>
                </a:solidFill>
              </a:rPr>
              <a:t>”LF”</a:t>
            </a:r>
            <a:r>
              <a:rPr lang="ja-JP" altLang="en-US" sz="1600" dirty="0">
                <a:solidFill>
                  <a:srgbClr val="FF0000"/>
                </a:solidFill>
              </a:rPr>
              <a:t>、拡張子は</a:t>
            </a:r>
            <a:r>
              <a:rPr lang="en-US" altLang="ja-JP" sz="1600" dirty="0">
                <a:solidFill>
                  <a:srgbClr val="FF0000"/>
                </a:solidFill>
              </a:rPr>
              <a:t>”yml”</a:t>
            </a:r>
            <a:r>
              <a:rPr lang="ja-JP" altLang="en-US" sz="1600" dirty="0">
                <a:solidFill>
                  <a:srgbClr val="FF0000"/>
                </a:solidFill>
              </a:rPr>
              <a:t>形式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r>
              <a:rPr lang="en-US" altLang="ja-JP" sz="1600" dirty="0" smtClean="0">
                <a:solidFill>
                  <a:srgbClr val="FF0000"/>
                </a:solidFill>
              </a:rPr>
              <a:t/>
            </a:r>
            <a:br>
              <a:rPr lang="en-US" altLang="ja-JP" sz="1600" dirty="0" smtClean="0">
                <a:solidFill>
                  <a:srgbClr val="FF0000"/>
                </a:solidFill>
              </a:rPr>
            </a:br>
            <a:r>
              <a:rPr lang="ja-JP" altLang="en-US" sz="1600" dirty="0" smtClean="0">
                <a:solidFill>
                  <a:srgbClr val="FF0000"/>
                </a:solidFill>
              </a:rPr>
              <a:t>また</a:t>
            </a:r>
            <a:r>
              <a:rPr lang="ja-JP" altLang="en-US" sz="16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600" dirty="0" smtClean="0">
                <a:solidFill>
                  <a:srgbClr val="FF0000"/>
                </a:solidFill>
              </a:rPr>
              <a:t>。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481" y="3861546"/>
            <a:ext cx="5472760" cy="1316859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27480" y="5589300"/>
            <a:ext cx="5472759" cy="7191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この</a:t>
            </a:r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は </a:t>
            </a:r>
            <a:r>
              <a:rPr lang="en-US" altLang="ja-JP" sz="1400" dirty="0">
                <a:latin typeface="+mn-ea"/>
              </a:rPr>
              <a:t>/</a:t>
            </a:r>
            <a:r>
              <a:rPr lang="en-US" altLang="ja-JP" sz="1400" dirty="0" err="1">
                <a:latin typeface="+mn-ea"/>
              </a:rPr>
              <a:t>tmp</a:t>
            </a:r>
            <a:r>
              <a:rPr lang="ja-JP" altLang="en-US" sz="1400" dirty="0">
                <a:latin typeface="+mn-ea"/>
              </a:rPr>
              <a:t>配下</a:t>
            </a:r>
            <a:r>
              <a:rPr lang="ja-JP" altLang="en-US" sz="1400" dirty="0" smtClean="0">
                <a:latin typeface="+mn-ea"/>
              </a:rPr>
              <a:t>に新規</a:t>
            </a:r>
            <a:r>
              <a:rPr lang="ja-JP" altLang="en-US" sz="1400" dirty="0">
                <a:latin typeface="+mn-ea"/>
              </a:rPr>
              <a:t>のディレクトリを作成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本シナリオで</a:t>
            </a:r>
            <a:r>
              <a:rPr lang="ja-JP" altLang="en-US" sz="1400" dirty="0" smtClean="0">
                <a:latin typeface="+mn-ea"/>
              </a:rPr>
              <a:t>はファイル名</a:t>
            </a:r>
            <a:r>
              <a:rPr lang="ja-JP" altLang="en-US" sz="1400" dirty="0">
                <a:latin typeface="+mn-ea"/>
              </a:rPr>
              <a:t>を「</a:t>
            </a:r>
            <a:r>
              <a:rPr lang="en-US" altLang="ja-JP" sz="1400" dirty="0">
                <a:latin typeface="+mn-ea"/>
              </a:rPr>
              <a:t>sample1</a:t>
            </a:r>
            <a:r>
              <a:rPr lang="ja-JP" altLang="en-US" sz="1400" dirty="0">
                <a:latin typeface="+mn-ea"/>
              </a:rPr>
              <a:t>」と</a:t>
            </a:r>
            <a:r>
              <a:rPr lang="ja-JP" altLang="en-US" sz="1400" dirty="0" smtClean="0">
                <a:latin typeface="+mn-ea"/>
              </a:rPr>
              <a:t>します。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13309" y="5378577"/>
            <a:ext cx="565503" cy="549789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-1" r="45906"/>
          <a:stretch/>
        </p:blipFill>
        <p:spPr>
          <a:xfrm>
            <a:off x="581553" y="2631415"/>
            <a:ext cx="4684257" cy="217634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「ログインパスワード」「認証方式」を入力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/>
              <a:t>本シナリオでは、作業対象ホストに</a:t>
            </a:r>
            <a:r>
              <a:rPr lang="en-US" altLang="ja-JP" sz="1400" dirty="0" err="1" smtClean="0"/>
              <a:t>ssh</a:t>
            </a:r>
            <a:r>
              <a:rPr lang="ja-JP" altLang="en-US" sz="1400" dirty="0"/>
              <a:t>のパスワード接続</a:t>
            </a:r>
            <a:r>
              <a:rPr lang="ja-JP" altLang="en-US" sz="1400" dirty="0" smtClean="0"/>
              <a:t>を行う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を想定しています。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「</a:t>
            </a:r>
            <a:r>
              <a:rPr lang="en-US" altLang="ja-JP" sz="1400" dirty="0"/>
              <a:t>IP</a:t>
            </a:r>
            <a:r>
              <a:rPr lang="ja-JP" altLang="en-US" sz="1400" dirty="0" smtClean="0"/>
              <a:t>アドレス」「ログインユーザ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」「ログインパスワード</a:t>
            </a:r>
            <a:r>
              <a:rPr lang="ja-JP" altLang="en-US" sz="1400" dirty="0"/>
              <a:t>」に</a:t>
            </a:r>
            <a:r>
              <a:rPr lang="ja-JP" altLang="en-US" sz="1400" dirty="0" smtClean="0"/>
              <a:t>ついては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ユーザ</a:t>
            </a:r>
            <a:r>
              <a:rPr lang="ja-JP" altLang="en-US" sz="1400" dirty="0"/>
              <a:t>様のご利用環境に適した設定を</a:t>
            </a:r>
            <a:r>
              <a:rPr lang="ja-JP" altLang="en-US" sz="1400" dirty="0" smtClean="0"/>
              <a:t>ご入力ください。</a:t>
            </a:r>
            <a:endParaRPr lang="en-US" altLang="ja-JP" sz="1400" dirty="0"/>
          </a:p>
          <a:p>
            <a:pPr algn="ctr"/>
            <a:endParaRPr lang="en-US" altLang="ja-JP" sz="14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259541" y="2944993"/>
            <a:ext cx="2534844" cy="12688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739974" y="4430307"/>
            <a:ext cx="1031776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2884318" y="4403107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1"/>
            <a:ext cx="3132000" cy="2376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92364"/>
              </p:ext>
            </p:extLst>
          </p:nvPr>
        </p:nvGraphicFramePr>
        <p:xfrm>
          <a:off x="4076759" y="3420205"/>
          <a:ext cx="290734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ログインユーザ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管理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ログインパスワード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認証方式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パスワード認証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1" r="34755" b="2556"/>
          <a:stretch/>
        </p:blipFill>
        <p:spPr>
          <a:xfrm>
            <a:off x="475283" y="2584155"/>
            <a:ext cx="5536917" cy="206901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基本コンソール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オペレーション名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 「</a:t>
            </a:r>
            <a:r>
              <a:rPr lang="zh-TW" altLang="en-US" sz="1400" dirty="0"/>
              <a:t>実施予定日時</a:t>
            </a:r>
            <a:r>
              <a:rPr lang="ja-JP" altLang="en-US" sz="1400" dirty="0"/>
              <a:t>」</a:t>
            </a:r>
            <a:r>
              <a:rPr lang="ja-JP" altLang="en-US" sz="1400" dirty="0" smtClean="0"/>
              <a:t>を入力</a:t>
            </a:r>
            <a:endParaRPr lang="en-US" altLang="ja-JP" sz="1400" dirty="0" smtClean="0"/>
          </a:p>
          <a:p>
            <a:pPr marL="738900" lvl="3" indent="-342900">
              <a:buFont typeface="+mj-ea"/>
              <a:buAutoNum type="circleNumDbPlain"/>
            </a:pPr>
            <a:r>
              <a:rPr lang="ja-JP" altLang="en-US" sz="1400" dirty="0" smtClean="0"/>
              <a:t>「</a:t>
            </a:r>
            <a:r>
              <a:rPr lang="ja-JP" altLang="en-US" sz="1400" dirty="0"/>
              <a:t>登録</a:t>
            </a:r>
            <a:r>
              <a:rPr lang="ja-JP" altLang="en-US" sz="1400" dirty="0" smtClean="0"/>
              <a:t>」</a:t>
            </a:r>
            <a:r>
              <a:rPr lang="ja-JP" altLang="en-US" sz="1400" dirty="0"/>
              <a:t>ボタン</a:t>
            </a:r>
            <a:r>
              <a:rPr lang="ja-JP" altLang="en-US" sz="1400" dirty="0" smtClean="0"/>
              <a:t>を押下</a:t>
            </a:r>
            <a:endParaRPr lang="en-US" altLang="ja-JP" sz="1400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58464" y="4221110"/>
            <a:ext cx="1396434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774406" y="3046359"/>
            <a:ext cx="1846148" cy="8631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470293" y="4223653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9"/>
            <a:ext cx="3074798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882393" y="3109039"/>
            <a:ext cx="301542" cy="312200"/>
          </a:xfrm>
          <a:prstGeom prst="wedgeEllipseCallout">
            <a:avLst>
              <a:gd name="adj1" fmla="val -135717"/>
              <a:gd name="adj2" fmla="val 127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41705"/>
              </p:ext>
            </p:extLst>
          </p:nvPr>
        </p:nvGraphicFramePr>
        <p:xfrm>
          <a:off x="4019242" y="3492514"/>
          <a:ext cx="290734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zh-TW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実施予定日時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（任意の日時）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/>
              <a:t>ここで指定した日時</a:t>
            </a:r>
            <a:r>
              <a:rPr lang="ja-JP" altLang="en-US" sz="1400" dirty="0" smtClean="0"/>
              <a:t>に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処理</a:t>
            </a:r>
            <a:r>
              <a:rPr lang="ja-JP" altLang="en-US" sz="1400" dirty="0"/>
              <a:t>が実行されるわけでは</a:t>
            </a:r>
            <a:r>
              <a:rPr lang="ja-JP" altLang="en-US" sz="1400" dirty="0" smtClean="0"/>
              <a:t>ありません</a:t>
            </a:r>
            <a:endParaRPr lang="ja-JP" altLang="en-US" sz="140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kumimoji="1" lang="ja-JP" altLang="en-US" b="1" dirty="0" smtClean="0"/>
              <a:t>目次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2" action="ppaction://hlinksldjump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3" action="ppaction://hlinksldjump"/>
              </a:rPr>
              <a:t>新規</a:t>
            </a:r>
            <a:r>
              <a:rPr lang="ja-JP" altLang="en-US" sz="1400" dirty="0">
                <a:latin typeface="+mn-ea"/>
                <a:hlinkClick r:id="rId3" action="ppaction://hlinksldjump"/>
              </a:rPr>
              <a:t>ユーザの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  <a:hlinkClick r:id="rId4" action="ppaction://hlinksldjump"/>
              </a:rPr>
              <a:t>ロールの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5" action="ppaction://hlinksldjump"/>
              </a:rPr>
              <a:t>ロール</a:t>
            </a:r>
            <a:r>
              <a:rPr lang="ja-JP" altLang="en-US" sz="1400" dirty="0">
                <a:latin typeface="+mn-ea"/>
                <a:hlinkClick r:id="rId5" action="ppaction://hlinksldjump"/>
              </a:rPr>
              <a:t>・メニュー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6" action="ppaction://hlinksldjump"/>
              </a:rPr>
              <a:t>ロール</a:t>
            </a:r>
            <a:r>
              <a:rPr lang="ja-JP" altLang="en-US" sz="1400" dirty="0">
                <a:latin typeface="+mn-ea"/>
                <a:hlinkClick r:id="rId6" action="ppaction://hlinksldjump"/>
              </a:rPr>
              <a:t>・ユーザ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7" action="ppaction://hlinksldjump"/>
              </a:rPr>
              <a:t>紐付確認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8" action="ppaction://hlinksldjump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9" action="ppaction://hlinksldjump"/>
              </a:rPr>
              <a:t>事前準備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10" action="ppaction://hlinksldjump"/>
              </a:rPr>
              <a:t>作業</a:t>
            </a:r>
            <a:r>
              <a:rPr lang="ja-JP" altLang="en-US" sz="1400" dirty="0">
                <a:latin typeface="+mn-ea"/>
                <a:hlinkClick r:id="rId10" action="ppaction://hlinksldjump"/>
              </a:rPr>
              <a:t>対象ホストの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11" action="ppaction://hlinksldjump"/>
              </a:rPr>
              <a:t>オペレーション</a:t>
            </a:r>
            <a:r>
              <a:rPr lang="ja-JP" altLang="en-US" sz="1400" dirty="0">
                <a:latin typeface="+mn-ea"/>
                <a:hlinkClick r:id="rId11" action="ppaction://hlinksldjump"/>
              </a:rPr>
              <a:t>の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  <a:hlinkClick r:id="rId12" action="ppaction://hlinksldjump"/>
              </a:rPr>
              <a:t>IaC</a:t>
            </a:r>
            <a:r>
              <a:rPr lang="ja-JP" altLang="en-US" sz="1400" dirty="0">
                <a:latin typeface="+mn-ea"/>
                <a:hlinkClick r:id="rId12" action="ppaction://hlinksldjump"/>
              </a:rPr>
              <a:t>の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  <a:hlinkClick r:id="rId13" action="ppaction://hlinksldjump"/>
              </a:rPr>
              <a:t>Movement</a:t>
            </a:r>
            <a:r>
              <a:rPr lang="ja-JP" altLang="en-US" sz="1400" dirty="0">
                <a:latin typeface="+mn-ea"/>
                <a:hlinkClick r:id="rId13" action="ppaction://hlinksldjump"/>
              </a:rPr>
              <a:t>の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  <a:hlinkClick r:id="rId14" action="ppaction://hlinksldjump"/>
              </a:rPr>
              <a:t>Movement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詳細の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15" action="ppaction://hlinksldjump"/>
              </a:rPr>
              <a:t>オペレーション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に関連付く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Movement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とホストの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  <a:hlinkClick r:id="rId16" action="ppaction://hlinksldjump"/>
              </a:rPr>
              <a:t>代入値管理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  <a:hlinkClick r:id="rId17" action="ppaction://hlinksldjump"/>
              </a:rPr>
              <a:t>Symphony</a:t>
            </a:r>
            <a:r>
              <a:rPr lang="ja-JP" altLang="en-US" sz="1400" dirty="0">
                <a:latin typeface="+mn-ea"/>
                <a:hlinkClick r:id="rId17" action="ppaction://hlinksldjump"/>
              </a:rPr>
              <a:t>の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  <a:hlinkClick r:id="rId18" action="ppaction://hlinksldjump"/>
              </a:rPr>
              <a:t>Symphony</a:t>
            </a:r>
            <a:r>
              <a:rPr lang="ja-JP" altLang="en-US" sz="1400" dirty="0">
                <a:latin typeface="+mn-ea"/>
                <a:hlinkClick r:id="rId18" action="ppaction://hlinksldjump"/>
              </a:rPr>
              <a:t>の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実行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  <a:hlinkClick r:id="rId19" action="ppaction://hlinksldjump"/>
              </a:rPr>
              <a:t>Symphony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完了</a:t>
            </a:r>
            <a:r>
              <a:rPr lang="ja-JP" altLang="en-US" sz="1400" dirty="0" smtClean="0">
                <a:latin typeface="+mn-ea"/>
                <a:hlinkClick r:id="rId19" action="ppaction://hlinksldjump"/>
              </a:rPr>
              <a:t>確認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2713" t="26150" r="14987" b="36643"/>
          <a:stretch/>
        </p:blipFill>
        <p:spPr>
          <a:xfrm>
            <a:off x="589627" y="3185570"/>
            <a:ext cx="6552910" cy="2073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/>
              <a:t>Playbook</a:t>
            </a:r>
            <a:r>
              <a:rPr lang="ja-JP" altLang="en-US" dirty="0" smtClean="0"/>
              <a:t>素材集</a:t>
            </a:r>
            <a:r>
              <a:rPr lang="ja-JP" altLang="en-US" dirty="0" smtClean="0"/>
              <a:t>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/>
              <a:t>Playbook</a:t>
            </a:r>
            <a:r>
              <a:rPr lang="ja-JP" altLang="en-US" dirty="0" smtClean="0"/>
              <a:t>素材名</a:t>
            </a:r>
            <a:r>
              <a:rPr lang="ja-JP" altLang="en-US" dirty="0" smtClean="0"/>
              <a:t>」を入力、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/>
              <a:t>Playbook</a:t>
            </a:r>
            <a:r>
              <a:rPr lang="ja-JP" altLang="en-US" dirty="0" smtClean="0"/>
              <a:t>素材</a:t>
            </a:r>
            <a:r>
              <a:rPr lang="ja-JP" altLang="en-US" dirty="0" smtClean="0"/>
              <a:t>」欄の「参照」ボタンを押下し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事前</a:t>
            </a:r>
            <a:r>
              <a:rPr lang="ja-JP" altLang="en-US" dirty="0"/>
              <a:t>に</a:t>
            </a:r>
            <a:r>
              <a:rPr lang="ja-JP" altLang="en-US" dirty="0" smtClean="0"/>
              <a:t>作成した</a:t>
            </a:r>
            <a:r>
              <a:rPr lang="ja-JP" altLang="en-US" dirty="0"/>
              <a:t>「</a:t>
            </a:r>
            <a:r>
              <a:rPr lang="en-US" altLang="ja-JP" dirty="0" smtClean="0"/>
              <a:t>sample1.yml</a:t>
            </a:r>
            <a:r>
              <a:rPr lang="ja-JP" altLang="en-US" dirty="0" smtClean="0"/>
              <a:t>」をアップロード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（「事前アップロード」ボタン押下）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043510" y="3536042"/>
            <a:ext cx="2448340" cy="108938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941364" y="4882484"/>
            <a:ext cx="1262445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err="1">
                <a:latin typeface="+mn-ea"/>
              </a:rPr>
              <a:t>IaC</a:t>
            </a:r>
            <a:r>
              <a:rPr lang="ja-JP" altLang="en-US" sz="1400" dirty="0">
                <a:latin typeface="+mn-ea"/>
              </a:rPr>
              <a:t>の作成手順つきましては</a:t>
            </a:r>
            <a:r>
              <a:rPr lang="ja-JP" altLang="en-US" sz="1400" dirty="0" smtClean="0">
                <a:latin typeface="+mn-ea"/>
              </a:rPr>
              <a:t>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 smtClean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事前準備」をご参照下さい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312374" y="488654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40" y="4264809"/>
            <a:ext cx="2952000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21028" y="4241949"/>
            <a:ext cx="301542" cy="312200"/>
          </a:xfrm>
          <a:prstGeom prst="wedgeEllipseCallout">
            <a:avLst>
              <a:gd name="adj1" fmla="val -84629"/>
              <a:gd name="adj2" fmla="val -114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484727"/>
              </p:ext>
            </p:extLst>
          </p:nvPr>
        </p:nvGraphicFramePr>
        <p:xfrm>
          <a:off x="4150257" y="4625424"/>
          <a:ext cx="278828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10643" t="26559" r="51321" b="40309"/>
          <a:stretch/>
        </p:blipFill>
        <p:spPr>
          <a:xfrm>
            <a:off x="611450" y="3084453"/>
            <a:ext cx="6152826" cy="2648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en-US" altLang="ja-JP" dirty="0" smtClean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</a:t>
            </a:r>
            <a:r>
              <a:rPr lang="ja-JP" altLang="en-US" dirty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88995" y="3595019"/>
            <a:ext cx="3882084" cy="12317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94345" y="5301261"/>
            <a:ext cx="1728240" cy="2750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46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9" name="円形吹き出し 58"/>
          <p:cNvSpPr/>
          <p:nvPr/>
        </p:nvSpPr>
        <p:spPr bwMode="auto">
          <a:xfrm>
            <a:off x="4333528" y="5301261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812727" y="2137306"/>
            <a:ext cx="2220132" cy="1260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712777" y="1988008"/>
            <a:ext cx="301542" cy="312200"/>
          </a:xfrm>
          <a:prstGeom prst="wedgeEllipseCallout">
            <a:avLst>
              <a:gd name="adj1" fmla="val -276310"/>
              <a:gd name="adj2" fmla="val 46301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310363"/>
              </p:ext>
            </p:extLst>
          </p:nvPr>
        </p:nvGraphicFramePr>
        <p:xfrm>
          <a:off x="4894643" y="2497921"/>
          <a:ext cx="20383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ホスト指定形式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10329" t="25874" r="40801" b="41783"/>
          <a:stretch/>
        </p:blipFill>
        <p:spPr>
          <a:xfrm>
            <a:off x="466536" y="2703323"/>
            <a:ext cx="6624920" cy="21542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Movement-Playbook</a:t>
            </a:r>
            <a:r>
              <a:rPr lang="ja-JP" altLang="en-US" dirty="0" smtClean="0"/>
              <a:t>紐付」</a:t>
            </a:r>
            <a:r>
              <a:rPr lang="ja-JP" altLang="en-US" dirty="0" smtClean="0"/>
              <a:t>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</a:t>
            </a:r>
            <a:r>
              <a:rPr lang="ja-JP" altLang="en-US" dirty="0" smtClean="0"/>
              <a:t>「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素材</a:t>
            </a:r>
            <a:r>
              <a:rPr lang="ja-JP" altLang="en-US" dirty="0" smtClean="0"/>
              <a:t>」「インクルード順序」を入力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092754" y="3169029"/>
            <a:ext cx="4847435" cy="908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062068" y="4466649"/>
            <a:ext cx="1458817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45502" y="4472272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340711" y="4289567"/>
            <a:ext cx="2520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293400" y="4266708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78990"/>
              </p:ext>
            </p:extLst>
          </p:nvPr>
        </p:nvGraphicFramePr>
        <p:xfrm>
          <a:off x="4445489" y="4650183"/>
          <a:ext cx="23120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素材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インクルード順序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l="-1" r="50410"/>
          <a:stretch/>
        </p:blipFill>
        <p:spPr>
          <a:xfrm>
            <a:off x="587853" y="2606773"/>
            <a:ext cx="6301795" cy="23118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「作業対象ホスト」メニュー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87530" y="3127770"/>
            <a:ext cx="5702118" cy="9493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298478" y="4468000"/>
            <a:ext cx="1553422" cy="27596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217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975369" y="4468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567525" y="4329340"/>
            <a:ext cx="2484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520214" y="4306481"/>
            <a:ext cx="301542" cy="312200"/>
          </a:xfrm>
          <a:prstGeom prst="wedgeEllipseCallout">
            <a:avLst>
              <a:gd name="adj1" fmla="val 1304"/>
              <a:gd name="adj2" fmla="val -12012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82600"/>
              </p:ext>
            </p:extLst>
          </p:nvPr>
        </p:nvGraphicFramePr>
        <p:xfrm>
          <a:off x="4672303" y="4689956"/>
          <a:ext cx="22780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18685"/>
          <a:stretch/>
        </p:blipFill>
        <p:spPr>
          <a:xfrm>
            <a:off x="116206" y="2677264"/>
            <a:ext cx="7849091" cy="18459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err="1"/>
              <a:t>Ansible</a:t>
            </a:r>
            <a:r>
              <a:rPr lang="en-US" altLang="ja-JP" dirty="0"/>
              <a:t>-Legacy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「代入値管理」メニュー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586681" y="3044133"/>
            <a:ext cx="6564471" cy="8653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03560" y="4174201"/>
            <a:ext cx="122417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2742150" y="418271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20660" y="4049060"/>
            <a:ext cx="3060000" cy="2404127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</a:t>
            </a:r>
            <a:r>
              <a:rPr lang="ja-JP" altLang="en-US" sz="1400" dirty="0">
                <a:latin typeface="+mn-ea"/>
              </a:rPr>
              <a:t>設定</a:t>
            </a:r>
            <a:r>
              <a:rPr kumimoji="1" lang="ja-JP" altLang="en-US" sz="1400" dirty="0" smtClean="0">
                <a:latin typeface="+mn-ea"/>
              </a:rPr>
              <a:t>する</a:t>
            </a: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973349" y="4026202"/>
            <a:ext cx="301542" cy="312200"/>
          </a:xfrm>
          <a:prstGeom prst="wedgeEllipseCallout">
            <a:avLst>
              <a:gd name="adj1" fmla="val -167304"/>
              <a:gd name="adj2" fmla="val -9557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92052"/>
              </p:ext>
            </p:extLst>
          </p:nvPr>
        </p:nvGraphicFramePr>
        <p:xfrm>
          <a:off x="4130990" y="4426201"/>
          <a:ext cx="28273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ホスト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変数名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VAR_DIRECTORY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097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Sensitive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設定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OFF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64298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具体値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testdirectory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/>
          <a:stretch/>
        </p:blipFill>
        <p:spPr>
          <a:xfrm>
            <a:off x="755470" y="2930028"/>
            <a:ext cx="6332958" cy="326589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編集」サブメニュー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</a:t>
            </a:r>
            <a:r>
              <a:rPr lang="ja-JP" altLang="en-US" dirty="0" smtClean="0"/>
              <a:t>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画面右側に表示されている「</a:t>
            </a:r>
            <a:r>
              <a:rPr lang="en-US" altLang="ja-JP" dirty="0" smtClean="0"/>
              <a:t>move1</a:t>
            </a:r>
            <a:r>
              <a:rPr lang="ja-JP" altLang="en-US" dirty="0" smtClean="0"/>
              <a:t>」を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画面中央にドラッグ</a:t>
            </a:r>
            <a:r>
              <a:rPr lang="ja-JP" altLang="en-US" smtClean="0"/>
              <a:t>＆ドロップ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 smtClean="0"/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3980501" y="4292522"/>
            <a:ext cx="1756992" cy="1214978"/>
            <a:chOff x="4101807" y="4206986"/>
            <a:chExt cx="1756992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4189631" y="4206986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4101807" y="4506157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800" b="1" dirty="0" smtClean="0">
                  <a:solidFill>
                    <a:schemeClr val="bg1"/>
                  </a:solidFill>
                  <a:latin typeface="+mn-ea"/>
                </a:rPr>
                <a:t>ドラッグ＆ドロップ</a:t>
              </a:r>
              <a:endParaRPr lang="en-US" altLang="ja-JP" sz="800" b="1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837443" y="5076622"/>
            <a:ext cx="1182897" cy="2532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75753" y="6010244"/>
            <a:ext cx="937872" cy="2154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7" name="正方形/長方形 5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6" name="角丸四角形 5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8" name="円形吹き出し 67"/>
          <p:cNvSpPr/>
          <p:nvPr/>
        </p:nvSpPr>
        <p:spPr bwMode="auto">
          <a:xfrm>
            <a:off x="6781426" y="5391835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3509375" y="3404065"/>
            <a:ext cx="2970056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70" name="円形吹き出し 69"/>
          <p:cNvSpPr/>
          <p:nvPr/>
        </p:nvSpPr>
        <p:spPr bwMode="auto">
          <a:xfrm>
            <a:off x="3462064" y="3381206"/>
            <a:ext cx="301542" cy="312200"/>
          </a:xfrm>
          <a:prstGeom prst="wedgeEllipseCallout">
            <a:avLst>
              <a:gd name="adj1" fmla="val -118027"/>
              <a:gd name="adj2" fmla="val -649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944220"/>
              </p:ext>
            </p:extLst>
          </p:nvPr>
        </p:nvGraphicFramePr>
        <p:xfrm>
          <a:off x="3626793" y="3756068"/>
          <a:ext cx="27552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クラス名称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926835" y="5984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9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3" y="5076444"/>
            <a:ext cx="3400071" cy="16253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22" y="2501768"/>
            <a:ext cx="3469452" cy="25746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en-US" altLang="ja-JP" dirty="0"/>
              <a:t>Symphony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」メニュー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en-US" altLang="ja-JP" dirty="0" smtClean="0"/>
              <a:t>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」サブメニュー「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名称」項目内の </a:t>
            </a:r>
            <a:r>
              <a:rPr lang="ja-JP" altLang="en-US" dirty="0"/>
              <a:t>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/>
              <a:t>「</a:t>
            </a:r>
            <a:r>
              <a:rPr lang="ja-JP" altLang="en-US" dirty="0" smtClean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」サブメニュー「オペレーション名」項目内の「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実行</a:t>
            </a:r>
            <a:r>
              <a:rPr lang="ja-JP" altLang="en-US" dirty="0" smtClean="0"/>
              <a:t>」ボタンを押下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812161" y="3587669"/>
            <a:ext cx="936000" cy="13090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808247" y="5113758"/>
            <a:ext cx="936000" cy="14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2"/>
          <a:stretch/>
        </p:blipFill>
        <p:spPr>
          <a:xfrm>
            <a:off x="4613328" y="3400058"/>
            <a:ext cx="3675172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4660449" y="6004155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  <p:sp>
        <p:nvSpPr>
          <p:cNvPr id="66" name="円形吹き出し 65"/>
          <p:cNvSpPr/>
          <p:nvPr/>
        </p:nvSpPr>
        <p:spPr bwMode="auto">
          <a:xfrm>
            <a:off x="5559965" y="5954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角丸四角形 69"/>
          <p:cNvSpPr/>
          <p:nvPr/>
        </p:nvSpPr>
        <p:spPr bwMode="auto">
          <a:xfrm>
            <a:off x="1881784" y="4789008"/>
            <a:ext cx="2556000" cy="992502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下記の値を選択する</a:t>
            </a: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34473" y="4759325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24166"/>
              </p:ext>
            </p:extLst>
          </p:nvPr>
        </p:nvGraphicFramePr>
        <p:xfrm>
          <a:off x="1971906" y="5147835"/>
          <a:ext cx="23876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オペレーション名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90882" y="3267440"/>
            <a:ext cx="2556000" cy="902275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下記の値を選択する</a:t>
            </a: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43571" y="3206834"/>
            <a:ext cx="301542" cy="283818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74129"/>
              </p:ext>
            </p:extLst>
          </p:nvPr>
        </p:nvGraphicFramePr>
        <p:xfrm>
          <a:off x="2055102" y="3586045"/>
          <a:ext cx="229800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/>
          <a:stretch/>
        </p:blipFill>
        <p:spPr>
          <a:xfrm>
            <a:off x="1619590" y="2139549"/>
            <a:ext cx="4669858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811664" y="2990796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51" y="3316668"/>
            <a:ext cx="2389579" cy="2946291"/>
          </a:xfrm>
          <a:prstGeom prst="rect">
            <a:avLst/>
          </a:prstGeom>
        </p:spPr>
      </p:pic>
      <p:sp>
        <p:nvSpPr>
          <p:cNvPr id="12" name="図形 11"/>
          <p:cNvSpPr/>
          <p:nvPr/>
        </p:nvSpPr>
        <p:spPr>
          <a:xfrm rot="3036422">
            <a:off x="2220475" y="2263759"/>
            <a:ext cx="1637898" cy="168068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グループ化 2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の登録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rgbClr val="FF0000"/>
                    </a:solidFill>
                    <a:latin typeface="+mn-ea"/>
                  </a:rPr>
                  <a:t>完了確認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Symphony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実行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オペレーション登録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IaC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作業対象ホスト登録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Movement</a:t>
                </a:r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詳細登録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900" b="1" dirty="0" smtClean="0">
                    <a:solidFill>
                      <a:schemeClr val="tx1"/>
                    </a:solidFill>
                    <a:latin typeface="+mn-ea"/>
                  </a:rPr>
                  <a:t>代入値管理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>
                <a:lnSpc>
                  <a:spcPts val="1040"/>
                </a:lnSpc>
              </a:pPr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6938" y="2215880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4010513" y="2806468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26938" y="3109056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4010513" y="3699644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4010513" y="4592820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4010513" y="5485996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26938" y="4002232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26938" y="4895408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26938" y="5788584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39378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2111481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640000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</a:t>
            </a:r>
            <a:r>
              <a:rPr lang="ja-JP" altLang="en-US" sz="1800" dirty="0" smtClean="0">
                <a:latin typeface="+mn-ea"/>
              </a:rPr>
              <a:t>おいて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」については</a:t>
            </a:r>
            <a:r>
              <a:rPr lang="en-US" altLang="ja-JP" sz="1800" dirty="0">
                <a:latin typeface="+mn-ea"/>
              </a:rPr>
              <a:t/>
            </a:r>
            <a:br>
              <a:rPr lang="en-US" altLang="ja-JP" sz="1800" dirty="0">
                <a:latin typeface="+mn-ea"/>
              </a:rPr>
            </a:br>
            <a:r>
              <a:rPr lang="ja-JP" altLang="en-US" sz="1800" dirty="0" smtClean="0">
                <a:latin typeface="+mn-ea"/>
              </a:rPr>
              <a:t>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224006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80594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11926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53305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38982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224006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533057"/>
            <a:ext cx="2016280" cy="1018267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chemeClr val="tx1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579224" y="334221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413553" y="3740002"/>
            <a:ext cx="17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★繰り返し</a:t>
            </a:r>
            <a:endParaRPr kumimoji="1" lang="en-US" altLang="ja-JP" sz="2200" b="1" dirty="0" smtClean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実行★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20745" b="9993"/>
          <a:stretch/>
        </p:blipFill>
        <p:spPr>
          <a:xfrm>
            <a:off x="251400" y="2425696"/>
            <a:ext cx="6480900" cy="337782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「ユーザ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 </a:t>
            </a:r>
            <a:r>
              <a:rPr lang="ja-JP" altLang="en-US" dirty="0" smtClean="0"/>
              <a:t>「登録」サブメニュー</a:t>
            </a:r>
            <a:r>
              <a:rPr lang="en-US" altLang="ja-JP" dirty="0"/>
              <a:t>&gt;&gt; 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360169" y="5513592"/>
            <a:ext cx="979521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467198" y="5491324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3770129" y="4524390"/>
            <a:ext cx="2919686" cy="1870176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sp>
        <p:nvSpPr>
          <p:cNvPr id="19" name="角丸四角形 18"/>
          <p:cNvSpPr/>
          <p:nvPr/>
        </p:nvSpPr>
        <p:spPr bwMode="auto">
          <a:xfrm>
            <a:off x="683460" y="4598950"/>
            <a:ext cx="2664370" cy="7023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38056" y="4524389"/>
            <a:ext cx="301542" cy="312200"/>
          </a:xfrm>
          <a:prstGeom prst="wedgeEllipseCallout">
            <a:avLst>
              <a:gd name="adj1" fmla="val -169007"/>
              <a:gd name="adj2" fmla="val 725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88391"/>
              </p:ext>
            </p:extLst>
          </p:nvPr>
        </p:nvGraphicFramePr>
        <p:xfrm>
          <a:off x="3943485" y="4923104"/>
          <a:ext cx="2602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ログイン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PW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（任意の値）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ユーザ名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テスト用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メールアドレス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test@aa.bb.cc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</a:tbl>
          </a:graphicData>
        </a:graphic>
      </p:graphicFrame>
      <p:grpSp>
        <p:nvGrpSpPr>
          <p:cNvPr id="37" name="グループ化 3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61" r="1693" b="2505"/>
          <a:stretch/>
        </p:blipFill>
        <p:spPr>
          <a:xfrm>
            <a:off x="406597" y="2337026"/>
            <a:ext cx="6264870" cy="407441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コンソール」メニューグループ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</a:t>
            </a:r>
            <a:r>
              <a:rPr lang="ja-JP" altLang="en-US" dirty="0"/>
              <a:t>管理</a:t>
            </a:r>
            <a:r>
              <a:rPr lang="ja-JP" altLang="en-US" dirty="0" smtClean="0"/>
              <a:t>」メニュー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「登録」ボタンを押下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971500" y="4982970"/>
            <a:ext cx="864119" cy="8223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835620" y="6112327"/>
            <a:ext cx="1224170" cy="19707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218464" y="605476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2697315" y="4725481"/>
            <a:ext cx="2664000" cy="100800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値を入力する</a:t>
            </a: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47199"/>
              </p:ext>
            </p:extLst>
          </p:nvPr>
        </p:nvGraphicFramePr>
        <p:xfrm>
          <a:off x="2981480" y="5079775"/>
          <a:ext cx="214534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ロール名称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 bwMode="auto">
          <a:xfrm>
            <a:off x="2664698" y="4703753"/>
            <a:ext cx="301542" cy="312200"/>
          </a:xfrm>
          <a:prstGeom prst="wedgeEllipseCallout">
            <a:avLst>
              <a:gd name="adj1" fmla="val -337188"/>
              <a:gd name="adj2" fmla="val 8226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6" name="正方形/長方形 4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1961"/>
          <a:stretch/>
        </p:blipFill>
        <p:spPr>
          <a:xfrm>
            <a:off x="208626" y="4509347"/>
            <a:ext cx="6958808" cy="18288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」メニューグループ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「ロール・メニュー紐付管理」メニュー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」サブメニュー </a:t>
            </a:r>
            <a:r>
              <a:rPr lang="en-US" altLang="ja-JP" dirty="0" smtClean="0"/>
              <a:t>&gt;&gt;</a:t>
            </a:r>
            <a:r>
              <a:rPr lang="ja-JP" altLang="en-US" dirty="0" smtClean="0"/>
              <a:t>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」ボタン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：名称）」「メニューグループ：メニュー」「紐付」を入力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を押下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637489" y="4861803"/>
            <a:ext cx="6382851" cy="8100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475569" y="5970864"/>
            <a:ext cx="1239995" cy="288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ロールの登録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・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メニューの紐付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50" name="円形吹き出し 49"/>
          <p:cNvSpPr/>
          <p:nvPr/>
        </p:nvSpPr>
        <p:spPr bwMode="auto">
          <a:xfrm>
            <a:off x="2867071" y="597962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2867071" y="2564881"/>
            <a:ext cx="3660377" cy="1619991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項目へ</a:t>
            </a:r>
            <a:r>
              <a:rPr kumimoji="1" lang="ja-JP" altLang="en-US" sz="1400" dirty="0" smtClean="0">
                <a:latin typeface="+mn-ea"/>
              </a:rPr>
              <a:t>値を設定する</a:t>
            </a:r>
          </a:p>
        </p:txBody>
      </p:sp>
      <p:sp>
        <p:nvSpPr>
          <p:cNvPr id="52" name="円形吹き出し 51"/>
          <p:cNvSpPr/>
          <p:nvPr/>
        </p:nvSpPr>
        <p:spPr bwMode="auto">
          <a:xfrm>
            <a:off x="2834999" y="2564880"/>
            <a:ext cx="301542" cy="312200"/>
          </a:xfrm>
          <a:prstGeom prst="wedgeEllipseCallout">
            <a:avLst>
              <a:gd name="adj1" fmla="val -602064"/>
              <a:gd name="adj2" fmla="val 690232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04540"/>
              </p:ext>
            </p:extLst>
          </p:nvPr>
        </p:nvGraphicFramePr>
        <p:xfrm>
          <a:off x="3040428" y="2963595"/>
          <a:ext cx="3364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項目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値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ロール（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ID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：名称）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ロールテスト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メニューグループ：メニュー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機器一覧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紐付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閲覧のみ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2365</Words>
  <Application>Microsoft Office PowerPoint</Application>
  <PresentationFormat>画面に合わせる (4:3)</PresentationFormat>
  <Paragraphs>498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(2/2)</vt:lpstr>
      <vt:lpstr>2.　実習①</vt:lpstr>
      <vt:lpstr>2.1　新規ユーザの作成</vt:lpstr>
      <vt:lpstr>2.2　ロールの登録</vt:lpstr>
      <vt:lpstr>2.3　ロール・メニューの紐付　(1/2)</vt:lpstr>
      <vt:lpstr>2.3　ロール・メニューの紐付　(2/2)</vt:lpstr>
      <vt:lpstr>2.4　ロール・ユーザの紐付</vt:lpstr>
      <vt:lpstr>2.5　紐付確認　(1/4)</vt:lpstr>
      <vt:lpstr>2.5　紐付確認　(2/4)</vt:lpstr>
      <vt:lpstr>2.5　紐付確認　(3/4)</vt:lpstr>
      <vt:lpstr>2.5　紐付確認　(4/4)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2021-07-28T21:58:31Z</dcterms:modified>
</cp:coreProperties>
</file>