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1"/>
  </p:notesMasterIdLst>
  <p:handoutMasterIdLst>
    <p:handoutMasterId r:id="rId22"/>
  </p:handoutMasterIdLst>
  <p:sldIdLst>
    <p:sldId id="262" r:id="rId3"/>
    <p:sldId id="507" r:id="rId4"/>
    <p:sldId id="505" r:id="rId5"/>
    <p:sldId id="508" r:id="rId6"/>
    <p:sldId id="509" r:id="rId7"/>
    <p:sldId id="530" r:id="rId8"/>
    <p:sldId id="512" r:id="rId9"/>
    <p:sldId id="535" r:id="rId10"/>
    <p:sldId id="516" r:id="rId11"/>
    <p:sldId id="517" r:id="rId12"/>
    <p:sldId id="520" r:id="rId13"/>
    <p:sldId id="536" r:id="rId14"/>
    <p:sldId id="521" r:id="rId15"/>
    <p:sldId id="522" r:id="rId16"/>
    <p:sldId id="523" r:id="rId17"/>
    <p:sldId id="524" r:id="rId18"/>
    <p:sldId id="527" r:id="rId19"/>
    <p:sldId id="318" r:id="rId2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  <p14:sldId id="530"/>
          </p14:sldIdLst>
        </p14:section>
        <p14:section name="3.　ITAバージョンアップ手順" id="{80AA9663-4D64-45AD-996E-69C03C14D297}">
          <p14:sldIdLst>
            <p14:sldId id="512"/>
            <p14:sldId id="535"/>
            <p14:sldId id="516"/>
            <p14:sldId id="517"/>
            <p14:sldId id="520"/>
            <p14:sldId id="536"/>
            <p14:sldId id="521"/>
            <p14:sldId id="522"/>
            <p14:sldId id="523"/>
          </p14:sldIdLst>
        </p14:section>
        <p14:section name="4.　ITA動作確認" id="{997E25C5-536A-441F-84BA-3CB1FBC6F6F3}">
          <p14:sldIdLst>
            <p14:sldId id="524"/>
            <p14:sldId id="52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A5A6AA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91" d="100"/>
          <a:sy n="91" d="100"/>
        </p:scale>
        <p:origin x="1296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2021/8/7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2021/8/7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 dirty="0"/>
              <a:t> IT Automation Version 1.8.0 </a:t>
            </a:r>
          </a:p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 smtClean="0"/>
              <a:t>バージョンアップ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1/6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*</a:t>
            </a:r>
            <a:r>
              <a:rPr lang="ja-JP" altLang="en-US" dirty="0" smtClean="0"/>
              <a:t>バージョンアップのユーザーは</a:t>
            </a:r>
            <a:r>
              <a:rPr lang="en-US" altLang="ja-JP" dirty="0" smtClean="0"/>
              <a:t>root</a:t>
            </a:r>
            <a:r>
              <a:rPr lang="ja-JP" altLang="en-US" dirty="0" smtClean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ITA</a:t>
            </a:r>
            <a:r>
              <a:rPr lang="ja-JP" altLang="en-US" dirty="0" smtClean="0"/>
              <a:t>環境のバックアップ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事前に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環境のバックアップを取得してください。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r>
              <a:rPr lang="en-US" altLang="ja-JP" dirty="0" err="1"/>
              <a:t>Github</a:t>
            </a:r>
            <a:r>
              <a:rPr lang="ja-JP" altLang="en-US" dirty="0"/>
              <a:t>からの資材ダウンロード</a:t>
            </a:r>
            <a:endParaRPr lang="en-US" altLang="ja-JP" dirty="0"/>
          </a:p>
          <a:p>
            <a:pPr lvl="1"/>
            <a:r>
              <a:rPr lang="ja-JP" altLang="en-US" dirty="0"/>
              <a:t>以下のコマンドで資材を</a:t>
            </a:r>
            <a:r>
              <a:rPr lang="en-US" altLang="ja-JP" dirty="0"/>
              <a:t>DL</a:t>
            </a:r>
            <a:r>
              <a:rPr lang="ja-JP" altLang="en-US" dirty="0"/>
              <a:t>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200" dirty="0"/>
              <a:t># </a:t>
            </a:r>
            <a:r>
              <a:rPr lang="en-US" altLang="ja-JP" sz="1200" dirty="0" smtClean="0"/>
              <a:t>curl </a:t>
            </a:r>
            <a:r>
              <a:rPr lang="en-US" altLang="ja-JP" sz="1200" dirty="0"/>
              <a:t>-OL https://github.com/exastro-suite/it-automation/releases/download/v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/exastro-it-automation-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.tar.gz</a:t>
            </a:r>
            <a:r>
              <a:rPr lang="en-US" altLang="ja-JP" sz="1300" dirty="0"/>
              <a:t/>
            </a:r>
            <a:br>
              <a:rPr lang="en-US" altLang="ja-JP" sz="1300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※</a:t>
            </a:r>
            <a:r>
              <a:rPr lang="en-US" altLang="ja-JP" dirty="0"/>
              <a:t> curl</a:t>
            </a:r>
            <a:r>
              <a:rPr lang="ja-JP" altLang="en-US" dirty="0" smtClean="0"/>
              <a:t>コマンド</a:t>
            </a:r>
            <a:r>
              <a:rPr lang="ja-JP" altLang="en-US" dirty="0"/>
              <a:t>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</a:t>
            </a:r>
            <a:r>
              <a:rPr lang="en-US" altLang="ja-JP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/>
              <a:t>資材の展開</a:t>
            </a:r>
            <a:endParaRPr lang="en-US" altLang="ja-JP" dirty="0"/>
          </a:p>
          <a:p>
            <a:pPr lvl="1"/>
            <a:r>
              <a:rPr lang="en-US" altLang="ja-JP" dirty="0"/>
              <a:t>.tar.gz</a:t>
            </a:r>
            <a:r>
              <a:rPr lang="ja-JP" altLang="en-US" dirty="0"/>
              <a:t>ファイルを解凍します。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 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exastro-it-automation-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 smtClean="0"/>
              <a:t>バージョンアップ設定</a:t>
            </a:r>
            <a:r>
              <a:rPr lang="ja-JP" altLang="en-US" dirty="0"/>
              <a:t>を</a:t>
            </a:r>
            <a:r>
              <a:rPr lang="ja-JP" altLang="en-US" dirty="0" smtClean="0"/>
              <a:t>行うアンサーファイルとシェルのあるディレクトリに移動します。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2/6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のバージョンアップ設定</a:t>
            </a:r>
            <a:r>
              <a:rPr lang="ja-JP" altLang="en-US" dirty="0"/>
              <a:t>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バージョンアップを行う際、ライブラリのインストールを行う場合は「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」の値を「</a:t>
            </a:r>
            <a:r>
              <a:rPr lang="en-US" altLang="ja-JP" dirty="0" err="1" smtClean="0"/>
              <a:t>Versionup_All</a:t>
            </a:r>
            <a:r>
              <a:rPr lang="ja-JP" altLang="en-US" dirty="0" smtClean="0"/>
              <a:t>」に、ライブラリのインストールを行わない場合は「</a:t>
            </a:r>
            <a:r>
              <a:rPr lang="en-US" altLang="ja-JP" dirty="0" err="1" smtClean="0"/>
              <a:t>Versionup_ITA</a:t>
            </a:r>
            <a:r>
              <a:rPr lang="ja-JP" altLang="en-US" dirty="0" smtClean="0"/>
              <a:t>」にしてください。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バージョンアップに使用する項目は「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」と「</a:t>
            </a:r>
            <a:r>
              <a:rPr lang="en-US" altLang="ja-JP" kern="100" dirty="0" err="1" smtClean="0"/>
              <a:t>ita_directory</a:t>
            </a:r>
            <a:r>
              <a:rPr lang="ja-JP" altLang="en-US" kern="100" dirty="0" smtClean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」</a:t>
            </a:r>
            <a:r>
              <a:rPr lang="ja-JP" altLang="en-US" kern="100" dirty="0" smtClean="0">
                <a:latin typeface="+mn-ea"/>
                <a:cs typeface="Times New Roman" panose="02020603050405020304" pitchFamily="18" charset="0"/>
              </a:rPr>
              <a:t>になります。　</a:t>
            </a:r>
            <a:r>
              <a:rPr lang="ja-JP" altLang="en-US" dirty="0" smtClean="0"/>
              <a:t>その他の項目は使用いたしません。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94149"/>
              </p:ext>
            </p:extLst>
          </p:nvPr>
        </p:nvGraphicFramePr>
        <p:xfrm>
          <a:off x="538952" y="2845207"/>
          <a:ext cx="8065121" cy="36144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6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：オンラインインストール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：オフラインインストール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：ライブラリ収集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本体のバージョンアップ（ライブラリのインストールあり）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本体のバージョンアップ（ライブラリのインストールなし）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本体のアンインストール</a:t>
                      </a:r>
                      <a:endParaRPr lang="ja-JP" altLang="ja-JP" sz="8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/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exastro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Ja_JP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のドメイン名の指定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インストーラーが自己証明書を作成する時はこちらの値を使用）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4206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サーバ証明書に使用するファイルのファイルパスを指定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証明書使用時のみ入力。絶対パスで指定してください。）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709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秘密鍵に使用するファイルのファイルパスを指定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</a:tbl>
          </a:graphicData>
        </a:graphic>
      </p:graphicFrame>
      <p:grpSp>
        <p:nvGrpSpPr>
          <p:cNvPr id="7" name="グループ化 6"/>
          <p:cNvGrpSpPr/>
          <p:nvPr/>
        </p:nvGrpSpPr>
        <p:grpSpPr>
          <a:xfrm>
            <a:off x="216680" y="4964961"/>
            <a:ext cx="8746833" cy="429491"/>
            <a:chOff x="213569" y="5291623"/>
            <a:chExt cx="8746833" cy="351267"/>
          </a:xfrm>
        </p:grpSpPr>
        <p:sp>
          <p:nvSpPr>
            <p:cNvPr id="8" name="フリーフォーム 7"/>
            <p:cNvSpPr/>
            <p:nvPr/>
          </p:nvSpPr>
          <p:spPr bwMode="auto">
            <a:xfrm>
              <a:off x="254634" y="5291623"/>
              <a:ext cx="8633758" cy="255185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9" name="正方形/長方形 8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0" name="正方形/長方形 9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321678" y="4773259"/>
            <a:ext cx="8605830" cy="1686391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2000" b="1" dirty="0" smtClean="0">
                <a:solidFill>
                  <a:srgbClr val="FF0000"/>
                </a:solidFill>
              </a:rPr>
              <a:t>バージョンアップでは使用しません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バージョンアップ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インストールモードについて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ja-JP" altLang="en-US" dirty="0" smtClean="0"/>
              <a:t>バージョン</a:t>
            </a:r>
            <a:r>
              <a:rPr lang="en-US" altLang="ja-JP" dirty="0" smtClean="0"/>
              <a:t>1.6.0</a:t>
            </a:r>
            <a:r>
              <a:rPr lang="ja-JP" altLang="en-US" dirty="0" smtClean="0"/>
              <a:t>より、インストーラー起動時に実行するシェルが</a:t>
            </a:r>
            <a:r>
              <a:rPr lang="en-US" altLang="ja-JP" kern="100" dirty="0" smtClean="0"/>
              <a:t>ita_installer.sh</a:t>
            </a:r>
            <a:r>
              <a:rPr lang="ja-JP" altLang="en-US" kern="100" dirty="0" smtClean="0"/>
              <a:t>のみに統一され、アンサーファイル</a:t>
            </a:r>
            <a:r>
              <a:rPr lang="en-US" altLang="ja-JP" dirty="0"/>
              <a:t>(</a:t>
            </a:r>
            <a:r>
              <a:rPr lang="en-US" altLang="ja-JP" kern="100" dirty="0"/>
              <a:t>ita</a:t>
            </a:r>
            <a:r>
              <a:rPr lang="en-US" altLang="ja-JP" dirty="0"/>
              <a:t>_answers.txt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」の値によって、インストーラーの動作が分岐します。バージョンアップ時には以下のいずれかの値を入力します。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/>
            <a:r>
              <a:rPr lang="en-US" altLang="ja-JP" dirty="0" err="1" smtClean="0"/>
              <a:t>Versionup_All</a:t>
            </a:r>
            <a:r>
              <a:rPr lang="ja-JP" altLang="en-US" dirty="0"/>
              <a:t>：バージョンアップで必要となるライブラリをインターネット経由で追加インストールした後、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本体をバージョンアップします。</a:t>
            </a:r>
            <a:endParaRPr lang="en-US" altLang="ja-JP" dirty="0"/>
          </a:p>
          <a:p>
            <a:pPr lvl="2"/>
            <a:r>
              <a:rPr lang="en-US" altLang="ja-JP" dirty="0" err="1" smtClean="0"/>
              <a:t>Versionup_ITA</a:t>
            </a:r>
            <a:r>
              <a:rPr lang="ja-JP" altLang="en-US" dirty="0" smtClean="0"/>
              <a:t>：ライブラリ</a:t>
            </a:r>
            <a:r>
              <a:rPr lang="ja-JP" altLang="en-US" dirty="0"/>
              <a:t>のインストールは行わずに、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/>
              <a:t>オンライン環境でライブラリを自動でインストールする場合</a:t>
            </a:r>
            <a:r>
              <a:rPr lang="ja-JP" altLang="en-US" dirty="0" smtClean="0"/>
              <a:t>は、</a:t>
            </a:r>
            <a:r>
              <a:rPr lang="ja-JP" altLang="en-US" dirty="0"/>
              <a:t> 「</a:t>
            </a:r>
            <a:r>
              <a:rPr lang="en-US" altLang="ja-JP" dirty="0" err="1"/>
              <a:t>install_mode</a:t>
            </a:r>
            <a:r>
              <a:rPr lang="ja-JP" altLang="en-US" dirty="0"/>
              <a:t>」 </a:t>
            </a:r>
            <a:r>
              <a:rPr lang="ja-JP" altLang="en-US" dirty="0" smtClean="0"/>
              <a:t>を「</a:t>
            </a:r>
            <a:r>
              <a:rPr lang="en-US" altLang="ja-JP" dirty="0" err="1" smtClean="0"/>
              <a:t>Versionup_All</a:t>
            </a:r>
            <a:r>
              <a:rPr lang="ja-JP" altLang="en-US" dirty="0" smtClean="0"/>
              <a:t>」を、</a:t>
            </a:r>
            <a:r>
              <a:rPr lang="ja-JP" altLang="en-US" dirty="0"/>
              <a:t>オフライン環境、またはライブラリを自動でインストールしない場合</a:t>
            </a:r>
            <a:r>
              <a:rPr lang="ja-JP" altLang="en-US" dirty="0" smtClean="0"/>
              <a:t>は、「</a:t>
            </a:r>
            <a:r>
              <a:rPr lang="en-US" altLang="ja-JP" dirty="0" err="1" smtClean="0"/>
              <a:t>Versionup_ITA</a:t>
            </a:r>
            <a:r>
              <a:rPr lang="ja-JP" altLang="en-US" dirty="0" smtClean="0"/>
              <a:t>」を入力してください。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30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</a:t>
            </a:r>
            <a:r>
              <a:rPr lang="ja-JP" altLang="en-US" dirty="0"/>
              <a:t>アップ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6987349" y="1882262"/>
            <a:ext cx="2021953" cy="1565739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バージョンアップで使用する項目は「</a:t>
            </a:r>
            <a:r>
              <a:rPr lang="en-US" altLang="ja-JP" sz="1200" b="1" dirty="0" err="1" smtClean="0">
                <a:solidFill>
                  <a:srgbClr val="FF0000"/>
                </a:solidFill>
                <a:latin typeface="+mn-ea"/>
              </a:rPr>
              <a:t>install_mode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」と「</a:t>
            </a:r>
            <a:r>
              <a:rPr lang="en-US" altLang="ja-JP" sz="1200" b="1" dirty="0" err="1" smtClean="0">
                <a:solidFill>
                  <a:srgbClr val="FF0000"/>
                </a:solidFill>
                <a:latin typeface="+mn-ea"/>
              </a:rPr>
              <a:t>ita_directory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」になります。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その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他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項目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は使用いたしません。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1628750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1628749"/>
            <a:ext cx="3954092" cy="256350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444260" y="2339905"/>
            <a:ext cx="472644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6" name="グループ化 15"/>
          <p:cNvGrpSpPr/>
          <p:nvPr/>
        </p:nvGrpSpPr>
        <p:grpSpPr>
          <a:xfrm>
            <a:off x="2037281" y="4514932"/>
            <a:ext cx="5068464" cy="538526"/>
            <a:chOff x="213569" y="5291623"/>
            <a:chExt cx="8746833" cy="351267"/>
          </a:xfrm>
        </p:grpSpPr>
        <p:sp>
          <p:nvSpPr>
            <p:cNvPr id="17" name="フリーフォーム 16"/>
            <p:cNvSpPr/>
            <p:nvPr/>
          </p:nvSpPr>
          <p:spPr bwMode="auto">
            <a:xfrm>
              <a:off x="254634" y="5315226"/>
              <a:ext cx="8633758" cy="175691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8" name="正方形/長方形 17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正方形/長方形 18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15" name="角丸四角形 14"/>
          <p:cNvSpPr/>
          <p:nvPr/>
        </p:nvSpPr>
        <p:spPr bwMode="auto">
          <a:xfrm>
            <a:off x="7020920" y="5175075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アンサーファイル</a:t>
            </a:r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(ita_answers.txt</a:t>
            </a:r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ではどの項目にも全角文字が使用できません。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6765354" y="4921563"/>
            <a:ext cx="565503" cy="549789"/>
            <a:chOff x="162795" y="3812178"/>
            <a:chExt cx="565503" cy="549789"/>
          </a:xfrm>
        </p:grpSpPr>
        <p:sp>
          <p:nvSpPr>
            <p:cNvPr id="2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/>
              <a:t>5</a:t>
            </a:r>
            <a:r>
              <a:rPr lang="en-US" altLang="ja-JP" dirty="0" smtClean="0"/>
              <a:t>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72133" y="836712"/>
            <a:ext cx="8964487" cy="5616476"/>
          </a:xfrm>
        </p:spPr>
        <p:txBody>
          <a:bodyPr rIns="0">
            <a:normAutofit lnSpcReduction="10000"/>
          </a:bodyPr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インストーラー（バージョンアップ）実行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</a:t>
            </a:r>
            <a:r>
              <a:rPr lang="en-US" altLang="ja-JP" dirty="0"/>
              <a:t> ITA</a:t>
            </a:r>
            <a:r>
              <a:rPr lang="ja-JP" altLang="en-US" dirty="0"/>
              <a:t>インストーラー（バージョンアップ）を</a:t>
            </a:r>
            <a:r>
              <a:rPr lang="ja-JP" altLang="en-US" dirty="0" smtClean="0"/>
              <a:t>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ita_installer.sh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ja-JP" altLang="en-US" dirty="0" smtClean="0"/>
              <a:t>アンサーファイル（</a:t>
            </a:r>
            <a:r>
              <a:rPr lang="en-US" altLang="ja-JP" dirty="0" smtClean="0"/>
              <a:t>ita_answers.txt</a:t>
            </a:r>
            <a:r>
              <a:rPr lang="ja-JP" altLang="en-US" dirty="0" smtClean="0"/>
              <a:t>）の「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」が「</a:t>
            </a:r>
            <a:r>
              <a:rPr lang="en-US" altLang="ja-JP" dirty="0" err="1" smtClean="0"/>
              <a:t>Versionup_All</a:t>
            </a:r>
            <a:r>
              <a:rPr lang="ja-JP" altLang="en-US" dirty="0" smtClean="0"/>
              <a:t>」の場合は、処理の途中でライブラリが自動でインストールされます。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バージョンごとにインストールされるライブラリは次ページを参照してください。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 smtClean="0"/>
              <a:t>正常に終了すると、取得した資材のバージョンに上げることができます。</a:t>
            </a:r>
            <a:endParaRPr lang="en-US" altLang="ja-JP" dirty="0" smtClean="0"/>
          </a:p>
          <a:p>
            <a:pPr lvl="1"/>
            <a:r>
              <a:rPr lang="ja-JP" altLang="en-US" dirty="0"/>
              <a:t>バージョンアップツールを実行すると</a:t>
            </a:r>
            <a:r>
              <a:rPr lang="en-US" altLang="ja-JP" dirty="0"/>
              <a:t>ita_version_up.log</a:t>
            </a:r>
            <a:r>
              <a:rPr lang="ja-JP" altLang="en-US" dirty="0"/>
              <a:t>に処理内容が出力されます。</a:t>
            </a:r>
            <a:endParaRPr lang="en-US" altLang="ja-JP" dirty="0"/>
          </a:p>
          <a:p>
            <a:pPr lvl="1"/>
            <a:r>
              <a:rPr lang="ja-JP" altLang="en-US" dirty="0" smtClean="0"/>
              <a:t>ログ格納パス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終了ステータスについて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インストーラーは、</a:t>
            </a:r>
            <a:r>
              <a:rPr lang="ja-JP" altLang="en-US" dirty="0" smtClean="0"/>
              <a:t>シェル</a:t>
            </a:r>
            <a:r>
              <a:rPr lang="ja-JP" altLang="en-US" dirty="0"/>
              <a:t>の処理終了時に終了の状態によって以下の終了ステータスを返します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60000" lvl="2" indent="0">
              <a:buNone/>
            </a:pPr>
            <a:r>
              <a:rPr lang="ja-JP" altLang="en-US" dirty="0" smtClean="0"/>
              <a:t>正常</a:t>
            </a:r>
            <a:r>
              <a:rPr lang="ja-JP" altLang="en-US" dirty="0"/>
              <a:t>終了時：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ja-JP" altLang="en-US" dirty="0"/>
              <a:t>異常終了時：</a:t>
            </a:r>
            <a:r>
              <a:rPr lang="en-US" altLang="ja-JP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/>
              <a:t>6</a:t>
            </a:r>
            <a:r>
              <a:rPr lang="en-US" altLang="ja-JP" dirty="0" smtClean="0"/>
              <a:t>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バージョンアップ時にインストール</a:t>
            </a:r>
            <a:r>
              <a:rPr lang="ja-JP" altLang="en-US" dirty="0"/>
              <a:t>される</a:t>
            </a:r>
            <a:r>
              <a:rPr lang="ja-JP" altLang="en-US" dirty="0" smtClean="0"/>
              <a:t>ライブラリ一覧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アンサーファイル（</a:t>
            </a:r>
            <a:r>
              <a:rPr lang="en-US" altLang="ja-JP" dirty="0"/>
              <a:t>ita_answers.txt</a:t>
            </a:r>
            <a:r>
              <a:rPr lang="ja-JP" altLang="en-US" dirty="0"/>
              <a:t>）の「</a:t>
            </a:r>
            <a:r>
              <a:rPr lang="en-US" altLang="ja-JP" dirty="0" err="1"/>
              <a:t>install_mode</a:t>
            </a:r>
            <a:r>
              <a:rPr lang="ja-JP" altLang="en-US" dirty="0" smtClean="0"/>
              <a:t>」に「</a:t>
            </a:r>
            <a:r>
              <a:rPr lang="en-US" altLang="ja-JP" dirty="0" err="1"/>
              <a:t>Versionup_All</a:t>
            </a:r>
            <a:r>
              <a:rPr lang="ja-JP" altLang="en-US" dirty="0" smtClean="0"/>
              <a:t>」を入力した場合は、インストール済のドライバに応じて以下のライブラリが自動でインストールされます。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err="1" smtClean="0"/>
              <a:t>VersionUP_ITA</a:t>
            </a:r>
            <a:r>
              <a:rPr lang="ja-JP" altLang="en-US" dirty="0" smtClean="0"/>
              <a:t>」を入力した場合は、手動でライブラリのインストールを実施してください。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36787"/>
              </p:ext>
            </p:extLst>
          </p:nvPr>
        </p:nvGraphicFramePr>
        <p:xfrm>
          <a:off x="179512" y="2492870"/>
          <a:ext cx="8819131" cy="400694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8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410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 smtClean="0">
                          <a:effectLst/>
                        </a:rPr>
                        <a:t>インストール済</a:t>
                      </a:r>
                      <a:endParaRPr lang="en-US" altLang="ja-JP" sz="105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 smtClean="0">
                          <a:effectLst/>
                        </a:rPr>
                        <a:t>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0" dirty="0" smtClean="0">
                          <a:effectLst/>
                        </a:rPr>
                        <a:t>ライブラリ</a:t>
                      </a:r>
                      <a:r>
                        <a:rPr lang="ja-JP" altLang="en-US" sz="1050" kern="0" dirty="0" smtClean="0">
                          <a:effectLst/>
                        </a:rPr>
                        <a:t>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インストールコマンド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必須</a:t>
                      </a:r>
                      <a:endParaRPr lang="en-US" altLang="ja-JP" sz="1050" kern="100" dirty="0" smtClean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用途</a:t>
                      </a:r>
                      <a:endParaRPr lang="ja-JP" altLang="ja-JP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93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effectLst/>
                        </a:rPr>
                        <a:t>1.5.0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ita_base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yum install –y </a:t>
                      </a:r>
                      <a:r>
                        <a:rPr lang="en-US" sz="1050" kern="100" dirty="0" err="1" smtClean="0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〇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YAML</a:t>
                      </a:r>
                      <a:r>
                        <a:rPr lang="ja-JP" altLang="en-US" sz="1050" kern="100" dirty="0" smtClean="0">
                          <a:effectLst/>
                        </a:rPr>
                        <a:t>解析ライブラリ</a:t>
                      </a:r>
                      <a:r>
                        <a:rPr lang="en-US" altLang="ja-JP" sz="1050" kern="100" dirty="0" smtClean="0">
                          <a:effectLst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lang="en-US" altLang="ja-JP" sz="1050" kern="100" dirty="0" smtClean="0">
                          <a:effectLst/>
                        </a:rPr>
                        <a:t>)</a:t>
                      </a:r>
                      <a:r>
                        <a:rPr lang="ja-JP" altLang="en-US" sz="1050" kern="100" dirty="0" smtClean="0">
                          <a:effectLst/>
                        </a:rPr>
                        <a:t>に使用。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libyaml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libyaml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07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libyaml-devel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libyaml-devel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make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make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 smtClean="0">
                          <a:effectLst/>
                        </a:rPr>
                        <a:t>pecl</a:t>
                      </a:r>
                      <a:r>
                        <a:rPr lang="en-US" altLang="ja-JP" sz="1050" kern="100" dirty="0" smtClean="0">
                          <a:effectLst/>
                        </a:rPr>
                        <a:t> install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2908646"/>
                  </a:ext>
                </a:extLst>
              </a:tr>
              <a:tr h="61463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ansible</a:t>
                      </a:r>
                      <a:r>
                        <a:rPr lang="en-US" sz="1050" kern="100" dirty="0" smtClean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nc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nc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-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プロキシ環境下の</a:t>
                      </a: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altLang="en-US" sz="1050" kern="100" dirty="0" smtClean="0">
                          <a:effectLst/>
                        </a:rPr>
                        <a:t>から</a:t>
                      </a:r>
                      <a:r>
                        <a:rPr lang="en-US" altLang="ja-JP" sz="1050" kern="100" dirty="0" smtClean="0">
                          <a:effectLst/>
                        </a:rPr>
                        <a:t>AWS</a:t>
                      </a:r>
                      <a:r>
                        <a:rPr lang="ja-JP" altLang="en-US" sz="1050" kern="100" dirty="0" smtClean="0">
                          <a:effectLst/>
                        </a:rPr>
                        <a:t>などの対外サーバにプロキシサーバ経由で</a:t>
                      </a:r>
                      <a:r>
                        <a:rPr lang="en-US" altLang="ja-JP" sz="1050" kern="100" dirty="0" smtClean="0">
                          <a:effectLst/>
                        </a:rPr>
                        <a:t>SSH</a:t>
                      </a:r>
                      <a:r>
                        <a:rPr lang="ja-JP" altLang="en-US" sz="1050" kern="100" dirty="0" smtClean="0">
                          <a:effectLst/>
                        </a:rPr>
                        <a:t>接続し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</a:rPr>
                        <a:t> Playbook</a:t>
                      </a:r>
                      <a:r>
                        <a:rPr lang="ja-JP" altLang="en-US" sz="1050" kern="100" dirty="0" smtClean="0">
                          <a:effectLst/>
                        </a:rPr>
                        <a:t>実行する際の</a:t>
                      </a:r>
                      <a:r>
                        <a:rPr lang="en-US" altLang="ja-JP" sz="1050" kern="100" dirty="0" smtClean="0">
                          <a:effectLst/>
                        </a:rPr>
                        <a:t>SSH</a:t>
                      </a:r>
                      <a:r>
                        <a:rPr lang="ja-JP" altLang="en-US" sz="1050" kern="100" dirty="0" smtClean="0">
                          <a:effectLst/>
                        </a:rPr>
                        <a:t>コマンドオプションに使用。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7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pip3 install </a:t>
                      </a:r>
                      <a:r>
                        <a:rPr lang="en-US" sz="1050" kern="100" dirty="0" err="1" smtClean="0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ansible_connection</a:t>
                      </a:r>
                      <a:r>
                        <a:rPr lang="ja-JP" altLang="en-US" sz="1050" kern="100" dirty="0" smtClean="0">
                          <a:effectLst/>
                        </a:rPr>
                        <a:t>に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network_cli</a:t>
                      </a:r>
                      <a:r>
                        <a:rPr lang="ja-JP" altLang="en-US" sz="1050" kern="100" dirty="0" smtClean="0">
                          <a:effectLst/>
                        </a:rPr>
                        <a:t>を指定してネットワーク機器に接続するために必要。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2636447"/>
                  </a:ext>
                </a:extLst>
              </a:tr>
              <a:tr h="2178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1.6.0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1.6.0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744837"/>
                  </a:ext>
                </a:extLst>
              </a:tr>
              <a:tr h="1920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1.6.1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1.6.1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8923152"/>
                  </a:ext>
                </a:extLst>
              </a:tr>
              <a:tr h="216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1.6.2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1.6.2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56463"/>
                  </a:ext>
                </a:extLst>
              </a:tr>
              <a:tr h="216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1.6.3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1.6.3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08759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effectLst/>
                        </a:rPr>
                        <a:t>1.7.0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boto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Pip3 install </a:t>
                      </a:r>
                      <a:r>
                        <a:rPr lang="en-US" sz="1050" kern="100" dirty="0" err="1" smtClean="0">
                          <a:effectLst/>
                        </a:rPr>
                        <a:t>boto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Ansible</a:t>
                      </a:r>
                      <a:r>
                        <a:rPr lang="ja-JP" altLang="en-US" sz="1050" kern="100" dirty="0" smtClean="0">
                          <a:effectLst/>
                        </a:rPr>
                        <a:t>モジュールの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community.aws.iam</a:t>
                      </a:r>
                      <a:r>
                        <a:rPr lang="ja-JP" altLang="en-US" sz="1050" kern="100" dirty="0" smtClean="0">
                          <a:effectLst/>
                        </a:rPr>
                        <a:t>で使用。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697293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1.7.1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1.7.1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419927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1.7.2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1.7.2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7249696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1.8.0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1.8.0</a:t>
                      </a:r>
                      <a:r>
                        <a:rPr lang="ja-JP" altLang="en-US" sz="1050" kern="100" dirty="0" smtClean="0">
                          <a:effectLst/>
                        </a:rPr>
                        <a:t>で</a:t>
                      </a:r>
                      <a:r>
                        <a:rPr lang="ja-JP" altLang="en-US" sz="1050" kern="100" dirty="0" smtClean="0">
                          <a:effectLst/>
                        </a:rPr>
                        <a:t>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4998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33" y="1739217"/>
            <a:ext cx="5523247" cy="464219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1512138"/>
          </a:xfrm>
        </p:spPr>
        <p:txBody>
          <a:bodyPr>
            <a:normAutofit/>
          </a:bodyPr>
          <a:lstStyle/>
          <a:p>
            <a:r>
              <a:rPr lang="ja-JP" altLang="en-US" dirty="0"/>
              <a:t>バージョン</a:t>
            </a:r>
            <a:r>
              <a:rPr lang="ja-JP" altLang="en-US" dirty="0" smtClean="0"/>
              <a:t>の確認</a:t>
            </a:r>
            <a:endParaRPr lang="ja-JP" altLang="en-US" dirty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にログイン後、</a:t>
            </a:r>
            <a:r>
              <a:rPr lang="en-US" altLang="ja-JP" dirty="0" smtClean="0"/>
              <a:t>[</a:t>
            </a:r>
            <a:r>
              <a:rPr lang="ja-JP" altLang="en-US" dirty="0" smtClean="0"/>
              <a:t>管理コンソール</a:t>
            </a:r>
            <a:r>
              <a:rPr lang="en-US" altLang="ja-JP" dirty="0" smtClean="0"/>
              <a:t>]-[</a:t>
            </a:r>
            <a:r>
              <a:rPr lang="ja-JP" altLang="en-US" dirty="0" smtClean="0"/>
              <a:t>バージョン情報</a:t>
            </a:r>
            <a:r>
              <a:rPr lang="en-US" altLang="ja-JP" dirty="0" smtClean="0"/>
              <a:t>]</a:t>
            </a:r>
            <a:r>
              <a:rPr lang="ja-JP" altLang="en-US" dirty="0" smtClean="0"/>
              <a:t>メニューでバージョンが上がっていることを確認してください。</a:t>
            </a:r>
            <a:endParaRPr lang="ja-JP" altLang="en-US" dirty="0"/>
          </a:p>
          <a:p>
            <a:pPr marL="0" lvl="0" indent="0">
              <a:buNone/>
            </a:pP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123660" y="1844780"/>
            <a:ext cx="1296180" cy="2989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44932" y="6021360"/>
            <a:ext cx="1274657" cy="36005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本資料について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>
                <a:latin typeface="+mn-ea"/>
              </a:rPr>
              <a:t>システム構成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 動作環境・条件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バージョンアップ</a:t>
            </a:r>
            <a:r>
              <a:rPr lang="zh-TW" altLang="en-US" sz="1400" dirty="0" smtClean="0">
                <a:latin typeface="+mn-ea"/>
              </a:rPr>
              <a:t>手順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 smtClean="0">
                <a:latin typeface="+mn-ea"/>
              </a:rPr>
              <a:t>1/1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3.2    ITA</a:t>
            </a:r>
            <a:r>
              <a:rPr lang="ja-JP" altLang="en-US" sz="1400" dirty="0" smtClean="0">
                <a:latin typeface="+mn-ea"/>
              </a:rPr>
              <a:t>バージョンアップフロー</a:t>
            </a:r>
          </a:p>
          <a:p>
            <a:r>
              <a:rPr lang="en-US" altLang="ja-JP" sz="1400" dirty="0" smtClean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3.4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3.5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3/6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3.6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4/6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3.7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5/6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3.8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6</a:t>
            </a:r>
            <a:r>
              <a:rPr lang="en-US" altLang="ja-JP" sz="1400" dirty="0" smtClean="0">
                <a:latin typeface="+mn-ea"/>
              </a:rPr>
              <a:t>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動作確認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1/1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本資料について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/>
          </a:p>
          <a:p>
            <a:pPr lvl="1"/>
            <a:r>
              <a:rPr lang="ja-JP" altLang="en-US" dirty="0" smtClean="0"/>
              <a:t>本資料では、オールインワン構成でインストールされている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環境に対して、バージョンアップを行う手順について記載しています。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2.1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のバージョンアップを行う環境について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ja-JP" altLang="en-US" dirty="0" smtClean="0"/>
              <a:t>本書の手順は、オールインワン</a:t>
            </a:r>
            <a:r>
              <a:rPr lang="ja-JP" altLang="en-US" dirty="0"/>
              <a:t>構成でインストールされている</a:t>
            </a:r>
            <a:r>
              <a:rPr lang="en-US" altLang="ja-JP" dirty="0"/>
              <a:t>ITA</a:t>
            </a:r>
            <a:r>
              <a:rPr lang="ja-JP" altLang="en-US" dirty="0"/>
              <a:t>環境に</a:t>
            </a:r>
            <a:r>
              <a:rPr lang="ja-JP" altLang="en-US" dirty="0" smtClean="0"/>
              <a:t>対して実施可能です。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r>
              <a:rPr lang="ja-JP" altLang="en-US" dirty="0"/>
              <a:t>バージョンアップに対応している</a:t>
            </a:r>
            <a:r>
              <a:rPr lang="en-US" altLang="ja-JP" dirty="0"/>
              <a:t>ITA</a:t>
            </a:r>
            <a:r>
              <a:rPr lang="ja-JP" altLang="en-US" dirty="0"/>
              <a:t>のバージョンは</a:t>
            </a:r>
            <a:r>
              <a:rPr lang="en-US" altLang="ja-JP" b="1" u="sng" dirty="0">
                <a:solidFill>
                  <a:srgbClr val="FF0000"/>
                </a:solidFill>
              </a:rPr>
              <a:t>1.4.0</a:t>
            </a:r>
            <a:r>
              <a:rPr lang="ja-JP" altLang="en-US" b="1" u="sng" dirty="0">
                <a:solidFill>
                  <a:srgbClr val="FF0000"/>
                </a:solidFill>
              </a:rPr>
              <a:t>以降</a:t>
            </a:r>
            <a:r>
              <a:rPr lang="ja-JP" altLang="en-US" dirty="0" smtClean="0"/>
              <a:t>です。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1.4.0</a:t>
            </a:r>
            <a:r>
              <a:rPr lang="ja-JP" altLang="en-US" dirty="0"/>
              <a:t>以降の</a:t>
            </a:r>
            <a:r>
              <a:rPr lang="en-US" altLang="ja-JP" dirty="0"/>
              <a:t>ITA</a:t>
            </a:r>
            <a:r>
              <a:rPr lang="ja-JP" altLang="en-US" dirty="0"/>
              <a:t>バージョンの環境に対して、本書の手順を実施することによりバージョンアップを行うことができます。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バージョンアップ手順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事前準備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バージョンアップツール一覧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バージョンアップツール</a:t>
            </a:r>
            <a:r>
              <a:rPr lang="ja-JP" altLang="en-US" dirty="0"/>
              <a:t>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887743"/>
              </p:ext>
            </p:extLst>
          </p:nvPr>
        </p:nvGraphicFramePr>
        <p:xfrm>
          <a:off x="197392" y="1533850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66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バージョンアップフロー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バージョンアップフロー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バージョンアップは以下のフローとなっています。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>
            <a:endCxn id="14" idx="2"/>
          </p:cNvCxnSpPr>
          <p:nvPr/>
        </p:nvCxnSpPr>
        <p:spPr>
          <a:xfrm flipH="1">
            <a:off x="4564123" y="2767830"/>
            <a:ext cx="7390" cy="265260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1045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26013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アンサーファイル編集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3976029"/>
            <a:ext cx="3066892" cy="1444403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インストーラー</a:t>
            </a:r>
            <a:endParaRPr kumimoji="0" lang="en-US" altLang="ja-JP" sz="12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（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バージョンアップ）実行</a:t>
            </a: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ja-JP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処理内容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ライブラリインストール（任意）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DB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変更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050" dirty="0" smtClean="0">
                <a:latin typeface="+mn-ea"/>
                <a:cs typeface="Times New Roman" panose="02020603050405020304" pitchFamily="18" charset="0"/>
              </a:rPr>
              <a:t>資材変更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2546684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kumimoji="0" lang="en-US" altLang="ja-JP" sz="1200" dirty="0" err="1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から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の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資材ダウンロード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正方形/長方形 92"/>
          <p:cNvSpPr>
            <a:spLocks noChangeArrowheads="1"/>
          </p:cNvSpPr>
          <p:nvPr/>
        </p:nvSpPr>
        <p:spPr bwMode="auto">
          <a:xfrm>
            <a:off x="3038067" y="184478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環境のバックアップ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1742</Words>
  <Application>Microsoft Office PowerPoint</Application>
  <PresentationFormat>画面に合わせる (4:3)</PresentationFormat>
  <Paragraphs>273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18</vt:i4>
      </vt:variant>
    </vt:vector>
  </HeadingPairs>
  <TitlesOfParts>
    <vt:vector size="33" baseType="lpstr">
      <vt:lpstr>HGP創英角ｺﾞｼｯｸUB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動作環境・条件</vt:lpstr>
      <vt:lpstr>3.　ITAバージョンアップ手順</vt:lpstr>
      <vt:lpstr>3.1　事前準備（1/1）</vt:lpstr>
      <vt:lpstr>3.2　ITAバージョンアップフロー</vt:lpstr>
      <vt:lpstr>3.3　バージョンアップ（1/6）</vt:lpstr>
      <vt:lpstr>3.4　バージョンアップ（2/6）</vt:lpstr>
      <vt:lpstr>3.5　バージョンアップ（3/6）</vt:lpstr>
      <vt:lpstr>3.6　バージョンアップ（4/6）</vt:lpstr>
      <vt:lpstr>3.7　バージョンアップ（5/6）</vt:lpstr>
      <vt:lpstr>3.8　バージョンアップ（6/6）</vt:lpstr>
      <vt:lpstr>4.　ITA動作確認</vt:lpstr>
      <vt:lpstr>4.1　動作確認（1/1）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2021-08-11T01:45:27Z</dcterms:modified>
</cp:coreProperties>
</file>