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3"/>
  </p:notesMasterIdLst>
  <p:handoutMasterIdLst>
    <p:handoutMasterId r:id="rId24"/>
  </p:handoutMasterIdLst>
  <p:sldIdLst>
    <p:sldId id="262" r:id="rId3"/>
    <p:sldId id="507" r:id="rId4"/>
    <p:sldId id="700" r:id="rId5"/>
    <p:sldId id="680" r:id="rId6"/>
    <p:sldId id="695" r:id="rId7"/>
    <p:sldId id="713" r:id="rId8"/>
    <p:sldId id="699" r:id="rId9"/>
    <p:sldId id="712" r:id="rId10"/>
    <p:sldId id="701" r:id="rId11"/>
    <p:sldId id="702" r:id="rId12"/>
    <p:sldId id="703" r:id="rId13"/>
    <p:sldId id="714" r:id="rId14"/>
    <p:sldId id="715" r:id="rId15"/>
    <p:sldId id="716" r:id="rId16"/>
    <p:sldId id="717" r:id="rId17"/>
    <p:sldId id="718" r:id="rId18"/>
    <p:sldId id="719" r:id="rId19"/>
    <p:sldId id="720" r:id="rId20"/>
    <p:sldId id="721" r:id="rId21"/>
    <p:sldId id="318" r:id="rId22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m page・Table of contents" id="{35DD3A7B-A3B5-49A5-9CD2-FA74D1CAA38D}">
          <p14:sldIdLst>
            <p14:sldId id="262"/>
            <p14:sldId id="507"/>
          </p14:sldIdLst>
        </p14:section>
        <p14:section name="Introduction" id="{AC09CC4C-422A-45B8-A0BB-C41D9CA3023A}">
          <p14:sldIdLst>
            <p14:sldId id="700"/>
            <p14:sldId id="680"/>
          </p14:sldIdLst>
        </p14:section>
        <p14:section name="Overview explanation" id="{55238CF3-E671-490E-9DDA-5A049AE670B6}">
          <p14:sldIdLst>
            <p14:sldId id="695"/>
            <p14:sldId id="713"/>
            <p14:sldId id="699"/>
            <p14:sldId id="712"/>
            <p14:sldId id="701"/>
            <p14:sldId id="702"/>
            <p14:sldId id="70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CC00"/>
    <a:srgbClr val="318BFF"/>
    <a:srgbClr val="F3C1C3"/>
    <a:srgbClr val="FFFFCC"/>
    <a:srgbClr val="0000FF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6527" autoAdjust="0"/>
  </p:normalViewPr>
  <p:slideViewPr>
    <p:cSldViewPr>
      <p:cViewPr>
        <p:scale>
          <a:sx n="125" d="100"/>
          <a:sy n="125" d="100"/>
        </p:scale>
        <p:origin x="720" y="97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2022/1/28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2022/1/28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ｖ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60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47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682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75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880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説明文追加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0939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78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6.xml"/><Relationship Id="rId7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/Exastro-ITA_User_Instruction_Manual_Export_Import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1.9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13949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Export/Import</a:t>
            </a:r>
          </a:p>
          <a:p>
            <a:r>
              <a:rPr lang="en-US" altLang="ja-JP" sz="4800" b="1" kern="0" spc="-150" dirty="0" smtClean="0"/>
              <a:t>【Tutorial】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“Exastro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790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1" y="1743188"/>
            <a:ext cx="7620508" cy="27659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87" y="4887210"/>
            <a:ext cx="7643076" cy="8958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Menu Description 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Import menu</a:t>
            </a:r>
          </a:p>
          <a:p>
            <a:pPr marL="180000" lvl="1" indent="0">
              <a:buNone/>
            </a:pPr>
            <a:r>
              <a:rPr lang="en-US" altLang="ja-JP" dirty="0"/>
              <a:t>Upload the exported data in the "Export menu " and </a:t>
            </a:r>
            <a:r>
              <a:rPr lang="en-US" altLang="ja-JP" dirty="0" smtClean="0"/>
              <a:t>import the desired menus.</a:t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721726" y="5160049"/>
            <a:ext cx="1122034" cy="3719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721727" y="2636890"/>
            <a:ext cx="1482084" cy="576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1" name="線吹き出し 1 (枠付き) 20"/>
          <p:cNvSpPr/>
          <p:nvPr/>
        </p:nvSpPr>
        <p:spPr bwMode="auto">
          <a:xfrm>
            <a:off x="5652151" y="3368442"/>
            <a:ext cx="2448340" cy="636638"/>
          </a:xfrm>
          <a:prstGeom prst="borderCallout1">
            <a:avLst>
              <a:gd name="adj1" fmla="val 42937"/>
              <a:gd name="adj2" fmla="val 289"/>
              <a:gd name="adj3" fmla="val 157826"/>
              <a:gd name="adj4" fmla="val -2013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elect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menu you want to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import 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by marking menu’s che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ck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box.</a:t>
            </a:r>
          </a:p>
        </p:txBody>
      </p:sp>
      <p:sp>
        <p:nvSpPr>
          <p:cNvPr id="22" name="線吹き出し 1 (枠付き) 21"/>
          <p:cNvSpPr/>
          <p:nvPr/>
        </p:nvSpPr>
        <p:spPr bwMode="auto">
          <a:xfrm>
            <a:off x="3023271" y="5384951"/>
            <a:ext cx="3017034" cy="504070"/>
          </a:xfrm>
          <a:prstGeom prst="borderCallout1">
            <a:avLst>
              <a:gd name="adj1" fmla="val 42937"/>
              <a:gd name="adj2" fmla="val 289"/>
              <a:gd name="adj3" fmla="val 9705"/>
              <a:gd name="adj4" fmla="val -401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Click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here to 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start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Import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線吹き出し 1 (枠付き) 22"/>
          <p:cNvSpPr/>
          <p:nvPr/>
        </p:nvSpPr>
        <p:spPr bwMode="auto">
          <a:xfrm>
            <a:off x="3545515" y="2636890"/>
            <a:ext cx="2898745" cy="478039"/>
          </a:xfrm>
          <a:prstGeom prst="borderCallout1">
            <a:avLst>
              <a:gd name="adj1" fmla="val 42937"/>
              <a:gd name="adj2" fmla="val 289"/>
              <a:gd name="adj3" fmla="val 85554"/>
              <a:gd name="adj4" fmla="val -15687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Use these buttons to upload </a:t>
            </a:r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kym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 files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" name="図 11" descr="C:\Users\113414A009FT8\Desktop\20160220131903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4564865"/>
            <a:ext cx="8963512" cy="3416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45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9" y="2078074"/>
            <a:ext cx="8867155" cy="37445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Menu Description 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Export/Import menu list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Check the information that can be executed Export/Import.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User can check the progress status of </a:t>
            </a:r>
            <a:r>
              <a:rPr lang="en-US" altLang="ja-JP" dirty="0" smtClean="0"/>
              <a:t>each operation </a:t>
            </a:r>
            <a:r>
              <a:rPr lang="en-US" altLang="ja-JP" dirty="0"/>
              <a:t>and download </a:t>
            </a:r>
            <a:r>
              <a:rPr lang="en-US" altLang="ja-JP" dirty="0" smtClean="0"/>
              <a:t>moved </a:t>
            </a:r>
            <a:r>
              <a:rPr lang="en-US" altLang="ja-JP" dirty="0"/>
              <a:t>data.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2000" b="1" dirty="0" smtClean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357780" y="4375290"/>
            <a:ext cx="374671" cy="42425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baseline="-44000" dirty="0" smtClean="0">
              <a:latin typeface="+mn-ea"/>
            </a:endParaRPr>
          </a:p>
        </p:txBody>
      </p:sp>
      <p:sp>
        <p:nvSpPr>
          <p:cNvPr id="15" name="線吹き出し 1 (枠付き) 14"/>
          <p:cNvSpPr/>
          <p:nvPr/>
        </p:nvSpPr>
        <p:spPr bwMode="auto">
          <a:xfrm>
            <a:off x="3049958" y="3513544"/>
            <a:ext cx="5256730" cy="504070"/>
          </a:xfrm>
          <a:prstGeom prst="borderCallout1">
            <a:avLst>
              <a:gd name="adj1" fmla="val 42937"/>
              <a:gd name="adj2" fmla="val 289"/>
              <a:gd name="adj3" fmla="val 184071"/>
              <a:gd name="adj4" fmla="val -6349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Check the status here.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It will go from 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"Not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Executed“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to "Executing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and lastly “Completed".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399859" y="4374864"/>
            <a:ext cx="822776" cy="43384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4216427" y="4374864"/>
            <a:ext cx="684132" cy="43384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80018" y="4360117"/>
            <a:ext cx="1283564" cy="43190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17" name="直線コネクタ 16"/>
          <p:cNvCxnSpPr/>
          <p:nvPr/>
        </p:nvCxnSpPr>
        <p:spPr bwMode="auto">
          <a:xfrm flipH="1">
            <a:off x="4095420" y="4730022"/>
            <a:ext cx="404570" cy="615197"/>
          </a:xfrm>
          <a:prstGeom prst="line">
            <a:avLst/>
          </a:prstGeom>
          <a:ln w="25400">
            <a:headEnd type="oval" w="med" len="med"/>
            <a:tailEnd type="oval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線吹き出し 1 (枠付き) 12"/>
          <p:cNvSpPr/>
          <p:nvPr/>
        </p:nvSpPr>
        <p:spPr bwMode="auto">
          <a:xfrm>
            <a:off x="4067930" y="5149273"/>
            <a:ext cx="2523193" cy="504070"/>
          </a:xfrm>
          <a:prstGeom prst="borderCallout1">
            <a:avLst>
              <a:gd name="adj1" fmla="val 42937"/>
              <a:gd name="adj2" fmla="val 289"/>
              <a:gd name="adj3" fmla="val -70520"/>
              <a:gd name="adj4" fmla="val -386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See here for mode and 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Abolition data status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線吹き出し 1 (枠付き) 17"/>
          <p:cNvSpPr/>
          <p:nvPr/>
        </p:nvSpPr>
        <p:spPr bwMode="auto">
          <a:xfrm>
            <a:off x="6535805" y="4645203"/>
            <a:ext cx="2667213" cy="504070"/>
          </a:xfrm>
          <a:prstGeom prst="borderCallout1">
            <a:avLst>
              <a:gd name="adj1" fmla="val 42937"/>
              <a:gd name="adj2" fmla="val 289"/>
              <a:gd name="adj3" fmla="val 8646"/>
              <a:gd name="adj4" fmla="val -14062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Check/Download the 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export/import file here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7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 Excel bulk import/export function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823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正方形/長方形 101"/>
          <p:cNvSpPr/>
          <p:nvPr/>
        </p:nvSpPr>
        <p:spPr bwMode="auto">
          <a:xfrm>
            <a:off x="179512" y="3714348"/>
            <a:ext cx="8692740" cy="2141450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kumimoji="1" lang="en-US" altLang="ja-JP" b="1" dirty="0" smtClean="0"/>
              <a:t>Excel bulk export/import function overview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 smtClean="0"/>
              <a:t>The Excel Bulk export/import function allows users to download and upload multiple files from/to menus.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※users can press the “Excel output” button in the “Display/List” in menus in order to download bigger amount of data registered to ITA.</a:t>
            </a:r>
          </a:p>
          <a:p>
            <a:pPr indent="0">
              <a:buNone/>
            </a:pPr>
            <a:r>
              <a:rPr lang="en-US" altLang="ja-JP" sz="1600" dirty="0" smtClean="0"/>
              <a:t>Users can then change the contents of the excel files and then upload them collectively to the menus.</a:t>
            </a:r>
            <a:endParaRPr lang="ja-JP" altLang="en-US" sz="1600" dirty="0"/>
          </a:p>
          <a:p>
            <a:pPr marL="0" indent="0">
              <a:buNone/>
            </a:pPr>
            <a:endParaRPr lang="ja-JP" altLang="en-US" sz="1600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4" name="タイトル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3.1 </a:t>
            </a:r>
            <a:r>
              <a:rPr lang="en-US" altLang="ja-JP" dirty="0" smtClean="0"/>
              <a:t>Overview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1912" y="3467496"/>
            <a:ext cx="18757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 smtClean="0"/>
              <a:t>Export</a:t>
            </a:r>
            <a:endParaRPr kumimoji="1" lang="ja-JP" altLang="en-US" dirty="0"/>
          </a:p>
        </p:txBody>
      </p:sp>
      <p:sp>
        <p:nvSpPr>
          <p:cNvPr id="8" name="フリーフォーム 7"/>
          <p:cNvSpPr>
            <a:spLocks noChangeAspect="1"/>
          </p:cNvSpPr>
          <p:nvPr/>
        </p:nvSpPr>
        <p:spPr bwMode="gray">
          <a:xfrm>
            <a:off x="362228" y="3493834"/>
            <a:ext cx="279851" cy="264735"/>
          </a:xfrm>
          <a:custGeom>
            <a:avLst/>
            <a:gdLst>
              <a:gd name="connsiteX0" fmla="*/ 9636 w 739775"/>
              <a:gd name="connsiteY0" fmla="*/ 450579 h 699817"/>
              <a:gd name="connsiteX1" fmla="*/ 68937 w 739775"/>
              <a:gd name="connsiteY1" fmla="*/ 450579 h 699817"/>
              <a:gd name="connsiteX2" fmla="*/ 78573 w 739775"/>
              <a:gd name="connsiteY2" fmla="*/ 460194 h 699817"/>
              <a:gd name="connsiteX3" fmla="*/ 78573 w 739775"/>
              <a:gd name="connsiteY3" fmla="*/ 611807 h 699817"/>
              <a:gd name="connsiteX4" fmla="*/ 88210 w 739775"/>
              <a:gd name="connsiteY4" fmla="*/ 621422 h 699817"/>
              <a:gd name="connsiteX5" fmla="*/ 651566 w 739775"/>
              <a:gd name="connsiteY5" fmla="*/ 621422 h 699817"/>
              <a:gd name="connsiteX6" fmla="*/ 661202 w 739775"/>
              <a:gd name="connsiteY6" fmla="*/ 611807 h 699817"/>
              <a:gd name="connsiteX7" fmla="*/ 661202 w 739775"/>
              <a:gd name="connsiteY7" fmla="*/ 460194 h 699817"/>
              <a:gd name="connsiteX8" fmla="*/ 671579 w 739775"/>
              <a:gd name="connsiteY8" fmla="*/ 450579 h 699817"/>
              <a:gd name="connsiteX9" fmla="*/ 730139 w 739775"/>
              <a:gd name="connsiteY9" fmla="*/ 450579 h 699817"/>
              <a:gd name="connsiteX10" fmla="*/ 739775 w 739775"/>
              <a:gd name="connsiteY10" fmla="*/ 460194 h 699817"/>
              <a:gd name="connsiteX11" fmla="*/ 739775 w 739775"/>
              <a:gd name="connsiteY11" fmla="*/ 689463 h 699817"/>
              <a:gd name="connsiteX12" fmla="*/ 730139 w 739775"/>
              <a:gd name="connsiteY12" fmla="*/ 699817 h 699817"/>
              <a:gd name="connsiteX13" fmla="*/ 9636 w 739775"/>
              <a:gd name="connsiteY13" fmla="*/ 699817 h 699817"/>
              <a:gd name="connsiteX14" fmla="*/ 0 w 739775"/>
              <a:gd name="connsiteY14" fmla="*/ 689463 h 699817"/>
              <a:gd name="connsiteX15" fmla="*/ 0 w 739775"/>
              <a:gd name="connsiteY15" fmla="*/ 460194 h 699817"/>
              <a:gd name="connsiteX16" fmla="*/ 9636 w 739775"/>
              <a:gd name="connsiteY16" fmla="*/ 450579 h 699817"/>
              <a:gd name="connsiteX17" fmla="*/ 376238 w 739775"/>
              <a:gd name="connsiteY17" fmla="*/ 0 h 699817"/>
              <a:gd name="connsiteX18" fmla="*/ 384035 w 739775"/>
              <a:gd name="connsiteY18" fmla="*/ 5575 h 699817"/>
              <a:gd name="connsiteX19" fmla="*/ 447899 w 739775"/>
              <a:gd name="connsiteY19" fmla="*/ 116351 h 699817"/>
              <a:gd name="connsiteX20" fmla="*/ 463494 w 739775"/>
              <a:gd name="connsiteY20" fmla="*/ 143858 h 699817"/>
              <a:gd name="connsiteX21" fmla="*/ 527358 w 739775"/>
              <a:gd name="connsiteY21" fmla="*/ 253890 h 699817"/>
              <a:gd name="connsiteX22" fmla="*/ 519189 w 739775"/>
              <a:gd name="connsiteY22" fmla="*/ 268016 h 699817"/>
              <a:gd name="connsiteX23" fmla="*/ 427038 w 739775"/>
              <a:gd name="connsiteY23" fmla="*/ 268016 h 699817"/>
              <a:gd name="connsiteX24" fmla="*/ 427038 w 739775"/>
              <a:gd name="connsiteY24" fmla="*/ 276447 h 699817"/>
              <a:gd name="connsiteX25" fmla="*/ 427038 w 739775"/>
              <a:gd name="connsiteY25" fmla="*/ 569934 h 699817"/>
              <a:gd name="connsiteX26" fmla="*/ 410958 w 739775"/>
              <a:gd name="connsiteY26" fmla="*/ 585517 h 699817"/>
              <a:gd name="connsiteX27" fmla="*/ 340788 w 739775"/>
              <a:gd name="connsiteY27" fmla="*/ 585517 h 699817"/>
              <a:gd name="connsiteX28" fmla="*/ 325438 w 739775"/>
              <a:gd name="connsiteY28" fmla="*/ 569934 h 699817"/>
              <a:gd name="connsiteX29" fmla="*/ 325438 w 739775"/>
              <a:gd name="connsiteY29" fmla="*/ 268016 h 699817"/>
              <a:gd name="connsiteX30" fmla="*/ 318112 w 739775"/>
              <a:gd name="connsiteY30" fmla="*/ 268016 h 699817"/>
              <a:gd name="connsiteX31" fmla="*/ 232545 w 739775"/>
              <a:gd name="connsiteY31" fmla="*/ 268016 h 699817"/>
              <a:gd name="connsiteX32" fmla="*/ 225119 w 739775"/>
              <a:gd name="connsiteY32" fmla="*/ 253890 h 699817"/>
              <a:gd name="connsiteX33" fmla="*/ 288982 w 739775"/>
              <a:gd name="connsiteY33" fmla="*/ 143858 h 699817"/>
              <a:gd name="connsiteX34" fmla="*/ 304577 w 739775"/>
              <a:gd name="connsiteY34" fmla="*/ 116351 h 699817"/>
              <a:gd name="connsiteX35" fmla="*/ 368441 w 739775"/>
              <a:gd name="connsiteY35" fmla="*/ 5575 h 699817"/>
              <a:gd name="connsiteX36" fmla="*/ 376238 w 739775"/>
              <a:gd name="connsiteY36" fmla="*/ 0 h 69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39775" h="699817">
                <a:moveTo>
                  <a:pt x="9636" y="450579"/>
                </a:moveTo>
                <a:cubicBezTo>
                  <a:pt x="68937" y="450579"/>
                  <a:pt x="68937" y="450579"/>
                  <a:pt x="68937" y="450579"/>
                </a:cubicBezTo>
                <a:cubicBezTo>
                  <a:pt x="74126" y="450579"/>
                  <a:pt x="78573" y="455017"/>
                  <a:pt x="78573" y="460194"/>
                </a:cubicBezTo>
                <a:cubicBezTo>
                  <a:pt x="78573" y="611807"/>
                  <a:pt x="78573" y="611807"/>
                  <a:pt x="78573" y="611807"/>
                </a:cubicBezTo>
                <a:cubicBezTo>
                  <a:pt x="78573" y="616984"/>
                  <a:pt x="83021" y="621422"/>
                  <a:pt x="88210" y="621422"/>
                </a:cubicBezTo>
                <a:cubicBezTo>
                  <a:pt x="651566" y="621422"/>
                  <a:pt x="651566" y="621422"/>
                  <a:pt x="651566" y="621422"/>
                </a:cubicBezTo>
                <a:cubicBezTo>
                  <a:pt x="656754" y="621422"/>
                  <a:pt x="661202" y="616984"/>
                  <a:pt x="661202" y="611807"/>
                </a:cubicBezTo>
                <a:cubicBezTo>
                  <a:pt x="661202" y="460194"/>
                  <a:pt x="661202" y="460194"/>
                  <a:pt x="661202" y="460194"/>
                </a:cubicBezTo>
                <a:cubicBezTo>
                  <a:pt x="661202" y="455017"/>
                  <a:pt x="665649" y="450579"/>
                  <a:pt x="671579" y="450579"/>
                </a:cubicBezTo>
                <a:cubicBezTo>
                  <a:pt x="730139" y="450579"/>
                  <a:pt x="730139" y="450579"/>
                  <a:pt x="730139" y="450579"/>
                </a:cubicBezTo>
                <a:cubicBezTo>
                  <a:pt x="735328" y="450579"/>
                  <a:pt x="739775" y="455017"/>
                  <a:pt x="739775" y="460194"/>
                </a:cubicBezTo>
                <a:lnTo>
                  <a:pt x="739775" y="689463"/>
                </a:lnTo>
                <a:cubicBezTo>
                  <a:pt x="739775" y="695380"/>
                  <a:pt x="735328" y="699817"/>
                  <a:pt x="730139" y="699817"/>
                </a:cubicBezTo>
                <a:cubicBezTo>
                  <a:pt x="9636" y="699817"/>
                  <a:pt x="9636" y="699817"/>
                  <a:pt x="9636" y="699817"/>
                </a:cubicBezTo>
                <a:cubicBezTo>
                  <a:pt x="4448" y="699817"/>
                  <a:pt x="0" y="695380"/>
                  <a:pt x="0" y="689463"/>
                </a:cubicBezTo>
                <a:cubicBezTo>
                  <a:pt x="0" y="460194"/>
                  <a:pt x="0" y="460194"/>
                  <a:pt x="0" y="460194"/>
                </a:cubicBezTo>
                <a:cubicBezTo>
                  <a:pt x="0" y="455017"/>
                  <a:pt x="4448" y="450579"/>
                  <a:pt x="9636" y="450579"/>
                </a:cubicBezTo>
                <a:close/>
                <a:moveTo>
                  <a:pt x="376238" y="0"/>
                </a:moveTo>
                <a:cubicBezTo>
                  <a:pt x="379023" y="0"/>
                  <a:pt x="381808" y="1858"/>
                  <a:pt x="384035" y="5575"/>
                </a:cubicBezTo>
                <a:cubicBezTo>
                  <a:pt x="447899" y="116351"/>
                  <a:pt x="447899" y="116351"/>
                  <a:pt x="447899" y="116351"/>
                </a:cubicBezTo>
                <a:cubicBezTo>
                  <a:pt x="452355" y="123785"/>
                  <a:pt x="459038" y="135680"/>
                  <a:pt x="463494" y="143858"/>
                </a:cubicBezTo>
                <a:cubicBezTo>
                  <a:pt x="527358" y="253890"/>
                  <a:pt x="527358" y="253890"/>
                  <a:pt x="527358" y="253890"/>
                </a:cubicBezTo>
                <a:cubicBezTo>
                  <a:pt x="531813" y="261325"/>
                  <a:pt x="528100" y="268016"/>
                  <a:pt x="519189" y="268016"/>
                </a:cubicBezTo>
                <a:lnTo>
                  <a:pt x="427038" y="268016"/>
                </a:lnTo>
                <a:lnTo>
                  <a:pt x="427038" y="276447"/>
                </a:lnTo>
                <a:cubicBezTo>
                  <a:pt x="427038" y="569934"/>
                  <a:pt x="427038" y="569934"/>
                  <a:pt x="427038" y="569934"/>
                </a:cubicBezTo>
                <a:cubicBezTo>
                  <a:pt x="427038" y="578839"/>
                  <a:pt x="419729" y="585517"/>
                  <a:pt x="410958" y="585517"/>
                </a:cubicBezTo>
                <a:cubicBezTo>
                  <a:pt x="340788" y="585517"/>
                  <a:pt x="340788" y="585517"/>
                  <a:pt x="340788" y="585517"/>
                </a:cubicBezTo>
                <a:cubicBezTo>
                  <a:pt x="332747" y="585517"/>
                  <a:pt x="325438" y="578839"/>
                  <a:pt x="325438" y="569934"/>
                </a:cubicBezTo>
                <a:lnTo>
                  <a:pt x="325438" y="268016"/>
                </a:lnTo>
                <a:lnTo>
                  <a:pt x="318112" y="268016"/>
                </a:lnTo>
                <a:cubicBezTo>
                  <a:pt x="232545" y="268016"/>
                  <a:pt x="232545" y="268016"/>
                  <a:pt x="232545" y="268016"/>
                </a:cubicBezTo>
                <a:cubicBezTo>
                  <a:pt x="224376" y="268016"/>
                  <a:pt x="220663" y="261325"/>
                  <a:pt x="225119" y="253890"/>
                </a:cubicBezTo>
                <a:cubicBezTo>
                  <a:pt x="288982" y="143858"/>
                  <a:pt x="288982" y="143858"/>
                  <a:pt x="288982" y="143858"/>
                </a:cubicBezTo>
                <a:cubicBezTo>
                  <a:pt x="293438" y="135680"/>
                  <a:pt x="300121" y="123785"/>
                  <a:pt x="304577" y="116351"/>
                </a:cubicBezTo>
                <a:cubicBezTo>
                  <a:pt x="368441" y="5575"/>
                  <a:pt x="368441" y="5575"/>
                  <a:pt x="368441" y="5575"/>
                </a:cubicBezTo>
                <a:cubicBezTo>
                  <a:pt x="370669" y="1858"/>
                  <a:pt x="373453" y="0"/>
                  <a:pt x="3762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102402" y="3475520"/>
            <a:ext cx="23203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r"/>
            <a:r>
              <a:rPr lang="en-US" altLang="ja-JP" dirty="0" smtClean="0"/>
              <a:t>Import</a:t>
            </a:r>
            <a:endParaRPr kumimoji="1" lang="ja-JP" altLang="en-US" dirty="0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73" y="3526513"/>
            <a:ext cx="279851" cy="242056"/>
          </a:xfrm>
          <a:prstGeom prst="rect">
            <a:avLst/>
          </a:prstGeom>
        </p:spPr>
      </p:pic>
      <p:grpSp>
        <p:nvGrpSpPr>
          <p:cNvPr id="66" name="グループ化 65"/>
          <p:cNvGrpSpPr/>
          <p:nvPr/>
        </p:nvGrpSpPr>
        <p:grpSpPr>
          <a:xfrm>
            <a:off x="53364" y="3996398"/>
            <a:ext cx="1550551" cy="1546488"/>
            <a:chOff x="552021" y="2836401"/>
            <a:chExt cx="970516" cy="1013450"/>
          </a:xfrm>
        </p:grpSpPr>
        <p:pic>
          <p:nvPicPr>
            <p:cNvPr id="67" name="図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912" y="2836401"/>
              <a:ext cx="443217" cy="756075"/>
            </a:xfrm>
            <a:prstGeom prst="rect">
              <a:avLst/>
            </a:prstGeom>
          </p:spPr>
        </p:pic>
        <p:sp>
          <p:nvSpPr>
            <p:cNvPr id="68" name="テキスト ボックス 67"/>
            <p:cNvSpPr txBox="1"/>
            <p:nvPr/>
          </p:nvSpPr>
          <p:spPr>
            <a:xfrm>
              <a:off x="552021" y="3668327"/>
              <a:ext cx="970516" cy="18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 smtClean="0"/>
                <a:t>ITA</a:t>
              </a:r>
              <a:r>
                <a:rPr lang="ja-JP" altLang="en-US" sz="1200" dirty="0"/>
                <a:t> </a:t>
              </a:r>
              <a:r>
                <a:rPr lang="en-US" altLang="ja-JP" sz="1200" dirty="0" smtClean="0"/>
                <a:t>server </a:t>
              </a:r>
              <a:r>
                <a:rPr kumimoji="1" lang="en-US" altLang="ja-JP" sz="1200" dirty="0" smtClean="0"/>
                <a:t>A</a:t>
              </a:r>
              <a:endParaRPr kumimoji="1" lang="ja-JP" altLang="en-US" sz="1200" dirty="0"/>
            </a:p>
          </p:txBody>
        </p:sp>
      </p:grpSp>
      <p:sp>
        <p:nvSpPr>
          <p:cNvPr id="69" name="ストライプ矢印 68"/>
          <p:cNvSpPr/>
          <p:nvPr/>
        </p:nvSpPr>
        <p:spPr bwMode="auto">
          <a:xfrm>
            <a:off x="1444443" y="3927972"/>
            <a:ext cx="2222349" cy="757473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 smtClean="0">
                <a:latin typeface="+mn-ea"/>
              </a:rPr>
              <a:t>Bulk export</a:t>
            </a:r>
            <a:endParaRPr kumimoji="1" lang="ja-JP" altLang="en-US" sz="1600" b="1" dirty="0" smtClean="0">
              <a:latin typeface="+mn-ea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3835347" y="3890910"/>
            <a:ext cx="1615717" cy="1449167"/>
            <a:chOff x="1907526" y="2615300"/>
            <a:chExt cx="1411771" cy="1035840"/>
          </a:xfrm>
        </p:grpSpPr>
        <p:grpSp>
          <p:nvGrpSpPr>
            <p:cNvPr id="84" name="グループ化 83"/>
            <p:cNvGrpSpPr>
              <a:grpSpLocks noChangeAspect="1"/>
            </p:cNvGrpSpPr>
            <p:nvPr/>
          </p:nvGrpSpPr>
          <p:grpSpPr bwMode="gray">
            <a:xfrm>
              <a:off x="2319461" y="2615300"/>
              <a:ext cx="625474" cy="720000"/>
              <a:chOff x="-2227263" y="1692275"/>
              <a:chExt cx="2468563" cy="2841625"/>
            </a:xfrm>
          </p:grpSpPr>
          <p:sp>
            <p:nvSpPr>
              <p:cNvPr id="93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フリーフォーム 93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テキスト ボックス 94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Excel</a:t>
                </a:r>
                <a:r>
                  <a:rPr kumimoji="0" lang="ja-JP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①</a:t>
                </a:r>
                <a:endPara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85" name="グループ化 84"/>
            <p:cNvGrpSpPr>
              <a:grpSpLocks noChangeAspect="1"/>
            </p:cNvGrpSpPr>
            <p:nvPr/>
          </p:nvGrpSpPr>
          <p:grpSpPr bwMode="gray">
            <a:xfrm>
              <a:off x="1907526" y="2908420"/>
              <a:ext cx="625474" cy="720000"/>
              <a:chOff x="-2227263" y="1692275"/>
              <a:chExt cx="2468563" cy="2841625"/>
            </a:xfrm>
          </p:grpSpPr>
          <p:sp>
            <p:nvSpPr>
              <p:cNvPr id="90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フリーフォーム 90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テキスト ボックス 91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Excel</a:t>
                </a:r>
                <a:r>
                  <a:rPr kumimoji="0" lang="ja-JP" altLang="en-US" sz="2000" b="1" kern="0" noProof="0" dirty="0">
                    <a:solidFill>
                      <a:srgbClr val="FFFFFF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②</a:t>
                </a:r>
                <a:endPara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86" name="グループ化 85"/>
            <p:cNvGrpSpPr>
              <a:grpSpLocks noChangeAspect="1"/>
            </p:cNvGrpSpPr>
            <p:nvPr/>
          </p:nvGrpSpPr>
          <p:grpSpPr bwMode="gray">
            <a:xfrm>
              <a:off x="2693823" y="2931140"/>
              <a:ext cx="625474" cy="720000"/>
              <a:chOff x="-2227263" y="1692275"/>
              <a:chExt cx="2468563" cy="2841625"/>
            </a:xfrm>
          </p:grpSpPr>
          <p:sp>
            <p:nvSpPr>
              <p:cNvPr id="87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フリーフォーム 87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テキスト ボックス 88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Excel</a:t>
                </a:r>
                <a:r>
                  <a:rPr kumimoji="0" lang="ja-JP" altLang="en-US" sz="2000" b="1" kern="0" dirty="0">
                    <a:solidFill>
                      <a:srgbClr val="FFFFFF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③</a:t>
                </a:r>
                <a:endPara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0" name="グループ化 9"/>
          <p:cNvGrpSpPr/>
          <p:nvPr/>
        </p:nvGrpSpPr>
        <p:grpSpPr>
          <a:xfrm>
            <a:off x="5574521" y="4615494"/>
            <a:ext cx="2022108" cy="756000"/>
            <a:chOff x="1533225" y="5956709"/>
            <a:chExt cx="1679618" cy="535917"/>
          </a:xfrm>
        </p:grpSpPr>
        <p:sp>
          <p:nvSpPr>
            <p:cNvPr id="96" name="ストライプ矢印 95"/>
            <p:cNvSpPr/>
            <p:nvPr/>
          </p:nvSpPr>
          <p:spPr bwMode="auto">
            <a:xfrm rot="10800000">
              <a:off x="1533225" y="5956709"/>
              <a:ext cx="1679618" cy="535917"/>
            </a:xfrm>
            <a:prstGeom prst="stripedRightArrow">
              <a:avLst/>
            </a:prstGeom>
            <a:noFill/>
            <a:ln w="19050">
              <a:solidFill>
                <a:srgbClr val="00206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2" name="テキスト ボックス 1"/>
            <p:cNvSpPr txBox="1"/>
            <p:nvPr/>
          </p:nvSpPr>
          <p:spPr>
            <a:xfrm>
              <a:off x="1772460" y="6093369"/>
              <a:ext cx="1440383" cy="23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/>
                <a:t>Edit file</a:t>
              </a:r>
              <a:endParaRPr kumimoji="1" lang="ja-JP" altLang="en-US" sz="1600" b="1" dirty="0"/>
            </a:p>
          </p:txBody>
        </p:sp>
      </p:grpSp>
      <p:pic>
        <p:nvPicPr>
          <p:cNvPr id="97" name="図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552" y="3980169"/>
            <a:ext cx="1055957" cy="1126998"/>
          </a:xfrm>
          <a:prstGeom prst="rect">
            <a:avLst/>
          </a:prstGeom>
        </p:spPr>
      </p:pic>
      <p:grpSp>
        <p:nvGrpSpPr>
          <p:cNvPr id="98" name="グループ化 97"/>
          <p:cNvGrpSpPr/>
          <p:nvPr/>
        </p:nvGrpSpPr>
        <p:grpSpPr>
          <a:xfrm>
            <a:off x="1380394" y="4712256"/>
            <a:ext cx="2260599" cy="659234"/>
            <a:chOff x="1533225" y="5956709"/>
            <a:chExt cx="1679618" cy="535917"/>
          </a:xfrm>
        </p:grpSpPr>
        <p:sp>
          <p:nvSpPr>
            <p:cNvPr id="99" name="ストライプ矢印 98"/>
            <p:cNvSpPr/>
            <p:nvPr/>
          </p:nvSpPr>
          <p:spPr bwMode="auto">
            <a:xfrm rot="10800000">
              <a:off x="1533225" y="5956709"/>
              <a:ext cx="1679618" cy="535917"/>
            </a:xfrm>
            <a:prstGeom prst="stripedRightArrow">
              <a:avLst/>
            </a:prstGeom>
            <a:noFill/>
            <a:ln w="19050">
              <a:solidFill>
                <a:srgbClr val="00206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1772460" y="6093369"/>
              <a:ext cx="1440383" cy="275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 smtClean="0"/>
                <a:t>Bulk import</a:t>
              </a:r>
              <a:endParaRPr kumimoji="1" lang="ja-JP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94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 Menu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Menu overview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Here is an overview of </a:t>
            </a:r>
            <a:r>
              <a:rPr lang="en-US" altLang="ja-JP" sz="1600" dirty="0" smtClean="0"/>
              <a:t>the Excel bulk Export/Import </a:t>
            </a:r>
            <a:r>
              <a:rPr lang="en-US" altLang="ja-JP" sz="1600" dirty="0"/>
              <a:t>menus and their functions.</a:t>
            </a:r>
            <a:br>
              <a:rPr lang="en-US" altLang="ja-JP" sz="1600" dirty="0"/>
            </a:br>
            <a:endParaRPr lang="en-US" altLang="ja-JP" sz="1600" dirty="0"/>
          </a:p>
          <a:p>
            <a:pPr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2630610" y="2324222"/>
            <a:ext cx="5472760" cy="1896888"/>
            <a:chOff x="2617201" y="2420860"/>
            <a:chExt cx="5472760" cy="1896888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617201" y="2420860"/>
              <a:ext cx="5472760" cy="1603957"/>
              <a:chOff x="2647983" y="2252087"/>
              <a:chExt cx="5472760" cy="1603957"/>
            </a:xfrm>
          </p:grpSpPr>
          <p:grpSp>
            <p:nvGrpSpPr>
              <p:cNvPr id="6" name="グループ化 5"/>
              <p:cNvGrpSpPr/>
              <p:nvPr/>
            </p:nvGrpSpPr>
            <p:grpSpPr>
              <a:xfrm>
                <a:off x="2647983" y="2410975"/>
                <a:ext cx="5040700" cy="307777"/>
                <a:chOff x="2555720" y="2348850"/>
                <a:chExt cx="5040700" cy="307777"/>
              </a:xfrm>
            </p:grpSpPr>
            <p:cxnSp>
              <p:nvCxnSpPr>
                <p:cNvPr id="14" name="直線コネクタ 13"/>
                <p:cNvCxnSpPr/>
                <p:nvPr/>
              </p:nvCxnSpPr>
              <p:spPr bwMode="auto">
                <a:xfrm>
                  <a:off x="2555720" y="2492870"/>
                  <a:ext cx="792110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3419840" y="2348850"/>
                  <a:ext cx="41765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sz="1400" dirty="0"/>
                </a:p>
              </p:txBody>
            </p:sp>
          </p:grpSp>
          <p:grpSp>
            <p:nvGrpSpPr>
              <p:cNvPr id="7" name="グループ化 6"/>
              <p:cNvGrpSpPr/>
              <p:nvPr/>
            </p:nvGrpSpPr>
            <p:grpSpPr>
              <a:xfrm>
                <a:off x="2647983" y="2915280"/>
                <a:ext cx="5040700" cy="307777"/>
                <a:chOff x="2555720" y="2348850"/>
                <a:chExt cx="5040700" cy="307777"/>
              </a:xfrm>
            </p:grpSpPr>
            <p:cxnSp>
              <p:nvCxnSpPr>
                <p:cNvPr id="12" name="直線コネクタ 11"/>
                <p:cNvCxnSpPr/>
                <p:nvPr/>
              </p:nvCxnSpPr>
              <p:spPr bwMode="auto">
                <a:xfrm>
                  <a:off x="2555720" y="2492870"/>
                  <a:ext cx="792110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3419840" y="2348850"/>
                  <a:ext cx="41765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sz="1400" dirty="0"/>
                </a:p>
              </p:txBody>
            </p:sp>
          </p:grpSp>
          <p:grpSp>
            <p:nvGrpSpPr>
              <p:cNvPr id="8" name="グループ化 7"/>
              <p:cNvGrpSpPr/>
              <p:nvPr/>
            </p:nvGrpSpPr>
            <p:grpSpPr>
              <a:xfrm>
                <a:off x="2647983" y="3548267"/>
                <a:ext cx="5040700" cy="307777"/>
                <a:chOff x="2555720" y="2348850"/>
                <a:chExt cx="5040700" cy="307777"/>
              </a:xfrm>
            </p:grpSpPr>
            <p:cxnSp>
              <p:nvCxnSpPr>
                <p:cNvPr id="10" name="直線コネクタ 9"/>
                <p:cNvCxnSpPr/>
                <p:nvPr/>
              </p:nvCxnSpPr>
              <p:spPr bwMode="auto">
                <a:xfrm>
                  <a:off x="2555720" y="2492870"/>
                  <a:ext cx="792110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3419840" y="2348850"/>
                  <a:ext cx="41765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sz="1400" dirty="0"/>
                </a:p>
              </p:txBody>
            </p:sp>
          </p:grpSp>
          <p:cxnSp>
            <p:nvCxnSpPr>
              <p:cNvPr id="9" name="直線コネクタ 8"/>
              <p:cNvCxnSpPr/>
              <p:nvPr/>
            </p:nvCxnSpPr>
            <p:spPr bwMode="auto">
              <a:xfrm>
                <a:off x="2719993" y="2252087"/>
                <a:ext cx="540075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7" name="直線コネクタ 16"/>
            <p:cNvCxnSpPr/>
            <p:nvPr/>
          </p:nvCxnSpPr>
          <p:spPr bwMode="auto">
            <a:xfrm>
              <a:off x="2689211" y="4317748"/>
              <a:ext cx="5400750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3" name="テキスト ボックス 22"/>
          <p:cNvSpPr txBox="1"/>
          <p:nvPr/>
        </p:nvSpPr>
        <p:spPr>
          <a:xfrm>
            <a:off x="3513389" y="2473133"/>
            <a:ext cx="417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Select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and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export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menus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3388" y="2939046"/>
            <a:ext cx="437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Imports edited excel files in bulks.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2103" y="3548267"/>
            <a:ext cx="417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Check the Export/Import status and download the data.</a:t>
            </a:r>
            <a:endParaRPr lang="ja-JP" altLang="en-US" sz="1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4" y="2324734"/>
            <a:ext cx="2198710" cy="174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3.3 </a:t>
            </a:r>
            <a:r>
              <a:rPr lang="en-US" altLang="ja-JP" dirty="0"/>
              <a:t>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Work flow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 smtClean="0"/>
              <a:t>The Excel bulk </a:t>
            </a:r>
            <a:r>
              <a:rPr lang="en-US" altLang="ja-JP" sz="1600" dirty="0"/>
              <a:t>export/import workflow is as follows.</a:t>
            </a:r>
            <a:br>
              <a:rPr lang="en-US" altLang="ja-JP" sz="1600" dirty="0"/>
            </a:br>
            <a:r>
              <a:rPr lang="en-US" altLang="ja-JP" sz="1600" dirty="0"/>
              <a:t>The practice document goes through the operations in more detail.</a:t>
            </a:r>
            <a:endParaRPr lang="ja-JP" altLang="en-US" sz="1600" dirty="0"/>
          </a:p>
          <a:p>
            <a:pPr indent="0">
              <a:buNone/>
            </a:pPr>
            <a:r>
              <a:rPr kumimoji="1" lang="ja-JP" altLang="en-US" sz="1600" dirty="0" err="1" smtClean="0"/>
              <a:t>。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88800" y="1792510"/>
            <a:ext cx="8270180" cy="486899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Export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84298" y="1883034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Excel </a:t>
            </a:r>
            <a:r>
              <a:rPr lang="en-US" altLang="ja-JP" sz="1400" dirty="0"/>
              <a:t>b</a:t>
            </a:r>
            <a:r>
              <a:rPr lang="en-US" altLang="ja-JP" sz="1400" dirty="0" smtClean="0"/>
              <a:t>ulk export</a:t>
            </a:r>
            <a:endParaRPr kumimoji="1" lang="ja-JP" altLang="en-US" sz="14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88800" y="2771695"/>
            <a:ext cx="8286530" cy="460648"/>
            <a:chOff x="405150" y="2870475"/>
            <a:chExt cx="8286530" cy="460648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405150" y="2870475"/>
              <a:ext cx="8286530" cy="460648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solidFill>
                    <a:schemeClr val="bg1"/>
                  </a:solidFill>
                  <a:latin typeface="+mn-ea"/>
                </a:rPr>
                <a:t>2</a:t>
              </a:r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Download zip file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384298" y="294144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Excel bulk export/Import list</a:t>
              </a:r>
              <a:endParaRPr kumimoji="1" lang="ja-JP" altLang="en-US" sz="1400" dirty="0"/>
            </a:p>
          </p:txBody>
        </p:sp>
      </p:grpSp>
      <p:sp>
        <p:nvSpPr>
          <p:cNvPr id="22" name="二等辺三角形 21"/>
          <p:cNvSpPr/>
          <p:nvPr/>
        </p:nvSpPr>
        <p:spPr bwMode="auto">
          <a:xfrm flipV="1">
            <a:off x="2085443" y="2472174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二等辺三角形 22"/>
          <p:cNvSpPr/>
          <p:nvPr/>
        </p:nvSpPr>
        <p:spPr bwMode="auto">
          <a:xfrm flipV="1">
            <a:off x="2085443" y="3439414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88800" y="4755996"/>
            <a:ext cx="8325217" cy="1536925"/>
            <a:chOff x="389561" y="4794081"/>
            <a:chExt cx="8325217" cy="1536925"/>
          </a:xfrm>
        </p:grpSpPr>
        <p:sp>
          <p:nvSpPr>
            <p:cNvPr id="7" name="正方形/長方形 6"/>
            <p:cNvSpPr/>
            <p:nvPr/>
          </p:nvSpPr>
          <p:spPr bwMode="auto">
            <a:xfrm>
              <a:off x="428248" y="4794081"/>
              <a:ext cx="8286530" cy="510938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solidFill>
                    <a:schemeClr val="bg1"/>
                  </a:solidFill>
                  <a:latin typeface="+mn-ea"/>
                </a:rPr>
                <a:t>4</a:t>
              </a:r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Import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384298" y="4895661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Excel bulk import</a:t>
              </a:r>
              <a:endParaRPr kumimoji="1" lang="ja-JP" altLang="en-US" sz="1400" dirty="0"/>
            </a:p>
          </p:txBody>
        </p:sp>
        <p:sp>
          <p:nvSpPr>
            <p:cNvPr id="6" name="正方形/長方形 5"/>
            <p:cNvSpPr/>
            <p:nvPr/>
          </p:nvSpPr>
          <p:spPr bwMode="auto">
            <a:xfrm>
              <a:off x="389561" y="5817706"/>
              <a:ext cx="8286530" cy="513300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5</a:t>
              </a:r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Check import status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370465" y="5929001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Excel bulk import/Import list</a:t>
              </a:r>
              <a:endParaRPr kumimoji="1" lang="ja-JP" altLang="en-US" sz="1400" dirty="0"/>
            </a:p>
          </p:txBody>
        </p:sp>
        <p:sp>
          <p:nvSpPr>
            <p:cNvPr id="25" name="二等辺三角形 24"/>
            <p:cNvSpPr/>
            <p:nvPr/>
          </p:nvSpPr>
          <p:spPr bwMode="auto">
            <a:xfrm flipV="1">
              <a:off x="2085443" y="5504628"/>
              <a:ext cx="216030" cy="205200"/>
            </a:xfrm>
            <a:prstGeom prst="triangle">
              <a:avLst/>
            </a:prstGeom>
            <a:solidFill>
              <a:schemeClr val="bg2">
                <a:lumMod val="6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二等辺三角形 18"/>
            <p:cNvSpPr/>
            <p:nvPr/>
          </p:nvSpPr>
          <p:spPr bwMode="auto">
            <a:xfrm flipV="1">
              <a:off x="2085443" y="5503469"/>
              <a:ext cx="216030" cy="205200"/>
            </a:xfrm>
            <a:prstGeom prst="triangle">
              <a:avLst/>
            </a:prstGeom>
            <a:solidFill>
              <a:schemeClr val="bg2">
                <a:lumMod val="6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7" name="正方形/長方形 16"/>
          <p:cNvSpPr/>
          <p:nvPr/>
        </p:nvSpPr>
        <p:spPr bwMode="auto">
          <a:xfrm>
            <a:off x="388800" y="3782536"/>
            <a:ext cx="8270180" cy="486899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3. Extract files, edit contents and save the file.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2085443" y="4438593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984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916791"/>
            <a:ext cx="7102345" cy="38165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50" y="5046441"/>
            <a:ext cx="2448340" cy="13737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.4 Menu description(</a:t>
            </a:r>
            <a:r>
              <a:rPr lang="en-US" altLang="ja-JP" dirty="0" smtClean="0"/>
              <a:t>1/4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Excel</a:t>
            </a:r>
            <a:r>
              <a:rPr lang="ja-JP" altLang="en-US" b="1" dirty="0"/>
              <a:t> </a:t>
            </a:r>
            <a:r>
              <a:rPr lang="en-US" altLang="ja-JP" b="1" dirty="0" smtClean="0"/>
              <a:t>bulk export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400" dirty="0"/>
              <a:t>The available menus are displayed and users can select the menus they want to export.</a:t>
            </a:r>
          </a:p>
          <a:p>
            <a:pPr indent="0">
              <a:buNone/>
            </a:pPr>
            <a:r>
              <a:rPr lang="en-US" altLang="ja-JP" sz="1400" dirty="0"/>
              <a:t>Users can choose if they want to include or exclude deleted information when importing.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400" dirty="0"/>
              <a:t/>
            </a:r>
            <a:br>
              <a:rPr lang="en-US" altLang="ja-JP" sz="1400" dirty="0"/>
            </a:br>
            <a:endParaRPr lang="ja-JP" altLang="en-US" sz="1400" dirty="0"/>
          </a:p>
          <a:p>
            <a:pPr marL="0" indent="0">
              <a:buNone/>
            </a:pPr>
            <a:endParaRPr kumimoji="1" lang="ja-JP" altLang="en-US" sz="1600" b="1" dirty="0"/>
          </a:p>
        </p:txBody>
      </p:sp>
      <p:sp>
        <p:nvSpPr>
          <p:cNvPr id="6" name="線吹き出し 1 (枠付き) 5"/>
          <p:cNvSpPr/>
          <p:nvPr/>
        </p:nvSpPr>
        <p:spPr bwMode="auto">
          <a:xfrm>
            <a:off x="5436120" y="4174070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28972"/>
              <a:gd name="adj4" fmla="val -2195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Select what menus to export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線吹き出し 1 (枠付き) 8"/>
          <p:cNvSpPr/>
          <p:nvPr/>
        </p:nvSpPr>
        <p:spPr bwMode="auto">
          <a:xfrm>
            <a:off x="6616470" y="5605667"/>
            <a:ext cx="2396360" cy="352433"/>
          </a:xfrm>
          <a:prstGeom prst="borderCallout1">
            <a:avLst>
              <a:gd name="adj1" fmla="val 42937"/>
              <a:gd name="adj2" fmla="val 289"/>
              <a:gd name="adj3" fmla="val 113709"/>
              <a:gd name="adj4" fmla="val -26696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Press “Export” to export.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34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06" y="4697333"/>
            <a:ext cx="7864915" cy="132784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/>
          <a:srcRect b="22212"/>
          <a:stretch/>
        </p:blipFill>
        <p:spPr>
          <a:xfrm>
            <a:off x="441207" y="1768490"/>
            <a:ext cx="7864915" cy="28126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 Menu </a:t>
            </a:r>
            <a:r>
              <a:rPr lang="en-US" altLang="ja-JP" dirty="0" smtClean="0"/>
              <a:t>description(2/4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Excel bul</a:t>
            </a:r>
            <a:r>
              <a:rPr lang="en-US" altLang="ja-JP" b="1" dirty="0" smtClean="0"/>
              <a:t>k import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Upload the file downloaded from the "Excel bulk export" menu and select what menus to import.</a:t>
            </a:r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  <p:pic>
        <p:nvPicPr>
          <p:cNvPr id="4" name="図 3" descr="C:\Users\113414A009FT8\Desktop\20160220131903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4564865"/>
            <a:ext cx="8963512" cy="3416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正方形/長方形 6"/>
          <p:cNvSpPr/>
          <p:nvPr/>
        </p:nvSpPr>
        <p:spPr bwMode="auto">
          <a:xfrm>
            <a:off x="1547580" y="2420860"/>
            <a:ext cx="1008140" cy="4320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584000" y="5305954"/>
            <a:ext cx="1015790" cy="19577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線吹き出し 1 (枠付き) 8"/>
          <p:cNvSpPr/>
          <p:nvPr/>
        </p:nvSpPr>
        <p:spPr bwMode="auto">
          <a:xfrm>
            <a:off x="2915770" y="2440135"/>
            <a:ext cx="2736380" cy="347239"/>
          </a:xfrm>
          <a:prstGeom prst="borderCallout1">
            <a:avLst>
              <a:gd name="adj1" fmla="val 42937"/>
              <a:gd name="adj2" fmla="val 289"/>
              <a:gd name="adj3" fmla="val 71780"/>
              <a:gd name="adj4" fmla="val -13757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Upload Zip file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線吹き出し 1 (枠付き) 9"/>
          <p:cNvSpPr/>
          <p:nvPr/>
        </p:nvSpPr>
        <p:spPr bwMode="auto">
          <a:xfrm>
            <a:off x="2232567" y="3086170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18547"/>
              <a:gd name="adj4" fmla="val -23335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Select what menus to import.</a:t>
            </a:r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2903565" y="5435120"/>
            <a:ext cx="2422301" cy="504070"/>
          </a:xfrm>
          <a:prstGeom prst="borderCallout1">
            <a:avLst>
              <a:gd name="adj1" fmla="val 42937"/>
              <a:gd name="adj2" fmla="val 289"/>
              <a:gd name="adj3" fmla="val 9705"/>
              <a:gd name="adj4" fmla="val -19787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Press "Import" to import.</a:t>
            </a:r>
          </a:p>
        </p:txBody>
      </p:sp>
    </p:spTree>
    <p:extLst>
      <p:ext uri="{BB962C8B-B14F-4D97-AF65-F5344CB8AC3E}">
        <p14:creationId xmlns:p14="http://schemas.microsoft.com/office/powerpoint/2010/main" val="40057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01" y="2926746"/>
            <a:ext cx="6975110" cy="322932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69" y="1459213"/>
            <a:ext cx="7399232" cy="136226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18" y="2191279"/>
            <a:ext cx="3962400" cy="2133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 Menu </a:t>
            </a:r>
            <a:r>
              <a:rPr lang="en-US" altLang="ja-JP" dirty="0" smtClean="0"/>
              <a:t>description(3/4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Excel bulk export/import </a:t>
            </a:r>
            <a:r>
              <a:rPr lang="en-US" altLang="ja-JP" b="1" dirty="0" smtClean="0"/>
              <a:t>list</a:t>
            </a:r>
            <a:br>
              <a:rPr lang="en-US" altLang="ja-JP" b="1" dirty="0" smtClean="0"/>
            </a:br>
            <a:r>
              <a:rPr lang="en-US" altLang="ja-JP" sz="1800" dirty="0" smtClean="0"/>
              <a:t>Download and extract files and edit them.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9" name="線吹き出し 1 (枠付き) 8"/>
          <p:cNvSpPr/>
          <p:nvPr/>
        </p:nvSpPr>
        <p:spPr bwMode="auto">
          <a:xfrm>
            <a:off x="3697912" y="3137289"/>
            <a:ext cx="4464620" cy="347239"/>
          </a:xfrm>
          <a:prstGeom prst="borderCallout1">
            <a:avLst>
              <a:gd name="adj1" fmla="val 42937"/>
              <a:gd name="adj2" fmla="val 289"/>
              <a:gd name="adj3" fmla="val -13072"/>
              <a:gd name="adj4" fmla="val -1450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Exported/Imported content (File folder)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269401" y="4365130"/>
            <a:ext cx="6975110" cy="190436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6425211" y="4948498"/>
            <a:ext cx="1963319" cy="347589"/>
          </a:xfrm>
          <a:prstGeom prst="borderCallout1">
            <a:avLst>
              <a:gd name="adj1" fmla="val 42937"/>
              <a:gd name="adj2" fmla="val 289"/>
              <a:gd name="adj3" fmla="val 20837"/>
              <a:gd name="adj4" fmla="val -1710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Use this field to edit the files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6080163" y="1618797"/>
            <a:ext cx="1656108" cy="31242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線吹き出し 1 (枠付き) 15"/>
          <p:cNvSpPr/>
          <p:nvPr/>
        </p:nvSpPr>
        <p:spPr bwMode="auto">
          <a:xfrm>
            <a:off x="6271376" y="2302222"/>
            <a:ext cx="2592482" cy="347589"/>
          </a:xfrm>
          <a:prstGeom prst="borderCallout1">
            <a:avLst>
              <a:gd name="adj1" fmla="val 42937"/>
              <a:gd name="adj2" fmla="val 289"/>
              <a:gd name="adj3" fmla="val -97544"/>
              <a:gd name="adj4" fmla="val -270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Download and extract files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2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492870"/>
            <a:ext cx="8120044" cy="37108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 Menu </a:t>
            </a:r>
            <a:r>
              <a:rPr lang="en-US" altLang="ja-JP" dirty="0" smtClean="0"/>
              <a:t>description(4/4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Excel bulk export/import list</a:t>
            </a:r>
          </a:p>
          <a:p>
            <a:pPr indent="0"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This menu allows users to see the </a:t>
            </a:r>
            <a:r>
              <a:rPr lang="en-US" altLang="ja-JP" sz="1600" dirty="0" smtClean="0">
                <a:solidFill>
                  <a:srgbClr val="000000"/>
                </a:solidFill>
              </a:rPr>
              <a:t>information for </a:t>
            </a:r>
            <a:r>
              <a:rPr lang="en-US" altLang="ja-JP" sz="1600" dirty="0">
                <a:solidFill>
                  <a:srgbClr val="000000"/>
                </a:solidFill>
              </a:rPr>
              <a:t>previous excel bulk exports/imports.</a:t>
            </a:r>
            <a:br>
              <a:rPr lang="en-US" altLang="ja-JP" sz="1600" dirty="0">
                <a:solidFill>
                  <a:srgbClr val="000000"/>
                </a:solidFill>
              </a:rPr>
            </a:br>
            <a:r>
              <a:rPr lang="en-US" altLang="ja-JP" sz="1600" dirty="0">
                <a:solidFill>
                  <a:srgbClr val="000000"/>
                </a:solidFill>
              </a:rPr>
              <a:t>Users can also see the progress status for the operations and download their respective data.</a:t>
            </a:r>
            <a:br>
              <a:rPr lang="en-US" altLang="ja-JP" sz="1600" dirty="0">
                <a:solidFill>
                  <a:srgbClr val="000000"/>
                </a:solidFill>
              </a:rPr>
            </a:br>
            <a:r>
              <a:rPr lang="en-US" altLang="ja-JP" sz="1600" dirty="0">
                <a:solidFill>
                  <a:srgbClr val="000000"/>
                </a:solidFill>
              </a:rPr>
              <a:t/>
            </a:r>
            <a:br>
              <a:rPr lang="en-US" altLang="ja-JP" sz="1600" dirty="0">
                <a:solidFill>
                  <a:srgbClr val="000000"/>
                </a:solidFill>
              </a:rPr>
            </a:br>
            <a:endParaRPr lang="en-US" altLang="ja-JP" sz="1600" b="1" dirty="0"/>
          </a:p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047416" y="4664902"/>
            <a:ext cx="824536" cy="64854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427980" y="4664902"/>
            <a:ext cx="948994" cy="64854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871952" y="4664903"/>
            <a:ext cx="529166" cy="64854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166332" y="4664902"/>
            <a:ext cx="360050" cy="64854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376974" y="4670483"/>
            <a:ext cx="529166" cy="6429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線吹き出し 1 (枠付き) 9"/>
          <p:cNvSpPr/>
          <p:nvPr/>
        </p:nvSpPr>
        <p:spPr bwMode="auto">
          <a:xfrm>
            <a:off x="2690280" y="3861060"/>
            <a:ext cx="3600500" cy="538138"/>
          </a:xfrm>
          <a:prstGeom prst="borderCallout1">
            <a:avLst>
              <a:gd name="adj1" fmla="val 42937"/>
              <a:gd name="adj2" fmla="val 289"/>
              <a:gd name="adj3" fmla="val 148507"/>
              <a:gd name="adj4" fmla="val -6276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Displays the status of the operation. 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05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The 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operation will go through the following statuses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:</a:t>
            </a:r>
            <a:br>
              <a:rPr lang="en-US" altLang="ja-JP" sz="105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"Not executed", "Executing", 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"Finished".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3707880" y="5598695"/>
            <a:ext cx="2513796" cy="580076"/>
          </a:xfrm>
          <a:prstGeom prst="borderCallout1">
            <a:avLst>
              <a:gd name="adj1" fmla="val 42937"/>
              <a:gd name="adj2" fmla="val 289"/>
              <a:gd name="adj3" fmla="val -55535"/>
              <a:gd name="adj4" fmla="val -1679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/>
              <a:t>Check the execution user and 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>if </a:t>
            </a:r>
            <a:r>
              <a:rPr lang="en-US" altLang="ja-JP" sz="1100" dirty="0"/>
              <a:t>the operation </a:t>
            </a:r>
            <a:r>
              <a:rPr lang="en-US" altLang="ja-JP" sz="1100" dirty="0" smtClean="0"/>
              <a:t>includes/excludes</a:t>
            </a:r>
            <a:br>
              <a:rPr lang="en-US" altLang="ja-JP" sz="1100" dirty="0" smtClean="0"/>
            </a:br>
            <a:r>
              <a:rPr lang="en-US" altLang="ja-JP" sz="1100" dirty="0" smtClean="0"/>
              <a:t> </a:t>
            </a:r>
            <a:r>
              <a:rPr lang="en-US" altLang="ja-JP" sz="1100" dirty="0"/>
              <a:t>abolished information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>
            <a:off x="4211950" y="5225699"/>
            <a:ext cx="120058" cy="372996"/>
          </a:xfrm>
          <a:prstGeom prst="line">
            <a:avLst/>
          </a:prstGeom>
          <a:ln w="25400">
            <a:headEnd type="oval" w="med" len="med"/>
            <a:tailEnd type="oval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線吹き出し 1 (枠付き) 12"/>
          <p:cNvSpPr/>
          <p:nvPr/>
        </p:nvSpPr>
        <p:spPr bwMode="auto">
          <a:xfrm>
            <a:off x="5566047" y="4239408"/>
            <a:ext cx="2877407" cy="404797"/>
          </a:xfrm>
          <a:prstGeom prst="borderCallout1">
            <a:avLst>
              <a:gd name="adj1" fmla="val 42937"/>
              <a:gd name="adj2" fmla="val 289"/>
              <a:gd name="adj3" fmla="val 139438"/>
              <a:gd name="adj4" fmla="val -17922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Check/Download exported/imported files.</a:t>
            </a:r>
          </a:p>
        </p:txBody>
      </p:sp>
      <p:sp>
        <p:nvSpPr>
          <p:cNvPr id="14" name="線吹き出し 1 (枠付き) 13"/>
          <p:cNvSpPr/>
          <p:nvPr/>
        </p:nvSpPr>
        <p:spPr bwMode="auto">
          <a:xfrm>
            <a:off x="6427174" y="5014269"/>
            <a:ext cx="2016280" cy="504070"/>
          </a:xfrm>
          <a:prstGeom prst="borderCallout1">
            <a:avLst>
              <a:gd name="adj1" fmla="val 42937"/>
              <a:gd name="adj2" fmla="val 289"/>
              <a:gd name="adj3" fmla="val 22046"/>
              <a:gd name="adj4" fmla="val -28894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Check the result of 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previous</a:t>
            </a:r>
            <a:br>
              <a:rPr lang="en-US" altLang="ja-JP" sz="105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exports/imports.</a:t>
            </a:r>
          </a:p>
        </p:txBody>
      </p:sp>
    </p:spTree>
    <p:extLst>
      <p:ext uri="{BB962C8B-B14F-4D97-AF65-F5344CB8AC3E}">
        <p14:creationId xmlns:p14="http://schemas.microsoft.com/office/powerpoint/2010/main" val="24329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590" y="502967"/>
            <a:ext cx="2880400" cy="405683"/>
          </a:xfrm>
        </p:spPr>
        <p:txBody>
          <a:bodyPr/>
          <a:lstStyle/>
          <a:p>
            <a:r>
              <a:rPr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08650"/>
            <a:ext cx="5976830" cy="540075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Introductio</a:t>
            </a:r>
            <a:r>
              <a:rPr lang="en-US" altLang="ja-JP" dirty="0"/>
              <a:t>n</a:t>
            </a:r>
            <a:br>
              <a:rPr lang="en-US" altLang="ja-JP" dirty="0"/>
            </a:br>
            <a:r>
              <a:rPr lang="en-US" altLang="ja-JP" dirty="0"/>
              <a:t>1.</a:t>
            </a:r>
            <a:r>
              <a:rPr lang="ja-JP" altLang="en-US" dirty="0"/>
              <a:t> </a:t>
            </a:r>
            <a:r>
              <a:rPr lang="en-US" altLang="ja-JP" dirty="0" smtClean="0">
                <a:hlinkClick r:id="rId2" action="ppaction://hlinksldjump"/>
              </a:rPr>
              <a:t>Introduction</a:t>
            </a:r>
            <a:r>
              <a:rPr lang="en-US" altLang="ja-JP" dirty="0">
                <a:hlinkClick r:id="rId2" action="ppaction://hlinksldjump"/>
              </a:rPr>
              <a:t/>
            </a:r>
            <a:br>
              <a:rPr lang="en-US" altLang="ja-JP" dirty="0">
                <a:hlinkClick r:id="rId2" action="ppaction://hlinksldjump"/>
              </a:rPr>
            </a:b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Export/Import function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3" action="ppaction://hlinksldjump"/>
              </a:rPr>
              <a:t>Overview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4" action="ppaction://hlinksldjump"/>
              </a:rPr>
              <a:t>Menu overview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5" action="ppaction://hlinksldjump"/>
              </a:rPr>
              <a:t>Work flow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6" action="ppaction://hlinksldjump"/>
              </a:rPr>
              <a:t>Menu description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smtClean="0"/>
              <a:t>3.  Excel</a:t>
            </a:r>
            <a:r>
              <a:rPr lang="ja-JP" altLang="en-US" dirty="0"/>
              <a:t> </a:t>
            </a:r>
            <a:r>
              <a:rPr lang="en-US" altLang="ja-JP" dirty="0" smtClean="0"/>
              <a:t>bulk export/import function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7" action="ppaction://hlinksldjump"/>
              </a:rPr>
              <a:t>Overview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8" action="ppaction://hlinksldjump"/>
              </a:rPr>
              <a:t>Menu overview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9" action="ppaction://hlinksldjump"/>
              </a:rPr>
              <a:t>Work flow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10" action="ppaction://hlinksldjump"/>
              </a:rPr>
              <a:t>Menu description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Export/Import function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73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10636" b="1786"/>
          <a:stretch/>
        </p:blipFill>
        <p:spPr>
          <a:xfrm>
            <a:off x="611450" y="2276876"/>
            <a:ext cx="7633060" cy="39605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 smtClean="0"/>
              <a:t>　</a:t>
            </a:r>
            <a:r>
              <a:rPr lang="en-US" altLang="ja-JP" kern="0" dirty="0" smtClean="0"/>
              <a:t>Introduction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880328"/>
          </a:xfrm>
        </p:spPr>
        <p:txBody>
          <a:bodyPr/>
          <a:lstStyle/>
          <a:p>
            <a:r>
              <a:rPr lang="en-US" altLang="ja-JP" b="1" dirty="0"/>
              <a:t>About this document</a:t>
            </a:r>
            <a:br>
              <a:rPr lang="en-US" altLang="ja-JP" b="1" dirty="0"/>
            </a:br>
            <a:r>
              <a:rPr lang="en-US" altLang="ja-JP" sz="1600" dirty="0"/>
              <a:t>This document </a:t>
            </a:r>
            <a:r>
              <a:rPr lang="en-US" altLang="ja-JP" sz="1600" dirty="0" smtClean="0"/>
              <a:t>aims to  </a:t>
            </a:r>
            <a:r>
              <a:rPr lang="en-US" altLang="ja-JP" sz="1600" dirty="0"/>
              <a:t>explain the "Export/Import " Menu and its </a:t>
            </a:r>
            <a:r>
              <a:rPr lang="en-US" altLang="ja-JP" sz="1600" dirty="0" smtClean="0"/>
              <a:t>functions.</a:t>
            </a:r>
            <a:br>
              <a:rPr lang="en-US" altLang="ja-JP" sz="1600" dirty="0" smtClean="0"/>
            </a:br>
            <a:r>
              <a:rPr lang="en-US" altLang="ja-JP" sz="1600" dirty="0" smtClean="0"/>
              <a:t>Detailed </a:t>
            </a:r>
            <a:r>
              <a:rPr lang="en-US" altLang="ja-JP" sz="1600" dirty="0"/>
              <a:t>specifications are described in the </a:t>
            </a:r>
            <a:r>
              <a:rPr lang="en-US" altLang="ja-JP" sz="1600" dirty="0">
                <a:solidFill>
                  <a:srgbClr val="FF0000"/>
                </a:solidFill>
                <a:hlinkClick r:id="rId3"/>
              </a:rPr>
              <a:t>User</a:t>
            </a:r>
            <a:r>
              <a:rPr lang="en-US" altLang="ja-JP" sz="1600" dirty="0">
                <a:hlinkClick r:id="rId3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hlinkClick r:id="rId3"/>
              </a:rPr>
              <a:t>Instruction </a:t>
            </a:r>
            <a:r>
              <a:rPr lang="en-US" altLang="ja-JP" sz="1600" dirty="0" smtClean="0">
                <a:solidFill>
                  <a:srgbClr val="FF0000"/>
                </a:solidFill>
                <a:hlinkClick r:id="rId3"/>
              </a:rPr>
              <a:t>Manual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   Please refer to it as needed</a:t>
            </a:r>
            <a:r>
              <a:rPr lang="en-US" altLang="ja-JP" sz="1600" dirty="0" smtClean="0"/>
              <a:t>.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2761590" y="3071666"/>
            <a:ext cx="576080" cy="78939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Export/Import function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直線コネクタ 101"/>
          <p:cNvCxnSpPr/>
          <p:nvPr/>
        </p:nvCxnSpPr>
        <p:spPr bwMode="auto">
          <a:xfrm>
            <a:off x="7100228" y="3346913"/>
            <a:ext cx="612051" cy="2460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" idx="1"/>
            <a:endCxn id="14" idx="3"/>
          </p:cNvCxnSpPr>
          <p:nvPr/>
        </p:nvCxnSpPr>
        <p:spPr bwMode="auto">
          <a:xfrm>
            <a:off x="1857160" y="3359215"/>
            <a:ext cx="612051" cy="2460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4453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2.1 </a:t>
            </a:r>
            <a:r>
              <a:rPr lang="en-US" altLang="ja-JP" dirty="0" smtClean="0"/>
              <a:t>Overview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89" y="766042"/>
            <a:ext cx="8784976" cy="16548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Overview of Export/Import </a:t>
            </a:r>
            <a:r>
              <a:rPr lang="en-US" altLang="ja-JP" b="1" dirty="0" smtClean="0"/>
              <a:t>function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By using the "Export/Import" function, users can move Data registered in one ITA System (Parameter sheets, Conductor, Playbooks, 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) to a different ITA server.</a:t>
            </a:r>
            <a:r>
              <a:rPr lang="en-US" altLang="ja-JP" sz="1000" dirty="0" smtClean="0"/>
              <a:t/>
            </a:r>
            <a:br>
              <a:rPr lang="en-US" altLang="ja-JP" sz="1000" dirty="0" smtClean="0"/>
            </a:br>
            <a:r>
              <a:rPr lang="en-US" altLang="ja-JP" dirty="0" smtClean="0"/>
              <a:t>Importing existing menus will overwrite the previously existing menus.</a:t>
            </a:r>
            <a:endParaRPr lang="en-US" altLang="ja-JP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9" y="2496488"/>
            <a:ext cx="443217" cy="756075"/>
          </a:xfrm>
          <a:prstGeom prst="rect">
            <a:avLst/>
          </a:prstGeom>
        </p:spPr>
      </p:pic>
      <p:graphicFrame>
        <p:nvGraphicFramePr>
          <p:cNvPr id="13" name="表 12"/>
          <p:cNvGraphicFramePr>
            <a:graphicFrameLocks noGrp="1"/>
          </p:cNvGraphicFramePr>
          <p:nvPr>
            <p:extLst/>
          </p:nvPr>
        </p:nvGraphicFramePr>
        <p:xfrm>
          <a:off x="1796478" y="2526491"/>
          <a:ext cx="1468939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4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389216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361992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429527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737" y="3096668"/>
            <a:ext cx="786452" cy="573074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4378004" y="2292775"/>
            <a:ext cx="831853" cy="957568"/>
            <a:chOff x="5966291" y="2667781"/>
            <a:chExt cx="831853" cy="957568"/>
          </a:xfrm>
        </p:grpSpPr>
        <p:sp>
          <p:nvSpPr>
            <p:cNvPr id="17" name="Freeform 85"/>
            <p:cNvSpPr>
              <a:spLocks noChangeAspect="1"/>
            </p:cNvSpPr>
            <p:nvPr/>
          </p:nvSpPr>
          <p:spPr bwMode="gray">
            <a:xfrm>
              <a:off x="5966291" y="2667781"/>
              <a:ext cx="831853" cy="957568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フリーフォーム 17"/>
            <p:cNvSpPr>
              <a:spLocks noChangeAspect="1"/>
            </p:cNvSpPr>
            <p:nvPr/>
          </p:nvSpPr>
          <p:spPr bwMode="gray">
            <a:xfrm>
              <a:off x="6116078" y="2713252"/>
              <a:ext cx="636060" cy="866626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テキスト ボックス 18"/>
            <p:cNvSpPr txBox="1">
              <a:spLocks noChangeAspect="1"/>
            </p:cNvSpPr>
            <p:nvPr/>
          </p:nvSpPr>
          <p:spPr bwMode="gray">
            <a:xfrm>
              <a:off x="6020656" y="2868259"/>
              <a:ext cx="369506" cy="12109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  <a:endPara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395536" y="2278387"/>
            <a:ext cx="8567854" cy="1436058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0156" y="1988414"/>
            <a:ext cx="18757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Export</a:t>
            </a:r>
            <a:endParaRPr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266" y="2550356"/>
            <a:ext cx="443217" cy="756075"/>
          </a:xfrm>
          <a:prstGeom prst="rect">
            <a:avLst/>
          </a:prstGeom>
        </p:spPr>
      </p:pic>
      <p:grpSp>
        <p:nvGrpSpPr>
          <p:cNvPr id="2" name="グループ化 1"/>
          <p:cNvGrpSpPr/>
          <p:nvPr/>
        </p:nvGrpSpPr>
        <p:grpSpPr>
          <a:xfrm>
            <a:off x="2332109" y="1977359"/>
            <a:ext cx="2311901" cy="369332"/>
            <a:chOff x="3042367" y="2084321"/>
            <a:chExt cx="2469766" cy="369332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3042367" y="2084321"/>
              <a:ext cx="24697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ja-JP" dirty="0"/>
                <a:t>Import</a:t>
              </a:r>
              <a:endParaRPr lang="ja-JP" altLang="en-US" dirty="0"/>
            </a:p>
          </p:txBody>
        </p:sp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0557" y="2179223"/>
              <a:ext cx="279851" cy="242056"/>
            </a:xfrm>
            <a:prstGeom prst="rect">
              <a:avLst/>
            </a:prstGeom>
          </p:spPr>
        </p:pic>
      </p:grpSp>
      <p:sp>
        <p:nvSpPr>
          <p:cNvPr id="21" name="テキスト ボックス 20"/>
          <p:cNvSpPr txBox="1"/>
          <p:nvPr/>
        </p:nvSpPr>
        <p:spPr>
          <a:xfrm>
            <a:off x="4220030" y="3309716"/>
            <a:ext cx="155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Export/Import Data</a:t>
            </a:r>
          </a:p>
          <a:p>
            <a:pPr algn="ctr"/>
            <a:r>
              <a:rPr lang="en-US" altLang="ja-JP" sz="1000" dirty="0"/>
              <a:t>(</a:t>
            </a:r>
            <a:r>
              <a:rPr lang="en-US" altLang="ja-JP" sz="1000" dirty="0" err="1"/>
              <a:t>kym</a:t>
            </a:r>
            <a:r>
              <a:rPr lang="ja-JP" altLang="en-US" sz="1000" dirty="0"/>
              <a:t> </a:t>
            </a:r>
            <a:r>
              <a:rPr lang="en-US" altLang="ja-JP" sz="1000" dirty="0"/>
              <a:t>file)</a:t>
            </a:r>
            <a:endParaRPr lang="ja-JP" altLang="en-US" sz="1000" dirty="0"/>
          </a:p>
        </p:txBody>
      </p:sp>
      <p:cxnSp>
        <p:nvCxnSpPr>
          <p:cNvPr id="37" name="直線コネクタ 36"/>
          <p:cNvCxnSpPr/>
          <p:nvPr/>
        </p:nvCxnSpPr>
        <p:spPr bwMode="auto">
          <a:xfrm>
            <a:off x="1548025" y="2357746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/>
          <p:nvPr/>
        </p:nvCxnSpPr>
        <p:spPr bwMode="auto">
          <a:xfrm>
            <a:off x="6751272" y="2346691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フリーフォーム 41"/>
          <p:cNvSpPr>
            <a:spLocks noChangeAspect="1"/>
          </p:cNvSpPr>
          <p:nvPr/>
        </p:nvSpPr>
        <p:spPr bwMode="gray">
          <a:xfrm>
            <a:off x="645437" y="2052464"/>
            <a:ext cx="279851" cy="264735"/>
          </a:xfrm>
          <a:custGeom>
            <a:avLst/>
            <a:gdLst>
              <a:gd name="connsiteX0" fmla="*/ 9636 w 739775"/>
              <a:gd name="connsiteY0" fmla="*/ 450579 h 699817"/>
              <a:gd name="connsiteX1" fmla="*/ 68937 w 739775"/>
              <a:gd name="connsiteY1" fmla="*/ 450579 h 699817"/>
              <a:gd name="connsiteX2" fmla="*/ 78573 w 739775"/>
              <a:gd name="connsiteY2" fmla="*/ 460194 h 699817"/>
              <a:gd name="connsiteX3" fmla="*/ 78573 w 739775"/>
              <a:gd name="connsiteY3" fmla="*/ 611807 h 699817"/>
              <a:gd name="connsiteX4" fmla="*/ 88210 w 739775"/>
              <a:gd name="connsiteY4" fmla="*/ 621422 h 699817"/>
              <a:gd name="connsiteX5" fmla="*/ 651566 w 739775"/>
              <a:gd name="connsiteY5" fmla="*/ 621422 h 699817"/>
              <a:gd name="connsiteX6" fmla="*/ 661202 w 739775"/>
              <a:gd name="connsiteY6" fmla="*/ 611807 h 699817"/>
              <a:gd name="connsiteX7" fmla="*/ 661202 w 739775"/>
              <a:gd name="connsiteY7" fmla="*/ 460194 h 699817"/>
              <a:gd name="connsiteX8" fmla="*/ 671579 w 739775"/>
              <a:gd name="connsiteY8" fmla="*/ 450579 h 699817"/>
              <a:gd name="connsiteX9" fmla="*/ 730139 w 739775"/>
              <a:gd name="connsiteY9" fmla="*/ 450579 h 699817"/>
              <a:gd name="connsiteX10" fmla="*/ 739775 w 739775"/>
              <a:gd name="connsiteY10" fmla="*/ 460194 h 699817"/>
              <a:gd name="connsiteX11" fmla="*/ 739775 w 739775"/>
              <a:gd name="connsiteY11" fmla="*/ 689463 h 699817"/>
              <a:gd name="connsiteX12" fmla="*/ 730139 w 739775"/>
              <a:gd name="connsiteY12" fmla="*/ 699817 h 699817"/>
              <a:gd name="connsiteX13" fmla="*/ 9636 w 739775"/>
              <a:gd name="connsiteY13" fmla="*/ 699817 h 699817"/>
              <a:gd name="connsiteX14" fmla="*/ 0 w 739775"/>
              <a:gd name="connsiteY14" fmla="*/ 689463 h 699817"/>
              <a:gd name="connsiteX15" fmla="*/ 0 w 739775"/>
              <a:gd name="connsiteY15" fmla="*/ 460194 h 699817"/>
              <a:gd name="connsiteX16" fmla="*/ 9636 w 739775"/>
              <a:gd name="connsiteY16" fmla="*/ 450579 h 699817"/>
              <a:gd name="connsiteX17" fmla="*/ 376238 w 739775"/>
              <a:gd name="connsiteY17" fmla="*/ 0 h 699817"/>
              <a:gd name="connsiteX18" fmla="*/ 384035 w 739775"/>
              <a:gd name="connsiteY18" fmla="*/ 5575 h 699817"/>
              <a:gd name="connsiteX19" fmla="*/ 447899 w 739775"/>
              <a:gd name="connsiteY19" fmla="*/ 116351 h 699817"/>
              <a:gd name="connsiteX20" fmla="*/ 463494 w 739775"/>
              <a:gd name="connsiteY20" fmla="*/ 143858 h 699817"/>
              <a:gd name="connsiteX21" fmla="*/ 527358 w 739775"/>
              <a:gd name="connsiteY21" fmla="*/ 253890 h 699817"/>
              <a:gd name="connsiteX22" fmla="*/ 519189 w 739775"/>
              <a:gd name="connsiteY22" fmla="*/ 268016 h 699817"/>
              <a:gd name="connsiteX23" fmla="*/ 427038 w 739775"/>
              <a:gd name="connsiteY23" fmla="*/ 268016 h 699817"/>
              <a:gd name="connsiteX24" fmla="*/ 427038 w 739775"/>
              <a:gd name="connsiteY24" fmla="*/ 276447 h 699817"/>
              <a:gd name="connsiteX25" fmla="*/ 427038 w 739775"/>
              <a:gd name="connsiteY25" fmla="*/ 569934 h 699817"/>
              <a:gd name="connsiteX26" fmla="*/ 410958 w 739775"/>
              <a:gd name="connsiteY26" fmla="*/ 585517 h 699817"/>
              <a:gd name="connsiteX27" fmla="*/ 340788 w 739775"/>
              <a:gd name="connsiteY27" fmla="*/ 585517 h 699817"/>
              <a:gd name="connsiteX28" fmla="*/ 325438 w 739775"/>
              <a:gd name="connsiteY28" fmla="*/ 569934 h 699817"/>
              <a:gd name="connsiteX29" fmla="*/ 325438 w 739775"/>
              <a:gd name="connsiteY29" fmla="*/ 268016 h 699817"/>
              <a:gd name="connsiteX30" fmla="*/ 318112 w 739775"/>
              <a:gd name="connsiteY30" fmla="*/ 268016 h 699817"/>
              <a:gd name="connsiteX31" fmla="*/ 232545 w 739775"/>
              <a:gd name="connsiteY31" fmla="*/ 268016 h 699817"/>
              <a:gd name="connsiteX32" fmla="*/ 225119 w 739775"/>
              <a:gd name="connsiteY32" fmla="*/ 253890 h 699817"/>
              <a:gd name="connsiteX33" fmla="*/ 288982 w 739775"/>
              <a:gd name="connsiteY33" fmla="*/ 143858 h 699817"/>
              <a:gd name="connsiteX34" fmla="*/ 304577 w 739775"/>
              <a:gd name="connsiteY34" fmla="*/ 116351 h 699817"/>
              <a:gd name="connsiteX35" fmla="*/ 368441 w 739775"/>
              <a:gd name="connsiteY35" fmla="*/ 5575 h 699817"/>
              <a:gd name="connsiteX36" fmla="*/ 376238 w 739775"/>
              <a:gd name="connsiteY36" fmla="*/ 0 h 69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39775" h="699817">
                <a:moveTo>
                  <a:pt x="9636" y="450579"/>
                </a:moveTo>
                <a:cubicBezTo>
                  <a:pt x="68937" y="450579"/>
                  <a:pt x="68937" y="450579"/>
                  <a:pt x="68937" y="450579"/>
                </a:cubicBezTo>
                <a:cubicBezTo>
                  <a:pt x="74126" y="450579"/>
                  <a:pt x="78573" y="455017"/>
                  <a:pt x="78573" y="460194"/>
                </a:cubicBezTo>
                <a:cubicBezTo>
                  <a:pt x="78573" y="611807"/>
                  <a:pt x="78573" y="611807"/>
                  <a:pt x="78573" y="611807"/>
                </a:cubicBezTo>
                <a:cubicBezTo>
                  <a:pt x="78573" y="616984"/>
                  <a:pt x="83021" y="621422"/>
                  <a:pt x="88210" y="621422"/>
                </a:cubicBezTo>
                <a:cubicBezTo>
                  <a:pt x="651566" y="621422"/>
                  <a:pt x="651566" y="621422"/>
                  <a:pt x="651566" y="621422"/>
                </a:cubicBezTo>
                <a:cubicBezTo>
                  <a:pt x="656754" y="621422"/>
                  <a:pt x="661202" y="616984"/>
                  <a:pt x="661202" y="611807"/>
                </a:cubicBezTo>
                <a:cubicBezTo>
                  <a:pt x="661202" y="460194"/>
                  <a:pt x="661202" y="460194"/>
                  <a:pt x="661202" y="460194"/>
                </a:cubicBezTo>
                <a:cubicBezTo>
                  <a:pt x="661202" y="455017"/>
                  <a:pt x="665649" y="450579"/>
                  <a:pt x="671579" y="450579"/>
                </a:cubicBezTo>
                <a:cubicBezTo>
                  <a:pt x="730139" y="450579"/>
                  <a:pt x="730139" y="450579"/>
                  <a:pt x="730139" y="450579"/>
                </a:cubicBezTo>
                <a:cubicBezTo>
                  <a:pt x="735328" y="450579"/>
                  <a:pt x="739775" y="455017"/>
                  <a:pt x="739775" y="460194"/>
                </a:cubicBezTo>
                <a:lnTo>
                  <a:pt x="739775" y="689463"/>
                </a:lnTo>
                <a:cubicBezTo>
                  <a:pt x="739775" y="695380"/>
                  <a:pt x="735328" y="699817"/>
                  <a:pt x="730139" y="699817"/>
                </a:cubicBezTo>
                <a:cubicBezTo>
                  <a:pt x="9636" y="699817"/>
                  <a:pt x="9636" y="699817"/>
                  <a:pt x="9636" y="699817"/>
                </a:cubicBezTo>
                <a:cubicBezTo>
                  <a:pt x="4448" y="699817"/>
                  <a:pt x="0" y="695380"/>
                  <a:pt x="0" y="689463"/>
                </a:cubicBezTo>
                <a:cubicBezTo>
                  <a:pt x="0" y="460194"/>
                  <a:pt x="0" y="460194"/>
                  <a:pt x="0" y="460194"/>
                </a:cubicBezTo>
                <a:cubicBezTo>
                  <a:pt x="0" y="455017"/>
                  <a:pt x="4448" y="450579"/>
                  <a:pt x="9636" y="450579"/>
                </a:cubicBezTo>
                <a:close/>
                <a:moveTo>
                  <a:pt x="376238" y="0"/>
                </a:moveTo>
                <a:cubicBezTo>
                  <a:pt x="379023" y="0"/>
                  <a:pt x="381808" y="1858"/>
                  <a:pt x="384035" y="5575"/>
                </a:cubicBezTo>
                <a:cubicBezTo>
                  <a:pt x="447899" y="116351"/>
                  <a:pt x="447899" y="116351"/>
                  <a:pt x="447899" y="116351"/>
                </a:cubicBezTo>
                <a:cubicBezTo>
                  <a:pt x="452355" y="123785"/>
                  <a:pt x="459038" y="135680"/>
                  <a:pt x="463494" y="143858"/>
                </a:cubicBezTo>
                <a:cubicBezTo>
                  <a:pt x="527358" y="253890"/>
                  <a:pt x="527358" y="253890"/>
                  <a:pt x="527358" y="253890"/>
                </a:cubicBezTo>
                <a:cubicBezTo>
                  <a:pt x="531813" y="261325"/>
                  <a:pt x="528100" y="268016"/>
                  <a:pt x="519189" y="268016"/>
                </a:cubicBezTo>
                <a:lnTo>
                  <a:pt x="427038" y="268016"/>
                </a:lnTo>
                <a:lnTo>
                  <a:pt x="427038" y="276447"/>
                </a:lnTo>
                <a:cubicBezTo>
                  <a:pt x="427038" y="569934"/>
                  <a:pt x="427038" y="569934"/>
                  <a:pt x="427038" y="569934"/>
                </a:cubicBezTo>
                <a:cubicBezTo>
                  <a:pt x="427038" y="578839"/>
                  <a:pt x="419729" y="585517"/>
                  <a:pt x="410958" y="585517"/>
                </a:cubicBezTo>
                <a:cubicBezTo>
                  <a:pt x="340788" y="585517"/>
                  <a:pt x="340788" y="585517"/>
                  <a:pt x="340788" y="585517"/>
                </a:cubicBezTo>
                <a:cubicBezTo>
                  <a:pt x="332747" y="585517"/>
                  <a:pt x="325438" y="578839"/>
                  <a:pt x="325438" y="569934"/>
                </a:cubicBezTo>
                <a:lnTo>
                  <a:pt x="325438" y="268016"/>
                </a:lnTo>
                <a:lnTo>
                  <a:pt x="318112" y="268016"/>
                </a:lnTo>
                <a:cubicBezTo>
                  <a:pt x="232545" y="268016"/>
                  <a:pt x="232545" y="268016"/>
                  <a:pt x="232545" y="268016"/>
                </a:cubicBezTo>
                <a:cubicBezTo>
                  <a:pt x="224376" y="268016"/>
                  <a:pt x="220663" y="261325"/>
                  <a:pt x="225119" y="253890"/>
                </a:cubicBezTo>
                <a:cubicBezTo>
                  <a:pt x="288982" y="143858"/>
                  <a:pt x="288982" y="143858"/>
                  <a:pt x="288982" y="143858"/>
                </a:cubicBezTo>
                <a:cubicBezTo>
                  <a:pt x="293438" y="135680"/>
                  <a:pt x="300121" y="123785"/>
                  <a:pt x="304577" y="116351"/>
                </a:cubicBezTo>
                <a:cubicBezTo>
                  <a:pt x="368441" y="5575"/>
                  <a:pt x="368441" y="5575"/>
                  <a:pt x="368441" y="5575"/>
                </a:cubicBezTo>
                <a:cubicBezTo>
                  <a:pt x="370669" y="1858"/>
                  <a:pt x="373453" y="0"/>
                  <a:pt x="3762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1641130" y="3215195"/>
            <a:ext cx="1044111" cy="312641"/>
            <a:chOff x="1657814" y="3569857"/>
            <a:chExt cx="1044111" cy="312641"/>
          </a:xfrm>
        </p:grpSpPr>
        <p:sp>
          <p:nvSpPr>
            <p:cNvPr id="5" name="片側の 2 つの角を丸めた四角形 4"/>
            <p:cNvSpPr/>
            <p:nvPr/>
          </p:nvSpPr>
          <p:spPr bwMode="auto">
            <a:xfrm rot="16200000">
              <a:off x="1621809" y="3605862"/>
              <a:ext cx="288040" cy="21603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b="1" smtClean="0">
                  <a:latin typeface="+mn-ea"/>
                </a:rPr>
                <a:t>S</a:t>
              </a:r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14" name="片側の 2 つの角を丸めた四角形 13"/>
            <p:cNvSpPr/>
            <p:nvPr/>
          </p:nvSpPr>
          <p:spPr bwMode="auto">
            <a:xfrm rot="16200000">
              <a:off x="2449890" y="3630463"/>
              <a:ext cx="288040" cy="216030"/>
            </a:xfrm>
            <a:prstGeom prst="round2SameRect">
              <a:avLst>
                <a:gd name="adj1" fmla="val 0"/>
                <a:gd name="adj2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>
                  <a:latin typeface="+mn-ea"/>
                </a:rPr>
                <a:t>E</a:t>
              </a:r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15" name="楕円 14"/>
            <p:cNvSpPr/>
            <p:nvPr/>
          </p:nvSpPr>
          <p:spPr bwMode="auto">
            <a:xfrm>
              <a:off x="1960649" y="3594458"/>
              <a:ext cx="219547" cy="22460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3" name="楕円 62"/>
            <p:cNvSpPr/>
            <p:nvPr/>
          </p:nvSpPr>
          <p:spPr bwMode="auto">
            <a:xfrm>
              <a:off x="2259421" y="3598603"/>
              <a:ext cx="219547" cy="22460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5" name="テキスト ボックス 64"/>
          <p:cNvSpPr txBox="1"/>
          <p:nvPr/>
        </p:nvSpPr>
        <p:spPr>
          <a:xfrm>
            <a:off x="454467" y="3392193"/>
            <a:ext cx="970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ITA</a:t>
            </a:r>
            <a:r>
              <a:rPr lang="ja-JP" altLang="en-US" sz="1000" dirty="0"/>
              <a:t> </a:t>
            </a:r>
            <a:r>
              <a:rPr lang="en-US" altLang="ja-JP" sz="1000" dirty="0"/>
              <a:t>Server A</a:t>
            </a:r>
            <a:endParaRPr lang="ja-JP" altLang="en-US" sz="10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777935" y="3423521"/>
            <a:ext cx="1019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ITA</a:t>
            </a:r>
            <a:r>
              <a:rPr lang="ja-JP" altLang="en-US" sz="1000" dirty="0"/>
              <a:t> </a:t>
            </a:r>
            <a:r>
              <a:rPr lang="en-US" altLang="ja-JP" sz="1000" dirty="0"/>
              <a:t>Server B</a:t>
            </a:r>
            <a:endParaRPr lang="ja-JP" altLang="en-US" sz="1000" dirty="0"/>
          </a:p>
        </p:txBody>
      </p:sp>
      <p:graphicFrame>
        <p:nvGraphicFramePr>
          <p:cNvPr id="49" name="表 48"/>
          <p:cNvGraphicFramePr>
            <a:graphicFrameLocks noGrp="1"/>
          </p:cNvGraphicFramePr>
          <p:nvPr>
            <p:extLst/>
          </p:nvPr>
        </p:nvGraphicFramePr>
        <p:xfrm>
          <a:off x="7039546" y="2526491"/>
          <a:ext cx="1468939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4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389216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361992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429527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pic>
        <p:nvPicPr>
          <p:cNvPr id="50" name="図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805" y="3096668"/>
            <a:ext cx="786452" cy="573074"/>
          </a:xfrm>
          <a:prstGeom prst="rect">
            <a:avLst/>
          </a:prstGeom>
        </p:spPr>
      </p:pic>
      <p:grpSp>
        <p:nvGrpSpPr>
          <p:cNvPr id="51" name="グループ化 50"/>
          <p:cNvGrpSpPr/>
          <p:nvPr/>
        </p:nvGrpSpPr>
        <p:grpSpPr>
          <a:xfrm>
            <a:off x="6884198" y="3215195"/>
            <a:ext cx="1044111" cy="312641"/>
            <a:chOff x="1657814" y="3569857"/>
            <a:chExt cx="1044111" cy="312641"/>
          </a:xfrm>
        </p:grpSpPr>
        <p:sp>
          <p:nvSpPr>
            <p:cNvPr id="52" name="片側の 2 つの角を丸めた四角形 51"/>
            <p:cNvSpPr/>
            <p:nvPr/>
          </p:nvSpPr>
          <p:spPr bwMode="auto">
            <a:xfrm rot="16200000">
              <a:off x="1621809" y="3605862"/>
              <a:ext cx="288040" cy="21603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b="1" smtClean="0">
                  <a:latin typeface="+mn-ea"/>
                </a:rPr>
                <a:t>S</a:t>
              </a:r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53" name="片側の 2 つの角を丸めた四角形 52"/>
            <p:cNvSpPr/>
            <p:nvPr/>
          </p:nvSpPr>
          <p:spPr bwMode="auto">
            <a:xfrm rot="16200000">
              <a:off x="2449890" y="3630463"/>
              <a:ext cx="288040" cy="216030"/>
            </a:xfrm>
            <a:prstGeom prst="round2SameRect">
              <a:avLst>
                <a:gd name="adj1" fmla="val 0"/>
                <a:gd name="adj2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>
                  <a:latin typeface="+mn-ea"/>
                </a:rPr>
                <a:t>E</a:t>
              </a:r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54" name="楕円 53"/>
            <p:cNvSpPr/>
            <p:nvPr/>
          </p:nvSpPr>
          <p:spPr bwMode="auto">
            <a:xfrm>
              <a:off x="1960649" y="3594458"/>
              <a:ext cx="219547" cy="22460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55" name="楕円 54"/>
            <p:cNvSpPr/>
            <p:nvPr/>
          </p:nvSpPr>
          <p:spPr bwMode="auto">
            <a:xfrm>
              <a:off x="2259421" y="3598603"/>
              <a:ext cx="219547" cy="22460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8" name="ストライプ矢印 67"/>
          <p:cNvSpPr/>
          <p:nvPr/>
        </p:nvSpPr>
        <p:spPr bwMode="auto">
          <a:xfrm>
            <a:off x="3565181" y="2553898"/>
            <a:ext cx="755739" cy="665797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69" name="ストライプ矢印 68"/>
          <p:cNvSpPr/>
          <p:nvPr/>
        </p:nvSpPr>
        <p:spPr bwMode="auto">
          <a:xfrm>
            <a:off x="5240933" y="2626986"/>
            <a:ext cx="755739" cy="665797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7020340" y="5094207"/>
            <a:ext cx="1944270" cy="80811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70" name="図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08" y="5094207"/>
            <a:ext cx="555113" cy="946957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705" y="5182032"/>
            <a:ext cx="555114" cy="946958"/>
          </a:xfrm>
          <a:prstGeom prst="rect">
            <a:avLst/>
          </a:prstGeom>
        </p:spPr>
      </p:pic>
      <p:grpSp>
        <p:nvGrpSpPr>
          <p:cNvPr id="72" name="グループ化 71"/>
          <p:cNvGrpSpPr>
            <a:grpSpLocks noChangeAspect="1"/>
          </p:cNvGrpSpPr>
          <p:nvPr/>
        </p:nvGrpSpPr>
        <p:grpSpPr bwMode="gray">
          <a:xfrm>
            <a:off x="4243309" y="4822295"/>
            <a:ext cx="501400" cy="577175"/>
            <a:chOff x="-2227263" y="1692275"/>
            <a:chExt cx="2468563" cy="2841625"/>
          </a:xfrm>
        </p:grpSpPr>
        <p:sp>
          <p:nvSpPr>
            <p:cNvPr id="85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フリーフォーム 96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テキスト ボックス 97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</a:p>
          </p:txBody>
        </p:sp>
      </p:grpSp>
      <p:sp>
        <p:nvSpPr>
          <p:cNvPr id="99" name="ストライプ矢印 98"/>
          <p:cNvSpPr/>
          <p:nvPr/>
        </p:nvSpPr>
        <p:spPr bwMode="auto">
          <a:xfrm>
            <a:off x="3733653" y="5614860"/>
            <a:ext cx="1774477" cy="359468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987455" y="5408040"/>
            <a:ext cx="1088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 err="1"/>
              <a:t>k</a:t>
            </a:r>
            <a:r>
              <a:rPr kumimoji="1" lang="en-US" altLang="ja-JP" sz="1050" dirty="0" err="1" smtClean="0"/>
              <a:t>ym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file</a:t>
            </a:r>
            <a:endParaRPr kumimoji="1" lang="ja-JP" altLang="en-US" sz="1050" dirty="0"/>
          </a:p>
        </p:txBody>
      </p:sp>
      <p:cxnSp>
        <p:nvCxnSpPr>
          <p:cNvPr id="101" name="直線コネクタ 100"/>
          <p:cNvCxnSpPr/>
          <p:nvPr/>
        </p:nvCxnSpPr>
        <p:spPr bwMode="auto">
          <a:xfrm>
            <a:off x="1043510" y="4927200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直線コネクタ 102"/>
          <p:cNvCxnSpPr/>
          <p:nvPr/>
        </p:nvCxnSpPr>
        <p:spPr bwMode="auto">
          <a:xfrm>
            <a:off x="3491850" y="494950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直線コネクタ 103"/>
          <p:cNvCxnSpPr/>
          <p:nvPr/>
        </p:nvCxnSpPr>
        <p:spPr bwMode="auto">
          <a:xfrm>
            <a:off x="6612493" y="4927200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5" name="直線コネクタ 104"/>
          <p:cNvCxnSpPr/>
          <p:nvPr/>
        </p:nvCxnSpPr>
        <p:spPr bwMode="auto">
          <a:xfrm>
            <a:off x="9036620" y="494950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106" name="図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061" y="4102068"/>
            <a:ext cx="579170" cy="640135"/>
          </a:xfrm>
          <a:prstGeom prst="rect">
            <a:avLst/>
          </a:prstGeom>
        </p:spPr>
      </p:pic>
      <p:sp>
        <p:nvSpPr>
          <p:cNvPr id="107" name="テキスト ボックス 106"/>
          <p:cNvSpPr txBox="1"/>
          <p:nvPr/>
        </p:nvSpPr>
        <p:spPr>
          <a:xfrm>
            <a:off x="5627570" y="6147012"/>
            <a:ext cx="102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ITA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Server </a:t>
            </a:r>
            <a:r>
              <a:rPr kumimoji="1" lang="en-US" altLang="ja-JP" sz="1000" dirty="0" smtClean="0"/>
              <a:t>B</a:t>
            </a:r>
            <a:endParaRPr kumimoji="1" lang="ja-JP" altLang="en-US" sz="1000" dirty="0"/>
          </a:p>
        </p:txBody>
      </p:sp>
      <p:sp>
        <p:nvSpPr>
          <p:cNvPr id="108" name="角丸四角形吹き出し 107"/>
          <p:cNvSpPr/>
          <p:nvPr/>
        </p:nvSpPr>
        <p:spPr bwMode="auto">
          <a:xfrm>
            <a:off x="1324230" y="4102068"/>
            <a:ext cx="4831989" cy="504070"/>
          </a:xfrm>
          <a:prstGeom prst="wedgeRoundRectCallout">
            <a:avLst>
              <a:gd name="adj1" fmla="val -49844"/>
              <a:gd name="adj2" fmla="val 70841"/>
              <a:gd name="adj3" fmla="val 16667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latin typeface="+mn-ea"/>
              </a:rPr>
              <a:t>I want to move only the required menus from the test environment</a:t>
            </a:r>
            <a:br>
              <a:rPr lang="en-US" altLang="ja-JP" sz="1100" dirty="0" smtClean="0">
                <a:latin typeface="+mn-ea"/>
              </a:rPr>
            </a:br>
            <a:r>
              <a:rPr lang="en-US" altLang="ja-JP" sz="1100" dirty="0" smtClean="0">
                <a:latin typeface="+mn-ea"/>
              </a:rPr>
              <a:t>to the main environment (ITA Server B)</a:t>
            </a:r>
            <a:endParaRPr kumimoji="1" lang="ja-JP" altLang="en-US" sz="1100" dirty="0" smtClean="0">
              <a:latin typeface="+mn-ea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293806" y="3789050"/>
            <a:ext cx="14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 smtClean="0"/>
              <a:t>Figure</a:t>
            </a:r>
            <a:endParaRPr kumimoji="1" lang="ja-JP" altLang="en-US" u="sng" dirty="0"/>
          </a:p>
        </p:txBody>
      </p:sp>
      <p:pic>
        <p:nvPicPr>
          <p:cNvPr id="110" name="図 10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308" y="5236663"/>
            <a:ext cx="19526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図 1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300" y="5433693"/>
            <a:ext cx="19907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図 1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72" y="4927200"/>
            <a:ext cx="19716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図 1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50" y="5113649"/>
            <a:ext cx="19526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図 1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20" y="5341537"/>
            <a:ext cx="19907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6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91201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2.2</a:t>
            </a:r>
            <a:r>
              <a:rPr lang="ja-JP" altLang="en-US" kern="0" dirty="0" smtClean="0"/>
              <a:t> </a:t>
            </a:r>
            <a:r>
              <a:rPr lang="en-US" altLang="ja-JP" kern="0" dirty="0" smtClean="0"/>
              <a:t>Menu overview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836640"/>
            <a:ext cx="8784976" cy="5544698"/>
          </a:xfrm>
        </p:spPr>
        <p:txBody>
          <a:bodyPr/>
          <a:lstStyle/>
          <a:p>
            <a:r>
              <a:rPr lang="en-US" altLang="ja-JP" b="1" dirty="0" smtClean="0"/>
              <a:t>Menu overview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en-US" altLang="ja-JP" sz="1600" dirty="0" smtClean="0"/>
              <a:t>Here is an overview of the Export/Import menus and their functions.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46" name="グループ化 45"/>
          <p:cNvGrpSpPr/>
          <p:nvPr/>
        </p:nvGrpSpPr>
        <p:grpSpPr>
          <a:xfrm>
            <a:off x="2555720" y="2473133"/>
            <a:ext cx="5040700" cy="307777"/>
            <a:chOff x="2555720" y="2348850"/>
            <a:chExt cx="5040700" cy="307777"/>
          </a:xfrm>
        </p:grpSpPr>
        <p:cxnSp>
          <p:nvCxnSpPr>
            <p:cNvPr id="43" name="直線コネクタ 42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alpha val="9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5" name="テキスト ボックス 44"/>
            <p:cNvSpPr txBox="1"/>
            <p:nvPr/>
          </p:nvSpPr>
          <p:spPr>
            <a:xfrm>
              <a:off x="3419840" y="2348850"/>
              <a:ext cx="4176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Select and export Menus</a:t>
              </a:r>
              <a:endParaRPr kumimoji="1" lang="ja-JP" altLang="en-US" sz="1400" dirty="0"/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2555720" y="3027297"/>
            <a:ext cx="5688790" cy="307777"/>
            <a:chOff x="2555720" y="2348850"/>
            <a:chExt cx="5688790" cy="307777"/>
          </a:xfrm>
        </p:grpSpPr>
        <p:cxnSp>
          <p:nvCxnSpPr>
            <p:cNvPr id="59" name="直線コネクタ 58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テキスト ボックス 59"/>
            <p:cNvSpPr txBox="1"/>
            <p:nvPr/>
          </p:nvSpPr>
          <p:spPr>
            <a:xfrm>
              <a:off x="3419840" y="2348850"/>
              <a:ext cx="4824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Import </a:t>
              </a:r>
              <a:r>
                <a:rPr lang="en-US" altLang="ja-JP" sz="1400" dirty="0"/>
                <a:t>files exported in "Export </a:t>
              </a:r>
              <a:r>
                <a:rPr lang="en-US" altLang="ja-JP" sz="1400" dirty="0" smtClean="0"/>
                <a:t>menu</a:t>
              </a:r>
              <a:r>
                <a:rPr lang="en-US" altLang="ja-JP" sz="1400" dirty="0"/>
                <a:t>".</a:t>
              </a:r>
              <a:endParaRPr kumimoji="1" lang="ja-JP" altLang="en-US" sz="1400" dirty="0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2555720" y="3553870"/>
            <a:ext cx="5040700" cy="523220"/>
            <a:chOff x="2555720" y="2348850"/>
            <a:chExt cx="5040700" cy="523220"/>
          </a:xfrm>
        </p:grpSpPr>
        <p:cxnSp>
          <p:nvCxnSpPr>
            <p:cNvPr id="62" name="直線コネクタ 61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テキスト ボックス 62"/>
            <p:cNvSpPr txBox="1"/>
            <p:nvPr/>
          </p:nvSpPr>
          <p:spPr>
            <a:xfrm>
              <a:off x="3419840" y="2348850"/>
              <a:ext cx="4176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Check the Export/Import status and download the data.</a:t>
              </a:r>
              <a:endParaRPr kumimoji="1" lang="ja-JP" altLang="en-US" sz="1400" dirty="0"/>
            </a:p>
          </p:txBody>
        </p:sp>
      </p:grpSp>
      <p:cxnSp>
        <p:nvCxnSpPr>
          <p:cNvPr id="73" name="直線コネクタ 72"/>
          <p:cNvCxnSpPr/>
          <p:nvPr/>
        </p:nvCxnSpPr>
        <p:spPr bwMode="auto">
          <a:xfrm>
            <a:off x="2555720" y="2204830"/>
            <a:ext cx="54007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/>
          <p:nvPr/>
        </p:nvCxnSpPr>
        <p:spPr bwMode="auto">
          <a:xfrm>
            <a:off x="2555720" y="4077090"/>
            <a:ext cx="54007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3" y="1890375"/>
            <a:ext cx="2229959" cy="213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2.4 </a:t>
            </a:r>
            <a:r>
              <a:rPr lang="en-US" altLang="ja-JP" dirty="0" smtClean="0"/>
              <a:t>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Work flow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The export/import workflow is </a:t>
            </a:r>
            <a:r>
              <a:rPr lang="en-US" altLang="ja-JP" dirty="0"/>
              <a:t>as follows.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The practice document goes through the operations in more detail.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0040" y="2156689"/>
            <a:ext cx="8270180" cy="487269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Export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9740" y="2216735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Export menu</a:t>
            </a:r>
            <a:endParaRPr kumimoji="1" lang="ja-JP" altLang="en-US" sz="1400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90040" y="3112372"/>
            <a:ext cx="8286530" cy="49980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. Download </a:t>
            </a:r>
            <a:r>
              <a:rPr lang="en-US" altLang="ja-JP" b="1" dirty="0" err="1">
                <a:solidFill>
                  <a:schemeClr val="bg1"/>
                </a:solidFill>
                <a:latin typeface="+mn-ea"/>
              </a:rPr>
              <a:t>k</a:t>
            </a:r>
            <a:r>
              <a:rPr lang="en-US" altLang="ja-JP" b="1" dirty="0" err="1" smtClean="0">
                <a:solidFill>
                  <a:schemeClr val="bg1"/>
                </a:solidFill>
                <a:latin typeface="+mn-ea"/>
              </a:rPr>
              <a:t>ym</a:t>
            </a:r>
            <a:r>
              <a:rPr lang="ja-JP" altLang="en-US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file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46090" y="3179548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Export/Import list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390040" y="4288028"/>
            <a:ext cx="8286530" cy="512144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Import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46090" y="4376599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Import menu</a:t>
            </a:r>
            <a:endParaRPr kumimoji="1" lang="ja-JP" altLang="en-US" sz="1400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90040" y="5364040"/>
            <a:ext cx="8286530" cy="523793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. Check Import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46090" y="5425543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Export/Import list</a:t>
            </a:r>
            <a:endParaRPr kumimoji="1" lang="ja-JP" altLang="en-US" sz="1400" dirty="0"/>
          </a:p>
        </p:txBody>
      </p:sp>
      <p:sp>
        <p:nvSpPr>
          <p:cNvPr id="22" name="二等辺三角形 21"/>
          <p:cNvSpPr/>
          <p:nvPr/>
        </p:nvSpPr>
        <p:spPr bwMode="auto">
          <a:xfrm flipV="1">
            <a:off x="2047235" y="2809029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二等辺三角形 22"/>
          <p:cNvSpPr/>
          <p:nvPr/>
        </p:nvSpPr>
        <p:spPr bwMode="auto">
          <a:xfrm flipV="1">
            <a:off x="2047235" y="3875051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二等辺三角形 24"/>
          <p:cNvSpPr/>
          <p:nvPr/>
        </p:nvSpPr>
        <p:spPr bwMode="auto">
          <a:xfrm flipV="1">
            <a:off x="2047235" y="5053684"/>
            <a:ext cx="216030" cy="205200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41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50" y="2182541"/>
            <a:ext cx="7561050" cy="406566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.7 </a:t>
            </a:r>
            <a:r>
              <a:rPr lang="en-US" altLang="ja-JP" dirty="0" smtClean="0"/>
              <a:t>Menu Description 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Export menu</a:t>
            </a:r>
          </a:p>
          <a:p>
            <a:pPr marL="180000" lvl="1" indent="0">
              <a:buNone/>
            </a:pPr>
            <a:r>
              <a:rPr lang="en-US" altLang="ja-JP" sz="1200" dirty="0"/>
              <a:t>All menus are displayed in a list and can be selected if the user wishes to export </a:t>
            </a:r>
            <a:r>
              <a:rPr lang="en-US" altLang="ja-JP" sz="1200" dirty="0" smtClean="0"/>
              <a:t>them. </a:t>
            </a:r>
            <a:br>
              <a:rPr lang="en-US" altLang="ja-JP" sz="1200" dirty="0" smtClean="0"/>
            </a:br>
            <a:r>
              <a:rPr lang="en-US" altLang="ja-JP" sz="1200" dirty="0" smtClean="0"/>
              <a:t>There </a:t>
            </a:r>
            <a:r>
              <a:rPr lang="en-US" altLang="ja-JP" sz="1200" dirty="0"/>
              <a:t>are two types of modes. One that overwrites all the existing data and one where users can choose </a:t>
            </a:r>
            <a:r>
              <a:rPr lang="en-US" altLang="ja-JP" sz="1200" dirty="0" smtClean="0"/>
              <a:t>whether </a:t>
            </a:r>
            <a:r>
              <a:rPr lang="en-US" altLang="ja-JP" sz="1200" dirty="0"/>
              <a:t>to insert or overwrite data based on unique menu items (</a:t>
            </a:r>
            <a:r>
              <a:rPr lang="en-US" altLang="ja-JP" sz="1200" dirty="0" err="1"/>
              <a:t>ID,No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Etc</a:t>
            </a:r>
            <a:r>
              <a:rPr lang="en-US" altLang="ja-JP" sz="1200" dirty="0"/>
              <a:t>)  after a specified time has passed. </a:t>
            </a:r>
          </a:p>
          <a:p>
            <a:pPr marL="180000" lvl="1" indent="0">
              <a:buNone/>
            </a:pPr>
            <a:r>
              <a:rPr lang="en-US" altLang="ja-JP" sz="1200" dirty="0"/>
              <a:t>"Abolition data" decides if you want to include abolished data or not when you import.</a:t>
            </a:r>
            <a:endParaRPr kumimoji="1" lang="en-US" altLang="ja-JP" sz="1200" dirty="0" smtClean="0"/>
          </a:p>
        </p:txBody>
      </p:sp>
      <p:sp>
        <p:nvSpPr>
          <p:cNvPr id="13" name="線吹き出し 1 (枠付き) 12"/>
          <p:cNvSpPr/>
          <p:nvPr/>
        </p:nvSpPr>
        <p:spPr bwMode="auto">
          <a:xfrm>
            <a:off x="3733919" y="3616893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22717"/>
              <a:gd name="adj4" fmla="val -1503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elect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menus to be 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exported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with the check box.</a:t>
            </a:r>
          </a:p>
        </p:txBody>
      </p:sp>
      <p:sp>
        <p:nvSpPr>
          <p:cNvPr id="20" name="線吹き出し 1 (枠付き) 19"/>
          <p:cNvSpPr/>
          <p:nvPr/>
        </p:nvSpPr>
        <p:spPr bwMode="auto">
          <a:xfrm>
            <a:off x="6012200" y="6107202"/>
            <a:ext cx="1872260" cy="454802"/>
          </a:xfrm>
          <a:prstGeom prst="borderCallout1">
            <a:avLst>
              <a:gd name="adj1" fmla="val 42937"/>
              <a:gd name="adj2" fmla="val 289"/>
              <a:gd name="adj3" fmla="val 128917"/>
              <a:gd name="adj4" fmla="val -24976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Click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“Export” to execute.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496" y="5720303"/>
            <a:ext cx="1622113" cy="973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正方形/長方形 18"/>
          <p:cNvSpPr/>
          <p:nvPr/>
        </p:nvSpPr>
        <p:spPr bwMode="auto">
          <a:xfrm>
            <a:off x="4155179" y="6406014"/>
            <a:ext cx="1224171" cy="21574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25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969</Words>
  <Application>Microsoft Office PowerPoint</Application>
  <PresentationFormat>画面に合わせる (4:3)</PresentationFormat>
  <Paragraphs>148</Paragraphs>
  <Slides>20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32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Table of contents</vt:lpstr>
      <vt:lpstr>2. Export/Import function</vt:lpstr>
      <vt:lpstr>1.1　Ansible driverについて　X/X</vt:lpstr>
      <vt:lpstr>2. Export/Import function</vt:lpstr>
      <vt:lpstr>PowerPoint プレゼンテーション</vt:lpstr>
      <vt:lpstr>PowerPoint プレゼンテーション</vt:lpstr>
      <vt:lpstr>2.4 Work flow</vt:lpstr>
      <vt:lpstr>2.7 Menu Description (1/3)</vt:lpstr>
      <vt:lpstr>2.7 Menu Description (2/3)</vt:lpstr>
      <vt:lpstr>2.7 Menu Description (3/3)</vt:lpstr>
      <vt:lpstr>3. Excel bulk import/export function</vt:lpstr>
      <vt:lpstr>3.1 Overview　</vt:lpstr>
      <vt:lpstr>3.2 Menu overview</vt:lpstr>
      <vt:lpstr>3.3 Work flow</vt:lpstr>
      <vt:lpstr>3.4 Menu description(1/4)</vt:lpstr>
      <vt:lpstr>3.4 Menu description(2/4)</vt:lpstr>
      <vt:lpstr>3.4 Menu description(3/4)</vt:lpstr>
      <vt:lpstr>3.4 Menu description(4/4)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2022-01-28T05:54:40Z</dcterms:modified>
</cp:coreProperties>
</file>