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262" r:id="rId2"/>
    <p:sldId id="578" r:id="rId3"/>
    <p:sldId id="548" r:id="rId4"/>
    <p:sldId id="572" r:id="rId5"/>
    <p:sldId id="630" r:id="rId6"/>
    <p:sldId id="631" r:id="rId7"/>
    <p:sldId id="579" r:id="rId8"/>
    <p:sldId id="580" r:id="rId9"/>
    <p:sldId id="604" r:id="rId10"/>
    <p:sldId id="632" r:id="rId11"/>
    <p:sldId id="584" r:id="rId12"/>
    <p:sldId id="582" r:id="rId13"/>
    <p:sldId id="585" r:id="rId14"/>
    <p:sldId id="586" r:id="rId15"/>
    <p:sldId id="587" r:id="rId16"/>
    <p:sldId id="589" r:id="rId17"/>
    <p:sldId id="633" r:id="rId18"/>
    <p:sldId id="590" r:id="rId19"/>
    <p:sldId id="592" r:id="rId20"/>
    <p:sldId id="593" r:id="rId21"/>
    <p:sldId id="594" r:id="rId22"/>
    <p:sldId id="588" r:id="rId23"/>
    <p:sldId id="622" r:id="rId24"/>
    <p:sldId id="652" r:id="rId25"/>
    <p:sldId id="624" r:id="rId26"/>
    <p:sldId id="625" r:id="rId27"/>
    <p:sldId id="653" r:id="rId28"/>
    <p:sldId id="629" r:id="rId29"/>
    <p:sldId id="608" r:id="rId30"/>
    <p:sldId id="609" r:id="rId31"/>
    <p:sldId id="615" r:id="rId32"/>
    <p:sldId id="595" r:id="rId33"/>
    <p:sldId id="636" r:id="rId34"/>
    <p:sldId id="637" r:id="rId35"/>
    <p:sldId id="611" r:id="rId36"/>
    <p:sldId id="610" r:id="rId37"/>
    <p:sldId id="612" r:id="rId38"/>
    <p:sldId id="613" r:id="rId39"/>
    <p:sldId id="635" r:id="rId40"/>
    <p:sldId id="616" r:id="rId41"/>
    <p:sldId id="617" r:id="rId42"/>
    <p:sldId id="618" r:id="rId43"/>
    <p:sldId id="634" r:id="rId44"/>
    <p:sldId id="638" r:id="rId45"/>
    <p:sldId id="639" r:id="rId46"/>
    <p:sldId id="640" r:id="rId47"/>
    <p:sldId id="641" r:id="rId48"/>
    <p:sldId id="642" r:id="rId49"/>
    <p:sldId id="644" r:id="rId50"/>
    <p:sldId id="645" r:id="rId51"/>
    <p:sldId id="647" r:id="rId52"/>
    <p:sldId id="648" r:id="rId53"/>
    <p:sldId id="650" r:id="rId54"/>
    <p:sldId id="651" r:id="rId55"/>
    <p:sldId id="318" r:id="rId56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8FF"/>
    <a:srgbClr val="002B62"/>
    <a:srgbClr val="00325F"/>
    <a:srgbClr val="153C6F"/>
    <a:srgbClr val="1E4474"/>
    <a:srgbClr val="D7E6F9"/>
    <a:srgbClr val="96BCEE"/>
    <a:srgbClr val="123A6D"/>
    <a:srgbClr val="F585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0" autoAdjust="0"/>
    <p:restoredTop sz="95320" autoAdjust="0"/>
  </p:normalViewPr>
  <p:slideViewPr>
    <p:cSldViewPr>
      <p:cViewPr varScale="1">
        <p:scale>
          <a:sx n="86" d="100"/>
          <a:sy n="86" d="100"/>
        </p:scale>
        <p:origin x="468" y="78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2020/8/27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2020/8/27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Settings-CloudSystemTemplate-1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7" Type="http://schemas.openxmlformats.org/officeDocument/2006/relationships/image" Target="NULL"/><Relationship Id="rId2" Type="http://schemas.openxmlformats.org/officeDocument/2006/relationships/image" Target="../media/image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9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online-install_ja.pdf" TargetMode="External"/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%E5%9F%BA%E6%9C%AC%E7%B7%A8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00" y="2564880"/>
            <a:ext cx="11712000" cy="1883011"/>
          </a:xfrm>
        </p:spPr>
        <p:txBody>
          <a:bodyPr/>
          <a:lstStyle/>
          <a:p>
            <a:r>
              <a:rPr lang="en-US" altLang="ja-JP" sz="6000" b="1" dirty="0"/>
              <a:t>CloudSystem</a:t>
            </a:r>
            <a:r>
              <a:rPr lang="ja-JP" altLang="en-US" sz="6000" b="1" dirty="0" smtClean="0"/>
              <a:t>テンプレート</a:t>
            </a:r>
            <a:r>
              <a:rPr lang="en-US" altLang="ja-JP" sz="6000" b="1" dirty="0" smtClean="0"/>
              <a:t/>
            </a:r>
            <a:br>
              <a:rPr lang="en-US" altLang="ja-JP" sz="6000" b="1" dirty="0" smtClean="0"/>
            </a:br>
            <a:r>
              <a:rPr lang="ja-JP" altLang="en-US" sz="6000" b="1" dirty="0" smtClean="0"/>
              <a:t>導入手順</a:t>
            </a:r>
            <a:r>
              <a:rPr lang="ja-JP" altLang="en-US" sz="6000" b="1" dirty="0"/>
              <a:t>書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/>
              <a:t>1.5.0</a:t>
            </a:r>
            <a:r>
              <a:rPr lang="ja-JP" altLang="en-US" dirty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2999570" y="5493440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832738"/>
          </a:xfrm>
        </p:spPr>
        <p:txBody>
          <a:bodyPr>
            <a:normAutofit lnSpcReduction="10000"/>
          </a:bodyPr>
          <a:lstStyle/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②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利用の環境準備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 smtClean="0">
                <a:latin typeface="+mn-ea"/>
              </a:rPr>
              <a:t>CloudSystem</a:t>
            </a:r>
            <a:r>
              <a:rPr lang="ja-JP" altLang="en-US" sz="1400" dirty="0" smtClean="0">
                <a:latin typeface="+mn-ea"/>
              </a:rPr>
              <a:t>テンプレートの</a:t>
            </a:r>
            <a:r>
              <a:rPr lang="ja-JP" altLang="en-US" sz="1400" dirty="0">
                <a:latin typeface="+mn-ea"/>
              </a:rPr>
              <a:t>「オートスケール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サーバ構築／更新」などを実行する場合、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機能にて自動構築する</a:t>
            </a:r>
            <a:r>
              <a:rPr lang="en-US" altLang="ja-JP" sz="1400" dirty="0">
                <a:latin typeface="+mn-ea"/>
              </a:rPr>
              <a:t>EC2</a:t>
            </a:r>
            <a:r>
              <a:rPr lang="ja-JP" altLang="en-US" sz="1400" dirty="0">
                <a:latin typeface="+mn-ea"/>
              </a:rPr>
              <a:t>インスタンス向け</a:t>
            </a:r>
            <a:r>
              <a:rPr lang="ja-JP" altLang="en-US" sz="1400" dirty="0" smtClean="0">
                <a:latin typeface="+mn-ea"/>
              </a:rPr>
              <a:t>に</a:t>
            </a:r>
            <a:r>
              <a:rPr lang="ja-JP" altLang="en-US" sz="1400" dirty="0">
                <a:latin typeface="+mn-ea"/>
              </a:rPr>
              <a:t>利用</a:t>
            </a:r>
            <a:r>
              <a:rPr lang="ja-JP" altLang="en-US" sz="1400" dirty="0" smtClean="0">
                <a:latin typeface="+mn-ea"/>
              </a:rPr>
              <a:t>するリージョン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ja-JP" altLang="en-US" sz="1400" dirty="0" smtClean="0">
                <a:latin typeface="+mn-ea"/>
              </a:rPr>
              <a:t>ごとに、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以下</a:t>
            </a:r>
            <a:r>
              <a:rPr lang="ja-JP" altLang="en-US" sz="1400" dirty="0">
                <a:latin typeface="+mn-ea"/>
              </a:rPr>
              <a:t>の環境・設定</a:t>
            </a:r>
            <a:r>
              <a:rPr lang="ja-JP" altLang="en-US" sz="1400" dirty="0" smtClean="0">
                <a:latin typeface="+mn-ea"/>
              </a:rPr>
              <a:t>情報を用意</a:t>
            </a:r>
            <a:r>
              <a:rPr lang="ja-JP" altLang="en-US" sz="1400" dirty="0">
                <a:latin typeface="+mn-ea"/>
              </a:rPr>
              <a:t>してください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endParaRPr lang="en-US" altLang="ja-JP" sz="1400" b="1" dirty="0">
              <a:latin typeface="+mn-ea"/>
            </a:endParaRPr>
          </a:p>
          <a:p>
            <a:pPr marL="179996" lvl="1" indent="0">
              <a:buNone/>
            </a:pPr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>
                <a:latin typeface="+mn-ea"/>
              </a:rPr>
              <a:t>】</a:t>
            </a:r>
            <a:r>
              <a:rPr lang="ja-JP" altLang="en-US" sz="1400" dirty="0">
                <a:latin typeface="+mn-ea"/>
              </a:rPr>
              <a:t>環境準備／情報取得の手順概要（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en-US" altLang="ja-JP" sz="1400" dirty="0">
                <a:latin typeface="+mn-ea"/>
              </a:rPr>
              <a:t>AMI</a:t>
            </a: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イメージ</a:t>
            </a:r>
            <a:r>
              <a:rPr lang="en-US" altLang="ja-JP" sz="1400" dirty="0">
                <a:latin typeface="+mn-ea"/>
              </a:rPr>
              <a:t>&gt; AMI</a:t>
            </a:r>
            <a:r>
              <a:rPr lang="ja-JP" altLang="en-US" sz="1400" dirty="0">
                <a:latin typeface="+mn-ea"/>
              </a:rPr>
              <a:t>　に使用する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イメージを登録し「</a:t>
            </a:r>
            <a:r>
              <a:rPr lang="en-US" altLang="ja-JP" sz="1400" dirty="0">
                <a:latin typeface="+mn-ea"/>
              </a:rPr>
              <a:t>AMI ID</a:t>
            </a:r>
            <a:r>
              <a:rPr lang="ja-JP" altLang="en-US" sz="1400" dirty="0">
                <a:latin typeface="+mn-ea"/>
              </a:rPr>
              <a:t>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ja-JP" altLang="en-US" sz="1400" dirty="0" smtClean="0">
                <a:latin typeface="+mn-ea"/>
              </a:rPr>
              <a:t>キーペア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踏み台サーバ用と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サーバ用に認証鍵を分ける場合は、キーペアを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つ準備します）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ネットワーク</a:t>
            </a:r>
            <a:r>
              <a:rPr lang="en-US" altLang="ja-JP" sz="1400" dirty="0">
                <a:latin typeface="+mn-ea"/>
              </a:rPr>
              <a:t>&amp;</a:t>
            </a:r>
            <a:r>
              <a:rPr lang="ja-JP" altLang="en-US" sz="1400" dirty="0">
                <a:latin typeface="+mn-ea"/>
              </a:rPr>
              <a:t>セキュリティ </a:t>
            </a:r>
            <a:r>
              <a:rPr lang="en-US" altLang="ja-JP" sz="1400" dirty="0">
                <a:latin typeface="+mn-ea"/>
              </a:rPr>
              <a:t>&gt; </a:t>
            </a:r>
            <a:r>
              <a:rPr lang="ja-JP" altLang="en-US" sz="1400" dirty="0">
                <a:latin typeface="+mn-ea"/>
              </a:rPr>
              <a:t>キーペア　の「キーペアを作成」から作成し、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「キーペア（</a:t>
            </a:r>
            <a:r>
              <a:rPr lang="en-US" altLang="ja-JP" sz="1400" dirty="0" err="1">
                <a:latin typeface="+mn-ea"/>
              </a:rPr>
              <a:t>pem</a:t>
            </a:r>
            <a:r>
              <a:rPr lang="ja-JP" altLang="en-US" sz="1400" dirty="0">
                <a:latin typeface="+mn-ea"/>
              </a:rPr>
              <a:t>ファイル）」と「キーペア名」を取得。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◆ELB</a:t>
            </a:r>
            <a:r>
              <a:rPr lang="ja-JP" altLang="en-US" sz="1400" dirty="0">
                <a:latin typeface="+mn-ea"/>
              </a:rPr>
              <a:t>用の</a:t>
            </a:r>
            <a:r>
              <a:rPr lang="en-US" altLang="ja-JP" sz="1400" dirty="0">
                <a:latin typeface="+mn-ea"/>
              </a:rPr>
              <a:t>SSL</a:t>
            </a:r>
            <a:r>
              <a:rPr lang="ja-JP" altLang="en-US" sz="1400" dirty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Certificate Manager </a:t>
            </a:r>
            <a:r>
              <a:rPr lang="ja-JP" altLang="en-US" sz="1400" dirty="0">
                <a:latin typeface="+mn-ea"/>
              </a:rPr>
              <a:t>に証明書を登録し「</a:t>
            </a:r>
            <a:r>
              <a:rPr lang="en-US" altLang="ja-JP" sz="1400" dirty="0">
                <a:latin typeface="+mn-ea"/>
              </a:rPr>
              <a:t>ARN (</a:t>
            </a:r>
            <a:r>
              <a:rPr lang="ja-JP" altLang="en-US" sz="1400" dirty="0">
                <a:latin typeface="+mn-ea"/>
              </a:rPr>
              <a:t>リソースネーム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」を取得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環境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準備時のリージョン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と、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共通パラメータの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リージョン情報は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合わせる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必要が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ありますので、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必要に応じて更新します。また環境ごとにリージョンが異なる場合はオペレーションごとにリージョンを登録します。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　</a:t>
            </a:r>
            <a:endParaRPr lang="en-US" altLang="ja-JP" sz="1400" b="1" dirty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　　  現在</a:t>
            </a:r>
            <a:r>
              <a:rPr lang="ja-JP" altLang="en-US" sz="1400" dirty="0">
                <a:latin typeface="+mn-ea"/>
              </a:rPr>
              <a:t>以下のリージョンで動作</a:t>
            </a:r>
            <a:r>
              <a:rPr lang="ja-JP" altLang="en-US" sz="1400" dirty="0" smtClean="0">
                <a:latin typeface="+mn-ea"/>
              </a:rPr>
              <a:t>確認済で、マスタ管理の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 smtClean="0">
                <a:latin typeface="+mn-ea"/>
              </a:rPr>
              <a:t>リージョンに初期登録されています。</a:t>
            </a: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ap-northeast-1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東京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　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 smtClean="0">
                <a:latin typeface="+mn-ea"/>
              </a:rPr>
              <a:t>サンプルのオペレーション「環境</a:t>
            </a:r>
            <a:r>
              <a:rPr lang="en-US" altLang="ja-JP" sz="1200" b="1" dirty="0" smtClean="0">
                <a:latin typeface="+mn-ea"/>
              </a:rPr>
              <a:t>A</a:t>
            </a:r>
            <a:r>
              <a:rPr lang="ja-JP" altLang="en-US" sz="1200" b="1" dirty="0" smtClean="0">
                <a:latin typeface="+mn-ea"/>
              </a:rPr>
              <a:t>」では、本リージョンが初期設定されています。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シンガポール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ap-southeast-2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シドニー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us-east-1</a:t>
            </a:r>
            <a:r>
              <a:rPr lang="ja-JP" altLang="en-US" sz="1200" dirty="0">
                <a:latin typeface="+mn-ea"/>
              </a:rPr>
              <a:t>　　　　米国東部（バージニア北部</a:t>
            </a:r>
            <a:r>
              <a:rPr lang="ja-JP" altLang="en-US" sz="1200" dirty="0" smtClean="0">
                <a:latin typeface="+mn-ea"/>
              </a:rPr>
              <a:t>）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>
                <a:latin typeface="+mn-ea"/>
              </a:rPr>
              <a:t>サンプルのオペレーション「</a:t>
            </a:r>
            <a:r>
              <a:rPr lang="ja-JP" altLang="en-US" sz="1200" b="1" dirty="0" smtClean="0">
                <a:latin typeface="+mn-ea"/>
              </a:rPr>
              <a:t>環境</a:t>
            </a:r>
            <a:r>
              <a:rPr lang="en-US" altLang="ja-JP" sz="1200" b="1" dirty="0" smtClean="0">
                <a:latin typeface="+mn-ea"/>
              </a:rPr>
              <a:t>B</a:t>
            </a:r>
            <a:r>
              <a:rPr lang="ja-JP" altLang="en-US" sz="1200" b="1" dirty="0" smtClean="0">
                <a:latin typeface="+mn-ea"/>
              </a:rPr>
              <a:t>」</a:t>
            </a:r>
            <a:r>
              <a:rPr lang="ja-JP" altLang="en-US" sz="1200" b="1" dirty="0">
                <a:latin typeface="+mn-ea"/>
              </a:rPr>
              <a:t>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テンプレート導入ファイルダウンロード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>
                <a:hlinkClick r:id="rId2"/>
              </a:rPr>
              <a:t>https://github.com/exastro-suite/Settings-CloudSystemTemplate-1st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/>
              <a:t>cloud-system-template-aws-ce-1.0.0-exastro-1.5.0.kym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361906"/>
            <a:ext cx="11713301" cy="182929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テンプレート導入ファイルインポート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インポート」＞「メニューインポート」＞「ファイルを選択」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3.1</a:t>
            </a:r>
            <a:r>
              <a:rPr lang="ja-JP" altLang="en-US" dirty="0"/>
              <a:t>で</a:t>
            </a:r>
            <a:r>
              <a:rPr lang="ja-JP" altLang="en-US" dirty="0" smtClean="0"/>
              <a:t>ダウンロードしたファイル（</a:t>
            </a:r>
            <a:r>
              <a:rPr lang="en-US" altLang="ja-JP" dirty="0" smtClean="0"/>
              <a:t>cloud-system-template-aws-ce-1.0.0-exastro-1.5.0.kym</a:t>
            </a:r>
            <a:r>
              <a:rPr lang="ja-JP" altLang="en-US" dirty="0" smtClean="0"/>
              <a:t>）を選択して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「アップロード」を押下</a:t>
            </a: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87" y="2925397"/>
            <a:ext cx="2267179" cy="13858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41" y="2960935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323263" y="3952748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39270" y="4122225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980367" y="35599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0221" y="3582324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863913" y="3857160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98154" y="368833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696932" y="315032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54582" y="370410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239350" y="764630"/>
            <a:ext cx="11713301" cy="44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kern="0" dirty="0" smtClean="0">
                <a:solidFill>
                  <a:srgbClr val="FF0000"/>
                </a:solidFill>
              </a:rPr>
              <a:t>以降の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の作業は「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（システム管理者）」で実施してください</a:t>
            </a:r>
            <a:r>
              <a:rPr lang="ja-JP" altLang="en-US" kern="0" dirty="0" smtClean="0"/>
              <a:t>　　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2" y="1780173"/>
            <a:ext cx="7819120" cy="30268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1" y="5496621"/>
            <a:ext cx="7819120" cy="760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1771836" cy="1656159"/>
          </a:xfrm>
        </p:spPr>
        <p:txBody>
          <a:bodyPr/>
          <a:lstStyle/>
          <a:p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</a:t>
            </a:r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のアップロードが完了したらすべてのメニューを選択して、画面最下部の「インポート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廃止を除く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880623" y="2090059"/>
            <a:ext cx="1110807" cy="298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083814" y="190391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59350" y="5927328"/>
            <a:ext cx="1300270" cy="3301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431690" y="576211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95218" y="4870347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2"/>
            <a:ext cx="11771836" cy="117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CloudSystem</a:t>
            </a:r>
            <a:r>
              <a:rPr lang="ja-JP" altLang="en-US" kern="0" dirty="0" smtClean="0"/>
              <a:t>テンプレート導入ファイルインポート</a:t>
            </a:r>
          </a:p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インポート管理」＞「フィルタ」を押下し、インポートが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　完了しているか確認。</a:t>
            </a:r>
            <a:endParaRPr lang="en-US" altLang="ja-JP" kern="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233103" y="3259385"/>
            <a:ext cx="11771836" cy="5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</a:t>
            </a:r>
            <a:r>
              <a:rPr lang="ja-JP" altLang="en-US" kern="0" dirty="0">
                <a:solidFill>
                  <a:srgbClr val="000000"/>
                </a:solidFill>
              </a:rPr>
              <a:t>が完了して</a:t>
            </a:r>
            <a:r>
              <a:rPr lang="ja-JP" altLang="en-US" kern="0" dirty="0" smtClean="0">
                <a:solidFill>
                  <a:srgbClr val="000000"/>
                </a:solidFill>
              </a:rPr>
              <a:t>いる場合、メインメニューは以下のように表示されます。</a:t>
            </a:r>
            <a:endParaRPr lang="en-US" altLang="ja-JP" kern="0" dirty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4375"/>
          <a:stretch/>
        </p:blipFill>
        <p:spPr>
          <a:xfrm>
            <a:off x="767260" y="1916790"/>
            <a:ext cx="6696930" cy="11474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9" y="3645030"/>
            <a:ext cx="5679737" cy="28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機器一覧</a:t>
            </a:r>
            <a:r>
              <a:rPr lang="en-US" altLang="ja-JP" dirty="0"/>
              <a:t>_</a:t>
            </a:r>
            <a:r>
              <a:rPr lang="ja-JP" altLang="en-US" dirty="0"/>
              <a:t>登録ホストのログイン情報変更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2114648"/>
          </a:xfrm>
        </p:spPr>
        <p:txBody>
          <a:bodyPr>
            <a:normAutofit/>
          </a:bodyPr>
          <a:lstStyle/>
          <a:p>
            <a:r>
              <a:rPr lang="ja-JP" altLang="en-US" dirty="0"/>
              <a:t>機器一覧</a:t>
            </a:r>
            <a:r>
              <a:rPr lang="en-US" altLang="ja-JP" dirty="0"/>
              <a:t>_</a:t>
            </a:r>
            <a:r>
              <a:rPr lang="ja-JP" altLang="en-US" dirty="0"/>
              <a:t>登録</a:t>
            </a:r>
            <a:r>
              <a:rPr lang="ja-JP" altLang="en-US" dirty="0" smtClean="0"/>
              <a:t>ホストのパスワード変更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「基本コンソール」＞「機器一覧」＞「フィルタ」＞「更新」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必要なログイン情報を入力して「更新」を押下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ログイン情報に</a:t>
            </a:r>
            <a:r>
              <a:rPr lang="ja-JP" altLang="en-US" b="1" dirty="0">
                <a:solidFill>
                  <a:srgbClr val="FF0000"/>
                </a:solidFill>
              </a:rPr>
              <a:t>つきまして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SSH</a:t>
            </a:r>
            <a:r>
              <a:rPr lang="ja-JP" altLang="en-US" b="1" dirty="0" smtClean="0">
                <a:solidFill>
                  <a:srgbClr val="FF0000"/>
                </a:solidFill>
              </a:rPr>
              <a:t>接続可能かつ、</a:t>
            </a:r>
            <a:r>
              <a:rPr lang="en-US" altLang="ja-JP" b="1" dirty="0" smtClean="0">
                <a:solidFill>
                  <a:srgbClr val="FF0000"/>
                </a:solidFill>
              </a:rPr>
              <a:t>Ansible playbook</a:t>
            </a:r>
            <a:r>
              <a:rPr lang="ja-JP" altLang="en-US" b="1" dirty="0" smtClean="0">
                <a:solidFill>
                  <a:srgbClr val="FF0000"/>
                </a:solidFill>
              </a:rPr>
              <a:t>の動作可能なサーバ</a:t>
            </a:r>
            <a:r>
              <a:rPr lang="ja-JP" altLang="en-US" b="1" dirty="0">
                <a:solidFill>
                  <a:srgbClr val="FF0000"/>
                </a:solidFill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</a:t>
            </a:r>
            <a:r>
              <a:rPr lang="en-US" altLang="ja-JP" b="1" dirty="0" smtClean="0">
                <a:solidFill>
                  <a:srgbClr val="FF0000"/>
                </a:solidFill>
              </a:rPr>
              <a:t>ID</a:t>
            </a:r>
            <a:r>
              <a:rPr lang="ja-JP" altLang="en-US" b="1" dirty="0" smtClean="0">
                <a:solidFill>
                  <a:srgbClr val="FF0000"/>
                </a:solidFill>
              </a:rPr>
              <a:t>を指定します。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　ご利用</a:t>
            </a:r>
            <a:r>
              <a:rPr lang="ja-JP" altLang="en-US" b="1" dirty="0">
                <a:solidFill>
                  <a:srgbClr val="FF0000"/>
                </a:solidFill>
              </a:rPr>
              <a:t>環境に適した設定をご入力</a:t>
            </a:r>
            <a:r>
              <a:rPr lang="ja-JP" altLang="en-US" b="1" dirty="0" smtClean="0">
                <a:solidFill>
                  <a:srgbClr val="FF0000"/>
                </a:solidFill>
              </a:rPr>
              <a:t>下さい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49" y="2642114"/>
            <a:ext cx="5906323" cy="133029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2401404" y="2821835"/>
            <a:ext cx="5464969" cy="8231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875720" y="2650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11527" y="3758085"/>
            <a:ext cx="7201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545768" y="342903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1942937" y="4823873"/>
            <a:ext cx="5533403" cy="1259655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パスワード認証の場合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ログインユーザ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：</a:t>
            </a:r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接続かつ</a:t>
            </a:r>
            <a:r>
              <a:rPr lang="en-US" altLang="ja-JP" sz="1200" dirty="0">
                <a:latin typeface="+mn-ea"/>
              </a:rPr>
              <a:t>Ansible playbook</a:t>
            </a:r>
            <a:r>
              <a:rPr lang="ja-JP" altLang="en-US" sz="1200" dirty="0">
                <a:latin typeface="+mn-ea"/>
              </a:rPr>
              <a:t>を実行可能なユーザ</a:t>
            </a:r>
            <a:r>
              <a:rPr lang="en-US" altLang="ja-JP" sz="1200" dirty="0">
                <a:latin typeface="+mn-ea"/>
              </a:rPr>
              <a:t>ID</a:t>
            </a:r>
          </a:p>
          <a:p>
            <a:r>
              <a:rPr lang="ja-JP" altLang="en-US" sz="1200" dirty="0">
                <a:latin typeface="+mn-ea"/>
              </a:rPr>
              <a:t>ログインパスワード：上記で入力したユーザ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鍵認証をご利用の場合、</a:t>
            </a:r>
            <a:r>
              <a:rPr lang="ja-JP" altLang="en-US" sz="1200" dirty="0">
                <a:latin typeface="+mn-ea"/>
                <a:hlinkClick r:id="rId3"/>
              </a:rPr>
              <a:t>利用手順マニュアル 基本コンソール</a:t>
            </a:r>
            <a:r>
              <a:rPr lang="ja-JP" altLang="en-US" sz="1200" dirty="0">
                <a:latin typeface="+mn-ea"/>
              </a:rPr>
              <a:t>の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P10 </a:t>
            </a:r>
            <a:r>
              <a:rPr lang="ja-JP" altLang="en-US" sz="1200" dirty="0">
                <a:latin typeface="+mn-ea"/>
              </a:rPr>
              <a:t>機器一覧の項目をご参照ください。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87357" y="443714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2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b="1" dirty="0" smtClean="0">
                <a:solidFill>
                  <a:srgbClr val="FF0000"/>
                </a:solidFill>
              </a:rPr>
              <a:t>―</a:t>
            </a:r>
            <a:r>
              <a:rPr lang="ja-JP" altLang="en-US" b="1" dirty="0" smtClean="0">
                <a:solidFill>
                  <a:srgbClr val="FF0000"/>
                </a:solidFill>
              </a:rPr>
              <a:t>が</a:t>
            </a:r>
            <a:r>
              <a:rPr lang="en-US" altLang="ja-JP" b="1" dirty="0" smtClean="0">
                <a:solidFill>
                  <a:srgbClr val="FF0000"/>
                </a:solidFill>
              </a:rPr>
              <a:t>AWS</a:t>
            </a:r>
            <a:r>
              <a:rPr lang="ja-JP" altLang="en-US" b="1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「具体値」にプロキシサーバーの情報を入力して「更新」を押下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636890"/>
            <a:ext cx="7684983" cy="185375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199320" y="3059666"/>
            <a:ext cx="6000670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448000" y="4091993"/>
            <a:ext cx="162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244130" y="2843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4085698" y="38112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</a:t>
            </a:r>
            <a:r>
              <a:rPr lang="ja-JP" altLang="en-US" dirty="0" smtClean="0"/>
              <a:t>変更（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202301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管理者ユーザのパスワード変更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」の「更新」を押下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」に任意のパスワードを入力して「更新」を押下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err="1" smtClean="0"/>
              <a:t>aws</a:t>
            </a:r>
            <a:r>
              <a:rPr lang="en-US" altLang="ja-JP" dirty="0" smtClean="0"/>
              <a:t>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infra-user</a:t>
            </a:r>
            <a:r>
              <a:rPr lang="ja-JP" altLang="en-US" dirty="0" smtClean="0"/>
              <a:t>」のパスワードも変更してください。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デフォルトパスワードは全て「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」となっています。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2708900"/>
            <a:ext cx="4918836" cy="26643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3763999" y="3299117"/>
            <a:ext cx="1423643" cy="1122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733037" y="4806506"/>
            <a:ext cx="2091333" cy="3955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231940" y="29815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880030" y="47340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681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0" y="2591069"/>
            <a:ext cx="4970274" cy="27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728168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cloud-system-template-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」の</a:t>
            </a:r>
            <a:r>
              <a:rPr lang="ja-JP" altLang="en-US" dirty="0"/>
              <a:t>「更新」を押下</a:t>
            </a:r>
          </a:p>
          <a:p>
            <a:pPr marL="179996" lvl="1" indent="0">
              <a:buNone/>
            </a:pPr>
            <a:r>
              <a:rPr lang="ja-JP" altLang="en-US" dirty="0"/>
              <a:t>　「ログイン</a:t>
            </a:r>
            <a:r>
              <a:rPr lang="en-US" altLang="ja-JP" dirty="0"/>
              <a:t>PW</a:t>
            </a:r>
            <a:r>
              <a:rPr lang="ja-JP" altLang="en-US" dirty="0"/>
              <a:t>」に任意のパスワードを入力して「更新」を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</a:t>
            </a:r>
            <a:r>
              <a:rPr lang="en-US" altLang="ja-JP" dirty="0" err="1" smtClean="0"/>
              <a:t>ststem</a:t>
            </a:r>
            <a:r>
              <a:rPr lang="en-US" altLang="ja-JP" dirty="0" smtClean="0"/>
              <a:t>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」は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に作成された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 </a:t>
            </a:r>
            <a:r>
              <a:rPr lang="ja-JP" altLang="en-US" dirty="0" smtClean="0"/>
              <a:t>機器一覧へ登録する際に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　　利用されるユーザです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215600" y="3212970"/>
            <a:ext cx="1512210" cy="12150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282254" y="4725180"/>
            <a:ext cx="2165656" cy="444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4871830" y="288245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534552" y="442806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22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19590" y="522116"/>
            <a:ext cx="10453239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本資料に</a:t>
            </a:r>
            <a:r>
              <a:rPr lang="ja-JP" altLang="en-US" sz="1600" dirty="0" smtClean="0">
                <a:latin typeface="+mn-ea"/>
              </a:rPr>
              <a:t>ついて</a:t>
            </a:r>
            <a:r>
              <a:rPr lang="ja-JP" altLang="en-US" sz="1600" dirty="0"/>
              <a:t>／導入手順</a:t>
            </a:r>
            <a:r>
              <a:rPr lang="ja-JP" altLang="en-US" sz="1600" dirty="0" smtClean="0"/>
              <a:t>フロー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>
                <a:latin typeface="+mn-ea"/>
              </a:rPr>
              <a:t>CloudSystem</a:t>
            </a:r>
            <a:r>
              <a:rPr lang="ja-JP" altLang="en-US" sz="1600" dirty="0" smtClean="0">
                <a:latin typeface="+mn-ea"/>
              </a:rPr>
              <a:t>テンプレート導入イメージ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ユーザー／</a:t>
            </a:r>
            <a:r>
              <a:rPr lang="en-US" altLang="ja-JP" sz="1600" dirty="0" smtClean="0">
                <a:latin typeface="+mn-ea"/>
              </a:rPr>
              <a:t>IAM</a:t>
            </a:r>
            <a:r>
              <a:rPr lang="ja-JP" altLang="en-US" sz="1600" dirty="0" smtClean="0">
                <a:latin typeface="+mn-ea"/>
              </a:rPr>
              <a:t>ユーザーの役割と運用方法</a:t>
            </a:r>
            <a:endParaRPr lang="en-US" altLang="ja-JP" sz="1600" dirty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導入準備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導入準備</a:t>
            </a:r>
            <a:endParaRPr lang="en-US" altLang="ja-JP" sz="1600" dirty="0" smtClean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導入</a:t>
            </a:r>
            <a:r>
              <a:rPr lang="ja-JP" altLang="en-US" dirty="0" smtClean="0">
                <a:latin typeface="+mn-ea"/>
              </a:rPr>
              <a:t>手順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>
                <a:latin typeface="+mn-ea"/>
              </a:rPr>
              <a:t>CloudSystem</a:t>
            </a:r>
            <a:r>
              <a:rPr lang="ja-JP" altLang="en-US" sz="1600" dirty="0" smtClean="0">
                <a:latin typeface="+mn-ea"/>
              </a:rPr>
              <a:t>テンプレート</a:t>
            </a:r>
            <a:r>
              <a:rPr lang="ja-JP" altLang="en-US" sz="1600" dirty="0">
                <a:latin typeface="+mn-ea"/>
              </a:rPr>
              <a:t>導入ファイルダウンロード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>
                <a:latin typeface="+mn-ea"/>
              </a:rPr>
              <a:t>CloudSystem</a:t>
            </a:r>
            <a:r>
              <a:rPr lang="ja-JP" altLang="en-US" sz="1600" dirty="0" smtClean="0">
                <a:latin typeface="+mn-ea"/>
              </a:rPr>
              <a:t>テンプレート</a:t>
            </a:r>
            <a:r>
              <a:rPr lang="ja-JP" altLang="en-US" sz="1600" dirty="0">
                <a:latin typeface="+mn-ea"/>
              </a:rPr>
              <a:t>導入</a:t>
            </a:r>
            <a:r>
              <a:rPr lang="ja-JP" altLang="en-US" sz="1600" dirty="0" smtClean="0">
                <a:latin typeface="+mn-ea"/>
              </a:rPr>
              <a:t>ファイルインポート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機器一覧</a:t>
            </a:r>
            <a:r>
              <a:rPr lang="en-US" altLang="ja-JP" sz="1600" dirty="0">
                <a:latin typeface="+mn-ea"/>
              </a:rPr>
              <a:t>_</a:t>
            </a:r>
            <a:r>
              <a:rPr lang="ja-JP" altLang="en-US" sz="1600" dirty="0">
                <a:latin typeface="+mn-ea"/>
              </a:rPr>
              <a:t>登録ホストのログイン情報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プロキシ情報の登録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ユーザーの</a:t>
            </a:r>
            <a:r>
              <a:rPr lang="ja-JP" altLang="en-US" sz="1600" dirty="0">
                <a:latin typeface="+mn-ea"/>
              </a:rPr>
              <a:t>パスワード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システム管理者の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アカウント情報登録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AWS</a:t>
            </a:r>
            <a:r>
              <a:rPr lang="ja-JP" altLang="en-US" sz="1600" dirty="0" smtClean="0"/>
              <a:t>管理者の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i="1" dirty="0"/>
              <a:t>インフラ</a:t>
            </a:r>
            <a:r>
              <a:rPr lang="ja-JP" altLang="en-US" sz="1600" dirty="0"/>
              <a:t>管理者</a:t>
            </a:r>
            <a:r>
              <a:rPr lang="en-US" altLang="ja-JP" sz="1600" dirty="0"/>
              <a:t>&amp;</a:t>
            </a:r>
            <a:r>
              <a:rPr lang="ja-JP" altLang="en-US" sz="1600" dirty="0" smtClean="0"/>
              <a:t>インフラユーザーの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オートスケール用パラメータの登録</a:t>
            </a:r>
            <a:endParaRPr lang="en-US" altLang="ja-JP" sz="1600" dirty="0" smtClean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80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補足</a:t>
            </a:r>
            <a:endParaRPr lang="en-US" altLang="ja-JP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/>
              <a:t>システム管理者</a:t>
            </a:r>
            <a:r>
              <a:rPr lang="en-US" altLang="ja-JP" sz="1600" dirty="0"/>
              <a:t>&amp;AWS</a:t>
            </a:r>
            <a:r>
              <a:rPr lang="ja-JP" altLang="en-US" sz="1600" dirty="0"/>
              <a:t>管理者のパラメータ廃止と復活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Teams</a:t>
            </a:r>
            <a:r>
              <a:rPr lang="ja-JP" altLang="en-US" sz="1600" dirty="0" smtClean="0">
                <a:latin typeface="+mn-ea"/>
              </a:rPr>
              <a:t>連携通知の登録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メニューグループ／メニュー概要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Conductor</a:t>
            </a:r>
            <a:r>
              <a:rPr lang="ja-JP" altLang="en-US" sz="1600" dirty="0" smtClean="0"/>
              <a:t>の参照</a:t>
            </a:r>
            <a:r>
              <a:rPr lang="ja-JP" altLang="en-US" sz="1600" dirty="0"/>
              <a:t>パラメータ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0" y="1988800"/>
            <a:ext cx="9439275" cy="36004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5"/>
            <a:ext cx="11771834" cy="1512139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共通」＞「ファイル管理」＞ファイル埋込変数「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」の「ファイル素材」を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押下してファイルをダウンロード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647661" y="4107529"/>
            <a:ext cx="1224170" cy="3296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6"/>
            <a:ext cx="11771834" cy="194419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ダウンロードしたファイルをテキストで開き、以下の箇所を修正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ファイル埋込</a:t>
            </a:r>
            <a:r>
              <a:rPr lang="ja-JP" altLang="en-US" dirty="0" smtClean="0"/>
              <a:t>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」の「更新」＞「ファイルを選択」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修正をしたファイルを選択して「事前アップロード」を押下し、アップロードが完了したら「更新」を押下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7360" y="2636894"/>
            <a:ext cx="399694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17</a:t>
            </a:r>
            <a:r>
              <a:rPr lang="ja-JP" altLang="en-US" sz="1200" dirty="0" smtClean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// 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実行ユーザー</a:t>
            </a:r>
            <a:r>
              <a:rPr lang="ja-JP" altLang="en-US" sz="1200" dirty="0"/>
              <a:t>のパスワード</a:t>
            </a:r>
            <a:endParaRPr lang="en-US" altLang="ja-JP" sz="1200" dirty="0"/>
          </a:p>
          <a:p>
            <a:r>
              <a:rPr lang="en-US" altLang="ja-JP" sz="1200" dirty="0" smtClean="0"/>
              <a:t>18</a:t>
            </a:r>
            <a:r>
              <a:rPr lang="ja-JP" altLang="en-US" sz="1200" dirty="0" smtClean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 err="1"/>
              <a:t>const</a:t>
            </a:r>
            <a:r>
              <a:rPr lang="en-US" altLang="ja-JP" sz="1200" dirty="0"/>
              <a:t> USER_PW  = “********";</a:t>
            </a:r>
            <a:endParaRPr lang="ja-JP" altLang="en-US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79" y="3501013"/>
            <a:ext cx="2964405" cy="250258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843557" y="4398591"/>
            <a:ext cx="648091" cy="1648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843559" y="4567870"/>
            <a:ext cx="1296179" cy="2475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879924" y="5634183"/>
            <a:ext cx="136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4727658" y="2996940"/>
            <a:ext cx="14400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3647660" y="2838658"/>
            <a:ext cx="1080000" cy="2643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67663" y="2806167"/>
            <a:ext cx="396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ユーザ管理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[cloud-system-template-</a:t>
            </a:r>
            <a:r>
              <a:rPr lang="en-US" altLang="ja-JP" sz="1400" dirty="0" err="1" smtClean="0"/>
              <a:t>api</a:t>
            </a:r>
            <a:r>
              <a:rPr lang="en-US" altLang="ja-JP" sz="1400" dirty="0"/>
              <a:t>]</a:t>
            </a:r>
            <a:r>
              <a:rPr lang="ja-JP" altLang="en-US" sz="1400" dirty="0" smtClean="0"/>
              <a:t>に</a:t>
            </a:r>
            <a:endParaRPr lang="en-US" altLang="ja-JP" sz="1400" dirty="0"/>
          </a:p>
          <a:p>
            <a:r>
              <a:rPr lang="ja-JP" altLang="en-US" sz="1400" dirty="0"/>
              <a:t>設定した任意のパスワードに変更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571677" y="3977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217800" y="42596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364790" y="54024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445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216526"/>
            <a:ext cx="6731110" cy="1873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システム管理者の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アカウント情報登録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440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アクセスキー管理</a:t>
            </a:r>
            <a:r>
              <a:rPr lang="en-US" altLang="ja-JP" dirty="0" smtClean="0"/>
              <a:t>_</a:t>
            </a:r>
            <a:r>
              <a:rPr lang="ja-JP" altLang="en-US" dirty="0" smtClean="0"/>
              <a:t>システム管理者の登録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/>
              <a:t>アクセスキ</a:t>
            </a:r>
            <a:r>
              <a:rPr lang="ja-JP" altLang="en-US" dirty="0" smtClean="0"/>
              <a:t>ー管理」＞「システム管理者」＞「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「ホスト名」「オペレーション」を選択し、「アカウント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」「アクセスキー」「シークレットキー」を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入力して「</a:t>
            </a:r>
            <a:r>
              <a:rPr lang="ja-JP" altLang="en-US" dirty="0"/>
              <a:t>登録</a:t>
            </a:r>
            <a:r>
              <a:rPr lang="ja-JP" altLang="en-US" dirty="0" smtClean="0"/>
              <a:t>」を</a:t>
            </a:r>
            <a:r>
              <a:rPr lang="ja-JP" altLang="en-US" dirty="0"/>
              <a:t>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252762" y="2616300"/>
            <a:ext cx="6317618" cy="750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7570380" y="24222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35450" y="3737083"/>
            <a:ext cx="1276866" cy="2688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03640" y="35277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1976640" y="4515211"/>
            <a:ext cx="5415540" cy="150614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環境準備で用意したアカウント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アクセスキー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環境準備で用意したアクセスキーを入力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環境準備で用意したシークレットキーを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52595" y="4077091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9" y="2465821"/>
            <a:ext cx="7067943" cy="19402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188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管理者」の「</a:t>
            </a:r>
            <a:r>
              <a:rPr lang="ja-JP" altLang="en-US" sz="1600" b="1" dirty="0">
                <a:solidFill>
                  <a:srgbClr val="FF0000"/>
                </a:solidFill>
              </a:rPr>
              <a:t>ユーザー名」「初回パスワード」「グループ名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」を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CloudSystem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デフォルト値から変更する場合、本手順を実行してください。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AWS</a:t>
            </a:r>
            <a:r>
              <a:rPr lang="ja-JP" altLang="en-US" dirty="0"/>
              <a:t>管理者パラメータの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「パラメータ管理」＞「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管理者パラメータ」＞「フィルタ」＞「更新」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「ホスト名」「オペレーション」「ユーザー名」「初回パスワード」「グループ名」を入力して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更新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15350" y="4872642"/>
            <a:ext cx="633688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　：任意のユーザ名を入力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091305" y="4434522"/>
            <a:ext cx="648091" cy="576000"/>
            <a:chOff x="162795" y="3812178"/>
            <a:chExt cx="565503" cy="549789"/>
          </a:xfrm>
        </p:grpSpPr>
        <p:sp>
          <p:nvSpPr>
            <p:cNvPr id="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9" name="正方形/長方形 8"/>
          <p:cNvSpPr/>
          <p:nvPr/>
        </p:nvSpPr>
        <p:spPr bwMode="auto">
          <a:xfrm>
            <a:off x="1084053" y="2910083"/>
            <a:ext cx="7028228" cy="9985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8151996" y="26940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495500" y="4070184"/>
            <a:ext cx="1512210" cy="290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070850" y="39141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968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40" y="2316727"/>
            <a:ext cx="6120000" cy="32102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9" y="2316727"/>
            <a:ext cx="3934737" cy="26244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管理者作成の実行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Conductor[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」の「</a:t>
            </a:r>
            <a:r>
              <a:rPr lang="en-US" altLang="ja-JP" dirty="0"/>
              <a:t>AWS</a:t>
            </a:r>
            <a:r>
              <a:rPr lang="ja-JP" altLang="en-US" dirty="0" smtClean="0"/>
              <a:t>管理者（</a:t>
            </a:r>
            <a:r>
              <a:rPr lang="ja-JP" altLang="en-US" dirty="0"/>
              <a:t>構築／更新）」を選択し、「オペレーション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管理者パラメータ」へ登録したオペレーション</a:t>
            </a:r>
            <a:r>
              <a:rPr lang="ja-JP" altLang="en-US" dirty="0"/>
              <a:t>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878090" y="3743535"/>
            <a:ext cx="3705699" cy="4775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5663940" y="5278872"/>
            <a:ext cx="573347" cy="2689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511840" y="3499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84040" y="49143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79" y="5185459"/>
            <a:ext cx="4066867" cy="116959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878091" y="565147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4943840" y="529517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4894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1" y="3203855"/>
            <a:ext cx="6726625" cy="18722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07209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アクセスキー管理</a:t>
            </a:r>
            <a:r>
              <a:rPr lang="en-US" altLang="ja-JP" dirty="0" smtClean="0"/>
              <a:t>_</a:t>
            </a:r>
            <a:r>
              <a:rPr lang="en-US" altLang="ja-JP" dirty="0"/>
              <a:t>AWS</a:t>
            </a:r>
            <a:r>
              <a:rPr lang="ja-JP" altLang="en-US" dirty="0"/>
              <a:t>管理者の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管理者パラメータ」へ登録した情報で</a:t>
            </a:r>
            <a:r>
              <a:rPr lang="en-US" altLang="ja-JP" dirty="0" smtClean="0"/>
              <a:t>AWS</a:t>
            </a:r>
            <a:r>
              <a:rPr lang="ja-JP" altLang="en-US" dirty="0"/>
              <a:t>へログイン</a:t>
            </a:r>
            <a:r>
              <a:rPr lang="ja-JP" altLang="en-US" dirty="0" smtClean="0"/>
              <a:t>し、「</a:t>
            </a:r>
            <a:r>
              <a:rPr lang="en-US" altLang="ja-JP" dirty="0"/>
              <a:t>AWS</a:t>
            </a:r>
            <a:r>
              <a:rPr lang="ja-JP" altLang="en-US" dirty="0"/>
              <a:t>管理者パラメータ</a:t>
            </a:r>
            <a:r>
              <a:rPr lang="ja-JP" altLang="en-US" dirty="0" smtClean="0"/>
              <a:t>」へ登録したユーザ名の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アクセスキー</a:t>
            </a:r>
            <a:r>
              <a:rPr lang="ja-JP" altLang="en-US" dirty="0" smtClean="0"/>
              <a:t>」「</a:t>
            </a:r>
            <a:r>
              <a:rPr lang="ja-JP" altLang="en-US" dirty="0"/>
              <a:t>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手順については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</a:t>
            </a:r>
            <a:r>
              <a:rPr lang="ja-JP" altLang="en-US" dirty="0" smtClean="0">
                <a:latin typeface="+mn-ea"/>
              </a:rPr>
              <a:t>準備－①システム管理者の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ユーザー準備」</a:t>
            </a:r>
            <a:r>
              <a:rPr lang="ja-JP" altLang="en-US" dirty="0" smtClean="0"/>
              <a:t>を参照してください。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/>
              <a:t>アクセスキ</a:t>
            </a:r>
            <a:r>
              <a:rPr lang="ja-JP" altLang="en-US" dirty="0" smtClean="0"/>
              <a:t>ー管理</a:t>
            </a:r>
            <a:r>
              <a:rPr lang="ja-JP" altLang="en-US" dirty="0"/>
              <a:t>」＞「</a:t>
            </a:r>
            <a:r>
              <a:rPr lang="en-US" altLang="ja-JP" dirty="0"/>
              <a:t>AWS</a:t>
            </a:r>
            <a:r>
              <a:rPr lang="ja-JP" altLang="en-US" dirty="0"/>
              <a:t>管理者」＞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</a:t>
            </a:r>
            <a:r>
              <a:rPr lang="ja-JP" altLang="en-US" dirty="0" smtClean="0"/>
              <a:t>して「登録」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31621" y="3557284"/>
            <a:ext cx="6316645" cy="802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583884" y="334128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45911" y="4712574"/>
            <a:ext cx="1224000" cy="2983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431659" y="455256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6384040" y="4842729"/>
            <a:ext cx="5415540" cy="157815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：任意のオペレーションを選択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　　： </a:t>
            </a:r>
            <a:r>
              <a:rPr lang="en-US" altLang="ja-JP" sz="1200" dirty="0">
                <a:latin typeface="+mn-ea"/>
              </a:rPr>
              <a:t>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で利用した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アクセスキー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管理者のアクセスキー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管理者のシークレットキー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096000" y="4424576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7" y="3789050"/>
            <a:ext cx="5375100" cy="15596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3.8</a:t>
            </a:r>
            <a:r>
              <a:rPr kumimoji="1" lang="ja-JP" altLang="en-US" dirty="0" smtClean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24037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・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以降の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ITA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の作業は「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aws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-admin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管理者）」で実施してください。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・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ja-JP" altLang="en-US" sz="1600" b="1" dirty="0">
                <a:solidFill>
                  <a:srgbClr val="FF0000"/>
                </a:solidFill>
              </a:rPr>
              <a:t>インフラ管理者＆インフラユーザーパラメータ」の「ユーザー名」「初回パスワード」「グループ名」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CloudSystem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r>
              <a:rPr lang="ja-JP" altLang="en-US" sz="1600" b="1" dirty="0">
                <a:solidFill>
                  <a:srgbClr val="FF0000"/>
                </a:solidFill>
              </a:rPr>
              <a:t>デフォルト値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から変更</a:t>
            </a:r>
            <a:r>
              <a:rPr lang="ja-JP" altLang="en-US" sz="1600" b="1" dirty="0">
                <a:solidFill>
                  <a:srgbClr val="FF0000"/>
                </a:solidFill>
              </a:rPr>
              <a:t>する場合、本手順を実行してください。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インフラ管理者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インフラユーザーパラメータ登録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「パラメータ管理」＞「インフラ管理者＆インフラユーザーパラメータ」＞「フィルタ」＞「更新」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「ホスト名」「オペレーション」「ユーザ名／インフラ管理者」「初回パスワード／インフラ管理者」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「グループ名／インフラ管理者」「ユーザ名／インフラユーザー」「初回パスワード／インフラユーザー」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「グループ名／インフラユーザー」を入力して「更新」を押下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956141" y="5025833"/>
            <a:ext cx="107632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4819" y="4075227"/>
            <a:ext cx="5393860" cy="8452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113198" y="4816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6215425" y="39239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6905109" y="4920493"/>
            <a:ext cx="504070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</a:t>
            </a:r>
            <a:r>
              <a:rPr lang="ja-JP" altLang="en-US" sz="1200" dirty="0" smtClean="0">
                <a:latin typeface="+mn-ea"/>
              </a:rPr>
              <a:t>　　（</a:t>
            </a:r>
            <a:r>
              <a:rPr lang="ja-JP" altLang="en-US" sz="1200" dirty="0">
                <a:latin typeface="+mn-ea"/>
              </a:rPr>
              <a:t>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任意のオペレーションを</a:t>
            </a:r>
            <a:r>
              <a:rPr lang="ja-JP" altLang="en-US" sz="1200" dirty="0" smtClean="0">
                <a:latin typeface="+mn-ea"/>
              </a:rPr>
              <a:t>選択）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ユーザー名／</a:t>
            </a:r>
            <a:r>
              <a:rPr lang="en-US" altLang="ja-JP" sz="1200" dirty="0" smtClean="0">
                <a:latin typeface="+mn-ea"/>
              </a:rPr>
              <a:t>**</a:t>
            </a:r>
            <a:r>
              <a:rPr lang="ja-JP" altLang="en-US" sz="1200" dirty="0" smtClean="0">
                <a:latin typeface="+mn-ea"/>
              </a:rPr>
              <a:t> 　　　：任意のユーザ名を入力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581064" y="4482373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39" y="2269853"/>
            <a:ext cx="6120000" cy="3206763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2" y="2269853"/>
            <a:ext cx="3718560" cy="27098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2" y="5211880"/>
            <a:ext cx="4066867" cy="1169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60228"/>
          </a:xfrm>
        </p:spPr>
        <p:txBody>
          <a:bodyPr/>
          <a:lstStyle/>
          <a:p>
            <a:r>
              <a:rPr lang="ja-JP" altLang="en-US" dirty="0" smtClean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 smtClean="0"/>
              <a:t>インフラユーザー作成の実行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」＞「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作業</a:t>
            </a:r>
            <a:r>
              <a:rPr lang="ja-JP" altLang="en-US" dirty="0"/>
              <a:t>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en-US" altLang="ja-JP" dirty="0" smtClean="0"/>
              <a:t>Conductor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「インフラ管理者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インフラユーザー（</a:t>
            </a:r>
            <a:r>
              <a:rPr lang="ja-JP" altLang="en-US" dirty="0"/>
              <a:t>構築／更新）」を選択し</a:t>
            </a:r>
            <a:r>
              <a:rPr lang="ja-JP" altLang="en-US" dirty="0" smtClean="0"/>
              <a:t>、「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」から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へ登録したオペレーションを選択して画面最下部の「実行」を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924978" y="4264528"/>
            <a:ext cx="3514791" cy="420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006504" y="5652270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5520432" y="5261608"/>
            <a:ext cx="535897" cy="2205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4439769" y="400333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4999759" y="536467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6216739" y="501322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2983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10449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インフラ管理者とインフラユーザーの登録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へ登録した情報で</a:t>
            </a:r>
            <a:r>
              <a:rPr lang="en-US" altLang="ja-JP" dirty="0"/>
              <a:t>AWS</a:t>
            </a:r>
            <a:r>
              <a:rPr lang="ja-JP" altLang="en-US" dirty="0"/>
              <a:t>へログインし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それぞれの「</a:t>
            </a:r>
            <a:r>
              <a:rPr lang="ja-JP" altLang="en-US" dirty="0"/>
              <a:t>アクセスキー」「シークレットキー」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ja-JP" altLang="en-US" dirty="0"/>
              <a:t>手順について</a:t>
            </a:r>
            <a:r>
              <a:rPr lang="ja-JP" altLang="en-US" dirty="0" smtClean="0"/>
              <a:t>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環境準備－</a:t>
            </a:r>
            <a:r>
              <a:rPr lang="ja-JP" altLang="en-US" dirty="0" smtClean="0">
                <a:latin typeface="+mn-ea"/>
              </a:rPr>
              <a:t>①システム管理者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>
                <a:latin typeface="+mn-ea"/>
              </a:rPr>
              <a:t>ユーザー準備」</a:t>
            </a:r>
            <a:r>
              <a:rPr lang="ja-JP" altLang="en-US" dirty="0" smtClean="0"/>
              <a:t>を</a:t>
            </a:r>
            <a:r>
              <a:rPr lang="ja-JP" altLang="en-US" dirty="0"/>
              <a:t>参照してください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アクセスキー管理」＞「インフラ管理者」＞「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　</a:t>
            </a:r>
            <a:r>
              <a:rPr lang="ja-JP" altLang="en-US" dirty="0" smtClean="0"/>
              <a:t>→ 前項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</a:t>
            </a:r>
            <a:r>
              <a:rPr kumimoji="1" lang="ja-JP" altLang="en-US" dirty="0" smtClean="0"/>
              <a:t>インフラ管理者の「アクセスキー」「シークレットキー」を入力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アクセスキー管理」＞「インフラユーザー」＞「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」＞「</a:t>
            </a:r>
            <a:r>
              <a:rPr lang="ja-JP" altLang="en-US" dirty="0" smtClean="0"/>
              <a:t>登録</a:t>
            </a:r>
            <a:r>
              <a:rPr lang="ja-JP" altLang="en-US" dirty="0"/>
              <a:t>開始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</a:t>
            </a: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ja-JP" altLang="en-US" dirty="0" smtClean="0"/>
              <a:t>前項</a:t>
            </a:r>
            <a:r>
              <a:rPr lang="en-US" altLang="ja-JP" dirty="0"/>
              <a:t>1</a:t>
            </a:r>
            <a:r>
              <a:rPr lang="ja-JP" altLang="en-US" dirty="0"/>
              <a:t>で作成した</a:t>
            </a:r>
            <a:r>
              <a:rPr kumimoji="1" lang="ja-JP" altLang="en-US" dirty="0" smtClean="0"/>
              <a:t>インフラユーザーの「アクセスキー」「シークレットキー」を入力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5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2" y="2702656"/>
            <a:ext cx="8045725" cy="17973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700760"/>
            <a:ext cx="11713301" cy="1800178"/>
          </a:xfrm>
        </p:spPr>
        <p:txBody>
          <a:bodyPr/>
          <a:lstStyle/>
          <a:p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パラメータへの登録</a:t>
            </a:r>
            <a:endParaRPr lang="en-US" altLang="ja-JP" sz="1500" dirty="0">
              <a:latin typeface="+mn-ea"/>
            </a:endParaRPr>
          </a:p>
          <a:p>
            <a:pPr lvl="1"/>
            <a:r>
              <a:rPr lang="ja-JP" altLang="en-US" dirty="0" smtClean="0"/>
              <a:t>「パラメータ管理」＞「</a:t>
            </a:r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AMI</a:t>
            </a:r>
            <a:r>
              <a:rPr lang="ja-JP" altLang="en-US" dirty="0" smtClean="0"/>
              <a:t>」「キーペア名／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サーバ名」「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証明書」を入力して</a:t>
            </a:r>
            <a:r>
              <a:rPr lang="ja-JP" altLang="en-US" dirty="0" smtClean="0">
                <a:latin typeface="+mn-ea"/>
              </a:rPr>
              <a:t>「更新」を押下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188000" y="5039026"/>
            <a:ext cx="7140310" cy="1414393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AMI		         </a:t>
            </a:r>
            <a:r>
              <a:rPr lang="ja-JP" altLang="en-US" sz="1400" dirty="0" smtClean="0">
                <a:latin typeface="+mn-ea"/>
              </a:rPr>
              <a:t>：</a:t>
            </a:r>
            <a:r>
              <a:rPr lang="en-US" altLang="ja-JP" sz="1400" dirty="0" smtClean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ID</a:t>
            </a:r>
          </a:p>
          <a:p>
            <a:r>
              <a:rPr lang="ja-JP" altLang="en-US" sz="1400" dirty="0" smtClean="0"/>
              <a:t>  キーペア名</a:t>
            </a:r>
            <a:r>
              <a:rPr lang="ja-JP" altLang="en-US" sz="1400" dirty="0"/>
              <a:t>／</a:t>
            </a:r>
            <a:r>
              <a:rPr lang="en-US" altLang="ja-JP" sz="1400" dirty="0"/>
              <a:t>Web</a:t>
            </a:r>
            <a:r>
              <a:rPr lang="ja-JP" altLang="en-US" sz="1400" dirty="0" smtClean="0"/>
              <a:t>サーバ名 ：キーペア名（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サーバ用）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SSL</a:t>
            </a:r>
            <a:r>
              <a:rPr lang="ja-JP" altLang="en-US" sz="1400" dirty="0" smtClean="0">
                <a:latin typeface="+mn-ea"/>
              </a:rPr>
              <a:t>証明書　　　　　　　  ：</a:t>
            </a:r>
            <a:r>
              <a:rPr lang="en-US" altLang="ja-JP" sz="1400" dirty="0" smtClean="0">
                <a:latin typeface="+mn-ea"/>
              </a:rPr>
              <a:t>ELB</a:t>
            </a:r>
            <a:r>
              <a:rPr lang="ja-JP" altLang="en-US" sz="1400" dirty="0" smtClean="0">
                <a:latin typeface="+mn-ea"/>
              </a:rPr>
              <a:t>用の</a:t>
            </a:r>
            <a:r>
              <a:rPr lang="en-US" altLang="ja-JP" sz="1400" dirty="0" smtClean="0">
                <a:latin typeface="+mn-ea"/>
              </a:rPr>
              <a:t>SSL</a:t>
            </a:r>
            <a:r>
              <a:rPr lang="ja-JP" altLang="en-US" sz="1400" dirty="0" smtClean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865975" y="465317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191180" y="764630"/>
            <a:ext cx="11713301" cy="114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以降の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の作業は「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infra-admin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（インフラ管理者）」で実行してください。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・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CloudSystem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テンプレートの</a:t>
            </a:r>
            <a:r>
              <a:rPr lang="en-US" altLang="ja-JP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オートスケール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サーバ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構築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更新）」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などを実行する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場合、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本ページ以降の手順に沿ってパラメータ登録を実施してください。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013963" y="3094039"/>
            <a:ext cx="6531607" cy="8083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063440" y="4149140"/>
            <a:ext cx="133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7575319" y="29295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3459382" y="38577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12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9" y="2072549"/>
            <a:ext cx="7548692" cy="17885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800178"/>
          </a:xfrm>
        </p:spPr>
        <p:txBody>
          <a:bodyPr/>
          <a:lstStyle/>
          <a:p>
            <a:r>
              <a:rPr lang="en-US" altLang="ja-JP" dirty="0" smtClean="0"/>
              <a:t>Bastion</a:t>
            </a:r>
            <a:r>
              <a:rPr lang="ja-JP" altLang="en-US" dirty="0" smtClean="0"/>
              <a:t>パラメータへの登録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パラメータ管理」＞「</a:t>
            </a:r>
            <a:r>
              <a:rPr lang="en-US" altLang="ja-JP" dirty="0"/>
              <a:t>Bastion</a:t>
            </a:r>
            <a:r>
              <a:rPr lang="ja-JP" altLang="en-US" dirty="0"/>
              <a:t>パラメータ」＞「フィルタ」＞「更新」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 err="1"/>
              <a:t>KeyName</a:t>
            </a:r>
            <a:r>
              <a:rPr lang="ja-JP" altLang="en-US" dirty="0"/>
              <a:t>」「</a:t>
            </a:r>
            <a:r>
              <a:rPr lang="en-US" altLang="ja-JP" dirty="0"/>
              <a:t>AMI</a:t>
            </a:r>
            <a:r>
              <a:rPr lang="ja-JP" altLang="en-US" dirty="0"/>
              <a:t>」を入力して「更新」を押下</a:t>
            </a:r>
            <a:endParaRPr lang="en-US" altLang="ja-JP" dirty="0"/>
          </a:p>
          <a:p>
            <a:pPr marL="179996" lvl="1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187998" y="4499998"/>
            <a:ext cx="7212321" cy="123332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KeyName</a:t>
            </a:r>
            <a:r>
              <a:rPr lang="ja-JP" altLang="en-US" sz="1400" dirty="0" smtClean="0"/>
              <a:t>：キーペア名（踏み台サーバ用）</a:t>
            </a:r>
            <a:endParaRPr lang="en-US" altLang="ja-JP" sz="1400" dirty="0" smtClean="0"/>
          </a:p>
          <a:p>
            <a:r>
              <a:rPr lang="en-US" altLang="ja-JP" sz="1400" dirty="0">
                <a:latin typeface="+mn-ea"/>
              </a:rPr>
              <a:t> AMI</a:t>
            </a:r>
            <a:r>
              <a:rPr lang="ja-JP" altLang="en-US" sz="1400" dirty="0">
                <a:latin typeface="+mn-ea"/>
              </a:rPr>
              <a:t>        ：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ID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12486" y="4144663"/>
            <a:ext cx="648091" cy="576000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937032" y="2487515"/>
            <a:ext cx="7533868" cy="9311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49850" y="3560483"/>
            <a:ext cx="1383950" cy="2913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8635658" y="22802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77082" y="334201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574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1" y="3284980"/>
            <a:ext cx="5968228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オートスケール用パラメータの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2846271"/>
          </a:xfrm>
        </p:spPr>
        <p:txBody>
          <a:bodyPr/>
          <a:lstStyle/>
          <a:p>
            <a:r>
              <a:rPr kumimoji="1" lang="ja-JP" altLang="en-US" dirty="0" smtClean="0"/>
              <a:t>キーペアの登録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共通」＞「ファイル管理」＞</a:t>
            </a:r>
            <a:r>
              <a:rPr lang="en-US" altLang="ja-JP" dirty="0"/>
              <a:t>[CPF_SECRET_KEY_BASTION]</a:t>
            </a:r>
            <a:r>
              <a:rPr lang="ja-JP" altLang="en-US" dirty="0" smtClean="0"/>
              <a:t>の「更新」を押下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「ファイルを選択」を押下</a:t>
            </a:r>
            <a:r>
              <a:rPr lang="ja-JP" altLang="en-US" dirty="0"/>
              <a:t>して、「導入準備－</a:t>
            </a:r>
            <a:r>
              <a:rPr lang="en-US" altLang="ja-JP" dirty="0"/>
              <a:t>AWS</a:t>
            </a:r>
            <a:r>
              <a:rPr lang="ja-JP" altLang="en-US" dirty="0"/>
              <a:t>環境準備－ </a:t>
            </a:r>
            <a:r>
              <a:rPr lang="en-US" altLang="ja-JP" dirty="0" smtClean="0"/>
              <a:t>②</a:t>
            </a:r>
            <a:r>
              <a:rPr lang="en-US" altLang="ja-JP" dirty="0"/>
              <a:t>EC2 Auto Scaling</a:t>
            </a:r>
            <a:r>
              <a:rPr lang="ja-JP" altLang="en-US" dirty="0"/>
              <a:t>利用の環境準備」で用意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踏み台サーバー用の「キーペア（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ファイル）」を選択して</a:t>
            </a:r>
            <a:r>
              <a:rPr kumimoji="1" lang="ja-JP" altLang="en-US" dirty="0" smtClean="0"/>
              <a:t>「事前アップロード」を押下。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アップロードが完了したら「更新」を押下。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 smtClean="0"/>
              <a:t>同様の手順で「</a:t>
            </a:r>
            <a:r>
              <a:rPr lang="en-US" altLang="ja-JP" dirty="0"/>
              <a:t>CPF_SECRET_KEY_WEB</a:t>
            </a:r>
            <a:r>
              <a:rPr lang="ja-JP" altLang="en-US" dirty="0" smtClean="0"/>
              <a:t>」へ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ファイル）」を登録してください。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084825" y="4246579"/>
            <a:ext cx="72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25871" y="5581833"/>
            <a:ext cx="147993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2947455" y="38709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84825" y="4435699"/>
            <a:ext cx="144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605801" y="42103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円形吹き出し 9"/>
          <p:cNvSpPr/>
          <p:nvPr/>
        </p:nvSpPr>
        <p:spPr bwMode="auto">
          <a:xfrm>
            <a:off x="3697955" y="536583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156573" y="5345503"/>
            <a:ext cx="4521167" cy="904660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 smtClean="0">
                <a:latin typeface="+mn-ea"/>
              </a:rPr>
              <a:t>デフォルトで中身が空白の「</a:t>
            </a:r>
            <a:r>
              <a:rPr lang="en-US" altLang="ja-JP" sz="1400" dirty="0" err="1" smtClean="0">
                <a:latin typeface="+mn-ea"/>
              </a:rPr>
              <a:t>dummy_key.pem</a:t>
            </a:r>
            <a:r>
              <a:rPr lang="ja-JP" altLang="en-US" sz="1400" dirty="0" smtClean="0">
                <a:latin typeface="+mn-ea"/>
              </a:rPr>
              <a:t>」が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登録されています。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781060" y="4990167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8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852000"/>
            <a:ext cx="7829550" cy="18383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</a:t>
            </a:r>
            <a:r>
              <a:rPr lang="en-US" altLang="ja-JP" dirty="0" smtClean="0"/>
              <a:t>&amp;AWS</a:t>
            </a:r>
            <a:r>
              <a:rPr lang="ja-JP" altLang="en-US" dirty="0" smtClean="0"/>
              <a:t>管理者のパラメータ廃止と復活（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5472689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管理者」で実行する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を、「インフラ管理者」</a:t>
            </a:r>
            <a:r>
              <a:rPr lang="ja-JP" altLang="en-US" sz="1600" b="1" dirty="0">
                <a:solidFill>
                  <a:srgbClr val="FF0000"/>
                </a:solidFill>
              </a:rPr>
              <a:t>「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インフラユーザー」で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実行させたくない場合、</a:t>
            </a:r>
            <a:r>
              <a:rPr lang="ja-JP" altLang="en-US" sz="1600" b="1" dirty="0">
                <a:solidFill>
                  <a:srgbClr val="FF0000"/>
                </a:solidFill>
              </a:rPr>
              <a:t>以下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の手順を実施してください。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kumimoji="1" lang="en-US" altLang="ja-JP" dirty="0" smtClean="0"/>
          </a:p>
          <a:p>
            <a:r>
              <a:rPr lang="ja-JP" altLang="en-US" dirty="0"/>
              <a:t>システム</a:t>
            </a:r>
            <a:r>
              <a:rPr lang="ja-JP" altLang="en-US" dirty="0" smtClean="0"/>
              <a:t>管理者 </a:t>
            </a:r>
            <a:r>
              <a:rPr lang="en-US" altLang="ja-JP" dirty="0" smtClean="0"/>
              <a:t>&amp; AWS</a:t>
            </a:r>
            <a:r>
              <a:rPr lang="ja-JP" altLang="en-US" dirty="0"/>
              <a:t>管理者のパラメータ</a:t>
            </a:r>
            <a:r>
              <a:rPr lang="ja-JP" altLang="en-US" dirty="0" smtClean="0"/>
              <a:t>廃止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本項目</a:t>
            </a:r>
            <a:r>
              <a:rPr lang="ja-JP" altLang="en-US" b="1" dirty="0">
                <a:solidFill>
                  <a:srgbClr val="FF0000"/>
                </a:solidFill>
              </a:rPr>
              <a:t>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アクセスキー管理」＞「システム管理者」＞「フィルタ」＞「</a:t>
            </a:r>
            <a:r>
              <a:rPr lang="en-US" altLang="ja-JP" dirty="0" smtClean="0"/>
              <a:t>3.6</a:t>
            </a:r>
            <a:r>
              <a:rPr lang="ja-JP" altLang="en-US" dirty="0" smtClean="0"/>
              <a:t> システム</a:t>
            </a:r>
            <a:r>
              <a:rPr lang="ja-JP" altLang="en-US" dirty="0"/>
              <a:t>管理者の</a:t>
            </a:r>
            <a:r>
              <a:rPr lang="en-US" altLang="ja-JP" dirty="0"/>
              <a:t>AWS</a:t>
            </a:r>
            <a:r>
              <a:rPr lang="ja-JP" altLang="en-US" dirty="0"/>
              <a:t>アカウント情報登録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登録した「システム管理者」のパラメータの「廃止」を押下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AWS</a:t>
            </a:r>
            <a:r>
              <a:rPr lang="ja-JP" altLang="en-US" dirty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ユーザー作成実行と登録（</a:t>
            </a:r>
            <a:r>
              <a:rPr lang="en-US" altLang="ja-JP" dirty="0"/>
              <a:t>3/3</a:t>
            </a:r>
            <a:r>
              <a:rPr lang="ja-JP" altLang="en-US" dirty="0" smtClean="0"/>
              <a:t>）」で登録した、「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廃止してください。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71330" y="4930082"/>
            <a:ext cx="432060" cy="29916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1780579" y="4647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28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278"/>
          <a:stretch/>
        </p:blipFill>
        <p:spPr>
          <a:xfrm>
            <a:off x="720000" y="3852000"/>
            <a:ext cx="7791450" cy="17830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システム管理者</a:t>
            </a:r>
            <a:r>
              <a:rPr lang="en-US" altLang="ja-JP" dirty="0"/>
              <a:t>&amp;AWS</a:t>
            </a:r>
            <a:r>
              <a:rPr lang="ja-JP" altLang="en-US" dirty="0"/>
              <a:t>管理者のパラメータ廃止と</a:t>
            </a:r>
            <a:r>
              <a:rPr lang="ja-JP" altLang="en-US" dirty="0" smtClean="0"/>
              <a:t>復活（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</a:t>
            </a:r>
            <a:r>
              <a:rPr lang="ja-JP" altLang="en-US" sz="1600" b="1" dirty="0">
                <a:solidFill>
                  <a:srgbClr val="FF0000"/>
                </a:solidFill>
              </a:rPr>
              <a:t>管理者</a:t>
            </a:r>
            <a:r>
              <a:rPr lang="en-US" altLang="ja-JP" sz="1600" b="1" dirty="0">
                <a:solidFill>
                  <a:srgbClr val="FF0000"/>
                </a:solidFill>
              </a:rPr>
              <a:t>&amp;AWS</a:t>
            </a:r>
            <a:r>
              <a:rPr lang="ja-JP" altLang="en-US" sz="1600" b="1" dirty="0">
                <a:solidFill>
                  <a:srgbClr val="FF0000"/>
                </a:solidFill>
              </a:rPr>
              <a:t>管理者のパラメータ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廃止」の手順実行後、「システム管理者」「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を実行する必要がある場合、以下の手順を実施してください。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lang="en-US" altLang="ja-JP" dirty="0"/>
          </a:p>
          <a:p>
            <a:r>
              <a:rPr lang="ja-JP" altLang="en-US" dirty="0" smtClean="0"/>
              <a:t>システム</a:t>
            </a:r>
            <a:r>
              <a:rPr lang="ja-JP" altLang="en-US" dirty="0"/>
              <a:t>管理者</a:t>
            </a:r>
            <a:r>
              <a:rPr lang="en-US" altLang="ja-JP" dirty="0"/>
              <a:t>&amp;AWS</a:t>
            </a:r>
            <a:r>
              <a:rPr lang="ja-JP" altLang="en-US" dirty="0"/>
              <a:t>管理者の</a:t>
            </a:r>
            <a:r>
              <a:rPr lang="ja-JP" altLang="en-US" dirty="0" smtClean="0"/>
              <a:t>パラメータ復活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本項目の作業は「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アクセスキー管理」＞「システム管理者」＞表示フィルタの廃止欄で「廃止のみ」を選択＞「フィルタ」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前頁にて廃止した「システム管理者」のパラメータの「復活」を押下。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管理者」のパラメータを復活させてください。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271300" y="4896224"/>
            <a:ext cx="360080" cy="33302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750680" y="46830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357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4726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Conductor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</a:t>
            </a:r>
            <a:r>
              <a:rPr lang="ja-JP" altLang="en-US" sz="1600" b="1" dirty="0">
                <a:solidFill>
                  <a:srgbClr val="FF0000"/>
                </a:solidFill>
              </a:rPr>
              <a:t>実行結果を</a:t>
            </a:r>
            <a:r>
              <a:rPr lang="en-US" altLang="ja-JP" sz="1600" b="1" dirty="0">
                <a:solidFill>
                  <a:srgbClr val="FF0000"/>
                </a:solidFill>
              </a:rPr>
              <a:t>Teams</a:t>
            </a:r>
            <a:r>
              <a:rPr lang="ja-JP" altLang="en-US" sz="1600" b="1" dirty="0">
                <a:solidFill>
                  <a:srgbClr val="FF0000"/>
                </a:solidFill>
              </a:rPr>
              <a:t>へ通知させたい場合は、本項目の手順を実行してください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①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の準備</a:t>
            </a:r>
            <a:endParaRPr lang="en-US" altLang="ja-JP" dirty="0"/>
          </a:p>
          <a:p>
            <a:pPr lvl="1"/>
            <a:r>
              <a:rPr lang="ja-JP" altLang="en-US" dirty="0" smtClean="0"/>
              <a:t>通知を受けたいチャンネルの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を用意してください。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【</a:t>
            </a:r>
            <a:r>
              <a:rPr lang="ja-JP" altLang="en-US" dirty="0">
                <a:latin typeface="+mn-ea"/>
              </a:rPr>
              <a:t>参考</a:t>
            </a:r>
            <a:r>
              <a:rPr lang="en-US" altLang="ja-JP" dirty="0" smtClean="0">
                <a:latin typeface="+mn-ea"/>
              </a:rPr>
              <a:t>】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取得の</a:t>
            </a:r>
            <a:r>
              <a:rPr lang="ja-JP" altLang="en-US" dirty="0">
                <a:latin typeface="+mn-ea"/>
              </a:rPr>
              <a:t>手順概要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Teams</a:t>
            </a:r>
            <a:r>
              <a:rPr lang="ja-JP" altLang="en-US" dirty="0" err="1" smtClean="0">
                <a:latin typeface="+mn-ea"/>
              </a:rPr>
              <a:t>にて</a:t>
            </a:r>
            <a:r>
              <a:rPr lang="ja-JP" altLang="en-US" dirty="0">
                <a:latin typeface="+mn-ea"/>
              </a:rPr>
              <a:t>実施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①通知を受けたいチャンネルの右の「</a:t>
            </a:r>
            <a:r>
              <a:rPr lang="en-US" altLang="ja-JP" dirty="0" smtClean="0">
                <a:latin typeface="+mn-ea"/>
              </a:rPr>
              <a:t>…</a:t>
            </a:r>
            <a:r>
              <a:rPr lang="ja-JP" altLang="en-US" dirty="0" smtClean="0">
                <a:latin typeface="+mn-ea"/>
              </a:rPr>
              <a:t>」＞「コネクタ」を押下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②「</a:t>
            </a:r>
            <a:r>
              <a:rPr lang="en-US" altLang="ja-JP" dirty="0" smtClean="0">
                <a:latin typeface="+mn-ea"/>
              </a:rPr>
              <a:t>Incoming </a:t>
            </a:r>
            <a:r>
              <a:rPr lang="en-US" altLang="ja-JP" dirty="0" err="1" smtClean="0">
                <a:latin typeface="+mn-ea"/>
              </a:rPr>
              <a:t>Webhook</a:t>
            </a:r>
            <a:r>
              <a:rPr lang="ja-JP" altLang="en-US" dirty="0" smtClean="0">
                <a:latin typeface="+mn-ea"/>
              </a:rPr>
              <a:t>」の「追加」もしくは「構成」を押下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③任意の名前を入力して「作成」を押下して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を取得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連携通知の登録（</a:t>
            </a:r>
            <a:r>
              <a:rPr kumimoji="1" lang="en-US" altLang="ja-JP" dirty="0" smtClean="0"/>
              <a:t>2/4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273991"/>
          </a:xfrm>
        </p:spPr>
        <p:txBody>
          <a:bodyPr/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連携管理」＞「通知設定」＞「登録」＞「登録開始」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「ホスト名」「オペレーション」「通知先</a:t>
            </a:r>
            <a:r>
              <a:rPr kumimoji="1" lang="en-US" altLang="ja-JP" dirty="0" err="1" smtClean="0"/>
              <a:t>Webhook</a:t>
            </a:r>
            <a:r>
              <a:rPr kumimoji="1" lang="ja-JP" altLang="en-US" dirty="0" smtClean="0"/>
              <a:t>」を入力して「登録」を押下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060810"/>
            <a:ext cx="7561050" cy="2113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239935" y="2458342"/>
            <a:ext cx="5432145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279470" y="3773104"/>
            <a:ext cx="136819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6767990" y="22048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740007" y="35517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1088770" y="4875261"/>
            <a:ext cx="5415540" cy="129011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通知先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Teams</a:t>
            </a:r>
            <a:r>
              <a:rPr lang="ja-JP" altLang="en-US" sz="1200" dirty="0" smtClean="0">
                <a:latin typeface="+mn-ea"/>
              </a:rPr>
              <a:t>連携通知の登録</a:t>
            </a:r>
            <a:r>
              <a:rPr lang="en-US" altLang="ja-JP" sz="1200" dirty="0" smtClean="0">
                <a:latin typeface="+mn-ea"/>
              </a:rPr>
              <a:t>-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準備」で用意した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　　　　　　　    </a:t>
            </a:r>
            <a:r>
              <a:rPr lang="en-US" altLang="ja-JP" sz="1200" dirty="0" err="1" smtClean="0">
                <a:latin typeface="+mn-ea"/>
              </a:rPr>
              <a:t>WebhookURL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64725" y="4437141"/>
            <a:ext cx="648091" cy="576000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36" y="2222293"/>
            <a:ext cx="6882896" cy="32497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3" y="2222293"/>
            <a:ext cx="4218234" cy="27909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277382"/>
          </a:xfrm>
        </p:spPr>
        <p:txBody>
          <a:bodyPr/>
          <a:lstStyle/>
          <a:p>
            <a:r>
              <a:rPr kumimoji="1" lang="ja-JP" altLang="en-US" dirty="0" smtClean="0"/>
              <a:t>③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の編集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」＞「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クラス一覧」＞「フィルタ」＞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へ通知させたい</a:t>
            </a:r>
            <a:r>
              <a:rPr lang="en-US" altLang="ja-JP" dirty="0" smtClean="0"/>
              <a:t>Conductor</a:t>
            </a:r>
            <a:r>
              <a:rPr kumimoji="1" lang="ja-JP" altLang="en-US" dirty="0" smtClean="0"/>
              <a:t>の「詳細」＞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移動先画面下部の「編集」を押下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1044000" y="2520199"/>
            <a:ext cx="360049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1491061" y="222229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99820" y="5301260"/>
            <a:ext cx="57608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443616" y="501322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14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2034693"/>
            <a:ext cx="8791008" cy="4140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64298"/>
          </a:xfrm>
        </p:spPr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Conductor</a:t>
            </a:r>
            <a:r>
              <a:rPr lang="ja-JP" altLang="en-US" dirty="0" smtClean="0"/>
              <a:t>の編集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正常終了通知」を押下して画面右側の「</a:t>
            </a:r>
            <a:r>
              <a:rPr lang="en-US" altLang="ja-JP" dirty="0" smtClean="0"/>
              <a:t>Default skip</a:t>
            </a:r>
            <a:r>
              <a:rPr lang="ja-JP" altLang="en-US" dirty="0" smtClean="0"/>
              <a:t>」のチェックを解除、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異常終了通知」</a:t>
            </a:r>
            <a:r>
              <a:rPr lang="ja-JP" altLang="en-US" dirty="0"/>
              <a:t>を押下</a:t>
            </a:r>
            <a:r>
              <a:rPr lang="ja-JP" altLang="en-US" dirty="0" smtClean="0"/>
              <a:t>して画面</a:t>
            </a:r>
            <a:r>
              <a:rPr lang="ja-JP" altLang="en-US" dirty="0"/>
              <a:t>右側の「</a:t>
            </a:r>
            <a:r>
              <a:rPr lang="en-US" altLang="ja-JP" dirty="0"/>
              <a:t>Default skip</a:t>
            </a:r>
            <a:r>
              <a:rPr lang="ja-JP" altLang="en-US" dirty="0"/>
              <a:t>」のチェックを</a:t>
            </a:r>
            <a:r>
              <a:rPr lang="ja-JP" altLang="en-US" dirty="0" smtClean="0"/>
              <a:t>解除して、画面下部の「更新」を押下。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4650012" y="3457080"/>
            <a:ext cx="1806038" cy="7364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6525256" y="319927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8712695" y="245692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23240" y="5959173"/>
            <a:ext cx="720100" cy="2782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896250" y="2780911"/>
            <a:ext cx="648090" cy="2160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1415350" y="55892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632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kumimoji="1" lang="en-US" altLang="ja-JP" dirty="0" smtClean="0"/>
              <a:t>1/5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08307"/>
              </p:ext>
            </p:extLst>
          </p:nvPr>
        </p:nvGraphicFramePr>
        <p:xfrm>
          <a:off x="1415350" y="3573020"/>
          <a:ext cx="9145270" cy="288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24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6283646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070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CloudSystem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CloudSystem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CloudSystem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テンプレートの削除シナリオを登録・管理するメニューグループ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ドキュメント管理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設計、構築、評価のドキュメントを登録・管理するメニューグループ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のアカウント情報を管理するメニューグループ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通知連携の情報を管理するメニューグループ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CloudSystem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テンプレートのパラメータのマスタ情報を定義するメニューグループ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「機器一覧同期」により登録され、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サーバ構築のシナリオから参照される値を管理するメニューグループ。原則手動での変更は行わない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kumimoji="1" lang="ja-JP" altLang="en-US" dirty="0" smtClean="0"/>
              <a:t>メニューグループ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567510" y="895011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400" kern="0" dirty="0" smtClean="0">
                <a:latin typeface="+mn-ea"/>
              </a:rPr>
              <a:t>※ITA</a:t>
            </a:r>
            <a:r>
              <a:rPr lang="ja-JP" altLang="en-US" sz="1400" kern="0" dirty="0" smtClean="0">
                <a:latin typeface="+mn-ea"/>
              </a:rPr>
              <a:t>デフォルトのメニューグループや参照用メニューグループは説明を省略</a:t>
            </a:r>
            <a:r>
              <a:rPr lang="ja-JP" altLang="en-US" sz="1400" kern="0" dirty="0">
                <a:latin typeface="+mn-ea"/>
              </a:rPr>
              <a:t>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1340710"/>
            <a:ext cx="9145270" cy="20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92"/>
          <p:cNvSpPr>
            <a:spLocks noChangeArrowheads="1"/>
          </p:cNvSpPr>
          <p:nvPr/>
        </p:nvSpPr>
        <p:spPr bwMode="auto">
          <a:xfrm>
            <a:off x="4445433" y="2169352"/>
            <a:ext cx="3240000" cy="4140048"/>
          </a:xfrm>
          <a:prstGeom prst="rect">
            <a:avLst/>
          </a:prstGeom>
          <a:solidFill>
            <a:srgbClr val="B6DDE8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CloudSystem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テンプレート導入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785619" y="4215644"/>
            <a:ext cx="2520000" cy="41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/>
              <a:t>AWS</a:t>
            </a:r>
            <a:r>
              <a:rPr lang="ja-JP" altLang="en-US" sz="1100" dirty="0" smtClean="0"/>
              <a:t>アクセスキー管理の登録</a:t>
            </a:r>
            <a:endParaRPr lang="en-US" altLang="ja-JP" sz="1100" dirty="0"/>
          </a:p>
          <a:p>
            <a:pPr algn="ctr"/>
            <a:r>
              <a:rPr lang="ja-JP" altLang="en-US" sz="1000" dirty="0" smtClean="0">
                <a:latin typeface="+mn-ea"/>
              </a:rPr>
              <a:t>（システム管理者アカウント</a:t>
            </a:r>
            <a:r>
              <a:rPr lang="en-US" altLang="ja-JP" sz="1000" dirty="0" smtClean="0">
                <a:latin typeface="+mn-ea"/>
              </a:rPr>
              <a:t>)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本資料について</a:t>
            </a:r>
            <a:r>
              <a:rPr lang="ja-JP" altLang="en-US" dirty="0"/>
              <a:t>／</a:t>
            </a:r>
            <a:r>
              <a:rPr lang="ja-JP" altLang="en-US" dirty="0" smtClean="0"/>
              <a:t>導入手順フロー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3"/>
            <a:ext cx="11771836" cy="1150615"/>
          </a:xfrm>
        </p:spPr>
        <p:txBody>
          <a:bodyPr>
            <a:normAutofit/>
          </a:bodyPr>
          <a:lstStyle/>
          <a:p>
            <a:r>
              <a:rPr lang="ja-JP" altLang="en-US" dirty="0"/>
              <a:t>本資料に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本資料</a:t>
            </a:r>
            <a:r>
              <a:rPr lang="ja-JP" altLang="en-US" dirty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サーバに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テンプレート導入ファイル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kym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のインポート、及び、初期設定を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行う手順について記載しています。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 bwMode="auto">
          <a:xfrm>
            <a:off x="10080000" y="3053792"/>
            <a:ext cx="0" cy="288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正方形/長方形 92"/>
          <p:cNvSpPr>
            <a:spLocks noChangeArrowheads="1"/>
          </p:cNvSpPr>
          <p:nvPr/>
        </p:nvSpPr>
        <p:spPr bwMode="auto">
          <a:xfrm>
            <a:off x="432000" y="2195990"/>
            <a:ext cx="3240000" cy="30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準備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正方形/長方形 94"/>
          <p:cNvSpPr>
            <a:spLocks noChangeArrowheads="1"/>
          </p:cNvSpPr>
          <p:nvPr/>
        </p:nvSpPr>
        <p:spPr bwMode="auto">
          <a:xfrm>
            <a:off x="8496000" y="2195990"/>
            <a:ext cx="3240000" cy="30600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CloudSystem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テンプレート実行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2000" y="3282096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インストール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100" dirty="0" smtClean="0">
                <a:latin typeface="+mn-ea"/>
              </a:rPr>
              <a:t>(1.5.0</a:t>
            </a:r>
            <a:r>
              <a:rPr lang="ja-JP" altLang="en-US" sz="1100" dirty="0" smtClean="0">
                <a:latin typeface="+mn-ea"/>
              </a:rPr>
              <a:t>以上</a:t>
            </a:r>
            <a:r>
              <a:rPr lang="en-US" altLang="ja-JP" sz="1100" dirty="0" smtClean="0">
                <a:latin typeface="+mn-ea"/>
              </a:rPr>
              <a:t>)</a:t>
            </a:r>
            <a:endParaRPr lang="ja-JP" altLang="en-US" sz="1100" dirty="0">
              <a:latin typeface="+mn-ea"/>
            </a:endParaRPr>
          </a:p>
        </p:txBody>
      </p:sp>
      <p:cxnSp>
        <p:nvCxnSpPr>
          <p:cNvPr id="10" name="直線矢印コネクタ 9"/>
          <p:cNvCxnSpPr>
            <a:stCxn id="28" idx="2"/>
            <a:endCxn id="20" idx="0"/>
          </p:cNvCxnSpPr>
          <p:nvPr/>
        </p:nvCxnSpPr>
        <p:spPr bwMode="auto">
          <a:xfrm flipH="1">
            <a:off x="6045619" y="3032890"/>
            <a:ext cx="4105" cy="15751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792000" y="3960383"/>
            <a:ext cx="2520000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環境準備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・システム管理者の</a:t>
            </a:r>
            <a:r>
              <a:rPr lang="en-US" altLang="ja-JP" sz="1000" dirty="0" smtClean="0">
                <a:latin typeface="+mn-ea"/>
              </a:rPr>
              <a:t>IAM</a:t>
            </a:r>
            <a:r>
              <a:rPr lang="ja-JP" altLang="en-US" sz="1000" dirty="0" smtClean="0">
                <a:latin typeface="+mn-ea"/>
              </a:rPr>
              <a:t>ユーザー準備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EC2 Auto </a:t>
            </a:r>
            <a:r>
              <a:rPr lang="en-US" altLang="ja-JP" sz="1000" dirty="0" smtClean="0">
                <a:latin typeface="+mn-ea"/>
              </a:rPr>
              <a:t>Scaling</a:t>
            </a:r>
            <a:r>
              <a:rPr lang="ja-JP" altLang="en-US" sz="1000" dirty="0" smtClean="0">
                <a:latin typeface="+mn-ea"/>
              </a:rPr>
              <a:t>の</a:t>
            </a:r>
            <a:r>
              <a:rPr lang="ja-JP" altLang="en-US" sz="1000" dirty="0">
                <a:latin typeface="+mn-ea"/>
              </a:rPr>
              <a:t>環境準備</a:t>
            </a:r>
          </a:p>
        </p:txBody>
      </p:sp>
      <p:cxnSp>
        <p:nvCxnSpPr>
          <p:cNvPr id="14" name="直線矢印コネクタ 13"/>
          <p:cNvCxnSpPr>
            <a:stCxn id="21" idx="2"/>
            <a:endCxn id="17" idx="0"/>
          </p:cNvCxnSpPr>
          <p:nvPr/>
        </p:nvCxnSpPr>
        <p:spPr bwMode="auto">
          <a:xfrm>
            <a:off x="6045619" y="4054524"/>
            <a:ext cx="0" cy="161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>
            <a:stCxn id="20" idx="2"/>
            <a:endCxn id="21" idx="0"/>
          </p:cNvCxnSpPr>
          <p:nvPr/>
        </p:nvCxnSpPr>
        <p:spPr bwMode="auto">
          <a:xfrm>
            <a:off x="6045619" y="3586404"/>
            <a:ext cx="0" cy="180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785619" y="3190404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機器一覧</a:t>
            </a:r>
            <a:r>
              <a:rPr lang="en-US" altLang="ja-JP" sz="1100" dirty="0">
                <a:latin typeface="+mn-ea"/>
              </a:rPr>
              <a:t>_</a:t>
            </a:r>
            <a:r>
              <a:rPr lang="ja-JP" altLang="en-US" sz="1100" dirty="0">
                <a:latin typeface="+mn-ea"/>
              </a:rPr>
              <a:t>登録ホスト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ログイン情報変更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85619" y="376652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ユーザーの</a:t>
            </a:r>
            <a:r>
              <a:rPr lang="ja-JP" altLang="en-US" sz="1100" dirty="0">
                <a:latin typeface="+mn-ea"/>
              </a:rPr>
              <a:t>パスワード変更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860480" y="2657792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ユーザカスタマイズ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（パラメータの変更等）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60480" y="333446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Conductor</a:t>
            </a:r>
            <a:r>
              <a:rPr lang="ja-JP" altLang="en-US" sz="1100" dirty="0" smtClean="0">
                <a:latin typeface="+mn-ea"/>
              </a:rPr>
              <a:t>の</a:t>
            </a:r>
            <a:r>
              <a:rPr lang="ja-JP" altLang="en-US" sz="1100" dirty="0">
                <a:latin typeface="+mn-ea"/>
              </a:rPr>
              <a:t>実行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08570" y="1844780"/>
            <a:ext cx="25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本資料の記載範囲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32000" y="1772770"/>
            <a:ext cx="4068000" cy="46806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右矢印 25"/>
          <p:cNvSpPr/>
          <p:nvPr/>
        </p:nvSpPr>
        <p:spPr bwMode="auto">
          <a:xfrm>
            <a:off x="3856622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右矢印 26"/>
          <p:cNvSpPr/>
          <p:nvPr/>
        </p:nvSpPr>
        <p:spPr bwMode="auto">
          <a:xfrm>
            <a:off x="7908130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9724" y="2636890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CloudSystem</a:t>
            </a:r>
            <a:r>
              <a:rPr lang="ja-JP" altLang="en-US" sz="1100" dirty="0" smtClean="0">
                <a:latin typeface="+mn-ea"/>
              </a:rPr>
              <a:t>テンプレート導入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ファイルダウンロード</a:t>
            </a:r>
            <a:r>
              <a:rPr lang="ja-JP" altLang="en-US" sz="1100" dirty="0">
                <a:latin typeface="+mn-ea"/>
              </a:rPr>
              <a:t>／インポート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92000" y="2650384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latin typeface="+mn-ea"/>
              </a:rPr>
              <a:t>サーバ準備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（</a:t>
            </a:r>
            <a:r>
              <a:rPr lang="en-US" altLang="ja-JP" sz="1100" dirty="0" smtClean="0">
                <a:latin typeface="+mn-ea"/>
              </a:rPr>
              <a:t>CentOS7.0</a:t>
            </a:r>
            <a:r>
              <a:rPr lang="ja-JP" altLang="en-US" sz="1100" dirty="0" smtClean="0">
                <a:latin typeface="+mn-ea"/>
              </a:rPr>
              <a:t>、</a:t>
            </a:r>
            <a:r>
              <a:rPr lang="en-US" altLang="ja-JP" sz="1100" dirty="0" smtClean="0">
                <a:latin typeface="+mn-ea"/>
              </a:rPr>
              <a:t>RHEL7.0</a:t>
            </a:r>
            <a:r>
              <a:rPr lang="ja-JP" altLang="en-US" sz="1100" dirty="0" smtClean="0">
                <a:latin typeface="+mn-ea"/>
              </a:rPr>
              <a:t>以上）</a:t>
            </a:r>
            <a:endParaRPr lang="ja-JP" altLang="en-US" sz="110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619" y="4812627"/>
            <a:ext cx="2520000" cy="610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AWS_IAM</a:t>
            </a:r>
            <a:r>
              <a:rPr lang="ja-JP" altLang="en-US" sz="1100" dirty="0" smtClean="0">
                <a:latin typeface="+mn-ea"/>
              </a:rPr>
              <a:t>ユーザー作成実行と登録</a:t>
            </a:r>
            <a:endParaRPr lang="en-US" altLang="ja-JP" sz="105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AWS</a:t>
            </a:r>
            <a:r>
              <a:rPr lang="ja-JP" altLang="en-US" sz="1000" dirty="0">
                <a:latin typeface="+mn-ea"/>
              </a:rPr>
              <a:t>管理者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</a:t>
            </a:r>
            <a:r>
              <a:rPr lang="ja-JP" altLang="en-US" sz="1000" i="1" dirty="0">
                <a:latin typeface="+mn-ea"/>
              </a:rPr>
              <a:t>インフラ</a:t>
            </a:r>
            <a:r>
              <a:rPr lang="ja-JP" altLang="en-US" sz="1000" dirty="0">
                <a:latin typeface="+mn-ea"/>
              </a:rPr>
              <a:t>管理者</a:t>
            </a:r>
            <a:r>
              <a:rPr lang="en-US" altLang="ja-JP" sz="1000" dirty="0">
                <a:latin typeface="+mn-ea"/>
              </a:rPr>
              <a:t>&amp;</a:t>
            </a:r>
            <a:r>
              <a:rPr lang="ja-JP" altLang="en-US" sz="1000" dirty="0">
                <a:latin typeface="+mn-ea"/>
              </a:rPr>
              <a:t>インフラユーザー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785619" y="5589300"/>
            <a:ext cx="2520000" cy="512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オートスケール用パラメータの</a:t>
            </a:r>
            <a:r>
              <a:rPr lang="ja-JP" altLang="en-US" sz="1100" dirty="0" smtClean="0">
                <a:latin typeface="+mn-ea"/>
              </a:rPr>
              <a:t>登録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000" dirty="0" smtClean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必要</a:t>
            </a:r>
            <a:r>
              <a:rPr lang="ja-JP" altLang="en-US" sz="1000" dirty="0" smtClean="0">
                <a:latin typeface="+mn-ea"/>
              </a:rPr>
              <a:t>に応じて実施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17" idx="2"/>
            <a:endCxn id="30" idx="0"/>
          </p:cNvCxnSpPr>
          <p:nvPr/>
        </p:nvCxnSpPr>
        <p:spPr bwMode="auto">
          <a:xfrm>
            <a:off x="6045619" y="4630604"/>
            <a:ext cx="0" cy="18202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30" idx="2"/>
            <a:endCxn id="36" idx="0"/>
          </p:cNvCxnSpPr>
          <p:nvPr/>
        </p:nvCxnSpPr>
        <p:spPr bwMode="auto">
          <a:xfrm>
            <a:off x="6045619" y="5422640"/>
            <a:ext cx="0" cy="1666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59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</a:t>
            </a:r>
            <a:r>
              <a:rPr kumimoji="1" lang="ja-JP" altLang="en-US" dirty="0" smtClean="0"/>
              <a:t>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7077"/>
          <a:stretch/>
        </p:blipFill>
        <p:spPr>
          <a:xfrm>
            <a:off x="261085" y="1446084"/>
            <a:ext cx="3097641" cy="49353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99981"/>
              </p:ext>
            </p:extLst>
          </p:nvPr>
        </p:nvGraphicFramePr>
        <p:xfrm>
          <a:off x="3647660" y="1484726"/>
          <a:ext cx="8087661" cy="4320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690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5556971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共通パラメータ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システム全体のパラメータを管理するメニュー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>
                          <a:effectLst/>
                        </a:rPr>
                        <a:t>AWS</a:t>
                      </a:r>
                      <a:r>
                        <a:rPr lang="ja-JP" altLang="en-US" sz="1200" u="none" strike="noStrike">
                          <a:effectLst/>
                        </a:rPr>
                        <a:t>管理者のパラメータを管理するメニュー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6963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Bastion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939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VPCflowlogs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VPCflowlogs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137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CloudWatchAlarm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CloudWatch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5753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GuardDuty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7891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2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0910"/>
          <a:stretch/>
        </p:blipFill>
        <p:spPr>
          <a:xfrm>
            <a:off x="321852" y="1335759"/>
            <a:ext cx="2880093" cy="20212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0842"/>
          <a:stretch/>
        </p:blipFill>
        <p:spPr>
          <a:xfrm>
            <a:off x="300897" y="4221110"/>
            <a:ext cx="2922001" cy="201913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45277"/>
              </p:ext>
            </p:extLst>
          </p:nvPr>
        </p:nvGraphicFramePr>
        <p:xfrm>
          <a:off x="3647660" y="1335759"/>
          <a:ext cx="8087660" cy="151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1098056991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2590802051"/>
                    </a:ext>
                  </a:extLst>
                </a:gridCol>
              </a:tblGrid>
              <a:tr h="3024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0503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84830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5814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5027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75384"/>
                  </a:ext>
                </a:extLst>
              </a:tr>
            </a:tbl>
          </a:graphicData>
        </a:graphic>
      </p:graphicFrame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構築／更新シナリオ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削除シナリオ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3925"/>
              </p:ext>
            </p:extLst>
          </p:nvPr>
        </p:nvGraphicFramePr>
        <p:xfrm>
          <a:off x="3647660" y="4221110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>
                          <a:effectLst/>
                        </a:rPr>
                        <a:t>Web</a:t>
                      </a:r>
                      <a:r>
                        <a:rPr lang="ja-JP" altLang="en-US" sz="1200" u="none" strike="noStrike">
                          <a:effectLst/>
                        </a:rPr>
                        <a:t>サーバの削除シナリオを管理するメニュー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lang="ja-JP" altLang="en-US" dirty="0" smtClean="0"/>
              <a:t>マスタ管理</a:t>
            </a:r>
            <a:endParaRPr kumimoji="1" lang="en-US" altLang="ja-JP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77307"/>
              </p:ext>
            </p:extLst>
          </p:nvPr>
        </p:nvGraphicFramePr>
        <p:xfrm>
          <a:off x="3647659" y="1379350"/>
          <a:ext cx="8087662" cy="302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スタック定義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スタック名・テンプレートファイルを定義するメニュー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する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リージョン</a:t>
                      </a:r>
                      <a:r>
                        <a:rPr lang="ja-JP" altLang="en-US" sz="1200" u="none" strike="noStrike" dirty="0">
                          <a:effectLst/>
                        </a:rPr>
                        <a:t>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実行フラグ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実行フラグを定義するメニュー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8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システム環境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システム環境を定義するメニュー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7546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インスタンスタイプ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構築するインスタンスのインスタンプタイプを定義するメニュー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99622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>
                          <a:effectLst/>
                        </a:rPr>
                        <a:t>EC2</a:t>
                      </a:r>
                      <a:r>
                        <a:rPr lang="ja-JP" altLang="en-US" sz="1200" u="none" strike="noStrike">
                          <a:effectLst/>
                        </a:rPr>
                        <a:t>ブロックデバイス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ブロックデバイスのマッピングを定義するメニュー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5613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ログ保管期間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ログの保管期間を定義するメニュー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en-US" altLang="ja-JP" sz="1200" u="none" strike="noStrike" dirty="0" smtClean="0">
                          <a:effectLst/>
                        </a:rPr>
                        <a:t>※S3</a:t>
                      </a:r>
                      <a:r>
                        <a:rPr lang="ja-JP" altLang="en-US" sz="1200" u="none" strike="noStrike" dirty="0">
                          <a:effectLst/>
                        </a:rPr>
                        <a:t>に格納されるログは自由入力のため対象外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38323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リトライ回数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構築失敗時のリトライ</a:t>
                      </a:r>
                      <a:r>
                        <a:rPr lang="ja-JP" altLang="en-US" sz="1200" u="none" strike="noStrike" dirty="0">
                          <a:effectLst/>
                        </a:rPr>
                        <a:t>回数を定義するメニュー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39897"/>
                  </a:ext>
                </a:extLst>
              </a:tr>
            </a:tbl>
          </a:graphicData>
        </a:graphic>
      </p:graphicFrame>
      <p:sp>
        <p:nvSpPr>
          <p:cNvPr id="7" name="コンテンツ プレースホルダー 7"/>
          <p:cNvSpPr txBox="1">
            <a:spLocks/>
          </p:cNvSpPr>
          <p:nvPr/>
        </p:nvSpPr>
        <p:spPr bwMode="gray">
          <a:xfrm>
            <a:off x="238050" y="4653242"/>
            <a:ext cx="11713301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代入</a:t>
            </a:r>
            <a:r>
              <a:rPr lang="ja-JP" altLang="en-US" kern="0" dirty="0"/>
              <a:t>値</a:t>
            </a:r>
            <a:r>
              <a:rPr lang="ja-JP" altLang="en-US" kern="0" dirty="0" smtClean="0"/>
              <a:t>管理</a:t>
            </a:r>
            <a:endParaRPr lang="ja-JP" altLang="en-US" kern="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66424"/>
              </p:ext>
            </p:extLst>
          </p:nvPr>
        </p:nvGraphicFramePr>
        <p:xfrm>
          <a:off x="3647659" y="5157240"/>
          <a:ext cx="8087662" cy="907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Bastion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踏み台サーバをホストグループに登録するためのメニュー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WEB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1" y="5157240"/>
            <a:ext cx="2474446" cy="122663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6" y="1375582"/>
            <a:ext cx="2720929" cy="31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2699169"/>
            <a:ext cx="2976249" cy="576008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アクセスキー管理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20663"/>
              </p:ext>
            </p:extLst>
          </p:nvPr>
        </p:nvGraphicFramePr>
        <p:xfrm>
          <a:off x="3359620" y="305907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インフラ管理者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インフラユーザーの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" y="3102676"/>
            <a:ext cx="2115011" cy="138212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7817"/>
              </p:ext>
            </p:extLst>
          </p:nvPr>
        </p:nvGraphicFramePr>
        <p:xfrm>
          <a:off x="3359620" y="5229250"/>
          <a:ext cx="8087660" cy="60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239351" y="4797262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Teams</a:t>
            </a:r>
            <a:r>
              <a:rPr lang="ja-JP" altLang="en-US" kern="0" dirty="0" smtClean="0"/>
              <a:t>連携管理</a:t>
            </a:r>
            <a:endParaRPr lang="ja-JP" altLang="en-US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15" y="5215772"/>
            <a:ext cx="2115011" cy="967761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39351" y="764630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ドキュメント管理</a:t>
            </a:r>
            <a:endParaRPr lang="ja-JP" altLang="en-US" kern="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10504"/>
              </p:ext>
            </p:extLst>
          </p:nvPr>
        </p:nvGraphicFramePr>
        <p:xfrm>
          <a:off x="3359620" y="97078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詳細設計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詳細設計書を管理するメニュー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構築資料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構築資料を管理するメニュー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評価資料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評価資料を管理するメニュー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-1626"/>
          <a:stretch/>
        </p:blipFill>
        <p:spPr>
          <a:xfrm>
            <a:off x="469936" y="1203070"/>
            <a:ext cx="2088290" cy="12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64367"/>
              </p:ext>
            </p:extLst>
          </p:nvPr>
        </p:nvGraphicFramePr>
        <p:xfrm>
          <a:off x="623392" y="1268760"/>
          <a:ext cx="10729192" cy="497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メニュー内の全ての項目を参照。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S3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SNS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CloudTrail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Network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SecurityGroup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VPClowlogs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CloudWatchAlarm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8112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「オートスケール</a:t>
            </a:r>
            <a:r>
              <a:rPr lang="en-US" altLang="ja-JP" sz="1400" kern="0" dirty="0" smtClean="0">
                <a:latin typeface="+mn-ea"/>
              </a:rPr>
              <a:t>Web</a:t>
            </a:r>
            <a:r>
              <a:rPr lang="ja-JP" altLang="en-US" sz="1400" kern="0" dirty="0" smtClean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(2/11)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68023"/>
              </p:ext>
            </p:extLst>
          </p:nvPr>
        </p:nvGraphicFramePr>
        <p:xfrm>
          <a:off x="623392" y="1268760"/>
          <a:ext cx="10729192" cy="3358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0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TPF_AutoScale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TPF_Security_KMS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TPF_Storage_S3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TPF_AppIntegration_SNS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TPF_Management_CloudTrail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TPF_Network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TPF_SecurityGroup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TPF_Bastion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TPF_Management_VPCflowlog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TPF_Management_CloudWatchAlarm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9479498" cy="3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オートスケール</a:t>
            </a:r>
            <a:r>
              <a:rPr lang="en-US" altLang="ja-JP" sz="1400" kern="0" dirty="0">
                <a:latin typeface="+mn-ea"/>
              </a:rPr>
              <a:t>Web</a:t>
            </a:r>
            <a:r>
              <a:rPr lang="ja-JP" altLang="en-US" sz="1400" kern="0" dirty="0">
                <a:latin typeface="+mn-ea"/>
              </a:rPr>
              <a:t>サーバ</a:t>
            </a:r>
            <a:r>
              <a:rPr lang="en-US" altLang="ja-JP" sz="1400" kern="0" dirty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</a:t>
            </a:r>
            <a:r>
              <a:rPr lang="ja-JP" altLang="en-US" sz="1400" kern="0" dirty="0" smtClean="0">
                <a:latin typeface="+mn-ea"/>
              </a:rPr>
              <a:t>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4105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(3/11)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14095"/>
              </p:ext>
            </p:extLst>
          </p:nvPr>
        </p:nvGraphicFramePr>
        <p:xfrm>
          <a:off x="623392" y="1268760"/>
          <a:ext cx="10729192" cy="3054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(EC2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39069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59972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CPF_IMAGEFILE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オートスケール</a:t>
            </a:r>
            <a:r>
              <a:rPr lang="en-US" altLang="ja-JP" sz="1400" kern="0" dirty="0">
                <a:latin typeface="+mn-ea"/>
              </a:rPr>
              <a:t>Web</a:t>
            </a:r>
            <a:r>
              <a:rPr lang="ja-JP" altLang="en-US" sz="1400" kern="0" dirty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(EC2</a:t>
            </a:r>
            <a:r>
              <a:rPr lang="ja-JP" altLang="en-US" sz="1400" kern="0" dirty="0" smtClean="0">
                <a:latin typeface="+mn-ea"/>
              </a:rPr>
              <a:t>へ</a:t>
            </a:r>
            <a:r>
              <a:rPr lang="en-US" altLang="ja-JP" sz="1400" kern="0" dirty="0" smtClean="0">
                <a:latin typeface="+mn-ea"/>
              </a:rPr>
              <a:t>Playbook</a:t>
            </a:r>
            <a:r>
              <a:rPr lang="ja-JP" altLang="en-US" sz="1400" kern="0" dirty="0" smtClean="0">
                <a:latin typeface="+mn-ea"/>
              </a:rPr>
              <a:t>実行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で参照するパラメータ</a:t>
            </a:r>
            <a:r>
              <a:rPr lang="ja-JP" altLang="en-US" sz="1400" kern="0" dirty="0" smtClean="0">
                <a:latin typeface="+mn-ea"/>
              </a:rPr>
              <a:t>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8285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(4/11)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07767"/>
              </p:ext>
            </p:extLst>
          </p:nvPr>
        </p:nvGraphicFramePr>
        <p:xfrm>
          <a:off x="623392" y="1268760"/>
          <a:ext cx="10729192" cy="2316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「アクセスキー」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「シークレットキー」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5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「オートスケール</a:t>
            </a:r>
            <a:r>
              <a:rPr lang="en-US" altLang="ja-JP" sz="1400" kern="0" dirty="0" smtClean="0">
                <a:latin typeface="+mn-ea"/>
              </a:rPr>
              <a:t>Web</a:t>
            </a:r>
            <a:r>
              <a:rPr lang="ja-JP" altLang="en-US" sz="1400" kern="0" dirty="0" smtClean="0">
                <a:latin typeface="+mn-ea"/>
              </a:rPr>
              <a:t>サーバ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495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(5/11)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02330"/>
              </p:ext>
            </p:extLst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8329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68946"/>
              </p:ext>
            </p:extLst>
          </p:nvPr>
        </p:nvGraphicFramePr>
        <p:xfrm>
          <a:off x="623392" y="434522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TPF_Security_GuardDuty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930667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ja-JP" altLang="en-US" sz="1400" kern="0" dirty="0" smtClean="0">
                <a:latin typeface="+mn-ea"/>
              </a:rPr>
              <a:t> 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00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69554"/>
              </p:ext>
            </p:extLst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97834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err="1" smtClean="0">
                <a:latin typeface="+mn-ea"/>
              </a:rPr>
              <a:t>GuardDuty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1065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 bwMode="auto">
          <a:xfrm>
            <a:off x="2361036" y="5058762"/>
            <a:ext cx="4536503" cy="1252177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CloudSystem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217020" y="980728"/>
            <a:ext cx="4805681" cy="5472608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67" y="1830614"/>
            <a:ext cx="1722580" cy="4299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8384653" y="980728"/>
            <a:ext cx="3471987" cy="5544116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latin typeface="+mj-ea"/>
              <a:ea typeface="+mj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58" y="1047637"/>
            <a:ext cx="1065078" cy="400291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2649068" y="5517232"/>
            <a:ext cx="2013508" cy="724625"/>
            <a:chOff x="3174673" y="4725180"/>
            <a:chExt cx="4105016" cy="1331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47" b="24957"/>
            <a:stretch/>
          </p:blipFill>
          <p:spPr>
            <a:xfrm>
              <a:off x="3321478" y="4725180"/>
              <a:ext cx="3321217" cy="900000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3174673" y="5547694"/>
              <a:ext cx="4105016" cy="5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 bwMode="auto">
          <a:xfrm>
            <a:off x="5159743" y="3079320"/>
            <a:ext cx="1669956" cy="92576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58" y="3274922"/>
            <a:ext cx="1480995" cy="44211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" name="グループ化 3"/>
          <p:cNvGrpSpPr/>
          <p:nvPr/>
        </p:nvGrpSpPr>
        <p:grpSpPr>
          <a:xfrm>
            <a:off x="4875436" y="5562503"/>
            <a:ext cx="1878088" cy="679354"/>
            <a:chOff x="4925339" y="4941168"/>
            <a:chExt cx="2013508" cy="679354"/>
          </a:xfrm>
        </p:grpSpPr>
        <p:sp>
          <p:nvSpPr>
            <p:cNvPr id="47" name="正方形/長方形 46"/>
            <p:cNvSpPr/>
            <p:nvPr/>
          </p:nvSpPr>
          <p:spPr bwMode="auto">
            <a:xfrm>
              <a:off x="5159896" y="4941168"/>
              <a:ext cx="1584176" cy="369721"/>
            </a:xfrm>
            <a:prstGeom prst="rect">
              <a:avLst/>
            </a:prstGeom>
            <a:solidFill>
              <a:schemeClr val="accent6">
                <a:lumMod val="90000"/>
                <a:lumOff val="1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ja-JP" altLang="en-US" sz="24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077" y="4956331"/>
              <a:ext cx="1316033" cy="329009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4925339" y="5343523"/>
              <a:ext cx="201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4439816" y="5713511"/>
            <a:ext cx="5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or</a:t>
            </a:r>
            <a:endParaRPr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93328" y="2258273"/>
            <a:ext cx="191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153C6F"/>
                </a:solidFill>
              </a:rPr>
              <a:t>(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「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v1.5.0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以上」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)</a:t>
            </a:r>
            <a:endParaRPr kumimoji="1" lang="ja-JP" altLang="en-US" sz="1200" b="1" dirty="0">
              <a:solidFill>
                <a:srgbClr val="153C6F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433044" y="5183033"/>
            <a:ext cx="1750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</a:t>
            </a:r>
            <a:r>
              <a:rPr kumimoji="0" lang="en-US" altLang="ja-JP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構築</a:t>
            </a:r>
            <a:endParaRPr kumimoji="0" lang="en-US" altLang="ja-JP" sz="14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79576" y="1052736"/>
            <a:ext cx="221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導入サーバ</a:t>
            </a:r>
            <a:endParaRPr kumimoji="0" lang="en-US" altLang="ja-JP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フローチャート: 書類 54"/>
          <p:cNvSpPr/>
          <p:nvPr/>
        </p:nvSpPr>
        <p:spPr bwMode="auto">
          <a:xfrm>
            <a:off x="447625" y="3284984"/>
            <a:ext cx="1125290" cy="748614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en-US" altLang="ja-JP" sz="1100" dirty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ja-JP" altLang="en-US" sz="1100" dirty="0">
                <a:solidFill>
                  <a:srgbClr val="002B62"/>
                </a:solidFill>
                <a:latin typeface="+mn-ea"/>
              </a:rPr>
              <a:t>導入ファイル</a:t>
            </a: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1036" y="1672536"/>
            <a:ext cx="4548784" cy="315139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  <a:lumOff val="2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8900000" flipH="1">
            <a:off x="2106211" y="1695048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9133" y="1470698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89947" y="240025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4" name="円柱 63"/>
          <p:cNvSpPr/>
          <p:nvPr/>
        </p:nvSpPr>
        <p:spPr bwMode="auto">
          <a:xfrm>
            <a:off x="2771775" y="3086393"/>
            <a:ext cx="1466100" cy="947205"/>
          </a:xfrm>
          <a:prstGeom prst="can">
            <a:avLst>
              <a:gd name="adj" fmla="val 13046"/>
            </a:avLst>
          </a:prstGeom>
          <a:solidFill>
            <a:schemeClr val="bg1"/>
          </a:solidFill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66" name="下矢印 65"/>
          <p:cNvSpPr/>
          <p:nvPr/>
        </p:nvSpPr>
        <p:spPr bwMode="auto">
          <a:xfrm rot="16200000" flipH="1">
            <a:off x="2046840" y="3094611"/>
            <a:ext cx="330912" cy="873545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180" y="2920309"/>
            <a:ext cx="3232502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CloudSystem</a:t>
            </a:r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テンプレート導入</a:t>
            </a:r>
            <a:r>
              <a:rPr lang="ja-JP" alt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手順</a:t>
            </a:r>
            <a:endParaRPr lang="ja-JP" altLang="en-US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39351" y="2913780"/>
            <a:ext cx="11792749" cy="1722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71119" y="3456351"/>
            <a:ext cx="1459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設計済み</a:t>
            </a:r>
            <a:endParaRPr lang="en-US" altLang="ja-JP" sz="1100" dirty="0" smtClean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ja-JP" altLang="en-US" sz="1100" dirty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22965" y="4200056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初期導入設定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75629" y="1268760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10786" y="2204864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217020" y="494116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2" name="下矢印 81"/>
          <p:cNvSpPr/>
          <p:nvPr/>
        </p:nvSpPr>
        <p:spPr bwMode="auto">
          <a:xfrm rot="16200000" flipH="1">
            <a:off x="7610267" y="2434370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8538" y="395982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インポート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2859938" y="4014957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1547338" y="3733221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87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4" y="4734270"/>
            <a:ext cx="3172458" cy="16471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Region (</a:t>
            </a:r>
            <a:r>
              <a:rPr lang="ja-JP" altLang="en-US" sz="1200" dirty="0" smtClean="0">
                <a:solidFill>
                  <a:schemeClr val="accent3"/>
                </a:solidFill>
              </a:rPr>
              <a:t>利用リージョン</a:t>
            </a:r>
            <a:r>
              <a:rPr lang="en-US" sz="1200" dirty="0" smtClean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8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506704" y="4734272"/>
            <a:ext cx="330200" cy="330200"/>
          </a:xfrm>
          <a:prstGeom prst="rect">
            <a:avLst/>
          </a:prstGeom>
        </p:spPr>
      </p:pic>
      <p:pic>
        <p:nvPicPr>
          <p:cNvPr id="91" name="Graphic 6">
            <a:extLst>
              <a:ext uri="{FF2B5EF4-FFF2-40B4-BE49-F238E27FC236}">
                <a16:creationId xmlns:a16="http://schemas.microsoft.com/office/drawing/2014/main" id="{9C729920-88FB-5C40-9810-268ADF8CEC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481789" y="1581049"/>
            <a:ext cx="407791" cy="407791"/>
          </a:xfrm>
          <a:prstGeom prst="rect">
            <a:avLst/>
          </a:prstGeom>
        </p:spPr>
      </p:pic>
      <p:sp>
        <p:nvSpPr>
          <p:cNvPr id="92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3" y="1619209"/>
            <a:ext cx="3172459" cy="26887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IAM 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(</a:t>
            </a:r>
            <a:r>
              <a:rPr lang="en-US" altLang="ja-JP" sz="900" dirty="0" smtClean="0">
                <a:solidFill>
                  <a:schemeClr val="accent3"/>
                </a:solidFill>
              </a:rPr>
              <a:t>AWS </a:t>
            </a:r>
            <a:r>
              <a:rPr lang="en-US" altLang="ja-JP" sz="900" dirty="0">
                <a:solidFill>
                  <a:schemeClr val="accent3"/>
                </a:solidFill>
              </a:rPr>
              <a:t>Identity and </a:t>
            </a:r>
            <a:r>
              <a:rPr lang="en-US" altLang="ja-JP" sz="900" dirty="0" smtClean="0">
                <a:solidFill>
                  <a:schemeClr val="accent3"/>
                </a:solidFill>
              </a:rPr>
              <a:t>Access Management</a:t>
            </a:r>
            <a:r>
              <a:rPr lang="en-US" altLang="ja-JP" sz="1200" dirty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695246" y="4139845"/>
            <a:ext cx="173299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AWS</a:t>
            </a: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ユーザ作成実行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544272" y="215927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・システム管理者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下矢印 95"/>
          <p:cNvSpPr/>
          <p:nvPr/>
        </p:nvSpPr>
        <p:spPr bwMode="auto">
          <a:xfrm rot="2452389" flipH="1">
            <a:off x="6708965" y="2660160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0" name="図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1386" flipH="1">
            <a:off x="8275307" y="223998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791" y="2403185"/>
            <a:ext cx="1504681" cy="377743"/>
          </a:xfrm>
          <a:prstGeom prst="rect">
            <a:avLst/>
          </a:prstGeom>
          <a:ln w="6350">
            <a:solidFill>
              <a:srgbClr val="002B62"/>
            </a:solidFill>
            <a:prstDash val="sysDot"/>
          </a:ln>
        </p:spPr>
      </p:pic>
      <p:sp>
        <p:nvSpPr>
          <p:cNvPr id="102" name="正方形/長方形 101"/>
          <p:cNvSpPr/>
          <p:nvPr/>
        </p:nvSpPr>
        <p:spPr>
          <a:xfrm>
            <a:off x="8530156" y="5157554"/>
            <a:ext cx="3149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※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オートスケール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サーバ構築／更新」などを実行する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場合に事前準備。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589393" y="5781246"/>
            <a:ext cx="25819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1100" dirty="0" smtClean="0">
                <a:latin typeface="+mn-ea"/>
              </a:rPr>
              <a:t>AMI</a:t>
            </a:r>
            <a:r>
              <a:rPr lang="ja-JP" altLang="en-US" sz="1100" dirty="0" smtClean="0">
                <a:latin typeface="+mn-ea"/>
              </a:rPr>
              <a:t>イメージ登録</a:t>
            </a:r>
            <a:endParaRPr lang="en-US" altLang="ja-JP" sz="1100" dirty="0" smtClean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・キーペア作成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ELB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SSL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証明書の作成・登録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37478" y="219743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620442" y="315716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AWS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620442" y="3646185"/>
            <a:ext cx="182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1100" dirty="0">
                <a:latin typeface="+mn-ea"/>
              </a:rPr>
              <a:t>インフラ</a:t>
            </a:r>
            <a:r>
              <a:rPr lang="ja-JP" altLang="en-US" sz="1100" dirty="0" smtClean="0">
                <a:latin typeface="+mn-ea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・インフラユーザ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3086394"/>
            <a:ext cx="1791861" cy="3426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1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20" y="3514605"/>
            <a:ext cx="1791860" cy="6014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2" name="下矢印 111"/>
          <p:cNvSpPr/>
          <p:nvPr/>
        </p:nvSpPr>
        <p:spPr bwMode="auto">
          <a:xfrm rot="16200000" flipH="1">
            <a:off x="7610267" y="3025938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180290" y="3327375"/>
            <a:ext cx="150799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自動実行</a:t>
            </a:r>
            <a:endParaRPr lang="en-US" altLang="ja-JP" sz="1200" b="1" dirty="0" smtClean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  <a:p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</a:t>
            </a:r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113" name="図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4723" flipH="1">
            <a:off x="8256050" y="547052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14" name="テキスト ボックス 113"/>
          <p:cNvSpPr txBox="1"/>
          <p:nvPr/>
        </p:nvSpPr>
        <p:spPr>
          <a:xfrm>
            <a:off x="7545784" y="5328042"/>
            <a:ext cx="1049069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378419" y="2390134"/>
            <a:ext cx="98122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endParaRPr kumimoji="1" lang="ja-JP" altLang="en-US" sz="105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2123289"/>
            <a:ext cx="1791861" cy="69609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86" name="下矢印 85"/>
          <p:cNvSpPr/>
          <p:nvPr/>
        </p:nvSpPr>
        <p:spPr bwMode="auto">
          <a:xfrm rot="16200000" flipH="1">
            <a:off x="4764611" y="3323804"/>
            <a:ext cx="546936" cy="32528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4754180" y="379840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22" name="正方形/長方形 121"/>
          <p:cNvSpPr/>
          <p:nvPr/>
        </p:nvSpPr>
        <p:spPr>
          <a:xfrm>
            <a:off x="10722221" y="226240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761446" y="335787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01267" y="2332372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39586" y="3427499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grpSp>
        <p:nvGrpSpPr>
          <p:cNvPr id="127" name="グループ化 126"/>
          <p:cNvGrpSpPr/>
          <p:nvPr/>
        </p:nvGrpSpPr>
        <p:grpSpPr>
          <a:xfrm>
            <a:off x="4007710" y="3223321"/>
            <a:ext cx="782399" cy="709736"/>
            <a:chOff x="4007768" y="3197959"/>
            <a:chExt cx="782399" cy="735097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4007768" y="3197959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Playbook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フローチャート: 書類 117"/>
            <p:cNvSpPr/>
            <p:nvPr/>
          </p:nvSpPr>
          <p:spPr bwMode="auto">
            <a:xfrm>
              <a:off x="4007768" y="3457647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err="1" smtClean="0">
                  <a:solidFill>
                    <a:srgbClr val="002B62"/>
                  </a:solidFill>
                  <a:latin typeface="+mj-ea"/>
                  <a:ea typeface="+mj-ea"/>
                </a:rPr>
                <a:t>Templatefile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フローチャート: 書類 125"/>
            <p:cNvSpPr/>
            <p:nvPr/>
          </p:nvSpPr>
          <p:spPr bwMode="auto">
            <a:xfrm>
              <a:off x="4007768" y="3702015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パラメータ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771120" y="3068960"/>
            <a:ext cx="14593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CMDB</a:t>
            </a:r>
            <a:endParaRPr kumimoji="1" lang="ja-JP" altLang="en-US" sz="140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4" name="下矢印 73"/>
          <p:cNvSpPr/>
          <p:nvPr/>
        </p:nvSpPr>
        <p:spPr bwMode="auto">
          <a:xfrm rot="16200000" flipH="1">
            <a:off x="10385821" y="2401852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下矢印 74"/>
          <p:cNvSpPr/>
          <p:nvPr/>
        </p:nvSpPr>
        <p:spPr bwMode="auto">
          <a:xfrm rot="16200000" flipH="1">
            <a:off x="10385821" y="3140529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下矢印 88"/>
          <p:cNvSpPr/>
          <p:nvPr/>
        </p:nvSpPr>
        <p:spPr bwMode="auto">
          <a:xfrm rot="16200000" flipH="1">
            <a:off x="10385821" y="3758381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3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02542"/>
              </p:ext>
            </p:extLst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1087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AWS</a:t>
            </a:r>
            <a:r>
              <a:rPr lang="ja-JP" altLang="en-US" sz="1400" kern="0" dirty="0" smtClean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08363"/>
              </p:ext>
            </p:extLst>
          </p:nvPr>
        </p:nvGraphicFramePr>
        <p:xfrm>
          <a:off x="597670" y="412919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TPF_AWS_AdminUser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91180" y="364503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 </a:t>
            </a:r>
            <a:r>
              <a:rPr lang="en-US" altLang="ja-JP" sz="1400" kern="0" dirty="0">
                <a:latin typeface="+mn-ea"/>
              </a:rPr>
              <a:t>AWS</a:t>
            </a:r>
            <a:r>
              <a:rPr lang="ja-JP" altLang="en-US" sz="1400" kern="0" dirty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2705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82066"/>
              </p:ext>
            </p:extLst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2350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ja-JP" sz="1400" kern="0" dirty="0" smtClean="0">
                <a:latin typeface="+mn-ea"/>
              </a:rPr>
              <a:t>AWS</a:t>
            </a:r>
            <a:r>
              <a:rPr lang="ja-JP" altLang="en-US" sz="1400" kern="0" dirty="0" smtClean="0">
                <a:latin typeface="+mn-ea"/>
              </a:rPr>
              <a:t>管理者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1753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9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69473"/>
              </p:ext>
            </p:extLst>
          </p:nvPr>
        </p:nvGraphicFramePr>
        <p:xfrm>
          <a:off x="623392" y="1268760"/>
          <a:ext cx="10729192" cy="220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753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255361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構築</a:t>
            </a:r>
            <a:r>
              <a:rPr lang="en-US" altLang="ja-JP" sz="1400" kern="0" dirty="0" smtClean="0">
                <a:latin typeface="+mn-ea"/>
              </a:rPr>
              <a:t>/</a:t>
            </a:r>
            <a:r>
              <a:rPr lang="ja-JP" altLang="en-US" sz="1400" kern="0" dirty="0" smtClean="0">
                <a:latin typeface="+mn-ea"/>
              </a:rPr>
              <a:t>更新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26842"/>
              </p:ext>
            </p:extLst>
          </p:nvPr>
        </p:nvGraphicFramePr>
        <p:xfrm>
          <a:off x="623392" y="4203604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TPF_AWS_InfraUser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78905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>
                <a:latin typeface="+mn-ea"/>
              </a:rPr>
              <a:t>構築</a:t>
            </a:r>
            <a:r>
              <a:rPr lang="en-US" altLang="ja-JP" sz="1400" kern="0" dirty="0">
                <a:latin typeface="+mn-ea"/>
              </a:rPr>
              <a:t>/</a:t>
            </a:r>
            <a:r>
              <a:rPr lang="ja-JP" altLang="en-US" sz="1400" kern="0" dirty="0">
                <a:latin typeface="+mn-ea"/>
              </a:rPr>
              <a:t>更新</a:t>
            </a:r>
            <a:r>
              <a:rPr lang="en-US" altLang="ja-JP" sz="1400" kern="0" dirty="0">
                <a:latin typeface="+mn-ea"/>
              </a:rPr>
              <a:t>)</a:t>
            </a:r>
            <a:r>
              <a:rPr lang="ja-JP" altLang="en-US" sz="1400" kern="0" dirty="0" smtClean="0">
                <a:latin typeface="+mn-ea"/>
              </a:rPr>
              <a:t>」で参照するテンプレートファイルは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932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(10/11)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34078"/>
              </p:ext>
            </p:extLst>
          </p:nvPr>
        </p:nvGraphicFramePr>
        <p:xfrm>
          <a:off x="623392" y="1268760"/>
          <a:ext cx="10729192" cy="190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43578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54339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ja-JP" altLang="en-US" sz="1400" kern="0" dirty="0">
                <a:latin typeface="+mn-ea"/>
              </a:rPr>
              <a:t>インフラ管理者</a:t>
            </a:r>
            <a:r>
              <a:rPr lang="en-US" altLang="ja-JP" sz="1400" kern="0" dirty="0">
                <a:latin typeface="+mn-ea"/>
              </a:rPr>
              <a:t>&amp;</a:t>
            </a:r>
            <a:r>
              <a:rPr lang="ja-JP" altLang="en-US" sz="1400" kern="0" dirty="0">
                <a:latin typeface="+mn-ea"/>
              </a:rPr>
              <a:t>インフラユーザー</a:t>
            </a:r>
            <a:r>
              <a:rPr lang="en-US" altLang="ja-JP" sz="1400" kern="0" dirty="0" smtClean="0">
                <a:latin typeface="+mn-ea"/>
              </a:rPr>
              <a:t>(</a:t>
            </a:r>
            <a:r>
              <a:rPr lang="ja-JP" altLang="en-US" sz="1400" kern="0" dirty="0" smtClean="0">
                <a:latin typeface="+mn-ea"/>
              </a:rPr>
              <a:t>削除</a:t>
            </a:r>
            <a:r>
              <a:rPr lang="en-US" altLang="ja-JP" sz="1400" kern="0" dirty="0" smtClean="0">
                <a:latin typeface="+mn-ea"/>
              </a:rPr>
              <a:t>)</a:t>
            </a:r>
            <a:r>
              <a:rPr lang="ja-JP" altLang="en-US" sz="1400" kern="0" dirty="0">
                <a:latin typeface="+mn-ea"/>
              </a:rPr>
              <a:t>」で参照するパラメータは以下の通り。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360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Conductor</a:t>
            </a:r>
            <a:r>
              <a:rPr lang="ja-JP" altLang="en-US" dirty="0" smtClean="0"/>
              <a:t>の</a:t>
            </a:r>
            <a:r>
              <a:rPr lang="ja-JP" altLang="en-US" dirty="0"/>
              <a:t>参照パラメータ</a:t>
            </a:r>
            <a:r>
              <a:rPr lang="en-US" altLang="ja-JP" dirty="0" smtClean="0"/>
              <a:t>(11/11)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10379"/>
              </p:ext>
            </p:extLst>
          </p:nvPr>
        </p:nvGraphicFramePr>
        <p:xfrm>
          <a:off x="623392" y="1268760"/>
          <a:ext cx="10729192" cy="312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Conductor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Conductor</a:t>
                      </a:r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【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定期実行</a:t>
                      </a: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】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機器一覧同期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アクセスキー管理</a:t>
                      </a:r>
                      <a:endParaRPr lang="en-US" altLang="ja-JP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4627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06643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dirty="0" smtClean="0">
                <a:latin typeface="+mn-ea"/>
              </a:rPr>
              <a:t>Conductor</a:t>
            </a:r>
            <a:r>
              <a:rPr lang="ja-JP" altLang="en-US" sz="1400" kern="0" dirty="0" smtClean="0">
                <a:latin typeface="+mn-ea"/>
              </a:rPr>
              <a:t>「</a:t>
            </a:r>
            <a:r>
              <a:rPr lang="en-US" altLang="zh-TW" sz="1400" kern="0" dirty="0">
                <a:latin typeface="+mn-ea"/>
              </a:rPr>
              <a:t>【</a:t>
            </a:r>
            <a:r>
              <a:rPr lang="zh-TW" altLang="en-US" sz="1400" kern="0" dirty="0">
                <a:latin typeface="+mn-ea"/>
              </a:rPr>
              <a:t>定期実行</a:t>
            </a:r>
            <a:r>
              <a:rPr lang="en-US" altLang="zh-TW" sz="1400" kern="0" dirty="0">
                <a:latin typeface="+mn-ea"/>
              </a:rPr>
              <a:t>】</a:t>
            </a:r>
            <a:r>
              <a:rPr lang="zh-TW" altLang="en-US" sz="1400" kern="0" dirty="0">
                <a:latin typeface="+mn-ea"/>
              </a:rPr>
              <a:t>機器一覧同期</a:t>
            </a:r>
            <a:r>
              <a:rPr lang="ja-JP" altLang="en-US" sz="1400" kern="0" dirty="0" smtClean="0">
                <a:latin typeface="+mn-ea"/>
              </a:rPr>
              <a:t>」</a:t>
            </a:r>
            <a:r>
              <a:rPr lang="ja-JP" altLang="en-US" sz="1400" kern="0" dirty="0">
                <a:latin typeface="+mn-ea"/>
              </a:rPr>
              <a:t>で参照するパラメータ</a:t>
            </a:r>
            <a:r>
              <a:rPr lang="ja-JP" altLang="en-US" sz="1400" kern="0" dirty="0" smtClean="0">
                <a:latin typeface="+mn-ea"/>
              </a:rPr>
              <a:t>は</a:t>
            </a:r>
            <a:r>
              <a:rPr lang="ja-JP" altLang="en-US" sz="1400" kern="0" dirty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3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ユーザー／</a:t>
            </a:r>
            <a:r>
              <a:rPr kumimoji="1" lang="en-US" altLang="ja-JP" dirty="0" smtClean="0"/>
              <a:t>IAM</a:t>
            </a:r>
            <a:r>
              <a:rPr kumimoji="1" lang="ja-JP" altLang="en-US" dirty="0" smtClean="0"/>
              <a:t>ユーザーの役割と運用方法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5590077"/>
              </p:ext>
            </p:extLst>
          </p:nvPr>
        </p:nvGraphicFramePr>
        <p:xfrm>
          <a:off x="239352" y="2564880"/>
          <a:ext cx="11711998" cy="37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18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1781543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2778728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  <a:gridCol w="4535529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150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AWS</a:t>
                      </a:r>
                      <a:endParaRPr lang="en-US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9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9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166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IAM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82763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システム管理者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事前準備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の操作全般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 err="1">
                          <a:effectLst/>
                        </a:rPr>
                        <a:t>kym</a:t>
                      </a:r>
                      <a:r>
                        <a:rPr lang="ja-JP" altLang="en-US" sz="1000" u="none" strike="noStrike" dirty="0">
                          <a:effectLst/>
                        </a:rPr>
                        <a:t>ファイルをインポート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エクスポート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初回セットアップ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管理者を作成する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全般に関する設定を変更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ja-JP" altLang="en-US" sz="1000" u="none" strike="noStrike">
                          <a:effectLst/>
                        </a:rPr>
                        <a:t>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aws</a:t>
                      </a:r>
                      <a:r>
                        <a:rPr lang="en-US" sz="1000" u="none" strike="noStrike" dirty="0" smtClean="0">
                          <a:effectLst/>
                        </a:rPr>
                        <a:t>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・インフラ管理者・インフラユーザーを作成する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ユーザーのパラメータを変更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・不要な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ユーザーを削除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2920"/>
                  </a:ext>
                </a:extLst>
              </a:tr>
              <a:tr h="95752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・必要に応じて対象システムを更新する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登録ファイル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プレイブック、テンプレートファイル等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r>
                        <a:rPr lang="ja-JP" altLang="en-US" sz="1000" u="none" strike="noStrike" dirty="0">
                          <a:effectLst/>
                        </a:rPr>
                        <a:t>を追加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変更する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・テンプレートファイルを新規追加した際にパラメータメニューを作成する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インフラユーザー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-infra-user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・対象システムのコンテンツを更新</a:t>
                      </a:r>
                      <a:br>
                        <a:rPr lang="ja-JP" altLang="en-US" sz="1000" u="none" strike="noStrike">
                          <a:effectLst/>
                        </a:rPr>
                      </a:br>
                      <a:r>
                        <a:rPr lang="ja-JP" altLang="en-US" sz="1000" u="none" strike="noStrike">
                          <a:effectLst/>
                        </a:rPr>
                        <a:t>・必要なメニューの操作権限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マネジメントコンソールでシステムをモニタリングする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・コンテンツ更新に関するパラメータを管理する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・オペレーションの追加はしない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2884"/>
                  </a:ext>
                </a:extLst>
              </a:tr>
              <a:tr h="37519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CloudSystem</a:t>
                      </a:r>
                    </a:p>
                    <a:p>
                      <a:pPr marL="36000" algn="l" fontAlgn="ctr"/>
                      <a:r>
                        <a:rPr lang="ja-JP" altLang="en-US" sz="1000" u="none" strike="noStrike" dirty="0" smtClean="0">
                          <a:effectLst/>
                        </a:rPr>
                        <a:t>テンプレート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API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 smtClean="0">
                          <a:effectLst/>
                        </a:rPr>
                        <a:t>cloud-system-template-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無し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・一部のメニュー操作権限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Movement</a:t>
                      </a:r>
                      <a:r>
                        <a:rPr lang="ja-JP" altLang="en-US" sz="1000" u="none" strike="noStrike" dirty="0">
                          <a:effectLst/>
                        </a:rPr>
                        <a:t>「機器一覧同期」「機器一覧初期化」を実行する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81142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4"/>
            <a:ext cx="11771836" cy="1584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ITA</a:t>
            </a:r>
            <a:r>
              <a:rPr lang="ja-JP" altLang="en-US" kern="0" dirty="0" smtClean="0"/>
              <a:t>ユーザー／</a:t>
            </a:r>
            <a:r>
              <a:rPr lang="en-US" altLang="ja-JP" kern="0" dirty="0" smtClean="0"/>
              <a:t>IAM</a:t>
            </a:r>
            <a:r>
              <a:rPr lang="ja-JP" altLang="en-US" kern="0" dirty="0" smtClean="0"/>
              <a:t>ユーザーの役割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CloudSystem</a:t>
            </a:r>
            <a:r>
              <a:rPr lang="ja-JP" altLang="en-US" dirty="0" smtClean="0">
                <a:latin typeface="+mn-ea"/>
              </a:rPr>
              <a:t>テンプレートでは、運用業務によりアクセス権限や操作権限</a:t>
            </a:r>
            <a:r>
              <a:rPr lang="en-US" altLang="ja-JP" dirty="0" smtClean="0">
                <a:latin typeface="+mn-ea"/>
              </a:rPr>
              <a:t>※2</a:t>
            </a:r>
            <a:r>
              <a:rPr lang="ja-JP" altLang="en-US" dirty="0" smtClean="0">
                <a:latin typeface="+mn-ea"/>
              </a:rPr>
              <a:t>を、ロールごとに制限する運用を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ポリシーとしており、そのポリシーに従い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ユーザを作成しての運用を推奨しています。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システム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管理者のみで運用することも可能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※2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下位権限のユーザの</a:t>
            </a:r>
            <a:r>
              <a:rPr lang="en-US" altLang="ja-JP" dirty="0" smtClean="0">
                <a:solidFill>
                  <a:srgbClr val="FF0000"/>
                </a:solidFill>
              </a:rPr>
              <a:t>Conductor</a:t>
            </a:r>
            <a:r>
              <a:rPr lang="ja-JP" altLang="en-US" dirty="0" smtClean="0">
                <a:solidFill>
                  <a:srgbClr val="FF0000"/>
                </a:solidFill>
              </a:rPr>
              <a:t>の実行を制限する場合は、補足</a:t>
            </a:r>
            <a:r>
              <a:rPr lang="en-US" altLang="ja-JP" dirty="0" smtClean="0">
                <a:solidFill>
                  <a:srgbClr val="FF0000"/>
                </a:solidFill>
              </a:rPr>
              <a:t>4.1</a:t>
            </a:r>
            <a:r>
              <a:rPr lang="ja-JP" altLang="en-US" dirty="0" smtClean="0">
                <a:solidFill>
                  <a:srgbClr val="FF0000"/>
                </a:solidFill>
              </a:rPr>
              <a:t>を参照ください。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1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5760727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ja-JP" altLang="en-US" sz="1700" dirty="0" smtClean="0">
                <a:latin typeface="+mn-ea"/>
              </a:rPr>
              <a:t>サーバ準備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をインストールするサーバを用意します、サーバ動作要件は以下のドキュメントの </a:t>
            </a:r>
            <a:r>
              <a:rPr lang="en-US" altLang="ja-JP" sz="1500" dirty="0">
                <a:latin typeface="+mn-ea"/>
              </a:rPr>
              <a:t>[</a:t>
            </a:r>
            <a:r>
              <a:rPr lang="en-US" altLang="ja-JP" sz="1500" dirty="0" smtClean="0">
                <a:latin typeface="+mn-ea"/>
              </a:rPr>
              <a:t>4</a:t>
            </a:r>
            <a:r>
              <a:rPr lang="ja-JP" altLang="en-US" sz="1500" dirty="0" smtClean="0">
                <a:latin typeface="+mn-ea"/>
              </a:rPr>
              <a:t>頁 システム要件</a:t>
            </a:r>
            <a:r>
              <a:rPr lang="en-US" altLang="ja-JP" sz="1500" dirty="0">
                <a:latin typeface="+mn-ea"/>
              </a:rPr>
              <a:t>]</a:t>
            </a:r>
            <a:r>
              <a:rPr lang="en-US" altLang="ja-JP" sz="1500" dirty="0" smtClean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を参照ください。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また本サーバは</a:t>
            </a:r>
            <a:r>
              <a:rPr lang="en-US" altLang="ja-JP" sz="1500" dirty="0" smtClean="0">
                <a:latin typeface="+mn-ea"/>
              </a:rPr>
              <a:t>AWS</a:t>
            </a:r>
            <a:r>
              <a:rPr lang="ja-JP" altLang="en-US" sz="1500" dirty="0" smtClean="0">
                <a:latin typeface="+mn-ea"/>
              </a:rPr>
              <a:t>と接続できる環境を用意してください。（</a:t>
            </a:r>
            <a:r>
              <a:rPr lang="en-US" altLang="ja-JP" sz="1500" dirty="0">
                <a:latin typeface="+mn-ea"/>
              </a:rPr>
              <a:t>http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>
                <a:latin typeface="+mn-ea"/>
              </a:rPr>
              <a:t>https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 err="1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通信）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  <a:hlinkClick r:id="rId2"/>
              </a:rPr>
              <a:t>ITA </a:t>
            </a:r>
            <a:r>
              <a:rPr lang="ja-JP" altLang="en-US" sz="1500" dirty="0" smtClean="0">
                <a:latin typeface="+mn-ea"/>
                <a:hlinkClick r:id="rId2"/>
              </a:rPr>
              <a:t>システム</a:t>
            </a:r>
            <a:r>
              <a:rPr lang="ja-JP" altLang="en-US" sz="1500" dirty="0">
                <a:latin typeface="+mn-ea"/>
                <a:hlinkClick r:id="rId2"/>
              </a:rPr>
              <a:t>構成／環境構築ガイド 基</a:t>
            </a:r>
            <a:r>
              <a:rPr lang="ja-JP" altLang="en-US" sz="1500" dirty="0" smtClean="0">
                <a:latin typeface="+mn-ea"/>
                <a:hlinkClick r:id="rId2"/>
              </a:rPr>
              <a:t>本編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500" dirty="0" smtClean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sz="1700" dirty="0" smtClean="0">
                <a:latin typeface="+mn-ea"/>
              </a:rPr>
              <a:t>ITA</a:t>
            </a:r>
            <a:r>
              <a:rPr lang="ja-JP" altLang="en-US" sz="1700" dirty="0" smtClean="0">
                <a:latin typeface="+mn-ea"/>
              </a:rPr>
              <a:t>インストール</a:t>
            </a:r>
            <a:endParaRPr lang="en-US" altLang="ja-JP" sz="17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・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バージョンは</a:t>
            </a:r>
            <a:r>
              <a:rPr lang="en-US" altLang="ja-JP" sz="1500" dirty="0" smtClean="0">
                <a:latin typeface="+mn-ea"/>
              </a:rPr>
              <a:t>1.5.0</a:t>
            </a:r>
            <a:r>
              <a:rPr lang="ja-JP" altLang="en-US" sz="1500" dirty="0" smtClean="0">
                <a:latin typeface="+mn-ea"/>
              </a:rPr>
              <a:t>以上のものをインストールしてください。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・インストール時のアンサーファイル（</a:t>
            </a:r>
            <a:r>
              <a:rPr lang="en-US" altLang="ja-JP" sz="1500" dirty="0" smtClean="0">
                <a:latin typeface="+mn-ea"/>
              </a:rPr>
              <a:t>ita_answers.txt</a:t>
            </a:r>
            <a:r>
              <a:rPr lang="ja-JP" altLang="en-US" sz="1500" dirty="0" smtClean="0">
                <a:latin typeface="+mn-ea"/>
              </a:rPr>
              <a:t>）では、以下の機能のインストール指定をしてください。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（</a:t>
            </a:r>
            <a:r>
              <a:rPr lang="en-US" altLang="ja-JP" sz="1500" dirty="0" smtClean="0">
                <a:latin typeface="+mn-ea"/>
              </a:rPr>
              <a:t>※</a:t>
            </a:r>
            <a:r>
              <a:rPr lang="ja-JP" altLang="en-US" sz="1500" dirty="0" smtClean="0">
                <a:latin typeface="+mn-ea"/>
              </a:rPr>
              <a:t>インストーラーのデフォルト指定）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ita_base:yes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material:no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createparam:yes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hostgroup:yes</a:t>
            </a:r>
            <a:endParaRPr lang="en-US" altLang="ja-JP" sz="1200" b="1" u="sng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ansible_driver:yes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cobbler_driver:no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openstack_driver:no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terraform_driver:no</a:t>
            </a:r>
            <a:endParaRPr lang="en-US" altLang="ja-JP" sz="12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・インストール手順は以下ドキュメントを参照ください。</a:t>
            </a:r>
            <a:endParaRPr lang="en-US" altLang="ja-JP" sz="1500" dirty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r>
              <a:rPr lang="en-US" altLang="ja-JP" sz="1500" dirty="0">
                <a:latin typeface="+mn-ea"/>
                <a:hlinkClick r:id="rId3"/>
              </a:rPr>
              <a:t>ITA</a:t>
            </a:r>
            <a:r>
              <a:rPr lang="ja-JP" altLang="en-US" sz="1500" dirty="0">
                <a:latin typeface="+mn-ea"/>
                <a:hlinkClick r:id="rId3"/>
              </a:rPr>
              <a:t>オンラインインストール</a:t>
            </a:r>
            <a:r>
              <a:rPr lang="ja-JP" altLang="en-US" sz="1500" dirty="0" smtClean="0">
                <a:latin typeface="+mn-ea"/>
                <a:hlinkClick r:id="rId3"/>
              </a:rPr>
              <a:t>手順</a:t>
            </a:r>
            <a:endParaRPr lang="en-US" altLang="ja-JP" sz="1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31238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AWS</a:t>
            </a:r>
            <a:r>
              <a:rPr lang="ja-JP" altLang="en-US" dirty="0" smtClean="0">
                <a:latin typeface="+mn-ea"/>
              </a:rPr>
              <a:t>環境準備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>
                <a:latin typeface="+mn-ea"/>
              </a:rPr>
              <a:t>　①システム管理者の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以下の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>
                <a:latin typeface="+mn-ea"/>
              </a:rPr>
              <a:t>ポリシ</a:t>
            </a:r>
            <a:r>
              <a:rPr lang="ja-JP" altLang="en-US" sz="1400" dirty="0" smtClean="0">
                <a:latin typeface="+mn-ea"/>
              </a:rPr>
              <a:t>ーをアタッチした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ユーザーの「アカウント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」「アクセスキー」「シークレットキー」を用意してください。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>
                <a:latin typeface="+mn-ea"/>
              </a:rPr>
              <a:t>IAMFullAccess</a:t>
            </a: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</a:t>
            </a:r>
            <a:r>
              <a:rPr lang="ja-JP" altLang="en-US" sz="1400" dirty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AWSCloudFormationFullAccess</a:t>
            </a:r>
          </a:p>
          <a:p>
            <a:pPr marL="179996" lvl="1" indent="0">
              <a:buNone/>
            </a:pP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 smtClean="0">
                <a:latin typeface="+mn-ea"/>
              </a:rPr>
              <a:t>】IAM</a:t>
            </a:r>
            <a:r>
              <a:rPr lang="ja-JP" altLang="en-US" sz="1400" dirty="0" smtClean="0">
                <a:latin typeface="+mn-ea"/>
              </a:rPr>
              <a:t>ユーザーアクセスキー／シークレットキーの作成手順</a:t>
            </a:r>
            <a:r>
              <a:rPr lang="ja-JP" altLang="en-US" sz="1400" dirty="0">
                <a:latin typeface="+mn-ea"/>
              </a:rPr>
              <a:t>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1.IAM </a:t>
            </a:r>
            <a:r>
              <a:rPr lang="ja-JP" altLang="en-US" sz="1400" dirty="0" smtClean="0">
                <a:latin typeface="+mn-ea"/>
              </a:rPr>
              <a:t>＞ ユーザー ＞ 「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ユーザー準備」で用意したユーザー名を押下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2.</a:t>
            </a:r>
            <a:r>
              <a:rPr lang="ja-JP" altLang="en-US" sz="1400" dirty="0" smtClean="0">
                <a:latin typeface="+mn-ea"/>
              </a:rPr>
              <a:t>認証情報 ＞ アクセスキーを作成を押下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</a:t>
            </a:r>
            <a:r>
              <a:rPr lang="ja-JP" altLang="en-US" sz="1400" dirty="0" smtClean="0">
                <a:latin typeface="+mn-ea"/>
              </a:rPr>
              <a:t>アクセスキー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とシークレットアクセスキーが表示されるのでそれを取得する</a:t>
            </a:r>
            <a:endParaRPr lang="en-US" altLang="ja-JP" sz="1400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3861060"/>
            <a:ext cx="3647794" cy="18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6600</Words>
  <Application>Microsoft Office PowerPoint</Application>
  <PresentationFormat>ワイド画面</PresentationFormat>
  <Paragraphs>975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Times New Roman</vt:lpstr>
      <vt:lpstr>Wingdings</vt:lpstr>
      <vt:lpstr>NEC_standard4_3</vt:lpstr>
      <vt:lpstr>CloudSystemテンプレート 導入手順書</vt:lpstr>
      <vt:lpstr>目次</vt:lpstr>
      <vt:lpstr>1. はじめに</vt:lpstr>
      <vt:lpstr>1.1　本資料について／導入手順フロー</vt:lpstr>
      <vt:lpstr>1.2　CloudSystemテンプレート導入イメージ</vt:lpstr>
      <vt:lpstr>1.3　ITAユーザー／IAMユーザーの役割と運用方法</vt:lpstr>
      <vt:lpstr>2.　導入準備</vt:lpstr>
      <vt:lpstr>2.1　導入準備（1/3）</vt:lpstr>
      <vt:lpstr>2.1　導入準備（2/3）</vt:lpstr>
      <vt:lpstr>2.1　導入準備（3/3）</vt:lpstr>
      <vt:lpstr>3　導入手順</vt:lpstr>
      <vt:lpstr>3.1　CloudSystemテンプレート導入ファイルダウンロード</vt:lpstr>
      <vt:lpstr>3.2　CloudSystemテンプレート導入ファイルインポート（1/3）</vt:lpstr>
      <vt:lpstr>3.2　CloudSystemテンプレート導入ファイルインポート（2/3）</vt:lpstr>
      <vt:lpstr>3.2　CloudSystemテンプレート導入ファイルインポート（3/3）</vt:lpstr>
      <vt:lpstr>3.3　機器一覧_登録ホストのログイン情報変更</vt:lpstr>
      <vt:lpstr>3.4　プロキシ情報の登録</vt:lpstr>
      <vt:lpstr>3.5　ITAユーザーのパスワード変更（1/4）</vt:lpstr>
      <vt:lpstr>3.5　ITAユーザーのパスワード変更（2/4）</vt:lpstr>
      <vt:lpstr>3.5　ITAユーザーのパスワード変更（3/4）</vt:lpstr>
      <vt:lpstr>3.5　ITAユーザーのパスワード変更（4/4）</vt:lpstr>
      <vt:lpstr>3.6　システム管理者のAWSアカウント情報登録</vt:lpstr>
      <vt:lpstr>3.7　AWS管理者のIAMユーザー作成実行と登録（1/3）</vt:lpstr>
      <vt:lpstr>3.7　AWS管理者のIAMユーザー作成実行と登録（2/3）</vt:lpstr>
      <vt:lpstr>3.7　AWS管理者のIAMユーザー作成実行と登録（3/3）</vt:lpstr>
      <vt:lpstr>3.8　インフラ管理者&amp;インフラユーザーのIAMユーザー作成実行と登録（1/4）</vt:lpstr>
      <vt:lpstr>3.8　インフラ管理者&amp;インフラユーザーのIAMユーザー作成実行と登録（2/4）</vt:lpstr>
      <vt:lpstr>3.8　インフラ管理者&amp;インフラユーザーのIAMユーザー作成実行と登録（3/4）</vt:lpstr>
      <vt:lpstr>3.9　オートスケール用パラメータの登録（1/3）</vt:lpstr>
      <vt:lpstr>3.9　オートスケール用パラメータの登録（2/3）</vt:lpstr>
      <vt:lpstr>3.9　オートスケール用パラメータの登録（3/3）</vt:lpstr>
      <vt:lpstr>4. 補足</vt:lpstr>
      <vt:lpstr>4.1　システム管理者&amp;AWS管理者のパラメータ廃止と復活（1/2）</vt:lpstr>
      <vt:lpstr>4.1　システム管理者&amp;AWS管理者のパラメータ廃止と復活（2/2）</vt:lpstr>
      <vt:lpstr>4.2　Teams連携通知の登録（1/4）</vt:lpstr>
      <vt:lpstr>4.2　Teams連携通知の登録（2/4）</vt:lpstr>
      <vt:lpstr>4.2　Teams連携通知の登録（3/4）</vt:lpstr>
      <vt:lpstr>4.2　Teams連携通知の登録（4/4）</vt:lpstr>
      <vt:lpstr>4.3　メニューグループ／メニュー概要（1/5）</vt:lpstr>
      <vt:lpstr>4.3　メニューグループ／メニュー概要（2/5）</vt:lpstr>
      <vt:lpstr>4.3　メニューグループ／メニュー概要（3/5）</vt:lpstr>
      <vt:lpstr>4.3　メニューグループ／メニュー概要（4/5）</vt:lpstr>
      <vt:lpstr>4.3　メニューグループ／メニュー概要（5/5）</vt:lpstr>
      <vt:lpstr>4.4　Conductorの参照パラメータ(1/11)</vt:lpstr>
      <vt:lpstr>4.4　Conductorの参照パラメータ(2/11)</vt:lpstr>
      <vt:lpstr>4.4　Conductorの参照パラメータ(3/11)</vt:lpstr>
      <vt:lpstr>4.4　Conductorの参照パラメータ(4/11)</vt:lpstr>
      <vt:lpstr>4.4　Conductorの参照パラメータ(5/11)</vt:lpstr>
      <vt:lpstr>4.4　Conductorの参照パラメータ(6/11)</vt:lpstr>
      <vt:lpstr>4.4　Conductorの参照パラメータ(7/11)</vt:lpstr>
      <vt:lpstr>4.4　Conductorの参照パラメータ(8/11)</vt:lpstr>
      <vt:lpstr>4.4　Conductorの参照パラメータ(9/11)</vt:lpstr>
      <vt:lpstr>4.4　Conductorの参照パラメータ(10/11)</vt:lpstr>
      <vt:lpstr>4.4　Conductorの参照パラメータ(11/11)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2020-08-27T08:55:39Z</dcterms:modified>
</cp:coreProperties>
</file>