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3"/>
  </p:notesMasterIdLst>
  <p:handoutMasterIdLst>
    <p:handoutMasterId r:id="rId34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40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33" r:id="rId25"/>
    <p:sldId id="534" r:id="rId26"/>
    <p:sldId id="535" r:id="rId27"/>
    <p:sldId id="536" r:id="rId28"/>
    <p:sldId id="537" r:id="rId29"/>
    <p:sldId id="538" r:id="rId30"/>
    <p:sldId id="539" r:id="rId31"/>
    <p:sldId id="318" r:id="rId32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configuration" id="{A8A060BF-92DF-4F47-AFEF-F5FA058AAEFB}">
          <p14:sldIdLst>
            <p14:sldId id="530"/>
            <p14:sldId id="510"/>
            <p14:sldId id="511"/>
            <p14:sldId id="532"/>
            <p14:sldId id="540"/>
          </p14:sldIdLst>
        </p14:section>
        <p14:section name="3.　ITA construction procedure" id="{2DA9D39A-9EC8-4ACB-A005-AEAFEA3CF08F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 operation check" id="{D446366E-9E78-45E3-8F73-A5F6CC724FCE}">
          <p14:sldIdLst>
            <p14:sldId id="524"/>
            <p14:sldId id="533"/>
            <p14:sldId id="534"/>
            <p14:sldId id="535"/>
            <p14:sldId id="536"/>
            <p14:sldId id="537"/>
            <p14:sldId id="538"/>
            <p14:sldId id="53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5507" autoAdjust="0"/>
  </p:normalViewPr>
  <p:slideViewPr>
    <p:cSldViewPr>
      <p:cViewPr varScale="1">
        <p:scale>
          <a:sx n="77" d="100"/>
          <a:sy n="77" d="100"/>
        </p:scale>
        <p:origin x="114" y="930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2020/9/3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2020/9/3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Version </a:t>
            </a:r>
            <a:r>
              <a:rPr lang="en-US" altLang="ja-JP" dirty="0" smtClean="0"/>
              <a:t>1.5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Offline</a:t>
            </a:r>
            <a:r>
              <a:rPr lang="ja-JP" altLang="en-US" sz="4800" b="1" dirty="0" smtClean="0"/>
              <a:t> </a:t>
            </a:r>
            <a:r>
              <a:rPr lang="en-US" altLang="ja-JP" sz="4800" b="1" dirty="0" smtClean="0"/>
              <a:t>Installation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In this document, “</a:t>
            </a:r>
            <a:r>
              <a:rPr lang="en-US" altLang="ja-JP" sz="1400" b="1" kern="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Exastro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construction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Offline installation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Installation procedure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If the ITA server is in offline environment, follow the following procedure to construct server.</a:t>
            </a:r>
            <a:endParaRPr lang="ja-JP" altLang="en-US" sz="1400" dirty="0"/>
          </a:p>
          <a:p>
            <a:pPr lvl="1"/>
            <a:r>
              <a:rPr lang="en-US" altLang="ja-JP" sz="1400" dirty="0" smtClean="0"/>
              <a:t>Collect required library from server for library collection (online) via internet, then compress installation package and libraries in to one installation package(for offline).</a:t>
            </a:r>
            <a:endParaRPr lang="ja-JP" altLang="en-US" sz="1400" dirty="0"/>
          </a:p>
          <a:p>
            <a:pPr lvl="1"/>
            <a:r>
              <a:rPr lang="en-US" altLang="ja-JP" sz="1400" dirty="0" smtClean="0"/>
              <a:t>Move installation package (for offline) to ITA server via storage media.</a:t>
            </a:r>
            <a:endParaRPr lang="ja-JP" altLang="en-US" sz="1400" dirty="0"/>
          </a:p>
          <a:p>
            <a:pPr lvl="1"/>
            <a:r>
              <a:rPr lang="en-US" altLang="ja-JP" sz="1400" dirty="0" smtClean="0"/>
              <a:t>Create local repository from installation package (for offline), install required library then execute ITA installer</a:t>
            </a:r>
            <a:r>
              <a:rPr lang="en-US" altLang="ja-JP" sz="1400" dirty="0" smtClean="0"/>
              <a:t>.</a:t>
            </a:r>
            <a:endParaRPr lang="ja-JP" altLang="en-US" sz="1400" dirty="0"/>
          </a:p>
          <a:p>
            <a:pPr marL="0" indent="0">
              <a:buNone/>
            </a:pP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" t="13" r="29548" b="-8"/>
          <a:stretch/>
        </p:blipFill>
        <p:spPr bwMode="auto">
          <a:xfrm rot="5400000">
            <a:off x="4085058" y="2646776"/>
            <a:ext cx="1142014" cy="2617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" name="グループ化 5"/>
          <p:cNvGrpSpPr/>
          <p:nvPr/>
        </p:nvGrpSpPr>
        <p:grpSpPr>
          <a:xfrm>
            <a:off x="1478658" y="3318132"/>
            <a:ext cx="1917204" cy="910141"/>
            <a:chOff x="0" y="-212240"/>
            <a:chExt cx="1360968" cy="1424351"/>
          </a:xfrm>
        </p:grpSpPr>
        <p:sp>
          <p:nvSpPr>
            <p:cNvPr id="39" name="正方形/長方形 38"/>
            <p:cNvSpPr/>
            <p:nvPr/>
          </p:nvSpPr>
          <p:spPr>
            <a:xfrm>
              <a:off x="0" y="0"/>
              <a:ext cx="1360968" cy="121211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40" name="テキスト ボックス 9"/>
            <p:cNvSpPr txBox="1"/>
            <p:nvPr/>
          </p:nvSpPr>
          <p:spPr>
            <a:xfrm>
              <a:off x="26446" y="-212240"/>
              <a:ext cx="832570" cy="5008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Server for </a:t>
              </a: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library collection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テキスト ボックス 18"/>
          <p:cNvSpPr txBox="1"/>
          <p:nvPr/>
        </p:nvSpPr>
        <p:spPr>
          <a:xfrm>
            <a:off x="2187929" y="3068950"/>
            <a:ext cx="898960" cy="16285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effectLst/>
                <a:latin typeface="+mn-ea"/>
                <a:cs typeface="Times New Roman" panose="02020603050405020304" pitchFamily="18" charset="0"/>
              </a:rPr>
              <a:t>Online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17"/>
          <p:cNvSpPr txBox="1"/>
          <p:nvPr/>
        </p:nvSpPr>
        <p:spPr>
          <a:xfrm>
            <a:off x="5752927" y="3175891"/>
            <a:ext cx="1178177" cy="162854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effectLst/>
                <a:latin typeface="+mn-ea"/>
                <a:cs typeface="Times New Roman" panose="02020603050405020304" pitchFamily="18" charset="0"/>
              </a:rPr>
              <a:t>Internet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592429" y="3455436"/>
            <a:ext cx="1427911" cy="7745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1687245" y="3737408"/>
            <a:ext cx="1605436" cy="370331"/>
            <a:chOff x="-15" y="-26807"/>
            <a:chExt cx="986910" cy="428858"/>
          </a:xfrm>
        </p:grpSpPr>
        <p:sp>
          <p:nvSpPr>
            <p:cNvPr id="37" name="台形 36"/>
            <p:cNvSpPr/>
            <p:nvPr/>
          </p:nvSpPr>
          <p:spPr>
            <a:xfrm>
              <a:off x="50488" y="-26807"/>
              <a:ext cx="235612" cy="142239"/>
            </a:xfrm>
            <a:prstGeom prst="trapezoid">
              <a:avLst>
                <a:gd name="adj" fmla="val 3288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-15" y="23818"/>
              <a:ext cx="986910" cy="37823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ja-JP" sz="1000" kern="100" dirty="0" smtClean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Installation package</a:t>
              </a:r>
            </a:p>
            <a:p>
              <a:pPr algn="just">
                <a:spcAft>
                  <a:spcPts val="0"/>
                </a:spcAft>
              </a:pPr>
              <a:r>
                <a:rPr lang="en-US" altLang="ja-JP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(for offline)</a:t>
              </a:r>
              <a:endParaRPr lang="en-US" altLang="ja-JP" sz="1000" kern="100" dirty="0" smtClean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右矢印 10"/>
          <p:cNvSpPr/>
          <p:nvPr/>
        </p:nvSpPr>
        <p:spPr>
          <a:xfrm rot="10800000">
            <a:off x="3211180" y="3887634"/>
            <a:ext cx="2489948" cy="116551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" t="13" r="29548" b="-8"/>
          <a:stretch/>
        </p:blipFill>
        <p:spPr bwMode="auto">
          <a:xfrm rot="5400000">
            <a:off x="4101746" y="3531627"/>
            <a:ext cx="1142014" cy="2617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3" name="直線コネクタ 12"/>
          <p:cNvCxnSpPr/>
          <p:nvPr/>
        </p:nvCxnSpPr>
        <p:spPr>
          <a:xfrm>
            <a:off x="1403560" y="4533530"/>
            <a:ext cx="3237479" cy="2806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225"/>
          <p:cNvSpPr txBox="1"/>
          <p:nvPr/>
        </p:nvSpPr>
        <p:spPr>
          <a:xfrm>
            <a:off x="5876138" y="3379156"/>
            <a:ext cx="898857" cy="2134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effectLst/>
                <a:latin typeface="+mn-ea"/>
                <a:cs typeface="Times New Roman" panose="02020603050405020304" pitchFamily="18" charset="0"/>
              </a:rPr>
              <a:t>Repository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773358" y="3735131"/>
            <a:ext cx="929613" cy="344188"/>
            <a:chOff x="0" y="0"/>
            <a:chExt cx="768545" cy="420969"/>
          </a:xfrm>
        </p:grpSpPr>
        <p:sp>
          <p:nvSpPr>
            <p:cNvPr id="35" name="台形 34"/>
            <p:cNvSpPr/>
            <p:nvPr/>
          </p:nvSpPr>
          <p:spPr>
            <a:xfrm>
              <a:off x="50488" y="0"/>
              <a:ext cx="235612" cy="142240"/>
            </a:xfrm>
            <a:prstGeom prst="trapezoid">
              <a:avLst>
                <a:gd name="adj" fmla="val 3288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0" y="78537"/>
              <a:ext cx="768545" cy="3424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Library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正方形/長方形 15"/>
          <p:cNvSpPr/>
          <p:nvPr/>
        </p:nvSpPr>
        <p:spPr>
          <a:xfrm>
            <a:off x="1478658" y="4762371"/>
            <a:ext cx="3270323" cy="109043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3523027" y="4823395"/>
            <a:ext cx="1119030" cy="893286"/>
            <a:chOff x="111354" y="0"/>
            <a:chExt cx="1248610" cy="1498424"/>
          </a:xfrm>
        </p:grpSpPr>
        <p:sp>
          <p:nvSpPr>
            <p:cNvPr id="29" name="円柱 28"/>
            <p:cNvSpPr/>
            <p:nvPr/>
          </p:nvSpPr>
          <p:spPr>
            <a:xfrm>
              <a:off x="285008" y="147566"/>
              <a:ext cx="395533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0" name="円柱 29"/>
            <p:cNvSpPr/>
            <p:nvPr/>
          </p:nvSpPr>
          <p:spPr>
            <a:xfrm>
              <a:off x="534390" y="195068"/>
              <a:ext cx="395533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テキスト ボックス 276"/>
            <p:cNvSpPr txBox="1"/>
            <p:nvPr/>
          </p:nvSpPr>
          <p:spPr>
            <a:xfrm>
              <a:off x="250264" y="586689"/>
              <a:ext cx="1003057" cy="9117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latin typeface="+mn-ea"/>
                  <a:cs typeface="Times New Roman" panose="02020603050405020304" pitchFamily="18" charset="0"/>
                </a:rPr>
                <a:t>Local</a:t>
              </a: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Repository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11354" y="0"/>
              <a:ext cx="1248610" cy="121124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3" name="円柱 32"/>
            <p:cNvSpPr/>
            <p:nvPr/>
          </p:nvSpPr>
          <p:spPr>
            <a:xfrm>
              <a:off x="356389" y="285205"/>
              <a:ext cx="395404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4" name="円柱 33"/>
            <p:cNvSpPr/>
            <p:nvPr/>
          </p:nvSpPr>
          <p:spPr>
            <a:xfrm>
              <a:off x="676894" y="405757"/>
              <a:ext cx="395514" cy="215851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テキスト ボックス 262"/>
          <p:cNvSpPr txBox="1"/>
          <p:nvPr/>
        </p:nvSpPr>
        <p:spPr>
          <a:xfrm>
            <a:off x="1528715" y="4655470"/>
            <a:ext cx="1007582" cy="1636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 smtClean="0">
                <a:latin typeface="+mn-ea"/>
                <a:cs typeface="Times New Roman" panose="02020603050405020304" pitchFamily="18" charset="0"/>
              </a:rPr>
              <a:t>ITA</a:t>
            </a:r>
            <a:r>
              <a:rPr lang="en-US" sz="10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sz="1000" kern="100" dirty="0" smtClean="0">
                <a:latin typeface="+mn-ea"/>
                <a:cs typeface="Times New Roman" panose="02020603050405020304" pitchFamily="18" charset="0"/>
              </a:rPr>
              <a:t>server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264"/>
          <p:cNvSpPr txBox="1"/>
          <p:nvPr/>
        </p:nvSpPr>
        <p:spPr>
          <a:xfrm>
            <a:off x="2896430" y="5888812"/>
            <a:ext cx="898961" cy="162854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latin typeface="+mn-ea"/>
                <a:cs typeface="Times New Roman" panose="02020603050405020304" pitchFamily="18" charset="0"/>
              </a:rPr>
              <a:t>Offline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628857" y="4858993"/>
            <a:ext cx="1664599" cy="2072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628857" y="5098004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PHP</a:t>
            </a:r>
            <a:endParaRPr lang="ja-JP" sz="10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628857" y="5331930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httpd</a:t>
            </a:r>
            <a:endParaRPr lang="ja-JP" sz="10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28857" y="5576027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endParaRPr lang="ja-JP" sz="105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4" name="円柱 23"/>
          <p:cNvSpPr/>
          <p:nvPr/>
        </p:nvSpPr>
        <p:spPr>
          <a:xfrm>
            <a:off x="5892826" y="3684277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5" name="円柱 24"/>
          <p:cNvSpPr/>
          <p:nvPr/>
        </p:nvSpPr>
        <p:spPr>
          <a:xfrm>
            <a:off x="6109779" y="3704619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6" name="円柱 25"/>
          <p:cNvSpPr/>
          <p:nvPr/>
        </p:nvSpPr>
        <p:spPr>
          <a:xfrm>
            <a:off x="5951237" y="3750387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7" name="円柱 26"/>
          <p:cNvSpPr/>
          <p:nvPr/>
        </p:nvSpPr>
        <p:spPr>
          <a:xfrm>
            <a:off x="6243289" y="3806326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 smtClean="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um</a:t>
            </a:r>
            <a:endParaRPr lang="ja-JP" sz="105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8" name="右矢印 27"/>
          <p:cNvSpPr/>
          <p:nvPr/>
        </p:nvSpPr>
        <p:spPr>
          <a:xfrm rot="5400000">
            <a:off x="2425679" y="4362131"/>
            <a:ext cx="794045" cy="200633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tools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Automation.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992478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</a:rPr>
                        <a:t>Storage path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Library collection script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Environment construction tool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</a:rPr>
                        <a:t>For offline installation)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Environment construction tool</a:t>
                      </a:r>
                      <a:endParaRPr lang="ja-JP" altLang="ja-JP" sz="1050" kern="100" dirty="0" smtClean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(For online installation)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Setting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en-US" altLang="ja-JP" sz="1050" kern="100" dirty="0" smtClean="0">
                          <a:effectLst/>
                        </a:rPr>
                        <a:t>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Answer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construction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Construction flow (offline)</a:t>
            </a:r>
            <a:endParaRPr lang="en-US" altLang="ja-JP" dirty="0"/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is as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follows.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3925144"/>
            <a:chOff x="360042" y="1551008"/>
            <a:chExt cx="7939006" cy="3925144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Download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file from </a:t>
              </a:r>
              <a:r>
                <a:rPr kumimoji="0" lang="en-US" altLang="ja-JP" sz="1200" dirty="0" err="1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72983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Server for library collection</a:t>
              </a:r>
              <a:r>
                <a:rPr lang="en-US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en-US" alt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offline</a:t>
              </a:r>
              <a:r>
                <a:rPr lang="en-US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 flipH="1">
              <a:off x="2400309" y="2490342"/>
              <a:ext cx="11390" cy="298581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 server operation (offline)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Execute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construction tool </a:t>
              </a:r>
            </a:p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(for offline)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Operation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content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Configure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Configure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repository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Install </a:t>
              </a:r>
              <a:r>
                <a:rPr kumimoji="0" lang="en-US" sz="1200" kern="100" dirty="0" err="1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Install Apache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Install PHP related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(Install</a:t>
              </a:r>
              <a:r>
                <a:rPr kumimoji="0" lang="en-US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sz="1200" b="0" i="0" u="none" strike="noStrike" kern="1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Ansible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Execute</a:t>
              </a:r>
              <a:r>
                <a:rPr kumimoji="0" lang="en-US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 installer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Extract installation package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(for offline)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Edit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answer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655454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Move the installation package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(for offline) to ITA server via storage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memory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Edit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setting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33350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Library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collection script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en-US" altLang="ja-JP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Operation content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Configure 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repository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Collect library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Create compressed file </a:t>
              </a: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   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for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offline installation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smtClean="0"/>
              <a:t>※Execute in </a:t>
            </a:r>
            <a:r>
              <a:rPr lang="en-US" altLang="ja-JP" dirty="0" smtClean="0">
                <a:solidFill>
                  <a:srgbClr val="FF0000"/>
                </a:solidFill>
              </a:rPr>
              <a:t>online environment</a:t>
            </a:r>
          </a:p>
          <a:p>
            <a:pPr marL="0" indent="0">
              <a:buNone/>
            </a:pPr>
            <a:r>
              <a:rPr lang="en-US" altLang="ja-JP" dirty="0" smtClean="0"/>
              <a:t>※Execute as root user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 smtClean="0"/>
              <a:t>Download file from </a:t>
            </a:r>
            <a:r>
              <a:rPr lang="en-US" altLang="ja-JP" dirty="0" err="1" smtClean="0"/>
              <a:t>Github</a:t>
            </a:r>
            <a:endParaRPr lang="en-US" altLang="ja-JP" dirty="0"/>
          </a:p>
          <a:p>
            <a:pPr lvl="1"/>
            <a:r>
              <a:rPr lang="en-US" altLang="ja-JP" dirty="0"/>
              <a:t>Download file with the following command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#</a:t>
            </a:r>
            <a:r>
              <a:rPr lang="en-US" altLang="ja-JP" sz="1400" dirty="0" smtClean="0"/>
              <a:t> wget </a:t>
            </a:r>
            <a:r>
              <a:rPr lang="en-US" altLang="ja-JP" sz="1400" dirty="0"/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</a:t>
            </a:r>
            <a:r>
              <a:rPr lang="en-US" altLang="ja-JP" dirty="0" smtClean="0"/>
              <a:t>※</a:t>
            </a:r>
            <a:r>
              <a:rPr lang="en-US" altLang="ja-JP" dirty="0"/>
              <a:t>Please install </a:t>
            </a:r>
            <a:r>
              <a:rPr lang="en-US" altLang="ja-JP" dirty="0" err="1"/>
              <a:t>wget</a:t>
            </a:r>
            <a:r>
              <a:rPr lang="en-US" altLang="ja-JP" dirty="0"/>
              <a:t> command beforehand.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en-US" altLang="ja-JP" dirty="0">
                <a:solidFill>
                  <a:srgbClr val="FF0000"/>
                </a:solidFill>
              </a:rPr>
              <a:t>Please change the version (</a:t>
            </a:r>
            <a:r>
              <a:rPr lang="en-US" altLang="ja-JP" dirty="0" err="1">
                <a:solidFill>
                  <a:srgbClr val="FF0000"/>
                </a:solidFill>
              </a:rPr>
              <a:t>x.x.x</a:t>
            </a:r>
            <a:r>
              <a:rPr lang="en-US" altLang="ja-JP" dirty="0">
                <a:solidFill>
                  <a:srgbClr val="FF0000"/>
                </a:solidFill>
              </a:rPr>
              <a:t>) according to the file.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smtClean="0"/>
              <a:t>Extract file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Extract .tar.gz file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># tar </a:t>
            </a:r>
            <a:r>
              <a:rPr lang="en-US" altLang="ja-JP" sz="1400" dirty="0" err="1" smtClean="0"/>
              <a:t>zxf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endParaRPr lang="en-US" altLang="ja-JP" dirty="0" smtClean="0"/>
          </a:p>
          <a:p>
            <a:r>
              <a:rPr lang="en-US" altLang="ja-JP" dirty="0"/>
              <a:t>Change directory</a:t>
            </a:r>
          </a:p>
          <a:p>
            <a:pPr lvl="1"/>
            <a:r>
              <a:rPr lang="en-US" altLang="ja-JP" dirty="0"/>
              <a:t>Switch current directory to the directory where the answer file and shell is located.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setting file</a:t>
            </a:r>
            <a:endParaRPr lang="ja-JP" altLang="en-US" dirty="0"/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what to be edited in the setting file (ita_builder_setting.txt) for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 construction.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892327"/>
              </p:ext>
            </p:extLst>
          </p:nvPr>
        </p:nvGraphicFramePr>
        <p:xfrm>
          <a:off x="179512" y="1844781"/>
          <a:ext cx="8784000" cy="2293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000" b="1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kumimoji="1" lang="ja-JP" sz="10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OS of ITA server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</a:t>
                      </a:r>
                      <a:r>
                        <a:rPr lang="en-US" sz="900" kern="100" dirty="0" smtClean="0">
                          <a:effectLst/>
                        </a:rPr>
                        <a:t>CentOS7","CentOS8","RHEL7","RHEL8</a:t>
                      </a:r>
                      <a:r>
                        <a:rPr lang="en-US" altLang="ja-JP" sz="900" kern="100" dirty="0" smtClean="0">
                          <a:effectLst/>
                        </a:rPr>
                        <a:t>“, "RHEL7_AWS“, "RHEL8_AWS")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*)RHEL7_AWS : </a:t>
                      </a:r>
                      <a:r>
                        <a:rPr lang="en-US" altLang="ja-JP" sz="900" kern="100" dirty="0" smtClean="0">
                          <a:effectLst/>
                        </a:rPr>
                        <a:t>RHEL7 on AWS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   </a:t>
                      </a:r>
                      <a:r>
                        <a:rPr lang="en-US" altLang="ja-JP" sz="900" kern="100" dirty="0" smtClean="0">
                          <a:effectLst/>
                        </a:rPr>
                        <a:t>RHEL8_AWS : </a:t>
                      </a:r>
                      <a:r>
                        <a:rPr lang="en-US" altLang="ja-JP" sz="900" kern="100" dirty="0" smtClean="0">
                          <a:effectLst/>
                        </a:rPr>
                        <a:t>RHEL8 on AWS</a:t>
                      </a:r>
                      <a:endParaRPr lang="en-US" altLang="ja-JP" sz="900" kern="100" dirty="0" smtClean="0"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Required if OS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of ITA server is RHEL7 or RHEL8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※Not required if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RHEL is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on AWS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Username for</a:t>
                      </a:r>
                      <a:r>
                        <a:rPr lang="en-US" sz="900" kern="100" baseline="0" dirty="0" smtClean="0">
                          <a:effectLst/>
                        </a:rPr>
                        <a:t> </a:t>
                      </a:r>
                      <a:r>
                        <a:rPr lang="en-US" sz="900" kern="100" dirty="0" err="1" smtClean="0">
                          <a:effectLst/>
                        </a:rPr>
                        <a:t>redhat</a:t>
                      </a:r>
                      <a:r>
                        <a:rPr lang="en-US" sz="900" kern="100" dirty="0" smtClean="0">
                          <a:effectLst/>
                        </a:rPr>
                        <a:t> account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Password for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err="1" smtClean="0">
                          <a:effectLst/>
                        </a:rPr>
                        <a:t>redhat</a:t>
                      </a:r>
                      <a:r>
                        <a:rPr lang="en-US" altLang="ja-JP" sz="900" kern="100" dirty="0" smtClean="0">
                          <a:effectLst/>
                        </a:rPr>
                        <a:t> account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Pool ID for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err="1" smtClean="0">
                          <a:effectLst/>
                        </a:rPr>
                        <a:t>redhat</a:t>
                      </a:r>
                      <a:r>
                        <a:rPr lang="en-US" altLang="ja-JP" sz="900" kern="100" dirty="0" smtClean="0">
                          <a:effectLst/>
                        </a:rPr>
                        <a:t> account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0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Sample of the setting file 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_builder_setting.txt)</a:t>
            </a:r>
            <a:endParaRPr lang="ja-JP" altLang="en-US" dirty="0"/>
          </a:p>
          <a:p>
            <a:pPr lvl="1"/>
            <a:r>
              <a:rPr lang="en-US" altLang="ja-JP" dirty="0" smtClean="0"/>
              <a:t>The sample of setting file 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_builder_setting.txt) is as follows.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2092752" y="1628750"/>
            <a:ext cx="5431658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8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CentOS7","CentOS8","RHEL7","RHEL8","RHEL7_AWS","RHEL8_AWS")</a:t>
            </a:r>
            <a:endParaRPr kumimoji="0" lang="en-US" sz="90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("CentOS7,"CentOS8","RHEL7","RHEL8")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34" name="直線コネクタ 33"/>
          <p:cNvCxnSpPr/>
          <p:nvPr/>
        </p:nvCxnSpPr>
        <p:spPr bwMode="auto">
          <a:xfrm flipH="1">
            <a:off x="1861091" y="2216344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/>
          <p:nvPr/>
        </p:nvCxnSpPr>
        <p:spPr bwMode="auto">
          <a:xfrm>
            <a:off x="2220505" y="2216344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線コネクタ 35"/>
          <p:cNvCxnSpPr/>
          <p:nvPr/>
        </p:nvCxnSpPr>
        <p:spPr bwMode="auto">
          <a:xfrm>
            <a:off x="60841" y="2389114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正方形/長方形 36"/>
          <p:cNvSpPr/>
          <p:nvPr/>
        </p:nvSpPr>
        <p:spPr>
          <a:xfrm>
            <a:off x="2123660" y="2277030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38" name="直線コネクタ 37"/>
          <p:cNvCxnSpPr/>
          <p:nvPr/>
        </p:nvCxnSpPr>
        <p:spPr bwMode="auto">
          <a:xfrm>
            <a:off x="5652150" y="294800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テキスト ボックス 38"/>
          <p:cNvSpPr txBox="1"/>
          <p:nvPr/>
        </p:nvSpPr>
        <p:spPr>
          <a:xfrm>
            <a:off x="0" y="2020750"/>
            <a:ext cx="1972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Installation target</a:t>
            </a:r>
          </a:p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6842081" y="2458645"/>
            <a:ext cx="1728240" cy="8983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Required if OS is RHEL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6586514" y="2205133"/>
            <a:ext cx="565503" cy="549789"/>
            <a:chOff x="162795" y="3812178"/>
            <a:chExt cx="565503" cy="549789"/>
          </a:xfrm>
        </p:grpSpPr>
        <p:sp>
          <p:nvSpPr>
            <p:cNvPr id="4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dirty="0" smtClean="0"/>
              <a:t>Execute library collection script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Execute the following script to execute library collection script.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sh ita_gather_library.sh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 operation</a:t>
            </a:r>
            <a:endParaRPr lang="ja-JP" altLang="en-US" dirty="0"/>
          </a:p>
          <a:p>
            <a:pPr lvl="1"/>
            <a:r>
              <a:rPr lang="en-US" altLang="ja-JP" dirty="0" smtClean="0"/>
              <a:t>After executing library collection script, the content of </a:t>
            </a:r>
            <a:r>
              <a:rPr lang="en-US" altLang="ja-JP" dirty="0" smtClean="0"/>
              <a:t>operation will be output to ita_gather.log</a:t>
            </a:r>
            <a:endParaRPr lang="ja-JP" altLang="en-US" dirty="0"/>
          </a:p>
          <a:p>
            <a:pPr lvl="1"/>
            <a:r>
              <a:rPr lang="en-US" altLang="ja-JP" dirty="0" smtClean="0"/>
              <a:t>Log storage path</a:t>
            </a:r>
            <a:endParaRPr lang="ja-JP" altLang="en-US" dirty="0"/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/(installation file extract path)/</a:t>
            </a:r>
            <a:r>
              <a:rPr lang="en-US" altLang="ja-JP" dirty="0" smtClean="0"/>
              <a:t>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Move file</a:t>
            </a:r>
            <a:endParaRPr lang="ja-JP" altLang="en-US" dirty="0"/>
          </a:p>
          <a:p>
            <a:pPr lvl="1"/>
            <a:r>
              <a:rPr lang="en-US" altLang="ja-JP" dirty="0" smtClean="0"/>
              <a:t>Move installation package (for offline) to ITA server via storage media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※</a:t>
            </a:r>
            <a:r>
              <a:rPr lang="en-US" altLang="ja-JP" sz="1900" dirty="0" smtClean="0">
                <a:solidFill>
                  <a:srgbClr val="FF0000"/>
                </a:solidFill>
              </a:rPr>
              <a:t>The following command are executed in ITA server (Offline environment)</a:t>
            </a:r>
            <a:endParaRPr lang="en-US" altLang="ja-JP" sz="19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 smtClean="0"/>
              <a:t>Extract installation package(for offline)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Extract installation package(for offline) on ITA server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tar </a:t>
            </a:r>
            <a:r>
              <a:rPr lang="en-US" altLang="ja-JP" dirty="0"/>
              <a:t>zxf</a:t>
            </a:r>
            <a:r>
              <a:rPr lang="ja-JP" altLang="en-US" dirty="0"/>
              <a:t> </a:t>
            </a:r>
            <a:r>
              <a:rPr lang="en-US" altLang="ja-JP" dirty="0" smtClean="0"/>
              <a:t>ita_Ver</a:t>
            </a:r>
            <a:r>
              <a:rPr lang="en-US" altLang="ja-JP" dirty="0" smtClean="0">
                <a:solidFill>
                  <a:srgbClr val="FF0000"/>
                </a:solidFill>
              </a:rPr>
              <a:t>x.x</a:t>
            </a:r>
            <a:r>
              <a:rPr lang="en-US" altLang="ja-JP" dirty="0" smtClean="0"/>
              <a:t>_offline_</a:t>
            </a:r>
            <a:r>
              <a:rPr lang="en-US" altLang="ja-JP" dirty="0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smtClean="0"/>
              <a:t>.tar.gz</a:t>
            </a:r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 smtClean="0"/>
              <a:t>)</a:t>
            </a:r>
            <a:endParaRPr lang="en-US" altLang="ja-JP" dirty="0" smtClean="0"/>
          </a:p>
          <a:p>
            <a:pPr lvl="1"/>
            <a:r>
              <a:rPr lang="en-US" altLang="ja-JP" dirty="0"/>
              <a:t>Edit the answer file for IT Automation installation in advance.</a:t>
            </a:r>
          </a:p>
          <a:p>
            <a:pPr lvl="1"/>
            <a:r>
              <a:rPr lang="en-US" altLang="ja-JP" dirty="0"/>
              <a:t>For </a:t>
            </a:r>
            <a:r>
              <a:rPr lang="en-US" altLang="ja-JP" b="1" dirty="0" err="1"/>
              <a:t>ita_base</a:t>
            </a:r>
            <a:r>
              <a:rPr lang="en-US" altLang="ja-JP" dirty="0"/>
              <a:t>, </a:t>
            </a:r>
            <a:r>
              <a:rPr lang="en-US" altLang="ja-JP" b="1" dirty="0" err="1"/>
              <a:t>ansible_driver</a:t>
            </a:r>
            <a:r>
              <a:rPr lang="en-US" altLang="ja-JP" dirty="0"/>
              <a:t>, </a:t>
            </a:r>
            <a:r>
              <a:rPr lang="en-US" altLang="ja-JP" b="1" dirty="0" err="1"/>
              <a:t>create_param</a:t>
            </a:r>
            <a:r>
              <a:rPr lang="en-US" altLang="ja-JP" dirty="0"/>
              <a:t>, and </a:t>
            </a:r>
            <a:r>
              <a:rPr lang="en-US" altLang="ja-JP" b="1" dirty="0" err="1"/>
              <a:t>Hostgroup</a:t>
            </a:r>
            <a:r>
              <a:rPr lang="en-US" altLang="ja-JP" dirty="0"/>
              <a:t>, each of the initial values is set to yes. Change the value to no if the corresponding installation is not necessary.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710469"/>
              </p:ext>
            </p:extLst>
          </p:nvPr>
        </p:nvGraphicFramePr>
        <p:xfrm>
          <a:off x="539440" y="2060814"/>
          <a:ext cx="8065121" cy="43453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Default value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○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altLang="ja-JP" sz="1000" dirty="0" smtClean="0"/>
                        <a:t>Installation mode: </a:t>
                      </a:r>
                      <a:r>
                        <a:rPr lang="fr-FR" altLang="ja-JP" sz="1000" b="1" dirty="0" smtClean="0"/>
                        <a:t>Install</a:t>
                      </a:r>
                      <a:r>
                        <a:rPr lang="fr-FR" altLang="ja-JP" sz="1000" dirty="0" smtClean="0"/>
                        <a:t> or </a:t>
                      </a:r>
                      <a:r>
                        <a:rPr lang="fr-FR" altLang="ja-JP" sz="1000" b="1" dirty="0" smtClean="0"/>
                        <a:t>Uninstall</a:t>
                      </a:r>
                      <a:r>
                        <a:rPr lang="fr-FR" altLang="ja-JP" sz="1000" dirty="0" smtClean="0"/>
                        <a:t> 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○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Specify the absolute path to the directory where IT Automation will be installed. If the directory does not exist, it will be newly created.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○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 Automation display language: </a:t>
                      </a:r>
                      <a:r>
                        <a:rPr lang="en-US" sz="900" b="1" kern="100" dirty="0" err="1" smtClean="0">
                          <a:effectLst/>
                        </a:rPr>
                        <a:t>ja_JP</a:t>
                      </a:r>
                      <a:r>
                        <a:rPr lang="en-US" sz="900" kern="100" dirty="0" smtClean="0">
                          <a:effectLst/>
                        </a:rPr>
                        <a:t> (Japanese) or </a:t>
                      </a:r>
                      <a:r>
                        <a:rPr lang="en-US" sz="900" b="1" kern="100" dirty="0" err="1" smtClean="0">
                          <a:effectLst/>
                        </a:rPr>
                        <a:t>en_US</a:t>
                      </a:r>
                      <a:r>
                        <a:rPr lang="en-US" sz="900" kern="100" dirty="0" smtClean="0">
                          <a:effectLst/>
                        </a:rPr>
                        <a:t> (English)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○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OS for IT Automation: </a:t>
                      </a:r>
                      <a:r>
                        <a:rPr lang="en-US" altLang="ja-JP" sz="1000" b="1" dirty="0" smtClean="0"/>
                        <a:t>RHEL7</a:t>
                      </a:r>
                      <a:r>
                        <a:rPr lang="en-US" altLang="ja-JP" sz="1000" dirty="0" smtClean="0"/>
                        <a:t> or </a:t>
                      </a:r>
                      <a:r>
                        <a:rPr lang="en-US" altLang="ja-JP" sz="1000" b="1" dirty="0" smtClean="0"/>
                        <a:t>RHEL8</a:t>
                      </a:r>
                      <a:r>
                        <a:rPr lang="en-US" altLang="ja-JP" sz="1000" dirty="0" smtClean="0"/>
                        <a:t> 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○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Root password for </a:t>
                      </a:r>
                      <a:r>
                        <a:rPr lang="en-US" altLang="ja-JP" sz="1000" dirty="0" err="1" smtClean="0"/>
                        <a:t>MariaDB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○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Database name for </a:t>
                      </a:r>
                      <a:r>
                        <a:rPr lang="en-US" altLang="ja-JP" sz="1000" dirty="0" err="1" smtClean="0"/>
                        <a:t>MariaDB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○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Database username for </a:t>
                      </a:r>
                      <a:r>
                        <a:rPr lang="en-US" altLang="ja-JP" sz="1000" dirty="0" err="1" smtClean="0"/>
                        <a:t>MariaDB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○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Database password for </a:t>
                      </a:r>
                      <a:r>
                        <a:rPr lang="en-US" altLang="ja-JP" sz="1000" dirty="0" err="1" smtClean="0"/>
                        <a:t>MariaDB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○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Only </a:t>
                      </a:r>
                      <a:r>
                        <a:rPr lang="en-US" altLang="ja-JP" sz="1000" b="1" dirty="0" smtClean="0"/>
                        <a:t>yes</a:t>
                      </a:r>
                      <a:r>
                        <a:rPr lang="en-US" altLang="ja-JP" sz="1000" dirty="0" smtClean="0"/>
                        <a:t> can be specified to install IT Automation.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○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dirty="0" smtClean="0"/>
                        <a:t>Whether the </a:t>
                      </a:r>
                      <a:r>
                        <a:rPr lang="en-US" altLang="ja-JP" sz="800" b="1" dirty="0" smtClean="0"/>
                        <a:t>Management of configuration materials</a:t>
                      </a:r>
                      <a:r>
                        <a:rPr lang="en-US" altLang="ja-JP" sz="800" dirty="0" smtClean="0"/>
                        <a:t> function is to be installed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○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Whether the </a:t>
                      </a:r>
                      <a:r>
                        <a:rPr lang="en-US" altLang="ja-JP" sz="1000" b="1" dirty="0" smtClean="0"/>
                        <a:t>Creation of menus</a:t>
                      </a:r>
                      <a:r>
                        <a:rPr lang="en-US" altLang="ja-JP" sz="1000" dirty="0" smtClean="0"/>
                        <a:t> function is to be installed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○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Whether the </a:t>
                      </a:r>
                      <a:r>
                        <a:rPr lang="en-US" altLang="ja-JP" sz="1000" b="1" dirty="0" smtClean="0"/>
                        <a:t>Host grouping </a:t>
                      </a:r>
                      <a:r>
                        <a:rPr lang="en-US" altLang="ja-JP" sz="1000" dirty="0" smtClean="0"/>
                        <a:t>function is to be installed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9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○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Whether the </a:t>
                      </a:r>
                      <a:r>
                        <a:rPr lang="en-US" altLang="ja-JP" sz="1000" dirty="0" err="1" smtClean="0"/>
                        <a:t>Ansible</a:t>
                      </a:r>
                      <a:r>
                        <a:rPr lang="en-US" altLang="ja-JP" sz="1000" dirty="0" smtClean="0"/>
                        <a:t> driver is to be installed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○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smtClean="0"/>
                        <a:t>Whether the Cobbler driver is to be installed 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97951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○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Whether the OpenStack driver is to be installed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○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smtClean="0"/>
                        <a:t>Whether the Terraform driver is to be installed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174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2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64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Sample of answer file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 smtClean="0"/>
              <a:t>ita_answers.txt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</a:rPr>
              <a:t>(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.txt)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RHEL7"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7020920" y="3665166"/>
            <a:ext cx="2015700" cy="1492074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Password of 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 is defined in answer file.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en-US" altLang="ja-JP" sz="11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Password </a:t>
            </a:r>
            <a:r>
              <a:rPr lang="en-US" altLang="ja-JP" sz="11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that contains symbol may cause error.</a:t>
            </a:r>
          </a:p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1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8" name="直線コネクタ 17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99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312460" cy="629135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Introduction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About this guide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 smtClean="0">
                <a:latin typeface="+mn-ea"/>
              </a:rPr>
              <a:t>System configuration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Environment construction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System requirements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1/3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requirements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2/3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requirements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3</a:t>
            </a:r>
            <a:r>
              <a:rPr lang="en-US" altLang="ja-JP" sz="1400" dirty="0" smtClean="0">
                <a:latin typeface="+mn-ea"/>
              </a:rPr>
              <a:t>/3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construction procedure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Offline installation</a:t>
            </a:r>
            <a:endParaRPr lang="ja-JP" altLang="en-US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Preparation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construction flow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1/8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2/8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3/8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4/8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5/8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 </a:t>
            </a:r>
            <a:r>
              <a:rPr lang="en-US" altLang="ja-JP" sz="1400" dirty="0" smtClean="0">
                <a:latin typeface="+mn-ea"/>
              </a:rPr>
              <a:t>   </a:t>
            </a:r>
            <a:r>
              <a:rPr lang="en-US" altLang="ja-JP" sz="1400" dirty="0" smtClean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6/8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3.10 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7/8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</a:t>
            </a:r>
            <a:r>
              <a:rPr lang="en-US" altLang="ja-JP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8/8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291631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Operation check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    </a:t>
            </a:r>
            <a:r>
              <a:rPr lang="en-US" altLang="zh-TW" sz="1400" dirty="0">
                <a:latin typeface="+mn-ea"/>
              </a:rPr>
              <a:t>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>
                <a:latin typeface="+mn-ea"/>
              </a:rPr>
              <a:t>1/6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>
                <a:latin typeface="+mn-ea"/>
              </a:rPr>
              <a:t>2/6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>
                <a:latin typeface="+mn-ea"/>
              </a:rPr>
              <a:t>3/6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>
                <a:latin typeface="+mn-ea"/>
              </a:rPr>
              <a:t>4/6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>
                <a:latin typeface="+mn-ea"/>
              </a:rPr>
              <a:t>5/6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>
                <a:latin typeface="+mn-ea"/>
              </a:rPr>
              <a:t>6/6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4.7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Reference</a:t>
            </a:r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Execute construction tool (for offline)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Execute the construction tool with the following command.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sh ita_builder_offline.sh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 the process</a:t>
            </a:r>
            <a:endParaRPr lang="ja-JP" altLang="en-US" dirty="0"/>
          </a:p>
          <a:p>
            <a:pPr lvl="1"/>
            <a:r>
              <a:rPr lang="en-US" altLang="ja-JP" dirty="0"/>
              <a:t>The content of </a:t>
            </a:r>
            <a:r>
              <a:rPr lang="en-US" altLang="ja-JP" dirty="0" smtClean="0"/>
              <a:t>process </a:t>
            </a:r>
            <a:r>
              <a:rPr lang="en-US" altLang="ja-JP" dirty="0"/>
              <a:t>executed by </a:t>
            </a:r>
            <a:r>
              <a:rPr lang="en-US" altLang="ja-JP" dirty="0" smtClean="0"/>
              <a:t>construction </a:t>
            </a:r>
            <a:r>
              <a:rPr lang="en-US" altLang="ja-JP" dirty="0"/>
              <a:t>tool is output to 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 and ita_installer.log</a:t>
            </a:r>
            <a:endParaRPr lang="en-US" altLang="ja-JP" dirty="0"/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</a:t>
            </a:r>
            <a:r>
              <a:rPr lang="en-US" altLang="ja-JP" sz="1400" dirty="0"/>
              <a:t>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List of libraries installed during construction.</a:t>
            </a:r>
            <a:endParaRPr lang="en-US" altLang="ja-JP" dirty="0" smtClean="0"/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execution of the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789826"/>
              </p:ext>
            </p:extLst>
          </p:nvPr>
        </p:nvGraphicFramePr>
        <p:xfrm>
          <a:off x="631300" y="1700760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Installed 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</a:rPr>
                        <a:t>Library overview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Library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Installation tool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en-US" sz="1050" kern="100" baseline="0" dirty="0" smtClean="0">
                          <a:effectLst/>
                        </a:rPr>
                        <a:t> common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</a:rPr>
                        <a:t> plugin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315367" y="5375031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installation, take the following steps with a Windows PC client to access the main menu of IT Automation and to check that the IT Automation and all the drivers are shown properly.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 smtClean="0"/>
              <a:t>Access URL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Please access the login screen via the following URL.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http://</a:t>
            </a:r>
            <a:r>
              <a:rPr lang="ja-JP" altLang="en-US" b="1" u="sng" dirty="0" smtClean="0">
                <a:solidFill>
                  <a:srgbClr val="FF0000"/>
                </a:solidFill>
              </a:rPr>
              <a:t>（</a:t>
            </a:r>
            <a:r>
              <a:rPr lang="en-US" altLang="ja-JP" b="1" u="sng" dirty="0" smtClean="0">
                <a:solidFill>
                  <a:srgbClr val="FF0000"/>
                </a:solidFill>
              </a:rPr>
              <a:t>IP address of server</a:t>
            </a:r>
            <a:r>
              <a:rPr lang="ja-JP" altLang="en-US" b="1" u="sng" dirty="0" smtClean="0">
                <a:solidFill>
                  <a:srgbClr val="FF0000"/>
                </a:solidFill>
              </a:rPr>
              <a:t>）</a:t>
            </a: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en-US" altLang="ja-JP" dirty="0">
                <a:solidFill>
                  <a:srgbClr val="FF0000"/>
                </a:solidFill>
              </a:rPr>
              <a:t>After installation, access from both HTTP and HTTPS are possible.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Since 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For the method to access from HTTPS, please refer to operation check (4/6).</a:t>
            </a:r>
          </a:p>
          <a:p>
            <a:pPr lvl="1"/>
            <a:endParaRPr lang="en-US" altLang="ja-JP" dirty="0"/>
          </a:p>
          <a:p>
            <a:pPr lvl="0"/>
            <a:r>
              <a:rPr lang="en-US" altLang="ja-JP" dirty="0" smtClean="0"/>
              <a:t>Login</a:t>
            </a:r>
            <a:endParaRPr lang="en-US" altLang="ja-JP" dirty="0" smtClean="0"/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 displayed,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the given login ID and initial password and then click the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ja-JP" dirty="0"/>
              <a:t>　　</a:t>
            </a:r>
            <a:r>
              <a:rPr lang="ja-JP" altLang="ja-JP" dirty="0" smtClean="0"/>
              <a:t>・</a:t>
            </a:r>
            <a:r>
              <a:rPr lang="en-US" altLang="ja-JP" dirty="0" smtClean="0"/>
              <a:t>Login ID</a:t>
            </a:r>
            <a:r>
              <a:rPr lang="ja-JP" altLang="ja-JP" dirty="0"/>
              <a:t>　　</a:t>
            </a:r>
            <a:r>
              <a:rPr lang="en-US" altLang="ja-JP" dirty="0" smtClean="0"/>
              <a:t>      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</a:t>
            </a:r>
            <a:r>
              <a:rPr lang="ja-JP" altLang="ja-JP" dirty="0" smtClean="0"/>
              <a:t>・</a:t>
            </a:r>
            <a:r>
              <a:rPr lang="en-US" altLang="ja-JP" dirty="0" smtClean="0"/>
              <a:t>Initial password</a:t>
            </a:r>
            <a:r>
              <a:rPr lang="ja-JP" altLang="ja-JP" dirty="0" smtClean="0"/>
              <a:t> </a:t>
            </a:r>
            <a:r>
              <a:rPr lang="ja-JP" altLang="ja-JP" dirty="0"/>
              <a:t>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/>
              <a:t> </a:t>
            </a:r>
          </a:p>
          <a:p>
            <a:pPr lvl="1"/>
            <a:r>
              <a:rPr lang="en-US" altLang="ja-JP" dirty="0" smtClean="0">
                <a:cs typeface="Segoe UI" panose="020B0502040204020203" pitchFamily="34" charset="0"/>
              </a:rPr>
              <a:t>Please c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hange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initial password.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78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en-US" altLang="ja-JP" dirty="0" smtClean="0"/>
              <a:t> login screen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If ITA is installed properly, the following login screen will be displayed.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6640" y="3398809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Login 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Initial password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763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66460"/>
              </p:ext>
            </p:extLst>
          </p:nvPr>
        </p:nvGraphicFramePr>
        <p:xfrm>
          <a:off x="1259540" y="1628750"/>
          <a:ext cx="6624920" cy="3249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(main body)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Export/Import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Symphony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0994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Conductor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557854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Creating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menus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management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898882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31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for accessing from HTTPS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IP address and host name of the IT Automation server in the hosts file of the Windows client.</a:t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Windows 10, the hosts file is located at the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following path: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 the following settings to host file: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031934"/>
              </p:ext>
            </p:extLst>
          </p:nvPr>
        </p:nvGraphicFramePr>
        <p:xfrm>
          <a:off x="1829118" y="275272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818569"/>
              </p:ext>
            </p:extLst>
          </p:nvPr>
        </p:nvGraphicFramePr>
        <p:xfrm>
          <a:off x="1828630" y="4149100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“IP address</a:t>
                      </a:r>
                      <a:r>
                        <a:rPr lang="en-US" sz="1050" kern="100" baseline="0" dirty="0" smtClean="0">
                          <a:effectLst/>
                        </a:rPr>
                        <a:t> of ITA server</a:t>
                      </a:r>
                      <a:r>
                        <a:rPr lang="en-US" sz="1050" kern="100" dirty="0" smtClean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e</a:t>
                      </a:r>
                      <a:r>
                        <a:rPr lang="en-US" altLang="ja-JP" sz="1050" kern="0" dirty="0" smtClean="0">
                          <a:effectLst/>
                        </a:rPr>
                        <a:t>.g.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4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the certificate into the operating device(Windows). </a:t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certificate is stored in the following directory of the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installation package.</a:t>
            </a:r>
            <a:endParaRPr lang="ja-JP" altLang="ja-JP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tool (such as FFFTP and </a:t>
            </a:r>
            <a:r>
              <a:rPr lang="en-US" altLang="ja-JP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WinSCP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to download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the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client.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the certificate to a Web browser.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dirty="0">
                <a:ea typeface="Segoe UI" panose="020B0502040204020203" pitchFamily="34" charset="0"/>
              </a:rPr>
              <a:t>Google Chrome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import the certificate as follows.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Start up </a:t>
            </a:r>
            <a:r>
              <a:rPr lang="en-US" altLang="ja-JP" dirty="0">
                <a:ea typeface="Segoe UI" panose="020B0502040204020203" pitchFamily="34" charset="0"/>
              </a:rPr>
              <a:t>Google Chrome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Then select </a:t>
            </a:r>
            <a:r>
              <a:rPr lang="en-US" altLang="ja-JP" b="1" dirty="0">
                <a:ea typeface="Segoe UI" panose="020B0502040204020203" pitchFamily="34" charset="0"/>
              </a:rPr>
              <a:t>Settings button </a:t>
            </a:r>
            <a:r>
              <a:rPr lang="en-US" altLang="ja-JP" dirty="0">
                <a:ea typeface="Segoe UI" panose="020B0502040204020203" pitchFamily="34" charset="0"/>
              </a:rPr>
              <a:t>in the upper right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settings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>
                <a:ea typeface="Segoe UI" panose="020B0502040204020203" pitchFamily="34" charset="0"/>
              </a:rPr>
              <a:t>Select </a:t>
            </a:r>
            <a:r>
              <a:rPr lang="en-US" altLang="ja-JP" b="1" dirty="0">
                <a:ea typeface="Segoe UI" panose="020B0502040204020203" pitchFamily="34" charset="0"/>
              </a:rPr>
              <a:t>Advanced </a:t>
            </a:r>
            <a:r>
              <a:rPr lang="en-US" altLang="ja-JP" dirty="0">
                <a:ea typeface="Segoe UI" panose="020B0502040204020203" pitchFamily="34" charset="0"/>
              </a:rPr>
              <a:t>in the Lower part of browser &gt; </a:t>
            </a:r>
            <a:r>
              <a:rPr lang="en-US" altLang="ja-JP" b="1" dirty="0">
                <a:ea typeface="Segoe UI" panose="020B0502040204020203" pitchFamily="34" charset="0"/>
              </a:rPr>
              <a:t>Manage certificates</a:t>
            </a:r>
            <a:r>
              <a:rPr lang="en-US" altLang="ja-JP" dirty="0">
                <a:ea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>
                <a:ea typeface="Segoe UI" panose="020B0502040204020203" pitchFamily="34" charset="0"/>
              </a:rPr>
              <a:t>In the </a:t>
            </a:r>
            <a:r>
              <a:rPr lang="en-US" altLang="ja-JP" b="1" dirty="0"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>
                <a:ea typeface="Segoe UI" panose="020B0502040204020203" pitchFamily="34" charset="0"/>
              </a:rPr>
              <a:t> tab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click the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 in the lower left.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certificate import wizard appears, click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name of the file to be imported. Then click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Make sure that the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 all certificates in the following store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option is selected.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</a:rPr>
              <a:t>elect </a:t>
            </a:r>
            <a:r>
              <a:rPr lang="en-US" altLang="ja-JP" b="1" dirty="0">
                <a:solidFill>
                  <a:srgbClr val="000000"/>
                </a:solidFill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</a:rPr>
              <a:t> and click </a:t>
            </a:r>
            <a:r>
              <a:rPr lang="en-US" altLang="ja-JP" b="1" dirty="0">
                <a:solidFill>
                  <a:srgbClr val="000000"/>
                </a:solidFill>
                <a:ea typeface="Segoe UI" panose="020B0502040204020203" pitchFamily="34" charset="0"/>
              </a:rPr>
              <a:t>Next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</a:rPr>
              <a:t>.</a:t>
            </a:r>
          </a:p>
          <a:p>
            <a:pPr marL="573188" lvl="3" indent="0"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  </a:t>
            </a:r>
            <a:r>
              <a:rPr lang="en-US" altLang="ja-JP" sz="1600" dirty="0">
                <a:solidFill>
                  <a:srgbClr val="000000"/>
                </a:solidFill>
              </a:rPr>
              <a:t>※If not selected, select </a:t>
            </a:r>
            <a:r>
              <a:rPr lang="en-US" altLang="ja-JP" sz="1600" b="1" dirty="0">
                <a:solidFill>
                  <a:srgbClr val="000000"/>
                </a:solidFill>
                <a:ea typeface="Segoe UI" panose="020B0502040204020203" pitchFamily="34" charset="0"/>
              </a:rPr>
              <a:t>Trusted Root Certification Authorities</a:t>
            </a:r>
            <a:r>
              <a:rPr lang="en-US" altLang="ja-JP" sz="1600" dirty="0">
                <a:solidFill>
                  <a:srgbClr val="000000"/>
                </a:solidFill>
              </a:rPr>
              <a:t> from </a:t>
            </a:r>
            <a:r>
              <a:rPr lang="en-US" altLang="ja-JP" sz="1600" b="1" dirty="0">
                <a:solidFill>
                  <a:srgbClr val="000000"/>
                </a:solidFill>
              </a:rPr>
              <a:t>Reference</a:t>
            </a:r>
            <a:r>
              <a:rPr lang="en-US" altLang="ja-JP" sz="1600" dirty="0">
                <a:solidFill>
                  <a:srgbClr val="000000"/>
                </a:solidFill>
              </a:rPr>
              <a:t> on the right.</a:t>
            </a:r>
            <a:endParaRPr lang="ja-JP" altLang="ja-JP" sz="1600" dirty="0">
              <a:solidFill>
                <a:srgbClr val="000000"/>
              </a:solidFill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>
                <a:ea typeface="Segoe UI" panose="020B0502040204020203" pitchFamily="34" charset="0"/>
              </a:rPr>
              <a:t>Click </a:t>
            </a:r>
            <a:r>
              <a:rPr lang="en-US" altLang="ja-JP" b="1" dirty="0">
                <a:ea typeface="Segoe UI" panose="020B0502040204020203" pitchFamily="34" charset="0"/>
              </a:rPr>
              <a:t>Finish</a:t>
            </a:r>
            <a:r>
              <a:rPr lang="en-US" altLang="ja-JP" dirty="0">
                <a:ea typeface="Segoe UI" panose="020B0502040204020203" pitchFamily="34" charset="0"/>
              </a:rPr>
              <a:t>.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95581"/>
              </p:ext>
            </p:extLst>
          </p:nvPr>
        </p:nvGraphicFramePr>
        <p:xfrm>
          <a:off x="1207459" y="1586434"/>
          <a:ext cx="6729082" cy="1050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dirty="0" smtClean="0"/>
                        <a:t>OS of the IT Automation server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path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 path)/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</a:t>
                      </a:r>
                      <a:r>
                        <a:rPr lang="en-US" sz="1000" kern="100" baseline="0" dirty="0" smtClean="0">
                          <a:effectLst/>
                        </a:rPr>
                        <a:t> path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5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4.6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Accessing the login screen from HTTPS</a:t>
            </a:r>
          </a:p>
          <a:p>
            <a:pPr lvl="1"/>
            <a:r>
              <a:rPr lang="en-US" altLang="ja-JP" dirty="0"/>
              <a:t>Access the login screen with the following URL:</a:t>
            </a:r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https</a:t>
            </a:r>
            <a:r>
              <a:rPr lang="en-US" altLang="ja-JP" b="1" u="sng" dirty="0">
                <a:solidFill>
                  <a:srgbClr val="FF0000"/>
                </a:solidFill>
              </a:rPr>
              <a:t>://</a:t>
            </a:r>
            <a:r>
              <a:rPr lang="en-US" altLang="ja-JP" b="1" u="sng" dirty="0" smtClean="0">
                <a:solidFill>
                  <a:srgbClr val="FF0000"/>
                </a:solidFill>
              </a:rPr>
              <a:t>exastro-it-automation</a:t>
            </a:r>
          </a:p>
          <a:p>
            <a:pPr marL="180000" lvl="1" indent="0">
              <a:buNone/>
            </a:pPr>
            <a:r>
              <a:rPr lang="ja-JP" altLang="en-US" sz="1500" dirty="0" smtClean="0">
                <a:solidFill>
                  <a:srgbClr val="FF0000"/>
                </a:solidFill>
              </a:rPr>
              <a:t>　</a:t>
            </a:r>
            <a:r>
              <a:rPr lang="en-US" altLang="ja-JP" sz="1500" dirty="0"/>
              <a:t>※It is possible to access with the IP address of server instead of host name.</a:t>
            </a:r>
            <a:br>
              <a:rPr lang="en-US" altLang="ja-JP" sz="1500" dirty="0"/>
            </a:br>
            <a:endParaRPr lang="en-US" altLang="ja-JP" sz="1500" dirty="0"/>
          </a:p>
          <a:p>
            <a:pPr marL="180000" lvl="1" indent="0">
              <a:buNone/>
            </a:pP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connecting, follow the same procedure as from HTTP.</a:t>
            </a:r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304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</a:t>
            </a:r>
            <a:r>
              <a:rPr lang="ja-JP" altLang="en-US" dirty="0"/>
              <a:t>　</a:t>
            </a:r>
            <a:r>
              <a:rPr lang="en-US" altLang="ja-JP" dirty="0" smtClean="0"/>
              <a:t>Reference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/>
              <a:t>Restrict HTTP or HTTPS access</a:t>
            </a:r>
          </a:p>
          <a:p>
            <a:pPr marL="180000" lvl="1" indent="0">
              <a:buNone/>
            </a:pPr>
            <a:r>
              <a:rPr lang="en-US" altLang="ja-JP" dirty="0"/>
              <a:t>Please perform the following procedure to restrict HTTP or HTTPS access.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 smtClean="0"/>
              <a:t>Edit “/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en-US" altLang="ja-JP" dirty="0" smtClean="0"/>
              <a:t>”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To restrict HTTP access, please comment out(#) 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*:80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 smtClean="0"/>
              <a:t>」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To restrict HTTPS access, please comment out(#) 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*:443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en-US" altLang="ja-JP" dirty="0"/>
              <a:t>Restart Apache with the following command.</a:t>
            </a:r>
            <a:br>
              <a:rPr lang="en-US" altLang="ja-JP" dirty="0"/>
            </a:br>
            <a:r>
              <a:rPr lang="en-US" altLang="ja-JP" dirty="0" err="1"/>
              <a:t>systemctl</a:t>
            </a:r>
            <a:r>
              <a:rPr lang="en-US" altLang="ja-JP" dirty="0"/>
              <a:t> </a:t>
            </a:r>
            <a:r>
              <a:rPr lang="en-US" altLang="ja-JP" dirty="0" smtClean="0"/>
              <a:t>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249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About This Guide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pPr lvl="1"/>
            <a:r>
              <a:rPr lang="en-US" altLang="ja-JP" sz="1800" dirty="0" smtClean="0"/>
              <a:t>This guide describes the procedure to construct ITA server in offline environment.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System configuration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en-US" altLang="zh-TW" dirty="0" smtClean="0"/>
              <a:t>Associated execution function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616476"/>
          </a:xfrm>
        </p:spPr>
        <p:txBody>
          <a:bodyPr/>
          <a:lstStyle/>
          <a:p>
            <a:r>
              <a:rPr lang="en-US" altLang="zh-TW" dirty="0" smtClean="0"/>
              <a:t>About associated execution function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624734"/>
              </p:ext>
            </p:extLst>
          </p:nvPr>
        </p:nvGraphicFramePr>
        <p:xfrm>
          <a:off x="107380" y="1586091"/>
          <a:ext cx="8929240" cy="518086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configuration materials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“Check out” and “Check in”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materials registered in the standard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tools and to manage the versions of the materials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via Git.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menus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(functions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and to manage the parameters to be applied.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Virtual</a:t>
                      </a:r>
                      <a:r>
                        <a:rPr lang="ja-JP" alt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OSS tool 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 a cloud environment.</a:t>
                      </a:r>
                      <a:b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 tool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allows you to set up virtual machines, storages, and networks.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is an orchestration tool provided by 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, Inc. that improves the efficiency of infrastructure process.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 construction is executed after the execution plan is generated based on the infrastructure configuration coded in HCL(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Configuration Language).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Furthermore, with Policy as Code, it's also possible manage access policy in code.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1102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en-US" altLang="zh-TW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System 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Requirements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For the system requirement to use ITA</a:t>
            </a:r>
            <a:endParaRPr lang="en-US" altLang="ja-JP" dirty="0"/>
          </a:p>
          <a:p>
            <a:pPr lvl="1"/>
            <a:r>
              <a:rPr lang="en-US" altLang="ja-JP" dirty="0" smtClean="0"/>
              <a:t>Please refer to ”</a:t>
            </a:r>
            <a:r>
              <a:rPr lang="en-US" altLang="ja-JP" dirty="0" err="1" smtClean="0"/>
              <a:t>Exastro-ITA_System</a:t>
            </a:r>
            <a:r>
              <a:rPr lang="en-US" altLang="ja-JP" dirty="0" smtClean="0"/>
              <a:t> configuration/environment construction </a:t>
            </a:r>
            <a:r>
              <a:rPr lang="en-US" altLang="ja-JP" dirty="0" err="1" smtClean="0"/>
              <a:t>guide_basics</a:t>
            </a:r>
            <a:r>
              <a:rPr lang="en-US" altLang="ja-JP" dirty="0" smtClean="0"/>
              <a:t>”.</a:t>
            </a:r>
            <a:endParaRPr lang="ja-JP" altLang="en-US" dirty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en-US" altLang="zh-TW" dirty="0" smtClean="0"/>
              <a:t>System requirem</a:t>
            </a:r>
            <a:r>
              <a:rPr lang="en-US" altLang="zh-TW" dirty="0" smtClean="0"/>
              <a:t>ents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Prerequisites for executing the library collection script</a:t>
            </a:r>
            <a:endParaRPr lang="en-US" altLang="ja-JP" dirty="0" smtClean="0"/>
          </a:p>
          <a:p>
            <a:pPr lvl="1"/>
            <a:r>
              <a:rPr lang="en-US" altLang="ja-JP" sz="1800" dirty="0"/>
              <a:t>To execute the library collection script, it is necessary to match the build </a:t>
            </a:r>
            <a:r>
              <a:rPr lang="en-US" altLang="ja-JP" sz="1800" dirty="0" smtClean="0"/>
              <a:t>status </a:t>
            </a:r>
            <a:r>
              <a:rPr lang="en-US" altLang="ja-JP" sz="1800" dirty="0"/>
              <a:t>(OS version, installed packages)</a:t>
            </a:r>
            <a:r>
              <a:rPr lang="en-US" altLang="ja-JP" sz="1800" dirty="0" smtClean="0"/>
              <a:t> </a:t>
            </a:r>
            <a:r>
              <a:rPr lang="en-US" altLang="ja-JP" sz="1800" dirty="0"/>
              <a:t>of library collection server (online environment)/ITA server (offline environment</a:t>
            </a:r>
            <a:r>
              <a:rPr lang="en-US" altLang="ja-JP" sz="1800" dirty="0" smtClean="0"/>
              <a:t>).</a:t>
            </a:r>
            <a:endParaRPr lang="en-US" altLang="ja-JP" sz="1800" dirty="0" smtClean="0"/>
          </a:p>
          <a:p>
            <a:pPr lvl="1"/>
            <a:r>
              <a:rPr lang="en-US" altLang="ja-JP" sz="1800" dirty="0"/>
              <a:t>The library collection server (online environment) must be able to reference the following repositories.</a:t>
            </a:r>
          </a:p>
          <a:p>
            <a:pPr marL="180000" lvl="1" indent="0">
              <a:buNone/>
            </a:pPr>
            <a:r>
              <a:rPr lang="en-US" altLang="ja-JP" sz="1800" dirty="0" smtClean="0"/>
              <a:t>  (※ See </a:t>
            </a:r>
            <a:r>
              <a:rPr lang="en-US" altLang="ja-JP" sz="1800" dirty="0"/>
              <a:t>next page</a:t>
            </a:r>
            <a:r>
              <a:rPr lang="en-US" altLang="ja-JP" sz="1800" dirty="0" smtClean="0"/>
              <a:t>)</a:t>
            </a: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 smtClean="0"/>
              <a:t>　</a:t>
            </a:r>
            <a:r>
              <a:rPr lang="en-US" altLang="zh-TW" dirty="0" smtClean="0"/>
              <a:t>Requirements</a:t>
            </a:r>
            <a:r>
              <a:rPr lang="ja-JP" altLang="en-US" dirty="0" smtClean="0"/>
              <a:t>　</a:t>
            </a:r>
            <a:r>
              <a:rPr lang="en-US" altLang="ja-JP" dirty="0"/>
              <a:t>3</a:t>
            </a:r>
            <a:r>
              <a:rPr lang="en-US" altLang="ja-JP" dirty="0" smtClean="0"/>
              <a:t>/3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ja-JP" dirty="0" smtClean="0"/>
              <a:t>Repository that need to be referred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86669"/>
              </p:ext>
            </p:extLst>
          </p:nvPr>
        </p:nvGraphicFramePr>
        <p:xfrm>
          <a:off x="683460" y="1170257"/>
          <a:ext cx="7488553" cy="492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repository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980">
                <a:tc rowSpan="4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3667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046266"/>
                  </a:ext>
                </a:extLst>
              </a:tr>
              <a:tr h="248871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70793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RHEL7_AWS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14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23170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2983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961108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RHEL8_AWS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34827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980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5866596" y="6161391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</a:t>
            </a:r>
            <a:r>
              <a:rPr kumimoji="1" lang="en-US" altLang="ja-JP" sz="1400" dirty="0" smtClean="0"/>
              <a:t>Architecture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460" y="6112359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※</a:t>
            </a:r>
            <a:r>
              <a:rPr lang="en-US" altLang="ja-JP" sz="1100" kern="100" dirty="0"/>
              <a:t>RHEL7_AWS : </a:t>
            </a:r>
            <a:r>
              <a:rPr lang="en-US" altLang="ja-JP" sz="1100" kern="100" dirty="0" smtClean="0"/>
              <a:t>RHEL7 on AWS</a:t>
            </a:r>
            <a:endParaRPr lang="en-US" altLang="ja-JP" sz="1100" kern="100" dirty="0" smtClean="0"/>
          </a:p>
          <a:p>
            <a:r>
              <a:rPr lang="ja-JP" altLang="en-US" sz="1100" kern="100" dirty="0"/>
              <a:t>　</a:t>
            </a:r>
            <a:r>
              <a:rPr lang="en-US" altLang="ja-JP" sz="1100" kern="100" dirty="0" smtClean="0"/>
              <a:t>RHEL8_AWS </a:t>
            </a:r>
            <a:r>
              <a:rPr lang="en-US" altLang="ja-JP" sz="1100" kern="100" dirty="0"/>
              <a:t>: </a:t>
            </a:r>
            <a:r>
              <a:rPr lang="en-US" altLang="ja-JP" sz="1100" kern="100" dirty="0" smtClean="0"/>
              <a:t>RHEL8 on AWS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153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2853</Words>
  <Application>Microsoft Office PowerPoint</Application>
  <PresentationFormat>画面に合わせる (4:3)</PresentationFormat>
  <Paragraphs>562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30</vt:i4>
      </vt:variant>
    </vt:vector>
  </HeadingPairs>
  <TitlesOfParts>
    <vt:vector size="46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 About This Guide</vt:lpstr>
      <vt:lpstr>2.　System configuration</vt:lpstr>
      <vt:lpstr>2.1　Associated execution function</vt:lpstr>
      <vt:lpstr>2.2　 System Requirements　1/3</vt:lpstr>
      <vt:lpstr>2.3　System requirements　2/3</vt:lpstr>
      <vt:lpstr>2.4　Requirements　3/3</vt:lpstr>
      <vt:lpstr>3.　ITA construction procedure</vt:lpstr>
      <vt:lpstr>3.1　Offline installation</vt:lpstr>
      <vt:lpstr>3.2　Preparation</vt:lpstr>
      <vt:lpstr>3.3　ITA construction flow</vt:lpstr>
      <vt:lpstr>3.4　Construction（1/8）</vt:lpstr>
      <vt:lpstr>3.5　Construction（2/8）</vt:lpstr>
      <vt:lpstr>3.6　Construction（3/8）</vt:lpstr>
      <vt:lpstr>3.7　Construction（4/8）</vt:lpstr>
      <vt:lpstr>3.8　Construction（5/8）</vt:lpstr>
      <vt:lpstr>3.9　Construction（6/8）</vt:lpstr>
      <vt:lpstr>3.10　Construction（7/8）</vt:lpstr>
      <vt:lpstr>3.11　Construction（8/8）</vt:lpstr>
      <vt:lpstr>4.　ITA operation check</vt:lpstr>
      <vt:lpstr>4.1　Operation check（1/6）</vt:lpstr>
      <vt:lpstr>4.2　Operation check（2/6）</vt:lpstr>
      <vt:lpstr>4.3　Operation check（3/6）</vt:lpstr>
      <vt:lpstr>4.4　Operation check（4/6）</vt:lpstr>
      <vt:lpstr>4.5　Operation check（5/6）</vt:lpstr>
      <vt:lpstr>4.6　Operation check（6/6）</vt:lpstr>
      <vt:lpstr>4.7　Reference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2020-09-04T09:44:16Z</dcterms:modified>
</cp:coreProperties>
</file>