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4"/>
    <p:sldMasterId id="2147483703" r:id="rId5"/>
  </p:sldMasterIdLst>
  <p:notesMasterIdLst>
    <p:notesMasterId r:id="rId49"/>
  </p:notesMasterIdLst>
  <p:handoutMasterIdLst>
    <p:handoutMasterId r:id="rId50"/>
  </p:handoutMasterIdLst>
  <p:sldIdLst>
    <p:sldId id="262" r:id="rId6"/>
    <p:sldId id="317" r:id="rId7"/>
    <p:sldId id="505" r:id="rId8"/>
    <p:sldId id="507" r:id="rId9"/>
    <p:sldId id="509" r:id="rId10"/>
    <p:sldId id="508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42" r:id="rId19"/>
    <p:sldId id="537" r:id="rId20"/>
    <p:sldId id="518" r:id="rId21"/>
    <p:sldId id="519" r:id="rId22"/>
    <p:sldId id="520" r:id="rId23"/>
    <p:sldId id="521" r:id="rId24"/>
    <p:sldId id="522" r:id="rId25"/>
    <p:sldId id="523" r:id="rId26"/>
    <p:sldId id="524" r:id="rId27"/>
    <p:sldId id="525" r:id="rId28"/>
    <p:sldId id="543" r:id="rId29"/>
    <p:sldId id="544" r:id="rId30"/>
    <p:sldId id="545" r:id="rId31"/>
    <p:sldId id="546" r:id="rId32"/>
    <p:sldId id="526" r:id="rId33"/>
    <p:sldId id="538" r:id="rId34"/>
    <p:sldId id="535" r:id="rId35"/>
    <p:sldId id="527" r:id="rId36"/>
    <p:sldId id="528" r:id="rId37"/>
    <p:sldId id="530" r:id="rId38"/>
    <p:sldId id="531" r:id="rId39"/>
    <p:sldId id="532" r:id="rId40"/>
    <p:sldId id="548" r:id="rId41"/>
    <p:sldId id="549" r:id="rId42"/>
    <p:sldId id="550" r:id="rId43"/>
    <p:sldId id="547" r:id="rId44"/>
    <p:sldId id="534" r:id="rId45"/>
    <p:sldId id="539" r:id="rId46"/>
    <p:sldId id="540" r:id="rId47"/>
    <p:sldId id="318" r:id="rId4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317"/>
          </p14:sldIdLst>
        </p14:section>
        <p14:section name="1.　はじめに" id="{B81141D6-5160-4643-8D51-022CC5C4BDB9}">
          <p14:sldIdLst>
            <p14:sldId id="505"/>
            <p14:sldId id="507"/>
            <p14:sldId id="509"/>
            <p14:sldId id="508"/>
            <p14:sldId id="510"/>
            <p14:sldId id="511"/>
            <p14:sldId id="512"/>
            <p14:sldId id="513"/>
            <p14:sldId id="514"/>
            <p14:sldId id="515"/>
            <p14:sldId id="516"/>
            <p14:sldId id="542"/>
            <p14:sldId id="53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43"/>
            <p14:sldId id="544"/>
            <p14:sldId id="545"/>
            <p14:sldId id="546"/>
            <p14:sldId id="526"/>
            <p14:sldId id="538"/>
            <p14:sldId id="535"/>
            <p14:sldId id="527"/>
            <p14:sldId id="528"/>
            <p14:sldId id="530"/>
            <p14:sldId id="531"/>
            <p14:sldId id="532"/>
            <p14:sldId id="548"/>
            <p14:sldId id="549"/>
            <p14:sldId id="550"/>
            <p14:sldId id="547"/>
            <p14:sldId id="534"/>
            <p14:sldId id="539"/>
            <p14:sldId id="540"/>
          </p14:sldIdLst>
        </p14:section>
        <p14:section name="A　付録" id="{A8A060BF-92DF-4F47-AFEF-F5FA058AAEFB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62"/>
    <a:srgbClr val="FFE697"/>
    <a:srgbClr val="FB8B03"/>
    <a:srgbClr val="FFFFCC"/>
    <a:srgbClr val="33CC33"/>
    <a:srgbClr val="009900"/>
    <a:srgbClr val="336600"/>
    <a:srgbClr val="003300"/>
    <a:srgbClr val="0080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1" autoAdjust="0"/>
    <p:restoredTop sz="95074" autoAdjust="0"/>
  </p:normalViewPr>
  <p:slideViewPr>
    <p:cSldViewPr>
      <p:cViewPr varScale="1">
        <p:scale>
          <a:sx n="87" d="100"/>
          <a:sy n="87" d="100"/>
        </p:scale>
        <p:origin x="350" y="77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2021/9/6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2021/9/6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37009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039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39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1327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107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58793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8129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66070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6230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0525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491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9004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31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23.xml"/><Relationship Id="rId18" Type="http://schemas.openxmlformats.org/officeDocument/2006/relationships/slide" Target="slide28.xml"/><Relationship Id="rId3" Type="http://schemas.openxmlformats.org/officeDocument/2006/relationships/slide" Target="slide4.xml"/><Relationship Id="rId21" Type="http://schemas.openxmlformats.org/officeDocument/2006/relationships/slide" Target="slide37.xml"/><Relationship Id="rId7" Type="http://schemas.openxmlformats.org/officeDocument/2006/relationships/slide" Target="slide8.xml"/><Relationship Id="rId12" Type="http://schemas.openxmlformats.org/officeDocument/2006/relationships/slide" Target="slide22.xml"/><Relationship Id="rId17" Type="http://schemas.openxmlformats.org/officeDocument/2006/relationships/slide" Target="slide27.xml"/><Relationship Id="rId25" Type="http://schemas.openxmlformats.org/officeDocument/2006/relationships/slide" Target="slide41.xml"/><Relationship Id="rId2" Type="http://schemas.openxmlformats.org/officeDocument/2006/relationships/slide" Target="slide3.xml"/><Relationship Id="rId16" Type="http://schemas.openxmlformats.org/officeDocument/2006/relationships/slide" Target="slide26.xml"/><Relationship Id="rId20" Type="http://schemas.openxmlformats.org/officeDocument/2006/relationships/slide" Target="slide36.xml"/><Relationship Id="rId1" Type="http://schemas.openxmlformats.org/officeDocument/2006/relationships/slideLayout" Target="../slideLayouts/slideLayout9.xml"/><Relationship Id="rId6" Type="http://schemas.openxmlformats.org/officeDocument/2006/relationships/slide" Target="slide7.xml"/><Relationship Id="rId11" Type="http://schemas.openxmlformats.org/officeDocument/2006/relationships/slide" Target="slide20.xml"/><Relationship Id="rId24" Type="http://schemas.openxmlformats.org/officeDocument/2006/relationships/slide" Target="slide40.xml"/><Relationship Id="rId5" Type="http://schemas.openxmlformats.org/officeDocument/2006/relationships/slide" Target="slide6.xml"/><Relationship Id="rId15" Type="http://schemas.openxmlformats.org/officeDocument/2006/relationships/slide" Target="slide25.xml"/><Relationship Id="rId23" Type="http://schemas.openxmlformats.org/officeDocument/2006/relationships/slide" Target="slide39.xml"/><Relationship Id="rId10" Type="http://schemas.openxmlformats.org/officeDocument/2006/relationships/slide" Target="slide18.xml"/><Relationship Id="rId19" Type="http://schemas.openxmlformats.org/officeDocument/2006/relationships/slide" Target="slide35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4.xml"/><Relationship Id="rId22" Type="http://schemas.openxmlformats.org/officeDocument/2006/relationships/slide" Target="slide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IT</a:t>
            </a:r>
            <a:r>
              <a:rPr lang="ja-JP" altLang="en-US" dirty="0" smtClean="0"/>
              <a:t> </a:t>
            </a:r>
            <a:r>
              <a:rPr lang="en-US" altLang="ja-JP" dirty="0" smtClean="0"/>
              <a:t>Automation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ver</a:t>
            </a:r>
            <a:r>
              <a:rPr lang="en-US" altLang="ja-JP" dirty="0" smtClean="0"/>
              <a:t> 1.8</a:t>
            </a:r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</a:t>
            </a:r>
            <a:r>
              <a:rPr lang="ja-JP" altLang="en-US" sz="1400" b="1" kern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記載します</a:t>
            </a:r>
            <a:r>
              <a:rPr lang="ja-JP" altLang="en-US" sz="1400" b="1" ker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sp>
        <p:nvSpPr>
          <p:cNvPr id="9" name="タイトル 1"/>
          <p:cNvSpPr txBox="1">
            <a:spLocks/>
          </p:cNvSpPr>
          <p:nvPr/>
        </p:nvSpPr>
        <p:spPr bwMode="gray">
          <a:xfrm>
            <a:off x="1" y="3076184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kern="0" spc="-150" dirty="0" smtClean="0">
                <a:solidFill>
                  <a:srgbClr val="002B62"/>
                </a:solidFill>
              </a:rPr>
              <a:t>Terraform Driver</a:t>
            </a:r>
          </a:p>
          <a:p>
            <a:r>
              <a:rPr lang="en-US" altLang="ja-JP" sz="4800" b="1" kern="0" spc="-150" dirty="0" smtClean="0">
                <a:solidFill>
                  <a:srgbClr val="002B62"/>
                </a:solidFill>
              </a:rPr>
              <a:t>【</a:t>
            </a:r>
            <a:r>
              <a:rPr lang="ja-JP" altLang="en-US" sz="4800" b="1" kern="0" spc="-150" dirty="0" smtClean="0">
                <a:solidFill>
                  <a:srgbClr val="002B62"/>
                </a:solidFill>
              </a:rPr>
              <a:t>実習編</a:t>
            </a:r>
            <a:r>
              <a:rPr lang="en-US" altLang="ja-JP" sz="4800" b="1" kern="0" spc="-150" dirty="0" smtClean="0">
                <a:solidFill>
                  <a:srgbClr val="002B62"/>
                </a:solidFill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事前準備</a:t>
            </a:r>
            <a:r>
              <a:rPr lang="en-US" altLang="ja-JP" dirty="0" smtClean="0"/>
              <a:t>(3/7)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altLang="ja-JP" b="1" dirty="0"/>
              <a:t>Module</a:t>
            </a:r>
            <a:r>
              <a:rPr lang="ja-JP" altLang="en-US" b="1" dirty="0"/>
              <a:t>の作成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400" y="1411840"/>
            <a:ext cx="3528490" cy="4185761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1400" dirty="0" smtClean="0"/>
              <a:t>variable </a:t>
            </a:r>
            <a:r>
              <a:rPr lang="en-US" altLang="ja-JP" sz="1400" dirty="0"/>
              <a:t>"</a:t>
            </a:r>
            <a:r>
              <a:rPr lang="en-US" altLang="ja-JP" sz="1400" dirty="0" err="1"/>
              <a:t>subscription_id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tenant_id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client_id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client_secret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resource_group_name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security_group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"location"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Vnet_name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Vnet_address_space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subnet_name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address_prefixes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public_ip_name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allocation_method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domain_name_label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network_interface_name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NIC_name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VM_name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VM_size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"publisher" </a:t>
            </a:r>
            <a:r>
              <a:rPr lang="en-US" altLang="ja-JP" sz="1400" dirty="0" smtClean="0"/>
              <a:t>{}</a:t>
            </a:r>
            <a:endParaRPr lang="en-US" altLang="ja-JP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53538" y="3731410"/>
            <a:ext cx="4567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ファイル名：</a:t>
            </a:r>
            <a:r>
              <a:rPr lang="en-US" altLang="ja-JP" b="1" dirty="0" smtClean="0"/>
              <a:t>azure_create_instance_valiables.tf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67930" y="1416920"/>
            <a:ext cx="3744520" cy="203132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1400" dirty="0"/>
              <a:t>variable "offer"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sku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source_image_version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admin_username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ssh_public_key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os_disk_name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"caching"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storage_account_type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VM_count</a:t>
            </a:r>
            <a:r>
              <a:rPr lang="en-US" altLang="ja-JP" sz="1400" dirty="0"/>
              <a:t>" </a:t>
            </a:r>
            <a:r>
              <a:rPr lang="en-US" altLang="ja-JP" sz="1400" dirty="0" smtClean="0"/>
              <a:t>{}</a:t>
            </a:r>
            <a:endParaRPr lang="en-US" altLang="ja-JP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53538" y="4589311"/>
            <a:ext cx="442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Azure</a:t>
            </a:r>
            <a:r>
              <a:rPr kumimoji="1" lang="ja-JP" altLang="en-US" sz="1400" dirty="0" smtClean="0"/>
              <a:t>インスタンス作成用の変数定義ファイルです。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変数には具体値変数が代入されます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558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事前準備</a:t>
            </a:r>
            <a:r>
              <a:rPr lang="en-US" altLang="ja-JP" dirty="0" smtClean="0"/>
              <a:t>(4/7)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altLang="ja-JP" b="1" dirty="0"/>
              <a:t>Module</a:t>
            </a:r>
            <a:r>
              <a:rPr lang="ja-JP" altLang="en-US" b="1" dirty="0"/>
              <a:t>の作成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3716" y="4164436"/>
            <a:ext cx="3240327" cy="1892826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900" dirty="0"/>
              <a:t>provider "</a:t>
            </a:r>
            <a:r>
              <a:rPr lang="en-US" altLang="ja-JP" sz="900" dirty="0" err="1"/>
              <a:t>azurerm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features {}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subscription_id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var.subscription_id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client_id</a:t>
            </a:r>
            <a:r>
              <a:rPr lang="en-US" altLang="ja-JP" sz="900" dirty="0"/>
              <a:t>       = </a:t>
            </a:r>
            <a:r>
              <a:rPr lang="en-US" altLang="ja-JP" sz="900" dirty="0" err="1"/>
              <a:t>var.client_id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client_secret</a:t>
            </a:r>
            <a:r>
              <a:rPr lang="en-US" altLang="ja-JP" sz="900" dirty="0"/>
              <a:t>   = </a:t>
            </a:r>
            <a:r>
              <a:rPr lang="en-US" altLang="ja-JP" sz="900" dirty="0" err="1"/>
              <a:t>var.client_secret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tenant_id</a:t>
            </a:r>
            <a:r>
              <a:rPr lang="en-US" altLang="ja-JP" sz="900" dirty="0"/>
              <a:t>       = </a:t>
            </a:r>
            <a:r>
              <a:rPr lang="en-US" altLang="ja-JP" sz="900" dirty="0" err="1"/>
              <a:t>var.tenant_id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azurerm_resource_group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name = </a:t>
            </a:r>
            <a:r>
              <a:rPr lang="en-US" altLang="ja-JP" sz="900" dirty="0" err="1"/>
              <a:t>var.resource_group_name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location = </a:t>
            </a:r>
            <a:r>
              <a:rPr lang="en-US" altLang="ja-JP" sz="900" dirty="0" err="1"/>
              <a:t>var.location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83960" y="1590541"/>
            <a:ext cx="4392610" cy="4108817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azurerm_network_security_group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  name =</a:t>
            </a:r>
            <a:r>
              <a:rPr lang="en-US" altLang="ja-JP" sz="900" dirty="0" err="1"/>
              <a:t>var.security_group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location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= azurerm_resource_group.hogehoge.name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security_rule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    name                       = "SSH"</a:t>
            </a:r>
          </a:p>
          <a:p>
            <a:pPr algn="just"/>
            <a:r>
              <a:rPr lang="en-US" altLang="ja-JP" sz="900" dirty="0"/>
              <a:t>        priority                   = 1001</a:t>
            </a:r>
          </a:p>
          <a:p>
            <a:pPr algn="just"/>
            <a:r>
              <a:rPr lang="en-US" altLang="ja-JP" sz="900" dirty="0"/>
              <a:t>        direction                  = "Inbound"</a:t>
            </a:r>
          </a:p>
          <a:p>
            <a:pPr algn="just"/>
            <a:r>
              <a:rPr lang="en-US" altLang="ja-JP" sz="900" dirty="0"/>
              <a:t>        access                     = "Allow"</a:t>
            </a:r>
          </a:p>
          <a:p>
            <a:pPr algn="just"/>
            <a:r>
              <a:rPr lang="en-US" altLang="ja-JP" sz="900" dirty="0"/>
              <a:t>        protocol                   = "</a:t>
            </a:r>
            <a:r>
              <a:rPr lang="en-US" altLang="ja-JP" sz="900" dirty="0" err="1"/>
              <a:t>Tcp</a:t>
            </a:r>
            <a:r>
              <a:rPr lang="en-US" altLang="ja-JP" sz="900" dirty="0"/>
              <a:t>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source_port_range</a:t>
            </a:r>
            <a:r>
              <a:rPr lang="en-US" altLang="ja-JP" sz="900" dirty="0"/>
              <a:t>    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destination_port_range</a:t>
            </a:r>
            <a:r>
              <a:rPr lang="en-US" altLang="ja-JP" sz="900" dirty="0"/>
              <a:t>     = "22"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source_address_prefix</a:t>
            </a:r>
            <a:r>
              <a:rPr lang="en-US" altLang="ja-JP" sz="900" dirty="0"/>
              <a:t>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destination_address_prefix</a:t>
            </a:r>
            <a:r>
              <a:rPr lang="en-US" altLang="ja-JP" sz="900" dirty="0"/>
              <a:t> = "*"</a:t>
            </a:r>
          </a:p>
          <a:p>
            <a:pPr algn="just"/>
            <a:r>
              <a:rPr lang="en-US" altLang="ja-JP" sz="900" dirty="0"/>
              <a:t>    }</a:t>
            </a:r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security_rule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    name                       = "HTTP"</a:t>
            </a:r>
          </a:p>
          <a:p>
            <a:pPr algn="just"/>
            <a:r>
              <a:rPr lang="en-US" altLang="ja-JP" sz="900" dirty="0"/>
              <a:t>        priority                   = 1002</a:t>
            </a:r>
          </a:p>
          <a:p>
            <a:pPr algn="just"/>
            <a:r>
              <a:rPr lang="en-US" altLang="ja-JP" sz="900" dirty="0"/>
              <a:t>        direction                  = "Inbound"</a:t>
            </a:r>
          </a:p>
          <a:p>
            <a:pPr algn="just"/>
            <a:r>
              <a:rPr lang="en-US" altLang="ja-JP" sz="900" dirty="0"/>
              <a:t>        access                     = "Allow"</a:t>
            </a:r>
          </a:p>
          <a:p>
            <a:pPr algn="just"/>
            <a:r>
              <a:rPr lang="en-US" altLang="ja-JP" sz="900" dirty="0"/>
              <a:t>        protocol                   = "</a:t>
            </a:r>
            <a:r>
              <a:rPr lang="en-US" altLang="ja-JP" sz="900" dirty="0" err="1"/>
              <a:t>Tcp</a:t>
            </a:r>
            <a:r>
              <a:rPr lang="en-US" altLang="ja-JP" sz="900" dirty="0"/>
              <a:t>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source_port_range</a:t>
            </a:r>
            <a:r>
              <a:rPr lang="en-US" altLang="ja-JP" sz="900" dirty="0"/>
              <a:t>    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destination_port_range</a:t>
            </a:r>
            <a:r>
              <a:rPr lang="en-US" altLang="ja-JP" sz="900" dirty="0"/>
              <a:t>     = "80"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source_address_prefix</a:t>
            </a:r>
            <a:r>
              <a:rPr lang="en-US" altLang="ja-JP" sz="900" dirty="0"/>
              <a:t>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destination_address_prefix</a:t>
            </a:r>
            <a:r>
              <a:rPr lang="en-US" altLang="ja-JP" sz="900" dirty="0"/>
              <a:t> = "*"</a:t>
            </a:r>
          </a:p>
          <a:p>
            <a:pPr algn="just"/>
            <a:r>
              <a:rPr lang="en-US" altLang="ja-JP" sz="900" dirty="0"/>
              <a:t>    }</a:t>
            </a:r>
          </a:p>
          <a:p>
            <a:pPr algn="just"/>
            <a:r>
              <a:rPr lang="en-US" altLang="ja-JP" sz="900" dirty="0"/>
              <a:t>}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7430" y="1278778"/>
            <a:ext cx="4567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ファイル名：</a:t>
            </a:r>
            <a:r>
              <a:rPr lang="en-US" altLang="ja-JP" b="1" dirty="0" smtClean="0"/>
              <a:t>azure_create_instance.tf(1/3)</a:t>
            </a:r>
            <a:endParaRPr kumimoji="1" lang="ja-JP" altLang="en-US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0767" y="2068721"/>
            <a:ext cx="3921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Azure</a:t>
            </a:r>
            <a:r>
              <a:rPr kumimoji="1" lang="ja-JP" altLang="en-US" sz="1400" dirty="0" smtClean="0"/>
              <a:t>インスタンス作成用の</a:t>
            </a:r>
            <a:r>
              <a:rPr lang="ja-JP" altLang="en-US" sz="1400" dirty="0" smtClean="0"/>
              <a:t>リソース</a:t>
            </a:r>
            <a:endParaRPr lang="en-US" altLang="ja-JP" sz="1400" dirty="0" smtClean="0"/>
          </a:p>
          <a:p>
            <a:r>
              <a:rPr lang="ja-JP" altLang="en-US" sz="1400" dirty="0" smtClean="0"/>
              <a:t>定義ファイルです。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r>
              <a:rPr lang="ja-JP" altLang="en-US" sz="1400" dirty="0" smtClean="0"/>
              <a:t>リソースグループ</a:t>
            </a:r>
            <a:r>
              <a:rPr lang="ja-JP" altLang="en-US" sz="1400" dirty="0"/>
              <a:t>と</a:t>
            </a:r>
            <a:r>
              <a:rPr lang="ja-JP" altLang="en-US" sz="1400" dirty="0" smtClean="0"/>
              <a:t>、そのネットワークセキュリティグループ、</a:t>
            </a:r>
            <a:r>
              <a:rPr lang="ja-JP" altLang="en-US" sz="1400" dirty="0"/>
              <a:t>仮想ネットワーク</a:t>
            </a:r>
            <a:r>
              <a:rPr lang="ja-JP" altLang="en-US" sz="1400" dirty="0" smtClean="0"/>
              <a:t>の作成。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r>
              <a:rPr lang="ja-JP" altLang="en-US" sz="1400" dirty="0" smtClean="0"/>
              <a:t>また、作成する</a:t>
            </a:r>
            <a:r>
              <a:rPr lang="en-US" altLang="ja-JP" sz="1400" dirty="0" smtClean="0"/>
              <a:t>VM</a:t>
            </a:r>
            <a:r>
              <a:rPr lang="ja-JP" altLang="en-US" sz="1400" dirty="0" smtClean="0"/>
              <a:t>台数分の仮想マシン本体</a:t>
            </a:r>
            <a:r>
              <a:rPr lang="ja-JP" altLang="en-US" sz="1400" dirty="0"/>
              <a:t>、</a:t>
            </a:r>
            <a:r>
              <a:rPr lang="ja-JP" altLang="en-US" sz="1400" dirty="0" smtClean="0"/>
              <a:t>ディスク、ネットワークインターフェースの</a:t>
            </a:r>
            <a:endParaRPr lang="en-US" altLang="ja-JP" sz="1400" dirty="0" smtClean="0"/>
          </a:p>
          <a:p>
            <a:r>
              <a:rPr lang="ja-JP" altLang="en-US" sz="1400" dirty="0" smtClean="0"/>
              <a:t>作成を行います。</a:t>
            </a:r>
            <a:endParaRPr lang="en-US" altLang="ja-JP" sz="1400" dirty="0" smtClean="0"/>
          </a:p>
          <a:p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 bwMode="auto">
          <a:xfrm rot="18501264">
            <a:off x="3310922" y="5688213"/>
            <a:ext cx="661730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右矢印 11"/>
          <p:cNvSpPr/>
          <p:nvPr/>
        </p:nvSpPr>
        <p:spPr bwMode="auto">
          <a:xfrm rot="5400000">
            <a:off x="6264234" y="5697318"/>
            <a:ext cx="648091" cy="432060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14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事前準備</a:t>
            </a:r>
            <a:r>
              <a:rPr lang="en-US" altLang="ja-JP" dirty="0" smtClean="0"/>
              <a:t>(5/7)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altLang="ja-JP" b="1" dirty="0"/>
              <a:t>Module</a:t>
            </a:r>
            <a:r>
              <a:rPr lang="ja-JP" altLang="en-US" b="1" dirty="0"/>
              <a:t>の作成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67930" y="836712"/>
            <a:ext cx="4824547" cy="327782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azurerm_virtual_network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name = </a:t>
            </a:r>
            <a:r>
              <a:rPr lang="en-US" altLang="ja-JP" sz="900" dirty="0" err="1"/>
              <a:t>var.Vnet_name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address_space</a:t>
            </a:r>
            <a:r>
              <a:rPr lang="en-US" altLang="ja-JP" sz="900" dirty="0"/>
              <a:t> = [</a:t>
            </a:r>
            <a:r>
              <a:rPr lang="en-US" altLang="ja-JP" sz="900" dirty="0" err="1"/>
              <a:t>var.Vnet_address_space</a:t>
            </a:r>
            <a:r>
              <a:rPr lang="en-US" altLang="ja-JP" sz="900" dirty="0"/>
              <a:t>]</a:t>
            </a:r>
          </a:p>
          <a:p>
            <a:pPr algn="just"/>
            <a:r>
              <a:rPr lang="en-US" altLang="ja-JP" sz="900" dirty="0"/>
              <a:t>  location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= azurerm_resource_group.hogehoge.name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azurerm_subnet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  name                 = </a:t>
            </a:r>
            <a:r>
              <a:rPr lang="en-US" altLang="ja-JP" sz="900" dirty="0" err="1"/>
              <a:t>var.subnet_name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 = azurerm_resource_group.hogehoge.name</a:t>
            </a:r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virtual_network_name</a:t>
            </a:r>
            <a:r>
              <a:rPr lang="en-US" altLang="ja-JP" sz="900" dirty="0"/>
              <a:t> = azurerm_virtual_network.hogehoge.name</a:t>
            </a:r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address_prefixes</a:t>
            </a:r>
            <a:r>
              <a:rPr lang="en-US" altLang="ja-JP" sz="900" dirty="0"/>
              <a:t>     = [</a:t>
            </a:r>
            <a:r>
              <a:rPr lang="en-US" altLang="ja-JP" sz="900" dirty="0" err="1"/>
              <a:t>var.address_prefixes</a:t>
            </a:r>
            <a:r>
              <a:rPr lang="en-US" altLang="ja-JP" sz="900" dirty="0"/>
              <a:t>]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azurerm_public_ip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count                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name                  = "${</a:t>
            </a:r>
            <a:r>
              <a:rPr lang="en-US" altLang="ja-JP" sz="900" dirty="0" err="1"/>
              <a:t>var.public_ip_name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location             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  = azurerm_resource_group.hogehoge.name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allocation_method</a:t>
            </a:r>
            <a:r>
              <a:rPr lang="en-US" altLang="ja-JP" sz="900" dirty="0"/>
              <a:t>     = </a:t>
            </a:r>
            <a:r>
              <a:rPr lang="en-US" altLang="ja-JP" sz="900" dirty="0" err="1"/>
              <a:t>var.allocation_method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domain_name_label</a:t>
            </a:r>
            <a:r>
              <a:rPr lang="en-US" altLang="ja-JP" sz="900" dirty="0"/>
              <a:t>     = "${</a:t>
            </a:r>
            <a:r>
              <a:rPr lang="en-US" altLang="ja-JP" sz="900" dirty="0" err="1"/>
              <a:t>var.domain_name_label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 smtClean="0"/>
              <a:t>}</a:t>
            </a:r>
            <a:endParaRPr lang="en-US" altLang="ja-JP" sz="9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67930" y="4114532"/>
            <a:ext cx="4824547" cy="203132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azurerm_network_interface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  count              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name                = "${</a:t>
            </a:r>
            <a:r>
              <a:rPr lang="en-US" altLang="ja-JP" sz="900" dirty="0" err="1"/>
              <a:t>var.network_interface_name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  location           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= azurerm_resource_group.hogehoge.name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ip_configuration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    name                          = </a:t>
            </a:r>
            <a:r>
              <a:rPr lang="en-US" altLang="ja-JP" sz="900" dirty="0" err="1"/>
              <a:t>var.NIC_name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subnet_id</a:t>
            </a:r>
            <a:r>
              <a:rPr lang="en-US" altLang="ja-JP" sz="900" dirty="0"/>
              <a:t>                     = azurerm_subnet.hogehoge.id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private_ip_address_allocation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var.allocation_method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public_ip_address_id</a:t>
            </a:r>
            <a:r>
              <a:rPr lang="en-US" altLang="ja-JP" sz="900" dirty="0"/>
              <a:t>          = </a:t>
            </a:r>
            <a:r>
              <a:rPr lang="en-US" altLang="ja-JP" sz="900" dirty="0" err="1"/>
              <a:t>azurerm_public_ip.hogehoge</a:t>
            </a:r>
            <a:r>
              <a:rPr lang="en-US" altLang="ja-JP" sz="900" dirty="0"/>
              <a:t>[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].id</a:t>
            </a:r>
          </a:p>
          <a:p>
            <a:pPr algn="just"/>
            <a:r>
              <a:rPr lang="en-US" altLang="ja-JP" sz="900" dirty="0"/>
              <a:t>    }</a:t>
            </a:r>
          </a:p>
          <a:p>
            <a:pPr algn="just"/>
            <a:r>
              <a:rPr lang="en-US" altLang="ja-JP" sz="900" dirty="0" smtClean="0"/>
              <a:t>}</a:t>
            </a:r>
            <a:endParaRPr lang="en-US" altLang="ja-JP" sz="900" dirty="0"/>
          </a:p>
        </p:txBody>
      </p:sp>
      <p:sp>
        <p:nvSpPr>
          <p:cNvPr id="11" name="右矢印 10"/>
          <p:cNvSpPr/>
          <p:nvPr/>
        </p:nvSpPr>
        <p:spPr bwMode="auto">
          <a:xfrm rot="5400000">
            <a:off x="7829430" y="648465"/>
            <a:ext cx="504072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右矢印 11"/>
          <p:cNvSpPr/>
          <p:nvPr/>
        </p:nvSpPr>
        <p:spPr bwMode="auto">
          <a:xfrm rot="5400000">
            <a:off x="7829430" y="5969077"/>
            <a:ext cx="504072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9513" y="1636523"/>
            <a:ext cx="4567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ファイル名：</a:t>
            </a:r>
            <a:r>
              <a:rPr lang="en-US" altLang="ja-JP" b="1" dirty="0" smtClean="0"/>
              <a:t>azure_create_instance.tf(2/3)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3844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事前準備</a:t>
            </a:r>
            <a:r>
              <a:rPr lang="en-US" altLang="ja-JP" dirty="0" smtClean="0"/>
              <a:t>(6/7)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altLang="ja-JP" b="1" dirty="0"/>
              <a:t>Module</a:t>
            </a:r>
            <a:r>
              <a:rPr lang="ja-JP" altLang="en-US" b="1" dirty="0"/>
              <a:t>の作成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49314" y="1340710"/>
            <a:ext cx="4896681" cy="4801314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azurerm_network_interface_security_group_association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count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network_interface_id</a:t>
            </a:r>
            <a:r>
              <a:rPr lang="en-US" altLang="ja-JP" sz="900" dirty="0"/>
              <a:t>      = </a:t>
            </a:r>
            <a:r>
              <a:rPr lang="en-US" altLang="ja-JP" sz="900" dirty="0" err="1"/>
              <a:t>azurerm_network_interface.hogehoge</a:t>
            </a:r>
            <a:r>
              <a:rPr lang="en-US" altLang="ja-JP" sz="900" dirty="0"/>
              <a:t>[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].id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network_security_group_id</a:t>
            </a:r>
            <a:r>
              <a:rPr lang="en-US" altLang="ja-JP" sz="900" dirty="0"/>
              <a:t> = azurerm_network_security_group.hogehoge.id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azurerm_linux_virtual_machine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count                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name                  = "${</a:t>
            </a:r>
            <a:r>
              <a:rPr lang="en-US" altLang="ja-JP" sz="900" dirty="0" err="1"/>
              <a:t>var.VM_name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  = azurerm_resource_group.hogehoge.name</a:t>
            </a:r>
          </a:p>
          <a:p>
            <a:pPr algn="just"/>
            <a:r>
              <a:rPr lang="en-US" altLang="ja-JP" sz="900" dirty="0"/>
              <a:t>  location             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size                  = </a:t>
            </a:r>
            <a:r>
              <a:rPr lang="en-US" altLang="ja-JP" sz="900" dirty="0" err="1"/>
              <a:t>var.VM_size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admin_username</a:t>
            </a:r>
            <a:r>
              <a:rPr lang="en-US" altLang="ja-JP" sz="900" dirty="0"/>
              <a:t>        = </a:t>
            </a:r>
            <a:r>
              <a:rPr lang="en-US" altLang="ja-JP" sz="900" dirty="0" err="1"/>
              <a:t>var.admin_username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network_interface_ids</a:t>
            </a:r>
            <a:r>
              <a:rPr lang="en-US" altLang="ja-JP" sz="900" dirty="0"/>
              <a:t> = [</a:t>
            </a:r>
            <a:r>
              <a:rPr lang="en-US" altLang="ja-JP" sz="900" dirty="0" err="1"/>
              <a:t>azurerm_network_interface.hogehoge</a:t>
            </a:r>
            <a:r>
              <a:rPr lang="en-US" altLang="ja-JP" sz="900" dirty="0"/>
              <a:t>[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].id]</a:t>
            </a:r>
          </a:p>
          <a:p>
            <a:pPr algn="just"/>
            <a:r>
              <a:rPr lang="en-US" altLang="ja-JP" sz="900" dirty="0"/>
              <a:t>  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admin_ssh_key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username   = </a:t>
            </a:r>
            <a:r>
              <a:rPr lang="en-US" altLang="ja-JP" sz="900" dirty="0" err="1"/>
              <a:t>var.admin_username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public_key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var.ssh_public_key</a:t>
            </a:r>
            <a:endParaRPr lang="en-US" altLang="ja-JP" sz="900" dirty="0"/>
          </a:p>
          <a:p>
            <a:pPr algn="just"/>
            <a:r>
              <a:rPr lang="en-US" altLang="ja-JP" sz="900" dirty="0"/>
              <a:t>  }</a:t>
            </a:r>
          </a:p>
          <a:p>
            <a:pPr algn="just"/>
            <a:r>
              <a:rPr lang="en-US" altLang="ja-JP" sz="900" dirty="0"/>
              <a:t>  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os_disk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name                 = "${</a:t>
            </a:r>
            <a:r>
              <a:rPr lang="en-US" altLang="ja-JP" sz="900" dirty="0" err="1"/>
              <a:t>var.os_disk_name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  caching              = </a:t>
            </a:r>
            <a:r>
              <a:rPr lang="en-US" altLang="ja-JP" sz="900" dirty="0" err="1"/>
              <a:t>var.caching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storage_account_type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var.storage_account_type</a:t>
            </a:r>
            <a:endParaRPr lang="en-US" altLang="ja-JP" sz="900" dirty="0"/>
          </a:p>
          <a:p>
            <a:pPr algn="just"/>
            <a:r>
              <a:rPr lang="en-US" altLang="ja-JP" sz="900" dirty="0"/>
              <a:t>  }</a:t>
            </a:r>
          </a:p>
          <a:p>
            <a:pPr algn="just"/>
            <a:r>
              <a:rPr lang="en-US" altLang="ja-JP" sz="900" dirty="0"/>
              <a:t>  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source_image_reference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publisher = </a:t>
            </a:r>
            <a:r>
              <a:rPr lang="en-US" altLang="ja-JP" sz="900" dirty="0" err="1"/>
              <a:t>var.publisher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offer     = </a:t>
            </a:r>
            <a:r>
              <a:rPr lang="en-US" altLang="ja-JP" sz="900" dirty="0" err="1"/>
              <a:t>var.offer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sku</a:t>
            </a:r>
            <a:r>
              <a:rPr lang="en-US" altLang="ja-JP" sz="900" dirty="0"/>
              <a:t>       = </a:t>
            </a:r>
            <a:r>
              <a:rPr lang="en-US" altLang="ja-JP" sz="900" dirty="0" err="1"/>
              <a:t>var.sku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version   = </a:t>
            </a:r>
            <a:r>
              <a:rPr lang="en-US" altLang="ja-JP" sz="900" dirty="0" err="1"/>
              <a:t>var.source_image_version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}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</p:txBody>
      </p:sp>
      <p:sp>
        <p:nvSpPr>
          <p:cNvPr id="6" name="右矢印 5"/>
          <p:cNvSpPr/>
          <p:nvPr/>
        </p:nvSpPr>
        <p:spPr bwMode="auto">
          <a:xfrm rot="5400000">
            <a:off x="7829430" y="832540"/>
            <a:ext cx="504072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9513" y="1636523"/>
            <a:ext cx="4567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ファイル名：</a:t>
            </a:r>
            <a:r>
              <a:rPr lang="en-US" altLang="ja-JP" b="1" dirty="0" smtClean="0"/>
              <a:t>azure_create_instance.tf(3/3)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95985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事前準備</a:t>
            </a:r>
            <a:r>
              <a:rPr lang="en-US" altLang="ja-JP" dirty="0" smtClean="0"/>
              <a:t>(7/7)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altLang="ja-JP" b="1" dirty="0" smtClean="0"/>
              <a:t>Polic</a:t>
            </a:r>
            <a:r>
              <a:rPr lang="en-US" altLang="ja-JP" b="1" dirty="0"/>
              <a:t>y</a:t>
            </a:r>
            <a:r>
              <a:rPr lang="ja-JP" altLang="en-US" b="1" dirty="0" smtClean="0"/>
              <a:t>の</a:t>
            </a:r>
            <a:r>
              <a:rPr lang="ja-JP" altLang="en-US" b="1" dirty="0"/>
              <a:t>作成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49314" y="1340710"/>
            <a:ext cx="4987307" cy="5078313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900" dirty="0"/>
              <a:t>import "</a:t>
            </a:r>
            <a:r>
              <a:rPr lang="en-US" altLang="ja-JP" sz="900" dirty="0" err="1"/>
              <a:t>tfrun</a:t>
            </a:r>
            <a:r>
              <a:rPr lang="en-US" altLang="ja-JP" sz="900" dirty="0"/>
              <a:t>"</a:t>
            </a:r>
          </a:p>
          <a:p>
            <a:pPr algn="just"/>
            <a:r>
              <a:rPr lang="en-US" altLang="ja-JP" sz="900" dirty="0"/>
              <a:t>import "decimal"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limit = </a:t>
            </a:r>
            <a:r>
              <a:rPr lang="en-US" altLang="ja-JP" sz="900" dirty="0" err="1"/>
              <a:t>decimal.new</a:t>
            </a:r>
            <a:r>
              <a:rPr lang="en-US" altLang="ja-JP" sz="900" dirty="0"/>
              <a:t>(50)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 err="1"/>
              <a:t>cost_limit_by_workspace</a:t>
            </a:r>
            <a:r>
              <a:rPr lang="en-US" altLang="ja-JP" sz="900" dirty="0"/>
              <a:t> = </a:t>
            </a:r>
            <a:r>
              <a:rPr lang="en-US" altLang="ja-JP" sz="900" dirty="0" err="1"/>
              <a:t>func</a:t>
            </a:r>
            <a:r>
              <a:rPr lang="en-US" altLang="ja-JP" sz="900" dirty="0"/>
              <a:t>() {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smtClean="0"/>
              <a:t>if </a:t>
            </a:r>
            <a:r>
              <a:rPr lang="en-US" altLang="ja-JP" sz="900" dirty="0" err="1"/>
              <a:t>tfrun.cost_estimate</a:t>
            </a:r>
            <a:r>
              <a:rPr lang="en-US" altLang="ja-JP" sz="900" dirty="0"/>
              <a:t> else null is null {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print</a:t>
            </a:r>
            <a:r>
              <a:rPr lang="en-US" altLang="ja-JP" sz="900" dirty="0"/>
              <a:t>("no cost estimates available")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return </a:t>
            </a:r>
            <a:r>
              <a:rPr lang="en-US" altLang="ja-JP" sz="900" dirty="0"/>
              <a:t>false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}</a:t>
            </a:r>
            <a:endParaRPr lang="en-US" altLang="ja-JP" sz="900" dirty="0"/>
          </a:p>
          <a:p>
            <a:pPr algn="just"/>
            <a:r>
              <a:rPr lang="en-US" altLang="ja-JP" sz="900" dirty="0"/>
              <a:t>	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err="1" smtClean="0"/>
              <a:t>workspace_name</a:t>
            </a:r>
            <a:r>
              <a:rPr lang="en-US" altLang="ja-JP" sz="900" dirty="0" smtClean="0"/>
              <a:t> </a:t>
            </a:r>
            <a:r>
              <a:rPr lang="en-US" altLang="ja-JP" sz="900" dirty="0"/>
              <a:t>= tfrun.workspace.name</a:t>
            </a:r>
          </a:p>
          <a:p>
            <a:pPr algn="just"/>
            <a:r>
              <a:rPr lang="en-US" altLang="ja-JP" sz="900" dirty="0"/>
              <a:t>	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err="1" smtClean="0"/>
              <a:t>proposed_cost</a:t>
            </a:r>
            <a:r>
              <a:rPr lang="en-US" altLang="ja-JP" sz="900" dirty="0" smtClean="0"/>
              <a:t> </a:t>
            </a:r>
            <a:r>
              <a:rPr lang="en-US" altLang="ja-JP" sz="900" dirty="0"/>
              <a:t>= </a:t>
            </a:r>
            <a:r>
              <a:rPr lang="en-US" altLang="ja-JP" sz="900" dirty="0" err="1"/>
              <a:t>decimal.new</a:t>
            </a:r>
            <a:r>
              <a:rPr lang="en-US" altLang="ja-JP" sz="900" dirty="0"/>
              <a:t>(</a:t>
            </a:r>
            <a:r>
              <a:rPr lang="en-US" altLang="ja-JP" sz="900" dirty="0" err="1"/>
              <a:t>tfrun.cost_estimate.proposed_monthly_cost</a:t>
            </a:r>
            <a:r>
              <a:rPr lang="en-US" altLang="ja-JP" sz="900" dirty="0"/>
              <a:t>)</a:t>
            </a:r>
          </a:p>
          <a:p>
            <a:pPr algn="just"/>
            <a:r>
              <a:rPr lang="en-US" altLang="ja-JP" sz="900" dirty="0"/>
              <a:t>	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smtClean="0"/>
              <a:t>if </a:t>
            </a:r>
            <a:r>
              <a:rPr lang="en-US" altLang="ja-JP" sz="900" dirty="0" err="1"/>
              <a:t>proposed_cost.less_than</a:t>
            </a:r>
            <a:r>
              <a:rPr lang="en-US" altLang="ja-JP" sz="900" dirty="0"/>
              <a:t>(limit) {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print</a:t>
            </a:r>
            <a:r>
              <a:rPr lang="en-US" altLang="ja-JP" sz="900" dirty="0"/>
              <a:t>("Proposed monthly cost", </a:t>
            </a:r>
            <a:r>
              <a:rPr lang="en-US" altLang="ja-JP" sz="900" dirty="0" err="1"/>
              <a:t>proposed_cost.string</a:t>
            </a:r>
            <a:r>
              <a:rPr lang="en-US" altLang="ja-JP" sz="900" dirty="0"/>
              <a:t>,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  </a:t>
            </a:r>
            <a:r>
              <a:rPr lang="en-US" altLang="ja-JP" sz="900" dirty="0" smtClean="0"/>
              <a:t>"</a:t>
            </a:r>
            <a:r>
              <a:rPr lang="en-US" altLang="ja-JP" sz="900" dirty="0"/>
              <a:t>of workspace", </a:t>
            </a:r>
            <a:r>
              <a:rPr lang="en-US" altLang="ja-JP" sz="900" dirty="0" err="1"/>
              <a:t>workspace_name</a:t>
            </a:r>
            <a:r>
              <a:rPr lang="en-US" altLang="ja-JP" sz="900" dirty="0"/>
              <a:t>,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  </a:t>
            </a:r>
            <a:r>
              <a:rPr lang="en-US" altLang="ja-JP" sz="900" dirty="0" smtClean="0"/>
              <a:t>"</a:t>
            </a:r>
            <a:r>
              <a:rPr lang="en-US" altLang="ja-JP" sz="900" dirty="0"/>
              <a:t>is under the limit: $", limit)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return </a:t>
            </a:r>
            <a:r>
              <a:rPr lang="en-US" altLang="ja-JP" sz="900" dirty="0"/>
              <a:t>true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smtClean="0"/>
              <a:t>}</a:t>
            </a:r>
            <a:endParaRPr lang="en-US" altLang="ja-JP" sz="900" dirty="0"/>
          </a:p>
          <a:p>
            <a:pPr algn="just"/>
            <a:r>
              <a:rPr lang="en-US" altLang="ja-JP" sz="900" dirty="0"/>
              <a:t>	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smtClean="0"/>
              <a:t>if </a:t>
            </a:r>
            <a:r>
              <a:rPr lang="en-US" altLang="ja-JP" sz="900" dirty="0" err="1"/>
              <a:t>proposed_cost.greater_than</a:t>
            </a:r>
            <a:r>
              <a:rPr lang="en-US" altLang="ja-JP" sz="900" dirty="0"/>
              <a:t>(limit) {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print</a:t>
            </a:r>
            <a:r>
              <a:rPr lang="en-US" altLang="ja-JP" sz="900" dirty="0"/>
              <a:t>("Proposed monthly cost", </a:t>
            </a:r>
            <a:r>
              <a:rPr lang="en-US" altLang="ja-JP" sz="900" dirty="0" err="1"/>
              <a:t>proposed_cost.string</a:t>
            </a:r>
            <a:r>
              <a:rPr lang="en-US" altLang="ja-JP" sz="900" dirty="0"/>
              <a:t>,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   </a:t>
            </a:r>
            <a:r>
              <a:rPr lang="en-US" altLang="ja-JP" sz="900" dirty="0" smtClean="0"/>
              <a:t>"</a:t>
            </a:r>
            <a:r>
              <a:rPr lang="en-US" altLang="ja-JP" sz="900" dirty="0"/>
              <a:t>of workspace", </a:t>
            </a:r>
            <a:r>
              <a:rPr lang="en-US" altLang="ja-JP" sz="900" dirty="0" err="1"/>
              <a:t>workspace_name</a:t>
            </a:r>
            <a:r>
              <a:rPr lang="en-US" altLang="ja-JP" sz="900" dirty="0"/>
              <a:t>,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   </a:t>
            </a:r>
            <a:r>
              <a:rPr lang="en-US" altLang="ja-JP" sz="900" dirty="0" smtClean="0"/>
              <a:t>"</a:t>
            </a:r>
            <a:r>
              <a:rPr lang="en-US" altLang="ja-JP" sz="900" dirty="0"/>
              <a:t>is over the limit: $", limit)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return </a:t>
            </a:r>
            <a:r>
              <a:rPr lang="en-US" altLang="ja-JP" sz="900" dirty="0"/>
              <a:t>false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}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 err="1"/>
              <a:t>cost_validated</a:t>
            </a:r>
            <a:r>
              <a:rPr lang="en-US" altLang="ja-JP" sz="900" dirty="0"/>
              <a:t> = </a:t>
            </a:r>
            <a:r>
              <a:rPr lang="en-US" altLang="ja-JP" sz="900" dirty="0" err="1"/>
              <a:t>cost_limit_by_workspace</a:t>
            </a:r>
            <a:r>
              <a:rPr lang="en-US" altLang="ja-JP" sz="900" dirty="0"/>
              <a:t>()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main = rule {</a:t>
            </a:r>
          </a:p>
          <a:p>
            <a:pPr algn="just"/>
            <a:r>
              <a:rPr lang="en-US" altLang="ja-JP" sz="900" dirty="0"/>
              <a:t> </a:t>
            </a:r>
            <a:r>
              <a:rPr lang="en-US" altLang="ja-JP" sz="900" dirty="0" smtClean="0"/>
              <a:t> </a:t>
            </a:r>
            <a:r>
              <a:rPr lang="en-US" altLang="ja-JP" sz="900" dirty="0" err="1" smtClean="0"/>
              <a:t>cost_validated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0767" y="1311211"/>
            <a:ext cx="3240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ファイル名：</a:t>
            </a:r>
            <a:endParaRPr kumimoji="1" lang="en-US" altLang="ja-JP" b="1" dirty="0" smtClean="0"/>
          </a:p>
          <a:p>
            <a:r>
              <a:rPr lang="en-US" altLang="ja-JP" b="1" dirty="0" smtClean="0"/>
              <a:t>limit-proposed-monthly-</a:t>
            </a:r>
            <a:r>
              <a:rPr lang="en-US" altLang="ja-JP" b="1" dirty="0" err="1" smtClean="0"/>
              <a:t>cost.sentinel</a:t>
            </a:r>
            <a:endParaRPr kumimoji="1" lang="ja-JP" altLang="en-US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1549" y="2246743"/>
            <a:ext cx="39211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月額のコストを制限するポリシーです。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r>
              <a:rPr kumimoji="1" lang="ja-JP" altLang="en-US" sz="1400" dirty="0" smtClean="0"/>
              <a:t>月額コストが</a:t>
            </a:r>
            <a:r>
              <a:rPr kumimoji="1" lang="en-US" altLang="ja-JP" sz="1400" dirty="0" smtClean="0"/>
              <a:t>$50</a:t>
            </a:r>
            <a:r>
              <a:rPr kumimoji="1" lang="ja-JP" altLang="en-US" sz="1400" dirty="0" smtClean="0"/>
              <a:t>を上回る場合は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Apply</a:t>
            </a:r>
            <a:r>
              <a:rPr lang="ja-JP" altLang="en-US" sz="1400" dirty="0" smtClean="0"/>
              <a:t>を行いません。</a:t>
            </a:r>
            <a:endParaRPr lang="en-US" altLang="ja-JP" sz="1400" dirty="0" smtClean="0"/>
          </a:p>
          <a:p>
            <a:endParaRPr lang="en-US" altLang="ja-JP" sz="1400" dirty="0"/>
          </a:p>
          <a:p>
            <a:r>
              <a:rPr lang="ja-JP" altLang="en-US" sz="1400" dirty="0" smtClean="0"/>
              <a:t>また、その月額コストの</a:t>
            </a:r>
            <a:endParaRPr lang="en-US" altLang="ja-JP" sz="1400" dirty="0" smtClean="0"/>
          </a:p>
          <a:p>
            <a:r>
              <a:rPr lang="ja-JP" altLang="en-US" sz="1400" dirty="0" smtClean="0"/>
              <a:t>総見積りが出力されます。</a:t>
            </a:r>
            <a:endParaRPr lang="en-US" altLang="ja-JP" sz="1400" dirty="0" smtClean="0"/>
          </a:p>
          <a:p>
            <a:endParaRPr kumimoji="1" lang="en-US" altLang="ja-JP" sz="1400" dirty="0"/>
          </a:p>
          <a:p>
            <a:r>
              <a:rPr lang="en-US" altLang="ja-JP" sz="1400" dirty="0" err="1" smtClean="0"/>
              <a:t>AWS,Azure</a:t>
            </a:r>
            <a:r>
              <a:rPr lang="ja-JP" altLang="en-US" sz="1400" dirty="0" smtClean="0"/>
              <a:t>どちらのクラウドにおいても</a:t>
            </a:r>
            <a:endParaRPr lang="en-US" altLang="ja-JP" sz="1400" dirty="0" smtClean="0"/>
          </a:p>
          <a:p>
            <a:r>
              <a:rPr lang="ja-JP" altLang="en-US" sz="1400" dirty="0" smtClean="0"/>
              <a:t>適用可能です。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8175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仕込み編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3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 smtClean="0"/>
              <a:t>　インターフェース</a:t>
            </a:r>
            <a:r>
              <a:rPr lang="ja-JP" altLang="en-US" dirty="0"/>
              <a:t>情報</a:t>
            </a:r>
            <a:r>
              <a:rPr lang="ja-JP" altLang="en-US" dirty="0" smtClean="0"/>
              <a:t>の登録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b="1" dirty="0" smtClean="0"/>
              <a:t>User Token</a:t>
            </a:r>
            <a:r>
              <a:rPr lang="ja-JP" altLang="en-US" b="1" dirty="0" smtClean="0"/>
              <a:t>の発行</a:t>
            </a:r>
            <a:endParaRPr lang="en-US" altLang="ja-JP" b="1" dirty="0" smtClean="0"/>
          </a:p>
          <a:p>
            <a:pPr lvl="1"/>
            <a:r>
              <a:rPr lang="en-US" altLang="ja-JP" dirty="0" smtClean="0"/>
              <a:t>Terraform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Terraform</a:t>
            </a:r>
            <a:r>
              <a:rPr lang="ja-JP" altLang="en-US" dirty="0" smtClean="0"/>
              <a:t>に連携するために、</a:t>
            </a:r>
            <a:r>
              <a:rPr lang="en-US" altLang="ja-JP" dirty="0" smtClean="0"/>
              <a:t>Terraform</a:t>
            </a:r>
            <a:r>
              <a:rPr lang="ja-JP" altLang="en-US" dirty="0" smtClean="0"/>
              <a:t>からユーザートークンを発行する必要があります。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ブラウザより</a:t>
            </a:r>
            <a:r>
              <a:rPr lang="en-US" altLang="ja-JP" dirty="0" smtClean="0"/>
              <a:t>Terraform</a:t>
            </a:r>
            <a:r>
              <a:rPr lang="ja-JP" altLang="en-US" dirty="0" smtClean="0"/>
              <a:t>にログインし、</a:t>
            </a:r>
            <a:r>
              <a:rPr lang="en-US" altLang="ja-JP" dirty="0" smtClean="0"/>
              <a:t>[User</a:t>
            </a:r>
            <a:r>
              <a:rPr lang="ja-JP" altLang="en-US" dirty="0" smtClean="0"/>
              <a:t> </a:t>
            </a:r>
            <a:r>
              <a:rPr lang="en-US" altLang="ja-JP" dirty="0" smtClean="0"/>
              <a:t>Setting]</a:t>
            </a:r>
            <a:r>
              <a:rPr lang="ja-JP" altLang="en-US" dirty="0" smtClean="0"/>
              <a:t>→</a:t>
            </a:r>
            <a:r>
              <a:rPr lang="en-US" altLang="ja-JP" dirty="0" smtClean="0"/>
              <a:t>[Tokens]</a:t>
            </a:r>
            <a:r>
              <a:rPr lang="ja-JP" altLang="en-US" dirty="0" smtClean="0"/>
              <a:t>→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Creat</a:t>
            </a:r>
            <a:r>
              <a:rPr lang="ja-JP" altLang="en-US" dirty="0" smtClean="0"/>
              <a:t> </a:t>
            </a:r>
            <a:r>
              <a:rPr lang="en-US" altLang="ja-JP" dirty="0" smtClean="0"/>
              <a:t>an</a:t>
            </a:r>
            <a:r>
              <a:rPr lang="ja-JP" altLang="en-US" dirty="0" smtClean="0"/>
              <a:t> </a:t>
            </a:r>
            <a:r>
              <a:rPr lang="en-US" altLang="ja-JP" dirty="0" smtClean="0"/>
              <a:t>API</a:t>
            </a:r>
            <a:r>
              <a:rPr lang="ja-JP" altLang="en-US" dirty="0" smtClean="0"/>
              <a:t> </a:t>
            </a:r>
            <a:r>
              <a:rPr lang="en-US" altLang="ja-JP" dirty="0" smtClean="0"/>
              <a:t>token]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の順に押下することで発行することができます。</a:t>
            </a:r>
            <a:endParaRPr lang="en-US" altLang="ja-JP" dirty="0"/>
          </a:p>
          <a:p>
            <a:pPr lvl="1"/>
            <a:endParaRPr lang="en-US" altLang="ja-JP" sz="1400" dirty="0" smtClean="0"/>
          </a:p>
          <a:p>
            <a:pPr lvl="2"/>
            <a:endParaRPr lang="en-US" altLang="ja-JP" dirty="0"/>
          </a:p>
          <a:p>
            <a:pPr marL="288000" lvl="2" indent="0">
              <a:buNone/>
            </a:pPr>
            <a:endParaRPr lang="en-US" altLang="ja-JP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755470" y="2492870"/>
            <a:ext cx="6716838" cy="2001067"/>
            <a:chOff x="827480" y="2755563"/>
            <a:chExt cx="6716838" cy="2001067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2"/>
            <a:srcRect l="9108" r="6586" b="51839"/>
            <a:stretch/>
          </p:blipFill>
          <p:spPr>
            <a:xfrm>
              <a:off x="827480" y="2755563"/>
              <a:ext cx="6696930" cy="189760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4" name="正方形/長方形 3"/>
            <p:cNvSpPr/>
            <p:nvPr/>
          </p:nvSpPr>
          <p:spPr bwMode="auto">
            <a:xfrm>
              <a:off x="6732300" y="3115612"/>
              <a:ext cx="288040" cy="1440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正方形/長方形 6"/>
            <p:cNvSpPr/>
            <p:nvPr/>
          </p:nvSpPr>
          <p:spPr bwMode="auto">
            <a:xfrm>
              <a:off x="6300240" y="3259632"/>
              <a:ext cx="936130" cy="288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930830" y="4195762"/>
              <a:ext cx="1552879" cy="288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2504319" y="3763622"/>
              <a:ext cx="936130" cy="288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184268" y="3070228"/>
              <a:ext cx="36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407034" y="4387298"/>
              <a:ext cx="36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</a:rPr>
                <a:t>②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409107" y="3826430"/>
              <a:ext cx="36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</a:rPr>
                <a:t>③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628812"/>
            <a:ext cx="3587149" cy="158086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40" y="4484906"/>
            <a:ext cx="3065333" cy="1815175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 bwMode="auto">
          <a:xfrm>
            <a:off x="287405" y="5830677"/>
            <a:ext cx="900125" cy="26269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945008" y="5134111"/>
            <a:ext cx="2867441" cy="31255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80073" y="5592691"/>
            <a:ext cx="36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④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851247" y="5290387"/>
            <a:ext cx="36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 bwMode="auto">
          <a:xfrm>
            <a:off x="5704861" y="3802420"/>
            <a:ext cx="3258651" cy="922760"/>
          </a:xfrm>
          <a:prstGeom prst="wedgeRoundRectCallout">
            <a:avLst>
              <a:gd name="adj1" fmla="val -29211"/>
              <a:gd name="adj2" fmla="val 95329"/>
              <a:gd name="adj3" fmla="val 16667"/>
            </a:avLst>
          </a:prstGeom>
          <a:solidFill>
            <a:schemeClr val="bg1"/>
          </a:solidFill>
          <a:ln w="38100">
            <a:solidFill>
              <a:srgbClr val="12499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表示されたトークンをメモしておく</a:t>
            </a:r>
            <a:endParaRPr kumimoji="1" lang="en-US" altLang="ja-JP" sz="1400" dirty="0" smtClean="0">
              <a:latin typeface="+mn-ea"/>
            </a:endParaRPr>
          </a:p>
          <a:p>
            <a:pPr algn="ctr"/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この画面を閉じると再表示できません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914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インターフェース情報の</a:t>
            </a:r>
            <a:r>
              <a:rPr lang="ja-JP" altLang="en-US" dirty="0" smtClean="0"/>
              <a:t>登録</a:t>
            </a:r>
            <a:r>
              <a:rPr lang="en-US" altLang="ja-JP" dirty="0" smtClean="0"/>
              <a:t>(2/2)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sz="1800" b="1" dirty="0" smtClean="0"/>
              <a:t>インターフェース情報</a:t>
            </a:r>
            <a:endParaRPr lang="en-US" altLang="ja-JP" sz="1800" b="1" dirty="0" smtClean="0"/>
          </a:p>
          <a:p>
            <a:pPr lvl="1"/>
            <a:r>
              <a:rPr lang="ja-JP" altLang="en-US" dirty="0" smtClean="0"/>
              <a:t>連携する</a:t>
            </a:r>
            <a:r>
              <a:rPr lang="en-US" altLang="ja-JP" dirty="0" smtClean="0"/>
              <a:t>Terraform</a:t>
            </a:r>
            <a:r>
              <a:rPr lang="ja-JP" altLang="en-US" dirty="0" smtClean="0"/>
              <a:t>の</a:t>
            </a:r>
            <a:r>
              <a:rPr lang="en-US" altLang="ja-JP" dirty="0" smtClean="0"/>
              <a:t>Hostname</a:t>
            </a:r>
            <a:r>
              <a:rPr lang="ja-JP" altLang="en-US" dirty="0" smtClean="0"/>
              <a:t>と、発行した</a:t>
            </a:r>
            <a:r>
              <a:rPr lang="en-US" altLang="ja-JP" dirty="0" err="1" smtClean="0"/>
              <a:t>UserToken</a:t>
            </a:r>
            <a:r>
              <a:rPr lang="ja-JP" altLang="en-US" dirty="0" smtClean="0"/>
              <a:t>を入力します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sz="1100" b="1" dirty="0" smtClean="0">
                <a:solidFill>
                  <a:srgbClr val="FF0000"/>
                </a:solidFill>
              </a:rPr>
              <a:t>※ITA</a:t>
            </a:r>
            <a:r>
              <a:rPr lang="ja-JP" altLang="en-US" sz="1100" b="1" dirty="0" smtClean="0">
                <a:solidFill>
                  <a:srgbClr val="FF0000"/>
                </a:solidFill>
              </a:rPr>
              <a:t>に連携できる</a:t>
            </a:r>
            <a:r>
              <a:rPr lang="en-US" altLang="ja-JP" sz="1100" b="1" dirty="0" smtClean="0">
                <a:solidFill>
                  <a:srgbClr val="FF0000"/>
                </a:solidFill>
              </a:rPr>
              <a:t>Terraform</a:t>
            </a:r>
            <a:r>
              <a:rPr lang="ja-JP" altLang="en-US" sz="1100" b="1" dirty="0">
                <a:solidFill>
                  <a:srgbClr val="FF0000"/>
                </a:solidFill>
              </a:rPr>
              <a:t>は</a:t>
            </a:r>
            <a:r>
              <a:rPr lang="en-US" altLang="ja-JP" sz="1100" b="1" dirty="0" smtClean="0">
                <a:solidFill>
                  <a:srgbClr val="FF0000"/>
                </a:solidFill>
              </a:rPr>
              <a:t>1</a:t>
            </a:r>
            <a:r>
              <a:rPr lang="ja-JP" altLang="en-US" sz="1100" b="1" dirty="0" smtClean="0">
                <a:solidFill>
                  <a:srgbClr val="FF0000"/>
                </a:solidFill>
              </a:rPr>
              <a:t>つのみなので</a:t>
            </a:r>
            <a:r>
              <a:rPr lang="ja-JP" altLang="en-US" sz="1100" b="1" dirty="0">
                <a:solidFill>
                  <a:srgbClr val="FF0000"/>
                </a:solidFill>
              </a:rPr>
              <a:t>、</a:t>
            </a:r>
            <a:r>
              <a:rPr lang="ja-JP" altLang="en-US" sz="1100" b="1" dirty="0" smtClean="0">
                <a:solidFill>
                  <a:srgbClr val="FF0000"/>
                </a:solidFill>
              </a:rPr>
              <a:t>インストール時に最初からある項目を「更新」して値を入力する必要があります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。</a:t>
            </a:r>
            <a:endParaRPr lang="en-US" altLang="ja-JP" sz="14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1600" dirty="0" smtClean="0"/>
              <a:t>メニュー：</a:t>
            </a:r>
            <a:r>
              <a:rPr lang="en-US" altLang="ja-JP" sz="1600" b="1" dirty="0" smtClean="0"/>
              <a:t>Terraform&gt;</a:t>
            </a:r>
            <a:r>
              <a:rPr lang="ja-JP" altLang="en-US" sz="1600" b="1" dirty="0" smtClean="0"/>
              <a:t>インターフェース情報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 smtClean="0"/>
              <a:t>一覧から登録済み項目の </a:t>
            </a:r>
            <a:r>
              <a:rPr lang="en-US" altLang="ja-JP" sz="1600" dirty="0" smtClean="0"/>
              <a:t>[</a:t>
            </a:r>
            <a:r>
              <a:rPr lang="ja-JP" altLang="en-US" sz="1600" dirty="0" smtClean="0"/>
              <a:t>更新</a:t>
            </a:r>
            <a:r>
              <a:rPr lang="en-US" altLang="ja-JP" sz="1600" dirty="0" smtClean="0"/>
              <a:t>]</a:t>
            </a:r>
            <a:r>
              <a:rPr lang="ja-JP" altLang="en-US" sz="1600" dirty="0" smtClean="0"/>
              <a:t> </a:t>
            </a:r>
            <a:r>
              <a:rPr lang="ja-JP" altLang="en-US" sz="1600" dirty="0"/>
              <a:t>を押下する。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/>
              <a:t>各項目</a:t>
            </a:r>
            <a:r>
              <a:rPr lang="ja-JP" altLang="en-US" sz="1600" dirty="0" smtClean="0"/>
              <a:t>へ</a:t>
            </a:r>
            <a:r>
              <a:rPr lang="ja-JP" altLang="en-US" sz="1600" dirty="0"/>
              <a:t>下表</a:t>
            </a:r>
            <a:r>
              <a:rPr lang="ja-JP" altLang="en-US" sz="1600" dirty="0" smtClean="0"/>
              <a:t>のように</a:t>
            </a:r>
            <a:r>
              <a:rPr lang="ja-JP" altLang="en-US" sz="1600" dirty="0"/>
              <a:t>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を押下する。</a:t>
            </a:r>
            <a:endParaRPr lang="en-US" altLang="ja-JP" sz="1600" dirty="0"/>
          </a:p>
          <a:p>
            <a:pPr marL="180000" lvl="1" indent="0">
              <a:buNone/>
            </a:pPr>
            <a:endParaRPr lang="en-US" altLang="ja-JP" sz="2000" b="1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sz="1800" b="1" dirty="0" smtClean="0">
              <a:solidFill>
                <a:srgbClr val="FF0000"/>
              </a:solidFill>
            </a:endParaRPr>
          </a:p>
          <a:p>
            <a:pPr marL="288000" lvl="2" indent="0" algn="ctr">
              <a:buNone/>
            </a:pPr>
            <a:endParaRPr lang="en-US" altLang="ja-JP" b="1" dirty="0" smtClean="0">
              <a:solidFill>
                <a:srgbClr val="FF0000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179512" y="2924930"/>
            <a:ext cx="6923069" cy="1901943"/>
            <a:chOff x="395419" y="2276840"/>
            <a:chExt cx="6923069" cy="1901943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 rotWithShape="1">
            <a:blip r:embed="rId2"/>
            <a:srcRect l="1" t="28464" r="1" b="30008"/>
            <a:stretch/>
          </p:blipFill>
          <p:spPr>
            <a:xfrm>
              <a:off x="395419" y="2276840"/>
              <a:ext cx="6923069" cy="1901943"/>
            </a:xfrm>
            <a:prstGeom prst="rect">
              <a:avLst/>
            </a:prstGeom>
            <a:ln w="28575">
              <a:solidFill>
                <a:srgbClr val="124990"/>
              </a:solidFill>
            </a:ln>
          </p:spPr>
        </p:pic>
        <p:sp>
          <p:nvSpPr>
            <p:cNvPr id="21" name="正方形/長方形 20"/>
            <p:cNvSpPr/>
            <p:nvPr/>
          </p:nvSpPr>
          <p:spPr bwMode="auto">
            <a:xfrm>
              <a:off x="395420" y="2492870"/>
              <a:ext cx="864120" cy="288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正方形/長方形 22"/>
            <p:cNvSpPr/>
            <p:nvPr/>
          </p:nvSpPr>
          <p:spPr bwMode="auto">
            <a:xfrm>
              <a:off x="1691600" y="3789050"/>
              <a:ext cx="288040" cy="1801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3"/>
          <a:srcRect t="-1" r="14433" b="-1633"/>
          <a:stretch/>
        </p:blipFill>
        <p:spPr>
          <a:xfrm>
            <a:off x="2839753" y="3276746"/>
            <a:ext cx="5976830" cy="1803639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sp>
        <p:nvSpPr>
          <p:cNvPr id="3" name="正方形/長方形 2"/>
          <p:cNvSpPr/>
          <p:nvPr/>
        </p:nvSpPr>
        <p:spPr bwMode="auto">
          <a:xfrm>
            <a:off x="2983117" y="3573020"/>
            <a:ext cx="2151758" cy="10442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906858"/>
              </p:ext>
            </p:extLst>
          </p:nvPr>
        </p:nvGraphicFramePr>
        <p:xfrm>
          <a:off x="323410" y="5411005"/>
          <a:ext cx="468282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4141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34141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User</a:t>
                      </a:r>
                      <a:r>
                        <a:rPr kumimoji="1" lang="ja-JP" altLang="en-US" sz="1400" dirty="0" smtClean="0"/>
                        <a:t> </a:t>
                      </a:r>
                      <a:r>
                        <a:rPr kumimoji="1" lang="en-US" altLang="ja-JP" sz="1400" dirty="0" smtClean="0"/>
                        <a:t>Token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(Terraform</a:t>
                      </a:r>
                      <a:r>
                        <a:rPr kumimoji="1" lang="ja-JP" altLang="en-US" sz="1400" dirty="0" smtClean="0"/>
                        <a:t>のドメイン名</a:t>
                      </a:r>
                      <a:r>
                        <a:rPr kumimoji="1" lang="en-US" altLang="ja-JP" sz="1400" dirty="0" smtClean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(</a:t>
                      </a:r>
                      <a:r>
                        <a:rPr kumimoji="1" lang="ja-JP" altLang="en-US" sz="1400" dirty="0" smtClean="0"/>
                        <a:t>任意でご入力下さい</a:t>
                      </a:r>
                      <a:r>
                        <a:rPr kumimoji="1" lang="en-US" altLang="ja-JP" sz="14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2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5" y="2934345"/>
            <a:ext cx="5442965" cy="178141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Organization</a:t>
            </a:r>
            <a:r>
              <a:rPr lang="ja-JP" altLang="en-US" dirty="0" smtClean="0"/>
              <a:t>の登録と連携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Organizatio</a:t>
            </a:r>
            <a:r>
              <a:rPr lang="en-US" altLang="ja-JP" b="1" dirty="0"/>
              <a:t>n</a:t>
            </a:r>
            <a:r>
              <a:rPr kumimoji="1" lang="ja-JP" altLang="en-US" b="1" dirty="0" err="1" smtClean="0"/>
              <a:t>を登</a:t>
            </a:r>
            <a:r>
              <a:rPr kumimoji="1" lang="ja-JP" altLang="en-US" b="1" dirty="0" smtClean="0"/>
              <a:t>録する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 smtClean="0"/>
              <a:t>Organizatio</a:t>
            </a:r>
            <a:r>
              <a:rPr lang="en-US" altLang="ja-JP" sz="1600" dirty="0"/>
              <a:t>n</a:t>
            </a:r>
            <a:r>
              <a:rPr lang="ja-JP" altLang="en-US" sz="1600" dirty="0" smtClean="0"/>
              <a:t>を作成しましょう。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1600" dirty="0" smtClean="0"/>
              <a:t>メニュー：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Organizations</a:t>
            </a:r>
            <a:r>
              <a:rPr lang="ja-JP" altLang="en-US" sz="1600" b="1" dirty="0" smtClean="0"/>
              <a:t>管理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1600" dirty="0" smtClean="0"/>
              <a:t>登録 </a:t>
            </a:r>
            <a:r>
              <a:rPr lang="en-US" altLang="ja-JP" sz="1600" dirty="0" smtClean="0"/>
              <a:t>&gt; </a:t>
            </a:r>
            <a:r>
              <a:rPr lang="ja-JP" altLang="en-US" sz="1600" dirty="0" smtClean="0"/>
              <a:t>登録開始 を押下する。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117320"/>
              </p:ext>
            </p:extLst>
          </p:nvPr>
        </p:nvGraphicFramePr>
        <p:xfrm>
          <a:off x="177212" y="4922839"/>
          <a:ext cx="468282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4141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34141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Organization</a:t>
                      </a:r>
                      <a:r>
                        <a:rPr kumimoji="1" lang="ja-JP" altLang="en-US" sz="1400" dirty="0" smtClean="0"/>
                        <a:t> </a:t>
                      </a:r>
                      <a:r>
                        <a:rPr kumimoji="1" lang="en-US" altLang="ja-JP" sz="1400" dirty="0" smtClean="0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Email</a:t>
                      </a:r>
                      <a:r>
                        <a:rPr kumimoji="1" lang="ja-JP" altLang="en-US" sz="1400" dirty="0" smtClean="0"/>
                        <a:t> </a:t>
                      </a:r>
                      <a:r>
                        <a:rPr kumimoji="1" lang="en-US" altLang="ja-JP" sz="1400" dirty="0" smtClean="0"/>
                        <a:t>address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ITAlearn_org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(</a:t>
                      </a:r>
                      <a:r>
                        <a:rPr kumimoji="1" lang="ja-JP" altLang="en-US" sz="1400" dirty="0" smtClean="0"/>
                        <a:t>任意でご入力下さい</a:t>
                      </a:r>
                      <a:r>
                        <a:rPr kumimoji="1" lang="en-US" altLang="ja-JP" sz="14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 bwMode="auto">
          <a:xfrm>
            <a:off x="755470" y="3501008"/>
            <a:ext cx="2088290" cy="64809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981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30" y="2576495"/>
            <a:ext cx="7788315" cy="1943268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Organizations</a:t>
            </a:r>
            <a:r>
              <a:rPr lang="ja-JP" altLang="en-US" dirty="0" smtClean="0"/>
              <a:t>の登録と連携</a:t>
            </a:r>
            <a:r>
              <a:rPr lang="en-US" altLang="ja-JP" dirty="0" smtClean="0"/>
              <a:t>(2/2)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sz="1800" b="1" dirty="0" smtClean="0"/>
              <a:t>Organization</a:t>
            </a:r>
            <a:r>
              <a:rPr lang="ja-JP" altLang="en-US" sz="1800" b="1" dirty="0" smtClean="0"/>
              <a:t>を連携する</a:t>
            </a:r>
            <a:endParaRPr lang="en-US" altLang="ja-JP" sz="1800" b="1" dirty="0" smtClean="0"/>
          </a:p>
          <a:p>
            <a:pPr lvl="1"/>
            <a:r>
              <a:rPr lang="en-US" altLang="ja-JP" dirty="0" smtClean="0"/>
              <a:t>Organization</a:t>
            </a:r>
            <a:r>
              <a:rPr lang="ja-JP" altLang="en-US" dirty="0" smtClean="0"/>
              <a:t>管理から</a:t>
            </a:r>
            <a:r>
              <a:rPr lang="en-US" altLang="ja-JP" dirty="0" smtClean="0"/>
              <a:t>Organization</a:t>
            </a:r>
            <a:r>
              <a:rPr lang="ja-JP" altLang="en-US" dirty="0" smtClean="0"/>
              <a:t>の項目を作成した後、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[</a:t>
            </a:r>
            <a:r>
              <a:rPr lang="ja-JP" altLang="en-US" dirty="0" smtClean="0"/>
              <a:t>連携状態チェック</a:t>
            </a:r>
            <a:r>
              <a:rPr lang="en-US" altLang="ja-JP" dirty="0" smtClean="0"/>
              <a:t>]</a:t>
            </a:r>
            <a:r>
              <a:rPr lang="ja-JP" altLang="en-US" dirty="0" smtClean="0"/>
              <a:t>で対象の</a:t>
            </a:r>
            <a:r>
              <a:rPr lang="en-US" altLang="ja-JP" dirty="0" smtClean="0"/>
              <a:t>Terraform</a:t>
            </a:r>
            <a:r>
              <a:rPr lang="ja-JP" altLang="en-US" dirty="0" smtClean="0"/>
              <a:t>に追加した</a:t>
            </a:r>
            <a:r>
              <a:rPr lang="en-US" altLang="ja-JP" dirty="0" smtClean="0"/>
              <a:t>Organization</a:t>
            </a:r>
            <a:r>
              <a:rPr lang="ja-JP" altLang="en-US" dirty="0" smtClean="0"/>
              <a:t>があるかどうかをチェックすることができます。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「登録なし」であれば</a:t>
            </a:r>
            <a:r>
              <a:rPr lang="en-US" altLang="ja-JP" dirty="0" smtClean="0"/>
              <a:t>[</a:t>
            </a:r>
            <a:r>
              <a:rPr lang="ja-JP" altLang="en-US" dirty="0" smtClean="0"/>
              <a:t>登録</a:t>
            </a:r>
            <a:r>
              <a:rPr lang="en-US" altLang="ja-JP" dirty="0" smtClean="0"/>
              <a:t>]</a:t>
            </a:r>
            <a:r>
              <a:rPr lang="ja-JP" altLang="en-US" dirty="0" smtClean="0"/>
              <a:t>を押下することで対象の</a:t>
            </a:r>
            <a:r>
              <a:rPr lang="en-US" altLang="ja-JP" dirty="0" smtClean="0"/>
              <a:t>Terraform</a:t>
            </a:r>
            <a:r>
              <a:rPr lang="ja-JP" altLang="en-US" dirty="0" smtClean="0"/>
              <a:t>に</a:t>
            </a:r>
            <a:r>
              <a:rPr lang="en-US" altLang="ja-JP" dirty="0" smtClean="0"/>
              <a:t>Organization</a:t>
            </a:r>
            <a:r>
              <a:rPr lang="ja-JP" altLang="en-US" dirty="0" smtClean="0"/>
              <a:t>を作成できます。</a:t>
            </a:r>
            <a:endParaRPr lang="en-US" altLang="ja-JP" dirty="0"/>
          </a:p>
          <a:p>
            <a:pPr lvl="1"/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05" y="4646519"/>
            <a:ext cx="6749008" cy="1709864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sp>
        <p:nvSpPr>
          <p:cNvPr id="6" name="正方形/長方形 5"/>
          <p:cNvSpPr/>
          <p:nvPr/>
        </p:nvSpPr>
        <p:spPr bwMode="auto">
          <a:xfrm>
            <a:off x="6948330" y="3505575"/>
            <a:ext cx="360050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4067930" y="5620444"/>
            <a:ext cx="4032560" cy="31315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曲折矢印 6"/>
          <p:cNvSpPr/>
          <p:nvPr/>
        </p:nvSpPr>
        <p:spPr bwMode="auto">
          <a:xfrm rot="10800000" flipH="1">
            <a:off x="783873" y="4749187"/>
            <a:ext cx="1430632" cy="1367064"/>
          </a:xfrm>
          <a:prstGeom prst="ben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581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 smtClean="0">
                <a:latin typeface="+mn-ea"/>
                <a:hlinkClick r:id="rId2" action="ppaction://hlinksldjump"/>
              </a:rPr>
              <a:t>1.</a:t>
            </a:r>
            <a:r>
              <a:rPr lang="ja-JP" altLang="en-US" sz="1400" dirty="0" smtClean="0">
                <a:latin typeface="+mn-ea"/>
                <a:hlinkClick r:id="rId2" action="ppaction://hlinksldjump"/>
              </a:rPr>
              <a:t>はじめに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3" action="ppaction://hlinksldjump"/>
              </a:rPr>
              <a:t>1.1</a:t>
            </a:r>
            <a:r>
              <a:rPr lang="ja-JP" altLang="en-US" sz="1400" dirty="0" smtClean="0">
                <a:latin typeface="+mn-ea"/>
                <a:hlinkClick r:id="rId3" action="ppaction://hlinksldjump"/>
              </a:rPr>
              <a:t>　はじめに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4" action="ppaction://hlinksldjump"/>
              </a:rPr>
              <a:t>1.2</a:t>
            </a:r>
            <a:r>
              <a:rPr lang="ja-JP" altLang="en-US" sz="1400" dirty="0" smtClean="0">
                <a:latin typeface="+mn-ea"/>
                <a:hlinkClick r:id="rId4" action="ppaction://hlinksldjump"/>
              </a:rPr>
              <a:t>　作業環境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  <a:hlinkClick r:id="rId5" action="ppaction://hlinksldjump"/>
              </a:rPr>
              <a:t>2.</a:t>
            </a:r>
            <a:r>
              <a:rPr lang="ja-JP" altLang="en-US" sz="1400" dirty="0" smtClean="0">
                <a:latin typeface="+mn-ea"/>
                <a:hlinkClick r:id="rId5" action="ppaction://hlinksldjump"/>
              </a:rPr>
              <a:t>　実習　</a:t>
            </a:r>
            <a:r>
              <a:rPr lang="en-US" altLang="ja-JP" sz="1400" dirty="0" smtClean="0">
                <a:latin typeface="+mn-ea"/>
                <a:hlinkClick r:id="rId5" action="ppaction://hlinksldjump"/>
              </a:rPr>
              <a:t>Terraform Driver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6" action="ppaction://hlinksldjump"/>
              </a:rPr>
              <a:t>2.1</a:t>
            </a:r>
            <a:r>
              <a:rPr lang="ja-JP" altLang="en-US" sz="1400" dirty="0" smtClean="0">
                <a:latin typeface="+mn-ea"/>
                <a:hlinkClick r:id="rId6" action="ppaction://hlinksldjump"/>
              </a:rPr>
              <a:t>　シナリオ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7" action="ppaction://hlinksldjump"/>
              </a:rPr>
              <a:t>2.2</a:t>
            </a:r>
            <a:r>
              <a:rPr lang="ja-JP" altLang="en-US" sz="1400" dirty="0" smtClean="0">
                <a:latin typeface="+mn-ea"/>
                <a:hlinkClick r:id="rId7" action="ppaction://hlinksldjump"/>
              </a:rPr>
              <a:t>　事前準備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  <a:hlinkClick r:id="rId8" action="ppaction://hlinksldjump"/>
              </a:rPr>
              <a:t>3.</a:t>
            </a:r>
            <a:r>
              <a:rPr lang="ja-JP" altLang="en-US" sz="1400" dirty="0" smtClean="0">
                <a:latin typeface="+mn-ea"/>
                <a:hlinkClick r:id="rId8" action="ppaction://hlinksldjump"/>
              </a:rPr>
              <a:t>　仕込み編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9" action="ppaction://hlinksldjump"/>
              </a:rPr>
              <a:t>3.1</a:t>
            </a:r>
            <a:r>
              <a:rPr lang="ja-JP" altLang="en-US" sz="1400" dirty="0" smtClean="0">
                <a:latin typeface="+mn-ea"/>
                <a:hlinkClick r:id="rId9" action="ppaction://hlinksldjump"/>
              </a:rPr>
              <a:t>　インターフェース情報の登録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0" action="ppaction://hlinksldjump"/>
              </a:rPr>
              <a:t>3.2</a:t>
            </a:r>
            <a:r>
              <a:rPr lang="ja-JP" altLang="en-US" sz="1400" dirty="0" smtClean="0">
                <a:latin typeface="+mn-ea"/>
                <a:hlinkClick r:id="rId10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0" action="ppaction://hlinksldjump"/>
              </a:rPr>
              <a:t>Organization</a:t>
            </a:r>
            <a:r>
              <a:rPr lang="ja-JP" altLang="en-US" sz="1400" dirty="0" smtClean="0">
                <a:latin typeface="+mn-ea"/>
                <a:hlinkClick r:id="rId10" action="ppaction://hlinksldjump"/>
              </a:rPr>
              <a:t>の登録と連携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1" action="ppaction://hlinksldjump"/>
              </a:rPr>
              <a:t>3.3</a:t>
            </a:r>
            <a:r>
              <a:rPr lang="ja-JP" altLang="en-US" sz="1400" dirty="0" smtClean="0">
                <a:latin typeface="+mn-ea"/>
                <a:hlinkClick r:id="rId11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1" action="ppaction://hlinksldjump"/>
              </a:rPr>
              <a:t>Workspace</a:t>
            </a:r>
            <a:r>
              <a:rPr lang="ja-JP" altLang="en-US" sz="1400" dirty="0" smtClean="0">
                <a:latin typeface="+mn-ea"/>
                <a:hlinkClick r:id="rId11" action="ppaction://hlinksldjump"/>
              </a:rPr>
              <a:t>の登録と連携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2" action="ppaction://hlinksldjump"/>
              </a:rPr>
              <a:t>3.4</a:t>
            </a:r>
            <a:r>
              <a:rPr lang="ja-JP" altLang="en-US" sz="1400" dirty="0" smtClean="0">
                <a:latin typeface="+mn-ea"/>
                <a:hlinkClick r:id="rId12" action="ppaction://hlinksldjump"/>
              </a:rPr>
              <a:t>　作業パターン</a:t>
            </a:r>
            <a:r>
              <a:rPr lang="en-US" altLang="ja-JP" sz="1400" dirty="0" smtClean="0">
                <a:latin typeface="+mn-ea"/>
                <a:hlinkClick r:id="rId12" action="ppaction://hlinksldjump"/>
              </a:rPr>
              <a:t>(Movement)</a:t>
            </a:r>
            <a:r>
              <a:rPr lang="ja-JP" altLang="en-US" sz="1400" dirty="0" smtClean="0">
                <a:latin typeface="+mn-ea"/>
                <a:hlinkClick r:id="rId12" action="ppaction://hlinksldjump"/>
              </a:rPr>
              <a:t>の登録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3" action="ppaction://hlinksldjump"/>
              </a:rPr>
              <a:t>3.5</a:t>
            </a:r>
            <a:r>
              <a:rPr lang="ja-JP" altLang="en-US" sz="1400" dirty="0" smtClean="0">
                <a:latin typeface="+mn-ea"/>
                <a:hlinkClick r:id="rId13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3" action="ppaction://hlinksldjump"/>
              </a:rPr>
              <a:t>Module</a:t>
            </a:r>
            <a:r>
              <a:rPr lang="ja-JP" altLang="en-US" sz="1400" dirty="0" smtClean="0">
                <a:latin typeface="+mn-ea"/>
                <a:hlinkClick r:id="rId13" action="ppaction://hlinksldjump"/>
              </a:rPr>
              <a:t>素材の登録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4" action="ppaction://hlinksldjump"/>
              </a:rPr>
              <a:t>3.6</a:t>
            </a:r>
            <a:r>
              <a:rPr lang="ja-JP" altLang="en-US" sz="1400" dirty="0" smtClean="0">
                <a:latin typeface="+mn-ea"/>
                <a:hlinkClick r:id="rId14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4" action="ppaction://hlinksldjump"/>
              </a:rPr>
              <a:t>Policy</a:t>
            </a:r>
            <a:r>
              <a:rPr lang="ja-JP" altLang="en-US" sz="1400" dirty="0" smtClean="0">
                <a:latin typeface="+mn-ea"/>
                <a:hlinkClick r:id="rId14" action="ppaction://hlinksldjump"/>
              </a:rPr>
              <a:t>素材の登録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5" action="ppaction://hlinksldjump"/>
              </a:rPr>
              <a:t>3.7</a:t>
            </a:r>
            <a:r>
              <a:rPr lang="ja-JP" altLang="en-US" sz="1400" dirty="0" smtClean="0">
                <a:latin typeface="+mn-ea"/>
                <a:hlinkClick r:id="rId15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5" action="ppaction://hlinksldjump"/>
              </a:rPr>
              <a:t>Policy Set</a:t>
            </a:r>
            <a:r>
              <a:rPr lang="ja-JP" altLang="en-US" sz="1400" dirty="0" smtClean="0">
                <a:latin typeface="+mn-ea"/>
                <a:hlinkClick r:id="rId15" action="ppaction://hlinksldjump"/>
              </a:rPr>
              <a:t>の登録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6" action="ppaction://hlinksldjump"/>
              </a:rPr>
              <a:t>3.8</a:t>
            </a:r>
            <a:r>
              <a:rPr lang="ja-JP" altLang="en-US" sz="1400" dirty="0" smtClean="0">
                <a:latin typeface="+mn-ea"/>
                <a:hlinkClick r:id="rId16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6" action="ppaction://hlinksldjump"/>
              </a:rPr>
              <a:t>Policy Set</a:t>
            </a:r>
            <a:r>
              <a:rPr lang="ja-JP" altLang="en-US" sz="1400" dirty="0" smtClean="0">
                <a:latin typeface="+mn-ea"/>
                <a:hlinkClick r:id="rId16" action="ppaction://hlinksldjump"/>
              </a:rPr>
              <a:t>と</a:t>
            </a:r>
            <a:r>
              <a:rPr lang="en-US" altLang="ja-JP" sz="1400" dirty="0" smtClean="0">
                <a:latin typeface="+mn-ea"/>
                <a:hlinkClick r:id="rId16" action="ppaction://hlinksldjump"/>
              </a:rPr>
              <a:t>Policy</a:t>
            </a:r>
            <a:r>
              <a:rPr lang="ja-JP" altLang="en-US" sz="1400" dirty="0" smtClean="0">
                <a:latin typeface="+mn-ea"/>
                <a:hlinkClick r:id="rId16" action="ppaction://hlinksldjump"/>
              </a:rPr>
              <a:t>の紐付け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7" action="ppaction://hlinksldjump"/>
              </a:rPr>
              <a:t>3.9</a:t>
            </a:r>
            <a:r>
              <a:rPr lang="ja-JP" altLang="en-US" sz="1400" dirty="0" smtClean="0">
                <a:latin typeface="+mn-ea"/>
                <a:hlinkClick r:id="rId17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7" action="ppaction://hlinksldjump"/>
              </a:rPr>
              <a:t>Policy Set</a:t>
            </a:r>
            <a:r>
              <a:rPr lang="ja-JP" altLang="en-US" sz="1400" dirty="0" smtClean="0">
                <a:latin typeface="+mn-ea"/>
                <a:hlinkClick r:id="rId17" action="ppaction://hlinksldjump"/>
              </a:rPr>
              <a:t>と</a:t>
            </a:r>
            <a:r>
              <a:rPr lang="en-US" altLang="ja-JP" sz="1400" dirty="0" smtClean="0">
                <a:latin typeface="+mn-ea"/>
                <a:hlinkClick r:id="rId17" action="ppaction://hlinksldjump"/>
              </a:rPr>
              <a:t>Workspace</a:t>
            </a:r>
            <a:r>
              <a:rPr lang="ja-JP" altLang="en-US" sz="1400" dirty="0" smtClean="0">
                <a:latin typeface="+mn-ea"/>
                <a:hlinkClick r:id="rId17" action="ppaction://hlinksldjump"/>
              </a:rPr>
              <a:t>の紐付け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  <a:hlinkClick r:id="rId18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8" action="ppaction://hlinksldjump"/>
              </a:rPr>
              <a:t>3.10</a:t>
            </a:r>
            <a:r>
              <a:rPr lang="ja-JP" altLang="en-US" sz="1400" dirty="0" smtClean="0">
                <a:latin typeface="+mn-ea"/>
                <a:hlinkClick r:id="rId18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8" action="ppaction://hlinksldjump"/>
              </a:rPr>
              <a:t>Movement</a:t>
            </a:r>
            <a:r>
              <a:rPr lang="ja-JP" altLang="en-US" sz="1400" dirty="0" smtClean="0">
                <a:latin typeface="+mn-ea"/>
                <a:hlinkClick r:id="rId18" action="ppaction://hlinksldjump"/>
              </a:rPr>
              <a:t>に</a:t>
            </a:r>
            <a:r>
              <a:rPr lang="en-US" altLang="ja-JP" sz="1400" dirty="0" smtClean="0">
                <a:latin typeface="+mn-ea"/>
                <a:hlinkClick r:id="rId18" action="ppaction://hlinksldjump"/>
              </a:rPr>
              <a:t>Module</a:t>
            </a:r>
            <a:r>
              <a:rPr lang="ja-JP" altLang="en-US" sz="1400" dirty="0" smtClean="0">
                <a:latin typeface="+mn-ea"/>
                <a:hlinkClick r:id="rId18" action="ppaction://hlinksldjump"/>
              </a:rPr>
              <a:t>素材を指定</a:t>
            </a:r>
            <a:r>
              <a:rPr lang="ja-JP" altLang="en-US" sz="1400" dirty="0">
                <a:latin typeface="+mn-ea"/>
              </a:rPr>
              <a:t>　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9480" y="557787"/>
            <a:ext cx="748904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+mn-ea"/>
                <a:hlinkClick r:id="rId14" action="ppaction://hlinksldjump"/>
              </a:rPr>
              <a:t>4.</a:t>
            </a:r>
            <a:r>
              <a:rPr lang="ja-JP" altLang="en-US" sz="1400" dirty="0">
                <a:latin typeface="+mn-ea"/>
                <a:hlinkClick r:id="rId14" action="ppaction://hlinksldjump"/>
              </a:rPr>
              <a:t>　実行編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5" action="ppaction://hlinksldjump"/>
              </a:rPr>
              <a:t>4.1 </a:t>
            </a:r>
            <a:r>
              <a:rPr lang="ja-JP" altLang="en-US" sz="1400" dirty="0">
                <a:latin typeface="+mn-ea"/>
                <a:hlinkClick r:id="rId15" action="ppaction://hlinksldjump"/>
              </a:rPr>
              <a:t>オペレーションの登録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6" action="ppaction://hlinksldjump"/>
              </a:rPr>
              <a:t>4.2</a:t>
            </a:r>
            <a:r>
              <a:rPr lang="ja-JP" altLang="en-US" sz="1400" dirty="0">
                <a:latin typeface="+mn-ea"/>
                <a:hlinkClick r:id="rId16" action="ppaction://hlinksldjump"/>
              </a:rPr>
              <a:t>　変数値の設定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9" action="ppaction://hlinksldjump"/>
              </a:rPr>
              <a:t>4.3</a:t>
            </a:r>
            <a:r>
              <a:rPr lang="ja-JP" altLang="en-US" sz="1400" dirty="0">
                <a:latin typeface="+mn-ea"/>
                <a:hlinkClick r:id="rId19" action="ppaction://hlinksldjump"/>
              </a:rPr>
              <a:t>　</a:t>
            </a:r>
            <a:r>
              <a:rPr lang="en-US" altLang="ja-JP" sz="1400" dirty="0">
                <a:latin typeface="+mn-ea"/>
                <a:hlinkClick r:id="rId19" action="ppaction://hlinksldjump"/>
              </a:rPr>
              <a:t>Plan</a:t>
            </a:r>
            <a:r>
              <a:rPr lang="ja-JP" altLang="en-US" sz="1400" dirty="0">
                <a:latin typeface="+mn-ea"/>
                <a:hlinkClick r:id="rId19" action="ppaction://hlinksldjump"/>
              </a:rPr>
              <a:t>を確認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0" action="ppaction://hlinksldjump"/>
              </a:rPr>
              <a:t>4.4</a:t>
            </a:r>
            <a:r>
              <a:rPr lang="ja-JP" altLang="en-US" sz="1400" dirty="0">
                <a:latin typeface="+mn-ea"/>
                <a:hlinkClick r:id="rId20" action="ppaction://hlinksldjump"/>
              </a:rPr>
              <a:t>　</a:t>
            </a:r>
            <a:r>
              <a:rPr lang="en-US" altLang="ja-JP" sz="1400" dirty="0" err="1">
                <a:latin typeface="+mn-ea"/>
                <a:hlinkClick r:id="rId20" action="ppaction://hlinksldjump"/>
              </a:rPr>
              <a:t>PolicyCheck</a:t>
            </a:r>
            <a:r>
              <a:rPr lang="ja-JP" altLang="en-US" sz="1400" dirty="0">
                <a:latin typeface="+mn-ea"/>
                <a:hlinkClick r:id="rId20" action="ppaction://hlinksldjump"/>
              </a:rPr>
              <a:t>ログを確認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1" action="ppaction://hlinksldjump"/>
              </a:rPr>
              <a:t>4.5</a:t>
            </a:r>
            <a:r>
              <a:rPr lang="ja-JP" altLang="en-US" sz="1400" dirty="0">
                <a:latin typeface="+mn-ea"/>
                <a:hlinkClick r:id="rId21" action="ppaction://hlinksldjump"/>
              </a:rPr>
              <a:t>　</a:t>
            </a:r>
            <a:r>
              <a:rPr lang="en-US" altLang="ja-JP" sz="1400" dirty="0">
                <a:latin typeface="+mn-ea"/>
                <a:hlinkClick r:id="rId21" action="ppaction://hlinksldjump"/>
              </a:rPr>
              <a:t>VM</a:t>
            </a:r>
            <a:r>
              <a:rPr lang="ja-JP" altLang="en-US" sz="1400" dirty="0">
                <a:latin typeface="+mn-ea"/>
                <a:hlinkClick r:id="rId21" action="ppaction://hlinksldjump"/>
              </a:rPr>
              <a:t>のサイズを変更して再度確認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2" action="ppaction://hlinksldjump"/>
              </a:rPr>
              <a:t>4.6</a:t>
            </a:r>
            <a:r>
              <a:rPr lang="ja-JP" altLang="en-US" sz="1400" dirty="0">
                <a:latin typeface="+mn-ea"/>
                <a:hlinkClick r:id="rId22" action="ppaction://hlinksldjump"/>
              </a:rPr>
              <a:t>　再度</a:t>
            </a:r>
            <a:r>
              <a:rPr lang="en-US" altLang="ja-JP" sz="1400" dirty="0" err="1">
                <a:latin typeface="+mn-ea"/>
                <a:hlinkClick r:id="rId22" action="ppaction://hlinksldjump"/>
              </a:rPr>
              <a:t>PolicyCheck</a:t>
            </a:r>
            <a:r>
              <a:rPr lang="ja-JP" altLang="en-US" sz="1400" dirty="0">
                <a:latin typeface="+mn-ea"/>
                <a:hlinkClick r:id="rId22" action="ppaction://hlinksldjump"/>
              </a:rPr>
              <a:t>ログを確認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3" action="ppaction://hlinksldjump"/>
              </a:rPr>
              <a:t>4.7</a:t>
            </a:r>
            <a:r>
              <a:rPr lang="ja-JP" altLang="en-US" sz="1400" dirty="0">
                <a:latin typeface="+mn-ea"/>
                <a:hlinkClick r:id="rId23" action="ppaction://hlinksldjump"/>
              </a:rPr>
              <a:t>　作業実行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zh-TW" sz="1400" dirty="0">
                <a:latin typeface="+mn-ea"/>
                <a:hlinkClick r:id="rId24" action="ppaction://hlinksldjump"/>
              </a:rPr>
              <a:t>4.8</a:t>
            </a:r>
            <a:r>
              <a:rPr lang="zh-TW" altLang="en-US" sz="1400" dirty="0">
                <a:latin typeface="+mn-ea"/>
                <a:hlinkClick r:id="rId24" action="ppaction://hlinksldjump"/>
              </a:rPr>
              <a:t>　実行状態確認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5" action="ppaction://hlinksldjump"/>
              </a:rPr>
              <a:t>4.9</a:t>
            </a:r>
            <a:r>
              <a:rPr lang="ja-JP" altLang="en-US" sz="1400" dirty="0">
                <a:latin typeface="+mn-ea"/>
                <a:hlinkClick r:id="rId25" action="ppaction://hlinksldjump"/>
              </a:rPr>
              <a:t>　数値を変更して再度実行</a:t>
            </a:r>
            <a:endParaRPr lang="en-US" altLang="ja-JP" sz="1400" dirty="0">
              <a:latin typeface="+mn-ea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19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63" y="3054179"/>
            <a:ext cx="4265483" cy="188116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 smtClean="0"/>
              <a:t>　</a:t>
            </a:r>
            <a:r>
              <a:rPr lang="en-US" altLang="ja-JP" dirty="0" smtClean="0"/>
              <a:t>Workspac</a:t>
            </a:r>
            <a:r>
              <a:rPr lang="en-US" altLang="ja-JP" dirty="0"/>
              <a:t>e</a:t>
            </a:r>
            <a:r>
              <a:rPr lang="ja-JP" altLang="en-US" dirty="0" smtClean="0"/>
              <a:t>の登録と連携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Workspac</a:t>
            </a:r>
            <a:r>
              <a:rPr lang="en-US" altLang="ja-JP" b="1" dirty="0"/>
              <a:t>e</a:t>
            </a:r>
            <a:r>
              <a:rPr kumimoji="1" lang="ja-JP" altLang="en-US" b="1" dirty="0" err="1" smtClean="0"/>
              <a:t>を登</a:t>
            </a:r>
            <a:r>
              <a:rPr kumimoji="1" lang="ja-JP" altLang="en-US" b="1" dirty="0" smtClean="0"/>
              <a:t>録する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 smtClean="0"/>
              <a:t>Workspac</a:t>
            </a:r>
            <a:r>
              <a:rPr lang="en-US" altLang="ja-JP" sz="1600" dirty="0"/>
              <a:t>e</a:t>
            </a:r>
            <a:r>
              <a:rPr lang="ja-JP" altLang="en-US" sz="1600" dirty="0" smtClean="0"/>
              <a:t>を作成しましょう。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1600" dirty="0" smtClean="0"/>
              <a:t>メニュー：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Workspace</a:t>
            </a:r>
            <a:r>
              <a:rPr lang="en-US" altLang="ja-JP" sz="1600" b="1" dirty="0"/>
              <a:t>s</a:t>
            </a:r>
            <a:r>
              <a:rPr lang="ja-JP" altLang="en-US" sz="1600" b="1" dirty="0" smtClean="0"/>
              <a:t>管理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1600" dirty="0" smtClean="0"/>
              <a:t>登録 </a:t>
            </a:r>
            <a:r>
              <a:rPr lang="en-US" altLang="ja-JP" sz="1600" dirty="0" smtClean="0"/>
              <a:t>&gt; </a:t>
            </a:r>
            <a:r>
              <a:rPr lang="ja-JP" altLang="en-US" sz="1600" dirty="0" smtClean="0"/>
              <a:t>登録開始 を押下する。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827480" y="3429000"/>
            <a:ext cx="2232310" cy="9361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29076"/>
              </p:ext>
            </p:extLst>
          </p:nvPr>
        </p:nvGraphicFramePr>
        <p:xfrm>
          <a:off x="312716" y="5107738"/>
          <a:ext cx="6096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8012032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0602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Organization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Workspace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1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ITAlearn_org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ITA-demo-AWS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5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ITAlearn_org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ITA-demo-Azure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77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7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54" y="3256160"/>
            <a:ext cx="5887985" cy="171687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005" y="4950431"/>
            <a:ext cx="6302529" cy="1378926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/>
              <a:t>Workspace</a:t>
            </a:r>
            <a:r>
              <a:rPr lang="ja-JP" altLang="en-US" dirty="0"/>
              <a:t>の登録と連携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sz="1800" b="1" dirty="0" smtClean="0"/>
              <a:t>Workspace</a:t>
            </a:r>
            <a:r>
              <a:rPr lang="ja-JP" altLang="en-US" sz="1800" b="1" dirty="0" smtClean="0"/>
              <a:t>を連携する</a:t>
            </a:r>
            <a:endParaRPr lang="en-US" altLang="ja-JP" sz="1800" b="1" dirty="0" smtClean="0"/>
          </a:p>
          <a:p>
            <a:pPr lvl="1"/>
            <a:r>
              <a:rPr lang="en-US" altLang="ja-JP" dirty="0" smtClean="0"/>
              <a:t>Workspaces</a:t>
            </a:r>
            <a:r>
              <a:rPr lang="ja-JP" altLang="en-US" dirty="0" smtClean="0"/>
              <a:t>管理から</a:t>
            </a:r>
            <a:r>
              <a:rPr lang="en-US" altLang="ja-JP" dirty="0" smtClean="0"/>
              <a:t>Workspace</a:t>
            </a:r>
            <a:r>
              <a:rPr lang="ja-JP" altLang="en-US" dirty="0" smtClean="0"/>
              <a:t>の項目を作成した後、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[</a:t>
            </a:r>
            <a:r>
              <a:rPr lang="ja-JP" altLang="en-US" dirty="0" smtClean="0"/>
              <a:t>連携状態チェック</a:t>
            </a:r>
            <a:r>
              <a:rPr lang="en-US" altLang="ja-JP" dirty="0" smtClean="0"/>
              <a:t>]</a:t>
            </a:r>
            <a:r>
              <a:rPr lang="ja-JP" altLang="en-US" dirty="0" smtClean="0"/>
              <a:t>で対象の</a:t>
            </a:r>
            <a:r>
              <a:rPr lang="en-US" altLang="ja-JP" dirty="0" smtClean="0"/>
              <a:t>Terraform</a:t>
            </a:r>
            <a:r>
              <a:rPr lang="ja-JP" altLang="en-US" dirty="0" smtClean="0"/>
              <a:t>に追加した</a:t>
            </a:r>
            <a:r>
              <a:rPr lang="en-US" altLang="ja-JP" dirty="0" smtClean="0"/>
              <a:t>Workspace</a:t>
            </a:r>
            <a:r>
              <a:rPr lang="ja-JP" altLang="en-US" dirty="0" smtClean="0"/>
              <a:t>があるかどうかをチェックすることができます。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「登録なし」であれば</a:t>
            </a:r>
            <a:r>
              <a:rPr lang="en-US" altLang="ja-JP" dirty="0" smtClean="0"/>
              <a:t>[</a:t>
            </a:r>
            <a:r>
              <a:rPr lang="ja-JP" altLang="en-US" dirty="0" smtClean="0"/>
              <a:t>登録</a:t>
            </a:r>
            <a:r>
              <a:rPr lang="en-US" altLang="ja-JP" dirty="0" smtClean="0"/>
              <a:t>]</a:t>
            </a:r>
            <a:r>
              <a:rPr lang="ja-JP" altLang="en-US" dirty="0" smtClean="0"/>
              <a:t>を押下することで対象の</a:t>
            </a:r>
            <a:r>
              <a:rPr lang="en-US" altLang="ja-JP" dirty="0" smtClean="0"/>
              <a:t>Terraform</a:t>
            </a:r>
            <a:r>
              <a:rPr lang="ja-JP" altLang="en-US" dirty="0" smtClean="0"/>
              <a:t>に</a:t>
            </a:r>
            <a:r>
              <a:rPr lang="en-US" altLang="ja-JP" dirty="0" smtClean="0"/>
              <a:t>Workspace</a:t>
            </a:r>
            <a:r>
              <a:rPr lang="ja-JP" altLang="en-US" dirty="0" smtClean="0"/>
              <a:t>を作成できます。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b="1" dirty="0" smtClean="0">
                <a:solidFill>
                  <a:srgbClr val="FF0000"/>
                </a:solidFill>
              </a:rPr>
              <a:t>※Workspace</a:t>
            </a:r>
            <a:r>
              <a:rPr lang="ja-JP" altLang="en-US" b="1" dirty="0" smtClean="0">
                <a:solidFill>
                  <a:srgbClr val="FF0000"/>
                </a:solidFill>
              </a:rPr>
              <a:t>は</a:t>
            </a:r>
            <a:r>
              <a:rPr lang="en-US" altLang="ja-JP" b="1" dirty="0" smtClean="0">
                <a:solidFill>
                  <a:srgbClr val="FF0000"/>
                </a:solidFill>
              </a:rPr>
              <a:t>Organization</a:t>
            </a:r>
            <a:r>
              <a:rPr lang="ja-JP" altLang="en-US" b="1" dirty="0" smtClean="0">
                <a:solidFill>
                  <a:srgbClr val="FF0000"/>
                </a:solidFill>
              </a:rPr>
              <a:t>上に作成されるため、必ず先に</a:t>
            </a:r>
            <a:r>
              <a:rPr lang="en-US" altLang="ja-JP" b="1" dirty="0" smtClean="0">
                <a:solidFill>
                  <a:srgbClr val="FF0000"/>
                </a:solidFill>
              </a:rPr>
              <a:t>Organization</a:t>
            </a:r>
            <a:r>
              <a:rPr lang="ja-JP" altLang="en-US" b="1" dirty="0" smtClean="0">
                <a:solidFill>
                  <a:srgbClr val="FF0000"/>
                </a:solidFill>
              </a:rPr>
              <a:t>を対象の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Terraform</a:t>
            </a:r>
            <a:r>
              <a:rPr lang="ja-JP" altLang="en-US" b="1" dirty="0" smtClean="0">
                <a:solidFill>
                  <a:srgbClr val="FF0000"/>
                </a:solidFill>
              </a:rPr>
              <a:t>に作成しておく必要があります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1"/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5430269" y="4046121"/>
            <a:ext cx="225390" cy="16173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2411700" y="5877340"/>
            <a:ext cx="5832810" cy="44608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曲折矢印 6"/>
          <p:cNvSpPr/>
          <p:nvPr/>
        </p:nvSpPr>
        <p:spPr bwMode="auto">
          <a:xfrm rot="10800000" flipH="1">
            <a:off x="796353" y="4956362"/>
            <a:ext cx="1430632" cy="1367064"/>
          </a:xfrm>
          <a:prstGeom prst="ben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896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61982"/>
            <a:ext cx="5179293" cy="196593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ja-JP" altLang="en-US" dirty="0" smtClean="0"/>
              <a:t>作業</a:t>
            </a:r>
            <a:r>
              <a:rPr lang="ja-JP" altLang="en-US" dirty="0"/>
              <a:t>パターン</a:t>
            </a:r>
            <a:r>
              <a:rPr lang="en-US" altLang="ja-JP" dirty="0"/>
              <a:t>(Movement)</a:t>
            </a:r>
            <a:r>
              <a:rPr lang="ja-JP" altLang="en-US" dirty="0"/>
              <a:t>の</a:t>
            </a:r>
            <a:r>
              <a:rPr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Movement</a:t>
            </a:r>
            <a:r>
              <a:rPr kumimoji="1" lang="ja-JP" altLang="en-US" b="1" dirty="0" smtClean="0"/>
              <a:t>を作成する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ja-JP" altLang="en-US" sz="1600" dirty="0"/>
              <a:t>先</a:t>
            </a:r>
            <a:r>
              <a:rPr lang="ja-JP" altLang="en-US" sz="1600" dirty="0" smtClean="0"/>
              <a:t>の</a:t>
            </a:r>
            <a:r>
              <a:rPr lang="en-US" altLang="ja-JP" sz="1600" dirty="0" smtClean="0"/>
              <a:t>playbook</a:t>
            </a:r>
            <a:r>
              <a:rPr lang="ja-JP" altLang="en-US" sz="1600" dirty="0" smtClean="0"/>
              <a:t>を関連付ける</a:t>
            </a:r>
            <a:r>
              <a:rPr lang="en-US" altLang="ja-JP" sz="1600" dirty="0" smtClean="0"/>
              <a:t>Movement</a:t>
            </a:r>
            <a:r>
              <a:rPr lang="ja-JP" altLang="en-US" sz="1600" dirty="0" err="1" smtClean="0"/>
              <a:t>を登</a:t>
            </a:r>
            <a:r>
              <a:rPr lang="ja-JP" altLang="en-US" sz="1600" dirty="0" smtClean="0"/>
              <a:t>録しましょう。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メニュ</a:t>
            </a:r>
            <a:r>
              <a:rPr lang="en-US" altLang="ja-JP" sz="1600" dirty="0" smtClean="0"/>
              <a:t>―</a:t>
            </a:r>
            <a:r>
              <a:rPr lang="ja-JP" altLang="en-US" sz="1600" dirty="0" smtClean="0"/>
              <a:t>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lang="en-US" altLang="ja-JP" sz="1600" b="1" dirty="0" smtClean="0"/>
              <a:t> &gt; Movement</a:t>
            </a:r>
            <a:r>
              <a:rPr lang="ja-JP" altLang="en-US" sz="1600" b="1" dirty="0" smtClean="0"/>
              <a:t>一覧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1600" dirty="0" smtClean="0"/>
              <a:t>登録 </a:t>
            </a:r>
            <a:r>
              <a:rPr kumimoji="1" lang="en-US" altLang="ja-JP" sz="1600" dirty="0" smtClean="0"/>
              <a:t>&gt; </a:t>
            </a:r>
            <a:r>
              <a:rPr kumimoji="1" lang="ja-JP" altLang="en-US" sz="1600" dirty="0" smtClean="0"/>
              <a:t>登録開始 を押下する。</a:t>
            </a:r>
            <a:endParaRPr kumimoji="1"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/>
              <a:t>各項目で下表のように選択または入力し、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を押下する。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448550"/>
              </p:ext>
            </p:extLst>
          </p:nvPr>
        </p:nvGraphicFramePr>
        <p:xfrm>
          <a:off x="179512" y="4797190"/>
          <a:ext cx="5256608" cy="11662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46098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2710510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Movement</a:t>
                      </a:r>
                      <a:r>
                        <a:rPr kumimoji="1" lang="ja-JP" altLang="en-US" sz="1400" smtClean="0"/>
                        <a:t>名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Terraform</a:t>
                      </a:r>
                      <a:r>
                        <a:rPr kumimoji="1" lang="ja-JP" altLang="en-US" sz="1400" dirty="0" smtClean="0"/>
                        <a:t>利用情報</a:t>
                      </a:r>
                      <a:endParaRPr kumimoji="1" lang="en-US" altLang="ja-JP" sz="1400" dirty="0" smtClean="0"/>
                    </a:p>
                    <a:p>
                      <a:r>
                        <a:rPr kumimoji="1" lang="en-US" altLang="ja-JP" sz="1400" dirty="0" err="1" smtClean="0"/>
                        <a:t>Organization:Workspace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VM</a:t>
                      </a:r>
                      <a:r>
                        <a:rPr kumimoji="1" lang="ja-JP" altLang="en-US" sz="1400" dirty="0" smtClean="0"/>
                        <a:t>作成</a:t>
                      </a:r>
                      <a:r>
                        <a:rPr kumimoji="1" lang="en-US" altLang="ja-JP" sz="1400" dirty="0" smtClean="0"/>
                        <a:t>(AWS)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ITA-demo-AWS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VM</a:t>
                      </a:r>
                      <a:r>
                        <a:rPr kumimoji="1" lang="ja-JP" altLang="en-US" sz="1400" dirty="0" smtClean="0"/>
                        <a:t>作成</a:t>
                      </a:r>
                      <a:r>
                        <a:rPr kumimoji="1" lang="en-US" altLang="ja-JP" sz="1400" dirty="0" smtClean="0"/>
                        <a:t>(Azure)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ITA-demo-Azure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27550"/>
                  </a:ext>
                </a:extLst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 bwMode="auto">
          <a:xfrm>
            <a:off x="827480" y="3068950"/>
            <a:ext cx="3168440" cy="86412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356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3.5</a:t>
            </a:r>
            <a:r>
              <a:rPr lang="ja-JP" altLang="en-US" dirty="0" smtClean="0"/>
              <a:t>　</a:t>
            </a:r>
            <a:r>
              <a:rPr lang="en-US" altLang="ja-JP" dirty="0"/>
              <a:t>Module</a:t>
            </a:r>
            <a:r>
              <a:rPr lang="ja-JP" altLang="en-US" dirty="0"/>
              <a:t>素材の</a:t>
            </a:r>
            <a:r>
              <a:rPr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Module</a:t>
            </a:r>
            <a:r>
              <a:rPr lang="ja-JP" altLang="en-US" b="1" dirty="0" err="1" smtClean="0"/>
              <a:t>を登</a:t>
            </a:r>
            <a:r>
              <a:rPr lang="ja-JP" altLang="en-US" b="1" dirty="0" smtClean="0"/>
              <a:t>録する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1600" dirty="0" smtClean="0"/>
              <a:t>作成した</a:t>
            </a:r>
            <a:r>
              <a:rPr lang="en-US" altLang="ja-JP" sz="1600" dirty="0" smtClean="0"/>
              <a:t>Module</a:t>
            </a:r>
            <a:r>
              <a:rPr lang="ja-JP" altLang="en-US" sz="1600" dirty="0" smtClean="0"/>
              <a:t>を</a:t>
            </a:r>
            <a:r>
              <a:rPr lang="en-US" altLang="ja-JP" sz="1600" dirty="0" smtClean="0"/>
              <a:t>ITA</a:t>
            </a:r>
            <a:r>
              <a:rPr lang="ja-JP" altLang="en-US" sz="1600" dirty="0" err="1" smtClean="0"/>
              <a:t>に登</a:t>
            </a:r>
            <a:r>
              <a:rPr lang="ja-JP" altLang="en-US" sz="1600" dirty="0" smtClean="0"/>
              <a:t>録しましょう。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1600" dirty="0" smtClean="0"/>
              <a:t>メニュー：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lang="en-US" altLang="ja-JP" sz="1600" b="1" dirty="0" smtClean="0"/>
              <a:t> &gt; Module</a:t>
            </a:r>
            <a:r>
              <a:rPr lang="ja-JP" altLang="en-US" sz="1600" b="1" dirty="0" smtClean="0"/>
              <a:t>素材集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 を押下</a:t>
            </a:r>
            <a:r>
              <a:rPr lang="ja-JP" altLang="en-US" sz="1600" dirty="0" smtClean="0"/>
              <a:t>する。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 smtClean="0"/>
              <a:t>［参照］から</a:t>
            </a:r>
            <a:r>
              <a:rPr lang="en-US" altLang="ja-JP" sz="1600" dirty="0" smtClean="0"/>
              <a:t>Modul</a:t>
            </a:r>
            <a:r>
              <a:rPr lang="en-US" altLang="ja-JP" sz="1600" dirty="0"/>
              <a:t>e</a:t>
            </a:r>
            <a:r>
              <a:rPr lang="ja-JP" altLang="en-US" sz="1600" dirty="0" smtClean="0"/>
              <a:t>を選択し、「事前アップロード」を行う。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/>
              <a:t>各</a:t>
            </a:r>
            <a:r>
              <a:rPr lang="ja-JP" altLang="en-US" sz="1600" dirty="0" smtClean="0"/>
              <a:t>項目</a:t>
            </a:r>
            <a:r>
              <a:rPr lang="ja-JP" altLang="en-US" sz="1600" dirty="0"/>
              <a:t>へ下表のように</a:t>
            </a:r>
            <a:r>
              <a:rPr lang="ja-JP" altLang="en-US" sz="1600" dirty="0" smtClean="0"/>
              <a:t>入力し、「登録」を押下する。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852920"/>
            <a:ext cx="4042708" cy="1942540"/>
          </a:xfrm>
          <a:prstGeom prst="rect">
            <a:avLst/>
          </a:prstGeom>
        </p:spPr>
      </p:pic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189886"/>
              </p:ext>
            </p:extLst>
          </p:nvPr>
        </p:nvGraphicFramePr>
        <p:xfrm>
          <a:off x="1979640" y="4796958"/>
          <a:ext cx="6701760" cy="16562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3658999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Module</a:t>
                      </a:r>
                      <a:r>
                        <a:rPr kumimoji="1" lang="ja-JP" altLang="en-US" sz="1400" dirty="0" smtClean="0"/>
                        <a:t>素材名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Module</a:t>
                      </a:r>
                      <a:r>
                        <a:rPr kumimoji="1" lang="ja-JP" altLang="en-US" sz="1400" dirty="0" smtClean="0"/>
                        <a:t>素材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aws_create_instance_variables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aws_create_instance_variables.tf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aws_create_instance_body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aws_create_instance.tf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893166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err="1" smtClean="0"/>
                        <a:t>azure_create_instance_valiables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/>
                        <a:t>azure_create_instance_valiables.tf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72602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err="1" smtClean="0"/>
                        <a:t>azure_create_instance_body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smtClean="0"/>
                        <a:t>azure_create_instance.tf</a:t>
                      </a:r>
                      <a:endParaRPr kumimoji="1" lang="ja-JP" altLang="en-US" sz="14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55075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899490" y="3140600"/>
            <a:ext cx="2520350" cy="10805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43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Policy</a:t>
            </a:r>
            <a:r>
              <a:rPr lang="ja-JP" altLang="en-US" b="1" dirty="0" err="1" smtClean="0"/>
              <a:t>を登</a:t>
            </a:r>
            <a:r>
              <a:rPr lang="ja-JP" altLang="en-US" b="1" dirty="0" smtClean="0"/>
              <a:t>録する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1600" dirty="0" smtClean="0"/>
              <a:t>作成した</a:t>
            </a:r>
            <a:r>
              <a:rPr lang="en-US" altLang="ja-JP" sz="1600" dirty="0" smtClean="0"/>
              <a:t>Policy</a:t>
            </a:r>
            <a:r>
              <a:rPr lang="ja-JP" altLang="en-US" sz="1600" dirty="0" smtClean="0"/>
              <a:t>を</a:t>
            </a:r>
            <a:r>
              <a:rPr lang="en-US" altLang="ja-JP" sz="1600" dirty="0" smtClean="0"/>
              <a:t>ITA</a:t>
            </a:r>
            <a:r>
              <a:rPr lang="ja-JP" altLang="en-US" sz="1600" dirty="0" err="1" smtClean="0"/>
              <a:t>に登</a:t>
            </a:r>
            <a:r>
              <a:rPr lang="ja-JP" altLang="en-US" sz="1600" dirty="0" smtClean="0"/>
              <a:t>録しましょう。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1600" dirty="0" smtClean="0"/>
              <a:t>メニュー：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lang="en-US" altLang="ja-JP" sz="1600" b="1" dirty="0" smtClean="0"/>
              <a:t> &gt; Policies</a:t>
            </a:r>
            <a:r>
              <a:rPr lang="ja-JP" altLang="en-US" sz="1600" b="1" dirty="0" smtClean="0"/>
              <a:t>管理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 を押下</a:t>
            </a:r>
            <a:r>
              <a:rPr lang="ja-JP" altLang="en-US" sz="1600" dirty="0" smtClean="0"/>
              <a:t>する。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 smtClean="0"/>
              <a:t>［参照］から</a:t>
            </a:r>
            <a:r>
              <a:rPr lang="en-US" altLang="ja-JP" sz="1600" dirty="0" smtClean="0"/>
              <a:t>Polic</a:t>
            </a:r>
            <a:r>
              <a:rPr lang="en-US" altLang="ja-JP" sz="1600" dirty="0"/>
              <a:t>y</a:t>
            </a:r>
            <a:r>
              <a:rPr lang="ja-JP" altLang="en-US" sz="1600" dirty="0" smtClean="0"/>
              <a:t>を選択し、「事前アップロード」を行う。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/>
              <a:t>各</a:t>
            </a:r>
            <a:r>
              <a:rPr lang="ja-JP" altLang="en-US" sz="1600" dirty="0" smtClean="0"/>
              <a:t>項目</a:t>
            </a:r>
            <a:r>
              <a:rPr lang="ja-JP" altLang="en-US" sz="1600" dirty="0"/>
              <a:t>へ下表のように</a:t>
            </a:r>
            <a:r>
              <a:rPr lang="ja-JP" altLang="en-US" sz="1600" dirty="0" smtClean="0"/>
              <a:t>入力し、「登録」を押下する。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3.6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Policy</a:t>
            </a:r>
            <a:r>
              <a:rPr lang="ja-JP" altLang="en-US" dirty="0" smtClean="0"/>
              <a:t>素材</a:t>
            </a:r>
            <a:r>
              <a:rPr lang="ja-JP" altLang="en-US" dirty="0"/>
              <a:t>の</a:t>
            </a:r>
            <a:r>
              <a:rPr lang="ja-JP" altLang="en-US" dirty="0" smtClean="0"/>
              <a:t>登録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860823"/>
              </p:ext>
            </p:extLst>
          </p:nvPr>
        </p:nvGraphicFramePr>
        <p:xfrm>
          <a:off x="1979640" y="4969885"/>
          <a:ext cx="6701760" cy="662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3658999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Policy</a:t>
                      </a:r>
                      <a:r>
                        <a:rPr kumimoji="1" lang="ja-JP" altLang="en-US" sz="1400" dirty="0" smtClean="0"/>
                        <a:t>名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Policy</a:t>
                      </a:r>
                      <a:r>
                        <a:rPr kumimoji="1" lang="ja-JP" altLang="en-US" sz="1400" dirty="0" smtClean="0"/>
                        <a:t>素材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limit-proposed-monthly-cost</a:t>
                      </a:r>
                      <a:endParaRPr kumimoji="1" lang="ja-JP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limit-proposed-monthly-</a:t>
                      </a:r>
                      <a:r>
                        <a:rPr kumimoji="1" lang="en-US" altLang="ja-JP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cost.sentinel</a:t>
                      </a:r>
                      <a:endParaRPr kumimoji="1" lang="en-US" altLang="ja-JP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785767"/>
            <a:ext cx="3960550" cy="2025799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 bwMode="auto">
          <a:xfrm>
            <a:off x="899490" y="3140600"/>
            <a:ext cx="2520350" cy="10805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45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90" y="2782427"/>
            <a:ext cx="3776550" cy="2536134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Policy Set</a:t>
            </a:r>
            <a:r>
              <a:rPr lang="ja-JP" altLang="en-US" b="1" dirty="0" err="1" smtClean="0"/>
              <a:t>を登</a:t>
            </a:r>
            <a:r>
              <a:rPr lang="ja-JP" altLang="en-US" b="1" dirty="0" smtClean="0"/>
              <a:t>録する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Policy Set</a:t>
            </a:r>
            <a:r>
              <a:rPr lang="ja-JP" altLang="en-US" sz="1600" dirty="0" smtClean="0"/>
              <a:t>を</a:t>
            </a:r>
            <a:r>
              <a:rPr lang="en-US" altLang="ja-JP" sz="1600" dirty="0" smtClean="0"/>
              <a:t>ITA</a:t>
            </a:r>
            <a:r>
              <a:rPr lang="ja-JP" altLang="en-US" sz="1600" dirty="0" err="1" smtClean="0"/>
              <a:t>に登</a:t>
            </a:r>
            <a:r>
              <a:rPr lang="ja-JP" altLang="en-US" sz="1600" dirty="0" smtClean="0"/>
              <a:t>録しましょう。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1600" dirty="0" smtClean="0"/>
              <a:t>メニュー：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lang="en-US" altLang="ja-JP" sz="1600" b="1" dirty="0" smtClean="0"/>
              <a:t> &gt; Policy Sets</a:t>
            </a:r>
            <a:r>
              <a:rPr lang="ja-JP" altLang="en-US" sz="1600" b="1" dirty="0" smtClean="0"/>
              <a:t>管理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 を押下</a:t>
            </a:r>
            <a:r>
              <a:rPr lang="ja-JP" altLang="en-US" sz="1600" dirty="0" smtClean="0"/>
              <a:t>する。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 smtClean="0"/>
              <a:t>各項目</a:t>
            </a:r>
            <a:r>
              <a:rPr lang="ja-JP" altLang="en-US" sz="1600" dirty="0"/>
              <a:t>へ下表のように</a:t>
            </a:r>
            <a:r>
              <a:rPr lang="ja-JP" altLang="en-US" sz="1600" dirty="0" smtClean="0"/>
              <a:t>入力し、「登録」を押下する。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3.7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Policy Set</a:t>
            </a:r>
            <a:r>
              <a:rPr lang="ja-JP" altLang="en-US" dirty="0" smtClean="0"/>
              <a:t>の登録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907101"/>
              </p:ext>
            </p:extLst>
          </p:nvPr>
        </p:nvGraphicFramePr>
        <p:xfrm>
          <a:off x="5030833" y="5229250"/>
          <a:ext cx="3042761" cy="662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PolicySet</a:t>
                      </a:r>
                      <a:r>
                        <a:rPr kumimoji="1" lang="ja-JP" altLang="en-US" sz="1400" dirty="0" smtClean="0"/>
                        <a:t>名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PolicySet_demo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1331550" y="3356990"/>
            <a:ext cx="2520350" cy="10805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279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Policy</a:t>
            </a:r>
            <a:r>
              <a:rPr lang="ja-JP" altLang="en-US" b="1" dirty="0"/>
              <a:t> </a:t>
            </a:r>
            <a:r>
              <a:rPr lang="en-US" altLang="ja-JP" b="1" dirty="0" smtClean="0"/>
              <a:t>Set</a:t>
            </a:r>
            <a:r>
              <a:rPr lang="ja-JP" altLang="en-US" b="1" dirty="0" smtClean="0"/>
              <a:t>と</a:t>
            </a:r>
            <a:r>
              <a:rPr lang="en-US" altLang="ja-JP" b="1" dirty="0" smtClean="0"/>
              <a:t>Policy</a:t>
            </a:r>
            <a:r>
              <a:rPr lang="ja-JP" altLang="en-US" b="1" dirty="0" smtClean="0"/>
              <a:t>を紐付ける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1600" dirty="0" smtClean="0"/>
              <a:t>作成した</a:t>
            </a:r>
            <a:r>
              <a:rPr lang="en-US" altLang="ja-JP" sz="1600" dirty="0" smtClean="0"/>
              <a:t>Policy Set</a:t>
            </a:r>
            <a:r>
              <a:rPr lang="ja-JP" altLang="en-US" sz="1600" dirty="0" smtClean="0"/>
              <a:t>と</a:t>
            </a:r>
            <a:r>
              <a:rPr lang="en-US" altLang="ja-JP" sz="1600" dirty="0" smtClean="0"/>
              <a:t>Policy</a:t>
            </a:r>
            <a:r>
              <a:rPr lang="ja-JP" altLang="en-US" sz="1600" dirty="0" smtClean="0"/>
              <a:t>を紐付けましょう。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1600" dirty="0" smtClean="0"/>
              <a:t>メニュー：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lang="en-US" altLang="ja-JP" sz="1600" b="1" dirty="0" smtClean="0"/>
              <a:t> &gt; </a:t>
            </a:r>
            <a:r>
              <a:rPr lang="en-US" altLang="ja-JP" sz="1600" b="1" dirty="0" err="1" smtClean="0"/>
              <a:t>PolicySet</a:t>
            </a:r>
            <a:r>
              <a:rPr lang="en-US" altLang="ja-JP" sz="1600" b="1" dirty="0" smtClean="0"/>
              <a:t>-Policy</a:t>
            </a:r>
            <a:r>
              <a:rPr lang="ja-JP" altLang="en-US" sz="1600" b="1" dirty="0" smtClean="0"/>
              <a:t>紐付管理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 を押下</a:t>
            </a:r>
            <a:r>
              <a:rPr lang="ja-JP" altLang="en-US" sz="1600" dirty="0" smtClean="0"/>
              <a:t>する。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 smtClean="0"/>
              <a:t>各項目</a:t>
            </a:r>
            <a:r>
              <a:rPr lang="ja-JP" altLang="en-US" sz="1600" dirty="0"/>
              <a:t>へ下表のように</a:t>
            </a:r>
            <a:r>
              <a:rPr lang="ja-JP" altLang="en-US" sz="1600" dirty="0" smtClean="0"/>
              <a:t>入力し、「登録」を押下する。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3.8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Policy</a:t>
            </a:r>
            <a:r>
              <a:rPr lang="ja-JP" altLang="en-US" dirty="0"/>
              <a:t> </a:t>
            </a:r>
            <a:r>
              <a:rPr lang="en-US" altLang="ja-JP" dirty="0" smtClean="0"/>
              <a:t>Set</a:t>
            </a:r>
            <a:r>
              <a:rPr lang="ja-JP" altLang="en-US" dirty="0" smtClean="0"/>
              <a:t>と</a:t>
            </a:r>
            <a:r>
              <a:rPr lang="en-US" altLang="ja-JP" dirty="0" smtClean="0"/>
              <a:t>Policy</a:t>
            </a:r>
            <a:r>
              <a:rPr lang="ja-JP" altLang="en-US" dirty="0" smtClean="0"/>
              <a:t>の紐付け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983536"/>
              </p:ext>
            </p:extLst>
          </p:nvPr>
        </p:nvGraphicFramePr>
        <p:xfrm>
          <a:off x="1979640" y="4969885"/>
          <a:ext cx="6701760" cy="662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3658999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Policy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Set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Policy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1:PolicySet_demo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1:limit-proposed-monthly-cost</a:t>
                      </a:r>
                      <a:endParaRPr kumimoji="1" lang="en-US" altLang="ja-JP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2696412"/>
            <a:ext cx="5666255" cy="2146717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 bwMode="auto">
          <a:xfrm>
            <a:off x="1619590" y="3104695"/>
            <a:ext cx="4104570" cy="104437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625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606805"/>
            <a:ext cx="5868570" cy="2236324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Policy</a:t>
            </a:r>
            <a:r>
              <a:rPr lang="ja-JP" altLang="en-US" b="1" dirty="0"/>
              <a:t> </a:t>
            </a:r>
            <a:r>
              <a:rPr lang="en-US" altLang="ja-JP" b="1" dirty="0" smtClean="0"/>
              <a:t>Set</a:t>
            </a:r>
            <a:r>
              <a:rPr lang="ja-JP" altLang="en-US" b="1" dirty="0" smtClean="0"/>
              <a:t>と</a:t>
            </a:r>
            <a:r>
              <a:rPr lang="en-US" altLang="ja-JP" b="1" dirty="0" smtClean="0"/>
              <a:t>Workspace</a:t>
            </a:r>
            <a:r>
              <a:rPr lang="ja-JP" altLang="en-US" b="1" dirty="0" smtClean="0"/>
              <a:t>を紐付ける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1600" dirty="0" smtClean="0"/>
              <a:t>作成した</a:t>
            </a:r>
            <a:r>
              <a:rPr lang="en-US" altLang="ja-JP" sz="1600" dirty="0" smtClean="0"/>
              <a:t>Policy Set</a:t>
            </a:r>
            <a:r>
              <a:rPr lang="ja-JP" altLang="en-US" sz="1600" dirty="0" smtClean="0"/>
              <a:t>と</a:t>
            </a:r>
            <a:r>
              <a:rPr lang="en-US" altLang="ja-JP" sz="1600" dirty="0" smtClean="0"/>
              <a:t>Workspace</a:t>
            </a:r>
            <a:r>
              <a:rPr lang="ja-JP" altLang="en-US" sz="1600" dirty="0" smtClean="0"/>
              <a:t>を紐付けましょう。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1600" dirty="0" smtClean="0"/>
              <a:t>メニュー：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lang="en-US" altLang="ja-JP" sz="1600" b="1" dirty="0" smtClean="0"/>
              <a:t> &gt; </a:t>
            </a:r>
            <a:r>
              <a:rPr lang="en-US" altLang="ja-JP" sz="1600" b="1" dirty="0" err="1" smtClean="0"/>
              <a:t>PolicySet</a:t>
            </a:r>
            <a:r>
              <a:rPr lang="en-US" altLang="ja-JP" sz="1600" b="1" dirty="0" smtClean="0"/>
              <a:t>-Workspace</a:t>
            </a:r>
            <a:r>
              <a:rPr lang="ja-JP" altLang="en-US" sz="1600" b="1" dirty="0" smtClean="0"/>
              <a:t>紐付管理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 を押下</a:t>
            </a:r>
            <a:r>
              <a:rPr lang="ja-JP" altLang="en-US" sz="1600" dirty="0" smtClean="0"/>
              <a:t>する。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 smtClean="0"/>
              <a:t>各項目</a:t>
            </a:r>
            <a:r>
              <a:rPr lang="ja-JP" altLang="en-US" sz="1600" dirty="0"/>
              <a:t>へ下表のように</a:t>
            </a:r>
            <a:r>
              <a:rPr lang="ja-JP" altLang="en-US" sz="1600" dirty="0" smtClean="0"/>
              <a:t>入力し、「登録」を押下する。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Policy</a:t>
            </a:r>
            <a:r>
              <a:rPr lang="ja-JP" altLang="en-US" dirty="0"/>
              <a:t> </a:t>
            </a:r>
            <a:r>
              <a:rPr lang="en-US" altLang="ja-JP" dirty="0" smtClean="0"/>
              <a:t>Set</a:t>
            </a:r>
            <a:r>
              <a:rPr lang="ja-JP" altLang="en-US" dirty="0" smtClean="0"/>
              <a:t>と</a:t>
            </a:r>
            <a:r>
              <a:rPr lang="en-US" altLang="ja-JP" dirty="0" smtClean="0"/>
              <a:t>Workspace</a:t>
            </a:r>
            <a:r>
              <a:rPr lang="ja-JP" altLang="en-US" dirty="0" smtClean="0"/>
              <a:t>の紐付け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911983"/>
              </p:ext>
            </p:extLst>
          </p:nvPr>
        </p:nvGraphicFramePr>
        <p:xfrm>
          <a:off x="1979640" y="4969885"/>
          <a:ext cx="6701760" cy="9937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3658999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Policy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Set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Organization:Workspace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1:PolicySet_demo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ITAlearn_org:ITA-demo-AWS</a:t>
                      </a:r>
                      <a:endParaRPr kumimoji="1" lang="en-US" altLang="ja-JP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1:PolicySet_demo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ITAlearn_org:ITA-demo-Azure</a:t>
                      </a:r>
                      <a:endParaRPr kumimoji="1" lang="en-US" altLang="ja-JP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95711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1835620" y="2996940"/>
            <a:ext cx="4104570" cy="104437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569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18" y="2659694"/>
            <a:ext cx="4922343" cy="237001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 smtClean="0"/>
              <a:t>　</a:t>
            </a:r>
            <a:r>
              <a:rPr lang="en-US" altLang="ja-JP" dirty="0"/>
              <a:t>Movement</a:t>
            </a:r>
            <a:r>
              <a:rPr lang="ja-JP" altLang="en-US" dirty="0"/>
              <a:t>に</a:t>
            </a:r>
            <a:r>
              <a:rPr lang="en-US" altLang="ja-JP" dirty="0"/>
              <a:t>Module</a:t>
            </a:r>
            <a:r>
              <a:rPr lang="ja-JP" altLang="en-US" dirty="0"/>
              <a:t>素材を指定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 smtClean="0"/>
              <a:t>Movement</a:t>
            </a:r>
            <a:r>
              <a:rPr kumimoji="1" lang="ja-JP" altLang="en-US" b="1" dirty="0" smtClean="0"/>
              <a:t>に</a:t>
            </a:r>
            <a:r>
              <a:rPr lang="en-US" altLang="ja-JP" b="1" dirty="0" smtClean="0"/>
              <a:t>Module</a:t>
            </a:r>
            <a:r>
              <a:rPr kumimoji="1" lang="ja-JP" altLang="en-US" b="1" dirty="0" smtClean="0"/>
              <a:t>を</a:t>
            </a:r>
            <a:r>
              <a:rPr lang="ja-JP" altLang="en-US" b="1" dirty="0" smtClean="0"/>
              <a:t>紐</a:t>
            </a:r>
            <a:r>
              <a:rPr lang="ja-JP" altLang="en-US" b="1" dirty="0"/>
              <a:t>付</a:t>
            </a:r>
            <a:r>
              <a:rPr lang="ja-JP" altLang="en-US" b="1" dirty="0" smtClean="0"/>
              <a:t>ける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1600" dirty="0" smtClean="0"/>
              <a:t>作成した</a:t>
            </a:r>
            <a:r>
              <a:rPr kumimoji="1" lang="en-US" altLang="ja-JP" sz="1600" dirty="0" smtClean="0"/>
              <a:t>Movement</a:t>
            </a:r>
            <a:r>
              <a:rPr kumimoji="1" lang="ja-JP" altLang="en-US" sz="1600" dirty="0" smtClean="0"/>
              <a:t>と</a:t>
            </a:r>
            <a:r>
              <a:rPr lang="en-US" altLang="ja-JP" sz="1600" dirty="0" smtClean="0"/>
              <a:t>Module</a:t>
            </a:r>
            <a:r>
              <a:rPr kumimoji="1" lang="ja-JP" altLang="en-US" sz="1600" dirty="0" smtClean="0"/>
              <a:t>素材を関連付けましょう。</a:t>
            </a: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1600" dirty="0" smtClean="0"/>
              <a:t>メニュー</a:t>
            </a:r>
            <a:r>
              <a:rPr lang="en-US" altLang="ja-JP" sz="1600" dirty="0" smtClean="0"/>
              <a:t>: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Terraform &gt; Movement-Module</a:t>
            </a:r>
            <a:r>
              <a:rPr lang="ja-JP" altLang="en-US" sz="1600" b="1" dirty="0" smtClean="0"/>
              <a:t>紐付</a:t>
            </a:r>
            <a:endParaRPr lang="en-US" altLang="ja-JP" sz="1600" b="1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1600" dirty="0" smtClean="0"/>
              <a:t>登録 </a:t>
            </a:r>
            <a:r>
              <a:rPr lang="en-US" altLang="ja-JP" sz="1600" dirty="0" smtClean="0"/>
              <a:t>&gt; </a:t>
            </a:r>
            <a:r>
              <a:rPr lang="ja-JP" altLang="en-US" sz="1600" dirty="0" smtClean="0"/>
              <a:t>登録開始 を押下する。</a:t>
            </a:r>
            <a:endParaRPr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1600" dirty="0" smtClean="0"/>
              <a:t>各項目</a:t>
            </a:r>
            <a:r>
              <a:rPr lang="ja-JP" altLang="en-US" sz="1600" dirty="0"/>
              <a:t>で</a:t>
            </a:r>
            <a:r>
              <a:rPr lang="ja-JP" altLang="en-US" sz="1600" dirty="0" smtClean="0"/>
              <a:t>下表</a:t>
            </a:r>
            <a:r>
              <a:rPr lang="ja-JP" altLang="en-US" sz="1600" dirty="0"/>
              <a:t>のよう</a:t>
            </a:r>
            <a:r>
              <a:rPr lang="ja-JP" altLang="en-US" sz="1600" dirty="0" smtClean="0"/>
              <a:t>に選択または入力し</a:t>
            </a:r>
            <a:r>
              <a:rPr lang="ja-JP" altLang="en-US" sz="1600" dirty="0"/>
              <a:t>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を押下する。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角丸四角形 9"/>
          <p:cNvSpPr/>
          <p:nvPr/>
        </p:nvSpPr>
        <p:spPr bwMode="auto">
          <a:xfrm>
            <a:off x="781380" y="3148893"/>
            <a:ext cx="3790620" cy="92482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800607"/>
              </p:ext>
            </p:extLst>
          </p:nvPr>
        </p:nvGraphicFramePr>
        <p:xfrm>
          <a:off x="2676690" y="4925068"/>
          <a:ext cx="4991740" cy="1555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67320">
                  <a:extLst>
                    <a:ext uri="{9D8B030D-6E8A-4147-A177-3AD203B41FA5}">
                      <a16:colId xmlns:a16="http://schemas.microsoft.com/office/drawing/2014/main" val="1402159686"/>
                    </a:ext>
                  </a:extLst>
                </a:gridCol>
                <a:gridCol w="3024420">
                  <a:extLst>
                    <a:ext uri="{9D8B030D-6E8A-4147-A177-3AD203B41FA5}">
                      <a16:colId xmlns:a16="http://schemas.microsoft.com/office/drawing/2014/main" val="3655207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Movement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Module</a:t>
                      </a:r>
                      <a:r>
                        <a:rPr kumimoji="1" lang="ja-JP" altLang="en-US" sz="1400" dirty="0" smtClean="0"/>
                        <a:t>素材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2025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VM</a:t>
                      </a:r>
                      <a:r>
                        <a:rPr kumimoji="1" lang="ja-JP" altLang="en-US" sz="1400" dirty="0" smtClean="0"/>
                        <a:t>作成</a:t>
                      </a:r>
                      <a:r>
                        <a:rPr kumimoji="1" lang="en-US" altLang="ja-JP" sz="1400" dirty="0" smtClean="0"/>
                        <a:t>(AWS)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aws_create_instance_variables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90631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VM</a:t>
                      </a:r>
                      <a:r>
                        <a:rPr kumimoji="1" lang="ja-JP" altLang="en-US" sz="1400" dirty="0" smtClean="0"/>
                        <a:t>作成</a:t>
                      </a:r>
                      <a:r>
                        <a:rPr kumimoji="1" lang="en-US" altLang="ja-JP" sz="1400" dirty="0" smtClean="0"/>
                        <a:t>(AWS)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aws_create_instance_body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01522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VM</a:t>
                      </a:r>
                      <a:r>
                        <a:rPr kumimoji="1" lang="ja-JP" altLang="en-US" sz="1400" dirty="0" smtClean="0"/>
                        <a:t>作成</a:t>
                      </a:r>
                      <a:r>
                        <a:rPr kumimoji="1" lang="en-US" altLang="ja-JP" sz="1400" dirty="0" smtClean="0"/>
                        <a:t>(Azure)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err="1" smtClean="0"/>
                        <a:t>azure_create_instance_valiables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74524"/>
                  </a:ext>
                </a:extLst>
              </a:tr>
              <a:tr h="29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VM</a:t>
                      </a:r>
                      <a:r>
                        <a:rPr kumimoji="1" lang="ja-JP" altLang="en-US" sz="1400" dirty="0" smtClean="0"/>
                        <a:t>作成</a:t>
                      </a:r>
                      <a:r>
                        <a:rPr kumimoji="1" lang="en-US" altLang="ja-JP" sz="1400" dirty="0" smtClean="0"/>
                        <a:t>(Azure)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err="1" smtClean="0"/>
                        <a:t>azure_create_instance_body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84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0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実行</a:t>
            </a:r>
            <a:r>
              <a:rPr lang="ja-JP" altLang="en-US" dirty="0"/>
              <a:t>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077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 </a:t>
            </a:r>
            <a:r>
              <a:rPr kumimoji="1" lang="ja-JP" altLang="en-US" dirty="0" smtClean="0"/>
              <a:t>オペレーションの</a:t>
            </a:r>
            <a:r>
              <a:rPr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 smtClean="0"/>
              <a:t>オペレーションを新規登録する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z="1600" dirty="0" smtClean="0"/>
              <a:t>オペレーションを作成しましょう。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1600" dirty="0" smtClean="0"/>
              <a:t>メニュー：</a:t>
            </a:r>
            <a:r>
              <a:rPr kumimoji="1" lang="ja-JP" altLang="en-US" sz="1600" b="1" dirty="0" smtClean="0"/>
              <a:t>基本コンソール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投入オペレーション一覧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1600" dirty="0" smtClean="0"/>
              <a:t>登録 </a:t>
            </a:r>
            <a:r>
              <a:rPr lang="en-US" altLang="ja-JP" sz="1600" dirty="0" smtClean="0"/>
              <a:t>&gt; </a:t>
            </a:r>
            <a:r>
              <a:rPr lang="ja-JP" altLang="en-US" sz="1600" dirty="0" smtClean="0"/>
              <a:t>登録開始 を押下する。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12" y="3065958"/>
            <a:ext cx="4394788" cy="1752714"/>
          </a:xfrm>
          <a:prstGeom prst="rect">
            <a:avLst/>
          </a:prstGeom>
          <a:ln>
            <a:noFill/>
          </a:ln>
        </p:spPr>
      </p:pic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177212" y="4922839"/>
          <a:ext cx="468282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4141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34141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オペレーション名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実施予定日時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Terraform_demo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(</a:t>
                      </a:r>
                      <a:r>
                        <a:rPr kumimoji="1" lang="ja-JP" altLang="en-US" sz="1400" dirty="0" smtClean="0"/>
                        <a:t>任意でご入力下さい</a:t>
                      </a:r>
                      <a:r>
                        <a:rPr kumimoji="1" lang="en-US" altLang="ja-JP" sz="14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77212" y="6075208"/>
            <a:ext cx="7921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smtClean="0"/>
              <a:t>※</a:t>
            </a:r>
            <a:r>
              <a:rPr kumimoji="1" lang="ja-JP" altLang="en-US" sz="1200" smtClean="0"/>
              <a:t> 「実施予定日時」は管理用の項目です。自動的に処理が実行されるわけではありません。</a:t>
            </a:r>
            <a:endParaRPr kumimoji="1" lang="ja-JP" altLang="en-US" sz="1200"/>
          </a:p>
        </p:txBody>
      </p:sp>
      <p:sp>
        <p:nvSpPr>
          <p:cNvPr id="7" name="角丸四角形 6"/>
          <p:cNvSpPr/>
          <p:nvPr/>
        </p:nvSpPr>
        <p:spPr bwMode="auto">
          <a:xfrm>
            <a:off x="323410" y="3501010"/>
            <a:ext cx="2736422" cy="6480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44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10" y="2924801"/>
            <a:ext cx="8245157" cy="22978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変数値の</a:t>
            </a:r>
            <a:r>
              <a:rPr lang="ja-JP" altLang="en-US" dirty="0" smtClean="0"/>
              <a:t>設定</a:t>
            </a:r>
            <a:r>
              <a:rPr lang="en-US" altLang="ja-JP" dirty="0" smtClean="0"/>
              <a:t>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変数に数値を</a:t>
            </a:r>
            <a:r>
              <a:rPr lang="ja-JP" altLang="en-US" dirty="0"/>
              <a:t>設定</a:t>
            </a:r>
            <a:r>
              <a:rPr kumimoji="1" lang="ja-JP" altLang="en-US" dirty="0" smtClean="0"/>
              <a:t>する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 smtClean="0"/>
              <a:t>Module</a:t>
            </a:r>
            <a:r>
              <a:rPr lang="ja-JP" altLang="en-US" sz="1600" dirty="0" smtClean="0"/>
              <a:t>の変数に具体的な数値を設定しましょう。</a:t>
            </a: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1600" dirty="0" smtClean="0"/>
              <a:t>メニュー</a:t>
            </a:r>
            <a:r>
              <a:rPr lang="en-US" altLang="ja-JP" sz="1600" dirty="0" smtClean="0"/>
              <a:t>: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Terraform &gt; </a:t>
            </a:r>
            <a:r>
              <a:rPr lang="ja-JP" altLang="en-US" sz="1600" b="1" dirty="0" smtClean="0"/>
              <a:t>代入</a:t>
            </a:r>
            <a:r>
              <a:rPr lang="ja-JP" altLang="en-US" sz="1600" b="1" dirty="0"/>
              <a:t>値</a:t>
            </a:r>
            <a:r>
              <a:rPr lang="ja-JP" altLang="en-US" sz="1600" b="1" dirty="0" smtClean="0"/>
              <a:t>管理</a:t>
            </a:r>
            <a:endParaRPr lang="en-US" altLang="ja-JP" sz="1600" b="1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1600" dirty="0" smtClean="0"/>
              <a:t>登録 </a:t>
            </a:r>
            <a:r>
              <a:rPr lang="en-US" altLang="ja-JP" sz="1600" dirty="0" smtClean="0"/>
              <a:t>&gt; </a:t>
            </a:r>
            <a:r>
              <a:rPr lang="ja-JP" altLang="en-US" sz="1600" dirty="0" smtClean="0"/>
              <a:t>登録開始 を押下する。</a:t>
            </a:r>
            <a:endParaRPr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1600" dirty="0" smtClean="0"/>
              <a:t>各項目</a:t>
            </a:r>
            <a:r>
              <a:rPr lang="ja-JP" altLang="en-US" sz="1600" dirty="0"/>
              <a:t>で</a:t>
            </a:r>
            <a:r>
              <a:rPr lang="ja-JP" altLang="en-US" sz="1600" dirty="0" smtClean="0"/>
              <a:t>下表</a:t>
            </a:r>
            <a:r>
              <a:rPr lang="ja-JP" altLang="en-US" sz="1600" dirty="0"/>
              <a:t>のよう</a:t>
            </a:r>
            <a:r>
              <a:rPr lang="ja-JP" altLang="en-US" sz="1600" dirty="0" smtClean="0"/>
              <a:t>に選択または入力し</a:t>
            </a:r>
            <a:r>
              <a:rPr lang="ja-JP" altLang="en-US" sz="1600" dirty="0"/>
              <a:t>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を押下する。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角丸四角形 9"/>
          <p:cNvSpPr/>
          <p:nvPr/>
        </p:nvSpPr>
        <p:spPr bwMode="auto">
          <a:xfrm>
            <a:off x="803124" y="3429000"/>
            <a:ext cx="7441385" cy="100814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76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変数値の</a:t>
            </a:r>
            <a:r>
              <a:rPr lang="ja-JP" altLang="en-US" dirty="0" smtClean="0"/>
              <a:t>設定</a:t>
            </a:r>
            <a:r>
              <a:rPr lang="en-US" altLang="ja-JP" dirty="0" smtClean="0"/>
              <a:t>(2/4)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変数に数値を</a:t>
            </a:r>
            <a:r>
              <a:rPr lang="ja-JP" altLang="en-US" dirty="0"/>
              <a:t>設定</a:t>
            </a:r>
            <a:r>
              <a:rPr kumimoji="1" lang="ja-JP" altLang="en-US" dirty="0" smtClean="0"/>
              <a:t>する</a:t>
            </a:r>
            <a:r>
              <a:rPr kumimoji="1" lang="en-US" altLang="ja-JP" dirty="0" smtClean="0"/>
              <a:t>(1/3)</a:t>
            </a:r>
            <a:br>
              <a:rPr kumimoji="1" lang="en-US" altLang="ja-JP" dirty="0" smtClean="0"/>
            </a:br>
            <a:r>
              <a:rPr lang="ja-JP" altLang="en-US" sz="1600" dirty="0" smtClean="0"/>
              <a:t>代入値の登録は以下の表を参考に行ってください。</a:t>
            </a:r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pPr marL="0" indent="0">
              <a:buNone/>
            </a:pPr>
            <a:r>
              <a:rPr lang="en-US" altLang="ja-JP" sz="1000" dirty="0" smtClean="0">
                <a:solidFill>
                  <a:srgbClr val="FF0000"/>
                </a:solidFill>
              </a:rPr>
              <a:t>※</a:t>
            </a:r>
            <a:r>
              <a:rPr lang="ja-JP" altLang="en-US" sz="1000" dirty="0" smtClean="0">
                <a:solidFill>
                  <a:srgbClr val="FF0000"/>
                </a:solidFill>
              </a:rPr>
              <a:t>セキュリティグループ、キーペアは事前に作成しておく必要があります。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4951"/>
              </p:ext>
            </p:extLst>
          </p:nvPr>
        </p:nvGraphicFramePr>
        <p:xfrm>
          <a:off x="286917" y="1484731"/>
          <a:ext cx="8533673" cy="35862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64500">
                  <a:extLst>
                    <a:ext uri="{9D8B030D-6E8A-4147-A177-3AD203B41FA5}">
                      <a16:colId xmlns:a16="http://schemas.microsoft.com/office/drawing/2014/main" val="3159846842"/>
                    </a:ext>
                  </a:extLst>
                </a:gridCol>
                <a:gridCol w="2402337">
                  <a:extLst>
                    <a:ext uri="{9D8B030D-6E8A-4147-A177-3AD203B41FA5}">
                      <a16:colId xmlns:a16="http://schemas.microsoft.com/office/drawing/2014/main" val="3851399104"/>
                    </a:ext>
                  </a:extLst>
                </a:gridCol>
                <a:gridCol w="2133418">
                  <a:extLst>
                    <a:ext uri="{9D8B030D-6E8A-4147-A177-3AD203B41FA5}">
                      <a16:colId xmlns:a16="http://schemas.microsoft.com/office/drawing/2014/main" val="1951162364"/>
                    </a:ext>
                  </a:extLst>
                </a:gridCol>
                <a:gridCol w="2133418">
                  <a:extLst>
                    <a:ext uri="{9D8B030D-6E8A-4147-A177-3AD203B41FA5}">
                      <a16:colId xmlns:a16="http://schemas.microsoft.com/office/drawing/2014/main" val="1770958169"/>
                    </a:ext>
                  </a:extLst>
                </a:gridCol>
              </a:tblGrid>
              <a:tr h="281706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オペレーション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変数名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具体値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34621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security_group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ita</a:t>
                      </a:r>
                      <a:r>
                        <a:rPr kumimoji="1" lang="en-US" altLang="ja-JP" sz="1200" dirty="0" smtClean="0"/>
                        <a:t>-demo-sg</a:t>
                      </a:r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959407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key_name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ita</a:t>
                      </a:r>
                      <a:r>
                        <a:rPr kumimoji="1" lang="en-US" altLang="ja-JP" sz="1200" dirty="0" smtClean="0"/>
                        <a:t>-demo-key</a:t>
                      </a:r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98943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access_key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(AWS</a:t>
                      </a:r>
                      <a:r>
                        <a:rPr kumimoji="1" lang="ja-JP" altLang="en-US" sz="1200" dirty="0" smtClean="0"/>
                        <a:t>アクセスキー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57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secret_key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(AWS</a:t>
                      </a:r>
                      <a:r>
                        <a:rPr kumimoji="1" lang="ja-JP" altLang="en-US" sz="1200" dirty="0" smtClean="0"/>
                        <a:t>シークレットキー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91751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region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任意のリージョン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84675"/>
                  </a:ext>
                </a:extLst>
              </a:tr>
              <a:tr h="422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tags_name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ita</a:t>
                      </a:r>
                      <a:r>
                        <a:rPr kumimoji="1" lang="en-US" altLang="ja-JP" sz="1200" dirty="0" smtClean="0"/>
                        <a:t>-demo-instance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71582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hello_tf_instance_type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t2.large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34665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hello_tf_instance_count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56377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ami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任意の</a:t>
                      </a:r>
                      <a:r>
                        <a:rPr kumimoji="1" lang="en-US" altLang="ja-JP" sz="1200" dirty="0" smtClean="0"/>
                        <a:t>AMI)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17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23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変数値の</a:t>
            </a:r>
            <a:r>
              <a:rPr lang="ja-JP" altLang="en-US" dirty="0" smtClean="0"/>
              <a:t>設定</a:t>
            </a:r>
            <a:r>
              <a:rPr lang="en-US" altLang="ja-JP" dirty="0" smtClean="0"/>
              <a:t>(3/4)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変数に数値を</a:t>
            </a:r>
            <a:r>
              <a:rPr lang="ja-JP" altLang="en-US" dirty="0"/>
              <a:t>設定</a:t>
            </a:r>
            <a:r>
              <a:rPr kumimoji="1" lang="ja-JP" altLang="en-US" dirty="0" smtClean="0"/>
              <a:t>する</a:t>
            </a:r>
            <a:r>
              <a:rPr kumimoji="1" lang="en-US" altLang="ja-JP" dirty="0" smtClean="0"/>
              <a:t>(2/3)</a:t>
            </a:r>
            <a:br>
              <a:rPr kumimoji="1" lang="en-US" altLang="ja-JP" dirty="0" smtClean="0"/>
            </a:br>
            <a:r>
              <a:rPr lang="ja-JP" altLang="en-US" sz="1600" dirty="0" smtClean="0"/>
              <a:t>代入値の登録は以下の表を参考に行ってください。</a:t>
            </a:r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pPr marL="0" indent="0">
              <a:buNone/>
            </a:pPr>
            <a:r>
              <a:rPr lang="en-US" altLang="ja-JP" sz="1000" dirty="0" smtClean="0">
                <a:solidFill>
                  <a:srgbClr val="FF0000"/>
                </a:solidFill>
              </a:rPr>
              <a:t>※</a:t>
            </a:r>
            <a:r>
              <a:rPr lang="ja-JP" altLang="en-US" sz="1000" dirty="0" smtClean="0">
                <a:solidFill>
                  <a:srgbClr val="FF0000"/>
                </a:solidFill>
              </a:rPr>
              <a:t>セキュリティグループ、キーペアは事前に作成しておく必要があります。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763153"/>
              </p:ext>
            </p:extLst>
          </p:nvPr>
        </p:nvGraphicFramePr>
        <p:xfrm>
          <a:off x="286917" y="1484731"/>
          <a:ext cx="8676595" cy="50012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95727">
                  <a:extLst>
                    <a:ext uri="{9D8B030D-6E8A-4147-A177-3AD203B41FA5}">
                      <a16:colId xmlns:a16="http://schemas.microsoft.com/office/drawing/2014/main" val="3159846842"/>
                    </a:ext>
                  </a:extLst>
                </a:gridCol>
                <a:gridCol w="2442572">
                  <a:extLst>
                    <a:ext uri="{9D8B030D-6E8A-4147-A177-3AD203B41FA5}">
                      <a16:colId xmlns:a16="http://schemas.microsoft.com/office/drawing/2014/main" val="3851399104"/>
                    </a:ext>
                  </a:extLst>
                </a:gridCol>
                <a:gridCol w="2169148">
                  <a:extLst>
                    <a:ext uri="{9D8B030D-6E8A-4147-A177-3AD203B41FA5}">
                      <a16:colId xmlns:a16="http://schemas.microsoft.com/office/drawing/2014/main" val="1951162364"/>
                    </a:ext>
                  </a:extLst>
                </a:gridCol>
                <a:gridCol w="2169148">
                  <a:extLst>
                    <a:ext uri="{9D8B030D-6E8A-4147-A177-3AD203B41FA5}">
                      <a16:colId xmlns:a16="http://schemas.microsoft.com/office/drawing/2014/main" val="1770958169"/>
                    </a:ext>
                  </a:extLst>
                </a:gridCol>
              </a:tblGrid>
              <a:tr h="286053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オペレーション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変数名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具体値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34621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(Azure)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subscription_id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</a:t>
                      </a: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認証情報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95940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tenant_id</a:t>
                      </a:r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98943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client_id</a:t>
                      </a:r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5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client_secret</a:t>
                      </a:r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91751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resource_group_name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1" lang="en-US" altLang="ja-JP" sz="1200" dirty="0" err="1" smtClean="0"/>
                        <a:t>ita</a:t>
                      </a:r>
                      <a:r>
                        <a:rPr kumimoji="1" lang="en-US" altLang="ja-JP" sz="1200" dirty="0" smtClean="0"/>
                        <a:t>-demo-</a:t>
                      </a:r>
                      <a:r>
                        <a:rPr kumimoji="1" lang="en-US" altLang="ja-JP" sz="1200" dirty="0" err="1" smtClean="0"/>
                        <a:t>rg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84675"/>
                  </a:ext>
                </a:extLst>
              </a:tr>
              <a:tr h="277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ita</a:t>
                      </a:r>
                      <a:r>
                        <a:rPr kumimoji="1" lang="en-US" altLang="ja-JP" sz="1200" dirty="0" smtClean="0"/>
                        <a:t>-demo-web-azure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7158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security_group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ita</a:t>
                      </a:r>
                      <a:r>
                        <a:rPr kumimoji="1" lang="en-US" altLang="ja-JP" sz="1200" dirty="0" smtClean="0"/>
                        <a:t>-demo-security-group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34665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Vnet_name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ita</a:t>
                      </a:r>
                      <a:r>
                        <a:rPr kumimoji="1" lang="en-US" altLang="ja-JP" sz="1200" dirty="0" smtClean="0"/>
                        <a:t>-demo-</a:t>
                      </a:r>
                      <a:r>
                        <a:rPr kumimoji="1" lang="en-US" altLang="ja-JP" sz="1200" dirty="0" err="1" smtClean="0"/>
                        <a:t>vnet</a:t>
                      </a:r>
                      <a:r>
                        <a:rPr kumimoji="1" lang="en-US" altLang="ja-JP" sz="1200" dirty="0" smtClean="0"/>
                        <a:t>	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5637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Vnet_address_space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10.0.0.0/16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1798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subnet_name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ita</a:t>
                      </a:r>
                      <a:r>
                        <a:rPr kumimoji="1" lang="en-US" altLang="ja-JP" sz="1200" dirty="0" smtClean="0"/>
                        <a:t>-demo-subnet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9722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address_prefixes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10.0.2.0/24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93949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public_ip_name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ita</a:t>
                      </a:r>
                      <a:r>
                        <a:rPr kumimoji="1" lang="en-US" altLang="ja-JP" sz="1200" dirty="0" smtClean="0"/>
                        <a:t>-demo-public-</a:t>
                      </a:r>
                      <a:r>
                        <a:rPr kumimoji="1" lang="en-US" altLang="ja-JP" sz="1200" dirty="0" err="1" smtClean="0"/>
                        <a:t>ip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73277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allocation_method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Dynamic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21154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domain_name_label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ita</a:t>
                      </a:r>
                      <a:r>
                        <a:rPr kumimoji="1" lang="en-US" altLang="ja-JP" sz="1200" dirty="0" smtClean="0"/>
                        <a:t>-demo-domain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07023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network_interface_name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ita</a:t>
                      </a:r>
                      <a:r>
                        <a:rPr kumimoji="1" lang="en-US" altLang="ja-JP" sz="1200" dirty="0" smtClean="0"/>
                        <a:t>-demo-</a:t>
                      </a:r>
                      <a:r>
                        <a:rPr kumimoji="1" lang="en-US" altLang="ja-JP" sz="1200" dirty="0" err="1" smtClean="0"/>
                        <a:t>nwif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685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5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変数値の</a:t>
            </a:r>
            <a:r>
              <a:rPr lang="ja-JP" altLang="en-US" dirty="0" smtClean="0"/>
              <a:t>設定</a:t>
            </a:r>
            <a:r>
              <a:rPr lang="en-US" altLang="ja-JP" dirty="0" smtClean="0"/>
              <a:t>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変数に数値を</a:t>
            </a:r>
            <a:r>
              <a:rPr lang="ja-JP" altLang="en-US" dirty="0"/>
              <a:t>設定</a:t>
            </a:r>
            <a:r>
              <a:rPr kumimoji="1" lang="ja-JP" altLang="en-US" dirty="0" smtClean="0"/>
              <a:t>する</a:t>
            </a:r>
            <a:r>
              <a:rPr kumimoji="1" lang="en-US" altLang="ja-JP" dirty="0" smtClean="0"/>
              <a:t>(3/3)</a:t>
            </a:r>
            <a:br>
              <a:rPr kumimoji="1" lang="en-US" altLang="ja-JP" dirty="0" smtClean="0"/>
            </a:br>
            <a:r>
              <a:rPr lang="ja-JP" altLang="en-US" sz="1600" dirty="0" smtClean="0"/>
              <a:t>代入値の登録は以下の表を参考に行ってください。</a:t>
            </a:r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pPr marL="0" indent="0">
              <a:buNone/>
            </a:pPr>
            <a:endParaRPr lang="en-US" altLang="ja-JP" sz="1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690043"/>
              </p:ext>
            </p:extLst>
          </p:nvPr>
        </p:nvGraphicFramePr>
        <p:xfrm>
          <a:off x="286917" y="1484731"/>
          <a:ext cx="8676595" cy="43699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95727">
                  <a:extLst>
                    <a:ext uri="{9D8B030D-6E8A-4147-A177-3AD203B41FA5}">
                      <a16:colId xmlns:a16="http://schemas.microsoft.com/office/drawing/2014/main" val="3159846842"/>
                    </a:ext>
                  </a:extLst>
                </a:gridCol>
                <a:gridCol w="2442572">
                  <a:extLst>
                    <a:ext uri="{9D8B030D-6E8A-4147-A177-3AD203B41FA5}">
                      <a16:colId xmlns:a16="http://schemas.microsoft.com/office/drawing/2014/main" val="3851399104"/>
                    </a:ext>
                  </a:extLst>
                </a:gridCol>
                <a:gridCol w="2169148">
                  <a:extLst>
                    <a:ext uri="{9D8B030D-6E8A-4147-A177-3AD203B41FA5}">
                      <a16:colId xmlns:a16="http://schemas.microsoft.com/office/drawing/2014/main" val="1951162364"/>
                    </a:ext>
                  </a:extLst>
                </a:gridCol>
                <a:gridCol w="2169148">
                  <a:extLst>
                    <a:ext uri="{9D8B030D-6E8A-4147-A177-3AD203B41FA5}">
                      <a16:colId xmlns:a16="http://schemas.microsoft.com/office/drawing/2014/main" val="1770958169"/>
                    </a:ext>
                  </a:extLst>
                </a:gridCol>
              </a:tblGrid>
              <a:tr h="286053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オペレーション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変数名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具体値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34621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(Azure)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NIC_name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ita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-demo-NIC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95940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VM_name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ita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-demo-web-azure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98943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publisher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OpenLogic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5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offer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CentOS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91751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sku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8_2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84675"/>
                  </a:ext>
                </a:extLst>
              </a:tr>
              <a:tr h="277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source_image_version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latest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7158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os_disk_name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ita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-demo-</a:t>
                      </a:r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os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-disk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34665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 smtClean="0"/>
                        <a:t>storage_account_type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Standard_LRS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5637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caching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ReadWrite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1798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admin_username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ita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-demo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9722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ssh_public_key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任意の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SSH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公開鍵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93949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VM_size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Standard_B2MS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73277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VM_count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21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2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318438"/>
            <a:ext cx="7674879" cy="3796960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Plan</a:t>
            </a:r>
            <a:r>
              <a:rPr lang="ja-JP" altLang="en-US" b="1" dirty="0" smtClean="0"/>
              <a:t>を確認する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1600" dirty="0" smtClean="0"/>
              <a:t>前項までの操作で、実行する</a:t>
            </a:r>
            <a:r>
              <a:rPr lang="en-US" altLang="ja-JP" sz="1600" dirty="0" smtClean="0"/>
              <a:t>Movement</a:t>
            </a:r>
            <a:r>
              <a:rPr kumimoji="1" lang="ja-JP" altLang="en-US" sz="1600" dirty="0" smtClean="0"/>
              <a:t>の作成と代入値の登録が終了しました。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ja-JP" altLang="en-US" sz="1600" dirty="0" smtClean="0"/>
              <a:t>次に</a:t>
            </a:r>
            <a:r>
              <a:rPr kumimoji="1" lang="en-US" altLang="ja-JP" sz="1600" dirty="0" smtClean="0"/>
              <a:t>Plan</a:t>
            </a:r>
            <a:r>
              <a:rPr kumimoji="1" lang="ja-JP" altLang="en-US" sz="1600" dirty="0" smtClean="0"/>
              <a:t>を確認し、</a:t>
            </a:r>
            <a:r>
              <a:rPr kumimoji="1" lang="en-US" altLang="ja-JP" sz="1600" dirty="0" smtClean="0"/>
              <a:t>Module</a:t>
            </a:r>
            <a:r>
              <a:rPr kumimoji="1" lang="ja-JP" altLang="en-US" sz="1600" dirty="0" smtClean="0"/>
              <a:t>が</a:t>
            </a:r>
            <a:r>
              <a:rPr lang="ja-JP" altLang="en-US" sz="1600" dirty="0" smtClean="0"/>
              <a:t>定義されたポリシーに沿っているか確認します。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r>
              <a:rPr kumimoji="1" lang="ja-JP" altLang="en-US" sz="1600" dirty="0" smtClean="0"/>
              <a:t>メニュー： 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lang="ja-JP" altLang="en-US" sz="1600" b="1" dirty="0" smtClean="0"/>
              <a:t>作業実行</a:t>
            </a:r>
            <a:endParaRPr kumimoji="1" lang="en-US" altLang="ja-JP" sz="16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 bwMode="auto">
          <a:xfrm>
            <a:off x="4912365" y="2339866"/>
            <a:ext cx="2664370" cy="51589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確認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する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Movement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を選択する。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1191162" y="3135607"/>
            <a:ext cx="3812898" cy="27635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4756127" y="2651257"/>
            <a:ext cx="289351" cy="315543"/>
          </a:xfrm>
          <a:prstGeom prst="wedgeEllipseCallout">
            <a:avLst>
              <a:gd name="adj1" fmla="val -101627"/>
              <a:gd name="adj2" fmla="val 1044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32" name="角丸四角形 31"/>
          <p:cNvSpPr/>
          <p:nvPr/>
        </p:nvSpPr>
        <p:spPr bwMode="auto">
          <a:xfrm>
            <a:off x="4752870" y="3707091"/>
            <a:ext cx="2664370" cy="448763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オペレーションを選択する。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1154072" y="4525049"/>
            <a:ext cx="4363805" cy="1763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円形吹き出し 33"/>
          <p:cNvSpPr/>
          <p:nvPr/>
        </p:nvSpPr>
        <p:spPr bwMode="auto">
          <a:xfrm>
            <a:off x="4602099" y="3989110"/>
            <a:ext cx="289350" cy="312200"/>
          </a:xfrm>
          <a:prstGeom prst="wedgeEllipseCallout">
            <a:avLst>
              <a:gd name="adj1" fmla="val -93727"/>
              <a:gd name="adj2" fmla="val 13108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2194642" y="4968445"/>
            <a:ext cx="1729268" cy="39197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Plan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確認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を押下する。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2049967" y="5241354"/>
            <a:ext cx="289350" cy="312200"/>
          </a:xfrm>
          <a:prstGeom prst="wedgeEllipseCallout">
            <a:avLst>
              <a:gd name="adj1" fmla="val -122696"/>
              <a:gd name="adj2" fmla="val 7305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en-US" altLang="ja-JP" dirty="0" smtClean="0"/>
              <a:t>Plan</a:t>
            </a:r>
            <a:r>
              <a:rPr lang="ja-JP" altLang="en-US" dirty="0" smtClean="0"/>
              <a:t>を確認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5825613" y="4372568"/>
            <a:ext cx="3197035" cy="1265013"/>
            <a:chOff x="5244298" y="5000704"/>
            <a:chExt cx="3197035" cy="1265013"/>
          </a:xfrm>
        </p:grpSpPr>
        <p:sp>
          <p:nvSpPr>
            <p:cNvPr id="16" name="角丸四角形 15"/>
            <p:cNvSpPr/>
            <p:nvPr/>
          </p:nvSpPr>
          <p:spPr bwMode="auto">
            <a:xfrm>
              <a:off x="5481096" y="5297957"/>
              <a:ext cx="2960237" cy="967760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[Plan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確認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]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は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Plan/</a:t>
              </a:r>
              <a:r>
                <a:rPr lang="en-US" altLang="ja-JP" sz="1200" dirty="0" err="1" smtClean="0">
                  <a:solidFill>
                    <a:schemeClr val="tx1"/>
                  </a:solidFill>
                  <a:latin typeface="+mn-ea"/>
                </a:rPr>
                <a:t>PolicyCheck</a:t>
              </a:r>
              <a:r>
                <a:rPr lang="ja-JP" altLang="en-US" sz="1200" dirty="0" err="1" smtClean="0">
                  <a:solidFill>
                    <a:schemeClr val="tx1"/>
                  </a:solidFill>
                  <a:latin typeface="+mn-ea"/>
                </a:rPr>
                <a:t>までを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行い、処理を停止します。</a:t>
              </a:r>
              <a:endParaRPr lang="en-US" altLang="ja-JP" sz="120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7" name="円/楕円 44"/>
            <p:cNvSpPr/>
            <p:nvPr/>
          </p:nvSpPr>
          <p:spPr bwMode="auto">
            <a:xfrm>
              <a:off x="5244298" y="5000704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5267770" y="5161213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20" name="角丸四角形 19"/>
          <p:cNvSpPr/>
          <p:nvPr/>
        </p:nvSpPr>
        <p:spPr bwMode="auto">
          <a:xfrm>
            <a:off x="1158166" y="5639042"/>
            <a:ext cx="864120" cy="19222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61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17" y="1896783"/>
            <a:ext cx="3492073" cy="3567636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err="1" smtClean="0"/>
              <a:t>PolicyCheck</a:t>
            </a:r>
            <a:r>
              <a:rPr lang="ja-JP" altLang="en-US" b="1" dirty="0" smtClean="0"/>
              <a:t>ログを確認する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1600" dirty="0" smtClean="0"/>
              <a:t>押下後の画面遷移先で、ステータスが「</a:t>
            </a:r>
            <a:r>
              <a:rPr lang="ja-JP" altLang="en-US" sz="1600" dirty="0"/>
              <a:t>完了</a:t>
            </a:r>
            <a:r>
              <a:rPr lang="en-US" altLang="ja-JP" sz="1600" dirty="0"/>
              <a:t>(</a:t>
            </a:r>
            <a:r>
              <a:rPr lang="ja-JP" altLang="en-US" sz="1600" dirty="0"/>
              <a:t>異常</a:t>
            </a:r>
            <a:r>
              <a:rPr lang="en-US" altLang="ja-JP" sz="1600" dirty="0"/>
              <a:t>)</a:t>
            </a:r>
            <a:r>
              <a:rPr kumimoji="1" lang="ja-JP" altLang="en-US" sz="1600" dirty="0" smtClean="0"/>
              <a:t>」となっていることが確認できます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画面下に移動し、</a:t>
            </a:r>
            <a:r>
              <a:rPr lang="en-US" altLang="ja-JP" sz="1600" dirty="0" err="1" smtClean="0"/>
              <a:t>PolicyCheck</a:t>
            </a:r>
            <a:r>
              <a:rPr lang="ja-JP" altLang="en-US" sz="1600" dirty="0" smtClean="0"/>
              <a:t>ログを確認しましょう</a:t>
            </a:r>
            <a:r>
              <a:rPr kumimoji="1" lang="ja-JP" altLang="en-US" sz="1600" dirty="0" smtClean="0"/>
              <a:t>。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endParaRPr kumimoji="1" lang="en-US" altLang="ja-JP" sz="18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en-US" altLang="ja-JP" dirty="0" err="1" smtClean="0"/>
              <a:t>PolicyCheck</a:t>
            </a:r>
            <a:r>
              <a:rPr lang="ja-JP" altLang="en-US" dirty="0" smtClean="0"/>
              <a:t>ログを確認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633110" y="2877079"/>
            <a:ext cx="1296180" cy="1918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r="19738"/>
          <a:stretch/>
        </p:blipFill>
        <p:spPr>
          <a:xfrm>
            <a:off x="4257908" y="1844780"/>
            <a:ext cx="4705605" cy="2664370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>
            <a:off x="5098729" y="4555077"/>
            <a:ext cx="3023962" cy="874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コストが</a:t>
            </a:r>
            <a:r>
              <a:rPr lang="en-US" altLang="ja-JP" sz="1400" dirty="0">
                <a:latin typeface="+mn-ea"/>
              </a:rPr>
              <a:t>$50</a:t>
            </a:r>
            <a:r>
              <a:rPr lang="ja-JP" altLang="en-US" sz="1400" dirty="0">
                <a:latin typeface="+mn-ea"/>
              </a:rPr>
              <a:t>を大幅に</a:t>
            </a:r>
            <a:endParaRPr lang="en-US" altLang="ja-JP" sz="1400" dirty="0">
              <a:latin typeface="+mn-ea"/>
            </a:endParaRPr>
          </a:p>
          <a:p>
            <a:pPr algn="ctr"/>
            <a:r>
              <a:rPr lang="ja-JP" altLang="en-US" sz="1400" dirty="0">
                <a:latin typeface="+mn-ea"/>
              </a:rPr>
              <a:t>上回っていることが確認できる</a:t>
            </a:r>
          </a:p>
        </p:txBody>
      </p:sp>
      <p:sp>
        <p:nvSpPr>
          <p:cNvPr id="17" name="円形吹き出し 16"/>
          <p:cNvSpPr/>
          <p:nvPr/>
        </p:nvSpPr>
        <p:spPr bwMode="auto">
          <a:xfrm>
            <a:off x="4721400" y="4067753"/>
            <a:ext cx="720100" cy="562468"/>
          </a:xfrm>
          <a:prstGeom prst="wedgeEllipseCallout">
            <a:avLst>
              <a:gd name="adj1" fmla="val 40216"/>
              <a:gd name="adj2" fmla="val -100069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283502" y="3608201"/>
            <a:ext cx="3096888" cy="1808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494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VM</a:t>
            </a:r>
            <a:r>
              <a:rPr lang="ja-JP" altLang="en-US" b="1" dirty="0"/>
              <a:t>のサイズ</a:t>
            </a:r>
            <a:r>
              <a:rPr lang="ja-JP" altLang="en-US" b="1" dirty="0" smtClean="0"/>
              <a:t>を変更して再度実行する。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1600" dirty="0" smtClean="0"/>
              <a:t>最後に、デプロイする</a:t>
            </a:r>
            <a:r>
              <a:rPr lang="en-US" altLang="ja-JP" sz="1600" dirty="0"/>
              <a:t>VM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サイズ</a:t>
            </a:r>
            <a:r>
              <a:rPr kumimoji="1" lang="ja-JP" altLang="en-US" sz="1600" dirty="0" smtClean="0"/>
              <a:t>を</a:t>
            </a:r>
            <a:r>
              <a:rPr kumimoji="1" lang="ja-JP" altLang="en-US" sz="1600" dirty="0" smtClean="0"/>
              <a:t>変更して同様に実行します。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lang="ja-JP" altLang="en-US" sz="1600" b="1" dirty="0" smtClean="0"/>
              <a:t>　</a:t>
            </a:r>
            <a:r>
              <a:rPr lang="en-US" altLang="ja-JP" sz="1600" b="1" dirty="0" smtClean="0"/>
              <a:t>Terraform</a:t>
            </a:r>
            <a:r>
              <a:rPr lang="ja-JP" altLang="en-US" sz="1600" b="1" dirty="0" smtClean="0"/>
              <a:t> </a:t>
            </a:r>
            <a:r>
              <a:rPr lang="en-US" altLang="ja-JP" sz="1600" b="1" dirty="0"/>
              <a:t>&gt;</a:t>
            </a:r>
            <a:r>
              <a:rPr lang="ja-JP" altLang="en-US" sz="1600" b="1" dirty="0"/>
              <a:t> </a:t>
            </a:r>
            <a:r>
              <a:rPr lang="ja-JP" altLang="en-US" sz="1600" b="1" dirty="0" smtClean="0"/>
              <a:t>代入値管理</a:t>
            </a:r>
            <a:r>
              <a:rPr lang="ja-JP" altLang="en-US" sz="1600" dirty="0" smtClean="0"/>
              <a:t>から、下表を参考に具体値を変更し、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 smtClean="0"/>
              <a:t>4.3</a:t>
            </a:r>
            <a:r>
              <a:rPr lang="ja-JP" altLang="en-US" sz="1600" dirty="0" smtClean="0"/>
              <a:t>同様に</a:t>
            </a:r>
            <a:r>
              <a:rPr lang="en-US" altLang="ja-JP" sz="1600" dirty="0" smtClean="0"/>
              <a:t>Plan</a:t>
            </a:r>
            <a:r>
              <a:rPr lang="ja-JP" altLang="en-US" sz="1600" dirty="0" smtClean="0"/>
              <a:t>確認をしましょう。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</a:t>
            </a:r>
            <a:r>
              <a:rPr lang="en-US" altLang="ja-JP" dirty="0" smtClean="0"/>
              <a:t>VM</a:t>
            </a:r>
            <a:r>
              <a:rPr lang="ja-JP" altLang="en-US" dirty="0" smtClean="0"/>
              <a:t>のサイズを変更して再度確認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676991"/>
              </p:ext>
            </p:extLst>
          </p:nvPr>
        </p:nvGraphicFramePr>
        <p:xfrm>
          <a:off x="179512" y="2420860"/>
          <a:ext cx="6984847" cy="11310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6102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1966323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2052222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オペレーション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変数名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具体値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488805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hello_tf_instance_type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t2.large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VM_size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Standard_B2MS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179512" y="2036332"/>
            <a:ext cx="338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2B62"/>
                </a:solidFill>
              </a:rPr>
              <a:t>変更前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7" name="下矢印 16"/>
          <p:cNvSpPr/>
          <p:nvPr/>
        </p:nvSpPr>
        <p:spPr bwMode="auto">
          <a:xfrm>
            <a:off x="2843760" y="3738019"/>
            <a:ext cx="576080" cy="627111"/>
          </a:xfrm>
          <a:prstGeom prst="down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993360"/>
              </p:ext>
            </p:extLst>
          </p:nvPr>
        </p:nvGraphicFramePr>
        <p:xfrm>
          <a:off x="156282" y="4765117"/>
          <a:ext cx="6984847" cy="11310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6102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1966323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2052222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オペレーション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変数名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具体値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488805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hello_tf_instance_type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t2.micro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VM_size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Standard_B1LS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56282" y="4380589"/>
            <a:ext cx="338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2B62"/>
                </a:solidFill>
              </a:rPr>
              <a:t>変更後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4387478" y="3667223"/>
            <a:ext cx="3857031" cy="898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デプロイする</a:t>
            </a:r>
            <a:r>
              <a:rPr kumimoji="1" lang="ja-JP" altLang="en-US" sz="1400" dirty="0" smtClean="0">
                <a:latin typeface="+mn-ea"/>
              </a:rPr>
              <a:t>インスタンスサイズ</a:t>
            </a:r>
            <a:endParaRPr kumimoji="1" lang="en-US" altLang="ja-JP" sz="1400" dirty="0" smtClean="0">
              <a:latin typeface="+mn-ea"/>
            </a:endParaRPr>
          </a:p>
          <a:p>
            <a:pPr algn="ctr"/>
            <a:r>
              <a:rPr kumimoji="1" lang="en-US" altLang="ja-JP" sz="1400" dirty="0" smtClean="0">
                <a:latin typeface="+mn-ea"/>
              </a:rPr>
              <a:t>AWS:</a:t>
            </a:r>
            <a:r>
              <a:rPr lang="en-US" altLang="ja-JP" sz="1400" dirty="0" smtClean="0">
                <a:solidFill>
                  <a:srgbClr val="FF0000"/>
                </a:solidFill>
              </a:rPr>
              <a:t>t2.large</a:t>
            </a:r>
            <a:r>
              <a:rPr kumimoji="1" lang="ja-JP" altLang="en-US" sz="1400" dirty="0" smtClean="0">
                <a:latin typeface="+mn-ea"/>
              </a:rPr>
              <a:t>→</a:t>
            </a:r>
            <a:r>
              <a:rPr lang="en-US" altLang="ja-JP" sz="1400" dirty="0" smtClean="0">
                <a:solidFill>
                  <a:srgbClr val="FF0000"/>
                </a:solidFill>
              </a:rPr>
              <a:t>t2.micro</a:t>
            </a:r>
          </a:p>
          <a:p>
            <a:r>
              <a:rPr lang="en-US" altLang="ja-JP" sz="1400" dirty="0" smtClean="0">
                <a:latin typeface="+mn-ea"/>
              </a:rPr>
              <a:t>Azure:</a:t>
            </a:r>
            <a:r>
              <a:rPr lang="en-US" altLang="ja-JP" sz="1400" dirty="0" smtClean="0">
                <a:solidFill>
                  <a:srgbClr val="FF0000"/>
                </a:solidFill>
              </a:rPr>
              <a:t>Standard_B2MS</a:t>
            </a:r>
            <a:r>
              <a:rPr lang="ja-JP" altLang="en-US" sz="1400" dirty="0" smtClean="0">
                <a:latin typeface="+mn-ea"/>
              </a:rPr>
              <a:t>→</a:t>
            </a:r>
            <a:r>
              <a:rPr lang="en-US" altLang="ja-JP" sz="1400" dirty="0">
                <a:solidFill>
                  <a:srgbClr val="FF0000"/>
                </a:solidFill>
              </a:rPr>
              <a:t>Standard_B1LS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7388667" y="4483883"/>
            <a:ext cx="720100" cy="562468"/>
          </a:xfrm>
          <a:prstGeom prst="wedgeEllipseCallout">
            <a:avLst>
              <a:gd name="adj1" fmla="val -82127"/>
              <a:gd name="adj2" fmla="val 100953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66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/>
          <a:srcRect t="170" r="15722"/>
          <a:stretch/>
        </p:blipFill>
        <p:spPr>
          <a:xfrm>
            <a:off x="4151335" y="1916790"/>
            <a:ext cx="4669255" cy="249893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86" y="1877632"/>
            <a:ext cx="3517704" cy="3641985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再び</a:t>
            </a:r>
            <a:r>
              <a:rPr lang="en-US" altLang="ja-JP" b="1" dirty="0" err="1" smtClean="0"/>
              <a:t>PolicyCheck</a:t>
            </a:r>
            <a:r>
              <a:rPr lang="ja-JP" altLang="en-US" b="1" dirty="0" smtClean="0"/>
              <a:t>ログを確認する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1600" dirty="0" smtClean="0"/>
              <a:t>押下後の画面遷移先で、ステータスが「</a:t>
            </a:r>
            <a:r>
              <a:rPr lang="ja-JP" altLang="en-US" sz="1600" b="1" dirty="0" smtClean="0"/>
              <a:t>完了</a:t>
            </a:r>
            <a:r>
              <a:rPr kumimoji="1" lang="ja-JP" altLang="en-US" sz="1600" dirty="0" smtClean="0"/>
              <a:t>」となっていることが確認できます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画面下に移動し</a:t>
            </a:r>
            <a:r>
              <a:rPr lang="en-US" altLang="ja-JP" sz="1600" dirty="0" err="1" smtClean="0"/>
              <a:t>PolicyCheck</a:t>
            </a:r>
            <a:r>
              <a:rPr lang="ja-JP" altLang="en-US" sz="1600" dirty="0" smtClean="0"/>
              <a:t>ログを確認後、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を実際に実行しましょう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endParaRPr kumimoji="1" lang="en-US" altLang="ja-JP" sz="18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4.6</a:t>
            </a:r>
            <a:r>
              <a:rPr lang="ja-JP" altLang="en-US" dirty="0"/>
              <a:t>　再度</a:t>
            </a:r>
            <a:r>
              <a:rPr lang="en-US" altLang="ja-JP" dirty="0" err="1" smtClean="0"/>
              <a:t>PolicyCheck</a:t>
            </a:r>
            <a:r>
              <a:rPr lang="ja-JP" altLang="en-US" dirty="0" smtClean="0"/>
              <a:t>ログを確認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633110" y="2877079"/>
            <a:ext cx="1296180" cy="1918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5098729" y="4555077"/>
            <a:ext cx="3023962" cy="874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変更後、コストが</a:t>
            </a:r>
            <a:r>
              <a:rPr kumimoji="1" lang="en-US" altLang="ja-JP" sz="1400" dirty="0" smtClean="0">
                <a:latin typeface="+mn-ea"/>
              </a:rPr>
              <a:t>$</a:t>
            </a:r>
            <a:r>
              <a:rPr kumimoji="1" lang="en-US" altLang="ja-JP" sz="1400" dirty="0" smtClean="0">
                <a:latin typeface="+mn-ea"/>
              </a:rPr>
              <a:t>50</a:t>
            </a:r>
            <a:r>
              <a:rPr kumimoji="1" lang="ja-JP" altLang="en-US" sz="1400" dirty="0" smtClean="0">
                <a:latin typeface="+mn-ea"/>
              </a:rPr>
              <a:t>を</a:t>
            </a:r>
            <a:endParaRPr kumimoji="1" lang="en-US" altLang="ja-JP" sz="1400" dirty="0" smtClean="0">
              <a:latin typeface="+mn-ea"/>
            </a:endParaRPr>
          </a:p>
          <a:p>
            <a:pPr algn="ctr"/>
            <a:r>
              <a:rPr lang="ja-JP" altLang="en-US" sz="1400" dirty="0">
                <a:latin typeface="+mn-ea"/>
              </a:rPr>
              <a:t>下</a:t>
            </a:r>
            <a:r>
              <a:rPr kumimoji="1" lang="ja-JP" altLang="en-US" sz="1400" dirty="0" smtClean="0">
                <a:latin typeface="+mn-ea"/>
              </a:rPr>
              <a:t>回っている</a:t>
            </a:r>
            <a:r>
              <a:rPr lang="ja-JP" altLang="en-US" sz="1400" dirty="0" smtClean="0">
                <a:latin typeface="+mn-ea"/>
              </a:rPr>
              <a:t>ことが確認できた。</a:t>
            </a:r>
            <a:endParaRPr lang="en-US" altLang="ja-JP" sz="1400" dirty="0"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4721400" y="4067753"/>
            <a:ext cx="720100" cy="562468"/>
          </a:xfrm>
          <a:prstGeom prst="wedgeEllipseCallout">
            <a:avLst>
              <a:gd name="adj1" fmla="val 40216"/>
              <a:gd name="adj2" fmla="val -100069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283502" y="3608201"/>
            <a:ext cx="3096888" cy="1808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32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318438"/>
            <a:ext cx="7674879" cy="3796960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Movemen</a:t>
            </a:r>
            <a:r>
              <a:rPr lang="en-US" altLang="ja-JP" b="1" dirty="0"/>
              <a:t>t</a:t>
            </a:r>
            <a:r>
              <a:rPr kumimoji="1" lang="ja-JP" altLang="en-US" b="1" dirty="0" smtClean="0"/>
              <a:t>を</a:t>
            </a:r>
            <a:r>
              <a:rPr lang="ja-JP" altLang="en-US" b="1" dirty="0"/>
              <a:t>実行</a:t>
            </a:r>
            <a:r>
              <a:rPr lang="ja-JP" altLang="en-US" b="1" dirty="0" smtClean="0"/>
              <a:t>する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1600" dirty="0" smtClean="0"/>
              <a:t>実行する</a:t>
            </a:r>
            <a:r>
              <a:rPr kumimoji="1" lang="en-US" altLang="ja-JP" sz="1600" dirty="0" smtClean="0"/>
              <a:t>Module</a:t>
            </a:r>
            <a:r>
              <a:rPr kumimoji="1" lang="ja-JP" altLang="en-US" sz="1600" dirty="0" smtClean="0"/>
              <a:t>が定義したポリシーを適用していることが確認できました。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ja-JP" altLang="en-US" sz="1600" dirty="0" smtClean="0"/>
              <a:t>最後に</a:t>
            </a:r>
            <a:r>
              <a:rPr lang="en-US" altLang="ja-JP" sz="1600" dirty="0" smtClean="0"/>
              <a:t>Movemen</a:t>
            </a:r>
            <a:r>
              <a:rPr lang="en-US" altLang="ja-JP" sz="1600" dirty="0"/>
              <a:t>t</a:t>
            </a:r>
            <a:r>
              <a:rPr kumimoji="1" lang="ja-JP" altLang="en-US" sz="1600" dirty="0" smtClean="0"/>
              <a:t>を実行し、結果を対象ホストで確認してください。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endParaRPr kumimoji="1" lang="en-US" altLang="ja-JP" sz="1800" dirty="0" smtClean="0"/>
          </a:p>
          <a:p>
            <a:pPr marL="0" indent="0">
              <a:buNone/>
            </a:pPr>
            <a:r>
              <a:rPr kumimoji="1" lang="ja-JP" altLang="en-US" sz="1600" dirty="0" smtClean="0"/>
              <a:t>メニュー： 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lang="ja-JP" altLang="en-US" sz="1600" b="1" dirty="0" smtClean="0"/>
              <a:t>作業実行</a:t>
            </a:r>
            <a:endParaRPr kumimoji="1" lang="en-US" altLang="ja-JP" sz="16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 bwMode="auto">
          <a:xfrm>
            <a:off x="4912365" y="2339866"/>
            <a:ext cx="2664370" cy="51589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実行する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Movement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を選択する。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1191162" y="3135607"/>
            <a:ext cx="3812898" cy="27635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4756127" y="2651257"/>
            <a:ext cx="289351" cy="315543"/>
          </a:xfrm>
          <a:prstGeom prst="wedgeEllipseCallout">
            <a:avLst>
              <a:gd name="adj1" fmla="val -101627"/>
              <a:gd name="adj2" fmla="val 1044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32" name="角丸四角形 31"/>
          <p:cNvSpPr/>
          <p:nvPr/>
        </p:nvSpPr>
        <p:spPr bwMode="auto">
          <a:xfrm>
            <a:off x="4752870" y="3707091"/>
            <a:ext cx="2664370" cy="448763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オペレーションを選択する。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1154072" y="4525049"/>
            <a:ext cx="4363805" cy="1763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円形吹き出し 33"/>
          <p:cNvSpPr/>
          <p:nvPr/>
        </p:nvSpPr>
        <p:spPr bwMode="auto">
          <a:xfrm>
            <a:off x="4602099" y="3989110"/>
            <a:ext cx="289350" cy="312200"/>
          </a:xfrm>
          <a:prstGeom prst="wedgeEllipseCallout">
            <a:avLst>
              <a:gd name="adj1" fmla="val -93727"/>
              <a:gd name="adj2" fmla="val 13108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3068636" y="4926505"/>
            <a:ext cx="1396512" cy="39197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実行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を押下する。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2923961" y="5199414"/>
            <a:ext cx="289350" cy="312200"/>
          </a:xfrm>
          <a:prstGeom prst="wedgeEllipseCallout">
            <a:avLst>
              <a:gd name="adj1" fmla="val -122696"/>
              <a:gd name="adj2" fmla="val 7305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4.7</a:t>
            </a:r>
            <a:r>
              <a:rPr lang="ja-JP" altLang="en-US" dirty="0"/>
              <a:t>　作業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5863557" y="4785990"/>
            <a:ext cx="3197035" cy="1379390"/>
            <a:chOff x="5244298" y="5000704"/>
            <a:chExt cx="3197035" cy="1139047"/>
          </a:xfrm>
        </p:grpSpPr>
        <p:sp>
          <p:nvSpPr>
            <p:cNvPr id="16" name="角丸四角形 15"/>
            <p:cNvSpPr/>
            <p:nvPr/>
          </p:nvSpPr>
          <p:spPr bwMode="auto">
            <a:xfrm>
              <a:off x="5481096" y="5297957"/>
              <a:ext cx="2960237" cy="841794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実行後、自動で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【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作業状態確認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】</a:t>
              </a:r>
              <a:b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へ画面遷移します。</a:t>
              </a:r>
              <a:endParaRPr lang="en-US" altLang="ja-JP" sz="120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7" name="円/楕円 44"/>
            <p:cNvSpPr/>
            <p:nvPr/>
          </p:nvSpPr>
          <p:spPr bwMode="auto">
            <a:xfrm>
              <a:off x="5244298" y="5000704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5267770" y="5161213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20" name="角丸四角形 19"/>
          <p:cNvSpPr/>
          <p:nvPr/>
        </p:nvSpPr>
        <p:spPr bwMode="auto">
          <a:xfrm>
            <a:off x="2123660" y="5622209"/>
            <a:ext cx="864120" cy="19222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043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</a:t>
            </a:r>
            <a:r>
              <a:rPr lang="ja-JP" altLang="en-US" dirty="0" smtClean="0"/>
              <a:t>　はじめに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メイン</a:t>
            </a:r>
            <a:r>
              <a:rPr lang="ja-JP" altLang="en-US" b="1" dirty="0"/>
              <a:t>メニュ</a:t>
            </a:r>
            <a:r>
              <a:rPr lang="ja-JP" altLang="en-US" b="1" dirty="0" smtClean="0"/>
              <a:t>ー</a:t>
            </a:r>
            <a:endParaRPr lang="en-US" altLang="ja-JP" b="1" dirty="0" smtClean="0"/>
          </a:p>
          <a:p>
            <a:pPr lvl="1"/>
            <a:r>
              <a:rPr lang="ja-JP" altLang="en-US" sz="1800" dirty="0" smtClean="0"/>
              <a:t>本書では、メニューグループの「</a:t>
            </a:r>
            <a:r>
              <a:rPr lang="en-US" altLang="ja-JP" sz="1800" b="1" dirty="0" smtClean="0"/>
              <a:t>Terraform</a:t>
            </a:r>
            <a:r>
              <a:rPr lang="ja-JP" altLang="en-US" sz="1800" dirty="0" smtClean="0"/>
              <a:t>」について、</a:t>
            </a:r>
            <a:endParaRPr lang="en-US" altLang="ja-JP" sz="1800" dirty="0" smtClean="0"/>
          </a:p>
          <a:p>
            <a:pPr marL="180000" lvl="1" indent="0"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実践形式で学習いただけます。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70" y="2204830"/>
            <a:ext cx="8425170" cy="4131113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 bwMode="auto">
          <a:xfrm>
            <a:off x="1331550" y="4509150"/>
            <a:ext cx="720100" cy="7921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64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Movement</a:t>
            </a:r>
            <a:r>
              <a:rPr lang="ja-JP" altLang="en-US" b="1" dirty="0" smtClean="0"/>
              <a:t>の詳細結果を確認する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1600" dirty="0" smtClean="0"/>
              <a:t>実行後の画面遷移先で、</a:t>
            </a:r>
            <a:r>
              <a:rPr lang="ja-JP" altLang="en-US" sz="1600" dirty="0" smtClean="0"/>
              <a:t>実行ステータスやログを確認することができます。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kumimoji="1" lang="ja-JP" altLang="en-US" sz="1600" dirty="0"/>
              <a:t>　</a:t>
            </a:r>
            <a:r>
              <a:rPr kumimoji="1" lang="ja-JP" altLang="en-US" sz="1600" dirty="0" smtClean="0"/>
              <a:t>投入データや出力データを確認することも可能です。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endParaRPr kumimoji="1" lang="en-US" altLang="ja-JP" sz="18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4.8</a:t>
            </a:r>
            <a:r>
              <a:rPr lang="ja-JP" altLang="en-US" dirty="0"/>
              <a:t>　</a:t>
            </a:r>
            <a:r>
              <a:rPr lang="ja-JP" altLang="en-US" dirty="0" smtClean="0"/>
              <a:t>実行状態確認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50" y="1940462"/>
            <a:ext cx="4198836" cy="346286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3059790" y="4533077"/>
            <a:ext cx="1152160" cy="26411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395420" y="5336648"/>
            <a:ext cx="3023962" cy="874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投入データや</a:t>
            </a:r>
            <a:r>
              <a:rPr lang="ja-JP" altLang="en-US" sz="1400" dirty="0" smtClean="0">
                <a:latin typeface="+mn-ea"/>
              </a:rPr>
              <a:t>結果データをまとめた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kumimoji="1" lang="en-US" altLang="ja-JP" sz="1400" dirty="0" smtClean="0">
                <a:latin typeface="+mn-ea"/>
              </a:rPr>
              <a:t>Zip</a:t>
            </a:r>
            <a:r>
              <a:rPr kumimoji="1" lang="ja-JP" altLang="en-US" sz="1400" dirty="0" smtClean="0">
                <a:latin typeface="+mn-ea"/>
              </a:rPr>
              <a:t>ファイルをダウンロードできます</a:t>
            </a:r>
          </a:p>
        </p:txBody>
      </p:sp>
      <p:sp>
        <p:nvSpPr>
          <p:cNvPr id="8" name="円形吹き出し 7"/>
          <p:cNvSpPr/>
          <p:nvPr/>
        </p:nvSpPr>
        <p:spPr bwMode="auto">
          <a:xfrm>
            <a:off x="3209190" y="5004360"/>
            <a:ext cx="720100" cy="562468"/>
          </a:xfrm>
          <a:prstGeom prst="wedgeEllipseCallout">
            <a:avLst>
              <a:gd name="adj1" fmla="val 35332"/>
              <a:gd name="adj2" fmla="val -86001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348" y="1961824"/>
            <a:ext cx="4565938" cy="2187276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4588234" y="4941210"/>
            <a:ext cx="4419516" cy="1341898"/>
            <a:chOff x="5244298" y="5000704"/>
            <a:chExt cx="4419516" cy="1341898"/>
          </a:xfrm>
        </p:grpSpPr>
        <p:sp>
          <p:nvSpPr>
            <p:cNvPr id="12" name="角丸四角形 11"/>
            <p:cNvSpPr/>
            <p:nvPr/>
          </p:nvSpPr>
          <p:spPr bwMode="auto">
            <a:xfrm>
              <a:off x="5481096" y="5297955"/>
              <a:ext cx="4182718" cy="1044647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結果は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AWS</a:t>
              </a:r>
              <a:r>
                <a:rPr lang="ja-JP" altLang="en-US" sz="1200" dirty="0" err="1" smtClean="0">
                  <a:solidFill>
                    <a:schemeClr val="tx1"/>
                  </a:solidFill>
                  <a:latin typeface="+mn-ea"/>
                </a:rPr>
                <a:t>、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Azure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アカウントにアクセスし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各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3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台の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VM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が新たに作成されているかを確認してください。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円/楕円 44"/>
            <p:cNvSpPr/>
            <p:nvPr/>
          </p:nvSpPr>
          <p:spPr bwMode="auto">
            <a:xfrm>
              <a:off x="5244298" y="5000704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267770" y="5161213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188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インスタンス数を変更して再度実行する。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1600" dirty="0" smtClean="0"/>
              <a:t>最後に、デプロイするインスタンス数を変更して同様に実行します。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lang="ja-JP" altLang="en-US" sz="1600" b="1" dirty="0" smtClean="0"/>
              <a:t>　</a:t>
            </a:r>
            <a:r>
              <a:rPr lang="en-US" altLang="ja-JP" sz="1600" b="1" dirty="0" smtClean="0"/>
              <a:t>Terraform</a:t>
            </a:r>
            <a:r>
              <a:rPr lang="ja-JP" altLang="en-US" sz="1600" b="1" dirty="0" smtClean="0"/>
              <a:t> </a:t>
            </a:r>
            <a:r>
              <a:rPr lang="en-US" altLang="ja-JP" sz="1600" b="1" dirty="0"/>
              <a:t>&gt;</a:t>
            </a:r>
            <a:r>
              <a:rPr lang="ja-JP" altLang="en-US" sz="1600" b="1" dirty="0"/>
              <a:t> </a:t>
            </a:r>
            <a:r>
              <a:rPr lang="ja-JP" altLang="en-US" sz="1600" b="1" dirty="0" smtClean="0"/>
              <a:t>代入値管理</a:t>
            </a:r>
            <a:r>
              <a:rPr lang="ja-JP" altLang="en-US" sz="1600" dirty="0" smtClean="0"/>
              <a:t>から、下表を参考に具体値を変更し、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 smtClean="0"/>
              <a:t>4.3</a:t>
            </a:r>
            <a:r>
              <a:rPr lang="ja-JP" altLang="en-US" sz="1600" dirty="0" smtClean="0"/>
              <a:t>同様に作業実行しましょう。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4.9</a:t>
            </a:r>
            <a:r>
              <a:rPr lang="ja-JP" altLang="en-US" dirty="0"/>
              <a:t>　</a:t>
            </a:r>
            <a:r>
              <a:rPr lang="ja-JP" altLang="en-US" dirty="0" smtClean="0"/>
              <a:t>数値を変更して再度実行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074026"/>
              </p:ext>
            </p:extLst>
          </p:nvPr>
        </p:nvGraphicFramePr>
        <p:xfrm>
          <a:off x="179512" y="2420860"/>
          <a:ext cx="6984847" cy="11310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6102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1966323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2052222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オペレーション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変数名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具体値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488805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hello_tf_instance_count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VM_count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179512" y="2036332"/>
            <a:ext cx="338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2B62"/>
                </a:solidFill>
              </a:rPr>
              <a:t>変更前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7" name="下矢印 16"/>
          <p:cNvSpPr/>
          <p:nvPr/>
        </p:nvSpPr>
        <p:spPr bwMode="auto">
          <a:xfrm>
            <a:off x="2843760" y="3738019"/>
            <a:ext cx="576080" cy="627111"/>
          </a:xfrm>
          <a:prstGeom prst="down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558145"/>
              </p:ext>
            </p:extLst>
          </p:nvPr>
        </p:nvGraphicFramePr>
        <p:xfrm>
          <a:off x="156282" y="4765117"/>
          <a:ext cx="6984847" cy="11310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6102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1966323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2052222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オペレーション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変数名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具体値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488805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hello_tf_instance_count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VM_count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56282" y="4380589"/>
            <a:ext cx="338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2B62"/>
                </a:solidFill>
              </a:rPr>
              <a:t>変更後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6372250" y="3531347"/>
            <a:ext cx="2745128" cy="898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デプロイする</a:t>
            </a:r>
            <a:r>
              <a:rPr kumimoji="1" lang="ja-JP" altLang="en-US" sz="1400" dirty="0" smtClean="0">
                <a:latin typeface="+mn-ea"/>
              </a:rPr>
              <a:t>インスタンス数を</a:t>
            </a:r>
            <a:endParaRPr kumimoji="1" lang="en-US" altLang="ja-JP" sz="1400" dirty="0" smtClean="0">
              <a:latin typeface="+mn-ea"/>
            </a:endParaRPr>
          </a:p>
          <a:p>
            <a:pPr algn="ctr"/>
            <a:r>
              <a:rPr kumimoji="1" lang="en-US" altLang="ja-JP" sz="1400" dirty="0" smtClean="0">
                <a:latin typeface="+mn-ea"/>
              </a:rPr>
              <a:t>AWS:</a:t>
            </a:r>
            <a:r>
              <a:rPr kumimoji="1" lang="ja-JP" altLang="en-US" sz="1400" dirty="0" smtClean="0">
                <a:latin typeface="+mn-ea"/>
              </a:rPr>
              <a:t>３台→</a:t>
            </a:r>
            <a:r>
              <a:rPr kumimoji="1" lang="en-US" altLang="ja-JP" sz="1400" dirty="0" smtClean="0">
                <a:latin typeface="+mn-ea"/>
              </a:rPr>
              <a:t>5</a:t>
            </a:r>
            <a:r>
              <a:rPr kumimoji="1" lang="ja-JP" altLang="en-US" sz="1400" dirty="0" smtClean="0">
                <a:latin typeface="+mn-ea"/>
              </a:rPr>
              <a:t>台に</a:t>
            </a:r>
            <a:r>
              <a:rPr lang="ja-JP" altLang="en-US" sz="1400" dirty="0">
                <a:latin typeface="+mn-ea"/>
              </a:rPr>
              <a:t>増設</a:t>
            </a:r>
            <a:endParaRPr kumimoji="1"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smtClean="0">
                <a:latin typeface="+mn-ea"/>
              </a:rPr>
              <a:t>Azure:3</a:t>
            </a:r>
            <a:r>
              <a:rPr lang="ja-JP" altLang="en-US" sz="1400" dirty="0" smtClean="0">
                <a:latin typeface="+mn-ea"/>
              </a:rPr>
              <a:t>台→</a:t>
            </a:r>
            <a:r>
              <a:rPr lang="en-US" altLang="ja-JP" sz="1400" dirty="0" smtClean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台に減設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7325879" y="4284021"/>
            <a:ext cx="720100" cy="562468"/>
          </a:xfrm>
          <a:prstGeom prst="wedgeEllipseCallout">
            <a:avLst>
              <a:gd name="adj1" fmla="val -82127"/>
              <a:gd name="adj2" fmla="val 100953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72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インスタンスの増減を確認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1600" dirty="0" smtClean="0"/>
              <a:t>AWS</a:t>
            </a:r>
            <a:r>
              <a:rPr kumimoji="1" lang="ja-JP" altLang="en-US" sz="1600" dirty="0" smtClean="0"/>
              <a:t>・</a:t>
            </a:r>
            <a:r>
              <a:rPr kumimoji="1" lang="en-US" altLang="ja-JP" sz="1600" dirty="0" smtClean="0"/>
              <a:t>Azure</a:t>
            </a:r>
            <a:r>
              <a:rPr kumimoji="1" lang="ja-JP" altLang="en-US" sz="1600" dirty="0" smtClean="0"/>
              <a:t>にブラウザから接続し、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kumimoji="1" lang="en-US" altLang="ja-JP" sz="1600" dirty="0" smtClean="0"/>
              <a:t>VM</a:t>
            </a:r>
            <a:r>
              <a:rPr kumimoji="1" lang="ja-JP" altLang="en-US" sz="1600" dirty="0" smtClean="0"/>
              <a:t>インスタンス</a:t>
            </a:r>
            <a:r>
              <a:rPr lang="ja-JP" altLang="en-US" sz="1600" dirty="0" smtClean="0"/>
              <a:t>の数</a:t>
            </a:r>
            <a:r>
              <a:rPr kumimoji="1" lang="ja-JP" altLang="en-US" sz="1600" dirty="0" smtClean="0"/>
              <a:t>が変更した通りに増減しているか</a:t>
            </a:r>
            <a:r>
              <a:rPr lang="ja-JP" altLang="en-US" sz="1600" dirty="0" smtClean="0"/>
              <a:t>確認しましょう。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4.9</a:t>
            </a:r>
            <a:r>
              <a:rPr lang="ja-JP" altLang="en-US" dirty="0"/>
              <a:t>　</a:t>
            </a:r>
            <a:r>
              <a:rPr lang="ja-JP" altLang="en-US" dirty="0" smtClean="0"/>
              <a:t>数値を変更して再度実行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t="1" r="55399" b="-9957"/>
          <a:stretch/>
        </p:blipFill>
        <p:spPr>
          <a:xfrm>
            <a:off x="395420" y="2415449"/>
            <a:ext cx="2808390" cy="93613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r="52211"/>
          <a:stretch/>
        </p:blipFill>
        <p:spPr>
          <a:xfrm>
            <a:off x="4860040" y="2276760"/>
            <a:ext cx="3096430" cy="136819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t="42731" r="39762" b="34732"/>
          <a:stretch/>
        </p:blipFill>
        <p:spPr>
          <a:xfrm>
            <a:off x="4716020" y="4365130"/>
            <a:ext cx="3609417" cy="151221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t="42731" r="46062" b="9292"/>
          <a:stretch/>
        </p:blipFill>
        <p:spPr>
          <a:xfrm>
            <a:off x="971500" y="4076858"/>
            <a:ext cx="2088290" cy="237633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sp>
        <p:nvSpPr>
          <p:cNvPr id="9" name="テキスト ボックス 8"/>
          <p:cNvSpPr txBox="1"/>
          <p:nvPr/>
        </p:nvSpPr>
        <p:spPr>
          <a:xfrm>
            <a:off x="395420" y="1844780"/>
            <a:ext cx="93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2B62"/>
                </a:solidFill>
              </a:rPr>
              <a:t>AWS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3573229"/>
            <a:ext cx="93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2B62"/>
                </a:solidFill>
              </a:rPr>
              <a:t>Azure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0" name="右矢印 9"/>
          <p:cNvSpPr/>
          <p:nvPr/>
        </p:nvSpPr>
        <p:spPr bwMode="auto">
          <a:xfrm>
            <a:off x="3491850" y="2708900"/>
            <a:ext cx="1079663" cy="513280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右矢印 22"/>
          <p:cNvSpPr/>
          <p:nvPr/>
        </p:nvSpPr>
        <p:spPr bwMode="auto">
          <a:xfrm>
            <a:off x="3348073" y="5008383"/>
            <a:ext cx="1079663" cy="513280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49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1.2</a:t>
            </a:r>
            <a:r>
              <a:rPr lang="ja-JP" altLang="en-US" dirty="0" smtClean="0"/>
              <a:t>　作業環境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07380" y="836712"/>
            <a:ext cx="8929241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r>
              <a:rPr lang="ja-JP" altLang="en-US" b="1" dirty="0" smtClean="0"/>
              <a:t>作業環境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本書で</a:t>
            </a:r>
            <a:r>
              <a:rPr lang="ja-JP" altLang="en-US" dirty="0"/>
              <a:t>使用</a:t>
            </a:r>
            <a:r>
              <a:rPr lang="ja-JP" altLang="en-US" dirty="0" smtClean="0"/>
              <a:t>する作業環境は以下の通りです。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サーバとは他に、</a:t>
            </a:r>
            <a:r>
              <a:rPr lang="en-US" altLang="ja-JP" dirty="0" smtClean="0"/>
              <a:t>AWS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Azure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Terraform </a:t>
            </a:r>
            <a:r>
              <a:rPr lang="en-US" altLang="ja-JP" dirty="0" smtClean="0"/>
              <a:t>Enterpris</a:t>
            </a:r>
            <a:r>
              <a:rPr lang="en-US" altLang="ja-JP" dirty="0"/>
              <a:t>e</a:t>
            </a:r>
            <a:r>
              <a:rPr lang="ja-JP" altLang="en-US" dirty="0" smtClean="0"/>
              <a:t>アカウントをご用意</a:t>
            </a:r>
            <a:r>
              <a:rPr lang="ja-JP" altLang="en-US" dirty="0" smtClean="0"/>
              <a:t>ください。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b="1" dirty="0" smtClean="0"/>
              <a:t>ITA</a:t>
            </a:r>
            <a:r>
              <a:rPr lang="ja-JP" altLang="en-US" b="1" dirty="0" smtClean="0"/>
              <a:t>ホストサーバ</a:t>
            </a:r>
            <a:endParaRPr lang="en-US" altLang="ja-JP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dirty="0" smtClean="0"/>
              <a:t>CentOS7(※)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dirty="0" smtClean="0"/>
              <a:t>ITA </a:t>
            </a:r>
            <a:r>
              <a:rPr lang="en-US" altLang="ja-JP" dirty="0" err="1" smtClean="0"/>
              <a:t>ver</a:t>
            </a:r>
            <a:r>
              <a:rPr lang="en-US" altLang="ja-JP" dirty="0" smtClean="0"/>
              <a:t> 1.8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sz="1200" dirty="0" smtClean="0"/>
          </a:p>
          <a:p>
            <a:pPr marL="180000" lvl="1" indent="0">
              <a:buNone/>
            </a:pPr>
            <a:r>
              <a:rPr lang="en-US" altLang="ja-JP" sz="1200" dirty="0" smtClean="0"/>
              <a:t>※</a:t>
            </a:r>
            <a:r>
              <a:rPr lang="ja-JP" altLang="en-US" sz="1200" kern="1200" dirty="0">
                <a:solidFill>
                  <a:srgbClr val="000000"/>
                </a:solidFill>
              </a:rPr>
              <a:t>今回はホストサーバーとして</a:t>
            </a:r>
            <a:r>
              <a:rPr lang="en-US" altLang="ja-JP" sz="1200" kern="1200" dirty="0">
                <a:solidFill>
                  <a:srgbClr val="000000"/>
                </a:solidFill>
              </a:rPr>
              <a:t>CentOS7</a:t>
            </a:r>
            <a:r>
              <a:rPr lang="ja-JP" altLang="en-US" sz="1200" kern="1200" dirty="0">
                <a:solidFill>
                  <a:srgbClr val="000000"/>
                </a:solidFill>
              </a:rPr>
              <a:t>を利用致しますが、</a:t>
            </a:r>
            <a:r>
              <a:rPr lang="en-US" altLang="ja-JP" sz="1200" kern="1200" dirty="0">
                <a:solidFill>
                  <a:srgbClr val="000000"/>
                </a:solidFill>
              </a:rPr>
              <a:t>ITA</a:t>
            </a:r>
            <a:r>
              <a:rPr lang="ja-JP" altLang="en-US" sz="1200" kern="1200" dirty="0">
                <a:solidFill>
                  <a:srgbClr val="000000"/>
                </a:solidFill>
              </a:rPr>
              <a:t>は</a:t>
            </a:r>
            <a:r>
              <a:rPr lang="en-US" altLang="ja-JP" sz="1200" kern="1200" dirty="0">
                <a:solidFill>
                  <a:srgbClr val="000000"/>
                </a:solidFill>
              </a:rPr>
              <a:t>RHEL7</a:t>
            </a:r>
            <a:r>
              <a:rPr lang="ja-JP" altLang="en-US" sz="1200" kern="1200" dirty="0">
                <a:solidFill>
                  <a:srgbClr val="000000"/>
                </a:solidFill>
              </a:rPr>
              <a:t>系および</a:t>
            </a:r>
            <a:r>
              <a:rPr lang="en-US" altLang="ja-JP" sz="1200" kern="1200" dirty="0">
                <a:solidFill>
                  <a:srgbClr val="000000"/>
                </a:solidFill>
              </a:rPr>
              <a:t>RHEL8</a:t>
            </a:r>
            <a:r>
              <a:rPr lang="ja-JP" altLang="en-US" sz="1200" kern="1200" dirty="0">
                <a:solidFill>
                  <a:srgbClr val="000000"/>
                </a:solidFill>
              </a:rPr>
              <a:t>系の</a:t>
            </a:r>
            <a:r>
              <a:rPr lang="en-US" altLang="ja-JP" sz="1200" kern="1200" dirty="0">
                <a:solidFill>
                  <a:srgbClr val="000000"/>
                </a:solidFill>
              </a:rPr>
              <a:t>OS</a:t>
            </a:r>
            <a:r>
              <a:rPr lang="ja-JP" altLang="en-US" sz="1200" kern="1200" dirty="0">
                <a:solidFill>
                  <a:srgbClr val="000000"/>
                </a:solidFill>
              </a:rPr>
              <a:t>で導入いただけます。</a:t>
            </a:r>
            <a:endParaRPr lang="en-US" altLang="ja-JP" sz="12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1" y="4653170"/>
            <a:ext cx="1232625" cy="72257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2360257" y="4259589"/>
            <a:ext cx="1584220" cy="1440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84" t="-2762" r="-5514" b="-5983"/>
          <a:stretch/>
        </p:blipFill>
        <p:spPr>
          <a:xfrm>
            <a:off x="4513209" y="4580455"/>
            <a:ext cx="1834136" cy="868003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6896887" y="3969075"/>
            <a:ext cx="2088291" cy="18722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65235" y="3821411"/>
            <a:ext cx="13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002B62"/>
                </a:solidFill>
              </a:rPr>
              <a:t>CentOS 7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508217" y="4689175"/>
            <a:ext cx="1224170" cy="650564"/>
          </a:xfrm>
          <a:prstGeom prst="rect">
            <a:avLst/>
          </a:prstGeom>
          <a:solidFill>
            <a:srgbClr val="002B62"/>
          </a:solidFill>
          <a:ln w="1270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ITA 1.8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4" name="直線矢印コネクタ 13"/>
          <p:cNvCxnSpPr>
            <a:stCxn id="6" idx="3"/>
            <a:endCxn id="12" idx="1"/>
          </p:cNvCxnSpPr>
          <p:nvPr/>
        </p:nvCxnSpPr>
        <p:spPr bwMode="auto">
          <a:xfrm>
            <a:off x="1447876" y="5014457"/>
            <a:ext cx="1060341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</p:cxnSp>
      <p:cxnSp>
        <p:nvCxnSpPr>
          <p:cNvPr id="19" name="直線矢印コネクタ 18"/>
          <p:cNvCxnSpPr>
            <a:stCxn id="12" idx="3"/>
            <a:endCxn id="8" idx="1"/>
          </p:cNvCxnSpPr>
          <p:nvPr/>
        </p:nvCxnSpPr>
        <p:spPr bwMode="auto">
          <a:xfrm>
            <a:off x="3732387" y="5014457"/>
            <a:ext cx="780822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4"/>
          <a:srcRect l="41810" t="39149" r="40550" b="39148"/>
          <a:stretch/>
        </p:blipFill>
        <p:spPr>
          <a:xfrm>
            <a:off x="7436961" y="4041084"/>
            <a:ext cx="1008142" cy="648091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5"/>
          <a:srcRect l="4639" t="29839" r="3127" b="33872"/>
          <a:stretch/>
        </p:blipFill>
        <p:spPr>
          <a:xfrm>
            <a:off x="7132050" y="5121970"/>
            <a:ext cx="1475989" cy="435538"/>
          </a:xfrm>
          <a:prstGeom prst="rect">
            <a:avLst/>
          </a:prstGeom>
        </p:spPr>
      </p:pic>
      <p:cxnSp>
        <p:nvCxnSpPr>
          <p:cNvPr id="24" name="直線矢印コネクタ 23"/>
          <p:cNvCxnSpPr>
            <a:stCxn id="8" idx="3"/>
          </p:cNvCxnSpPr>
          <p:nvPr/>
        </p:nvCxnSpPr>
        <p:spPr bwMode="auto">
          <a:xfrm flipV="1">
            <a:off x="6347345" y="5014456"/>
            <a:ext cx="784705" cy="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テキスト ボックス 24"/>
          <p:cNvSpPr txBox="1"/>
          <p:nvPr/>
        </p:nvSpPr>
        <p:spPr>
          <a:xfrm>
            <a:off x="5398384" y="2374861"/>
            <a:ext cx="28443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lvl="1" indent="0">
              <a:buNone/>
            </a:pPr>
            <a:r>
              <a:rPr lang="ja-JP" altLang="en-US" b="1" dirty="0"/>
              <a:t>ターゲット</a:t>
            </a:r>
            <a:endParaRPr lang="en-US" altLang="ja-JP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600" dirty="0"/>
              <a:t>AWS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600" dirty="0"/>
              <a:t>Microsoft Azure</a:t>
            </a:r>
          </a:p>
          <a:p>
            <a:endParaRPr kumimoji="1" lang="en-US" altLang="ja-JP" sz="2000" dirty="0" smtClean="0"/>
          </a:p>
          <a:p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720307" y="2360951"/>
            <a:ext cx="2448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Terraform</a:t>
            </a:r>
          </a:p>
          <a:p>
            <a:r>
              <a:rPr lang="ja-JP" altLang="en-US" sz="1600" dirty="0" smtClean="0"/>
              <a:t>・</a:t>
            </a:r>
            <a:r>
              <a:rPr lang="en-US" altLang="ja-JP" sz="1600" dirty="0" smtClean="0"/>
              <a:t>Terraform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Enterpris</a:t>
            </a:r>
            <a:r>
              <a:rPr lang="en-US" altLang="ja-JP" sz="1600" dirty="0"/>
              <a:t>e</a:t>
            </a:r>
            <a:endParaRPr lang="en-US" altLang="ja-JP" sz="16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376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実習　</a:t>
            </a:r>
            <a:r>
              <a:rPr lang="en-US" altLang="ja-JP" dirty="0" smtClean="0"/>
              <a:t>Terraform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05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 smtClean="0"/>
              <a:t>　シナリオ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ja-JP" altLang="en-US" b="1" dirty="0" smtClean="0"/>
              <a:t>シナリオについて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本シナリオは、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en-US" altLang="ja-JP" dirty="0" smtClean="0"/>
              <a:t>Terraform Driver</a:t>
            </a:r>
            <a:r>
              <a:rPr lang="ja-JP" altLang="en-US" dirty="0" smtClean="0"/>
              <a:t>を利用して、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パブリッククラウド上</a:t>
            </a:r>
            <a:r>
              <a:rPr lang="en-US" altLang="ja-JP" dirty="0" smtClean="0"/>
              <a:t>(AWS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Azure)</a:t>
            </a:r>
            <a:r>
              <a:rPr lang="ja-JP" altLang="en-US" dirty="0" smtClean="0"/>
              <a:t>に</a:t>
            </a:r>
            <a:r>
              <a:rPr lang="en-US" altLang="ja-JP" dirty="0" smtClean="0"/>
              <a:t>VM</a:t>
            </a:r>
            <a:r>
              <a:rPr lang="ja-JP" altLang="en-US" dirty="0" smtClean="0"/>
              <a:t>を作成する</a:t>
            </a:r>
            <a:r>
              <a:rPr lang="en-US" altLang="ja-JP" dirty="0" smtClean="0"/>
              <a:t>Plan</a:t>
            </a:r>
            <a:r>
              <a:rPr lang="ja-JP" altLang="en-US" dirty="0" smtClean="0"/>
              <a:t>を確認します。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その後、</a:t>
            </a:r>
            <a:r>
              <a:rPr lang="ja-JP" altLang="en-US" b="1" dirty="0" smtClean="0"/>
              <a:t>定義されたポリシー</a:t>
            </a:r>
            <a:r>
              <a:rPr lang="ja-JP" altLang="en-US" dirty="0" smtClean="0"/>
              <a:t>に沿った設定を</a:t>
            </a:r>
            <a:r>
              <a:rPr lang="ja-JP" altLang="en-US" dirty="0"/>
              <a:t>行</a:t>
            </a:r>
            <a:r>
              <a:rPr lang="ja-JP" altLang="en-US" dirty="0" smtClean="0"/>
              <a:t>い各クラウドに</a:t>
            </a:r>
            <a:r>
              <a:rPr lang="en-US" altLang="ja-JP" dirty="0" smtClean="0"/>
              <a:t>VM</a:t>
            </a:r>
            <a:r>
              <a:rPr lang="ja-JP" altLang="en-US" dirty="0" smtClean="0"/>
              <a:t>を作成します。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b="1" dirty="0" smtClean="0"/>
              <a:t>【</a:t>
            </a:r>
            <a:r>
              <a:rPr lang="ja-JP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仕込み編</a:t>
            </a: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r>
              <a:rPr lang="ja-JP" altLang="en-US" dirty="0" err="1"/>
              <a:t>までを</a:t>
            </a:r>
            <a:r>
              <a:rPr lang="ja-JP" altLang="en-US" dirty="0"/>
              <a:t>一度登録・連携すると、以降の操作は</a:t>
            </a:r>
            <a:r>
              <a:rPr lang="en-US" altLang="ja-JP" b="1" dirty="0"/>
              <a:t>【</a:t>
            </a:r>
            <a:r>
              <a:rPr lang="ja-JP" alt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実行編</a:t>
            </a: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r>
              <a:rPr lang="ja-JP" altLang="en-US" dirty="0"/>
              <a:t>を繰り返し行うことで、対象の再設定・再登録を行うことができます。</a:t>
            </a:r>
            <a:r>
              <a:rPr lang="en-US" altLang="ja-JP" dirty="0"/>
              <a:t>(</a:t>
            </a:r>
            <a:r>
              <a:rPr lang="ja-JP" altLang="en-US" b="1" dirty="0">
                <a:solidFill>
                  <a:srgbClr val="FF0000"/>
                </a:solidFill>
              </a:rPr>
              <a:t>自動化</a:t>
            </a:r>
            <a:r>
              <a:rPr lang="en-US" altLang="ja-JP" dirty="0"/>
              <a:t>)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lvl="2"/>
            <a:endParaRPr lang="en-US" altLang="ja-JP" dirty="0"/>
          </a:p>
          <a:p>
            <a:pPr lvl="2"/>
            <a:endParaRPr lang="en-US" altLang="ja-JP" dirty="0" smtClean="0"/>
          </a:p>
        </p:txBody>
      </p:sp>
      <p:cxnSp>
        <p:nvCxnSpPr>
          <p:cNvPr id="16" name="直線コネクタ 15"/>
          <p:cNvCxnSpPr/>
          <p:nvPr/>
        </p:nvCxnSpPr>
        <p:spPr bwMode="auto">
          <a:xfrm flipH="1">
            <a:off x="2765812" y="3302850"/>
            <a:ext cx="26128" cy="300785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2B6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下矢印 16"/>
          <p:cNvSpPr/>
          <p:nvPr/>
        </p:nvSpPr>
        <p:spPr bwMode="auto">
          <a:xfrm>
            <a:off x="328876" y="3449447"/>
            <a:ext cx="418417" cy="2762958"/>
          </a:xfrm>
          <a:prstGeom prst="downArrow">
            <a:avLst/>
          </a:prstGeom>
          <a:solidFill>
            <a:srgbClr val="FFE697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184855" y="3278427"/>
            <a:ext cx="2384636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①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インターフェース情報の登録</a:t>
            </a:r>
          </a:p>
        </p:txBody>
      </p:sp>
      <p:sp>
        <p:nvSpPr>
          <p:cNvPr id="26" name="角丸四角形 25"/>
          <p:cNvSpPr/>
          <p:nvPr/>
        </p:nvSpPr>
        <p:spPr bwMode="auto">
          <a:xfrm>
            <a:off x="182922" y="3822779"/>
            <a:ext cx="2384636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②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Organization</a:t>
            </a:r>
            <a:r>
              <a:rPr lang="ja-JP" altLang="en-US" sz="1050" dirty="0" smtClean="0">
                <a:solidFill>
                  <a:srgbClr val="FB8B03"/>
                </a:solidFill>
                <a:latin typeface="+mn-ea"/>
              </a:rPr>
              <a:t>の登録と連携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182922" y="4395295"/>
            <a:ext cx="2384636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③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Workspace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の登録と連携</a:t>
            </a:r>
          </a:p>
        </p:txBody>
      </p:sp>
      <p:sp>
        <p:nvSpPr>
          <p:cNvPr id="28" name="角丸四角形 27"/>
          <p:cNvSpPr/>
          <p:nvPr/>
        </p:nvSpPr>
        <p:spPr bwMode="auto">
          <a:xfrm>
            <a:off x="182922" y="4936425"/>
            <a:ext cx="2384636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④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作業パターン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(Movement)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の登録</a:t>
            </a:r>
          </a:p>
        </p:txBody>
      </p:sp>
      <p:sp>
        <p:nvSpPr>
          <p:cNvPr id="29" name="角丸四角形 28"/>
          <p:cNvSpPr/>
          <p:nvPr/>
        </p:nvSpPr>
        <p:spPr bwMode="auto">
          <a:xfrm>
            <a:off x="182922" y="5477555"/>
            <a:ext cx="2384636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⑤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Module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素材の登録</a:t>
            </a:r>
          </a:p>
        </p:txBody>
      </p:sp>
      <p:sp>
        <p:nvSpPr>
          <p:cNvPr id="42" name="角丸四角形 41"/>
          <p:cNvSpPr/>
          <p:nvPr/>
        </p:nvSpPr>
        <p:spPr bwMode="auto">
          <a:xfrm>
            <a:off x="3024299" y="5689190"/>
            <a:ext cx="2361325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⑩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Movement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に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Module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素材を指定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87031" y="2780910"/>
            <a:ext cx="17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kumimoji="1" lang="ja-JP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仕込み編</a:t>
            </a:r>
            <a:r>
              <a:rPr kumimoji="1" lang="en-US" altLang="ja-JP" b="1" dirty="0" smtClean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endParaRPr kumimoji="1" lang="ja-JP" altLang="en-US" b="1" dirty="0">
              <a:solidFill>
                <a:srgbClr val="002B6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下矢印 37"/>
          <p:cNvSpPr/>
          <p:nvPr/>
        </p:nvSpPr>
        <p:spPr bwMode="auto">
          <a:xfrm>
            <a:off x="3182997" y="3381006"/>
            <a:ext cx="332274" cy="2308184"/>
          </a:xfrm>
          <a:prstGeom prst="downArrow">
            <a:avLst/>
          </a:prstGeom>
          <a:solidFill>
            <a:srgbClr val="FFE697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2988261" y="3302850"/>
            <a:ext cx="2385943" cy="375518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⑥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Policy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の登録</a:t>
            </a:r>
          </a:p>
        </p:txBody>
      </p:sp>
      <p:sp>
        <p:nvSpPr>
          <p:cNvPr id="31" name="角丸四角形 30"/>
          <p:cNvSpPr/>
          <p:nvPr/>
        </p:nvSpPr>
        <p:spPr bwMode="auto">
          <a:xfrm>
            <a:off x="2978580" y="3895998"/>
            <a:ext cx="2385943" cy="36005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⑦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err="1" smtClean="0">
                <a:solidFill>
                  <a:srgbClr val="FB8B03"/>
                </a:solidFill>
                <a:latin typeface="+mn-ea"/>
              </a:rPr>
              <a:t>PolicySet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の登録</a:t>
            </a:r>
          </a:p>
        </p:txBody>
      </p:sp>
      <p:sp>
        <p:nvSpPr>
          <p:cNvPr id="34" name="角丸四角形 33"/>
          <p:cNvSpPr/>
          <p:nvPr/>
        </p:nvSpPr>
        <p:spPr bwMode="auto">
          <a:xfrm>
            <a:off x="2978579" y="4408656"/>
            <a:ext cx="2379373" cy="36005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⑧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err="1" smtClean="0">
                <a:solidFill>
                  <a:srgbClr val="FB8B03"/>
                </a:solidFill>
                <a:latin typeface="+mn-ea"/>
              </a:rPr>
              <a:t>PolicySet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に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Policy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を紐付け</a:t>
            </a:r>
          </a:p>
        </p:txBody>
      </p:sp>
      <p:sp>
        <p:nvSpPr>
          <p:cNvPr id="37" name="角丸四角形 36"/>
          <p:cNvSpPr/>
          <p:nvPr/>
        </p:nvSpPr>
        <p:spPr bwMode="auto">
          <a:xfrm>
            <a:off x="2983962" y="4921314"/>
            <a:ext cx="2379373" cy="36005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⑨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err="1" smtClean="0">
                <a:solidFill>
                  <a:srgbClr val="FB8B03"/>
                </a:solidFill>
                <a:latin typeface="+mn-ea"/>
              </a:rPr>
              <a:t>PolicySet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に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Workspace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を紐付け</a:t>
            </a:r>
          </a:p>
        </p:txBody>
      </p:sp>
      <p:sp>
        <p:nvSpPr>
          <p:cNvPr id="39" name="下矢印 38"/>
          <p:cNvSpPr/>
          <p:nvPr/>
        </p:nvSpPr>
        <p:spPr bwMode="auto">
          <a:xfrm>
            <a:off x="6290756" y="3293523"/>
            <a:ext cx="326132" cy="2374249"/>
          </a:xfrm>
          <a:prstGeom prst="downArrow">
            <a:avLst/>
          </a:prstGeom>
          <a:solidFill>
            <a:schemeClr val="accent3">
              <a:lumMod val="25000"/>
              <a:lumOff val="75000"/>
            </a:schemeClr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6118238" y="3293522"/>
            <a:ext cx="2457063" cy="401729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 smtClean="0">
                <a:solidFill>
                  <a:srgbClr val="33CC33"/>
                </a:solidFill>
                <a:latin typeface="+mn-ea"/>
              </a:rPr>
              <a:t>①</a:t>
            </a:r>
            <a:r>
              <a:rPr kumimoji="1" lang="ja-JP" altLang="en-US" sz="1050" dirty="0" smtClean="0">
                <a:solidFill>
                  <a:srgbClr val="33CC33"/>
                </a:solidFill>
                <a:latin typeface="+mn-ea"/>
              </a:rPr>
              <a:t> 投入オペレーション名の登録</a:t>
            </a:r>
          </a:p>
        </p:txBody>
      </p:sp>
      <p:sp>
        <p:nvSpPr>
          <p:cNvPr id="41" name="角丸四角形 40"/>
          <p:cNvSpPr/>
          <p:nvPr/>
        </p:nvSpPr>
        <p:spPr bwMode="auto">
          <a:xfrm>
            <a:off x="6112293" y="3868840"/>
            <a:ext cx="2440045" cy="401729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33CC33"/>
                </a:solidFill>
                <a:latin typeface="+mn-ea"/>
              </a:rPr>
              <a:t>②</a:t>
            </a:r>
            <a:r>
              <a:rPr kumimoji="1" lang="ja-JP" altLang="en-US" sz="1050" dirty="0" smtClean="0">
                <a:solidFill>
                  <a:srgbClr val="33CC33"/>
                </a:solidFill>
                <a:latin typeface="+mn-ea"/>
              </a:rPr>
              <a:t> 変数値の設定</a:t>
            </a:r>
          </a:p>
        </p:txBody>
      </p:sp>
      <p:sp>
        <p:nvSpPr>
          <p:cNvPr id="43" name="角丸四角形 42"/>
          <p:cNvSpPr/>
          <p:nvPr/>
        </p:nvSpPr>
        <p:spPr bwMode="auto">
          <a:xfrm>
            <a:off x="6112293" y="4890496"/>
            <a:ext cx="2434934" cy="395179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33CC33"/>
                </a:solidFill>
                <a:latin typeface="+mn-ea"/>
              </a:rPr>
              <a:t>③</a:t>
            </a:r>
            <a:r>
              <a:rPr kumimoji="1" lang="ja-JP" altLang="en-US" sz="1050" dirty="0" smtClean="0">
                <a:solidFill>
                  <a:srgbClr val="33CC33"/>
                </a:solidFill>
                <a:latin typeface="+mn-ea"/>
              </a:rPr>
              <a:t> 作業実行</a:t>
            </a:r>
          </a:p>
        </p:txBody>
      </p:sp>
      <p:sp>
        <p:nvSpPr>
          <p:cNvPr id="44" name="角丸四角形 43"/>
          <p:cNvSpPr/>
          <p:nvPr/>
        </p:nvSpPr>
        <p:spPr bwMode="auto">
          <a:xfrm>
            <a:off x="6129839" y="5735160"/>
            <a:ext cx="2440045" cy="429067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33CC33"/>
                </a:solidFill>
                <a:latin typeface="+mn-ea"/>
              </a:rPr>
              <a:t>④</a:t>
            </a:r>
            <a:r>
              <a:rPr kumimoji="1" lang="ja-JP" altLang="en-US" sz="1050" dirty="0" smtClean="0">
                <a:solidFill>
                  <a:srgbClr val="33CC33"/>
                </a:solidFill>
                <a:latin typeface="+mn-ea"/>
              </a:rPr>
              <a:t> 実行状態確認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417098" y="2780910"/>
            <a:ext cx="17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ja-JP" alt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実行</a:t>
            </a:r>
            <a:r>
              <a:rPr kumimoji="1" lang="ja-JP" alt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編</a:t>
            </a:r>
            <a:r>
              <a:rPr kumimoji="1" lang="en-US" altLang="ja-JP" b="1" dirty="0" smtClean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endParaRPr kumimoji="1" lang="ja-JP" altLang="en-US" b="1" dirty="0">
              <a:solidFill>
                <a:srgbClr val="002B6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6129302" y="4391091"/>
            <a:ext cx="2434934" cy="395179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33CC33"/>
                </a:solidFill>
                <a:latin typeface="+mn-ea"/>
              </a:rPr>
              <a:t>③</a:t>
            </a:r>
            <a:r>
              <a:rPr kumimoji="1" lang="ja-JP" altLang="en-US" sz="1050" dirty="0" smtClean="0">
                <a:solidFill>
                  <a:srgbClr val="33CC33"/>
                </a:solidFill>
                <a:latin typeface="+mn-ea"/>
              </a:rPr>
              <a:t> </a:t>
            </a:r>
            <a:r>
              <a:rPr lang="en-US" altLang="ja-JP" sz="1050" dirty="0" smtClean="0">
                <a:solidFill>
                  <a:srgbClr val="33CC33"/>
                </a:solidFill>
                <a:latin typeface="+mn-ea"/>
              </a:rPr>
              <a:t>Plan</a:t>
            </a:r>
            <a:r>
              <a:rPr lang="ja-JP" altLang="en-US" sz="1050" dirty="0" smtClean="0">
                <a:solidFill>
                  <a:srgbClr val="33CC33"/>
                </a:solidFill>
                <a:latin typeface="+mn-ea"/>
              </a:rPr>
              <a:t>確認</a:t>
            </a:r>
            <a:endParaRPr kumimoji="1" lang="ja-JP" altLang="en-US" sz="1050" dirty="0" smtClean="0">
              <a:solidFill>
                <a:srgbClr val="33CC3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399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事前準備</a:t>
            </a:r>
            <a:r>
              <a:rPr lang="en-US" altLang="ja-JP" dirty="0" smtClean="0"/>
              <a:t>(1/7)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altLang="ja-JP" b="1" dirty="0" smtClean="0"/>
              <a:t>Module</a:t>
            </a:r>
            <a:r>
              <a:rPr lang="ja-JP" altLang="en-US" b="1" dirty="0" smtClean="0"/>
              <a:t>の作成</a:t>
            </a:r>
            <a:endParaRPr lang="en-US" altLang="ja-JP" b="1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本シナリオで使用する</a:t>
            </a:r>
            <a:r>
              <a:rPr lang="en-US" altLang="ja-JP" sz="1600" dirty="0" smtClean="0"/>
              <a:t>4</a:t>
            </a:r>
            <a:r>
              <a:rPr lang="ja-JP" altLang="en-US" sz="1600" dirty="0" err="1" smtClean="0"/>
              <a:t>つの</a:t>
            </a:r>
            <a:r>
              <a:rPr lang="en-US" altLang="ja-JP" sz="1600" dirty="0" smtClean="0"/>
              <a:t>Module</a:t>
            </a:r>
            <a:r>
              <a:rPr lang="ja-JP" altLang="en-US" sz="1600" dirty="0" smtClean="0"/>
              <a:t>を作成します。</a:t>
            </a: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 smtClean="0">
                <a:solidFill>
                  <a:srgbClr val="FF0000"/>
                </a:solidFill>
              </a:rPr>
              <a:t>【</a:t>
            </a:r>
            <a:r>
              <a:rPr lang="ja-JP" altLang="en-US" sz="1600" dirty="0" smtClean="0">
                <a:solidFill>
                  <a:srgbClr val="FF0000"/>
                </a:solidFill>
              </a:rPr>
              <a:t>注意</a:t>
            </a:r>
            <a:r>
              <a:rPr lang="en-US" altLang="ja-JP" sz="1600" dirty="0" smtClean="0">
                <a:solidFill>
                  <a:srgbClr val="FF0000"/>
                </a:solidFill>
              </a:rPr>
              <a:t>】</a:t>
            </a:r>
            <a:r>
              <a:rPr lang="ja-JP" altLang="en-US" sz="1600" dirty="0" smtClean="0">
                <a:solidFill>
                  <a:srgbClr val="FF0000"/>
                </a:solidFill>
              </a:rPr>
              <a:t>文字コードは</a:t>
            </a:r>
            <a:r>
              <a:rPr lang="en-US" altLang="ja-JP" sz="1600" dirty="0" smtClean="0">
                <a:solidFill>
                  <a:srgbClr val="FF0000"/>
                </a:solidFill>
              </a:rPr>
              <a:t>”UTF-8”</a:t>
            </a:r>
            <a:r>
              <a:rPr lang="ja-JP" altLang="en-US" sz="1600" dirty="0" err="1" smtClean="0">
                <a:solidFill>
                  <a:srgbClr val="FF0000"/>
                </a:solidFill>
              </a:rPr>
              <a:t>、</a:t>
            </a:r>
            <a:r>
              <a:rPr lang="ja-JP" altLang="en-US" sz="1600" dirty="0" smtClean="0">
                <a:solidFill>
                  <a:srgbClr val="FF0000"/>
                </a:solidFill>
              </a:rPr>
              <a:t>改行コードは</a:t>
            </a:r>
            <a:r>
              <a:rPr lang="en-US" altLang="ja-JP" sz="1600" dirty="0" smtClean="0">
                <a:solidFill>
                  <a:srgbClr val="FF0000"/>
                </a:solidFill>
              </a:rPr>
              <a:t>”LF”</a:t>
            </a:r>
            <a:r>
              <a:rPr lang="ja-JP" altLang="en-US" sz="1600" dirty="0" err="1" smtClean="0">
                <a:solidFill>
                  <a:srgbClr val="FF0000"/>
                </a:solidFill>
              </a:rPr>
              <a:t>、</a:t>
            </a:r>
            <a:r>
              <a:rPr lang="ja-JP" altLang="en-US" sz="1600" dirty="0" smtClean="0">
                <a:solidFill>
                  <a:srgbClr val="FF0000"/>
                </a:solidFill>
              </a:rPr>
              <a:t>拡張子は</a:t>
            </a:r>
            <a:r>
              <a:rPr lang="en-US" altLang="ja-JP" sz="1600" dirty="0" smtClean="0">
                <a:solidFill>
                  <a:srgbClr val="FF0000"/>
                </a:solidFill>
              </a:rPr>
              <a:t>”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tf</a:t>
            </a:r>
            <a:r>
              <a:rPr lang="en-US" altLang="ja-JP" sz="1600" dirty="0" smtClean="0">
                <a:solidFill>
                  <a:srgbClr val="FF0000"/>
                </a:solidFill>
              </a:rPr>
              <a:t>”</a:t>
            </a:r>
            <a:r>
              <a:rPr lang="ja-JP" altLang="en-US" sz="1600" dirty="0" smtClean="0">
                <a:solidFill>
                  <a:srgbClr val="FF0000"/>
                </a:solidFill>
              </a:rPr>
              <a:t>で作成してください。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lvl="2"/>
            <a:endParaRPr lang="en-US" altLang="ja-JP" dirty="0" smtClean="0"/>
          </a:p>
          <a:p>
            <a:pPr lvl="2"/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399" y="2060810"/>
            <a:ext cx="3816530" cy="338447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access_key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secret_key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"region"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ami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key_name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security_group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tags_name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hello_tf_instance_count</a:t>
            </a:r>
            <a:r>
              <a:rPr lang="en-US" altLang="ja-JP" sz="1600" dirty="0"/>
              <a:t>" {</a:t>
            </a:r>
          </a:p>
          <a:p>
            <a:pPr algn="just"/>
            <a:r>
              <a:rPr lang="en-US" altLang="ja-JP" sz="1600" dirty="0"/>
              <a:t>    default = 2</a:t>
            </a:r>
          </a:p>
          <a:p>
            <a:pPr algn="just"/>
            <a:r>
              <a:rPr lang="en-US" altLang="ja-JP" sz="1600" dirty="0"/>
              <a:t>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hello_tf_instance_type</a:t>
            </a:r>
            <a:r>
              <a:rPr lang="en-US" altLang="ja-JP" sz="1600" dirty="0"/>
              <a:t>" {</a:t>
            </a:r>
          </a:p>
          <a:p>
            <a:pPr algn="just"/>
            <a:r>
              <a:rPr lang="en-US" altLang="ja-JP" sz="1600" dirty="0"/>
              <a:t>    default = "t2.micro"</a:t>
            </a:r>
          </a:p>
          <a:p>
            <a:pPr algn="just"/>
            <a:r>
              <a:rPr lang="en-US" altLang="ja-JP" sz="1600" dirty="0"/>
              <a:t>}</a:t>
            </a:r>
            <a:endParaRPr kumimoji="1"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1513" y="2780910"/>
            <a:ext cx="430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ファイル名：</a:t>
            </a:r>
            <a:r>
              <a:rPr lang="en-US" altLang="ja-JP" b="1" dirty="0"/>
              <a:t>aws_create_instance_variables.tf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1513" y="3680318"/>
            <a:ext cx="430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AWS</a:t>
            </a:r>
            <a:r>
              <a:rPr kumimoji="1" lang="ja-JP" altLang="en-US" sz="1400" dirty="0" smtClean="0"/>
              <a:t>インスタンス作成用の変数定義ファイルです。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変数には具体値変数が代入されます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30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事前準備</a:t>
            </a:r>
            <a:r>
              <a:rPr lang="en-US" altLang="ja-JP" dirty="0" smtClean="0"/>
              <a:t>(2/7)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altLang="ja-JP" b="1" dirty="0" smtClean="0"/>
              <a:t>Module</a:t>
            </a:r>
            <a:r>
              <a:rPr lang="ja-JP" altLang="en-US" b="1" dirty="0" smtClean="0"/>
              <a:t>の作成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400" y="1411840"/>
            <a:ext cx="4680164" cy="353943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1400" dirty="0" smtClean="0"/>
              <a:t>provider </a:t>
            </a:r>
            <a:r>
              <a:rPr lang="en-US" altLang="ja-JP" sz="1400" dirty="0"/>
              <a:t>"</a:t>
            </a:r>
            <a:r>
              <a:rPr lang="en-US" altLang="ja-JP" sz="1400" dirty="0" err="1"/>
              <a:t>aws</a:t>
            </a:r>
            <a:r>
              <a:rPr lang="en-US" altLang="ja-JP" sz="1400" dirty="0"/>
              <a:t>" {</a:t>
            </a:r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access_key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var.access_key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secret_key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var.secret_key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region = </a:t>
            </a:r>
            <a:r>
              <a:rPr lang="en-US" altLang="ja-JP" sz="1400" dirty="0" err="1"/>
              <a:t>var.region</a:t>
            </a:r>
            <a:endParaRPr lang="en-US" altLang="ja-JP" sz="1400" dirty="0"/>
          </a:p>
          <a:p>
            <a:pPr algn="just"/>
            <a:r>
              <a:rPr lang="en-US" altLang="ja-JP" sz="1400" dirty="0"/>
              <a:t>}</a:t>
            </a:r>
          </a:p>
          <a:p>
            <a:pPr algn="just"/>
            <a:endParaRPr lang="en-US" altLang="ja-JP" sz="1400" dirty="0"/>
          </a:p>
          <a:p>
            <a:pPr algn="just"/>
            <a:r>
              <a:rPr lang="en-US" altLang="ja-JP" sz="1400" dirty="0"/>
              <a:t>resource "</a:t>
            </a:r>
            <a:r>
              <a:rPr lang="en-US" altLang="ja-JP" sz="1400" dirty="0" err="1"/>
              <a:t>aws_instance</a:t>
            </a:r>
            <a:r>
              <a:rPr lang="en-US" altLang="ja-JP" sz="1400" dirty="0"/>
              <a:t>" "hello-</a:t>
            </a:r>
            <a:r>
              <a:rPr lang="en-US" altLang="ja-JP" sz="1400" dirty="0" err="1"/>
              <a:t>tf</a:t>
            </a:r>
            <a:r>
              <a:rPr lang="en-US" altLang="ja-JP" sz="1400" dirty="0"/>
              <a:t>-instance" {</a:t>
            </a:r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ami</a:t>
            </a:r>
            <a:r>
              <a:rPr lang="en-US" altLang="ja-JP" sz="1400" dirty="0"/>
              <a:t>             = </a:t>
            </a:r>
            <a:r>
              <a:rPr lang="en-US" altLang="ja-JP" sz="1400" dirty="0" err="1"/>
              <a:t>var.ami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key_name</a:t>
            </a:r>
            <a:r>
              <a:rPr lang="en-US" altLang="ja-JP" sz="1400" dirty="0"/>
              <a:t>        = </a:t>
            </a:r>
            <a:r>
              <a:rPr lang="en-US" altLang="ja-JP" sz="1400" dirty="0" err="1"/>
              <a:t>var.key_name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security_groups</a:t>
            </a:r>
            <a:r>
              <a:rPr lang="en-US" altLang="ja-JP" sz="1400" dirty="0"/>
              <a:t> = [</a:t>
            </a:r>
            <a:r>
              <a:rPr lang="en-US" altLang="ja-JP" sz="1400" dirty="0" err="1"/>
              <a:t>var.security_group</a:t>
            </a:r>
            <a:r>
              <a:rPr lang="en-US" altLang="ja-JP" sz="1400" dirty="0"/>
              <a:t>]</a:t>
            </a:r>
          </a:p>
          <a:p>
            <a:pPr algn="just"/>
            <a:r>
              <a:rPr lang="en-US" altLang="ja-JP" sz="1400" dirty="0"/>
              <a:t>  tags = {</a:t>
            </a:r>
          </a:p>
          <a:p>
            <a:pPr algn="just"/>
            <a:r>
              <a:rPr lang="en-US" altLang="ja-JP" sz="1400" dirty="0"/>
              <a:t>    Name = "${</a:t>
            </a:r>
            <a:r>
              <a:rPr lang="en-US" altLang="ja-JP" sz="1400" dirty="0" err="1"/>
              <a:t>var.tags_name</a:t>
            </a:r>
            <a:r>
              <a:rPr lang="en-US" altLang="ja-JP" sz="1400" dirty="0"/>
              <a:t>}-${count.index+1}"</a:t>
            </a:r>
          </a:p>
          <a:p>
            <a:pPr algn="just"/>
            <a:r>
              <a:rPr lang="en-US" altLang="ja-JP" sz="1400" dirty="0"/>
              <a:t>  }</a:t>
            </a:r>
          </a:p>
          <a:p>
            <a:pPr algn="just"/>
            <a:r>
              <a:rPr lang="en-US" altLang="ja-JP" sz="1400" dirty="0"/>
              <a:t>  count = </a:t>
            </a:r>
            <a:r>
              <a:rPr lang="en-US" altLang="ja-JP" sz="1400" dirty="0" err="1"/>
              <a:t>var.hello_tf_instance_count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instance_type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var.hello_tf_instance_type</a:t>
            </a:r>
            <a:endParaRPr lang="en-US" altLang="ja-JP" sz="1400" dirty="0"/>
          </a:p>
          <a:p>
            <a:pPr algn="just"/>
            <a:r>
              <a:rPr lang="en-US" altLang="ja-JP" sz="1400" dirty="0"/>
              <a:t>}</a:t>
            </a:r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92100" y="2098776"/>
            <a:ext cx="430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ファイル名：</a:t>
            </a:r>
            <a:r>
              <a:rPr lang="en-US" altLang="ja-JP" b="1" dirty="0" smtClean="0"/>
              <a:t>aws_create_instance.tf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63570" y="3429000"/>
            <a:ext cx="41050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AWS</a:t>
            </a:r>
            <a:r>
              <a:rPr kumimoji="1" lang="ja-JP" altLang="en-US" sz="1400" dirty="0" smtClean="0"/>
              <a:t>インスタンス作成用の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リソース定義ファイルです。</a:t>
            </a:r>
            <a:endParaRPr lang="en-US" altLang="ja-JP" sz="1400" dirty="0" smtClean="0"/>
          </a:p>
          <a:p>
            <a:r>
              <a:rPr lang="ja-JP" altLang="en-US" sz="1400" dirty="0" smtClean="0"/>
              <a:t>セキュリティグループ、キーペアは</a:t>
            </a:r>
            <a:endParaRPr lang="en-US" altLang="ja-JP" sz="1400" dirty="0" smtClean="0"/>
          </a:p>
          <a:p>
            <a:r>
              <a:rPr lang="ja-JP" altLang="en-US" sz="1400" dirty="0"/>
              <a:t>事前</a:t>
            </a:r>
            <a:r>
              <a:rPr lang="ja-JP" altLang="en-US" sz="1400" dirty="0" smtClean="0"/>
              <a:t>に</a:t>
            </a:r>
            <a:r>
              <a:rPr lang="en-US" altLang="ja-JP" sz="1400" dirty="0" smtClean="0"/>
              <a:t>AWS</a:t>
            </a:r>
            <a:r>
              <a:rPr lang="ja-JP" altLang="en-US" sz="1400" dirty="0" smtClean="0"/>
              <a:t>で作成・用意します。</a:t>
            </a:r>
            <a:endParaRPr lang="en-US" altLang="ja-JP" sz="14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929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893707EDAB102408D641F9B6169E89E" ma:contentTypeVersion="2" ma:contentTypeDescription="新しいドキュメントを作成します。" ma:contentTypeScope="" ma:versionID="916c333d65a09d5e2fab1903d466ce41">
  <xsd:schema xmlns:xsd="http://www.w3.org/2001/XMLSchema" xmlns:xs="http://www.w3.org/2001/XMLSchema" xmlns:p="http://schemas.microsoft.com/office/2006/metadata/properties" xmlns:ns2="ed7d3cbb-6703-464f-aabe-9c28e9bfaaeb" targetNamespace="http://schemas.microsoft.com/office/2006/metadata/properties" ma:root="true" ma:fieldsID="b515156496f3b596260e2d735ae8d656" ns2:_="">
    <xsd:import namespace="ed7d3cbb-6703-464f-aabe-9c28e9bfaa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7d3cbb-6703-464f-aabe-9c28e9bfaa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544343-8042-4F6A-8AEC-0E4E280117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7d3cbb-6703-464f-aabe-9c28e9bfaa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39A662-EC60-44BC-B3D7-D4D546BB20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510785-ACC4-43A6-B0B4-280C1CCBA641}">
  <ds:schemaRefs>
    <ds:schemaRef ds:uri="http://purl.org/dc/elements/1.1/"/>
    <ds:schemaRef ds:uri="http://schemas.microsoft.com/office/2006/metadata/properties"/>
    <ds:schemaRef ds:uri="ed7d3cbb-6703-464f-aabe-9c28e9bfaae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3878</Words>
  <Application>Microsoft Office PowerPoint</Application>
  <PresentationFormat>画面に合わせる (4:3)</PresentationFormat>
  <Paragraphs>857</Paragraphs>
  <Slides>43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43</vt:i4>
      </vt:variant>
    </vt:vector>
  </HeadingPairs>
  <TitlesOfParts>
    <vt:vector size="54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はじめに</vt:lpstr>
      <vt:lpstr>1.2　作業環境</vt:lpstr>
      <vt:lpstr>2.　実習　Terraform Driver</vt:lpstr>
      <vt:lpstr>2.1　シナリオ</vt:lpstr>
      <vt:lpstr>2.2　事前準備(1/7)</vt:lpstr>
      <vt:lpstr>2.2　事前準備(2/7)</vt:lpstr>
      <vt:lpstr>2.2　事前準備(3/7)</vt:lpstr>
      <vt:lpstr>2.2　事前準備(4/7)</vt:lpstr>
      <vt:lpstr>2.2　事前準備(5/7)</vt:lpstr>
      <vt:lpstr>2.2　事前準備(6/7)</vt:lpstr>
      <vt:lpstr>2.2　事前準備(7/7)</vt:lpstr>
      <vt:lpstr>3.　仕込み編</vt:lpstr>
      <vt:lpstr>3.1　インターフェース情報の登録(1/2)</vt:lpstr>
      <vt:lpstr>3.1　インターフェース情報の登録(2/2)</vt:lpstr>
      <vt:lpstr>3.2　Organizationの登録と連携(1/2)</vt:lpstr>
      <vt:lpstr>3.2　Organizationsの登録と連携(2/2)</vt:lpstr>
      <vt:lpstr>3.3　Workspaceの登録と連携(1/2)</vt:lpstr>
      <vt:lpstr>3.3　Workspaceの登録と連携(2/2)</vt:lpstr>
      <vt:lpstr>3.4　作業パターン(Movement)の登録</vt:lpstr>
      <vt:lpstr>3.5　Module素材の登録</vt:lpstr>
      <vt:lpstr>3.6　Policy素材の登録</vt:lpstr>
      <vt:lpstr>3.7　Policy Setの登録</vt:lpstr>
      <vt:lpstr>3.8　Policy SetとPolicyの紐付け</vt:lpstr>
      <vt:lpstr>3.9　Policy SetとWorkspaceの紐付け</vt:lpstr>
      <vt:lpstr>3.10　MovementにModule素材を指定</vt:lpstr>
      <vt:lpstr>4.　実行編</vt:lpstr>
      <vt:lpstr>4.1 オペレーションの登録</vt:lpstr>
      <vt:lpstr>4.2　変数値の設定(1/4)</vt:lpstr>
      <vt:lpstr>4.2　変数値の設定(2/4)</vt:lpstr>
      <vt:lpstr>4.2　変数値の設定(3/4)</vt:lpstr>
      <vt:lpstr>4.2　変数値の設定(4/4)</vt:lpstr>
      <vt:lpstr>4.3　Planを確認</vt:lpstr>
      <vt:lpstr>4.4　PolicyCheckログを確認</vt:lpstr>
      <vt:lpstr>4.5　VMのサイズを変更して再度確認</vt:lpstr>
      <vt:lpstr>4.6　再度PolicyCheckログを確認</vt:lpstr>
      <vt:lpstr>4.7　作業実行</vt:lpstr>
      <vt:lpstr>4.8　実行状態確認</vt:lpstr>
      <vt:lpstr>4.9　数値を変更して再度実行(1/2)</vt:lpstr>
      <vt:lpstr>4.9　数値を変更して再度実行(2/2)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2021-09-06T07:25:07Z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0x0101001893707EDAB102408D641F9B6169E89E</vt:lpwstr>
  </property>
</Properties>
</file>