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8"/>
  </p:notesMasterIdLst>
  <p:handoutMasterIdLst>
    <p:handoutMasterId r:id="rId9"/>
  </p:handoutMasterIdLst>
  <p:sldIdLst>
    <p:sldId id="546" r:id="rId3"/>
    <p:sldId id="540" r:id="rId4"/>
    <p:sldId id="541" r:id="rId5"/>
    <p:sldId id="549" r:id="rId6"/>
    <p:sldId id="547" r:id="rId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システム構成" id="{A8A060BF-92DF-4F47-AFEF-F5FA058AAEFB}">
          <p14:sldIdLst>
            <p14:sldId id="546"/>
            <p14:sldId id="540"/>
            <p14:sldId id="541"/>
            <p14:sldId id="549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 autoAdjust="0"/>
    <p:restoredTop sz="95095" autoAdjust="0"/>
  </p:normalViewPr>
  <p:slideViewPr>
    <p:cSldViewPr>
      <p:cViewPr varScale="1">
        <p:scale>
          <a:sx n="165" d="100"/>
          <a:sy n="165" d="100"/>
        </p:scale>
        <p:origin x="4224" y="10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2022/6/17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2022/6/17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System_configuration_Environment_Construction</a:t>
            </a:r>
            <a:r>
              <a:rPr lang="en-US" altLang="ja-JP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8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guide_Basic</a:t>
            </a:r>
            <a:r>
              <a:rPr lang="ja-JP" altLang="en-US" sz="1800" b="0" i="0" dirty="0" smtClean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①</a:t>
            </a:r>
            <a:endParaRPr lang="zh-TW" altLang="en-US" sz="1800" dirty="0"/>
          </a:p>
        </p:txBody>
      </p:sp>
      <p:sp>
        <p:nvSpPr>
          <p:cNvPr id="2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8784976" cy="413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All-In-One configuration</a:t>
            </a:r>
            <a:endParaRPr lang="en-US" altLang="ja-JP" dirty="0"/>
          </a:p>
        </p:txBody>
      </p:sp>
      <p:sp>
        <p:nvSpPr>
          <p:cNvPr id="72" name="正方形/長方形 71"/>
          <p:cNvSpPr/>
          <p:nvPr/>
        </p:nvSpPr>
        <p:spPr>
          <a:xfrm>
            <a:off x="1764654" y="1297817"/>
            <a:ext cx="5687746" cy="50256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All-In-One server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034690" y="2840676"/>
            <a:ext cx="854933" cy="417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(Ansible Driver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Agent)</a:t>
            </a:r>
          </a:p>
        </p:txBody>
      </p:sp>
      <p:sp>
        <p:nvSpPr>
          <p:cNvPr id="85" name="正方形/長方形 84"/>
          <p:cNvSpPr/>
          <p:nvPr/>
        </p:nvSpPr>
        <p:spPr>
          <a:xfrm>
            <a:off x="6681043" y="3479861"/>
            <a:ext cx="493489" cy="7674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Ansible</a:t>
            </a:r>
            <a:br>
              <a:rPr lang="en-US" altLang="ja-JP" sz="700" dirty="0">
                <a:solidFill>
                  <a:schemeClr val="tx1"/>
                </a:solidFill>
                <a:latin typeface="+mn-ea"/>
              </a:rPr>
            </a:br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(Core)</a:t>
            </a:r>
          </a:p>
        </p:txBody>
      </p:sp>
      <p:grpSp>
        <p:nvGrpSpPr>
          <p:cNvPr id="86" name="グループ化 85"/>
          <p:cNvGrpSpPr/>
          <p:nvPr/>
        </p:nvGrpSpPr>
        <p:grpSpPr>
          <a:xfrm>
            <a:off x="4105592" y="2204830"/>
            <a:ext cx="1244568" cy="2696565"/>
            <a:chOff x="4105592" y="2204830"/>
            <a:chExt cx="1244568" cy="2979226"/>
          </a:xfrm>
        </p:grpSpPr>
        <p:sp>
          <p:nvSpPr>
            <p:cNvPr id="87" name="円柱 86"/>
            <p:cNvSpPr/>
            <p:nvPr/>
          </p:nvSpPr>
          <p:spPr>
            <a:xfrm>
              <a:off x="4105592" y="2223370"/>
              <a:ext cx="1244568" cy="2960686"/>
            </a:xfrm>
            <a:prstGeom prst="can">
              <a:avLst>
                <a:gd name="adj" fmla="val 23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824000"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円柱 95"/>
            <p:cNvSpPr/>
            <p:nvPr/>
          </p:nvSpPr>
          <p:spPr bwMode="auto">
            <a:xfrm rot="5400000">
              <a:off x="4568326" y="229902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Session</a:t>
              </a:r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/>
              </a:r>
              <a:b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</a:br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 files</a:t>
              </a:r>
              <a:endParaRPr lang="ja-JP" altLang="en-US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97" name="角丸四角形 96"/>
            <p:cNvSpPr/>
            <p:nvPr/>
          </p:nvSpPr>
          <p:spPr>
            <a:xfrm>
              <a:off x="4159304" y="2204830"/>
              <a:ext cx="1190855" cy="339225"/>
            </a:xfrm>
            <a:prstGeom prst="roundRect">
              <a:avLst>
                <a:gd name="adj" fmla="val 7058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External storage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円柱 97"/>
            <p:cNvSpPr/>
            <p:nvPr/>
          </p:nvSpPr>
          <p:spPr bwMode="auto">
            <a:xfrm rot="5400000">
              <a:off x="4568326" y="280309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Upload files (Playbook, etc.)</a:t>
              </a:r>
              <a:endParaRPr lang="en-US" altLang="ja-JP" sz="7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99" name="円柱 98"/>
            <p:cNvSpPr/>
            <p:nvPr/>
          </p:nvSpPr>
          <p:spPr bwMode="auto">
            <a:xfrm rot="5400000">
              <a:off x="4562180" y="330716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Data relay storage path (IN/OUT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)</a:t>
              </a:r>
            </a:p>
          </p:txBody>
        </p:sp>
        <p:sp>
          <p:nvSpPr>
            <p:cNvPr id="100" name="円柱 99"/>
            <p:cNvSpPr/>
            <p:nvPr/>
          </p:nvSpPr>
          <p:spPr bwMode="auto">
            <a:xfrm rot="5400000">
              <a:off x="4562179" y="381123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Temporary files</a:t>
              </a:r>
              <a:endParaRPr lang="en-US" altLang="ja-JP" sz="7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101" name="円柱 100"/>
            <p:cNvSpPr/>
            <p:nvPr/>
          </p:nvSpPr>
          <p:spPr bwMode="auto">
            <a:xfrm rot="5400000">
              <a:off x="4569740" y="431530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DB files</a:t>
              </a:r>
              <a:endParaRPr lang="ja-JP" altLang="en-US" sz="7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</p:grpSp>
      <p:sp>
        <p:nvSpPr>
          <p:cNvPr id="102" name="正方形/長方形 101"/>
          <p:cNvSpPr/>
          <p:nvPr/>
        </p:nvSpPr>
        <p:spPr>
          <a:xfrm>
            <a:off x="4211950" y="5373270"/>
            <a:ext cx="927110" cy="33797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MariaDB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3" name="直線コネクタ 102"/>
          <p:cNvCxnSpPr>
            <a:stCxn id="101" idx="4"/>
            <a:endCxn id="102" idx="0"/>
          </p:cNvCxnSpPr>
          <p:nvPr/>
        </p:nvCxnSpPr>
        <p:spPr>
          <a:xfrm flipH="1">
            <a:off x="4675505" y="4742830"/>
            <a:ext cx="72085" cy="63044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>
          <a:xfrm>
            <a:off x="2075397" y="3747115"/>
            <a:ext cx="592799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948119" y="2599125"/>
            <a:ext cx="628385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996371" y="1569356"/>
            <a:ext cx="951748" cy="40231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Web/AP function)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7" name="直線コネクタ 106"/>
          <p:cNvCxnSpPr>
            <a:stCxn id="104" idx="1"/>
            <a:endCxn id="142" idx="3"/>
          </p:cNvCxnSpPr>
          <p:nvPr/>
        </p:nvCxnSpPr>
        <p:spPr>
          <a:xfrm flipH="1" flipV="1">
            <a:off x="1014230" y="2431259"/>
            <a:ext cx="1061167" cy="146091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6" idx="3"/>
            <a:endCxn id="105" idx="3"/>
          </p:cNvCxnSpPr>
          <p:nvPr/>
        </p:nvCxnSpPr>
        <p:spPr>
          <a:xfrm flipH="1" flipV="1">
            <a:off x="3576504" y="2744181"/>
            <a:ext cx="653957" cy="1269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98" idx="3"/>
            <a:endCxn id="105" idx="3"/>
          </p:cNvCxnSpPr>
          <p:nvPr/>
        </p:nvCxnSpPr>
        <p:spPr>
          <a:xfrm flipH="1" flipV="1">
            <a:off x="3576504" y="2744181"/>
            <a:ext cx="653957" cy="46893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99" idx="3"/>
            <a:endCxn id="105" idx="3"/>
          </p:cNvCxnSpPr>
          <p:nvPr/>
        </p:nvCxnSpPr>
        <p:spPr>
          <a:xfrm flipH="1" flipV="1">
            <a:off x="3576504" y="2744181"/>
            <a:ext cx="647811" cy="92518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100" idx="3"/>
            <a:endCxn id="105" idx="3"/>
          </p:cNvCxnSpPr>
          <p:nvPr/>
        </p:nvCxnSpPr>
        <p:spPr>
          <a:xfrm flipH="1" flipV="1">
            <a:off x="3576504" y="2744181"/>
            <a:ext cx="647810" cy="138142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102" idx="1"/>
            <a:endCxn id="105" idx="3"/>
          </p:cNvCxnSpPr>
          <p:nvPr/>
        </p:nvCxnSpPr>
        <p:spPr>
          <a:xfrm flipH="1" flipV="1">
            <a:off x="3576504" y="2744181"/>
            <a:ext cx="635446" cy="279807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3078890" y="1574429"/>
            <a:ext cx="1026702" cy="4111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Backyard function)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8161815" y="3169441"/>
            <a:ext cx="709171" cy="404096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Execution target device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8161815" y="4049007"/>
            <a:ext cx="709171" cy="395608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Execution target device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362916" y="3645030"/>
            <a:ext cx="292388" cy="36163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700" dirty="0">
                <a:latin typeface="+mn-ea"/>
              </a:rPr>
              <a:t>・・・</a:t>
            </a:r>
            <a:endParaRPr kumimoji="1" lang="ja-JP" altLang="en-US" sz="700" dirty="0">
              <a:latin typeface="+mn-ea"/>
            </a:endParaRPr>
          </a:p>
        </p:txBody>
      </p:sp>
      <p:cxnSp>
        <p:nvCxnSpPr>
          <p:cNvPr id="117" name="直線コネクタ 116"/>
          <p:cNvCxnSpPr>
            <a:stCxn id="85" idx="3"/>
            <a:endCxn id="114" idx="1"/>
          </p:cNvCxnSpPr>
          <p:nvPr/>
        </p:nvCxnSpPr>
        <p:spPr>
          <a:xfrm flipV="1">
            <a:off x="7174532" y="3371489"/>
            <a:ext cx="987283" cy="49208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85" idx="3"/>
            <a:endCxn id="115" idx="1"/>
          </p:cNvCxnSpPr>
          <p:nvPr/>
        </p:nvCxnSpPr>
        <p:spPr>
          <a:xfrm>
            <a:off x="7174532" y="3863577"/>
            <a:ext cx="987283" cy="38323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105" idx="1"/>
            <a:endCxn id="104" idx="3"/>
          </p:cNvCxnSpPr>
          <p:nvPr/>
        </p:nvCxnSpPr>
        <p:spPr>
          <a:xfrm flipH="1">
            <a:off x="2668196" y="2744181"/>
            <a:ext cx="279923" cy="114799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05" idx="0"/>
            <a:endCxn id="106" idx="2"/>
          </p:cNvCxnSpPr>
          <p:nvPr/>
        </p:nvCxnSpPr>
        <p:spPr>
          <a:xfrm flipH="1" flipV="1">
            <a:off x="2472245" y="1971675"/>
            <a:ext cx="790067" cy="62745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04" idx="1"/>
            <a:endCxn id="143" idx="3"/>
          </p:cNvCxnSpPr>
          <p:nvPr/>
        </p:nvCxnSpPr>
        <p:spPr>
          <a:xfrm flipH="1" flipV="1">
            <a:off x="1008027" y="3256844"/>
            <a:ext cx="1067370" cy="63532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05" idx="0"/>
            <a:endCxn id="113" idx="2"/>
          </p:cNvCxnSpPr>
          <p:nvPr/>
        </p:nvCxnSpPr>
        <p:spPr>
          <a:xfrm flipV="1">
            <a:off x="3262312" y="1985607"/>
            <a:ext cx="329929" cy="61351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05" idx="3"/>
            <a:endCxn id="84" idx="1"/>
          </p:cNvCxnSpPr>
          <p:nvPr/>
        </p:nvCxnSpPr>
        <p:spPr>
          <a:xfrm>
            <a:off x="3576504" y="2744181"/>
            <a:ext cx="2458186" cy="30538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85" idx="1"/>
            <a:endCxn id="99" idx="1"/>
          </p:cNvCxnSpPr>
          <p:nvPr/>
        </p:nvCxnSpPr>
        <p:spPr>
          <a:xfrm flipH="1" flipV="1">
            <a:off x="5255745" y="3669365"/>
            <a:ext cx="1425298" cy="19421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85" idx="1"/>
            <a:endCxn id="105" idx="3"/>
          </p:cNvCxnSpPr>
          <p:nvPr/>
        </p:nvCxnSpPr>
        <p:spPr>
          <a:xfrm flipH="1" flipV="1">
            <a:off x="3576504" y="2744181"/>
            <a:ext cx="3104539" cy="111939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875663" y="5047823"/>
            <a:ext cx="5162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③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506072" y="4949345"/>
            <a:ext cx="33426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④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878953" y="5216112"/>
            <a:ext cx="35540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⑥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576152" y="3743149"/>
            <a:ext cx="1047491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ssh,telnet,</a:t>
            </a:r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etc.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048284" y="407709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-4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048284" y="364503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048284" y="321297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040085" y="276610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048284" y="3319517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045918" y="3752439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048284" y="418253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 rot="999914">
            <a:off x="5709923" y="3430363"/>
            <a:ext cx="74508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2024013" y="1995364"/>
            <a:ext cx="530915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①②③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3098891" y="2004144"/>
            <a:ext cx="415498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⑤⑥</a:t>
            </a:r>
          </a:p>
        </p:txBody>
      </p:sp>
      <p:sp>
        <p:nvSpPr>
          <p:cNvPr id="142" name="角丸四角形 141"/>
          <p:cNvSpPr/>
          <p:nvPr/>
        </p:nvSpPr>
        <p:spPr>
          <a:xfrm>
            <a:off x="258724" y="220118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Device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(Browser)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角丸四角形 142"/>
          <p:cNvSpPr/>
          <p:nvPr/>
        </p:nvSpPr>
        <p:spPr>
          <a:xfrm>
            <a:off x="251400" y="3026772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Device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(Browser)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475261" y="262666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580140" y="2197679"/>
            <a:ext cx="237380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Link drivers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6" name="角丸四角形 145"/>
          <p:cNvSpPr/>
          <p:nvPr/>
        </p:nvSpPr>
        <p:spPr>
          <a:xfrm>
            <a:off x="258724" y="404900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Link server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251400" y="4985137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Link server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475261" y="454110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28232" y="4522696"/>
            <a:ext cx="82036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http(s) </a:t>
            </a:r>
          </a:p>
          <a:p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(REST API)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cxnSp>
        <p:nvCxnSpPr>
          <p:cNvPr id="150" name="直線コネクタ 149"/>
          <p:cNvCxnSpPr>
            <a:stCxn id="104" idx="1"/>
            <a:endCxn id="146" idx="3"/>
          </p:cNvCxnSpPr>
          <p:nvPr/>
        </p:nvCxnSpPr>
        <p:spPr>
          <a:xfrm flipH="1">
            <a:off x="1014230" y="3892171"/>
            <a:ext cx="1061167" cy="38690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04" idx="1"/>
            <a:endCxn id="147" idx="3"/>
          </p:cNvCxnSpPr>
          <p:nvPr/>
        </p:nvCxnSpPr>
        <p:spPr>
          <a:xfrm flipH="1">
            <a:off x="1008027" y="3892171"/>
            <a:ext cx="1067370" cy="132303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 bwMode="auto">
          <a:xfrm>
            <a:off x="5725421" y="2431259"/>
            <a:ext cx="3268240" cy="222191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" dirty="0">
              <a:latin typeface="+mn-ea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6084210" y="180472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652150" y="2466092"/>
            <a:ext cx="325511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ja-JP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(E.g.</a:t>
            </a:r>
            <a:r>
              <a:rPr lang="ja-JP" altLang="en-US" sz="800" dirty="0" smtClean="0"/>
              <a:t>：</a:t>
            </a:r>
            <a:r>
              <a:rPr lang="en-US" altLang="ja-JP" sz="800" dirty="0"/>
              <a:t>Ansible-driver)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6084210" y="470736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36477" y="2744703"/>
            <a:ext cx="812122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①</a:t>
            </a:r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For Manual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99BDB0E-41F3-4FD6-B28A-B49BA821B3FC}"/>
              </a:ext>
            </a:extLst>
          </p:cNvPr>
          <p:cNvSpPr txBox="1"/>
          <p:nvPr/>
        </p:nvSpPr>
        <p:spPr>
          <a:xfrm rot="340131">
            <a:off x="5543554" y="2830768"/>
            <a:ext cx="74508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73" name="角丸四角形 593">
            <a:extLst>
              <a:ext uri="{FF2B5EF4-FFF2-40B4-BE49-F238E27FC236}">
                <a16:creationId xmlns:a16="http://schemas.microsoft.com/office/drawing/2014/main" id="{F7984178-352F-47D7-BBDF-303C711E5CF9}"/>
              </a:ext>
            </a:extLst>
          </p:cNvPr>
          <p:cNvSpPr/>
          <p:nvPr/>
        </p:nvSpPr>
        <p:spPr>
          <a:xfrm>
            <a:off x="8161815" y="5071520"/>
            <a:ext cx="709171" cy="549830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Git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0ACC80E-FEE1-4DF9-A4A8-E24D974EC76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452400" y="5346435"/>
            <a:ext cx="70941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4A0F0CE-3059-4648-B639-2DF182EE122E}"/>
              </a:ext>
            </a:extLst>
          </p:cNvPr>
          <p:cNvSpPr txBox="1"/>
          <p:nvPr/>
        </p:nvSpPr>
        <p:spPr>
          <a:xfrm>
            <a:off x="7481212" y="5147926"/>
            <a:ext cx="654761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⑦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C8C1773-CC34-494E-A162-CBE1ADE2CA36}"/>
              </a:ext>
            </a:extLst>
          </p:cNvPr>
          <p:cNvSpPr txBox="1"/>
          <p:nvPr/>
        </p:nvSpPr>
        <p:spPr>
          <a:xfrm>
            <a:off x="7440553" y="4868511"/>
            <a:ext cx="1641677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ja-JP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(For CICD_For_IaC</a:t>
            </a:r>
            <a:r>
              <a:rPr lang="en-US" altLang="ja-JP" sz="800" dirty="0" smtClean="0"/>
              <a:t>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02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System_configuration_Environment_Construction</a:t>
            </a:r>
            <a:r>
              <a:rPr lang="en-US" altLang="ja-JP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8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guide_Basic</a:t>
            </a:r>
            <a:r>
              <a:rPr lang="ja-JP" altLang="en-US" sz="1800" b="0" i="0" dirty="0" smtClean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②</a:t>
            </a:r>
            <a:endParaRPr lang="zh-TW" altLang="en-US" sz="1800" dirty="0"/>
          </a:p>
        </p:txBody>
      </p:sp>
      <p:sp>
        <p:nvSpPr>
          <p:cNvPr id="167" name="角丸四角形 166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For Manual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2384766" y="1385410"/>
            <a:ext cx="5293682" cy="492505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ITA server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group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7" name="グループ化 516"/>
          <p:cNvGrpSpPr/>
          <p:nvPr/>
        </p:nvGrpSpPr>
        <p:grpSpPr>
          <a:xfrm>
            <a:off x="6080764" y="2031008"/>
            <a:ext cx="1439486" cy="1261860"/>
            <a:chOff x="6181000" y="3103270"/>
            <a:chExt cx="1677901" cy="1261860"/>
          </a:xfrm>
        </p:grpSpPr>
        <p:grpSp>
          <p:nvGrpSpPr>
            <p:cNvPr id="518" name="グループ化 517"/>
            <p:cNvGrpSpPr/>
            <p:nvPr/>
          </p:nvGrpSpPr>
          <p:grpSpPr>
            <a:xfrm>
              <a:off x="6264138" y="3103270"/>
              <a:ext cx="1594763" cy="1145209"/>
              <a:chOff x="7102694" y="4651508"/>
              <a:chExt cx="1594763" cy="1194250"/>
            </a:xfrm>
          </p:grpSpPr>
          <p:sp>
            <p:nvSpPr>
              <p:cNvPr id="528" name="正方形/長方形 527"/>
              <p:cNvSpPr/>
              <p:nvPr/>
            </p:nvSpPr>
            <p:spPr>
              <a:xfrm>
                <a:off x="7102694" y="4651508"/>
                <a:ext cx="1594763" cy="11942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Ansible server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9" name="正方形/長方形 528"/>
              <p:cNvSpPr/>
              <p:nvPr/>
            </p:nvSpPr>
            <p:spPr>
              <a:xfrm>
                <a:off x="7196969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>
                    <a:solidFill>
                      <a:schemeClr val="tx1"/>
                    </a:solidFill>
                    <a:latin typeface="+mn-ea"/>
                  </a:rPr>
                  <a:t>Apache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0" name="正方形/長方形 529"/>
              <p:cNvSpPr/>
              <p:nvPr/>
            </p:nvSpPr>
            <p:spPr>
              <a:xfrm>
                <a:off x="7672780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>
                    <a:solidFill>
                      <a:schemeClr val="tx1"/>
                    </a:solidFill>
                    <a:latin typeface="+mn-ea"/>
                  </a:rPr>
                  <a:t>PHP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1" name="正方形/長方形 530"/>
              <p:cNvSpPr/>
              <p:nvPr/>
            </p:nvSpPr>
            <p:spPr>
              <a:xfrm>
                <a:off x="7196969" y="4772392"/>
                <a:ext cx="889597" cy="43566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Exastro ITA</a:t>
                </a:r>
                <a:b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600" dirty="0">
                    <a:solidFill>
                      <a:schemeClr val="tx1"/>
                    </a:solidFill>
                    <a:latin typeface="+mn-ea"/>
                  </a:rPr>
                  <a:t>(Ansible</a:t>
                </a:r>
                <a:r>
                  <a:rPr lang="ja-JP" altLang="en-US" sz="600" dirty="0">
                    <a:solidFill>
                      <a:schemeClr val="tx1"/>
                    </a:solidFill>
                    <a:latin typeface="+mn-ea"/>
                  </a:rPr>
                  <a:t>ｴｰｼﾞｪﾝﾄ</a:t>
                </a:r>
                <a:r>
                  <a:rPr lang="en-US" altLang="ja-JP" sz="600" dirty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532" name="正方形/長方形 531"/>
              <p:cNvSpPr/>
              <p:nvPr/>
            </p:nvSpPr>
            <p:spPr>
              <a:xfrm>
                <a:off x="8172576" y="4772392"/>
                <a:ext cx="431984" cy="81438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Ansible</a:t>
                </a:r>
                <a:b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(Core)</a:t>
                </a:r>
              </a:p>
            </p:txBody>
          </p:sp>
          <p:cxnSp>
            <p:nvCxnSpPr>
              <p:cNvPr id="533" name="直線コネクタ 532"/>
              <p:cNvCxnSpPr>
                <a:stCxn id="530" idx="3"/>
                <a:endCxn id="532" idx="1"/>
              </p:cNvCxnSpPr>
              <p:nvPr/>
            </p:nvCxnSpPr>
            <p:spPr>
              <a:xfrm flipV="1">
                <a:off x="8089224" y="5179583"/>
                <a:ext cx="83352" cy="26466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直線コネクタ 533"/>
              <p:cNvCxnSpPr>
                <a:stCxn id="529" idx="3"/>
                <a:endCxn id="530" idx="1"/>
              </p:cNvCxnSpPr>
              <p:nvPr/>
            </p:nvCxnSpPr>
            <p:spPr>
              <a:xfrm>
                <a:off x="7613413" y="5444244"/>
                <a:ext cx="59367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直線コネクタ 534"/>
              <p:cNvCxnSpPr>
                <a:stCxn id="530" idx="0"/>
                <a:endCxn id="531" idx="2"/>
              </p:cNvCxnSpPr>
              <p:nvPr/>
            </p:nvCxnSpPr>
            <p:spPr>
              <a:xfrm flipH="1" flipV="1">
                <a:off x="7641768" y="5208058"/>
                <a:ext cx="239234" cy="9113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9" name="グループ化 518"/>
            <p:cNvGrpSpPr/>
            <p:nvPr/>
          </p:nvGrpSpPr>
          <p:grpSpPr>
            <a:xfrm>
              <a:off x="6181000" y="3219921"/>
              <a:ext cx="1594763" cy="1145209"/>
              <a:chOff x="7102694" y="4651508"/>
              <a:chExt cx="1594763" cy="1194250"/>
            </a:xfrm>
          </p:grpSpPr>
          <p:sp>
            <p:nvSpPr>
              <p:cNvPr id="520" name="正方形/長方形 519"/>
              <p:cNvSpPr/>
              <p:nvPr/>
            </p:nvSpPr>
            <p:spPr>
              <a:xfrm>
                <a:off x="7102694" y="4651508"/>
                <a:ext cx="1594763" cy="11942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800" dirty="0">
                    <a:solidFill>
                      <a:schemeClr val="tx1"/>
                    </a:solidFill>
                    <a:latin typeface="+mn-ea"/>
                  </a:rPr>
                  <a:t>Ansible </a:t>
                </a:r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Core server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1" name="正方形/長方形 520"/>
              <p:cNvSpPr/>
              <p:nvPr/>
            </p:nvSpPr>
            <p:spPr>
              <a:xfrm>
                <a:off x="7196969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>
                    <a:solidFill>
                      <a:schemeClr val="tx1"/>
                    </a:solidFill>
                    <a:latin typeface="+mn-ea"/>
                  </a:rPr>
                  <a:t>Apache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2" name="正方形/長方形 521"/>
              <p:cNvSpPr/>
              <p:nvPr/>
            </p:nvSpPr>
            <p:spPr>
              <a:xfrm>
                <a:off x="7672780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>
                    <a:solidFill>
                      <a:schemeClr val="tx1"/>
                    </a:solidFill>
                    <a:latin typeface="+mn-ea"/>
                  </a:rPr>
                  <a:t>PHP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3" name="正方形/長方形 522"/>
              <p:cNvSpPr/>
              <p:nvPr/>
            </p:nvSpPr>
            <p:spPr>
              <a:xfrm>
                <a:off x="7196969" y="4772392"/>
                <a:ext cx="889597" cy="43566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800" dirty="0">
                    <a:solidFill>
                      <a:schemeClr val="tx1"/>
                    </a:solidFill>
                    <a:latin typeface="+mn-ea"/>
                  </a:rPr>
                  <a:t>Exastro ITA</a:t>
                </a:r>
                <a:br>
                  <a:rPr lang="en-US" altLang="ja-JP" sz="8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(Ansible</a:t>
                </a:r>
                <a:r>
                  <a:rPr lang="ja-JP" altLang="en-US" sz="7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Driver</a:t>
                </a:r>
              </a:p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Agent)</a:t>
                </a:r>
              </a:p>
            </p:txBody>
          </p:sp>
          <p:sp>
            <p:nvSpPr>
              <p:cNvPr id="524" name="正方形/長方形 523"/>
              <p:cNvSpPr/>
              <p:nvPr/>
            </p:nvSpPr>
            <p:spPr>
              <a:xfrm>
                <a:off x="8172576" y="4772392"/>
                <a:ext cx="471901" cy="81438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Ansible</a:t>
                </a:r>
                <a:b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(Core)</a:t>
                </a:r>
              </a:p>
            </p:txBody>
          </p:sp>
          <p:cxnSp>
            <p:nvCxnSpPr>
              <p:cNvPr id="525" name="直線コネクタ 524"/>
              <p:cNvCxnSpPr>
                <a:stCxn id="522" idx="3"/>
                <a:endCxn id="524" idx="1"/>
              </p:cNvCxnSpPr>
              <p:nvPr/>
            </p:nvCxnSpPr>
            <p:spPr>
              <a:xfrm flipV="1">
                <a:off x="8089224" y="5179583"/>
                <a:ext cx="83352" cy="26466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線コネクタ 525"/>
              <p:cNvCxnSpPr>
                <a:stCxn id="521" idx="3"/>
                <a:endCxn id="522" idx="1"/>
              </p:cNvCxnSpPr>
              <p:nvPr/>
            </p:nvCxnSpPr>
            <p:spPr>
              <a:xfrm>
                <a:off x="7613413" y="5444244"/>
                <a:ext cx="59367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線コネクタ 526"/>
              <p:cNvCxnSpPr>
                <a:stCxn id="522" idx="0"/>
                <a:endCxn id="523" idx="2"/>
              </p:cNvCxnSpPr>
              <p:nvPr/>
            </p:nvCxnSpPr>
            <p:spPr>
              <a:xfrm flipH="1" flipV="1">
                <a:off x="7641768" y="5208058"/>
                <a:ext cx="239234" cy="9113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6" name="グループ化 535"/>
          <p:cNvGrpSpPr/>
          <p:nvPr/>
        </p:nvGrpSpPr>
        <p:grpSpPr>
          <a:xfrm>
            <a:off x="4050370" y="2078550"/>
            <a:ext cx="1244568" cy="2696922"/>
            <a:chOff x="4105592" y="1793762"/>
            <a:chExt cx="1244568" cy="3003428"/>
          </a:xfrm>
        </p:grpSpPr>
        <p:sp>
          <p:nvSpPr>
            <p:cNvPr id="537" name="円柱 536"/>
            <p:cNvSpPr/>
            <p:nvPr/>
          </p:nvSpPr>
          <p:spPr>
            <a:xfrm>
              <a:off x="4105592" y="1812302"/>
              <a:ext cx="1244568" cy="2984888"/>
            </a:xfrm>
            <a:prstGeom prst="can">
              <a:avLst>
                <a:gd name="adj" fmla="val 23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824000"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8" name="円柱 537"/>
            <p:cNvSpPr/>
            <p:nvPr/>
          </p:nvSpPr>
          <p:spPr bwMode="auto">
            <a:xfrm rot="5400000">
              <a:off x="4568326" y="188795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Session</a:t>
              </a:r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/>
              </a:r>
              <a:b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</a:br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 files</a:t>
              </a:r>
              <a:endParaRPr lang="ja-JP" altLang="en-US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39" name="角丸四角形 538"/>
            <p:cNvSpPr/>
            <p:nvPr/>
          </p:nvSpPr>
          <p:spPr>
            <a:xfrm>
              <a:off x="4159304" y="1793762"/>
              <a:ext cx="1190855" cy="339225"/>
            </a:xfrm>
            <a:prstGeom prst="roundRect">
              <a:avLst>
                <a:gd name="adj" fmla="val 7058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External storage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0" name="円柱 539"/>
            <p:cNvSpPr/>
            <p:nvPr/>
          </p:nvSpPr>
          <p:spPr bwMode="auto">
            <a:xfrm rot="5400000">
              <a:off x="4568326" y="239202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Upload files (Playbook, etc.)</a:t>
              </a:r>
              <a:endParaRPr lang="en-US" altLang="ja-JP" sz="7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41" name="円柱 540"/>
            <p:cNvSpPr/>
            <p:nvPr/>
          </p:nvSpPr>
          <p:spPr bwMode="auto">
            <a:xfrm rot="5400000">
              <a:off x="4562180" y="289609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Data relay storage(IN/OUT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)</a:t>
              </a:r>
            </a:p>
          </p:txBody>
        </p:sp>
        <p:sp>
          <p:nvSpPr>
            <p:cNvPr id="542" name="円柱 541"/>
            <p:cNvSpPr/>
            <p:nvPr/>
          </p:nvSpPr>
          <p:spPr bwMode="auto">
            <a:xfrm rot="5400000">
              <a:off x="4562179" y="340016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Temporary files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43" name="円柱 542"/>
            <p:cNvSpPr/>
            <p:nvPr/>
          </p:nvSpPr>
          <p:spPr bwMode="auto">
            <a:xfrm rot="5400000">
              <a:off x="4569740" y="390423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DB files</a:t>
              </a:r>
              <a:endParaRPr lang="ja-JP" altLang="en-US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</p:grpSp>
      <p:grpSp>
        <p:nvGrpSpPr>
          <p:cNvPr id="544" name="グループ化 543"/>
          <p:cNvGrpSpPr/>
          <p:nvPr/>
        </p:nvGrpSpPr>
        <p:grpSpPr>
          <a:xfrm>
            <a:off x="4116782" y="4942278"/>
            <a:ext cx="1120096" cy="823725"/>
            <a:chOff x="3779912" y="5341579"/>
            <a:chExt cx="1306764" cy="823725"/>
          </a:xfrm>
        </p:grpSpPr>
        <p:sp>
          <p:nvSpPr>
            <p:cNvPr id="545" name="正方形/長方形 544"/>
            <p:cNvSpPr/>
            <p:nvPr/>
          </p:nvSpPr>
          <p:spPr>
            <a:xfrm>
              <a:off x="3902887" y="5341579"/>
              <a:ext cx="1183789" cy="6937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DBMS server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6" name="正方形/長方形 545"/>
            <p:cNvSpPr/>
            <p:nvPr/>
          </p:nvSpPr>
          <p:spPr>
            <a:xfrm>
              <a:off x="3952212" y="5435841"/>
              <a:ext cx="1081616" cy="2941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MariaDB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7" name="正方形/長方形 546"/>
            <p:cNvSpPr/>
            <p:nvPr/>
          </p:nvSpPr>
          <p:spPr>
            <a:xfrm>
              <a:off x="3779912" y="5475346"/>
              <a:ext cx="1183789" cy="689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DBMS server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8" name="正方形/長方形 547"/>
            <p:cNvSpPr/>
            <p:nvPr/>
          </p:nvSpPr>
          <p:spPr>
            <a:xfrm>
              <a:off x="3829854" y="5581912"/>
              <a:ext cx="1080997" cy="310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MariaDB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49" name="直線コネクタ 548"/>
          <p:cNvCxnSpPr>
            <a:stCxn id="543" idx="4"/>
            <a:endCxn id="548" idx="0"/>
          </p:cNvCxnSpPr>
          <p:nvPr/>
        </p:nvCxnSpPr>
        <p:spPr>
          <a:xfrm flipH="1">
            <a:off x="4622880" y="4596432"/>
            <a:ext cx="69488" cy="58617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/>
          <p:cNvCxnSpPr>
            <a:stCxn id="543" idx="4"/>
            <a:endCxn id="546" idx="0"/>
          </p:cNvCxnSpPr>
          <p:nvPr/>
        </p:nvCxnSpPr>
        <p:spPr>
          <a:xfrm>
            <a:off x="4692368" y="4596432"/>
            <a:ext cx="35656" cy="44010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正方形/長方形 550"/>
          <p:cNvSpPr/>
          <p:nvPr/>
        </p:nvSpPr>
        <p:spPr>
          <a:xfrm>
            <a:off x="2559915" y="1843859"/>
            <a:ext cx="1020733" cy="1242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Web/AP server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2629027" y="2472845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3104838" y="2472845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4" name="正方形/長方形 553"/>
          <p:cNvSpPr/>
          <p:nvPr/>
        </p:nvSpPr>
        <p:spPr>
          <a:xfrm>
            <a:off x="2629027" y="1946049"/>
            <a:ext cx="889597" cy="4356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Web/AP function)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5" name="正方形/長方形 554"/>
          <p:cNvSpPr/>
          <p:nvPr/>
        </p:nvSpPr>
        <p:spPr>
          <a:xfrm>
            <a:off x="2559915" y="3518750"/>
            <a:ext cx="1020733" cy="1242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Web/AP server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6" name="正方形/長方形 555"/>
          <p:cNvSpPr/>
          <p:nvPr/>
        </p:nvSpPr>
        <p:spPr>
          <a:xfrm>
            <a:off x="2629027" y="4147736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7" name="正方形/長方形 556"/>
          <p:cNvSpPr/>
          <p:nvPr/>
        </p:nvSpPr>
        <p:spPr>
          <a:xfrm>
            <a:off x="3104838" y="4147736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8" name="正方形/長方形 557"/>
          <p:cNvSpPr/>
          <p:nvPr/>
        </p:nvSpPr>
        <p:spPr>
          <a:xfrm>
            <a:off x="2629027" y="3620940"/>
            <a:ext cx="889597" cy="4356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Web/AP function)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9" name="正方形/長方形 558"/>
          <p:cNvSpPr/>
          <p:nvPr/>
        </p:nvSpPr>
        <p:spPr>
          <a:xfrm>
            <a:off x="1764139" y="3095020"/>
            <a:ext cx="435050" cy="620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Load</a:t>
            </a:r>
            <a:br>
              <a:rPr kumimoji="1"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Balancer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0" name="直線コネクタ 559"/>
          <p:cNvCxnSpPr>
            <a:stCxn id="552" idx="1"/>
            <a:endCxn id="559" idx="3"/>
          </p:cNvCxnSpPr>
          <p:nvPr/>
        </p:nvCxnSpPr>
        <p:spPr>
          <a:xfrm flipH="1">
            <a:off x="2199189" y="2617901"/>
            <a:ext cx="429838" cy="78716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/>
          <p:cNvCxnSpPr>
            <a:stCxn id="556" idx="1"/>
            <a:endCxn id="559" idx="3"/>
          </p:cNvCxnSpPr>
          <p:nvPr/>
        </p:nvCxnSpPr>
        <p:spPr>
          <a:xfrm flipH="1" flipV="1">
            <a:off x="2199189" y="3405070"/>
            <a:ext cx="429838" cy="88772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正方形/長方形 561"/>
          <p:cNvSpPr/>
          <p:nvPr/>
        </p:nvSpPr>
        <p:spPr>
          <a:xfrm>
            <a:off x="1230863" y="3095020"/>
            <a:ext cx="470675" cy="620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SSL</a:t>
            </a:r>
            <a:br>
              <a:rPr kumimoji="1"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accelerator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3" name="直線コネクタ 562"/>
          <p:cNvCxnSpPr>
            <a:stCxn id="559" idx="1"/>
            <a:endCxn id="562" idx="3"/>
          </p:cNvCxnSpPr>
          <p:nvPr/>
        </p:nvCxnSpPr>
        <p:spPr>
          <a:xfrm flipH="1">
            <a:off x="1701538" y="3405070"/>
            <a:ext cx="62601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角丸四角形 563"/>
          <p:cNvSpPr/>
          <p:nvPr/>
        </p:nvSpPr>
        <p:spPr>
          <a:xfrm>
            <a:off x="203502" y="178686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Device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(Browser)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5" name="角丸四角形 564"/>
          <p:cNvSpPr/>
          <p:nvPr/>
        </p:nvSpPr>
        <p:spPr>
          <a:xfrm>
            <a:off x="196178" y="2612452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Device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(Browser)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6" name="テキスト ボックス 565"/>
          <p:cNvSpPr txBox="1"/>
          <p:nvPr/>
        </p:nvSpPr>
        <p:spPr>
          <a:xfrm>
            <a:off x="420039" y="221234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567" name="直線コネクタ 566"/>
          <p:cNvCxnSpPr>
            <a:stCxn id="562" idx="1"/>
            <a:endCxn id="564" idx="3"/>
          </p:cNvCxnSpPr>
          <p:nvPr/>
        </p:nvCxnSpPr>
        <p:spPr>
          <a:xfrm flipH="1" flipV="1">
            <a:off x="959008" y="2016939"/>
            <a:ext cx="271855" cy="138813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/>
          <p:cNvCxnSpPr>
            <a:stCxn id="562" idx="1"/>
            <a:endCxn id="565" idx="3"/>
          </p:cNvCxnSpPr>
          <p:nvPr/>
        </p:nvCxnSpPr>
        <p:spPr>
          <a:xfrm flipH="1" flipV="1">
            <a:off x="952805" y="2842524"/>
            <a:ext cx="278058" cy="56254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/>
          <p:cNvCxnSpPr>
            <a:stCxn id="538" idx="3"/>
            <a:endCxn id="553" idx="3"/>
          </p:cNvCxnSpPr>
          <p:nvPr/>
        </p:nvCxnSpPr>
        <p:spPr>
          <a:xfrm flipH="1" flipV="1">
            <a:off x="3521282" y="2617901"/>
            <a:ext cx="653957" cy="831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/>
          <p:cNvCxnSpPr>
            <a:stCxn id="540" idx="3"/>
            <a:endCxn id="553" idx="3"/>
          </p:cNvCxnSpPr>
          <p:nvPr/>
        </p:nvCxnSpPr>
        <p:spPr>
          <a:xfrm flipH="1" flipV="1">
            <a:off x="3521282" y="2617901"/>
            <a:ext cx="653957" cy="46094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/>
          <p:cNvCxnSpPr>
            <a:stCxn id="541" idx="3"/>
            <a:endCxn id="553" idx="3"/>
          </p:cNvCxnSpPr>
          <p:nvPr/>
        </p:nvCxnSpPr>
        <p:spPr>
          <a:xfrm flipH="1" flipV="1">
            <a:off x="3521282" y="2617901"/>
            <a:ext cx="647811" cy="913575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/>
          <p:cNvCxnSpPr>
            <a:stCxn id="542" idx="3"/>
            <a:endCxn id="553" idx="3"/>
          </p:cNvCxnSpPr>
          <p:nvPr/>
        </p:nvCxnSpPr>
        <p:spPr>
          <a:xfrm flipH="1" flipV="1">
            <a:off x="3521282" y="2617901"/>
            <a:ext cx="647810" cy="136620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/>
          <p:cNvCxnSpPr>
            <a:stCxn id="548" idx="1"/>
            <a:endCxn id="553" idx="3"/>
          </p:cNvCxnSpPr>
          <p:nvPr/>
        </p:nvCxnSpPr>
        <p:spPr>
          <a:xfrm flipH="1" flipV="1">
            <a:off x="3521282" y="2617901"/>
            <a:ext cx="638308" cy="271989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/>
          <p:cNvCxnSpPr>
            <a:stCxn id="548" idx="1"/>
            <a:endCxn id="557" idx="3"/>
          </p:cNvCxnSpPr>
          <p:nvPr/>
        </p:nvCxnSpPr>
        <p:spPr>
          <a:xfrm flipH="1" flipV="1">
            <a:off x="3521282" y="4292792"/>
            <a:ext cx="638308" cy="104500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/>
          <p:cNvCxnSpPr>
            <a:stCxn id="542" idx="3"/>
            <a:endCxn id="557" idx="3"/>
          </p:cNvCxnSpPr>
          <p:nvPr/>
        </p:nvCxnSpPr>
        <p:spPr>
          <a:xfrm flipH="1">
            <a:off x="3521282" y="3984104"/>
            <a:ext cx="647810" cy="30868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/>
          <p:cNvCxnSpPr>
            <a:stCxn id="541" idx="3"/>
            <a:endCxn id="557" idx="3"/>
          </p:cNvCxnSpPr>
          <p:nvPr/>
        </p:nvCxnSpPr>
        <p:spPr>
          <a:xfrm flipH="1">
            <a:off x="3521282" y="3531476"/>
            <a:ext cx="647811" cy="76131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/>
          <p:cNvCxnSpPr>
            <a:stCxn id="540" idx="3"/>
            <a:endCxn id="557" idx="3"/>
          </p:cNvCxnSpPr>
          <p:nvPr/>
        </p:nvCxnSpPr>
        <p:spPr>
          <a:xfrm flipH="1">
            <a:off x="3521282" y="3078847"/>
            <a:ext cx="653957" cy="1213945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/>
          <p:cNvCxnSpPr>
            <a:stCxn id="538" idx="3"/>
            <a:endCxn id="557" idx="3"/>
          </p:cNvCxnSpPr>
          <p:nvPr/>
        </p:nvCxnSpPr>
        <p:spPr>
          <a:xfrm flipH="1">
            <a:off x="3521282" y="2626218"/>
            <a:ext cx="653957" cy="166657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グループ化 578"/>
          <p:cNvGrpSpPr/>
          <p:nvPr/>
        </p:nvGrpSpPr>
        <p:grpSpPr>
          <a:xfrm>
            <a:off x="6168784" y="3569011"/>
            <a:ext cx="1020733" cy="1242831"/>
            <a:chOff x="8223719" y="2118287"/>
            <a:chExt cx="2743200" cy="1767907"/>
          </a:xfrm>
        </p:grpSpPr>
        <p:sp>
          <p:nvSpPr>
            <p:cNvPr id="580" name="正方形/長方形 579"/>
            <p:cNvSpPr/>
            <p:nvPr/>
          </p:nvSpPr>
          <p:spPr>
            <a:xfrm>
              <a:off x="8223719" y="2118287"/>
              <a:ext cx="2743200" cy="1767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AP server(RHEL8</a:t>
              </a:r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1" name="正方形/長方形 580"/>
            <p:cNvSpPr/>
            <p:nvPr/>
          </p:nvSpPr>
          <p:spPr>
            <a:xfrm>
              <a:off x="8409457" y="3013009"/>
              <a:ext cx="2397917" cy="4126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2" name="正方形/長方形 581"/>
            <p:cNvSpPr/>
            <p:nvPr/>
          </p:nvSpPr>
          <p:spPr>
            <a:xfrm>
              <a:off x="8409457" y="2263650"/>
              <a:ext cx="2390776" cy="6527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Backyard function)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83" name="グループ化 582"/>
          <p:cNvGrpSpPr/>
          <p:nvPr/>
        </p:nvGrpSpPr>
        <p:grpSpPr>
          <a:xfrm>
            <a:off x="6074751" y="3741244"/>
            <a:ext cx="1020733" cy="1242831"/>
            <a:chOff x="8223719" y="2118287"/>
            <a:chExt cx="2743200" cy="1767907"/>
          </a:xfrm>
        </p:grpSpPr>
        <p:sp>
          <p:nvSpPr>
            <p:cNvPr id="584" name="正方形/長方形 583"/>
            <p:cNvSpPr/>
            <p:nvPr/>
          </p:nvSpPr>
          <p:spPr>
            <a:xfrm>
              <a:off x="8223719" y="2118287"/>
              <a:ext cx="2743200" cy="1767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Backyard server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5" name="正方形/長方形 584"/>
            <p:cNvSpPr/>
            <p:nvPr/>
          </p:nvSpPr>
          <p:spPr>
            <a:xfrm>
              <a:off x="8409456" y="3069897"/>
              <a:ext cx="2397918" cy="4126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6" name="正方形/長方形 585"/>
            <p:cNvSpPr/>
            <p:nvPr/>
          </p:nvSpPr>
          <p:spPr>
            <a:xfrm>
              <a:off x="8409456" y="2263651"/>
              <a:ext cx="2390777" cy="5848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Backyard function)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87" name="直線コネクタ 586"/>
          <p:cNvCxnSpPr>
            <a:cxnSpLocks/>
            <a:stCxn id="585" idx="1"/>
            <a:endCxn id="548" idx="3"/>
          </p:cNvCxnSpPr>
          <p:nvPr/>
        </p:nvCxnSpPr>
        <p:spPr>
          <a:xfrm flipH="1">
            <a:off x="5086169" y="4555278"/>
            <a:ext cx="1057694" cy="78251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/>
          <p:cNvCxnSpPr>
            <a:cxnSpLocks/>
            <a:stCxn id="585" idx="1"/>
            <a:endCxn id="542" idx="1"/>
          </p:cNvCxnSpPr>
          <p:nvPr/>
        </p:nvCxnSpPr>
        <p:spPr>
          <a:xfrm flipH="1" flipV="1">
            <a:off x="5200522" y="3984104"/>
            <a:ext cx="943341" cy="57117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コネクタ 588"/>
          <p:cNvCxnSpPr>
            <a:cxnSpLocks/>
            <a:stCxn id="585" idx="1"/>
            <a:endCxn id="541" idx="1"/>
          </p:cNvCxnSpPr>
          <p:nvPr/>
        </p:nvCxnSpPr>
        <p:spPr>
          <a:xfrm flipH="1" flipV="1">
            <a:off x="5200523" y="3531476"/>
            <a:ext cx="943340" cy="102380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/>
          <p:cNvCxnSpPr>
            <a:cxnSpLocks/>
            <a:stCxn id="585" idx="1"/>
            <a:endCxn id="540" idx="1"/>
          </p:cNvCxnSpPr>
          <p:nvPr/>
        </p:nvCxnSpPr>
        <p:spPr>
          <a:xfrm flipH="1" flipV="1">
            <a:off x="5206669" y="3078847"/>
            <a:ext cx="937194" cy="147643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/>
          <p:cNvCxnSpPr>
            <a:stCxn id="524" idx="1"/>
            <a:endCxn id="541" idx="1"/>
          </p:cNvCxnSpPr>
          <p:nvPr/>
        </p:nvCxnSpPr>
        <p:spPr>
          <a:xfrm flipH="1">
            <a:off x="5200523" y="2654049"/>
            <a:ext cx="1798102" cy="87742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コネクタ 591"/>
          <p:cNvCxnSpPr>
            <a:cxnSpLocks/>
            <a:stCxn id="521" idx="1"/>
            <a:endCxn id="584" idx="0"/>
          </p:cNvCxnSpPr>
          <p:nvPr/>
        </p:nvCxnSpPr>
        <p:spPr>
          <a:xfrm>
            <a:off x="6161643" y="2907842"/>
            <a:ext cx="423475" cy="83340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角丸四角形 592"/>
          <p:cNvSpPr/>
          <p:nvPr/>
        </p:nvSpPr>
        <p:spPr>
          <a:xfrm>
            <a:off x="8021280" y="2057305"/>
            <a:ext cx="709171" cy="410719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Execution target device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4" name="角丸四角形 593"/>
          <p:cNvSpPr/>
          <p:nvPr/>
        </p:nvSpPr>
        <p:spPr>
          <a:xfrm>
            <a:off x="8021280" y="2969486"/>
            <a:ext cx="709171" cy="400273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Execution target device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5" name="テキスト ボックス 594"/>
          <p:cNvSpPr txBox="1"/>
          <p:nvPr/>
        </p:nvSpPr>
        <p:spPr>
          <a:xfrm>
            <a:off x="8245689" y="2468024"/>
            <a:ext cx="292388" cy="36163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700" dirty="0">
                <a:latin typeface="+mn-ea"/>
              </a:rPr>
              <a:t>・・・</a:t>
            </a:r>
            <a:endParaRPr kumimoji="1" lang="ja-JP" altLang="en-US" sz="700" dirty="0">
              <a:latin typeface="+mn-ea"/>
            </a:endParaRPr>
          </a:p>
        </p:txBody>
      </p:sp>
      <p:cxnSp>
        <p:nvCxnSpPr>
          <p:cNvPr id="596" name="直線コネクタ 595"/>
          <p:cNvCxnSpPr>
            <a:stCxn id="524" idx="3"/>
            <a:endCxn id="593" idx="1"/>
          </p:cNvCxnSpPr>
          <p:nvPr/>
        </p:nvCxnSpPr>
        <p:spPr>
          <a:xfrm flipV="1">
            <a:off x="7403473" y="2262665"/>
            <a:ext cx="617807" cy="39138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/>
          <p:cNvCxnSpPr>
            <a:stCxn id="524" idx="3"/>
            <a:endCxn id="594" idx="1"/>
          </p:cNvCxnSpPr>
          <p:nvPr/>
        </p:nvCxnSpPr>
        <p:spPr>
          <a:xfrm>
            <a:off x="7403473" y="2654049"/>
            <a:ext cx="617807" cy="51557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/>
          <p:cNvCxnSpPr>
            <a:stCxn id="521" idx="1"/>
            <a:endCxn id="557" idx="3"/>
          </p:cNvCxnSpPr>
          <p:nvPr/>
        </p:nvCxnSpPr>
        <p:spPr>
          <a:xfrm flipH="1">
            <a:off x="3521282" y="2907842"/>
            <a:ext cx="2640361" cy="138495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/>
          <p:cNvCxnSpPr>
            <a:stCxn id="553" idx="1"/>
            <a:endCxn id="552" idx="3"/>
          </p:cNvCxnSpPr>
          <p:nvPr/>
        </p:nvCxnSpPr>
        <p:spPr>
          <a:xfrm flipH="1">
            <a:off x="3045471" y="2617901"/>
            <a:ext cx="5936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/>
          <p:cNvCxnSpPr>
            <a:stCxn id="557" idx="1"/>
            <a:endCxn id="556" idx="3"/>
          </p:cNvCxnSpPr>
          <p:nvPr/>
        </p:nvCxnSpPr>
        <p:spPr>
          <a:xfrm flipH="1">
            <a:off x="3045471" y="4292792"/>
            <a:ext cx="5936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/>
          <p:cNvCxnSpPr>
            <a:stCxn id="585" idx="0"/>
            <a:endCxn id="586" idx="2"/>
          </p:cNvCxnSpPr>
          <p:nvPr/>
        </p:nvCxnSpPr>
        <p:spPr>
          <a:xfrm flipH="1" flipV="1">
            <a:off x="6588662" y="4254612"/>
            <a:ext cx="1329" cy="15561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/>
          <p:cNvCxnSpPr>
            <a:stCxn id="557" idx="0"/>
            <a:endCxn id="558" idx="2"/>
          </p:cNvCxnSpPr>
          <p:nvPr/>
        </p:nvCxnSpPr>
        <p:spPr>
          <a:xfrm flipH="1" flipV="1">
            <a:off x="3073827" y="4056606"/>
            <a:ext cx="239234" cy="9113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/>
          <p:cNvCxnSpPr>
            <a:stCxn id="553" idx="0"/>
            <a:endCxn id="554" idx="2"/>
          </p:cNvCxnSpPr>
          <p:nvPr/>
        </p:nvCxnSpPr>
        <p:spPr>
          <a:xfrm flipH="1" flipV="1">
            <a:off x="3073827" y="2381715"/>
            <a:ext cx="239234" cy="9113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/>
          <p:cNvCxnSpPr>
            <a:stCxn id="521" idx="1"/>
            <a:endCxn id="553" idx="3"/>
          </p:cNvCxnSpPr>
          <p:nvPr/>
        </p:nvCxnSpPr>
        <p:spPr>
          <a:xfrm flipH="1" flipV="1">
            <a:off x="3521282" y="2617901"/>
            <a:ext cx="2640361" cy="28994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/>
          <p:cNvSpPr txBox="1"/>
          <p:nvPr/>
        </p:nvSpPr>
        <p:spPr>
          <a:xfrm>
            <a:off x="2897627" y="308669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606" name="テキスト ボックス 605"/>
          <p:cNvSpPr txBox="1"/>
          <p:nvPr/>
        </p:nvSpPr>
        <p:spPr>
          <a:xfrm>
            <a:off x="3820441" y="4742920"/>
            <a:ext cx="5162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③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607" name="テキスト ボックス 606"/>
          <p:cNvSpPr txBox="1"/>
          <p:nvPr/>
        </p:nvSpPr>
        <p:spPr>
          <a:xfrm>
            <a:off x="2568168" y="1574372"/>
            <a:ext cx="1020733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>
                <a:latin typeface="+mn-ea"/>
              </a:rPr>
              <a:t>Act/Act </a:t>
            </a:r>
            <a:r>
              <a:rPr lang="en-US" altLang="ja-JP" sz="800" b="1" i="1" u="sng" dirty="0" smtClean="0">
                <a:latin typeface="+mn-ea"/>
              </a:rPr>
              <a:t>configuration</a:t>
            </a:r>
            <a:endParaRPr kumimoji="1" lang="ja-JP" altLang="en-US" sz="800" b="1" i="1" u="sng" dirty="0">
              <a:latin typeface="+mn-ea"/>
            </a:endParaRPr>
          </a:p>
        </p:txBody>
      </p:sp>
      <p:sp>
        <p:nvSpPr>
          <p:cNvPr id="608" name="テキスト ボックス 607"/>
          <p:cNvSpPr txBox="1"/>
          <p:nvPr/>
        </p:nvSpPr>
        <p:spPr>
          <a:xfrm>
            <a:off x="3617619" y="5760372"/>
            <a:ext cx="209111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>
                <a:latin typeface="+mn-ea"/>
              </a:rPr>
              <a:t>Act/</a:t>
            </a:r>
            <a:r>
              <a:rPr kumimoji="1" lang="en-US" altLang="ja-JP" sz="800" b="1" i="1" u="sng" dirty="0" err="1">
                <a:latin typeface="+mn-ea"/>
              </a:rPr>
              <a:t>Sby</a:t>
            </a:r>
            <a:r>
              <a:rPr kumimoji="1" lang="en-US" altLang="ja-JP" sz="800" b="1" i="1" u="sng" dirty="0">
                <a:latin typeface="+mn-ea"/>
              </a:rPr>
              <a:t> </a:t>
            </a:r>
            <a:r>
              <a:rPr lang="en-US" altLang="ja-JP" sz="800" b="1" i="1" u="sng" dirty="0" smtClean="0">
                <a:latin typeface="+mn-ea"/>
              </a:rPr>
              <a:t>configuration</a:t>
            </a:r>
            <a:endParaRPr kumimoji="1" lang="en-US" altLang="ja-JP" sz="800" b="1" i="1" u="sng" dirty="0">
              <a:latin typeface="+mn-ea"/>
            </a:endParaRPr>
          </a:p>
          <a:p>
            <a:pPr algn="ctr"/>
            <a:r>
              <a:rPr lang="en-US" altLang="ja-JP" sz="600" b="1" i="1" u="sng" dirty="0" smtClean="0">
                <a:latin typeface="+mn-ea"/>
              </a:rPr>
              <a:t>( or other redundant </a:t>
            </a:r>
            <a:r>
              <a:rPr lang="en-US" altLang="ja-JP" sz="600" b="1" i="1" u="sng" dirty="0">
                <a:latin typeface="+mn-ea"/>
              </a:rPr>
              <a:t>configurations, such as "</a:t>
            </a:r>
            <a:r>
              <a:rPr lang="en-US" altLang="ja-JP" sz="600" b="1" i="1" u="sng" dirty="0" err="1">
                <a:latin typeface="+mn-ea"/>
              </a:rPr>
              <a:t>GaleraCluster</a:t>
            </a:r>
            <a:r>
              <a:rPr lang="en-US" altLang="ja-JP" sz="600" b="1" i="1" u="sng" dirty="0" smtClean="0">
                <a:latin typeface="+mn-ea"/>
              </a:rPr>
              <a:t>")</a:t>
            </a:r>
            <a:endParaRPr kumimoji="1" lang="ja-JP" altLang="en-US" sz="600" b="1" i="1" u="sng" dirty="0">
              <a:latin typeface="+mn-ea"/>
            </a:endParaRPr>
          </a:p>
        </p:txBody>
      </p:sp>
      <p:sp>
        <p:nvSpPr>
          <p:cNvPr id="609" name="テキスト ボックス 608"/>
          <p:cNvSpPr txBox="1"/>
          <p:nvPr/>
        </p:nvSpPr>
        <p:spPr>
          <a:xfrm>
            <a:off x="6075325" y="5004786"/>
            <a:ext cx="1111758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>
                <a:latin typeface="+mn-ea"/>
              </a:rPr>
              <a:t>Act/</a:t>
            </a:r>
            <a:r>
              <a:rPr kumimoji="1" lang="en-US" altLang="ja-JP" sz="800" b="1" i="1" u="sng" dirty="0" err="1">
                <a:latin typeface="+mn-ea"/>
              </a:rPr>
              <a:t>Sby</a:t>
            </a:r>
            <a:r>
              <a:rPr kumimoji="1" lang="en-US" altLang="ja-JP" sz="800" b="1" i="1" u="sng" dirty="0">
                <a:latin typeface="+mn-ea"/>
              </a:rPr>
              <a:t> </a:t>
            </a:r>
            <a:r>
              <a:rPr lang="en-US" altLang="ja-JP" sz="800" b="1" i="1" u="sng" dirty="0" smtClean="0">
                <a:latin typeface="+mn-ea"/>
              </a:rPr>
              <a:t>configuration</a:t>
            </a:r>
            <a:endParaRPr kumimoji="1" lang="ja-JP" altLang="en-US" sz="800" b="1" i="1" u="sng" dirty="0">
              <a:latin typeface="+mn-ea"/>
            </a:endParaRPr>
          </a:p>
        </p:txBody>
      </p:sp>
      <p:sp>
        <p:nvSpPr>
          <p:cNvPr id="610" name="テキスト ボックス 609"/>
          <p:cNvSpPr txBox="1"/>
          <p:nvPr/>
        </p:nvSpPr>
        <p:spPr>
          <a:xfrm>
            <a:off x="6131207" y="1751725"/>
            <a:ext cx="1257028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>
                <a:latin typeface="+mn-ea"/>
              </a:rPr>
              <a:t>Act/</a:t>
            </a:r>
            <a:r>
              <a:rPr kumimoji="1" lang="en-US" altLang="ja-JP" sz="800" b="1" i="1" u="sng" dirty="0" err="1">
                <a:latin typeface="+mn-ea"/>
              </a:rPr>
              <a:t>Sby</a:t>
            </a:r>
            <a:r>
              <a:rPr kumimoji="1" lang="en-US" altLang="ja-JP" sz="800" b="1" i="1" u="sng" dirty="0">
                <a:latin typeface="+mn-ea"/>
              </a:rPr>
              <a:t> </a:t>
            </a:r>
            <a:r>
              <a:rPr lang="en-US" altLang="ja-JP" sz="800" b="1" i="1" u="sng" dirty="0" smtClean="0">
                <a:latin typeface="+mn-ea"/>
              </a:rPr>
              <a:t>configuration</a:t>
            </a:r>
            <a:endParaRPr kumimoji="1" lang="ja-JP" altLang="en-US" sz="800" b="1" i="1" u="sng" dirty="0">
              <a:latin typeface="+mn-ea"/>
            </a:endParaRPr>
          </a:p>
        </p:txBody>
      </p:sp>
      <p:sp>
        <p:nvSpPr>
          <p:cNvPr id="611" name="テキスト ボックス 610"/>
          <p:cNvSpPr txBox="1"/>
          <p:nvPr/>
        </p:nvSpPr>
        <p:spPr>
          <a:xfrm>
            <a:off x="4415356" y="4773030"/>
            <a:ext cx="33426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④</a:t>
            </a:r>
          </a:p>
        </p:txBody>
      </p:sp>
      <p:sp>
        <p:nvSpPr>
          <p:cNvPr id="612" name="テキスト ボックス 611"/>
          <p:cNvSpPr txBox="1"/>
          <p:nvPr/>
        </p:nvSpPr>
        <p:spPr>
          <a:xfrm>
            <a:off x="5352298" y="4826862"/>
            <a:ext cx="35540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⑥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613" name="テキスト ボックス 612"/>
          <p:cNvSpPr txBox="1"/>
          <p:nvPr/>
        </p:nvSpPr>
        <p:spPr>
          <a:xfrm>
            <a:off x="7466561" y="2569137"/>
            <a:ext cx="951269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ssh,telnet,</a:t>
            </a:r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etc.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614" name="テキスト ボックス 613"/>
          <p:cNvSpPr txBox="1"/>
          <p:nvPr/>
        </p:nvSpPr>
        <p:spPr>
          <a:xfrm>
            <a:off x="4065072" y="400244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-4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5" name="テキスト ボックス 614"/>
          <p:cNvSpPr txBox="1"/>
          <p:nvPr/>
        </p:nvSpPr>
        <p:spPr>
          <a:xfrm>
            <a:off x="4065072" y="3580539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6" name="テキスト ボックス 615"/>
          <p:cNvSpPr txBox="1"/>
          <p:nvPr/>
        </p:nvSpPr>
        <p:spPr>
          <a:xfrm>
            <a:off x="4065072" y="3138781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7" name="テキスト ボックス 616"/>
          <p:cNvSpPr txBox="1"/>
          <p:nvPr/>
        </p:nvSpPr>
        <p:spPr>
          <a:xfrm>
            <a:off x="4056873" y="2694282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8" name="テキスト ボックス 617"/>
          <p:cNvSpPr txBox="1"/>
          <p:nvPr/>
        </p:nvSpPr>
        <p:spPr>
          <a:xfrm>
            <a:off x="4929192" y="3159286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9" name="テキスト ボックス 618"/>
          <p:cNvSpPr txBox="1"/>
          <p:nvPr/>
        </p:nvSpPr>
        <p:spPr>
          <a:xfrm>
            <a:off x="4929192" y="359560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0" name="テキスト ボックス 619"/>
          <p:cNvSpPr txBox="1"/>
          <p:nvPr/>
        </p:nvSpPr>
        <p:spPr>
          <a:xfrm>
            <a:off x="4929192" y="4116609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1" name="テキスト ボックス 620"/>
          <p:cNvSpPr txBox="1"/>
          <p:nvPr/>
        </p:nvSpPr>
        <p:spPr>
          <a:xfrm>
            <a:off x="6461048" y="3327707"/>
            <a:ext cx="780167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2" name="テキスト ボックス 621"/>
          <p:cNvSpPr txBox="1"/>
          <p:nvPr/>
        </p:nvSpPr>
        <p:spPr>
          <a:xfrm>
            <a:off x="5452908" y="3262445"/>
            <a:ext cx="59791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4" name="角丸四角形 623"/>
          <p:cNvSpPr/>
          <p:nvPr/>
        </p:nvSpPr>
        <p:spPr>
          <a:xfrm>
            <a:off x="203502" y="3673222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Link server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5" name="角丸四角形 624"/>
          <p:cNvSpPr/>
          <p:nvPr/>
        </p:nvSpPr>
        <p:spPr>
          <a:xfrm>
            <a:off x="196178" y="4570817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Link server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6" name="テキスト ボックス 625"/>
          <p:cNvSpPr txBox="1"/>
          <p:nvPr/>
        </p:nvSpPr>
        <p:spPr>
          <a:xfrm>
            <a:off x="420039" y="4098697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627" name="直線コネクタ 626"/>
          <p:cNvCxnSpPr>
            <a:stCxn id="562" idx="1"/>
            <a:endCxn id="624" idx="3"/>
          </p:cNvCxnSpPr>
          <p:nvPr/>
        </p:nvCxnSpPr>
        <p:spPr>
          <a:xfrm flipH="1">
            <a:off x="959008" y="3405070"/>
            <a:ext cx="271855" cy="49822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/>
          <p:cNvCxnSpPr>
            <a:stCxn id="562" idx="1"/>
            <a:endCxn id="625" idx="3"/>
          </p:cNvCxnSpPr>
          <p:nvPr/>
        </p:nvCxnSpPr>
        <p:spPr>
          <a:xfrm flipH="1">
            <a:off x="952805" y="3405070"/>
            <a:ext cx="278058" cy="139581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角丸四角形 628"/>
          <p:cNvSpPr/>
          <p:nvPr/>
        </p:nvSpPr>
        <p:spPr bwMode="auto">
          <a:xfrm>
            <a:off x="2485134" y="1624335"/>
            <a:ext cx="1202328" cy="3334615"/>
          </a:xfrm>
          <a:prstGeom prst="roundRect">
            <a:avLst>
              <a:gd name="adj" fmla="val 8103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30" name="正方形/長方形 629"/>
          <p:cNvSpPr/>
          <p:nvPr/>
        </p:nvSpPr>
        <p:spPr>
          <a:xfrm>
            <a:off x="4156728" y="5156815"/>
            <a:ext cx="927110" cy="33797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MariaDB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1" name="テキスト ボックス 630"/>
          <p:cNvSpPr txBox="1"/>
          <p:nvPr/>
        </p:nvSpPr>
        <p:spPr>
          <a:xfrm>
            <a:off x="2212458" y="3276450"/>
            <a:ext cx="6794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632" name="テキスト ボックス 631"/>
          <p:cNvSpPr txBox="1"/>
          <p:nvPr/>
        </p:nvSpPr>
        <p:spPr>
          <a:xfrm>
            <a:off x="581255" y="2350320"/>
            <a:ext cx="6794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①</a:t>
            </a:r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633" name="テキスト ボックス 632"/>
          <p:cNvSpPr txBox="1"/>
          <p:nvPr/>
        </p:nvSpPr>
        <p:spPr>
          <a:xfrm>
            <a:off x="627829" y="4171446"/>
            <a:ext cx="85250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https </a:t>
            </a:r>
          </a:p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(REST API)</a:t>
            </a:r>
          </a:p>
        </p:txBody>
      </p:sp>
      <p:sp>
        <p:nvSpPr>
          <p:cNvPr id="634" name="正方形/長方形 633"/>
          <p:cNvSpPr/>
          <p:nvPr/>
        </p:nvSpPr>
        <p:spPr bwMode="auto">
          <a:xfrm>
            <a:off x="5692084" y="1708724"/>
            <a:ext cx="3177019" cy="17879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" dirty="0">
              <a:latin typeface="+mn-ea"/>
            </a:endParaRPr>
          </a:p>
        </p:txBody>
      </p:sp>
      <p:sp>
        <p:nvSpPr>
          <p:cNvPr id="635" name="テキスト ボックス 634"/>
          <p:cNvSpPr txBox="1"/>
          <p:nvPr/>
        </p:nvSpPr>
        <p:spPr>
          <a:xfrm>
            <a:off x="5671689" y="1708063"/>
            <a:ext cx="237380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Link drivers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36" name="テキスト ボックス 635"/>
          <p:cNvSpPr txBox="1"/>
          <p:nvPr/>
        </p:nvSpPr>
        <p:spPr>
          <a:xfrm>
            <a:off x="7613208" y="1809086"/>
            <a:ext cx="134546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ja-JP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(E.g.</a:t>
            </a:r>
            <a:r>
              <a:rPr lang="ja-JP" altLang="en-US" sz="800" dirty="0" smtClean="0"/>
              <a:t>：</a:t>
            </a:r>
            <a:r>
              <a:rPr lang="en-US" altLang="ja-JP" sz="800" dirty="0"/>
              <a:t>Ansible-driver)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65" name="正方形/長方形 664"/>
          <p:cNvSpPr/>
          <p:nvPr/>
        </p:nvSpPr>
        <p:spPr bwMode="auto">
          <a:xfrm>
            <a:off x="5627894" y="1643555"/>
            <a:ext cx="3330783" cy="368714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0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77313"/>
            <a:ext cx="8784976" cy="41398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HA</a:t>
            </a:r>
            <a:r>
              <a:rPr lang="ja-JP" altLang="en-US" dirty="0"/>
              <a:t> </a:t>
            </a:r>
            <a:r>
              <a:rPr lang="en-US" altLang="ja-JP" dirty="0" smtClean="0"/>
              <a:t>configuration</a:t>
            </a:r>
            <a:endParaRPr lang="en-US" altLang="ja-JP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5FC41372-4252-4E36-96EA-93F02688DAD6}"/>
              </a:ext>
            </a:extLst>
          </p:cNvPr>
          <p:cNvSpPr txBox="1"/>
          <p:nvPr/>
        </p:nvSpPr>
        <p:spPr>
          <a:xfrm>
            <a:off x="5452908" y="2871123"/>
            <a:ext cx="59791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97" name="角丸四角形 593">
            <a:extLst>
              <a:ext uri="{FF2B5EF4-FFF2-40B4-BE49-F238E27FC236}">
                <a16:creationId xmlns:a16="http://schemas.microsoft.com/office/drawing/2014/main" id="{A52451D8-DBFF-4497-AEA9-A9062187F4B3}"/>
              </a:ext>
            </a:extLst>
          </p:cNvPr>
          <p:cNvSpPr/>
          <p:nvPr/>
        </p:nvSpPr>
        <p:spPr>
          <a:xfrm>
            <a:off x="8021280" y="4277033"/>
            <a:ext cx="709171" cy="549830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Git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3A195EB0-65C0-457E-AEED-53FF40BAC9FF}"/>
              </a:ext>
            </a:extLst>
          </p:cNvPr>
          <p:cNvCxnSpPr>
            <a:cxnSpLocks/>
            <a:stCxn id="585" idx="3"/>
            <a:endCxn id="197" idx="1"/>
          </p:cNvCxnSpPr>
          <p:nvPr/>
        </p:nvCxnSpPr>
        <p:spPr>
          <a:xfrm flipV="1">
            <a:off x="7036118" y="4551948"/>
            <a:ext cx="985162" cy="333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109D8AD1-9F98-48E2-970B-F19A8393622B}"/>
              </a:ext>
            </a:extLst>
          </p:cNvPr>
          <p:cNvSpPr txBox="1"/>
          <p:nvPr/>
        </p:nvSpPr>
        <p:spPr>
          <a:xfrm>
            <a:off x="7393340" y="4343053"/>
            <a:ext cx="654761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⑦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0EA1EC11-98B1-4489-98BC-D631681AE56F}"/>
              </a:ext>
            </a:extLst>
          </p:cNvPr>
          <p:cNvSpPr txBox="1"/>
          <p:nvPr/>
        </p:nvSpPr>
        <p:spPr>
          <a:xfrm>
            <a:off x="7649956" y="4049023"/>
            <a:ext cx="1641677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ja-JP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(For CICD_For_IaC</a:t>
            </a:r>
            <a:r>
              <a:rPr lang="en-US" altLang="ja-JP" sz="800" dirty="0" smtClean="0"/>
              <a:t>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16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System_configuration_Environment_Construction</a:t>
            </a:r>
            <a:r>
              <a:rPr lang="en-US" altLang="ja-JP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guide_Terraform</a:t>
            </a:r>
            <a:r>
              <a:rPr lang="en-US" altLang="ja-JP" sz="16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</a:t>
            </a:r>
            <a:r>
              <a:rPr lang="ja-JP" altLang="en-US" sz="1600" dirty="0" smtClean="0"/>
              <a:t>①</a:t>
            </a:r>
            <a:endParaRPr lang="zh-TW" altLang="en-US" sz="1600" dirty="0"/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For Manual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1E1793D-6ACE-4AEB-87E0-BA8A22983E39}"/>
              </a:ext>
            </a:extLst>
          </p:cNvPr>
          <p:cNvGrpSpPr/>
          <p:nvPr/>
        </p:nvGrpSpPr>
        <p:grpSpPr>
          <a:xfrm>
            <a:off x="971500" y="1196690"/>
            <a:ext cx="6982632" cy="4171372"/>
            <a:chOff x="1043510" y="1273908"/>
            <a:chExt cx="6982632" cy="4171372"/>
          </a:xfrm>
        </p:grpSpPr>
        <p:sp>
          <p:nvSpPr>
            <p:cNvPr id="72" name="正方形/長方形 71"/>
            <p:cNvSpPr/>
            <p:nvPr/>
          </p:nvSpPr>
          <p:spPr>
            <a:xfrm>
              <a:off x="1043510" y="1273908"/>
              <a:ext cx="2106158" cy="27692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Exastro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system</a:t>
              </a:r>
              <a:endParaRPr lang="en-US" altLang="ja-JP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(+Terraform driver)</a:t>
              </a:r>
              <a:endParaRPr kumimoji="1" lang="en-US" altLang="ja-JP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1527706" y="2120017"/>
              <a:ext cx="1150602" cy="316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Terraform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(Web/AP)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" name="直線矢印コネクタ 9"/>
            <p:cNvCxnSpPr>
              <a:cxnSpLocks/>
            </p:cNvCxnSpPr>
            <p:nvPr/>
          </p:nvCxnSpPr>
          <p:spPr>
            <a:xfrm>
              <a:off x="2802331" y="2273790"/>
              <a:ext cx="994037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テキスト ボックス 168"/>
            <p:cNvSpPr txBox="1"/>
            <p:nvPr/>
          </p:nvSpPr>
          <p:spPr>
            <a:xfrm>
              <a:off x="3179990" y="2857978"/>
              <a:ext cx="67942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②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https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3186048" y="2055509"/>
              <a:ext cx="67942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①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https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63" name="正方形/長方形 162"/>
            <p:cNvSpPr/>
            <p:nvPr/>
          </p:nvSpPr>
          <p:spPr bwMode="auto">
            <a:xfrm>
              <a:off x="3871530" y="1273908"/>
              <a:ext cx="4145803" cy="2351227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2700">
              <a:solidFill>
                <a:schemeClr val="accent5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dirty="0">
                  <a:latin typeface="+mn-ea"/>
                </a:rPr>
                <a:t>Terraform</a:t>
              </a:r>
              <a:endParaRPr kumimoji="1" lang="ja-JP" altLang="en-US" sz="1000" dirty="0">
                <a:latin typeface="+mn-ea"/>
              </a:endParaRPr>
            </a:p>
          </p:txBody>
        </p:sp>
        <p:sp>
          <p:nvSpPr>
            <p:cNvPr id="77" name="矢印: U ターン 72">
              <a:extLst>
                <a:ext uri="{FF2B5EF4-FFF2-40B4-BE49-F238E27FC236}">
                  <a16:creationId xmlns:a16="http://schemas.microsoft.com/office/drawing/2014/main" id="{EC5F2F4F-4436-4AD1-A8DE-AF944B8628BB}"/>
                </a:ext>
              </a:extLst>
            </p:cNvPr>
            <p:cNvSpPr/>
            <p:nvPr/>
          </p:nvSpPr>
          <p:spPr bwMode="auto">
            <a:xfrm>
              <a:off x="6720915" y="2688646"/>
              <a:ext cx="317004" cy="300940"/>
            </a:xfrm>
            <a:prstGeom prst="uturnArrow">
              <a:avLst>
                <a:gd name="adj1" fmla="val 13486"/>
                <a:gd name="adj2" fmla="val 23694"/>
                <a:gd name="adj3" fmla="val 25676"/>
                <a:gd name="adj4" fmla="val 52926"/>
                <a:gd name="adj5" fmla="val 63455"/>
              </a:avLst>
            </a:prstGeom>
            <a:solidFill>
              <a:schemeClr val="accent6">
                <a:lumMod val="50000"/>
                <a:lumOff val="50000"/>
              </a:schemeClr>
            </a:solidFill>
            <a:ln w="12700">
              <a:noFill/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700" dirty="0">
                <a:solidFill>
                  <a:srgbClr val="9466C3"/>
                </a:solidFill>
                <a:latin typeface="+mn-ea"/>
              </a:endParaRPr>
            </a:p>
          </p:txBody>
        </p:sp>
        <p:sp>
          <p:nvSpPr>
            <p:cNvPr id="78" name="四角形: 角を丸くする 73">
              <a:extLst>
                <a:ext uri="{FF2B5EF4-FFF2-40B4-BE49-F238E27FC236}">
                  <a16:creationId xmlns:a16="http://schemas.microsoft.com/office/drawing/2014/main" id="{50CB9517-E0AB-48AF-A81C-8FB3C0A3456D}"/>
                </a:ext>
              </a:extLst>
            </p:cNvPr>
            <p:cNvSpPr/>
            <p:nvPr/>
          </p:nvSpPr>
          <p:spPr bwMode="auto">
            <a:xfrm>
              <a:off x="6432452" y="3037776"/>
              <a:ext cx="870498" cy="418069"/>
            </a:xfrm>
            <a:prstGeom prst="roundRect">
              <a:avLst>
                <a:gd name="adj" fmla="val 721"/>
              </a:avLst>
            </a:prstGeom>
            <a:solidFill>
              <a:srgbClr val="C1A7DD"/>
            </a:solidFill>
            <a:ln w="19050">
              <a:noFill/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 dirty="0">
                  <a:solidFill>
                    <a:schemeClr val="bg1"/>
                  </a:solidFill>
                  <a:latin typeface="+mn-ea"/>
                </a:rPr>
                <a:t>Terraform</a:t>
              </a:r>
            </a:p>
            <a:p>
              <a:pPr algn="ctr"/>
              <a:r>
                <a:rPr lang="en-US" altLang="ja-JP" sz="800" dirty="0">
                  <a:solidFill>
                    <a:schemeClr val="bg1"/>
                  </a:solidFill>
                  <a:latin typeface="+mn-ea"/>
                </a:rPr>
                <a:t>Cloud</a:t>
              </a:r>
              <a:r>
                <a:rPr lang="ja-JP" altLang="en-US" sz="8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bg1"/>
                  </a:solidFill>
                  <a:latin typeface="+mn-ea"/>
                </a:rPr>
                <a:t>Agents</a:t>
              </a:r>
            </a:p>
          </p:txBody>
        </p:sp>
        <p:sp>
          <p:nvSpPr>
            <p:cNvPr id="83" name="四角形: 角を丸くする 78">
              <a:extLst>
                <a:ext uri="{FF2B5EF4-FFF2-40B4-BE49-F238E27FC236}">
                  <a16:creationId xmlns:a16="http://schemas.microsoft.com/office/drawing/2014/main" id="{FA4C41F5-7408-4A41-9638-B1A4558F4425}"/>
                </a:ext>
              </a:extLst>
            </p:cNvPr>
            <p:cNvSpPr/>
            <p:nvPr/>
          </p:nvSpPr>
          <p:spPr bwMode="auto">
            <a:xfrm>
              <a:off x="4170028" y="2118531"/>
              <a:ext cx="1350472" cy="483459"/>
            </a:xfrm>
            <a:prstGeom prst="roundRect">
              <a:avLst>
                <a:gd name="adj" fmla="val 721"/>
              </a:avLst>
            </a:prstGeom>
            <a:solidFill>
              <a:schemeClr val="bg1"/>
            </a:solidFill>
            <a:ln w="19050">
              <a:solidFill>
                <a:srgbClr val="8952C2"/>
              </a:solidFill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Terraform</a:t>
              </a:r>
              <a:r>
                <a:rPr lang="ja-JP" altLang="en-US" sz="800" dirty="0">
                  <a:solidFill>
                    <a:srgbClr val="9466C3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Enterprise</a:t>
              </a:r>
            </a:p>
            <a:p>
              <a:pPr algn="ctr"/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o</a:t>
              </a:r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r</a:t>
              </a:r>
            </a:p>
            <a:p>
              <a:pPr algn="ctr"/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Terraform </a:t>
              </a:r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Cloud</a:t>
              </a:r>
              <a:endParaRPr kumimoji="1" lang="ja-JP" altLang="en-US" sz="800" dirty="0">
                <a:solidFill>
                  <a:srgbClr val="9466C3"/>
                </a:solidFill>
                <a:latin typeface="+mn-ea"/>
              </a:endParaRPr>
            </a:p>
          </p:txBody>
        </p:sp>
        <p:cxnSp>
          <p:nvCxnSpPr>
            <p:cNvPr id="159" name="直線矢印コネクタ 158"/>
            <p:cNvCxnSpPr>
              <a:cxnSpLocks/>
              <a:stCxn id="83" idx="2"/>
            </p:cNvCxnSpPr>
            <p:nvPr/>
          </p:nvCxnSpPr>
          <p:spPr>
            <a:xfrm>
              <a:off x="4845264" y="2601990"/>
              <a:ext cx="0" cy="155745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角丸四角形 161"/>
            <p:cNvSpPr/>
            <p:nvPr/>
          </p:nvSpPr>
          <p:spPr>
            <a:xfrm>
              <a:off x="4787669" y="4494561"/>
              <a:ext cx="891921" cy="446650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Server</a:t>
              </a:r>
              <a:endParaRPr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NW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device</a:t>
              </a:r>
              <a:endParaRPr kumimoji="1"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Storage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4" name="正方形/長方形 163"/>
            <p:cNvSpPr/>
            <p:nvPr/>
          </p:nvSpPr>
          <p:spPr bwMode="auto">
            <a:xfrm>
              <a:off x="3871529" y="4274953"/>
              <a:ext cx="4154613" cy="11703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>
                  <a:latin typeface="+mn-ea"/>
                </a:rPr>
                <a:t>Terraform</a:t>
              </a:r>
              <a:endParaRPr lang="ja-JP" altLang="en-US" sz="1000" dirty="0">
                <a:latin typeface="+mn-ea"/>
              </a:endParaRPr>
            </a:p>
            <a:p>
              <a:pPr algn="ctr"/>
              <a:r>
                <a:rPr kumimoji="1" lang="en-US" altLang="ja-JP" sz="1000" dirty="0" smtClean="0">
                  <a:latin typeface="+mn-ea"/>
                </a:rPr>
                <a:t>Automation target</a:t>
              </a:r>
              <a:endParaRPr kumimoji="1" lang="ja-JP" altLang="en-US" sz="1000" dirty="0">
                <a:latin typeface="+mn-ea"/>
              </a:endParaRPr>
            </a:p>
          </p:txBody>
        </p:sp>
        <p:cxnSp>
          <p:nvCxnSpPr>
            <p:cNvPr id="165" name="直線矢印コネクタ 164"/>
            <p:cNvCxnSpPr>
              <a:stCxn id="78" idx="2"/>
            </p:cNvCxnSpPr>
            <p:nvPr/>
          </p:nvCxnSpPr>
          <p:spPr>
            <a:xfrm flipH="1">
              <a:off x="6824317" y="3455845"/>
              <a:ext cx="0" cy="790252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角丸四角形 167"/>
            <p:cNvSpPr/>
            <p:nvPr/>
          </p:nvSpPr>
          <p:spPr>
            <a:xfrm>
              <a:off x="6338771" y="4494561"/>
              <a:ext cx="891921" cy="446650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Cloud server</a:t>
              </a:r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2" name="テキスト ボックス 171"/>
            <p:cNvSpPr txBox="1"/>
            <p:nvPr/>
          </p:nvSpPr>
          <p:spPr>
            <a:xfrm>
              <a:off x="3941905" y="1772187"/>
              <a:ext cx="150698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(1) </a:t>
              </a:r>
              <a:r>
                <a:rPr lang="en-US" altLang="ja-JP" sz="900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Directly input</a:t>
              </a:r>
              <a:endParaRPr kumimoji="1" lang="ja-JP" altLang="en-US" sz="900" dirty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6070513" y="1772771"/>
              <a:ext cx="19468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(2)</a:t>
              </a:r>
              <a:r>
                <a:rPr lang="ja-JP" alt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 </a:t>
              </a:r>
              <a:r>
                <a:rPr lang="en-US" altLang="ja-JP" sz="900" dirty="0" smtClean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Input through Cloud Agent</a:t>
              </a:r>
              <a:endParaRPr lang="en-US" altLang="ja-JP" sz="900" dirty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7056559" y="2668444"/>
              <a:ext cx="819930" cy="5078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④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-1</a:t>
              </a:r>
              <a:b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</a:b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Agent</a:t>
              </a:r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 </a:t>
              </a: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connection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306538" y="3790641"/>
              <a:ext cx="167045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④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-</a:t>
              </a: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2 Input 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automation operation</a:t>
              </a:r>
              <a:endPara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4234040" y="3776872"/>
              <a:ext cx="134186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③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Input automation operation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ACA270CA-C12A-4596-9DF9-909F80B648C9}"/>
                </a:ext>
              </a:extLst>
            </p:cNvPr>
            <p:cNvSpPr/>
            <p:nvPr/>
          </p:nvSpPr>
          <p:spPr bwMode="auto">
            <a:xfrm>
              <a:off x="5722009" y="1948344"/>
              <a:ext cx="207034" cy="410257"/>
            </a:xfrm>
            <a:prstGeom prst="ellipse">
              <a:avLst/>
            </a:prstGeom>
            <a:solidFill>
              <a:srgbClr val="DED0ED"/>
            </a:solidFill>
            <a:ln w="12700">
              <a:solidFill>
                <a:srgbClr val="9466C3"/>
              </a:solidFill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700" dirty="0">
                  <a:latin typeface="+mn-ea"/>
                </a:rPr>
                <a:t>OR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283796" y="1862358"/>
              <a:ext cx="1622097" cy="729718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Web/AP function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83796" y="2684047"/>
              <a:ext cx="1622097" cy="648984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Backyard function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527706" y="2921409"/>
              <a:ext cx="1150602" cy="316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Terraform 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(Backyard)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6" name="直線矢印コネクタ 185"/>
            <p:cNvCxnSpPr>
              <a:cxnSpLocks/>
            </p:cNvCxnSpPr>
            <p:nvPr/>
          </p:nvCxnSpPr>
          <p:spPr>
            <a:xfrm flipV="1">
              <a:off x="2802331" y="2574579"/>
              <a:ext cx="994037" cy="48325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正方形/長方形 188"/>
            <p:cNvSpPr/>
            <p:nvPr/>
          </p:nvSpPr>
          <p:spPr>
            <a:xfrm>
              <a:off x="1283796" y="3426977"/>
              <a:ext cx="1622097" cy="393628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DBMS function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四角形: 角を丸くする 78">
              <a:extLst>
                <a:ext uri="{FF2B5EF4-FFF2-40B4-BE49-F238E27FC236}">
                  <a16:creationId xmlns:a16="http://schemas.microsoft.com/office/drawing/2014/main" id="{BAA3412B-2329-417F-BE1D-48068444C164}"/>
                </a:ext>
              </a:extLst>
            </p:cNvPr>
            <p:cNvSpPr/>
            <p:nvPr/>
          </p:nvSpPr>
          <p:spPr bwMode="auto">
            <a:xfrm>
              <a:off x="6187908" y="2118531"/>
              <a:ext cx="1350472" cy="483459"/>
            </a:xfrm>
            <a:prstGeom prst="roundRect">
              <a:avLst>
                <a:gd name="adj" fmla="val 721"/>
              </a:avLst>
            </a:prstGeom>
            <a:solidFill>
              <a:schemeClr val="bg1"/>
            </a:solidFill>
            <a:ln w="19050">
              <a:solidFill>
                <a:srgbClr val="8952C2"/>
              </a:solidFill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Terraform</a:t>
              </a:r>
              <a:r>
                <a:rPr lang="ja-JP" altLang="en-US" sz="800" dirty="0">
                  <a:solidFill>
                    <a:srgbClr val="9466C3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Enterprise</a:t>
              </a:r>
            </a:p>
            <a:p>
              <a:pPr algn="ctr"/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o</a:t>
              </a:r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r</a:t>
              </a:r>
            </a:p>
            <a:p>
              <a:pPr algn="ctr"/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Terraform </a:t>
              </a:r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Cloud</a:t>
              </a:r>
              <a:endParaRPr kumimoji="1" lang="ja-JP" altLang="en-US" sz="800" dirty="0">
                <a:solidFill>
                  <a:srgbClr val="9466C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64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System_configuration_Environment_Construction</a:t>
            </a:r>
            <a:r>
              <a:rPr lang="en-US" altLang="ja-JP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guide_</a:t>
            </a:r>
            <a:r>
              <a:rPr lang="en-US" altLang="ja-JP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driver</a:t>
            </a:r>
            <a:r>
              <a:rPr lang="ja-JP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For Manual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25140AB-5368-4047-93B6-1997EC95F966}"/>
              </a:ext>
            </a:extLst>
          </p:cNvPr>
          <p:cNvGrpSpPr/>
          <p:nvPr/>
        </p:nvGrpSpPr>
        <p:grpSpPr>
          <a:xfrm>
            <a:off x="827480" y="1627297"/>
            <a:ext cx="7568356" cy="3296000"/>
            <a:chOff x="827480" y="1627297"/>
            <a:chExt cx="7568356" cy="3296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8B9E2A0-0837-44F9-82E6-D76AC3B712B7}"/>
                </a:ext>
              </a:extLst>
            </p:cNvPr>
            <p:cNvSpPr/>
            <p:nvPr/>
          </p:nvSpPr>
          <p:spPr>
            <a:xfrm>
              <a:off x="3870416" y="1735495"/>
              <a:ext cx="2279833" cy="1353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C6DF9CE-AA37-4F41-A2A6-DBC6C76FBAC2}"/>
                </a:ext>
              </a:extLst>
            </p:cNvPr>
            <p:cNvSpPr/>
            <p:nvPr/>
          </p:nvSpPr>
          <p:spPr>
            <a:xfrm>
              <a:off x="827480" y="1628750"/>
              <a:ext cx="2106158" cy="32945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Exastro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system</a:t>
              </a:r>
              <a:endParaRPr lang="en-US" altLang="ja-JP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  <a:latin typeface="+mn-ea"/>
                </a:rPr>
                <a:t>(+ Ansible driver)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A3197DF-7895-4B3A-92CF-B745E70F0DC9}"/>
                </a:ext>
              </a:extLst>
            </p:cNvPr>
            <p:cNvSpPr/>
            <p:nvPr/>
          </p:nvSpPr>
          <p:spPr>
            <a:xfrm>
              <a:off x="3746392" y="1627297"/>
              <a:ext cx="2279832" cy="1325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Core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server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33F4DB8-744C-4F04-AC69-747C8458DE49}"/>
                </a:ext>
              </a:extLst>
            </p:cNvPr>
            <p:cNvSpPr/>
            <p:nvPr/>
          </p:nvSpPr>
          <p:spPr>
            <a:xfrm>
              <a:off x="3884902" y="1964881"/>
              <a:ext cx="495457" cy="81584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Apache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07C6D70A-9DBC-4546-9B23-02F16450A1BB}"/>
                </a:ext>
              </a:extLst>
            </p:cNvPr>
            <p:cNvSpPr/>
            <p:nvPr/>
          </p:nvSpPr>
          <p:spPr>
            <a:xfrm>
              <a:off x="4593534" y="1965062"/>
              <a:ext cx="606217" cy="8158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</a:p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</a:p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(Agent)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67427001-96C0-465C-BF5F-D313C6BCB554}"/>
                </a:ext>
              </a:extLst>
            </p:cNvPr>
            <p:cNvSpPr/>
            <p:nvPr/>
          </p:nvSpPr>
          <p:spPr>
            <a:xfrm>
              <a:off x="5392257" y="1964882"/>
              <a:ext cx="495457" cy="81584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Core</a:t>
              </a: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6358021-7457-4559-8C0E-4C7174760B8C}"/>
                </a:ext>
              </a:extLst>
            </p:cNvPr>
            <p:cNvSpPr/>
            <p:nvPr/>
          </p:nvSpPr>
          <p:spPr>
            <a:xfrm>
              <a:off x="1311676" y="2397235"/>
              <a:ext cx="1150602" cy="3613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(Web/AP)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A9D17E3-9AAE-420D-BDC3-0EB8018D3488}"/>
                </a:ext>
              </a:extLst>
            </p:cNvPr>
            <p:cNvSpPr/>
            <p:nvPr/>
          </p:nvSpPr>
          <p:spPr>
            <a:xfrm>
              <a:off x="1067766" y="2103172"/>
              <a:ext cx="1622097" cy="707455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Web/AP function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45AE60C-FBAE-4BB8-820E-1065E766991A}"/>
                </a:ext>
              </a:extLst>
            </p:cNvPr>
            <p:cNvSpPr/>
            <p:nvPr/>
          </p:nvSpPr>
          <p:spPr>
            <a:xfrm>
              <a:off x="1067766" y="2899792"/>
              <a:ext cx="1622097" cy="691687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Backyard function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B90DC49-E87D-4717-A6AF-7234088E8E48}"/>
                </a:ext>
              </a:extLst>
            </p:cNvPr>
            <p:cNvSpPr/>
            <p:nvPr/>
          </p:nvSpPr>
          <p:spPr>
            <a:xfrm>
              <a:off x="1311676" y="3146939"/>
              <a:ext cx="1150602" cy="35629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 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(Backyard)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7CC3690B-90AA-4737-9327-F84BDFC5C8E4}"/>
                </a:ext>
              </a:extLst>
            </p:cNvPr>
            <p:cNvSpPr/>
            <p:nvPr/>
          </p:nvSpPr>
          <p:spPr>
            <a:xfrm>
              <a:off x="1067766" y="3693691"/>
              <a:ext cx="1622097" cy="289270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DBMS function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円柱 79">
              <a:extLst>
                <a:ext uri="{FF2B5EF4-FFF2-40B4-BE49-F238E27FC236}">
                  <a16:creationId xmlns:a16="http://schemas.microsoft.com/office/drawing/2014/main" id="{287F1F68-3B92-4647-80BD-9D02F84BD061}"/>
                </a:ext>
              </a:extLst>
            </p:cNvPr>
            <p:cNvSpPr/>
            <p:nvPr/>
          </p:nvSpPr>
          <p:spPr bwMode="auto">
            <a:xfrm rot="5400000">
              <a:off x="1675583" y="3811045"/>
              <a:ext cx="422663" cy="1398772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Data relay storage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  <a:p>
              <a:pPr algn="ctr"/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(IN/OUT)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00A08B3F-280D-48FE-8F16-9B6519FCF1A3}"/>
                </a:ext>
              </a:extLst>
            </p:cNvPr>
            <p:cNvSpPr/>
            <p:nvPr/>
          </p:nvSpPr>
          <p:spPr>
            <a:xfrm>
              <a:off x="1067766" y="4083069"/>
              <a:ext cx="1622097" cy="748209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900" dirty="0" smtClean="0">
                  <a:solidFill>
                    <a:schemeClr val="tx1"/>
                  </a:solidFill>
                  <a:latin typeface="+mn-ea"/>
                </a:rPr>
                <a:t>External link data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9B20BB2-77DB-45A7-8279-AD3986207137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2462278" y="2397235"/>
              <a:ext cx="1284114" cy="18066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38F6DEFD-9559-416F-B629-11E1A9F95491}"/>
                </a:ext>
              </a:extLst>
            </p:cNvPr>
            <p:cNvSpPr txBox="1"/>
            <p:nvPr/>
          </p:nvSpPr>
          <p:spPr>
            <a:xfrm>
              <a:off x="2913998" y="2610640"/>
              <a:ext cx="67942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②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774B781-4C00-4F90-9CA3-FB1DD58B0C69}"/>
                </a:ext>
              </a:extLst>
            </p:cNvPr>
            <p:cNvSpPr txBox="1"/>
            <p:nvPr/>
          </p:nvSpPr>
          <p:spPr>
            <a:xfrm>
              <a:off x="2914096" y="2268639"/>
              <a:ext cx="1005018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①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2DD61721-B27A-4220-901D-0A1A4D2C3C21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 flipV="1">
              <a:off x="2462278" y="2499471"/>
              <a:ext cx="1284114" cy="82561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41D5859-94E2-40FF-A7A3-0118AEECC433}"/>
                </a:ext>
              </a:extLst>
            </p:cNvPr>
            <p:cNvSpPr txBox="1"/>
            <p:nvPr/>
          </p:nvSpPr>
          <p:spPr>
            <a:xfrm>
              <a:off x="2888716" y="3489170"/>
              <a:ext cx="151303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③</a:t>
              </a: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Data link</a:t>
              </a:r>
              <a:endPara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（</a:t>
              </a: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NFS, etc.</a:t>
              </a:r>
              <a:r>
                <a:rPr lang="ja-JP" altLang="en-US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）</a:t>
              </a:r>
              <a:endPara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0918E427-4F19-49F3-BEE2-7FD6F4402AC2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4380359" y="2372805"/>
              <a:ext cx="213175" cy="18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859D958F-E1CA-47AC-B770-1F23F962A28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 flipV="1">
              <a:off x="5199751" y="2372806"/>
              <a:ext cx="192506" cy="18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4A9A2EE-60B2-4CEF-B41F-3D0D39EC4848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2586302" y="2952553"/>
              <a:ext cx="2300006" cy="152447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角丸四角形 592">
              <a:extLst>
                <a:ext uri="{FF2B5EF4-FFF2-40B4-BE49-F238E27FC236}">
                  <a16:creationId xmlns:a16="http://schemas.microsoft.com/office/drawing/2014/main" id="{EA5D6430-192F-469B-84C3-A9C42EEB4420}"/>
                </a:ext>
              </a:extLst>
            </p:cNvPr>
            <p:cNvSpPr/>
            <p:nvPr/>
          </p:nvSpPr>
          <p:spPr>
            <a:xfrm>
              <a:off x="7126361" y="2209130"/>
              <a:ext cx="709171" cy="444272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Execution target device</a:t>
              </a:r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角丸四角形 593">
              <a:extLst>
                <a:ext uri="{FF2B5EF4-FFF2-40B4-BE49-F238E27FC236}">
                  <a16:creationId xmlns:a16="http://schemas.microsoft.com/office/drawing/2014/main" id="{F867BC82-8784-4025-8B1B-E52AE8D42D17}"/>
                </a:ext>
              </a:extLst>
            </p:cNvPr>
            <p:cNvSpPr/>
            <p:nvPr/>
          </p:nvSpPr>
          <p:spPr>
            <a:xfrm>
              <a:off x="7126361" y="3264132"/>
              <a:ext cx="709171" cy="390441"/>
            </a:xfrm>
            <a:prstGeom prst="roundRect">
              <a:avLst>
                <a:gd name="adj" fmla="val 1136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Execution target device</a:t>
              </a:r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E877AA4-71BC-4BD8-AECB-3ACBF6BFD8A4}"/>
                </a:ext>
              </a:extLst>
            </p:cNvPr>
            <p:cNvSpPr txBox="1"/>
            <p:nvPr/>
          </p:nvSpPr>
          <p:spPr>
            <a:xfrm>
              <a:off x="7339536" y="2751917"/>
              <a:ext cx="292388" cy="47362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ja-JP" altLang="en-US" sz="700" dirty="0">
                  <a:latin typeface="+mn-ea"/>
                </a:rPr>
                <a:t>・・・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D2BFB91-D7F5-4485-BF95-BB00BA01FA2C}"/>
                </a:ext>
              </a:extLst>
            </p:cNvPr>
            <p:cNvSpPr txBox="1"/>
            <p:nvPr/>
          </p:nvSpPr>
          <p:spPr>
            <a:xfrm>
              <a:off x="6488149" y="2691993"/>
              <a:ext cx="95126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④</a:t>
              </a:r>
              <a:endPara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  <a:p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ssh,telnet,</a:t>
              </a: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etc.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25DDA22-F8D3-455A-86A9-136001AF0EAA}"/>
                </a:ext>
              </a:extLst>
            </p:cNvPr>
            <p:cNvSpPr/>
            <p:nvPr/>
          </p:nvSpPr>
          <p:spPr bwMode="auto">
            <a:xfrm>
              <a:off x="6488149" y="1627297"/>
              <a:ext cx="1907687" cy="23453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>
                  <a:latin typeface="+mn-ea"/>
                </a:rPr>
                <a:t>Ansible</a:t>
              </a:r>
              <a:endParaRPr lang="ja-JP" altLang="en-US" sz="1000" dirty="0">
                <a:latin typeface="+mn-ea"/>
              </a:endParaRPr>
            </a:p>
            <a:p>
              <a:pPr algn="ctr"/>
              <a:r>
                <a:rPr kumimoji="1" lang="en-US" altLang="ja-JP" sz="1000" dirty="0" smtClean="0">
                  <a:latin typeface="+mn-ea"/>
                </a:rPr>
                <a:t>Automation target</a:t>
              </a:r>
              <a:endParaRPr kumimoji="1" lang="ja-JP" altLang="en-US" sz="1000" dirty="0">
                <a:latin typeface="+mn-ea"/>
              </a:endParaRP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58D87FB3-26CF-4D43-BD8D-1124A90CBDA0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6026224" y="2289925"/>
              <a:ext cx="991662" cy="10819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7661D88-D9FA-4763-84AD-437B691AFE58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6026224" y="2289925"/>
              <a:ext cx="1002295" cy="120335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9A21AB-7A94-4B2B-AC5A-A98CF17331AE}"/>
              </a:ext>
            </a:extLst>
          </p:cNvPr>
          <p:cNvSpPr/>
          <p:nvPr/>
        </p:nvSpPr>
        <p:spPr>
          <a:xfrm>
            <a:off x="563251" y="914398"/>
            <a:ext cx="6102985" cy="284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ts val="1200"/>
              </a:lnSpc>
            </a:pPr>
            <a:r>
              <a:rPr lang="ja-JP" sz="1100" kern="100" dirty="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■ ２．</a:t>
            </a:r>
            <a:r>
              <a:rPr lang="en-US" sz="1100" kern="100" dirty="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Ansible </a:t>
            </a:r>
            <a:r>
              <a:rPr lang="en-US" sz="1100" kern="100" dirty="0" smtClean="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Core separated configuration diagram</a:t>
            </a:r>
            <a:endParaRPr lang="ja-JP" sz="1050" kern="100" dirty="0">
              <a:effectLst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2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b="0" i="0" dirty="0" err="1" smtClean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System_configuration_Environment_Constru</a:t>
            </a:r>
            <a:r>
              <a:rPr lang="en-US" altLang="ja-JP" sz="16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ction</a:t>
            </a:r>
            <a:r>
              <a:rPr lang="en-US" altLang="ja-JP" sz="16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lang="en-US" altLang="ja-JP" sz="1600" b="0" i="0" dirty="0" err="1" smtClean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ja-JP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driver</a:t>
            </a:r>
            <a:r>
              <a:rPr lang="ja-JP" altLang="en-US" sz="1800" dirty="0" smtClean="0"/>
              <a:t>②</a:t>
            </a:r>
            <a:endParaRPr lang="zh-TW" altLang="en-US" sz="1800" dirty="0"/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For Manual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C21B6EB7-246A-493A-BE74-EA59798F6F26}"/>
              </a:ext>
            </a:extLst>
          </p:cNvPr>
          <p:cNvSpPr/>
          <p:nvPr/>
        </p:nvSpPr>
        <p:spPr>
          <a:xfrm>
            <a:off x="337120" y="895467"/>
            <a:ext cx="6102985" cy="284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ts val="1200"/>
              </a:lnSpc>
            </a:pPr>
            <a:r>
              <a:rPr lang="ja-JP" sz="1100" kern="100" dirty="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■ ３．</a:t>
            </a:r>
            <a:r>
              <a:rPr lang="en-US" sz="1100" kern="100" dirty="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Ansible Automation </a:t>
            </a:r>
            <a:r>
              <a:rPr lang="en-US" sz="1100" kern="100" dirty="0" smtClean="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Controller configuration diagram</a:t>
            </a:r>
            <a:endParaRPr lang="ja-JP" sz="1050" kern="100" dirty="0">
              <a:effectLst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E7FC8AF-924E-45F6-8109-8E2AD6BB5959}"/>
              </a:ext>
            </a:extLst>
          </p:cNvPr>
          <p:cNvGrpSpPr/>
          <p:nvPr/>
        </p:nvGrpSpPr>
        <p:grpSpPr>
          <a:xfrm>
            <a:off x="337120" y="1392920"/>
            <a:ext cx="8411460" cy="4052360"/>
            <a:chOff x="337120" y="1392920"/>
            <a:chExt cx="8411460" cy="405236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C6DF9CE-AA37-4F41-A2A6-DBC6C76FBAC2}"/>
                </a:ext>
              </a:extLst>
            </p:cNvPr>
            <p:cNvSpPr/>
            <p:nvPr/>
          </p:nvSpPr>
          <p:spPr>
            <a:xfrm>
              <a:off x="337120" y="1392920"/>
              <a:ext cx="3393066" cy="4052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Exastro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system</a:t>
              </a:r>
              <a:endParaRPr lang="en-US" altLang="ja-JP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  <a:latin typeface="+mn-ea"/>
                </a:rPr>
                <a:t>(+ Ansible driver / Ansible Core)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33F4DB8-744C-4F04-AC69-747C8458DE49}"/>
                </a:ext>
              </a:extLst>
            </p:cNvPr>
            <p:cNvSpPr/>
            <p:nvPr/>
          </p:nvSpPr>
          <p:spPr>
            <a:xfrm>
              <a:off x="2267027" y="2157094"/>
              <a:ext cx="442166" cy="48577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Apache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07C6D70A-9DBC-4546-9B23-02F16450A1BB}"/>
                </a:ext>
              </a:extLst>
            </p:cNvPr>
            <p:cNvSpPr/>
            <p:nvPr/>
          </p:nvSpPr>
          <p:spPr>
            <a:xfrm>
              <a:off x="2899439" y="2157275"/>
              <a:ext cx="541013" cy="4857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</a:p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</a:p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(Agent)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67427001-96C0-465C-BF5F-D313C6BCB554}"/>
                </a:ext>
              </a:extLst>
            </p:cNvPr>
            <p:cNvSpPr/>
            <p:nvPr/>
          </p:nvSpPr>
          <p:spPr>
            <a:xfrm>
              <a:off x="2271892" y="2741335"/>
              <a:ext cx="1168561" cy="3523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Core</a:t>
              </a:r>
            </a:p>
            <a:p>
              <a:pPr algn="ctr"/>
              <a:r>
                <a:rPr lang="en-US" altLang="ja-JP" sz="700" dirty="0" smtClean="0">
                  <a:solidFill>
                    <a:schemeClr val="tx1"/>
                  </a:solidFill>
                  <a:latin typeface="+mn-ea"/>
                </a:rPr>
                <a:t>※Used for Ansible Vault</a:t>
              </a:r>
              <a:endParaRPr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6358021-7457-4559-8C0E-4C7174760B8C}"/>
                </a:ext>
              </a:extLst>
            </p:cNvPr>
            <p:cNvSpPr/>
            <p:nvPr/>
          </p:nvSpPr>
          <p:spPr>
            <a:xfrm>
              <a:off x="752368" y="2161405"/>
              <a:ext cx="1026845" cy="3613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(Web/AP)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A9D17E3-9AAE-420D-BDC3-0EB8018D3488}"/>
                </a:ext>
              </a:extLst>
            </p:cNvPr>
            <p:cNvSpPr/>
            <p:nvPr/>
          </p:nvSpPr>
          <p:spPr>
            <a:xfrm>
              <a:off x="534693" y="1867342"/>
              <a:ext cx="1447626" cy="707455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Web/AP function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45AE60C-FBAE-4BB8-820E-1065E766991A}"/>
                </a:ext>
              </a:extLst>
            </p:cNvPr>
            <p:cNvSpPr/>
            <p:nvPr/>
          </p:nvSpPr>
          <p:spPr>
            <a:xfrm>
              <a:off x="534693" y="2663962"/>
              <a:ext cx="1447626" cy="1030084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Backyard function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B90DC49-E87D-4717-A6AF-7234088E8E48}"/>
                </a:ext>
              </a:extLst>
            </p:cNvPr>
            <p:cNvSpPr/>
            <p:nvPr/>
          </p:nvSpPr>
          <p:spPr>
            <a:xfrm>
              <a:off x="752368" y="2911109"/>
              <a:ext cx="1026845" cy="35629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 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(Backyard)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7CC3690B-90AA-4737-9327-F84BDFC5C8E4}"/>
                </a:ext>
              </a:extLst>
            </p:cNvPr>
            <p:cNvSpPr/>
            <p:nvPr/>
          </p:nvSpPr>
          <p:spPr>
            <a:xfrm>
              <a:off x="534693" y="3808850"/>
              <a:ext cx="1447626" cy="289270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+mn-ea"/>
                </a:rPr>
                <a:t>DBMS function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円柱 79">
              <a:extLst>
                <a:ext uri="{FF2B5EF4-FFF2-40B4-BE49-F238E27FC236}">
                  <a16:creationId xmlns:a16="http://schemas.microsoft.com/office/drawing/2014/main" id="{287F1F68-3B92-4647-80BD-9D02F84BD061}"/>
                </a:ext>
              </a:extLst>
            </p:cNvPr>
            <p:cNvSpPr/>
            <p:nvPr/>
          </p:nvSpPr>
          <p:spPr bwMode="auto">
            <a:xfrm rot="5400000">
              <a:off x="1067828" y="3954712"/>
              <a:ext cx="381351" cy="1447625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Data relay storage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  <a:p>
              <a:pPr algn="ctr"/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(IN/OUT)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00A08B3F-280D-48FE-8F16-9B6519FCF1A3}"/>
                </a:ext>
              </a:extLst>
            </p:cNvPr>
            <p:cNvSpPr/>
            <p:nvPr/>
          </p:nvSpPr>
          <p:spPr>
            <a:xfrm>
              <a:off x="560376" y="4251663"/>
              <a:ext cx="1421944" cy="748209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900" dirty="0" smtClean="0">
                  <a:solidFill>
                    <a:schemeClr val="tx1"/>
                  </a:solidFill>
                  <a:latin typeface="+mn-ea"/>
                </a:rPr>
                <a:t>External link data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9B20BB2-77DB-45A7-8279-AD3986207137}"/>
                </a:ext>
              </a:extLst>
            </p:cNvPr>
            <p:cNvCxnSpPr>
              <a:cxnSpLocks/>
              <a:stCxn id="75" idx="3"/>
              <a:endCxn id="62" idx="1"/>
            </p:cNvCxnSpPr>
            <p:nvPr/>
          </p:nvCxnSpPr>
          <p:spPr>
            <a:xfrm>
              <a:off x="1779213" y="2342068"/>
              <a:ext cx="487814" cy="57916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2DD61721-B27A-4220-901D-0A1A4D2C3C21}"/>
                </a:ext>
              </a:extLst>
            </p:cNvPr>
            <p:cNvCxnSpPr>
              <a:cxnSpLocks/>
              <a:stCxn id="78" idx="3"/>
              <a:endCxn id="62" idx="1"/>
            </p:cNvCxnSpPr>
            <p:nvPr/>
          </p:nvCxnSpPr>
          <p:spPr>
            <a:xfrm flipV="1">
              <a:off x="1779213" y="2399984"/>
              <a:ext cx="487814" cy="68927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0918E427-4F19-49F3-BEE2-7FD6F4402AC2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2709193" y="2399984"/>
              <a:ext cx="190246" cy="18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859D958F-E1CA-47AC-B770-1F23F962A286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flipH="1">
              <a:off x="2856172" y="2643055"/>
              <a:ext cx="313774" cy="9828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円柱 46">
              <a:extLst>
                <a:ext uri="{FF2B5EF4-FFF2-40B4-BE49-F238E27FC236}">
                  <a16:creationId xmlns:a16="http://schemas.microsoft.com/office/drawing/2014/main" id="{6EB2C18C-8886-40B8-A326-8CD9B4959F53}"/>
                </a:ext>
              </a:extLst>
            </p:cNvPr>
            <p:cNvSpPr/>
            <p:nvPr/>
          </p:nvSpPr>
          <p:spPr bwMode="auto">
            <a:xfrm rot="5400000">
              <a:off x="1104881" y="4377495"/>
              <a:ext cx="281566" cy="142194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 err="1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Git</a:t>
              </a:r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 </a:t>
              </a:r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repository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67C6D83-DC09-48CD-9392-093F40391FA1}"/>
                </a:ext>
              </a:extLst>
            </p:cNvPr>
            <p:cNvSpPr/>
            <p:nvPr/>
          </p:nvSpPr>
          <p:spPr>
            <a:xfrm>
              <a:off x="752368" y="3332703"/>
              <a:ext cx="1026845" cy="2292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Git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角丸四角形 592">
              <a:extLst>
                <a:ext uri="{FF2B5EF4-FFF2-40B4-BE49-F238E27FC236}">
                  <a16:creationId xmlns:a16="http://schemas.microsoft.com/office/drawing/2014/main" id="{EA5D6430-192F-469B-84C3-A9C42EEB4420}"/>
                </a:ext>
              </a:extLst>
            </p:cNvPr>
            <p:cNvSpPr/>
            <p:nvPr/>
          </p:nvSpPr>
          <p:spPr>
            <a:xfrm>
              <a:off x="7800127" y="2814515"/>
              <a:ext cx="732423" cy="444272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Execution target device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角丸四角形 593">
              <a:extLst>
                <a:ext uri="{FF2B5EF4-FFF2-40B4-BE49-F238E27FC236}">
                  <a16:creationId xmlns:a16="http://schemas.microsoft.com/office/drawing/2014/main" id="{F867BC82-8784-4025-8B1B-E52AE8D42D17}"/>
                </a:ext>
              </a:extLst>
            </p:cNvPr>
            <p:cNvSpPr/>
            <p:nvPr/>
          </p:nvSpPr>
          <p:spPr>
            <a:xfrm>
              <a:off x="7800127" y="3703648"/>
              <a:ext cx="732423" cy="390441"/>
            </a:xfrm>
            <a:prstGeom prst="roundRect">
              <a:avLst>
                <a:gd name="adj" fmla="val 1136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Execution target device</a:t>
              </a:r>
              <a:endParaRPr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E877AA4-71BC-4BD8-AECB-3ACBF6BFD8A4}"/>
                </a:ext>
              </a:extLst>
            </p:cNvPr>
            <p:cNvSpPr txBox="1"/>
            <p:nvPr/>
          </p:nvSpPr>
          <p:spPr>
            <a:xfrm>
              <a:off x="7990373" y="3305175"/>
              <a:ext cx="260939" cy="47362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ja-JP" altLang="en-US" sz="700" dirty="0">
                  <a:latin typeface="+mn-ea"/>
                </a:rPr>
                <a:t>・・・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D2BFB91-D7F5-4485-BF95-BB00BA01FA2C}"/>
                </a:ext>
              </a:extLst>
            </p:cNvPr>
            <p:cNvSpPr txBox="1"/>
            <p:nvPr/>
          </p:nvSpPr>
          <p:spPr>
            <a:xfrm>
              <a:off x="7135016" y="3207575"/>
              <a:ext cx="102651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⑨</a:t>
              </a:r>
              <a:endPara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  <a:p>
              <a:r>
                <a:rPr kumimoji="1"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ssh</a:t>
              </a:r>
              <a:r>
                <a:rPr kumimoji="1"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, telnet,</a:t>
              </a:r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 </a:t>
              </a:r>
              <a:r>
                <a:rPr lang="en-US" altLang="ja-JP" sz="900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etc.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25DDA22-F8D3-455A-86A9-136001AF0EAA}"/>
                </a:ext>
              </a:extLst>
            </p:cNvPr>
            <p:cNvSpPr/>
            <p:nvPr/>
          </p:nvSpPr>
          <p:spPr bwMode="auto">
            <a:xfrm>
              <a:off x="7452400" y="2132820"/>
              <a:ext cx="1296180" cy="22765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>
                  <a:latin typeface="+mn-ea"/>
                </a:rPr>
                <a:t>Ansible</a:t>
              </a:r>
              <a:endParaRPr lang="ja-JP" altLang="en-US" sz="1000" dirty="0">
                <a:latin typeface="+mn-ea"/>
              </a:endParaRPr>
            </a:p>
            <a:p>
              <a:pPr algn="ctr"/>
              <a:r>
                <a:rPr kumimoji="1" lang="en-US" altLang="ja-JP" sz="1000" dirty="0" smtClean="0">
                  <a:latin typeface="+mn-ea"/>
                </a:rPr>
                <a:t>Automation target</a:t>
              </a:r>
              <a:endParaRPr kumimoji="1" lang="ja-JP" altLang="en-US" sz="1000" dirty="0">
                <a:latin typeface="+mn-ea"/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C25BAE43-2A61-49D6-9B8E-5070F5C48BB8}"/>
                </a:ext>
              </a:extLst>
            </p:cNvPr>
            <p:cNvSpPr/>
            <p:nvPr/>
          </p:nvSpPr>
          <p:spPr>
            <a:xfrm>
              <a:off x="4514324" y="2402394"/>
              <a:ext cx="2025779" cy="1838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900" kern="100" dirty="0">
                  <a:solidFill>
                    <a:srgbClr val="000000"/>
                  </a:solidFill>
                  <a:effectLst/>
                  <a:ea typeface="Meiryo UI" panose="020B0604030504040204" pitchFamily="50" charset="-128"/>
                  <a:cs typeface="Meiryo UI" panose="020B0604030504040204" pitchFamily="50" charset="-128"/>
                </a:rPr>
                <a:t>Ansible Automation Controller</a:t>
              </a:r>
              <a:endParaRPr lang="ja-JP" altLang="ja-JP" sz="900" kern="100" dirty="0">
                <a:effectLst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1"/>
                  </a:solidFill>
                  <a:latin typeface="+mn-ea"/>
                </a:rPr>
                <a:t>server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EF342848-F26C-4E5D-AA50-AD42BBD6AF9B}"/>
                </a:ext>
              </a:extLst>
            </p:cNvPr>
            <p:cNvSpPr/>
            <p:nvPr/>
          </p:nvSpPr>
          <p:spPr>
            <a:xfrm>
              <a:off x="4742389" y="2784375"/>
              <a:ext cx="1536434" cy="52555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kern="100" dirty="0">
                  <a:solidFill>
                    <a:srgbClr val="000000"/>
                  </a:solidFill>
                  <a:effectLst/>
                  <a:ea typeface="Meiryo UI" panose="020B0604030504040204" pitchFamily="50" charset="-128"/>
                  <a:cs typeface="Meiryo UI" panose="020B0604030504040204" pitchFamily="50" charset="-128"/>
                </a:rPr>
                <a:t>Ansible</a:t>
              </a:r>
            </a:p>
            <a:p>
              <a:pPr algn="ctr"/>
              <a:r>
                <a:rPr lang="en-US" altLang="ja-JP" sz="800" kern="100" dirty="0">
                  <a:solidFill>
                    <a:srgbClr val="000000"/>
                  </a:solidFill>
                  <a:effectLst/>
                  <a:ea typeface="Meiryo UI" panose="020B0604030504040204" pitchFamily="50" charset="-128"/>
                  <a:cs typeface="Meiryo UI" panose="020B0604030504040204" pitchFamily="50" charset="-128"/>
                </a:rPr>
                <a:t>Automation Controller</a:t>
              </a:r>
              <a:endParaRPr lang="ja-JP" altLang="ja-JP" sz="800" kern="100" dirty="0">
                <a:effectLst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57" name="円柱 56">
              <a:extLst>
                <a:ext uri="{FF2B5EF4-FFF2-40B4-BE49-F238E27FC236}">
                  <a16:creationId xmlns:a16="http://schemas.microsoft.com/office/drawing/2014/main" id="{C90F205E-C78F-4D7E-B5F7-7DE50AC572CA}"/>
                </a:ext>
              </a:extLst>
            </p:cNvPr>
            <p:cNvSpPr/>
            <p:nvPr/>
          </p:nvSpPr>
          <p:spPr bwMode="auto">
            <a:xfrm rot="5400000">
              <a:off x="5368548" y="2778824"/>
              <a:ext cx="262842" cy="1557706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SCM management directory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8" name="円柱 57">
              <a:extLst>
                <a:ext uri="{FF2B5EF4-FFF2-40B4-BE49-F238E27FC236}">
                  <a16:creationId xmlns:a16="http://schemas.microsoft.com/office/drawing/2014/main" id="{AAE26B73-50C0-471C-9043-9F287DA131EC}"/>
                </a:ext>
              </a:extLst>
            </p:cNvPr>
            <p:cNvSpPr/>
            <p:nvPr/>
          </p:nvSpPr>
          <p:spPr bwMode="auto">
            <a:xfrm rot="5400000">
              <a:off x="5368548" y="3131367"/>
              <a:ext cx="262842" cy="1557706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kern="100" dirty="0" smtClean="0">
                  <a:effectLst/>
                  <a:latin typeface="+mn-ea"/>
                  <a:cs typeface="Times New Roman" panose="02020603050405020304" pitchFamily="18" charset="0"/>
                </a:rPr>
                <a:t>ITA operation directory</a:t>
              </a:r>
              <a:endParaRPr lang="ja-JP" altLang="ja-JP" sz="14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9F1B02A5-B658-4A6F-8119-9B8C8B54F4CA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 flipV="1">
              <a:off x="1779213" y="3447328"/>
              <a:ext cx="2688405" cy="44753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0A4E9C51-AA22-4B60-A312-777785A7083C}"/>
                </a:ext>
              </a:extLst>
            </p:cNvPr>
            <p:cNvCxnSpPr>
              <a:cxnSpLocks/>
              <a:stCxn id="146" idx="3"/>
              <a:endCxn id="52" idx="1"/>
            </p:cNvCxnSpPr>
            <p:nvPr/>
          </p:nvCxnSpPr>
          <p:spPr>
            <a:xfrm flipV="1">
              <a:off x="6540103" y="3036651"/>
              <a:ext cx="1260024" cy="28500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D3076A59-2ED8-4038-A9DF-E2BBF26F9F94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1779213" y="2342068"/>
              <a:ext cx="2698421" cy="67893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54859F09-05AF-4394-9E4A-E2C1106E93E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1779213" y="3089259"/>
              <a:ext cx="2688405" cy="40536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94CB6CF2-214D-4350-9DA0-9A423926E9ED}"/>
                </a:ext>
              </a:extLst>
            </p:cNvPr>
            <p:cNvSpPr txBox="1"/>
            <p:nvPr/>
          </p:nvSpPr>
          <p:spPr>
            <a:xfrm>
              <a:off x="3687860" y="2623506"/>
              <a:ext cx="8969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⑤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B104EE85-C8CD-427F-8C06-74BB1401946B}"/>
                </a:ext>
              </a:extLst>
            </p:cNvPr>
            <p:cNvSpPr txBox="1"/>
            <p:nvPr/>
          </p:nvSpPr>
          <p:spPr>
            <a:xfrm>
              <a:off x="3687931" y="3262149"/>
              <a:ext cx="8969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⑥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D17F4979-3A23-47A2-913A-D7F2C2BF1CF0}"/>
                </a:ext>
              </a:extLst>
            </p:cNvPr>
            <p:cNvSpPr txBox="1"/>
            <p:nvPr/>
          </p:nvSpPr>
          <p:spPr>
            <a:xfrm>
              <a:off x="3688714" y="3410401"/>
              <a:ext cx="8969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⑦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ssh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C5718556-0216-46C9-B981-F79DCCCA08DF}"/>
                </a:ext>
              </a:extLst>
            </p:cNvPr>
            <p:cNvSpPr txBox="1"/>
            <p:nvPr/>
          </p:nvSpPr>
          <p:spPr>
            <a:xfrm>
              <a:off x="3272170" y="3768470"/>
              <a:ext cx="8969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⑧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ssh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53A8F427-EC72-4FC2-ACFA-C9A1C14B5179}"/>
                </a:ext>
              </a:extLst>
            </p:cNvPr>
            <p:cNvSpPr/>
            <p:nvPr/>
          </p:nvSpPr>
          <p:spPr>
            <a:xfrm>
              <a:off x="2092646" y="1867342"/>
              <a:ext cx="1477032" cy="1330273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Ansible Core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C5027DF6-E5C5-46FF-8CC6-D91A5AD939D4}"/>
                </a:ext>
              </a:extLst>
            </p:cNvPr>
            <p:cNvCxnSpPr>
              <a:cxnSpLocks/>
              <a:stCxn id="146" idx="3"/>
              <a:endCxn id="53" idx="1"/>
            </p:cNvCxnSpPr>
            <p:nvPr/>
          </p:nvCxnSpPr>
          <p:spPr>
            <a:xfrm>
              <a:off x="6540103" y="3321652"/>
              <a:ext cx="1260024" cy="577217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2902D83-52D5-4B52-B6AF-95FA6EF1CCD2}"/>
                </a:ext>
              </a:extLst>
            </p:cNvPr>
            <p:cNvSpPr txBox="1"/>
            <p:nvPr/>
          </p:nvSpPr>
          <p:spPr>
            <a:xfrm>
              <a:off x="6429919" y="3305175"/>
              <a:ext cx="260939" cy="47362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ja-JP" altLang="en-US" sz="700" dirty="0">
                  <a:latin typeface="+mn-ea"/>
                </a:rPr>
                <a:t>・・・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7B282BD-50BF-4F17-8E1A-F90B9AF75926}"/>
                </a:ext>
              </a:extLst>
            </p:cNvPr>
            <p:cNvSpPr txBox="1"/>
            <p:nvPr/>
          </p:nvSpPr>
          <p:spPr>
            <a:xfrm>
              <a:off x="5330353" y="4330611"/>
              <a:ext cx="260939" cy="47362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ja-JP" altLang="en-US" sz="700" dirty="0">
                  <a:latin typeface="+mn-ea"/>
                </a:rPr>
                <a:t>・・・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6C9422-8A05-4C45-9CE8-4A7FF91DC7F3}"/>
                </a:ext>
              </a:extLst>
            </p:cNvPr>
            <p:cNvSpPr/>
            <p:nvPr/>
          </p:nvSpPr>
          <p:spPr>
            <a:xfrm>
              <a:off x="4514324" y="4786588"/>
              <a:ext cx="2025779" cy="3018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832885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>
        <a:ln w="12700">
          <a:solidFill>
            <a:schemeClr val="accent6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694</Words>
  <Application>Microsoft Office PowerPoint</Application>
  <PresentationFormat>画面に合わせる (4:3)</PresentationFormat>
  <Paragraphs>239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9" baseType="lpstr">
      <vt:lpstr>HGP創英角ｺﾞｼｯｸUB</vt:lpstr>
      <vt:lpstr>Meiryo UI</vt:lpstr>
      <vt:lpstr>ＭＳ Ｐゴシック</vt:lpstr>
      <vt:lpstr>Roboto</vt:lpstr>
      <vt:lpstr>メイリオ</vt:lpstr>
      <vt:lpstr>游ゴシック</vt:lpstr>
      <vt:lpstr>游ゴシック Light</vt:lpstr>
      <vt:lpstr>Arial</vt:lpstr>
      <vt:lpstr>Calibri</vt:lpstr>
      <vt:lpstr>Tahoma</vt:lpstr>
      <vt:lpstr>Times New Roman</vt:lpstr>
      <vt:lpstr>Wingdings</vt:lpstr>
      <vt:lpstr>NEC_standard4_3</vt:lpstr>
      <vt:lpstr>デザインの設定</vt:lpstr>
      <vt:lpstr>System_configuration_Environment_Construction guide_Basic①</vt:lpstr>
      <vt:lpstr>System_configuration_Environment_Construction guide_Basic②</vt:lpstr>
      <vt:lpstr>System_configuration_Environment_Construction guide_Terraform Driver①</vt:lpstr>
      <vt:lpstr>System_configuration_Environment_Construction guide_Ansible driver①</vt:lpstr>
      <vt:lpstr>System_configuration_Environment_Construction guide_Ansible driver②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2022-06-17T08:02:51Z</dcterms:modified>
</cp:coreProperties>
</file>