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716" r:id="rId1"/>
    <p:sldMasterId id="2147483727" r:id="rId2"/>
  </p:sldMasterIdLst>
  <p:notesMasterIdLst>
    <p:notesMasterId r:id="rId39"/>
  </p:notesMasterIdLst>
  <p:handoutMasterIdLst>
    <p:handoutMasterId r:id="rId40"/>
  </p:handoutMasterIdLst>
  <p:sldIdLst>
    <p:sldId id="719" r:id="rId3"/>
    <p:sldId id="800" r:id="rId4"/>
    <p:sldId id="610" r:id="rId5"/>
    <p:sldId id="674" r:id="rId6"/>
    <p:sldId id="678" r:id="rId7"/>
    <p:sldId id="736" r:id="rId8"/>
    <p:sldId id="761" r:id="rId9"/>
    <p:sldId id="728" r:id="rId10"/>
    <p:sldId id="797" r:id="rId11"/>
    <p:sldId id="779" r:id="rId12"/>
    <p:sldId id="786" r:id="rId13"/>
    <p:sldId id="788" r:id="rId14"/>
    <p:sldId id="787" r:id="rId15"/>
    <p:sldId id="681" r:id="rId16"/>
    <p:sldId id="738" r:id="rId17"/>
    <p:sldId id="777" r:id="rId18"/>
    <p:sldId id="745" r:id="rId19"/>
    <p:sldId id="821" r:id="rId20"/>
    <p:sldId id="758" r:id="rId21"/>
    <p:sldId id="820" r:id="rId22"/>
    <p:sldId id="815" r:id="rId23"/>
    <p:sldId id="814" r:id="rId24"/>
    <p:sldId id="792" r:id="rId25"/>
    <p:sldId id="819" r:id="rId26"/>
    <p:sldId id="817" r:id="rId27"/>
    <p:sldId id="795" r:id="rId28"/>
    <p:sldId id="759" r:id="rId29"/>
    <p:sldId id="725" r:id="rId30"/>
    <p:sldId id="697" r:id="rId31"/>
    <p:sldId id="746" r:id="rId32"/>
    <p:sldId id="772" r:id="rId33"/>
    <p:sldId id="803" r:id="rId34"/>
    <p:sldId id="804" r:id="rId35"/>
    <p:sldId id="805" r:id="rId36"/>
    <p:sldId id="806" r:id="rId37"/>
    <p:sldId id="318" r:id="rId38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A63"/>
    <a:srgbClr val="FFFF99"/>
    <a:srgbClr val="FF0000"/>
    <a:srgbClr val="00297A"/>
    <a:srgbClr val="00246C"/>
    <a:srgbClr val="D1E105"/>
    <a:srgbClr val="00CC99"/>
    <a:srgbClr val="FF5050"/>
    <a:srgbClr val="00398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21" autoAdjust="0"/>
    <p:restoredTop sz="94868" autoAdjust="0"/>
  </p:normalViewPr>
  <p:slideViewPr>
    <p:cSldViewPr>
      <p:cViewPr varScale="1">
        <p:scale>
          <a:sx n="89" d="100"/>
          <a:sy n="89" d="100"/>
        </p:scale>
        <p:origin x="1140" y="84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49" d="100"/>
          <a:sy n="49" d="100"/>
        </p:scale>
        <p:origin x="2688" y="60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2020/1/28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2020/1/28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86773" y="26056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185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42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099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7247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7528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97461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82473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843227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422920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95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99538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9130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56424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05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88157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271700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806998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39431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392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404926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899023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  <a:endParaRPr kumimoji="1" lang="en-US" altLang="ja-JP" sz="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22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38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358586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s://exastro-suite.github.io/it-automation-docs/asset/Documents_ja/Exastro-ITA_%E5%88%A9%E7%94%A8%E6%89%8B%E9%A0%86%E3%83%9E%E3%83%8B%E3%83%A5%E3%82%A2%E3%83%AB_%E3%83%A1%E3%83%8B%E3%83%A5%E3%83%BC%E4%BD%9C%E6%88%90%E6%A9%9F%E8%83%BD.pdf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slide" Target="slide20.xml"/><Relationship Id="rId18" Type="http://schemas.openxmlformats.org/officeDocument/2006/relationships/slide" Target="slide27.xml"/><Relationship Id="rId3" Type="http://schemas.openxmlformats.org/officeDocument/2006/relationships/slide" Target="slide6.xml"/><Relationship Id="rId21" Type="http://schemas.openxmlformats.org/officeDocument/2006/relationships/slide" Target="slide31.xml"/><Relationship Id="rId7" Type="http://schemas.openxmlformats.org/officeDocument/2006/relationships/slide" Target="slide10.xml"/><Relationship Id="rId12" Type="http://schemas.openxmlformats.org/officeDocument/2006/relationships/slide" Target="slide19.xml"/><Relationship Id="rId17" Type="http://schemas.openxmlformats.org/officeDocument/2006/relationships/slide" Target="slide26.xml"/><Relationship Id="rId2" Type="http://schemas.openxmlformats.org/officeDocument/2006/relationships/slide" Target="slide4.xml"/><Relationship Id="rId16" Type="http://schemas.openxmlformats.org/officeDocument/2006/relationships/slide" Target="slide25.xml"/><Relationship Id="rId20" Type="http://schemas.openxmlformats.org/officeDocument/2006/relationships/slide" Target="slide29.xml"/><Relationship Id="rId1" Type="http://schemas.openxmlformats.org/officeDocument/2006/relationships/slideLayout" Target="../slideLayouts/slideLayout9.xml"/><Relationship Id="rId6" Type="http://schemas.openxmlformats.org/officeDocument/2006/relationships/slide" Target="slide9.xml"/><Relationship Id="rId11" Type="http://schemas.openxmlformats.org/officeDocument/2006/relationships/slide" Target="slide18.xml"/><Relationship Id="rId5" Type="http://schemas.openxmlformats.org/officeDocument/2006/relationships/slide" Target="slide8.xml"/><Relationship Id="rId15" Type="http://schemas.openxmlformats.org/officeDocument/2006/relationships/slide" Target="slide23.xml"/><Relationship Id="rId10" Type="http://schemas.openxmlformats.org/officeDocument/2006/relationships/slide" Target="slide17.xml"/><Relationship Id="rId19" Type="http://schemas.openxmlformats.org/officeDocument/2006/relationships/slide" Target="slide28.xml"/><Relationship Id="rId4" Type="http://schemas.openxmlformats.org/officeDocument/2006/relationships/slide" Target="slide7.xml"/><Relationship Id="rId9" Type="http://schemas.openxmlformats.org/officeDocument/2006/relationships/slide" Target="slide16.xml"/><Relationship Id="rId14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exastro-suite.github.io/it-automation-docs/asset/Documents_ja/Exastro-ITA_%E5%88%A9%E7%94%A8%E6%89%8B%E9%A0%86%E3%83%9E%E3%83%8B%E3%83%A5%E3%82%A2%E3%83%AB_%E3%83%A1%E3%83%8B%E3%83%A5%E3%83%BC%E4%BD%9C%E6%88%90%E6%A9%9F%E8%83%BD.pdf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hyperlink" Target="https://exastro-suite.github.io/it-automation-docs/asset/Documents_ja/Exastro-ITA_%E5%88%A9%E7%94%A8%E6%89%8B%E9%A0%86%E3%83%9E%E3%83%8B%E3%83%A5%E3%82%A2%E3%83%AB_%E3%83%A1%E3%83%8B%E3%83%A5%E3%83%BC%E4%BD%9C%E6%88%90%E6%A9%9F%E8%83%BD.pdf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it-automation-docs/asset/Documents_ja/Exastro-ITA_%E5%88%A9%E7%94%A8%E6%89%8B%E9%A0%86%E3%83%9E%E3%83%8B%E3%83%A5%E3%82%A2%E3%83%AB_%E3%83%A1%E3%83%8B%E3%83%A5%E3%83%BC%E4%BD%9C%E6%88%90%E6%A9%9F%E8%83%BD.pdf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it-automation-docs/asset/Documents_ja/Exastro-ITA_%E5%88%A9%E7%94%A8%E6%89%8B%E9%A0%86%E3%83%9E%E3%83%8B%E3%83%A5%E3%82%A2%E3%83%AB_%E3%83%A1%E3%83%8B%E3%83%A5%E3%83%BC%E4%BD%9C%E6%88%90%E6%A9%9F%E8%83%BD.pdf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exastro-suite.github.io/it-automation-docs/asset/Documents_ja/Exastro-ITA_%E5%88%A9%E7%94%A8%E6%89%8B%E9%A0%86%E3%83%9E%E3%83%8B%E3%83%A5%E3%82%A2%E3%83%AB_%E3%83%A1%E3%83%8B%E3%83%A5%E3%83%BC%E4%BD%9C%E6%88%90%E6%A9%9F%E8%83%BD.pdf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Documents_ja/Exastro-ITA_%E5%88%A9%E7%94%A8%E6%89%8B%E9%A0%86%E3%83%9E%E3%83%8B%E3%83%A5%E3%82%A2%E3%83%AB_%E3%83%9B%E3%82%B9%E3%83%88%E3%82%B0%E3%83%AB%E3%83%BC%E3%83%97%E6%A9%9F%E8%83%BD.pdf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smtClean="0"/>
              <a:t>第</a:t>
            </a:r>
            <a:r>
              <a:rPr lang="en-US" altLang="ja-JP" smtClean="0"/>
              <a:t>1.3</a:t>
            </a:r>
            <a:r>
              <a:rPr lang="ja-JP" altLang="en-US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-47544" y="2733562"/>
            <a:ext cx="9143999" cy="169834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3600" b="1" kern="0" spc="-15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ホストグループ管理・</a:t>
            </a:r>
            <a:endParaRPr lang="en-US" altLang="ja-JP" sz="36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3600" b="1" kern="0" spc="-15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メニュー作成</a:t>
            </a:r>
            <a:endParaRPr lang="en-US" altLang="ja-JP" sz="36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3600" b="1" kern="0" spc="-150">
                <a:solidFill>
                  <a:schemeClr val="tx2">
                    <a:lumMod val="75000"/>
                    <a:lumOff val="25000"/>
                  </a:schemeClr>
                </a:solidFill>
              </a:rPr>
              <a:t>【</a:t>
            </a:r>
            <a:r>
              <a:rPr lang="ja-JP" altLang="en-US" sz="3600" b="1" kern="0" spc="-15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座学</a:t>
            </a:r>
            <a:r>
              <a:rPr lang="en-US" altLang="ja-JP" sz="3600" b="1" kern="0" spc="-1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】</a:t>
            </a:r>
            <a:endParaRPr lang="en-US" altLang="ja-JP" sz="36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728" y="1710776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7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 bwMode="auto">
          <a:xfrm>
            <a:off x="328589" y="1617509"/>
            <a:ext cx="8419875" cy="2834970"/>
          </a:xfrm>
          <a:prstGeom prst="rect">
            <a:avLst/>
          </a:prstGeom>
          <a:solidFill>
            <a:srgbClr val="F3F8FF"/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24" name="コンテンツ プレースホルダー 4"/>
          <p:cNvSpPr txBox="1">
            <a:spLocks/>
          </p:cNvSpPr>
          <p:nvPr/>
        </p:nvSpPr>
        <p:spPr bwMode="gray">
          <a:xfrm>
            <a:off x="64418" y="746221"/>
            <a:ext cx="8875055" cy="5779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ja-JP" altLang="en-US" sz="1800" smtClean="0"/>
              <a:t>ホストグループ「</a:t>
            </a:r>
            <a:r>
              <a:rPr lang="ja-JP" altLang="en-US" sz="1800">
                <a:latin typeface="+mn-ea"/>
              </a:rPr>
              <a:t>全体管理」</a:t>
            </a:r>
            <a:r>
              <a:rPr lang="en-US" altLang="ja-JP" sz="1800" smtClean="0"/>
              <a:t>,</a:t>
            </a:r>
            <a:r>
              <a:rPr lang="ja-JP" altLang="en-US" sz="1800" smtClean="0"/>
              <a:t>「</a:t>
            </a:r>
            <a:r>
              <a:rPr lang="en-US" altLang="ja-JP" sz="1800" smtClean="0"/>
              <a:t>DB</a:t>
            </a:r>
            <a:r>
              <a:rPr lang="ja-JP" altLang="en-US" sz="1800" smtClean="0"/>
              <a:t>サーバ群」</a:t>
            </a:r>
            <a:r>
              <a:rPr lang="en-US" altLang="ja-JP" sz="1800" smtClean="0"/>
              <a:t>,</a:t>
            </a:r>
            <a:r>
              <a:rPr lang="ja-JP" altLang="en-US" sz="1800" smtClean="0"/>
              <a:t>「</a:t>
            </a:r>
            <a:r>
              <a:rPr lang="en-US" altLang="ja-JP" sz="1800" smtClean="0"/>
              <a:t>WEB</a:t>
            </a:r>
            <a:r>
              <a:rPr lang="ja-JP" altLang="en-US" sz="1800" smtClean="0"/>
              <a:t>サーバ群」があり</a:t>
            </a:r>
            <a:r>
              <a:rPr lang="ja-JP" altLang="en-US" sz="1800"/>
              <a:t>、</a:t>
            </a:r>
            <a:r>
              <a:rPr lang="ja-JP" altLang="en-US" sz="1800" smtClean="0"/>
              <a:t>親子関係が定義されています。現在、ホスト</a:t>
            </a:r>
            <a:r>
              <a:rPr lang="en-US" altLang="ja-JP" sz="1800" smtClean="0"/>
              <a:t>A</a:t>
            </a:r>
            <a:r>
              <a:rPr lang="ja-JP" altLang="en-US" sz="1800" smtClean="0"/>
              <a:t>～</a:t>
            </a:r>
            <a:r>
              <a:rPr lang="en-US" altLang="ja-JP" sz="1800" smtClean="0"/>
              <a:t>D</a:t>
            </a:r>
            <a:r>
              <a:rPr lang="ja-JP" altLang="en-US" sz="1800" smtClean="0"/>
              <a:t>のパラメータには</a:t>
            </a:r>
            <a:r>
              <a:rPr lang="ja-JP" altLang="en-US" sz="1800" b="1">
                <a:solidFill>
                  <a:srgbClr val="FF0000"/>
                </a:solidFill>
              </a:rPr>
              <a:t>値が設定されていません</a:t>
            </a:r>
            <a:r>
              <a:rPr lang="ja-JP" altLang="en-US" sz="1800" smtClean="0"/>
              <a:t>。</a:t>
            </a:r>
            <a:endParaRPr lang="en-US" altLang="ja-JP" sz="180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latin typeface="+mn-ea"/>
              </a:rPr>
              <a:t>2.5 </a:t>
            </a:r>
            <a:r>
              <a:rPr lang="ja-JP" altLang="en-US">
                <a:latin typeface="+mn-ea"/>
              </a:rPr>
              <a:t>ホストグループの</a:t>
            </a:r>
            <a:r>
              <a:rPr lang="ja-JP" altLang="en-US" smtClean="0">
                <a:latin typeface="+mn-ea"/>
              </a:rPr>
              <a:t>利用例</a:t>
            </a:r>
            <a:r>
              <a:rPr lang="en-US" altLang="ja-JP" smtClean="0">
                <a:latin typeface="+mn-ea"/>
              </a:rPr>
              <a:t>(</a:t>
            </a:r>
            <a:r>
              <a:rPr lang="en-US" altLang="ja-JP">
                <a:latin typeface="+mn-ea"/>
              </a:rPr>
              <a:t>1/4)</a:t>
            </a: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22612" y="4558120"/>
            <a:ext cx="3636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smtClean="0"/>
              <a:t>【</a:t>
            </a:r>
            <a:r>
              <a:rPr lang="ja-JP" altLang="en-US" sz="1200" b="1" smtClean="0"/>
              <a:t>各ホストのパラメータ</a:t>
            </a:r>
            <a:r>
              <a:rPr lang="en-US" altLang="ja-JP" sz="1200" b="1" smtClean="0"/>
              <a:t>】</a:t>
            </a:r>
            <a:endParaRPr lang="ja-JP" altLang="en-US" sz="1200" b="1"/>
          </a:p>
        </p:txBody>
      </p:sp>
      <p:sp>
        <p:nvSpPr>
          <p:cNvPr id="83" name="正方形/長方形 82"/>
          <p:cNvSpPr/>
          <p:nvPr/>
        </p:nvSpPr>
        <p:spPr bwMode="auto">
          <a:xfrm>
            <a:off x="2029379" y="3077140"/>
            <a:ext cx="3046691" cy="1237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188" name="楕円 187"/>
          <p:cNvSpPr/>
          <p:nvPr/>
        </p:nvSpPr>
        <p:spPr bwMode="auto">
          <a:xfrm>
            <a:off x="2287639" y="3541574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ホスト</a:t>
            </a:r>
            <a:r>
              <a:rPr lang="en-US" altLang="ja-JP" sz="14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A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89" name="楕円 188"/>
          <p:cNvSpPr/>
          <p:nvPr/>
        </p:nvSpPr>
        <p:spPr bwMode="auto">
          <a:xfrm>
            <a:off x="3733020" y="3541574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ホスト</a:t>
            </a:r>
            <a:r>
              <a:rPr lang="en-US" altLang="ja-JP" sz="14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B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5436120" y="3034876"/>
            <a:ext cx="2966865" cy="127994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51" name="楕円 50"/>
          <p:cNvSpPr/>
          <p:nvPr/>
        </p:nvSpPr>
        <p:spPr bwMode="auto">
          <a:xfrm>
            <a:off x="5704880" y="3541574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ホスト</a:t>
            </a:r>
            <a:r>
              <a:rPr lang="en-US" altLang="ja-JP" sz="1400" b="1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C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2" name="楕円 51"/>
          <p:cNvSpPr/>
          <p:nvPr/>
        </p:nvSpPr>
        <p:spPr bwMode="auto">
          <a:xfrm>
            <a:off x="6992936" y="3541574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ホスト</a:t>
            </a:r>
            <a:r>
              <a:rPr lang="en-US" altLang="ja-JP" sz="1400" b="1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D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4279612" y="1875217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+mn-ea"/>
              </a:rPr>
              <a:t>全体管理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6022308" y="2898519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latin typeface="+mn-ea"/>
              </a:rPr>
              <a:t>WEB</a:t>
            </a:r>
            <a:r>
              <a:rPr lang="ja-JP" altLang="en-US" sz="1400" b="1">
                <a:solidFill>
                  <a:schemeClr val="bg1"/>
                </a:solidFill>
                <a:latin typeface="+mn-ea"/>
              </a:rPr>
              <a:t>サーバ群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2611738" y="2898818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latin typeface="+mn-ea"/>
              </a:rPr>
              <a:t>DB</a:t>
            </a:r>
            <a:r>
              <a:rPr lang="ja-JP" altLang="en-US" sz="1400" b="1">
                <a:solidFill>
                  <a:schemeClr val="bg1"/>
                </a:solidFill>
                <a:latin typeface="+mn-ea"/>
              </a:rPr>
              <a:t>サーバ群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2" name="カギ線コネクタ 31"/>
          <p:cNvCxnSpPr>
            <a:stCxn id="29" idx="2"/>
            <a:endCxn id="31" idx="0"/>
          </p:cNvCxnSpPr>
          <p:nvPr/>
        </p:nvCxnSpPr>
        <p:spPr bwMode="auto">
          <a:xfrm rot="5400000">
            <a:off x="4095829" y="1776730"/>
            <a:ext cx="576301" cy="1667874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カギ線コネクタ 32"/>
          <p:cNvCxnSpPr>
            <a:stCxn id="29" idx="2"/>
            <a:endCxn id="30" idx="0"/>
          </p:cNvCxnSpPr>
          <p:nvPr/>
        </p:nvCxnSpPr>
        <p:spPr bwMode="auto">
          <a:xfrm rot="16200000" flipH="1">
            <a:off x="5801263" y="1739170"/>
            <a:ext cx="576002" cy="174269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3" name="グループ化 2"/>
          <p:cNvGrpSpPr/>
          <p:nvPr/>
        </p:nvGrpSpPr>
        <p:grpSpPr>
          <a:xfrm>
            <a:off x="226815" y="1619072"/>
            <a:ext cx="1560146" cy="2820344"/>
            <a:chOff x="226815" y="1663180"/>
            <a:chExt cx="1560146" cy="2820344"/>
          </a:xfrm>
        </p:grpSpPr>
        <p:sp>
          <p:nvSpPr>
            <p:cNvPr id="44" name="正方形/長方形 43"/>
            <p:cNvSpPr/>
            <p:nvPr/>
          </p:nvSpPr>
          <p:spPr bwMode="auto">
            <a:xfrm>
              <a:off x="316715" y="1663180"/>
              <a:ext cx="1409374" cy="28203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226815" y="1744400"/>
              <a:ext cx="1499274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smtClean="0"/>
                <a:t>【</a:t>
              </a:r>
              <a:r>
                <a:rPr kumimoji="1" lang="ja-JP" altLang="en-US" sz="1400" b="1" smtClean="0"/>
                <a:t>凡例</a:t>
              </a:r>
              <a:r>
                <a:rPr kumimoji="1" lang="en-US" altLang="ja-JP" sz="1400" b="1" smtClean="0"/>
                <a:t>】</a:t>
              </a:r>
              <a:endParaRPr kumimoji="1" lang="en-US" altLang="ja-JP" sz="1400" smtClean="0"/>
            </a:p>
          </p:txBody>
        </p:sp>
        <p:grpSp>
          <p:nvGrpSpPr>
            <p:cNvPr id="45" name="グループ化 44"/>
            <p:cNvGrpSpPr/>
            <p:nvPr/>
          </p:nvGrpSpPr>
          <p:grpSpPr>
            <a:xfrm>
              <a:off x="420473" y="2094247"/>
              <a:ext cx="1366488" cy="307097"/>
              <a:chOff x="472754" y="1703587"/>
              <a:chExt cx="1221251" cy="252270"/>
            </a:xfrm>
          </p:grpSpPr>
          <p:sp>
            <p:nvSpPr>
              <p:cNvPr id="46" name="正方形/長方形 45"/>
              <p:cNvSpPr/>
              <p:nvPr/>
            </p:nvSpPr>
            <p:spPr bwMode="auto">
              <a:xfrm>
                <a:off x="475107" y="1703587"/>
                <a:ext cx="1107060" cy="240157"/>
              </a:xfrm>
              <a:prstGeom prst="rect">
                <a:avLst/>
              </a:prstGeom>
              <a:solidFill>
                <a:srgbClr val="0070C0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latin typeface="+mn-ea"/>
                </a:endParaRPr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72754" y="1728311"/>
                <a:ext cx="1221251" cy="227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 b="1" smtClean="0">
                    <a:solidFill>
                      <a:schemeClr val="bg1"/>
                    </a:solidFill>
                  </a:rPr>
                  <a:t>ホストグループ</a:t>
                </a:r>
                <a:endParaRPr kumimoji="1" lang="ja-JP" altLang="en-US" sz="12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03159" y="2562460"/>
              <a:ext cx="1334804" cy="311902"/>
              <a:chOff x="403159" y="2693086"/>
              <a:chExt cx="1334804" cy="311902"/>
            </a:xfrm>
          </p:grpSpPr>
          <p:cxnSp>
            <p:nvCxnSpPr>
              <p:cNvPr id="13" name="直線矢印コネクタ 12"/>
              <p:cNvCxnSpPr/>
              <p:nvPr/>
            </p:nvCxnSpPr>
            <p:spPr bwMode="auto">
              <a:xfrm>
                <a:off x="724180" y="2805945"/>
                <a:ext cx="596553" cy="0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48" name="テキスト ボックス 47"/>
              <p:cNvSpPr txBox="1"/>
              <p:nvPr/>
            </p:nvSpPr>
            <p:spPr>
              <a:xfrm>
                <a:off x="403159" y="2697211"/>
                <a:ext cx="3733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b="1" smtClean="0"/>
                  <a:t>親</a:t>
                </a:r>
                <a:endParaRPr lang="ja-JP" altLang="en-US" sz="1400" b="1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1364591" y="2693086"/>
                <a:ext cx="3733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b="1" smtClean="0"/>
                  <a:t>子</a:t>
                </a:r>
                <a:endParaRPr lang="ja-JP" altLang="en-US" sz="1400" b="1"/>
              </a:p>
            </p:txBody>
          </p:sp>
        </p:grpSp>
      </p:grpSp>
      <p:graphicFrame>
        <p:nvGraphicFramePr>
          <p:cNvPr id="34" name="表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449366"/>
              </p:ext>
            </p:extLst>
          </p:nvPr>
        </p:nvGraphicFramePr>
        <p:xfrm>
          <a:off x="320462" y="4806819"/>
          <a:ext cx="7797047" cy="1676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00202">
                  <a:extLst>
                    <a:ext uri="{9D8B030D-6E8A-4147-A177-3AD203B41FA5}">
                      <a16:colId xmlns:a16="http://schemas.microsoft.com/office/drawing/2014/main" val="876623168"/>
                    </a:ext>
                  </a:extLst>
                </a:gridCol>
                <a:gridCol w="1512126">
                  <a:extLst>
                    <a:ext uri="{9D8B030D-6E8A-4147-A177-3AD203B41FA5}">
                      <a16:colId xmlns:a16="http://schemas.microsoft.com/office/drawing/2014/main" val="849810400"/>
                    </a:ext>
                  </a:extLst>
                </a:gridCol>
                <a:gridCol w="1584220">
                  <a:extLst>
                    <a:ext uri="{9D8B030D-6E8A-4147-A177-3AD203B41FA5}">
                      <a16:colId xmlns:a16="http://schemas.microsoft.com/office/drawing/2014/main" val="4265434035"/>
                    </a:ext>
                  </a:extLst>
                </a:gridCol>
                <a:gridCol w="1368190">
                  <a:extLst>
                    <a:ext uri="{9D8B030D-6E8A-4147-A177-3AD203B41FA5}">
                      <a16:colId xmlns:a16="http://schemas.microsoft.com/office/drawing/2014/main" val="998248930"/>
                    </a:ext>
                  </a:extLst>
                </a:gridCol>
                <a:gridCol w="2232309">
                  <a:extLst>
                    <a:ext uri="{9D8B030D-6E8A-4147-A177-3AD203B41FA5}">
                      <a16:colId xmlns:a16="http://schemas.microsoft.com/office/drawing/2014/main" val="1027503886"/>
                    </a:ext>
                  </a:extLst>
                </a:gridCol>
              </a:tblGrid>
              <a:tr h="32496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/>
                        <a:t>ホスト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hostname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nameserver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password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1" smtClean="0"/>
                        <a:t>server-admin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777560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ja-JP" altLang="en-US" sz="1600" b="1" smtClean="0"/>
                        <a:t>ホスト</a:t>
                      </a:r>
                      <a:r>
                        <a:rPr kumimoji="1" lang="en-US" altLang="ja-JP" sz="1600" b="1" smtClean="0"/>
                        <a:t>A</a:t>
                      </a:r>
                      <a:endParaRPr kumimoji="1" lang="ja-JP" altLang="en-US" sz="16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19530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ja-JP" altLang="en-US" sz="1600" b="1" smtClean="0"/>
                        <a:t>ホスト</a:t>
                      </a:r>
                      <a:r>
                        <a:rPr kumimoji="1" lang="en-US" altLang="ja-JP" sz="1600" b="1" smtClean="0"/>
                        <a:t>B</a:t>
                      </a:r>
                      <a:endParaRPr kumimoji="1" lang="ja-JP" altLang="en-US" sz="16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896124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ja-JP" altLang="en-US" sz="1600" b="1" smtClean="0"/>
                        <a:t>ホスト</a:t>
                      </a:r>
                      <a:r>
                        <a:rPr kumimoji="1" lang="en-US" altLang="ja-JP" sz="1600" b="1" smtClean="0"/>
                        <a:t>C</a:t>
                      </a:r>
                      <a:endParaRPr kumimoji="1" lang="ja-JP" altLang="en-US" sz="16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01993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ja-JP" altLang="en-US" sz="1600" b="1" smtClean="0"/>
                        <a:t>ホスト</a:t>
                      </a:r>
                      <a:r>
                        <a:rPr kumimoji="1" lang="en-US" altLang="ja-JP" sz="1600" b="1" smtClean="0"/>
                        <a:t>D</a:t>
                      </a:r>
                      <a:endParaRPr kumimoji="1" lang="ja-JP" altLang="en-US" sz="16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766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63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コンテンツ プレースホルダー 4"/>
          <p:cNvSpPr txBox="1">
            <a:spLocks/>
          </p:cNvSpPr>
          <p:nvPr/>
        </p:nvSpPr>
        <p:spPr bwMode="gray">
          <a:xfrm>
            <a:off x="88458" y="746222"/>
            <a:ext cx="8875055" cy="5635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ja-JP" altLang="en-US" sz="1800" smtClean="0"/>
              <a:t>ホストグループ</a:t>
            </a:r>
            <a:r>
              <a:rPr lang="ja-JP" altLang="en-US" sz="1800" b="1" smtClean="0">
                <a:solidFill>
                  <a:srgbClr val="FF0000"/>
                </a:solidFill>
              </a:rPr>
              <a:t>「全体管理」</a:t>
            </a:r>
            <a:r>
              <a:rPr lang="ja-JP" altLang="en-US" sz="1800" smtClean="0"/>
              <a:t>に対してパラメータを設定。</a:t>
            </a:r>
            <a:endParaRPr lang="en-US" altLang="ja-JP" sz="180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smtClean="0"/>
          </a:p>
          <a:p>
            <a:pPr>
              <a:buFont typeface="Wingdings" panose="05000000000000000000" pitchFamily="2" charset="2"/>
              <a:buChar char="l"/>
            </a:pPr>
            <a:endParaRPr lang="ja-JP" altLang="en-US" sz="180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latin typeface="+mn-ea"/>
              </a:rPr>
              <a:t>2.5 </a:t>
            </a:r>
            <a:r>
              <a:rPr lang="ja-JP" altLang="en-US">
                <a:latin typeface="+mn-ea"/>
              </a:rPr>
              <a:t>ホストグループの利用例</a:t>
            </a:r>
            <a:r>
              <a:rPr lang="en-US" altLang="ja-JP">
                <a:latin typeface="+mn-ea"/>
              </a:rPr>
              <a:t>(2/4)</a:t>
            </a: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38091" y="4268529"/>
            <a:ext cx="3636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smtClean="0"/>
              <a:t>【</a:t>
            </a:r>
            <a:r>
              <a:rPr lang="ja-JP" altLang="en-US" sz="1200" b="1" smtClean="0"/>
              <a:t>各ホストの</a:t>
            </a:r>
            <a:r>
              <a:rPr lang="ja-JP" altLang="en-US" sz="1200" b="1"/>
              <a:t>パラメータ</a:t>
            </a:r>
            <a:r>
              <a:rPr lang="en-US" altLang="ja-JP" sz="1200" b="1" smtClean="0"/>
              <a:t>】</a:t>
            </a:r>
            <a:endParaRPr lang="ja-JP" altLang="en-US" sz="1200" b="1"/>
          </a:p>
        </p:txBody>
      </p:sp>
      <p:sp>
        <p:nvSpPr>
          <p:cNvPr id="82" name="正方形/長方形 81"/>
          <p:cNvSpPr/>
          <p:nvPr/>
        </p:nvSpPr>
        <p:spPr bwMode="auto">
          <a:xfrm>
            <a:off x="299540" y="1268700"/>
            <a:ext cx="8663974" cy="2834970"/>
          </a:xfrm>
          <a:prstGeom prst="rect">
            <a:avLst/>
          </a:prstGeom>
          <a:solidFill>
            <a:srgbClr val="F3F8FF"/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83" name="正方形/長方形 82"/>
          <p:cNvSpPr/>
          <p:nvPr/>
        </p:nvSpPr>
        <p:spPr bwMode="auto">
          <a:xfrm>
            <a:off x="2000330" y="2728331"/>
            <a:ext cx="3046691" cy="11723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84" name="楕円 83"/>
          <p:cNvSpPr/>
          <p:nvPr/>
        </p:nvSpPr>
        <p:spPr bwMode="auto">
          <a:xfrm>
            <a:off x="2258590" y="3192765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ホスト</a:t>
            </a:r>
            <a:r>
              <a:rPr lang="en-US" altLang="ja-JP" sz="14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A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5" name="楕円 84"/>
          <p:cNvSpPr/>
          <p:nvPr/>
        </p:nvSpPr>
        <p:spPr bwMode="auto">
          <a:xfrm>
            <a:off x="3703971" y="3192765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ホスト</a:t>
            </a:r>
            <a:r>
              <a:rPr lang="en-US" altLang="ja-JP" sz="14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B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6" name="正方形/長方形 85"/>
          <p:cNvSpPr/>
          <p:nvPr/>
        </p:nvSpPr>
        <p:spPr bwMode="auto">
          <a:xfrm>
            <a:off x="5407071" y="2686067"/>
            <a:ext cx="2966865" cy="1209088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87" name="楕円 86"/>
          <p:cNvSpPr/>
          <p:nvPr/>
        </p:nvSpPr>
        <p:spPr bwMode="auto">
          <a:xfrm>
            <a:off x="5675831" y="3192765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ホスト</a:t>
            </a:r>
            <a:r>
              <a:rPr lang="en-US" altLang="ja-JP" sz="1400" b="1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C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88" name="楕円 87"/>
          <p:cNvSpPr/>
          <p:nvPr/>
        </p:nvSpPr>
        <p:spPr bwMode="auto">
          <a:xfrm>
            <a:off x="6963887" y="3192765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ホスト</a:t>
            </a:r>
            <a:r>
              <a:rPr lang="en-US" altLang="ja-JP" sz="1400" b="1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D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89" name="正方形/長方形 88"/>
          <p:cNvSpPr/>
          <p:nvPr/>
        </p:nvSpPr>
        <p:spPr bwMode="auto">
          <a:xfrm>
            <a:off x="4250563" y="1526408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+mn-ea"/>
              </a:rPr>
              <a:t>全体管理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0" name="正方形/長方形 89"/>
          <p:cNvSpPr/>
          <p:nvPr/>
        </p:nvSpPr>
        <p:spPr bwMode="auto">
          <a:xfrm>
            <a:off x="5993259" y="2549710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latin typeface="+mn-ea"/>
              </a:rPr>
              <a:t>WEB</a:t>
            </a:r>
            <a:r>
              <a:rPr lang="ja-JP" altLang="en-US" sz="1400" b="1">
                <a:solidFill>
                  <a:schemeClr val="bg1"/>
                </a:solidFill>
                <a:latin typeface="+mn-ea"/>
              </a:rPr>
              <a:t>サーバ群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1" name="正方形/長方形 90"/>
          <p:cNvSpPr/>
          <p:nvPr/>
        </p:nvSpPr>
        <p:spPr bwMode="auto">
          <a:xfrm>
            <a:off x="2582689" y="2550009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latin typeface="+mn-ea"/>
              </a:rPr>
              <a:t>DB</a:t>
            </a:r>
            <a:r>
              <a:rPr lang="ja-JP" altLang="en-US" sz="1400" b="1">
                <a:solidFill>
                  <a:schemeClr val="bg1"/>
                </a:solidFill>
                <a:latin typeface="+mn-ea"/>
              </a:rPr>
              <a:t>サーバ群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93" name="カギ線コネクタ 92"/>
          <p:cNvCxnSpPr>
            <a:stCxn id="89" idx="2"/>
            <a:endCxn id="91" idx="0"/>
          </p:cNvCxnSpPr>
          <p:nvPr/>
        </p:nvCxnSpPr>
        <p:spPr bwMode="auto">
          <a:xfrm rot="5400000">
            <a:off x="4066780" y="1427921"/>
            <a:ext cx="576301" cy="1667874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カギ線コネクタ 93"/>
          <p:cNvCxnSpPr>
            <a:stCxn id="89" idx="2"/>
            <a:endCxn id="90" idx="0"/>
          </p:cNvCxnSpPr>
          <p:nvPr/>
        </p:nvCxnSpPr>
        <p:spPr bwMode="auto">
          <a:xfrm rot="16200000" flipH="1">
            <a:off x="5772214" y="1390361"/>
            <a:ext cx="576002" cy="174269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3" name="グループ化 2"/>
          <p:cNvGrpSpPr/>
          <p:nvPr/>
        </p:nvGrpSpPr>
        <p:grpSpPr>
          <a:xfrm>
            <a:off x="197766" y="1270263"/>
            <a:ext cx="1547017" cy="2820344"/>
            <a:chOff x="200382" y="1492732"/>
            <a:chExt cx="1547017" cy="2820344"/>
          </a:xfrm>
        </p:grpSpPr>
        <p:sp>
          <p:nvSpPr>
            <p:cNvPr id="95" name="正方形/長方形 94"/>
            <p:cNvSpPr/>
            <p:nvPr/>
          </p:nvSpPr>
          <p:spPr bwMode="auto">
            <a:xfrm>
              <a:off x="290282" y="1492732"/>
              <a:ext cx="1409374" cy="28203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96" name="テキスト ボックス 95"/>
            <p:cNvSpPr txBox="1"/>
            <p:nvPr/>
          </p:nvSpPr>
          <p:spPr>
            <a:xfrm>
              <a:off x="200382" y="1573952"/>
              <a:ext cx="1499274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smtClean="0"/>
                <a:t>【</a:t>
              </a:r>
              <a:r>
                <a:rPr kumimoji="1" lang="ja-JP" altLang="en-US" sz="1400" b="1" smtClean="0"/>
                <a:t>凡例</a:t>
              </a:r>
              <a:r>
                <a:rPr kumimoji="1" lang="en-US" altLang="ja-JP" sz="1400" b="1" smtClean="0"/>
                <a:t>】</a:t>
              </a:r>
              <a:endParaRPr kumimoji="1" lang="en-US" altLang="ja-JP" sz="1400" smtClean="0"/>
            </a:p>
          </p:txBody>
        </p:sp>
        <p:grpSp>
          <p:nvGrpSpPr>
            <p:cNvPr id="97" name="グループ化 96"/>
            <p:cNvGrpSpPr/>
            <p:nvPr/>
          </p:nvGrpSpPr>
          <p:grpSpPr>
            <a:xfrm>
              <a:off x="396673" y="1923797"/>
              <a:ext cx="1350726" cy="336308"/>
              <a:chOff x="475107" y="1703587"/>
              <a:chExt cx="1207164" cy="276266"/>
            </a:xfrm>
          </p:grpSpPr>
          <p:sp>
            <p:nvSpPr>
              <p:cNvPr id="98" name="正方形/長方形 97"/>
              <p:cNvSpPr/>
              <p:nvPr/>
            </p:nvSpPr>
            <p:spPr bwMode="auto">
              <a:xfrm>
                <a:off x="475107" y="1703587"/>
                <a:ext cx="1092938" cy="276266"/>
              </a:xfrm>
              <a:prstGeom prst="rect">
                <a:avLst/>
              </a:prstGeom>
              <a:solidFill>
                <a:srgbClr val="0070C0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latin typeface="+mn-ea"/>
                </a:endParaRPr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490684" y="1752308"/>
                <a:ext cx="1191587" cy="227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 b="1" smtClean="0">
                    <a:solidFill>
                      <a:schemeClr val="bg1"/>
                    </a:solidFill>
                  </a:rPr>
                  <a:t>ホストグループ</a:t>
                </a:r>
                <a:endParaRPr kumimoji="1" lang="ja-JP" altLang="en-US" sz="12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0" name="グループ化 99"/>
            <p:cNvGrpSpPr/>
            <p:nvPr/>
          </p:nvGrpSpPr>
          <p:grpSpPr>
            <a:xfrm>
              <a:off x="376726" y="2384061"/>
              <a:ext cx="1279147" cy="319853"/>
              <a:chOff x="403159" y="2685135"/>
              <a:chExt cx="1279147" cy="319853"/>
            </a:xfrm>
          </p:grpSpPr>
          <p:cxnSp>
            <p:nvCxnSpPr>
              <p:cNvPr id="101" name="直線矢印コネクタ 100"/>
              <p:cNvCxnSpPr/>
              <p:nvPr/>
            </p:nvCxnSpPr>
            <p:spPr bwMode="auto">
              <a:xfrm>
                <a:off x="724180" y="2805945"/>
                <a:ext cx="596553" cy="0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02" name="テキスト ボックス 101"/>
              <p:cNvSpPr txBox="1"/>
              <p:nvPr/>
            </p:nvSpPr>
            <p:spPr>
              <a:xfrm>
                <a:off x="403159" y="2697211"/>
                <a:ext cx="3733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b="1" smtClean="0"/>
                  <a:t>親</a:t>
                </a:r>
                <a:endParaRPr lang="ja-JP" altLang="en-US" sz="1400" b="1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1308934" y="2685135"/>
                <a:ext cx="3733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b="1" smtClean="0"/>
                  <a:t>子</a:t>
                </a:r>
                <a:endParaRPr lang="ja-JP" altLang="en-US" sz="1400" b="1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347068" y="2934921"/>
              <a:ext cx="1379736" cy="328954"/>
              <a:chOff x="3159281" y="1563736"/>
              <a:chExt cx="1379736" cy="328954"/>
            </a:xfrm>
          </p:grpSpPr>
          <p:sp>
            <p:nvSpPr>
              <p:cNvPr id="77" name="テキスト ボックス 76"/>
              <p:cNvSpPr txBox="1"/>
              <p:nvPr/>
            </p:nvSpPr>
            <p:spPr>
              <a:xfrm>
                <a:off x="3159281" y="1584913"/>
                <a:ext cx="13797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 b="1" smtClean="0"/>
                  <a:t>パラメータ</a:t>
                </a:r>
                <a:r>
                  <a:rPr kumimoji="1" lang="en-US" altLang="ja-JP" sz="1400" b="1" smtClean="0"/>
                  <a:t> : </a:t>
                </a:r>
                <a:r>
                  <a:rPr kumimoji="1" lang="ja-JP" altLang="en-US" sz="1400" b="1" smtClean="0"/>
                  <a:t>値</a:t>
                </a:r>
                <a:endParaRPr kumimoji="1" lang="ja-JP" altLang="en-US" sz="1400" b="1"/>
              </a:p>
            </p:txBody>
          </p:sp>
          <p:sp>
            <p:nvSpPr>
              <p:cNvPr id="78" name="角丸四角形 77"/>
              <p:cNvSpPr/>
              <p:nvPr/>
            </p:nvSpPr>
            <p:spPr bwMode="auto">
              <a:xfrm>
                <a:off x="3159656" y="1563736"/>
                <a:ext cx="1291540" cy="316056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dirty="0" smtClean="0">
                  <a:latin typeface="+mn-ea"/>
                </a:endParaRPr>
              </a:p>
            </p:txBody>
          </p:sp>
        </p:grpSp>
      </p:grpSp>
      <p:grpSp>
        <p:nvGrpSpPr>
          <p:cNvPr id="156" name="グループ化 155"/>
          <p:cNvGrpSpPr/>
          <p:nvPr/>
        </p:nvGrpSpPr>
        <p:grpSpPr>
          <a:xfrm>
            <a:off x="6660232" y="1583390"/>
            <a:ext cx="2218668" cy="334012"/>
            <a:chOff x="6118019" y="2487348"/>
            <a:chExt cx="1885363" cy="334012"/>
          </a:xfrm>
        </p:grpSpPr>
        <p:sp>
          <p:nvSpPr>
            <p:cNvPr id="157" name="テキスト ボックス 156"/>
            <p:cNvSpPr txBox="1"/>
            <p:nvPr/>
          </p:nvSpPr>
          <p:spPr>
            <a:xfrm>
              <a:off x="6137869" y="2513583"/>
              <a:ext cx="18655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b="1" smtClean="0"/>
                <a:t>nameserver : 8.8.8.8</a:t>
              </a:r>
              <a:endParaRPr kumimoji="1" lang="ja-JP" altLang="en-US" sz="1400" b="1"/>
            </a:p>
          </p:txBody>
        </p:sp>
        <p:sp>
          <p:nvSpPr>
            <p:cNvPr id="158" name="角丸四角形 157"/>
            <p:cNvSpPr/>
            <p:nvPr/>
          </p:nvSpPr>
          <p:spPr bwMode="auto">
            <a:xfrm>
              <a:off x="6118019" y="2487348"/>
              <a:ext cx="1826963" cy="323842"/>
            </a:xfrm>
            <a:prstGeom prst="roundRect">
              <a:avLst/>
            </a:prstGeom>
            <a:noFill/>
            <a:ln w="38100">
              <a:solidFill>
                <a:srgbClr val="FF505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latin typeface="+mn-ea"/>
              </a:endParaRPr>
            </a:p>
          </p:txBody>
        </p:sp>
      </p:grpSp>
      <p:cxnSp>
        <p:nvCxnSpPr>
          <p:cNvPr id="9" name="直線矢印コネクタ 8"/>
          <p:cNvCxnSpPr>
            <a:stCxn id="158" idx="1"/>
            <a:endCxn id="89" idx="3"/>
          </p:cNvCxnSpPr>
          <p:nvPr/>
        </p:nvCxnSpPr>
        <p:spPr bwMode="auto">
          <a:xfrm flipH="1">
            <a:off x="6127171" y="1745311"/>
            <a:ext cx="533061" cy="474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22580"/>
              </p:ext>
            </p:extLst>
          </p:nvPr>
        </p:nvGraphicFramePr>
        <p:xfrm>
          <a:off x="305146" y="4543615"/>
          <a:ext cx="8159603" cy="1676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51272">
                  <a:extLst>
                    <a:ext uri="{9D8B030D-6E8A-4147-A177-3AD203B41FA5}">
                      <a16:colId xmlns:a16="http://schemas.microsoft.com/office/drawing/2014/main" val="876623168"/>
                    </a:ext>
                  </a:extLst>
                </a:gridCol>
                <a:gridCol w="1582527">
                  <a:extLst>
                    <a:ext uri="{9D8B030D-6E8A-4147-A177-3AD203B41FA5}">
                      <a16:colId xmlns:a16="http://schemas.microsoft.com/office/drawing/2014/main" val="849810400"/>
                    </a:ext>
                  </a:extLst>
                </a:gridCol>
                <a:gridCol w="1657885">
                  <a:extLst>
                    <a:ext uri="{9D8B030D-6E8A-4147-A177-3AD203B41FA5}">
                      <a16:colId xmlns:a16="http://schemas.microsoft.com/office/drawing/2014/main" val="4265434035"/>
                    </a:ext>
                  </a:extLst>
                </a:gridCol>
                <a:gridCol w="1588445">
                  <a:extLst>
                    <a:ext uri="{9D8B030D-6E8A-4147-A177-3AD203B41FA5}">
                      <a16:colId xmlns:a16="http://schemas.microsoft.com/office/drawing/2014/main" val="998248930"/>
                    </a:ext>
                  </a:extLst>
                </a:gridCol>
                <a:gridCol w="2179474">
                  <a:extLst>
                    <a:ext uri="{9D8B030D-6E8A-4147-A177-3AD203B41FA5}">
                      <a16:colId xmlns:a16="http://schemas.microsoft.com/office/drawing/2014/main" val="1027503886"/>
                    </a:ext>
                  </a:extLst>
                </a:gridCol>
              </a:tblGrid>
              <a:tr h="32496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/>
                        <a:t>ホスト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hostname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nameserver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password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1" smtClean="0"/>
                        <a:t>server-admin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777560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ja-JP" altLang="en-US" sz="1600" b="1" smtClean="0"/>
                        <a:t>ホスト</a:t>
                      </a:r>
                      <a:r>
                        <a:rPr kumimoji="1" lang="en-US" altLang="ja-JP" sz="1600" b="1" smtClean="0"/>
                        <a:t>A</a:t>
                      </a:r>
                      <a:endParaRPr kumimoji="1" lang="ja-JP" altLang="en-US" sz="16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8.8.8.8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19530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ja-JP" altLang="en-US" sz="1600" b="1" smtClean="0"/>
                        <a:t>ホスト</a:t>
                      </a:r>
                      <a:r>
                        <a:rPr kumimoji="1" lang="en-US" altLang="ja-JP" sz="1600" b="1" smtClean="0"/>
                        <a:t>B</a:t>
                      </a:r>
                      <a:endParaRPr kumimoji="1" lang="ja-JP" altLang="en-US" sz="16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8.8.8.8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896124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ja-JP" altLang="en-US" sz="1600" b="1" smtClean="0"/>
                        <a:t>ホスト</a:t>
                      </a:r>
                      <a:r>
                        <a:rPr kumimoji="1" lang="en-US" altLang="ja-JP" sz="1600" b="1" smtClean="0"/>
                        <a:t>C</a:t>
                      </a:r>
                      <a:endParaRPr kumimoji="1" lang="ja-JP" altLang="en-US" sz="16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8.8.8.8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01993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ja-JP" altLang="en-US" sz="1600" b="1" smtClean="0"/>
                        <a:t>ホスト</a:t>
                      </a:r>
                      <a:r>
                        <a:rPr kumimoji="1" lang="en-US" altLang="ja-JP" sz="1600" b="1" smtClean="0"/>
                        <a:t>D</a:t>
                      </a:r>
                      <a:endParaRPr kumimoji="1" lang="ja-JP" altLang="en-US" sz="16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8.8.8.8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766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9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コンテンツ プレースホルダー 4"/>
          <p:cNvSpPr txBox="1">
            <a:spLocks/>
          </p:cNvSpPr>
          <p:nvPr/>
        </p:nvSpPr>
        <p:spPr bwMode="gray">
          <a:xfrm>
            <a:off x="88458" y="746221"/>
            <a:ext cx="8875055" cy="5779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ja-JP" altLang="en-US" sz="1800" smtClean="0"/>
              <a:t>ホストグループ</a:t>
            </a:r>
            <a:r>
              <a:rPr lang="ja-JP" altLang="en-US" sz="1800" b="1" smtClean="0">
                <a:solidFill>
                  <a:srgbClr val="FF0000"/>
                </a:solidFill>
              </a:rPr>
              <a:t>「</a:t>
            </a:r>
            <a:r>
              <a:rPr lang="en-US" altLang="ja-JP" sz="1800" b="1" smtClean="0">
                <a:solidFill>
                  <a:srgbClr val="FF0000"/>
                </a:solidFill>
              </a:rPr>
              <a:t>DB</a:t>
            </a:r>
            <a:r>
              <a:rPr lang="ja-JP" altLang="en-US" sz="1800" b="1" smtClean="0">
                <a:solidFill>
                  <a:srgbClr val="FF0000"/>
                </a:solidFill>
              </a:rPr>
              <a:t>サーバ群」「</a:t>
            </a:r>
            <a:r>
              <a:rPr lang="en-US" altLang="ja-JP" sz="1800" b="1" smtClean="0">
                <a:solidFill>
                  <a:srgbClr val="FF0000"/>
                </a:solidFill>
              </a:rPr>
              <a:t>WEB</a:t>
            </a:r>
            <a:r>
              <a:rPr lang="ja-JP" altLang="en-US" sz="1800" b="1" smtClean="0">
                <a:solidFill>
                  <a:srgbClr val="FF0000"/>
                </a:solidFill>
              </a:rPr>
              <a:t>サーバ群」</a:t>
            </a:r>
            <a:r>
              <a:rPr lang="ja-JP" altLang="en-US" sz="1800" smtClean="0"/>
              <a:t>に対してそれぞれパラメータを設定。</a:t>
            </a:r>
            <a:endParaRPr lang="ja-JP" altLang="en-US" sz="180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latin typeface="+mn-ea"/>
              </a:rPr>
              <a:t>2.5 </a:t>
            </a:r>
            <a:r>
              <a:rPr lang="ja-JP" altLang="en-US">
                <a:latin typeface="+mn-ea"/>
              </a:rPr>
              <a:t>ホストグループの利用例</a:t>
            </a:r>
            <a:r>
              <a:rPr lang="en-US" altLang="ja-JP">
                <a:latin typeface="+mn-ea"/>
              </a:rPr>
              <a:t>(3/4)</a:t>
            </a: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11696" y="4492489"/>
            <a:ext cx="3636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smtClean="0"/>
              <a:t>【</a:t>
            </a:r>
            <a:r>
              <a:rPr lang="ja-JP" altLang="en-US" sz="1200" b="1" smtClean="0"/>
              <a:t>各ホストのパラメータ</a:t>
            </a:r>
            <a:r>
              <a:rPr lang="en-US" altLang="ja-JP" sz="1200" b="1" smtClean="0"/>
              <a:t>】</a:t>
            </a:r>
            <a:endParaRPr lang="ja-JP" altLang="en-US" sz="1200" b="1"/>
          </a:p>
        </p:txBody>
      </p:sp>
      <p:graphicFrame>
        <p:nvGraphicFramePr>
          <p:cNvPr id="165" name="表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820940"/>
              </p:ext>
            </p:extLst>
          </p:nvPr>
        </p:nvGraphicFramePr>
        <p:xfrm>
          <a:off x="259207" y="4725144"/>
          <a:ext cx="8338484" cy="1676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76512">
                  <a:extLst>
                    <a:ext uri="{9D8B030D-6E8A-4147-A177-3AD203B41FA5}">
                      <a16:colId xmlns:a16="http://schemas.microsoft.com/office/drawing/2014/main" val="876623168"/>
                    </a:ext>
                  </a:extLst>
                </a:gridCol>
                <a:gridCol w="1617220">
                  <a:extLst>
                    <a:ext uri="{9D8B030D-6E8A-4147-A177-3AD203B41FA5}">
                      <a16:colId xmlns:a16="http://schemas.microsoft.com/office/drawing/2014/main" val="849810400"/>
                    </a:ext>
                  </a:extLst>
                </a:gridCol>
                <a:gridCol w="1694230">
                  <a:extLst>
                    <a:ext uri="{9D8B030D-6E8A-4147-A177-3AD203B41FA5}">
                      <a16:colId xmlns:a16="http://schemas.microsoft.com/office/drawing/2014/main" val="4265434035"/>
                    </a:ext>
                  </a:extLst>
                </a:gridCol>
                <a:gridCol w="1463199">
                  <a:extLst>
                    <a:ext uri="{9D8B030D-6E8A-4147-A177-3AD203B41FA5}">
                      <a16:colId xmlns:a16="http://schemas.microsoft.com/office/drawing/2014/main" val="998248930"/>
                    </a:ext>
                  </a:extLst>
                </a:gridCol>
                <a:gridCol w="2387323">
                  <a:extLst>
                    <a:ext uri="{9D8B030D-6E8A-4147-A177-3AD203B41FA5}">
                      <a16:colId xmlns:a16="http://schemas.microsoft.com/office/drawing/2014/main" val="1027503886"/>
                    </a:ext>
                  </a:extLst>
                </a:gridCol>
              </a:tblGrid>
              <a:tr h="32496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/>
                        <a:t>ホスト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hostname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nameserver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password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1" smtClean="0"/>
                        <a:t>server-admin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777560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ja-JP" altLang="en-US" sz="1600" b="1" smtClean="0">
                          <a:solidFill>
                            <a:schemeClr val="tx1"/>
                          </a:solidFill>
                        </a:rPr>
                        <a:t>ホスト</a:t>
                      </a:r>
                      <a:r>
                        <a:rPr kumimoji="1" lang="en-US" altLang="ja-JP" sz="1600" b="1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kumimoji="1" lang="ja-JP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solidFill>
                            <a:schemeClr val="tx1"/>
                          </a:solidFill>
                        </a:rPr>
                        <a:t>8.8.8.8</a:t>
                      </a:r>
                      <a:endParaRPr kumimoji="1" lang="ja-JP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password1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19530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ja-JP" altLang="en-US" sz="1600" b="1" smtClean="0">
                          <a:solidFill>
                            <a:schemeClr val="tx1"/>
                          </a:solidFill>
                        </a:rPr>
                        <a:t>ホスト</a:t>
                      </a:r>
                      <a:r>
                        <a:rPr kumimoji="1" lang="en-US" altLang="ja-JP" sz="1600" b="1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kumimoji="1" lang="ja-JP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solidFill>
                            <a:schemeClr val="tx1"/>
                          </a:solidFill>
                        </a:rPr>
                        <a:t>8.8.8.8</a:t>
                      </a:r>
                      <a:endParaRPr kumimoji="1" lang="ja-JP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password1</a:t>
                      </a:r>
                      <a:endParaRPr kumimoji="1" lang="ja-JP" altLang="en-US" sz="1600" b="1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896124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ja-JP" altLang="en-US" sz="1600" b="1" smtClean="0">
                          <a:solidFill>
                            <a:schemeClr val="tx1"/>
                          </a:solidFill>
                        </a:rPr>
                        <a:t>ホスト</a:t>
                      </a:r>
                      <a:r>
                        <a:rPr kumimoji="1" lang="en-US" altLang="ja-JP" sz="1600" b="1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kumimoji="1" lang="ja-JP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solidFill>
                            <a:schemeClr val="tx1"/>
                          </a:solidFill>
                        </a:rPr>
                        <a:t>8.8.8.8</a:t>
                      </a:r>
                      <a:endParaRPr kumimoji="1" lang="ja-JP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1" smtClean="0">
                          <a:solidFill>
                            <a:srgbClr val="FF0000"/>
                          </a:solidFill>
                        </a:rPr>
                        <a:t>admin@xxx.com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01993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ja-JP" altLang="en-US" sz="1600" b="1" smtClean="0">
                          <a:solidFill>
                            <a:schemeClr val="tx1"/>
                          </a:solidFill>
                        </a:rPr>
                        <a:t>ホスト</a:t>
                      </a:r>
                      <a:r>
                        <a:rPr kumimoji="1" lang="en-US" altLang="ja-JP" sz="1600" b="1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kumimoji="1" lang="ja-JP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solidFill>
                            <a:schemeClr val="tx1"/>
                          </a:solidFill>
                        </a:rPr>
                        <a:t>8.8.8.8</a:t>
                      </a:r>
                      <a:endParaRPr kumimoji="1" lang="ja-JP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admin@xxx.com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766557"/>
                  </a:ext>
                </a:extLst>
              </a:tr>
            </a:tbl>
          </a:graphicData>
        </a:graphic>
      </p:graphicFrame>
      <p:cxnSp>
        <p:nvCxnSpPr>
          <p:cNvPr id="166" name="カギ線コネクタ 165"/>
          <p:cNvCxnSpPr>
            <a:stCxn id="161" idx="1"/>
          </p:cNvCxnSpPr>
          <p:nvPr/>
        </p:nvCxnSpPr>
        <p:spPr bwMode="auto">
          <a:xfrm rot="10800000" flipV="1">
            <a:off x="4867075" y="1893578"/>
            <a:ext cx="1453861" cy="1683082"/>
          </a:xfrm>
          <a:prstGeom prst="bentConnector2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正方形/長方形 66"/>
          <p:cNvSpPr/>
          <p:nvPr/>
        </p:nvSpPr>
        <p:spPr bwMode="auto">
          <a:xfrm>
            <a:off x="266219" y="1504469"/>
            <a:ext cx="8608798" cy="2834970"/>
          </a:xfrm>
          <a:prstGeom prst="rect">
            <a:avLst/>
          </a:prstGeom>
          <a:solidFill>
            <a:srgbClr val="F3F8FF"/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68" name="正方形/長方形 67"/>
          <p:cNvSpPr/>
          <p:nvPr/>
        </p:nvSpPr>
        <p:spPr bwMode="auto">
          <a:xfrm>
            <a:off x="1967009" y="2992236"/>
            <a:ext cx="3046691" cy="1114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69" name="楕円 68"/>
          <p:cNvSpPr/>
          <p:nvPr/>
        </p:nvSpPr>
        <p:spPr bwMode="auto">
          <a:xfrm>
            <a:off x="2225269" y="3414466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ホスト</a:t>
            </a:r>
            <a:r>
              <a:rPr lang="en-US" altLang="ja-JP" sz="14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A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70" name="楕円 69"/>
          <p:cNvSpPr/>
          <p:nvPr/>
        </p:nvSpPr>
        <p:spPr bwMode="auto">
          <a:xfrm>
            <a:off x="3670650" y="3414466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ホスト</a:t>
            </a:r>
            <a:r>
              <a:rPr lang="en-US" altLang="ja-JP" sz="14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B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71" name="正方形/長方形 70"/>
          <p:cNvSpPr/>
          <p:nvPr/>
        </p:nvSpPr>
        <p:spPr bwMode="auto">
          <a:xfrm>
            <a:off x="5373750" y="2949972"/>
            <a:ext cx="2966865" cy="1149497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72" name="楕円 71"/>
          <p:cNvSpPr/>
          <p:nvPr/>
        </p:nvSpPr>
        <p:spPr bwMode="auto">
          <a:xfrm>
            <a:off x="5642510" y="3414466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ホスト</a:t>
            </a:r>
            <a:r>
              <a:rPr lang="en-US" altLang="ja-JP" sz="1400" b="1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C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3" name="楕円 72"/>
          <p:cNvSpPr/>
          <p:nvPr/>
        </p:nvSpPr>
        <p:spPr bwMode="auto">
          <a:xfrm>
            <a:off x="6930566" y="3414466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ホスト</a:t>
            </a:r>
            <a:r>
              <a:rPr lang="en-US" altLang="ja-JP" sz="1400" b="1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D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4" name="正方形/長方形 73"/>
          <p:cNvSpPr/>
          <p:nvPr/>
        </p:nvSpPr>
        <p:spPr bwMode="auto">
          <a:xfrm>
            <a:off x="4217242" y="1762177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+mn-ea"/>
              </a:rPr>
              <a:t>全体管理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正方形/長方形 74"/>
          <p:cNvSpPr/>
          <p:nvPr/>
        </p:nvSpPr>
        <p:spPr bwMode="auto">
          <a:xfrm>
            <a:off x="5959938" y="2813615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latin typeface="+mn-ea"/>
              </a:rPr>
              <a:t>WEB</a:t>
            </a:r>
            <a:r>
              <a:rPr lang="ja-JP" altLang="en-US" sz="1400" b="1">
                <a:solidFill>
                  <a:schemeClr val="bg1"/>
                </a:solidFill>
                <a:latin typeface="+mn-ea"/>
              </a:rPr>
              <a:t>サーバ群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正方形/長方形 75"/>
          <p:cNvSpPr/>
          <p:nvPr/>
        </p:nvSpPr>
        <p:spPr bwMode="auto">
          <a:xfrm>
            <a:off x="2549368" y="2813914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latin typeface="+mn-ea"/>
              </a:rPr>
              <a:t>DB</a:t>
            </a:r>
            <a:r>
              <a:rPr lang="ja-JP" altLang="en-US" sz="1400" b="1">
                <a:solidFill>
                  <a:schemeClr val="bg1"/>
                </a:solidFill>
                <a:latin typeface="+mn-ea"/>
              </a:rPr>
              <a:t>サーバ群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7" name="カギ線コネクタ 76"/>
          <p:cNvCxnSpPr>
            <a:stCxn id="74" idx="2"/>
            <a:endCxn id="76" idx="0"/>
          </p:cNvCxnSpPr>
          <p:nvPr/>
        </p:nvCxnSpPr>
        <p:spPr bwMode="auto">
          <a:xfrm rot="5400000">
            <a:off x="4019391" y="1677758"/>
            <a:ext cx="604437" cy="1667874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8" name="カギ線コネクタ 77"/>
          <p:cNvCxnSpPr>
            <a:stCxn id="74" idx="2"/>
            <a:endCxn id="75" idx="0"/>
          </p:cNvCxnSpPr>
          <p:nvPr/>
        </p:nvCxnSpPr>
        <p:spPr bwMode="auto">
          <a:xfrm rot="16200000" flipH="1">
            <a:off x="5724825" y="1640198"/>
            <a:ext cx="604138" cy="174269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153" name="グループ化 152"/>
          <p:cNvGrpSpPr/>
          <p:nvPr/>
        </p:nvGrpSpPr>
        <p:grpSpPr>
          <a:xfrm>
            <a:off x="1788800" y="1757467"/>
            <a:ext cx="3040363" cy="307777"/>
            <a:chOff x="284915" y="2481473"/>
            <a:chExt cx="3040363" cy="307777"/>
          </a:xfrm>
        </p:grpSpPr>
        <p:sp>
          <p:nvSpPr>
            <p:cNvPr id="154" name="テキスト ボックス 153"/>
            <p:cNvSpPr txBox="1"/>
            <p:nvPr/>
          </p:nvSpPr>
          <p:spPr>
            <a:xfrm>
              <a:off x="331970" y="2481473"/>
              <a:ext cx="2993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b="1" smtClean="0"/>
                <a:t>password : password1</a:t>
              </a:r>
              <a:endParaRPr kumimoji="1" lang="ja-JP" altLang="en-US" sz="1400" b="1"/>
            </a:p>
          </p:txBody>
        </p:sp>
        <p:sp>
          <p:nvSpPr>
            <p:cNvPr id="155" name="角丸四角形 154"/>
            <p:cNvSpPr/>
            <p:nvPr/>
          </p:nvSpPr>
          <p:spPr bwMode="auto">
            <a:xfrm>
              <a:off x="284915" y="2481473"/>
              <a:ext cx="2403042" cy="29091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b="1" dirty="0" smtClean="0">
                <a:latin typeface="+mn-ea"/>
              </a:endParaRPr>
            </a:p>
          </p:txBody>
        </p:sp>
      </p:grpSp>
      <p:grpSp>
        <p:nvGrpSpPr>
          <p:cNvPr id="159" name="グループ化 158"/>
          <p:cNvGrpSpPr/>
          <p:nvPr/>
        </p:nvGrpSpPr>
        <p:grpSpPr>
          <a:xfrm>
            <a:off x="6320936" y="1620640"/>
            <a:ext cx="2077252" cy="545875"/>
            <a:chOff x="7614544" y="3166743"/>
            <a:chExt cx="1634891" cy="319710"/>
          </a:xfrm>
        </p:grpSpPr>
        <p:sp>
          <p:nvSpPr>
            <p:cNvPr id="160" name="Rectangle 6"/>
            <p:cNvSpPr>
              <a:spLocks noChangeArrowheads="1"/>
            </p:cNvSpPr>
            <p:nvPr/>
          </p:nvSpPr>
          <p:spPr bwMode="auto">
            <a:xfrm>
              <a:off x="7702757" y="3203648"/>
              <a:ext cx="1546678" cy="252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1400" b="1" smtClean="0"/>
                <a:t>server-admin : admin@xxx.com</a:t>
              </a:r>
              <a:endParaRPr lang="ja-JP" altLang="en-US" sz="1400" b="1"/>
            </a:p>
          </p:txBody>
        </p:sp>
        <p:sp>
          <p:nvSpPr>
            <p:cNvPr id="161" name="角丸四角形 160"/>
            <p:cNvSpPr/>
            <p:nvPr/>
          </p:nvSpPr>
          <p:spPr bwMode="auto">
            <a:xfrm>
              <a:off x="7614544" y="3166743"/>
              <a:ext cx="1592205" cy="31971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b="1" dirty="0" smtClean="0">
                <a:latin typeface="+mn-ea"/>
              </a:endParaRPr>
            </a:p>
          </p:txBody>
        </p:sp>
      </p:grpSp>
      <p:cxnSp>
        <p:nvCxnSpPr>
          <p:cNvPr id="97" name="直線矢印コネクタ 96"/>
          <p:cNvCxnSpPr>
            <a:stCxn id="155" idx="2"/>
          </p:cNvCxnSpPr>
          <p:nvPr/>
        </p:nvCxnSpPr>
        <p:spPr bwMode="auto">
          <a:xfrm>
            <a:off x="2990321" y="2048384"/>
            <a:ext cx="2224" cy="78002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44" name="グループ化 43"/>
          <p:cNvGrpSpPr/>
          <p:nvPr/>
        </p:nvGrpSpPr>
        <p:grpSpPr>
          <a:xfrm>
            <a:off x="179390" y="1504581"/>
            <a:ext cx="1547017" cy="2820344"/>
            <a:chOff x="200382" y="1492732"/>
            <a:chExt cx="1547017" cy="2820344"/>
          </a:xfrm>
        </p:grpSpPr>
        <p:sp>
          <p:nvSpPr>
            <p:cNvPr id="45" name="正方形/長方形 44"/>
            <p:cNvSpPr/>
            <p:nvPr/>
          </p:nvSpPr>
          <p:spPr bwMode="auto">
            <a:xfrm>
              <a:off x="290282" y="1492732"/>
              <a:ext cx="1409374" cy="28203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200382" y="1573952"/>
              <a:ext cx="1499274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smtClean="0"/>
                <a:t>【</a:t>
              </a:r>
              <a:r>
                <a:rPr kumimoji="1" lang="ja-JP" altLang="en-US" sz="1400" b="1" smtClean="0"/>
                <a:t>凡例</a:t>
              </a:r>
              <a:r>
                <a:rPr kumimoji="1" lang="en-US" altLang="ja-JP" sz="1400" b="1" smtClean="0"/>
                <a:t>】</a:t>
              </a:r>
              <a:endParaRPr kumimoji="1" lang="en-US" altLang="ja-JP" sz="1400" smtClean="0"/>
            </a:p>
          </p:txBody>
        </p:sp>
        <p:grpSp>
          <p:nvGrpSpPr>
            <p:cNvPr id="47" name="グループ化 46"/>
            <p:cNvGrpSpPr/>
            <p:nvPr/>
          </p:nvGrpSpPr>
          <p:grpSpPr>
            <a:xfrm>
              <a:off x="396673" y="1923797"/>
              <a:ext cx="1350726" cy="336308"/>
              <a:chOff x="475107" y="1703587"/>
              <a:chExt cx="1207164" cy="276266"/>
            </a:xfrm>
          </p:grpSpPr>
          <p:sp>
            <p:nvSpPr>
              <p:cNvPr id="55" name="正方形/長方形 54"/>
              <p:cNvSpPr/>
              <p:nvPr/>
            </p:nvSpPr>
            <p:spPr bwMode="auto">
              <a:xfrm>
                <a:off x="475107" y="1703587"/>
                <a:ext cx="1092938" cy="276266"/>
              </a:xfrm>
              <a:prstGeom prst="rect">
                <a:avLst/>
              </a:prstGeom>
              <a:solidFill>
                <a:srgbClr val="0070C0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latin typeface="+mn-ea"/>
                </a:endParaRPr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490684" y="1752308"/>
                <a:ext cx="1191587" cy="227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 b="1" smtClean="0">
                    <a:solidFill>
                      <a:schemeClr val="bg1"/>
                    </a:solidFill>
                  </a:rPr>
                  <a:t>ホストグループ</a:t>
                </a:r>
                <a:endParaRPr kumimoji="1" lang="ja-JP" altLang="en-US" sz="12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8" name="グループ化 47"/>
            <p:cNvGrpSpPr/>
            <p:nvPr/>
          </p:nvGrpSpPr>
          <p:grpSpPr>
            <a:xfrm>
              <a:off x="376726" y="2392012"/>
              <a:ext cx="1334804" cy="311902"/>
              <a:chOff x="403159" y="2693086"/>
              <a:chExt cx="1334804" cy="311902"/>
            </a:xfrm>
          </p:grpSpPr>
          <p:cxnSp>
            <p:nvCxnSpPr>
              <p:cNvPr id="52" name="直線矢印コネクタ 51"/>
              <p:cNvCxnSpPr/>
              <p:nvPr/>
            </p:nvCxnSpPr>
            <p:spPr bwMode="auto">
              <a:xfrm>
                <a:off x="724180" y="2805945"/>
                <a:ext cx="596553" cy="0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53" name="テキスト ボックス 52"/>
              <p:cNvSpPr txBox="1"/>
              <p:nvPr/>
            </p:nvSpPr>
            <p:spPr>
              <a:xfrm>
                <a:off x="403159" y="2697211"/>
                <a:ext cx="3733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b="1" smtClean="0"/>
                  <a:t>親</a:t>
                </a:r>
                <a:endParaRPr lang="ja-JP" altLang="en-US" sz="1400" b="1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1364591" y="2693086"/>
                <a:ext cx="3733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b="1" smtClean="0"/>
                  <a:t>子</a:t>
                </a:r>
                <a:endParaRPr lang="ja-JP" altLang="en-US" sz="1400" b="1"/>
              </a:p>
            </p:txBody>
          </p:sp>
        </p:grpSp>
        <p:grpSp>
          <p:nvGrpSpPr>
            <p:cNvPr id="49" name="グループ化 48"/>
            <p:cNvGrpSpPr/>
            <p:nvPr/>
          </p:nvGrpSpPr>
          <p:grpSpPr>
            <a:xfrm>
              <a:off x="347068" y="2934921"/>
              <a:ext cx="1379736" cy="328954"/>
              <a:chOff x="3159281" y="1563736"/>
              <a:chExt cx="1379736" cy="328954"/>
            </a:xfrm>
          </p:grpSpPr>
          <p:sp>
            <p:nvSpPr>
              <p:cNvPr id="50" name="テキスト ボックス 49"/>
              <p:cNvSpPr txBox="1"/>
              <p:nvPr/>
            </p:nvSpPr>
            <p:spPr>
              <a:xfrm>
                <a:off x="3159281" y="1584913"/>
                <a:ext cx="13797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 b="1" smtClean="0"/>
                  <a:t>パラメータ</a:t>
                </a:r>
                <a:r>
                  <a:rPr kumimoji="1" lang="en-US" altLang="ja-JP" sz="1400" b="1" smtClean="0"/>
                  <a:t> : </a:t>
                </a:r>
                <a:r>
                  <a:rPr kumimoji="1" lang="ja-JP" altLang="en-US" sz="1400" b="1" smtClean="0"/>
                  <a:t>値</a:t>
                </a:r>
                <a:endParaRPr kumimoji="1" lang="ja-JP" altLang="en-US" sz="1400" b="1"/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3169083" y="1563736"/>
                <a:ext cx="1291540" cy="316056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dirty="0" smtClean="0">
                  <a:latin typeface="+mn-ea"/>
                </a:endParaRPr>
              </a:p>
            </p:txBody>
          </p:sp>
        </p:grpSp>
      </p:grpSp>
      <p:cxnSp>
        <p:nvCxnSpPr>
          <p:cNvPr id="57" name="直線矢印コネクタ 56"/>
          <p:cNvCxnSpPr>
            <a:stCxn id="161" idx="2"/>
          </p:cNvCxnSpPr>
          <p:nvPr/>
        </p:nvCxnSpPr>
        <p:spPr bwMode="auto">
          <a:xfrm>
            <a:off x="7332443" y="2166515"/>
            <a:ext cx="0" cy="65526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081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コンテンツ プレースホルダー 4"/>
          <p:cNvSpPr txBox="1">
            <a:spLocks/>
          </p:cNvSpPr>
          <p:nvPr/>
        </p:nvSpPr>
        <p:spPr bwMode="gray">
          <a:xfrm>
            <a:off x="89555" y="746221"/>
            <a:ext cx="8875055" cy="5779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ja-JP" altLang="en-US" sz="1800" b="1" smtClean="0">
                <a:solidFill>
                  <a:srgbClr val="FF0000"/>
                </a:solidFill>
              </a:rPr>
              <a:t>各ホスト</a:t>
            </a:r>
            <a:r>
              <a:rPr lang="ja-JP" altLang="en-US" sz="1800"/>
              <a:t>に</a:t>
            </a:r>
            <a:r>
              <a:rPr lang="ja-JP" altLang="en-US" sz="1800" smtClean="0"/>
              <a:t>対して個別にパラメータ</a:t>
            </a:r>
            <a:r>
              <a:rPr lang="ja-JP" altLang="en-US" sz="1800"/>
              <a:t>を</a:t>
            </a:r>
            <a:r>
              <a:rPr lang="ja-JP" altLang="en-US" sz="1800" smtClean="0"/>
              <a:t>設定。</a:t>
            </a:r>
            <a:endParaRPr lang="ja-JP" altLang="en-US" sz="180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latin typeface="+mn-ea"/>
              </a:rPr>
              <a:t>2.5 </a:t>
            </a:r>
            <a:r>
              <a:rPr lang="ja-JP" altLang="en-US">
                <a:latin typeface="+mn-ea"/>
              </a:rPr>
              <a:t>ホストグループの利用例</a:t>
            </a:r>
            <a:r>
              <a:rPr lang="en-US" altLang="ja-JP">
                <a:latin typeface="+mn-ea"/>
              </a:rPr>
              <a:t>(4/4)</a:t>
            </a: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89831" y="4467136"/>
            <a:ext cx="2091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smtClean="0"/>
              <a:t>【</a:t>
            </a:r>
            <a:r>
              <a:rPr lang="ja-JP" altLang="en-US" sz="1200" b="1" smtClean="0"/>
              <a:t>各ホストのパラメータ</a:t>
            </a:r>
            <a:r>
              <a:rPr lang="en-US" altLang="ja-JP" sz="1200" b="1" smtClean="0"/>
              <a:t>】</a:t>
            </a:r>
            <a:endParaRPr lang="ja-JP" altLang="en-US" sz="1200" b="1"/>
          </a:p>
        </p:txBody>
      </p:sp>
      <p:cxnSp>
        <p:nvCxnSpPr>
          <p:cNvPr id="56" name="カギ線コネクタ 55"/>
          <p:cNvCxnSpPr/>
          <p:nvPr/>
        </p:nvCxnSpPr>
        <p:spPr bwMode="auto">
          <a:xfrm rot="10800000" flipV="1">
            <a:off x="5880398" y="2105261"/>
            <a:ext cx="1688669" cy="1796164"/>
          </a:xfrm>
          <a:prstGeom prst="bentConnector2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正方形/長方形 56"/>
          <p:cNvSpPr/>
          <p:nvPr/>
        </p:nvSpPr>
        <p:spPr bwMode="auto">
          <a:xfrm>
            <a:off x="243742" y="1321891"/>
            <a:ext cx="8608798" cy="2957748"/>
          </a:xfrm>
          <a:prstGeom prst="rect">
            <a:avLst/>
          </a:prstGeom>
          <a:solidFill>
            <a:srgbClr val="F3F8FF"/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1923067" y="2444893"/>
            <a:ext cx="3046691" cy="1119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60" name="楕円 59"/>
          <p:cNvSpPr/>
          <p:nvPr/>
        </p:nvSpPr>
        <p:spPr bwMode="auto">
          <a:xfrm>
            <a:off x="2181327" y="2909327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ホスト</a:t>
            </a:r>
            <a:r>
              <a:rPr lang="en-US" altLang="ja-JP" sz="14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A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61" name="楕円 60"/>
          <p:cNvSpPr/>
          <p:nvPr/>
        </p:nvSpPr>
        <p:spPr bwMode="auto">
          <a:xfrm>
            <a:off x="3588608" y="2909327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ホスト</a:t>
            </a:r>
            <a:r>
              <a:rPr lang="en-US" altLang="ja-JP" sz="14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B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66" name="正方形/長方形 65"/>
          <p:cNvSpPr/>
          <p:nvPr/>
        </p:nvSpPr>
        <p:spPr bwMode="auto">
          <a:xfrm>
            <a:off x="5329808" y="2402629"/>
            <a:ext cx="2966865" cy="1161333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67" name="楕円 66"/>
          <p:cNvSpPr/>
          <p:nvPr/>
        </p:nvSpPr>
        <p:spPr bwMode="auto">
          <a:xfrm>
            <a:off x="5598568" y="2909327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ホスト</a:t>
            </a:r>
            <a:r>
              <a:rPr lang="en-US" altLang="ja-JP" sz="1400" b="1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C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68" name="楕円 67"/>
          <p:cNvSpPr/>
          <p:nvPr/>
        </p:nvSpPr>
        <p:spPr bwMode="auto">
          <a:xfrm>
            <a:off x="6886624" y="2909327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ホスト</a:t>
            </a:r>
            <a:r>
              <a:rPr lang="en-US" altLang="ja-JP" sz="1400" b="1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D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69" name="正方形/長方形 68"/>
          <p:cNvSpPr/>
          <p:nvPr/>
        </p:nvSpPr>
        <p:spPr bwMode="auto">
          <a:xfrm>
            <a:off x="4173300" y="1481375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+mn-ea"/>
              </a:rPr>
              <a:t>全体管理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正方形/長方形 73"/>
          <p:cNvSpPr/>
          <p:nvPr/>
        </p:nvSpPr>
        <p:spPr bwMode="auto">
          <a:xfrm>
            <a:off x="5915996" y="2266272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latin typeface="+mn-ea"/>
              </a:rPr>
              <a:t>WEB</a:t>
            </a:r>
            <a:r>
              <a:rPr lang="ja-JP" altLang="en-US" sz="1400" b="1">
                <a:solidFill>
                  <a:schemeClr val="bg1"/>
                </a:solidFill>
                <a:latin typeface="+mn-ea"/>
              </a:rPr>
              <a:t>サーバ群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正方形/長方形 74"/>
          <p:cNvSpPr/>
          <p:nvPr/>
        </p:nvSpPr>
        <p:spPr bwMode="auto">
          <a:xfrm>
            <a:off x="2505426" y="2266571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latin typeface="+mn-ea"/>
              </a:rPr>
              <a:t>DB</a:t>
            </a:r>
            <a:r>
              <a:rPr lang="ja-JP" altLang="en-US" sz="1400" b="1">
                <a:solidFill>
                  <a:schemeClr val="bg1"/>
                </a:solidFill>
                <a:latin typeface="+mn-ea"/>
              </a:rPr>
              <a:t>サーバ群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6" name="カギ線コネクタ 75"/>
          <p:cNvCxnSpPr>
            <a:stCxn id="69" idx="2"/>
            <a:endCxn id="75" idx="0"/>
          </p:cNvCxnSpPr>
          <p:nvPr/>
        </p:nvCxnSpPr>
        <p:spPr bwMode="auto">
          <a:xfrm rot="5400000">
            <a:off x="4108719" y="1263686"/>
            <a:ext cx="337896" cy="1667874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7" name="カギ線コネクタ 76"/>
          <p:cNvCxnSpPr>
            <a:stCxn id="69" idx="2"/>
            <a:endCxn id="74" idx="0"/>
          </p:cNvCxnSpPr>
          <p:nvPr/>
        </p:nvCxnSpPr>
        <p:spPr bwMode="auto">
          <a:xfrm rot="16200000" flipH="1">
            <a:off x="5814154" y="1226125"/>
            <a:ext cx="337597" cy="174269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8" name="グループ化 7"/>
          <p:cNvGrpSpPr/>
          <p:nvPr/>
        </p:nvGrpSpPr>
        <p:grpSpPr>
          <a:xfrm>
            <a:off x="1850552" y="3878996"/>
            <a:ext cx="1795582" cy="286426"/>
            <a:chOff x="1911315" y="4040746"/>
            <a:chExt cx="1795582" cy="286426"/>
          </a:xfrm>
        </p:grpSpPr>
        <p:sp>
          <p:nvSpPr>
            <p:cNvPr id="63" name="テキスト ボックス 62"/>
            <p:cNvSpPr txBox="1"/>
            <p:nvPr/>
          </p:nvSpPr>
          <p:spPr>
            <a:xfrm>
              <a:off x="1924360" y="4050173"/>
              <a:ext cx="1782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b="1" smtClean="0"/>
                <a:t>hostname : </a:t>
              </a:r>
              <a:r>
                <a:rPr lang="en-US" altLang="ja-JP" sz="1200" b="1" smtClean="0"/>
                <a:t>host-A</a:t>
              </a:r>
              <a:endParaRPr kumimoji="1" lang="ja-JP" altLang="en-US" sz="1200" b="1"/>
            </a:p>
          </p:txBody>
        </p:sp>
        <p:sp>
          <p:nvSpPr>
            <p:cNvPr id="64" name="角丸四角形 63"/>
            <p:cNvSpPr/>
            <p:nvPr/>
          </p:nvSpPr>
          <p:spPr bwMode="auto">
            <a:xfrm>
              <a:off x="1911315" y="4040746"/>
              <a:ext cx="1659912" cy="2679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grpSp>
        <p:nvGrpSpPr>
          <p:cNvPr id="104" name="グループ化 103"/>
          <p:cNvGrpSpPr/>
          <p:nvPr/>
        </p:nvGrpSpPr>
        <p:grpSpPr>
          <a:xfrm>
            <a:off x="3600750" y="3876437"/>
            <a:ext cx="1775589" cy="464356"/>
            <a:chOff x="1901090" y="4037265"/>
            <a:chExt cx="1558104" cy="464356"/>
          </a:xfrm>
        </p:grpSpPr>
        <p:sp>
          <p:nvSpPr>
            <p:cNvPr id="105" name="テキスト ボックス 104"/>
            <p:cNvSpPr txBox="1"/>
            <p:nvPr/>
          </p:nvSpPr>
          <p:spPr>
            <a:xfrm>
              <a:off x="1901090" y="4039956"/>
              <a:ext cx="1558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b="1" smtClean="0"/>
                <a:t>hostname : </a:t>
              </a:r>
              <a:r>
                <a:rPr lang="en-US" altLang="ja-JP" sz="1200" b="1" smtClean="0"/>
                <a:t>host-B</a:t>
              </a:r>
              <a:endParaRPr kumimoji="1" lang="ja-JP" altLang="en-US" sz="1200" b="1"/>
            </a:p>
          </p:txBody>
        </p:sp>
        <p:sp>
          <p:nvSpPr>
            <p:cNvPr id="106" name="角丸四角形 105"/>
            <p:cNvSpPr/>
            <p:nvPr/>
          </p:nvSpPr>
          <p:spPr bwMode="auto">
            <a:xfrm>
              <a:off x="1911315" y="4037265"/>
              <a:ext cx="1433311" cy="27138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grpSp>
        <p:nvGrpSpPr>
          <p:cNvPr id="107" name="グループ化 106"/>
          <p:cNvGrpSpPr/>
          <p:nvPr/>
        </p:nvGrpSpPr>
        <p:grpSpPr>
          <a:xfrm>
            <a:off x="7140456" y="3867615"/>
            <a:ext cx="1712084" cy="288380"/>
            <a:chOff x="1895432" y="4028443"/>
            <a:chExt cx="1712084" cy="288380"/>
          </a:xfrm>
        </p:grpSpPr>
        <p:sp>
          <p:nvSpPr>
            <p:cNvPr id="108" name="テキスト ボックス 107"/>
            <p:cNvSpPr txBox="1"/>
            <p:nvPr/>
          </p:nvSpPr>
          <p:spPr>
            <a:xfrm>
              <a:off x="1895432" y="4039824"/>
              <a:ext cx="1712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b="1" smtClean="0"/>
                <a:t>hostname : </a:t>
              </a:r>
              <a:r>
                <a:rPr lang="en-US" altLang="ja-JP" sz="1200" b="1" smtClean="0"/>
                <a:t>host-D</a:t>
              </a:r>
              <a:endParaRPr kumimoji="1" lang="ja-JP" altLang="en-US" sz="1200" b="1"/>
            </a:p>
          </p:txBody>
        </p:sp>
        <p:sp>
          <p:nvSpPr>
            <p:cNvPr id="109" name="角丸四角形 108"/>
            <p:cNvSpPr/>
            <p:nvPr/>
          </p:nvSpPr>
          <p:spPr bwMode="auto">
            <a:xfrm>
              <a:off x="1911314" y="4028443"/>
              <a:ext cx="1658461" cy="28020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grpSp>
        <p:nvGrpSpPr>
          <p:cNvPr id="110" name="グループ化 109"/>
          <p:cNvGrpSpPr/>
          <p:nvPr/>
        </p:nvGrpSpPr>
        <p:grpSpPr>
          <a:xfrm>
            <a:off x="5321140" y="3867615"/>
            <a:ext cx="2020372" cy="295869"/>
            <a:chOff x="1911315" y="4028443"/>
            <a:chExt cx="1868126" cy="295869"/>
          </a:xfrm>
        </p:grpSpPr>
        <p:sp>
          <p:nvSpPr>
            <p:cNvPr id="111" name="テキスト ボックス 110"/>
            <p:cNvSpPr txBox="1"/>
            <p:nvPr/>
          </p:nvSpPr>
          <p:spPr>
            <a:xfrm>
              <a:off x="1932874" y="4047313"/>
              <a:ext cx="18465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b="1" smtClean="0"/>
                <a:t>hostname : </a:t>
              </a:r>
              <a:r>
                <a:rPr lang="en-US" altLang="ja-JP" sz="1200" b="1" smtClean="0"/>
                <a:t>host-C</a:t>
              </a:r>
              <a:endParaRPr kumimoji="1" lang="ja-JP" altLang="en-US" sz="1200" b="1"/>
            </a:p>
          </p:txBody>
        </p:sp>
        <p:sp>
          <p:nvSpPr>
            <p:cNvPr id="112" name="角丸四角形 111"/>
            <p:cNvSpPr/>
            <p:nvPr/>
          </p:nvSpPr>
          <p:spPr bwMode="auto">
            <a:xfrm>
              <a:off x="1911315" y="4028443"/>
              <a:ext cx="1556162" cy="28020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cxnSp>
        <p:nvCxnSpPr>
          <p:cNvPr id="10" name="直線矢印コネクタ 9"/>
          <p:cNvCxnSpPr>
            <a:endCxn id="60" idx="4"/>
          </p:cNvCxnSpPr>
          <p:nvPr/>
        </p:nvCxnSpPr>
        <p:spPr bwMode="auto">
          <a:xfrm flipV="1">
            <a:off x="2728521" y="3388010"/>
            <a:ext cx="0" cy="44910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3" name="直線矢印コネクタ 112"/>
          <p:cNvCxnSpPr/>
          <p:nvPr/>
        </p:nvCxnSpPr>
        <p:spPr bwMode="auto">
          <a:xfrm flipV="1">
            <a:off x="4223489" y="3349254"/>
            <a:ext cx="0" cy="48786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4" name="直線矢印コネクタ 113"/>
          <p:cNvCxnSpPr/>
          <p:nvPr/>
        </p:nvCxnSpPr>
        <p:spPr bwMode="auto">
          <a:xfrm flipV="1">
            <a:off x="6139792" y="3410737"/>
            <a:ext cx="0" cy="44910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5" name="直線矢印コネクタ 114"/>
          <p:cNvCxnSpPr/>
          <p:nvPr/>
        </p:nvCxnSpPr>
        <p:spPr bwMode="auto">
          <a:xfrm flipV="1">
            <a:off x="7564962" y="3388010"/>
            <a:ext cx="0" cy="44910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48" name="グループ化 47"/>
          <p:cNvGrpSpPr/>
          <p:nvPr/>
        </p:nvGrpSpPr>
        <p:grpSpPr>
          <a:xfrm>
            <a:off x="145228" y="1322724"/>
            <a:ext cx="1547017" cy="2956914"/>
            <a:chOff x="200382" y="1492732"/>
            <a:chExt cx="1547017" cy="2956914"/>
          </a:xfrm>
        </p:grpSpPr>
        <p:sp>
          <p:nvSpPr>
            <p:cNvPr id="49" name="正方形/長方形 48"/>
            <p:cNvSpPr/>
            <p:nvPr/>
          </p:nvSpPr>
          <p:spPr bwMode="auto">
            <a:xfrm>
              <a:off x="290282" y="1492732"/>
              <a:ext cx="1409374" cy="29569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200382" y="1573952"/>
              <a:ext cx="1499274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smtClean="0"/>
                <a:t>【</a:t>
              </a:r>
              <a:r>
                <a:rPr kumimoji="1" lang="ja-JP" altLang="en-US" sz="1400" b="1" smtClean="0"/>
                <a:t>凡例</a:t>
              </a:r>
              <a:r>
                <a:rPr kumimoji="1" lang="en-US" altLang="ja-JP" sz="1400" b="1" smtClean="0"/>
                <a:t>】</a:t>
              </a:r>
              <a:endParaRPr kumimoji="1" lang="en-US" altLang="ja-JP" sz="1400" smtClean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396673" y="1923797"/>
              <a:ext cx="1350726" cy="336308"/>
              <a:chOff x="475107" y="1703587"/>
              <a:chExt cx="1207164" cy="276266"/>
            </a:xfrm>
          </p:grpSpPr>
          <p:sp>
            <p:nvSpPr>
              <p:cNvPr id="70" name="正方形/長方形 69"/>
              <p:cNvSpPr/>
              <p:nvPr/>
            </p:nvSpPr>
            <p:spPr bwMode="auto">
              <a:xfrm>
                <a:off x="475107" y="1703587"/>
                <a:ext cx="1092938" cy="276266"/>
              </a:xfrm>
              <a:prstGeom prst="rect">
                <a:avLst/>
              </a:prstGeom>
              <a:solidFill>
                <a:srgbClr val="0070C0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latin typeface="+mn-ea"/>
                </a:endParaRPr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490684" y="1752308"/>
                <a:ext cx="1191587" cy="227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 b="1" smtClean="0">
                    <a:solidFill>
                      <a:schemeClr val="bg1"/>
                    </a:solidFill>
                  </a:rPr>
                  <a:t>ホストグループ</a:t>
                </a:r>
                <a:endParaRPr kumimoji="1" lang="ja-JP" altLang="en-US" sz="12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2" name="グループ化 51"/>
            <p:cNvGrpSpPr/>
            <p:nvPr/>
          </p:nvGrpSpPr>
          <p:grpSpPr>
            <a:xfrm>
              <a:off x="376726" y="2392012"/>
              <a:ext cx="1334804" cy="311902"/>
              <a:chOff x="403159" y="2693086"/>
              <a:chExt cx="1334804" cy="311902"/>
            </a:xfrm>
          </p:grpSpPr>
          <p:cxnSp>
            <p:nvCxnSpPr>
              <p:cNvPr id="58" name="直線矢印コネクタ 57"/>
              <p:cNvCxnSpPr/>
              <p:nvPr/>
            </p:nvCxnSpPr>
            <p:spPr bwMode="auto">
              <a:xfrm>
                <a:off x="724180" y="2805945"/>
                <a:ext cx="596553" cy="0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62" name="テキスト ボックス 61"/>
              <p:cNvSpPr txBox="1"/>
              <p:nvPr/>
            </p:nvSpPr>
            <p:spPr>
              <a:xfrm>
                <a:off x="403159" y="2697211"/>
                <a:ext cx="3733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b="1" smtClean="0"/>
                  <a:t>親</a:t>
                </a:r>
                <a:endParaRPr lang="ja-JP" altLang="en-US" sz="1400" b="1"/>
              </a:p>
            </p:txBody>
          </p:sp>
          <p:sp>
            <p:nvSpPr>
              <p:cNvPr id="65" name="テキスト ボックス 64"/>
              <p:cNvSpPr txBox="1"/>
              <p:nvPr/>
            </p:nvSpPr>
            <p:spPr>
              <a:xfrm>
                <a:off x="1364591" y="2693086"/>
                <a:ext cx="3733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b="1" smtClean="0"/>
                  <a:t>子</a:t>
                </a:r>
                <a:endParaRPr lang="ja-JP" altLang="en-US" sz="1400" b="1"/>
              </a:p>
            </p:txBody>
          </p:sp>
        </p:grpSp>
        <p:grpSp>
          <p:nvGrpSpPr>
            <p:cNvPr id="53" name="グループ化 52"/>
            <p:cNvGrpSpPr/>
            <p:nvPr/>
          </p:nvGrpSpPr>
          <p:grpSpPr>
            <a:xfrm>
              <a:off x="347068" y="2934921"/>
              <a:ext cx="1379736" cy="328954"/>
              <a:chOff x="3159281" y="1563736"/>
              <a:chExt cx="1379736" cy="328954"/>
            </a:xfrm>
          </p:grpSpPr>
          <p:sp>
            <p:nvSpPr>
              <p:cNvPr id="54" name="テキスト ボックス 53"/>
              <p:cNvSpPr txBox="1"/>
              <p:nvPr/>
            </p:nvSpPr>
            <p:spPr>
              <a:xfrm>
                <a:off x="3159281" y="1584913"/>
                <a:ext cx="13797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 b="1" smtClean="0"/>
                  <a:t>パラメータ</a:t>
                </a:r>
                <a:r>
                  <a:rPr kumimoji="1" lang="en-US" altLang="ja-JP" sz="1400" b="1" smtClean="0"/>
                  <a:t> : </a:t>
                </a:r>
                <a:r>
                  <a:rPr kumimoji="1" lang="ja-JP" altLang="en-US" sz="1400" b="1" smtClean="0"/>
                  <a:t>値</a:t>
                </a:r>
                <a:endParaRPr kumimoji="1" lang="ja-JP" altLang="en-US" sz="1400" b="1"/>
              </a:p>
            </p:txBody>
          </p:sp>
          <p:sp>
            <p:nvSpPr>
              <p:cNvPr id="55" name="角丸四角形 54"/>
              <p:cNvSpPr/>
              <p:nvPr/>
            </p:nvSpPr>
            <p:spPr bwMode="auto">
              <a:xfrm>
                <a:off x="3159656" y="1563736"/>
                <a:ext cx="1291540" cy="316056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dirty="0" smtClean="0">
                  <a:latin typeface="+mn-ea"/>
                </a:endParaRPr>
              </a:p>
            </p:txBody>
          </p:sp>
        </p:grpSp>
      </p:grpSp>
      <p:graphicFrame>
        <p:nvGraphicFramePr>
          <p:cNvPr id="72" name="表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5534"/>
              </p:ext>
            </p:extLst>
          </p:nvPr>
        </p:nvGraphicFramePr>
        <p:xfrm>
          <a:off x="291914" y="4717824"/>
          <a:ext cx="8228991" cy="1676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61063">
                  <a:extLst>
                    <a:ext uri="{9D8B030D-6E8A-4147-A177-3AD203B41FA5}">
                      <a16:colId xmlns:a16="http://schemas.microsoft.com/office/drawing/2014/main" val="876623168"/>
                    </a:ext>
                  </a:extLst>
                </a:gridCol>
                <a:gridCol w="1595984">
                  <a:extLst>
                    <a:ext uri="{9D8B030D-6E8A-4147-A177-3AD203B41FA5}">
                      <a16:colId xmlns:a16="http://schemas.microsoft.com/office/drawing/2014/main" val="849810400"/>
                    </a:ext>
                  </a:extLst>
                </a:gridCol>
                <a:gridCol w="1671983">
                  <a:extLst>
                    <a:ext uri="{9D8B030D-6E8A-4147-A177-3AD203B41FA5}">
                      <a16:colId xmlns:a16="http://schemas.microsoft.com/office/drawing/2014/main" val="4265434035"/>
                    </a:ext>
                  </a:extLst>
                </a:gridCol>
                <a:gridCol w="1531669">
                  <a:extLst>
                    <a:ext uri="{9D8B030D-6E8A-4147-A177-3AD203B41FA5}">
                      <a16:colId xmlns:a16="http://schemas.microsoft.com/office/drawing/2014/main" val="998248930"/>
                    </a:ext>
                  </a:extLst>
                </a:gridCol>
                <a:gridCol w="2268292">
                  <a:extLst>
                    <a:ext uri="{9D8B030D-6E8A-4147-A177-3AD203B41FA5}">
                      <a16:colId xmlns:a16="http://schemas.microsoft.com/office/drawing/2014/main" val="1027503886"/>
                    </a:ext>
                  </a:extLst>
                </a:gridCol>
              </a:tblGrid>
              <a:tr h="32496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/>
                        <a:t>ホスト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hostname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nameserver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password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1" smtClean="0"/>
                        <a:t>server-admin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777560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ja-JP" altLang="en-US" sz="1600" b="1" smtClean="0"/>
                        <a:t>ホスト</a:t>
                      </a:r>
                      <a:r>
                        <a:rPr kumimoji="1" lang="en-US" altLang="ja-JP" sz="1600" b="1" smtClean="0"/>
                        <a:t>A</a:t>
                      </a:r>
                      <a:endParaRPr kumimoji="1" lang="ja-JP" altLang="en-US" sz="16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host-A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solidFill>
                            <a:schemeClr val="tx1"/>
                          </a:solidFill>
                        </a:rPr>
                        <a:t>8.8.8.8</a:t>
                      </a:r>
                      <a:endParaRPr kumimoji="1" lang="ja-JP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smtClean="0">
                          <a:solidFill>
                            <a:schemeClr val="tx1"/>
                          </a:solidFill>
                        </a:rPr>
                        <a:t>password1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19530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ja-JP" altLang="en-US" sz="1600" b="1" smtClean="0"/>
                        <a:t>ホスト</a:t>
                      </a:r>
                      <a:r>
                        <a:rPr kumimoji="1" lang="en-US" altLang="ja-JP" sz="1600" b="1" smtClean="0"/>
                        <a:t>B</a:t>
                      </a:r>
                      <a:endParaRPr kumimoji="1" lang="ja-JP" altLang="en-US" sz="16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host-B</a:t>
                      </a:r>
                      <a:endParaRPr kumimoji="1" lang="ja-JP" altLang="en-US" sz="1600" b="1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solidFill>
                            <a:schemeClr val="tx1"/>
                          </a:solidFill>
                        </a:rPr>
                        <a:t>8.8.8.8</a:t>
                      </a:r>
                      <a:endParaRPr kumimoji="1" lang="ja-JP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smtClean="0">
                          <a:solidFill>
                            <a:schemeClr val="tx1"/>
                          </a:solidFill>
                        </a:rPr>
                        <a:t>password1</a:t>
                      </a:r>
                      <a:endParaRPr kumimoji="1" lang="ja-JP" altLang="en-US" sz="1600" b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896124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ja-JP" altLang="en-US" sz="1600" b="1" smtClean="0"/>
                        <a:t>ホスト</a:t>
                      </a:r>
                      <a:r>
                        <a:rPr kumimoji="1" lang="en-US" altLang="ja-JP" sz="1600" b="1" smtClean="0"/>
                        <a:t>C</a:t>
                      </a:r>
                      <a:endParaRPr kumimoji="1" lang="ja-JP" altLang="en-US" sz="16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host-C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solidFill>
                            <a:schemeClr val="tx1"/>
                          </a:solidFill>
                        </a:rPr>
                        <a:t>8.8.8.8</a:t>
                      </a:r>
                      <a:endParaRPr kumimoji="1" lang="ja-JP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smtClean="0">
                          <a:solidFill>
                            <a:schemeClr val="tx1"/>
                          </a:solidFill>
                        </a:rPr>
                        <a:t>admin@xxx.com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01993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ja-JP" altLang="en-US" sz="1600" b="1" smtClean="0"/>
                        <a:t>ホスト</a:t>
                      </a:r>
                      <a:r>
                        <a:rPr kumimoji="1" lang="en-US" altLang="ja-JP" sz="1600" b="1" smtClean="0"/>
                        <a:t>D</a:t>
                      </a:r>
                      <a:endParaRPr kumimoji="1" lang="ja-JP" altLang="en-US" sz="16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host-D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solidFill>
                            <a:schemeClr val="tx1"/>
                          </a:solidFill>
                        </a:rPr>
                        <a:t>8.8.8.8</a:t>
                      </a:r>
                      <a:endParaRPr kumimoji="1" lang="ja-JP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smtClean="0">
                          <a:solidFill>
                            <a:schemeClr val="tx1"/>
                          </a:solidFill>
                        </a:rPr>
                        <a:t>admin@xxx.com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766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00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smtClean="0"/>
              <a:t>3.</a:t>
            </a:r>
            <a:r>
              <a:rPr lang="ja-JP" altLang="en-US" smtClean="0"/>
              <a:t> メニュー作成</a:t>
            </a:r>
            <a:r>
              <a:rPr lang="ja-JP" altLang="en-US"/>
              <a:t>機能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942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lang="en-US" altLang="ja-JP"/>
              <a:t>3.1 </a:t>
            </a:r>
            <a:r>
              <a:rPr lang="ja-JP" altLang="en-US">
                <a:latin typeface="+mn-ea"/>
              </a:rPr>
              <a:t>メニュー概要</a:t>
            </a:r>
            <a:endParaRPr lang="en-US" altLang="ja-JP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2197931" y="674274"/>
            <a:ext cx="6624920" cy="56887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1800" smtClean="0"/>
              <a:t>本書で取り上げる主なメニュー</a:t>
            </a:r>
            <a:endParaRPr lang="en-US" altLang="ja-JP" sz="180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55720" y="1174849"/>
            <a:ext cx="489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smtClean="0"/>
              <a:t>①メニューの作成、参照のメニュー</a:t>
            </a:r>
            <a:endParaRPr lang="ja-JP" altLang="en-US" sz="160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55721" y="2727108"/>
            <a:ext cx="475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smtClean="0"/>
              <a:t>②項目の作成、参照のメニュー</a:t>
            </a:r>
            <a:endParaRPr lang="en-US" altLang="ja-JP" sz="160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55720" y="4564985"/>
            <a:ext cx="4209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smtClean="0"/>
              <a:t>③メニューの作成実行のメニュー</a:t>
            </a:r>
            <a:endParaRPr lang="ja-JP" altLang="en-US" sz="160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507198" y="5409106"/>
            <a:ext cx="4621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smtClean="0"/>
              <a:t>※</a:t>
            </a:r>
            <a:r>
              <a:rPr lang="ja-JP" altLang="en-US" sz="1200" smtClean="0"/>
              <a:t>①②③以外のメニューについては「</a:t>
            </a:r>
            <a:r>
              <a:rPr lang="en-US" altLang="ja-JP" sz="1200">
                <a:hlinkClick r:id="rId2"/>
              </a:rPr>
              <a:t>Exastro-ITA_</a:t>
            </a:r>
            <a:r>
              <a:rPr lang="ja-JP" altLang="en-US" sz="1200">
                <a:hlinkClick r:id="rId2"/>
              </a:rPr>
              <a:t>利用手順マニュアル</a:t>
            </a:r>
            <a:r>
              <a:rPr lang="en-US" altLang="ja-JP" sz="1200" smtClean="0">
                <a:hlinkClick r:id="rId2"/>
              </a:rPr>
              <a:t>_</a:t>
            </a:r>
            <a:r>
              <a:rPr lang="ja-JP" altLang="en-US" sz="1200" smtClean="0">
                <a:hlinkClick r:id="rId2"/>
              </a:rPr>
              <a:t>メニュー作成</a:t>
            </a:r>
            <a:r>
              <a:rPr lang="ja-JP" altLang="en-US" sz="1200">
                <a:hlinkClick r:id="rId2"/>
              </a:rPr>
              <a:t>機能</a:t>
            </a:r>
            <a:r>
              <a:rPr lang="ja-JP" altLang="en-US" sz="1200" smtClean="0"/>
              <a:t>」を</a:t>
            </a:r>
            <a:r>
              <a:rPr lang="ja-JP" altLang="en-US" sz="1200"/>
              <a:t>参照してください。</a:t>
            </a:r>
            <a:endParaRPr kumimoji="1" lang="ja-JP" altLang="en-US" sz="1200"/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645" y="4906979"/>
            <a:ext cx="1565657" cy="13888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93" y="1020513"/>
            <a:ext cx="1964766" cy="5448308"/>
          </a:xfrm>
          <a:prstGeom prst="rect">
            <a:avLst/>
          </a:prstGeom>
        </p:spPr>
      </p:pic>
      <p:sp>
        <p:nvSpPr>
          <p:cNvPr id="27" name="正方形/長方形 26"/>
          <p:cNvSpPr/>
          <p:nvPr/>
        </p:nvSpPr>
        <p:spPr bwMode="auto">
          <a:xfrm>
            <a:off x="274306" y="2927981"/>
            <a:ext cx="1863438" cy="47823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150357" y="3044749"/>
            <a:ext cx="50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rgbClr val="FF0000"/>
                </a:solidFill>
              </a:rPr>
              <a:t>①</a:t>
            </a:r>
            <a:endParaRPr kumimoji="1" lang="ja-JP" altLang="en-US" sz="2400" b="1">
              <a:solidFill>
                <a:srgbClr val="FF0000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168650" y="3915134"/>
            <a:ext cx="50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rgbClr val="FF0000"/>
                </a:solidFill>
              </a:rPr>
              <a:t>②</a:t>
            </a:r>
            <a:endParaRPr kumimoji="1" lang="ja-JP" altLang="en-US" sz="2400" b="1">
              <a:solidFill>
                <a:srgbClr val="FF0000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137744" y="4874412"/>
            <a:ext cx="50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rgbClr val="FF0000"/>
                </a:solidFill>
              </a:rPr>
              <a:t>③</a:t>
            </a:r>
            <a:endParaRPr kumimoji="1" lang="ja-JP" altLang="en-US" sz="2400" b="1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292599" y="3845294"/>
            <a:ext cx="1863438" cy="47823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261693" y="4783241"/>
            <a:ext cx="1863438" cy="47823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887" y="1473775"/>
            <a:ext cx="6117383" cy="1063159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427" y="2999469"/>
            <a:ext cx="6019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0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コンテンツ プレースホルダー 2"/>
          <p:cNvSpPr txBox="1">
            <a:spLocks/>
          </p:cNvSpPr>
          <p:nvPr/>
        </p:nvSpPr>
        <p:spPr bwMode="gray">
          <a:xfrm>
            <a:off x="16443" y="799135"/>
            <a:ext cx="9144582" cy="5780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r>
              <a:rPr lang="ja-JP" altLang="en-US" kern="0"/>
              <a:t>メニュー作成</a:t>
            </a:r>
            <a:r>
              <a:rPr lang="ja-JP" altLang="en-US" kern="0" dirty="0" smtClean="0"/>
              <a:t>機能で作成できる</a:t>
            </a:r>
            <a:r>
              <a:rPr lang="ja-JP" altLang="en-US" kern="0" smtClean="0"/>
              <a:t>メニュー</a:t>
            </a:r>
            <a:r>
              <a:rPr lang="ja-JP" altLang="en-US" kern="0"/>
              <a:t>は以下のような</a:t>
            </a:r>
            <a:r>
              <a:rPr lang="ja-JP" altLang="en-US" kern="0" smtClean="0"/>
              <a:t>構成です。</a:t>
            </a:r>
            <a:endParaRPr lang="en-US" altLang="ja-JP" kern="0" dirty="0"/>
          </a:p>
          <a:p>
            <a:pPr marL="180000" lvl="1" indent="0">
              <a:buNone/>
            </a:pPr>
            <a:r>
              <a:rPr lang="en-US" altLang="ja-JP" sz="1400" b="1" kern="0" dirty="0" smtClean="0">
                <a:solidFill>
                  <a:srgbClr val="FF5050"/>
                </a:solidFill>
              </a:rPr>
              <a:t>[</a:t>
            </a:r>
            <a:r>
              <a:rPr lang="ja-JP" altLang="en-US" sz="1400" b="1" kern="0" dirty="0" smtClean="0">
                <a:solidFill>
                  <a:srgbClr val="FF5050"/>
                </a:solidFill>
              </a:rPr>
              <a:t>メニューグループ </a:t>
            </a:r>
            <a:r>
              <a:rPr lang="en-US" altLang="ja-JP" sz="1400" b="1" kern="0" dirty="0" smtClean="0">
                <a:solidFill>
                  <a:srgbClr val="FF5050"/>
                </a:solidFill>
              </a:rPr>
              <a:t>&gt;&gt; </a:t>
            </a:r>
            <a:r>
              <a:rPr lang="ja-JP" altLang="en-US" sz="1400" b="1" kern="0" dirty="0" smtClean="0">
                <a:solidFill>
                  <a:srgbClr val="FF5050"/>
                </a:solidFill>
              </a:rPr>
              <a:t>メニュー </a:t>
            </a:r>
            <a:r>
              <a:rPr lang="en-US" altLang="ja-JP" sz="1400" b="1" kern="0" dirty="0" smtClean="0">
                <a:solidFill>
                  <a:srgbClr val="FF5050"/>
                </a:solidFill>
              </a:rPr>
              <a:t>&gt;&gt; </a:t>
            </a:r>
            <a:r>
              <a:rPr lang="ja-JP" altLang="en-US" sz="1400" b="1" kern="0" dirty="0" smtClean="0">
                <a:solidFill>
                  <a:srgbClr val="FF5050"/>
                </a:solidFill>
              </a:rPr>
              <a:t>パラメータシートまたはデータシート</a:t>
            </a:r>
            <a:r>
              <a:rPr lang="en-US" altLang="ja-JP" sz="1400" b="1" kern="0" dirty="0" smtClean="0">
                <a:solidFill>
                  <a:srgbClr val="FF5050"/>
                </a:solidFill>
              </a:rPr>
              <a:t>]</a:t>
            </a:r>
          </a:p>
          <a:p>
            <a:pPr lvl="1"/>
            <a:r>
              <a:rPr lang="ja-JP" altLang="en-US" smtClean="0"/>
              <a:t>作成</a:t>
            </a:r>
            <a:r>
              <a:rPr lang="ja-JP" altLang="en-US" dirty="0"/>
              <a:t>できるメニューのシートには</a:t>
            </a:r>
            <a:r>
              <a:rPr lang="ja-JP" altLang="en-US" dirty="0" smtClean="0"/>
              <a:t>、下記の</a:t>
            </a:r>
            <a:r>
              <a:rPr lang="en-US" altLang="ja-JP" dirty="0" smtClean="0"/>
              <a:t>2</a:t>
            </a:r>
            <a:r>
              <a:rPr lang="ja-JP" altLang="en-US" dirty="0" smtClean="0"/>
              <a:t>種類が選択可能です。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IaC</a:t>
            </a:r>
            <a:r>
              <a:rPr lang="ja-JP" altLang="en-US" dirty="0"/>
              <a:t>の変数値を管理</a:t>
            </a:r>
            <a:r>
              <a:rPr lang="ja-JP" altLang="en-US"/>
              <a:t>する</a:t>
            </a:r>
            <a:r>
              <a:rPr lang="ja-JP" altLang="en-US" b="1" smtClean="0">
                <a:solidFill>
                  <a:srgbClr val="FF0000"/>
                </a:solidFill>
              </a:rPr>
              <a:t>パラメータシート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特定</a:t>
            </a:r>
            <a:r>
              <a:rPr lang="ja-JP" altLang="en-US" dirty="0"/>
              <a:t>のホスト・オペレーションに</a:t>
            </a:r>
            <a:r>
              <a:rPr lang="ja-JP" altLang="en-US"/>
              <a:t>紐付かない</a:t>
            </a:r>
            <a:r>
              <a:rPr lang="ja-JP" altLang="en-US" b="1" smtClean="0">
                <a:solidFill>
                  <a:srgbClr val="FF0000"/>
                </a:solidFill>
              </a:rPr>
              <a:t>データシート</a:t>
            </a:r>
            <a:endParaRPr lang="ja-JP" altLang="en-US" dirty="0"/>
          </a:p>
          <a:p>
            <a:pPr marL="180000" lvl="1" indent="0">
              <a:buNone/>
            </a:pPr>
            <a:endParaRPr lang="en-US" altLang="ja-JP" sz="1100" kern="0" dirty="0" smtClean="0"/>
          </a:p>
          <a:p>
            <a:pPr lvl="1"/>
            <a:endParaRPr lang="en-US" altLang="ja-JP" sz="1100" kern="0" dirty="0" smtClean="0"/>
          </a:p>
          <a:p>
            <a:pPr lvl="1"/>
            <a:endParaRPr lang="en-US" altLang="ja-JP" sz="1100" kern="0" dirty="0"/>
          </a:p>
          <a:p>
            <a:pPr lvl="1"/>
            <a:endParaRPr lang="en-US" altLang="ja-JP" sz="1100" kern="0" dirty="0" smtClean="0"/>
          </a:p>
          <a:p>
            <a:pPr lvl="1"/>
            <a:endParaRPr lang="en-US" altLang="ja-JP" sz="1100" kern="0" dirty="0"/>
          </a:p>
          <a:p>
            <a:pPr lvl="1"/>
            <a:endParaRPr lang="en-US" altLang="ja-JP" sz="1100" kern="0" dirty="0" smtClean="0"/>
          </a:p>
          <a:p>
            <a:pPr lvl="1"/>
            <a:endParaRPr lang="en-US" altLang="ja-JP" sz="1100" kern="0" dirty="0"/>
          </a:p>
          <a:p>
            <a:pPr lvl="1"/>
            <a:endParaRPr lang="en-US" altLang="ja-JP" sz="1100" kern="0" dirty="0" smtClean="0"/>
          </a:p>
          <a:p>
            <a:pPr lvl="1"/>
            <a:endParaRPr lang="en-US" altLang="ja-JP" sz="1400" kern="0" dirty="0" smtClean="0"/>
          </a:p>
          <a:p>
            <a:pPr lvl="1"/>
            <a:endParaRPr lang="en-US" altLang="ja-JP" sz="1400" kern="0" dirty="0"/>
          </a:p>
          <a:p>
            <a:pPr lvl="1"/>
            <a:endParaRPr lang="en-US" altLang="ja-JP" sz="1400" kern="0" dirty="0" smtClean="0"/>
          </a:p>
          <a:p>
            <a:pPr lvl="1"/>
            <a:endParaRPr lang="en-US" altLang="ja-JP" sz="1400" kern="0" dirty="0"/>
          </a:p>
          <a:p>
            <a:pPr lvl="1"/>
            <a:endParaRPr lang="en-US" altLang="ja-JP" sz="1400" kern="0" dirty="0" smtClean="0"/>
          </a:p>
          <a:p>
            <a:pPr lvl="1"/>
            <a:endParaRPr lang="en-US" altLang="ja-JP" sz="1400" kern="0" dirty="0"/>
          </a:p>
          <a:p>
            <a:pPr lvl="1"/>
            <a:endParaRPr lang="en-US" altLang="ja-JP" sz="1400" kern="0" dirty="0" smtClean="0"/>
          </a:p>
          <a:p>
            <a:pPr lvl="1"/>
            <a:endParaRPr lang="en-US" altLang="ja-JP" sz="1400" kern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3.2 </a:t>
            </a:r>
            <a:r>
              <a:rPr lang="ja-JP" altLang="en-US" smtClean="0"/>
              <a:t>メニューの</a:t>
            </a:r>
            <a:r>
              <a:rPr lang="ja-JP" altLang="en-US"/>
              <a:t>構造</a:t>
            </a:r>
            <a:endParaRPr lang="en-US" altLang="ja-JP"/>
          </a:p>
        </p:txBody>
      </p:sp>
      <p:sp>
        <p:nvSpPr>
          <p:cNvPr id="5" name="正方形/長方形 4"/>
          <p:cNvSpPr/>
          <p:nvPr/>
        </p:nvSpPr>
        <p:spPr bwMode="auto">
          <a:xfrm>
            <a:off x="107504" y="2558970"/>
            <a:ext cx="8964389" cy="3894366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69448" y="2251194"/>
            <a:ext cx="2088167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400" b="1">
                <a:solidFill>
                  <a:srgbClr val="002060"/>
                </a:solidFill>
                <a:latin typeface="+mn-ea"/>
              </a:rPr>
              <a:t>メニュー</a:t>
            </a:r>
            <a:r>
              <a:rPr lang="ja-JP" altLang="en-US" sz="1400" b="1" smtClean="0">
                <a:solidFill>
                  <a:srgbClr val="002060"/>
                </a:solidFill>
                <a:latin typeface="+mn-ea"/>
              </a:rPr>
              <a:t>の構成</a:t>
            </a:r>
            <a:endParaRPr lang="ja-JP" altLang="en-US" sz="1400" b="1">
              <a:solidFill>
                <a:srgbClr val="00206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377847" y="2860351"/>
            <a:ext cx="1917400" cy="401498"/>
            <a:chOff x="763522" y="2360325"/>
            <a:chExt cx="1917400" cy="401498"/>
          </a:xfrm>
        </p:grpSpPr>
        <p:sp>
          <p:nvSpPr>
            <p:cNvPr id="6" name="波線 5"/>
            <p:cNvSpPr/>
            <p:nvPr/>
          </p:nvSpPr>
          <p:spPr bwMode="auto">
            <a:xfrm>
              <a:off x="837456" y="2360325"/>
              <a:ext cx="1736330" cy="401498"/>
            </a:xfrm>
            <a:prstGeom prst="wave">
              <a:avLst>
                <a:gd name="adj1" fmla="val 7371"/>
                <a:gd name="adj2" fmla="val 0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763522" y="2433088"/>
              <a:ext cx="1917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b="1" smtClean="0">
                  <a:solidFill>
                    <a:schemeClr val="bg1"/>
                  </a:solidFill>
                  <a:latin typeface="+mn-ea"/>
                </a:rPr>
                <a:t>メニューグループ</a:t>
              </a:r>
              <a:endParaRPr lang="ja-JP" altLang="en-US" sz="1400" b="1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2759343" y="2778647"/>
            <a:ext cx="1524625" cy="401498"/>
            <a:chOff x="3434703" y="2689910"/>
            <a:chExt cx="1524625" cy="401498"/>
          </a:xfrm>
        </p:grpSpPr>
        <p:sp>
          <p:nvSpPr>
            <p:cNvPr id="24" name="波線 23"/>
            <p:cNvSpPr/>
            <p:nvPr/>
          </p:nvSpPr>
          <p:spPr bwMode="auto">
            <a:xfrm>
              <a:off x="3467006" y="2689910"/>
              <a:ext cx="1380647" cy="401498"/>
            </a:xfrm>
            <a:prstGeom prst="wave">
              <a:avLst>
                <a:gd name="adj1" fmla="val 7371"/>
                <a:gd name="adj2" fmla="val 0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3434703" y="2748233"/>
              <a:ext cx="15246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b="1" smtClean="0">
                  <a:solidFill>
                    <a:schemeClr val="bg1"/>
                  </a:solidFill>
                  <a:latin typeface="+mn-ea"/>
                </a:rPr>
                <a:t>メニュー</a:t>
              </a:r>
              <a:endParaRPr lang="ja-JP" altLang="en-US" sz="1400" b="1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5563402" y="2891686"/>
            <a:ext cx="1917400" cy="401498"/>
            <a:chOff x="820006" y="2360325"/>
            <a:chExt cx="1917400" cy="401498"/>
          </a:xfrm>
        </p:grpSpPr>
        <p:sp>
          <p:nvSpPr>
            <p:cNvPr id="27" name="波線 26"/>
            <p:cNvSpPr/>
            <p:nvPr/>
          </p:nvSpPr>
          <p:spPr bwMode="auto">
            <a:xfrm>
              <a:off x="837456" y="2360325"/>
              <a:ext cx="1736330" cy="401498"/>
            </a:xfrm>
            <a:prstGeom prst="wave">
              <a:avLst>
                <a:gd name="adj1" fmla="val 7371"/>
                <a:gd name="adj2" fmla="val 0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820006" y="2433087"/>
              <a:ext cx="1917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b="1">
                  <a:solidFill>
                    <a:schemeClr val="bg1"/>
                  </a:solidFill>
                  <a:latin typeface="+mn-ea"/>
                </a:rPr>
                <a:t>パラメータシート</a:t>
              </a:r>
            </a:p>
          </p:txBody>
        </p:sp>
      </p:grpSp>
      <p:sp>
        <p:nvSpPr>
          <p:cNvPr id="29" name="正方形/長方形 28"/>
          <p:cNvSpPr/>
          <p:nvPr/>
        </p:nvSpPr>
        <p:spPr bwMode="auto">
          <a:xfrm>
            <a:off x="4544778" y="3367690"/>
            <a:ext cx="4414398" cy="96926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16" name="直線コネクタ 15"/>
          <p:cNvCxnSpPr/>
          <p:nvPr/>
        </p:nvCxnSpPr>
        <p:spPr bwMode="auto">
          <a:xfrm>
            <a:off x="2462029" y="2673305"/>
            <a:ext cx="50314" cy="340346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直線コネクタ 36"/>
          <p:cNvCxnSpPr/>
          <p:nvPr/>
        </p:nvCxnSpPr>
        <p:spPr bwMode="auto">
          <a:xfrm>
            <a:off x="4376416" y="2631890"/>
            <a:ext cx="50314" cy="340346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テキスト ボックス 37"/>
          <p:cNvSpPr txBox="1"/>
          <p:nvPr/>
        </p:nvSpPr>
        <p:spPr>
          <a:xfrm>
            <a:off x="142965" y="6199621"/>
            <a:ext cx="32755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b="1" smtClean="0">
                <a:solidFill>
                  <a:srgbClr val="002060"/>
                </a:solidFill>
              </a:rPr>
              <a:t>(※)</a:t>
            </a:r>
            <a:r>
              <a:rPr kumimoji="1" lang="ja-JP" altLang="en-US" sz="900" b="1" smtClean="0">
                <a:solidFill>
                  <a:srgbClr val="002060"/>
                </a:solidFill>
              </a:rPr>
              <a:t>上記の</a:t>
            </a:r>
            <a:r>
              <a:rPr lang="ja-JP" altLang="en-US" sz="900" b="1" smtClean="0">
                <a:solidFill>
                  <a:srgbClr val="002060"/>
                </a:solidFill>
              </a:rPr>
              <a:t>メニューグループ、</a:t>
            </a:r>
            <a:r>
              <a:rPr kumimoji="1" lang="ja-JP" altLang="en-US" sz="900" b="1" smtClean="0">
                <a:solidFill>
                  <a:srgbClr val="002060"/>
                </a:solidFill>
              </a:rPr>
              <a:t>メニューはサンプルです</a:t>
            </a:r>
            <a:endParaRPr kumimoji="1" lang="ja-JP" altLang="en-US" sz="900" b="1">
              <a:solidFill>
                <a:srgbClr val="002060"/>
              </a:solidFill>
            </a:endParaRPr>
          </a:p>
        </p:txBody>
      </p:sp>
      <p:grpSp>
        <p:nvGrpSpPr>
          <p:cNvPr id="39" name="グループ化 38"/>
          <p:cNvGrpSpPr/>
          <p:nvPr/>
        </p:nvGrpSpPr>
        <p:grpSpPr>
          <a:xfrm>
            <a:off x="5746931" y="4487042"/>
            <a:ext cx="1630739" cy="350826"/>
            <a:chOff x="3444673" y="2689910"/>
            <a:chExt cx="1524625" cy="434741"/>
          </a:xfrm>
        </p:grpSpPr>
        <p:sp>
          <p:nvSpPr>
            <p:cNvPr id="41" name="波線 40"/>
            <p:cNvSpPr/>
            <p:nvPr/>
          </p:nvSpPr>
          <p:spPr bwMode="auto">
            <a:xfrm>
              <a:off x="3467006" y="2689910"/>
              <a:ext cx="1380647" cy="401498"/>
            </a:xfrm>
            <a:prstGeom prst="wave">
              <a:avLst>
                <a:gd name="adj1" fmla="val 7371"/>
                <a:gd name="adj2" fmla="val 0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latin typeface="+mn-ea"/>
              </a:endParaRP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3444673" y="2743256"/>
              <a:ext cx="1524625" cy="381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b="1" smtClean="0">
                  <a:solidFill>
                    <a:schemeClr val="bg1"/>
                  </a:solidFill>
                  <a:latin typeface="+mn-ea"/>
                </a:rPr>
                <a:t>データシート</a:t>
              </a:r>
              <a:endParaRPr lang="ja-JP" altLang="en-US" sz="1400" b="1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43" name="正方形/長方形 42"/>
          <p:cNvSpPr/>
          <p:nvPr/>
        </p:nvSpPr>
        <p:spPr bwMode="auto">
          <a:xfrm>
            <a:off x="4486510" y="4890531"/>
            <a:ext cx="4403477" cy="97803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292" y="3386708"/>
            <a:ext cx="3416171" cy="950245"/>
          </a:xfrm>
          <a:prstGeom prst="rect">
            <a:avLst/>
          </a:prstGeom>
        </p:spPr>
      </p:pic>
      <p:pic>
        <p:nvPicPr>
          <p:cNvPr id="51" name="図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75" y="3293184"/>
            <a:ext cx="2057400" cy="2495550"/>
          </a:xfrm>
          <a:prstGeom prst="rect">
            <a:avLst/>
          </a:prstGeom>
        </p:spPr>
      </p:pic>
      <p:sp>
        <p:nvSpPr>
          <p:cNvPr id="40" name="正方形/長方形 39"/>
          <p:cNvSpPr/>
          <p:nvPr/>
        </p:nvSpPr>
        <p:spPr bwMode="auto">
          <a:xfrm>
            <a:off x="1424885" y="4708727"/>
            <a:ext cx="914672" cy="8949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6" name="右中かっこ 65"/>
          <p:cNvSpPr/>
          <p:nvPr/>
        </p:nvSpPr>
        <p:spPr bwMode="auto">
          <a:xfrm rot="16200000">
            <a:off x="8395309" y="2752833"/>
            <a:ext cx="133847" cy="1002567"/>
          </a:xfrm>
          <a:prstGeom prst="rightBrace">
            <a:avLst/>
          </a:prstGeom>
          <a:noFill/>
          <a:ln w="19050" cap="flat" cmpd="sng" algn="ctr">
            <a:solidFill>
              <a:schemeClr val="accent6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990206" y="2843229"/>
            <a:ext cx="1081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任意カラム</a:t>
            </a:r>
            <a:endParaRPr kumimoji="1" lang="ja-JP" altLang="en-US" sz="12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5" name="図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95" y="3302554"/>
            <a:ext cx="1638300" cy="2771775"/>
          </a:xfrm>
          <a:prstGeom prst="rect">
            <a:avLst/>
          </a:prstGeom>
        </p:spPr>
      </p:pic>
      <p:sp>
        <p:nvSpPr>
          <p:cNvPr id="60" name="正方形/長方形 59"/>
          <p:cNvSpPr/>
          <p:nvPr/>
        </p:nvSpPr>
        <p:spPr bwMode="auto">
          <a:xfrm>
            <a:off x="2700933" y="4422709"/>
            <a:ext cx="1531558" cy="33215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23" name="直線コネクタ 22"/>
          <p:cNvCxnSpPr/>
          <p:nvPr/>
        </p:nvCxnSpPr>
        <p:spPr bwMode="auto">
          <a:xfrm flipV="1">
            <a:off x="4237078" y="4316588"/>
            <a:ext cx="279579" cy="421651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直線コネクタ 52"/>
          <p:cNvCxnSpPr/>
          <p:nvPr/>
        </p:nvCxnSpPr>
        <p:spPr bwMode="auto">
          <a:xfrm flipV="1">
            <a:off x="4232491" y="3386707"/>
            <a:ext cx="307945" cy="105562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直線コネクタ 47"/>
          <p:cNvCxnSpPr/>
          <p:nvPr/>
        </p:nvCxnSpPr>
        <p:spPr bwMode="auto">
          <a:xfrm flipV="1">
            <a:off x="2339557" y="4754860"/>
            <a:ext cx="356789" cy="848809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直線コネクタ 49"/>
          <p:cNvCxnSpPr/>
          <p:nvPr/>
        </p:nvCxnSpPr>
        <p:spPr bwMode="auto">
          <a:xfrm flipV="1">
            <a:off x="2330370" y="4422708"/>
            <a:ext cx="365976" cy="286019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73" name="図 7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448" y="3375653"/>
            <a:ext cx="968970" cy="968970"/>
          </a:xfrm>
          <a:prstGeom prst="rect">
            <a:avLst/>
          </a:prstGeom>
        </p:spPr>
      </p:pic>
      <p:pic>
        <p:nvPicPr>
          <p:cNvPr id="81" name="図 8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487" y="4903257"/>
            <a:ext cx="4381500" cy="942975"/>
          </a:xfrm>
          <a:prstGeom prst="rect">
            <a:avLst/>
          </a:prstGeom>
        </p:spPr>
      </p:pic>
      <p:sp>
        <p:nvSpPr>
          <p:cNvPr id="82" name="右中かっこ 81"/>
          <p:cNvSpPr/>
          <p:nvPr/>
        </p:nvSpPr>
        <p:spPr bwMode="auto">
          <a:xfrm rot="5400000">
            <a:off x="7120947" y="4295476"/>
            <a:ext cx="180844" cy="3357235"/>
          </a:xfrm>
          <a:prstGeom prst="rightBrace">
            <a:avLst/>
          </a:prstGeom>
          <a:noFill/>
          <a:ln w="19050" cap="flat" cmpd="sng" algn="ctr">
            <a:solidFill>
              <a:schemeClr val="accent6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6776338" y="6132324"/>
            <a:ext cx="1081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任意カラム</a:t>
            </a:r>
            <a:endParaRPr kumimoji="1" lang="ja-JP" altLang="en-US" sz="12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4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3.3 </a:t>
            </a:r>
            <a:r>
              <a:rPr lang="ja-JP" altLang="en-US" smtClean="0"/>
              <a:t>パラメータシート</a:t>
            </a:r>
            <a:endParaRPr lang="en-US" altLang="ja-JP" dirty="0"/>
          </a:p>
        </p:txBody>
      </p:sp>
      <p:sp>
        <p:nvSpPr>
          <p:cNvPr id="17" name="正方形/長方形 16"/>
          <p:cNvSpPr/>
          <p:nvPr/>
        </p:nvSpPr>
        <p:spPr bwMode="auto">
          <a:xfrm>
            <a:off x="1619590" y="4496432"/>
            <a:ext cx="2514919" cy="10928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/>
              <a:t>{{ </a:t>
            </a:r>
            <a:r>
              <a:rPr lang="en-US" altLang="ja-JP" sz="1600" smtClean="0"/>
              <a:t>VAR_x }}</a:t>
            </a:r>
            <a:r>
              <a:rPr lang="ja-JP" altLang="en-US" sz="1600" smtClean="0"/>
              <a:t>・</a:t>
            </a:r>
            <a:r>
              <a:rPr lang="ja-JP" altLang="en-US" sz="1600"/>
              <a:t>・・ ・</a:t>
            </a:r>
            <a:endParaRPr lang="en-US" altLang="ja-JP" sz="1600"/>
          </a:p>
          <a:p>
            <a:r>
              <a:rPr lang="ja-JP" altLang="en-US" sz="1600"/>
              <a:t>・</a:t>
            </a:r>
            <a:r>
              <a:rPr lang="ja-JP" altLang="en-US" sz="1600" smtClean="0"/>
              <a:t>・ </a:t>
            </a:r>
            <a:r>
              <a:rPr lang="en-US" altLang="ja-JP" sz="1600" smtClean="0"/>
              <a:t>{{ VAR_y }}</a:t>
            </a:r>
            <a:r>
              <a:rPr lang="ja-JP" altLang="en-US" sz="1600"/>
              <a:t> </a:t>
            </a:r>
            <a:r>
              <a:rPr lang="ja-JP" altLang="en-US" sz="1600" smtClean="0"/>
              <a:t>・</a:t>
            </a:r>
            <a:r>
              <a:rPr lang="ja-JP" altLang="en-US" sz="1600"/>
              <a:t> ・</a:t>
            </a:r>
            <a:endParaRPr lang="en-US" altLang="ja-JP" sz="1600"/>
          </a:p>
          <a:p>
            <a:r>
              <a:rPr lang="ja-JP" altLang="en-US" sz="1600"/>
              <a:t>・ ・ ・ </a:t>
            </a:r>
            <a:r>
              <a:rPr lang="en-US" altLang="ja-JP" sz="1600" smtClean="0"/>
              <a:t>{{ VAR_z }}</a:t>
            </a:r>
            <a:r>
              <a:rPr lang="ja-JP" altLang="en-US" sz="1600"/>
              <a:t> ・</a:t>
            </a:r>
            <a:endParaRPr lang="en-US" altLang="ja-JP" sz="160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467273" y="4211370"/>
            <a:ext cx="90361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 b="1" smtClean="0">
                <a:solidFill>
                  <a:srgbClr val="002060"/>
                </a:solidFill>
              </a:rPr>
              <a:t>IaC</a:t>
            </a:r>
            <a:endParaRPr kumimoji="1" lang="ja-JP" altLang="en-US" sz="1600" b="1">
              <a:solidFill>
                <a:srgbClr val="002060"/>
              </a:solidFill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478281"/>
              </p:ext>
            </p:extLst>
          </p:nvPr>
        </p:nvGraphicFramePr>
        <p:xfrm>
          <a:off x="723444" y="3360868"/>
          <a:ext cx="3452292" cy="717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9904">
                  <a:extLst>
                    <a:ext uri="{9D8B030D-6E8A-4147-A177-3AD203B41FA5}">
                      <a16:colId xmlns:a16="http://schemas.microsoft.com/office/drawing/2014/main" val="646612559"/>
                    </a:ext>
                  </a:extLst>
                </a:gridCol>
                <a:gridCol w="933663">
                  <a:extLst>
                    <a:ext uri="{9D8B030D-6E8A-4147-A177-3AD203B41FA5}">
                      <a16:colId xmlns:a16="http://schemas.microsoft.com/office/drawing/2014/main" val="865450972"/>
                    </a:ext>
                  </a:extLst>
                </a:gridCol>
                <a:gridCol w="904154">
                  <a:extLst>
                    <a:ext uri="{9D8B030D-6E8A-4147-A177-3AD203B41FA5}">
                      <a16:colId xmlns:a16="http://schemas.microsoft.com/office/drawing/2014/main" val="2324149629"/>
                    </a:ext>
                  </a:extLst>
                </a:gridCol>
                <a:gridCol w="994571">
                  <a:extLst>
                    <a:ext uri="{9D8B030D-6E8A-4147-A177-3AD203B41FA5}">
                      <a16:colId xmlns:a16="http://schemas.microsoft.com/office/drawing/2014/main" val="2486223301"/>
                    </a:ext>
                  </a:extLst>
                </a:gridCol>
              </a:tblGrid>
              <a:tr h="35868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smtClean="0">
                          <a:solidFill>
                            <a:schemeClr val="bg2"/>
                          </a:solidFill>
                        </a:rPr>
                        <a:t>変数</a:t>
                      </a:r>
                      <a:endParaRPr kumimoji="1" lang="ja-JP" altLang="en-US" sz="1600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VAR_x</a:t>
                      </a:r>
                      <a:endParaRPr kumimoji="1" lang="ja-JP" altLang="en-US" sz="16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smtClean="0"/>
                        <a:t>VAR_y</a:t>
                      </a:r>
                      <a:endParaRPr kumimoji="1" lang="ja-JP" altLang="en-US" sz="160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smtClean="0"/>
                        <a:t>VAR_z</a:t>
                      </a:r>
                      <a:endParaRPr kumimoji="1" lang="ja-JP" altLang="en-US" sz="160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92943"/>
                  </a:ext>
                </a:extLst>
              </a:tr>
              <a:tr h="35868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smtClean="0">
                          <a:solidFill>
                            <a:schemeClr val="bg2"/>
                          </a:solidFill>
                        </a:rPr>
                        <a:t>値</a:t>
                      </a:r>
                      <a:endParaRPr kumimoji="1" lang="ja-JP" altLang="en-US" sz="1600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AAA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BBB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CCC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03651"/>
                  </a:ext>
                </a:extLst>
              </a:tr>
            </a:tbl>
          </a:graphicData>
        </a:graphic>
      </p:graphicFrame>
      <p:sp>
        <p:nvSpPr>
          <p:cNvPr id="20" name="正方形/長方形 19"/>
          <p:cNvSpPr/>
          <p:nvPr/>
        </p:nvSpPr>
        <p:spPr bwMode="auto">
          <a:xfrm>
            <a:off x="6268426" y="4001932"/>
            <a:ext cx="1802641" cy="10108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smtClean="0">
                <a:solidFill>
                  <a:srgbClr val="FF0000"/>
                </a:solidFill>
              </a:rPr>
              <a:t>AAA</a:t>
            </a:r>
            <a:r>
              <a:rPr lang="ja-JP" altLang="en-US" sz="1600"/>
              <a:t> </a:t>
            </a:r>
            <a:r>
              <a:rPr lang="ja-JP" altLang="en-US" sz="1600" smtClean="0"/>
              <a:t>・</a:t>
            </a:r>
            <a:r>
              <a:rPr lang="ja-JP" altLang="en-US" sz="1600"/>
              <a:t> ・</a:t>
            </a:r>
            <a:r>
              <a:rPr lang="ja-JP" altLang="en-US" sz="1600" smtClean="0"/>
              <a:t>・</a:t>
            </a:r>
            <a:r>
              <a:rPr lang="ja-JP" altLang="en-US" sz="1600"/>
              <a:t> </a:t>
            </a:r>
            <a:r>
              <a:rPr lang="ja-JP" altLang="en-US" sz="1600" smtClean="0"/>
              <a:t>・</a:t>
            </a:r>
            <a:endParaRPr lang="en-US" altLang="ja-JP" sz="1600" b="1">
              <a:solidFill>
                <a:srgbClr val="FF0000"/>
              </a:solidFill>
            </a:endParaRPr>
          </a:p>
          <a:p>
            <a:r>
              <a:rPr lang="ja-JP" altLang="en-US" sz="1600"/>
              <a:t>・・ </a:t>
            </a:r>
            <a:r>
              <a:rPr lang="en-US" altLang="ja-JP" sz="1600" b="1" smtClean="0">
                <a:solidFill>
                  <a:srgbClr val="FF0000"/>
                </a:solidFill>
              </a:rPr>
              <a:t>BBB</a:t>
            </a:r>
            <a:r>
              <a:rPr lang="ja-JP" altLang="en-US" sz="1600"/>
              <a:t> ・</a:t>
            </a:r>
            <a:r>
              <a:rPr lang="ja-JP" altLang="en-US" sz="1600" smtClean="0"/>
              <a:t>・</a:t>
            </a:r>
            <a:r>
              <a:rPr lang="ja-JP" altLang="en-US" sz="1600"/>
              <a:t> </a:t>
            </a:r>
            <a:r>
              <a:rPr lang="ja-JP" altLang="en-US" sz="1600" smtClean="0"/>
              <a:t>・</a:t>
            </a:r>
            <a:endParaRPr lang="en-US" altLang="ja-JP" sz="1600" b="1">
              <a:solidFill>
                <a:srgbClr val="FF0000"/>
              </a:solidFill>
            </a:endParaRPr>
          </a:p>
          <a:p>
            <a:r>
              <a:rPr lang="ja-JP" altLang="en-US" sz="1600"/>
              <a:t>・・ ・・ </a:t>
            </a:r>
            <a:r>
              <a:rPr lang="en-US" altLang="ja-JP" sz="1600" b="1" smtClean="0">
                <a:solidFill>
                  <a:srgbClr val="FF0000"/>
                </a:solidFill>
              </a:rPr>
              <a:t>CCC</a:t>
            </a:r>
            <a:r>
              <a:rPr lang="ja-JP" altLang="en-US" sz="1600" smtClean="0"/>
              <a:t> </a:t>
            </a:r>
            <a:r>
              <a:rPr lang="ja-JP" altLang="en-US" sz="1600"/>
              <a:t>・・</a:t>
            </a:r>
            <a:endParaRPr lang="en-US" altLang="ja-JP" sz="1600" b="1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1931" y="3043995"/>
            <a:ext cx="22809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600" b="1" smtClean="0">
                <a:solidFill>
                  <a:srgbClr val="002060"/>
                </a:solidFill>
              </a:rPr>
              <a:t>パラメータシート</a:t>
            </a:r>
            <a:endParaRPr kumimoji="1" lang="ja-JP" altLang="en-US" sz="1600" b="1">
              <a:solidFill>
                <a:srgbClr val="00206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865444" y="3663378"/>
            <a:ext cx="191007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 smtClean="0">
                <a:solidFill>
                  <a:srgbClr val="002060"/>
                </a:solidFill>
              </a:rPr>
              <a:t>実行コード</a:t>
            </a:r>
            <a:endParaRPr kumimoji="1" lang="ja-JP" altLang="en-US" sz="1600" b="1">
              <a:solidFill>
                <a:srgbClr val="002060"/>
              </a:solidFill>
            </a:endParaRPr>
          </a:p>
        </p:txBody>
      </p:sp>
      <p:sp>
        <p:nvSpPr>
          <p:cNvPr id="50" name="右矢印 49"/>
          <p:cNvSpPr/>
          <p:nvPr/>
        </p:nvSpPr>
        <p:spPr bwMode="auto">
          <a:xfrm>
            <a:off x="4985981" y="4109801"/>
            <a:ext cx="1172594" cy="764432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b="1" smtClean="0">
                <a:solidFill>
                  <a:schemeClr val="bg1"/>
                </a:solidFill>
                <a:latin typeface="+mn-ea"/>
              </a:rPr>
              <a:t>生成</a:t>
            </a:r>
            <a:endParaRPr kumimoji="1" lang="ja-JP" altLang="en-US" sz="16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正方形/長方形 55"/>
          <p:cNvSpPr/>
          <p:nvPr/>
        </p:nvSpPr>
        <p:spPr bwMode="auto">
          <a:xfrm>
            <a:off x="323410" y="2716109"/>
            <a:ext cx="8209140" cy="3412784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23410" y="2433907"/>
            <a:ext cx="3240450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400" b="1" smtClean="0">
                <a:solidFill>
                  <a:srgbClr val="002060"/>
                </a:solidFill>
              </a:rPr>
              <a:t>実行コードの生成イメージ</a:t>
            </a:r>
            <a:endParaRPr kumimoji="1" lang="ja-JP" altLang="en-US" sz="1400" b="1">
              <a:solidFill>
                <a:srgbClr val="002060"/>
              </a:solidFill>
            </a:endParaRPr>
          </a:p>
        </p:txBody>
      </p:sp>
      <p:sp>
        <p:nvSpPr>
          <p:cNvPr id="4" name="楕円 3"/>
          <p:cNvSpPr/>
          <p:nvPr/>
        </p:nvSpPr>
        <p:spPr bwMode="auto">
          <a:xfrm>
            <a:off x="1717672" y="4645508"/>
            <a:ext cx="1257313" cy="281134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6" name="直線コネクタ 5"/>
          <p:cNvCxnSpPr>
            <a:stCxn id="4" idx="2"/>
          </p:cNvCxnSpPr>
          <p:nvPr/>
        </p:nvCxnSpPr>
        <p:spPr bwMode="auto">
          <a:xfrm flipH="1" flipV="1">
            <a:off x="1121018" y="4734311"/>
            <a:ext cx="596654" cy="5176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テキスト ボックス 6"/>
          <p:cNvSpPr txBox="1"/>
          <p:nvPr/>
        </p:nvSpPr>
        <p:spPr>
          <a:xfrm>
            <a:off x="577559" y="4580422"/>
            <a:ext cx="898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smtClean="0">
                <a:solidFill>
                  <a:srgbClr val="FF0000"/>
                </a:solidFill>
              </a:rPr>
              <a:t>変数</a:t>
            </a:r>
            <a:endParaRPr kumimoji="1" lang="ja-JP" altLang="en-US" sz="1400" b="1">
              <a:solidFill>
                <a:srgbClr val="FF0000"/>
              </a:solidFill>
            </a:endParaRPr>
          </a:p>
        </p:txBody>
      </p:sp>
      <p:sp>
        <p:nvSpPr>
          <p:cNvPr id="11" name="右中かっこ 10"/>
          <p:cNvSpPr/>
          <p:nvPr/>
        </p:nvSpPr>
        <p:spPr bwMode="auto">
          <a:xfrm>
            <a:off x="4175736" y="3055032"/>
            <a:ext cx="700395" cy="2751397"/>
          </a:xfrm>
          <a:prstGeom prst="rightBrace">
            <a:avLst>
              <a:gd name="adj1" fmla="val 21047"/>
              <a:gd name="adj2" fmla="val 51260"/>
            </a:avLst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1485" y="6211147"/>
            <a:ext cx="7056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smtClean="0">
                <a:solidFill>
                  <a:srgbClr val="FF0000"/>
                </a:solidFill>
              </a:rPr>
              <a:t>(※)</a:t>
            </a:r>
            <a:r>
              <a:rPr kumimoji="1" lang="ja-JP" altLang="en-US" sz="1200" smtClean="0">
                <a:solidFill>
                  <a:srgbClr val="FF0000"/>
                </a:solidFill>
              </a:rPr>
              <a:t>変数の紐づけ方法は「実習編</a:t>
            </a:r>
            <a:r>
              <a:rPr lang="en-US" altLang="ja-JP" sz="1200" smtClean="0">
                <a:solidFill>
                  <a:srgbClr val="FF0000"/>
                </a:solidFill>
              </a:rPr>
              <a:t>(</a:t>
            </a:r>
            <a:r>
              <a:rPr lang="ja-JP" altLang="en-US" sz="1200" smtClean="0">
                <a:solidFill>
                  <a:srgbClr val="FF0000"/>
                </a:solidFill>
              </a:rPr>
              <a:t>作成中</a:t>
            </a:r>
            <a:r>
              <a:rPr kumimoji="1" lang="en-US" altLang="ja-JP" sz="1200" smtClean="0">
                <a:solidFill>
                  <a:srgbClr val="FF0000"/>
                </a:solidFill>
              </a:rPr>
              <a:t>)</a:t>
            </a:r>
            <a:r>
              <a:rPr kumimoji="1" lang="ja-JP" altLang="en-US" sz="1200" smtClean="0">
                <a:solidFill>
                  <a:srgbClr val="FF0000"/>
                </a:solidFill>
              </a:rPr>
              <a:t>」をご覧ください。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182456" y="790631"/>
            <a:ext cx="8817003" cy="1414233"/>
          </a:xfrm>
          <a:prstGeom prst="roundRect">
            <a:avLst>
              <a:gd name="adj" fmla="val 8202"/>
            </a:avLst>
          </a:prstGeom>
          <a:solidFill>
            <a:srgbClr val="0058C9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54000" tIns="72000" rIns="54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4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パラメータシートでは</a:t>
            </a:r>
            <a:r>
              <a:rPr lang="en-US" altLang="ja-JP" sz="24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IaC</a:t>
            </a:r>
            <a:r>
              <a:rPr lang="ja-JP" altLang="en-US" sz="2400" b="1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で使用する</a:t>
            </a:r>
            <a:r>
              <a:rPr lang="ja-JP" altLang="en-US" sz="2400" b="1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変数</a:t>
            </a:r>
            <a:r>
              <a:rPr lang="ja-JP" altLang="en-US" sz="2400" b="1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の代入値を登録・</a:t>
            </a:r>
            <a:r>
              <a:rPr lang="ja-JP" altLang="en-US" sz="24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管理します。</a:t>
            </a:r>
            <a:endParaRPr lang="en-US" altLang="ja-JP" sz="2400" b="1" smtClean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ja-JP" altLang="en-US" sz="24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パラメータシートと</a:t>
            </a:r>
            <a:r>
              <a:rPr lang="en-US" altLang="ja-JP" sz="24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IaC</a:t>
            </a:r>
            <a:r>
              <a:rPr lang="ja-JP" altLang="en-US" sz="24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から実行コードを生成します。</a:t>
            </a:r>
            <a:endParaRPr lang="ja-JP" altLang="en-US" sz="2400" b="1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052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3.4 </a:t>
            </a:r>
            <a:r>
              <a:rPr lang="ja-JP" altLang="en-US" smtClean="0"/>
              <a:t>データシート</a:t>
            </a:r>
            <a:endParaRPr lang="en-US" altLang="ja-JP" dirty="0"/>
          </a:p>
        </p:txBody>
      </p:sp>
      <p:sp>
        <p:nvSpPr>
          <p:cNvPr id="56" name="正方形/長方形 55"/>
          <p:cNvSpPr/>
          <p:nvPr/>
        </p:nvSpPr>
        <p:spPr bwMode="auto">
          <a:xfrm>
            <a:off x="200031" y="2360882"/>
            <a:ext cx="8763482" cy="4092454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29375" y="752276"/>
            <a:ext cx="8817003" cy="852079"/>
          </a:xfrm>
          <a:prstGeom prst="roundRect">
            <a:avLst>
              <a:gd name="adj" fmla="val 8202"/>
            </a:avLst>
          </a:prstGeom>
          <a:solidFill>
            <a:srgbClr val="0058C9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54000" tIns="72000" rIns="54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4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データシートは</a:t>
            </a:r>
            <a:r>
              <a:rPr lang="en-US" altLang="ja-JP" sz="2400" b="1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CMDB(</a:t>
            </a:r>
            <a:r>
              <a:rPr lang="ja-JP" altLang="en-US" sz="2400" b="1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構成管理データベース</a:t>
            </a:r>
            <a:r>
              <a:rPr lang="en-US" altLang="ja-JP" sz="2400" b="1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)</a:t>
            </a:r>
            <a:r>
              <a:rPr lang="ja-JP" altLang="en-US" sz="2400" b="1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と</a:t>
            </a:r>
            <a:r>
              <a:rPr lang="ja-JP" altLang="en-US" sz="24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してデータ</a:t>
            </a:r>
            <a:r>
              <a:rPr lang="ja-JP" altLang="en-US" sz="2400" b="1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を管理します</a:t>
            </a:r>
            <a:r>
              <a:rPr lang="ja-JP" altLang="en-US" sz="24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。</a:t>
            </a:r>
            <a:r>
              <a:rPr lang="en-US" altLang="ja-JP" sz="24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en-US" altLang="ja-JP" sz="24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</a:br>
            <a:endParaRPr lang="ja-JP" altLang="en-US" sz="1600" b="1" dirty="0">
              <a:solidFill>
                <a:srgbClr val="FF000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71" name="グループ化 70"/>
          <p:cNvGrpSpPr/>
          <p:nvPr/>
        </p:nvGrpSpPr>
        <p:grpSpPr>
          <a:xfrm>
            <a:off x="3104347" y="3055245"/>
            <a:ext cx="3195845" cy="2294518"/>
            <a:chOff x="3186216" y="3020685"/>
            <a:chExt cx="3195845" cy="2294518"/>
          </a:xfrm>
          <a:solidFill>
            <a:schemeClr val="accent3">
              <a:lumMod val="10000"/>
              <a:lumOff val="90000"/>
            </a:schemeClr>
          </a:solidFill>
        </p:grpSpPr>
        <p:sp>
          <p:nvSpPr>
            <p:cNvPr id="27" name="フローチャート: 端子 26"/>
            <p:cNvSpPr/>
            <p:nvPr/>
          </p:nvSpPr>
          <p:spPr bwMode="auto">
            <a:xfrm rot="5400000">
              <a:off x="3636880" y="2570021"/>
              <a:ext cx="2294518" cy="3195845"/>
            </a:xfrm>
            <a:prstGeom prst="flowChartTerminator">
              <a:avLst/>
            </a:prstGeom>
            <a:grpFill/>
            <a:ln w="38100">
              <a:solidFill>
                <a:schemeClr val="accent3">
                  <a:lumMod val="75000"/>
                  <a:lumOff val="25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600" b="1" dirty="0" smtClean="0">
                <a:latin typeface="+mn-ea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3791216" y="3193675"/>
              <a:ext cx="228099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600" b="1" smtClean="0">
                  <a:solidFill>
                    <a:srgbClr val="002060"/>
                  </a:solidFill>
                </a:rPr>
                <a:t>データシート</a:t>
              </a:r>
              <a:r>
                <a:rPr lang="en-US" altLang="ja-JP" sz="1600" b="1" smtClean="0">
                  <a:solidFill>
                    <a:srgbClr val="002060"/>
                  </a:solidFill>
                </a:rPr>
                <a:t>A</a:t>
              </a:r>
              <a:endParaRPr kumimoji="1" lang="ja-JP" altLang="en-US" sz="16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54094" y="2847606"/>
            <a:ext cx="1124616" cy="2474758"/>
            <a:chOff x="590315" y="2923918"/>
            <a:chExt cx="1124616" cy="2474758"/>
          </a:xfrm>
        </p:grpSpPr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0354CE80-49FB-4388-83BA-94DF9E40A5E8}"/>
                </a:ext>
              </a:extLst>
            </p:cNvPr>
            <p:cNvGrpSpPr>
              <a:grpSpLocks noChangeAspect="1"/>
            </p:cNvGrpSpPr>
            <p:nvPr/>
          </p:nvGrpSpPr>
          <p:grpSpPr bwMode="gray">
            <a:xfrm>
              <a:off x="590315" y="2923918"/>
              <a:ext cx="977943" cy="686927"/>
              <a:chOff x="-1828973" y="2716213"/>
              <a:chExt cx="2020481" cy="1419225"/>
            </a:xfrm>
          </p:grpSpPr>
          <p:sp>
            <p:nvSpPr>
              <p:cNvPr id="30" name="フリーフォーム: 図形 349">
                <a:extLst>
                  <a:ext uri="{FF2B5EF4-FFF2-40B4-BE49-F238E27FC236}">
                    <a16:creationId xmlns:a16="http://schemas.microsoft.com/office/drawing/2014/main" id="{60755967-856B-4CFA-ABED-87AE21916C9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-1828973" y="2716213"/>
                <a:ext cx="2020481" cy="1419225"/>
              </a:xfrm>
              <a:custGeom>
                <a:avLst/>
                <a:gdLst>
                  <a:gd name="connsiteX0" fmla="*/ 915581 w 2020481"/>
                  <a:gd name="connsiteY0" fmla="*/ 898525 h 1419225"/>
                  <a:gd name="connsiteX1" fmla="*/ 937889 w 2020481"/>
                  <a:gd name="connsiteY1" fmla="*/ 930275 h 1419225"/>
                  <a:gd name="connsiteX2" fmla="*/ 1157782 w 2020481"/>
                  <a:gd name="connsiteY2" fmla="*/ 917575 h 1419225"/>
                  <a:gd name="connsiteX3" fmla="*/ 1266135 w 2020481"/>
                  <a:gd name="connsiteY3" fmla="*/ 1006475 h 1419225"/>
                  <a:gd name="connsiteX4" fmla="*/ 1342619 w 2020481"/>
                  <a:gd name="connsiteY4" fmla="*/ 1006475 h 1419225"/>
                  <a:gd name="connsiteX5" fmla="*/ 1342619 w 2020481"/>
                  <a:gd name="connsiteY5" fmla="*/ 898525 h 1419225"/>
                  <a:gd name="connsiteX6" fmla="*/ 915581 w 2020481"/>
                  <a:gd name="connsiteY6" fmla="*/ 898525 h 1419225"/>
                  <a:gd name="connsiteX7" fmla="*/ 847905 w 2020481"/>
                  <a:gd name="connsiteY7" fmla="*/ 123825 h 1419225"/>
                  <a:gd name="connsiteX8" fmla="*/ 1956580 w 2020481"/>
                  <a:gd name="connsiteY8" fmla="*/ 123825 h 1419225"/>
                  <a:gd name="connsiteX9" fmla="*/ 1982141 w 2020481"/>
                  <a:gd name="connsiteY9" fmla="*/ 149413 h 1419225"/>
                  <a:gd name="connsiteX10" fmla="*/ 1982141 w 2020481"/>
                  <a:gd name="connsiteY10" fmla="*/ 872278 h 1419225"/>
                  <a:gd name="connsiteX11" fmla="*/ 1956580 w 2020481"/>
                  <a:gd name="connsiteY11" fmla="*/ 897867 h 1419225"/>
                  <a:gd name="connsiteX12" fmla="*/ 1464546 w 2020481"/>
                  <a:gd name="connsiteY12" fmla="*/ 897867 h 1419225"/>
                  <a:gd name="connsiteX13" fmla="*/ 1464546 w 2020481"/>
                  <a:gd name="connsiteY13" fmla="*/ 1006616 h 1419225"/>
                  <a:gd name="connsiteX14" fmla="*/ 1758488 w 2020481"/>
                  <a:gd name="connsiteY14" fmla="*/ 1006616 h 1419225"/>
                  <a:gd name="connsiteX15" fmla="*/ 1784049 w 2020481"/>
                  <a:gd name="connsiteY15" fmla="*/ 1032204 h 1419225"/>
                  <a:gd name="connsiteX16" fmla="*/ 1784049 w 2020481"/>
                  <a:gd name="connsiteY16" fmla="*/ 1102572 h 1419225"/>
                  <a:gd name="connsiteX17" fmla="*/ 1758488 w 2020481"/>
                  <a:gd name="connsiteY17" fmla="*/ 1128160 h 1419225"/>
                  <a:gd name="connsiteX18" fmla="*/ 1055582 w 2020481"/>
                  <a:gd name="connsiteY18" fmla="*/ 1128160 h 1419225"/>
                  <a:gd name="connsiteX19" fmla="*/ 889440 w 2020481"/>
                  <a:gd name="connsiteY19" fmla="*/ 1140954 h 1419225"/>
                  <a:gd name="connsiteX20" fmla="*/ 883050 w 2020481"/>
                  <a:gd name="connsiteY20" fmla="*/ 1140954 h 1419225"/>
                  <a:gd name="connsiteX21" fmla="*/ 796784 w 2020481"/>
                  <a:gd name="connsiteY21" fmla="*/ 1092976 h 1419225"/>
                  <a:gd name="connsiteX22" fmla="*/ 726493 w 2020481"/>
                  <a:gd name="connsiteY22" fmla="*/ 987425 h 1419225"/>
                  <a:gd name="connsiteX23" fmla="*/ 726493 w 2020481"/>
                  <a:gd name="connsiteY23" fmla="*/ 1160145 h 1419225"/>
                  <a:gd name="connsiteX24" fmla="*/ 1975751 w 2020481"/>
                  <a:gd name="connsiteY24" fmla="*/ 1160145 h 1419225"/>
                  <a:gd name="connsiteX25" fmla="*/ 2020481 w 2020481"/>
                  <a:gd name="connsiteY25" fmla="*/ 1204924 h 1419225"/>
                  <a:gd name="connsiteX26" fmla="*/ 1975751 w 2020481"/>
                  <a:gd name="connsiteY26" fmla="*/ 1249704 h 1419225"/>
                  <a:gd name="connsiteX27" fmla="*/ 726493 w 2020481"/>
                  <a:gd name="connsiteY27" fmla="*/ 1249704 h 1419225"/>
                  <a:gd name="connsiteX28" fmla="*/ 726493 w 2020481"/>
                  <a:gd name="connsiteY28" fmla="*/ 1419225 h 1419225"/>
                  <a:gd name="connsiteX29" fmla="*/ 240848 w 2020481"/>
                  <a:gd name="connsiteY29" fmla="*/ 1419225 h 1419225"/>
                  <a:gd name="connsiteX30" fmla="*/ 240848 w 2020481"/>
                  <a:gd name="connsiteY30" fmla="*/ 1144153 h 1419225"/>
                  <a:gd name="connsiteX31" fmla="*/ 116242 w 2020481"/>
                  <a:gd name="connsiteY31" fmla="*/ 1163344 h 1419225"/>
                  <a:gd name="connsiteX32" fmla="*/ 103462 w 2020481"/>
                  <a:gd name="connsiteY32" fmla="*/ 1163344 h 1419225"/>
                  <a:gd name="connsiteX33" fmla="*/ 17196 w 2020481"/>
                  <a:gd name="connsiteY33" fmla="*/ 1118564 h 1419225"/>
                  <a:gd name="connsiteX34" fmla="*/ 14001 w 2020481"/>
                  <a:gd name="connsiteY34" fmla="*/ 1009815 h 1419225"/>
                  <a:gd name="connsiteX35" fmla="*/ 205703 w 2020481"/>
                  <a:gd name="connsiteY35" fmla="*/ 657978 h 1419225"/>
                  <a:gd name="connsiteX36" fmla="*/ 240848 w 2020481"/>
                  <a:gd name="connsiteY36" fmla="*/ 622794 h 1419225"/>
                  <a:gd name="connsiteX37" fmla="*/ 483671 w 2020481"/>
                  <a:gd name="connsiteY37" fmla="*/ 562022 h 1419225"/>
                  <a:gd name="connsiteX38" fmla="*/ 726493 w 2020481"/>
                  <a:gd name="connsiteY38" fmla="*/ 625993 h 1419225"/>
                  <a:gd name="connsiteX39" fmla="*/ 755249 w 2020481"/>
                  <a:gd name="connsiteY39" fmla="*/ 654779 h 1419225"/>
                  <a:gd name="connsiteX40" fmla="*/ 822344 w 2020481"/>
                  <a:gd name="connsiteY40" fmla="*/ 757132 h 1419225"/>
                  <a:gd name="connsiteX41" fmla="*/ 822344 w 2020481"/>
                  <a:gd name="connsiteY41" fmla="*/ 149413 h 1419225"/>
                  <a:gd name="connsiteX42" fmla="*/ 847905 w 2020481"/>
                  <a:gd name="connsiteY42" fmla="*/ 123825 h 1419225"/>
                  <a:gd name="connsiteX43" fmla="*/ 483781 w 2020481"/>
                  <a:gd name="connsiteY43" fmla="*/ 0 h 1419225"/>
                  <a:gd name="connsiteX44" fmla="*/ 704444 w 2020481"/>
                  <a:gd name="connsiteY44" fmla="*/ 252413 h 1419225"/>
                  <a:gd name="connsiteX45" fmla="*/ 483781 w 2020481"/>
                  <a:gd name="connsiteY45" fmla="*/ 504826 h 1419225"/>
                  <a:gd name="connsiteX46" fmla="*/ 263118 w 2020481"/>
                  <a:gd name="connsiteY46" fmla="*/ 252413 h 1419225"/>
                  <a:gd name="connsiteX47" fmla="*/ 483781 w 2020481"/>
                  <a:gd name="connsiteY47" fmla="*/ 0 h 1419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020481" h="1419225">
                    <a:moveTo>
                      <a:pt x="915581" y="898525"/>
                    </a:moveTo>
                    <a:cubicBezTo>
                      <a:pt x="915581" y="898525"/>
                      <a:pt x="915581" y="898525"/>
                      <a:pt x="937889" y="930275"/>
                    </a:cubicBezTo>
                    <a:cubicBezTo>
                      <a:pt x="937889" y="930275"/>
                      <a:pt x="937889" y="930275"/>
                      <a:pt x="1157782" y="917575"/>
                    </a:cubicBezTo>
                    <a:cubicBezTo>
                      <a:pt x="1211958" y="914400"/>
                      <a:pt x="1259761" y="952500"/>
                      <a:pt x="1266135" y="1006475"/>
                    </a:cubicBezTo>
                    <a:cubicBezTo>
                      <a:pt x="1288443" y="1006475"/>
                      <a:pt x="1313937" y="1006475"/>
                      <a:pt x="1342619" y="1006475"/>
                    </a:cubicBezTo>
                    <a:cubicBezTo>
                      <a:pt x="1342619" y="1006475"/>
                      <a:pt x="1342619" y="1006475"/>
                      <a:pt x="1342619" y="898525"/>
                    </a:cubicBezTo>
                    <a:cubicBezTo>
                      <a:pt x="1342619" y="898525"/>
                      <a:pt x="1339432" y="898525"/>
                      <a:pt x="915581" y="898525"/>
                    </a:cubicBezTo>
                    <a:close/>
                    <a:moveTo>
                      <a:pt x="847905" y="123825"/>
                    </a:moveTo>
                    <a:cubicBezTo>
                      <a:pt x="847905" y="123825"/>
                      <a:pt x="847905" y="123825"/>
                      <a:pt x="1956580" y="123825"/>
                    </a:cubicBezTo>
                    <a:cubicBezTo>
                      <a:pt x="1972556" y="123825"/>
                      <a:pt x="1982141" y="133421"/>
                      <a:pt x="1982141" y="149413"/>
                    </a:cubicBezTo>
                    <a:cubicBezTo>
                      <a:pt x="1982141" y="149413"/>
                      <a:pt x="1982141" y="149413"/>
                      <a:pt x="1982141" y="872278"/>
                    </a:cubicBezTo>
                    <a:cubicBezTo>
                      <a:pt x="1982141" y="885073"/>
                      <a:pt x="1972556" y="897867"/>
                      <a:pt x="1956580" y="897867"/>
                    </a:cubicBezTo>
                    <a:cubicBezTo>
                      <a:pt x="1956580" y="897867"/>
                      <a:pt x="1956580" y="897867"/>
                      <a:pt x="1464546" y="897867"/>
                    </a:cubicBezTo>
                    <a:cubicBezTo>
                      <a:pt x="1464546" y="897867"/>
                      <a:pt x="1464546" y="897867"/>
                      <a:pt x="1464546" y="1006616"/>
                    </a:cubicBezTo>
                    <a:cubicBezTo>
                      <a:pt x="1464546" y="1006616"/>
                      <a:pt x="1464546" y="1006616"/>
                      <a:pt x="1758488" y="1006616"/>
                    </a:cubicBezTo>
                    <a:cubicBezTo>
                      <a:pt x="1774464" y="1006616"/>
                      <a:pt x="1784049" y="1016212"/>
                      <a:pt x="1784049" y="1032204"/>
                    </a:cubicBezTo>
                    <a:cubicBezTo>
                      <a:pt x="1784049" y="1032204"/>
                      <a:pt x="1784049" y="1032204"/>
                      <a:pt x="1784049" y="1102572"/>
                    </a:cubicBezTo>
                    <a:cubicBezTo>
                      <a:pt x="1784049" y="1118564"/>
                      <a:pt x="1774464" y="1128160"/>
                      <a:pt x="1758488" y="1128160"/>
                    </a:cubicBezTo>
                    <a:cubicBezTo>
                      <a:pt x="1758488" y="1128160"/>
                      <a:pt x="1758488" y="1128160"/>
                      <a:pt x="1055582" y="1128160"/>
                    </a:cubicBezTo>
                    <a:cubicBezTo>
                      <a:pt x="1055582" y="1128160"/>
                      <a:pt x="1055582" y="1128160"/>
                      <a:pt x="889440" y="1140954"/>
                    </a:cubicBezTo>
                    <a:cubicBezTo>
                      <a:pt x="886245" y="1140954"/>
                      <a:pt x="883050" y="1140954"/>
                      <a:pt x="883050" y="1140954"/>
                    </a:cubicBezTo>
                    <a:cubicBezTo>
                      <a:pt x="847905" y="1140954"/>
                      <a:pt x="815954" y="1121763"/>
                      <a:pt x="796784" y="1092976"/>
                    </a:cubicBezTo>
                    <a:cubicBezTo>
                      <a:pt x="796784" y="1092976"/>
                      <a:pt x="796784" y="1092976"/>
                      <a:pt x="726493" y="987425"/>
                    </a:cubicBezTo>
                    <a:cubicBezTo>
                      <a:pt x="726493" y="1048197"/>
                      <a:pt x="726493" y="1105770"/>
                      <a:pt x="726493" y="1160145"/>
                    </a:cubicBezTo>
                    <a:cubicBezTo>
                      <a:pt x="854295" y="1160145"/>
                      <a:pt x="1247283" y="1160145"/>
                      <a:pt x="1975751" y="1160145"/>
                    </a:cubicBezTo>
                    <a:cubicBezTo>
                      <a:pt x="2001311" y="1160145"/>
                      <a:pt x="2020481" y="1179336"/>
                      <a:pt x="2020481" y="1204924"/>
                    </a:cubicBezTo>
                    <a:cubicBezTo>
                      <a:pt x="2020481" y="1230513"/>
                      <a:pt x="2001311" y="1249704"/>
                      <a:pt x="1975751" y="1249704"/>
                    </a:cubicBezTo>
                    <a:cubicBezTo>
                      <a:pt x="1975751" y="1249704"/>
                      <a:pt x="1598737" y="1249704"/>
                      <a:pt x="726493" y="1249704"/>
                    </a:cubicBezTo>
                    <a:cubicBezTo>
                      <a:pt x="726493" y="1342461"/>
                      <a:pt x="726493" y="1409630"/>
                      <a:pt x="726493" y="1419225"/>
                    </a:cubicBezTo>
                    <a:cubicBezTo>
                      <a:pt x="726493" y="1419225"/>
                      <a:pt x="726493" y="1419225"/>
                      <a:pt x="240848" y="1419225"/>
                    </a:cubicBezTo>
                    <a:cubicBezTo>
                      <a:pt x="240848" y="1361652"/>
                      <a:pt x="240848" y="1259299"/>
                      <a:pt x="240848" y="1144153"/>
                    </a:cubicBezTo>
                    <a:cubicBezTo>
                      <a:pt x="240848" y="1144153"/>
                      <a:pt x="240848" y="1144153"/>
                      <a:pt x="116242" y="1163344"/>
                    </a:cubicBezTo>
                    <a:cubicBezTo>
                      <a:pt x="113047" y="1163344"/>
                      <a:pt x="106657" y="1163344"/>
                      <a:pt x="103462" y="1163344"/>
                    </a:cubicBezTo>
                    <a:cubicBezTo>
                      <a:pt x="68317" y="1163344"/>
                      <a:pt x="36366" y="1147351"/>
                      <a:pt x="17196" y="1118564"/>
                    </a:cubicBezTo>
                    <a:cubicBezTo>
                      <a:pt x="-5169" y="1086579"/>
                      <a:pt x="-5169" y="1044998"/>
                      <a:pt x="14001" y="1009815"/>
                    </a:cubicBezTo>
                    <a:cubicBezTo>
                      <a:pt x="14001" y="1009815"/>
                      <a:pt x="14001" y="1009815"/>
                      <a:pt x="205703" y="657978"/>
                    </a:cubicBezTo>
                    <a:cubicBezTo>
                      <a:pt x="215288" y="645184"/>
                      <a:pt x="224873" y="632390"/>
                      <a:pt x="240848" y="622794"/>
                    </a:cubicBezTo>
                    <a:cubicBezTo>
                      <a:pt x="240848" y="622794"/>
                      <a:pt x="285579" y="562022"/>
                      <a:pt x="483671" y="562022"/>
                    </a:cubicBezTo>
                    <a:cubicBezTo>
                      <a:pt x="681763" y="562022"/>
                      <a:pt x="726493" y="625993"/>
                      <a:pt x="726493" y="625993"/>
                    </a:cubicBezTo>
                    <a:cubicBezTo>
                      <a:pt x="739273" y="632390"/>
                      <a:pt x="748859" y="641985"/>
                      <a:pt x="755249" y="654779"/>
                    </a:cubicBezTo>
                    <a:cubicBezTo>
                      <a:pt x="755249" y="654779"/>
                      <a:pt x="755249" y="654779"/>
                      <a:pt x="822344" y="757132"/>
                    </a:cubicBezTo>
                    <a:cubicBezTo>
                      <a:pt x="822344" y="657978"/>
                      <a:pt x="822344" y="478861"/>
                      <a:pt x="822344" y="149413"/>
                    </a:cubicBezTo>
                    <a:cubicBezTo>
                      <a:pt x="822344" y="133421"/>
                      <a:pt x="835124" y="123825"/>
                      <a:pt x="847905" y="123825"/>
                    </a:cubicBezTo>
                    <a:close/>
                    <a:moveTo>
                      <a:pt x="483781" y="0"/>
                    </a:moveTo>
                    <a:cubicBezTo>
                      <a:pt x="605650" y="0"/>
                      <a:pt x="704444" y="113009"/>
                      <a:pt x="704444" y="252413"/>
                    </a:cubicBezTo>
                    <a:cubicBezTo>
                      <a:pt x="704444" y="391817"/>
                      <a:pt x="605650" y="504826"/>
                      <a:pt x="483781" y="504826"/>
                    </a:cubicBezTo>
                    <a:cubicBezTo>
                      <a:pt x="361912" y="504826"/>
                      <a:pt x="263118" y="391817"/>
                      <a:pt x="263118" y="252413"/>
                    </a:cubicBezTo>
                    <a:cubicBezTo>
                      <a:pt x="263118" y="113009"/>
                      <a:pt x="361912" y="0"/>
                      <a:pt x="4837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1" name="フリーフォーム: 図形 348">
                <a:extLst>
                  <a:ext uri="{FF2B5EF4-FFF2-40B4-BE49-F238E27FC236}">
                    <a16:creationId xmlns:a16="http://schemas.microsoft.com/office/drawing/2014/main" id="{4735829D-753B-4B7D-B63B-8C680F7E38E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-929267" y="2933701"/>
                <a:ext cx="985838" cy="587375"/>
              </a:xfrm>
              <a:custGeom>
                <a:avLst/>
                <a:gdLst>
                  <a:gd name="connsiteX0" fmla="*/ 641350 w 985838"/>
                  <a:gd name="connsiteY0" fmla="*/ 334962 h 587375"/>
                  <a:gd name="connsiteX1" fmla="*/ 688975 w 985838"/>
                  <a:gd name="connsiteY1" fmla="*/ 473075 h 587375"/>
                  <a:gd name="connsiteX2" fmla="*/ 717550 w 985838"/>
                  <a:gd name="connsiteY2" fmla="*/ 441325 h 587375"/>
                  <a:gd name="connsiteX3" fmla="*/ 763588 w 985838"/>
                  <a:gd name="connsiteY3" fmla="*/ 485775 h 587375"/>
                  <a:gd name="connsiteX4" fmla="*/ 792163 w 985838"/>
                  <a:gd name="connsiteY4" fmla="*/ 457200 h 587375"/>
                  <a:gd name="connsiteX5" fmla="*/ 747713 w 985838"/>
                  <a:gd name="connsiteY5" fmla="*/ 412750 h 587375"/>
                  <a:gd name="connsiteX6" fmla="*/ 779463 w 985838"/>
                  <a:gd name="connsiteY6" fmla="*/ 382587 h 587375"/>
                  <a:gd name="connsiteX7" fmla="*/ 215900 w 985838"/>
                  <a:gd name="connsiteY7" fmla="*/ 146050 h 587375"/>
                  <a:gd name="connsiteX8" fmla="*/ 215900 w 985838"/>
                  <a:gd name="connsiteY8" fmla="*/ 444500 h 587375"/>
                  <a:gd name="connsiteX9" fmla="*/ 631825 w 985838"/>
                  <a:gd name="connsiteY9" fmla="*/ 444500 h 587375"/>
                  <a:gd name="connsiteX10" fmla="*/ 615950 w 985838"/>
                  <a:gd name="connsiteY10" fmla="*/ 400050 h 587375"/>
                  <a:gd name="connsiteX11" fmla="*/ 261938 w 985838"/>
                  <a:gd name="connsiteY11" fmla="*/ 400050 h 587375"/>
                  <a:gd name="connsiteX12" fmla="*/ 261938 w 985838"/>
                  <a:gd name="connsiteY12" fmla="*/ 192087 h 587375"/>
                  <a:gd name="connsiteX13" fmla="*/ 723900 w 985838"/>
                  <a:gd name="connsiteY13" fmla="*/ 192087 h 587375"/>
                  <a:gd name="connsiteX14" fmla="*/ 723900 w 985838"/>
                  <a:gd name="connsiteY14" fmla="*/ 315912 h 587375"/>
                  <a:gd name="connsiteX15" fmla="*/ 769938 w 985838"/>
                  <a:gd name="connsiteY15" fmla="*/ 331787 h 587375"/>
                  <a:gd name="connsiteX16" fmla="*/ 769938 w 985838"/>
                  <a:gd name="connsiteY16" fmla="*/ 146050 h 587375"/>
                  <a:gd name="connsiteX17" fmla="*/ 0 w 985838"/>
                  <a:gd name="connsiteY17" fmla="*/ 0 h 587375"/>
                  <a:gd name="connsiteX18" fmla="*/ 985838 w 985838"/>
                  <a:gd name="connsiteY18" fmla="*/ 0 h 587375"/>
                  <a:gd name="connsiteX19" fmla="*/ 985838 w 985838"/>
                  <a:gd name="connsiteY19" fmla="*/ 587375 h 587375"/>
                  <a:gd name="connsiteX20" fmla="*/ 0 w 985838"/>
                  <a:gd name="connsiteY20" fmla="*/ 587375 h 58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85838" h="587375">
                    <a:moveTo>
                      <a:pt x="641350" y="334962"/>
                    </a:moveTo>
                    <a:lnTo>
                      <a:pt x="688975" y="473075"/>
                    </a:lnTo>
                    <a:lnTo>
                      <a:pt x="717550" y="441325"/>
                    </a:lnTo>
                    <a:lnTo>
                      <a:pt x="763588" y="485775"/>
                    </a:lnTo>
                    <a:lnTo>
                      <a:pt x="792163" y="457200"/>
                    </a:lnTo>
                    <a:lnTo>
                      <a:pt x="747713" y="412750"/>
                    </a:lnTo>
                    <a:lnTo>
                      <a:pt x="779463" y="382587"/>
                    </a:lnTo>
                    <a:close/>
                    <a:moveTo>
                      <a:pt x="215900" y="146050"/>
                    </a:moveTo>
                    <a:lnTo>
                      <a:pt x="215900" y="444500"/>
                    </a:lnTo>
                    <a:lnTo>
                      <a:pt x="631825" y="444500"/>
                    </a:lnTo>
                    <a:lnTo>
                      <a:pt x="615950" y="400050"/>
                    </a:lnTo>
                    <a:lnTo>
                      <a:pt x="261938" y="400050"/>
                    </a:lnTo>
                    <a:lnTo>
                      <a:pt x="261938" y="192087"/>
                    </a:lnTo>
                    <a:lnTo>
                      <a:pt x="723900" y="192087"/>
                    </a:lnTo>
                    <a:lnTo>
                      <a:pt x="723900" y="315912"/>
                    </a:lnTo>
                    <a:lnTo>
                      <a:pt x="769938" y="331787"/>
                    </a:lnTo>
                    <a:lnTo>
                      <a:pt x="769938" y="146050"/>
                    </a:lnTo>
                    <a:close/>
                    <a:moveTo>
                      <a:pt x="0" y="0"/>
                    </a:moveTo>
                    <a:lnTo>
                      <a:pt x="985838" y="0"/>
                    </a:lnTo>
                    <a:lnTo>
                      <a:pt x="985838" y="587375"/>
                    </a:lnTo>
                    <a:lnTo>
                      <a:pt x="0" y="5873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32" name="Freeform 76"/>
            <p:cNvSpPr>
              <a:spLocks noChangeAspect="1" noEditPoints="1"/>
            </p:cNvSpPr>
            <p:nvPr/>
          </p:nvSpPr>
          <p:spPr bwMode="gray">
            <a:xfrm>
              <a:off x="619360" y="4328354"/>
              <a:ext cx="636671" cy="637840"/>
            </a:xfrm>
            <a:custGeom>
              <a:avLst/>
              <a:gdLst>
                <a:gd name="T0" fmla="*/ 0 w 1153"/>
                <a:gd name="T1" fmla="*/ 577 h 1154"/>
                <a:gd name="T2" fmla="*/ 1153 w 1153"/>
                <a:gd name="T3" fmla="*/ 577 h 1154"/>
                <a:gd name="T4" fmla="*/ 673 w 1153"/>
                <a:gd name="T5" fmla="*/ 1078 h 1154"/>
                <a:gd name="T6" fmla="*/ 596 w 1153"/>
                <a:gd name="T7" fmla="*/ 941 h 1154"/>
                <a:gd name="T8" fmla="*/ 853 w 1153"/>
                <a:gd name="T9" fmla="*/ 868 h 1154"/>
                <a:gd name="T10" fmla="*/ 300 w 1153"/>
                <a:gd name="T11" fmla="*/ 868 h 1154"/>
                <a:gd name="T12" fmla="*/ 557 w 1153"/>
                <a:gd name="T13" fmla="*/ 941 h 1154"/>
                <a:gd name="T14" fmla="*/ 479 w 1153"/>
                <a:gd name="T15" fmla="*/ 1078 h 1154"/>
                <a:gd name="T16" fmla="*/ 67 w 1153"/>
                <a:gd name="T17" fmla="*/ 597 h 1154"/>
                <a:gd name="T18" fmla="*/ 209 w 1153"/>
                <a:gd name="T19" fmla="*/ 670 h 1154"/>
                <a:gd name="T20" fmla="*/ 133 w 1153"/>
                <a:gd name="T21" fmla="*/ 829 h 1154"/>
                <a:gd name="T22" fmla="*/ 479 w 1153"/>
                <a:gd name="T23" fmla="*/ 76 h 1154"/>
                <a:gd name="T24" fmla="*/ 557 w 1153"/>
                <a:gd name="T25" fmla="*/ 285 h 1154"/>
                <a:gd name="T26" fmla="*/ 479 w 1153"/>
                <a:gd name="T27" fmla="*/ 76 h 1154"/>
                <a:gd name="T28" fmla="*/ 789 w 1153"/>
                <a:gd name="T29" fmla="*/ 285 h 1154"/>
                <a:gd name="T30" fmla="*/ 596 w 1153"/>
                <a:gd name="T31" fmla="*/ 67 h 1154"/>
                <a:gd name="T32" fmla="*/ 825 w 1153"/>
                <a:gd name="T33" fmla="*/ 229 h 1154"/>
                <a:gd name="T34" fmla="*/ 882 w 1153"/>
                <a:gd name="T35" fmla="*/ 400 h 1154"/>
                <a:gd name="T36" fmla="*/ 909 w 1153"/>
                <a:gd name="T37" fmla="*/ 557 h 1154"/>
                <a:gd name="T38" fmla="*/ 596 w 1153"/>
                <a:gd name="T39" fmla="*/ 325 h 1154"/>
                <a:gd name="T40" fmla="*/ 557 w 1153"/>
                <a:gd name="T41" fmla="*/ 325 h 1154"/>
                <a:gd name="T42" fmla="*/ 316 w 1153"/>
                <a:gd name="T43" fmla="*/ 557 h 1154"/>
                <a:gd name="T44" fmla="*/ 284 w 1153"/>
                <a:gd name="T45" fmla="*/ 325 h 1154"/>
                <a:gd name="T46" fmla="*/ 209 w 1153"/>
                <a:gd name="T47" fmla="*/ 483 h 1154"/>
                <a:gd name="T48" fmla="*/ 67 w 1153"/>
                <a:gd name="T49" fmla="*/ 557 h 1154"/>
                <a:gd name="T50" fmla="*/ 243 w 1153"/>
                <a:gd name="T51" fmla="*/ 325 h 1154"/>
                <a:gd name="T52" fmla="*/ 248 w 1153"/>
                <a:gd name="T53" fmla="*/ 668 h 1154"/>
                <a:gd name="T54" fmla="*/ 557 w 1153"/>
                <a:gd name="T55" fmla="*/ 597 h 1154"/>
                <a:gd name="T56" fmla="*/ 483 w 1153"/>
                <a:gd name="T57" fmla="*/ 829 h 1154"/>
                <a:gd name="T58" fmla="*/ 248 w 1153"/>
                <a:gd name="T59" fmla="*/ 668 h 1154"/>
                <a:gd name="T60" fmla="*/ 596 w 1153"/>
                <a:gd name="T61" fmla="*/ 756 h 1154"/>
                <a:gd name="T62" fmla="*/ 909 w 1153"/>
                <a:gd name="T63" fmla="*/ 597 h 1154"/>
                <a:gd name="T64" fmla="*/ 669 w 1153"/>
                <a:gd name="T65" fmla="*/ 829 h 1154"/>
                <a:gd name="T66" fmla="*/ 1086 w 1153"/>
                <a:gd name="T67" fmla="*/ 597 h 1154"/>
                <a:gd name="T68" fmla="*/ 910 w 1153"/>
                <a:gd name="T69" fmla="*/ 829 h 1154"/>
                <a:gd name="T70" fmla="*/ 949 w 1153"/>
                <a:gd name="T71" fmla="*/ 557 h 1154"/>
                <a:gd name="T72" fmla="*/ 975 w 1153"/>
                <a:gd name="T73" fmla="*/ 325 h 1154"/>
                <a:gd name="T74" fmla="*/ 1086 w 1153"/>
                <a:gd name="T75" fmla="*/ 557 h 1154"/>
                <a:gd name="T76" fmla="*/ 995 w 1153"/>
                <a:gd name="T77" fmla="*/ 285 h 1154"/>
                <a:gd name="T78" fmla="*/ 882 w 1153"/>
                <a:gd name="T79" fmla="*/ 210 h 1154"/>
                <a:gd name="T80" fmla="*/ 788 w 1153"/>
                <a:gd name="T81" fmla="*/ 112 h 1154"/>
                <a:gd name="T82" fmla="*/ 365 w 1153"/>
                <a:gd name="T83" fmla="*/ 112 h 1154"/>
                <a:gd name="T84" fmla="*/ 158 w 1153"/>
                <a:gd name="T85" fmla="*/ 285 h 1154"/>
                <a:gd name="T86" fmla="*/ 158 w 1153"/>
                <a:gd name="T87" fmla="*/ 868 h 1154"/>
                <a:gd name="T88" fmla="*/ 365 w 1153"/>
                <a:gd name="T89" fmla="*/ 1041 h 1154"/>
                <a:gd name="T90" fmla="*/ 788 w 1153"/>
                <a:gd name="T91" fmla="*/ 1041 h 1154"/>
                <a:gd name="T92" fmla="*/ 995 w 1153"/>
                <a:gd name="T93" fmla="*/ 868 h 1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53" h="1154">
                  <a:moveTo>
                    <a:pt x="576" y="0"/>
                  </a:moveTo>
                  <a:cubicBezTo>
                    <a:pt x="258" y="0"/>
                    <a:pt x="0" y="259"/>
                    <a:pt x="0" y="577"/>
                  </a:cubicBezTo>
                  <a:cubicBezTo>
                    <a:pt x="0" y="895"/>
                    <a:pt x="258" y="1154"/>
                    <a:pt x="576" y="1154"/>
                  </a:cubicBezTo>
                  <a:cubicBezTo>
                    <a:pt x="895" y="1154"/>
                    <a:pt x="1153" y="895"/>
                    <a:pt x="1153" y="577"/>
                  </a:cubicBezTo>
                  <a:cubicBezTo>
                    <a:pt x="1153" y="259"/>
                    <a:pt x="895" y="0"/>
                    <a:pt x="576" y="0"/>
                  </a:cubicBezTo>
                  <a:close/>
                  <a:moveTo>
                    <a:pt x="673" y="1078"/>
                  </a:moveTo>
                  <a:cubicBezTo>
                    <a:pt x="648" y="1083"/>
                    <a:pt x="623" y="1085"/>
                    <a:pt x="596" y="1086"/>
                  </a:cubicBezTo>
                  <a:cubicBezTo>
                    <a:pt x="596" y="941"/>
                    <a:pt x="596" y="941"/>
                    <a:pt x="596" y="941"/>
                  </a:cubicBezTo>
                  <a:cubicBezTo>
                    <a:pt x="633" y="934"/>
                    <a:pt x="662" y="905"/>
                    <a:pt x="669" y="868"/>
                  </a:cubicBezTo>
                  <a:cubicBezTo>
                    <a:pt x="853" y="868"/>
                    <a:pt x="853" y="868"/>
                    <a:pt x="853" y="868"/>
                  </a:cubicBezTo>
                  <a:cubicBezTo>
                    <a:pt x="811" y="967"/>
                    <a:pt x="748" y="1042"/>
                    <a:pt x="673" y="1078"/>
                  </a:cubicBezTo>
                  <a:close/>
                  <a:moveTo>
                    <a:pt x="300" y="868"/>
                  </a:moveTo>
                  <a:cubicBezTo>
                    <a:pt x="483" y="868"/>
                    <a:pt x="483" y="868"/>
                    <a:pt x="483" y="868"/>
                  </a:cubicBezTo>
                  <a:cubicBezTo>
                    <a:pt x="491" y="905"/>
                    <a:pt x="520" y="934"/>
                    <a:pt x="557" y="941"/>
                  </a:cubicBezTo>
                  <a:cubicBezTo>
                    <a:pt x="557" y="1086"/>
                    <a:pt x="557" y="1086"/>
                    <a:pt x="557" y="1086"/>
                  </a:cubicBezTo>
                  <a:cubicBezTo>
                    <a:pt x="530" y="1085"/>
                    <a:pt x="504" y="1083"/>
                    <a:pt x="479" y="1078"/>
                  </a:cubicBezTo>
                  <a:cubicBezTo>
                    <a:pt x="405" y="1042"/>
                    <a:pt x="342" y="967"/>
                    <a:pt x="300" y="868"/>
                  </a:cubicBezTo>
                  <a:close/>
                  <a:moveTo>
                    <a:pt x="67" y="597"/>
                  </a:moveTo>
                  <a:cubicBezTo>
                    <a:pt x="130" y="597"/>
                    <a:pt x="130" y="597"/>
                    <a:pt x="130" y="597"/>
                  </a:cubicBezTo>
                  <a:cubicBezTo>
                    <a:pt x="138" y="635"/>
                    <a:pt x="169" y="664"/>
                    <a:pt x="209" y="670"/>
                  </a:cubicBezTo>
                  <a:cubicBezTo>
                    <a:pt x="215" y="726"/>
                    <a:pt x="227" y="779"/>
                    <a:pt x="243" y="829"/>
                  </a:cubicBezTo>
                  <a:cubicBezTo>
                    <a:pt x="133" y="829"/>
                    <a:pt x="133" y="829"/>
                    <a:pt x="133" y="829"/>
                  </a:cubicBezTo>
                  <a:cubicBezTo>
                    <a:pt x="94" y="760"/>
                    <a:pt x="70" y="681"/>
                    <a:pt x="67" y="597"/>
                  </a:cubicBezTo>
                  <a:close/>
                  <a:moveTo>
                    <a:pt x="479" y="76"/>
                  </a:moveTo>
                  <a:cubicBezTo>
                    <a:pt x="504" y="71"/>
                    <a:pt x="530" y="68"/>
                    <a:pt x="557" y="67"/>
                  </a:cubicBezTo>
                  <a:cubicBezTo>
                    <a:pt x="557" y="285"/>
                    <a:pt x="557" y="285"/>
                    <a:pt x="557" y="285"/>
                  </a:cubicBezTo>
                  <a:cubicBezTo>
                    <a:pt x="300" y="285"/>
                    <a:pt x="300" y="285"/>
                    <a:pt x="300" y="285"/>
                  </a:cubicBezTo>
                  <a:cubicBezTo>
                    <a:pt x="342" y="186"/>
                    <a:pt x="405" y="111"/>
                    <a:pt x="479" y="76"/>
                  </a:cubicBezTo>
                  <a:close/>
                  <a:moveTo>
                    <a:pt x="825" y="229"/>
                  </a:moveTo>
                  <a:cubicBezTo>
                    <a:pt x="807" y="243"/>
                    <a:pt x="794" y="262"/>
                    <a:pt x="789" y="285"/>
                  </a:cubicBezTo>
                  <a:cubicBezTo>
                    <a:pt x="596" y="285"/>
                    <a:pt x="596" y="285"/>
                    <a:pt x="596" y="285"/>
                  </a:cubicBezTo>
                  <a:cubicBezTo>
                    <a:pt x="596" y="67"/>
                    <a:pt x="596" y="67"/>
                    <a:pt x="596" y="67"/>
                  </a:cubicBezTo>
                  <a:cubicBezTo>
                    <a:pt x="623" y="68"/>
                    <a:pt x="648" y="71"/>
                    <a:pt x="673" y="76"/>
                  </a:cubicBezTo>
                  <a:cubicBezTo>
                    <a:pt x="733" y="104"/>
                    <a:pt x="785" y="158"/>
                    <a:pt x="825" y="229"/>
                  </a:cubicBezTo>
                  <a:close/>
                  <a:moveTo>
                    <a:pt x="789" y="325"/>
                  </a:moveTo>
                  <a:cubicBezTo>
                    <a:pt x="799" y="368"/>
                    <a:pt x="837" y="400"/>
                    <a:pt x="882" y="400"/>
                  </a:cubicBezTo>
                  <a:cubicBezTo>
                    <a:pt x="885" y="400"/>
                    <a:pt x="887" y="399"/>
                    <a:pt x="890" y="399"/>
                  </a:cubicBezTo>
                  <a:cubicBezTo>
                    <a:pt x="901" y="449"/>
                    <a:pt x="908" y="502"/>
                    <a:pt x="909" y="557"/>
                  </a:cubicBezTo>
                  <a:cubicBezTo>
                    <a:pt x="596" y="557"/>
                    <a:pt x="596" y="557"/>
                    <a:pt x="596" y="557"/>
                  </a:cubicBezTo>
                  <a:cubicBezTo>
                    <a:pt x="596" y="325"/>
                    <a:pt x="596" y="325"/>
                    <a:pt x="596" y="325"/>
                  </a:cubicBezTo>
                  <a:lnTo>
                    <a:pt x="789" y="325"/>
                  </a:lnTo>
                  <a:close/>
                  <a:moveTo>
                    <a:pt x="557" y="325"/>
                  </a:moveTo>
                  <a:cubicBezTo>
                    <a:pt x="557" y="557"/>
                    <a:pt x="557" y="557"/>
                    <a:pt x="557" y="557"/>
                  </a:cubicBezTo>
                  <a:cubicBezTo>
                    <a:pt x="316" y="557"/>
                    <a:pt x="316" y="557"/>
                    <a:pt x="316" y="557"/>
                  </a:cubicBezTo>
                  <a:cubicBezTo>
                    <a:pt x="309" y="522"/>
                    <a:pt x="282" y="495"/>
                    <a:pt x="248" y="485"/>
                  </a:cubicBezTo>
                  <a:cubicBezTo>
                    <a:pt x="255" y="428"/>
                    <a:pt x="267" y="374"/>
                    <a:pt x="284" y="325"/>
                  </a:cubicBezTo>
                  <a:lnTo>
                    <a:pt x="557" y="325"/>
                  </a:lnTo>
                  <a:close/>
                  <a:moveTo>
                    <a:pt x="209" y="483"/>
                  </a:moveTo>
                  <a:cubicBezTo>
                    <a:pt x="169" y="489"/>
                    <a:pt x="138" y="518"/>
                    <a:pt x="130" y="557"/>
                  </a:cubicBezTo>
                  <a:cubicBezTo>
                    <a:pt x="67" y="557"/>
                    <a:pt x="67" y="557"/>
                    <a:pt x="67" y="557"/>
                  </a:cubicBezTo>
                  <a:cubicBezTo>
                    <a:pt x="70" y="473"/>
                    <a:pt x="94" y="394"/>
                    <a:pt x="133" y="325"/>
                  </a:cubicBezTo>
                  <a:cubicBezTo>
                    <a:pt x="243" y="325"/>
                    <a:pt x="243" y="325"/>
                    <a:pt x="243" y="325"/>
                  </a:cubicBezTo>
                  <a:cubicBezTo>
                    <a:pt x="227" y="374"/>
                    <a:pt x="215" y="427"/>
                    <a:pt x="209" y="483"/>
                  </a:cubicBezTo>
                  <a:close/>
                  <a:moveTo>
                    <a:pt x="248" y="668"/>
                  </a:moveTo>
                  <a:cubicBezTo>
                    <a:pt x="282" y="659"/>
                    <a:pt x="309" y="631"/>
                    <a:pt x="316" y="597"/>
                  </a:cubicBezTo>
                  <a:cubicBezTo>
                    <a:pt x="557" y="597"/>
                    <a:pt x="557" y="597"/>
                    <a:pt x="557" y="597"/>
                  </a:cubicBezTo>
                  <a:cubicBezTo>
                    <a:pt x="557" y="756"/>
                    <a:pt x="557" y="756"/>
                    <a:pt x="557" y="756"/>
                  </a:cubicBezTo>
                  <a:cubicBezTo>
                    <a:pt x="520" y="763"/>
                    <a:pt x="491" y="792"/>
                    <a:pt x="483" y="829"/>
                  </a:cubicBezTo>
                  <a:cubicBezTo>
                    <a:pt x="284" y="829"/>
                    <a:pt x="284" y="829"/>
                    <a:pt x="284" y="829"/>
                  </a:cubicBezTo>
                  <a:cubicBezTo>
                    <a:pt x="267" y="779"/>
                    <a:pt x="255" y="725"/>
                    <a:pt x="248" y="668"/>
                  </a:cubicBezTo>
                  <a:close/>
                  <a:moveTo>
                    <a:pt x="669" y="829"/>
                  </a:moveTo>
                  <a:cubicBezTo>
                    <a:pt x="662" y="792"/>
                    <a:pt x="633" y="763"/>
                    <a:pt x="596" y="756"/>
                  </a:cubicBezTo>
                  <a:cubicBezTo>
                    <a:pt x="596" y="597"/>
                    <a:pt x="596" y="597"/>
                    <a:pt x="596" y="597"/>
                  </a:cubicBezTo>
                  <a:cubicBezTo>
                    <a:pt x="909" y="597"/>
                    <a:pt x="909" y="597"/>
                    <a:pt x="909" y="597"/>
                  </a:cubicBezTo>
                  <a:cubicBezTo>
                    <a:pt x="907" y="680"/>
                    <a:pt x="893" y="759"/>
                    <a:pt x="869" y="829"/>
                  </a:cubicBezTo>
                  <a:lnTo>
                    <a:pt x="669" y="829"/>
                  </a:lnTo>
                  <a:close/>
                  <a:moveTo>
                    <a:pt x="949" y="597"/>
                  </a:moveTo>
                  <a:cubicBezTo>
                    <a:pt x="1086" y="597"/>
                    <a:pt x="1086" y="597"/>
                    <a:pt x="1086" y="597"/>
                  </a:cubicBezTo>
                  <a:cubicBezTo>
                    <a:pt x="1083" y="681"/>
                    <a:pt x="1059" y="760"/>
                    <a:pt x="1020" y="829"/>
                  </a:cubicBezTo>
                  <a:cubicBezTo>
                    <a:pt x="910" y="829"/>
                    <a:pt x="910" y="829"/>
                    <a:pt x="910" y="829"/>
                  </a:cubicBezTo>
                  <a:cubicBezTo>
                    <a:pt x="933" y="758"/>
                    <a:pt x="947" y="680"/>
                    <a:pt x="949" y="597"/>
                  </a:cubicBezTo>
                  <a:close/>
                  <a:moveTo>
                    <a:pt x="949" y="557"/>
                  </a:moveTo>
                  <a:cubicBezTo>
                    <a:pt x="948" y="498"/>
                    <a:pt x="940" y="441"/>
                    <a:pt x="928" y="388"/>
                  </a:cubicBezTo>
                  <a:cubicBezTo>
                    <a:pt x="952" y="375"/>
                    <a:pt x="970" y="352"/>
                    <a:pt x="975" y="325"/>
                  </a:cubicBezTo>
                  <a:cubicBezTo>
                    <a:pt x="1020" y="325"/>
                    <a:pt x="1020" y="325"/>
                    <a:pt x="1020" y="325"/>
                  </a:cubicBezTo>
                  <a:cubicBezTo>
                    <a:pt x="1059" y="394"/>
                    <a:pt x="1083" y="473"/>
                    <a:pt x="1086" y="557"/>
                  </a:cubicBezTo>
                  <a:lnTo>
                    <a:pt x="949" y="557"/>
                  </a:lnTo>
                  <a:close/>
                  <a:moveTo>
                    <a:pt x="995" y="285"/>
                  </a:moveTo>
                  <a:cubicBezTo>
                    <a:pt x="975" y="285"/>
                    <a:pt x="975" y="285"/>
                    <a:pt x="975" y="285"/>
                  </a:cubicBezTo>
                  <a:cubicBezTo>
                    <a:pt x="966" y="242"/>
                    <a:pt x="928" y="210"/>
                    <a:pt x="882" y="210"/>
                  </a:cubicBezTo>
                  <a:cubicBezTo>
                    <a:pt x="875" y="210"/>
                    <a:pt x="868" y="211"/>
                    <a:pt x="861" y="212"/>
                  </a:cubicBezTo>
                  <a:cubicBezTo>
                    <a:pt x="839" y="174"/>
                    <a:pt x="815" y="141"/>
                    <a:pt x="788" y="112"/>
                  </a:cubicBezTo>
                  <a:cubicBezTo>
                    <a:pt x="871" y="151"/>
                    <a:pt x="943" y="210"/>
                    <a:pt x="995" y="285"/>
                  </a:cubicBezTo>
                  <a:close/>
                  <a:moveTo>
                    <a:pt x="365" y="112"/>
                  </a:moveTo>
                  <a:cubicBezTo>
                    <a:pt x="322" y="158"/>
                    <a:pt x="285" y="217"/>
                    <a:pt x="258" y="285"/>
                  </a:cubicBezTo>
                  <a:cubicBezTo>
                    <a:pt x="158" y="285"/>
                    <a:pt x="158" y="285"/>
                    <a:pt x="158" y="285"/>
                  </a:cubicBezTo>
                  <a:cubicBezTo>
                    <a:pt x="210" y="210"/>
                    <a:pt x="282" y="151"/>
                    <a:pt x="365" y="112"/>
                  </a:cubicBezTo>
                  <a:close/>
                  <a:moveTo>
                    <a:pt x="158" y="868"/>
                  </a:moveTo>
                  <a:cubicBezTo>
                    <a:pt x="258" y="868"/>
                    <a:pt x="258" y="868"/>
                    <a:pt x="258" y="868"/>
                  </a:cubicBezTo>
                  <a:cubicBezTo>
                    <a:pt x="285" y="937"/>
                    <a:pt x="322" y="996"/>
                    <a:pt x="365" y="1041"/>
                  </a:cubicBezTo>
                  <a:cubicBezTo>
                    <a:pt x="282" y="1003"/>
                    <a:pt x="210" y="943"/>
                    <a:pt x="158" y="868"/>
                  </a:cubicBezTo>
                  <a:close/>
                  <a:moveTo>
                    <a:pt x="788" y="1041"/>
                  </a:moveTo>
                  <a:cubicBezTo>
                    <a:pt x="831" y="996"/>
                    <a:pt x="868" y="937"/>
                    <a:pt x="895" y="868"/>
                  </a:cubicBezTo>
                  <a:cubicBezTo>
                    <a:pt x="995" y="868"/>
                    <a:pt x="995" y="868"/>
                    <a:pt x="995" y="868"/>
                  </a:cubicBezTo>
                  <a:cubicBezTo>
                    <a:pt x="943" y="943"/>
                    <a:pt x="871" y="1003"/>
                    <a:pt x="788" y="104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grpSp>
          <p:nvGrpSpPr>
            <p:cNvPr id="33" name="グループ化 32"/>
            <p:cNvGrpSpPr>
              <a:grpSpLocks noChangeAspect="1"/>
            </p:cNvGrpSpPr>
            <p:nvPr/>
          </p:nvGrpSpPr>
          <p:grpSpPr bwMode="gray">
            <a:xfrm>
              <a:off x="1035799" y="4923571"/>
              <a:ext cx="679132" cy="475105"/>
              <a:chOff x="-2798763" y="1477963"/>
              <a:chExt cx="3006726" cy="2103437"/>
            </a:xfrm>
          </p:grpSpPr>
          <p:sp>
            <p:nvSpPr>
              <p:cNvPr id="34" name="Freeform 108"/>
              <p:cNvSpPr>
                <a:spLocks noChangeAspect="1"/>
              </p:cNvSpPr>
              <p:nvPr/>
            </p:nvSpPr>
            <p:spPr bwMode="gray">
              <a:xfrm>
                <a:off x="-2798763" y="1477963"/>
                <a:ext cx="3006726" cy="2103437"/>
              </a:xfrm>
              <a:custGeom>
                <a:avLst/>
                <a:gdLst>
                  <a:gd name="T0" fmla="*/ 799 w 799"/>
                  <a:gd name="T1" fmla="*/ 88 h 558"/>
                  <a:gd name="T2" fmla="*/ 799 w 799"/>
                  <a:gd name="T3" fmla="*/ 86 h 558"/>
                  <a:gd name="T4" fmla="*/ 798 w 799"/>
                  <a:gd name="T5" fmla="*/ 84 h 558"/>
                  <a:gd name="T6" fmla="*/ 796 w 799"/>
                  <a:gd name="T7" fmla="*/ 82 h 558"/>
                  <a:gd name="T8" fmla="*/ 796 w 799"/>
                  <a:gd name="T9" fmla="*/ 81 h 558"/>
                  <a:gd name="T10" fmla="*/ 793 w 799"/>
                  <a:gd name="T11" fmla="*/ 79 h 558"/>
                  <a:gd name="T12" fmla="*/ 793 w 799"/>
                  <a:gd name="T13" fmla="*/ 79 h 558"/>
                  <a:gd name="T14" fmla="*/ 697 w 799"/>
                  <a:gd name="T15" fmla="*/ 61 h 558"/>
                  <a:gd name="T16" fmla="*/ 699 w 799"/>
                  <a:gd name="T17" fmla="*/ 2 h 558"/>
                  <a:gd name="T18" fmla="*/ 585 w 799"/>
                  <a:gd name="T19" fmla="*/ 40 h 558"/>
                  <a:gd name="T20" fmla="*/ 400 w 799"/>
                  <a:gd name="T21" fmla="*/ 5 h 558"/>
                  <a:gd name="T22" fmla="*/ 395 w 799"/>
                  <a:gd name="T23" fmla="*/ 6 h 558"/>
                  <a:gd name="T24" fmla="*/ 395 w 799"/>
                  <a:gd name="T25" fmla="*/ 6 h 558"/>
                  <a:gd name="T26" fmla="*/ 394 w 799"/>
                  <a:gd name="T27" fmla="*/ 6 h 558"/>
                  <a:gd name="T28" fmla="*/ 392 w 799"/>
                  <a:gd name="T29" fmla="*/ 7 h 558"/>
                  <a:gd name="T30" fmla="*/ 388 w 799"/>
                  <a:gd name="T31" fmla="*/ 8 h 558"/>
                  <a:gd name="T32" fmla="*/ 382 w 799"/>
                  <a:gd name="T33" fmla="*/ 10 h 558"/>
                  <a:gd name="T34" fmla="*/ 373 w 799"/>
                  <a:gd name="T35" fmla="*/ 12 h 558"/>
                  <a:gd name="T36" fmla="*/ 362 w 799"/>
                  <a:gd name="T37" fmla="*/ 16 h 558"/>
                  <a:gd name="T38" fmla="*/ 349 w 799"/>
                  <a:gd name="T39" fmla="*/ 19 h 558"/>
                  <a:gd name="T40" fmla="*/ 326 w 799"/>
                  <a:gd name="T41" fmla="*/ 26 h 558"/>
                  <a:gd name="T42" fmla="*/ 300 w 799"/>
                  <a:gd name="T43" fmla="*/ 33 h 558"/>
                  <a:gd name="T44" fmla="*/ 272 w 799"/>
                  <a:gd name="T45" fmla="*/ 42 h 558"/>
                  <a:gd name="T46" fmla="*/ 237 w 799"/>
                  <a:gd name="T47" fmla="*/ 52 h 558"/>
                  <a:gd name="T48" fmla="*/ 193 w 799"/>
                  <a:gd name="T49" fmla="*/ 65 h 558"/>
                  <a:gd name="T50" fmla="*/ 145 w 799"/>
                  <a:gd name="T51" fmla="*/ 79 h 558"/>
                  <a:gd name="T52" fmla="*/ 124 w 799"/>
                  <a:gd name="T53" fmla="*/ 84 h 558"/>
                  <a:gd name="T54" fmla="*/ 86 w 799"/>
                  <a:gd name="T55" fmla="*/ 96 h 558"/>
                  <a:gd name="T56" fmla="*/ 70 w 799"/>
                  <a:gd name="T57" fmla="*/ 100 h 558"/>
                  <a:gd name="T58" fmla="*/ 48 w 799"/>
                  <a:gd name="T59" fmla="*/ 107 h 558"/>
                  <a:gd name="T60" fmla="*/ 34 w 799"/>
                  <a:gd name="T61" fmla="*/ 111 h 558"/>
                  <a:gd name="T62" fmla="*/ 23 w 799"/>
                  <a:gd name="T63" fmla="*/ 114 h 558"/>
                  <a:gd name="T64" fmla="*/ 16 w 799"/>
                  <a:gd name="T65" fmla="*/ 116 h 558"/>
                  <a:gd name="T66" fmla="*/ 13 w 799"/>
                  <a:gd name="T67" fmla="*/ 117 h 558"/>
                  <a:gd name="T68" fmla="*/ 11 w 799"/>
                  <a:gd name="T69" fmla="*/ 118 h 558"/>
                  <a:gd name="T70" fmla="*/ 9 w 799"/>
                  <a:gd name="T71" fmla="*/ 118 h 558"/>
                  <a:gd name="T72" fmla="*/ 9 w 799"/>
                  <a:gd name="T73" fmla="*/ 118 h 558"/>
                  <a:gd name="T74" fmla="*/ 8 w 799"/>
                  <a:gd name="T75" fmla="*/ 118 h 558"/>
                  <a:gd name="T76" fmla="*/ 7 w 799"/>
                  <a:gd name="T77" fmla="*/ 119 h 558"/>
                  <a:gd name="T78" fmla="*/ 4 w 799"/>
                  <a:gd name="T79" fmla="*/ 121 h 558"/>
                  <a:gd name="T80" fmla="*/ 2 w 799"/>
                  <a:gd name="T81" fmla="*/ 123 h 558"/>
                  <a:gd name="T82" fmla="*/ 2 w 799"/>
                  <a:gd name="T83" fmla="*/ 124 h 558"/>
                  <a:gd name="T84" fmla="*/ 1 w 799"/>
                  <a:gd name="T85" fmla="*/ 126 h 558"/>
                  <a:gd name="T86" fmla="*/ 0 w 799"/>
                  <a:gd name="T87" fmla="*/ 127 h 558"/>
                  <a:gd name="T88" fmla="*/ 0 w 799"/>
                  <a:gd name="T89" fmla="*/ 129 h 558"/>
                  <a:gd name="T90" fmla="*/ 0 w 799"/>
                  <a:gd name="T91" fmla="*/ 474 h 558"/>
                  <a:gd name="T92" fmla="*/ 402 w 799"/>
                  <a:gd name="T93" fmla="*/ 557 h 558"/>
                  <a:gd name="T94" fmla="*/ 791 w 799"/>
                  <a:gd name="T95" fmla="*/ 445 h 558"/>
                  <a:gd name="T96" fmla="*/ 799 w 799"/>
                  <a:gd name="T97" fmla="*/ 93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99" h="558">
                    <a:moveTo>
                      <a:pt x="799" y="90"/>
                    </a:moveTo>
                    <a:cubicBezTo>
                      <a:pt x="799" y="89"/>
                      <a:pt x="799" y="89"/>
                      <a:pt x="799" y="88"/>
                    </a:cubicBezTo>
                    <a:cubicBezTo>
                      <a:pt x="799" y="88"/>
                      <a:pt x="799" y="88"/>
                      <a:pt x="799" y="87"/>
                    </a:cubicBezTo>
                    <a:cubicBezTo>
                      <a:pt x="799" y="86"/>
                      <a:pt x="799" y="86"/>
                      <a:pt x="799" y="86"/>
                    </a:cubicBezTo>
                    <a:cubicBezTo>
                      <a:pt x="798" y="85"/>
                      <a:pt x="798" y="85"/>
                      <a:pt x="798" y="85"/>
                    </a:cubicBezTo>
                    <a:cubicBezTo>
                      <a:pt x="798" y="84"/>
                      <a:pt x="798" y="84"/>
                      <a:pt x="798" y="84"/>
                    </a:cubicBezTo>
                    <a:cubicBezTo>
                      <a:pt x="797" y="83"/>
                      <a:pt x="797" y="83"/>
                      <a:pt x="797" y="83"/>
                    </a:cubicBezTo>
                    <a:cubicBezTo>
                      <a:pt x="797" y="83"/>
                      <a:pt x="797" y="82"/>
                      <a:pt x="796" y="82"/>
                    </a:cubicBezTo>
                    <a:cubicBezTo>
                      <a:pt x="796" y="82"/>
                      <a:pt x="796" y="82"/>
                      <a:pt x="796" y="82"/>
                    </a:cubicBezTo>
                    <a:cubicBezTo>
                      <a:pt x="796" y="82"/>
                      <a:pt x="796" y="81"/>
                      <a:pt x="796" y="81"/>
                    </a:cubicBezTo>
                    <a:cubicBezTo>
                      <a:pt x="796" y="81"/>
                      <a:pt x="796" y="81"/>
                      <a:pt x="795" y="81"/>
                    </a:cubicBezTo>
                    <a:cubicBezTo>
                      <a:pt x="795" y="80"/>
                      <a:pt x="794" y="80"/>
                      <a:pt x="793" y="79"/>
                    </a:cubicBezTo>
                    <a:cubicBezTo>
                      <a:pt x="793" y="79"/>
                      <a:pt x="793" y="79"/>
                      <a:pt x="793" y="79"/>
                    </a:cubicBezTo>
                    <a:cubicBezTo>
                      <a:pt x="793" y="79"/>
                      <a:pt x="793" y="79"/>
                      <a:pt x="793" y="79"/>
                    </a:cubicBezTo>
                    <a:cubicBezTo>
                      <a:pt x="792" y="79"/>
                      <a:pt x="791" y="78"/>
                      <a:pt x="790" y="78"/>
                    </a:cubicBezTo>
                    <a:cubicBezTo>
                      <a:pt x="790" y="78"/>
                      <a:pt x="790" y="78"/>
                      <a:pt x="697" y="61"/>
                    </a:cubicBezTo>
                    <a:cubicBezTo>
                      <a:pt x="706" y="35"/>
                      <a:pt x="707" y="15"/>
                      <a:pt x="707" y="13"/>
                    </a:cubicBezTo>
                    <a:cubicBezTo>
                      <a:pt x="707" y="8"/>
                      <a:pt x="704" y="3"/>
                      <a:pt x="699" y="2"/>
                    </a:cubicBezTo>
                    <a:cubicBezTo>
                      <a:pt x="694" y="0"/>
                      <a:pt x="688" y="2"/>
                      <a:pt x="685" y="7"/>
                    </a:cubicBezTo>
                    <a:cubicBezTo>
                      <a:pt x="661" y="44"/>
                      <a:pt x="608" y="42"/>
                      <a:pt x="585" y="40"/>
                    </a:cubicBezTo>
                    <a:cubicBezTo>
                      <a:pt x="536" y="30"/>
                      <a:pt x="475" y="19"/>
                      <a:pt x="400" y="5"/>
                    </a:cubicBezTo>
                    <a:cubicBezTo>
                      <a:pt x="400" y="5"/>
                      <a:pt x="400" y="5"/>
                      <a:pt x="400" y="5"/>
                    </a:cubicBezTo>
                    <a:cubicBezTo>
                      <a:pt x="400" y="5"/>
                      <a:pt x="400" y="5"/>
                      <a:pt x="400" y="5"/>
                    </a:cubicBezTo>
                    <a:cubicBezTo>
                      <a:pt x="398" y="5"/>
                      <a:pt x="396" y="5"/>
                      <a:pt x="395" y="6"/>
                    </a:cubicBezTo>
                    <a:cubicBezTo>
                      <a:pt x="395" y="6"/>
                      <a:pt x="395" y="6"/>
                      <a:pt x="395" y="6"/>
                    </a:cubicBezTo>
                    <a:cubicBezTo>
                      <a:pt x="395" y="6"/>
                      <a:pt x="395" y="6"/>
                      <a:pt x="395" y="6"/>
                    </a:cubicBezTo>
                    <a:cubicBezTo>
                      <a:pt x="395" y="6"/>
                      <a:pt x="395" y="6"/>
                      <a:pt x="395" y="6"/>
                    </a:cubicBezTo>
                    <a:cubicBezTo>
                      <a:pt x="395" y="6"/>
                      <a:pt x="394" y="6"/>
                      <a:pt x="394" y="6"/>
                    </a:cubicBezTo>
                    <a:cubicBezTo>
                      <a:pt x="394" y="6"/>
                      <a:pt x="394" y="6"/>
                      <a:pt x="393" y="6"/>
                    </a:cubicBezTo>
                    <a:cubicBezTo>
                      <a:pt x="393" y="7"/>
                      <a:pt x="393" y="7"/>
                      <a:pt x="392" y="7"/>
                    </a:cubicBezTo>
                    <a:cubicBezTo>
                      <a:pt x="392" y="7"/>
                      <a:pt x="392" y="7"/>
                      <a:pt x="391" y="7"/>
                    </a:cubicBezTo>
                    <a:cubicBezTo>
                      <a:pt x="390" y="7"/>
                      <a:pt x="389" y="8"/>
                      <a:pt x="388" y="8"/>
                    </a:cubicBezTo>
                    <a:cubicBezTo>
                      <a:pt x="388" y="8"/>
                      <a:pt x="388" y="8"/>
                      <a:pt x="388" y="8"/>
                    </a:cubicBezTo>
                    <a:cubicBezTo>
                      <a:pt x="386" y="9"/>
                      <a:pt x="384" y="9"/>
                      <a:pt x="382" y="10"/>
                    </a:cubicBezTo>
                    <a:cubicBezTo>
                      <a:pt x="382" y="10"/>
                      <a:pt x="381" y="10"/>
                      <a:pt x="381" y="10"/>
                    </a:cubicBezTo>
                    <a:cubicBezTo>
                      <a:pt x="378" y="11"/>
                      <a:pt x="376" y="12"/>
                      <a:pt x="373" y="12"/>
                    </a:cubicBezTo>
                    <a:cubicBezTo>
                      <a:pt x="372" y="13"/>
                      <a:pt x="371" y="13"/>
                      <a:pt x="370" y="13"/>
                    </a:cubicBezTo>
                    <a:cubicBezTo>
                      <a:pt x="368" y="14"/>
                      <a:pt x="365" y="15"/>
                      <a:pt x="362" y="16"/>
                    </a:cubicBezTo>
                    <a:cubicBezTo>
                      <a:pt x="360" y="16"/>
                      <a:pt x="358" y="17"/>
                      <a:pt x="356" y="17"/>
                    </a:cubicBezTo>
                    <a:cubicBezTo>
                      <a:pt x="354" y="18"/>
                      <a:pt x="352" y="19"/>
                      <a:pt x="349" y="19"/>
                    </a:cubicBezTo>
                    <a:cubicBezTo>
                      <a:pt x="344" y="21"/>
                      <a:pt x="339" y="22"/>
                      <a:pt x="334" y="24"/>
                    </a:cubicBezTo>
                    <a:cubicBezTo>
                      <a:pt x="332" y="24"/>
                      <a:pt x="329" y="25"/>
                      <a:pt x="326" y="26"/>
                    </a:cubicBezTo>
                    <a:cubicBezTo>
                      <a:pt x="323" y="27"/>
                      <a:pt x="321" y="28"/>
                      <a:pt x="318" y="28"/>
                    </a:cubicBezTo>
                    <a:cubicBezTo>
                      <a:pt x="313" y="30"/>
                      <a:pt x="307" y="32"/>
                      <a:pt x="300" y="33"/>
                    </a:cubicBezTo>
                    <a:cubicBezTo>
                      <a:pt x="293" y="36"/>
                      <a:pt x="286" y="38"/>
                      <a:pt x="280" y="40"/>
                    </a:cubicBezTo>
                    <a:cubicBezTo>
                      <a:pt x="277" y="40"/>
                      <a:pt x="274" y="41"/>
                      <a:pt x="272" y="42"/>
                    </a:cubicBezTo>
                    <a:cubicBezTo>
                      <a:pt x="268" y="43"/>
                      <a:pt x="263" y="44"/>
                      <a:pt x="259" y="45"/>
                    </a:cubicBezTo>
                    <a:cubicBezTo>
                      <a:pt x="252" y="47"/>
                      <a:pt x="245" y="50"/>
                      <a:pt x="237" y="52"/>
                    </a:cubicBezTo>
                    <a:cubicBezTo>
                      <a:pt x="228" y="54"/>
                      <a:pt x="219" y="57"/>
                      <a:pt x="211" y="59"/>
                    </a:cubicBezTo>
                    <a:cubicBezTo>
                      <a:pt x="205" y="61"/>
                      <a:pt x="199" y="63"/>
                      <a:pt x="193" y="65"/>
                    </a:cubicBezTo>
                    <a:cubicBezTo>
                      <a:pt x="184" y="67"/>
                      <a:pt x="175" y="70"/>
                      <a:pt x="167" y="72"/>
                    </a:cubicBezTo>
                    <a:cubicBezTo>
                      <a:pt x="160" y="74"/>
                      <a:pt x="152" y="76"/>
                      <a:pt x="145" y="79"/>
                    </a:cubicBezTo>
                    <a:cubicBezTo>
                      <a:pt x="140" y="80"/>
                      <a:pt x="136" y="81"/>
                      <a:pt x="132" y="82"/>
                    </a:cubicBezTo>
                    <a:cubicBezTo>
                      <a:pt x="130" y="83"/>
                      <a:pt x="127" y="84"/>
                      <a:pt x="124" y="84"/>
                    </a:cubicBezTo>
                    <a:cubicBezTo>
                      <a:pt x="117" y="87"/>
                      <a:pt x="110" y="89"/>
                      <a:pt x="104" y="91"/>
                    </a:cubicBezTo>
                    <a:cubicBezTo>
                      <a:pt x="98" y="92"/>
                      <a:pt x="92" y="94"/>
                      <a:pt x="86" y="96"/>
                    </a:cubicBezTo>
                    <a:cubicBezTo>
                      <a:pt x="83" y="97"/>
                      <a:pt x="81" y="97"/>
                      <a:pt x="78" y="98"/>
                    </a:cubicBezTo>
                    <a:cubicBezTo>
                      <a:pt x="75" y="99"/>
                      <a:pt x="73" y="100"/>
                      <a:pt x="70" y="100"/>
                    </a:cubicBezTo>
                    <a:cubicBezTo>
                      <a:pt x="64" y="102"/>
                      <a:pt x="59" y="103"/>
                      <a:pt x="55" y="105"/>
                    </a:cubicBezTo>
                    <a:cubicBezTo>
                      <a:pt x="52" y="105"/>
                      <a:pt x="50" y="106"/>
                      <a:pt x="48" y="107"/>
                    </a:cubicBezTo>
                    <a:cubicBezTo>
                      <a:pt x="46" y="107"/>
                      <a:pt x="44" y="108"/>
                      <a:pt x="42" y="108"/>
                    </a:cubicBezTo>
                    <a:cubicBezTo>
                      <a:pt x="40" y="109"/>
                      <a:pt x="37" y="110"/>
                      <a:pt x="34" y="111"/>
                    </a:cubicBezTo>
                    <a:cubicBezTo>
                      <a:pt x="33" y="111"/>
                      <a:pt x="32" y="111"/>
                      <a:pt x="31" y="112"/>
                    </a:cubicBezTo>
                    <a:cubicBezTo>
                      <a:pt x="29" y="112"/>
                      <a:pt x="26" y="113"/>
                      <a:pt x="23" y="114"/>
                    </a:cubicBezTo>
                    <a:cubicBezTo>
                      <a:pt x="23" y="114"/>
                      <a:pt x="22" y="114"/>
                      <a:pt x="22" y="114"/>
                    </a:cubicBezTo>
                    <a:cubicBezTo>
                      <a:pt x="20" y="115"/>
                      <a:pt x="18" y="115"/>
                      <a:pt x="16" y="116"/>
                    </a:cubicBezTo>
                    <a:cubicBezTo>
                      <a:pt x="16" y="116"/>
                      <a:pt x="16" y="116"/>
                      <a:pt x="16" y="116"/>
                    </a:cubicBezTo>
                    <a:cubicBezTo>
                      <a:pt x="15" y="116"/>
                      <a:pt x="14" y="117"/>
                      <a:pt x="13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1" y="117"/>
                      <a:pt x="11" y="117"/>
                      <a:pt x="11" y="118"/>
                    </a:cubicBezTo>
                    <a:cubicBezTo>
                      <a:pt x="10" y="118"/>
                      <a:pt x="10" y="118"/>
                      <a:pt x="10" y="118"/>
                    </a:cubicBezTo>
                    <a:cubicBezTo>
                      <a:pt x="10" y="118"/>
                      <a:pt x="9" y="118"/>
                      <a:pt x="9" y="118"/>
                    </a:cubicBezTo>
                    <a:cubicBezTo>
                      <a:pt x="9" y="118"/>
                      <a:pt x="9" y="118"/>
                      <a:pt x="9" y="118"/>
                    </a:cubicBezTo>
                    <a:cubicBezTo>
                      <a:pt x="9" y="118"/>
                      <a:pt x="9" y="118"/>
                      <a:pt x="9" y="118"/>
                    </a:cubicBezTo>
                    <a:cubicBezTo>
                      <a:pt x="9" y="118"/>
                      <a:pt x="9" y="118"/>
                      <a:pt x="9" y="118"/>
                    </a:cubicBezTo>
                    <a:cubicBezTo>
                      <a:pt x="9" y="118"/>
                      <a:pt x="8" y="118"/>
                      <a:pt x="8" y="118"/>
                    </a:cubicBezTo>
                    <a:cubicBezTo>
                      <a:pt x="8" y="119"/>
                      <a:pt x="7" y="119"/>
                      <a:pt x="7" y="119"/>
                    </a:cubicBezTo>
                    <a:cubicBezTo>
                      <a:pt x="7" y="119"/>
                      <a:pt x="7" y="119"/>
                      <a:pt x="7" y="119"/>
                    </a:cubicBezTo>
                    <a:cubicBezTo>
                      <a:pt x="6" y="119"/>
                      <a:pt x="6" y="120"/>
                      <a:pt x="5" y="120"/>
                    </a:cubicBezTo>
                    <a:cubicBezTo>
                      <a:pt x="4" y="121"/>
                      <a:pt x="4" y="121"/>
                      <a:pt x="4" y="121"/>
                    </a:cubicBezTo>
                    <a:cubicBezTo>
                      <a:pt x="3" y="122"/>
                      <a:pt x="3" y="122"/>
                      <a:pt x="3" y="122"/>
                    </a:cubicBezTo>
                    <a:cubicBezTo>
                      <a:pt x="2" y="123"/>
                      <a:pt x="2" y="123"/>
                      <a:pt x="2" y="123"/>
                    </a:cubicBezTo>
                    <a:cubicBezTo>
                      <a:pt x="2" y="124"/>
                      <a:pt x="2" y="124"/>
                      <a:pt x="2" y="124"/>
                    </a:cubicBezTo>
                    <a:cubicBezTo>
                      <a:pt x="2" y="124"/>
                      <a:pt x="2" y="124"/>
                      <a:pt x="2" y="124"/>
                    </a:cubicBezTo>
                    <a:cubicBezTo>
                      <a:pt x="1" y="125"/>
                      <a:pt x="1" y="125"/>
                      <a:pt x="1" y="125"/>
                    </a:cubicBezTo>
                    <a:cubicBezTo>
                      <a:pt x="1" y="126"/>
                      <a:pt x="1" y="126"/>
                      <a:pt x="1" y="126"/>
                    </a:cubicBezTo>
                    <a:cubicBezTo>
                      <a:pt x="1" y="126"/>
                      <a:pt x="1" y="127"/>
                      <a:pt x="1" y="127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28"/>
                      <a:pt x="0" y="128"/>
                      <a:pt x="0" y="129"/>
                    </a:cubicBezTo>
                    <a:cubicBezTo>
                      <a:pt x="0" y="129"/>
                      <a:pt x="0" y="129"/>
                      <a:pt x="0" y="130"/>
                    </a:cubicBezTo>
                    <a:cubicBezTo>
                      <a:pt x="0" y="474"/>
                      <a:pt x="0" y="474"/>
                      <a:pt x="0" y="474"/>
                    </a:cubicBezTo>
                    <a:cubicBezTo>
                      <a:pt x="0" y="479"/>
                      <a:pt x="4" y="484"/>
                      <a:pt x="10" y="485"/>
                    </a:cubicBezTo>
                    <a:cubicBezTo>
                      <a:pt x="404" y="557"/>
                      <a:pt x="402" y="557"/>
                      <a:pt x="402" y="557"/>
                    </a:cubicBezTo>
                    <a:cubicBezTo>
                      <a:pt x="407" y="558"/>
                      <a:pt x="413" y="556"/>
                      <a:pt x="413" y="556"/>
                    </a:cubicBezTo>
                    <a:cubicBezTo>
                      <a:pt x="794" y="444"/>
                      <a:pt x="791" y="445"/>
                      <a:pt x="791" y="445"/>
                    </a:cubicBezTo>
                    <a:cubicBezTo>
                      <a:pt x="796" y="444"/>
                      <a:pt x="799" y="439"/>
                      <a:pt x="799" y="434"/>
                    </a:cubicBezTo>
                    <a:cubicBezTo>
                      <a:pt x="799" y="160"/>
                      <a:pt x="799" y="104"/>
                      <a:pt x="799" y="93"/>
                    </a:cubicBezTo>
                    <a:cubicBezTo>
                      <a:pt x="799" y="92"/>
                      <a:pt x="799" y="91"/>
                      <a:pt x="799" y="9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フリーフォーム 34"/>
              <p:cNvSpPr>
                <a:spLocks noChangeAspect="1"/>
              </p:cNvSpPr>
              <p:nvPr/>
            </p:nvSpPr>
            <p:spPr bwMode="gray">
              <a:xfrm>
                <a:off x="-2709864" y="1590675"/>
                <a:ext cx="2827338" cy="1889125"/>
              </a:xfrm>
              <a:custGeom>
                <a:avLst/>
                <a:gdLst>
                  <a:gd name="connsiteX0" fmla="*/ 0 w 2827338"/>
                  <a:gd name="connsiteY0" fmla="*/ 1565275 h 1889125"/>
                  <a:gd name="connsiteX1" fmla="*/ 1393825 w 2827338"/>
                  <a:gd name="connsiteY1" fmla="*/ 1817577 h 1889125"/>
                  <a:gd name="connsiteX2" fmla="*/ 1393825 w 2827338"/>
                  <a:gd name="connsiteY2" fmla="*/ 1889125 h 1889125"/>
                  <a:gd name="connsiteX3" fmla="*/ 0 w 2827338"/>
                  <a:gd name="connsiteY3" fmla="*/ 1633058 h 1889125"/>
                  <a:gd name="connsiteX4" fmla="*/ 0 w 2827338"/>
                  <a:gd name="connsiteY4" fmla="*/ 1565275 h 1889125"/>
                  <a:gd name="connsiteX5" fmla="*/ 2827338 w 2827338"/>
                  <a:gd name="connsiteY5" fmla="*/ 1420813 h 1889125"/>
                  <a:gd name="connsiteX6" fmla="*/ 2827338 w 2827338"/>
                  <a:gd name="connsiteY6" fmla="*/ 1484964 h 1889125"/>
                  <a:gd name="connsiteX7" fmla="*/ 1484313 w 2827338"/>
                  <a:gd name="connsiteY7" fmla="*/ 1881188 h 1889125"/>
                  <a:gd name="connsiteX8" fmla="*/ 1484313 w 2827338"/>
                  <a:gd name="connsiteY8" fmla="*/ 1813264 h 1889125"/>
                  <a:gd name="connsiteX9" fmla="*/ 2827338 w 2827338"/>
                  <a:gd name="connsiteY9" fmla="*/ 1420813 h 1889125"/>
                  <a:gd name="connsiteX10" fmla="*/ 0 w 2827338"/>
                  <a:gd name="connsiteY10" fmla="*/ 1403350 h 1889125"/>
                  <a:gd name="connsiteX11" fmla="*/ 1393825 w 2827338"/>
                  <a:gd name="connsiteY11" fmla="*/ 1655652 h 1889125"/>
                  <a:gd name="connsiteX12" fmla="*/ 1393825 w 2827338"/>
                  <a:gd name="connsiteY12" fmla="*/ 1727200 h 1889125"/>
                  <a:gd name="connsiteX13" fmla="*/ 0 w 2827338"/>
                  <a:gd name="connsiteY13" fmla="*/ 1471133 h 1889125"/>
                  <a:gd name="connsiteX14" fmla="*/ 0 w 2827338"/>
                  <a:gd name="connsiteY14" fmla="*/ 1403350 h 1889125"/>
                  <a:gd name="connsiteX15" fmla="*/ 2827338 w 2827338"/>
                  <a:gd name="connsiteY15" fmla="*/ 1258888 h 1889125"/>
                  <a:gd name="connsiteX16" fmla="*/ 2827338 w 2827338"/>
                  <a:gd name="connsiteY16" fmla="*/ 1326812 h 1889125"/>
                  <a:gd name="connsiteX17" fmla="*/ 1484313 w 2827338"/>
                  <a:gd name="connsiteY17" fmla="*/ 1719263 h 1889125"/>
                  <a:gd name="connsiteX18" fmla="*/ 1484313 w 2827338"/>
                  <a:gd name="connsiteY18" fmla="*/ 1651339 h 1889125"/>
                  <a:gd name="connsiteX19" fmla="*/ 2827338 w 2827338"/>
                  <a:gd name="connsiteY19" fmla="*/ 1258888 h 1889125"/>
                  <a:gd name="connsiteX20" fmla="*/ 0 w 2827338"/>
                  <a:gd name="connsiteY20" fmla="*/ 1239838 h 1889125"/>
                  <a:gd name="connsiteX21" fmla="*/ 1393825 w 2827338"/>
                  <a:gd name="connsiteY21" fmla="*/ 1493376 h 1889125"/>
                  <a:gd name="connsiteX22" fmla="*/ 1393825 w 2827338"/>
                  <a:gd name="connsiteY22" fmla="*/ 1565275 h 1889125"/>
                  <a:gd name="connsiteX23" fmla="*/ 0 w 2827338"/>
                  <a:gd name="connsiteY23" fmla="*/ 1307953 h 1889125"/>
                  <a:gd name="connsiteX24" fmla="*/ 0 w 2827338"/>
                  <a:gd name="connsiteY24" fmla="*/ 1239838 h 1889125"/>
                  <a:gd name="connsiteX25" fmla="*/ 2827338 w 2827338"/>
                  <a:gd name="connsiteY25" fmla="*/ 1096963 h 1889125"/>
                  <a:gd name="connsiteX26" fmla="*/ 2827338 w 2827338"/>
                  <a:gd name="connsiteY26" fmla="*/ 1164887 h 1889125"/>
                  <a:gd name="connsiteX27" fmla="*/ 1484313 w 2827338"/>
                  <a:gd name="connsiteY27" fmla="*/ 1557338 h 1889125"/>
                  <a:gd name="connsiteX28" fmla="*/ 1484313 w 2827338"/>
                  <a:gd name="connsiteY28" fmla="*/ 1489414 h 1889125"/>
                  <a:gd name="connsiteX29" fmla="*/ 2827338 w 2827338"/>
                  <a:gd name="connsiteY29" fmla="*/ 1096963 h 1889125"/>
                  <a:gd name="connsiteX30" fmla="*/ 0 w 2827338"/>
                  <a:gd name="connsiteY30" fmla="*/ 1077913 h 1889125"/>
                  <a:gd name="connsiteX31" fmla="*/ 1393825 w 2827338"/>
                  <a:gd name="connsiteY31" fmla="*/ 1335235 h 1889125"/>
                  <a:gd name="connsiteX32" fmla="*/ 1393825 w 2827338"/>
                  <a:gd name="connsiteY32" fmla="*/ 1403350 h 1889125"/>
                  <a:gd name="connsiteX33" fmla="*/ 0 w 2827338"/>
                  <a:gd name="connsiteY33" fmla="*/ 1146028 h 1889125"/>
                  <a:gd name="connsiteX34" fmla="*/ 0 w 2827338"/>
                  <a:gd name="connsiteY34" fmla="*/ 1077913 h 1889125"/>
                  <a:gd name="connsiteX35" fmla="*/ 2827338 w 2827338"/>
                  <a:gd name="connsiteY35" fmla="*/ 935038 h 1889125"/>
                  <a:gd name="connsiteX36" fmla="*/ 2827338 w 2827338"/>
                  <a:gd name="connsiteY36" fmla="*/ 1002962 h 1889125"/>
                  <a:gd name="connsiteX37" fmla="*/ 1484313 w 2827338"/>
                  <a:gd name="connsiteY37" fmla="*/ 1395413 h 1889125"/>
                  <a:gd name="connsiteX38" fmla="*/ 1484313 w 2827338"/>
                  <a:gd name="connsiteY38" fmla="*/ 1327489 h 1889125"/>
                  <a:gd name="connsiteX39" fmla="*/ 2827338 w 2827338"/>
                  <a:gd name="connsiteY39" fmla="*/ 935038 h 1889125"/>
                  <a:gd name="connsiteX40" fmla="*/ 0 w 2827338"/>
                  <a:gd name="connsiteY40" fmla="*/ 915988 h 1889125"/>
                  <a:gd name="connsiteX41" fmla="*/ 1393825 w 2827338"/>
                  <a:gd name="connsiteY41" fmla="*/ 1172056 h 1889125"/>
                  <a:gd name="connsiteX42" fmla="*/ 1393825 w 2827338"/>
                  <a:gd name="connsiteY42" fmla="*/ 1239838 h 1889125"/>
                  <a:gd name="connsiteX43" fmla="*/ 0 w 2827338"/>
                  <a:gd name="connsiteY43" fmla="*/ 983771 h 1889125"/>
                  <a:gd name="connsiteX44" fmla="*/ 0 w 2827338"/>
                  <a:gd name="connsiteY44" fmla="*/ 915988 h 1889125"/>
                  <a:gd name="connsiteX45" fmla="*/ 2827338 w 2827338"/>
                  <a:gd name="connsiteY45" fmla="*/ 773113 h 1889125"/>
                  <a:gd name="connsiteX46" fmla="*/ 2827338 w 2827338"/>
                  <a:gd name="connsiteY46" fmla="*/ 841037 h 1889125"/>
                  <a:gd name="connsiteX47" fmla="*/ 1484313 w 2827338"/>
                  <a:gd name="connsiteY47" fmla="*/ 1233488 h 1889125"/>
                  <a:gd name="connsiteX48" fmla="*/ 1484313 w 2827338"/>
                  <a:gd name="connsiteY48" fmla="*/ 1169338 h 1889125"/>
                  <a:gd name="connsiteX49" fmla="*/ 2827338 w 2827338"/>
                  <a:gd name="connsiteY49" fmla="*/ 773113 h 1889125"/>
                  <a:gd name="connsiteX50" fmla="*/ 0 w 2827338"/>
                  <a:gd name="connsiteY50" fmla="*/ 754063 h 1889125"/>
                  <a:gd name="connsiteX51" fmla="*/ 1393825 w 2827338"/>
                  <a:gd name="connsiteY51" fmla="*/ 1010131 h 1889125"/>
                  <a:gd name="connsiteX52" fmla="*/ 1393825 w 2827338"/>
                  <a:gd name="connsiteY52" fmla="*/ 1077913 h 1889125"/>
                  <a:gd name="connsiteX53" fmla="*/ 0 w 2827338"/>
                  <a:gd name="connsiteY53" fmla="*/ 821846 h 1889125"/>
                  <a:gd name="connsiteX54" fmla="*/ 0 w 2827338"/>
                  <a:gd name="connsiteY54" fmla="*/ 754063 h 1889125"/>
                  <a:gd name="connsiteX55" fmla="*/ 2827338 w 2827338"/>
                  <a:gd name="connsiteY55" fmla="*/ 611188 h 1889125"/>
                  <a:gd name="connsiteX56" fmla="*/ 2827338 w 2827338"/>
                  <a:gd name="connsiteY56" fmla="*/ 679025 h 1889125"/>
                  <a:gd name="connsiteX57" fmla="*/ 1484313 w 2827338"/>
                  <a:gd name="connsiteY57" fmla="*/ 1074738 h 1889125"/>
                  <a:gd name="connsiteX58" fmla="*/ 1484313 w 2827338"/>
                  <a:gd name="connsiteY58" fmla="*/ 1006902 h 1889125"/>
                  <a:gd name="connsiteX59" fmla="*/ 2827338 w 2827338"/>
                  <a:gd name="connsiteY59" fmla="*/ 611188 h 1889125"/>
                  <a:gd name="connsiteX60" fmla="*/ 0 w 2827338"/>
                  <a:gd name="connsiteY60" fmla="*/ 592138 h 1889125"/>
                  <a:gd name="connsiteX61" fmla="*/ 1393825 w 2827338"/>
                  <a:gd name="connsiteY61" fmla="*/ 848206 h 1889125"/>
                  <a:gd name="connsiteX62" fmla="*/ 1393825 w 2827338"/>
                  <a:gd name="connsiteY62" fmla="*/ 915988 h 1889125"/>
                  <a:gd name="connsiteX63" fmla="*/ 0 w 2827338"/>
                  <a:gd name="connsiteY63" fmla="*/ 663686 h 1889125"/>
                  <a:gd name="connsiteX64" fmla="*/ 0 w 2827338"/>
                  <a:gd name="connsiteY64" fmla="*/ 592138 h 1889125"/>
                  <a:gd name="connsiteX65" fmla="*/ 2827338 w 2827338"/>
                  <a:gd name="connsiteY65" fmla="*/ 449263 h 1889125"/>
                  <a:gd name="connsiteX66" fmla="*/ 2827338 w 2827338"/>
                  <a:gd name="connsiteY66" fmla="*/ 517100 h 1889125"/>
                  <a:gd name="connsiteX67" fmla="*/ 1484313 w 2827338"/>
                  <a:gd name="connsiteY67" fmla="*/ 912813 h 1889125"/>
                  <a:gd name="connsiteX68" fmla="*/ 1484313 w 2827338"/>
                  <a:gd name="connsiteY68" fmla="*/ 844977 h 1889125"/>
                  <a:gd name="connsiteX69" fmla="*/ 2827338 w 2827338"/>
                  <a:gd name="connsiteY69" fmla="*/ 449263 h 1889125"/>
                  <a:gd name="connsiteX70" fmla="*/ 0 w 2827338"/>
                  <a:gd name="connsiteY70" fmla="*/ 433388 h 1889125"/>
                  <a:gd name="connsiteX71" fmla="*/ 1386291 w 2827338"/>
                  <a:gd name="connsiteY71" fmla="*/ 686155 h 1889125"/>
                  <a:gd name="connsiteX72" fmla="*/ 1393825 w 2827338"/>
                  <a:gd name="connsiteY72" fmla="*/ 686155 h 1889125"/>
                  <a:gd name="connsiteX73" fmla="*/ 1393825 w 2827338"/>
                  <a:gd name="connsiteY73" fmla="*/ 754063 h 1889125"/>
                  <a:gd name="connsiteX74" fmla="*/ 0 w 2827338"/>
                  <a:gd name="connsiteY74" fmla="*/ 501296 h 1889125"/>
                  <a:gd name="connsiteX75" fmla="*/ 0 w 2827338"/>
                  <a:gd name="connsiteY75" fmla="*/ 433388 h 1889125"/>
                  <a:gd name="connsiteX76" fmla="*/ 2827338 w 2827338"/>
                  <a:gd name="connsiteY76" fmla="*/ 290513 h 1889125"/>
                  <a:gd name="connsiteX77" fmla="*/ 2827338 w 2827338"/>
                  <a:gd name="connsiteY77" fmla="*/ 354664 h 1889125"/>
                  <a:gd name="connsiteX78" fmla="*/ 1484313 w 2827338"/>
                  <a:gd name="connsiteY78" fmla="*/ 750888 h 1889125"/>
                  <a:gd name="connsiteX79" fmla="*/ 1484313 w 2827338"/>
                  <a:gd name="connsiteY79" fmla="*/ 682964 h 1889125"/>
                  <a:gd name="connsiteX80" fmla="*/ 1789033 w 2827338"/>
                  <a:gd name="connsiteY80" fmla="*/ 592398 h 1889125"/>
                  <a:gd name="connsiteX81" fmla="*/ 2180278 w 2827338"/>
                  <a:gd name="connsiteY81" fmla="*/ 479191 h 1889125"/>
                  <a:gd name="connsiteX82" fmla="*/ 2827338 w 2827338"/>
                  <a:gd name="connsiteY82" fmla="*/ 290513 h 1889125"/>
                  <a:gd name="connsiteX83" fmla="*/ 2492773 w 2827338"/>
                  <a:gd name="connsiteY83" fmla="*/ 204788 h 1889125"/>
                  <a:gd name="connsiteX84" fmla="*/ 2681289 w 2827338"/>
                  <a:gd name="connsiteY84" fmla="*/ 238602 h 1889125"/>
                  <a:gd name="connsiteX85" fmla="*/ 2409826 w 2827338"/>
                  <a:gd name="connsiteY85" fmla="*/ 317500 h 1889125"/>
                  <a:gd name="connsiteX86" fmla="*/ 2492773 w 2827338"/>
                  <a:gd name="connsiteY86" fmla="*/ 204788 h 1889125"/>
                  <a:gd name="connsiteX87" fmla="*/ 1411696 w 2827338"/>
                  <a:gd name="connsiteY87" fmla="*/ 0 h 1889125"/>
                  <a:gd name="connsiteX88" fmla="*/ 2047783 w 2827338"/>
                  <a:gd name="connsiteY88" fmla="*/ 116880 h 1889125"/>
                  <a:gd name="connsiteX89" fmla="*/ 2051546 w 2827338"/>
                  <a:gd name="connsiteY89" fmla="*/ 120650 h 1889125"/>
                  <a:gd name="connsiteX90" fmla="*/ 2454276 w 2827338"/>
                  <a:gd name="connsiteY90" fmla="*/ 67866 h 1889125"/>
                  <a:gd name="connsiteX91" fmla="*/ 2134351 w 2827338"/>
                  <a:gd name="connsiteY91" fmla="*/ 395883 h 1889125"/>
                  <a:gd name="connsiteX92" fmla="*/ 2126823 w 2827338"/>
                  <a:gd name="connsiteY92" fmla="*/ 399653 h 1889125"/>
                  <a:gd name="connsiteX93" fmla="*/ 1438042 w 2827338"/>
                  <a:gd name="connsiteY93" fmla="*/ 603250 h 1889125"/>
                  <a:gd name="connsiteX94" fmla="*/ 150813 w 2827338"/>
                  <a:gd name="connsiteY94" fmla="*/ 365720 h 1889125"/>
                  <a:gd name="connsiteX95" fmla="*/ 1411696 w 2827338"/>
                  <a:gd name="connsiteY95" fmla="*/ 0 h 188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</a:cxnLst>
                <a:rect l="l" t="t" r="r" b="b"/>
                <a:pathLst>
                  <a:path w="2827338" h="1889125">
                    <a:moveTo>
                      <a:pt x="0" y="1565275"/>
                    </a:moveTo>
                    <a:cubicBezTo>
                      <a:pt x="1393825" y="1817577"/>
                      <a:pt x="1393825" y="1817577"/>
                      <a:pt x="1393825" y="1817577"/>
                    </a:cubicBezTo>
                    <a:cubicBezTo>
                      <a:pt x="1393825" y="1889125"/>
                      <a:pt x="1393825" y="1889125"/>
                      <a:pt x="1393825" y="1889125"/>
                    </a:cubicBezTo>
                    <a:cubicBezTo>
                      <a:pt x="0" y="1633058"/>
                      <a:pt x="0" y="1633058"/>
                      <a:pt x="0" y="1633058"/>
                    </a:cubicBezTo>
                    <a:cubicBezTo>
                      <a:pt x="0" y="1565275"/>
                      <a:pt x="0" y="1565275"/>
                      <a:pt x="0" y="1565275"/>
                    </a:cubicBezTo>
                    <a:close/>
                    <a:moveTo>
                      <a:pt x="2827338" y="1420813"/>
                    </a:moveTo>
                    <a:cubicBezTo>
                      <a:pt x="2827338" y="1484964"/>
                      <a:pt x="2827338" y="1484964"/>
                      <a:pt x="2827338" y="1484964"/>
                    </a:cubicBezTo>
                    <a:cubicBezTo>
                      <a:pt x="1484313" y="1881188"/>
                      <a:pt x="1484313" y="1881188"/>
                      <a:pt x="1484313" y="1881188"/>
                    </a:cubicBezTo>
                    <a:cubicBezTo>
                      <a:pt x="1484313" y="1813264"/>
                      <a:pt x="1484313" y="1813264"/>
                      <a:pt x="1484313" y="1813264"/>
                    </a:cubicBezTo>
                    <a:cubicBezTo>
                      <a:pt x="2827338" y="1420813"/>
                      <a:pt x="2827338" y="1420813"/>
                      <a:pt x="2827338" y="1420813"/>
                    </a:cubicBezTo>
                    <a:close/>
                    <a:moveTo>
                      <a:pt x="0" y="1403350"/>
                    </a:moveTo>
                    <a:cubicBezTo>
                      <a:pt x="1393825" y="1655652"/>
                      <a:pt x="1393825" y="1655652"/>
                      <a:pt x="1393825" y="1655652"/>
                    </a:cubicBezTo>
                    <a:cubicBezTo>
                      <a:pt x="1393825" y="1727200"/>
                      <a:pt x="1393825" y="1727200"/>
                      <a:pt x="1393825" y="1727200"/>
                    </a:cubicBezTo>
                    <a:cubicBezTo>
                      <a:pt x="0" y="1471133"/>
                      <a:pt x="0" y="1471133"/>
                      <a:pt x="0" y="1471133"/>
                    </a:cubicBezTo>
                    <a:cubicBezTo>
                      <a:pt x="0" y="1403350"/>
                      <a:pt x="0" y="1403350"/>
                      <a:pt x="0" y="1403350"/>
                    </a:cubicBezTo>
                    <a:close/>
                    <a:moveTo>
                      <a:pt x="2827338" y="1258888"/>
                    </a:moveTo>
                    <a:cubicBezTo>
                      <a:pt x="2827338" y="1326812"/>
                      <a:pt x="2827338" y="1326812"/>
                      <a:pt x="2827338" y="1326812"/>
                    </a:cubicBezTo>
                    <a:cubicBezTo>
                      <a:pt x="1484313" y="1719263"/>
                      <a:pt x="1484313" y="1719263"/>
                      <a:pt x="1484313" y="1719263"/>
                    </a:cubicBezTo>
                    <a:cubicBezTo>
                      <a:pt x="1484313" y="1651339"/>
                      <a:pt x="1484313" y="1651339"/>
                      <a:pt x="1484313" y="1651339"/>
                    </a:cubicBezTo>
                    <a:cubicBezTo>
                      <a:pt x="2827338" y="1258888"/>
                      <a:pt x="2827338" y="1258888"/>
                      <a:pt x="2827338" y="1258888"/>
                    </a:cubicBezTo>
                    <a:close/>
                    <a:moveTo>
                      <a:pt x="0" y="1239838"/>
                    </a:moveTo>
                    <a:cubicBezTo>
                      <a:pt x="1393825" y="1493376"/>
                      <a:pt x="1393825" y="1493376"/>
                      <a:pt x="1393825" y="1493376"/>
                    </a:cubicBezTo>
                    <a:cubicBezTo>
                      <a:pt x="1393825" y="1565275"/>
                      <a:pt x="1393825" y="1565275"/>
                      <a:pt x="1393825" y="1565275"/>
                    </a:cubicBezTo>
                    <a:cubicBezTo>
                      <a:pt x="0" y="1307953"/>
                      <a:pt x="0" y="1307953"/>
                      <a:pt x="0" y="1307953"/>
                    </a:cubicBezTo>
                    <a:cubicBezTo>
                      <a:pt x="0" y="1239838"/>
                      <a:pt x="0" y="1239838"/>
                      <a:pt x="0" y="1239838"/>
                    </a:cubicBezTo>
                    <a:close/>
                    <a:moveTo>
                      <a:pt x="2827338" y="1096963"/>
                    </a:moveTo>
                    <a:cubicBezTo>
                      <a:pt x="2827338" y="1164887"/>
                      <a:pt x="2827338" y="1164887"/>
                      <a:pt x="2827338" y="1164887"/>
                    </a:cubicBezTo>
                    <a:cubicBezTo>
                      <a:pt x="1484313" y="1557338"/>
                      <a:pt x="1484313" y="1557338"/>
                      <a:pt x="1484313" y="1557338"/>
                    </a:cubicBezTo>
                    <a:cubicBezTo>
                      <a:pt x="1484313" y="1489414"/>
                      <a:pt x="1484313" y="1489414"/>
                      <a:pt x="1484313" y="1489414"/>
                    </a:cubicBezTo>
                    <a:cubicBezTo>
                      <a:pt x="2827338" y="1096963"/>
                      <a:pt x="2827338" y="1096963"/>
                      <a:pt x="2827338" y="1096963"/>
                    </a:cubicBezTo>
                    <a:close/>
                    <a:moveTo>
                      <a:pt x="0" y="1077913"/>
                    </a:moveTo>
                    <a:cubicBezTo>
                      <a:pt x="1393825" y="1335235"/>
                      <a:pt x="1393825" y="1335235"/>
                      <a:pt x="1393825" y="1335235"/>
                    </a:cubicBezTo>
                    <a:cubicBezTo>
                      <a:pt x="1393825" y="1403350"/>
                      <a:pt x="1393825" y="1403350"/>
                      <a:pt x="1393825" y="1403350"/>
                    </a:cubicBezTo>
                    <a:cubicBezTo>
                      <a:pt x="0" y="1146028"/>
                      <a:pt x="0" y="1146028"/>
                      <a:pt x="0" y="1146028"/>
                    </a:cubicBezTo>
                    <a:cubicBezTo>
                      <a:pt x="0" y="1077913"/>
                      <a:pt x="0" y="1077913"/>
                      <a:pt x="0" y="1077913"/>
                    </a:cubicBezTo>
                    <a:close/>
                    <a:moveTo>
                      <a:pt x="2827338" y="935038"/>
                    </a:moveTo>
                    <a:lnTo>
                      <a:pt x="2827338" y="1002962"/>
                    </a:lnTo>
                    <a:cubicBezTo>
                      <a:pt x="1484313" y="1395413"/>
                      <a:pt x="1484313" y="1395413"/>
                      <a:pt x="1484313" y="1395413"/>
                    </a:cubicBezTo>
                    <a:cubicBezTo>
                      <a:pt x="1484313" y="1327489"/>
                      <a:pt x="1484313" y="1327489"/>
                      <a:pt x="1484313" y="1327489"/>
                    </a:cubicBezTo>
                    <a:cubicBezTo>
                      <a:pt x="2827338" y="935038"/>
                      <a:pt x="2827338" y="935038"/>
                      <a:pt x="2827338" y="935038"/>
                    </a:cubicBezTo>
                    <a:close/>
                    <a:moveTo>
                      <a:pt x="0" y="915988"/>
                    </a:moveTo>
                    <a:cubicBezTo>
                      <a:pt x="1393825" y="1172056"/>
                      <a:pt x="1393825" y="1172056"/>
                      <a:pt x="1393825" y="1172056"/>
                    </a:cubicBezTo>
                    <a:cubicBezTo>
                      <a:pt x="1393825" y="1239838"/>
                      <a:pt x="1393825" y="1239838"/>
                      <a:pt x="1393825" y="1239838"/>
                    </a:cubicBezTo>
                    <a:cubicBezTo>
                      <a:pt x="0" y="983771"/>
                      <a:pt x="0" y="983771"/>
                      <a:pt x="0" y="983771"/>
                    </a:cubicBezTo>
                    <a:cubicBezTo>
                      <a:pt x="0" y="915988"/>
                      <a:pt x="0" y="915988"/>
                      <a:pt x="0" y="915988"/>
                    </a:cubicBezTo>
                    <a:close/>
                    <a:moveTo>
                      <a:pt x="2827338" y="773113"/>
                    </a:moveTo>
                    <a:lnTo>
                      <a:pt x="2827338" y="841037"/>
                    </a:lnTo>
                    <a:cubicBezTo>
                      <a:pt x="1484313" y="1233488"/>
                      <a:pt x="1484313" y="1233488"/>
                      <a:pt x="1484313" y="1233488"/>
                    </a:cubicBezTo>
                    <a:cubicBezTo>
                      <a:pt x="1484313" y="1169338"/>
                      <a:pt x="1484313" y="1169338"/>
                      <a:pt x="1484313" y="1169338"/>
                    </a:cubicBezTo>
                    <a:cubicBezTo>
                      <a:pt x="2827338" y="773113"/>
                      <a:pt x="2827338" y="773113"/>
                      <a:pt x="2827338" y="773113"/>
                    </a:cubicBezTo>
                    <a:close/>
                    <a:moveTo>
                      <a:pt x="0" y="754063"/>
                    </a:moveTo>
                    <a:cubicBezTo>
                      <a:pt x="1393825" y="1010131"/>
                      <a:pt x="1393825" y="1010131"/>
                      <a:pt x="1393825" y="1010131"/>
                    </a:cubicBezTo>
                    <a:lnTo>
                      <a:pt x="1393825" y="1077913"/>
                    </a:lnTo>
                    <a:cubicBezTo>
                      <a:pt x="0" y="821846"/>
                      <a:pt x="0" y="821846"/>
                      <a:pt x="0" y="821846"/>
                    </a:cubicBezTo>
                    <a:cubicBezTo>
                      <a:pt x="0" y="754063"/>
                      <a:pt x="0" y="754063"/>
                      <a:pt x="0" y="754063"/>
                    </a:cubicBezTo>
                    <a:close/>
                    <a:moveTo>
                      <a:pt x="2827338" y="611188"/>
                    </a:moveTo>
                    <a:lnTo>
                      <a:pt x="2827338" y="679025"/>
                    </a:lnTo>
                    <a:cubicBezTo>
                      <a:pt x="1484313" y="1074738"/>
                      <a:pt x="1484313" y="1074738"/>
                      <a:pt x="1484313" y="1074738"/>
                    </a:cubicBezTo>
                    <a:cubicBezTo>
                      <a:pt x="1484313" y="1006902"/>
                      <a:pt x="1484313" y="1006902"/>
                      <a:pt x="1484313" y="1006902"/>
                    </a:cubicBezTo>
                    <a:cubicBezTo>
                      <a:pt x="2827338" y="611188"/>
                      <a:pt x="2827338" y="611188"/>
                      <a:pt x="2827338" y="611188"/>
                    </a:cubicBezTo>
                    <a:close/>
                    <a:moveTo>
                      <a:pt x="0" y="592138"/>
                    </a:moveTo>
                    <a:cubicBezTo>
                      <a:pt x="1393825" y="848206"/>
                      <a:pt x="1393825" y="848206"/>
                      <a:pt x="1393825" y="848206"/>
                    </a:cubicBezTo>
                    <a:lnTo>
                      <a:pt x="1393825" y="915988"/>
                    </a:lnTo>
                    <a:cubicBezTo>
                      <a:pt x="0" y="663686"/>
                      <a:pt x="0" y="663686"/>
                      <a:pt x="0" y="663686"/>
                    </a:cubicBezTo>
                    <a:cubicBezTo>
                      <a:pt x="0" y="592138"/>
                      <a:pt x="0" y="592138"/>
                      <a:pt x="0" y="592138"/>
                    </a:cubicBezTo>
                    <a:close/>
                    <a:moveTo>
                      <a:pt x="2827338" y="449263"/>
                    </a:moveTo>
                    <a:lnTo>
                      <a:pt x="2827338" y="517100"/>
                    </a:lnTo>
                    <a:cubicBezTo>
                      <a:pt x="1484313" y="912813"/>
                      <a:pt x="1484313" y="912813"/>
                      <a:pt x="1484313" y="912813"/>
                    </a:cubicBezTo>
                    <a:cubicBezTo>
                      <a:pt x="1484313" y="844977"/>
                      <a:pt x="1484313" y="844977"/>
                      <a:pt x="1484313" y="844977"/>
                    </a:cubicBezTo>
                    <a:cubicBezTo>
                      <a:pt x="2827338" y="449263"/>
                      <a:pt x="2827338" y="449263"/>
                      <a:pt x="2827338" y="449263"/>
                    </a:cubicBezTo>
                    <a:close/>
                    <a:moveTo>
                      <a:pt x="0" y="433388"/>
                    </a:moveTo>
                    <a:cubicBezTo>
                      <a:pt x="1386291" y="686155"/>
                      <a:pt x="1386291" y="686155"/>
                      <a:pt x="1386291" y="686155"/>
                    </a:cubicBezTo>
                    <a:cubicBezTo>
                      <a:pt x="1390058" y="686155"/>
                      <a:pt x="1390058" y="686155"/>
                      <a:pt x="1393825" y="686155"/>
                    </a:cubicBezTo>
                    <a:lnTo>
                      <a:pt x="1393825" y="754063"/>
                    </a:lnTo>
                    <a:cubicBezTo>
                      <a:pt x="0" y="501296"/>
                      <a:pt x="0" y="501296"/>
                      <a:pt x="0" y="501296"/>
                    </a:cubicBezTo>
                    <a:cubicBezTo>
                      <a:pt x="0" y="452251"/>
                      <a:pt x="0" y="437161"/>
                      <a:pt x="0" y="433388"/>
                    </a:cubicBezTo>
                    <a:close/>
                    <a:moveTo>
                      <a:pt x="2827338" y="290513"/>
                    </a:moveTo>
                    <a:cubicBezTo>
                      <a:pt x="2827338" y="354664"/>
                      <a:pt x="2827338" y="354664"/>
                      <a:pt x="2827338" y="354664"/>
                    </a:cubicBezTo>
                    <a:cubicBezTo>
                      <a:pt x="1484313" y="750888"/>
                      <a:pt x="1484313" y="750888"/>
                      <a:pt x="1484313" y="750888"/>
                    </a:cubicBezTo>
                    <a:cubicBezTo>
                      <a:pt x="1484313" y="682964"/>
                      <a:pt x="1484313" y="682964"/>
                      <a:pt x="1484313" y="682964"/>
                    </a:cubicBezTo>
                    <a:cubicBezTo>
                      <a:pt x="1593410" y="649002"/>
                      <a:pt x="1694984" y="618813"/>
                      <a:pt x="1789033" y="592398"/>
                    </a:cubicBezTo>
                    <a:cubicBezTo>
                      <a:pt x="2180278" y="479191"/>
                      <a:pt x="2180278" y="479191"/>
                      <a:pt x="2180278" y="479191"/>
                    </a:cubicBezTo>
                    <a:cubicBezTo>
                      <a:pt x="2353329" y="426361"/>
                      <a:pt x="2564000" y="365984"/>
                      <a:pt x="2827338" y="290513"/>
                    </a:cubicBezTo>
                    <a:close/>
                    <a:moveTo>
                      <a:pt x="2492773" y="204788"/>
                    </a:moveTo>
                    <a:cubicBezTo>
                      <a:pt x="2553098" y="216059"/>
                      <a:pt x="2613423" y="227330"/>
                      <a:pt x="2681289" y="238602"/>
                    </a:cubicBezTo>
                    <a:cubicBezTo>
                      <a:pt x="2681289" y="238602"/>
                      <a:pt x="2681289" y="238602"/>
                      <a:pt x="2409826" y="317500"/>
                    </a:cubicBezTo>
                    <a:cubicBezTo>
                      <a:pt x="2443759" y="279929"/>
                      <a:pt x="2470151" y="242359"/>
                      <a:pt x="2492773" y="204788"/>
                    </a:cubicBezTo>
                    <a:close/>
                    <a:moveTo>
                      <a:pt x="1411696" y="0"/>
                    </a:moveTo>
                    <a:cubicBezTo>
                      <a:pt x="2047783" y="116880"/>
                      <a:pt x="2047783" y="116880"/>
                      <a:pt x="2047783" y="116880"/>
                    </a:cubicBezTo>
                    <a:cubicBezTo>
                      <a:pt x="2047783" y="116880"/>
                      <a:pt x="2051546" y="116880"/>
                      <a:pt x="2051546" y="120650"/>
                    </a:cubicBezTo>
                    <a:cubicBezTo>
                      <a:pt x="2062838" y="120650"/>
                      <a:pt x="2284904" y="169664"/>
                      <a:pt x="2454276" y="67866"/>
                    </a:cubicBezTo>
                    <a:cubicBezTo>
                      <a:pt x="2416638" y="177205"/>
                      <a:pt x="2330070" y="320477"/>
                      <a:pt x="2134351" y="395883"/>
                    </a:cubicBezTo>
                    <a:cubicBezTo>
                      <a:pt x="2130587" y="395883"/>
                      <a:pt x="2126823" y="395883"/>
                      <a:pt x="2126823" y="399653"/>
                    </a:cubicBezTo>
                    <a:cubicBezTo>
                      <a:pt x="1438042" y="603250"/>
                      <a:pt x="1438042" y="603250"/>
                      <a:pt x="1438042" y="603250"/>
                    </a:cubicBezTo>
                    <a:cubicBezTo>
                      <a:pt x="150813" y="365720"/>
                      <a:pt x="150813" y="365720"/>
                      <a:pt x="150813" y="365720"/>
                    </a:cubicBezTo>
                    <a:cubicBezTo>
                      <a:pt x="1411696" y="0"/>
                      <a:pt x="1411696" y="0"/>
                      <a:pt x="141169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36" name="グループ化 35"/>
            <p:cNvGrpSpPr>
              <a:grpSpLocks noChangeAspect="1"/>
            </p:cNvGrpSpPr>
            <p:nvPr/>
          </p:nvGrpSpPr>
          <p:grpSpPr bwMode="gray">
            <a:xfrm>
              <a:off x="1066760" y="3623106"/>
              <a:ext cx="396761" cy="682946"/>
              <a:chOff x="5936838" y="1169393"/>
              <a:chExt cx="484187" cy="833438"/>
            </a:xfrm>
          </p:grpSpPr>
          <p:sp>
            <p:nvSpPr>
              <p:cNvPr id="37" name="Freeform 22"/>
              <p:cNvSpPr>
                <a:spLocks noChangeAspect="1"/>
              </p:cNvSpPr>
              <p:nvPr/>
            </p:nvSpPr>
            <p:spPr bwMode="gray">
              <a:xfrm>
                <a:off x="5936838" y="1169393"/>
                <a:ext cx="484187" cy="833438"/>
              </a:xfrm>
              <a:custGeom>
                <a:avLst/>
                <a:gdLst>
                  <a:gd name="T0" fmla="*/ 642 w 642"/>
                  <a:gd name="T1" fmla="*/ 1081 h 1107"/>
                  <a:gd name="T2" fmla="*/ 615 w 642"/>
                  <a:gd name="T3" fmla="*/ 1107 h 1107"/>
                  <a:gd name="T4" fmla="*/ 27 w 642"/>
                  <a:gd name="T5" fmla="*/ 1107 h 1107"/>
                  <a:gd name="T6" fmla="*/ 0 w 642"/>
                  <a:gd name="T7" fmla="*/ 1081 h 1107"/>
                  <a:gd name="T8" fmla="*/ 0 w 642"/>
                  <a:gd name="T9" fmla="*/ 27 h 1107"/>
                  <a:gd name="T10" fmla="*/ 27 w 642"/>
                  <a:gd name="T11" fmla="*/ 0 h 1107"/>
                  <a:gd name="T12" fmla="*/ 615 w 642"/>
                  <a:gd name="T13" fmla="*/ 0 h 1107"/>
                  <a:gd name="T14" fmla="*/ 642 w 642"/>
                  <a:gd name="T15" fmla="*/ 27 h 1107"/>
                  <a:gd name="T16" fmla="*/ 642 w 642"/>
                  <a:gd name="T17" fmla="*/ 1081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2" h="1107">
                    <a:moveTo>
                      <a:pt x="642" y="1081"/>
                    </a:moveTo>
                    <a:cubicBezTo>
                      <a:pt x="642" y="1095"/>
                      <a:pt x="630" y="1107"/>
                      <a:pt x="615" y="1107"/>
                    </a:cubicBezTo>
                    <a:cubicBezTo>
                      <a:pt x="27" y="1107"/>
                      <a:pt x="27" y="1107"/>
                      <a:pt x="27" y="1107"/>
                    </a:cubicBezTo>
                    <a:cubicBezTo>
                      <a:pt x="12" y="1107"/>
                      <a:pt x="0" y="1095"/>
                      <a:pt x="0" y="1081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615" y="0"/>
                      <a:pt x="615" y="0"/>
                      <a:pt x="615" y="0"/>
                    </a:cubicBezTo>
                    <a:cubicBezTo>
                      <a:pt x="630" y="0"/>
                      <a:pt x="642" y="12"/>
                      <a:pt x="642" y="27"/>
                    </a:cubicBezTo>
                    <a:lnTo>
                      <a:pt x="642" y="108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38" name="フリーフォーム 37"/>
              <p:cNvSpPr>
                <a:spLocks noChangeAspect="1" noChangeArrowheads="1"/>
              </p:cNvSpPr>
              <p:nvPr/>
            </p:nvSpPr>
            <p:spPr bwMode="gray">
              <a:xfrm>
                <a:off x="6011450" y="1244006"/>
                <a:ext cx="333375" cy="684213"/>
              </a:xfrm>
              <a:custGeom>
                <a:avLst/>
                <a:gdLst>
                  <a:gd name="connsiteX0" fmla="*/ 166688 w 333375"/>
                  <a:gd name="connsiteY0" fmla="*/ 600075 h 684213"/>
                  <a:gd name="connsiteX1" fmla="*/ 207963 w 333375"/>
                  <a:gd name="connsiteY1" fmla="*/ 642144 h 684213"/>
                  <a:gd name="connsiteX2" fmla="*/ 166688 w 333375"/>
                  <a:gd name="connsiteY2" fmla="*/ 684213 h 684213"/>
                  <a:gd name="connsiteX3" fmla="*/ 125413 w 333375"/>
                  <a:gd name="connsiteY3" fmla="*/ 642144 h 684213"/>
                  <a:gd name="connsiteX4" fmla="*/ 166688 w 333375"/>
                  <a:gd name="connsiteY4" fmla="*/ 600075 h 684213"/>
                  <a:gd name="connsiteX5" fmla="*/ 16665 w 333375"/>
                  <a:gd name="connsiteY5" fmla="*/ 485775 h 684213"/>
                  <a:gd name="connsiteX6" fmla="*/ 316711 w 333375"/>
                  <a:gd name="connsiteY6" fmla="*/ 485775 h 684213"/>
                  <a:gd name="connsiteX7" fmla="*/ 331788 w 333375"/>
                  <a:gd name="connsiteY7" fmla="*/ 499696 h 684213"/>
                  <a:gd name="connsiteX8" fmla="*/ 316711 w 333375"/>
                  <a:gd name="connsiteY8" fmla="*/ 514350 h 684213"/>
                  <a:gd name="connsiteX9" fmla="*/ 16665 w 333375"/>
                  <a:gd name="connsiteY9" fmla="*/ 514350 h 684213"/>
                  <a:gd name="connsiteX10" fmla="*/ 1588 w 333375"/>
                  <a:gd name="connsiteY10" fmla="*/ 499696 h 684213"/>
                  <a:gd name="connsiteX11" fmla="*/ 16665 w 333375"/>
                  <a:gd name="connsiteY11" fmla="*/ 485775 h 684213"/>
                  <a:gd name="connsiteX12" fmla="*/ 16665 w 333375"/>
                  <a:gd name="connsiteY12" fmla="*/ 419100 h 684213"/>
                  <a:gd name="connsiteX13" fmla="*/ 316711 w 333375"/>
                  <a:gd name="connsiteY13" fmla="*/ 419100 h 684213"/>
                  <a:gd name="connsiteX14" fmla="*/ 331788 w 333375"/>
                  <a:gd name="connsiteY14" fmla="*/ 433021 h 684213"/>
                  <a:gd name="connsiteX15" fmla="*/ 316711 w 333375"/>
                  <a:gd name="connsiteY15" fmla="*/ 447675 h 684213"/>
                  <a:gd name="connsiteX16" fmla="*/ 16665 w 333375"/>
                  <a:gd name="connsiteY16" fmla="*/ 447675 h 684213"/>
                  <a:gd name="connsiteX17" fmla="*/ 1588 w 333375"/>
                  <a:gd name="connsiteY17" fmla="*/ 433021 h 684213"/>
                  <a:gd name="connsiteX18" fmla="*/ 16665 w 333375"/>
                  <a:gd name="connsiteY18" fmla="*/ 419100 h 684213"/>
                  <a:gd name="connsiteX19" fmla="*/ 16665 w 333375"/>
                  <a:gd name="connsiteY19" fmla="*/ 350837 h 684213"/>
                  <a:gd name="connsiteX20" fmla="*/ 316711 w 333375"/>
                  <a:gd name="connsiteY20" fmla="*/ 350837 h 684213"/>
                  <a:gd name="connsiteX21" fmla="*/ 331788 w 333375"/>
                  <a:gd name="connsiteY21" fmla="*/ 366305 h 684213"/>
                  <a:gd name="connsiteX22" fmla="*/ 316711 w 333375"/>
                  <a:gd name="connsiteY22" fmla="*/ 381000 h 684213"/>
                  <a:gd name="connsiteX23" fmla="*/ 16665 w 333375"/>
                  <a:gd name="connsiteY23" fmla="*/ 381000 h 684213"/>
                  <a:gd name="connsiteX24" fmla="*/ 1588 w 333375"/>
                  <a:gd name="connsiteY24" fmla="*/ 366305 h 684213"/>
                  <a:gd name="connsiteX25" fmla="*/ 16665 w 333375"/>
                  <a:gd name="connsiteY25" fmla="*/ 350837 h 684213"/>
                  <a:gd name="connsiteX26" fmla="*/ 19610 w 333375"/>
                  <a:gd name="connsiteY26" fmla="*/ 166687 h 684213"/>
                  <a:gd name="connsiteX27" fmla="*/ 313765 w 333375"/>
                  <a:gd name="connsiteY27" fmla="*/ 166687 h 684213"/>
                  <a:gd name="connsiteX28" fmla="*/ 333375 w 333375"/>
                  <a:gd name="connsiteY28" fmla="*/ 186990 h 684213"/>
                  <a:gd name="connsiteX29" fmla="*/ 333375 w 333375"/>
                  <a:gd name="connsiteY29" fmla="*/ 246397 h 684213"/>
                  <a:gd name="connsiteX30" fmla="*/ 313765 w 333375"/>
                  <a:gd name="connsiteY30" fmla="*/ 266700 h 684213"/>
                  <a:gd name="connsiteX31" fmla="*/ 19610 w 333375"/>
                  <a:gd name="connsiteY31" fmla="*/ 266700 h 684213"/>
                  <a:gd name="connsiteX32" fmla="*/ 0 w 333375"/>
                  <a:gd name="connsiteY32" fmla="*/ 246397 h 684213"/>
                  <a:gd name="connsiteX33" fmla="*/ 0 w 333375"/>
                  <a:gd name="connsiteY33" fmla="*/ 186990 h 684213"/>
                  <a:gd name="connsiteX34" fmla="*/ 19610 w 333375"/>
                  <a:gd name="connsiteY34" fmla="*/ 166687 h 684213"/>
                  <a:gd name="connsiteX35" fmla="*/ 19610 w 333375"/>
                  <a:gd name="connsiteY35" fmla="*/ 0 h 684213"/>
                  <a:gd name="connsiteX36" fmla="*/ 313765 w 333375"/>
                  <a:gd name="connsiteY36" fmla="*/ 0 h 684213"/>
                  <a:gd name="connsiteX37" fmla="*/ 333375 w 333375"/>
                  <a:gd name="connsiteY37" fmla="*/ 19551 h 684213"/>
                  <a:gd name="connsiteX38" fmla="*/ 333375 w 333375"/>
                  <a:gd name="connsiteY38" fmla="*/ 79710 h 684213"/>
                  <a:gd name="connsiteX39" fmla="*/ 313765 w 333375"/>
                  <a:gd name="connsiteY39" fmla="*/ 100013 h 684213"/>
                  <a:gd name="connsiteX40" fmla="*/ 19610 w 333375"/>
                  <a:gd name="connsiteY40" fmla="*/ 100013 h 684213"/>
                  <a:gd name="connsiteX41" fmla="*/ 0 w 333375"/>
                  <a:gd name="connsiteY41" fmla="*/ 79710 h 684213"/>
                  <a:gd name="connsiteX42" fmla="*/ 0 w 333375"/>
                  <a:gd name="connsiteY42" fmla="*/ 19551 h 684213"/>
                  <a:gd name="connsiteX43" fmla="*/ 19610 w 333375"/>
                  <a:gd name="connsiteY43" fmla="*/ 0 h 684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33375" h="684213">
                    <a:moveTo>
                      <a:pt x="166688" y="600075"/>
                    </a:moveTo>
                    <a:cubicBezTo>
                      <a:pt x="189484" y="600075"/>
                      <a:pt x="207963" y="618910"/>
                      <a:pt x="207963" y="642144"/>
                    </a:cubicBezTo>
                    <a:cubicBezTo>
                      <a:pt x="207963" y="665378"/>
                      <a:pt x="189484" y="684213"/>
                      <a:pt x="166688" y="684213"/>
                    </a:cubicBezTo>
                    <a:cubicBezTo>
                      <a:pt x="143892" y="684213"/>
                      <a:pt x="125413" y="665378"/>
                      <a:pt x="125413" y="642144"/>
                    </a:cubicBezTo>
                    <a:cubicBezTo>
                      <a:pt x="125413" y="618910"/>
                      <a:pt x="143892" y="600075"/>
                      <a:pt x="166688" y="600075"/>
                    </a:cubicBezTo>
                    <a:close/>
                    <a:moveTo>
                      <a:pt x="16665" y="485775"/>
                    </a:moveTo>
                    <a:cubicBezTo>
                      <a:pt x="16665" y="485775"/>
                      <a:pt x="16665" y="485775"/>
                      <a:pt x="316711" y="485775"/>
                    </a:cubicBezTo>
                    <a:cubicBezTo>
                      <a:pt x="325003" y="485775"/>
                      <a:pt x="331788" y="491636"/>
                      <a:pt x="331788" y="499696"/>
                    </a:cubicBezTo>
                    <a:cubicBezTo>
                      <a:pt x="331788" y="507756"/>
                      <a:pt x="325003" y="514350"/>
                      <a:pt x="316711" y="514350"/>
                    </a:cubicBezTo>
                    <a:cubicBezTo>
                      <a:pt x="316711" y="514350"/>
                      <a:pt x="316711" y="514350"/>
                      <a:pt x="16665" y="514350"/>
                    </a:cubicBezTo>
                    <a:cubicBezTo>
                      <a:pt x="8373" y="514350"/>
                      <a:pt x="1588" y="507756"/>
                      <a:pt x="1588" y="499696"/>
                    </a:cubicBezTo>
                    <a:cubicBezTo>
                      <a:pt x="1588" y="491636"/>
                      <a:pt x="8373" y="485775"/>
                      <a:pt x="16665" y="485775"/>
                    </a:cubicBezTo>
                    <a:close/>
                    <a:moveTo>
                      <a:pt x="16665" y="419100"/>
                    </a:moveTo>
                    <a:cubicBezTo>
                      <a:pt x="16665" y="419100"/>
                      <a:pt x="16665" y="419100"/>
                      <a:pt x="316711" y="419100"/>
                    </a:cubicBezTo>
                    <a:cubicBezTo>
                      <a:pt x="325003" y="419100"/>
                      <a:pt x="331788" y="425694"/>
                      <a:pt x="331788" y="433021"/>
                    </a:cubicBezTo>
                    <a:cubicBezTo>
                      <a:pt x="331788" y="441081"/>
                      <a:pt x="325003" y="447675"/>
                      <a:pt x="316711" y="447675"/>
                    </a:cubicBezTo>
                    <a:cubicBezTo>
                      <a:pt x="316711" y="447675"/>
                      <a:pt x="316711" y="447675"/>
                      <a:pt x="16665" y="447675"/>
                    </a:cubicBezTo>
                    <a:cubicBezTo>
                      <a:pt x="8373" y="447675"/>
                      <a:pt x="1588" y="441081"/>
                      <a:pt x="1588" y="433021"/>
                    </a:cubicBezTo>
                    <a:cubicBezTo>
                      <a:pt x="1588" y="425694"/>
                      <a:pt x="8373" y="419100"/>
                      <a:pt x="16665" y="419100"/>
                    </a:cubicBezTo>
                    <a:close/>
                    <a:moveTo>
                      <a:pt x="16665" y="350837"/>
                    </a:moveTo>
                    <a:cubicBezTo>
                      <a:pt x="16665" y="350837"/>
                      <a:pt x="16665" y="350837"/>
                      <a:pt x="316711" y="350837"/>
                    </a:cubicBezTo>
                    <a:cubicBezTo>
                      <a:pt x="325003" y="350837"/>
                      <a:pt x="331788" y="357798"/>
                      <a:pt x="331788" y="366305"/>
                    </a:cubicBezTo>
                    <a:cubicBezTo>
                      <a:pt x="331788" y="374813"/>
                      <a:pt x="325003" y="381000"/>
                      <a:pt x="316711" y="381000"/>
                    </a:cubicBezTo>
                    <a:cubicBezTo>
                      <a:pt x="316711" y="381000"/>
                      <a:pt x="316711" y="381000"/>
                      <a:pt x="16665" y="381000"/>
                    </a:cubicBezTo>
                    <a:cubicBezTo>
                      <a:pt x="8373" y="381000"/>
                      <a:pt x="1588" y="374813"/>
                      <a:pt x="1588" y="366305"/>
                    </a:cubicBezTo>
                    <a:cubicBezTo>
                      <a:pt x="1588" y="357798"/>
                      <a:pt x="8373" y="350837"/>
                      <a:pt x="16665" y="350837"/>
                    </a:cubicBezTo>
                    <a:close/>
                    <a:moveTo>
                      <a:pt x="19610" y="166687"/>
                    </a:moveTo>
                    <a:cubicBezTo>
                      <a:pt x="19610" y="166687"/>
                      <a:pt x="19610" y="166687"/>
                      <a:pt x="313765" y="166687"/>
                    </a:cubicBezTo>
                    <a:cubicBezTo>
                      <a:pt x="324324" y="166687"/>
                      <a:pt x="333375" y="175711"/>
                      <a:pt x="333375" y="186990"/>
                    </a:cubicBezTo>
                    <a:cubicBezTo>
                      <a:pt x="333375" y="186990"/>
                      <a:pt x="333375" y="186990"/>
                      <a:pt x="333375" y="246397"/>
                    </a:cubicBezTo>
                    <a:cubicBezTo>
                      <a:pt x="333375" y="257676"/>
                      <a:pt x="324324" y="266700"/>
                      <a:pt x="313765" y="266700"/>
                    </a:cubicBezTo>
                    <a:cubicBezTo>
                      <a:pt x="313765" y="266700"/>
                      <a:pt x="313765" y="266700"/>
                      <a:pt x="19610" y="266700"/>
                    </a:cubicBezTo>
                    <a:cubicBezTo>
                      <a:pt x="9051" y="266700"/>
                      <a:pt x="0" y="257676"/>
                      <a:pt x="0" y="246397"/>
                    </a:cubicBezTo>
                    <a:cubicBezTo>
                      <a:pt x="0" y="246397"/>
                      <a:pt x="0" y="246397"/>
                      <a:pt x="0" y="186990"/>
                    </a:cubicBezTo>
                    <a:cubicBezTo>
                      <a:pt x="0" y="175711"/>
                      <a:pt x="9051" y="166687"/>
                      <a:pt x="19610" y="166687"/>
                    </a:cubicBezTo>
                    <a:close/>
                    <a:moveTo>
                      <a:pt x="19610" y="0"/>
                    </a:moveTo>
                    <a:cubicBezTo>
                      <a:pt x="19610" y="0"/>
                      <a:pt x="19610" y="0"/>
                      <a:pt x="313765" y="0"/>
                    </a:cubicBezTo>
                    <a:cubicBezTo>
                      <a:pt x="324324" y="0"/>
                      <a:pt x="333375" y="9024"/>
                      <a:pt x="333375" y="19551"/>
                    </a:cubicBezTo>
                    <a:cubicBezTo>
                      <a:pt x="333375" y="19551"/>
                      <a:pt x="333375" y="19551"/>
                      <a:pt x="333375" y="79710"/>
                    </a:cubicBezTo>
                    <a:cubicBezTo>
                      <a:pt x="333375" y="90989"/>
                      <a:pt x="324324" y="100013"/>
                      <a:pt x="313765" y="100013"/>
                    </a:cubicBezTo>
                    <a:cubicBezTo>
                      <a:pt x="313765" y="100013"/>
                      <a:pt x="313765" y="100013"/>
                      <a:pt x="19610" y="100013"/>
                    </a:cubicBezTo>
                    <a:cubicBezTo>
                      <a:pt x="9051" y="100013"/>
                      <a:pt x="0" y="90989"/>
                      <a:pt x="0" y="79710"/>
                    </a:cubicBezTo>
                    <a:cubicBezTo>
                      <a:pt x="0" y="79710"/>
                      <a:pt x="0" y="79710"/>
                      <a:pt x="0" y="19551"/>
                    </a:cubicBezTo>
                    <a:cubicBezTo>
                      <a:pt x="0" y="9024"/>
                      <a:pt x="9051" y="0"/>
                      <a:pt x="196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</p:grpSp>
      </p:grpSp>
      <p:sp>
        <p:nvSpPr>
          <p:cNvPr id="68" name="ストライプ矢印 67"/>
          <p:cNvSpPr/>
          <p:nvPr/>
        </p:nvSpPr>
        <p:spPr bwMode="auto">
          <a:xfrm>
            <a:off x="1959919" y="3800829"/>
            <a:ext cx="1041457" cy="718936"/>
          </a:xfrm>
          <a:prstGeom prst="stripedRightArrow">
            <a:avLst/>
          </a:prstGeom>
          <a:noFill/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6628367" y="2716719"/>
            <a:ext cx="189403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100" b="1" smtClean="0">
                <a:solidFill>
                  <a:srgbClr val="002060"/>
                </a:solidFill>
              </a:rPr>
              <a:t>パラメータシート</a:t>
            </a:r>
            <a:r>
              <a:rPr lang="en-US" altLang="ja-JP" sz="1100" b="1" smtClean="0">
                <a:solidFill>
                  <a:srgbClr val="002060"/>
                </a:solidFill>
              </a:rPr>
              <a:t>B</a:t>
            </a:r>
            <a:endParaRPr kumimoji="1" lang="ja-JP" altLang="en-US" sz="1100" b="1" dirty="0">
              <a:solidFill>
                <a:srgbClr val="002060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280723" y="5891145"/>
            <a:ext cx="432048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200" b="1" smtClean="0">
                <a:solidFill>
                  <a:srgbClr val="FF0000"/>
                </a:solidFill>
              </a:rPr>
              <a:t>パラメータは</a:t>
            </a:r>
            <a:r>
              <a:rPr kumimoji="1" lang="en-US" altLang="ja-JP" sz="1200" b="1" smtClean="0">
                <a:solidFill>
                  <a:srgbClr val="FF0000"/>
                </a:solidFill>
              </a:rPr>
              <a:t>Web</a:t>
            </a:r>
            <a:r>
              <a:rPr kumimoji="1" lang="ja-JP" altLang="en-US" sz="1200" b="1" smtClean="0">
                <a:solidFill>
                  <a:srgbClr val="FF0000"/>
                </a:solidFill>
              </a:rPr>
              <a:t>メニュー</a:t>
            </a:r>
            <a:r>
              <a:rPr kumimoji="1" lang="en-US" altLang="ja-JP" sz="1200" b="1" smtClean="0">
                <a:solidFill>
                  <a:srgbClr val="FF0000"/>
                </a:solidFill>
              </a:rPr>
              <a:t>/</a:t>
            </a:r>
            <a:r>
              <a:rPr kumimoji="1" lang="ja-JP" altLang="en-US" sz="1200" b="1" smtClean="0">
                <a:solidFill>
                  <a:srgbClr val="FF0000"/>
                </a:solidFill>
              </a:rPr>
              <a:t>エクセルファイル</a:t>
            </a:r>
            <a:r>
              <a:rPr kumimoji="1" lang="en-US" altLang="ja-JP" sz="1200" b="1" smtClean="0">
                <a:solidFill>
                  <a:srgbClr val="FF0000"/>
                </a:solidFill>
              </a:rPr>
              <a:t>/RestAPI</a:t>
            </a:r>
            <a:br>
              <a:rPr kumimoji="1" lang="en-US" altLang="ja-JP" sz="1200" b="1" smtClean="0">
                <a:solidFill>
                  <a:srgbClr val="FF0000"/>
                </a:solidFill>
              </a:rPr>
            </a:br>
            <a:r>
              <a:rPr kumimoji="1" lang="ja-JP" altLang="en-US" sz="1200" b="1" smtClean="0">
                <a:solidFill>
                  <a:srgbClr val="FF0000"/>
                </a:solidFill>
              </a:rPr>
              <a:t>から登録が</a:t>
            </a:r>
            <a:r>
              <a:rPr lang="ja-JP" altLang="en-US" sz="1200" b="1" smtClean="0">
                <a:solidFill>
                  <a:srgbClr val="FF0000"/>
                </a:solidFill>
              </a:rPr>
              <a:t>可能で</a:t>
            </a:r>
            <a:r>
              <a:rPr kumimoji="1" lang="ja-JP" altLang="en-US" sz="1200" b="1" smtClean="0">
                <a:solidFill>
                  <a:srgbClr val="FF0000"/>
                </a:solidFill>
              </a:rPr>
              <a:t>す。</a:t>
            </a:r>
            <a:r>
              <a:rPr kumimoji="1" lang="en-US" altLang="ja-JP" sz="1200" b="1" smtClean="0">
                <a:solidFill>
                  <a:srgbClr val="FF0000"/>
                </a:solidFill>
              </a:rPr>
              <a:t>(</a:t>
            </a:r>
            <a:r>
              <a:rPr lang="ja-JP" altLang="en-US" sz="1200" b="1">
                <a:solidFill>
                  <a:srgbClr val="FF0000"/>
                </a:solidFill>
              </a:rPr>
              <a:t>パラメータシートも同様</a:t>
            </a:r>
            <a:r>
              <a:rPr kumimoji="1" lang="en-US" altLang="ja-JP" sz="1200" b="1" smtClean="0">
                <a:solidFill>
                  <a:srgbClr val="FF0000"/>
                </a:solidFill>
              </a:rPr>
              <a:t>)</a:t>
            </a:r>
            <a:endParaRPr kumimoji="1" lang="ja-JP" altLang="en-US" sz="1200" b="1">
              <a:solidFill>
                <a:srgbClr val="FF0000"/>
              </a:solidFill>
            </a:endParaRPr>
          </a:p>
        </p:txBody>
      </p:sp>
      <p:cxnSp>
        <p:nvCxnSpPr>
          <p:cNvPr id="85" name="カギ線コネクタ 84"/>
          <p:cNvCxnSpPr>
            <a:stCxn id="11" idx="3"/>
          </p:cNvCxnSpPr>
          <p:nvPr/>
        </p:nvCxnSpPr>
        <p:spPr bwMode="auto">
          <a:xfrm flipV="1">
            <a:off x="5581392" y="3768474"/>
            <a:ext cx="1993991" cy="689889"/>
          </a:xfrm>
          <a:prstGeom prst="bentConnector2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9" name="テキスト ボックス 88"/>
          <p:cNvSpPr txBox="1"/>
          <p:nvPr/>
        </p:nvSpPr>
        <p:spPr>
          <a:xfrm>
            <a:off x="448209" y="2524874"/>
            <a:ext cx="161483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200" b="1" smtClean="0">
                <a:solidFill>
                  <a:srgbClr val="002060"/>
                </a:solidFill>
              </a:rPr>
              <a:t>パラメータを登録</a:t>
            </a:r>
            <a:endParaRPr kumimoji="1" lang="ja-JP" altLang="en-US" sz="1200" b="1">
              <a:solidFill>
                <a:srgbClr val="002060"/>
              </a:solidFill>
            </a:endParaRPr>
          </a:p>
        </p:txBody>
      </p:sp>
      <p:sp>
        <p:nvSpPr>
          <p:cNvPr id="95" name="正方形/長方形 94"/>
          <p:cNvSpPr/>
          <p:nvPr/>
        </p:nvSpPr>
        <p:spPr bwMode="auto">
          <a:xfrm>
            <a:off x="2338715" y="2606066"/>
            <a:ext cx="6497802" cy="3192013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3774355" y="2447270"/>
            <a:ext cx="1614833" cy="338554"/>
          </a:xfrm>
          <a:prstGeom prst="rect">
            <a:avLst/>
          </a:prstGeom>
          <a:solidFill>
            <a:schemeClr val="bg1"/>
          </a:solidFill>
          <a:ln w="38100">
            <a:solidFill>
              <a:srgbClr val="00297A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600" b="1" smtClean="0">
                <a:solidFill>
                  <a:srgbClr val="002060"/>
                </a:solidFill>
              </a:rPr>
              <a:t>ITA</a:t>
            </a:r>
            <a:endParaRPr kumimoji="1" lang="ja-JP" altLang="en-US" sz="1600" b="1">
              <a:solidFill>
                <a:srgbClr val="00206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71799" y="2079373"/>
            <a:ext cx="2276801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400" b="1" smtClean="0">
                <a:solidFill>
                  <a:srgbClr val="002060"/>
                </a:solidFill>
              </a:rPr>
              <a:t>データシートの運用</a:t>
            </a:r>
            <a:endParaRPr kumimoji="1" lang="ja-JP" altLang="en-US" sz="1400" b="1">
              <a:solidFill>
                <a:srgbClr val="002060"/>
              </a:solidFill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012" y="3505226"/>
            <a:ext cx="2156373" cy="865211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689" y="3770517"/>
            <a:ext cx="2156373" cy="865211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708" y="4029085"/>
            <a:ext cx="2169684" cy="85855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43" name="カギ線コネクタ 42"/>
          <p:cNvCxnSpPr>
            <a:stCxn id="11" idx="3"/>
          </p:cNvCxnSpPr>
          <p:nvPr/>
        </p:nvCxnSpPr>
        <p:spPr bwMode="auto">
          <a:xfrm>
            <a:off x="5581392" y="4458363"/>
            <a:ext cx="1993991" cy="283763"/>
          </a:xfrm>
          <a:prstGeom prst="bentConnector2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テキスト ボックス 48"/>
          <p:cNvSpPr txBox="1"/>
          <p:nvPr/>
        </p:nvSpPr>
        <p:spPr>
          <a:xfrm>
            <a:off x="7520220" y="4454505"/>
            <a:ext cx="137146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100" b="1" smtClean="0">
                <a:solidFill>
                  <a:srgbClr val="002060"/>
                </a:solidFill>
              </a:rPr>
              <a:t>データシート</a:t>
            </a:r>
            <a:r>
              <a:rPr lang="en-US" altLang="ja-JP" sz="1100" b="1" smtClean="0">
                <a:solidFill>
                  <a:srgbClr val="002060"/>
                </a:solidFill>
              </a:rPr>
              <a:t>B</a:t>
            </a:r>
            <a:endParaRPr kumimoji="1" lang="ja-JP" altLang="en-US" sz="1100" b="1" dirty="0">
              <a:solidFill>
                <a:srgbClr val="00206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337950" y="4229304"/>
            <a:ext cx="137146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050" b="1" smtClean="0">
                <a:solidFill>
                  <a:srgbClr val="FF0000"/>
                </a:solidFill>
              </a:rPr>
              <a:t>他メニュー参照</a:t>
            </a:r>
            <a:endParaRPr kumimoji="1" lang="ja-JP" altLang="en-US" sz="1050" b="1" dirty="0">
              <a:solidFill>
                <a:srgbClr val="FF0000"/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102" y="2993002"/>
            <a:ext cx="2160720" cy="10642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2" name="正方形/長方形 21"/>
          <p:cNvSpPr/>
          <p:nvPr/>
        </p:nvSpPr>
        <p:spPr bwMode="auto">
          <a:xfrm>
            <a:off x="3818012" y="4026919"/>
            <a:ext cx="585384" cy="853550"/>
          </a:xfrm>
          <a:prstGeom prst="rect">
            <a:avLst/>
          </a:prstGeom>
          <a:noFill/>
          <a:ln w="28575">
            <a:solidFill>
              <a:srgbClr val="00DA6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7622364" y="2973843"/>
            <a:ext cx="528174" cy="1055242"/>
          </a:xfrm>
          <a:prstGeom prst="rect">
            <a:avLst/>
          </a:prstGeom>
          <a:noFill/>
          <a:ln w="28575">
            <a:solidFill>
              <a:srgbClr val="00DA6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102" y="4691778"/>
            <a:ext cx="2084418" cy="9813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5" name="正方形/長方形 54"/>
          <p:cNvSpPr/>
          <p:nvPr/>
        </p:nvSpPr>
        <p:spPr bwMode="auto">
          <a:xfrm>
            <a:off x="6960198" y="4696795"/>
            <a:ext cx="563287" cy="976333"/>
          </a:xfrm>
          <a:prstGeom prst="rect">
            <a:avLst/>
          </a:prstGeom>
          <a:noFill/>
          <a:ln w="28575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7" name="正方形/長方形 56"/>
          <p:cNvSpPr/>
          <p:nvPr/>
        </p:nvSpPr>
        <p:spPr bwMode="auto">
          <a:xfrm>
            <a:off x="4427984" y="4037975"/>
            <a:ext cx="566922" cy="867174"/>
          </a:xfrm>
          <a:prstGeom prst="rect">
            <a:avLst/>
          </a:prstGeom>
          <a:noFill/>
          <a:ln w="28575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8" name="コンテンツ プレースホルダー 2"/>
          <p:cNvSpPr txBox="1">
            <a:spLocks/>
          </p:cNvSpPr>
          <p:nvPr/>
        </p:nvSpPr>
        <p:spPr bwMode="gray">
          <a:xfrm>
            <a:off x="53215" y="1705706"/>
            <a:ext cx="8993163" cy="4747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r>
              <a:rPr lang="ja-JP" altLang="en-US" kern="0" smtClean="0"/>
              <a:t>下図ではデータシート</a:t>
            </a:r>
            <a:r>
              <a:rPr lang="en-US" altLang="ja-JP" kern="0" smtClean="0"/>
              <a:t>A</a:t>
            </a:r>
            <a:r>
              <a:rPr lang="ja-JP" altLang="en-US" kern="0" smtClean="0"/>
              <a:t>が他シートと「他メニュー参照」で連携する例を示しています。</a:t>
            </a:r>
            <a:endParaRPr lang="en-US" altLang="ja-JP" sz="1400" kern="0" dirty="0"/>
          </a:p>
        </p:txBody>
      </p:sp>
    </p:spTree>
    <p:extLst>
      <p:ext uri="{BB962C8B-B14F-4D97-AF65-F5344CB8AC3E}">
        <p14:creationId xmlns:p14="http://schemas.microsoft.com/office/powerpoint/2010/main" val="296389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3.5 </a:t>
            </a:r>
            <a:r>
              <a:rPr lang="ja-JP" altLang="en-US" smtClean="0"/>
              <a:t>メニュー作成の</a:t>
            </a:r>
            <a:r>
              <a:rPr lang="ja-JP" altLang="en-US"/>
              <a:t>流</a:t>
            </a:r>
            <a:r>
              <a:rPr lang="ja-JP" altLang="en-US" smtClean="0"/>
              <a:t>れ</a:t>
            </a:r>
            <a:endParaRPr lang="en-US" altLang="ja-JP"/>
          </a:p>
        </p:txBody>
      </p:sp>
      <p:sp>
        <p:nvSpPr>
          <p:cNvPr id="22" name="コンテンツ プレースホルダー 2"/>
          <p:cNvSpPr txBox="1">
            <a:spLocks/>
          </p:cNvSpPr>
          <p:nvPr/>
        </p:nvSpPr>
        <p:spPr bwMode="gray">
          <a:xfrm>
            <a:off x="107380" y="800700"/>
            <a:ext cx="8784000" cy="579665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ja-JP" altLang="en-US" sz="1600"/>
              <a:t>メニュー</a:t>
            </a:r>
            <a:r>
              <a:rPr lang="ja-JP" altLang="en-US" sz="1600" kern="0" smtClean="0"/>
              <a:t>作成</a:t>
            </a:r>
            <a:r>
              <a:rPr lang="ja-JP" altLang="en-US" sz="1600" kern="0"/>
              <a:t>の</a:t>
            </a:r>
            <a:r>
              <a:rPr lang="ja-JP" altLang="en-US" sz="1600" kern="0" smtClean="0"/>
              <a:t>流れを以下に示しています。本スライドも同様の順番で説明していきます。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600" kern="0" smtClean="0"/>
              <a:t>本スライドをご覧になった後に</a:t>
            </a:r>
            <a:r>
              <a:rPr lang="ja-JP" altLang="en-US" sz="1600" b="1" kern="0" smtClean="0"/>
              <a:t>実習編</a:t>
            </a:r>
            <a:r>
              <a:rPr lang="en-US" altLang="ja-JP" sz="1600" b="1" kern="0" smtClean="0"/>
              <a:t>(</a:t>
            </a:r>
            <a:r>
              <a:rPr lang="ja-JP" altLang="en-US" sz="1600" b="1" kern="0" smtClean="0"/>
              <a:t>作成中</a:t>
            </a:r>
            <a:r>
              <a:rPr lang="en-US" altLang="ja-JP" sz="1600" b="1" kern="0" smtClean="0"/>
              <a:t>)</a:t>
            </a:r>
            <a:r>
              <a:rPr lang="ja-JP" altLang="en-US" sz="1600" kern="0" smtClean="0"/>
              <a:t>で実際に操作していただくことをおすすめしております。</a:t>
            </a:r>
            <a:endParaRPr lang="en-US" altLang="ja-JP" sz="1600" kern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/>
          </a:p>
        </p:txBody>
      </p:sp>
      <p:sp>
        <p:nvSpPr>
          <p:cNvPr id="24" name="正方形/長方形 23"/>
          <p:cNvSpPr/>
          <p:nvPr/>
        </p:nvSpPr>
        <p:spPr bwMode="auto">
          <a:xfrm>
            <a:off x="635002" y="2441577"/>
            <a:ext cx="3300373" cy="426896"/>
          </a:xfrm>
          <a:prstGeom prst="rect">
            <a:avLst/>
          </a:prstGeom>
          <a:solidFill>
            <a:schemeClr val="accent6">
              <a:lumMod val="90000"/>
              <a:lumOff val="1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smtClean="0">
                <a:solidFill>
                  <a:schemeClr val="bg1"/>
                </a:solidFill>
                <a:latin typeface="+mn-ea"/>
              </a:rPr>
              <a:t>メニューグループの作成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635002" y="5767752"/>
            <a:ext cx="3300373" cy="426896"/>
          </a:xfrm>
          <a:prstGeom prst="rect">
            <a:avLst/>
          </a:prstGeom>
          <a:solidFill>
            <a:schemeClr val="accent6">
              <a:lumMod val="90000"/>
              <a:lumOff val="1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smtClean="0">
                <a:solidFill>
                  <a:schemeClr val="bg1"/>
                </a:solidFill>
                <a:latin typeface="+mn-ea"/>
              </a:rPr>
              <a:t>メニュー作成実行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635001" y="3606957"/>
            <a:ext cx="3300373" cy="426896"/>
          </a:xfrm>
          <a:prstGeom prst="rect">
            <a:avLst/>
          </a:prstGeom>
          <a:solidFill>
            <a:schemeClr val="accent6">
              <a:lumMod val="90000"/>
              <a:lumOff val="1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smtClean="0">
                <a:solidFill>
                  <a:schemeClr val="bg1"/>
                </a:solidFill>
                <a:latin typeface="+mn-ea"/>
              </a:rPr>
              <a:t>メニューの</a:t>
            </a:r>
            <a:r>
              <a:rPr lang="ja-JP" altLang="en-US" sz="1400" b="1">
                <a:solidFill>
                  <a:schemeClr val="bg1"/>
                </a:solidFill>
                <a:latin typeface="+mn-ea"/>
              </a:rPr>
              <a:t>作成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635002" y="4793722"/>
            <a:ext cx="3300373" cy="426896"/>
          </a:xfrm>
          <a:prstGeom prst="rect">
            <a:avLst/>
          </a:prstGeom>
          <a:solidFill>
            <a:schemeClr val="accent6">
              <a:lumMod val="90000"/>
              <a:lumOff val="1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項目の作成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フローチャート: 組合せ 27"/>
          <p:cNvSpPr/>
          <p:nvPr/>
        </p:nvSpPr>
        <p:spPr bwMode="auto">
          <a:xfrm>
            <a:off x="2068016" y="3022897"/>
            <a:ext cx="434344" cy="178512"/>
          </a:xfrm>
          <a:prstGeom prst="flowChartMerg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フローチャート: 組合せ 28"/>
          <p:cNvSpPr/>
          <p:nvPr/>
        </p:nvSpPr>
        <p:spPr bwMode="auto">
          <a:xfrm>
            <a:off x="2068016" y="4474624"/>
            <a:ext cx="434344" cy="178512"/>
          </a:xfrm>
          <a:prstGeom prst="flowChartMerg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1" name="フローチャート: 組合せ 30"/>
          <p:cNvSpPr/>
          <p:nvPr/>
        </p:nvSpPr>
        <p:spPr bwMode="auto">
          <a:xfrm>
            <a:off x="2068016" y="5445224"/>
            <a:ext cx="434344" cy="178512"/>
          </a:xfrm>
          <a:prstGeom prst="flowChartMerg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395420" y="2142774"/>
            <a:ext cx="8137020" cy="4310561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00358" y="1844824"/>
            <a:ext cx="3312460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400" b="1" kern="0" smtClean="0">
                <a:solidFill>
                  <a:srgbClr val="002060"/>
                </a:solidFill>
              </a:rPr>
              <a:t>メニュー</a:t>
            </a:r>
            <a:r>
              <a:rPr kumimoji="1" lang="ja-JP" altLang="en-US" sz="1400" b="1" smtClean="0">
                <a:solidFill>
                  <a:srgbClr val="002060"/>
                </a:solidFill>
              </a:rPr>
              <a:t>作成の</a:t>
            </a:r>
            <a:r>
              <a:rPr lang="ja-JP" altLang="en-US" sz="1400" b="1" smtClean="0">
                <a:solidFill>
                  <a:srgbClr val="002060"/>
                </a:solidFill>
              </a:rPr>
              <a:t>流れ</a:t>
            </a:r>
            <a:endParaRPr kumimoji="1" lang="ja-JP" altLang="en-US" sz="1400" b="1">
              <a:solidFill>
                <a:srgbClr val="00206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193037" y="2135981"/>
            <a:ext cx="779619" cy="30777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>
                <a:solidFill>
                  <a:srgbClr val="002060"/>
                </a:solidFill>
              </a:rPr>
              <a:t>説明</a:t>
            </a:r>
            <a:endParaRPr kumimoji="1" lang="ja-JP" altLang="en-US" b="1">
              <a:solidFill>
                <a:srgbClr val="002060"/>
              </a:solidFill>
            </a:endParaRPr>
          </a:p>
        </p:txBody>
      </p:sp>
      <p:cxnSp>
        <p:nvCxnSpPr>
          <p:cNvPr id="13" name="直線コネクタ 12"/>
          <p:cNvCxnSpPr/>
          <p:nvPr/>
        </p:nvCxnSpPr>
        <p:spPr bwMode="auto">
          <a:xfrm>
            <a:off x="4193037" y="2446392"/>
            <a:ext cx="0" cy="400694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テキスト ボックス 18"/>
          <p:cNvSpPr txBox="1"/>
          <p:nvPr/>
        </p:nvSpPr>
        <p:spPr>
          <a:xfrm>
            <a:off x="4232796" y="3677207"/>
            <a:ext cx="443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・パラメータシート作成</a:t>
            </a:r>
            <a:r>
              <a:rPr kumimoji="1" lang="ja-JP" altLang="en-US" sz="1400" dirty="0" smtClean="0"/>
              <a:t>の場合は「用途」</a:t>
            </a:r>
            <a:r>
              <a:rPr kumimoji="1" lang="ja-JP" altLang="en-US" sz="1400" smtClean="0"/>
              <a:t>を選択</a:t>
            </a:r>
            <a:endParaRPr kumimoji="1" lang="en-US" altLang="ja-JP" sz="1400" smtClean="0"/>
          </a:p>
          <a:p>
            <a:r>
              <a:rPr lang="en-US" altLang="ja-JP" sz="1400" smtClean="0"/>
              <a:t>(</a:t>
            </a:r>
            <a:r>
              <a:rPr lang="ja-JP" altLang="en-US" sz="1400"/>
              <a:t>詳細は本書「</a:t>
            </a:r>
            <a:r>
              <a:rPr lang="en-US" altLang="ja-JP" sz="1400" kern="0"/>
              <a:t>3.6 </a:t>
            </a:r>
            <a:r>
              <a:rPr lang="ja-JP" altLang="en-US" sz="1400" kern="0"/>
              <a:t>項目の登録」</a:t>
            </a:r>
            <a:r>
              <a:rPr lang="en-US" altLang="ja-JP" sz="1400" smtClean="0"/>
              <a:t>)</a:t>
            </a:r>
            <a:endParaRPr lang="ja-JP" altLang="en-US" sz="140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252675" y="4884417"/>
            <a:ext cx="4658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・シートの</a:t>
            </a:r>
            <a:r>
              <a:rPr kumimoji="1" lang="ja-JP" altLang="en-US" sz="1400" dirty="0" smtClean="0"/>
              <a:t>項目を</a:t>
            </a:r>
            <a:r>
              <a:rPr lang="ja-JP" altLang="en-US" sz="1400" dirty="0" smtClean="0"/>
              <a:t>作成</a:t>
            </a:r>
            <a:r>
              <a:rPr kumimoji="1" lang="ja-JP" altLang="en-US" sz="1400" dirty="0" smtClean="0"/>
              <a:t> </a:t>
            </a:r>
            <a:endParaRPr kumimoji="1" lang="en-US" altLang="ja-JP" sz="1400" dirty="0" smtClean="0"/>
          </a:p>
          <a:p>
            <a:r>
              <a:rPr lang="en-US" altLang="ja-JP" sz="1400" dirty="0" smtClean="0"/>
              <a:t>(</a:t>
            </a:r>
            <a:r>
              <a:rPr lang="ja-JP" altLang="en-US" sz="1400" dirty="0" smtClean="0"/>
              <a:t>詳細は本書「</a:t>
            </a:r>
            <a:r>
              <a:rPr lang="en-US" altLang="ja-JP" sz="1400" kern="0" dirty="0" smtClean="0"/>
              <a:t>3.9 </a:t>
            </a:r>
            <a:r>
              <a:rPr lang="ja-JP" altLang="en-US" sz="1400" kern="0" dirty="0" smtClean="0"/>
              <a:t>項目</a:t>
            </a:r>
            <a:r>
              <a:rPr lang="ja-JP" altLang="en-US" sz="1400" kern="0" dirty="0"/>
              <a:t>の</a:t>
            </a:r>
            <a:r>
              <a:rPr lang="ja-JP" altLang="en-US" sz="1400" kern="0" dirty="0" smtClean="0"/>
              <a:t>登録」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232797" y="4578784"/>
            <a:ext cx="4187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smtClean="0"/>
              <a:t>・項目の</a:t>
            </a:r>
            <a:r>
              <a:rPr kumimoji="1" lang="ja-JP" altLang="en-US" sz="1400" smtClean="0"/>
              <a:t>「入力方式」を選択します</a:t>
            </a:r>
            <a:endParaRPr kumimoji="1" lang="ja-JP" altLang="en-US" sz="140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195666" y="4190649"/>
            <a:ext cx="4299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・</a:t>
            </a:r>
            <a:r>
              <a:rPr lang="ja-JP" altLang="en-US" sz="1400" dirty="0"/>
              <a:t>作成先</a:t>
            </a:r>
            <a:r>
              <a:rPr kumimoji="1" lang="ja-JP" altLang="en-US" sz="1400" dirty="0" smtClean="0"/>
              <a:t>に指定する「メニューグループ」を選択</a:t>
            </a:r>
            <a:endParaRPr kumimoji="1" lang="ja-JP" altLang="en-US" sz="14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232797" y="2506678"/>
            <a:ext cx="4187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smtClean="0"/>
              <a:t>・メニューグループ</a:t>
            </a:r>
            <a:r>
              <a:rPr lang="ja-JP" altLang="en-US" sz="1400"/>
              <a:t>の</a:t>
            </a:r>
            <a:r>
              <a:rPr lang="ja-JP" altLang="en-US" sz="1400" smtClean="0"/>
              <a:t>作成方法は実習編</a:t>
            </a:r>
            <a:r>
              <a:rPr lang="en-US" altLang="ja-JP" sz="1400" smtClean="0"/>
              <a:t>(</a:t>
            </a:r>
            <a:r>
              <a:rPr lang="ja-JP" altLang="en-US" sz="1400" smtClean="0"/>
              <a:t>作成中</a:t>
            </a:r>
            <a:r>
              <a:rPr lang="en-US" altLang="ja-JP" sz="1400" smtClean="0"/>
              <a:t>)</a:t>
            </a:r>
            <a:r>
              <a:rPr lang="ja-JP" altLang="en-US" sz="1400" smtClean="0"/>
              <a:t>を参照してください。</a:t>
            </a:r>
            <a:endParaRPr lang="ja-JP" altLang="en-US" sz="1400"/>
          </a:p>
        </p:txBody>
      </p:sp>
      <p:grpSp>
        <p:nvGrpSpPr>
          <p:cNvPr id="6" name="グループ化 5"/>
          <p:cNvGrpSpPr/>
          <p:nvPr/>
        </p:nvGrpSpPr>
        <p:grpSpPr>
          <a:xfrm>
            <a:off x="488866" y="3088313"/>
            <a:ext cx="7899558" cy="0"/>
            <a:chOff x="630944" y="3381174"/>
            <a:chExt cx="7181416" cy="0"/>
          </a:xfrm>
        </p:grpSpPr>
        <p:cxnSp>
          <p:nvCxnSpPr>
            <p:cNvPr id="7" name="直線コネクタ 6"/>
            <p:cNvCxnSpPr/>
            <p:nvPr/>
          </p:nvCxnSpPr>
          <p:spPr bwMode="auto">
            <a:xfrm>
              <a:off x="630944" y="3381174"/>
              <a:ext cx="1348768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bg2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" name="直線コネクタ 36"/>
            <p:cNvCxnSpPr/>
            <p:nvPr/>
          </p:nvCxnSpPr>
          <p:spPr bwMode="auto">
            <a:xfrm>
              <a:off x="2586607" y="3381174"/>
              <a:ext cx="522575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bg2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0" name="グループ化 39"/>
          <p:cNvGrpSpPr/>
          <p:nvPr/>
        </p:nvGrpSpPr>
        <p:grpSpPr>
          <a:xfrm>
            <a:off x="488866" y="4535270"/>
            <a:ext cx="7899558" cy="0"/>
            <a:chOff x="630944" y="3381174"/>
            <a:chExt cx="7181416" cy="0"/>
          </a:xfrm>
        </p:grpSpPr>
        <p:cxnSp>
          <p:nvCxnSpPr>
            <p:cNvPr id="41" name="直線コネクタ 40"/>
            <p:cNvCxnSpPr/>
            <p:nvPr/>
          </p:nvCxnSpPr>
          <p:spPr bwMode="auto">
            <a:xfrm>
              <a:off x="630944" y="3381174"/>
              <a:ext cx="1348768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bg2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" name="直線コネクタ 41"/>
            <p:cNvCxnSpPr/>
            <p:nvPr/>
          </p:nvCxnSpPr>
          <p:spPr bwMode="auto">
            <a:xfrm>
              <a:off x="2586607" y="3381174"/>
              <a:ext cx="522575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bg2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3" name="グループ化 42"/>
          <p:cNvGrpSpPr/>
          <p:nvPr/>
        </p:nvGrpSpPr>
        <p:grpSpPr>
          <a:xfrm>
            <a:off x="488866" y="5526528"/>
            <a:ext cx="7899558" cy="0"/>
            <a:chOff x="630944" y="3381174"/>
            <a:chExt cx="7181416" cy="0"/>
          </a:xfrm>
        </p:grpSpPr>
        <p:cxnSp>
          <p:nvCxnSpPr>
            <p:cNvPr id="44" name="直線コネクタ 43"/>
            <p:cNvCxnSpPr/>
            <p:nvPr/>
          </p:nvCxnSpPr>
          <p:spPr bwMode="auto">
            <a:xfrm>
              <a:off x="630944" y="3381174"/>
              <a:ext cx="1348768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bg2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直線コネクタ 44"/>
            <p:cNvCxnSpPr/>
            <p:nvPr/>
          </p:nvCxnSpPr>
          <p:spPr bwMode="auto">
            <a:xfrm>
              <a:off x="2586607" y="3381174"/>
              <a:ext cx="522575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bg2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0" name="テキスト ボックス 29"/>
          <p:cNvSpPr txBox="1"/>
          <p:nvPr/>
        </p:nvSpPr>
        <p:spPr>
          <a:xfrm>
            <a:off x="4232796" y="3203777"/>
            <a:ext cx="4187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smtClean="0"/>
              <a:t>・</a:t>
            </a:r>
            <a:r>
              <a:rPr kumimoji="1" lang="ja-JP" altLang="en-US" sz="1400" smtClean="0"/>
              <a:t>「作成対象」から「パラメータシート」または「データシート」を選択</a:t>
            </a:r>
            <a:endParaRPr kumimoji="1" lang="en-US" altLang="ja-JP" sz="1400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259580" y="5752258"/>
            <a:ext cx="4134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smtClean="0"/>
              <a:t>・作成するメニューを選択しメニュー作成を</a:t>
            </a:r>
            <a:endParaRPr lang="en-US" altLang="ja-JP" sz="1400" smtClean="0"/>
          </a:p>
          <a:p>
            <a:r>
              <a:rPr lang="ja-JP" altLang="en-US" sz="1400" smtClean="0"/>
              <a:t>実行します。</a:t>
            </a:r>
            <a:endParaRPr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56354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6848" y="188640"/>
            <a:ext cx="7344000" cy="344128"/>
          </a:xfrm>
        </p:spPr>
        <p:txBody>
          <a:bodyPr/>
          <a:lstStyle/>
          <a:p>
            <a:r>
              <a:rPr kumimoji="1" lang="ja-JP" altLang="en-US" sz="2000" b="1" dirty="0" smtClean="0"/>
              <a:t>目次</a:t>
            </a:r>
            <a:endParaRPr kumimoji="1" lang="ja-JP" altLang="en-US" sz="2000" b="1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1763688" y="692696"/>
            <a:ext cx="6804448" cy="5544616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tabLst>
                <a:tab pos="6364288" algn="r"/>
              </a:tabLst>
            </a:pPr>
            <a:r>
              <a:rPr lang="en-US" altLang="ja-JP" sz="1400" dirty="0">
                <a:latin typeface="+mn-ea"/>
              </a:rPr>
              <a:t>1.</a:t>
            </a:r>
            <a:r>
              <a:rPr lang="ja-JP" altLang="en-US" sz="1400" dirty="0" smtClean="0">
                <a:latin typeface="+mn-ea"/>
              </a:rPr>
              <a:t>はじめに</a:t>
            </a:r>
            <a:r>
              <a:rPr lang="en-US" altLang="ja-JP" sz="1400" dirty="0" smtClean="0">
                <a:latin typeface="+mn-ea"/>
              </a:rPr>
              <a:t>	 </a:t>
            </a:r>
          </a:p>
          <a:p>
            <a:pPr>
              <a:tabLst>
                <a:tab pos="6364288" algn="r"/>
              </a:tabLst>
            </a:pPr>
            <a:r>
              <a:rPr lang="en-US" altLang="ja-JP" sz="1400" dirty="0" smtClean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  <a:hlinkClick r:id="rId2" action="ppaction://hlinksldjump"/>
              </a:rPr>
              <a:t>1.1 </a:t>
            </a:r>
            <a:r>
              <a:rPr lang="ja-JP" altLang="en-US" sz="1400" dirty="0" smtClean="0">
                <a:latin typeface="+mn-ea"/>
                <a:hlinkClick r:id="rId2" action="ppaction://hlinksldjump"/>
              </a:rPr>
              <a:t>本書について </a:t>
            </a:r>
            <a:r>
              <a:rPr lang="en-US" altLang="ja-JP" sz="1400" dirty="0" smtClean="0">
                <a:latin typeface="+mn-ea"/>
                <a:hlinkClick r:id="rId2" action="ppaction://hlinksldjump"/>
              </a:rPr>
              <a:t>	.......................................................................  4</a:t>
            </a:r>
            <a:endParaRPr lang="en-US" altLang="ja-JP" sz="1400" dirty="0" smtClean="0">
              <a:latin typeface="+mn-ea"/>
            </a:endParaRPr>
          </a:p>
          <a:p>
            <a:pPr>
              <a:tabLst>
                <a:tab pos="6364288" algn="r"/>
              </a:tabLst>
            </a:pPr>
            <a:endParaRPr lang="en-US" altLang="ja-JP" sz="14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400" dirty="0">
                <a:latin typeface="+mn-ea"/>
              </a:rPr>
              <a:t>2. </a:t>
            </a:r>
            <a:r>
              <a:rPr lang="ja-JP" altLang="en-US" sz="1400" dirty="0">
                <a:latin typeface="+mn-ea"/>
              </a:rPr>
              <a:t>ホストグループ</a:t>
            </a:r>
            <a:r>
              <a:rPr lang="ja-JP" altLang="en-US" sz="1400" dirty="0" smtClean="0">
                <a:latin typeface="+mn-ea"/>
              </a:rPr>
              <a:t>管理</a:t>
            </a:r>
            <a:endParaRPr lang="en-US" altLang="ja-JP" sz="14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>
                <a:latin typeface="+mn-ea"/>
                <a:hlinkClick r:id="rId3" action="ppaction://hlinksldjump"/>
              </a:rPr>
              <a:t>2.1 </a:t>
            </a:r>
            <a:r>
              <a:rPr lang="ja-JP" altLang="en-US" sz="1400" dirty="0">
                <a:latin typeface="+mn-ea"/>
                <a:hlinkClick r:id="rId3" action="ppaction://hlinksldjump"/>
              </a:rPr>
              <a:t>メニュー概要 </a:t>
            </a:r>
            <a:r>
              <a:rPr lang="en-US" altLang="ja-JP" sz="1400" dirty="0">
                <a:latin typeface="+mn-ea"/>
                <a:hlinkClick r:id="rId3" action="ppaction://hlinksldjump"/>
              </a:rPr>
              <a:t>	.......................................................................  6</a:t>
            </a:r>
            <a:endParaRPr lang="en-US" altLang="ja-JP" sz="14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>
                <a:latin typeface="+mn-ea"/>
                <a:hlinkClick r:id="rId4" action="ppaction://hlinksldjump"/>
              </a:rPr>
              <a:t>2.2 </a:t>
            </a:r>
            <a:r>
              <a:rPr lang="ja-JP" altLang="en-US" sz="1400" dirty="0">
                <a:latin typeface="+mn-ea"/>
                <a:hlinkClick r:id="rId4" action="ppaction://hlinksldjump"/>
              </a:rPr>
              <a:t>ホストグループ管理 </a:t>
            </a:r>
            <a:r>
              <a:rPr lang="en-US" altLang="ja-JP" sz="1400" dirty="0">
                <a:latin typeface="+mn-ea"/>
                <a:hlinkClick r:id="rId4" action="ppaction://hlinksldjump"/>
              </a:rPr>
              <a:t>	...............................................................  7</a:t>
            </a:r>
            <a:endParaRPr lang="en-US" altLang="ja-JP" sz="14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>
                <a:latin typeface="+mn-ea"/>
                <a:hlinkClick r:id="rId5" action="ppaction://hlinksldjump"/>
              </a:rPr>
              <a:t>2.3 </a:t>
            </a:r>
            <a:r>
              <a:rPr lang="ja-JP" altLang="en-US" sz="1400" dirty="0">
                <a:latin typeface="+mn-ea"/>
                <a:hlinkClick r:id="rId5" action="ppaction://hlinksldjump"/>
              </a:rPr>
              <a:t>ホストグループの親子関係</a:t>
            </a:r>
            <a:r>
              <a:rPr lang="en-US" altLang="ja-JP" sz="1400" dirty="0">
                <a:latin typeface="+mn-ea"/>
                <a:hlinkClick r:id="rId5" action="ppaction://hlinksldjump"/>
              </a:rPr>
              <a:t>	</a:t>
            </a:r>
            <a:r>
              <a:rPr lang="ja-JP" altLang="en-US" sz="1400" dirty="0">
                <a:latin typeface="+mn-ea"/>
                <a:hlinkClick r:id="rId5" action="ppaction://hlinksldjump"/>
              </a:rPr>
              <a:t> </a:t>
            </a:r>
            <a:r>
              <a:rPr lang="en-US" altLang="ja-JP" sz="1400" dirty="0">
                <a:latin typeface="+mn-ea"/>
                <a:hlinkClick r:id="rId5" action="ppaction://hlinksldjump"/>
              </a:rPr>
              <a:t>.....................................................  8</a:t>
            </a:r>
            <a:endParaRPr lang="en-US" altLang="ja-JP" sz="14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>
                <a:latin typeface="+mn-ea"/>
                <a:hlinkClick r:id="rId6" action="ppaction://hlinksldjump"/>
              </a:rPr>
              <a:t>2.4 </a:t>
            </a:r>
            <a:r>
              <a:rPr lang="ja-JP" altLang="en-US" sz="1400" dirty="0">
                <a:latin typeface="+mn-ea"/>
                <a:hlinkClick r:id="rId6" action="ppaction://hlinksldjump"/>
              </a:rPr>
              <a:t>パラメータの継承 </a:t>
            </a:r>
            <a:r>
              <a:rPr lang="en-US" altLang="ja-JP" sz="1400" dirty="0">
                <a:latin typeface="+mn-ea"/>
                <a:hlinkClick r:id="rId6" action="ppaction://hlinksldjump"/>
              </a:rPr>
              <a:t>	.................................................................  9</a:t>
            </a:r>
            <a:endParaRPr lang="en-US" altLang="ja-JP" sz="14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>
                <a:latin typeface="+mn-ea"/>
                <a:hlinkClick r:id="rId7" action="ppaction://hlinksldjump"/>
              </a:rPr>
              <a:t>2.5 </a:t>
            </a:r>
            <a:r>
              <a:rPr lang="ja-JP" altLang="en-US" sz="1400" dirty="0">
                <a:latin typeface="+mn-ea"/>
                <a:hlinkClick r:id="rId7" action="ppaction://hlinksldjump"/>
              </a:rPr>
              <a:t>ホストグループの利用例 </a:t>
            </a:r>
            <a:r>
              <a:rPr lang="en-US" altLang="ja-JP" sz="1400" dirty="0">
                <a:latin typeface="+mn-ea"/>
                <a:hlinkClick r:id="rId7" action="ppaction://hlinksldjump"/>
              </a:rPr>
              <a:t>	....................................................... 10</a:t>
            </a:r>
            <a:endParaRPr lang="en-US" altLang="ja-JP" sz="1400" dirty="0">
              <a:latin typeface="+mn-ea"/>
            </a:endParaRPr>
          </a:p>
          <a:p>
            <a:pPr>
              <a:tabLst>
                <a:tab pos="6364288" algn="r"/>
              </a:tabLst>
            </a:pPr>
            <a:endParaRPr lang="en-US" altLang="ja-JP" sz="14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400" dirty="0">
                <a:latin typeface="+mn-ea"/>
              </a:rPr>
              <a:t>3. </a:t>
            </a:r>
            <a:r>
              <a:rPr lang="ja-JP" altLang="en-US" sz="1400" dirty="0" smtClean="0">
                <a:latin typeface="+mn-ea"/>
              </a:rPr>
              <a:t>メニュー作成機能</a:t>
            </a:r>
            <a:endParaRPr lang="en-US" altLang="ja-JP" sz="14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400" dirty="0" smtClean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  <a:hlinkClick r:id="rId8" action="ppaction://hlinksldjump"/>
              </a:rPr>
              <a:t>3.1 </a:t>
            </a:r>
            <a:r>
              <a:rPr lang="ja-JP" altLang="en-US" sz="1400" dirty="0" smtClean="0">
                <a:latin typeface="+mn-ea"/>
                <a:hlinkClick r:id="rId8" action="ppaction://hlinksldjump"/>
              </a:rPr>
              <a:t>メニュー概要 </a:t>
            </a:r>
            <a:r>
              <a:rPr lang="en-US" altLang="ja-JP" sz="1400" dirty="0" smtClean="0">
                <a:latin typeface="+mn-ea"/>
                <a:hlinkClick r:id="rId8" action="ppaction://hlinksldjump"/>
              </a:rPr>
              <a:t>	...................................................................... 15</a:t>
            </a:r>
            <a:endParaRPr lang="en-US" altLang="ja-JP" sz="1400" dirty="0" smtClean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  <a:hlinkClick r:id="rId9" action="ppaction://hlinksldjump"/>
              </a:rPr>
              <a:t>3.2 </a:t>
            </a:r>
            <a:r>
              <a:rPr lang="ja-JP" altLang="en-US" sz="1400" dirty="0" smtClean="0">
                <a:latin typeface="+mn-ea"/>
                <a:hlinkClick r:id="rId9" action="ppaction://hlinksldjump"/>
              </a:rPr>
              <a:t>メニューの構造 </a:t>
            </a:r>
            <a:r>
              <a:rPr lang="en-US" altLang="ja-JP" sz="1400" dirty="0" smtClean="0">
                <a:latin typeface="+mn-ea"/>
                <a:hlinkClick r:id="rId9" action="ppaction://hlinksldjump"/>
              </a:rPr>
              <a:t>	................................................................ 16</a:t>
            </a:r>
            <a:endParaRPr lang="en-US" altLang="ja-JP" sz="1400" dirty="0" smtClean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400" dirty="0" smtClean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  <a:hlinkClick r:id="rId10" action="ppaction://hlinksldjump"/>
              </a:rPr>
              <a:t>3.3 </a:t>
            </a:r>
            <a:r>
              <a:rPr lang="ja-JP" altLang="en-US" sz="1400" dirty="0">
                <a:latin typeface="+mn-ea"/>
                <a:hlinkClick r:id="rId10" action="ppaction://hlinksldjump"/>
              </a:rPr>
              <a:t>パラメータシート </a:t>
            </a:r>
            <a:r>
              <a:rPr lang="en-US" altLang="ja-JP" sz="1400" dirty="0">
                <a:latin typeface="+mn-ea"/>
                <a:hlinkClick r:id="rId10" action="ppaction://hlinksldjump"/>
              </a:rPr>
              <a:t>	................................................................ </a:t>
            </a:r>
            <a:r>
              <a:rPr lang="en-US" altLang="ja-JP" sz="1400" dirty="0" smtClean="0">
                <a:latin typeface="+mn-ea"/>
                <a:hlinkClick r:id="rId10" action="ppaction://hlinksldjump"/>
              </a:rPr>
              <a:t>17</a:t>
            </a:r>
            <a:endParaRPr lang="en-US" altLang="ja-JP" sz="1400" dirty="0" smtClean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400" dirty="0" smtClean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  <a:hlinkClick r:id="rId11" action="ppaction://hlinksldjump"/>
              </a:rPr>
              <a:t>3.4 </a:t>
            </a:r>
            <a:r>
              <a:rPr lang="ja-JP" altLang="en-US" sz="1400" dirty="0" smtClean="0">
                <a:latin typeface="+mn-ea"/>
                <a:hlinkClick r:id="rId11" action="ppaction://hlinksldjump"/>
              </a:rPr>
              <a:t>データシート </a:t>
            </a:r>
            <a:r>
              <a:rPr lang="en-US" altLang="ja-JP" sz="1400" dirty="0">
                <a:latin typeface="+mn-ea"/>
                <a:hlinkClick r:id="rId11" action="ppaction://hlinksldjump"/>
              </a:rPr>
              <a:t>	................................................................ </a:t>
            </a:r>
            <a:r>
              <a:rPr lang="en-US" altLang="ja-JP" sz="1400" dirty="0" smtClean="0">
                <a:latin typeface="+mn-ea"/>
                <a:hlinkClick r:id="rId11" action="ppaction://hlinksldjump"/>
              </a:rPr>
              <a:t>18</a:t>
            </a:r>
            <a:endParaRPr lang="en-US" altLang="ja-JP" sz="14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400" dirty="0" smtClean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  <a:hlinkClick r:id="rId12" action="ppaction://hlinksldjump"/>
              </a:rPr>
              <a:t>3.5 </a:t>
            </a:r>
            <a:r>
              <a:rPr lang="ja-JP" altLang="en-US" sz="1400" dirty="0" smtClean="0">
                <a:latin typeface="+mn-ea"/>
                <a:hlinkClick r:id="rId12" action="ppaction://hlinksldjump"/>
              </a:rPr>
              <a:t>メニュー作成</a:t>
            </a:r>
            <a:r>
              <a:rPr lang="ja-JP" altLang="en-US" sz="1400" dirty="0">
                <a:latin typeface="+mn-ea"/>
                <a:hlinkClick r:id="rId12" action="ppaction://hlinksldjump"/>
              </a:rPr>
              <a:t>の流れ </a:t>
            </a:r>
            <a:r>
              <a:rPr lang="en-US" altLang="ja-JP" sz="1400" dirty="0">
                <a:latin typeface="+mn-ea"/>
                <a:hlinkClick r:id="rId12" action="ppaction://hlinksldjump"/>
              </a:rPr>
              <a:t>	.................................................. </a:t>
            </a:r>
            <a:r>
              <a:rPr lang="en-US" altLang="ja-JP" sz="1400" dirty="0" smtClean="0">
                <a:latin typeface="+mn-ea"/>
                <a:hlinkClick r:id="rId12" action="ppaction://hlinksldjump"/>
              </a:rPr>
              <a:t>19</a:t>
            </a:r>
            <a:endParaRPr lang="en-US" altLang="ja-JP" sz="14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  <a:hlinkClick r:id="rId13" action="ppaction://hlinksldjump"/>
              </a:rPr>
              <a:t>3.6 </a:t>
            </a:r>
            <a:r>
              <a:rPr lang="ja-JP" altLang="en-US" sz="1400" dirty="0">
                <a:latin typeface="+mn-ea"/>
                <a:hlinkClick r:id="rId13" action="ppaction://hlinksldjump"/>
              </a:rPr>
              <a:t>パラメータシートの用途とメニューグループ </a:t>
            </a:r>
            <a:r>
              <a:rPr lang="en-US" altLang="ja-JP" sz="1400" dirty="0">
                <a:latin typeface="+mn-ea"/>
                <a:hlinkClick r:id="rId13" action="ppaction://hlinksldjump"/>
              </a:rPr>
              <a:t>	.............................. </a:t>
            </a:r>
            <a:r>
              <a:rPr lang="en-US" altLang="ja-JP" sz="1400" dirty="0" smtClean="0">
                <a:latin typeface="+mn-ea"/>
                <a:hlinkClick r:id="rId13" action="ppaction://hlinksldjump"/>
              </a:rPr>
              <a:t>20</a:t>
            </a:r>
            <a:endParaRPr lang="en-US" altLang="ja-JP" sz="14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400">
                <a:latin typeface="+mn-ea"/>
              </a:rPr>
              <a:t>    </a:t>
            </a:r>
            <a:r>
              <a:rPr lang="en-US" altLang="ja-JP" sz="1400" smtClean="0">
                <a:latin typeface="+mn-ea"/>
                <a:hlinkClick r:id="rId14" action="ppaction://hlinksldjump"/>
              </a:rPr>
              <a:t>3.7 </a:t>
            </a:r>
            <a:r>
              <a:rPr lang="ja-JP" altLang="en-US" sz="1400" smtClean="0">
                <a:latin typeface="+mn-ea"/>
                <a:hlinkClick r:id="rId14" action="ppaction://hlinksldjump"/>
              </a:rPr>
              <a:t>パラメータシート</a:t>
            </a:r>
            <a:r>
              <a:rPr lang="ja-JP" altLang="en-US" sz="1400">
                <a:latin typeface="+mn-ea"/>
                <a:hlinkClick r:id="rId14" action="ppaction://hlinksldjump"/>
              </a:rPr>
              <a:t>の</a:t>
            </a:r>
            <a:r>
              <a:rPr lang="ja-JP" altLang="en-US" sz="1400" smtClean="0">
                <a:latin typeface="+mn-ea"/>
                <a:hlinkClick r:id="rId14" action="ppaction://hlinksldjump"/>
              </a:rPr>
              <a:t>メニューグループ </a:t>
            </a:r>
            <a:r>
              <a:rPr lang="en-US" altLang="ja-JP" sz="1400">
                <a:latin typeface="+mn-ea"/>
                <a:hlinkClick r:id="rId14" action="ppaction://hlinksldjump"/>
              </a:rPr>
              <a:t>	</a:t>
            </a:r>
            <a:r>
              <a:rPr lang="en-US" altLang="ja-JP" sz="1400" smtClean="0">
                <a:latin typeface="+mn-ea"/>
                <a:hlinkClick r:id="rId14" action="ppaction://hlinksldjump"/>
              </a:rPr>
              <a:t>....................................... </a:t>
            </a:r>
            <a:r>
              <a:rPr lang="en-US" altLang="ja-JP" sz="1400" dirty="0" smtClean="0">
                <a:latin typeface="+mn-ea"/>
                <a:hlinkClick r:id="rId14" action="ppaction://hlinksldjump"/>
              </a:rPr>
              <a:t>21</a:t>
            </a:r>
            <a:endParaRPr lang="en-US" altLang="ja-JP" sz="14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400" smtClean="0">
                <a:latin typeface="+mn-ea"/>
              </a:rPr>
              <a:t>    </a:t>
            </a:r>
            <a:r>
              <a:rPr lang="en-US" altLang="ja-JP" sz="1400" smtClean="0">
                <a:latin typeface="+mn-ea"/>
                <a:hlinkClick r:id="rId15" action="ppaction://hlinksldjump"/>
              </a:rPr>
              <a:t>3.8 </a:t>
            </a:r>
            <a:r>
              <a:rPr lang="ja-JP" altLang="en-US" sz="1400" smtClean="0">
                <a:latin typeface="+mn-ea"/>
                <a:hlinkClick r:id="rId15" action="ppaction://hlinksldjump"/>
              </a:rPr>
              <a:t>パラメータシート</a:t>
            </a:r>
            <a:r>
              <a:rPr lang="ja-JP" altLang="en-US" sz="1400">
                <a:latin typeface="+mn-ea"/>
                <a:hlinkClick r:id="rId15" action="ppaction://hlinksldjump"/>
              </a:rPr>
              <a:t>の</a:t>
            </a:r>
            <a:r>
              <a:rPr lang="ja-JP" altLang="en-US" sz="1400" smtClean="0">
                <a:latin typeface="+mn-ea"/>
                <a:hlinkClick r:id="rId15" action="ppaction://hlinksldjump"/>
              </a:rPr>
              <a:t>メニューグループ</a:t>
            </a:r>
            <a:r>
              <a:rPr lang="ja-JP" altLang="en-US" sz="1400" dirty="0" smtClean="0">
                <a:latin typeface="+mn-ea"/>
                <a:hlinkClick r:id="rId15" action="ppaction://hlinksldjump"/>
              </a:rPr>
              <a:t>の動作  </a:t>
            </a:r>
            <a:r>
              <a:rPr lang="en-US" altLang="ja-JP" sz="1400" smtClean="0">
                <a:latin typeface="+mn-ea"/>
                <a:hlinkClick r:id="rId15" action="ppaction://hlinksldjump"/>
              </a:rPr>
              <a:t>	............................. </a:t>
            </a:r>
            <a:r>
              <a:rPr lang="en-US" altLang="ja-JP" sz="1400" dirty="0" smtClean="0">
                <a:latin typeface="+mn-ea"/>
                <a:hlinkClick r:id="rId15" action="ppaction://hlinksldjump"/>
              </a:rPr>
              <a:t>23</a:t>
            </a:r>
            <a:endParaRPr lang="en-US" altLang="ja-JP" sz="1400" dirty="0" smtClean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400" dirty="0" smtClean="0">
                <a:latin typeface="+mn-ea"/>
              </a:rPr>
              <a:t>        </a:t>
            </a:r>
            <a:r>
              <a:rPr lang="en-US" altLang="ja-JP" sz="1400" smtClean="0">
                <a:latin typeface="+mn-ea"/>
                <a:hlinkClick r:id="rId16" action="ppaction://hlinksldjump"/>
              </a:rPr>
              <a:t>3.8.1 </a:t>
            </a:r>
            <a:r>
              <a:rPr lang="ja-JP" altLang="en-US" sz="1400" smtClean="0">
                <a:latin typeface="+mn-ea"/>
                <a:hlinkClick r:id="rId16" action="ppaction://hlinksldjump"/>
              </a:rPr>
              <a:t>参考</a:t>
            </a:r>
            <a:r>
              <a:rPr lang="en-US" altLang="ja-JP" sz="1400" smtClean="0">
                <a:latin typeface="+mn-ea"/>
                <a:hlinkClick r:id="rId16" action="ppaction://hlinksldjump"/>
              </a:rPr>
              <a:t>&lt;</a:t>
            </a:r>
            <a:r>
              <a:rPr lang="ja-JP" altLang="en-US" sz="1400" dirty="0" smtClean="0">
                <a:latin typeface="+mn-ea"/>
                <a:hlinkClick r:id="rId16" action="ppaction://hlinksldjump"/>
              </a:rPr>
              <a:t>ホストグループ用メニューグループの分割</a:t>
            </a:r>
            <a:r>
              <a:rPr lang="en-US" altLang="ja-JP" sz="1400" dirty="0" smtClean="0">
                <a:latin typeface="+mn-ea"/>
                <a:hlinkClick r:id="rId16" action="ppaction://hlinksldjump"/>
              </a:rPr>
              <a:t>&gt; 	</a:t>
            </a:r>
            <a:r>
              <a:rPr lang="en-US" altLang="ja-JP" sz="1400" smtClean="0">
                <a:latin typeface="+mn-ea"/>
                <a:hlinkClick r:id="rId16" action="ppaction://hlinksldjump"/>
              </a:rPr>
              <a:t>................ 25</a:t>
            </a:r>
            <a:endParaRPr lang="en-US" altLang="ja-JP" sz="1400" smtClean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ja-JP" altLang="en-US" sz="1400">
                <a:latin typeface="+mn-ea"/>
              </a:rPr>
              <a:t> </a:t>
            </a:r>
            <a:r>
              <a:rPr lang="ja-JP" altLang="en-US" sz="1400" smtClean="0">
                <a:latin typeface="+mn-ea"/>
              </a:rPr>
              <a:t>   </a:t>
            </a:r>
            <a:r>
              <a:rPr lang="en-US" altLang="ja-JP" sz="1400" smtClean="0">
                <a:latin typeface="+mn-ea"/>
                <a:hlinkClick r:id="rId17" action="ppaction://hlinksldjump"/>
              </a:rPr>
              <a:t>3.9 </a:t>
            </a:r>
            <a:r>
              <a:rPr lang="ja-JP" altLang="en-US" sz="1400" smtClean="0">
                <a:latin typeface="+mn-ea"/>
                <a:hlinkClick r:id="rId17" action="ppaction://hlinksldjump"/>
              </a:rPr>
              <a:t>パラメータシートのその他のメニューグループ</a:t>
            </a:r>
            <a:r>
              <a:rPr lang="en-US" altLang="ja-JP" sz="1400" smtClean="0">
                <a:latin typeface="+mn-ea"/>
                <a:hlinkClick r:id="rId17" action="ppaction://hlinksldjump"/>
              </a:rPr>
              <a:t> </a:t>
            </a:r>
            <a:r>
              <a:rPr lang="en-US" altLang="ja-JP" sz="1400">
                <a:latin typeface="+mn-ea"/>
                <a:hlinkClick r:id="rId17" action="ppaction://hlinksldjump"/>
              </a:rPr>
              <a:t>	</a:t>
            </a:r>
            <a:r>
              <a:rPr lang="en-US" altLang="ja-JP" sz="1400" smtClean="0">
                <a:latin typeface="+mn-ea"/>
                <a:hlinkClick r:id="rId17" action="ppaction://hlinksldjump"/>
              </a:rPr>
              <a:t>........................... 26</a:t>
            </a:r>
            <a:endParaRPr lang="en-US" altLang="ja-JP" sz="1400" dirty="0" smtClean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400" smtClean="0">
                <a:latin typeface="+mn-ea"/>
              </a:rPr>
              <a:t>    </a:t>
            </a:r>
            <a:r>
              <a:rPr lang="en-US" altLang="ja-JP" sz="1400" smtClean="0">
                <a:latin typeface="+mn-ea"/>
                <a:hlinkClick r:id="rId18" action="ppaction://hlinksldjump"/>
              </a:rPr>
              <a:t>3.10 </a:t>
            </a:r>
            <a:r>
              <a:rPr lang="ja-JP" altLang="en-US" sz="1400" dirty="0">
                <a:latin typeface="+mn-ea"/>
                <a:hlinkClick r:id="rId18" action="ppaction://hlinksldjump"/>
              </a:rPr>
              <a:t>項目の登録 </a:t>
            </a:r>
            <a:r>
              <a:rPr lang="en-US" altLang="ja-JP" sz="1400" dirty="0">
                <a:latin typeface="+mn-ea"/>
                <a:hlinkClick r:id="rId18" action="ppaction://hlinksldjump"/>
              </a:rPr>
              <a:t>	....................................................................... </a:t>
            </a:r>
            <a:r>
              <a:rPr lang="en-US" altLang="ja-JP" sz="1400" dirty="0" smtClean="0">
                <a:latin typeface="+mn-ea"/>
                <a:hlinkClick r:id="rId18" action="ppaction://hlinksldjump"/>
              </a:rPr>
              <a:t>27</a:t>
            </a:r>
            <a:endParaRPr lang="en-US" altLang="ja-JP" sz="14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400">
                <a:latin typeface="+mn-ea"/>
              </a:rPr>
              <a:t>        </a:t>
            </a:r>
            <a:r>
              <a:rPr lang="en-US" altLang="ja-JP" sz="1400" smtClean="0">
                <a:latin typeface="+mn-ea"/>
                <a:hlinkClick r:id="rId19" action="ppaction://hlinksldjump"/>
              </a:rPr>
              <a:t>3.10.1 </a:t>
            </a:r>
            <a:r>
              <a:rPr lang="ja-JP" altLang="en-US" sz="1400" dirty="0" smtClean="0">
                <a:latin typeface="+mn-ea"/>
                <a:hlinkClick r:id="rId19" action="ppaction://hlinksldjump"/>
              </a:rPr>
              <a:t>他メニュー参照</a:t>
            </a:r>
            <a:r>
              <a:rPr lang="en-US" altLang="ja-JP" sz="1400">
                <a:latin typeface="+mn-ea"/>
                <a:hlinkClick r:id="rId19" action="ppaction://hlinksldjump"/>
              </a:rPr>
              <a:t>	</a:t>
            </a:r>
            <a:r>
              <a:rPr lang="en-US" altLang="ja-JP" sz="1400" smtClean="0">
                <a:latin typeface="+mn-ea"/>
                <a:hlinkClick r:id="rId19" action="ppaction://hlinksldjump"/>
              </a:rPr>
              <a:t>............................................................. </a:t>
            </a:r>
            <a:r>
              <a:rPr lang="en-US" altLang="ja-JP" sz="1400" dirty="0" smtClean="0">
                <a:latin typeface="+mn-ea"/>
                <a:hlinkClick r:id="rId19" action="ppaction://hlinksldjump"/>
              </a:rPr>
              <a:t>28</a:t>
            </a:r>
            <a:endParaRPr lang="en-US" altLang="ja-JP" sz="14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400">
                <a:latin typeface="+mn-ea"/>
              </a:rPr>
              <a:t>    </a:t>
            </a:r>
            <a:r>
              <a:rPr lang="en-US" altLang="ja-JP" sz="1400" smtClean="0">
                <a:latin typeface="+mn-ea"/>
                <a:hlinkClick r:id="rId20" action="ppaction://hlinksldjump"/>
              </a:rPr>
              <a:t>3.11 </a:t>
            </a:r>
            <a:r>
              <a:rPr lang="ja-JP" altLang="en-US" sz="1400" dirty="0">
                <a:latin typeface="+mn-ea"/>
                <a:hlinkClick r:id="rId20" action="ppaction://hlinksldjump"/>
              </a:rPr>
              <a:t>参照用パラメータシート  </a:t>
            </a:r>
            <a:r>
              <a:rPr lang="en-US" altLang="ja-JP" sz="1400">
                <a:latin typeface="+mn-ea"/>
                <a:hlinkClick r:id="rId20" action="ppaction://hlinksldjump"/>
              </a:rPr>
              <a:t>	</a:t>
            </a:r>
            <a:r>
              <a:rPr lang="en-US" altLang="ja-JP" sz="1400" smtClean="0">
                <a:latin typeface="+mn-ea"/>
                <a:hlinkClick r:id="rId20" action="ppaction://hlinksldjump"/>
              </a:rPr>
              <a:t>..................................................... </a:t>
            </a:r>
            <a:r>
              <a:rPr lang="en-US" altLang="ja-JP" sz="1400" dirty="0" smtClean="0">
                <a:latin typeface="+mn-ea"/>
                <a:hlinkClick r:id="rId20" action="ppaction://hlinksldjump"/>
              </a:rPr>
              <a:t>29</a:t>
            </a:r>
            <a:endParaRPr lang="en-US" altLang="ja-JP" sz="14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400" smtClean="0">
                <a:latin typeface="+mn-ea"/>
              </a:rPr>
              <a:t>    </a:t>
            </a:r>
            <a:r>
              <a:rPr lang="en-US" altLang="ja-JP" sz="1400" smtClean="0">
                <a:latin typeface="+mn-ea"/>
                <a:hlinkClick r:id="rId21" action="ppaction://hlinksldjump"/>
              </a:rPr>
              <a:t>3.12 </a:t>
            </a:r>
            <a:r>
              <a:rPr lang="ja-JP" altLang="en-US" sz="1400" dirty="0">
                <a:latin typeface="+mn-ea"/>
                <a:hlinkClick r:id="rId21" action="ppaction://hlinksldjump"/>
              </a:rPr>
              <a:t>参照用パラメータシートの利用例</a:t>
            </a:r>
            <a:r>
              <a:rPr lang="en-US" altLang="ja-JP" sz="1400" dirty="0">
                <a:latin typeface="+mn-ea"/>
                <a:hlinkClick r:id="rId21" action="ppaction://hlinksldjump"/>
              </a:rPr>
              <a:t>.	........................................... </a:t>
            </a:r>
            <a:r>
              <a:rPr lang="en-US" altLang="ja-JP" sz="1400" dirty="0" smtClean="0">
                <a:latin typeface="+mn-ea"/>
                <a:hlinkClick r:id="rId21" action="ppaction://hlinksldjump"/>
              </a:rPr>
              <a:t>31</a:t>
            </a:r>
            <a:endParaRPr lang="en-US" altLang="ja-JP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359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コンテンツ プレースホルダー 2"/>
          <p:cNvSpPr txBox="1">
            <a:spLocks/>
          </p:cNvSpPr>
          <p:nvPr/>
        </p:nvSpPr>
        <p:spPr bwMode="gray">
          <a:xfrm>
            <a:off x="120262" y="739285"/>
            <a:ext cx="8628201" cy="5817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ja-JP" altLang="en-US" sz="1600" kern="0"/>
              <a:t>パラメータシート</a:t>
            </a:r>
            <a:r>
              <a:rPr lang="ja-JP" altLang="en-US" sz="1600" kern="0" smtClean="0"/>
              <a:t>は</a:t>
            </a:r>
            <a:r>
              <a:rPr lang="ja-JP" altLang="en-US" sz="1600" b="1" kern="0">
                <a:solidFill>
                  <a:srgbClr val="FF0000"/>
                </a:solidFill>
              </a:rPr>
              <a:t>「用途</a:t>
            </a:r>
            <a:r>
              <a:rPr lang="ja-JP" altLang="en-US" sz="1600" b="1" kern="0" smtClean="0">
                <a:solidFill>
                  <a:srgbClr val="FF0000"/>
                </a:solidFill>
              </a:rPr>
              <a:t>」</a:t>
            </a:r>
            <a:r>
              <a:rPr lang="ja-JP" altLang="en-US" sz="1600" kern="0" smtClean="0"/>
              <a:t>として</a:t>
            </a:r>
            <a:r>
              <a:rPr lang="ja-JP" altLang="en-US" sz="1600" u="sng" kern="0" smtClean="0"/>
              <a:t>ホスト用</a:t>
            </a:r>
            <a:r>
              <a:rPr lang="ja-JP" altLang="en-US" sz="1600" kern="0"/>
              <a:t>または</a:t>
            </a:r>
            <a:r>
              <a:rPr lang="ja-JP" altLang="en-US" sz="1600" u="sng" kern="0" smtClean="0"/>
              <a:t>ホストグループ用</a:t>
            </a:r>
            <a:r>
              <a:rPr lang="ja-JP" altLang="en-US" sz="1600" kern="0" smtClean="0"/>
              <a:t>を選択します。</a:t>
            </a:r>
            <a:endParaRPr lang="en-US" altLang="ja-JP" sz="1600" kern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600" kern="0"/>
              <a:t>その後、作成する</a:t>
            </a:r>
            <a:r>
              <a:rPr lang="ja-JP" altLang="en-US" sz="1600" b="1" kern="0" smtClean="0">
                <a:solidFill>
                  <a:srgbClr val="FF0000"/>
                </a:solidFill>
              </a:rPr>
              <a:t>「メニューグループ」</a:t>
            </a:r>
            <a:r>
              <a:rPr lang="ja-JP" altLang="en-US" sz="1600" kern="0" smtClean="0"/>
              <a:t>を指定します。</a:t>
            </a:r>
            <a:endParaRPr lang="en-US" altLang="ja-JP" sz="1600" kern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03911"/>
            <a:ext cx="8784000" cy="468000"/>
          </a:xfrm>
        </p:spPr>
        <p:txBody>
          <a:bodyPr/>
          <a:lstStyle/>
          <a:p>
            <a:r>
              <a:rPr lang="en-US" altLang="ja-JP" smtClean="0"/>
              <a:t>3.6 </a:t>
            </a:r>
            <a:r>
              <a:rPr lang="ja-JP" altLang="en-US" smtClean="0"/>
              <a:t>パラメータシートの用途とメニューグループ</a:t>
            </a:r>
            <a:endParaRPr lang="en-US" altLang="ja-JP"/>
          </a:p>
        </p:txBody>
      </p:sp>
      <p:sp>
        <p:nvSpPr>
          <p:cNvPr id="18" name="コンテンツ プレースホルダー 2"/>
          <p:cNvSpPr txBox="1">
            <a:spLocks/>
          </p:cNvSpPr>
          <p:nvPr/>
        </p:nvSpPr>
        <p:spPr bwMode="gray">
          <a:xfrm>
            <a:off x="312866" y="5964823"/>
            <a:ext cx="8242991" cy="541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200" kern="0" smtClean="0"/>
              <a:t>(※)</a:t>
            </a:r>
            <a:r>
              <a:rPr lang="ja-JP" altLang="en-US" sz="1200" kern="0" smtClean="0"/>
              <a:t>上記のパラメータシートでは「</a:t>
            </a:r>
            <a:r>
              <a:rPr lang="ja-JP" altLang="en-US" sz="1200" u="sng" kern="0" smtClean="0"/>
              <a:t>縦管理機能</a:t>
            </a:r>
            <a:r>
              <a:rPr lang="ja-JP" altLang="en-US" sz="1200" kern="0" smtClean="0"/>
              <a:t>」は使用しないものとしています。</a:t>
            </a:r>
            <a:endParaRPr lang="en-US" altLang="ja-JP" sz="1200" kern="0" smtClean="0"/>
          </a:p>
          <a:p>
            <a:pPr marL="0" indent="0">
              <a:buNone/>
            </a:pPr>
            <a:r>
              <a:rPr lang="ja-JP" altLang="en-US" sz="1200" kern="0" smtClean="0"/>
              <a:t>「</a:t>
            </a:r>
            <a:r>
              <a:rPr lang="ja-JP" altLang="en-US" sz="1200" u="sng" kern="0" smtClean="0"/>
              <a:t>縦管理機能</a:t>
            </a:r>
            <a:r>
              <a:rPr lang="ja-JP" altLang="en-US" sz="1200" kern="0" smtClean="0"/>
              <a:t>」については</a:t>
            </a:r>
            <a:r>
              <a:rPr lang="ja-JP" altLang="en-US" sz="1200" smtClean="0">
                <a:hlinkClick r:id="rId2"/>
              </a:rPr>
              <a:t>「</a:t>
            </a:r>
            <a:r>
              <a:rPr lang="en-US" altLang="ja-JP" sz="1200" smtClean="0">
                <a:hlinkClick r:id="rId2"/>
              </a:rPr>
              <a:t>Exastro-ITA</a:t>
            </a:r>
            <a:r>
              <a:rPr lang="en-US" altLang="ja-JP" sz="1200">
                <a:hlinkClick r:id="rId2"/>
              </a:rPr>
              <a:t>_</a:t>
            </a:r>
            <a:r>
              <a:rPr lang="ja-JP" altLang="en-US" sz="1200">
                <a:hlinkClick r:id="rId2"/>
              </a:rPr>
              <a:t>利用手順マニュアル</a:t>
            </a:r>
            <a:r>
              <a:rPr lang="en-US" altLang="ja-JP" sz="1200" smtClean="0">
                <a:hlinkClick r:id="rId2"/>
              </a:rPr>
              <a:t>_</a:t>
            </a:r>
            <a:r>
              <a:rPr lang="ja-JP" altLang="en-US" sz="1200" smtClean="0">
                <a:hlinkClick r:id="rId2"/>
              </a:rPr>
              <a:t>メニュー作成</a:t>
            </a:r>
            <a:r>
              <a:rPr lang="ja-JP" altLang="en-US" sz="1200">
                <a:hlinkClick r:id="rId2"/>
              </a:rPr>
              <a:t>機能</a:t>
            </a:r>
            <a:r>
              <a:rPr lang="ja-JP" altLang="en-US" sz="1200" smtClean="0">
                <a:hlinkClick r:id="rId2"/>
              </a:rPr>
              <a:t>」</a:t>
            </a:r>
            <a:r>
              <a:rPr lang="ja-JP" altLang="en-US" sz="1200" smtClean="0"/>
              <a:t>を参照ください。</a:t>
            </a:r>
            <a:endParaRPr lang="en-US" altLang="ja-JP" sz="1200" kern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666639" y="5615937"/>
            <a:ext cx="3256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smtClean="0">
                <a:solidFill>
                  <a:srgbClr val="FF0000"/>
                </a:solidFill>
              </a:rPr>
              <a:t>※</a:t>
            </a:r>
            <a:r>
              <a:rPr lang="ja-JP" altLang="en-US" sz="1100" b="1" smtClean="0">
                <a:solidFill>
                  <a:srgbClr val="FF0000"/>
                </a:solidFill>
              </a:rPr>
              <a:t>赤字のメニューグループは作成が必須</a:t>
            </a:r>
            <a:endParaRPr kumimoji="1" lang="ja-JP" altLang="en-US" sz="1100" b="1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001235" y="4960566"/>
            <a:ext cx="168037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1200" b="1" smtClean="0">
                <a:solidFill>
                  <a:srgbClr val="FF0000"/>
                </a:solidFill>
              </a:rPr>
              <a:t>ホストグループ用</a:t>
            </a:r>
            <a:endParaRPr lang="en-US" altLang="ja-JP" sz="1200" b="1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1200" b="1" smtClean="0">
                <a:solidFill>
                  <a:srgbClr val="FF0000"/>
                </a:solidFill>
              </a:rPr>
              <a:t>メニューグループ</a:t>
            </a:r>
            <a:endParaRPr lang="ja-JP" altLang="en-US" sz="1200" b="1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500348" y="4921766"/>
            <a:ext cx="1551355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1200" b="1" smtClean="0">
                <a:solidFill>
                  <a:srgbClr val="FF0000"/>
                </a:solidFill>
              </a:rPr>
              <a:t>ホスト用</a:t>
            </a:r>
            <a:endParaRPr lang="en-US" altLang="ja-JP" sz="1200" b="1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1200" b="1" smtClean="0">
                <a:solidFill>
                  <a:srgbClr val="FF0000"/>
                </a:solidFill>
              </a:rPr>
              <a:t>メニューグループ</a:t>
            </a:r>
            <a:endParaRPr lang="ja-JP" altLang="en-US" sz="1200" b="1">
              <a:solidFill>
                <a:srgbClr val="FF0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876237" y="4934206"/>
            <a:ext cx="151218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1200" b="1" smtClean="0">
                <a:solidFill>
                  <a:srgbClr val="FF0000"/>
                </a:solidFill>
              </a:rPr>
              <a:t>参照用</a:t>
            </a:r>
            <a:endParaRPr lang="en-US" altLang="ja-JP" sz="1200" b="1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1200" b="1" smtClean="0">
                <a:solidFill>
                  <a:srgbClr val="FF0000"/>
                </a:solidFill>
              </a:rPr>
              <a:t>メニューグループ</a:t>
            </a:r>
            <a:endParaRPr lang="ja-JP" altLang="en-US" sz="1200" b="1">
              <a:solidFill>
                <a:srgbClr val="FF0000"/>
              </a:solidFill>
            </a:endParaRPr>
          </a:p>
        </p:txBody>
      </p:sp>
      <p:sp>
        <p:nvSpPr>
          <p:cNvPr id="86" name="正方形/長方形 85"/>
          <p:cNvSpPr/>
          <p:nvPr/>
        </p:nvSpPr>
        <p:spPr bwMode="auto">
          <a:xfrm>
            <a:off x="587031" y="3545889"/>
            <a:ext cx="7873401" cy="2031248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587031" y="3582199"/>
            <a:ext cx="259962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600" b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用途</a:t>
            </a:r>
            <a:r>
              <a:rPr lang="en-US" altLang="ja-JP" sz="1600" b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ja-JP" altLang="en-US" sz="1600" b="1" u="sng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ホストグループ用</a:t>
            </a:r>
            <a:endParaRPr lang="ja-JP" altLang="en-US" sz="1600" b="1" u="sng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466" y="3988554"/>
            <a:ext cx="959909" cy="959909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647" y="3975787"/>
            <a:ext cx="959909" cy="959909"/>
          </a:xfrm>
          <a:prstGeom prst="rect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490" y="3975787"/>
            <a:ext cx="959909" cy="959909"/>
          </a:xfrm>
          <a:prstGeom prst="rect">
            <a:avLst/>
          </a:prstGeom>
        </p:spPr>
      </p:pic>
      <p:sp>
        <p:nvSpPr>
          <p:cNvPr id="83" name="正方形/長方形 82"/>
          <p:cNvSpPr/>
          <p:nvPr/>
        </p:nvSpPr>
        <p:spPr bwMode="auto">
          <a:xfrm>
            <a:off x="603944" y="1383824"/>
            <a:ext cx="7873401" cy="2015048"/>
          </a:xfrm>
          <a:prstGeom prst="rect">
            <a:avLst/>
          </a:prstGeom>
          <a:noFill/>
          <a:ln w="28575">
            <a:solidFill>
              <a:srgbClr val="00B05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b="1" dirty="0" smtClean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570117" y="1413575"/>
            <a:ext cx="2232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smtClean="0">
                <a:solidFill>
                  <a:srgbClr val="00B050"/>
                </a:solidFill>
              </a:rPr>
              <a:t>用途</a:t>
            </a:r>
            <a:r>
              <a:rPr lang="en-US" altLang="ja-JP" sz="1600" b="1" smtClean="0">
                <a:solidFill>
                  <a:srgbClr val="00B050"/>
                </a:solidFill>
              </a:rPr>
              <a:t>: </a:t>
            </a:r>
            <a:r>
              <a:rPr lang="ja-JP" altLang="en-US" sz="1600" b="1" u="sng" smtClean="0">
                <a:solidFill>
                  <a:srgbClr val="00B050"/>
                </a:solidFill>
              </a:rPr>
              <a:t>ホスト用</a:t>
            </a:r>
            <a:endParaRPr lang="ja-JP" altLang="en-US" sz="1600" b="1" u="sng">
              <a:solidFill>
                <a:srgbClr val="00B05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82440" y="2780845"/>
            <a:ext cx="240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smtClean="0">
                <a:solidFill>
                  <a:srgbClr val="002060"/>
                </a:solidFill>
              </a:rPr>
              <a:t>パラメータシート</a:t>
            </a:r>
            <a:endParaRPr lang="en-US" altLang="ja-JP" sz="1200" b="1" smtClean="0">
              <a:solidFill>
                <a:srgbClr val="002060"/>
              </a:solidFill>
            </a:endParaRPr>
          </a:p>
          <a:p>
            <a:pPr algn="ctr"/>
            <a:r>
              <a:rPr lang="ja-JP" altLang="en-US" sz="1200" b="1" smtClean="0">
                <a:solidFill>
                  <a:srgbClr val="002060"/>
                </a:solidFill>
              </a:rPr>
              <a:t>作成情報</a:t>
            </a:r>
            <a:endParaRPr lang="ja-JP" altLang="en-US" sz="1200" b="1">
              <a:solidFill>
                <a:srgbClr val="002060"/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069741" y="2780845"/>
            <a:ext cx="1618401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1200" b="1" smtClean="0">
                <a:solidFill>
                  <a:srgbClr val="FF0000"/>
                </a:solidFill>
              </a:rPr>
              <a:t>ホスト用</a:t>
            </a:r>
            <a:endParaRPr lang="en-US" altLang="ja-JP" sz="1200" b="1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1200" b="1" smtClean="0">
                <a:solidFill>
                  <a:srgbClr val="FF0000"/>
                </a:solidFill>
              </a:rPr>
              <a:t>メニューグループ</a:t>
            </a:r>
            <a:endParaRPr lang="ja-JP" altLang="en-US" sz="1200" b="1">
              <a:solidFill>
                <a:srgbClr val="FF0000"/>
              </a:solidFill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459267" y="2780845"/>
            <a:ext cx="151218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1200" b="1" smtClean="0">
                <a:solidFill>
                  <a:srgbClr val="FF0000"/>
                </a:solidFill>
              </a:rPr>
              <a:t>参照用</a:t>
            </a:r>
            <a:endParaRPr lang="en-US" altLang="ja-JP" sz="1200" b="1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1200" b="1" smtClean="0">
                <a:solidFill>
                  <a:srgbClr val="FF0000"/>
                </a:solidFill>
              </a:rPr>
              <a:t>メニューグループ</a:t>
            </a:r>
            <a:endParaRPr lang="ja-JP" altLang="en-US" sz="1200" b="1">
              <a:solidFill>
                <a:srgbClr val="FF0000"/>
              </a:solidFill>
            </a:endParaRPr>
          </a:p>
        </p:txBody>
      </p:sp>
      <p:pic>
        <p:nvPicPr>
          <p:cNvPr id="61" name="図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443" y="1811687"/>
            <a:ext cx="959909" cy="959909"/>
          </a:xfrm>
          <a:prstGeom prst="rect">
            <a:avLst/>
          </a:prstGeom>
        </p:spPr>
      </p:pic>
      <p:pic>
        <p:nvPicPr>
          <p:cNvPr id="62" name="図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234" y="1811687"/>
            <a:ext cx="959909" cy="959909"/>
          </a:xfrm>
          <a:prstGeom prst="rect">
            <a:avLst/>
          </a:prstGeom>
        </p:spPr>
      </p:pic>
      <p:grpSp>
        <p:nvGrpSpPr>
          <p:cNvPr id="10" name="グループ化 9"/>
          <p:cNvGrpSpPr/>
          <p:nvPr/>
        </p:nvGrpSpPr>
        <p:grpSpPr>
          <a:xfrm>
            <a:off x="2834208" y="1767297"/>
            <a:ext cx="1016781" cy="981056"/>
            <a:chOff x="3084740" y="1800201"/>
            <a:chExt cx="1016781" cy="981056"/>
          </a:xfrm>
        </p:grpSpPr>
        <p:sp>
          <p:nvSpPr>
            <p:cNvPr id="76" name="Freeform 119"/>
            <p:cNvSpPr>
              <a:spLocks noChangeAspect="1"/>
            </p:cNvSpPr>
            <p:nvPr/>
          </p:nvSpPr>
          <p:spPr bwMode="gray">
            <a:xfrm>
              <a:off x="3291713" y="1800201"/>
              <a:ext cx="324732" cy="427171"/>
            </a:xfrm>
            <a:custGeom>
              <a:avLst/>
              <a:gdLst/>
              <a:ahLst/>
              <a:cxnLst/>
              <a:rect l="l" t="t" r="r" b="b"/>
              <a:pathLst>
                <a:path w="4168249" h="5483155">
                  <a:moveTo>
                    <a:pt x="3102898" y="3997087"/>
                  </a:moveTo>
                  <a:cubicBezTo>
                    <a:pt x="2863023" y="3997087"/>
                    <a:pt x="2668124" y="4192005"/>
                    <a:pt x="2668124" y="4428156"/>
                  </a:cubicBezTo>
                  <a:cubicBezTo>
                    <a:pt x="2668124" y="4602561"/>
                    <a:pt x="2770148" y="4749957"/>
                    <a:pt x="2915428" y="4818697"/>
                  </a:cubicBezTo>
                  <a:lnTo>
                    <a:pt x="2915436" y="4818677"/>
                  </a:lnTo>
                  <a:cubicBezTo>
                    <a:pt x="2971741" y="4848681"/>
                    <a:pt x="3035554" y="4863683"/>
                    <a:pt x="3103121" y="4863683"/>
                  </a:cubicBezTo>
                  <a:cubicBezTo>
                    <a:pt x="3339604" y="4863683"/>
                    <a:pt x="3534796" y="4668659"/>
                    <a:pt x="3534796" y="4428629"/>
                  </a:cubicBezTo>
                  <a:cubicBezTo>
                    <a:pt x="3534796" y="4264759"/>
                    <a:pt x="3442272" y="4121765"/>
                    <a:pt x="3302202" y="4048009"/>
                  </a:cubicBezTo>
                  <a:cubicBezTo>
                    <a:pt x="3301983" y="4048528"/>
                    <a:pt x="3301764" y="4049046"/>
                    <a:pt x="3301545" y="4049565"/>
                  </a:cubicBezTo>
                  <a:cubicBezTo>
                    <a:pt x="3241576" y="4015829"/>
                    <a:pt x="3174111" y="3997087"/>
                    <a:pt x="3102898" y="3997087"/>
                  </a:cubicBezTo>
                  <a:close/>
                  <a:moveTo>
                    <a:pt x="848765" y="3812836"/>
                  </a:moveTo>
                  <a:cubicBezTo>
                    <a:pt x="672513" y="3812836"/>
                    <a:pt x="533762" y="3955447"/>
                    <a:pt x="533762" y="4128081"/>
                  </a:cubicBezTo>
                  <a:cubicBezTo>
                    <a:pt x="533762" y="4249738"/>
                    <a:pt x="604533" y="4355298"/>
                    <a:pt x="708619" y="4406535"/>
                  </a:cubicBezTo>
                  <a:cubicBezTo>
                    <a:pt x="750290" y="4430095"/>
                    <a:pt x="798656" y="4442677"/>
                    <a:pt x="850168" y="4442677"/>
                  </a:cubicBezTo>
                  <a:cubicBezTo>
                    <a:pt x="1022650" y="4442677"/>
                    <a:pt x="1165136" y="4300165"/>
                    <a:pt x="1165136" y="4127649"/>
                  </a:cubicBezTo>
                  <a:cubicBezTo>
                    <a:pt x="1165136" y="3985137"/>
                    <a:pt x="1067645" y="3865126"/>
                    <a:pt x="936409" y="3827623"/>
                  </a:cubicBezTo>
                  <a:cubicBezTo>
                    <a:pt x="908462" y="3818083"/>
                    <a:pt x="879487" y="3812836"/>
                    <a:pt x="848765" y="3812836"/>
                  </a:cubicBezTo>
                  <a:close/>
                  <a:moveTo>
                    <a:pt x="2810082" y="3358626"/>
                  </a:moveTo>
                  <a:cubicBezTo>
                    <a:pt x="2851544" y="3357747"/>
                    <a:pt x="2893007" y="3379535"/>
                    <a:pt x="2915496" y="3416082"/>
                  </a:cubicBezTo>
                  <a:cubicBezTo>
                    <a:pt x="2915502" y="3416093"/>
                    <a:pt x="2916265" y="3417502"/>
                    <a:pt x="3012945" y="3596006"/>
                  </a:cubicBezTo>
                  <a:cubicBezTo>
                    <a:pt x="3099150" y="3581013"/>
                    <a:pt x="3174111" y="3592258"/>
                    <a:pt x="3211592" y="3596006"/>
                  </a:cubicBezTo>
                  <a:cubicBezTo>
                    <a:pt x="3211598" y="3595995"/>
                    <a:pt x="3212408" y="3594585"/>
                    <a:pt x="3312789" y="3419831"/>
                  </a:cubicBezTo>
                  <a:cubicBezTo>
                    <a:pt x="3342773" y="3371101"/>
                    <a:pt x="3406490" y="3348611"/>
                    <a:pt x="3458963" y="3371101"/>
                  </a:cubicBezTo>
                  <a:cubicBezTo>
                    <a:pt x="3458974" y="3371106"/>
                    <a:pt x="3459900" y="3371522"/>
                    <a:pt x="3538123" y="3406590"/>
                  </a:cubicBezTo>
                  <a:cubicBezTo>
                    <a:pt x="3552281" y="3412575"/>
                    <a:pt x="3575510" y="3422394"/>
                    <a:pt x="3613623" y="3438505"/>
                  </a:cubicBezTo>
                  <a:cubicBezTo>
                    <a:pt x="3666175" y="3461008"/>
                    <a:pt x="3696205" y="3521016"/>
                    <a:pt x="3681190" y="3573522"/>
                  </a:cubicBezTo>
                  <a:cubicBezTo>
                    <a:pt x="3681190" y="3573522"/>
                    <a:pt x="3681190" y="3573522"/>
                    <a:pt x="3621131" y="3772297"/>
                  </a:cubicBezTo>
                  <a:cubicBezTo>
                    <a:pt x="3673682" y="3813552"/>
                    <a:pt x="3722480" y="3862308"/>
                    <a:pt x="3763771" y="3914815"/>
                  </a:cubicBezTo>
                  <a:cubicBezTo>
                    <a:pt x="3763771" y="3914815"/>
                    <a:pt x="3763771" y="3914815"/>
                    <a:pt x="3958963" y="3862308"/>
                  </a:cubicBezTo>
                  <a:cubicBezTo>
                    <a:pt x="4015269" y="3847306"/>
                    <a:pt x="4075328" y="3877310"/>
                    <a:pt x="4097850" y="3929817"/>
                  </a:cubicBezTo>
                  <a:cubicBezTo>
                    <a:pt x="4097850" y="3929817"/>
                    <a:pt x="4097850" y="3929817"/>
                    <a:pt x="4161663" y="4083586"/>
                  </a:cubicBezTo>
                  <a:cubicBezTo>
                    <a:pt x="4180431" y="4136092"/>
                    <a:pt x="4157909" y="4203601"/>
                    <a:pt x="4109111" y="4229854"/>
                  </a:cubicBezTo>
                  <a:cubicBezTo>
                    <a:pt x="4109111" y="4229854"/>
                    <a:pt x="4109111" y="4229854"/>
                    <a:pt x="3932687" y="4327366"/>
                  </a:cubicBezTo>
                  <a:cubicBezTo>
                    <a:pt x="3940195" y="4394875"/>
                    <a:pt x="3940195" y="4462383"/>
                    <a:pt x="3932687" y="4529891"/>
                  </a:cubicBezTo>
                  <a:cubicBezTo>
                    <a:pt x="3932687" y="4529891"/>
                    <a:pt x="3932687" y="4529891"/>
                    <a:pt x="4105357" y="4627404"/>
                  </a:cubicBezTo>
                  <a:cubicBezTo>
                    <a:pt x="4154155" y="4657407"/>
                    <a:pt x="4176677" y="4721165"/>
                    <a:pt x="4154155" y="4773672"/>
                  </a:cubicBezTo>
                  <a:cubicBezTo>
                    <a:pt x="4154155" y="4773672"/>
                    <a:pt x="4154155" y="4773672"/>
                    <a:pt x="4090343" y="4927441"/>
                  </a:cubicBezTo>
                  <a:cubicBezTo>
                    <a:pt x="4067820" y="4979948"/>
                    <a:pt x="4004008" y="5009951"/>
                    <a:pt x="3951456" y="4994949"/>
                  </a:cubicBezTo>
                  <a:cubicBezTo>
                    <a:pt x="3951456" y="4994949"/>
                    <a:pt x="3951456" y="4994949"/>
                    <a:pt x="3763771" y="4938692"/>
                  </a:cubicBezTo>
                  <a:cubicBezTo>
                    <a:pt x="3718727" y="4994949"/>
                    <a:pt x="3669929" y="5043706"/>
                    <a:pt x="3613623" y="5088711"/>
                  </a:cubicBezTo>
                  <a:cubicBezTo>
                    <a:pt x="3613623" y="5088711"/>
                    <a:pt x="3613623" y="5088711"/>
                    <a:pt x="3666175" y="5276235"/>
                  </a:cubicBezTo>
                  <a:cubicBezTo>
                    <a:pt x="3681190" y="5328741"/>
                    <a:pt x="3651160" y="5388749"/>
                    <a:pt x="3598608" y="5411251"/>
                  </a:cubicBezTo>
                  <a:cubicBezTo>
                    <a:pt x="3598608" y="5411251"/>
                    <a:pt x="3598608" y="5411251"/>
                    <a:pt x="3440953" y="5475009"/>
                  </a:cubicBezTo>
                  <a:cubicBezTo>
                    <a:pt x="3388402" y="5497512"/>
                    <a:pt x="3324589" y="5471259"/>
                    <a:pt x="3298313" y="5422503"/>
                  </a:cubicBezTo>
                  <a:cubicBezTo>
                    <a:pt x="3298313" y="5422503"/>
                    <a:pt x="3298313" y="5422503"/>
                    <a:pt x="3208224" y="5257482"/>
                  </a:cubicBezTo>
                  <a:cubicBezTo>
                    <a:pt x="3170687" y="5264983"/>
                    <a:pt x="3099367" y="5276235"/>
                    <a:pt x="2990510" y="5261233"/>
                  </a:cubicBezTo>
                  <a:cubicBezTo>
                    <a:pt x="2990510" y="5261233"/>
                    <a:pt x="2990510" y="5261233"/>
                    <a:pt x="2896668" y="5418752"/>
                  </a:cubicBezTo>
                  <a:cubicBezTo>
                    <a:pt x="2870392" y="5467508"/>
                    <a:pt x="2802825" y="5490011"/>
                    <a:pt x="2754027" y="5467508"/>
                  </a:cubicBezTo>
                  <a:cubicBezTo>
                    <a:pt x="2754027" y="5467508"/>
                    <a:pt x="2754027" y="5467508"/>
                    <a:pt x="2709765" y="5450499"/>
                  </a:cubicBezTo>
                  <a:cubicBezTo>
                    <a:pt x="2709628" y="5450824"/>
                    <a:pt x="2709490" y="5451149"/>
                    <a:pt x="2709353" y="5451474"/>
                  </a:cubicBezTo>
                  <a:cubicBezTo>
                    <a:pt x="2709345" y="5451471"/>
                    <a:pt x="2708932" y="5451291"/>
                    <a:pt x="2686273" y="5441472"/>
                  </a:cubicBezTo>
                  <a:lnTo>
                    <a:pt x="2656431" y="5430004"/>
                  </a:lnTo>
                  <a:cubicBezTo>
                    <a:pt x="2656431" y="5430004"/>
                    <a:pt x="2656431" y="5430004"/>
                    <a:pt x="2656956" y="5428766"/>
                  </a:cubicBezTo>
                  <a:cubicBezTo>
                    <a:pt x="2641768" y="5422184"/>
                    <a:pt x="2622179" y="5413694"/>
                    <a:pt x="2596912" y="5402744"/>
                  </a:cubicBezTo>
                  <a:cubicBezTo>
                    <a:pt x="2544439" y="5380254"/>
                    <a:pt x="2514454" y="5316531"/>
                    <a:pt x="2533195" y="5264053"/>
                  </a:cubicBezTo>
                  <a:cubicBezTo>
                    <a:pt x="2533197" y="5264043"/>
                    <a:pt x="2533566" y="5262710"/>
                    <a:pt x="2581919" y="5087877"/>
                  </a:cubicBezTo>
                  <a:cubicBezTo>
                    <a:pt x="2525699" y="5042896"/>
                    <a:pt x="2473226" y="4990419"/>
                    <a:pt x="2431997" y="4930444"/>
                  </a:cubicBezTo>
                  <a:cubicBezTo>
                    <a:pt x="2431985" y="4930447"/>
                    <a:pt x="2430533" y="4930840"/>
                    <a:pt x="2252091" y="4979173"/>
                  </a:cubicBezTo>
                  <a:cubicBezTo>
                    <a:pt x="2195870" y="4994167"/>
                    <a:pt x="2135901" y="4964180"/>
                    <a:pt x="2113413" y="4911702"/>
                  </a:cubicBezTo>
                  <a:cubicBezTo>
                    <a:pt x="2113408" y="4911690"/>
                    <a:pt x="2112864" y="4910344"/>
                    <a:pt x="2049696" y="4754268"/>
                  </a:cubicBezTo>
                  <a:cubicBezTo>
                    <a:pt x="2030956" y="4701790"/>
                    <a:pt x="2053444" y="4638067"/>
                    <a:pt x="2102169" y="4611828"/>
                  </a:cubicBezTo>
                  <a:cubicBezTo>
                    <a:pt x="2102180" y="4611822"/>
                    <a:pt x="2103546" y="4611063"/>
                    <a:pt x="2270831" y="4518118"/>
                  </a:cubicBezTo>
                  <a:cubicBezTo>
                    <a:pt x="2263335" y="4446898"/>
                    <a:pt x="2263335" y="4375678"/>
                    <a:pt x="2274579" y="4308206"/>
                  </a:cubicBezTo>
                  <a:cubicBezTo>
                    <a:pt x="2274568" y="4308200"/>
                    <a:pt x="2273192" y="4307405"/>
                    <a:pt x="2105917" y="4210747"/>
                  </a:cubicBezTo>
                  <a:cubicBezTo>
                    <a:pt x="2057192" y="4184508"/>
                    <a:pt x="2034704" y="4117037"/>
                    <a:pt x="2057192" y="4068307"/>
                  </a:cubicBezTo>
                  <a:cubicBezTo>
                    <a:pt x="2057197" y="4068296"/>
                    <a:pt x="2057759" y="4066984"/>
                    <a:pt x="2124657" y="3910874"/>
                  </a:cubicBezTo>
                  <a:cubicBezTo>
                    <a:pt x="2143398" y="3858396"/>
                    <a:pt x="2207114" y="3832157"/>
                    <a:pt x="2259587" y="3847151"/>
                  </a:cubicBezTo>
                  <a:cubicBezTo>
                    <a:pt x="2259600" y="3847154"/>
                    <a:pt x="2261148" y="3847610"/>
                    <a:pt x="2450738" y="3903377"/>
                  </a:cubicBezTo>
                  <a:cubicBezTo>
                    <a:pt x="2495714" y="3847151"/>
                    <a:pt x="2544439" y="3802169"/>
                    <a:pt x="2600660" y="3760937"/>
                  </a:cubicBezTo>
                  <a:cubicBezTo>
                    <a:pt x="2600656" y="3760925"/>
                    <a:pt x="2600214" y="3759393"/>
                    <a:pt x="2544439" y="3566019"/>
                  </a:cubicBezTo>
                  <a:cubicBezTo>
                    <a:pt x="2529447" y="3513541"/>
                    <a:pt x="2563179" y="3449818"/>
                    <a:pt x="2611904" y="3431076"/>
                  </a:cubicBezTo>
                  <a:cubicBezTo>
                    <a:pt x="2611915" y="3431071"/>
                    <a:pt x="2613225" y="3430541"/>
                    <a:pt x="2769322" y="3367353"/>
                  </a:cubicBezTo>
                  <a:cubicBezTo>
                    <a:pt x="2782440" y="3361730"/>
                    <a:pt x="2796261" y="3358919"/>
                    <a:pt x="2810082" y="3358626"/>
                  </a:cubicBezTo>
                  <a:close/>
                  <a:moveTo>
                    <a:pt x="589485" y="3280859"/>
                  </a:moveTo>
                  <a:cubicBezTo>
                    <a:pt x="630794" y="3281563"/>
                    <a:pt x="671576" y="3303377"/>
                    <a:pt x="691263" y="3339968"/>
                  </a:cubicBezTo>
                  <a:cubicBezTo>
                    <a:pt x="691272" y="3339982"/>
                    <a:pt x="692021" y="3341285"/>
                    <a:pt x="762514" y="3463814"/>
                  </a:cubicBezTo>
                  <a:cubicBezTo>
                    <a:pt x="818765" y="3456308"/>
                    <a:pt x="860015" y="3452555"/>
                    <a:pt x="923766" y="3460061"/>
                  </a:cubicBezTo>
                  <a:cubicBezTo>
                    <a:pt x="923773" y="3460049"/>
                    <a:pt x="924437" y="3458867"/>
                    <a:pt x="991267" y="3339968"/>
                  </a:cubicBezTo>
                  <a:cubicBezTo>
                    <a:pt x="1021267" y="3291180"/>
                    <a:pt x="1085018" y="3268662"/>
                    <a:pt x="1137518" y="3291180"/>
                  </a:cubicBezTo>
                  <a:cubicBezTo>
                    <a:pt x="1137528" y="3291184"/>
                    <a:pt x="1137986" y="3291356"/>
                    <a:pt x="1160905" y="3299956"/>
                  </a:cubicBezTo>
                  <a:lnTo>
                    <a:pt x="1161386" y="3298825"/>
                  </a:lnTo>
                  <a:cubicBezTo>
                    <a:pt x="1161398" y="3298830"/>
                    <a:pt x="1162058" y="3299102"/>
                    <a:pt x="1197263" y="3313601"/>
                  </a:cubicBezTo>
                  <a:cubicBezTo>
                    <a:pt x="1197349" y="3313633"/>
                    <a:pt x="1197434" y="3313665"/>
                    <a:pt x="1197519" y="3313697"/>
                  </a:cubicBezTo>
                  <a:lnTo>
                    <a:pt x="1197516" y="3313705"/>
                  </a:lnTo>
                  <a:lnTo>
                    <a:pt x="1225129" y="3325078"/>
                  </a:lnTo>
                  <a:cubicBezTo>
                    <a:pt x="1277624" y="3347580"/>
                    <a:pt x="1307621" y="3411335"/>
                    <a:pt x="1292622" y="3463840"/>
                  </a:cubicBezTo>
                  <a:cubicBezTo>
                    <a:pt x="1292619" y="3463853"/>
                    <a:pt x="1292248" y="3465152"/>
                    <a:pt x="1255126" y="3595102"/>
                  </a:cubicBezTo>
                  <a:cubicBezTo>
                    <a:pt x="1300122" y="3628855"/>
                    <a:pt x="1341367" y="3666358"/>
                    <a:pt x="1375114" y="3711362"/>
                  </a:cubicBezTo>
                  <a:cubicBezTo>
                    <a:pt x="1375125" y="3711359"/>
                    <a:pt x="1376312" y="3711045"/>
                    <a:pt x="1502601" y="3677609"/>
                  </a:cubicBezTo>
                  <a:cubicBezTo>
                    <a:pt x="1555096" y="3662608"/>
                    <a:pt x="1618839" y="3692610"/>
                    <a:pt x="1637587" y="3741365"/>
                  </a:cubicBezTo>
                  <a:cubicBezTo>
                    <a:pt x="1637593" y="3741380"/>
                    <a:pt x="1638064" y="3742510"/>
                    <a:pt x="1675083" y="3831373"/>
                  </a:cubicBezTo>
                  <a:cubicBezTo>
                    <a:pt x="1697581" y="3883878"/>
                    <a:pt x="1675083" y="3947633"/>
                    <a:pt x="1626338" y="3973886"/>
                  </a:cubicBezTo>
                  <a:cubicBezTo>
                    <a:pt x="1626318" y="3973897"/>
                    <a:pt x="1624802" y="3974728"/>
                    <a:pt x="1510100" y="4037641"/>
                  </a:cubicBezTo>
                  <a:cubicBezTo>
                    <a:pt x="1517599" y="4093896"/>
                    <a:pt x="1517599" y="4153902"/>
                    <a:pt x="1510100" y="4210157"/>
                  </a:cubicBezTo>
                  <a:cubicBezTo>
                    <a:pt x="1510118" y="4210167"/>
                    <a:pt x="1511507" y="4210954"/>
                    <a:pt x="1622589" y="4273912"/>
                  </a:cubicBezTo>
                  <a:cubicBezTo>
                    <a:pt x="1675083" y="4300165"/>
                    <a:pt x="1693831" y="4363920"/>
                    <a:pt x="1675083" y="4416425"/>
                  </a:cubicBezTo>
                  <a:cubicBezTo>
                    <a:pt x="1675077" y="4416440"/>
                    <a:pt x="1674594" y="4417551"/>
                    <a:pt x="1637587" y="4502683"/>
                  </a:cubicBezTo>
                  <a:cubicBezTo>
                    <a:pt x="1615089" y="4555188"/>
                    <a:pt x="1555096" y="4585190"/>
                    <a:pt x="1498851" y="4570189"/>
                  </a:cubicBezTo>
                  <a:cubicBezTo>
                    <a:pt x="1498832" y="4570184"/>
                    <a:pt x="1497303" y="4569767"/>
                    <a:pt x="1375114" y="4536436"/>
                  </a:cubicBezTo>
                  <a:cubicBezTo>
                    <a:pt x="1341367" y="4581440"/>
                    <a:pt x="1300122" y="4622694"/>
                    <a:pt x="1255126" y="4656447"/>
                  </a:cubicBezTo>
                  <a:cubicBezTo>
                    <a:pt x="1255132" y="4656466"/>
                    <a:pt x="1255549" y="4657996"/>
                    <a:pt x="1288873" y="4780208"/>
                  </a:cubicBezTo>
                  <a:cubicBezTo>
                    <a:pt x="1303871" y="4836463"/>
                    <a:pt x="1273874" y="4896468"/>
                    <a:pt x="1221380" y="4918970"/>
                  </a:cubicBezTo>
                  <a:cubicBezTo>
                    <a:pt x="1221366" y="4918976"/>
                    <a:pt x="1220292" y="4919443"/>
                    <a:pt x="1135139" y="4956473"/>
                  </a:cubicBezTo>
                  <a:cubicBezTo>
                    <a:pt x="1082644" y="4975225"/>
                    <a:pt x="1018900" y="4952723"/>
                    <a:pt x="988904" y="4903969"/>
                  </a:cubicBezTo>
                  <a:cubicBezTo>
                    <a:pt x="988894" y="4903951"/>
                    <a:pt x="988117" y="4902533"/>
                    <a:pt x="925160" y="4787708"/>
                  </a:cubicBezTo>
                  <a:cubicBezTo>
                    <a:pt x="898913" y="4791459"/>
                    <a:pt x="835169" y="4806460"/>
                    <a:pt x="756427" y="4791459"/>
                  </a:cubicBezTo>
                  <a:cubicBezTo>
                    <a:pt x="756417" y="4791476"/>
                    <a:pt x="755631" y="4792863"/>
                    <a:pt x="692684" y="4903969"/>
                  </a:cubicBezTo>
                  <a:cubicBezTo>
                    <a:pt x="662687" y="4952723"/>
                    <a:pt x="598943" y="4975225"/>
                    <a:pt x="546449" y="4952723"/>
                  </a:cubicBezTo>
                  <a:cubicBezTo>
                    <a:pt x="546436" y="4952718"/>
                    <a:pt x="545789" y="4952446"/>
                    <a:pt x="511554" y="4938028"/>
                  </a:cubicBezTo>
                  <a:cubicBezTo>
                    <a:pt x="511457" y="4938256"/>
                    <a:pt x="511359" y="4938484"/>
                    <a:pt x="511262" y="4938712"/>
                  </a:cubicBezTo>
                  <a:cubicBezTo>
                    <a:pt x="511243" y="4938705"/>
                    <a:pt x="510263" y="4938355"/>
                    <a:pt x="458761" y="4919948"/>
                  </a:cubicBezTo>
                  <a:cubicBezTo>
                    <a:pt x="406260" y="4897430"/>
                    <a:pt x="376260" y="4833630"/>
                    <a:pt x="391260" y="4781090"/>
                  </a:cubicBezTo>
                  <a:cubicBezTo>
                    <a:pt x="391267" y="4781065"/>
                    <a:pt x="391776" y="4779286"/>
                    <a:pt x="428761" y="4649737"/>
                  </a:cubicBezTo>
                  <a:cubicBezTo>
                    <a:pt x="387510" y="4615961"/>
                    <a:pt x="350010" y="4574679"/>
                    <a:pt x="316259" y="4529644"/>
                  </a:cubicBezTo>
                  <a:cubicBezTo>
                    <a:pt x="316245" y="4529648"/>
                    <a:pt x="314876" y="4530029"/>
                    <a:pt x="181258" y="4567173"/>
                  </a:cubicBezTo>
                  <a:cubicBezTo>
                    <a:pt x="128757" y="4582185"/>
                    <a:pt x="65007" y="4552161"/>
                    <a:pt x="42507" y="4499620"/>
                  </a:cubicBezTo>
                  <a:cubicBezTo>
                    <a:pt x="42500" y="4499603"/>
                    <a:pt x="42036" y="4498418"/>
                    <a:pt x="8756" y="4413303"/>
                  </a:cubicBezTo>
                  <a:cubicBezTo>
                    <a:pt x="-13744" y="4364515"/>
                    <a:pt x="8756" y="4296963"/>
                    <a:pt x="57507" y="4270692"/>
                  </a:cubicBezTo>
                  <a:cubicBezTo>
                    <a:pt x="57518" y="4270686"/>
                    <a:pt x="58710" y="4270019"/>
                    <a:pt x="185008" y="4199387"/>
                  </a:cubicBezTo>
                  <a:cubicBezTo>
                    <a:pt x="177508" y="4146846"/>
                    <a:pt x="177508" y="4094305"/>
                    <a:pt x="185008" y="4041764"/>
                  </a:cubicBezTo>
                  <a:cubicBezTo>
                    <a:pt x="184995" y="4041757"/>
                    <a:pt x="183731" y="4041050"/>
                    <a:pt x="57507" y="3970459"/>
                  </a:cubicBezTo>
                  <a:cubicBezTo>
                    <a:pt x="8756" y="3944188"/>
                    <a:pt x="-13744" y="3876635"/>
                    <a:pt x="8756" y="3827848"/>
                  </a:cubicBezTo>
                  <a:cubicBezTo>
                    <a:pt x="8763" y="3827832"/>
                    <a:pt x="9255" y="3826651"/>
                    <a:pt x="46257" y="3737777"/>
                  </a:cubicBezTo>
                  <a:cubicBezTo>
                    <a:pt x="68757" y="3688989"/>
                    <a:pt x="128757" y="3658966"/>
                    <a:pt x="181258" y="3673978"/>
                  </a:cubicBezTo>
                  <a:cubicBezTo>
                    <a:pt x="181273" y="3673982"/>
                    <a:pt x="182700" y="3674357"/>
                    <a:pt x="323760" y="3711507"/>
                  </a:cubicBezTo>
                  <a:cubicBezTo>
                    <a:pt x="353760" y="3670225"/>
                    <a:pt x="391260" y="3636449"/>
                    <a:pt x="432511" y="3602672"/>
                  </a:cubicBezTo>
                  <a:cubicBezTo>
                    <a:pt x="432507" y="3602658"/>
                    <a:pt x="432135" y="3601281"/>
                    <a:pt x="395010" y="3463814"/>
                  </a:cubicBezTo>
                  <a:cubicBezTo>
                    <a:pt x="380010" y="3407520"/>
                    <a:pt x="410011" y="3347474"/>
                    <a:pt x="462511" y="3324956"/>
                  </a:cubicBezTo>
                  <a:cubicBezTo>
                    <a:pt x="462526" y="3324950"/>
                    <a:pt x="463660" y="3324456"/>
                    <a:pt x="548762" y="3287427"/>
                  </a:cubicBezTo>
                  <a:cubicBezTo>
                    <a:pt x="561887" y="3282736"/>
                    <a:pt x="575715" y="3280625"/>
                    <a:pt x="589485" y="3280859"/>
                  </a:cubicBezTo>
                  <a:close/>
                  <a:moveTo>
                    <a:pt x="1992734" y="1027055"/>
                  </a:moveTo>
                  <a:cubicBezTo>
                    <a:pt x="1617692" y="1027055"/>
                    <a:pt x="1310158" y="1334422"/>
                    <a:pt x="1310158" y="1709260"/>
                  </a:cubicBezTo>
                  <a:cubicBezTo>
                    <a:pt x="1310158" y="1874644"/>
                    <a:pt x="1371911" y="2026000"/>
                    <a:pt x="1473523" y="2141903"/>
                  </a:cubicBezTo>
                  <a:cubicBezTo>
                    <a:pt x="1596434" y="2290714"/>
                    <a:pt x="1783887" y="2387470"/>
                    <a:pt x="1992840" y="2387470"/>
                  </a:cubicBezTo>
                  <a:cubicBezTo>
                    <a:pt x="2367847" y="2387470"/>
                    <a:pt x="2671602" y="2083715"/>
                    <a:pt x="2671602" y="1708709"/>
                  </a:cubicBezTo>
                  <a:cubicBezTo>
                    <a:pt x="2671602" y="1504247"/>
                    <a:pt x="2578962" y="1320373"/>
                    <a:pt x="2434841" y="1198203"/>
                  </a:cubicBezTo>
                  <a:cubicBezTo>
                    <a:pt x="2317618" y="1092071"/>
                    <a:pt x="2162568" y="1027055"/>
                    <a:pt x="1992734" y="1027055"/>
                  </a:cubicBezTo>
                  <a:close/>
                  <a:moveTo>
                    <a:pt x="1797713" y="0"/>
                  </a:moveTo>
                  <a:cubicBezTo>
                    <a:pt x="1797732" y="0"/>
                    <a:pt x="1800384" y="0"/>
                    <a:pt x="2169004" y="0"/>
                  </a:cubicBezTo>
                  <a:cubicBezTo>
                    <a:pt x="2225260" y="0"/>
                    <a:pt x="2274016" y="44980"/>
                    <a:pt x="2281516" y="101206"/>
                  </a:cubicBezTo>
                  <a:cubicBezTo>
                    <a:pt x="2281519" y="101227"/>
                    <a:pt x="2281861" y="103959"/>
                    <a:pt x="2326521" y="461050"/>
                  </a:cubicBezTo>
                  <a:cubicBezTo>
                    <a:pt x="2427783" y="491037"/>
                    <a:pt x="2525294" y="528521"/>
                    <a:pt x="2619054" y="580999"/>
                  </a:cubicBezTo>
                  <a:cubicBezTo>
                    <a:pt x="2619073" y="580983"/>
                    <a:pt x="2621376" y="579142"/>
                    <a:pt x="2900335" y="356096"/>
                  </a:cubicBezTo>
                  <a:cubicBezTo>
                    <a:pt x="2945340" y="322360"/>
                    <a:pt x="3012848" y="326109"/>
                    <a:pt x="3054102" y="367341"/>
                  </a:cubicBezTo>
                  <a:cubicBezTo>
                    <a:pt x="3054113" y="367352"/>
                    <a:pt x="3055064" y="368302"/>
                    <a:pt x="3139804" y="452996"/>
                  </a:cubicBezTo>
                  <a:lnTo>
                    <a:pt x="3140360" y="452437"/>
                  </a:lnTo>
                  <a:cubicBezTo>
                    <a:pt x="3140375" y="452452"/>
                    <a:pt x="3141960" y="454037"/>
                    <a:pt x="3312863" y="624940"/>
                  </a:cubicBezTo>
                  <a:cubicBezTo>
                    <a:pt x="3354114" y="666191"/>
                    <a:pt x="3357864" y="733692"/>
                    <a:pt x="3324113" y="778693"/>
                  </a:cubicBezTo>
                  <a:cubicBezTo>
                    <a:pt x="3324099" y="778711"/>
                    <a:pt x="3322352" y="780939"/>
                    <a:pt x="3106609" y="1056197"/>
                  </a:cubicBezTo>
                  <a:cubicBezTo>
                    <a:pt x="3159110" y="1149949"/>
                    <a:pt x="3204111" y="1251201"/>
                    <a:pt x="3234111" y="1356203"/>
                  </a:cubicBezTo>
                  <a:cubicBezTo>
                    <a:pt x="3234131" y="1356205"/>
                    <a:pt x="3236734" y="1356517"/>
                    <a:pt x="3579117" y="1397453"/>
                  </a:cubicBezTo>
                  <a:cubicBezTo>
                    <a:pt x="3635368" y="1404953"/>
                    <a:pt x="3680369" y="1453704"/>
                    <a:pt x="3680369" y="1509955"/>
                  </a:cubicBezTo>
                  <a:cubicBezTo>
                    <a:pt x="3680369" y="1509978"/>
                    <a:pt x="3680369" y="1512840"/>
                    <a:pt x="3680369" y="1881211"/>
                  </a:cubicBezTo>
                  <a:cubicBezTo>
                    <a:pt x="3680369" y="1937462"/>
                    <a:pt x="3635368" y="1989963"/>
                    <a:pt x="3579117" y="1993713"/>
                  </a:cubicBezTo>
                  <a:cubicBezTo>
                    <a:pt x="3579099" y="1993716"/>
                    <a:pt x="3576623" y="1994018"/>
                    <a:pt x="3241612" y="2034964"/>
                  </a:cubicBezTo>
                  <a:cubicBezTo>
                    <a:pt x="3211611" y="2147466"/>
                    <a:pt x="3170360" y="2252468"/>
                    <a:pt x="3114109" y="2346219"/>
                  </a:cubicBezTo>
                  <a:cubicBezTo>
                    <a:pt x="3114124" y="2346238"/>
                    <a:pt x="3115883" y="2348468"/>
                    <a:pt x="3324113" y="2612474"/>
                  </a:cubicBezTo>
                  <a:cubicBezTo>
                    <a:pt x="3357864" y="2657475"/>
                    <a:pt x="3354114" y="2724976"/>
                    <a:pt x="3316613" y="2766226"/>
                  </a:cubicBezTo>
                  <a:cubicBezTo>
                    <a:pt x="3316598" y="2766241"/>
                    <a:pt x="3314633" y="2768206"/>
                    <a:pt x="3054108" y="3028731"/>
                  </a:cubicBezTo>
                  <a:cubicBezTo>
                    <a:pt x="3012858" y="3066232"/>
                    <a:pt x="2945357" y="3069982"/>
                    <a:pt x="2900356" y="3036231"/>
                  </a:cubicBezTo>
                  <a:cubicBezTo>
                    <a:pt x="2900341" y="3036219"/>
                    <a:pt x="2898346" y="3034647"/>
                    <a:pt x="2634101" y="2826227"/>
                  </a:cubicBezTo>
                  <a:cubicBezTo>
                    <a:pt x="2536600" y="2882478"/>
                    <a:pt x="2431598" y="2927479"/>
                    <a:pt x="2322846" y="2957480"/>
                  </a:cubicBezTo>
                  <a:cubicBezTo>
                    <a:pt x="2322843" y="2957502"/>
                    <a:pt x="2322504" y="2960246"/>
                    <a:pt x="2281595" y="3291235"/>
                  </a:cubicBezTo>
                  <a:cubicBezTo>
                    <a:pt x="2274095" y="3347486"/>
                    <a:pt x="2225344" y="3392487"/>
                    <a:pt x="2169093" y="3392487"/>
                  </a:cubicBezTo>
                  <a:cubicBezTo>
                    <a:pt x="2169073" y="3392487"/>
                    <a:pt x="2166338" y="3392487"/>
                    <a:pt x="1797837" y="3392487"/>
                  </a:cubicBezTo>
                  <a:cubicBezTo>
                    <a:pt x="1741586" y="3392487"/>
                    <a:pt x="1692835" y="3347486"/>
                    <a:pt x="1685335" y="3291235"/>
                  </a:cubicBezTo>
                  <a:cubicBezTo>
                    <a:pt x="1685333" y="3291215"/>
                    <a:pt x="1685010" y="3288546"/>
                    <a:pt x="1644084" y="2949980"/>
                  </a:cubicBezTo>
                  <a:cubicBezTo>
                    <a:pt x="1535333" y="2919979"/>
                    <a:pt x="1434081" y="2878728"/>
                    <a:pt x="1340329" y="2822477"/>
                  </a:cubicBezTo>
                  <a:cubicBezTo>
                    <a:pt x="1340312" y="2822490"/>
                    <a:pt x="1338155" y="2824175"/>
                    <a:pt x="1066575" y="3036231"/>
                  </a:cubicBezTo>
                  <a:cubicBezTo>
                    <a:pt x="1021574" y="3069982"/>
                    <a:pt x="954073" y="3066232"/>
                    <a:pt x="912822" y="3028731"/>
                  </a:cubicBezTo>
                  <a:cubicBezTo>
                    <a:pt x="912803" y="3028712"/>
                    <a:pt x="911010" y="3026919"/>
                    <a:pt x="740319" y="2856228"/>
                  </a:cubicBezTo>
                  <a:cubicBezTo>
                    <a:pt x="719433" y="2833922"/>
                    <a:pt x="689918" y="2805143"/>
                    <a:pt x="650084" y="2766302"/>
                  </a:cubicBezTo>
                  <a:cubicBezTo>
                    <a:pt x="612580" y="2725070"/>
                    <a:pt x="608830" y="2657599"/>
                    <a:pt x="642584" y="2612619"/>
                  </a:cubicBezTo>
                  <a:cubicBezTo>
                    <a:pt x="642599" y="2612600"/>
                    <a:pt x="644403" y="2610338"/>
                    <a:pt x="863858" y="2335239"/>
                  </a:cubicBezTo>
                  <a:cubicBezTo>
                    <a:pt x="811353" y="2241529"/>
                    <a:pt x="770098" y="2144072"/>
                    <a:pt x="743845" y="2039117"/>
                  </a:cubicBezTo>
                  <a:cubicBezTo>
                    <a:pt x="743823" y="2039114"/>
                    <a:pt x="741037" y="2038763"/>
                    <a:pt x="387555" y="1994137"/>
                  </a:cubicBezTo>
                  <a:cubicBezTo>
                    <a:pt x="331299" y="1990388"/>
                    <a:pt x="286294" y="1937911"/>
                    <a:pt x="286294" y="1881685"/>
                  </a:cubicBezTo>
                  <a:cubicBezTo>
                    <a:pt x="286294" y="1881662"/>
                    <a:pt x="286294" y="1878786"/>
                    <a:pt x="286294" y="1510596"/>
                  </a:cubicBezTo>
                  <a:cubicBezTo>
                    <a:pt x="286294" y="1454370"/>
                    <a:pt x="331299" y="1405641"/>
                    <a:pt x="387555" y="1398145"/>
                  </a:cubicBezTo>
                  <a:cubicBezTo>
                    <a:pt x="387573" y="1398143"/>
                    <a:pt x="390123" y="1397827"/>
                    <a:pt x="751346" y="1353164"/>
                  </a:cubicBezTo>
                  <a:cubicBezTo>
                    <a:pt x="777599" y="1251958"/>
                    <a:pt x="818853" y="1158249"/>
                    <a:pt x="871359" y="1068288"/>
                  </a:cubicBezTo>
                  <a:cubicBezTo>
                    <a:pt x="871344" y="1068268"/>
                    <a:pt x="869486" y="1065924"/>
                    <a:pt x="642584" y="779663"/>
                  </a:cubicBezTo>
                  <a:cubicBezTo>
                    <a:pt x="608830" y="734682"/>
                    <a:pt x="612580" y="667211"/>
                    <a:pt x="650084" y="625979"/>
                  </a:cubicBezTo>
                  <a:cubicBezTo>
                    <a:pt x="650103" y="625961"/>
                    <a:pt x="652294" y="623803"/>
                    <a:pt x="912614" y="367341"/>
                  </a:cubicBezTo>
                  <a:cubicBezTo>
                    <a:pt x="953868" y="326109"/>
                    <a:pt x="1021376" y="322360"/>
                    <a:pt x="1066381" y="356096"/>
                  </a:cubicBezTo>
                  <a:cubicBezTo>
                    <a:pt x="1066400" y="356110"/>
                    <a:pt x="1068702" y="357934"/>
                    <a:pt x="1355163" y="584747"/>
                  </a:cubicBezTo>
                  <a:cubicBezTo>
                    <a:pt x="1445173" y="536018"/>
                    <a:pt x="1538934" y="494786"/>
                    <a:pt x="1640195" y="468547"/>
                  </a:cubicBezTo>
                  <a:cubicBezTo>
                    <a:pt x="1640197" y="468527"/>
                    <a:pt x="1640532" y="465798"/>
                    <a:pt x="1685200" y="101206"/>
                  </a:cubicBezTo>
                  <a:cubicBezTo>
                    <a:pt x="1692701" y="44980"/>
                    <a:pt x="1741456" y="0"/>
                    <a:pt x="17977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7" name="右矢印 76"/>
            <p:cNvSpPr/>
            <p:nvPr/>
          </p:nvSpPr>
          <p:spPr bwMode="auto">
            <a:xfrm>
              <a:off x="3084740" y="2127096"/>
              <a:ext cx="1016781" cy="654161"/>
            </a:xfrm>
            <a:prstGeom prst="rightArrow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200" b="1" smtClean="0">
                  <a:solidFill>
                    <a:schemeClr val="bg1"/>
                  </a:solidFill>
                  <a:latin typeface="+mn-ea"/>
                </a:rPr>
                <a:t>作成</a:t>
              </a:r>
              <a:endParaRPr kumimoji="1" lang="ja-JP" altLang="en-US" sz="12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40" name="テキスト ボックス 39"/>
          <p:cNvSpPr txBox="1"/>
          <p:nvPr/>
        </p:nvSpPr>
        <p:spPr>
          <a:xfrm>
            <a:off x="184484" y="1073462"/>
            <a:ext cx="369332" cy="45424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ja-JP" sz="1200" b="1" smtClean="0">
                <a:solidFill>
                  <a:srgbClr val="002060"/>
                </a:solidFill>
              </a:rPr>
              <a:t>【</a:t>
            </a:r>
            <a:r>
              <a:rPr kumimoji="1" lang="ja-JP" altLang="en-US" sz="1200" b="1" smtClean="0">
                <a:solidFill>
                  <a:srgbClr val="002060"/>
                </a:solidFill>
              </a:rPr>
              <a:t>パラメータシートの用途と作成</a:t>
            </a:r>
            <a:r>
              <a:rPr lang="ja-JP" altLang="en-US" sz="1200" b="1">
                <a:solidFill>
                  <a:srgbClr val="002060"/>
                </a:solidFill>
              </a:rPr>
              <a:t>可能</a:t>
            </a:r>
            <a:r>
              <a:rPr lang="ja-JP" altLang="en-US" sz="1200" b="1" smtClean="0">
                <a:solidFill>
                  <a:srgbClr val="002060"/>
                </a:solidFill>
              </a:rPr>
              <a:t>な</a:t>
            </a:r>
            <a:r>
              <a:rPr kumimoji="1" lang="ja-JP" altLang="en-US" sz="1200" b="1" smtClean="0">
                <a:solidFill>
                  <a:srgbClr val="002060"/>
                </a:solidFill>
              </a:rPr>
              <a:t>メニューグループ</a:t>
            </a:r>
            <a:r>
              <a:rPr kumimoji="1" lang="en-US" altLang="ja-JP" sz="1200" b="1" smtClean="0">
                <a:solidFill>
                  <a:srgbClr val="002060"/>
                </a:solidFill>
              </a:rPr>
              <a:t>】</a:t>
            </a:r>
            <a:endParaRPr kumimoji="1" lang="ja-JP" altLang="en-US" sz="1200" b="1">
              <a:solidFill>
                <a:srgbClr val="002060"/>
              </a:solidFill>
            </a:endParaRPr>
          </a:p>
        </p:txBody>
      </p:sp>
      <p:grpSp>
        <p:nvGrpSpPr>
          <p:cNvPr id="71" name="グループ化 70"/>
          <p:cNvGrpSpPr>
            <a:grpSpLocks noChangeAspect="1"/>
          </p:cNvGrpSpPr>
          <p:nvPr/>
        </p:nvGrpSpPr>
        <p:grpSpPr bwMode="gray">
          <a:xfrm>
            <a:off x="1590551" y="1905961"/>
            <a:ext cx="586078" cy="771360"/>
            <a:chOff x="5853609" y="1124467"/>
            <a:chExt cx="708026" cy="931862"/>
          </a:xfrm>
        </p:grpSpPr>
        <p:sp>
          <p:nvSpPr>
            <p:cNvPr id="72" name="Freeform 38"/>
            <p:cNvSpPr>
              <a:spLocks noChangeAspect="1"/>
            </p:cNvSpPr>
            <p:nvPr/>
          </p:nvSpPr>
          <p:spPr bwMode="gray">
            <a:xfrm>
              <a:off x="5853609" y="1124467"/>
              <a:ext cx="708026" cy="931862"/>
            </a:xfrm>
            <a:custGeom>
              <a:avLst/>
              <a:gdLst>
                <a:gd name="T0" fmla="*/ 545 w 940"/>
                <a:gd name="T1" fmla="*/ 1238 h 1238"/>
                <a:gd name="T2" fmla="*/ 86 w 940"/>
                <a:gd name="T3" fmla="*/ 1238 h 1238"/>
                <a:gd name="T4" fmla="*/ 0 w 940"/>
                <a:gd name="T5" fmla="*/ 1152 h 1238"/>
                <a:gd name="T6" fmla="*/ 0 w 940"/>
                <a:gd name="T7" fmla="*/ 86 h 1238"/>
                <a:gd name="T8" fmla="*/ 86 w 940"/>
                <a:gd name="T9" fmla="*/ 0 h 1238"/>
                <a:gd name="T10" fmla="*/ 854 w 940"/>
                <a:gd name="T11" fmla="*/ 0 h 1238"/>
                <a:gd name="T12" fmla="*/ 940 w 940"/>
                <a:gd name="T13" fmla="*/ 86 h 1238"/>
                <a:gd name="T14" fmla="*/ 940 w 940"/>
                <a:gd name="T15" fmla="*/ 855 h 1238"/>
                <a:gd name="T16" fmla="*/ 903 w 940"/>
                <a:gd name="T17" fmla="*/ 943 h 1238"/>
                <a:gd name="T18" fmla="*/ 632 w 940"/>
                <a:gd name="T19" fmla="*/ 1203 h 1238"/>
                <a:gd name="T20" fmla="*/ 545 w 940"/>
                <a:gd name="T21" fmla="*/ 1238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0" h="1238">
                  <a:moveTo>
                    <a:pt x="545" y="1238"/>
                  </a:moveTo>
                  <a:cubicBezTo>
                    <a:pt x="86" y="1238"/>
                    <a:pt x="86" y="1238"/>
                    <a:pt x="86" y="1238"/>
                  </a:cubicBezTo>
                  <a:cubicBezTo>
                    <a:pt x="39" y="1238"/>
                    <a:pt x="0" y="1200"/>
                    <a:pt x="0" y="1152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9" y="0"/>
                    <a:pt x="86" y="0"/>
                  </a:cubicBezTo>
                  <a:cubicBezTo>
                    <a:pt x="854" y="0"/>
                    <a:pt x="854" y="0"/>
                    <a:pt x="854" y="0"/>
                  </a:cubicBezTo>
                  <a:cubicBezTo>
                    <a:pt x="902" y="0"/>
                    <a:pt x="940" y="38"/>
                    <a:pt x="940" y="86"/>
                  </a:cubicBezTo>
                  <a:cubicBezTo>
                    <a:pt x="940" y="855"/>
                    <a:pt x="940" y="855"/>
                    <a:pt x="940" y="855"/>
                  </a:cubicBezTo>
                  <a:cubicBezTo>
                    <a:pt x="940" y="886"/>
                    <a:pt x="925" y="921"/>
                    <a:pt x="903" y="943"/>
                  </a:cubicBezTo>
                  <a:cubicBezTo>
                    <a:pt x="632" y="1203"/>
                    <a:pt x="632" y="1203"/>
                    <a:pt x="632" y="1203"/>
                  </a:cubicBezTo>
                  <a:cubicBezTo>
                    <a:pt x="610" y="1224"/>
                    <a:pt x="575" y="1238"/>
                    <a:pt x="545" y="12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4" name="Freeform 39"/>
            <p:cNvSpPr>
              <a:spLocks noChangeAspect="1"/>
            </p:cNvSpPr>
            <p:nvPr/>
          </p:nvSpPr>
          <p:spPr bwMode="gray">
            <a:xfrm>
              <a:off x="5898059" y="1168917"/>
              <a:ext cx="619126" cy="842962"/>
            </a:xfrm>
            <a:custGeom>
              <a:avLst/>
              <a:gdLst/>
              <a:ahLst/>
              <a:cxnLst/>
              <a:rect l="l" t="t" r="r" b="b"/>
              <a:pathLst>
                <a:path w="619126" h="842962">
                  <a:moveTo>
                    <a:pt x="104244" y="660822"/>
                  </a:moveTo>
                  <a:cubicBezTo>
                    <a:pt x="95934" y="660822"/>
                    <a:pt x="89136" y="667596"/>
                    <a:pt x="89136" y="675875"/>
                  </a:cubicBezTo>
                  <a:cubicBezTo>
                    <a:pt x="89136" y="684154"/>
                    <a:pt x="95934" y="690928"/>
                    <a:pt x="104244" y="690928"/>
                  </a:cubicBezTo>
                  <a:lnTo>
                    <a:pt x="182563" y="690928"/>
                  </a:lnTo>
                  <a:lnTo>
                    <a:pt x="184150" y="690928"/>
                  </a:lnTo>
                  <a:lnTo>
                    <a:pt x="195265" y="690928"/>
                  </a:lnTo>
                  <a:lnTo>
                    <a:pt x="203200" y="690928"/>
                  </a:lnTo>
                  <a:cubicBezTo>
                    <a:pt x="217672" y="690928"/>
                    <a:pt x="242292" y="690928"/>
                    <a:pt x="284177" y="690928"/>
                  </a:cubicBezTo>
                  <a:cubicBezTo>
                    <a:pt x="292456" y="690928"/>
                    <a:pt x="299230" y="684154"/>
                    <a:pt x="299230" y="675875"/>
                  </a:cubicBezTo>
                  <a:cubicBezTo>
                    <a:pt x="299230" y="667596"/>
                    <a:pt x="292456" y="660822"/>
                    <a:pt x="284177" y="660822"/>
                  </a:cubicBezTo>
                  <a:cubicBezTo>
                    <a:pt x="284166" y="660822"/>
                    <a:pt x="283260" y="660822"/>
                    <a:pt x="203200" y="660822"/>
                  </a:cubicBezTo>
                  <a:cubicBezTo>
                    <a:pt x="203197" y="660822"/>
                    <a:pt x="203134" y="660822"/>
                    <a:pt x="201654" y="660822"/>
                  </a:cubicBezTo>
                  <a:lnTo>
                    <a:pt x="190830" y="660822"/>
                  </a:lnTo>
                  <a:cubicBezTo>
                    <a:pt x="188152" y="660822"/>
                    <a:pt x="185397" y="660822"/>
                    <a:pt x="182563" y="660822"/>
                  </a:cubicBezTo>
                  <a:cubicBezTo>
                    <a:pt x="168400" y="660822"/>
                    <a:pt x="144517" y="660822"/>
                    <a:pt x="104244" y="660822"/>
                  </a:cubicBezTo>
                  <a:close/>
                  <a:moveTo>
                    <a:pt x="400050" y="633412"/>
                  </a:moveTo>
                  <a:lnTo>
                    <a:pt x="603250" y="633412"/>
                  </a:lnTo>
                  <a:lnTo>
                    <a:pt x="400050" y="828674"/>
                  </a:lnTo>
                  <a:close/>
                  <a:moveTo>
                    <a:pt x="104244" y="532120"/>
                  </a:moveTo>
                  <a:cubicBezTo>
                    <a:pt x="95934" y="532120"/>
                    <a:pt x="89136" y="538893"/>
                    <a:pt x="89136" y="547173"/>
                  </a:cubicBezTo>
                  <a:cubicBezTo>
                    <a:pt x="89136" y="554699"/>
                    <a:pt x="95934" y="561473"/>
                    <a:pt x="104244" y="561473"/>
                  </a:cubicBezTo>
                  <a:cubicBezTo>
                    <a:pt x="104244" y="561473"/>
                    <a:pt x="104244" y="561473"/>
                    <a:pt x="182563" y="561473"/>
                  </a:cubicBezTo>
                  <a:lnTo>
                    <a:pt x="183207" y="561473"/>
                  </a:lnTo>
                  <a:lnTo>
                    <a:pt x="187714" y="561473"/>
                  </a:lnTo>
                  <a:lnTo>
                    <a:pt x="199948" y="561473"/>
                  </a:lnTo>
                  <a:lnTo>
                    <a:pt x="203200" y="561473"/>
                  </a:lnTo>
                  <a:cubicBezTo>
                    <a:pt x="234538" y="561473"/>
                    <a:pt x="313464" y="561473"/>
                    <a:pt x="512244" y="561473"/>
                  </a:cubicBezTo>
                  <a:cubicBezTo>
                    <a:pt x="520523" y="561473"/>
                    <a:pt x="527297" y="554699"/>
                    <a:pt x="527297" y="547173"/>
                  </a:cubicBezTo>
                  <a:cubicBezTo>
                    <a:pt x="527297" y="538893"/>
                    <a:pt x="520523" y="532120"/>
                    <a:pt x="512244" y="532120"/>
                  </a:cubicBezTo>
                  <a:cubicBezTo>
                    <a:pt x="512228" y="532120"/>
                    <a:pt x="510017" y="532120"/>
                    <a:pt x="203200" y="532120"/>
                  </a:cubicBezTo>
                  <a:lnTo>
                    <a:pt x="201654" y="532120"/>
                  </a:lnTo>
                  <a:lnTo>
                    <a:pt x="190830" y="532120"/>
                  </a:lnTo>
                  <a:cubicBezTo>
                    <a:pt x="188098" y="532120"/>
                    <a:pt x="185342" y="532120"/>
                    <a:pt x="182563" y="532120"/>
                  </a:cubicBezTo>
                  <a:cubicBezTo>
                    <a:pt x="168400" y="532120"/>
                    <a:pt x="144517" y="532120"/>
                    <a:pt x="104244" y="532120"/>
                  </a:cubicBezTo>
                  <a:close/>
                  <a:moveTo>
                    <a:pt x="104244" y="402665"/>
                  </a:moveTo>
                  <a:cubicBezTo>
                    <a:pt x="95934" y="402665"/>
                    <a:pt x="89136" y="409439"/>
                    <a:pt x="89136" y="417718"/>
                  </a:cubicBezTo>
                  <a:cubicBezTo>
                    <a:pt x="89136" y="425997"/>
                    <a:pt x="95934" y="432771"/>
                    <a:pt x="104244" y="432771"/>
                  </a:cubicBezTo>
                  <a:cubicBezTo>
                    <a:pt x="104244" y="432771"/>
                    <a:pt x="104244" y="432771"/>
                    <a:pt x="182563" y="432771"/>
                  </a:cubicBezTo>
                  <a:lnTo>
                    <a:pt x="183207" y="432771"/>
                  </a:lnTo>
                  <a:lnTo>
                    <a:pt x="187714" y="432771"/>
                  </a:lnTo>
                  <a:lnTo>
                    <a:pt x="199948" y="432771"/>
                  </a:lnTo>
                  <a:lnTo>
                    <a:pt x="203200" y="432771"/>
                  </a:lnTo>
                  <a:cubicBezTo>
                    <a:pt x="234538" y="432771"/>
                    <a:pt x="313464" y="432771"/>
                    <a:pt x="512244" y="432771"/>
                  </a:cubicBezTo>
                  <a:cubicBezTo>
                    <a:pt x="520523" y="432771"/>
                    <a:pt x="527297" y="425997"/>
                    <a:pt x="527297" y="417718"/>
                  </a:cubicBezTo>
                  <a:cubicBezTo>
                    <a:pt x="527297" y="409439"/>
                    <a:pt x="520523" y="402665"/>
                    <a:pt x="512244" y="402665"/>
                  </a:cubicBezTo>
                  <a:cubicBezTo>
                    <a:pt x="512228" y="402665"/>
                    <a:pt x="510017" y="402665"/>
                    <a:pt x="203200" y="402665"/>
                  </a:cubicBezTo>
                  <a:cubicBezTo>
                    <a:pt x="203197" y="402665"/>
                    <a:pt x="203134" y="402665"/>
                    <a:pt x="201654" y="402665"/>
                  </a:cubicBezTo>
                  <a:lnTo>
                    <a:pt x="190830" y="402665"/>
                  </a:lnTo>
                  <a:cubicBezTo>
                    <a:pt x="188098" y="402665"/>
                    <a:pt x="185342" y="402665"/>
                    <a:pt x="182563" y="402665"/>
                  </a:cubicBezTo>
                  <a:cubicBezTo>
                    <a:pt x="168400" y="402665"/>
                    <a:pt x="144517" y="402665"/>
                    <a:pt x="104244" y="402665"/>
                  </a:cubicBezTo>
                  <a:close/>
                  <a:moveTo>
                    <a:pt x="104244" y="273210"/>
                  </a:moveTo>
                  <a:cubicBezTo>
                    <a:pt x="95934" y="273210"/>
                    <a:pt x="89136" y="279984"/>
                    <a:pt x="89136" y="288263"/>
                  </a:cubicBezTo>
                  <a:cubicBezTo>
                    <a:pt x="89136" y="296542"/>
                    <a:pt x="95934" y="303316"/>
                    <a:pt x="104244" y="303316"/>
                  </a:cubicBezTo>
                  <a:cubicBezTo>
                    <a:pt x="104244" y="303316"/>
                    <a:pt x="104244" y="303316"/>
                    <a:pt x="182563" y="303316"/>
                  </a:cubicBezTo>
                  <a:lnTo>
                    <a:pt x="183207" y="303316"/>
                  </a:lnTo>
                  <a:lnTo>
                    <a:pt x="187714" y="303316"/>
                  </a:lnTo>
                  <a:lnTo>
                    <a:pt x="199948" y="303316"/>
                  </a:lnTo>
                  <a:lnTo>
                    <a:pt x="203200" y="303316"/>
                  </a:lnTo>
                  <a:cubicBezTo>
                    <a:pt x="234538" y="303316"/>
                    <a:pt x="313464" y="303316"/>
                    <a:pt x="512244" y="303316"/>
                  </a:cubicBezTo>
                  <a:cubicBezTo>
                    <a:pt x="520523" y="303316"/>
                    <a:pt x="527297" y="296542"/>
                    <a:pt x="527297" y="288263"/>
                  </a:cubicBezTo>
                  <a:cubicBezTo>
                    <a:pt x="527297" y="279984"/>
                    <a:pt x="520523" y="273210"/>
                    <a:pt x="512244" y="273210"/>
                  </a:cubicBezTo>
                  <a:cubicBezTo>
                    <a:pt x="512228" y="273210"/>
                    <a:pt x="510017" y="273210"/>
                    <a:pt x="203200" y="273210"/>
                  </a:cubicBezTo>
                  <a:lnTo>
                    <a:pt x="201654" y="273210"/>
                  </a:lnTo>
                  <a:lnTo>
                    <a:pt x="190830" y="273210"/>
                  </a:lnTo>
                  <a:cubicBezTo>
                    <a:pt x="188098" y="273210"/>
                    <a:pt x="185342" y="273210"/>
                    <a:pt x="182563" y="273210"/>
                  </a:cubicBezTo>
                  <a:cubicBezTo>
                    <a:pt x="168400" y="273210"/>
                    <a:pt x="144517" y="273210"/>
                    <a:pt x="104244" y="273210"/>
                  </a:cubicBezTo>
                  <a:close/>
                  <a:moveTo>
                    <a:pt x="104244" y="144508"/>
                  </a:moveTo>
                  <a:cubicBezTo>
                    <a:pt x="95934" y="144508"/>
                    <a:pt x="89136" y="151282"/>
                    <a:pt x="89136" y="159561"/>
                  </a:cubicBezTo>
                  <a:cubicBezTo>
                    <a:pt x="89136" y="167840"/>
                    <a:pt x="95934" y="174613"/>
                    <a:pt x="104244" y="174613"/>
                  </a:cubicBezTo>
                  <a:cubicBezTo>
                    <a:pt x="104244" y="174613"/>
                    <a:pt x="104244" y="174613"/>
                    <a:pt x="182563" y="174613"/>
                  </a:cubicBezTo>
                  <a:lnTo>
                    <a:pt x="183207" y="174613"/>
                  </a:lnTo>
                  <a:lnTo>
                    <a:pt x="187714" y="174613"/>
                  </a:lnTo>
                  <a:lnTo>
                    <a:pt x="199948" y="174613"/>
                  </a:lnTo>
                  <a:lnTo>
                    <a:pt x="203200" y="174613"/>
                  </a:lnTo>
                  <a:cubicBezTo>
                    <a:pt x="234538" y="174613"/>
                    <a:pt x="313464" y="174613"/>
                    <a:pt x="512244" y="174613"/>
                  </a:cubicBezTo>
                  <a:cubicBezTo>
                    <a:pt x="520523" y="174613"/>
                    <a:pt x="527297" y="167840"/>
                    <a:pt x="527297" y="159561"/>
                  </a:cubicBezTo>
                  <a:cubicBezTo>
                    <a:pt x="527297" y="151282"/>
                    <a:pt x="520523" y="144508"/>
                    <a:pt x="512244" y="144508"/>
                  </a:cubicBezTo>
                  <a:cubicBezTo>
                    <a:pt x="512228" y="144508"/>
                    <a:pt x="510017" y="144508"/>
                    <a:pt x="203200" y="144508"/>
                  </a:cubicBezTo>
                  <a:cubicBezTo>
                    <a:pt x="203197" y="144508"/>
                    <a:pt x="203134" y="144508"/>
                    <a:pt x="201654" y="144508"/>
                  </a:cubicBezTo>
                  <a:lnTo>
                    <a:pt x="190830" y="144508"/>
                  </a:lnTo>
                  <a:cubicBezTo>
                    <a:pt x="188098" y="144508"/>
                    <a:pt x="185342" y="144508"/>
                    <a:pt x="182563" y="144508"/>
                  </a:cubicBezTo>
                  <a:cubicBezTo>
                    <a:pt x="168400" y="144508"/>
                    <a:pt x="144517" y="144508"/>
                    <a:pt x="104244" y="144508"/>
                  </a:cubicBezTo>
                  <a:close/>
                  <a:moveTo>
                    <a:pt x="19640" y="0"/>
                  </a:moveTo>
                  <a:cubicBezTo>
                    <a:pt x="19640" y="0"/>
                    <a:pt x="19640" y="0"/>
                    <a:pt x="182563" y="0"/>
                  </a:cubicBezTo>
                  <a:lnTo>
                    <a:pt x="183376" y="0"/>
                  </a:lnTo>
                  <a:lnTo>
                    <a:pt x="189067" y="0"/>
                  </a:lnTo>
                  <a:lnTo>
                    <a:pt x="203200" y="0"/>
                  </a:lnTo>
                  <a:cubicBezTo>
                    <a:pt x="238738" y="0"/>
                    <a:pt x="335476" y="0"/>
                    <a:pt x="598803" y="0"/>
                  </a:cubicBezTo>
                  <a:cubicBezTo>
                    <a:pt x="610094" y="0"/>
                    <a:pt x="619126" y="9032"/>
                    <a:pt x="619126" y="20321"/>
                  </a:cubicBezTo>
                  <a:cubicBezTo>
                    <a:pt x="619126" y="20338"/>
                    <a:pt x="619126" y="23413"/>
                    <a:pt x="619126" y="599105"/>
                  </a:cubicBezTo>
                  <a:cubicBezTo>
                    <a:pt x="619126" y="600610"/>
                    <a:pt x="618374" y="602116"/>
                    <a:pt x="618374" y="604374"/>
                  </a:cubicBezTo>
                  <a:cubicBezTo>
                    <a:pt x="618359" y="604374"/>
                    <a:pt x="616518" y="604374"/>
                    <a:pt x="385790" y="604374"/>
                  </a:cubicBezTo>
                  <a:cubicBezTo>
                    <a:pt x="377511" y="604374"/>
                    <a:pt x="370736" y="611147"/>
                    <a:pt x="370736" y="619426"/>
                  </a:cubicBezTo>
                  <a:cubicBezTo>
                    <a:pt x="370736" y="619440"/>
                    <a:pt x="370736" y="621189"/>
                    <a:pt x="370736" y="842209"/>
                  </a:cubicBezTo>
                  <a:cubicBezTo>
                    <a:pt x="369231" y="842209"/>
                    <a:pt x="367726" y="842962"/>
                    <a:pt x="366220" y="842962"/>
                  </a:cubicBezTo>
                  <a:cubicBezTo>
                    <a:pt x="366209" y="842962"/>
                    <a:pt x="364881" y="842962"/>
                    <a:pt x="203200" y="842962"/>
                  </a:cubicBezTo>
                  <a:lnTo>
                    <a:pt x="200332" y="842962"/>
                  </a:lnTo>
                  <a:lnTo>
                    <a:pt x="193520" y="842962"/>
                  </a:lnTo>
                  <a:cubicBezTo>
                    <a:pt x="189942" y="842962"/>
                    <a:pt x="186290" y="842962"/>
                    <a:pt x="182563" y="842962"/>
                  </a:cubicBezTo>
                  <a:cubicBezTo>
                    <a:pt x="160441" y="842962"/>
                    <a:pt x="114606" y="842962"/>
                    <a:pt x="19640" y="842962"/>
                  </a:cubicBezTo>
                  <a:cubicBezTo>
                    <a:pt x="9064" y="842962"/>
                    <a:pt x="0" y="833930"/>
                    <a:pt x="0" y="822641"/>
                  </a:cubicBezTo>
                  <a:cubicBezTo>
                    <a:pt x="0" y="822641"/>
                    <a:pt x="0" y="822641"/>
                    <a:pt x="0" y="20321"/>
                  </a:cubicBezTo>
                  <a:cubicBezTo>
                    <a:pt x="0" y="9032"/>
                    <a:pt x="9064" y="0"/>
                    <a:pt x="19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78" name="テキスト ボックス 77"/>
          <p:cNvSpPr txBox="1"/>
          <p:nvPr/>
        </p:nvSpPr>
        <p:spPr>
          <a:xfrm>
            <a:off x="682440" y="4949388"/>
            <a:ext cx="240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smtClean="0">
                <a:solidFill>
                  <a:srgbClr val="002060"/>
                </a:solidFill>
              </a:rPr>
              <a:t>パラメータシート</a:t>
            </a:r>
            <a:endParaRPr lang="en-US" altLang="ja-JP" sz="1200" b="1" smtClean="0">
              <a:solidFill>
                <a:srgbClr val="002060"/>
              </a:solidFill>
            </a:endParaRPr>
          </a:p>
          <a:p>
            <a:pPr algn="ctr"/>
            <a:r>
              <a:rPr lang="ja-JP" altLang="en-US" sz="1200" b="1" smtClean="0">
                <a:solidFill>
                  <a:srgbClr val="002060"/>
                </a:solidFill>
              </a:rPr>
              <a:t>作成情報</a:t>
            </a:r>
            <a:endParaRPr lang="ja-JP" altLang="en-US" sz="1200" b="1">
              <a:solidFill>
                <a:srgbClr val="002060"/>
              </a:solidFill>
            </a:endParaRPr>
          </a:p>
        </p:txBody>
      </p:sp>
      <p:grpSp>
        <p:nvGrpSpPr>
          <p:cNvPr id="79" name="グループ化 78"/>
          <p:cNvGrpSpPr>
            <a:grpSpLocks noChangeAspect="1"/>
          </p:cNvGrpSpPr>
          <p:nvPr/>
        </p:nvGrpSpPr>
        <p:grpSpPr bwMode="gray">
          <a:xfrm>
            <a:off x="1590551" y="4074762"/>
            <a:ext cx="586078" cy="771360"/>
            <a:chOff x="5853609" y="1124467"/>
            <a:chExt cx="708026" cy="931862"/>
          </a:xfrm>
        </p:grpSpPr>
        <p:sp>
          <p:nvSpPr>
            <p:cNvPr id="80" name="Freeform 38"/>
            <p:cNvSpPr>
              <a:spLocks noChangeAspect="1"/>
            </p:cNvSpPr>
            <p:nvPr/>
          </p:nvSpPr>
          <p:spPr bwMode="gray">
            <a:xfrm>
              <a:off x="5853609" y="1124467"/>
              <a:ext cx="708026" cy="931862"/>
            </a:xfrm>
            <a:custGeom>
              <a:avLst/>
              <a:gdLst>
                <a:gd name="T0" fmla="*/ 545 w 940"/>
                <a:gd name="T1" fmla="*/ 1238 h 1238"/>
                <a:gd name="T2" fmla="*/ 86 w 940"/>
                <a:gd name="T3" fmla="*/ 1238 h 1238"/>
                <a:gd name="T4" fmla="*/ 0 w 940"/>
                <a:gd name="T5" fmla="*/ 1152 h 1238"/>
                <a:gd name="T6" fmla="*/ 0 w 940"/>
                <a:gd name="T7" fmla="*/ 86 h 1238"/>
                <a:gd name="T8" fmla="*/ 86 w 940"/>
                <a:gd name="T9" fmla="*/ 0 h 1238"/>
                <a:gd name="T10" fmla="*/ 854 w 940"/>
                <a:gd name="T11" fmla="*/ 0 h 1238"/>
                <a:gd name="T12" fmla="*/ 940 w 940"/>
                <a:gd name="T13" fmla="*/ 86 h 1238"/>
                <a:gd name="T14" fmla="*/ 940 w 940"/>
                <a:gd name="T15" fmla="*/ 855 h 1238"/>
                <a:gd name="T16" fmla="*/ 903 w 940"/>
                <a:gd name="T17" fmla="*/ 943 h 1238"/>
                <a:gd name="T18" fmla="*/ 632 w 940"/>
                <a:gd name="T19" fmla="*/ 1203 h 1238"/>
                <a:gd name="T20" fmla="*/ 545 w 940"/>
                <a:gd name="T21" fmla="*/ 1238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0" h="1238">
                  <a:moveTo>
                    <a:pt x="545" y="1238"/>
                  </a:moveTo>
                  <a:cubicBezTo>
                    <a:pt x="86" y="1238"/>
                    <a:pt x="86" y="1238"/>
                    <a:pt x="86" y="1238"/>
                  </a:cubicBezTo>
                  <a:cubicBezTo>
                    <a:pt x="39" y="1238"/>
                    <a:pt x="0" y="1200"/>
                    <a:pt x="0" y="1152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9" y="0"/>
                    <a:pt x="86" y="0"/>
                  </a:cubicBezTo>
                  <a:cubicBezTo>
                    <a:pt x="854" y="0"/>
                    <a:pt x="854" y="0"/>
                    <a:pt x="854" y="0"/>
                  </a:cubicBezTo>
                  <a:cubicBezTo>
                    <a:pt x="902" y="0"/>
                    <a:pt x="940" y="38"/>
                    <a:pt x="940" y="86"/>
                  </a:cubicBezTo>
                  <a:cubicBezTo>
                    <a:pt x="940" y="855"/>
                    <a:pt x="940" y="855"/>
                    <a:pt x="940" y="855"/>
                  </a:cubicBezTo>
                  <a:cubicBezTo>
                    <a:pt x="940" y="886"/>
                    <a:pt x="925" y="921"/>
                    <a:pt x="903" y="943"/>
                  </a:cubicBezTo>
                  <a:cubicBezTo>
                    <a:pt x="632" y="1203"/>
                    <a:pt x="632" y="1203"/>
                    <a:pt x="632" y="1203"/>
                  </a:cubicBezTo>
                  <a:cubicBezTo>
                    <a:pt x="610" y="1224"/>
                    <a:pt x="575" y="1238"/>
                    <a:pt x="545" y="12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1" name="Freeform 39"/>
            <p:cNvSpPr>
              <a:spLocks noChangeAspect="1"/>
            </p:cNvSpPr>
            <p:nvPr/>
          </p:nvSpPr>
          <p:spPr bwMode="gray">
            <a:xfrm>
              <a:off x="5898059" y="1168917"/>
              <a:ext cx="619126" cy="842962"/>
            </a:xfrm>
            <a:custGeom>
              <a:avLst/>
              <a:gdLst/>
              <a:ahLst/>
              <a:cxnLst/>
              <a:rect l="l" t="t" r="r" b="b"/>
              <a:pathLst>
                <a:path w="619126" h="842962">
                  <a:moveTo>
                    <a:pt x="104244" y="660822"/>
                  </a:moveTo>
                  <a:cubicBezTo>
                    <a:pt x="95934" y="660822"/>
                    <a:pt x="89136" y="667596"/>
                    <a:pt x="89136" y="675875"/>
                  </a:cubicBezTo>
                  <a:cubicBezTo>
                    <a:pt x="89136" y="684154"/>
                    <a:pt x="95934" y="690928"/>
                    <a:pt x="104244" y="690928"/>
                  </a:cubicBezTo>
                  <a:lnTo>
                    <a:pt x="182563" y="690928"/>
                  </a:lnTo>
                  <a:lnTo>
                    <a:pt x="184150" y="690928"/>
                  </a:lnTo>
                  <a:lnTo>
                    <a:pt x="195265" y="690928"/>
                  </a:lnTo>
                  <a:lnTo>
                    <a:pt x="203200" y="690928"/>
                  </a:lnTo>
                  <a:cubicBezTo>
                    <a:pt x="217672" y="690928"/>
                    <a:pt x="242292" y="690928"/>
                    <a:pt x="284177" y="690928"/>
                  </a:cubicBezTo>
                  <a:cubicBezTo>
                    <a:pt x="292456" y="690928"/>
                    <a:pt x="299230" y="684154"/>
                    <a:pt x="299230" y="675875"/>
                  </a:cubicBezTo>
                  <a:cubicBezTo>
                    <a:pt x="299230" y="667596"/>
                    <a:pt x="292456" y="660822"/>
                    <a:pt x="284177" y="660822"/>
                  </a:cubicBezTo>
                  <a:cubicBezTo>
                    <a:pt x="284166" y="660822"/>
                    <a:pt x="283260" y="660822"/>
                    <a:pt x="203200" y="660822"/>
                  </a:cubicBezTo>
                  <a:cubicBezTo>
                    <a:pt x="203197" y="660822"/>
                    <a:pt x="203134" y="660822"/>
                    <a:pt x="201654" y="660822"/>
                  </a:cubicBezTo>
                  <a:lnTo>
                    <a:pt x="190830" y="660822"/>
                  </a:lnTo>
                  <a:cubicBezTo>
                    <a:pt x="188152" y="660822"/>
                    <a:pt x="185397" y="660822"/>
                    <a:pt x="182563" y="660822"/>
                  </a:cubicBezTo>
                  <a:cubicBezTo>
                    <a:pt x="168400" y="660822"/>
                    <a:pt x="144517" y="660822"/>
                    <a:pt x="104244" y="660822"/>
                  </a:cubicBezTo>
                  <a:close/>
                  <a:moveTo>
                    <a:pt x="400050" y="633412"/>
                  </a:moveTo>
                  <a:lnTo>
                    <a:pt x="603250" y="633412"/>
                  </a:lnTo>
                  <a:lnTo>
                    <a:pt x="400050" y="828674"/>
                  </a:lnTo>
                  <a:close/>
                  <a:moveTo>
                    <a:pt x="104244" y="532120"/>
                  </a:moveTo>
                  <a:cubicBezTo>
                    <a:pt x="95934" y="532120"/>
                    <a:pt x="89136" y="538893"/>
                    <a:pt x="89136" y="547173"/>
                  </a:cubicBezTo>
                  <a:cubicBezTo>
                    <a:pt x="89136" y="554699"/>
                    <a:pt x="95934" y="561473"/>
                    <a:pt x="104244" y="561473"/>
                  </a:cubicBezTo>
                  <a:cubicBezTo>
                    <a:pt x="104244" y="561473"/>
                    <a:pt x="104244" y="561473"/>
                    <a:pt x="182563" y="561473"/>
                  </a:cubicBezTo>
                  <a:lnTo>
                    <a:pt x="183207" y="561473"/>
                  </a:lnTo>
                  <a:lnTo>
                    <a:pt x="187714" y="561473"/>
                  </a:lnTo>
                  <a:lnTo>
                    <a:pt x="199948" y="561473"/>
                  </a:lnTo>
                  <a:lnTo>
                    <a:pt x="203200" y="561473"/>
                  </a:lnTo>
                  <a:cubicBezTo>
                    <a:pt x="234538" y="561473"/>
                    <a:pt x="313464" y="561473"/>
                    <a:pt x="512244" y="561473"/>
                  </a:cubicBezTo>
                  <a:cubicBezTo>
                    <a:pt x="520523" y="561473"/>
                    <a:pt x="527297" y="554699"/>
                    <a:pt x="527297" y="547173"/>
                  </a:cubicBezTo>
                  <a:cubicBezTo>
                    <a:pt x="527297" y="538893"/>
                    <a:pt x="520523" y="532120"/>
                    <a:pt x="512244" y="532120"/>
                  </a:cubicBezTo>
                  <a:cubicBezTo>
                    <a:pt x="512228" y="532120"/>
                    <a:pt x="510017" y="532120"/>
                    <a:pt x="203200" y="532120"/>
                  </a:cubicBezTo>
                  <a:lnTo>
                    <a:pt x="201654" y="532120"/>
                  </a:lnTo>
                  <a:lnTo>
                    <a:pt x="190830" y="532120"/>
                  </a:lnTo>
                  <a:cubicBezTo>
                    <a:pt x="188098" y="532120"/>
                    <a:pt x="185342" y="532120"/>
                    <a:pt x="182563" y="532120"/>
                  </a:cubicBezTo>
                  <a:cubicBezTo>
                    <a:pt x="168400" y="532120"/>
                    <a:pt x="144517" y="532120"/>
                    <a:pt x="104244" y="532120"/>
                  </a:cubicBezTo>
                  <a:close/>
                  <a:moveTo>
                    <a:pt x="104244" y="402665"/>
                  </a:moveTo>
                  <a:cubicBezTo>
                    <a:pt x="95934" y="402665"/>
                    <a:pt x="89136" y="409439"/>
                    <a:pt x="89136" y="417718"/>
                  </a:cubicBezTo>
                  <a:cubicBezTo>
                    <a:pt x="89136" y="425997"/>
                    <a:pt x="95934" y="432771"/>
                    <a:pt x="104244" y="432771"/>
                  </a:cubicBezTo>
                  <a:cubicBezTo>
                    <a:pt x="104244" y="432771"/>
                    <a:pt x="104244" y="432771"/>
                    <a:pt x="182563" y="432771"/>
                  </a:cubicBezTo>
                  <a:lnTo>
                    <a:pt x="183207" y="432771"/>
                  </a:lnTo>
                  <a:lnTo>
                    <a:pt x="187714" y="432771"/>
                  </a:lnTo>
                  <a:lnTo>
                    <a:pt x="199948" y="432771"/>
                  </a:lnTo>
                  <a:lnTo>
                    <a:pt x="203200" y="432771"/>
                  </a:lnTo>
                  <a:cubicBezTo>
                    <a:pt x="234538" y="432771"/>
                    <a:pt x="313464" y="432771"/>
                    <a:pt x="512244" y="432771"/>
                  </a:cubicBezTo>
                  <a:cubicBezTo>
                    <a:pt x="520523" y="432771"/>
                    <a:pt x="527297" y="425997"/>
                    <a:pt x="527297" y="417718"/>
                  </a:cubicBezTo>
                  <a:cubicBezTo>
                    <a:pt x="527297" y="409439"/>
                    <a:pt x="520523" y="402665"/>
                    <a:pt x="512244" y="402665"/>
                  </a:cubicBezTo>
                  <a:cubicBezTo>
                    <a:pt x="512228" y="402665"/>
                    <a:pt x="510017" y="402665"/>
                    <a:pt x="203200" y="402665"/>
                  </a:cubicBezTo>
                  <a:cubicBezTo>
                    <a:pt x="203197" y="402665"/>
                    <a:pt x="203134" y="402665"/>
                    <a:pt x="201654" y="402665"/>
                  </a:cubicBezTo>
                  <a:lnTo>
                    <a:pt x="190830" y="402665"/>
                  </a:lnTo>
                  <a:cubicBezTo>
                    <a:pt x="188098" y="402665"/>
                    <a:pt x="185342" y="402665"/>
                    <a:pt x="182563" y="402665"/>
                  </a:cubicBezTo>
                  <a:cubicBezTo>
                    <a:pt x="168400" y="402665"/>
                    <a:pt x="144517" y="402665"/>
                    <a:pt x="104244" y="402665"/>
                  </a:cubicBezTo>
                  <a:close/>
                  <a:moveTo>
                    <a:pt x="104244" y="273210"/>
                  </a:moveTo>
                  <a:cubicBezTo>
                    <a:pt x="95934" y="273210"/>
                    <a:pt x="89136" y="279984"/>
                    <a:pt x="89136" y="288263"/>
                  </a:cubicBezTo>
                  <a:cubicBezTo>
                    <a:pt x="89136" y="296542"/>
                    <a:pt x="95934" y="303316"/>
                    <a:pt x="104244" y="303316"/>
                  </a:cubicBezTo>
                  <a:cubicBezTo>
                    <a:pt x="104244" y="303316"/>
                    <a:pt x="104244" y="303316"/>
                    <a:pt x="182563" y="303316"/>
                  </a:cubicBezTo>
                  <a:lnTo>
                    <a:pt x="183207" y="303316"/>
                  </a:lnTo>
                  <a:lnTo>
                    <a:pt x="187714" y="303316"/>
                  </a:lnTo>
                  <a:lnTo>
                    <a:pt x="199948" y="303316"/>
                  </a:lnTo>
                  <a:lnTo>
                    <a:pt x="203200" y="303316"/>
                  </a:lnTo>
                  <a:cubicBezTo>
                    <a:pt x="234538" y="303316"/>
                    <a:pt x="313464" y="303316"/>
                    <a:pt x="512244" y="303316"/>
                  </a:cubicBezTo>
                  <a:cubicBezTo>
                    <a:pt x="520523" y="303316"/>
                    <a:pt x="527297" y="296542"/>
                    <a:pt x="527297" y="288263"/>
                  </a:cubicBezTo>
                  <a:cubicBezTo>
                    <a:pt x="527297" y="279984"/>
                    <a:pt x="520523" y="273210"/>
                    <a:pt x="512244" y="273210"/>
                  </a:cubicBezTo>
                  <a:cubicBezTo>
                    <a:pt x="512228" y="273210"/>
                    <a:pt x="510017" y="273210"/>
                    <a:pt x="203200" y="273210"/>
                  </a:cubicBezTo>
                  <a:lnTo>
                    <a:pt x="201654" y="273210"/>
                  </a:lnTo>
                  <a:lnTo>
                    <a:pt x="190830" y="273210"/>
                  </a:lnTo>
                  <a:cubicBezTo>
                    <a:pt x="188098" y="273210"/>
                    <a:pt x="185342" y="273210"/>
                    <a:pt x="182563" y="273210"/>
                  </a:cubicBezTo>
                  <a:cubicBezTo>
                    <a:pt x="168400" y="273210"/>
                    <a:pt x="144517" y="273210"/>
                    <a:pt x="104244" y="273210"/>
                  </a:cubicBezTo>
                  <a:close/>
                  <a:moveTo>
                    <a:pt x="104244" y="144508"/>
                  </a:moveTo>
                  <a:cubicBezTo>
                    <a:pt x="95934" y="144508"/>
                    <a:pt x="89136" y="151282"/>
                    <a:pt x="89136" y="159561"/>
                  </a:cubicBezTo>
                  <a:cubicBezTo>
                    <a:pt x="89136" y="167840"/>
                    <a:pt x="95934" y="174613"/>
                    <a:pt x="104244" y="174613"/>
                  </a:cubicBezTo>
                  <a:cubicBezTo>
                    <a:pt x="104244" y="174613"/>
                    <a:pt x="104244" y="174613"/>
                    <a:pt x="182563" y="174613"/>
                  </a:cubicBezTo>
                  <a:lnTo>
                    <a:pt x="183207" y="174613"/>
                  </a:lnTo>
                  <a:lnTo>
                    <a:pt x="187714" y="174613"/>
                  </a:lnTo>
                  <a:lnTo>
                    <a:pt x="199948" y="174613"/>
                  </a:lnTo>
                  <a:lnTo>
                    <a:pt x="203200" y="174613"/>
                  </a:lnTo>
                  <a:cubicBezTo>
                    <a:pt x="234538" y="174613"/>
                    <a:pt x="313464" y="174613"/>
                    <a:pt x="512244" y="174613"/>
                  </a:cubicBezTo>
                  <a:cubicBezTo>
                    <a:pt x="520523" y="174613"/>
                    <a:pt x="527297" y="167840"/>
                    <a:pt x="527297" y="159561"/>
                  </a:cubicBezTo>
                  <a:cubicBezTo>
                    <a:pt x="527297" y="151282"/>
                    <a:pt x="520523" y="144508"/>
                    <a:pt x="512244" y="144508"/>
                  </a:cubicBezTo>
                  <a:cubicBezTo>
                    <a:pt x="512228" y="144508"/>
                    <a:pt x="510017" y="144508"/>
                    <a:pt x="203200" y="144508"/>
                  </a:cubicBezTo>
                  <a:cubicBezTo>
                    <a:pt x="203197" y="144508"/>
                    <a:pt x="203134" y="144508"/>
                    <a:pt x="201654" y="144508"/>
                  </a:cubicBezTo>
                  <a:lnTo>
                    <a:pt x="190830" y="144508"/>
                  </a:lnTo>
                  <a:cubicBezTo>
                    <a:pt x="188098" y="144508"/>
                    <a:pt x="185342" y="144508"/>
                    <a:pt x="182563" y="144508"/>
                  </a:cubicBezTo>
                  <a:cubicBezTo>
                    <a:pt x="168400" y="144508"/>
                    <a:pt x="144517" y="144508"/>
                    <a:pt x="104244" y="144508"/>
                  </a:cubicBezTo>
                  <a:close/>
                  <a:moveTo>
                    <a:pt x="19640" y="0"/>
                  </a:moveTo>
                  <a:cubicBezTo>
                    <a:pt x="19640" y="0"/>
                    <a:pt x="19640" y="0"/>
                    <a:pt x="182563" y="0"/>
                  </a:cubicBezTo>
                  <a:lnTo>
                    <a:pt x="183376" y="0"/>
                  </a:lnTo>
                  <a:lnTo>
                    <a:pt x="189067" y="0"/>
                  </a:lnTo>
                  <a:lnTo>
                    <a:pt x="203200" y="0"/>
                  </a:lnTo>
                  <a:cubicBezTo>
                    <a:pt x="238738" y="0"/>
                    <a:pt x="335476" y="0"/>
                    <a:pt x="598803" y="0"/>
                  </a:cubicBezTo>
                  <a:cubicBezTo>
                    <a:pt x="610094" y="0"/>
                    <a:pt x="619126" y="9032"/>
                    <a:pt x="619126" y="20321"/>
                  </a:cubicBezTo>
                  <a:cubicBezTo>
                    <a:pt x="619126" y="20338"/>
                    <a:pt x="619126" y="23413"/>
                    <a:pt x="619126" y="599105"/>
                  </a:cubicBezTo>
                  <a:cubicBezTo>
                    <a:pt x="619126" y="600610"/>
                    <a:pt x="618374" y="602116"/>
                    <a:pt x="618374" y="604374"/>
                  </a:cubicBezTo>
                  <a:cubicBezTo>
                    <a:pt x="618359" y="604374"/>
                    <a:pt x="616518" y="604374"/>
                    <a:pt x="385790" y="604374"/>
                  </a:cubicBezTo>
                  <a:cubicBezTo>
                    <a:pt x="377511" y="604374"/>
                    <a:pt x="370736" y="611147"/>
                    <a:pt x="370736" y="619426"/>
                  </a:cubicBezTo>
                  <a:cubicBezTo>
                    <a:pt x="370736" y="619440"/>
                    <a:pt x="370736" y="621189"/>
                    <a:pt x="370736" y="842209"/>
                  </a:cubicBezTo>
                  <a:cubicBezTo>
                    <a:pt x="369231" y="842209"/>
                    <a:pt x="367726" y="842962"/>
                    <a:pt x="366220" y="842962"/>
                  </a:cubicBezTo>
                  <a:cubicBezTo>
                    <a:pt x="366209" y="842962"/>
                    <a:pt x="364881" y="842962"/>
                    <a:pt x="203200" y="842962"/>
                  </a:cubicBezTo>
                  <a:lnTo>
                    <a:pt x="200332" y="842962"/>
                  </a:lnTo>
                  <a:lnTo>
                    <a:pt x="193520" y="842962"/>
                  </a:lnTo>
                  <a:cubicBezTo>
                    <a:pt x="189942" y="842962"/>
                    <a:pt x="186290" y="842962"/>
                    <a:pt x="182563" y="842962"/>
                  </a:cubicBezTo>
                  <a:cubicBezTo>
                    <a:pt x="160441" y="842962"/>
                    <a:pt x="114606" y="842962"/>
                    <a:pt x="19640" y="842962"/>
                  </a:cubicBezTo>
                  <a:cubicBezTo>
                    <a:pt x="9064" y="842962"/>
                    <a:pt x="0" y="833930"/>
                    <a:pt x="0" y="822641"/>
                  </a:cubicBezTo>
                  <a:cubicBezTo>
                    <a:pt x="0" y="822641"/>
                    <a:pt x="0" y="822641"/>
                    <a:pt x="0" y="20321"/>
                  </a:cubicBezTo>
                  <a:cubicBezTo>
                    <a:pt x="0" y="9032"/>
                    <a:pt x="9064" y="0"/>
                    <a:pt x="19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93" name="グループ化 92"/>
          <p:cNvGrpSpPr/>
          <p:nvPr/>
        </p:nvGrpSpPr>
        <p:grpSpPr>
          <a:xfrm>
            <a:off x="2834208" y="3841864"/>
            <a:ext cx="1016781" cy="981056"/>
            <a:chOff x="3084740" y="1800201"/>
            <a:chExt cx="1016781" cy="981056"/>
          </a:xfrm>
        </p:grpSpPr>
        <p:sp>
          <p:nvSpPr>
            <p:cNvPr id="94" name="Freeform 119"/>
            <p:cNvSpPr>
              <a:spLocks noChangeAspect="1"/>
            </p:cNvSpPr>
            <p:nvPr/>
          </p:nvSpPr>
          <p:spPr bwMode="gray">
            <a:xfrm>
              <a:off x="3291713" y="1800201"/>
              <a:ext cx="324732" cy="427171"/>
            </a:xfrm>
            <a:custGeom>
              <a:avLst/>
              <a:gdLst/>
              <a:ahLst/>
              <a:cxnLst/>
              <a:rect l="l" t="t" r="r" b="b"/>
              <a:pathLst>
                <a:path w="4168249" h="5483155">
                  <a:moveTo>
                    <a:pt x="3102898" y="3997087"/>
                  </a:moveTo>
                  <a:cubicBezTo>
                    <a:pt x="2863023" y="3997087"/>
                    <a:pt x="2668124" y="4192005"/>
                    <a:pt x="2668124" y="4428156"/>
                  </a:cubicBezTo>
                  <a:cubicBezTo>
                    <a:pt x="2668124" y="4602561"/>
                    <a:pt x="2770148" y="4749957"/>
                    <a:pt x="2915428" y="4818697"/>
                  </a:cubicBezTo>
                  <a:lnTo>
                    <a:pt x="2915436" y="4818677"/>
                  </a:lnTo>
                  <a:cubicBezTo>
                    <a:pt x="2971741" y="4848681"/>
                    <a:pt x="3035554" y="4863683"/>
                    <a:pt x="3103121" y="4863683"/>
                  </a:cubicBezTo>
                  <a:cubicBezTo>
                    <a:pt x="3339604" y="4863683"/>
                    <a:pt x="3534796" y="4668659"/>
                    <a:pt x="3534796" y="4428629"/>
                  </a:cubicBezTo>
                  <a:cubicBezTo>
                    <a:pt x="3534796" y="4264759"/>
                    <a:pt x="3442272" y="4121765"/>
                    <a:pt x="3302202" y="4048009"/>
                  </a:cubicBezTo>
                  <a:cubicBezTo>
                    <a:pt x="3301983" y="4048528"/>
                    <a:pt x="3301764" y="4049046"/>
                    <a:pt x="3301545" y="4049565"/>
                  </a:cubicBezTo>
                  <a:cubicBezTo>
                    <a:pt x="3241576" y="4015829"/>
                    <a:pt x="3174111" y="3997087"/>
                    <a:pt x="3102898" y="3997087"/>
                  </a:cubicBezTo>
                  <a:close/>
                  <a:moveTo>
                    <a:pt x="848765" y="3812836"/>
                  </a:moveTo>
                  <a:cubicBezTo>
                    <a:pt x="672513" y="3812836"/>
                    <a:pt x="533762" y="3955447"/>
                    <a:pt x="533762" y="4128081"/>
                  </a:cubicBezTo>
                  <a:cubicBezTo>
                    <a:pt x="533762" y="4249738"/>
                    <a:pt x="604533" y="4355298"/>
                    <a:pt x="708619" y="4406535"/>
                  </a:cubicBezTo>
                  <a:cubicBezTo>
                    <a:pt x="750290" y="4430095"/>
                    <a:pt x="798656" y="4442677"/>
                    <a:pt x="850168" y="4442677"/>
                  </a:cubicBezTo>
                  <a:cubicBezTo>
                    <a:pt x="1022650" y="4442677"/>
                    <a:pt x="1165136" y="4300165"/>
                    <a:pt x="1165136" y="4127649"/>
                  </a:cubicBezTo>
                  <a:cubicBezTo>
                    <a:pt x="1165136" y="3985137"/>
                    <a:pt x="1067645" y="3865126"/>
                    <a:pt x="936409" y="3827623"/>
                  </a:cubicBezTo>
                  <a:cubicBezTo>
                    <a:pt x="908462" y="3818083"/>
                    <a:pt x="879487" y="3812836"/>
                    <a:pt x="848765" y="3812836"/>
                  </a:cubicBezTo>
                  <a:close/>
                  <a:moveTo>
                    <a:pt x="2810082" y="3358626"/>
                  </a:moveTo>
                  <a:cubicBezTo>
                    <a:pt x="2851544" y="3357747"/>
                    <a:pt x="2893007" y="3379535"/>
                    <a:pt x="2915496" y="3416082"/>
                  </a:cubicBezTo>
                  <a:cubicBezTo>
                    <a:pt x="2915502" y="3416093"/>
                    <a:pt x="2916265" y="3417502"/>
                    <a:pt x="3012945" y="3596006"/>
                  </a:cubicBezTo>
                  <a:cubicBezTo>
                    <a:pt x="3099150" y="3581013"/>
                    <a:pt x="3174111" y="3592258"/>
                    <a:pt x="3211592" y="3596006"/>
                  </a:cubicBezTo>
                  <a:cubicBezTo>
                    <a:pt x="3211598" y="3595995"/>
                    <a:pt x="3212408" y="3594585"/>
                    <a:pt x="3312789" y="3419831"/>
                  </a:cubicBezTo>
                  <a:cubicBezTo>
                    <a:pt x="3342773" y="3371101"/>
                    <a:pt x="3406490" y="3348611"/>
                    <a:pt x="3458963" y="3371101"/>
                  </a:cubicBezTo>
                  <a:cubicBezTo>
                    <a:pt x="3458974" y="3371106"/>
                    <a:pt x="3459900" y="3371522"/>
                    <a:pt x="3538123" y="3406590"/>
                  </a:cubicBezTo>
                  <a:cubicBezTo>
                    <a:pt x="3552281" y="3412575"/>
                    <a:pt x="3575510" y="3422394"/>
                    <a:pt x="3613623" y="3438505"/>
                  </a:cubicBezTo>
                  <a:cubicBezTo>
                    <a:pt x="3666175" y="3461008"/>
                    <a:pt x="3696205" y="3521016"/>
                    <a:pt x="3681190" y="3573522"/>
                  </a:cubicBezTo>
                  <a:cubicBezTo>
                    <a:pt x="3681190" y="3573522"/>
                    <a:pt x="3681190" y="3573522"/>
                    <a:pt x="3621131" y="3772297"/>
                  </a:cubicBezTo>
                  <a:cubicBezTo>
                    <a:pt x="3673682" y="3813552"/>
                    <a:pt x="3722480" y="3862308"/>
                    <a:pt x="3763771" y="3914815"/>
                  </a:cubicBezTo>
                  <a:cubicBezTo>
                    <a:pt x="3763771" y="3914815"/>
                    <a:pt x="3763771" y="3914815"/>
                    <a:pt x="3958963" y="3862308"/>
                  </a:cubicBezTo>
                  <a:cubicBezTo>
                    <a:pt x="4015269" y="3847306"/>
                    <a:pt x="4075328" y="3877310"/>
                    <a:pt x="4097850" y="3929817"/>
                  </a:cubicBezTo>
                  <a:cubicBezTo>
                    <a:pt x="4097850" y="3929817"/>
                    <a:pt x="4097850" y="3929817"/>
                    <a:pt x="4161663" y="4083586"/>
                  </a:cubicBezTo>
                  <a:cubicBezTo>
                    <a:pt x="4180431" y="4136092"/>
                    <a:pt x="4157909" y="4203601"/>
                    <a:pt x="4109111" y="4229854"/>
                  </a:cubicBezTo>
                  <a:cubicBezTo>
                    <a:pt x="4109111" y="4229854"/>
                    <a:pt x="4109111" y="4229854"/>
                    <a:pt x="3932687" y="4327366"/>
                  </a:cubicBezTo>
                  <a:cubicBezTo>
                    <a:pt x="3940195" y="4394875"/>
                    <a:pt x="3940195" y="4462383"/>
                    <a:pt x="3932687" y="4529891"/>
                  </a:cubicBezTo>
                  <a:cubicBezTo>
                    <a:pt x="3932687" y="4529891"/>
                    <a:pt x="3932687" y="4529891"/>
                    <a:pt x="4105357" y="4627404"/>
                  </a:cubicBezTo>
                  <a:cubicBezTo>
                    <a:pt x="4154155" y="4657407"/>
                    <a:pt x="4176677" y="4721165"/>
                    <a:pt x="4154155" y="4773672"/>
                  </a:cubicBezTo>
                  <a:cubicBezTo>
                    <a:pt x="4154155" y="4773672"/>
                    <a:pt x="4154155" y="4773672"/>
                    <a:pt x="4090343" y="4927441"/>
                  </a:cubicBezTo>
                  <a:cubicBezTo>
                    <a:pt x="4067820" y="4979948"/>
                    <a:pt x="4004008" y="5009951"/>
                    <a:pt x="3951456" y="4994949"/>
                  </a:cubicBezTo>
                  <a:cubicBezTo>
                    <a:pt x="3951456" y="4994949"/>
                    <a:pt x="3951456" y="4994949"/>
                    <a:pt x="3763771" y="4938692"/>
                  </a:cubicBezTo>
                  <a:cubicBezTo>
                    <a:pt x="3718727" y="4994949"/>
                    <a:pt x="3669929" y="5043706"/>
                    <a:pt x="3613623" y="5088711"/>
                  </a:cubicBezTo>
                  <a:cubicBezTo>
                    <a:pt x="3613623" y="5088711"/>
                    <a:pt x="3613623" y="5088711"/>
                    <a:pt x="3666175" y="5276235"/>
                  </a:cubicBezTo>
                  <a:cubicBezTo>
                    <a:pt x="3681190" y="5328741"/>
                    <a:pt x="3651160" y="5388749"/>
                    <a:pt x="3598608" y="5411251"/>
                  </a:cubicBezTo>
                  <a:cubicBezTo>
                    <a:pt x="3598608" y="5411251"/>
                    <a:pt x="3598608" y="5411251"/>
                    <a:pt x="3440953" y="5475009"/>
                  </a:cubicBezTo>
                  <a:cubicBezTo>
                    <a:pt x="3388402" y="5497512"/>
                    <a:pt x="3324589" y="5471259"/>
                    <a:pt x="3298313" y="5422503"/>
                  </a:cubicBezTo>
                  <a:cubicBezTo>
                    <a:pt x="3298313" y="5422503"/>
                    <a:pt x="3298313" y="5422503"/>
                    <a:pt x="3208224" y="5257482"/>
                  </a:cubicBezTo>
                  <a:cubicBezTo>
                    <a:pt x="3170687" y="5264983"/>
                    <a:pt x="3099367" y="5276235"/>
                    <a:pt x="2990510" y="5261233"/>
                  </a:cubicBezTo>
                  <a:cubicBezTo>
                    <a:pt x="2990510" y="5261233"/>
                    <a:pt x="2990510" y="5261233"/>
                    <a:pt x="2896668" y="5418752"/>
                  </a:cubicBezTo>
                  <a:cubicBezTo>
                    <a:pt x="2870392" y="5467508"/>
                    <a:pt x="2802825" y="5490011"/>
                    <a:pt x="2754027" y="5467508"/>
                  </a:cubicBezTo>
                  <a:cubicBezTo>
                    <a:pt x="2754027" y="5467508"/>
                    <a:pt x="2754027" y="5467508"/>
                    <a:pt x="2709765" y="5450499"/>
                  </a:cubicBezTo>
                  <a:cubicBezTo>
                    <a:pt x="2709628" y="5450824"/>
                    <a:pt x="2709490" y="5451149"/>
                    <a:pt x="2709353" y="5451474"/>
                  </a:cubicBezTo>
                  <a:cubicBezTo>
                    <a:pt x="2709345" y="5451471"/>
                    <a:pt x="2708932" y="5451291"/>
                    <a:pt x="2686273" y="5441472"/>
                  </a:cubicBezTo>
                  <a:lnTo>
                    <a:pt x="2656431" y="5430004"/>
                  </a:lnTo>
                  <a:cubicBezTo>
                    <a:pt x="2656431" y="5430004"/>
                    <a:pt x="2656431" y="5430004"/>
                    <a:pt x="2656956" y="5428766"/>
                  </a:cubicBezTo>
                  <a:cubicBezTo>
                    <a:pt x="2641768" y="5422184"/>
                    <a:pt x="2622179" y="5413694"/>
                    <a:pt x="2596912" y="5402744"/>
                  </a:cubicBezTo>
                  <a:cubicBezTo>
                    <a:pt x="2544439" y="5380254"/>
                    <a:pt x="2514454" y="5316531"/>
                    <a:pt x="2533195" y="5264053"/>
                  </a:cubicBezTo>
                  <a:cubicBezTo>
                    <a:pt x="2533197" y="5264043"/>
                    <a:pt x="2533566" y="5262710"/>
                    <a:pt x="2581919" y="5087877"/>
                  </a:cubicBezTo>
                  <a:cubicBezTo>
                    <a:pt x="2525699" y="5042896"/>
                    <a:pt x="2473226" y="4990419"/>
                    <a:pt x="2431997" y="4930444"/>
                  </a:cubicBezTo>
                  <a:cubicBezTo>
                    <a:pt x="2431985" y="4930447"/>
                    <a:pt x="2430533" y="4930840"/>
                    <a:pt x="2252091" y="4979173"/>
                  </a:cubicBezTo>
                  <a:cubicBezTo>
                    <a:pt x="2195870" y="4994167"/>
                    <a:pt x="2135901" y="4964180"/>
                    <a:pt x="2113413" y="4911702"/>
                  </a:cubicBezTo>
                  <a:cubicBezTo>
                    <a:pt x="2113408" y="4911690"/>
                    <a:pt x="2112864" y="4910344"/>
                    <a:pt x="2049696" y="4754268"/>
                  </a:cubicBezTo>
                  <a:cubicBezTo>
                    <a:pt x="2030956" y="4701790"/>
                    <a:pt x="2053444" y="4638067"/>
                    <a:pt x="2102169" y="4611828"/>
                  </a:cubicBezTo>
                  <a:cubicBezTo>
                    <a:pt x="2102180" y="4611822"/>
                    <a:pt x="2103546" y="4611063"/>
                    <a:pt x="2270831" y="4518118"/>
                  </a:cubicBezTo>
                  <a:cubicBezTo>
                    <a:pt x="2263335" y="4446898"/>
                    <a:pt x="2263335" y="4375678"/>
                    <a:pt x="2274579" y="4308206"/>
                  </a:cubicBezTo>
                  <a:cubicBezTo>
                    <a:pt x="2274568" y="4308200"/>
                    <a:pt x="2273192" y="4307405"/>
                    <a:pt x="2105917" y="4210747"/>
                  </a:cubicBezTo>
                  <a:cubicBezTo>
                    <a:pt x="2057192" y="4184508"/>
                    <a:pt x="2034704" y="4117037"/>
                    <a:pt x="2057192" y="4068307"/>
                  </a:cubicBezTo>
                  <a:cubicBezTo>
                    <a:pt x="2057197" y="4068296"/>
                    <a:pt x="2057759" y="4066984"/>
                    <a:pt x="2124657" y="3910874"/>
                  </a:cubicBezTo>
                  <a:cubicBezTo>
                    <a:pt x="2143398" y="3858396"/>
                    <a:pt x="2207114" y="3832157"/>
                    <a:pt x="2259587" y="3847151"/>
                  </a:cubicBezTo>
                  <a:cubicBezTo>
                    <a:pt x="2259600" y="3847154"/>
                    <a:pt x="2261148" y="3847610"/>
                    <a:pt x="2450738" y="3903377"/>
                  </a:cubicBezTo>
                  <a:cubicBezTo>
                    <a:pt x="2495714" y="3847151"/>
                    <a:pt x="2544439" y="3802169"/>
                    <a:pt x="2600660" y="3760937"/>
                  </a:cubicBezTo>
                  <a:cubicBezTo>
                    <a:pt x="2600656" y="3760925"/>
                    <a:pt x="2600214" y="3759393"/>
                    <a:pt x="2544439" y="3566019"/>
                  </a:cubicBezTo>
                  <a:cubicBezTo>
                    <a:pt x="2529447" y="3513541"/>
                    <a:pt x="2563179" y="3449818"/>
                    <a:pt x="2611904" y="3431076"/>
                  </a:cubicBezTo>
                  <a:cubicBezTo>
                    <a:pt x="2611915" y="3431071"/>
                    <a:pt x="2613225" y="3430541"/>
                    <a:pt x="2769322" y="3367353"/>
                  </a:cubicBezTo>
                  <a:cubicBezTo>
                    <a:pt x="2782440" y="3361730"/>
                    <a:pt x="2796261" y="3358919"/>
                    <a:pt x="2810082" y="3358626"/>
                  </a:cubicBezTo>
                  <a:close/>
                  <a:moveTo>
                    <a:pt x="589485" y="3280859"/>
                  </a:moveTo>
                  <a:cubicBezTo>
                    <a:pt x="630794" y="3281563"/>
                    <a:pt x="671576" y="3303377"/>
                    <a:pt x="691263" y="3339968"/>
                  </a:cubicBezTo>
                  <a:cubicBezTo>
                    <a:pt x="691272" y="3339982"/>
                    <a:pt x="692021" y="3341285"/>
                    <a:pt x="762514" y="3463814"/>
                  </a:cubicBezTo>
                  <a:cubicBezTo>
                    <a:pt x="818765" y="3456308"/>
                    <a:pt x="860015" y="3452555"/>
                    <a:pt x="923766" y="3460061"/>
                  </a:cubicBezTo>
                  <a:cubicBezTo>
                    <a:pt x="923773" y="3460049"/>
                    <a:pt x="924437" y="3458867"/>
                    <a:pt x="991267" y="3339968"/>
                  </a:cubicBezTo>
                  <a:cubicBezTo>
                    <a:pt x="1021267" y="3291180"/>
                    <a:pt x="1085018" y="3268662"/>
                    <a:pt x="1137518" y="3291180"/>
                  </a:cubicBezTo>
                  <a:cubicBezTo>
                    <a:pt x="1137528" y="3291184"/>
                    <a:pt x="1137986" y="3291356"/>
                    <a:pt x="1160905" y="3299956"/>
                  </a:cubicBezTo>
                  <a:lnTo>
                    <a:pt x="1161386" y="3298825"/>
                  </a:lnTo>
                  <a:cubicBezTo>
                    <a:pt x="1161398" y="3298830"/>
                    <a:pt x="1162058" y="3299102"/>
                    <a:pt x="1197263" y="3313601"/>
                  </a:cubicBezTo>
                  <a:cubicBezTo>
                    <a:pt x="1197349" y="3313633"/>
                    <a:pt x="1197434" y="3313665"/>
                    <a:pt x="1197519" y="3313697"/>
                  </a:cubicBezTo>
                  <a:lnTo>
                    <a:pt x="1197516" y="3313705"/>
                  </a:lnTo>
                  <a:lnTo>
                    <a:pt x="1225129" y="3325078"/>
                  </a:lnTo>
                  <a:cubicBezTo>
                    <a:pt x="1277624" y="3347580"/>
                    <a:pt x="1307621" y="3411335"/>
                    <a:pt x="1292622" y="3463840"/>
                  </a:cubicBezTo>
                  <a:cubicBezTo>
                    <a:pt x="1292619" y="3463853"/>
                    <a:pt x="1292248" y="3465152"/>
                    <a:pt x="1255126" y="3595102"/>
                  </a:cubicBezTo>
                  <a:cubicBezTo>
                    <a:pt x="1300122" y="3628855"/>
                    <a:pt x="1341367" y="3666358"/>
                    <a:pt x="1375114" y="3711362"/>
                  </a:cubicBezTo>
                  <a:cubicBezTo>
                    <a:pt x="1375125" y="3711359"/>
                    <a:pt x="1376312" y="3711045"/>
                    <a:pt x="1502601" y="3677609"/>
                  </a:cubicBezTo>
                  <a:cubicBezTo>
                    <a:pt x="1555096" y="3662608"/>
                    <a:pt x="1618839" y="3692610"/>
                    <a:pt x="1637587" y="3741365"/>
                  </a:cubicBezTo>
                  <a:cubicBezTo>
                    <a:pt x="1637593" y="3741380"/>
                    <a:pt x="1638064" y="3742510"/>
                    <a:pt x="1675083" y="3831373"/>
                  </a:cubicBezTo>
                  <a:cubicBezTo>
                    <a:pt x="1697581" y="3883878"/>
                    <a:pt x="1675083" y="3947633"/>
                    <a:pt x="1626338" y="3973886"/>
                  </a:cubicBezTo>
                  <a:cubicBezTo>
                    <a:pt x="1626318" y="3973897"/>
                    <a:pt x="1624802" y="3974728"/>
                    <a:pt x="1510100" y="4037641"/>
                  </a:cubicBezTo>
                  <a:cubicBezTo>
                    <a:pt x="1517599" y="4093896"/>
                    <a:pt x="1517599" y="4153902"/>
                    <a:pt x="1510100" y="4210157"/>
                  </a:cubicBezTo>
                  <a:cubicBezTo>
                    <a:pt x="1510118" y="4210167"/>
                    <a:pt x="1511507" y="4210954"/>
                    <a:pt x="1622589" y="4273912"/>
                  </a:cubicBezTo>
                  <a:cubicBezTo>
                    <a:pt x="1675083" y="4300165"/>
                    <a:pt x="1693831" y="4363920"/>
                    <a:pt x="1675083" y="4416425"/>
                  </a:cubicBezTo>
                  <a:cubicBezTo>
                    <a:pt x="1675077" y="4416440"/>
                    <a:pt x="1674594" y="4417551"/>
                    <a:pt x="1637587" y="4502683"/>
                  </a:cubicBezTo>
                  <a:cubicBezTo>
                    <a:pt x="1615089" y="4555188"/>
                    <a:pt x="1555096" y="4585190"/>
                    <a:pt x="1498851" y="4570189"/>
                  </a:cubicBezTo>
                  <a:cubicBezTo>
                    <a:pt x="1498832" y="4570184"/>
                    <a:pt x="1497303" y="4569767"/>
                    <a:pt x="1375114" y="4536436"/>
                  </a:cubicBezTo>
                  <a:cubicBezTo>
                    <a:pt x="1341367" y="4581440"/>
                    <a:pt x="1300122" y="4622694"/>
                    <a:pt x="1255126" y="4656447"/>
                  </a:cubicBezTo>
                  <a:cubicBezTo>
                    <a:pt x="1255132" y="4656466"/>
                    <a:pt x="1255549" y="4657996"/>
                    <a:pt x="1288873" y="4780208"/>
                  </a:cubicBezTo>
                  <a:cubicBezTo>
                    <a:pt x="1303871" y="4836463"/>
                    <a:pt x="1273874" y="4896468"/>
                    <a:pt x="1221380" y="4918970"/>
                  </a:cubicBezTo>
                  <a:cubicBezTo>
                    <a:pt x="1221366" y="4918976"/>
                    <a:pt x="1220292" y="4919443"/>
                    <a:pt x="1135139" y="4956473"/>
                  </a:cubicBezTo>
                  <a:cubicBezTo>
                    <a:pt x="1082644" y="4975225"/>
                    <a:pt x="1018900" y="4952723"/>
                    <a:pt x="988904" y="4903969"/>
                  </a:cubicBezTo>
                  <a:cubicBezTo>
                    <a:pt x="988894" y="4903951"/>
                    <a:pt x="988117" y="4902533"/>
                    <a:pt x="925160" y="4787708"/>
                  </a:cubicBezTo>
                  <a:cubicBezTo>
                    <a:pt x="898913" y="4791459"/>
                    <a:pt x="835169" y="4806460"/>
                    <a:pt x="756427" y="4791459"/>
                  </a:cubicBezTo>
                  <a:cubicBezTo>
                    <a:pt x="756417" y="4791476"/>
                    <a:pt x="755631" y="4792863"/>
                    <a:pt x="692684" y="4903969"/>
                  </a:cubicBezTo>
                  <a:cubicBezTo>
                    <a:pt x="662687" y="4952723"/>
                    <a:pt x="598943" y="4975225"/>
                    <a:pt x="546449" y="4952723"/>
                  </a:cubicBezTo>
                  <a:cubicBezTo>
                    <a:pt x="546436" y="4952718"/>
                    <a:pt x="545789" y="4952446"/>
                    <a:pt x="511554" y="4938028"/>
                  </a:cubicBezTo>
                  <a:cubicBezTo>
                    <a:pt x="511457" y="4938256"/>
                    <a:pt x="511359" y="4938484"/>
                    <a:pt x="511262" y="4938712"/>
                  </a:cubicBezTo>
                  <a:cubicBezTo>
                    <a:pt x="511243" y="4938705"/>
                    <a:pt x="510263" y="4938355"/>
                    <a:pt x="458761" y="4919948"/>
                  </a:cubicBezTo>
                  <a:cubicBezTo>
                    <a:pt x="406260" y="4897430"/>
                    <a:pt x="376260" y="4833630"/>
                    <a:pt x="391260" y="4781090"/>
                  </a:cubicBezTo>
                  <a:cubicBezTo>
                    <a:pt x="391267" y="4781065"/>
                    <a:pt x="391776" y="4779286"/>
                    <a:pt x="428761" y="4649737"/>
                  </a:cubicBezTo>
                  <a:cubicBezTo>
                    <a:pt x="387510" y="4615961"/>
                    <a:pt x="350010" y="4574679"/>
                    <a:pt x="316259" y="4529644"/>
                  </a:cubicBezTo>
                  <a:cubicBezTo>
                    <a:pt x="316245" y="4529648"/>
                    <a:pt x="314876" y="4530029"/>
                    <a:pt x="181258" y="4567173"/>
                  </a:cubicBezTo>
                  <a:cubicBezTo>
                    <a:pt x="128757" y="4582185"/>
                    <a:pt x="65007" y="4552161"/>
                    <a:pt x="42507" y="4499620"/>
                  </a:cubicBezTo>
                  <a:cubicBezTo>
                    <a:pt x="42500" y="4499603"/>
                    <a:pt x="42036" y="4498418"/>
                    <a:pt x="8756" y="4413303"/>
                  </a:cubicBezTo>
                  <a:cubicBezTo>
                    <a:pt x="-13744" y="4364515"/>
                    <a:pt x="8756" y="4296963"/>
                    <a:pt x="57507" y="4270692"/>
                  </a:cubicBezTo>
                  <a:cubicBezTo>
                    <a:pt x="57518" y="4270686"/>
                    <a:pt x="58710" y="4270019"/>
                    <a:pt x="185008" y="4199387"/>
                  </a:cubicBezTo>
                  <a:cubicBezTo>
                    <a:pt x="177508" y="4146846"/>
                    <a:pt x="177508" y="4094305"/>
                    <a:pt x="185008" y="4041764"/>
                  </a:cubicBezTo>
                  <a:cubicBezTo>
                    <a:pt x="184995" y="4041757"/>
                    <a:pt x="183731" y="4041050"/>
                    <a:pt x="57507" y="3970459"/>
                  </a:cubicBezTo>
                  <a:cubicBezTo>
                    <a:pt x="8756" y="3944188"/>
                    <a:pt x="-13744" y="3876635"/>
                    <a:pt x="8756" y="3827848"/>
                  </a:cubicBezTo>
                  <a:cubicBezTo>
                    <a:pt x="8763" y="3827832"/>
                    <a:pt x="9255" y="3826651"/>
                    <a:pt x="46257" y="3737777"/>
                  </a:cubicBezTo>
                  <a:cubicBezTo>
                    <a:pt x="68757" y="3688989"/>
                    <a:pt x="128757" y="3658966"/>
                    <a:pt x="181258" y="3673978"/>
                  </a:cubicBezTo>
                  <a:cubicBezTo>
                    <a:pt x="181273" y="3673982"/>
                    <a:pt x="182700" y="3674357"/>
                    <a:pt x="323760" y="3711507"/>
                  </a:cubicBezTo>
                  <a:cubicBezTo>
                    <a:pt x="353760" y="3670225"/>
                    <a:pt x="391260" y="3636449"/>
                    <a:pt x="432511" y="3602672"/>
                  </a:cubicBezTo>
                  <a:cubicBezTo>
                    <a:pt x="432507" y="3602658"/>
                    <a:pt x="432135" y="3601281"/>
                    <a:pt x="395010" y="3463814"/>
                  </a:cubicBezTo>
                  <a:cubicBezTo>
                    <a:pt x="380010" y="3407520"/>
                    <a:pt x="410011" y="3347474"/>
                    <a:pt x="462511" y="3324956"/>
                  </a:cubicBezTo>
                  <a:cubicBezTo>
                    <a:pt x="462526" y="3324950"/>
                    <a:pt x="463660" y="3324456"/>
                    <a:pt x="548762" y="3287427"/>
                  </a:cubicBezTo>
                  <a:cubicBezTo>
                    <a:pt x="561887" y="3282736"/>
                    <a:pt x="575715" y="3280625"/>
                    <a:pt x="589485" y="3280859"/>
                  </a:cubicBezTo>
                  <a:close/>
                  <a:moveTo>
                    <a:pt x="1992734" y="1027055"/>
                  </a:moveTo>
                  <a:cubicBezTo>
                    <a:pt x="1617692" y="1027055"/>
                    <a:pt x="1310158" y="1334422"/>
                    <a:pt x="1310158" y="1709260"/>
                  </a:cubicBezTo>
                  <a:cubicBezTo>
                    <a:pt x="1310158" y="1874644"/>
                    <a:pt x="1371911" y="2026000"/>
                    <a:pt x="1473523" y="2141903"/>
                  </a:cubicBezTo>
                  <a:cubicBezTo>
                    <a:pt x="1596434" y="2290714"/>
                    <a:pt x="1783887" y="2387470"/>
                    <a:pt x="1992840" y="2387470"/>
                  </a:cubicBezTo>
                  <a:cubicBezTo>
                    <a:pt x="2367847" y="2387470"/>
                    <a:pt x="2671602" y="2083715"/>
                    <a:pt x="2671602" y="1708709"/>
                  </a:cubicBezTo>
                  <a:cubicBezTo>
                    <a:pt x="2671602" y="1504247"/>
                    <a:pt x="2578962" y="1320373"/>
                    <a:pt x="2434841" y="1198203"/>
                  </a:cubicBezTo>
                  <a:cubicBezTo>
                    <a:pt x="2317618" y="1092071"/>
                    <a:pt x="2162568" y="1027055"/>
                    <a:pt x="1992734" y="1027055"/>
                  </a:cubicBezTo>
                  <a:close/>
                  <a:moveTo>
                    <a:pt x="1797713" y="0"/>
                  </a:moveTo>
                  <a:cubicBezTo>
                    <a:pt x="1797732" y="0"/>
                    <a:pt x="1800384" y="0"/>
                    <a:pt x="2169004" y="0"/>
                  </a:cubicBezTo>
                  <a:cubicBezTo>
                    <a:pt x="2225260" y="0"/>
                    <a:pt x="2274016" y="44980"/>
                    <a:pt x="2281516" y="101206"/>
                  </a:cubicBezTo>
                  <a:cubicBezTo>
                    <a:pt x="2281519" y="101227"/>
                    <a:pt x="2281861" y="103959"/>
                    <a:pt x="2326521" y="461050"/>
                  </a:cubicBezTo>
                  <a:cubicBezTo>
                    <a:pt x="2427783" y="491037"/>
                    <a:pt x="2525294" y="528521"/>
                    <a:pt x="2619054" y="580999"/>
                  </a:cubicBezTo>
                  <a:cubicBezTo>
                    <a:pt x="2619073" y="580983"/>
                    <a:pt x="2621376" y="579142"/>
                    <a:pt x="2900335" y="356096"/>
                  </a:cubicBezTo>
                  <a:cubicBezTo>
                    <a:pt x="2945340" y="322360"/>
                    <a:pt x="3012848" y="326109"/>
                    <a:pt x="3054102" y="367341"/>
                  </a:cubicBezTo>
                  <a:cubicBezTo>
                    <a:pt x="3054113" y="367352"/>
                    <a:pt x="3055064" y="368302"/>
                    <a:pt x="3139804" y="452996"/>
                  </a:cubicBezTo>
                  <a:lnTo>
                    <a:pt x="3140360" y="452437"/>
                  </a:lnTo>
                  <a:cubicBezTo>
                    <a:pt x="3140375" y="452452"/>
                    <a:pt x="3141960" y="454037"/>
                    <a:pt x="3312863" y="624940"/>
                  </a:cubicBezTo>
                  <a:cubicBezTo>
                    <a:pt x="3354114" y="666191"/>
                    <a:pt x="3357864" y="733692"/>
                    <a:pt x="3324113" y="778693"/>
                  </a:cubicBezTo>
                  <a:cubicBezTo>
                    <a:pt x="3324099" y="778711"/>
                    <a:pt x="3322352" y="780939"/>
                    <a:pt x="3106609" y="1056197"/>
                  </a:cubicBezTo>
                  <a:cubicBezTo>
                    <a:pt x="3159110" y="1149949"/>
                    <a:pt x="3204111" y="1251201"/>
                    <a:pt x="3234111" y="1356203"/>
                  </a:cubicBezTo>
                  <a:cubicBezTo>
                    <a:pt x="3234131" y="1356205"/>
                    <a:pt x="3236734" y="1356517"/>
                    <a:pt x="3579117" y="1397453"/>
                  </a:cubicBezTo>
                  <a:cubicBezTo>
                    <a:pt x="3635368" y="1404953"/>
                    <a:pt x="3680369" y="1453704"/>
                    <a:pt x="3680369" y="1509955"/>
                  </a:cubicBezTo>
                  <a:cubicBezTo>
                    <a:pt x="3680369" y="1509978"/>
                    <a:pt x="3680369" y="1512840"/>
                    <a:pt x="3680369" y="1881211"/>
                  </a:cubicBezTo>
                  <a:cubicBezTo>
                    <a:pt x="3680369" y="1937462"/>
                    <a:pt x="3635368" y="1989963"/>
                    <a:pt x="3579117" y="1993713"/>
                  </a:cubicBezTo>
                  <a:cubicBezTo>
                    <a:pt x="3579099" y="1993716"/>
                    <a:pt x="3576623" y="1994018"/>
                    <a:pt x="3241612" y="2034964"/>
                  </a:cubicBezTo>
                  <a:cubicBezTo>
                    <a:pt x="3211611" y="2147466"/>
                    <a:pt x="3170360" y="2252468"/>
                    <a:pt x="3114109" y="2346219"/>
                  </a:cubicBezTo>
                  <a:cubicBezTo>
                    <a:pt x="3114124" y="2346238"/>
                    <a:pt x="3115883" y="2348468"/>
                    <a:pt x="3324113" y="2612474"/>
                  </a:cubicBezTo>
                  <a:cubicBezTo>
                    <a:pt x="3357864" y="2657475"/>
                    <a:pt x="3354114" y="2724976"/>
                    <a:pt x="3316613" y="2766226"/>
                  </a:cubicBezTo>
                  <a:cubicBezTo>
                    <a:pt x="3316598" y="2766241"/>
                    <a:pt x="3314633" y="2768206"/>
                    <a:pt x="3054108" y="3028731"/>
                  </a:cubicBezTo>
                  <a:cubicBezTo>
                    <a:pt x="3012858" y="3066232"/>
                    <a:pt x="2945357" y="3069982"/>
                    <a:pt x="2900356" y="3036231"/>
                  </a:cubicBezTo>
                  <a:cubicBezTo>
                    <a:pt x="2900341" y="3036219"/>
                    <a:pt x="2898346" y="3034647"/>
                    <a:pt x="2634101" y="2826227"/>
                  </a:cubicBezTo>
                  <a:cubicBezTo>
                    <a:pt x="2536600" y="2882478"/>
                    <a:pt x="2431598" y="2927479"/>
                    <a:pt x="2322846" y="2957480"/>
                  </a:cubicBezTo>
                  <a:cubicBezTo>
                    <a:pt x="2322843" y="2957502"/>
                    <a:pt x="2322504" y="2960246"/>
                    <a:pt x="2281595" y="3291235"/>
                  </a:cubicBezTo>
                  <a:cubicBezTo>
                    <a:pt x="2274095" y="3347486"/>
                    <a:pt x="2225344" y="3392487"/>
                    <a:pt x="2169093" y="3392487"/>
                  </a:cubicBezTo>
                  <a:cubicBezTo>
                    <a:pt x="2169073" y="3392487"/>
                    <a:pt x="2166338" y="3392487"/>
                    <a:pt x="1797837" y="3392487"/>
                  </a:cubicBezTo>
                  <a:cubicBezTo>
                    <a:pt x="1741586" y="3392487"/>
                    <a:pt x="1692835" y="3347486"/>
                    <a:pt x="1685335" y="3291235"/>
                  </a:cubicBezTo>
                  <a:cubicBezTo>
                    <a:pt x="1685333" y="3291215"/>
                    <a:pt x="1685010" y="3288546"/>
                    <a:pt x="1644084" y="2949980"/>
                  </a:cubicBezTo>
                  <a:cubicBezTo>
                    <a:pt x="1535333" y="2919979"/>
                    <a:pt x="1434081" y="2878728"/>
                    <a:pt x="1340329" y="2822477"/>
                  </a:cubicBezTo>
                  <a:cubicBezTo>
                    <a:pt x="1340312" y="2822490"/>
                    <a:pt x="1338155" y="2824175"/>
                    <a:pt x="1066575" y="3036231"/>
                  </a:cubicBezTo>
                  <a:cubicBezTo>
                    <a:pt x="1021574" y="3069982"/>
                    <a:pt x="954073" y="3066232"/>
                    <a:pt x="912822" y="3028731"/>
                  </a:cubicBezTo>
                  <a:cubicBezTo>
                    <a:pt x="912803" y="3028712"/>
                    <a:pt x="911010" y="3026919"/>
                    <a:pt x="740319" y="2856228"/>
                  </a:cubicBezTo>
                  <a:cubicBezTo>
                    <a:pt x="719433" y="2833922"/>
                    <a:pt x="689918" y="2805143"/>
                    <a:pt x="650084" y="2766302"/>
                  </a:cubicBezTo>
                  <a:cubicBezTo>
                    <a:pt x="612580" y="2725070"/>
                    <a:pt x="608830" y="2657599"/>
                    <a:pt x="642584" y="2612619"/>
                  </a:cubicBezTo>
                  <a:cubicBezTo>
                    <a:pt x="642599" y="2612600"/>
                    <a:pt x="644403" y="2610338"/>
                    <a:pt x="863858" y="2335239"/>
                  </a:cubicBezTo>
                  <a:cubicBezTo>
                    <a:pt x="811353" y="2241529"/>
                    <a:pt x="770098" y="2144072"/>
                    <a:pt x="743845" y="2039117"/>
                  </a:cubicBezTo>
                  <a:cubicBezTo>
                    <a:pt x="743823" y="2039114"/>
                    <a:pt x="741037" y="2038763"/>
                    <a:pt x="387555" y="1994137"/>
                  </a:cubicBezTo>
                  <a:cubicBezTo>
                    <a:pt x="331299" y="1990388"/>
                    <a:pt x="286294" y="1937911"/>
                    <a:pt x="286294" y="1881685"/>
                  </a:cubicBezTo>
                  <a:cubicBezTo>
                    <a:pt x="286294" y="1881662"/>
                    <a:pt x="286294" y="1878786"/>
                    <a:pt x="286294" y="1510596"/>
                  </a:cubicBezTo>
                  <a:cubicBezTo>
                    <a:pt x="286294" y="1454370"/>
                    <a:pt x="331299" y="1405641"/>
                    <a:pt x="387555" y="1398145"/>
                  </a:cubicBezTo>
                  <a:cubicBezTo>
                    <a:pt x="387573" y="1398143"/>
                    <a:pt x="390123" y="1397827"/>
                    <a:pt x="751346" y="1353164"/>
                  </a:cubicBezTo>
                  <a:cubicBezTo>
                    <a:pt x="777599" y="1251958"/>
                    <a:pt x="818853" y="1158249"/>
                    <a:pt x="871359" y="1068288"/>
                  </a:cubicBezTo>
                  <a:cubicBezTo>
                    <a:pt x="871344" y="1068268"/>
                    <a:pt x="869486" y="1065924"/>
                    <a:pt x="642584" y="779663"/>
                  </a:cubicBezTo>
                  <a:cubicBezTo>
                    <a:pt x="608830" y="734682"/>
                    <a:pt x="612580" y="667211"/>
                    <a:pt x="650084" y="625979"/>
                  </a:cubicBezTo>
                  <a:cubicBezTo>
                    <a:pt x="650103" y="625961"/>
                    <a:pt x="652294" y="623803"/>
                    <a:pt x="912614" y="367341"/>
                  </a:cubicBezTo>
                  <a:cubicBezTo>
                    <a:pt x="953868" y="326109"/>
                    <a:pt x="1021376" y="322360"/>
                    <a:pt x="1066381" y="356096"/>
                  </a:cubicBezTo>
                  <a:cubicBezTo>
                    <a:pt x="1066400" y="356110"/>
                    <a:pt x="1068702" y="357934"/>
                    <a:pt x="1355163" y="584747"/>
                  </a:cubicBezTo>
                  <a:cubicBezTo>
                    <a:pt x="1445173" y="536018"/>
                    <a:pt x="1538934" y="494786"/>
                    <a:pt x="1640195" y="468547"/>
                  </a:cubicBezTo>
                  <a:cubicBezTo>
                    <a:pt x="1640197" y="468527"/>
                    <a:pt x="1640532" y="465798"/>
                    <a:pt x="1685200" y="101206"/>
                  </a:cubicBezTo>
                  <a:cubicBezTo>
                    <a:pt x="1692701" y="44980"/>
                    <a:pt x="1741456" y="0"/>
                    <a:pt x="17977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5" name="右矢印 94"/>
            <p:cNvSpPr/>
            <p:nvPr/>
          </p:nvSpPr>
          <p:spPr bwMode="auto">
            <a:xfrm>
              <a:off x="3084740" y="2127096"/>
              <a:ext cx="1016781" cy="654161"/>
            </a:xfrm>
            <a:prstGeom prst="rightArrow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200" b="1" smtClean="0">
                  <a:solidFill>
                    <a:schemeClr val="bg1"/>
                  </a:solidFill>
                  <a:latin typeface="+mn-ea"/>
                </a:rPr>
                <a:t>作成</a:t>
              </a:r>
              <a:endParaRPr kumimoji="1" lang="ja-JP" altLang="en-US" sz="12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979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mtClean="0"/>
              <a:t>3.7 </a:t>
            </a:r>
            <a:r>
              <a:rPr lang="ja-JP" altLang="en-US" smtClean="0"/>
              <a:t>パラメータシート</a:t>
            </a:r>
            <a:r>
              <a:rPr lang="ja-JP" altLang="en-US"/>
              <a:t>の</a:t>
            </a:r>
            <a:r>
              <a:rPr lang="ja-JP" altLang="en-US" smtClean="0"/>
              <a:t>メニューグループ </a:t>
            </a:r>
            <a:r>
              <a:rPr lang="en-US" altLang="ja-JP" smtClean="0"/>
              <a:t>(1/2)</a:t>
            </a:r>
            <a:endParaRPr lang="en-US" altLang="ja-JP"/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66686" y="1340768"/>
            <a:ext cx="8525793" cy="2308743"/>
          </a:xfrm>
          <a:prstGeom prst="rect">
            <a:avLst/>
          </a:prstGeom>
          <a:noFill/>
          <a:ln w="57150">
            <a:solidFill>
              <a:schemeClr val="accent6">
                <a:lumMod val="90000"/>
                <a:lumOff val="10000"/>
              </a:schemeClr>
            </a:solidFill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77" name="コンテンツ プレースホルダー 2"/>
          <p:cNvSpPr txBox="1">
            <a:spLocks/>
          </p:cNvSpPr>
          <p:nvPr/>
        </p:nvSpPr>
        <p:spPr bwMode="gray">
          <a:xfrm>
            <a:off x="150451" y="692466"/>
            <a:ext cx="8962910" cy="57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ja-JP" altLang="en-US" sz="1600" u="sng" kern="0" smtClean="0"/>
              <a:t>用途が</a:t>
            </a:r>
            <a:r>
              <a:rPr lang="ja-JP" altLang="en-US" sz="1800" u="sng" kern="0"/>
              <a:t>「</a:t>
            </a:r>
            <a:r>
              <a:rPr lang="ja-JP" altLang="en-US" sz="1800" u="sng" kern="0" smtClean="0"/>
              <a:t>ホスト用」</a:t>
            </a:r>
            <a:r>
              <a:rPr lang="ja-JP" altLang="en-US" sz="1600" kern="0" smtClean="0"/>
              <a:t>のパラメータ</a:t>
            </a:r>
            <a:r>
              <a:rPr lang="ja-JP" altLang="en-US" sz="1600" kern="0"/>
              <a:t>シート</a:t>
            </a:r>
            <a:r>
              <a:rPr lang="ja-JP" altLang="en-US" sz="1600" kern="0" smtClean="0"/>
              <a:t>の「ホスト用メニューグループ」と</a:t>
            </a:r>
            <a:r>
              <a:rPr lang="en-US" altLang="ja-JP" sz="1600" kern="0" smtClean="0"/>
              <a:t/>
            </a:r>
            <a:br>
              <a:rPr lang="en-US" altLang="ja-JP" sz="1600" kern="0" smtClean="0"/>
            </a:br>
            <a:r>
              <a:rPr lang="ja-JP" altLang="en-US" sz="1600" kern="0" smtClean="0"/>
              <a:t>「参照用メニューグループ」の</a:t>
            </a:r>
            <a:r>
              <a:rPr lang="ja-JP" altLang="en-US" sz="1600" kern="0"/>
              <a:t>関係は下図の通りです。</a:t>
            </a:r>
            <a:endParaRPr lang="en-US" altLang="ja-JP" sz="1600" kern="0"/>
          </a:p>
          <a:p>
            <a:pPr marL="0" indent="0">
              <a:buNone/>
            </a:pPr>
            <a:endParaRPr lang="en-US" altLang="ja-JP" sz="1600" kern="0"/>
          </a:p>
        </p:txBody>
      </p:sp>
      <p:grpSp>
        <p:nvGrpSpPr>
          <p:cNvPr id="38" name="グループ化 37"/>
          <p:cNvGrpSpPr/>
          <p:nvPr/>
        </p:nvGrpSpPr>
        <p:grpSpPr>
          <a:xfrm>
            <a:off x="2043348" y="4346746"/>
            <a:ext cx="1801403" cy="1237225"/>
            <a:chOff x="5687333" y="4894970"/>
            <a:chExt cx="1317110" cy="897177"/>
          </a:xfrm>
        </p:grpSpPr>
        <p:grpSp>
          <p:nvGrpSpPr>
            <p:cNvPr id="48" name="グループ化 47"/>
            <p:cNvGrpSpPr>
              <a:grpSpLocks noChangeAspect="1"/>
            </p:cNvGrpSpPr>
            <p:nvPr/>
          </p:nvGrpSpPr>
          <p:grpSpPr bwMode="gray">
            <a:xfrm>
              <a:off x="6053923" y="4894970"/>
              <a:ext cx="576739" cy="642303"/>
              <a:chOff x="863600" y="1071564"/>
              <a:chExt cx="823913" cy="91757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50" name="フリーフォーム 49"/>
              <p:cNvSpPr>
                <a:spLocks noChangeAspect="1"/>
              </p:cNvSpPr>
              <p:nvPr/>
            </p:nvSpPr>
            <p:spPr bwMode="gray">
              <a:xfrm>
                <a:off x="863600" y="1071564"/>
                <a:ext cx="823913" cy="917576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51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49" name="テキスト ボックス 48"/>
            <p:cNvSpPr txBox="1"/>
            <p:nvPr/>
          </p:nvSpPr>
          <p:spPr>
            <a:xfrm>
              <a:off x="5687333" y="5568962"/>
              <a:ext cx="1317110" cy="223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b="1" smtClean="0">
                  <a:solidFill>
                    <a:schemeClr val="accent6">
                      <a:lumMod val="50000"/>
                      <a:lumOff val="50000"/>
                    </a:schemeClr>
                  </a:solidFill>
                </a:rPr>
                <a:t>設計担当者</a:t>
              </a:r>
              <a:endParaRPr kumimoji="1" lang="ja-JP" altLang="en-US" sz="1400" b="1">
                <a:solidFill>
                  <a:schemeClr val="accent6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29" name="円形吹き出し 128"/>
          <p:cNvSpPr/>
          <p:nvPr/>
        </p:nvSpPr>
        <p:spPr bwMode="auto">
          <a:xfrm>
            <a:off x="179513" y="3861048"/>
            <a:ext cx="2526172" cy="777965"/>
          </a:xfrm>
          <a:prstGeom prst="wedgeEllipseCallout">
            <a:avLst>
              <a:gd name="adj1" fmla="val 38733"/>
              <a:gd name="adj2" fmla="val 63274"/>
            </a:avLst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>
                <a:solidFill>
                  <a:schemeClr val="accent6">
                    <a:lumMod val="50000"/>
                    <a:lumOff val="50000"/>
                  </a:schemeClr>
                </a:solidFill>
              </a:rPr>
              <a:t>パラメータ設計が完了した</a:t>
            </a:r>
            <a:r>
              <a:rPr lang="ja-JP" altLang="en-US" sz="1200" b="1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ので、</a:t>
            </a:r>
            <a:endParaRPr lang="en-US" altLang="ja-JP" sz="1200" b="1" smtClean="0">
              <a:solidFill>
                <a:schemeClr val="accent6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ja-JP" altLang="en-US" sz="1200" b="1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パラメータシート</a:t>
            </a:r>
            <a:r>
              <a:rPr lang="ja-JP" altLang="en-US" sz="1200" b="1">
                <a:solidFill>
                  <a:schemeClr val="accent6">
                    <a:lumMod val="50000"/>
                    <a:lumOff val="50000"/>
                  </a:schemeClr>
                </a:solidFill>
              </a:rPr>
              <a:t>へ登録します</a:t>
            </a:r>
            <a:r>
              <a:rPr lang="ja-JP" altLang="en-US" sz="1200" b="1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。</a:t>
            </a:r>
            <a:endParaRPr lang="ja-JP" altLang="en-US" sz="1200" b="1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9" name="グループ化 58"/>
          <p:cNvGrpSpPr/>
          <p:nvPr/>
        </p:nvGrpSpPr>
        <p:grpSpPr>
          <a:xfrm>
            <a:off x="5305624" y="4341476"/>
            <a:ext cx="1874833" cy="1247764"/>
            <a:chOff x="5680958" y="4894973"/>
            <a:chExt cx="1317111" cy="881604"/>
          </a:xfrm>
        </p:grpSpPr>
        <p:grpSp>
          <p:nvGrpSpPr>
            <p:cNvPr id="60" name="グループ化 59"/>
            <p:cNvGrpSpPr>
              <a:grpSpLocks noChangeAspect="1"/>
            </p:cNvGrpSpPr>
            <p:nvPr/>
          </p:nvGrpSpPr>
          <p:grpSpPr bwMode="gray">
            <a:xfrm>
              <a:off x="6053924" y="4894973"/>
              <a:ext cx="576739" cy="642298"/>
              <a:chOff x="863602" y="1071559"/>
              <a:chExt cx="823913" cy="917568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62" name="フリーフォーム 61"/>
              <p:cNvSpPr>
                <a:spLocks noChangeAspect="1"/>
              </p:cNvSpPr>
              <p:nvPr/>
            </p:nvSpPr>
            <p:spPr bwMode="gray">
              <a:xfrm>
                <a:off x="863602" y="1071559"/>
                <a:ext cx="823913" cy="917568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3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61" name="テキスト ボックス 60"/>
            <p:cNvSpPr txBox="1"/>
            <p:nvPr/>
          </p:nvSpPr>
          <p:spPr>
            <a:xfrm>
              <a:off x="5680958" y="5559118"/>
              <a:ext cx="1317111" cy="217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b="1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運用担当者</a:t>
              </a:r>
              <a:endParaRPr kumimoji="1" lang="ja-JP" altLang="en-US" sz="1400" b="1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31" name="円形吹き出し 130"/>
          <p:cNvSpPr/>
          <p:nvPr/>
        </p:nvSpPr>
        <p:spPr bwMode="auto">
          <a:xfrm>
            <a:off x="6597144" y="4005070"/>
            <a:ext cx="2503824" cy="712275"/>
          </a:xfrm>
          <a:prstGeom prst="wedgeEllipseCallout">
            <a:avLst>
              <a:gd name="adj1" fmla="val -41056"/>
              <a:gd name="adj2" fmla="val 58867"/>
            </a:avLst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ホストの</a:t>
            </a:r>
            <a:r>
              <a:rPr lang="ja-JP" altLang="en-US" sz="12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現在のある</a:t>
            </a:r>
            <a:r>
              <a:rPr lang="ja-JP" altLang="en-US" sz="1200" b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べき</a:t>
            </a:r>
            <a:endParaRPr lang="en-US" altLang="ja-JP" sz="1200" b="1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ja-JP" altLang="en-US" sz="1200" b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パラメータを確認</a:t>
            </a:r>
            <a:r>
              <a:rPr lang="ja-JP" altLang="en-US" sz="12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したい</a:t>
            </a:r>
            <a:r>
              <a:rPr lang="ja-JP" altLang="en-US" sz="1200" b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。</a:t>
            </a:r>
            <a:endParaRPr lang="ja-JP" altLang="en-US" sz="12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3034436" y="3876793"/>
            <a:ext cx="1415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パラメータ</a:t>
            </a:r>
            <a:endParaRPr kumimoji="1" lang="en-US" altLang="ja-JP" sz="1400" b="1" smtClean="0">
              <a:solidFill>
                <a:schemeClr val="accent6">
                  <a:lumMod val="50000"/>
                  <a:lumOff val="50000"/>
                </a:schemeClr>
              </a:solidFill>
            </a:endParaRPr>
          </a:p>
          <a:p>
            <a:r>
              <a:rPr kumimoji="1" lang="ja-JP" altLang="en-US" sz="1400" b="1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を登録</a:t>
            </a:r>
            <a:endParaRPr kumimoji="1" lang="ja-JP" altLang="en-US" sz="1400" b="1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5118684" y="3876793"/>
            <a:ext cx="1212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パラメータ</a:t>
            </a:r>
            <a:endParaRPr lang="en-US" altLang="ja-JP" sz="1400" b="1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ja-JP" altLang="en-US" sz="1400" b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を参照</a:t>
            </a:r>
            <a:endParaRPr kumimoji="1" lang="ja-JP" altLang="en-US" sz="14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0" name="図 1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489" y="2305783"/>
            <a:ext cx="1136199" cy="1136199"/>
          </a:xfrm>
          <a:prstGeom prst="rect">
            <a:avLst/>
          </a:prstGeom>
        </p:spPr>
      </p:pic>
      <p:sp>
        <p:nvSpPr>
          <p:cNvPr id="151" name="テキスト ボックス 150"/>
          <p:cNvSpPr txBox="1"/>
          <p:nvPr/>
        </p:nvSpPr>
        <p:spPr>
          <a:xfrm>
            <a:off x="5127454" y="1751868"/>
            <a:ext cx="205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参照用</a:t>
            </a:r>
            <a:endParaRPr lang="en-US" altLang="ja-JP" sz="1400" b="1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ja-JP" altLang="en-US" sz="1400" b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メニューグループ</a:t>
            </a:r>
            <a:r>
              <a:rPr lang="ja-JP" altLang="en-US" sz="1100" b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ja-JP" altLang="en-US" sz="11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6" name="Freeform 119"/>
          <p:cNvSpPr>
            <a:spLocks noChangeAspect="1"/>
          </p:cNvSpPr>
          <p:nvPr/>
        </p:nvSpPr>
        <p:spPr bwMode="gray">
          <a:xfrm rot="20926790" flipH="1">
            <a:off x="4367778" y="2213800"/>
            <a:ext cx="373265" cy="514102"/>
          </a:xfrm>
          <a:custGeom>
            <a:avLst/>
            <a:gdLst/>
            <a:ahLst/>
            <a:cxnLst/>
            <a:rect l="l" t="t" r="r" b="b"/>
            <a:pathLst>
              <a:path w="4168249" h="5483155">
                <a:moveTo>
                  <a:pt x="3102898" y="3997087"/>
                </a:moveTo>
                <a:cubicBezTo>
                  <a:pt x="2863023" y="3997087"/>
                  <a:pt x="2668124" y="4192005"/>
                  <a:pt x="2668124" y="4428156"/>
                </a:cubicBezTo>
                <a:cubicBezTo>
                  <a:pt x="2668124" y="4602561"/>
                  <a:pt x="2770148" y="4749957"/>
                  <a:pt x="2915428" y="4818697"/>
                </a:cubicBezTo>
                <a:lnTo>
                  <a:pt x="2915436" y="4818677"/>
                </a:lnTo>
                <a:cubicBezTo>
                  <a:pt x="2971741" y="4848681"/>
                  <a:pt x="3035554" y="4863683"/>
                  <a:pt x="3103121" y="4863683"/>
                </a:cubicBezTo>
                <a:cubicBezTo>
                  <a:pt x="3339604" y="4863683"/>
                  <a:pt x="3534796" y="4668659"/>
                  <a:pt x="3534796" y="4428629"/>
                </a:cubicBezTo>
                <a:cubicBezTo>
                  <a:pt x="3534796" y="4264759"/>
                  <a:pt x="3442272" y="4121765"/>
                  <a:pt x="3302202" y="4048009"/>
                </a:cubicBezTo>
                <a:cubicBezTo>
                  <a:pt x="3301983" y="4048528"/>
                  <a:pt x="3301764" y="4049046"/>
                  <a:pt x="3301545" y="4049565"/>
                </a:cubicBezTo>
                <a:cubicBezTo>
                  <a:pt x="3241576" y="4015829"/>
                  <a:pt x="3174111" y="3997087"/>
                  <a:pt x="3102898" y="3997087"/>
                </a:cubicBezTo>
                <a:close/>
                <a:moveTo>
                  <a:pt x="848765" y="3812836"/>
                </a:moveTo>
                <a:cubicBezTo>
                  <a:pt x="672513" y="3812836"/>
                  <a:pt x="533762" y="3955447"/>
                  <a:pt x="533762" y="4128081"/>
                </a:cubicBezTo>
                <a:cubicBezTo>
                  <a:pt x="533762" y="4249738"/>
                  <a:pt x="604533" y="4355298"/>
                  <a:pt x="708619" y="4406535"/>
                </a:cubicBezTo>
                <a:cubicBezTo>
                  <a:pt x="750290" y="4430095"/>
                  <a:pt x="798656" y="4442677"/>
                  <a:pt x="850168" y="4442677"/>
                </a:cubicBezTo>
                <a:cubicBezTo>
                  <a:pt x="1022650" y="4442677"/>
                  <a:pt x="1165136" y="4300165"/>
                  <a:pt x="1165136" y="4127649"/>
                </a:cubicBezTo>
                <a:cubicBezTo>
                  <a:pt x="1165136" y="3985137"/>
                  <a:pt x="1067645" y="3865126"/>
                  <a:pt x="936409" y="3827623"/>
                </a:cubicBezTo>
                <a:cubicBezTo>
                  <a:pt x="908462" y="3818083"/>
                  <a:pt x="879487" y="3812836"/>
                  <a:pt x="848765" y="3812836"/>
                </a:cubicBezTo>
                <a:close/>
                <a:moveTo>
                  <a:pt x="2810082" y="3358626"/>
                </a:moveTo>
                <a:cubicBezTo>
                  <a:pt x="2851544" y="3357747"/>
                  <a:pt x="2893007" y="3379535"/>
                  <a:pt x="2915496" y="3416082"/>
                </a:cubicBezTo>
                <a:cubicBezTo>
                  <a:pt x="2915502" y="3416093"/>
                  <a:pt x="2916265" y="3417502"/>
                  <a:pt x="3012945" y="3596006"/>
                </a:cubicBezTo>
                <a:cubicBezTo>
                  <a:pt x="3099150" y="3581013"/>
                  <a:pt x="3174111" y="3592258"/>
                  <a:pt x="3211592" y="3596006"/>
                </a:cubicBezTo>
                <a:cubicBezTo>
                  <a:pt x="3211598" y="3595995"/>
                  <a:pt x="3212408" y="3594585"/>
                  <a:pt x="3312789" y="3419831"/>
                </a:cubicBezTo>
                <a:cubicBezTo>
                  <a:pt x="3342773" y="3371101"/>
                  <a:pt x="3406490" y="3348611"/>
                  <a:pt x="3458963" y="3371101"/>
                </a:cubicBezTo>
                <a:cubicBezTo>
                  <a:pt x="3458974" y="3371106"/>
                  <a:pt x="3459900" y="3371522"/>
                  <a:pt x="3538123" y="3406590"/>
                </a:cubicBezTo>
                <a:cubicBezTo>
                  <a:pt x="3552281" y="3412575"/>
                  <a:pt x="3575510" y="3422394"/>
                  <a:pt x="3613623" y="3438505"/>
                </a:cubicBezTo>
                <a:cubicBezTo>
                  <a:pt x="3666175" y="3461008"/>
                  <a:pt x="3696205" y="3521016"/>
                  <a:pt x="3681190" y="3573522"/>
                </a:cubicBezTo>
                <a:cubicBezTo>
                  <a:pt x="3681190" y="3573522"/>
                  <a:pt x="3681190" y="3573522"/>
                  <a:pt x="3621131" y="3772297"/>
                </a:cubicBezTo>
                <a:cubicBezTo>
                  <a:pt x="3673682" y="3813552"/>
                  <a:pt x="3722480" y="3862308"/>
                  <a:pt x="3763771" y="3914815"/>
                </a:cubicBezTo>
                <a:cubicBezTo>
                  <a:pt x="3763771" y="3914815"/>
                  <a:pt x="3763771" y="3914815"/>
                  <a:pt x="3958963" y="3862308"/>
                </a:cubicBezTo>
                <a:cubicBezTo>
                  <a:pt x="4015269" y="3847306"/>
                  <a:pt x="4075328" y="3877310"/>
                  <a:pt x="4097850" y="3929817"/>
                </a:cubicBezTo>
                <a:cubicBezTo>
                  <a:pt x="4097850" y="3929817"/>
                  <a:pt x="4097850" y="3929817"/>
                  <a:pt x="4161663" y="4083586"/>
                </a:cubicBezTo>
                <a:cubicBezTo>
                  <a:pt x="4180431" y="4136092"/>
                  <a:pt x="4157909" y="4203601"/>
                  <a:pt x="4109111" y="4229854"/>
                </a:cubicBezTo>
                <a:cubicBezTo>
                  <a:pt x="4109111" y="4229854"/>
                  <a:pt x="4109111" y="4229854"/>
                  <a:pt x="3932687" y="4327366"/>
                </a:cubicBezTo>
                <a:cubicBezTo>
                  <a:pt x="3940195" y="4394875"/>
                  <a:pt x="3940195" y="4462383"/>
                  <a:pt x="3932687" y="4529891"/>
                </a:cubicBezTo>
                <a:cubicBezTo>
                  <a:pt x="3932687" y="4529891"/>
                  <a:pt x="3932687" y="4529891"/>
                  <a:pt x="4105357" y="4627404"/>
                </a:cubicBezTo>
                <a:cubicBezTo>
                  <a:pt x="4154155" y="4657407"/>
                  <a:pt x="4176677" y="4721165"/>
                  <a:pt x="4154155" y="4773672"/>
                </a:cubicBezTo>
                <a:cubicBezTo>
                  <a:pt x="4154155" y="4773672"/>
                  <a:pt x="4154155" y="4773672"/>
                  <a:pt x="4090343" y="4927441"/>
                </a:cubicBezTo>
                <a:cubicBezTo>
                  <a:pt x="4067820" y="4979948"/>
                  <a:pt x="4004008" y="5009951"/>
                  <a:pt x="3951456" y="4994949"/>
                </a:cubicBezTo>
                <a:cubicBezTo>
                  <a:pt x="3951456" y="4994949"/>
                  <a:pt x="3951456" y="4994949"/>
                  <a:pt x="3763771" y="4938692"/>
                </a:cubicBezTo>
                <a:cubicBezTo>
                  <a:pt x="3718727" y="4994949"/>
                  <a:pt x="3669929" y="5043706"/>
                  <a:pt x="3613623" y="5088711"/>
                </a:cubicBezTo>
                <a:cubicBezTo>
                  <a:pt x="3613623" y="5088711"/>
                  <a:pt x="3613623" y="5088711"/>
                  <a:pt x="3666175" y="5276235"/>
                </a:cubicBezTo>
                <a:cubicBezTo>
                  <a:pt x="3681190" y="5328741"/>
                  <a:pt x="3651160" y="5388749"/>
                  <a:pt x="3598608" y="5411251"/>
                </a:cubicBezTo>
                <a:cubicBezTo>
                  <a:pt x="3598608" y="5411251"/>
                  <a:pt x="3598608" y="5411251"/>
                  <a:pt x="3440953" y="5475009"/>
                </a:cubicBezTo>
                <a:cubicBezTo>
                  <a:pt x="3388402" y="5497512"/>
                  <a:pt x="3324589" y="5471259"/>
                  <a:pt x="3298313" y="5422503"/>
                </a:cubicBezTo>
                <a:cubicBezTo>
                  <a:pt x="3298313" y="5422503"/>
                  <a:pt x="3298313" y="5422503"/>
                  <a:pt x="3208224" y="5257482"/>
                </a:cubicBezTo>
                <a:cubicBezTo>
                  <a:pt x="3170687" y="5264983"/>
                  <a:pt x="3099367" y="5276235"/>
                  <a:pt x="2990510" y="5261233"/>
                </a:cubicBezTo>
                <a:cubicBezTo>
                  <a:pt x="2990510" y="5261233"/>
                  <a:pt x="2990510" y="5261233"/>
                  <a:pt x="2896668" y="5418752"/>
                </a:cubicBezTo>
                <a:cubicBezTo>
                  <a:pt x="2870392" y="5467508"/>
                  <a:pt x="2802825" y="5490011"/>
                  <a:pt x="2754027" y="5467508"/>
                </a:cubicBezTo>
                <a:cubicBezTo>
                  <a:pt x="2754027" y="5467508"/>
                  <a:pt x="2754027" y="5467508"/>
                  <a:pt x="2709765" y="5450499"/>
                </a:cubicBezTo>
                <a:cubicBezTo>
                  <a:pt x="2709628" y="5450824"/>
                  <a:pt x="2709490" y="5451149"/>
                  <a:pt x="2709353" y="5451474"/>
                </a:cubicBezTo>
                <a:cubicBezTo>
                  <a:pt x="2709345" y="5451471"/>
                  <a:pt x="2708932" y="5451291"/>
                  <a:pt x="2686273" y="5441472"/>
                </a:cubicBezTo>
                <a:lnTo>
                  <a:pt x="2656431" y="5430004"/>
                </a:lnTo>
                <a:cubicBezTo>
                  <a:pt x="2656431" y="5430004"/>
                  <a:pt x="2656431" y="5430004"/>
                  <a:pt x="2656956" y="5428766"/>
                </a:cubicBezTo>
                <a:cubicBezTo>
                  <a:pt x="2641768" y="5422184"/>
                  <a:pt x="2622179" y="5413694"/>
                  <a:pt x="2596912" y="5402744"/>
                </a:cubicBezTo>
                <a:cubicBezTo>
                  <a:pt x="2544439" y="5380254"/>
                  <a:pt x="2514454" y="5316531"/>
                  <a:pt x="2533195" y="5264053"/>
                </a:cubicBezTo>
                <a:cubicBezTo>
                  <a:pt x="2533197" y="5264043"/>
                  <a:pt x="2533566" y="5262710"/>
                  <a:pt x="2581919" y="5087877"/>
                </a:cubicBezTo>
                <a:cubicBezTo>
                  <a:pt x="2525699" y="5042896"/>
                  <a:pt x="2473226" y="4990419"/>
                  <a:pt x="2431997" y="4930444"/>
                </a:cubicBezTo>
                <a:cubicBezTo>
                  <a:pt x="2431985" y="4930447"/>
                  <a:pt x="2430533" y="4930840"/>
                  <a:pt x="2252091" y="4979173"/>
                </a:cubicBezTo>
                <a:cubicBezTo>
                  <a:pt x="2195870" y="4994167"/>
                  <a:pt x="2135901" y="4964180"/>
                  <a:pt x="2113413" y="4911702"/>
                </a:cubicBezTo>
                <a:cubicBezTo>
                  <a:pt x="2113408" y="4911690"/>
                  <a:pt x="2112864" y="4910344"/>
                  <a:pt x="2049696" y="4754268"/>
                </a:cubicBezTo>
                <a:cubicBezTo>
                  <a:pt x="2030956" y="4701790"/>
                  <a:pt x="2053444" y="4638067"/>
                  <a:pt x="2102169" y="4611828"/>
                </a:cubicBezTo>
                <a:cubicBezTo>
                  <a:pt x="2102180" y="4611822"/>
                  <a:pt x="2103546" y="4611063"/>
                  <a:pt x="2270831" y="4518118"/>
                </a:cubicBezTo>
                <a:cubicBezTo>
                  <a:pt x="2263335" y="4446898"/>
                  <a:pt x="2263335" y="4375678"/>
                  <a:pt x="2274579" y="4308206"/>
                </a:cubicBezTo>
                <a:cubicBezTo>
                  <a:pt x="2274568" y="4308200"/>
                  <a:pt x="2273192" y="4307405"/>
                  <a:pt x="2105917" y="4210747"/>
                </a:cubicBezTo>
                <a:cubicBezTo>
                  <a:pt x="2057192" y="4184508"/>
                  <a:pt x="2034704" y="4117037"/>
                  <a:pt x="2057192" y="4068307"/>
                </a:cubicBezTo>
                <a:cubicBezTo>
                  <a:pt x="2057197" y="4068296"/>
                  <a:pt x="2057759" y="4066984"/>
                  <a:pt x="2124657" y="3910874"/>
                </a:cubicBezTo>
                <a:cubicBezTo>
                  <a:pt x="2143398" y="3858396"/>
                  <a:pt x="2207114" y="3832157"/>
                  <a:pt x="2259587" y="3847151"/>
                </a:cubicBezTo>
                <a:cubicBezTo>
                  <a:pt x="2259600" y="3847154"/>
                  <a:pt x="2261148" y="3847610"/>
                  <a:pt x="2450738" y="3903377"/>
                </a:cubicBezTo>
                <a:cubicBezTo>
                  <a:pt x="2495714" y="3847151"/>
                  <a:pt x="2544439" y="3802169"/>
                  <a:pt x="2600660" y="3760937"/>
                </a:cubicBezTo>
                <a:cubicBezTo>
                  <a:pt x="2600656" y="3760925"/>
                  <a:pt x="2600214" y="3759393"/>
                  <a:pt x="2544439" y="3566019"/>
                </a:cubicBezTo>
                <a:cubicBezTo>
                  <a:pt x="2529447" y="3513541"/>
                  <a:pt x="2563179" y="3449818"/>
                  <a:pt x="2611904" y="3431076"/>
                </a:cubicBezTo>
                <a:cubicBezTo>
                  <a:pt x="2611915" y="3431071"/>
                  <a:pt x="2613225" y="3430541"/>
                  <a:pt x="2769322" y="3367353"/>
                </a:cubicBezTo>
                <a:cubicBezTo>
                  <a:pt x="2782440" y="3361730"/>
                  <a:pt x="2796261" y="3358919"/>
                  <a:pt x="2810082" y="3358626"/>
                </a:cubicBezTo>
                <a:close/>
                <a:moveTo>
                  <a:pt x="589485" y="3280859"/>
                </a:moveTo>
                <a:cubicBezTo>
                  <a:pt x="630794" y="3281563"/>
                  <a:pt x="671576" y="3303377"/>
                  <a:pt x="691263" y="3339968"/>
                </a:cubicBezTo>
                <a:cubicBezTo>
                  <a:pt x="691272" y="3339982"/>
                  <a:pt x="692021" y="3341285"/>
                  <a:pt x="762514" y="3463814"/>
                </a:cubicBezTo>
                <a:cubicBezTo>
                  <a:pt x="818765" y="3456308"/>
                  <a:pt x="860015" y="3452555"/>
                  <a:pt x="923766" y="3460061"/>
                </a:cubicBezTo>
                <a:cubicBezTo>
                  <a:pt x="923773" y="3460049"/>
                  <a:pt x="924437" y="3458867"/>
                  <a:pt x="991267" y="3339968"/>
                </a:cubicBezTo>
                <a:cubicBezTo>
                  <a:pt x="1021267" y="3291180"/>
                  <a:pt x="1085018" y="3268662"/>
                  <a:pt x="1137518" y="3291180"/>
                </a:cubicBezTo>
                <a:cubicBezTo>
                  <a:pt x="1137528" y="3291184"/>
                  <a:pt x="1137986" y="3291356"/>
                  <a:pt x="1160905" y="3299956"/>
                </a:cubicBezTo>
                <a:lnTo>
                  <a:pt x="1161386" y="3298825"/>
                </a:lnTo>
                <a:cubicBezTo>
                  <a:pt x="1161398" y="3298830"/>
                  <a:pt x="1162058" y="3299102"/>
                  <a:pt x="1197263" y="3313601"/>
                </a:cubicBezTo>
                <a:cubicBezTo>
                  <a:pt x="1197349" y="3313633"/>
                  <a:pt x="1197434" y="3313665"/>
                  <a:pt x="1197519" y="3313697"/>
                </a:cubicBezTo>
                <a:lnTo>
                  <a:pt x="1197516" y="3313705"/>
                </a:lnTo>
                <a:lnTo>
                  <a:pt x="1225129" y="3325078"/>
                </a:lnTo>
                <a:cubicBezTo>
                  <a:pt x="1277624" y="3347580"/>
                  <a:pt x="1307621" y="3411335"/>
                  <a:pt x="1292622" y="3463840"/>
                </a:cubicBezTo>
                <a:cubicBezTo>
                  <a:pt x="1292619" y="3463853"/>
                  <a:pt x="1292248" y="3465152"/>
                  <a:pt x="1255126" y="3595102"/>
                </a:cubicBezTo>
                <a:cubicBezTo>
                  <a:pt x="1300122" y="3628855"/>
                  <a:pt x="1341367" y="3666358"/>
                  <a:pt x="1375114" y="3711362"/>
                </a:cubicBezTo>
                <a:cubicBezTo>
                  <a:pt x="1375125" y="3711359"/>
                  <a:pt x="1376312" y="3711045"/>
                  <a:pt x="1502601" y="3677609"/>
                </a:cubicBezTo>
                <a:cubicBezTo>
                  <a:pt x="1555096" y="3662608"/>
                  <a:pt x="1618839" y="3692610"/>
                  <a:pt x="1637587" y="3741365"/>
                </a:cubicBezTo>
                <a:cubicBezTo>
                  <a:pt x="1637593" y="3741380"/>
                  <a:pt x="1638064" y="3742510"/>
                  <a:pt x="1675083" y="3831373"/>
                </a:cubicBezTo>
                <a:cubicBezTo>
                  <a:pt x="1697581" y="3883878"/>
                  <a:pt x="1675083" y="3947633"/>
                  <a:pt x="1626338" y="3973886"/>
                </a:cubicBezTo>
                <a:cubicBezTo>
                  <a:pt x="1626318" y="3973897"/>
                  <a:pt x="1624802" y="3974728"/>
                  <a:pt x="1510100" y="4037641"/>
                </a:cubicBezTo>
                <a:cubicBezTo>
                  <a:pt x="1517599" y="4093896"/>
                  <a:pt x="1517599" y="4153902"/>
                  <a:pt x="1510100" y="4210157"/>
                </a:cubicBezTo>
                <a:cubicBezTo>
                  <a:pt x="1510118" y="4210167"/>
                  <a:pt x="1511507" y="4210954"/>
                  <a:pt x="1622589" y="4273912"/>
                </a:cubicBezTo>
                <a:cubicBezTo>
                  <a:pt x="1675083" y="4300165"/>
                  <a:pt x="1693831" y="4363920"/>
                  <a:pt x="1675083" y="4416425"/>
                </a:cubicBezTo>
                <a:cubicBezTo>
                  <a:pt x="1675077" y="4416440"/>
                  <a:pt x="1674594" y="4417551"/>
                  <a:pt x="1637587" y="4502683"/>
                </a:cubicBezTo>
                <a:cubicBezTo>
                  <a:pt x="1615089" y="4555188"/>
                  <a:pt x="1555096" y="4585190"/>
                  <a:pt x="1498851" y="4570189"/>
                </a:cubicBezTo>
                <a:cubicBezTo>
                  <a:pt x="1498832" y="4570184"/>
                  <a:pt x="1497303" y="4569767"/>
                  <a:pt x="1375114" y="4536436"/>
                </a:cubicBezTo>
                <a:cubicBezTo>
                  <a:pt x="1341367" y="4581440"/>
                  <a:pt x="1300122" y="4622694"/>
                  <a:pt x="1255126" y="4656447"/>
                </a:cubicBezTo>
                <a:cubicBezTo>
                  <a:pt x="1255132" y="4656466"/>
                  <a:pt x="1255549" y="4657996"/>
                  <a:pt x="1288873" y="4780208"/>
                </a:cubicBezTo>
                <a:cubicBezTo>
                  <a:pt x="1303871" y="4836463"/>
                  <a:pt x="1273874" y="4896468"/>
                  <a:pt x="1221380" y="4918970"/>
                </a:cubicBezTo>
                <a:cubicBezTo>
                  <a:pt x="1221366" y="4918976"/>
                  <a:pt x="1220292" y="4919443"/>
                  <a:pt x="1135139" y="4956473"/>
                </a:cubicBezTo>
                <a:cubicBezTo>
                  <a:pt x="1082644" y="4975225"/>
                  <a:pt x="1018900" y="4952723"/>
                  <a:pt x="988904" y="4903969"/>
                </a:cubicBezTo>
                <a:cubicBezTo>
                  <a:pt x="988894" y="4903951"/>
                  <a:pt x="988117" y="4902533"/>
                  <a:pt x="925160" y="4787708"/>
                </a:cubicBezTo>
                <a:cubicBezTo>
                  <a:pt x="898913" y="4791459"/>
                  <a:pt x="835169" y="4806460"/>
                  <a:pt x="756427" y="4791459"/>
                </a:cubicBezTo>
                <a:cubicBezTo>
                  <a:pt x="756417" y="4791476"/>
                  <a:pt x="755631" y="4792863"/>
                  <a:pt x="692684" y="4903969"/>
                </a:cubicBezTo>
                <a:cubicBezTo>
                  <a:pt x="662687" y="4952723"/>
                  <a:pt x="598943" y="4975225"/>
                  <a:pt x="546449" y="4952723"/>
                </a:cubicBezTo>
                <a:cubicBezTo>
                  <a:pt x="546436" y="4952718"/>
                  <a:pt x="545789" y="4952446"/>
                  <a:pt x="511554" y="4938028"/>
                </a:cubicBezTo>
                <a:cubicBezTo>
                  <a:pt x="511457" y="4938256"/>
                  <a:pt x="511359" y="4938484"/>
                  <a:pt x="511262" y="4938712"/>
                </a:cubicBezTo>
                <a:cubicBezTo>
                  <a:pt x="511243" y="4938705"/>
                  <a:pt x="510263" y="4938355"/>
                  <a:pt x="458761" y="4919948"/>
                </a:cubicBezTo>
                <a:cubicBezTo>
                  <a:pt x="406260" y="4897430"/>
                  <a:pt x="376260" y="4833630"/>
                  <a:pt x="391260" y="4781090"/>
                </a:cubicBezTo>
                <a:cubicBezTo>
                  <a:pt x="391267" y="4781065"/>
                  <a:pt x="391776" y="4779286"/>
                  <a:pt x="428761" y="4649737"/>
                </a:cubicBezTo>
                <a:cubicBezTo>
                  <a:pt x="387510" y="4615961"/>
                  <a:pt x="350010" y="4574679"/>
                  <a:pt x="316259" y="4529644"/>
                </a:cubicBezTo>
                <a:cubicBezTo>
                  <a:pt x="316245" y="4529648"/>
                  <a:pt x="314876" y="4530029"/>
                  <a:pt x="181258" y="4567173"/>
                </a:cubicBezTo>
                <a:cubicBezTo>
                  <a:pt x="128757" y="4582185"/>
                  <a:pt x="65007" y="4552161"/>
                  <a:pt x="42507" y="4499620"/>
                </a:cubicBezTo>
                <a:cubicBezTo>
                  <a:pt x="42500" y="4499603"/>
                  <a:pt x="42036" y="4498418"/>
                  <a:pt x="8756" y="4413303"/>
                </a:cubicBezTo>
                <a:cubicBezTo>
                  <a:pt x="-13744" y="4364515"/>
                  <a:pt x="8756" y="4296963"/>
                  <a:pt x="57507" y="4270692"/>
                </a:cubicBezTo>
                <a:cubicBezTo>
                  <a:pt x="57518" y="4270686"/>
                  <a:pt x="58710" y="4270019"/>
                  <a:pt x="185008" y="4199387"/>
                </a:cubicBezTo>
                <a:cubicBezTo>
                  <a:pt x="177508" y="4146846"/>
                  <a:pt x="177508" y="4094305"/>
                  <a:pt x="185008" y="4041764"/>
                </a:cubicBezTo>
                <a:cubicBezTo>
                  <a:pt x="184995" y="4041757"/>
                  <a:pt x="183731" y="4041050"/>
                  <a:pt x="57507" y="3970459"/>
                </a:cubicBezTo>
                <a:cubicBezTo>
                  <a:pt x="8756" y="3944188"/>
                  <a:pt x="-13744" y="3876635"/>
                  <a:pt x="8756" y="3827848"/>
                </a:cubicBezTo>
                <a:cubicBezTo>
                  <a:pt x="8763" y="3827832"/>
                  <a:pt x="9255" y="3826651"/>
                  <a:pt x="46257" y="3737777"/>
                </a:cubicBezTo>
                <a:cubicBezTo>
                  <a:pt x="68757" y="3688989"/>
                  <a:pt x="128757" y="3658966"/>
                  <a:pt x="181258" y="3673978"/>
                </a:cubicBezTo>
                <a:cubicBezTo>
                  <a:pt x="181273" y="3673982"/>
                  <a:pt x="182700" y="3674357"/>
                  <a:pt x="323760" y="3711507"/>
                </a:cubicBezTo>
                <a:cubicBezTo>
                  <a:pt x="353760" y="3670225"/>
                  <a:pt x="391260" y="3636449"/>
                  <a:pt x="432511" y="3602672"/>
                </a:cubicBezTo>
                <a:cubicBezTo>
                  <a:pt x="432507" y="3602658"/>
                  <a:pt x="432135" y="3601281"/>
                  <a:pt x="395010" y="3463814"/>
                </a:cubicBezTo>
                <a:cubicBezTo>
                  <a:pt x="380010" y="3407520"/>
                  <a:pt x="410011" y="3347474"/>
                  <a:pt x="462511" y="3324956"/>
                </a:cubicBezTo>
                <a:cubicBezTo>
                  <a:pt x="462526" y="3324950"/>
                  <a:pt x="463660" y="3324456"/>
                  <a:pt x="548762" y="3287427"/>
                </a:cubicBezTo>
                <a:cubicBezTo>
                  <a:pt x="561887" y="3282736"/>
                  <a:pt x="575715" y="3280625"/>
                  <a:pt x="589485" y="3280859"/>
                </a:cubicBezTo>
                <a:close/>
                <a:moveTo>
                  <a:pt x="1992734" y="1027055"/>
                </a:moveTo>
                <a:cubicBezTo>
                  <a:pt x="1617692" y="1027055"/>
                  <a:pt x="1310158" y="1334422"/>
                  <a:pt x="1310158" y="1709260"/>
                </a:cubicBezTo>
                <a:cubicBezTo>
                  <a:pt x="1310158" y="1874644"/>
                  <a:pt x="1371911" y="2026000"/>
                  <a:pt x="1473523" y="2141903"/>
                </a:cubicBezTo>
                <a:cubicBezTo>
                  <a:pt x="1596434" y="2290714"/>
                  <a:pt x="1783887" y="2387470"/>
                  <a:pt x="1992840" y="2387470"/>
                </a:cubicBezTo>
                <a:cubicBezTo>
                  <a:pt x="2367847" y="2387470"/>
                  <a:pt x="2671602" y="2083715"/>
                  <a:pt x="2671602" y="1708709"/>
                </a:cubicBezTo>
                <a:cubicBezTo>
                  <a:pt x="2671602" y="1504247"/>
                  <a:pt x="2578962" y="1320373"/>
                  <a:pt x="2434841" y="1198203"/>
                </a:cubicBezTo>
                <a:cubicBezTo>
                  <a:pt x="2317618" y="1092071"/>
                  <a:pt x="2162568" y="1027055"/>
                  <a:pt x="1992734" y="1027055"/>
                </a:cubicBezTo>
                <a:close/>
                <a:moveTo>
                  <a:pt x="1797713" y="0"/>
                </a:moveTo>
                <a:cubicBezTo>
                  <a:pt x="1797732" y="0"/>
                  <a:pt x="1800384" y="0"/>
                  <a:pt x="2169004" y="0"/>
                </a:cubicBezTo>
                <a:cubicBezTo>
                  <a:pt x="2225260" y="0"/>
                  <a:pt x="2274016" y="44980"/>
                  <a:pt x="2281516" y="101206"/>
                </a:cubicBezTo>
                <a:cubicBezTo>
                  <a:pt x="2281519" y="101227"/>
                  <a:pt x="2281861" y="103959"/>
                  <a:pt x="2326521" y="461050"/>
                </a:cubicBezTo>
                <a:cubicBezTo>
                  <a:pt x="2427783" y="491037"/>
                  <a:pt x="2525294" y="528521"/>
                  <a:pt x="2619054" y="580999"/>
                </a:cubicBezTo>
                <a:cubicBezTo>
                  <a:pt x="2619073" y="580983"/>
                  <a:pt x="2621376" y="579142"/>
                  <a:pt x="2900335" y="356096"/>
                </a:cubicBezTo>
                <a:cubicBezTo>
                  <a:pt x="2945340" y="322360"/>
                  <a:pt x="3012848" y="326109"/>
                  <a:pt x="3054102" y="367341"/>
                </a:cubicBezTo>
                <a:cubicBezTo>
                  <a:pt x="3054113" y="367352"/>
                  <a:pt x="3055064" y="368302"/>
                  <a:pt x="3139804" y="452996"/>
                </a:cubicBezTo>
                <a:lnTo>
                  <a:pt x="3140360" y="452437"/>
                </a:lnTo>
                <a:cubicBezTo>
                  <a:pt x="3140375" y="452452"/>
                  <a:pt x="3141960" y="454037"/>
                  <a:pt x="3312863" y="624940"/>
                </a:cubicBezTo>
                <a:cubicBezTo>
                  <a:pt x="3354114" y="666191"/>
                  <a:pt x="3357864" y="733692"/>
                  <a:pt x="3324113" y="778693"/>
                </a:cubicBezTo>
                <a:cubicBezTo>
                  <a:pt x="3324099" y="778711"/>
                  <a:pt x="3322352" y="780939"/>
                  <a:pt x="3106609" y="1056197"/>
                </a:cubicBezTo>
                <a:cubicBezTo>
                  <a:pt x="3159110" y="1149949"/>
                  <a:pt x="3204111" y="1251201"/>
                  <a:pt x="3234111" y="1356203"/>
                </a:cubicBezTo>
                <a:cubicBezTo>
                  <a:pt x="3234131" y="1356205"/>
                  <a:pt x="3236734" y="1356517"/>
                  <a:pt x="3579117" y="1397453"/>
                </a:cubicBezTo>
                <a:cubicBezTo>
                  <a:pt x="3635368" y="1404953"/>
                  <a:pt x="3680369" y="1453704"/>
                  <a:pt x="3680369" y="1509955"/>
                </a:cubicBezTo>
                <a:cubicBezTo>
                  <a:pt x="3680369" y="1509978"/>
                  <a:pt x="3680369" y="1512840"/>
                  <a:pt x="3680369" y="1881211"/>
                </a:cubicBezTo>
                <a:cubicBezTo>
                  <a:pt x="3680369" y="1937462"/>
                  <a:pt x="3635368" y="1989963"/>
                  <a:pt x="3579117" y="1993713"/>
                </a:cubicBezTo>
                <a:cubicBezTo>
                  <a:pt x="3579099" y="1993716"/>
                  <a:pt x="3576623" y="1994018"/>
                  <a:pt x="3241612" y="2034964"/>
                </a:cubicBezTo>
                <a:cubicBezTo>
                  <a:pt x="3211611" y="2147466"/>
                  <a:pt x="3170360" y="2252468"/>
                  <a:pt x="3114109" y="2346219"/>
                </a:cubicBezTo>
                <a:cubicBezTo>
                  <a:pt x="3114124" y="2346238"/>
                  <a:pt x="3115883" y="2348468"/>
                  <a:pt x="3324113" y="2612474"/>
                </a:cubicBezTo>
                <a:cubicBezTo>
                  <a:pt x="3357864" y="2657475"/>
                  <a:pt x="3354114" y="2724976"/>
                  <a:pt x="3316613" y="2766226"/>
                </a:cubicBezTo>
                <a:cubicBezTo>
                  <a:pt x="3316598" y="2766241"/>
                  <a:pt x="3314633" y="2768206"/>
                  <a:pt x="3054108" y="3028731"/>
                </a:cubicBezTo>
                <a:cubicBezTo>
                  <a:pt x="3012858" y="3066232"/>
                  <a:pt x="2945357" y="3069982"/>
                  <a:pt x="2900356" y="3036231"/>
                </a:cubicBezTo>
                <a:cubicBezTo>
                  <a:pt x="2900341" y="3036219"/>
                  <a:pt x="2898346" y="3034647"/>
                  <a:pt x="2634101" y="2826227"/>
                </a:cubicBezTo>
                <a:cubicBezTo>
                  <a:pt x="2536600" y="2882478"/>
                  <a:pt x="2431598" y="2927479"/>
                  <a:pt x="2322846" y="2957480"/>
                </a:cubicBezTo>
                <a:cubicBezTo>
                  <a:pt x="2322843" y="2957502"/>
                  <a:pt x="2322504" y="2960246"/>
                  <a:pt x="2281595" y="3291235"/>
                </a:cubicBezTo>
                <a:cubicBezTo>
                  <a:pt x="2274095" y="3347486"/>
                  <a:pt x="2225344" y="3392487"/>
                  <a:pt x="2169093" y="3392487"/>
                </a:cubicBezTo>
                <a:cubicBezTo>
                  <a:pt x="2169073" y="3392487"/>
                  <a:pt x="2166338" y="3392487"/>
                  <a:pt x="1797837" y="3392487"/>
                </a:cubicBezTo>
                <a:cubicBezTo>
                  <a:pt x="1741586" y="3392487"/>
                  <a:pt x="1692835" y="3347486"/>
                  <a:pt x="1685335" y="3291235"/>
                </a:cubicBezTo>
                <a:cubicBezTo>
                  <a:pt x="1685333" y="3291215"/>
                  <a:pt x="1685010" y="3288546"/>
                  <a:pt x="1644084" y="2949980"/>
                </a:cubicBezTo>
                <a:cubicBezTo>
                  <a:pt x="1535333" y="2919979"/>
                  <a:pt x="1434081" y="2878728"/>
                  <a:pt x="1340329" y="2822477"/>
                </a:cubicBezTo>
                <a:cubicBezTo>
                  <a:pt x="1340312" y="2822490"/>
                  <a:pt x="1338155" y="2824175"/>
                  <a:pt x="1066575" y="3036231"/>
                </a:cubicBezTo>
                <a:cubicBezTo>
                  <a:pt x="1021574" y="3069982"/>
                  <a:pt x="954073" y="3066232"/>
                  <a:pt x="912822" y="3028731"/>
                </a:cubicBezTo>
                <a:cubicBezTo>
                  <a:pt x="912803" y="3028712"/>
                  <a:pt x="911010" y="3026919"/>
                  <a:pt x="740319" y="2856228"/>
                </a:cubicBezTo>
                <a:cubicBezTo>
                  <a:pt x="719433" y="2833922"/>
                  <a:pt x="689918" y="2805143"/>
                  <a:pt x="650084" y="2766302"/>
                </a:cubicBezTo>
                <a:cubicBezTo>
                  <a:pt x="612580" y="2725070"/>
                  <a:pt x="608830" y="2657599"/>
                  <a:pt x="642584" y="2612619"/>
                </a:cubicBezTo>
                <a:cubicBezTo>
                  <a:pt x="642599" y="2612600"/>
                  <a:pt x="644403" y="2610338"/>
                  <a:pt x="863858" y="2335239"/>
                </a:cubicBezTo>
                <a:cubicBezTo>
                  <a:pt x="811353" y="2241529"/>
                  <a:pt x="770098" y="2144072"/>
                  <a:pt x="743845" y="2039117"/>
                </a:cubicBezTo>
                <a:cubicBezTo>
                  <a:pt x="743823" y="2039114"/>
                  <a:pt x="741037" y="2038763"/>
                  <a:pt x="387555" y="1994137"/>
                </a:cubicBezTo>
                <a:cubicBezTo>
                  <a:pt x="331299" y="1990388"/>
                  <a:pt x="286294" y="1937911"/>
                  <a:pt x="286294" y="1881685"/>
                </a:cubicBezTo>
                <a:cubicBezTo>
                  <a:pt x="286294" y="1881662"/>
                  <a:pt x="286294" y="1878786"/>
                  <a:pt x="286294" y="1510596"/>
                </a:cubicBezTo>
                <a:cubicBezTo>
                  <a:pt x="286294" y="1454370"/>
                  <a:pt x="331299" y="1405641"/>
                  <a:pt x="387555" y="1398145"/>
                </a:cubicBezTo>
                <a:cubicBezTo>
                  <a:pt x="387573" y="1398143"/>
                  <a:pt x="390123" y="1397827"/>
                  <a:pt x="751346" y="1353164"/>
                </a:cubicBezTo>
                <a:cubicBezTo>
                  <a:pt x="777599" y="1251958"/>
                  <a:pt x="818853" y="1158249"/>
                  <a:pt x="871359" y="1068288"/>
                </a:cubicBezTo>
                <a:cubicBezTo>
                  <a:pt x="871344" y="1068268"/>
                  <a:pt x="869486" y="1065924"/>
                  <a:pt x="642584" y="779663"/>
                </a:cubicBezTo>
                <a:cubicBezTo>
                  <a:pt x="608830" y="734682"/>
                  <a:pt x="612580" y="667211"/>
                  <a:pt x="650084" y="625979"/>
                </a:cubicBezTo>
                <a:cubicBezTo>
                  <a:pt x="650103" y="625961"/>
                  <a:pt x="652294" y="623803"/>
                  <a:pt x="912614" y="367341"/>
                </a:cubicBezTo>
                <a:cubicBezTo>
                  <a:pt x="953868" y="326109"/>
                  <a:pt x="1021376" y="322360"/>
                  <a:pt x="1066381" y="356096"/>
                </a:cubicBezTo>
                <a:cubicBezTo>
                  <a:pt x="1066400" y="356110"/>
                  <a:pt x="1068702" y="357934"/>
                  <a:pt x="1355163" y="584747"/>
                </a:cubicBezTo>
                <a:cubicBezTo>
                  <a:pt x="1445173" y="536018"/>
                  <a:pt x="1538934" y="494786"/>
                  <a:pt x="1640195" y="468547"/>
                </a:cubicBezTo>
                <a:cubicBezTo>
                  <a:pt x="1640197" y="468527"/>
                  <a:pt x="1640532" y="465798"/>
                  <a:pt x="1685200" y="101206"/>
                </a:cubicBezTo>
                <a:cubicBezTo>
                  <a:pt x="1692701" y="44980"/>
                  <a:pt x="1741456" y="0"/>
                  <a:pt x="17977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43688" tIns="21844" rIns="43688" bIns="21844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 sz="516">
              <a:solidFill>
                <a:srgbClr val="000000"/>
              </a:solidFill>
            </a:endParaRPr>
          </a:p>
        </p:txBody>
      </p:sp>
      <p:cxnSp>
        <p:nvCxnSpPr>
          <p:cNvPr id="165" name="直線矢印コネクタ 164"/>
          <p:cNvCxnSpPr/>
          <p:nvPr/>
        </p:nvCxnSpPr>
        <p:spPr bwMode="auto">
          <a:xfrm flipH="1">
            <a:off x="3825582" y="2873882"/>
            <a:ext cx="1490800" cy="0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8" name="テキスト ボックス 167"/>
          <p:cNvSpPr txBox="1"/>
          <p:nvPr/>
        </p:nvSpPr>
        <p:spPr>
          <a:xfrm>
            <a:off x="3825582" y="2938124"/>
            <a:ext cx="1490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smtClean="0">
                <a:solidFill>
                  <a:srgbClr val="002060"/>
                </a:solidFill>
                <a:latin typeface="+mn-ea"/>
              </a:rPr>
              <a:t>検索対象</a:t>
            </a:r>
            <a:endParaRPr lang="ja-JP" altLang="en-US" sz="1400" b="1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185" name="図 1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533" y="2313251"/>
            <a:ext cx="1121263" cy="1121263"/>
          </a:xfrm>
          <a:prstGeom prst="rect">
            <a:avLst/>
          </a:prstGeom>
        </p:spPr>
      </p:pic>
      <p:sp>
        <p:nvSpPr>
          <p:cNvPr id="186" name="テキスト ボックス 185"/>
          <p:cNvSpPr txBox="1"/>
          <p:nvPr/>
        </p:nvSpPr>
        <p:spPr>
          <a:xfrm>
            <a:off x="1815684" y="1751868"/>
            <a:ext cx="2363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ホスト用</a:t>
            </a:r>
            <a:endParaRPr lang="ja-JP" altLang="en-US" sz="1400" b="1">
              <a:solidFill>
                <a:schemeClr val="accent6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ja-JP" altLang="en-US" sz="1400" b="1">
                <a:solidFill>
                  <a:schemeClr val="accent6">
                    <a:lumMod val="50000"/>
                    <a:lumOff val="50000"/>
                  </a:schemeClr>
                </a:solidFill>
              </a:rPr>
              <a:t>メニューグループ </a:t>
            </a:r>
          </a:p>
        </p:txBody>
      </p:sp>
      <p:sp>
        <p:nvSpPr>
          <p:cNvPr id="196" name="正方形/長方形 195"/>
          <p:cNvSpPr/>
          <p:nvPr/>
        </p:nvSpPr>
        <p:spPr bwMode="auto">
          <a:xfrm>
            <a:off x="2332718" y="2290682"/>
            <a:ext cx="1200892" cy="1166400"/>
          </a:xfrm>
          <a:prstGeom prst="rect">
            <a:avLst/>
          </a:prstGeom>
          <a:noFill/>
          <a:ln w="762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7" name="正方形/長方形 196"/>
          <p:cNvSpPr/>
          <p:nvPr/>
        </p:nvSpPr>
        <p:spPr bwMode="auto">
          <a:xfrm>
            <a:off x="5653064" y="2310210"/>
            <a:ext cx="1127344" cy="112734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45" name="直線矢印コネクタ 44"/>
          <p:cNvCxnSpPr>
            <a:stCxn id="50" idx="15"/>
            <a:endCxn id="196" idx="2"/>
          </p:cNvCxnSpPr>
          <p:nvPr/>
        </p:nvCxnSpPr>
        <p:spPr bwMode="auto">
          <a:xfrm flipH="1" flipV="1">
            <a:off x="2933164" y="3457082"/>
            <a:ext cx="2929" cy="889664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accent6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0" name="直線矢印コネクタ 79"/>
          <p:cNvCxnSpPr>
            <a:stCxn id="62" idx="15"/>
            <a:endCxn id="197" idx="2"/>
          </p:cNvCxnSpPr>
          <p:nvPr/>
        </p:nvCxnSpPr>
        <p:spPr bwMode="auto">
          <a:xfrm flipH="1" flipV="1">
            <a:off x="6216736" y="3437554"/>
            <a:ext cx="27098" cy="903922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正方形/長方形 30"/>
          <p:cNvSpPr/>
          <p:nvPr/>
        </p:nvSpPr>
        <p:spPr bwMode="auto">
          <a:xfrm>
            <a:off x="2366254" y="2339201"/>
            <a:ext cx="1117380" cy="1069363"/>
          </a:xfrm>
          <a:prstGeom prst="rect">
            <a:avLst/>
          </a:prstGeom>
          <a:noFill/>
          <a:ln w="57150">
            <a:solidFill>
              <a:srgbClr val="00B05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86007" y="2268052"/>
            <a:ext cx="1946711" cy="6634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050" b="1" smtClean="0">
                <a:solidFill>
                  <a:srgbClr val="00B050"/>
                </a:solidFill>
              </a:rPr>
              <a:t>(※)</a:t>
            </a:r>
            <a:r>
              <a:rPr lang="ja-JP" altLang="en-US" sz="1050" b="1" smtClean="0">
                <a:solidFill>
                  <a:srgbClr val="00B050"/>
                </a:solidFill>
              </a:rPr>
              <a:t>ホスト用メニューグループのパラメータは</a:t>
            </a:r>
            <a:r>
              <a:rPr lang="en-US" altLang="ja-JP" sz="1050" b="1" smtClean="0">
                <a:solidFill>
                  <a:srgbClr val="00B050"/>
                </a:solidFill>
              </a:rPr>
              <a:t>IaC</a:t>
            </a:r>
            <a:r>
              <a:rPr lang="ja-JP" altLang="en-US" sz="1050" b="1" smtClean="0">
                <a:solidFill>
                  <a:srgbClr val="00B050"/>
                </a:solidFill>
              </a:rPr>
              <a:t>変数と紐づけることができます。</a:t>
            </a:r>
            <a:endParaRPr lang="en-US" altLang="ja-JP" sz="1050" b="1" smtClean="0">
              <a:solidFill>
                <a:srgbClr val="00B050"/>
              </a:solidFill>
            </a:endParaRPr>
          </a:p>
          <a:p>
            <a:r>
              <a:rPr lang="ja-JP" altLang="en-US" sz="1050" b="1" smtClean="0">
                <a:solidFill>
                  <a:srgbClr val="00B050"/>
                </a:solidFill>
              </a:rPr>
              <a:t>紐づけ方法は実習編</a:t>
            </a:r>
            <a:endParaRPr lang="en-US" altLang="ja-JP" sz="1050" b="1" smtClean="0">
              <a:solidFill>
                <a:srgbClr val="00B050"/>
              </a:solidFill>
            </a:endParaRPr>
          </a:p>
          <a:p>
            <a:r>
              <a:rPr lang="en-US" altLang="ja-JP" sz="1050" b="1" smtClean="0">
                <a:solidFill>
                  <a:srgbClr val="00B050"/>
                </a:solidFill>
              </a:rPr>
              <a:t>(</a:t>
            </a:r>
            <a:r>
              <a:rPr lang="ja-JP" altLang="en-US" sz="1050" b="1" smtClean="0">
                <a:solidFill>
                  <a:srgbClr val="00B050"/>
                </a:solidFill>
              </a:rPr>
              <a:t>現在作成中</a:t>
            </a:r>
            <a:r>
              <a:rPr lang="en-US" altLang="ja-JP" sz="1050" b="1" smtClean="0">
                <a:solidFill>
                  <a:srgbClr val="00B050"/>
                </a:solidFill>
              </a:rPr>
              <a:t>)</a:t>
            </a:r>
            <a:r>
              <a:rPr lang="ja-JP" altLang="en-US" sz="1050" b="1" smtClean="0">
                <a:solidFill>
                  <a:srgbClr val="00B050"/>
                </a:solidFill>
              </a:rPr>
              <a:t>を参照。</a:t>
            </a:r>
            <a:endParaRPr kumimoji="1" lang="ja-JP" altLang="en-US" sz="1050" b="1">
              <a:solidFill>
                <a:srgbClr val="00B050"/>
              </a:solidFill>
            </a:endParaRPr>
          </a:p>
        </p:txBody>
      </p:sp>
      <p:sp>
        <p:nvSpPr>
          <p:cNvPr id="37" name="四角形吹き出し 36"/>
          <p:cNvSpPr/>
          <p:nvPr/>
        </p:nvSpPr>
        <p:spPr bwMode="auto">
          <a:xfrm>
            <a:off x="378283" y="2402831"/>
            <a:ext cx="1614170" cy="1144935"/>
          </a:xfrm>
          <a:prstGeom prst="wedgeRectCallout">
            <a:avLst>
              <a:gd name="adj1" fmla="val -17358"/>
              <a:gd name="adj2" fmla="val 38051"/>
            </a:avLst>
          </a:prstGeom>
          <a:noFill/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b="1" dirty="0" smtClean="0">
              <a:latin typeface="+mn-ea"/>
            </a:endParaRPr>
          </a:p>
        </p:txBody>
      </p:sp>
      <p:sp>
        <p:nvSpPr>
          <p:cNvPr id="39" name="角丸四角形 38"/>
          <p:cNvSpPr/>
          <p:nvPr/>
        </p:nvSpPr>
        <p:spPr bwMode="auto">
          <a:xfrm>
            <a:off x="1121577" y="5542520"/>
            <a:ext cx="3567645" cy="917197"/>
          </a:xfrm>
          <a:prstGeom prst="roundRect">
            <a:avLst/>
          </a:prstGeom>
          <a:solidFill>
            <a:srgbClr val="FFFFCC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/>
              <a:t>設計担当者は現時点</a:t>
            </a:r>
            <a:r>
              <a:rPr lang="ja-JP" altLang="en-US" sz="1600" b="1" smtClean="0"/>
              <a:t>のパラメータを</a:t>
            </a:r>
            <a:endParaRPr lang="en-US" altLang="ja-JP" sz="1600" b="1"/>
          </a:p>
          <a:p>
            <a:pPr algn="ctr"/>
            <a:r>
              <a:rPr lang="ja-JP" altLang="en-US" sz="1600" b="1"/>
              <a:t>気にしなくていい</a:t>
            </a:r>
            <a:endParaRPr lang="en-US" altLang="ja-JP" sz="1600" b="1"/>
          </a:p>
          <a:p>
            <a:pPr algn="ctr"/>
            <a:r>
              <a:rPr lang="ja-JP" altLang="en-US" sz="2000" b="1">
                <a:solidFill>
                  <a:srgbClr val="FF0000"/>
                </a:solidFill>
              </a:rPr>
              <a:t>⇒ </a:t>
            </a:r>
            <a:r>
              <a:rPr lang="ja-JP" altLang="en-US" sz="2000" b="1" u="sng">
                <a:solidFill>
                  <a:srgbClr val="FF0000"/>
                </a:solidFill>
              </a:rPr>
              <a:t>設計に集中できる</a:t>
            </a:r>
            <a:endParaRPr lang="en-US" altLang="ja-JP" sz="2000" b="1" u="sng">
              <a:solidFill>
                <a:srgbClr val="FF0000"/>
              </a:solidFill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4873652" y="5542520"/>
            <a:ext cx="3567645" cy="917197"/>
          </a:xfrm>
          <a:prstGeom prst="roundRect">
            <a:avLst/>
          </a:prstGeom>
          <a:solidFill>
            <a:srgbClr val="FFFFCC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/>
              <a:t>運用担当者は欲しい</a:t>
            </a:r>
            <a:endParaRPr lang="en-US" altLang="ja-JP" sz="1600" b="1"/>
          </a:p>
          <a:p>
            <a:pPr algn="ctr"/>
            <a:r>
              <a:rPr lang="ja-JP" altLang="en-US" sz="1600" b="1"/>
              <a:t>パラメータ</a:t>
            </a:r>
            <a:r>
              <a:rPr lang="ja-JP" altLang="en-US" sz="1600" b="1" smtClean="0"/>
              <a:t>のみ参照する</a:t>
            </a:r>
            <a:endParaRPr lang="en-US" altLang="ja-JP" sz="1600" b="1" smtClean="0"/>
          </a:p>
          <a:p>
            <a:pPr algn="ctr"/>
            <a:r>
              <a:rPr lang="ja-JP" altLang="en-US" sz="2000" b="1" smtClean="0">
                <a:solidFill>
                  <a:srgbClr val="FF0000"/>
                </a:solidFill>
              </a:rPr>
              <a:t>⇒ </a:t>
            </a:r>
            <a:r>
              <a:rPr lang="ja-JP" altLang="en-US" sz="2000" b="1" u="sng">
                <a:solidFill>
                  <a:srgbClr val="FF0000"/>
                </a:solidFill>
              </a:rPr>
              <a:t>運用に集中できる</a:t>
            </a:r>
            <a:endParaRPr lang="en-US" altLang="ja-JP" sz="2000" b="1" u="sng">
              <a:solidFill>
                <a:srgbClr val="FF000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98393" y="1338759"/>
            <a:ext cx="849408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>
                <a:solidFill>
                  <a:schemeClr val="bg1"/>
                </a:solidFill>
              </a:rPr>
              <a:t>ITA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18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2866" y="80680"/>
            <a:ext cx="8784000" cy="468000"/>
          </a:xfrm>
        </p:spPr>
        <p:txBody>
          <a:bodyPr/>
          <a:lstStyle/>
          <a:p>
            <a:r>
              <a:rPr lang="en-US" altLang="ja-JP"/>
              <a:t>3.7 </a:t>
            </a:r>
            <a:r>
              <a:rPr lang="ja-JP" altLang="en-US"/>
              <a:t>パラメータシートのメニューグループ </a:t>
            </a:r>
            <a:r>
              <a:rPr lang="en-US" altLang="ja-JP" smtClean="0"/>
              <a:t>(2/2</a:t>
            </a:r>
            <a:r>
              <a:rPr lang="en-US" altLang="ja-JP"/>
              <a:t>)</a:t>
            </a:r>
          </a:p>
        </p:txBody>
      </p:sp>
      <p:sp>
        <p:nvSpPr>
          <p:cNvPr id="77" name="コンテンツ プレースホルダー 2"/>
          <p:cNvSpPr txBox="1">
            <a:spLocks/>
          </p:cNvSpPr>
          <p:nvPr/>
        </p:nvSpPr>
        <p:spPr bwMode="gray">
          <a:xfrm>
            <a:off x="46761" y="692621"/>
            <a:ext cx="8962910" cy="5832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ja-JP" altLang="en-US" sz="1600" u="sng" kern="0"/>
              <a:t>用途が</a:t>
            </a:r>
            <a:r>
              <a:rPr lang="ja-JP" altLang="en-US" sz="1800" u="sng" kern="0"/>
              <a:t>「</a:t>
            </a:r>
            <a:r>
              <a:rPr lang="ja-JP" altLang="en-US" sz="1800" u="sng" kern="0" smtClean="0"/>
              <a:t>ホストグループ用</a:t>
            </a:r>
            <a:r>
              <a:rPr lang="ja-JP" altLang="en-US" sz="1800" u="sng" kern="0"/>
              <a:t>」</a:t>
            </a:r>
            <a:r>
              <a:rPr lang="ja-JP" altLang="en-US" sz="1600" kern="0"/>
              <a:t>のパラメータシート</a:t>
            </a:r>
            <a:r>
              <a:rPr lang="ja-JP" altLang="en-US" sz="1600" kern="0" smtClean="0"/>
              <a:t>の</a:t>
            </a:r>
            <a:r>
              <a:rPr lang="ja-JP" altLang="en-US" sz="1600" smtClean="0"/>
              <a:t>ホストグループ用</a:t>
            </a:r>
            <a:r>
              <a:rPr lang="ja-JP" altLang="en-US" sz="1600" kern="0" smtClean="0"/>
              <a:t>メニューグループ、</a:t>
            </a:r>
            <a:r>
              <a:rPr lang="en-US" altLang="ja-JP" sz="1600" kern="0" smtClean="0"/>
              <a:t/>
            </a:r>
            <a:br>
              <a:rPr lang="en-US" altLang="ja-JP" sz="1600" kern="0" smtClean="0"/>
            </a:br>
            <a:r>
              <a:rPr lang="ja-JP" altLang="en-US" sz="1600" kern="0" smtClean="0"/>
              <a:t>ホスト用メニューグループ、参照用メニューグループの関係は下図の通りです。</a:t>
            </a:r>
            <a:endParaRPr lang="en-US" altLang="ja-JP" sz="1600" kern="0"/>
          </a:p>
        </p:txBody>
      </p:sp>
      <p:grpSp>
        <p:nvGrpSpPr>
          <p:cNvPr id="38" name="グループ化 37"/>
          <p:cNvGrpSpPr/>
          <p:nvPr/>
        </p:nvGrpSpPr>
        <p:grpSpPr>
          <a:xfrm>
            <a:off x="611560" y="5014605"/>
            <a:ext cx="1597015" cy="1132540"/>
            <a:chOff x="5687333" y="4894966"/>
            <a:chExt cx="1317110" cy="897181"/>
          </a:xfrm>
        </p:grpSpPr>
        <p:grpSp>
          <p:nvGrpSpPr>
            <p:cNvPr id="48" name="グループ化 47"/>
            <p:cNvGrpSpPr>
              <a:grpSpLocks noChangeAspect="1"/>
            </p:cNvGrpSpPr>
            <p:nvPr/>
          </p:nvGrpSpPr>
          <p:grpSpPr bwMode="gray">
            <a:xfrm>
              <a:off x="6053923" y="4894966"/>
              <a:ext cx="576739" cy="642302"/>
              <a:chOff x="863600" y="1071563"/>
              <a:chExt cx="823913" cy="91757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50" name="フリーフォーム 49"/>
              <p:cNvSpPr>
                <a:spLocks noChangeAspect="1"/>
              </p:cNvSpPr>
              <p:nvPr/>
            </p:nvSpPr>
            <p:spPr bwMode="gray">
              <a:xfrm>
                <a:off x="863600" y="1071563"/>
                <a:ext cx="823913" cy="917575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51" name="Freeform 19"/>
              <p:cNvSpPr>
                <a:spLocks noChangeAspect="1"/>
              </p:cNvSpPr>
              <p:nvPr/>
            </p:nvSpPr>
            <p:spPr bwMode="gray">
              <a:xfrm>
                <a:off x="1141413" y="1174752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49" name="テキスト ボックス 48"/>
            <p:cNvSpPr txBox="1"/>
            <p:nvPr/>
          </p:nvSpPr>
          <p:spPr>
            <a:xfrm>
              <a:off x="5687333" y="5568962"/>
              <a:ext cx="1317110" cy="223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b="1" smtClean="0">
                  <a:solidFill>
                    <a:schemeClr val="accent6">
                      <a:lumMod val="50000"/>
                      <a:lumOff val="50000"/>
                    </a:schemeClr>
                  </a:solidFill>
                </a:rPr>
                <a:t>設計担当者</a:t>
              </a:r>
              <a:endParaRPr kumimoji="1" lang="ja-JP" altLang="en-US" sz="1400" b="1">
                <a:solidFill>
                  <a:schemeClr val="accent6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29" name="円形吹き出し 128"/>
          <p:cNvSpPr/>
          <p:nvPr/>
        </p:nvSpPr>
        <p:spPr bwMode="auto">
          <a:xfrm>
            <a:off x="1638956" y="4242643"/>
            <a:ext cx="2526172" cy="777965"/>
          </a:xfrm>
          <a:prstGeom prst="wedgeEllipseCallout">
            <a:avLst>
              <a:gd name="adj1" fmla="val -39079"/>
              <a:gd name="adj2" fmla="val 61642"/>
            </a:avLst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>
                <a:solidFill>
                  <a:schemeClr val="accent6">
                    <a:lumMod val="50000"/>
                    <a:lumOff val="50000"/>
                  </a:schemeClr>
                </a:solidFill>
              </a:rPr>
              <a:t>パラメータ設計が完了したので</a:t>
            </a:r>
            <a:r>
              <a:rPr lang="ja-JP" altLang="en-US" sz="1200" b="1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、</a:t>
            </a:r>
            <a:endParaRPr lang="en-US" altLang="ja-JP" sz="1200" b="1" smtClean="0">
              <a:solidFill>
                <a:schemeClr val="accent6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ja-JP" altLang="en-US" sz="1200" b="1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パラメータシート</a:t>
            </a:r>
            <a:r>
              <a:rPr lang="ja-JP" altLang="en-US" sz="1200" b="1">
                <a:solidFill>
                  <a:schemeClr val="accent6">
                    <a:lumMod val="50000"/>
                    <a:lumOff val="50000"/>
                  </a:schemeClr>
                </a:solidFill>
              </a:rPr>
              <a:t>へ登録します</a:t>
            </a:r>
            <a:r>
              <a:rPr lang="ja-JP" altLang="en-US" sz="1200" b="1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。</a:t>
            </a:r>
            <a:endParaRPr lang="ja-JP" altLang="en-US" sz="1200" b="1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9" name="グループ化 58"/>
          <p:cNvGrpSpPr/>
          <p:nvPr/>
        </p:nvGrpSpPr>
        <p:grpSpPr>
          <a:xfrm>
            <a:off x="6753313" y="5007756"/>
            <a:ext cx="1584705" cy="1146238"/>
            <a:chOff x="5680958" y="4894973"/>
            <a:chExt cx="1317111" cy="881604"/>
          </a:xfrm>
        </p:grpSpPr>
        <p:grpSp>
          <p:nvGrpSpPr>
            <p:cNvPr id="60" name="グループ化 59"/>
            <p:cNvGrpSpPr>
              <a:grpSpLocks noChangeAspect="1"/>
            </p:cNvGrpSpPr>
            <p:nvPr/>
          </p:nvGrpSpPr>
          <p:grpSpPr bwMode="gray">
            <a:xfrm>
              <a:off x="6053924" y="4894973"/>
              <a:ext cx="576739" cy="642298"/>
              <a:chOff x="863602" y="1071559"/>
              <a:chExt cx="823913" cy="917568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62" name="フリーフォーム 61"/>
              <p:cNvSpPr>
                <a:spLocks noChangeAspect="1"/>
              </p:cNvSpPr>
              <p:nvPr/>
            </p:nvSpPr>
            <p:spPr bwMode="gray">
              <a:xfrm>
                <a:off x="863602" y="1071559"/>
                <a:ext cx="823913" cy="917568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3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61" name="テキスト ボックス 60"/>
            <p:cNvSpPr txBox="1"/>
            <p:nvPr/>
          </p:nvSpPr>
          <p:spPr>
            <a:xfrm>
              <a:off x="5680958" y="5559118"/>
              <a:ext cx="1317111" cy="217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b="1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運用担当者</a:t>
              </a:r>
              <a:endParaRPr kumimoji="1" lang="ja-JP" altLang="en-US" sz="1400" b="1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31" name="円形吹き出し 130"/>
          <p:cNvSpPr/>
          <p:nvPr/>
        </p:nvSpPr>
        <p:spPr bwMode="auto">
          <a:xfrm>
            <a:off x="4689492" y="4282129"/>
            <a:ext cx="2537961" cy="683796"/>
          </a:xfrm>
          <a:prstGeom prst="wedgeEllipseCallout">
            <a:avLst>
              <a:gd name="adj1" fmla="val 44943"/>
              <a:gd name="adj2" fmla="val 59620"/>
            </a:avLst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現在</a:t>
            </a:r>
            <a:r>
              <a:rPr lang="ja-JP" altLang="en-US" sz="12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のある</a:t>
            </a:r>
            <a:r>
              <a:rPr lang="ja-JP" altLang="en-US" sz="1200" b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べき</a:t>
            </a:r>
            <a:endParaRPr lang="en-US" altLang="ja-JP" sz="1200" b="1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ja-JP" altLang="en-US" sz="1200" b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パラメータを確認</a:t>
            </a:r>
            <a:r>
              <a:rPr lang="ja-JP" altLang="en-US" sz="12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したい</a:t>
            </a:r>
            <a:r>
              <a:rPr lang="ja-JP" altLang="en-US" sz="1200" b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。</a:t>
            </a:r>
            <a:endParaRPr lang="ja-JP" altLang="en-US" sz="12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243789" y="1661781"/>
            <a:ext cx="8636400" cy="2398576"/>
          </a:xfrm>
          <a:prstGeom prst="rect">
            <a:avLst/>
          </a:prstGeom>
          <a:noFill/>
          <a:ln w="57150">
            <a:solidFill>
              <a:schemeClr val="accent6">
                <a:lumMod val="90000"/>
                <a:lumOff val="10000"/>
              </a:schemeClr>
            </a:solidFill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214642" y="1392549"/>
            <a:ext cx="8694000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>
                <a:solidFill>
                  <a:schemeClr val="bg1"/>
                </a:solidFill>
              </a:rPr>
              <a:t>ITA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5164558" y="2312373"/>
            <a:ext cx="1495674" cy="1071905"/>
            <a:chOff x="5308574" y="1887617"/>
            <a:chExt cx="1495674" cy="1071905"/>
          </a:xfrm>
        </p:grpSpPr>
        <p:sp>
          <p:nvSpPr>
            <p:cNvPr id="156" name="Freeform 119"/>
            <p:cNvSpPr>
              <a:spLocks noChangeAspect="1"/>
            </p:cNvSpPr>
            <p:nvPr/>
          </p:nvSpPr>
          <p:spPr bwMode="gray">
            <a:xfrm rot="20926790" flipH="1">
              <a:off x="5824315" y="1887617"/>
              <a:ext cx="375450" cy="517110"/>
            </a:xfrm>
            <a:custGeom>
              <a:avLst/>
              <a:gdLst/>
              <a:ahLst/>
              <a:cxnLst/>
              <a:rect l="l" t="t" r="r" b="b"/>
              <a:pathLst>
                <a:path w="4168249" h="5483155">
                  <a:moveTo>
                    <a:pt x="3102898" y="3997087"/>
                  </a:moveTo>
                  <a:cubicBezTo>
                    <a:pt x="2863023" y="3997087"/>
                    <a:pt x="2668124" y="4192005"/>
                    <a:pt x="2668124" y="4428156"/>
                  </a:cubicBezTo>
                  <a:cubicBezTo>
                    <a:pt x="2668124" y="4602561"/>
                    <a:pt x="2770148" y="4749957"/>
                    <a:pt x="2915428" y="4818697"/>
                  </a:cubicBezTo>
                  <a:lnTo>
                    <a:pt x="2915436" y="4818677"/>
                  </a:lnTo>
                  <a:cubicBezTo>
                    <a:pt x="2971741" y="4848681"/>
                    <a:pt x="3035554" y="4863683"/>
                    <a:pt x="3103121" y="4863683"/>
                  </a:cubicBezTo>
                  <a:cubicBezTo>
                    <a:pt x="3339604" y="4863683"/>
                    <a:pt x="3534796" y="4668659"/>
                    <a:pt x="3534796" y="4428629"/>
                  </a:cubicBezTo>
                  <a:cubicBezTo>
                    <a:pt x="3534796" y="4264759"/>
                    <a:pt x="3442272" y="4121765"/>
                    <a:pt x="3302202" y="4048009"/>
                  </a:cubicBezTo>
                  <a:cubicBezTo>
                    <a:pt x="3301983" y="4048528"/>
                    <a:pt x="3301764" y="4049046"/>
                    <a:pt x="3301545" y="4049565"/>
                  </a:cubicBezTo>
                  <a:cubicBezTo>
                    <a:pt x="3241576" y="4015829"/>
                    <a:pt x="3174111" y="3997087"/>
                    <a:pt x="3102898" y="3997087"/>
                  </a:cubicBezTo>
                  <a:close/>
                  <a:moveTo>
                    <a:pt x="848765" y="3812836"/>
                  </a:moveTo>
                  <a:cubicBezTo>
                    <a:pt x="672513" y="3812836"/>
                    <a:pt x="533762" y="3955447"/>
                    <a:pt x="533762" y="4128081"/>
                  </a:cubicBezTo>
                  <a:cubicBezTo>
                    <a:pt x="533762" y="4249738"/>
                    <a:pt x="604533" y="4355298"/>
                    <a:pt x="708619" y="4406535"/>
                  </a:cubicBezTo>
                  <a:cubicBezTo>
                    <a:pt x="750290" y="4430095"/>
                    <a:pt x="798656" y="4442677"/>
                    <a:pt x="850168" y="4442677"/>
                  </a:cubicBezTo>
                  <a:cubicBezTo>
                    <a:pt x="1022650" y="4442677"/>
                    <a:pt x="1165136" y="4300165"/>
                    <a:pt x="1165136" y="4127649"/>
                  </a:cubicBezTo>
                  <a:cubicBezTo>
                    <a:pt x="1165136" y="3985137"/>
                    <a:pt x="1067645" y="3865126"/>
                    <a:pt x="936409" y="3827623"/>
                  </a:cubicBezTo>
                  <a:cubicBezTo>
                    <a:pt x="908462" y="3818083"/>
                    <a:pt x="879487" y="3812836"/>
                    <a:pt x="848765" y="3812836"/>
                  </a:cubicBezTo>
                  <a:close/>
                  <a:moveTo>
                    <a:pt x="2810082" y="3358626"/>
                  </a:moveTo>
                  <a:cubicBezTo>
                    <a:pt x="2851544" y="3357747"/>
                    <a:pt x="2893007" y="3379535"/>
                    <a:pt x="2915496" y="3416082"/>
                  </a:cubicBezTo>
                  <a:cubicBezTo>
                    <a:pt x="2915502" y="3416093"/>
                    <a:pt x="2916265" y="3417502"/>
                    <a:pt x="3012945" y="3596006"/>
                  </a:cubicBezTo>
                  <a:cubicBezTo>
                    <a:pt x="3099150" y="3581013"/>
                    <a:pt x="3174111" y="3592258"/>
                    <a:pt x="3211592" y="3596006"/>
                  </a:cubicBezTo>
                  <a:cubicBezTo>
                    <a:pt x="3211598" y="3595995"/>
                    <a:pt x="3212408" y="3594585"/>
                    <a:pt x="3312789" y="3419831"/>
                  </a:cubicBezTo>
                  <a:cubicBezTo>
                    <a:pt x="3342773" y="3371101"/>
                    <a:pt x="3406490" y="3348611"/>
                    <a:pt x="3458963" y="3371101"/>
                  </a:cubicBezTo>
                  <a:cubicBezTo>
                    <a:pt x="3458974" y="3371106"/>
                    <a:pt x="3459900" y="3371522"/>
                    <a:pt x="3538123" y="3406590"/>
                  </a:cubicBezTo>
                  <a:cubicBezTo>
                    <a:pt x="3552281" y="3412575"/>
                    <a:pt x="3575510" y="3422394"/>
                    <a:pt x="3613623" y="3438505"/>
                  </a:cubicBezTo>
                  <a:cubicBezTo>
                    <a:pt x="3666175" y="3461008"/>
                    <a:pt x="3696205" y="3521016"/>
                    <a:pt x="3681190" y="3573522"/>
                  </a:cubicBezTo>
                  <a:cubicBezTo>
                    <a:pt x="3681190" y="3573522"/>
                    <a:pt x="3681190" y="3573522"/>
                    <a:pt x="3621131" y="3772297"/>
                  </a:cubicBezTo>
                  <a:cubicBezTo>
                    <a:pt x="3673682" y="3813552"/>
                    <a:pt x="3722480" y="3862308"/>
                    <a:pt x="3763771" y="3914815"/>
                  </a:cubicBezTo>
                  <a:cubicBezTo>
                    <a:pt x="3763771" y="3914815"/>
                    <a:pt x="3763771" y="3914815"/>
                    <a:pt x="3958963" y="3862308"/>
                  </a:cubicBezTo>
                  <a:cubicBezTo>
                    <a:pt x="4015269" y="3847306"/>
                    <a:pt x="4075328" y="3877310"/>
                    <a:pt x="4097850" y="3929817"/>
                  </a:cubicBezTo>
                  <a:cubicBezTo>
                    <a:pt x="4097850" y="3929817"/>
                    <a:pt x="4097850" y="3929817"/>
                    <a:pt x="4161663" y="4083586"/>
                  </a:cubicBezTo>
                  <a:cubicBezTo>
                    <a:pt x="4180431" y="4136092"/>
                    <a:pt x="4157909" y="4203601"/>
                    <a:pt x="4109111" y="4229854"/>
                  </a:cubicBezTo>
                  <a:cubicBezTo>
                    <a:pt x="4109111" y="4229854"/>
                    <a:pt x="4109111" y="4229854"/>
                    <a:pt x="3932687" y="4327366"/>
                  </a:cubicBezTo>
                  <a:cubicBezTo>
                    <a:pt x="3940195" y="4394875"/>
                    <a:pt x="3940195" y="4462383"/>
                    <a:pt x="3932687" y="4529891"/>
                  </a:cubicBezTo>
                  <a:cubicBezTo>
                    <a:pt x="3932687" y="4529891"/>
                    <a:pt x="3932687" y="4529891"/>
                    <a:pt x="4105357" y="4627404"/>
                  </a:cubicBezTo>
                  <a:cubicBezTo>
                    <a:pt x="4154155" y="4657407"/>
                    <a:pt x="4176677" y="4721165"/>
                    <a:pt x="4154155" y="4773672"/>
                  </a:cubicBezTo>
                  <a:cubicBezTo>
                    <a:pt x="4154155" y="4773672"/>
                    <a:pt x="4154155" y="4773672"/>
                    <a:pt x="4090343" y="4927441"/>
                  </a:cubicBezTo>
                  <a:cubicBezTo>
                    <a:pt x="4067820" y="4979948"/>
                    <a:pt x="4004008" y="5009951"/>
                    <a:pt x="3951456" y="4994949"/>
                  </a:cubicBezTo>
                  <a:cubicBezTo>
                    <a:pt x="3951456" y="4994949"/>
                    <a:pt x="3951456" y="4994949"/>
                    <a:pt x="3763771" y="4938692"/>
                  </a:cubicBezTo>
                  <a:cubicBezTo>
                    <a:pt x="3718727" y="4994949"/>
                    <a:pt x="3669929" y="5043706"/>
                    <a:pt x="3613623" y="5088711"/>
                  </a:cubicBezTo>
                  <a:cubicBezTo>
                    <a:pt x="3613623" y="5088711"/>
                    <a:pt x="3613623" y="5088711"/>
                    <a:pt x="3666175" y="5276235"/>
                  </a:cubicBezTo>
                  <a:cubicBezTo>
                    <a:pt x="3681190" y="5328741"/>
                    <a:pt x="3651160" y="5388749"/>
                    <a:pt x="3598608" y="5411251"/>
                  </a:cubicBezTo>
                  <a:cubicBezTo>
                    <a:pt x="3598608" y="5411251"/>
                    <a:pt x="3598608" y="5411251"/>
                    <a:pt x="3440953" y="5475009"/>
                  </a:cubicBezTo>
                  <a:cubicBezTo>
                    <a:pt x="3388402" y="5497512"/>
                    <a:pt x="3324589" y="5471259"/>
                    <a:pt x="3298313" y="5422503"/>
                  </a:cubicBezTo>
                  <a:cubicBezTo>
                    <a:pt x="3298313" y="5422503"/>
                    <a:pt x="3298313" y="5422503"/>
                    <a:pt x="3208224" y="5257482"/>
                  </a:cubicBezTo>
                  <a:cubicBezTo>
                    <a:pt x="3170687" y="5264983"/>
                    <a:pt x="3099367" y="5276235"/>
                    <a:pt x="2990510" y="5261233"/>
                  </a:cubicBezTo>
                  <a:cubicBezTo>
                    <a:pt x="2990510" y="5261233"/>
                    <a:pt x="2990510" y="5261233"/>
                    <a:pt x="2896668" y="5418752"/>
                  </a:cubicBezTo>
                  <a:cubicBezTo>
                    <a:pt x="2870392" y="5467508"/>
                    <a:pt x="2802825" y="5490011"/>
                    <a:pt x="2754027" y="5467508"/>
                  </a:cubicBezTo>
                  <a:cubicBezTo>
                    <a:pt x="2754027" y="5467508"/>
                    <a:pt x="2754027" y="5467508"/>
                    <a:pt x="2709765" y="5450499"/>
                  </a:cubicBezTo>
                  <a:cubicBezTo>
                    <a:pt x="2709628" y="5450824"/>
                    <a:pt x="2709490" y="5451149"/>
                    <a:pt x="2709353" y="5451474"/>
                  </a:cubicBezTo>
                  <a:cubicBezTo>
                    <a:pt x="2709345" y="5451471"/>
                    <a:pt x="2708932" y="5451291"/>
                    <a:pt x="2686273" y="5441472"/>
                  </a:cubicBezTo>
                  <a:lnTo>
                    <a:pt x="2656431" y="5430004"/>
                  </a:lnTo>
                  <a:cubicBezTo>
                    <a:pt x="2656431" y="5430004"/>
                    <a:pt x="2656431" y="5430004"/>
                    <a:pt x="2656956" y="5428766"/>
                  </a:cubicBezTo>
                  <a:cubicBezTo>
                    <a:pt x="2641768" y="5422184"/>
                    <a:pt x="2622179" y="5413694"/>
                    <a:pt x="2596912" y="5402744"/>
                  </a:cubicBezTo>
                  <a:cubicBezTo>
                    <a:pt x="2544439" y="5380254"/>
                    <a:pt x="2514454" y="5316531"/>
                    <a:pt x="2533195" y="5264053"/>
                  </a:cubicBezTo>
                  <a:cubicBezTo>
                    <a:pt x="2533197" y="5264043"/>
                    <a:pt x="2533566" y="5262710"/>
                    <a:pt x="2581919" y="5087877"/>
                  </a:cubicBezTo>
                  <a:cubicBezTo>
                    <a:pt x="2525699" y="5042896"/>
                    <a:pt x="2473226" y="4990419"/>
                    <a:pt x="2431997" y="4930444"/>
                  </a:cubicBezTo>
                  <a:cubicBezTo>
                    <a:pt x="2431985" y="4930447"/>
                    <a:pt x="2430533" y="4930840"/>
                    <a:pt x="2252091" y="4979173"/>
                  </a:cubicBezTo>
                  <a:cubicBezTo>
                    <a:pt x="2195870" y="4994167"/>
                    <a:pt x="2135901" y="4964180"/>
                    <a:pt x="2113413" y="4911702"/>
                  </a:cubicBezTo>
                  <a:cubicBezTo>
                    <a:pt x="2113408" y="4911690"/>
                    <a:pt x="2112864" y="4910344"/>
                    <a:pt x="2049696" y="4754268"/>
                  </a:cubicBezTo>
                  <a:cubicBezTo>
                    <a:pt x="2030956" y="4701790"/>
                    <a:pt x="2053444" y="4638067"/>
                    <a:pt x="2102169" y="4611828"/>
                  </a:cubicBezTo>
                  <a:cubicBezTo>
                    <a:pt x="2102180" y="4611822"/>
                    <a:pt x="2103546" y="4611063"/>
                    <a:pt x="2270831" y="4518118"/>
                  </a:cubicBezTo>
                  <a:cubicBezTo>
                    <a:pt x="2263335" y="4446898"/>
                    <a:pt x="2263335" y="4375678"/>
                    <a:pt x="2274579" y="4308206"/>
                  </a:cubicBezTo>
                  <a:cubicBezTo>
                    <a:pt x="2274568" y="4308200"/>
                    <a:pt x="2273192" y="4307405"/>
                    <a:pt x="2105917" y="4210747"/>
                  </a:cubicBezTo>
                  <a:cubicBezTo>
                    <a:pt x="2057192" y="4184508"/>
                    <a:pt x="2034704" y="4117037"/>
                    <a:pt x="2057192" y="4068307"/>
                  </a:cubicBezTo>
                  <a:cubicBezTo>
                    <a:pt x="2057197" y="4068296"/>
                    <a:pt x="2057759" y="4066984"/>
                    <a:pt x="2124657" y="3910874"/>
                  </a:cubicBezTo>
                  <a:cubicBezTo>
                    <a:pt x="2143398" y="3858396"/>
                    <a:pt x="2207114" y="3832157"/>
                    <a:pt x="2259587" y="3847151"/>
                  </a:cubicBezTo>
                  <a:cubicBezTo>
                    <a:pt x="2259600" y="3847154"/>
                    <a:pt x="2261148" y="3847610"/>
                    <a:pt x="2450738" y="3903377"/>
                  </a:cubicBezTo>
                  <a:cubicBezTo>
                    <a:pt x="2495714" y="3847151"/>
                    <a:pt x="2544439" y="3802169"/>
                    <a:pt x="2600660" y="3760937"/>
                  </a:cubicBezTo>
                  <a:cubicBezTo>
                    <a:pt x="2600656" y="3760925"/>
                    <a:pt x="2600214" y="3759393"/>
                    <a:pt x="2544439" y="3566019"/>
                  </a:cubicBezTo>
                  <a:cubicBezTo>
                    <a:pt x="2529447" y="3513541"/>
                    <a:pt x="2563179" y="3449818"/>
                    <a:pt x="2611904" y="3431076"/>
                  </a:cubicBezTo>
                  <a:cubicBezTo>
                    <a:pt x="2611915" y="3431071"/>
                    <a:pt x="2613225" y="3430541"/>
                    <a:pt x="2769322" y="3367353"/>
                  </a:cubicBezTo>
                  <a:cubicBezTo>
                    <a:pt x="2782440" y="3361730"/>
                    <a:pt x="2796261" y="3358919"/>
                    <a:pt x="2810082" y="3358626"/>
                  </a:cubicBezTo>
                  <a:close/>
                  <a:moveTo>
                    <a:pt x="589485" y="3280859"/>
                  </a:moveTo>
                  <a:cubicBezTo>
                    <a:pt x="630794" y="3281563"/>
                    <a:pt x="671576" y="3303377"/>
                    <a:pt x="691263" y="3339968"/>
                  </a:cubicBezTo>
                  <a:cubicBezTo>
                    <a:pt x="691272" y="3339982"/>
                    <a:pt x="692021" y="3341285"/>
                    <a:pt x="762514" y="3463814"/>
                  </a:cubicBezTo>
                  <a:cubicBezTo>
                    <a:pt x="818765" y="3456308"/>
                    <a:pt x="860015" y="3452555"/>
                    <a:pt x="923766" y="3460061"/>
                  </a:cubicBezTo>
                  <a:cubicBezTo>
                    <a:pt x="923773" y="3460049"/>
                    <a:pt x="924437" y="3458867"/>
                    <a:pt x="991267" y="3339968"/>
                  </a:cubicBezTo>
                  <a:cubicBezTo>
                    <a:pt x="1021267" y="3291180"/>
                    <a:pt x="1085018" y="3268662"/>
                    <a:pt x="1137518" y="3291180"/>
                  </a:cubicBezTo>
                  <a:cubicBezTo>
                    <a:pt x="1137528" y="3291184"/>
                    <a:pt x="1137986" y="3291356"/>
                    <a:pt x="1160905" y="3299956"/>
                  </a:cubicBezTo>
                  <a:lnTo>
                    <a:pt x="1161386" y="3298825"/>
                  </a:lnTo>
                  <a:cubicBezTo>
                    <a:pt x="1161398" y="3298830"/>
                    <a:pt x="1162058" y="3299102"/>
                    <a:pt x="1197263" y="3313601"/>
                  </a:cubicBezTo>
                  <a:cubicBezTo>
                    <a:pt x="1197349" y="3313633"/>
                    <a:pt x="1197434" y="3313665"/>
                    <a:pt x="1197519" y="3313697"/>
                  </a:cubicBezTo>
                  <a:lnTo>
                    <a:pt x="1197516" y="3313705"/>
                  </a:lnTo>
                  <a:lnTo>
                    <a:pt x="1225129" y="3325078"/>
                  </a:lnTo>
                  <a:cubicBezTo>
                    <a:pt x="1277624" y="3347580"/>
                    <a:pt x="1307621" y="3411335"/>
                    <a:pt x="1292622" y="3463840"/>
                  </a:cubicBezTo>
                  <a:cubicBezTo>
                    <a:pt x="1292619" y="3463853"/>
                    <a:pt x="1292248" y="3465152"/>
                    <a:pt x="1255126" y="3595102"/>
                  </a:cubicBezTo>
                  <a:cubicBezTo>
                    <a:pt x="1300122" y="3628855"/>
                    <a:pt x="1341367" y="3666358"/>
                    <a:pt x="1375114" y="3711362"/>
                  </a:cubicBezTo>
                  <a:cubicBezTo>
                    <a:pt x="1375125" y="3711359"/>
                    <a:pt x="1376312" y="3711045"/>
                    <a:pt x="1502601" y="3677609"/>
                  </a:cubicBezTo>
                  <a:cubicBezTo>
                    <a:pt x="1555096" y="3662608"/>
                    <a:pt x="1618839" y="3692610"/>
                    <a:pt x="1637587" y="3741365"/>
                  </a:cubicBezTo>
                  <a:cubicBezTo>
                    <a:pt x="1637593" y="3741380"/>
                    <a:pt x="1638064" y="3742510"/>
                    <a:pt x="1675083" y="3831373"/>
                  </a:cubicBezTo>
                  <a:cubicBezTo>
                    <a:pt x="1697581" y="3883878"/>
                    <a:pt x="1675083" y="3947633"/>
                    <a:pt x="1626338" y="3973886"/>
                  </a:cubicBezTo>
                  <a:cubicBezTo>
                    <a:pt x="1626318" y="3973897"/>
                    <a:pt x="1624802" y="3974728"/>
                    <a:pt x="1510100" y="4037641"/>
                  </a:cubicBezTo>
                  <a:cubicBezTo>
                    <a:pt x="1517599" y="4093896"/>
                    <a:pt x="1517599" y="4153902"/>
                    <a:pt x="1510100" y="4210157"/>
                  </a:cubicBezTo>
                  <a:cubicBezTo>
                    <a:pt x="1510118" y="4210167"/>
                    <a:pt x="1511507" y="4210954"/>
                    <a:pt x="1622589" y="4273912"/>
                  </a:cubicBezTo>
                  <a:cubicBezTo>
                    <a:pt x="1675083" y="4300165"/>
                    <a:pt x="1693831" y="4363920"/>
                    <a:pt x="1675083" y="4416425"/>
                  </a:cubicBezTo>
                  <a:cubicBezTo>
                    <a:pt x="1675077" y="4416440"/>
                    <a:pt x="1674594" y="4417551"/>
                    <a:pt x="1637587" y="4502683"/>
                  </a:cubicBezTo>
                  <a:cubicBezTo>
                    <a:pt x="1615089" y="4555188"/>
                    <a:pt x="1555096" y="4585190"/>
                    <a:pt x="1498851" y="4570189"/>
                  </a:cubicBezTo>
                  <a:cubicBezTo>
                    <a:pt x="1498832" y="4570184"/>
                    <a:pt x="1497303" y="4569767"/>
                    <a:pt x="1375114" y="4536436"/>
                  </a:cubicBezTo>
                  <a:cubicBezTo>
                    <a:pt x="1341367" y="4581440"/>
                    <a:pt x="1300122" y="4622694"/>
                    <a:pt x="1255126" y="4656447"/>
                  </a:cubicBezTo>
                  <a:cubicBezTo>
                    <a:pt x="1255132" y="4656466"/>
                    <a:pt x="1255549" y="4657996"/>
                    <a:pt x="1288873" y="4780208"/>
                  </a:cubicBezTo>
                  <a:cubicBezTo>
                    <a:pt x="1303871" y="4836463"/>
                    <a:pt x="1273874" y="4896468"/>
                    <a:pt x="1221380" y="4918970"/>
                  </a:cubicBezTo>
                  <a:cubicBezTo>
                    <a:pt x="1221366" y="4918976"/>
                    <a:pt x="1220292" y="4919443"/>
                    <a:pt x="1135139" y="4956473"/>
                  </a:cubicBezTo>
                  <a:cubicBezTo>
                    <a:pt x="1082644" y="4975225"/>
                    <a:pt x="1018900" y="4952723"/>
                    <a:pt x="988904" y="4903969"/>
                  </a:cubicBezTo>
                  <a:cubicBezTo>
                    <a:pt x="988894" y="4903951"/>
                    <a:pt x="988117" y="4902533"/>
                    <a:pt x="925160" y="4787708"/>
                  </a:cubicBezTo>
                  <a:cubicBezTo>
                    <a:pt x="898913" y="4791459"/>
                    <a:pt x="835169" y="4806460"/>
                    <a:pt x="756427" y="4791459"/>
                  </a:cubicBezTo>
                  <a:cubicBezTo>
                    <a:pt x="756417" y="4791476"/>
                    <a:pt x="755631" y="4792863"/>
                    <a:pt x="692684" y="4903969"/>
                  </a:cubicBezTo>
                  <a:cubicBezTo>
                    <a:pt x="662687" y="4952723"/>
                    <a:pt x="598943" y="4975225"/>
                    <a:pt x="546449" y="4952723"/>
                  </a:cubicBezTo>
                  <a:cubicBezTo>
                    <a:pt x="546436" y="4952718"/>
                    <a:pt x="545789" y="4952446"/>
                    <a:pt x="511554" y="4938028"/>
                  </a:cubicBezTo>
                  <a:cubicBezTo>
                    <a:pt x="511457" y="4938256"/>
                    <a:pt x="511359" y="4938484"/>
                    <a:pt x="511262" y="4938712"/>
                  </a:cubicBezTo>
                  <a:cubicBezTo>
                    <a:pt x="511243" y="4938705"/>
                    <a:pt x="510263" y="4938355"/>
                    <a:pt x="458761" y="4919948"/>
                  </a:cubicBezTo>
                  <a:cubicBezTo>
                    <a:pt x="406260" y="4897430"/>
                    <a:pt x="376260" y="4833630"/>
                    <a:pt x="391260" y="4781090"/>
                  </a:cubicBezTo>
                  <a:cubicBezTo>
                    <a:pt x="391267" y="4781065"/>
                    <a:pt x="391776" y="4779286"/>
                    <a:pt x="428761" y="4649737"/>
                  </a:cubicBezTo>
                  <a:cubicBezTo>
                    <a:pt x="387510" y="4615961"/>
                    <a:pt x="350010" y="4574679"/>
                    <a:pt x="316259" y="4529644"/>
                  </a:cubicBezTo>
                  <a:cubicBezTo>
                    <a:pt x="316245" y="4529648"/>
                    <a:pt x="314876" y="4530029"/>
                    <a:pt x="181258" y="4567173"/>
                  </a:cubicBezTo>
                  <a:cubicBezTo>
                    <a:pt x="128757" y="4582185"/>
                    <a:pt x="65007" y="4552161"/>
                    <a:pt x="42507" y="4499620"/>
                  </a:cubicBezTo>
                  <a:cubicBezTo>
                    <a:pt x="42500" y="4499603"/>
                    <a:pt x="42036" y="4498418"/>
                    <a:pt x="8756" y="4413303"/>
                  </a:cubicBezTo>
                  <a:cubicBezTo>
                    <a:pt x="-13744" y="4364515"/>
                    <a:pt x="8756" y="4296963"/>
                    <a:pt x="57507" y="4270692"/>
                  </a:cubicBezTo>
                  <a:cubicBezTo>
                    <a:pt x="57518" y="4270686"/>
                    <a:pt x="58710" y="4270019"/>
                    <a:pt x="185008" y="4199387"/>
                  </a:cubicBezTo>
                  <a:cubicBezTo>
                    <a:pt x="177508" y="4146846"/>
                    <a:pt x="177508" y="4094305"/>
                    <a:pt x="185008" y="4041764"/>
                  </a:cubicBezTo>
                  <a:cubicBezTo>
                    <a:pt x="184995" y="4041757"/>
                    <a:pt x="183731" y="4041050"/>
                    <a:pt x="57507" y="3970459"/>
                  </a:cubicBezTo>
                  <a:cubicBezTo>
                    <a:pt x="8756" y="3944188"/>
                    <a:pt x="-13744" y="3876635"/>
                    <a:pt x="8756" y="3827848"/>
                  </a:cubicBezTo>
                  <a:cubicBezTo>
                    <a:pt x="8763" y="3827832"/>
                    <a:pt x="9255" y="3826651"/>
                    <a:pt x="46257" y="3737777"/>
                  </a:cubicBezTo>
                  <a:cubicBezTo>
                    <a:pt x="68757" y="3688989"/>
                    <a:pt x="128757" y="3658966"/>
                    <a:pt x="181258" y="3673978"/>
                  </a:cubicBezTo>
                  <a:cubicBezTo>
                    <a:pt x="181273" y="3673982"/>
                    <a:pt x="182700" y="3674357"/>
                    <a:pt x="323760" y="3711507"/>
                  </a:cubicBezTo>
                  <a:cubicBezTo>
                    <a:pt x="353760" y="3670225"/>
                    <a:pt x="391260" y="3636449"/>
                    <a:pt x="432511" y="3602672"/>
                  </a:cubicBezTo>
                  <a:cubicBezTo>
                    <a:pt x="432507" y="3602658"/>
                    <a:pt x="432135" y="3601281"/>
                    <a:pt x="395010" y="3463814"/>
                  </a:cubicBezTo>
                  <a:cubicBezTo>
                    <a:pt x="380010" y="3407520"/>
                    <a:pt x="410011" y="3347474"/>
                    <a:pt x="462511" y="3324956"/>
                  </a:cubicBezTo>
                  <a:cubicBezTo>
                    <a:pt x="462526" y="3324950"/>
                    <a:pt x="463660" y="3324456"/>
                    <a:pt x="548762" y="3287427"/>
                  </a:cubicBezTo>
                  <a:cubicBezTo>
                    <a:pt x="561887" y="3282736"/>
                    <a:pt x="575715" y="3280625"/>
                    <a:pt x="589485" y="3280859"/>
                  </a:cubicBezTo>
                  <a:close/>
                  <a:moveTo>
                    <a:pt x="1992734" y="1027055"/>
                  </a:moveTo>
                  <a:cubicBezTo>
                    <a:pt x="1617692" y="1027055"/>
                    <a:pt x="1310158" y="1334422"/>
                    <a:pt x="1310158" y="1709260"/>
                  </a:cubicBezTo>
                  <a:cubicBezTo>
                    <a:pt x="1310158" y="1874644"/>
                    <a:pt x="1371911" y="2026000"/>
                    <a:pt x="1473523" y="2141903"/>
                  </a:cubicBezTo>
                  <a:cubicBezTo>
                    <a:pt x="1596434" y="2290714"/>
                    <a:pt x="1783887" y="2387470"/>
                    <a:pt x="1992840" y="2387470"/>
                  </a:cubicBezTo>
                  <a:cubicBezTo>
                    <a:pt x="2367847" y="2387470"/>
                    <a:pt x="2671602" y="2083715"/>
                    <a:pt x="2671602" y="1708709"/>
                  </a:cubicBezTo>
                  <a:cubicBezTo>
                    <a:pt x="2671602" y="1504247"/>
                    <a:pt x="2578962" y="1320373"/>
                    <a:pt x="2434841" y="1198203"/>
                  </a:cubicBezTo>
                  <a:cubicBezTo>
                    <a:pt x="2317618" y="1092071"/>
                    <a:pt x="2162568" y="1027055"/>
                    <a:pt x="1992734" y="1027055"/>
                  </a:cubicBezTo>
                  <a:close/>
                  <a:moveTo>
                    <a:pt x="1797713" y="0"/>
                  </a:moveTo>
                  <a:cubicBezTo>
                    <a:pt x="1797732" y="0"/>
                    <a:pt x="1800384" y="0"/>
                    <a:pt x="2169004" y="0"/>
                  </a:cubicBezTo>
                  <a:cubicBezTo>
                    <a:pt x="2225260" y="0"/>
                    <a:pt x="2274016" y="44980"/>
                    <a:pt x="2281516" y="101206"/>
                  </a:cubicBezTo>
                  <a:cubicBezTo>
                    <a:pt x="2281519" y="101227"/>
                    <a:pt x="2281861" y="103959"/>
                    <a:pt x="2326521" y="461050"/>
                  </a:cubicBezTo>
                  <a:cubicBezTo>
                    <a:pt x="2427783" y="491037"/>
                    <a:pt x="2525294" y="528521"/>
                    <a:pt x="2619054" y="580999"/>
                  </a:cubicBezTo>
                  <a:cubicBezTo>
                    <a:pt x="2619073" y="580983"/>
                    <a:pt x="2621376" y="579142"/>
                    <a:pt x="2900335" y="356096"/>
                  </a:cubicBezTo>
                  <a:cubicBezTo>
                    <a:pt x="2945340" y="322360"/>
                    <a:pt x="3012848" y="326109"/>
                    <a:pt x="3054102" y="367341"/>
                  </a:cubicBezTo>
                  <a:cubicBezTo>
                    <a:pt x="3054113" y="367352"/>
                    <a:pt x="3055064" y="368302"/>
                    <a:pt x="3139804" y="452996"/>
                  </a:cubicBezTo>
                  <a:lnTo>
                    <a:pt x="3140360" y="452437"/>
                  </a:lnTo>
                  <a:cubicBezTo>
                    <a:pt x="3140375" y="452452"/>
                    <a:pt x="3141960" y="454037"/>
                    <a:pt x="3312863" y="624940"/>
                  </a:cubicBezTo>
                  <a:cubicBezTo>
                    <a:pt x="3354114" y="666191"/>
                    <a:pt x="3357864" y="733692"/>
                    <a:pt x="3324113" y="778693"/>
                  </a:cubicBezTo>
                  <a:cubicBezTo>
                    <a:pt x="3324099" y="778711"/>
                    <a:pt x="3322352" y="780939"/>
                    <a:pt x="3106609" y="1056197"/>
                  </a:cubicBezTo>
                  <a:cubicBezTo>
                    <a:pt x="3159110" y="1149949"/>
                    <a:pt x="3204111" y="1251201"/>
                    <a:pt x="3234111" y="1356203"/>
                  </a:cubicBezTo>
                  <a:cubicBezTo>
                    <a:pt x="3234131" y="1356205"/>
                    <a:pt x="3236734" y="1356517"/>
                    <a:pt x="3579117" y="1397453"/>
                  </a:cubicBezTo>
                  <a:cubicBezTo>
                    <a:pt x="3635368" y="1404953"/>
                    <a:pt x="3680369" y="1453704"/>
                    <a:pt x="3680369" y="1509955"/>
                  </a:cubicBezTo>
                  <a:cubicBezTo>
                    <a:pt x="3680369" y="1509978"/>
                    <a:pt x="3680369" y="1512840"/>
                    <a:pt x="3680369" y="1881211"/>
                  </a:cubicBezTo>
                  <a:cubicBezTo>
                    <a:pt x="3680369" y="1937462"/>
                    <a:pt x="3635368" y="1989963"/>
                    <a:pt x="3579117" y="1993713"/>
                  </a:cubicBezTo>
                  <a:cubicBezTo>
                    <a:pt x="3579099" y="1993716"/>
                    <a:pt x="3576623" y="1994018"/>
                    <a:pt x="3241612" y="2034964"/>
                  </a:cubicBezTo>
                  <a:cubicBezTo>
                    <a:pt x="3211611" y="2147466"/>
                    <a:pt x="3170360" y="2252468"/>
                    <a:pt x="3114109" y="2346219"/>
                  </a:cubicBezTo>
                  <a:cubicBezTo>
                    <a:pt x="3114124" y="2346238"/>
                    <a:pt x="3115883" y="2348468"/>
                    <a:pt x="3324113" y="2612474"/>
                  </a:cubicBezTo>
                  <a:cubicBezTo>
                    <a:pt x="3357864" y="2657475"/>
                    <a:pt x="3354114" y="2724976"/>
                    <a:pt x="3316613" y="2766226"/>
                  </a:cubicBezTo>
                  <a:cubicBezTo>
                    <a:pt x="3316598" y="2766241"/>
                    <a:pt x="3314633" y="2768206"/>
                    <a:pt x="3054108" y="3028731"/>
                  </a:cubicBezTo>
                  <a:cubicBezTo>
                    <a:pt x="3012858" y="3066232"/>
                    <a:pt x="2945357" y="3069982"/>
                    <a:pt x="2900356" y="3036231"/>
                  </a:cubicBezTo>
                  <a:cubicBezTo>
                    <a:pt x="2900341" y="3036219"/>
                    <a:pt x="2898346" y="3034647"/>
                    <a:pt x="2634101" y="2826227"/>
                  </a:cubicBezTo>
                  <a:cubicBezTo>
                    <a:pt x="2536600" y="2882478"/>
                    <a:pt x="2431598" y="2927479"/>
                    <a:pt x="2322846" y="2957480"/>
                  </a:cubicBezTo>
                  <a:cubicBezTo>
                    <a:pt x="2322843" y="2957502"/>
                    <a:pt x="2322504" y="2960246"/>
                    <a:pt x="2281595" y="3291235"/>
                  </a:cubicBezTo>
                  <a:cubicBezTo>
                    <a:pt x="2274095" y="3347486"/>
                    <a:pt x="2225344" y="3392487"/>
                    <a:pt x="2169093" y="3392487"/>
                  </a:cubicBezTo>
                  <a:cubicBezTo>
                    <a:pt x="2169073" y="3392487"/>
                    <a:pt x="2166338" y="3392487"/>
                    <a:pt x="1797837" y="3392487"/>
                  </a:cubicBezTo>
                  <a:cubicBezTo>
                    <a:pt x="1741586" y="3392487"/>
                    <a:pt x="1692835" y="3347486"/>
                    <a:pt x="1685335" y="3291235"/>
                  </a:cubicBezTo>
                  <a:cubicBezTo>
                    <a:pt x="1685333" y="3291215"/>
                    <a:pt x="1685010" y="3288546"/>
                    <a:pt x="1644084" y="2949980"/>
                  </a:cubicBezTo>
                  <a:cubicBezTo>
                    <a:pt x="1535333" y="2919979"/>
                    <a:pt x="1434081" y="2878728"/>
                    <a:pt x="1340329" y="2822477"/>
                  </a:cubicBezTo>
                  <a:cubicBezTo>
                    <a:pt x="1340312" y="2822490"/>
                    <a:pt x="1338155" y="2824175"/>
                    <a:pt x="1066575" y="3036231"/>
                  </a:cubicBezTo>
                  <a:cubicBezTo>
                    <a:pt x="1021574" y="3069982"/>
                    <a:pt x="954073" y="3066232"/>
                    <a:pt x="912822" y="3028731"/>
                  </a:cubicBezTo>
                  <a:cubicBezTo>
                    <a:pt x="912803" y="3028712"/>
                    <a:pt x="911010" y="3026919"/>
                    <a:pt x="740319" y="2856228"/>
                  </a:cubicBezTo>
                  <a:cubicBezTo>
                    <a:pt x="719433" y="2833922"/>
                    <a:pt x="689918" y="2805143"/>
                    <a:pt x="650084" y="2766302"/>
                  </a:cubicBezTo>
                  <a:cubicBezTo>
                    <a:pt x="612580" y="2725070"/>
                    <a:pt x="608830" y="2657599"/>
                    <a:pt x="642584" y="2612619"/>
                  </a:cubicBezTo>
                  <a:cubicBezTo>
                    <a:pt x="642599" y="2612600"/>
                    <a:pt x="644403" y="2610338"/>
                    <a:pt x="863858" y="2335239"/>
                  </a:cubicBezTo>
                  <a:cubicBezTo>
                    <a:pt x="811353" y="2241529"/>
                    <a:pt x="770098" y="2144072"/>
                    <a:pt x="743845" y="2039117"/>
                  </a:cubicBezTo>
                  <a:cubicBezTo>
                    <a:pt x="743823" y="2039114"/>
                    <a:pt x="741037" y="2038763"/>
                    <a:pt x="387555" y="1994137"/>
                  </a:cubicBezTo>
                  <a:cubicBezTo>
                    <a:pt x="331299" y="1990388"/>
                    <a:pt x="286294" y="1937911"/>
                    <a:pt x="286294" y="1881685"/>
                  </a:cubicBezTo>
                  <a:cubicBezTo>
                    <a:pt x="286294" y="1881662"/>
                    <a:pt x="286294" y="1878786"/>
                    <a:pt x="286294" y="1510596"/>
                  </a:cubicBezTo>
                  <a:cubicBezTo>
                    <a:pt x="286294" y="1454370"/>
                    <a:pt x="331299" y="1405641"/>
                    <a:pt x="387555" y="1398145"/>
                  </a:cubicBezTo>
                  <a:cubicBezTo>
                    <a:pt x="387573" y="1398143"/>
                    <a:pt x="390123" y="1397827"/>
                    <a:pt x="751346" y="1353164"/>
                  </a:cubicBezTo>
                  <a:cubicBezTo>
                    <a:pt x="777599" y="1251958"/>
                    <a:pt x="818853" y="1158249"/>
                    <a:pt x="871359" y="1068288"/>
                  </a:cubicBezTo>
                  <a:cubicBezTo>
                    <a:pt x="871344" y="1068268"/>
                    <a:pt x="869486" y="1065924"/>
                    <a:pt x="642584" y="779663"/>
                  </a:cubicBezTo>
                  <a:cubicBezTo>
                    <a:pt x="608830" y="734682"/>
                    <a:pt x="612580" y="667211"/>
                    <a:pt x="650084" y="625979"/>
                  </a:cubicBezTo>
                  <a:cubicBezTo>
                    <a:pt x="650103" y="625961"/>
                    <a:pt x="652294" y="623803"/>
                    <a:pt x="912614" y="367341"/>
                  </a:cubicBezTo>
                  <a:cubicBezTo>
                    <a:pt x="953868" y="326109"/>
                    <a:pt x="1021376" y="322360"/>
                    <a:pt x="1066381" y="356096"/>
                  </a:cubicBezTo>
                  <a:cubicBezTo>
                    <a:pt x="1066400" y="356110"/>
                    <a:pt x="1068702" y="357934"/>
                    <a:pt x="1355163" y="584747"/>
                  </a:cubicBezTo>
                  <a:cubicBezTo>
                    <a:pt x="1445173" y="536018"/>
                    <a:pt x="1538934" y="494786"/>
                    <a:pt x="1640195" y="468547"/>
                  </a:cubicBezTo>
                  <a:cubicBezTo>
                    <a:pt x="1640197" y="468527"/>
                    <a:pt x="1640532" y="465798"/>
                    <a:pt x="1685200" y="101206"/>
                  </a:cubicBezTo>
                  <a:cubicBezTo>
                    <a:pt x="1692701" y="44980"/>
                    <a:pt x="1741456" y="0"/>
                    <a:pt x="17977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43688" tIns="21844" rIns="43688" bIns="21844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516">
                <a:solidFill>
                  <a:srgbClr val="000000"/>
                </a:solidFill>
              </a:endParaRPr>
            </a:p>
          </p:txBody>
        </p:sp>
        <p:cxnSp>
          <p:nvCxnSpPr>
            <p:cNvPr id="165" name="直線矢印コネクタ 164"/>
            <p:cNvCxnSpPr/>
            <p:nvPr/>
          </p:nvCxnSpPr>
          <p:spPr bwMode="auto">
            <a:xfrm flipH="1" flipV="1">
              <a:off x="5308574" y="2528575"/>
              <a:ext cx="1490165" cy="2193"/>
            </a:xfrm>
            <a:prstGeom prst="straightConnector1">
              <a:avLst/>
            </a:prstGeom>
            <a:solidFill>
              <a:schemeClr val="bg1"/>
            </a:solidFill>
            <a:ln w="762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68" name="テキスト ボックス 167"/>
            <p:cNvSpPr txBox="1"/>
            <p:nvPr/>
          </p:nvSpPr>
          <p:spPr>
            <a:xfrm>
              <a:off x="5313448" y="2651745"/>
              <a:ext cx="14908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b="1" smtClean="0">
                  <a:solidFill>
                    <a:srgbClr val="002060"/>
                  </a:solidFill>
                  <a:latin typeface="+mn-ea"/>
                </a:rPr>
                <a:t>検索対象</a:t>
              </a:r>
              <a:endParaRPr lang="ja-JP" altLang="en-US" sz="1400" b="1" dirty="0">
                <a:solidFill>
                  <a:srgbClr val="002060"/>
                </a:solidFill>
                <a:latin typeface="+mn-ea"/>
              </a:endParaRPr>
            </a:p>
          </p:txBody>
        </p:sp>
      </p:grpSp>
      <p:sp>
        <p:nvSpPr>
          <p:cNvPr id="186" name="テキスト ボックス 185"/>
          <p:cNvSpPr txBox="1"/>
          <p:nvPr/>
        </p:nvSpPr>
        <p:spPr>
          <a:xfrm>
            <a:off x="3277520" y="1965756"/>
            <a:ext cx="2363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smtClean="0">
                <a:solidFill>
                  <a:srgbClr val="00B050"/>
                </a:solidFill>
              </a:rPr>
              <a:t>ホスト用</a:t>
            </a:r>
            <a:endParaRPr lang="ja-JP" altLang="en-US" sz="1400" b="1">
              <a:solidFill>
                <a:srgbClr val="00B050"/>
              </a:solidFill>
            </a:endParaRPr>
          </a:p>
          <a:p>
            <a:pPr algn="ctr"/>
            <a:r>
              <a:rPr lang="ja-JP" altLang="en-US" sz="1400" b="1">
                <a:solidFill>
                  <a:srgbClr val="00B050"/>
                </a:solidFill>
              </a:rPr>
              <a:t>メニューグループ </a:t>
            </a:r>
          </a:p>
        </p:txBody>
      </p:sp>
      <p:grpSp>
        <p:nvGrpSpPr>
          <p:cNvPr id="18" name="グループ化 17"/>
          <p:cNvGrpSpPr/>
          <p:nvPr/>
        </p:nvGrpSpPr>
        <p:grpSpPr>
          <a:xfrm>
            <a:off x="191979" y="1968914"/>
            <a:ext cx="2363797" cy="1625954"/>
            <a:chOff x="47963" y="1544158"/>
            <a:chExt cx="2363797" cy="1625954"/>
          </a:xfrm>
        </p:grpSpPr>
        <p:sp>
          <p:nvSpPr>
            <p:cNvPr id="149" name="テキスト ボックス 148"/>
            <p:cNvSpPr txBox="1"/>
            <p:nvPr/>
          </p:nvSpPr>
          <p:spPr>
            <a:xfrm>
              <a:off x="47963" y="1544158"/>
              <a:ext cx="23637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b="1">
                  <a:solidFill>
                    <a:schemeClr val="accent6">
                      <a:lumMod val="50000"/>
                      <a:lumOff val="50000"/>
                    </a:schemeClr>
                  </a:solidFill>
                </a:rPr>
                <a:t>ホストグループ用</a:t>
              </a:r>
            </a:p>
            <a:p>
              <a:pPr algn="ctr"/>
              <a:r>
                <a:rPr lang="ja-JP" altLang="en-US" sz="1400" b="1">
                  <a:solidFill>
                    <a:schemeClr val="accent6">
                      <a:lumMod val="50000"/>
                      <a:lumOff val="50000"/>
                    </a:schemeClr>
                  </a:solidFill>
                </a:rPr>
                <a:t>メニューグループ </a:t>
              </a:r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668472" y="2042768"/>
              <a:ext cx="1127344" cy="1127344"/>
              <a:chOff x="625497" y="2141545"/>
              <a:chExt cx="1127344" cy="1127344"/>
            </a:xfrm>
          </p:grpSpPr>
          <p:pic>
            <p:nvPicPr>
              <p:cNvPr id="146" name="図 14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5497" y="2141545"/>
                <a:ext cx="1127344" cy="1127344"/>
              </a:xfrm>
              <a:prstGeom prst="rect">
                <a:avLst/>
              </a:prstGeom>
            </p:spPr>
          </p:pic>
          <p:sp>
            <p:nvSpPr>
              <p:cNvPr id="196" name="正方形/長方形 195"/>
              <p:cNvSpPr/>
              <p:nvPr/>
            </p:nvSpPr>
            <p:spPr bwMode="auto">
              <a:xfrm>
                <a:off x="625497" y="2141545"/>
                <a:ext cx="1127344" cy="1127344"/>
              </a:xfrm>
              <a:prstGeom prst="rect">
                <a:avLst/>
              </a:prstGeom>
              <a:noFill/>
              <a:ln w="76200">
                <a:solidFill>
                  <a:schemeClr val="accent6">
                    <a:lumMod val="50000"/>
                    <a:lumOff val="50000"/>
                  </a:schemeClr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</p:grpSp>
      <p:grpSp>
        <p:nvGrpSpPr>
          <p:cNvPr id="14" name="グループ化 13"/>
          <p:cNvGrpSpPr/>
          <p:nvPr/>
        </p:nvGrpSpPr>
        <p:grpSpPr>
          <a:xfrm>
            <a:off x="6516216" y="1958136"/>
            <a:ext cx="2053003" cy="1610355"/>
            <a:chOff x="6729885" y="1533380"/>
            <a:chExt cx="2053003" cy="1610355"/>
          </a:xfrm>
        </p:grpSpPr>
        <p:sp>
          <p:nvSpPr>
            <p:cNvPr id="151" name="テキスト ボックス 150"/>
            <p:cNvSpPr txBox="1"/>
            <p:nvPr/>
          </p:nvSpPr>
          <p:spPr>
            <a:xfrm>
              <a:off x="6729885" y="1533380"/>
              <a:ext cx="20530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b="1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参照用</a:t>
              </a:r>
              <a:endParaRPr lang="en-US" altLang="ja-JP" sz="1400" b="1" smtClean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pPr algn="ctr"/>
              <a:r>
                <a:rPr lang="ja-JP" altLang="en-US" sz="1400" b="1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メニューグループ</a:t>
              </a:r>
              <a:r>
                <a:rPr lang="ja-JP" altLang="en-US" sz="1400" b="1" smtClean="0">
                  <a:solidFill>
                    <a:srgbClr val="002060"/>
                  </a:solidFill>
                </a:rPr>
                <a:t> </a:t>
              </a:r>
              <a:endParaRPr lang="ja-JP" altLang="en-US" sz="1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グループ化 3"/>
            <p:cNvGrpSpPr/>
            <p:nvPr/>
          </p:nvGrpSpPr>
          <p:grpSpPr>
            <a:xfrm>
              <a:off x="7184205" y="1992176"/>
              <a:ext cx="1129919" cy="1151559"/>
              <a:chOff x="7135170" y="2132054"/>
              <a:chExt cx="1129919" cy="1151559"/>
            </a:xfrm>
          </p:grpSpPr>
          <p:pic>
            <p:nvPicPr>
              <p:cNvPr id="150" name="図 14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35170" y="2132054"/>
                <a:ext cx="1117171" cy="1117171"/>
              </a:xfrm>
              <a:prstGeom prst="rect">
                <a:avLst/>
              </a:prstGeom>
            </p:spPr>
          </p:pic>
          <p:sp>
            <p:nvSpPr>
              <p:cNvPr id="197" name="正方形/長方形 196"/>
              <p:cNvSpPr/>
              <p:nvPr/>
            </p:nvSpPr>
            <p:spPr bwMode="auto">
              <a:xfrm>
                <a:off x="7137745" y="2156269"/>
                <a:ext cx="1127344" cy="1127344"/>
              </a:xfrm>
              <a:prstGeom prst="rect">
                <a:avLst/>
              </a:prstGeom>
              <a:noFill/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</p:grpSp>
      <p:sp>
        <p:nvSpPr>
          <p:cNvPr id="201" name="テキスト ボックス 200"/>
          <p:cNvSpPr txBox="1"/>
          <p:nvPr/>
        </p:nvSpPr>
        <p:spPr>
          <a:xfrm>
            <a:off x="122973" y="4303080"/>
            <a:ext cx="1253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パラメータを</a:t>
            </a:r>
            <a:endParaRPr kumimoji="1" lang="en-US" altLang="ja-JP" sz="1400" b="1" smtClean="0">
              <a:solidFill>
                <a:schemeClr val="accent6">
                  <a:lumMod val="50000"/>
                  <a:lumOff val="50000"/>
                </a:schemeClr>
              </a:solidFill>
            </a:endParaRPr>
          </a:p>
          <a:p>
            <a:r>
              <a:rPr kumimoji="1" lang="ja-JP" altLang="en-US" sz="1400" b="1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登録</a:t>
            </a:r>
            <a:endParaRPr kumimoji="1" lang="ja-JP" altLang="en-US" sz="1400" b="1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2" name="テキスト ボックス 201"/>
          <p:cNvSpPr txBox="1"/>
          <p:nvPr/>
        </p:nvSpPr>
        <p:spPr>
          <a:xfrm>
            <a:off x="7654140" y="4303080"/>
            <a:ext cx="127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パラメータを参照</a:t>
            </a:r>
            <a:endParaRPr kumimoji="1" lang="ja-JP" altLang="en-US" sz="14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2156166" y="2312985"/>
            <a:ext cx="1479730" cy="1294733"/>
            <a:chOff x="2084158" y="1888229"/>
            <a:chExt cx="1479730" cy="1294733"/>
          </a:xfrm>
        </p:grpSpPr>
        <p:cxnSp>
          <p:nvCxnSpPr>
            <p:cNvPr id="170" name="直線矢印コネクタ 169"/>
            <p:cNvCxnSpPr/>
            <p:nvPr/>
          </p:nvCxnSpPr>
          <p:spPr bwMode="auto">
            <a:xfrm flipV="1">
              <a:off x="2096180" y="2533289"/>
              <a:ext cx="1467708" cy="8976"/>
            </a:xfrm>
            <a:prstGeom prst="straightConnector1">
              <a:avLst/>
            </a:prstGeom>
            <a:solidFill>
              <a:schemeClr val="bg1"/>
            </a:solidFill>
            <a:ln w="762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71" name="テキスト ボックス 170"/>
            <p:cNvSpPr txBox="1"/>
            <p:nvPr/>
          </p:nvSpPr>
          <p:spPr>
            <a:xfrm>
              <a:off x="2084158" y="2659742"/>
              <a:ext cx="124376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b="1" smtClean="0">
                  <a:solidFill>
                    <a:srgbClr val="002060"/>
                  </a:solidFill>
                  <a:latin typeface="+mn-ea"/>
                </a:rPr>
                <a:t>ホストごとに分割</a:t>
              </a:r>
              <a:endParaRPr lang="ja-JP" altLang="en-US" sz="1400" b="1" dirty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41" name="Freeform 119"/>
            <p:cNvSpPr>
              <a:spLocks noChangeAspect="1"/>
            </p:cNvSpPr>
            <p:nvPr/>
          </p:nvSpPr>
          <p:spPr bwMode="gray">
            <a:xfrm rot="20926790" flipH="1">
              <a:off x="2549021" y="1888229"/>
              <a:ext cx="375450" cy="517110"/>
            </a:xfrm>
            <a:custGeom>
              <a:avLst/>
              <a:gdLst/>
              <a:ahLst/>
              <a:cxnLst/>
              <a:rect l="l" t="t" r="r" b="b"/>
              <a:pathLst>
                <a:path w="4168249" h="5483155">
                  <a:moveTo>
                    <a:pt x="3102898" y="3997087"/>
                  </a:moveTo>
                  <a:cubicBezTo>
                    <a:pt x="2863023" y="3997087"/>
                    <a:pt x="2668124" y="4192005"/>
                    <a:pt x="2668124" y="4428156"/>
                  </a:cubicBezTo>
                  <a:cubicBezTo>
                    <a:pt x="2668124" y="4602561"/>
                    <a:pt x="2770148" y="4749957"/>
                    <a:pt x="2915428" y="4818697"/>
                  </a:cubicBezTo>
                  <a:lnTo>
                    <a:pt x="2915436" y="4818677"/>
                  </a:lnTo>
                  <a:cubicBezTo>
                    <a:pt x="2971741" y="4848681"/>
                    <a:pt x="3035554" y="4863683"/>
                    <a:pt x="3103121" y="4863683"/>
                  </a:cubicBezTo>
                  <a:cubicBezTo>
                    <a:pt x="3339604" y="4863683"/>
                    <a:pt x="3534796" y="4668659"/>
                    <a:pt x="3534796" y="4428629"/>
                  </a:cubicBezTo>
                  <a:cubicBezTo>
                    <a:pt x="3534796" y="4264759"/>
                    <a:pt x="3442272" y="4121765"/>
                    <a:pt x="3302202" y="4048009"/>
                  </a:cubicBezTo>
                  <a:cubicBezTo>
                    <a:pt x="3301983" y="4048528"/>
                    <a:pt x="3301764" y="4049046"/>
                    <a:pt x="3301545" y="4049565"/>
                  </a:cubicBezTo>
                  <a:cubicBezTo>
                    <a:pt x="3241576" y="4015829"/>
                    <a:pt x="3174111" y="3997087"/>
                    <a:pt x="3102898" y="3997087"/>
                  </a:cubicBezTo>
                  <a:close/>
                  <a:moveTo>
                    <a:pt x="848765" y="3812836"/>
                  </a:moveTo>
                  <a:cubicBezTo>
                    <a:pt x="672513" y="3812836"/>
                    <a:pt x="533762" y="3955447"/>
                    <a:pt x="533762" y="4128081"/>
                  </a:cubicBezTo>
                  <a:cubicBezTo>
                    <a:pt x="533762" y="4249738"/>
                    <a:pt x="604533" y="4355298"/>
                    <a:pt x="708619" y="4406535"/>
                  </a:cubicBezTo>
                  <a:cubicBezTo>
                    <a:pt x="750290" y="4430095"/>
                    <a:pt x="798656" y="4442677"/>
                    <a:pt x="850168" y="4442677"/>
                  </a:cubicBezTo>
                  <a:cubicBezTo>
                    <a:pt x="1022650" y="4442677"/>
                    <a:pt x="1165136" y="4300165"/>
                    <a:pt x="1165136" y="4127649"/>
                  </a:cubicBezTo>
                  <a:cubicBezTo>
                    <a:pt x="1165136" y="3985137"/>
                    <a:pt x="1067645" y="3865126"/>
                    <a:pt x="936409" y="3827623"/>
                  </a:cubicBezTo>
                  <a:cubicBezTo>
                    <a:pt x="908462" y="3818083"/>
                    <a:pt x="879487" y="3812836"/>
                    <a:pt x="848765" y="3812836"/>
                  </a:cubicBezTo>
                  <a:close/>
                  <a:moveTo>
                    <a:pt x="2810082" y="3358626"/>
                  </a:moveTo>
                  <a:cubicBezTo>
                    <a:pt x="2851544" y="3357747"/>
                    <a:pt x="2893007" y="3379535"/>
                    <a:pt x="2915496" y="3416082"/>
                  </a:cubicBezTo>
                  <a:cubicBezTo>
                    <a:pt x="2915502" y="3416093"/>
                    <a:pt x="2916265" y="3417502"/>
                    <a:pt x="3012945" y="3596006"/>
                  </a:cubicBezTo>
                  <a:cubicBezTo>
                    <a:pt x="3099150" y="3581013"/>
                    <a:pt x="3174111" y="3592258"/>
                    <a:pt x="3211592" y="3596006"/>
                  </a:cubicBezTo>
                  <a:cubicBezTo>
                    <a:pt x="3211598" y="3595995"/>
                    <a:pt x="3212408" y="3594585"/>
                    <a:pt x="3312789" y="3419831"/>
                  </a:cubicBezTo>
                  <a:cubicBezTo>
                    <a:pt x="3342773" y="3371101"/>
                    <a:pt x="3406490" y="3348611"/>
                    <a:pt x="3458963" y="3371101"/>
                  </a:cubicBezTo>
                  <a:cubicBezTo>
                    <a:pt x="3458974" y="3371106"/>
                    <a:pt x="3459900" y="3371522"/>
                    <a:pt x="3538123" y="3406590"/>
                  </a:cubicBezTo>
                  <a:cubicBezTo>
                    <a:pt x="3552281" y="3412575"/>
                    <a:pt x="3575510" y="3422394"/>
                    <a:pt x="3613623" y="3438505"/>
                  </a:cubicBezTo>
                  <a:cubicBezTo>
                    <a:pt x="3666175" y="3461008"/>
                    <a:pt x="3696205" y="3521016"/>
                    <a:pt x="3681190" y="3573522"/>
                  </a:cubicBezTo>
                  <a:cubicBezTo>
                    <a:pt x="3681190" y="3573522"/>
                    <a:pt x="3681190" y="3573522"/>
                    <a:pt x="3621131" y="3772297"/>
                  </a:cubicBezTo>
                  <a:cubicBezTo>
                    <a:pt x="3673682" y="3813552"/>
                    <a:pt x="3722480" y="3862308"/>
                    <a:pt x="3763771" y="3914815"/>
                  </a:cubicBezTo>
                  <a:cubicBezTo>
                    <a:pt x="3763771" y="3914815"/>
                    <a:pt x="3763771" y="3914815"/>
                    <a:pt x="3958963" y="3862308"/>
                  </a:cubicBezTo>
                  <a:cubicBezTo>
                    <a:pt x="4015269" y="3847306"/>
                    <a:pt x="4075328" y="3877310"/>
                    <a:pt x="4097850" y="3929817"/>
                  </a:cubicBezTo>
                  <a:cubicBezTo>
                    <a:pt x="4097850" y="3929817"/>
                    <a:pt x="4097850" y="3929817"/>
                    <a:pt x="4161663" y="4083586"/>
                  </a:cubicBezTo>
                  <a:cubicBezTo>
                    <a:pt x="4180431" y="4136092"/>
                    <a:pt x="4157909" y="4203601"/>
                    <a:pt x="4109111" y="4229854"/>
                  </a:cubicBezTo>
                  <a:cubicBezTo>
                    <a:pt x="4109111" y="4229854"/>
                    <a:pt x="4109111" y="4229854"/>
                    <a:pt x="3932687" y="4327366"/>
                  </a:cubicBezTo>
                  <a:cubicBezTo>
                    <a:pt x="3940195" y="4394875"/>
                    <a:pt x="3940195" y="4462383"/>
                    <a:pt x="3932687" y="4529891"/>
                  </a:cubicBezTo>
                  <a:cubicBezTo>
                    <a:pt x="3932687" y="4529891"/>
                    <a:pt x="3932687" y="4529891"/>
                    <a:pt x="4105357" y="4627404"/>
                  </a:cubicBezTo>
                  <a:cubicBezTo>
                    <a:pt x="4154155" y="4657407"/>
                    <a:pt x="4176677" y="4721165"/>
                    <a:pt x="4154155" y="4773672"/>
                  </a:cubicBezTo>
                  <a:cubicBezTo>
                    <a:pt x="4154155" y="4773672"/>
                    <a:pt x="4154155" y="4773672"/>
                    <a:pt x="4090343" y="4927441"/>
                  </a:cubicBezTo>
                  <a:cubicBezTo>
                    <a:pt x="4067820" y="4979948"/>
                    <a:pt x="4004008" y="5009951"/>
                    <a:pt x="3951456" y="4994949"/>
                  </a:cubicBezTo>
                  <a:cubicBezTo>
                    <a:pt x="3951456" y="4994949"/>
                    <a:pt x="3951456" y="4994949"/>
                    <a:pt x="3763771" y="4938692"/>
                  </a:cubicBezTo>
                  <a:cubicBezTo>
                    <a:pt x="3718727" y="4994949"/>
                    <a:pt x="3669929" y="5043706"/>
                    <a:pt x="3613623" y="5088711"/>
                  </a:cubicBezTo>
                  <a:cubicBezTo>
                    <a:pt x="3613623" y="5088711"/>
                    <a:pt x="3613623" y="5088711"/>
                    <a:pt x="3666175" y="5276235"/>
                  </a:cubicBezTo>
                  <a:cubicBezTo>
                    <a:pt x="3681190" y="5328741"/>
                    <a:pt x="3651160" y="5388749"/>
                    <a:pt x="3598608" y="5411251"/>
                  </a:cubicBezTo>
                  <a:cubicBezTo>
                    <a:pt x="3598608" y="5411251"/>
                    <a:pt x="3598608" y="5411251"/>
                    <a:pt x="3440953" y="5475009"/>
                  </a:cubicBezTo>
                  <a:cubicBezTo>
                    <a:pt x="3388402" y="5497512"/>
                    <a:pt x="3324589" y="5471259"/>
                    <a:pt x="3298313" y="5422503"/>
                  </a:cubicBezTo>
                  <a:cubicBezTo>
                    <a:pt x="3298313" y="5422503"/>
                    <a:pt x="3298313" y="5422503"/>
                    <a:pt x="3208224" y="5257482"/>
                  </a:cubicBezTo>
                  <a:cubicBezTo>
                    <a:pt x="3170687" y="5264983"/>
                    <a:pt x="3099367" y="5276235"/>
                    <a:pt x="2990510" y="5261233"/>
                  </a:cubicBezTo>
                  <a:cubicBezTo>
                    <a:pt x="2990510" y="5261233"/>
                    <a:pt x="2990510" y="5261233"/>
                    <a:pt x="2896668" y="5418752"/>
                  </a:cubicBezTo>
                  <a:cubicBezTo>
                    <a:pt x="2870392" y="5467508"/>
                    <a:pt x="2802825" y="5490011"/>
                    <a:pt x="2754027" y="5467508"/>
                  </a:cubicBezTo>
                  <a:cubicBezTo>
                    <a:pt x="2754027" y="5467508"/>
                    <a:pt x="2754027" y="5467508"/>
                    <a:pt x="2709765" y="5450499"/>
                  </a:cubicBezTo>
                  <a:cubicBezTo>
                    <a:pt x="2709628" y="5450824"/>
                    <a:pt x="2709490" y="5451149"/>
                    <a:pt x="2709353" y="5451474"/>
                  </a:cubicBezTo>
                  <a:cubicBezTo>
                    <a:pt x="2709345" y="5451471"/>
                    <a:pt x="2708932" y="5451291"/>
                    <a:pt x="2686273" y="5441472"/>
                  </a:cubicBezTo>
                  <a:lnTo>
                    <a:pt x="2656431" y="5430004"/>
                  </a:lnTo>
                  <a:cubicBezTo>
                    <a:pt x="2656431" y="5430004"/>
                    <a:pt x="2656431" y="5430004"/>
                    <a:pt x="2656956" y="5428766"/>
                  </a:cubicBezTo>
                  <a:cubicBezTo>
                    <a:pt x="2641768" y="5422184"/>
                    <a:pt x="2622179" y="5413694"/>
                    <a:pt x="2596912" y="5402744"/>
                  </a:cubicBezTo>
                  <a:cubicBezTo>
                    <a:pt x="2544439" y="5380254"/>
                    <a:pt x="2514454" y="5316531"/>
                    <a:pt x="2533195" y="5264053"/>
                  </a:cubicBezTo>
                  <a:cubicBezTo>
                    <a:pt x="2533197" y="5264043"/>
                    <a:pt x="2533566" y="5262710"/>
                    <a:pt x="2581919" y="5087877"/>
                  </a:cubicBezTo>
                  <a:cubicBezTo>
                    <a:pt x="2525699" y="5042896"/>
                    <a:pt x="2473226" y="4990419"/>
                    <a:pt x="2431997" y="4930444"/>
                  </a:cubicBezTo>
                  <a:cubicBezTo>
                    <a:pt x="2431985" y="4930447"/>
                    <a:pt x="2430533" y="4930840"/>
                    <a:pt x="2252091" y="4979173"/>
                  </a:cubicBezTo>
                  <a:cubicBezTo>
                    <a:pt x="2195870" y="4994167"/>
                    <a:pt x="2135901" y="4964180"/>
                    <a:pt x="2113413" y="4911702"/>
                  </a:cubicBezTo>
                  <a:cubicBezTo>
                    <a:pt x="2113408" y="4911690"/>
                    <a:pt x="2112864" y="4910344"/>
                    <a:pt x="2049696" y="4754268"/>
                  </a:cubicBezTo>
                  <a:cubicBezTo>
                    <a:pt x="2030956" y="4701790"/>
                    <a:pt x="2053444" y="4638067"/>
                    <a:pt x="2102169" y="4611828"/>
                  </a:cubicBezTo>
                  <a:cubicBezTo>
                    <a:pt x="2102180" y="4611822"/>
                    <a:pt x="2103546" y="4611063"/>
                    <a:pt x="2270831" y="4518118"/>
                  </a:cubicBezTo>
                  <a:cubicBezTo>
                    <a:pt x="2263335" y="4446898"/>
                    <a:pt x="2263335" y="4375678"/>
                    <a:pt x="2274579" y="4308206"/>
                  </a:cubicBezTo>
                  <a:cubicBezTo>
                    <a:pt x="2274568" y="4308200"/>
                    <a:pt x="2273192" y="4307405"/>
                    <a:pt x="2105917" y="4210747"/>
                  </a:cubicBezTo>
                  <a:cubicBezTo>
                    <a:pt x="2057192" y="4184508"/>
                    <a:pt x="2034704" y="4117037"/>
                    <a:pt x="2057192" y="4068307"/>
                  </a:cubicBezTo>
                  <a:cubicBezTo>
                    <a:pt x="2057197" y="4068296"/>
                    <a:pt x="2057759" y="4066984"/>
                    <a:pt x="2124657" y="3910874"/>
                  </a:cubicBezTo>
                  <a:cubicBezTo>
                    <a:pt x="2143398" y="3858396"/>
                    <a:pt x="2207114" y="3832157"/>
                    <a:pt x="2259587" y="3847151"/>
                  </a:cubicBezTo>
                  <a:cubicBezTo>
                    <a:pt x="2259600" y="3847154"/>
                    <a:pt x="2261148" y="3847610"/>
                    <a:pt x="2450738" y="3903377"/>
                  </a:cubicBezTo>
                  <a:cubicBezTo>
                    <a:pt x="2495714" y="3847151"/>
                    <a:pt x="2544439" y="3802169"/>
                    <a:pt x="2600660" y="3760937"/>
                  </a:cubicBezTo>
                  <a:cubicBezTo>
                    <a:pt x="2600656" y="3760925"/>
                    <a:pt x="2600214" y="3759393"/>
                    <a:pt x="2544439" y="3566019"/>
                  </a:cubicBezTo>
                  <a:cubicBezTo>
                    <a:pt x="2529447" y="3513541"/>
                    <a:pt x="2563179" y="3449818"/>
                    <a:pt x="2611904" y="3431076"/>
                  </a:cubicBezTo>
                  <a:cubicBezTo>
                    <a:pt x="2611915" y="3431071"/>
                    <a:pt x="2613225" y="3430541"/>
                    <a:pt x="2769322" y="3367353"/>
                  </a:cubicBezTo>
                  <a:cubicBezTo>
                    <a:pt x="2782440" y="3361730"/>
                    <a:pt x="2796261" y="3358919"/>
                    <a:pt x="2810082" y="3358626"/>
                  </a:cubicBezTo>
                  <a:close/>
                  <a:moveTo>
                    <a:pt x="589485" y="3280859"/>
                  </a:moveTo>
                  <a:cubicBezTo>
                    <a:pt x="630794" y="3281563"/>
                    <a:pt x="671576" y="3303377"/>
                    <a:pt x="691263" y="3339968"/>
                  </a:cubicBezTo>
                  <a:cubicBezTo>
                    <a:pt x="691272" y="3339982"/>
                    <a:pt x="692021" y="3341285"/>
                    <a:pt x="762514" y="3463814"/>
                  </a:cubicBezTo>
                  <a:cubicBezTo>
                    <a:pt x="818765" y="3456308"/>
                    <a:pt x="860015" y="3452555"/>
                    <a:pt x="923766" y="3460061"/>
                  </a:cubicBezTo>
                  <a:cubicBezTo>
                    <a:pt x="923773" y="3460049"/>
                    <a:pt x="924437" y="3458867"/>
                    <a:pt x="991267" y="3339968"/>
                  </a:cubicBezTo>
                  <a:cubicBezTo>
                    <a:pt x="1021267" y="3291180"/>
                    <a:pt x="1085018" y="3268662"/>
                    <a:pt x="1137518" y="3291180"/>
                  </a:cubicBezTo>
                  <a:cubicBezTo>
                    <a:pt x="1137528" y="3291184"/>
                    <a:pt x="1137986" y="3291356"/>
                    <a:pt x="1160905" y="3299956"/>
                  </a:cubicBezTo>
                  <a:lnTo>
                    <a:pt x="1161386" y="3298825"/>
                  </a:lnTo>
                  <a:cubicBezTo>
                    <a:pt x="1161398" y="3298830"/>
                    <a:pt x="1162058" y="3299102"/>
                    <a:pt x="1197263" y="3313601"/>
                  </a:cubicBezTo>
                  <a:cubicBezTo>
                    <a:pt x="1197349" y="3313633"/>
                    <a:pt x="1197434" y="3313665"/>
                    <a:pt x="1197519" y="3313697"/>
                  </a:cubicBezTo>
                  <a:lnTo>
                    <a:pt x="1197516" y="3313705"/>
                  </a:lnTo>
                  <a:lnTo>
                    <a:pt x="1225129" y="3325078"/>
                  </a:lnTo>
                  <a:cubicBezTo>
                    <a:pt x="1277624" y="3347580"/>
                    <a:pt x="1307621" y="3411335"/>
                    <a:pt x="1292622" y="3463840"/>
                  </a:cubicBezTo>
                  <a:cubicBezTo>
                    <a:pt x="1292619" y="3463853"/>
                    <a:pt x="1292248" y="3465152"/>
                    <a:pt x="1255126" y="3595102"/>
                  </a:cubicBezTo>
                  <a:cubicBezTo>
                    <a:pt x="1300122" y="3628855"/>
                    <a:pt x="1341367" y="3666358"/>
                    <a:pt x="1375114" y="3711362"/>
                  </a:cubicBezTo>
                  <a:cubicBezTo>
                    <a:pt x="1375125" y="3711359"/>
                    <a:pt x="1376312" y="3711045"/>
                    <a:pt x="1502601" y="3677609"/>
                  </a:cubicBezTo>
                  <a:cubicBezTo>
                    <a:pt x="1555096" y="3662608"/>
                    <a:pt x="1618839" y="3692610"/>
                    <a:pt x="1637587" y="3741365"/>
                  </a:cubicBezTo>
                  <a:cubicBezTo>
                    <a:pt x="1637593" y="3741380"/>
                    <a:pt x="1638064" y="3742510"/>
                    <a:pt x="1675083" y="3831373"/>
                  </a:cubicBezTo>
                  <a:cubicBezTo>
                    <a:pt x="1697581" y="3883878"/>
                    <a:pt x="1675083" y="3947633"/>
                    <a:pt x="1626338" y="3973886"/>
                  </a:cubicBezTo>
                  <a:cubicBezTo>
                    <a:pt x="1626318" y="3973897"/>
                    <a:pt x="1624802" y="3974728"/>
                    <a:pt x="1510100" y="4037641"/>
                  </a:cubicBezTo>
                  <a:cubicBezTo>
                    <a:pt x="1517599" y="4093896"/>
                    <a:pt x="1517599" y="4153902"/>
                    <a:pt x="1510100" y="4210157"/>
                  </a:cubicBezTo>
                  <a:cubicBezTo>
                    <a:pt x="1510118" y="4210167"/>
                    <a:pt x="1511507" y="4210954"/>
                    <a:pt x="1622589" y="4273912"/>
                  </a:cubicBezTo>
                  <a:cubicBezTo>
                    <a:pt x="1675083" y="4300165"/>
                    <a:pt x="1693831" y="4363920"/>
                    <a:pt x="1675083" y="4416425"/>
                  </a:cubicBezTo>
                  <a:cubicBezTo>
                    <a:pt x="1675077" y="4416440"/>
                    <a:pt x="1674594" y="4417551"/>
                    <a:pt x="1637587" y="4502683"/>
                  </a:cubicBezTo>
                  <a:cubicBezTo>
                    <a:pt x="1615089" y="4555188"/>
                    <a:pt x="1555096" y="4585190"/>
                    <a:pt x="1498851" y="4570189"/>
                  </a:cubicBezTo>
                  <a:cubicBezTo>
                    <a:pt x="1498832" y="4570184"/>
                    <a:pt x="1497303" y="4569767"/>
                    <a:pt x="1375114" y="4536436"/>
                  </a:cubicBezTo>
                  <a:cubicBezTo>
                    <a:pt x="1341367" y="4581440"/>
                    <a:pt x="1300122" y="4622694"/>
                    <a:pt x="1255126" y="4656447"/>
                  </a:cubicBezTo>
                  <a:cubicBezTo>
                    <a:pt x="1255132" y="4656466"/>
                    <a:pt x="1255549" y="4657996"/>
                    <a:pt x="1288873" y="4780208"/>
                  </a:cubicBezTo>
                  <a:cubicBezTo>
                    <a:pt x="1303871" y="4836463"/>
                    <a:pt x="1273874" y="4896468"/>
                    <a:pt x="1221380" y="4918970"/>
                  </a:cubicBezTo>
                  <a:cubicBezTo>
                    <a:pt x="1221366" y="4918976"/>
                    <a:pt x="1220292" y="4919443"/>
                    <a:pt x="1135139" y="4956473"/>
                  </a:cubicBezTo>
                  <a:cubicBezTo>
                    <a:pt x="1082644" y="4975225"/>
                    <a:pt x="1018900" y="4952723"/>
                    <a:pt x="988904" y="4903969"/>
                  </a:cubicBezTo>
                  <a:cubicBezTo>
                    <a:pt x="988894" y="4903951"/>
                    <a:pt x="988117" y="4902533"/>
                    <a:pt x="925160" y="4787708"/>
                  </a:cubicBezTo>
                  <a:cubicBezTo>
                    <a:pt x="898913" y="4791459"/>
                    <a:pt x="835169" y="4806460"/>
                    <a:pt x="756427" y="4791459"/>
                  </a:cubicBezTo>
                  <a:cubicBezTo>
                    <a:pt x="756417" y="4791476"/>
                    <a:pt x="755631" y="4792863"/>
                    <a:pt x="692684" y="4903969"/>
                  </a:cubicBezTo>
                  <a:cubicBezTo>
                    <a:pt x="662687" y="4952723"/>
                    <a:pt x="598943" y="4975225"/>
                    <a:pt x="546449" y="4952723"/>
                  </a:cubicBezTo>
                  <a:cubicBezTo>
                    <a:pt x="546436" y="4952718"/>
                    <a:pt x="545789" y="4952446"/>
                    <a:pt x="511554" y="4938028"/>
                  </a:cubicBezTo>
                  <a:cubicBezTo>
                    <a:pt x="511457" y="4938256"/>
                    <a:pt x="511359" y="4938484"/>
                    <a:pt x="511262" y="4938712"/>
                  </a:cubicBezTo>
                  <a:cubicBezTo>
                    <a:pt x="511243" y="4938705"/>
                    <a:pt x="510263" y="4938355"/>
                    <a:pt x="458761" y="4919948"/>
                  </a:cubicBezTo>
                  <a:cubicBezTo>
                    <a:pt x="406260" y="4897430"/>
                    <a:pt x="376260" y="4833630"/>
                    <a:pt x="391260" y="4781090"/>
                  </a:cubicBezTo>
                  <a:cubicBezTo>
                    <a:pt x="391267" y="4781065"/>
                    <a:pt x="391776" y="4779286"/>
                    <a:pt x="428761" y="4649737"/>
                  </a:cubicBezTo>
                  <a:cubicBezTo>
                    <a:pt x="387510" y="4615961"/>
                    <a:pt x="350010" y="4574679"/>
                    <a:pt x="316259" y="4529644"/>
                  </a:cubicBezTo>
                  <a:cubicBezTo>
                    <a:pt x="316245" y="4529648"/>
                    <a:pt x="314876" y="4530029"/>
                    <a:pt x="181258" y="4567173"/>
                  </a:cubicBezTo>
                  <a:cubicBezTo>
                    <a:pt x="128757" y="4582185"/>
                    <a:pt x="65007" y="4552161"/>
                    <a:pt x="42507" y="4499620"/>
                  </a:cubicBezTo>
                  <a:cubicBezTo>
                    <a:pt x="42500" y="4499603"/>
                    <a:pt x="42036" y="4498418"/>
                    <a:pt x="8756" y="4413303"/>
                  </a:cubicBezTo>
                  <a:cubicBezTo>
                    <a:pt x="-13744" y="4364515"/>
                    <a:pt x="8756" y="4296963"/>
                    <a:pt x="57507" y="4270692"/>
                  </a:cubicBezTo>
                  <a:cubicBezTo>
                    <a:pt x="57518" y="4270686"/>
                    <a:pt x="58710" y="4270019"/>
                    <a:pt x="185008" y="4199387"/>
                  </a:cubicBezTo>
                  <a:cubicBezTo>
                    <a:pt x="177508" y="4146846"/>
                    <a:pt x="177508" y="4094305"/>
                    <a:pt x="185008" y="4041764"/>
                  </a:cubicBezTo>
                  <a:cubicBezTo>
                    <a:pt x="184995" y="4041757"/>
                    <a:pt x="183731" y="4041050"/>
                    <a:pt x="57507" y="3970459"/>
                  </a:cubicBezTo>
                  <a:cubicBezTo>
                    <a:pt x="8756" y="3944188"/>
                    <a:pt x="-13744" y="3876635"/>
                    <a:pt x="8756" y="3827848"/>
                  </a:cubicBezTo>
                  <a:cubicBezTo>
                    <a:pt x="8763" y="3827832"/>
                    <a:pt x="9255" y="3826651"/>
                    <a:pt x="46257" y="3737777"/>
                  </a:cubicBezTo>
                  <a:cubicBezTo>
                    <a:pt x="68757" y="3688989"/>
                    <a:pt x="128757" y="3658966"/>
                    <a:pt x="181258" y="3673978"/>
                  </a:cubicBezTo>
                  <a:cubicBezTo>
                    <a:pt x="181273" y="3673982"/>
                    <a:pt x="182700" y="3674357"/>
                    <a:pt x="323760" y="3711507"/>
                  </a:cubicBezTo>
                  <a:cubicBezTo>
                    <a:pt x="353760" y="3670225"/>
                    <a:pt x="391260" y="3636449"/>
                    <a:pt x="432511" y="3602672"/>
                  </a:cubicBezTo>
                  <a:cubicBezTo>
                    <a:pt x="432507" y="3602658"/>
                    <a:pt x="432135" y="3601281"/>
                    <a:pt x="395010" y="3463814"/>
                  </a:cubicBezTo>
                  <a:cubicBezTo>
                    <a:pt x="380010" y="3407520"/>
                    <a:pt x="410011" y="3347474"/>
                    <a:pt x="462511" y="3324956"/>
                  </a:cubicBezTo>
                  <a:cubicBezTo>
                    <a:pt x="462526" y="3324950"/>
                    <a:pt x="463660" y="3324456"/>
                    <a:pt x="548762" y="3287427"/>
                  </a:cubicBezTo>
                  <a:cubicBezTo>
                    <a:pt x="561887" y="3282736"/>
                    <a:pt x="575715" y="3280625"/>
                    <a:pt x="589485" y="3280859"/>
                  </a:cubicBezTo>
                  <a:close/>
                  <a:moveTo>
                    <a:pt x="1992734" y="1027055"/>
                  </a:moveTo>
                  <a:cubicBezTo>
                    <a:pt x="1617692" y="1027055"/>
                    <a:pt x="1310158" y="1334422"/>
                    <a:pt x="1310158" y="1709260"/>
                  </a:cubicBezTo>
                  <a:cubicBezTo>
                    <a:pt x="1310158" y="1874644"/>
                    <a:pt x="1371911" y="2026000"/>
                    <a:pt x="1473523" y="2141903"/>
                  </a:cubicBezTo>
                  <a:cubicBezTo>
                    <a:pt x="1596434" y="2290714"/>
                    <a:pt x="1783887" y="2387470"/>
                    <a:pt x="1992840" y="2387470"/>
                  </a:cubicBezTo>
                  <a:cubicBezTo>
                    <a:pt x="2367847" y="2387470"/>
                    <a:pt x="2671602" y="2083715"/>
                    <a:pt x="2671602" y="1708709"/>
                  </a:cubicBezTo>
                  <a:cubicBezTo>
                    <a:pt x="2671602" y="1504247"/>
                    <a:pt x="2578962" y="1320373"/>
                    <a:pt x="2434841" y="1198203"/>
                  </a:cubicBezTo>
                  <a:cubicBezTo>
                    <a:pt x="2317618" y="1092071"/>
                    <a:pt x="2162568" y="1027055"/>
                    <a:pt x="1992734" y="1027055"/>
                  </a:cubicBezTo>
                  <a:close/>
                  <a:moveTo>
                    <a:pt x="1797713" y="0"/>
                  </a:moveTo>
                  <a:cubicBezTo>
                    <a:pt x="1797732" y="0"/>
                    <a:pt x="1800384" y="0"/>
                    <a:pt x="2169004" y="0"/>
                  </a:cubicBezTo>
                  <a:cubicBezTo>
                    <a:pt x="2225260" y="0"/>
                    <a:pt x="2274016" y="44980"/>
                    <a:pt x="2281516" y="101206"/>
                  </a:cubicBezTo>
                  <a:cubicBezTo>
                    <a:pt x="2281519" y="101227"/>
                    <a:pt x="2281861" y="103959"/>
                    <a:pt x="2326521" y="461050"/>
                  </a:cubicBezTo>
                  <a:cubicBezTo>
                    <a:pt x="2427783" y="491037"/>
                    <a:pt x="2525294" y="528521"/>
                    <a:pt x="2619054" y="580999"/>
                  </a:cubicBezTo>
                  <a:cubicBezTo>
                    <a:pt x="2619073" y="580983"/>
                    <a:pt x="2621376" y="579142"/>
                    <a:pt x="2900335" y="356096"/>
                  </a:cubicBezTo>
                  <a:cubicBezTo>
                    <a:pt x="2945340" y="322360"/>
                    <a:pt x="3012848" y="326109"/>
                    <a:pt x="3054102" y="367341"/>
                  </a:cubicBezTo>
                  <a:cubicBezTo>
                    <a:pt x="3054113" y="367352"/>
                    <a:pt x="3055064" y="368302"/>
                    <a:pt x="3139804" y="452996"/>
                  </a:cubicBezTo>
                  <a:lnTo>
                    <a:pt x="3140360" y="452437"/>
                  </a:lnTo>
                  <a:cubicBezTo>
                    <a:pt x="3140375" y="452452"/>
                    <a:pt x="3141960" y="454037"/>
                    <a:pt x="3312863" y="624940"/>
                  </a:cubicBezTo>
                  <a:cubicBezTo>
                    <a:pt x="3354114" y="666191"/>
                    <a:pt x="3357864" y="733692"/>
                    <a:pt x="3324113" y="778693"/>
                  </a:cubicBezTo>
                  <a:cubicBezTo>
                    <a:pt x="3324099" y="778711"/>
                    <a:pt x="3322352" y="780939"/>
                    <a:pt x="3106609" y="1056197"/>
                  </a:cubicBezTo>
                  <a:cubicBezTo>
                    <a:pt x="3159110" y="1149949"/>
                    <a:pt x="3204111" y="1251201"/>
                    <a:pt x="3234111" y="1356203"/>
                  </a:cubicBezTo>
                  <a:cubicBezTo>
                    <a:pt x="3234131" y="1356205"/>
                    <a:pt x="3236734" y="1356517"/>
                    <a:pt x="3579117" y="1397453"/>
                  </a:cubicBezTo>
                  <a:cubicBezTo>
                    <a:pt x="3635368" y="1404953"/>
                    <a:pt x="3680369" y="1453704"/>
                    <a:pt x="3680369" y="1509955"/>
                  </a:cubicBezTo>
                  <a:cubicBezTo>
                    <a:pt x="3680369" y="1509978"/>
                    <a:pt x="3680369" y="1512840"/>
                    <a:pt x="3680369" y="1881211"/>
                  </a:cubicBezTo>
                  <a:cubicBezTo>
                    <a:pt x="3680369" y="1937462"/>
                    <a:pt x="3635368" y="1989963"/>
                    <a:pt x="3579117" y="1993713"/>
                  </a:cubicBezTo>
                  <a:cubicBezTo>
                    <a:pt x="3579099" y="1993716"/>
                    <a:pt x="3576623" y="1994018"/>
                    <a:pt x="3241612" y="2034964"/>
                  </a:cubicBezTo>
                  <a:cubicBezTo>
                    <a:pt x="3211611" y="2147466"/>
                    <a:pt x="3170360" y="2252468"/>
                    <a:pt x="3114109" y="2346219"/>
                  </a:cubicBezTo>
                  <a:cubicBezTo>
                    <a:pt x="3114124" y="2346238"/>
                    <a:pt x="3115883" y="2348468"/>
                    <a:pt x="3324113" y="2612474"/>
                  </a:cubicBezTo>
                  <a:cubicBezTo>
                    <a:pt x="3357864" y="2657475"/>
                    <a:pt x="3354114" y="2724976"/>
                    <a:pt x="3316613" y="2766226"/>
                  </a:cubicBezTo>
                  <a:cubicBezTo>
                    <a:pt x="3316598" y="2766241"/>
                    <a:pt x="3314633" y="2768206"/>
                    <a:pt x="3054108" y="3028731"/>
                  </a:cubicBezTo>
                  <a:cubicBezTo>
                    <a:pt x="3012858" y="3066232"/>
                    <a:pt x="2945357" y="3069982"/>
                    <a:pt x="2900356" y="3036231"/>
                  </a:cubicBezTo>
                  <a:cubicBezTo>
                    <a:pt x="2900341" y="3036219"/>
                    <a:pt x="2898346" y="3034647"/>
                    <a:pt x="2634101" y="2826227"/>
                  </a:cubicBezTo>
                  <a:cubicBezTo>
                    <a:pt x="2536600" y="2882478"/>
                    <a:pt x="2431598" y="2927479"/>
                    <a:pt x="2322846" y="2957480"/>
                  </a:cubicBezTo>
                  <a:cubicBezTo>
                    <a:pt x="2322843" y="2957502"/>
                    <a:pt x="2322504" y="2960246"/>
                    <a:pt x="2281595" y="3291235"/>
                  </a:cubicBezTo>
                  <a:cubicBezTo>
                    <a:pt x="2274095" y="3347486"/>
                    <a:pt x="2225344" y="3392487"/>
                    <a:pt x="2169093" y="3392487"/>
                  </a:cubicBezTo>
                  <a:cubicBezTo>
                    <a:pt x="2169073" y="3392487"/>
                    <a:pt x="2166338" y="3392487"/>
                    <a:pt x="1797837" y="3392487"/>
                  </a:cubicBezTo>
                  <a:cubicBezTo>
                    <a:pt x="1741586" y="3392487"/>
                    <a:pt x="1692835" y="3347486"/>
                    <a:pt x="1685335" y="3291235"/>
                  </a:cubicBezTo>
                  <a:cubicBezTo>
                    <a:pt x="1685333" y="3291215"/>
                    <a:pt x="1685010" y="3288546"/>
                    <a:pt x="1644084" y="2949980"/>
                  </a:cubicBezTo>
                  <a:cubicBezTo>
                    <a:pt x="1535333" y="2919979"/>
                    <a:pt x="1434081" y="2878728"/>
                    <a:pt x="1340329" y="2822477"/>
                  </a:cubicBezTo>
                  <a:cubicBezTo>
                    <a:pt x="1340312" y="2822490"/>
                    <a:pt x="1338155" y="2824175"/>
                    <a:pt x="1066575" y="3036231"/>
                  </a:cubicBezTo>
                  <a:cubicBezTo>
                    <a:pt x="1021574" y="3069982"/>
                    <a:pt x="954073" y="3066232"/>
                    <a:pt x="912822" y="3028731"/>
                  </a:cubicBezTo>
                  <a:cubicBezTo>
                    <a:pt x="912803" y="3028712"/>
                    <a:pt x="911010" y="3026919"/>
                    <a:pt x="740319" y="2856228"/>
                  </a:cubicBezTo>
                  <a:cubicBezTo>
                    <a:pt x="719433" y="2833922"/>
                    <a:pt x="689918" y="2805143"/>
                    <a:pt x="650084" y="2766302"/>
                  </a:cubicBezTo>
                  <a:cubicBezTo>
                    <a:pt x="612580" y="2725070"/>
                    <a:pt x="608830" y="2657599"/>
                    <a:pt x="642584" y="2612619"/>
                  </a:cubicBezTo>
                  <a:cubicBezTo>
                    <a:pt x="642599" y="2612600"/>
                    <a:pt x="644403" y="2610338"/>
                    <a:pt x="863858" y="2335239"/>
                  </a:cubicBezTo>
                  <a:cubicBezTo>
                    <a:pt x="811353" y="2241529"/>
                    <a:pt x="770098" y="2144072"/>
                    <a:pt x="743845" y="2039117"/>
                  </a:cubicBezTo>
                  <a:cubicBezTo>
                    <a:pt x="743823" y="2039114"/>
                    <a:pt x="741037" y="2038763"/>
                    <a:pt x="387555" y="1994137"/>
                  </a:cubicBezTo>
                  <a:cubicBezTo>
                    <a:pt x="331299" y="1990388"/>
                    <a:pt x="286294" y="1937911"/>
                    <a:pt x="286294" y="1881685"/>
                  </a:cubicBezTo>
                  <a:cubicBezTo>
                    <a:pt x="286294" y="1881662"/>
                    <a:pt x="286294" y="1878786"/>
                    <a:pt x="286294" y="1510596"/>
                  </a:cubicBezTo>
                  <a:cubicBezTo>
                    <a:pt x="286294" y="1454370"/>
                    <a:pt x="331299" y="1405641"/>
                    <a:pt x="387555" y="1398145"/>
                  </a:cubicBezTo>
                  <a:cubicBezTo>
                    <a:pt x="387573" y="1398143"/>
                    <a:pt x="390123" y="1397827"/>
                    <a:pt x="751346" y="1353164"/>
                  </a:cubicBezTo>
                  <a:cubicBezTo>
                    <a:pt x="777599" y="1251958"/>
                    <a:pt x="818853" y="1158249"/>
                    <a:pt x="871359" y="1068288"/>
                  </a:cubicBezTo>
                  <a:cubicBezTo>
                    <a:pt x="871344" y="1068268"/>
                    <a:pt x="869486" y="1065924"/>
                    <a:pt x="642584" y="779663"/>
                  </a:cubicBezTo>
                  <a:cubicBezTo>
                    <a:pt x="608830" y="734682"/>
                    <a:pt x="612580" y="667211"/>
                    <a:pt x="650084" y="625979"/>
                  </a:cubicBezTo>
                  <a:cubicBezTo>
                    <a:pt x="650103" y="625961"/>
                    <a:pt x="652294" y="623803"/>
                    <a:pt x="912614" y="367341"/>
                  </a:cubicBezTo>
                  <a:cubicBezTo>
                    <a:pt x="953868" y="326109"/>
                    <a:pt x="1021376" y="322360"/>
                    <a:pt x="1066381" y="356096"/>
                  </a:cubicBezTo>
                  <a:cubicBezTo>
                    <a:pt x="1066400" y="356110"/>
                    <a:pt x="1068702" y="357934"/>
                    <a:pt x="1355163" y="584747"/>
                  </a:cubicBezTo>
                  <a:cubicBezTo>
                    <a:pt x="1445173" y="536018"/>
                    <a:pt x="1538934" y="494786"/>
                    <a:pt x="1640195" y="468547"/>
                  </a:cubicBezTo>
                  <a:cubicBezTo>
                    <a:pt x="1640197" y="468527"/>
                    <a:pt x="1640532" y="465798"/>
                    <a:pt x="1685200" y="101206"/>
                  </a:cubicBezTo>
                  <a:cubicBezTo>
                    <a:pt x="1692701" y="44980"/>
                    <a:pt x="1741456" y="0"/>
                    <a:pt x="17977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43688" tIns="21844" rIns="43688" bIns="21844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516">
                <a:solidFill>
                  <a:srgbClr val="000000"/>
                </a:solidFill>
              </a:endParaRPr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3891760" y="2433518"/>
            <a:ext cx="1125524" cy="1135677"/>
            <a:chOff x="3919090" y="2144935"/>
            <a:chExt cx="1125524" cy="1135677"/>
          </a:xfrm>
        </p:grpSpPr>
        <p:pic>
          <p:nvPicPr>
            <p:cNvPr id="185" name="図 18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976" y="2148409"/>
              <a:ext cx="1119638" cy="1119638"/>
            </a:xfrm>
            <a:prstGeom prst="rect">
              <a:avLst/>
            </a:prstGeom>
          </p:spPr>
        </p:pic>
        <p:sp>
          <p:nvSpPr>
            <p:cNvPr id="15" name="正方形/長方形 14"/>
            <p:cNvSpPr/>
            <p:nvPr/>
          </p:nvSpPr>
          <p:spPr bwMode="auto">
            <a:xfrm>
              <a:off x="3919090" y="2144935"/>
              <a:ext cx="1125523" cy="1135677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cxnSp>
        <p:nvCxnSpPr>
          <p:cNvPr id="52" name="直線矢印コネクタ 51"/>
          <p:cNvCxnSpPr>
            <a:stCxn id="62" idx="15"/>
            <a:endCxn id="197" idx="2"/>
          </p:cNvCxnSpPr>
          <p:nvPr/>
        </p:nvCxnSpPr>
        <p:spPr bwMode="auto">
          <a:xfrm flipH="1" flipV="1">
            <a:off x="7536783" y="3568491"/>
            <a:ext cx="9554" cy="1439265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直線矢印コネクタ 55"/>
          <p:cNvCxnSpPr>
            <a:stCxn id="50" idx="15"/>
            <a:endCxn id="196" idx="2"/>
          </p:cNvCxnSpPr>
          <p:nvPr/>
        </p:nvCxnSpPr>
        <p:spPr bwMode="auto">
          <a:xfrm flipH="1" flipV="1">
            <a:off x="1376160" y="3594868"/>
            <a:ext cx="26854" cy="1419737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accent6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27" name="グループ化 26"/>
          <p:cNvGrpSpPr/>
          <p:nvPr/>
        </p:nvGrpSpPr>
        <p:grpSpPr>
          <a:xfrm>
            <a:off x="2879277" y="5401834"/>
            <a:ext cx="3173066" cy="952291"/>
            <a:chOff x="2867988" y="5310690"/>
            <a:chExt cx="3173066" cy="952291"/>
          </a:xfrm>
        </p:grpSpPr>
        <p:sp>
          <p:nvSpPr>
            <p:cNvPr id="7" name="テキスト ボックス 6"/>
            <p:cNvSpPr txBox="1"/>
            <p:nvPr/>
          </p:nvSpPr>
          <p:spPr>
            <a:xfrm>
              <a:off x="3080561" y="5501045"/>
              <a:ext cx="2877911" cy="5770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050" b="1" smtClean="0">
                  <a:solidFill>
                    <a:srgbClr val="00B050"/>
                  </a:solidFill>
                </a:rPr>
                <a:t>(※)</a:t>
              </a:r>
              <a:r>
                <a:rPr lang="ja-JP" altLang="en-US" sz="1050" b="1" smtClean="0">
                  <a:solidFill>
                    <a:srgbClr val="00B050"/>
                  </a:solidFill>
                </a:rPr>
                <a:t>ホスト用メニューグループのパラメータは</a:t>
              </a:r>
              <a:r>
                <a:rPr lang="en-US" altLang="ja-JP" sz="1050" b="1" smtClean="0">
                  <a:solidFill>
                    <a:srgbClr val="00B050"/>
                  </a:solidFill>
                </a:rPr>
                <a:t>IaC</a:t>
              </a:r>
              <a:r>
                <a:rPr lang="ja-JP" altLang="en-US" sz="1050" b="1" smtClean="0">
                  <a:solidFill>
                    <a:srgbClr val="00B050"/>
                  </a:solidFill>
                </a:rPr>
                <a:t>変数と紐づけることができます。</a:t>
              </a:r>
              <a:endParaRPr lang="en-US" altLang="ja-JP" sz="1050" b="1" smtClean="0">
                <a:solidFill>
                  <a:srgbClr val="00B050"/>
                </a:solidFill>
              </a:endParaRPr>
            </a:p>
            <a:p>
              <a:r>
                <a:rPr lang="ja-JP" altLang="en-US" sz="1050" b="1" smtClean="0">
                  <a:solidFill>
                    <a:srgbClr val="00B050"/>
                  </a:solidFill>
                </a:rPr>
                <a:t>紐づけ方法は実習編</a:t>
              </a:r>
              <a:r>
                <a:rPr lang="en-US" altLang="ja-JP" sz="1050" b="1" smtClean="0">
                  <a:solidFill>
                    <a:srgbClr val="00B050"/>
                  </a:solidFill>
                </a:rPr>
                <a:t>(</a:t>
              </a:r>
              <a:r>
                <a:rPr lang="ja-JP" altLang="en-US" sz="1050" b="1" smtClean="0">
                  <a:solidFill>
                    <a:srgbClr val="00B050"/>
                  </a:solidFill>
                </a:rPr>
                <a:t>現在作成中</a:t>
              </a:r>
              <a:r>
                <a:rPr lang="en-US" altLang="ja-JP" sz="1050" b="1" smtClean="0">
                  <a:solidFill>
                    <a:srgbClr val="00B050"/>
                  </a:solidFill>
                </a:rPr>
                <a:t>)</a:t>
              </a:r>
              <a:r>
                <a:rPr lang="ja-JP" altLang="en-US" sz="1050" b="1" smtClean="0">
                  <a:solidFill>
                    <a:srgbClr val="00B050"/>
                  </a:solidFill>
                </a:rPr>
                <a:t>を参照。</a:t>
              </a:r>
              <a:endParaRPr kumimoji="1" lang="ja-JP" altLang="en-US" sz="1050" b="1">
                <a:solidFill>
                  <a:srgbClr val="00B050"/>
                </a:solidFill>
              </a:endParaRPr>
            </a:p>
          </p:txBody>
        </p:sp>
        <p:sp>
          <p:nvSpPr>
            <p:cNvPr id="25" name="横巻き 24"/>
            <p:cNvSpPr/>
            <p:nvPr/>
          </p:nvSpPr>
          <p:spPr bwMode="auto">
            <a:xfrm>
              <a:off x="2867988" y="5310690"/>
              <a:ext cx="3173066" cy="952291"/>
            </a:xfrm>
            <a:prstGeom prst="horizontalScroll">
              <a:avLst/>
            </a:prstGeom>
            <a:noFill/>
            <a:ln w="12700">
              <a:solidFill>
                <a:srgbClr val="00B05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cxnSp>
        <p:nvCxnSpPr>
          <p:cNvPr id="33" name="直線矢印コネクタ 32"/>
          <p:cNvCxnSpPr>
            <a:stCxn id="25" idx="0"/>
            <a:endCxn id="15" idx="2"/>
          </p:cNvCxnSpPr>
          <p:nvPr/>
        </p:nvCxnSpPr>
        <p:spPr bwMode="auto">
          <a:xfrm flipH="1" flipV="1">
            <a:off x="4454522" y="3569195"/>
            <a:ext cx="11288" cy="195167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5680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コンテンツ プレースホルダー 2"/>
          <p:cNvSpPr txBox="1">
            <a:spLocks/>
          </p:cNvSpPr>
          <p:nvPr/>
        </p:nvSpPr>
        <p:spPr bwMode="gray">
          <a:xfrm>
            <a:off x="-66934" y="720082"/>
            <a:ext cx="8962910" cy="5733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r>
              <a:rPr lang="ja-JP" altLang="en-US" u="sng" kern="0" smtClean="0"/>
              <a:t>用途が</a:t>
            </a:r>
            <a:r>
              <a:rPr lang="ja-JP" altLang="en-US" sz="1800" u="sng" kern="0" smtClean="0"/>
              <a:t>「ホスト用」</a:t>
            </a:r>
            <a:r>
              <a:rPr lang="ja-JP" altLang="en-US" kern="0" smtClean="0"/>
              <a:t>のパラメータシートのホスト用メニューグループのパラメータは個別のホストへ設定されます。</a:t>
            </a:r>
            <a:endParaRPr lang="en-US" altLang="ja-JP" kern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ker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mtClean="0"/>
              <a:t>3.8 </a:t>
            </a:r>
            <a:r>
              <a:rPr lang="ja-JP" altLang="en-US" smtClean="0"/>
              <a:t>パラメータシートのメニューグループの動作</a:t>
            </a:r>
            <a:r>
              <a:rPr lang="en-US" altLang="ja-JP" smtClean="0"/>
              <a:t>(1/2)</a:t>
            </a:r>
            <a:endParaRPr lang="en-US" altLang="ja-JP"/>
          </a:p>
        </p:txBody>
      </p:sp>
      <p:sp>
        <p:nvSpPr>
          <p:cNvPr id="21" name="コンテンツ プレースホルダー 2"/>
          <p:cNvSpPr txBox="1">
            <a:spLocks/>
          </p:cNvSpPr>
          <p:nvPr/>
        </p:nvSpPr>
        <p:spPr bwMode="gray">
          <a:xfrm>
            <a:off x="-86158" y="3130003"/>
            <a:ext cx="8962910" cy="2847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endParaRPr lang="en-US" altLang="ja-JP" sz="1200" ker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6679" y="1453141"/>
            <a:ext cx="3689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smtClean="0">
                <a:latin typeface="+mn-ea"/>
              </a:rPr>
              <a:t>【</a:t>
            </a:r>
            <a:r>
              <a:rPr lang="ja-JP" altLang="en-US" sz="1200" b="1" kern="0" smtClean="0"/>
              <a:t>ホスト用メニューグループのパラメータシート</a:t>
            </a:r>
            <a:r>
              <a:rPr lang="en-US" altLang="ja-JP" sz="1200" b="1" smtClean="0">
                <a:latin typeface="+mn-ea"/>
              </a:rPr>
              <a:t>】</a:t>
            </a:r>
            <a:endParaRPr lang="ja-JP" altLang="en-US" sz="1200" b="1">
              <a:latin typeface="+mn-ea"/>
            </a:endParaRP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507624"/>
              </p:ext>
            </p:extLst>
          </p:nvPr>
        </p:nvGraphicFramePr>
        <p:xfrm>
          <a:off x="247291" y="1707732"/>
          <a:ext cx="8085411" cy="1041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35">
                  <a:extLst>
                    <a:ext uri="{9D8B030D-6E8A-4147-A177-3AD203B41FA5}">
                      <a16:colId xmlns:a16="http://schemas.microsoft.com/office/drawing/2014/main" val="998292868"/>
                    </a:ext>
                  </a:extLst>
                </a:gridCol>
                <a:gridCol w="1926027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1617083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  <a:gridCol w="1617083">
                  <a:extLst>
                    <a:ext uri="{9D8B030D-6E8A-4147-A177-3AD203B41FA5}">
                      <a16:colId xmlns:a16="http://schemas.microsoft.com/office/drawing/2014/main" val="3948179053"/>
                    </a:ext>
                  </a:extLst>
                </a:gridCol>
                <a:gridCol w="1617083">
                  <a:extLst>
                    <a:ext uri="{9D8B030D-6E8A-4147-A177-3AD203B41FA5}">
                      <a16:colId xmlns:a16="http://schemas.microsoft.com/office/drawing/2014/main" val="3978854791"/>
                    </a:ext>
                  </a:extLst>
                </a:gridCol>
              </a:tblGrid>
              <a:tr h="33977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smtClean="0">
                          <a:solidFill>
                            <a:srgbClr val="FF0000"/>
                          </a:solidFill>
                        </a:rPr>
                        <a:t>ホスト名</a:t>
                      </a:r>
                      <a:endParaRPr kumimoji="1" lang="ja-JP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/>
                        <a:t>オペレーション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/>
                        <a:t>パラメータ</a:t>
                      </a:r>
                      <a:r>
                        <a:rPr kumimoji="1" lang="en-US" altLang="ja-JP" sz="1200" smtClean="0"/>
                        <a:t>1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/>
                        <a:t>パラメータ</a:t>
                      </a:r>
                      <a:r>
                        <a:rPr kumimoji="1" lang="en-US" altLang="ja-JP" sz="1200" smtClean="0"/>
                        <a:t>2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/>
                        <a:t>パラメータ</a:t>
                      </a:r>
                      <a:r>
                        <a:rPr kumimoji="1" lang="en-US" altLang="ja-JP" sz="1200" smtClean="0"/>
                        <a:t>3</a:t>
                      </a:r>
                      <a:endParaRPr kumimoji="1" lang="ja-JP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35075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smtClean="0">
                          <a:solidFill>
                            <a:srgbClr val="FF0000"/>
                          </a:solidFill>
                        </a:rPr>
                        <a:t>ホスト</a:t>
                      </a:r>
                      <a:r>
                        <a:rPr kumimoji="1" lang="en-US" altLang="ja-JP" sz="1200" b="1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kumimoji="1" lang="ja-JP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/>
                        <a:t>オペレーション</a:t>
                      </a:r>
                      <a:r>
                        <a:rPr kumimoji="1" lang="en-US" altLang="ja-JP" sz="1200" smtClean="0"/>
                        <a:t>A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CCC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smtClean="0"/>
                        <a:t>EEE</a:t>
                      </a:r>
                      <a:endParaRPr kumimoji="1" lang="ja-JP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  <a:tr h="35075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smtClean="0">
                          <a:solidFill>
                            <a:srgbClr val="FF0000"/>
                          </a:solidFill>
                        </a:rPr>
                        <a:t>ホスト</a:t>
                      </a:r>
                      <a:r>
                        <a:rPr kumimoji="1" lang="en-US" altLang="ja-JP" sz="1200" b="1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kumimoji="1" lang="ja-JP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/>
                        <a:t>オペレーション</a:t>
                      </a:r>
                      <a:r>
                        <a:rPr kumimoji="1" lang="en-US" altLang="ja-JP" sz="1200" smtClean="0"/>
                        <a:t>A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smtClean="0">
                          <a:solidFill>
                            <a:schemeClr val="tx1"/>
                          </a:solidFill>
                        </a:rPr>
                        <a:t>BBB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smtClean="0"/>
                        <a:t>DDD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smtClean="0"/>
                        <a:t>FFF</a:t>
                      </a:r>
                      <a:endParaRPr kumimoji="1" lang="ja-JP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360617"/>
                  </a:ext>
                </a:extLst>
              </a:tr>
            </a:tbl>
          </a:graphicData>
        </a:graphic>
      </p:graphicFrame>
      <p:sp>
        <p:nvSpPr>
          <p:cNvPr id="14" name="正方形/長方形 13"/>
          <p:cNvSpPr/>
          <p:nvPr/>
        </p:nvSpPr>
        <p:spPr bwMode="auto">
          <a:xfrm>
            <a:off x="252686" y="3117953"/>
            <a:ext cx="8608798" cy="3095742"/>
          </a:xfrm>
          <a:prstGeom prst="rect">
            <a:avLst/>
          </a:prstGeom>
          <a:solidFill>
            <a:srgbClr val="F3F8FF"/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1953476" y="4392470"/>
            <a:ext cx="3046691" cy="1264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16" name="楕円 15"/>
          <p:cNvSpPr/>
          <p:nvPr/>
        </p:nvSpPr>
        <p:spPr bwMode="auto">
          <a:xfrm>
            <a:off x="2201899" y="4829352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ホスト</a:t>
            </a:r>
            <a:r>
              <a:rPr lang="en-US" altLang="ja-JP" sz="14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A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7" name="楕円 16"/>
          <p:cNvSpPr/>
          <p:nvPr/>
        </p:nvSpPr>
        <p:spPr bwMode="auto">
          <a:xfrm>
            <a:off x="3646951" y="4829352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ホスト</a:t>
            </a:r>
            <a:r>
              <a:rPr lang="en-US" altLang="ja-JP" sz="14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B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5384888" y="4358251"/>
            <a:ext cx="2966865" cy="1304133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19" name="楕円 18"/>
          <p:cNvSpPr/>
          <p:nvPr/>
        </p:nvSpPr>
        <p:spPr bwMode="auto">
          <a:xfrm>
            <a:off x="5628977" y="4829352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ホスト</a:t>
            </a:r>
            <a:r>
              <a:rPr lang="en-US" altLang="ja-JP" sz="1400" b="1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C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0" name="楕円 19"/>
          <p:cNvSpPr/>
          <p:nvPr/>
        </p:nvSpPr>
        <p:spPr bwMode="auto">
          <a:xfrm>
            <a:off x="7071316" y="4829352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ホスト</a:t>
            </a:r>
            <a:r>
              <a:rPr lang="en-US" altLang="ja-JP" sz="1400" b="1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D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4203709" y="3303091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+mn-ea"/>
              </a:rPr>
              <a:t>全体管理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946405" y="4213849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latin typeface="+mn-ea"/>
              </a:rPr>
              <a:t>WEB</a:t>
            </a:r>
            <a:r>
              <a:rPr lang="ja-JP" altLang="en-US" sz="1400" b="1">
                <a:solidFill>
                  <a:schemeClr val="bg1"/>
                </a:solidFill>
                <a:latin typeface="+mn-ea"/>
              </a:rPr>
              <a:t>サーバ群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2535835" y="4214148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latin typeface="+mn-ea"/>
              </a:rPr>
              <a:t>DB</a:t>
            </a:r>
            <a:r>
              <a:rPr lang="ja-JP" altLang="en-US" sz="1400" b="1">
                <a:solidFill>
                  <a:schemeClr val="bg1"/>
                </a:solidFill>
                <a:latin typeface="+mn-ea"/>
              </a:rPr>
              <a:t>サーバ群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6" name="カギ線コネクタ 25"/>
          <p:cNvCxnSpPr>
            <a:stCxn id="23" idx="2"/>
            <a:endCxn id="25" idx="0"/>
          </p:cNvCxnSpPr>
          <p:nvPr/>
        </p:nvCxnSpPr>
        <p:spPr bwMode="auto">
          <a:xfrm rot="5400000">
            <a:off x="4076198" y="3148332"/>
            <a:ext cx="463757" cy="1667874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カギ線コネクタ 26"/>
          <p:cNvCxnSpPr>
            <a:stCxn id="23" idx="2"/>
            <a:endCxn id="24" idx="0"/>
          </p:cNvCxnSpPr>
          <p:nvPr/>
        </p:nvCxnSpPr>
        <p:spPr bwMode="auto">
          <a:xfrm rot="16200000" flipH="1">
            <a:off x="5781632" y="3110772"/>
            <a:ext cx="463458" cy="174269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正方形/長方形 27"/>
          <p:cNvSpPr/>
          <p:nvPr/>
        </p:nvSpPr>
        <p:spPr bwMode="auto">
          <a:xfrm>
            <a:off x="240812" y="3119515"/>
            <a:ext cx="1409374" cy="309417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50912" y="3200736"/>
            <a:ext cx="1499274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smtClean="0"/>
              <a:t>【</a:t>
            </a:r>
            <a:r>
              <a:rPr kumimoji="1" lang="ja-JP" altLang="en-US" sz="1200" b="1" smtClean="0"/>
              <a:t>凡例</a:t>
            </a:r>
            <a:r>
              <a:rPr kumimoji="1" lang="en-US" altLang="ja-JP" sz="1200" b="1" smtClean="0"/>
              <a:t>】</a:t>
            </a:r>
            <a:endParaRPr kumimoji="1" lang="en-US" altLang="ja-JP" sz="1200" smtClean="0"/>
          </a:p>
        </p:txBody>
      </p:sp>
      <p:grpSp>
        <p:nvGrpSpPr>
          <p:cNvPr id="30" name="グループ化 29"/>
          <p:cNvGrpSpPr/>
          <p:nvPr/>
        </p:nvGrpSpPr>
        <p:grpSpPr>
          <a:xfrm>
            <a:off x="347203" y="3550582"/>
            <a:ext cx="1365354" cy="353239"/>
            <a:chOff x="475107" y="1703587"/>
            <a:chExt cx="1220237" cy="290174"/>
          </a:xfrm>
        </p:grpSpPr>
        <p:sp>
          <p:nvSpPr>
            <p:cNvPr id="31" name="正方形/長方形 30"/>
            <p:cNvSpPr/>
            <p:nvPr/>
          </p:nvSpPr>
          <p:spPr bwMode="auto">
            <a:xfrm>
              <a:off x="475107" y="1703587"/>
              <a:ext cx="1092938" cy="276266"/>
            </a:xfrm>
            <a:prstGeom prst="rect">
              <a:avLst/>
            </a:prstGeom>
            <a:solidFill>
              <a:srgbClr val="0070C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503757" y="1739245"/>
              <a:ext cx="1191587" cy="254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 b="1" smtClean="0">
                  <a:solidFill>
                    <a:schemeClr val="bg1"/>
                  </a:solidFill>
                </a:rPr>
                <a:t>ホストグループ</a:t>
              </a:r>
              <a:endParaRPr kumimoji="1" lang="ja-JP" altLang="en-US" sz="105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327256" y="4149422"/>
            <a:ext cx="1334804" cy="281124"/>
            <a:chOff x="403159" y="2693086"/>
            <a:chExt cx="1334804" cy="281124"/>
          </a:xfrm>
        </p:grpSpPr>
        <p:cxnSp>
          <p:nvCxnSpPr>
            <p:cNvPr id="34" name="直線矢印コネクタ 33"/>
            <p:cNvCxnSpPr/>
            <p:nvPr/>
          </p:nvCxnSpPr>
          <p:spPr bwMode="auto">
            <a:xfrm>
              <a:off x="724180" y="2805945"/>
              <a:ext cx="596553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5" name="テキスト ボックス 34"/>
            <p:cNvSpPr txBox="1"/>
            <p:nvPr/>
          </p:nvSpPr>
          <p:spPr>
            <a:xfrm>
              <a:off x="403159" y="2697211"/>
              <a:ext cx="373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b="1" smtClean="0"/>
                <a:t>親</a:t>
              </a:r>
              <a:endParaRPr lang="ja-JP" altLang="en-US" sz="1200" b="1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1364591" y="2693086"/>
              <a:ext cx="373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b="1" smtClean="0"/>
                <a:t>子</a:t>
              </a:r>
              <a:endParaRPr lang="ja-JP" altLang="en-US" sz="1200" b="1"/>
            </a:p>
          </p:txBody>
        </p:sp>
      </p:grpSp>
      <p:sp>
        <p:nvSpPr>
          <p:cNvPr id="37" name="テキスト ボックス 36"/>
          <p:cNvSpPr txBox="1"/>
          <p:nvPr/>
        </p:nvSpPr>
        <p:spPr>
          <a:xfrm>
            <a:off x="2244462" y="5832376"/>
            <a:ext cx="1593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smtClean="0">
                <a:solidFill>
                  <a:srgbClr val="FF5050"/>
                </a:solidFill>
              </a:rPr>
              <a:t>パラメータ</a:t>
            </a:r>
            <a:endParaRPr kumimoji="1" lang="ja-JP" altLang="en-US" sz="1400" b="1">
              <a:solidFill>
                <a:srgbClr val="FF505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 bwMode="auto">
          <a:xfrm>
            <a:off x="2226934" y="3389669"/>
            <a:ext cx="1547818" cy="3572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593650" y="5825177"/>
            <a:ext cx="1593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400" b="1" smtClean="0">
                <a:solidFill>
                  <a:srgbClr val="FF5050"/>
                </a:solidFill>
              </a:rPr>
              <a:t>パラメータ</a:t>
            </a:r>
            <a:endParaRPr kumimoji="1" lang="ja-JP" altLang="en-US" sz="1400" b="1">
              <a:solidFill>
                <a:srgbClr val="FF5050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2169132" y="4787336"/>
            <a:ext cx="1152555" cy="53339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7034352" y="4787336"/>
            <a:ext cx="1152555" cy="53339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7" name="直線矢印コネクタ 6"/>
          <p:cNvCxnSpPr/>
          <p:nvPr/>
        </p:nvCxnSpPr>
        <p:spPr bwMode="auto">
          <a:xfrm flipV="1">
            <a:off x="2759834" y="5308035"/>
            <a:ext cx="0" cy="472455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直線矢印コネクタ 38"/>
          <p:cNvCxnSpPr/>
          <p:nvPr/>
        </p:nvCxnSpPr>
        <p:spPr bwMode="auto">
          <a:xfrm flipV="1">
            <a:off x="7618510" y="5308034"/>
            <a:ext cx="0" cy="472455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テキスト ボックス 39"/>
          <p:cNvSpPr txBox="1"/>
          <p:nvPr/>
        </p:nvSpPr>
        <p:spPr>
          <a:xfrm>
            <a:off x="63278" y="2876305"/>
            <a:ext cx="4455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smtClean="0">
                <a:latin typeface="+mn-ea"/>
              </a:rPr>
              <a:t>【</a:t>
            </a:r>
            <a:r>
              <a:rPr lang="ja-JP" altLang="en-US" sz="1200" b="1" smtClean="0">
                <a:latin typeface="+mn-ea"/>
              </a:rPr>
              <a:t>パラメータの設定</a:t>
            </a:r>
            <a:r>
              <a:rPr lang="en-US" altLang="ja-JP" sz="1200" b="1" smtClean="0">
                <a:latin typeface="+mn-ea"/>
              </a:rPr>
              <a:t>】</a:t>
            </a:r>
            <a:endParaRPr lang="ja-JP" altLang="en-US" sz="12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519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コンテンツ プレースホルダー 2"/>
          <p:cNvSpPr txBox="1">
            <a:spLocks/>
          </p:cNvSpPr>
          <p:nvPr/>
        </p:nvSpPr>
        <p:spPr bwMode="gray">
          <a:xfrm>
            <a:off x="-58151" y="759386"/>
            <a:ext cx="9021663" cy="5582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r>
              <a:rPr lang="ja-JP" altLang="en-US" u="sng" kern="0" smtClean="0"/>
              <a:t>用途が</a:t>
            </a:r>
            <a:r>
              <a:rPr lang="ja-JP" altLang="en-US" sz="1800" u="sng" kern="0" smtClean="0"/>
              <a:t>「ホストグループ用」</a:t>
            </a:r>
            <a:r>
              <a:rPr lang="ja-JP" altLang="en-US" kern="0" smtClean="0"/>
              <a:t>のパラメータシートのホストグループ用パラメータシートは</a:t>
            </a:r>
            <a:r>
              <a:rPr lang="en-US" altLang="ja-JP" kern="0" smtClean="0"/>
              <a:t/>
            </a:r>
            <a:br>
              <a:rPr lang="en-US" altLang="ja-JP" kern="0" smtClean="0"/>
            </a:br>
            <a:r>
              <a:rPr lang="ja-JP" altLang="en-US" kern="0" smtClean="0"/>
              <a:t>ホスト用パラメータシートに</a:t>
            </a:r>
            <a:r>
              <a:rPr lang="ja-JP" altLang="en-US" b="1" kern="0" smtClean="0"/>
              <a:t>分割</a:t>
            </a:r>
            <a:r>
              <a:rPr lang="en-US" altLang="ja-JP" sz="1200" b="1" kern="0">
                <a:solidFill>
                  <a:srgbClr val="FF0000"/>
                </a:solidFill>
              </a:rPr>
              <a:t>(</a:t>
            </a:r>
            <a:r>
              <a:rPr lang="ja-JP" altLang="en-US" sz="1200" b="1" kern="0">
                <a:solidFill>
                  <a:srgbClr val="FF0000"/>
                </a:solidFill>
              </a:rPr>
              <a:t>次ページに詳細</a:t>
            </a:r>
            <a:r>
              <a:rPr lang="en-US" altLang="ja-JP" sz="1200" b="1" kern="0">
                <a:solidFill>
                  <a:srgbClr val="FF0000"/>
                </a:solidFill>
              </a:rPr>
              <a:t>)</a:t>
            </a:r>
            <a:r>
              <a:rPr lang="ja-JP" altLang="en-US" kern="0" smtClean="0"/>
              <a:t>され、</a:t>
            </a:r>
            <a:r>
              <a:rPr lang="en-US" altLang="ja-JP" kern="0" smtClean="0"/>
              <a:t/>
            </a:r>
            <a:br>
              <a:rPr lang="en-US" altLang="ja-JP" kern="0" smtClean="0"/>
            </a:br>
            <a:r>
              <a:rPr lang="ja-JP" altLang="en-US" kern="0" smtClean="0"/>
              <a:t>ホストグループ内のホスト</a:t>
            </a:r>
            <a:r>
              <a:rPr lang="ja-JP" altLang="en-US" kern="0"/>
              <a:t>へパラメータが設定されます</a:t>
            </a:r>
            <a:r>
              <a:rPr lang="ja-JP" altLang="en-US" kern="0" smtClean="0"/>
              <a:t>。</a:t>
            </a:r>
            <a:r>
              <a:rPr lang="en-US" altLang="ja-JP" sz="1200" kern="0" smtClean="0"/>
              <a:t>(</a:t>
            </a:r>
            <a:r>
              <a:rPr lang="ja-JP" altLang="en-US" sz="1200" kern="0" smtClean="0"/>
              <a:t>下図</a:t>
            </a:r>
            <a:r>
              <a:rPr lang="en-US" altLang="ja-JP" sz="1200" kern="0" smtClean="0"/>
              <a:t>)</a:t>
            </a:r>
            <a:endParaRPr lang="en-US" altLang="ja-JP" sz="1200" kern="0" smtClean="0">
              <a:solidFill>
                <a:srgbClr val="FF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3.8 </a:t>
            </a:r>
            <a:r>
              <a:rPr lang="ja-JP" altLang="en-US"/>
              <a:t>パラメータシートのメニューグループの動作</a:t>
            </a:r>
            <a:r>
              <a:rPr lang="en-US" altLang="ja-JP" smtClean="0"/>
              <a:t>(2/2</a:t>
            </a:r>
            <a:r>
              <a:rPr lang="en-US" altLang="ja-JP"/>
              <a:t>)</a:t>
            </a:r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735975"/>
              </p:ext>
            </p:extLst>
          </p:nvPr>
        </p:nvGraphicFramePr>
        <p:xfrm>
          <a:off x="207366" y="1803046"/>
          <a:ext cx="8181059" cy="957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040">
                  <a:extLst>
                    <a:ext uri="{9D8B030D-6E8A-4147-A177-3AD203B41FA5}">
                      <a16:colId xmlns:a16="http://schemas.microsoft.com/office/drawing/2014/main" val="998292868"/>
                    </a:ext>
                  </a:extLst>
                </a:gridCol>
                <a:gridCol w="1709338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1495671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  <a:gridCol w="1568797">
                  <a:extLst>
                    <a:ext uri="{9D8B030D-6E8A-4147-A177-3AD203B41FA5}">
                      <a16:colId xmlns:a16="http://schemas.microsoft.com/office/drawing/2014/main" val="3948179053"/>
                    </a:ext>
                  </a:extLst>
                </a:gridCol>
                <a:gridCol w="1636213">
                  <a:extLst>
                    <a:ext uri="{9D8B030D-6E8A-4147-A177-3AD203B41FA5}">
                      <a16:colId xmlns:a16="http://schemas.microsoft.com/office/drawing/2014/main" val="3978854791"/>
                    </a:ext>
                  </a:extLst>
                </a:gridCol>
              </a:tblGrid>
              <a:tr h="31256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smtClean="0">
                          <a:solidFill>
                            <a:srgbClr val="FF0000"/>
                          </a:solidFill>
                        </a:rPr>
                        <a:t>ホストグループ名</a:t>
                      </a:r>
                      <a:r>
                        <a:rPr kumimoji="1" lang="en-US" altLang="ja-JP" sz="1100" b="1" smtClean="0">
                          <a:solidFill>
                            <a:srgbClr val="FF0000"/>
                          </a:solidFill>
                        </a:rPr>
                        <a:t>(※)</a:t>
                      </a:r>
                      <a:endParaRPr kumimoji="1" lang="ja-JP" altLang="en-US" sz="11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/>
                        <a:t>オペレーション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/>
                        <a:t>パラメータ</a:t>
                      </a:r>
                      <a:r>
                        <a:rPr kumimoji="1" lang="en-US" altLang="ja-JP" sz="1200" smtClean="0"/>
                        <a:t>1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/>
                        <a:t>パラメータ</a:t>
                      </a:r>
                      <a:r>
                        <a:rPr kumimoji="1" lang="en-US" altLang="ja-JP" sz="1200" smtClean="0"/>
                        <a:t>2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/>
                        <a:t>パラメータ</a:t>
                      </a:r>
                      <a:r>
                        <a:rPr kumimoji="1" lang="en-US" altLang="ja-JP" sz="1200" smtClean="0"/>
                        <a:t>3</a:t>
                      </a:r>
                      <a:endParaRPr kumimoji="1" lang="ja-JP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3226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smtClean="0">
                          <a:solidFill>
                            <a:srgbClr val="FF0000"/>
                          </a:solidFill>
                        </a:rPr>
                        <a:t>DB</a:t>
                      </a:r>
                      <a:r>
                        <a:rPr kumimoji="1" lang="ja-JP" altLang="en-US" sz="1200" b="1" smtClean="0">
                          <a:solidFill>
                            <a:srgbClr val="FF0000"/>
                          </a:solidFill>
                        </a:rPr>
                        <a:t>サーバ群</a:t>
                      </a:r>
                      <a:endParaRPr kumimoji="1" lang="ja-JP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/>
                        <a:t>オペレーション</a:t>
                      </a:r>
                      <a:r>
                        <a:rPr kumimoji="1" lang="en-US" altLang="ja-JP" sz="1200" smtClean="0"/>
                        <a:t>A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CCC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smtClean="0"/>
                        <a:t>EEE</a:t>
                      </a:r>
                      <a:endParaRPr kumimoji="1" lang="ja-JP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  <a:tr h="3226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smtClean="0">
                          <a:solidFill>
                            <a:srgbClr val="FF0000"/>
                          </a:solidFill>
                        </a:rPr>
                        <a:t>WEB</a:t>
                      </a:r>
                      <a:r>
                        <a:rPr kumimoji="1" lang="ja-JP" altLang="en-US" sz="1200" b="1" smtClean="0">
                          <a:solidFill>
                            <a:srgbClr val="FF0000"/>
                          </a:solidFill>
                        </a:rPr>
                        <a:t>サーバ群</a:t>
                      </a:r>
                      <a:endParaRPr kumimoji="1" lang="ja-JP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/>
                        <a:t>オペレーション</a:t>
                      </a:r>
                      <a:r>
                        <a:rPr kumimoji="1" lang="en-US" altLang="ja-JP" sz="1200" smtClean="0"/>
                        <a:t>A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smtClean="0">
                          <a:solidFill>
                            <a:schemeClr val="tx1"/>
                          </a:solidFill>
                        </a:rPr>
                        <a:t>BBB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smtClean="0"/>
                        <a:t>DDD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smtClean="0"/>
                        <a:t>FFF</a:t>
                      </a:r>
                      <a:endParaRPr kumimoji="1" lang="ja-JP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360617"/>
                  </a:ext>
                </a:extLst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175592" y="2742727"/>
            <a:ext cx="28364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smtClean="0"/>
              <a:t>※</a:t>
            </a:r>
            <a:r>
              <a:rPr lang="ja-JP" altLang="en-US" sz="1050" smtClean="0"/>
              <a:t>ホスト名を指定することも可能</a:t>
            </a:r>
            <a:endParaRPr kumimoji="1" lang="ja-JP" altLang="en-US" sz="105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4140" y="1563029"/>
            <a:ext cx="4455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smtClean="0">
                <a:latin typeface="+mn-ea"/>
              </a:rPr>
              <a:t>【</a:t>
            </a:r>
            <a:r>
              <a:rPr lang="ja-JP" altLang="en-US" sz="1200" b="1" kern="0" smtClean="0"/>
              <a:t>ホストグループ用メニューグループ</a:t>
            </a:r>
            <a:r>
              <a:rPr lang="ja-JP" altLang="en-US" sz="1200" b="1" kern="0"/>
              <a:t>の</a:t>
            </a:r>
            <a:r>
              <a:rPr lang="ja-JP" altLang="en-US" sz="1200" b="1" kern="0" smtClean="0"/>
              <a:t>パラメータシート</a:t>
            </a:r>
            <a:r>
              <a:rPr lang="en-US" altLang="ja-JP" sz="1200" b="1" smtClean="0">
                <a:latin typeface="+mn-ea"/>
              </a:rPr>
              <a:t>】</a:t>
            </a:r>
            <a:endParaRPr lang="ja-JP" altLang="en-US" sz="1200" b="1">
              <a:latin typeface="+mn-ea"/>
            </a:endParaRPr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 bwMode="gray">
          <a:xfrm>
            <a:off x="-131478" y="3178159"/>
            <a:ext cx="8962910" cy="2847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endParaRPr lang="en-US" altLang="ja-JP" sz="1200" kern="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207366" y="3232783"/>
            <a:ext cx="8608798" cy="2973403"/>
          </a:xfrm>
          <a:prstGeom prst="rect">
            <a:avLst/>
          </a:prstGeom>
          <a:solidFill>
            <a:srgbClr val="F3F8FF"/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1816250" y="4502244"/>
            <a:ext cx="3046691" cy="13373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11" name="楕円 10"/>
          <p:cNvSpPr/>
          <p:nvPr/>
        </p:nvSpPr>
        <p:spPr bwMode="auto">
          <a:xfrm>
            <a:off x="2009553" y="5182345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ホスト</a:t>
            </a:r>
            <a:r>
              <a:rPr lang="en-US" altLang="ja-JP" sz="14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A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2" name="楕円 11"/>
          <p:cNvSpPr/>
          <p:nvPr/>
        </p:nvSpPr>
        <p:spPr bwMode="auto">
          <a:xfrm>
            <a:off x="3454934" y="5182345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ホスト</a:t>
            </a:r>
            <a:r>
              <a:rPr lang="en-US" altLang="ja-JP" sz="14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B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5375391" y="4459981"/>
            <a:ext cx="2966865" cy="137959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14" name="楕円 13"/>
          <p:cNvSpPr/>
          <p:nvPr/>
        </p:nvSpPr>
        <p:spPr bwMode="auto">
          <a:xfrm>
            <a:off x="5664510" y="5218299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ホスト</a:t>
            </a:r>
            <a:r>
              <a:rPr lang="en-US" altLang="ja-JP" sz="1400" b="1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C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5" name="楕円 14"/>
          <p:cNvSpPr/>
          <p:nvPr/>
        </p:nvSpPr>
        <p:spPr bwMode="auto">
          <a:xfrm>
            <a:off x="6952566" y="5218299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ホスト</a:t>
            </a:r>
            <a:r>
              <a:rPr lang="en-US" altLang="ja-JP" sz="1400" b="1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D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4160958" y="3477783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+mn-ea"/>
              </a:rPr>
              <a:t>全体管理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5961579" y="4323624"/>
            <a:ext cx="1866346" cy="447300"/>
          </a:xfrm>
          <a:prstGeom prst="rect">
            <a:avLst/>
          </a:prstGeom>
          <a:solidFill>
            <a:srgbClr val="0070C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latin typeface="+mn-ea"/>
              </a:rPr>
              <a:t>WEB</a:t>
            </a:r>
            <a:r>
              <a:rPr lang="ja-JP" altLang="en-US" sz="1400" b="1">
                <a:solidFill>
                  <a:schemeClr val="bg1"/>
                </a:solidFill>
                <a:latin typeface="+mn-ea"/>
              </a:rPr>
              <a:t>サーバ群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2398609" y="4323923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latin typeface="+mn-ea"/>
              </a:rPr>
              <a:t>DB</a:t>
            </a:r>
            <a:r>
              <a:rPr lang="ja-JP" altLang="en-US" sz="1400" b="1">
                <a:solidFill>
                  <a:schemeClr val="bg1"/>
                </a:solidFill>
                <a:latin typeface="+mn-ea"/>
              </a:rPr>
              <a:t>サーバ群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1" name="カギ線コネクタ 20"/>
          <p:cNvCxnSpPr>
            <a:stCxn id="16" idx="2"/>
            <a:endCxn id="18" idx="0"/>
          </p:cNvCxnSpPr>
          <p:nvPr/>
        </p:nvCxnSpPr>
        <p:spPr bwMode="auto">
          <a:xfrm rot="5400000">
            <a:off x="4018668" y="3243329"/>
            <a:ext cx="398840" cy="1762349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カギ線コネクタ 22"/>
          <p:cNvCxnSpPr>
            <a:stCxn id="16" idx="2"/>
            <a:endCxn id="17" idx="0"/>
          </p:cNvCxnSpPr>
          <p:nvPr/>
        </p:nvCxnSpPr>
        <p:spPr bwMode="auto">
          <a:xfrm rot="16200000" flipH="1">
            <a:off x="5797737" y="3226608"/>
            <a:ext cx="398541" cy="1795490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正方形/長方形 23"/>
          <p:cNvSpPr/>
          <p:nvPr/>
        </p:nvSpPr>
        <p:spPr bwMode="auto">
          <a:xfrm>
            <a:off x="195492" y="3234347"/>
            <a:ext cx="1409374" cy="297183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5592" y="3315567"/>
            <a:ext cx="1499274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smtClean="0"/>
              <a:t>【</a:t>
            </a:r>
            <a:r>
              <a:rPr kumimoji="1" lang="ja-JP" altLang="en-US" sz="1200" b="1" smtClean="0"/>
              <a:t>凡例</a:t>
            </a:r>
            <a:r>
              <a:rPr kumimoji="1" lang="en-US" altLang="ja-JP" sz="1200" b="1" smtClean="0"/>
              <a:t>】</a:t>
            </a:r>
            <a:endParaRPr kumimoji="1" lang="en-US" altLang="ja-JP" sz="1200" smtClean="0"/>
          </a:p>
        </p:txBody>
      </p:sp>
      <p:grpSp>
        <p:nvGrpSpPr>
          <p:cNvPr id="27" name="グループ化 26"/>
          <p:cNvGrpSpPr/>
          <p:nvPr/>
        </p:nvGrpSpPr>
        <p:grpSpPr>
          <a:xfrm>
            <a:off x="301883" y="3665413"/>
            <a:ext cx="1365354" cy="353239"/>
            <a:chOff x="475107" y="1703587"/>
            <a:chExt cx="1220237" cy="290174"/>
          </a:xfrm>
        </p:grpSpPr>
        <p:sp>
          <p:nvSpPr>
            <p:cNvPr id="28" name="正方形/長方形 27"/>
            <p:cNvSpPr/>
            <p:nvPr/>
          </p:nvSpPr>
          <p:spPr bwMode="auto">
            <a:xfrm>
              <a:off x="475107" y="1703587"/>
              <a:ext cx="1092938" cy="276266"/>
            </a:xfrm>
            <a:prstGeom prst="rect">
              <a:avLst/>
            </a:prstGeom>
            <a:solidFill>
              <a:srgbClr val="0070C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03757" y="1739245"/>
              <a:ext cx="1191587" cy="254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 b="1" smtClean="0">
                  <a:solidFill>
                    <a:schemeClr val="bg1"/>
                  </a:solidFill>
                </a:rPr>
                <a:t>ホストグループ</a:t>
              </a:r>
              <a:endParaRPr kumimoji="1" lang="ja-JP" altLang="en-US" sz="105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281936" y="4264253"/>
            <a:ext cx="1334804" cy="281124"/>
            <a:chOff x="403159" y="2693086"/>
            <a:chExt cx="1334804" cy="281124"/>
          </a:xfrm>
        </p:grpSpPr>
        <p:cxnSp>
          <p:nvCxnSpPr>
            <p:cNvPr id="31" name="直線矢印コネクタ 30"/>
            <p:cNvCxnSpPr/>
            <p:nvPr/>
          </p:nvCxnSpPr>
          <p:spPr bwMode="auto">
            <a:xfrm>
              <a:off x="724180" y="2805945"/>
              <a:ext cx="596553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2" name="テキスト ボックス 31"/>
            <p:cNvSpPr txBox="1"/>
            <p:nvPr/>
          </p:nvSpPr>
          <p:spPr>
            <a:xfrm>
              <a:off x="403159" y="2697211"/>
              <a:ext cx="373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b="1" smtClean="0"/>
                <a:t>親</a:t>
              </a:r>
              <a:endParaRPr lang="ja-JP" altLang="en-US" sz="1200" b="1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1364591" y="2693086"/>
              <a:ext cx="373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b="1" smtClean="0"/>
                <a:t>子</a:t>
              </a:r>
              <a:endParaRPr lang="ja-JP" altLang="en-US" sz="1200" b="1"/>
            </a:p>
          </p:txBody>
        </p:sp>
      </p:grpSp>
      <p:sp>
        <p:nvSpPr>
          <p:cNvPr id="37" name="正方形/長方形 36"/>
          <p:cNvSpPr/>
          <p:nvPr/>
        </p:nvSpPr>
        <p:spPr bwMode="auto">
          <a:xfrm>
            <a:off x="5952732" y="4309218"/>
            <a:ext cx="1876608" cy="44854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2408871" y="4318486"/>
            <a:ext cx="1866346" cy="44854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41" name="直線矢印コネクタ 40"/>
          <p:cNvCxnSpPr>
            <a:stCxn id="38" idx="2"/>
            <a:endCxn id="11" idx="0"/>
          </p:cNvCxnSpPr>
          <p:nvPr/>
        </p:nvCxnSpPr>
        <p:spPr bwMode="auto">
          <a:xfrm flipH="1">
            <a:off x="2556747" y="4767033"/>
            <a:ext cx="785297" cy="41531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直線矢印コネクタ 41"/>
          <p:cNvCxnSpPr>
            <a:stCxn id="38" idx="2"/>
            <a:endCxn id="12" idx="0"/>
          </p:cNvCxnSpPr>
          <p:nvPr/>
        </p:nvCxnSpPr>
        <p:spPr bwMode="auto">
          <a:xfrm>
            <a:off x="3342044" y="4767033"/>
            <a:ext cx="660084" cy="41531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直線矢印コネクタ 44"/>
          <p:cNvCxnSpPr>
            <a:stCxn id="17" idx="2"/>
            <a:endCxn id="15" idx="0"/>
          </p:cNvCxnSpPr>
          <p:nvPr/>
        </p:nvCxnSpPr>
        <p:spPr bwMode="auto">
          <a:xfrm>
            <a:off x="6894752" y="4770924"/>
            <a:ext cx="605008" cy="44737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直線矢印コネクタ 47"/>
          <p:cNvCxnSpPr>
            <a:stCxn id="17" idx="2"/>
            <a:endCxn id="14" idx="0"/>
          </p:cNvCxnSpPr>
          <p:nvPr/>
        </p:nvCxnSpPr>
        <p:spPr bwMode="auto">
          <a:xfrm flipH="1">
            <a:off x="6211704" y="4770924"/>
            <a:ext cx="683048" cy="44737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テキスト ボックス 66"/>
          <p:cNvSpPr txBox="1"/>
          <p:nvPr/>
        </p:nvSpPr>
        <p:spPr>
          <a:xfrm>
            <a:off x="2301724" y="3599709"/>
            <a:ext cx="1593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smtClean="0">
                <a:solidFill>
                  <a:srgbClr val="FF5050"/>
                </a:solidFill>
              </a:rPr>
              <a:t>パラメータ</a:t>
            </a:r>
            <a:endParaRPr kumimoji="1" lang="ja-JP" altLang="en-US" sz="1200" b="1">
              <a:solidFill>
                <a:srgbClr val="FF5050"/>
              </a:solidFill>
            </a:endParaRPr>
          </a:p>
        </p:txBody>
      </p:sp>
      <p:cxnSp>
        <p:nvCxnSpPr>
          <p:cNvPr id="68" name="直線矢印コネクタ 67"/>
          <p:cNvCxnSpPr/>
          <p:nvPr/>
        </p:nvCxnSpPr>
        <p:spPr bwMode="auto">
          <a:xfrm flipH="1">
            <a:off x="3089897" y="3854130"/>
            <a:ext cx="8456" cy="47594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テキスト ボックス 71"/>
          <p:cNvSpPr txBox="1"/>
          <p:nvPr/>
        </p:nvSpPr>
        <p:spPr>
          <a:xfrm>
            <a:off x="6409083" y="3550707"/>
            <a:ext cx="1593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smtClean="0">
                <a:solidFill>
                  <a:srgbClr val="FF5050"/>
                </a:solidFill>
              </a:rPr>
              <a:t>パラメータ</a:t>
            </a:r>
            <a:endParaRPr kumimoji="1" lang="ja-JP" altLang="en-US" sz="1200" b="1">
              <a:solidFill>
                <a:srgbClr val="FF5050"/>
              </a:solidFill>
            </a:endParaRPr>
          </a:p>
        </p:txBody>
      </p:sp>
      <p:cxnSp>
        <p:nvCxnSpPr>
          <p:cNvPr id="73" name="直線矢印コネクタ 72"/>
          <p:cNvCxnSpPr/>
          <p:nvPr/>
        </p:nvCxnSpPr>
        <p:spPr bwMode="auto">
          <a:xfrm flipH="1">
            <a:off x="7197256" y="3826173"/>
            <a:ext cx="8456" cy="46055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テキスト ボックス 74"/>
          <p:cNvSpPr txBox="1"/>
          <p:nvPr/>
        </p:nvSpPr>
        <p:spPr>
          <a:xfrm>
            <a:off x="1473248" y="4825957"/>
            <a:ext cx="16208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b="1" smtClean="0">
                <a:solidFill>
                  <a:srgbClr val="FF5050"/>
                </a:solidFill>
              </a:rPr>
              <a:t>分割された</a:t>
            </a:r>
            <a:r>
              <a:rPr kumimoji="1" lang="ja-JP" altLang="en-US" sz="1050" b="1" smtClean="0">
                <a:solidFill>
                  <a:srgbClr val="FF5050"/>
                </a:solidFill>
              </a:rPr>
              <a:t>パラメータ</a:t>
            </a:r>
            <a:endParaRPr kumimoji="1" lang="ja-JP" altLang="en-US" sz="1050" b="1">
              <a:solidFill>
                <a:srgbClr val="FF505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3839" y="3002848"/>
            <a:ext cx="251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smtClean="0">
                <a:latin typeface="+mn-ea"/>
              </a:rPr>
              <a:t>【</a:t>
            </a:r>
            <a:r>
              <a:rPr lang="ja-JP" altLang="en-US" sz="1200" b="1" smtClean="0">
                <a:latin typeface="+mn-ea"/>
              </a:rPr>
              <a:t>パラメータの設定</a:t>
            </a:r>
            <a:r>
              <a:rPr lang="en-US" altLang="ja-JP" sz="1200" b="1" smtClean="0">
                <a:latin typeface="+mn-ea"/>
              </a:rPr>
              <a:t>】</a:t>
            </a:r>
            <a:endParaRPr lang="ja-JP" altLang="en-US" sz="1200" b="1">
              <a:latin typeface="+mn-ea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600689" y="4825957"/>
            <a:ext cx="15990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b="1" smtClean="0">
                <a:solidFill>
                  <a:srgbClr val="FF5050"/>
                </a:solidFill>
              </a:rPr>
              <a:t>分割され</a:t>
            </a:r>
            <a:r>
              <a:rPr lang="ja-JP" altLang="en-US" sz="1050" b="1">
                <a:solidFill>
                  <a:srgbClr val="FF5050"/>
                </a:solidFill>
              </a:rPr>
              <a:t>た</a:t>
            </a:r>
            <a:r>
              <a:rPr kumimoji="1" lang="ja-JP" altLang="en-US" sz="1050" b="1" smtClean="0">
                <a:solidFill>
                  <a:srgbClr val="FF5050"/>
                </a:solidFill>
              </a:rPr>
              <a:t>パラメータ</a:t>
            </a:r>
            <a:endParaRPr kumimoji="1" lang="ja-JP" altLang="en-US" sz="1050" b="1">
              <a:solidFill>
                <a:srgbClr val="FF5050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7292862" y="4825957"/>
            <a:ext cx="16202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b="1" smtClean="0">
                <a:solidFill>
                  <a:srgbClr val="FF5050"/>
                </a:solidFill>
              </a:rPr>
              <a:t>分割され</a:t>
            </a:r>
            <a:r>
              <a:rPr lang="ja-JP" altLang="en-US" sz="1050" b="1">
                <a:solidFill>
                  <a:srgbClr val="FF5050"/>
                </a:solidFill>
              </a:rPr>
              <a:t>た</a:t>
            </a:r>
            <a:r>
              <a:rPr kumimoji="1" lang="ja-JP" altLang="en-US" sz="1050" b="1" smtClean="0">
                <a:solidFill>
                  <a:srgbClr val="FF5050"/>
                </a:solidFill>
              </a:rPr>
              <a:t>パラメータ</a:t>
            </a:r>
            <a:endParaRPr kumimoji="1" lang="ja-JP" altLang="en-US" sz="1050" b="1">
              <a:solidFill>
                <a:srgbClr val="FF5050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059445" y="4825957"/>
            <a:ext cx="16202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b="1" smtClean="0">
                <a:solidFill>
                  <a:srgbClr val="FF5050"/>
                </a:solidFill>
              </a:rPr>
              <a:t>分割され</a:t>
            </a:r>
            <a:r>
              <a:rPr lang="ja-JP" altLang="en-US" sz="1050" b="1">
                <a:solidFill>
                  <a:srgbClr val="FF5050"/>
                </a:solidFill>
              </a:rPr>
              <a:t>た</a:t>
            </a:r>
            <a:r>
              <a:rPr kumimoji="1" lang="ja-JP" altLang="en-US" sz="1050" b="1" smtClean="0">
                <a:solidFill>
                  <a:srgbClr val="FF5050"/>
                </a:solidFill>
              </a:rPr>
              <a:t>パラメータ</a:t>
            </a:r>
            <a:endParaRPr kumimoji="1" lang="ja-JP" altLang="en-US" sz="1050" b="1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59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3.8.1 </a:t>
            </a:r>
            <a:r>
              <a:rPr lang="ja-JP" altLang="en-US" smtClean="0"/>
              <a:t>参考</a:t>
            </a:r>
            <a:r>
              <a:rPr lang="en-US" altLang="ja-JP" smtClean="0"/>
              <a:t>&lt;</a:t>
            </a:r>
            <a:r>
              <a:rPr lang="ja-JP" altLang="en-US" smtClean="0"/>
              <a:t>ホストグループ用メニューグループの分割</a:t>
            </a:r>
            <a:r>
              <a:rPr lang="en-US" altLang="ja-JP" smtClean="0"/>
              <a:t>&gt;</a:t>
            </a:r>
            <a:endParaRPr lang="en-US" altLang="ja-JP"/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539251"/>
              </p:ext>
            </p:extLst>
          </p:nvPr>
        </p:nvGraphicFramePr>
        <p:xfrm>
          <a:off x="746573" y="2040258"/>
          <a:ext cx="6870716" cy="1172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059">
                  <a:extLst>
                    <a:ext uri="{9D8B030D-6E8A-4147-A177-3AD203B41FA5}">
                      <a16:colId xmlns:a16="http://schemas.microsoft.com/office/drawing/2014/main" val="99829286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948179053"/>
                    </a:ext>
                  </a:extLst>
                </a:gridCol>
                <a:gridCol w="1195193">
                  <a:extLst>
                    <a:ext uri="{9D8B030D-6E8A-4147-A177-3AD203B41FA5}">
                      <a16:colId xmlns:a16="http://schemas.microsoft.com/office/drawing/2014/main" val="3708934605"/>
                    </a:ext>
                  </a:extLst>
                </a:gridCol>
              </a:tblGrid>
              <a:tr h="39090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smtClean="0">
                          <a:solidFill>
                            <a:srgbClr val="FF0000"/>
                          </a:solidFill>
                        </a:rPr>
                        <a:t>ホストグループ名</a:t>
                      </a:r>
                      <a:endParaRPr kumimoji="1" lang="ja-JP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/>
                        <a:t>オペレーション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/>
                        <a:t>パラメータ</a:t>
                      </a:r>
                      <a:r>
                        <a:rPr kumimoji="1" lang="en-US" altLang="ja-JP" sz="1200" smtClean="0"/>
                        <a:t>1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/>
                        <a:t>パラメータ</a:t>
                      </a:r>
                      <a:r>
                        <a:rPr kumimoji="1" lang="en-US" altLang="ja-JP" sz="1200" smtClean="0"/>
                        <a:t>2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/>
                        <a:t>パラメータ</a:t>
                      </a:r>
                      <a:r>
                        <a:rPr kumimoji="1" lang="en-US" altLang="ja-JP" sz="1200" smtClean="0"/>
                        <a:t>3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3909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smtClean="0">
                          <a:solidFill>
                            <a:srgbClr val="FF0000"/>
                          </a:solidFill>
                        </a:rPr>
                        <a:t>DB</a:t>
                      </a:r>
                      <a:r>
                        <a:rPr kumimoji="1" lang="ja-JP" altLang="en-US" sz="1200" b="1" smtClean="0">
                          <a:solidFill>
                            <a:srgbClr val="FF0000"/>
                          </a:solidFill>
                        </a:rPr>
                        <a:t>サーバ群</a:t>
                      </a:r>
                      <a:endParaRPr kumimoji="1" lang="ja-JP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/>
                        <a:t>オペレーション</a:t>
                      </a:r>
                      <a:r>
                        <a:rPr kumimoji="1" lang="en-US" altLang="ja-JP" sz="1200" smtClean="0"/>
                        <a:t>A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CCC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EEE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  <a:tr h="3909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smtClean="0">
                          <a:solidFill>
                            <a:srgbClr val="FF0000"/>
                          </a:solidFill>
                        </a:rPr>
                        <a:t>WEB</a:t>
                      </a:r>
                      <a:r>
                        <a:rPr kumimoji="1" lang="ja-JP" altLang="en-US" sz="1200" b="1" smtClean="0">
                          <a:solidFill>
                            <a:srgbClr val="FF0000"/>
                          </a:solidFill>
                        </a:rPr>
                        <a:t>サーバ群</a:t>
                      </a:r>
                      <a:endParaRPr kumimoji="1" lang="ja-JP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/>
                        <a:t>オペレーション</a:t>
                      </a:r>
                      <a:r>
                        <a:rPr kumimoji="1" lang="en-US" altLang="ja-JP" sz="1200" smtClean="0"/>
                        <a:t>A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smtClean="0">
                          <a:solidFill>
                            <a:schemeClr val="tx1"/>
                          </a:solidFill>
                        </a:rPr>
                        <a:t>BBB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smtClean="0"/>
                        <a:t>DDD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smtClean="0"/>
                        <a:t>FFF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360617"/>
                  </a:ext>
                </a:extLst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177813" y="1448448"/>
            <a:ext cx="5184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kern="0" smtClean="0">
                <a:solidFill>
                  <a:schemeClr val="bg2">
                    <a:lumMod val="50000"/>
                  </a:schemeClr>
                </a:solidFill>
              </a:rPr>
              <a:t>ホストグループ用メニュー</a:t>
            </a:r>
            <a:r>
              <a:rPr lang="ja-JP" altLang="en-US" sz="1200" b="1" kern="0">
                <a:solidFill>
                  <a:schemeClr val="bg2">
                    <a:lumMod val="50000"/>
                  </a:schemeClr>
                </a:solidFill>
              </a:rPr>
              <a:t>グループ</a:t>
            </a:r>
            <a:r>
              <a:rPr lang="ja-JP" altLang="en-US" sz="1200" b="1" kern="0" smtClean="0">
                <a:solidFill>
                  <a:schemeClr val="bg2">
                    <a:lumMod val="50000"/>
                  </a:schemeClr>
                </a:solidFill>
              </a:rPr>
              <a:t>のパラメータシートの分割</a:t>
            </a:r>
            <a:endParaRPr kumimoji="1" lang="ja-JP" altLang="en-US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88423" y="1808227"/>
            <a:ext cx="4456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kern="0" smtClean="0">
                <a:solidFill>
                  <a:srgbClr val="002060"/>
                </a:solidFill>
              </a:rPr>
              <a:t>ホストグループ用メニューグループ</a:t>
            </a:r>
            <a:r>
              <a:rPr lang="ja-JP" altLang="en-US" sz="1200" b="1" kern="0">
                <a:solidFill>
                  <a:srgbClr val="002060"/>
                </a:solidFill>
              </a:rPr>
              <a:t>の</a:t>
            </a:r>
            <a:r>
              <a:rPr lang="ja-JP" altLang="en-US" sz="1200" b="1" kern="0" smtClean="0">
                <a:solidFill>
                  <a:srgbClr val="002060"/>
                </a:solidFill>
              </a:rPr>
              <a:t>パラメータシート</a:t>
            </a:r>
            <a:endParaRPr lang="ja-JP" altLang="en-US" sz="1200" b="1">
              <a:solidFill>
                <a:srgbClr val="002060"/>
              </a:solidFill>
              <a:latin typeface="+mn-ea"/>
            </a:endParaRPr>
          </a:p>
        </p:txBody>
      </p:sp>
      <p:graphicFrame>
        <p:nvGraphicFramePr>
          <p:cNvPr id="44" name="表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353203"/>
              </p:ext>
            </p:extLst>
          </p:nvPr>
        </p:nvGraphicFramePr>
        <p:xfrm>
          <a:off x="734818" y="4256169"/>
          <a:ext cx="5819538" cy="1419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318">
                  <a:extLst>
                    <a:ext uri="{9D8B030D-6E8A-4147-A177-3AD203B41FA5}">
                      <a16:colId xmlns:a16="http://schemas.microsoft.com/office/drawing/2014/main" val="998292868"/>
                    </a:ext>
                  </a:extLst>
                </a:gridCol>
                <a:gridCol w="1369537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1218447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  <a:gridCol w="1209643">
                  <a:extLst>
                    <a:ext uri="{9D8B030D-6E8A-4147-A177-3AD203B41FA5}">
                      <a16:colId xmlns:a16="http://schemas.microsoft.com/office/drawing/2014/main" val="3948179053"/>
                    </a:ext>
                  </a:extLst>
                </a:gridCol>
                <a:gridCol w="1116593">
                  <a:extLst>
                    <a:ext uri="{9D8B030D-6E8A-4147-A177-3AD203B41FA5}">
                      <a16:colId xmlns:a16="http://schemas.microsoft.com/office/drawing/2014/main" val="243014772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smtClean="0">
                          <a:solidFill>
                            <a:srgbClr val="FF0000"/>
                          </a:solidFill>
                        </a:rPr>
                        <a:t>ホスト名</a:t>
                      </a:r>
                      <a:endParaRPr kumimoji="1" lang="ja-JP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/>
                        <a:t>オペレーション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/>
                        <a:t>パラメータ</a:t>
                      </a:r>
                      <a:r>
                        <a:rPr kumimoji="1" lang="en-US" altLang="ja-JP" sz="1200" smtClean="0"/>
                        <a:t>1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/>
                        <a:t>パラメータ</a:t>
                      </a:r>
                      <a:r>
                        <a:rPr kumimoji="1" lang="en-US" altLang="ja-JP" sz="1200" smtClean="0"/>
                        <a:t>2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/>
                        <a:t>パラメータ</a:t>
                      </a:r>
                      <a:r>
                        <a:rPr kumimoji="1" lang="en-US" altLang="ja-JP" sz="1200" smtClean="0"/>
                        <a:t>3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28381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smtClean="0">
                          <a:solidFill>
                            <a:srgbClr val="FF0000"/>
                          </a:solidFill>
                        </a:rPr>
                        <a:t>ホスト</a:t>
                      </a:r>
                      <a:r>
                        <a:rPr kumimoji="1" lang="en-US" altLang="ja-JP" sz="1200" b="1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kumimoji="1" lang="ja-JP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/>
                        <a:t>オペレーション</a:t>
                      </a:r>
                      <a:r>
                        <a:rPr kumimoji="1" lang="en-US" altLang="ja-JP" sz="1200" smtClean="0"/>
                        <a:t>A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CCC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EEE</a:t>
                      </a:r>
                      <a:endParaRPr kumimoji="1" lang="ja-JP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  <a:tr h="28381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smtClean="0">
                          <a:solidFill>
                            <a:srgbClr val="FF0000"/>
                          </a:solidFill>
                        </a:rPr>
                        <a:t>ホスト</a:t>
                      </a:r>
                      <a:r>
                        <a:rPr kumimoji="1" lang="en-US" altLang="ja-JP" sz="1200" b="1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kumimoji="1" lang="ja-JP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/>
                        <a:t>オペレーション</a:t>
                      </a:r>
                      <a:r>
                        <a:rPr kumimoji="1" lang="en-US" altLang="ja-JP" sz="1200" smtClean="0"/>
                        <a:t>A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CCC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EEE</a:t>
                      </a:r>
                      <a:endParaRPr kumimoji="1" lang="ja-JP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894579"/>
                  </a:ext>
                </a:extLst>
              </a:tr>
              <a:tr h="28381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smtClean="0">
                          <a:solidFill>
                            <a:srgbClr val="FF0000"/>
                          </a:solidFill>
                        </a:rPr>
                        <a:t>ホスト</a:t>
                      </a:r>
                      <a:r>
                        <a:rPr kumimoji="1" lang="en-US" altLang="ja-JP" sz="1200" b="1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kumimoji="1" lang="ja-JP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/>
                        <a:t>オペレーション</a:t>
                      </a:r>
                      <a:r>
                        <a:rPr kumimoji="1" lang="en-US" altLang="ja-JP" sz="1200" smtClean="0"/>
                        <a:t>A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smtClean="0">
                          <a:solidFill>
                            <a:schemeClr val="tx1"/>
                          </a:solidFill>
                        </a:rPr>
                        <a:t>BBB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smtClean="0"/>
                        <a:t>DDD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FFF</a:t>
                      </a:r>
                      <a:endParaRPr kumimoji="1" lang="ja-JP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117079"/>
                  </a:ext>
                </a:extLst>
              </a:tr>
              <a:tr h="28381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smtClean="0">
                          <a:solidFill>
                            <a:srgbClr val="FF0000"/>
                          </a:solidFill>
                        </a:rPr>
                        <a:t>ホスト</a:t>
                      </a:r>
                      <a:r>
                        <a:rPr kumimoji="1" lang="en-US" altLang="ja-JP" sz="1200" b="1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kumimoji="1" lang="ja-JP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/>
                        <a:t>オペレーション</a:t>
                      </a:r>
                      <a:r>
                        <a:rPr kumimoji="1" lang="en-US" altLang="ja-JP" sz="1200" smtClean="0"/>
                        <a:t>A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smtClean="0">
                          <a:solidFill>
                            <a:schemeClr val="tx1"/>
                          </a:solidFill>
                        </a:rPr>
                        <a:t>BBB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smtClean="0"/>
                        <a:t>DDD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FFF</a:t>
                      </a:r>
                      <a:endParaRPr kumimoji="1" lang="ja-JP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360617"/>
                  </a:ext>
                </a:extLst>
              </a:tr>
            </a:tbl>
          </a:graphicData>
        </a:graphic>
      </p:graphicFrame>
      <p:grpSp>
        <p:nvGrpSpPr>
          <p:cNvPr id="5" name="グループ化 4"/>
          <p:cNvGrpSpPr/>
          <p:nvPr/>
        </p:nvGrpSpPr>
        <p:grpSpPr>
          <a:xfrm>
            <a:off x="2432250" y="3420391"/>
            <a:ext cx="1210620" cy="547636"/>
            <a:chOff x="4218580" y="3006032"/>
            <a:chExt cx="552758" cy="696424"/>
          </a:xfrm>
        </p:grpSpPr>
        <p:sp>
          <p:nvSpPr>
            <p:cNvPr id="47" name="右矢印 46"/>
            <p:cNvSpPr/>
            <p:nvPr/>
          </p:nvSpPr>
          <p:spPr bwMode="auto">
            <a:xfrm rot="5400000">
              <a:off x="4146747" y="3077865"/>
              <a:ext cx="696424" cy="552758"/>
            </a:xfrm>
            <a:prstGeom prst="rightArrow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4376175" y="3173399"/>
              <a:ext cx="307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b="1" smtClean="0">
                  <a:solidFill>
                    <a:schemeClr val="bg1"/>
                  </a:solidFill>
                </a:rPr>
                <a:t>分割</a:t>
              </a:r>
              <a:endParaRPr kumimoji="1" lang="ja-JP" altLang="en-US" sz="1200" b="1">
                <a:solidFill>
                  <a:schemeClr val="bg1"/>
                </a:solidFill>
              </a:endParaRPr>
            </a:p>
          </p:txBody>
        </p:sp>
      </p:grpSp>
      <p:sp>
        <p:nvSpPr>
          <p:cNvPr id="49" name="テキスト ボックス 48"/>
          <p:cNvSpPr txBox="1"/>
          <p:nvPr/>
        </p:nvSpPr>
        <p:spPr>
          <a:xfrm>
            <a:off x="671813" y="4007646"/>
            <a:ext cx="2031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kern="0" smtClean="0">
                <a:solidFill>
                  <a:srgbClr val="002060"/>
                </a:solidFill>
              </a:rPr>
              <a:t>分割後のパラメータシート</a:t>
            </a:r>
            <a:endParaRPr lang="ja-JP" altLang="en-US" sz="1200" b="1">
              <a:solidFill>
                <a:srgbClr val="002060"/>
              </a:solidFill>
              <a:latin typeface="+mn-ea"/>
            </a:endParaRPr>
          </a:p>
        </p:txBody>
      </p:sp>
      <p:sp>
        <p:nvSpPr>
          <p:cNvPr id="53" name="円形吹き出し 52"/>
          <p:cNvSpPr/>
          <p:nvPr/>
        </p:nvSpPr>
        <p:spPr bwMode="auto">
          <a:xfrm>
            <a:off x="136316" y="766643"/>
            <a:ext cx="948330" cy="393882"/>
          </a:xfrm>
          <a:prstGeom prst="wedgeEllipseCallout">
            <a:avLst>
              <a:gd name="adj1" fmla="val 19791"/>
              <a:gd name="adj2" fmla="val 24114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参考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179514" y="1670658"/>
            <a:ext cx="8783999" cy="4422638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1084645" y="768916"/>
            <a:ext cx="694373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u="sng" kern="0" smtClean="0"/>
              <a:t>パラメータシート</a:t>
            </a:r>
            <a:r>
              <a:rPr lang="ja-JP" altLang="en-US" sz="1600" kern="0" smtClean="0"/>
              <a:t>のホストグループ用メニューグループはホストごとに</a:t>
            </a:r>
            <a:r>
              <a:rPr lang="en-US" altLang="ja-JP" sz="1600" kern="0" smtClean="0"/>
              <a:t/>
            </a:r>
            <a:br>
              <a:rPr lang="en-US" altLang="ja-JP" sz="1600" kern="0" smtClean="0"/>
            </a:br>
            <a:r>
              <a:rPr lang="ja-JP" altLang="en-US" sz="1600" kern="0" smtClean="0"/>
              <a:t>分割され</a:t>
            </a:r>
            <a:r>
              <a:rPr lang="ja-JP" altLang="en-US" sz="1600" kern="0"/>
              <a:t>、ホスト用</a:t>
            </a:r>
            <a:r>
              <a:rPr lang="ja-JP" altLang="en-US" sz="1600" kern="0" smtClean="0"/>
              <a:t>パラメータシート</a:t>
            </a:r>
            <a:r>
              <a:rPr lang="ja-JP" altLang="en-US" sz="1600" kern="0"/>
              <a:t>に</a:t>
            </a:r>
            <a:r>
              <a:rPr lang="ja-JP" altLang="en-US" sz="1600" kern="0" smtClean="0"/>
              <a:t>自動的</a:t>
            </a:r>
            <a:r>
              <a:rPr lang="ja-JP" altLang="en-US" sz="1600" kern="0"/>
              <a:t>に登録されます。</a:t>
            </a:r>
            <a:endParaRPr lang="ja-JP" altLang="en-US" sz="1600"/>
          </a:p>
        </p:txBody>
      </p:sp>
      <p:pic>
        <p:nvPicPr>
          <p:cNvPr id="86" name="図 8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515" y="4370797"/>
            <a:ext cx="1119638" cy="1119638"/>
          </a:xfrm>
          <a:prstGeom prst="rect">
            <a:avLst/>
          </a:prstGeom>
        </p:spPr>
      </p:pic>
      <p:sp>
        <p:nvSpPr>
          <p:cNvPr id="87" name="正方形/長方形 86"/>
          <p:cNvSpPr/>
          <p:nvPr/>
        </p:nvSpPr>
        <p:spPr>
          <a:xfrm>
            <a:off x="7390985" y="550450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1200" b="1" kern="0" smtClean="0">
                <a:solidFill>
                  <a:srgbClr val="002060"/>
                </a:solidFill>
              </a:rPr>
              <a:t>ホスト用</a:t>
            </a:r>
            <a:endParaRPr lang="en-US" altLang="ja-JP" sz="1200" b="1" kern="0" smtClean="0">
              <a:solidFill>
                <a:srgbClr val="002060"/>
              </a:solidFill>
            </a:endParaRPr>
          </a:p>
          <a:p>
            <a:pPr algn="ctr"/>
            <a:r>
              <a:rPr lang="ja-JP" altLang="en-US" sz="1200" b="1" kern="0" smtClean="0">
                <a:solidFill>
                  <a:srgbClr val="002060"/>
                </a:solidFill>
              </a:rPr>
              <a:t>パラメータシート</a:t>
            </a:r>
            <a:endParaRPr lang="ja-JP" altLang="en-US" sz="1200" b="1">
              <a:solidFill>
                <a:srgbClr val="002060"/>
              </a:solidFill>
            </a:endParaRPr>
          </a:p>
        </p:txBody>
      </p:sp>
      <p:grpSp>
        <p:nvGrpSpPr>
          <p:cNvPr id="63" name="グループ化 62"/>
          <p:cNvGrpSpPr/>
          <p:nvPr/>
        </p:nvGrpSpPr>
        <p:grpSpPr>
          <a:xfrm>
            <a:off x="6714364" y="4646711"/>
            <a:ext cx="753962" cy="638000"/>
            <a:chOff x="6758308" y="4646711"/>
            <a:chExt cx="753962" cy="638000"/>
          </a:xfrm>
        </p:grpSpPr>
        <p:sp>
          <p:nvSpPr>
            <p:cNvPr id="84" name="右矢印 83"/>
            <p:cNvSpPr/>
            <p:nvPr/>
          </p:nvSpPr>
          <p:spPr bwMode="auto">
            <a:xfrm>
              <a:off x="6758308" y="4646711"/>
              <a:ext cx="676621" cy="638000"/>
            </a:xfrm>
            <a:prstGeom prst="rightArrow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8" name="テキスト ボックス 87"/>
            <p:cNvSpPr txBox="1"/>
            <p:nvPr/>
          </p:nvSpPr>
          <p:spPr>
            <a:xfrm>
              <a:off x="6839221" y="4822327"/>
              <a:ext cx="6730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b="1" smtClean="0">
                  <a:solidFill>
                    <a:schemeClr val="bg1"/>
                  </a:solidFill>
                </a:rPr>
                <a:t>登録</a:t>
              </a:r>
              <a:endParaRPr kumimoji="1" lang="ja-JP" altLang="en-US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3752955" y="3409755"/>
            <a:ext cx="5136844" cy="849940"/>
            <a:chOff x="4096609" y="3568230"/>
            <a:chExt cx="4767512" cy="762673"/>
          </a:xfrm>
        </p:grpSpPr>
        <p:sp>
          <p:nvSpPr>
            <p:cNvPr id="34" name="正方形/長方形 33"/>
            <p:cNvSpPr/>
            <p:nvPr/>
          </p:nvSpPr>
          <p:spPr bwMode="auto">
            <a:xfrm>
              <a:off x="4096609" y="3568230"/>
              <a:ext cx="4767512" cy="633168"/>
            </a:xfrm>
            <a:prstGeom prst="rect">
              <a:avLst/>
            </a:prstGeom>
            <a:noFill/>
            <a:ln w="38100">
              <a:solidFill>
                <a:srgbClr val="002060"/>
              </a:solidFill>
              <a:prstDash val="solid"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4129703" y="3678569"/>
              <a:ext cx="4734418" cy="6523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 b="1" smtClean="0">
                  <a:solidFill>
                    <a:srgbClr val="002060"/>
                  </a:solidFill>
                  <a:latin typeface="+mn-ea"/>
                </a:rPr>
                <a:t>ホストグループ「</a:t>
              </a:r>
              <a:r>
                <a:rPr lang="en-US" altLang="ja-JP" sz="1200" b="1" smtClean="0">
                  <a:solidFill>
                    <a:srgbClr val="FF0000"/>
                  </a:solidFill>
                  <a:latin typeface="+mn-ea"/>
                </a:rPr>
                <a:t>DB</a:t>
              </a:r>
              <a:r>
                <a:rPr lang="ja-JP" altLang="en-US" sz="1200" b="1" smtClean="0">
                  <a:solidFill>
                    <a:srgbClr val="FF0000"/>
                  </a:solidFill>
                  <a:latin typeface="+mn-ea"/>
                </a:rPr>
                <a:t>サーバ群</a:t>
              </a:r>
              <a:r>
                <a:rPr lang="ja-JP" altLang="en-US" sz="1200" b="1" smtClean="0">
                  <a:solidFill>
                    <a:srgbClr val="002060"/>
                  </a:solidFill>
                  <a:latin typeface="+mn-ea"/>
                </a:rPr>
                <a:t>」には「</a:t>
              </a:r>
              <a:r>
                <a:rPr lang="ja-JP" altLang="en-US" sz="1200" b="1" smtClean="0">
                  <a:solidFill>
                    <a:srgbClr val="FF0000"/>
                  </a:solidFill>
                  <a:latin typeface="+mn-ea"/>
                </a:rPr>
                <a:t>ホスト</a:t>
              </a:r>
              <a:r>
                <a:rPr lang="en-US" altLang="ja-JP" sz="1200" b="1" smtClean="0">
                  <a:solidFill>
                    <a:srgbClr val="FF0000"/>
                  </a:solidFill>
                  <a:latin typeface="+mn-ea"/>
                </a:rPr>
                <a:t>A</a:t>
              </a:r>
              <a:r>
                <a:rPr lang="ja-JP" altLang="en-US" sz="1200" b="1" smtClean="0">
                  <a:solidFill>
                    <a:srgbClr val="002060"/>
                  </a:solidFill>
                  <a:latin typeface="+mn-ea"/>
                </a:rPr>
                <a:t>」</a:t>
              </a:r>
              <a:r>
                <a:rPr lang="en-US" altLang="ja-JP" sz="1200" b="1" smtClean="0">
                  <a:solidFill>
                    <a:srgbClr val="002060"/>
                  </a:solidFill>
                  <a:latin typeface="+mn-ea"/>
                </a:rPr>
                <a:t>,</a:t>
              </a:r>
              <a:r>
                <a:rPr lang="ja-JP" altLang="en-US" sz="1200" b="1" smtClean="0">
                  <a:solidFill>
                    <a:srgbClr val="002060"/>
                  </a:solidFill>
                  <a:latin typeface="+mn-ea"/>
                </a:rPr>
                <a:t>「</a:t>
              </a:r>
              <a:r>
                <a:rPr lang="ja-JP" altLang="en-US" sz="1200" b="1" smtClean="0">
                  <a:solidFill>
                    <a:srgbClr val="FF0000"/>
                  </a:solidFill>
                  <a:latin typeface="+mn-ea"/>
                </a:rPr>
                <a:t>ホスト</a:t>
              </a:r>
              <a:r>
                <a:rPr lang="en-US" altLang="ja-JP" sz="1200" b="1" smtClean="0">
                  <a:solidFill>
                    <a:srgbClr val="FF0000"/>
                  </a:solidFill>
                  <a:latin typeface="+mn-ea"/>
                </a:rPr>
                <a:t>B</a:t>
              </a:r>
              <a:r>
                <a:rPr lang="ja-JP" altLang="en-US" sz="1200" b="1" smtClean="0">
                  <a:solidFill>
                    <a:srgbClr val="002060"/>
                  </a:solidFill>
                  <a:latin typeface="+mn-ea"/>
                </a:rPr>
                <a:t>」</a:t>
              </a:r>
              <a:endParaRPr lang="en-US" altLang="ja-JP" sz="1200" b="1" smtClean="0">
                <a:solidFill>
                  <a:srgbClr val="002060"/>
                </a:solidFill>
                <a:latin typeface="+mn-ea"/>
              </a:endParaRPr>
            </a:p>
            <a:p>
              <a:r>
                <a:rPr lang="ja-JP" altLang="en-US" sz="1200" b="1">
                  <a:solidFill>
                    <a:srgbClr val="002060"/>
                  </a:solidFill>
                  <a:latin typeface="+mn-ea"/>
                </a:rPr>
                <a:t>ホストグループ</a:t>
              </a:r>
              <a:r>
                <a:rPr lang="ja-JP" altLang="en-US" sz="1200" b="1" smtClean="0">
                  <a:solidFill>
                    <a:srgbClr val="002060"/>
                  </a:solidFill>
                  <a:latin typeface="+mn-ea"/>
                </a:rPr>
                <a:t>「</a:t>
              </a:r>
              <a:r>
                <a:rPr lang="en-US" altLang="ja-JP" sz="1200" b="1" smtClean="0">
                  <a:solidFill>
                    <a:srgbClr val="FF0000"/>
                  </a:solidFill>
                  <a:latin typeface="+mn-ea"/>
                </a:rPr>
                <a:t>WEB</a:t>
              </a:r>
              <a:r>
                <a:rPr lang="ja-JP" altLang="en-US" sz="1200" b="1" smtClean="0">
                  <a:solidFill>
                    <a:srgbClr val="FF0000"/>
                  </a:solidFill>
                  <a:latin typeface="+mn-ea"/>
                </a:rPr>
                <a:t>サーバ群</a:t>
              </a:r>
              <a:r>
                <a:rPr lang="ja-JP" altLang="en-US" sz="1200" b="1">
                  <a:solidFill>
                    <a:srgbClr val="002060"/>
                  </a:solidFill>
                  <a:latin typeface="+mn-ea"/>
                </a:rPr>
                <a:t>」に</a:t>
              </a:r>
              <a:r>
                <a:rPr lang="ja-JP" altLang="en-US" sz="1200" b="1" smtClean="0">
                  <a:solidFill>
                    <a:srgbClr val="002060"/>
                  </a:solidFill>
                  <a:latin typeface="+mn-ea"/>
                </a:rPr>
                <a:t>は「</a:t>
              </a:r>
              <a:r>
                <a:rPr lang="ja-JP" altLang="en-US" sz="1200" b="1" smtClean="0">
                  <a:solidFill>
                    <a:srgbClr val="FF0000"/>
                  </a:solidFill>
                  <a:latin typeface="+mn-ea"/>
                </a:rPr>
                <a:t>ホスト</a:t>
              </a:r>
              <a:r>
                <a:rPr lang="en-US" altLang="ja-JP" sz="1200" b="1" smtClean="0">
                  <a:solidFill>
                    <a:srgbClr val="FF0000"/>
                  </a:solidFill>
                  <a:latin typeface="+mn-ea"/>
                </a:rPr>
                <a:t>C</a:t>
              </a:r>
              <a:r>
                <a:rPr lang="ja-JP" altLang="en-US" sz="1200" b="1" smtClean="0">
                  <a:solidFill>
                    <a:srgbClr val="002060"/>
                  </a:solidFill>
                  <a:latin typeface="+mn-ea"/>
                </a:rPr>
                <a:t>」</a:t>
              </a:r>
              <a:r>
                <a:rPr lang="en-US" altLang="ja-JP" sz="1200" b="1" smtClean="0">
                  <a:solidFill>
                    <a:srgbClr val="002060"/>
                  </a:solidFill>
                  <a:latin typeface="+mn-ea"/>
                </a:rPr>
                <a:t>,</a:t>
              </a:r>
              <a:r>
                <a:rPr lang="ja-JP" altLang="en-US" sz="1200" b="1" smtClean="0">
                  <a:solidFill>
                    <a:srgbClr val="002060"/>
                  </a:solidFill>
                  <a:latin typeface="+mn-ea"/>
                </a:rPr>
                <a:t>「</a:t>
              </a:r>
              <a:r>
                <a:rPr lang="ja-JP" altLang="en-US" sz="1200" b="1" smtClean="0">
                  <a:solidFill>
                    <a:srgbClr val="FF0000"/>
                  </a:solidFill>
                  <a:latin typeface="+mn-ea"/>
                </a:rPr>
                <a:t>ホスト</a:t>
              </a:r>
              <a:r>
                <a:rPr lang="en-US" altLang="ja-JP" sz="1200" b="1" smtClean="0">
                  <a:solidFill>
                    <a:srgbClr val="FF0000"/>
                  </a:solidFill>
                  <a:latin typeface="+mn-ea"/>
                </a:rPr>
                <a:t>D</a:t>
              </a:r>
              <a:r>
                <a:rPr lang="ja-JP" altLang="en-US" sz="1200" b="1" smtClean="0">
                  <a:solidFill>
                    <a:srgbClr val="002060"/>
                  </a:solidFill>
                  <a:latin typeface="+mn-ea"/>
                </a:rPr>
                <a:t>」が所属</a:t>
              </a:r>
              <a:endParaRPr lang="en-US" altLang="ja-JP" sz="1200" b="1">
                <a:solidFill>
                  <a:srgbClr val="002060"/>
                </a:solidFill>
                <a:latin typeface="+mn-ea"/>
              </a:endParaRPr>
            </a:p>
          </p:txBody>
        </p:sp>
      </p:grpSp>
      <p:sp>
        <p:nvSpPr>
          <p:cNvPr id="60" name="右カーブ矢印 59"/>
          <p:cNvSpPr/>
          <p:nvPr/>
        </p:nvSpPr>
        <p:spPr bwMode="auto">
          <a:xfrm>
            <a:off x="329874" y="2987081"/>
            <a:ext cx="401511" cy="2515914"/>
          </a:xfrm>
          <a:prstGeom prst="curvedRightArrow">
            <a:avLst/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accent6">
                <a:lumMod val="25000"/>
                <a:lumOff val="7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5" name="右カーブ矢印 64"/>
          <p:cNvSpPr/>
          <p:nvPr/>
        </p:nvSpPr>
        <p:spPr bwMode="auto">
          <a:xfrm>
            <a:off x="310724" y="2604888"/>
            <a:ext cx="420661" cy="2266642"/>
          </a:xfrm>
          <a:prstGeom prst="curvedRightArrow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740314" y="4529883"/>
            <a:ext cx="5822971" cy="534089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9" name="正方形/長方形 68"/>
          <p:cNvSpPr/>
          <p:nvPr/>
        </p:nvSpPr>
        <p:spPr bwMode="auto">
          <a:xfrm>
            <a:off x="742453" y="5099741"/>
            <a:ext cx="5822971" cy="562813"/>
          </a:xfrm>
          <a:prstGeom prst="rect">
            <a:avLst/>
          </a:prstGeom>
          <a:noFill/>
          <a:ln w="57150">
            <a:solidFill>
              <a:schemeClr val="accent6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277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コンテンツ プレースホルダー 2"/>
          <p:cNvSpPr txBox="1">
            <a:spLocks/>
          </p:cNvSpPr>
          <p:nvPr/>
        </p:nvSpPr>
        <p:spPr bwMode="gray">
          <a:xfrm>
            <a:off x="35496" y="764704"/>
            <a:ext cx="8962910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ja-JP" altLang="en-US" kern="0" smtClean="0"/>
              <a:t>縦</a:t>
            </a:r>
            <a:r>
              <a:rPr lang="ja-JP" altLang="en-US" kern="0"/>
              <a:t>管理用メニューグループ</a:t>
            </a:r>
            <a:endParaRPr lang="en-US" altLang="ja-JP" kern="0"/>
          </a:p>
          <a:p>
            <a:pPr lvl="1">
              <a:buFont typeface="Wingdings" panose="05000000000000000000" pitchFamily="2" charset="2"/>
              <a:buChar char="u"/>
            </a:pPr>
            <a:r>
              <a:rPr lang="ja-JP" altLang="en-US" sz="1400" kern="0"/>
              <a:t>縦管理用メニューグループに関しては、</a:t>
            </a:r>
            <a:r>
              <a:rPr lang="ja-JP" altLang="en-US" sz="1400">
                <a:hlinkClick r:id="rId2"/>
              </a:rPr>
              <a:t>「</a:t>
            </a:r>
            <a:r>
              <a:rPr lang="en-US" altLang="ja-JP" sz="1400">
                <a:hlinkClick r:id="rId2"/>
              </a:rPr>
              <a:t>Exastro-ITA_</a:t>
            </a:r>
            <a:r>
              <a:rPr lang="ja-JP" altLang="en-US" sz="1400">
                <a:hlinkClick r:id="rId2"/>
              </a:rPr>
              <a:t>利用手順マニュアル</a:t>
            </a:r>
            <a:r>
              <a:rPr lang="en-US" altLang="ja-JP" sz="1400">
                <a:hlinkClick r:id="rId2"/>
              </a:rPr>
              <a:t>_</a:t>
            </a:r>
            <a:r>
              <a:rPr lang="ja-JP" altLang="en-US" sz="1400">
                <a:hlinkClick r:id="rId2"/>
              </a:rPr>
              <a:t>メニュー作成機能」</a:t>
            </a:r>
            <a:r>
              <a:rPr lang="ja-JP" altLang="en-US" sz="1400"/>
              <a:t>を参照してください。</a:t>
            </a:r>
            <a:endParaRPr lang="en-US" altLang="ja-JP" sz="1400"/>
          </a:p>
          <a:p>
            <a:pPr>
              <a:buFont typeface="Wingdings" panose="05000000000000000000" pitchFamily="2" charset="2"/>
              <a:buChar char="u"/>
            </a:pPr>
            <a:endParaRPr lang="en-US" altLang="ja-JP" sz="160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kern="0"/>
              <a:t>参照用メニューグループ</a:t>
            </a:r>
            <a:endParaRPr lang="en-US" altLang="ja-JP" kern="0"/>
          </a:p>
          <a:p>
            <a:pPr lvl="1">
              <a:buFont typeface="Wingdings" panose="05000000000000000000" pitchFamily="2" charset="2"/>
              <a:buChar char="u"/>
            </a:pPr>
            <a:r>
              <a:rPr lang="ja-JP" altLang="en-US" sz="1400" kern="0"/>
              <a:t>参照用パラメータシートの詳細は</a:t>
            </a:r>
            <a:r>
              <a:rPr lang="ja-JP" altLang="en-US" sz="1400"/>
              <a:t>本書</a:t>
            </a:r>
            <a:r>
              <a:rPr lang="ja-JP" altLang="en-US" sz="1400">
                <a:hlinkClick r:id="rId3" action="ppaction://hlinksldjump"/>
              </a:rPr>
              <a:t>「</a:t>
            </a:r>
            <a:r>
              <a:rPr lang="en-US" altLang="ja-JP" sz="1400">
                <a:hlinkClick r:id="rId3" action="ppaction://hlinksldjump"/>
              </a:rPr>
              <a:t>3.10 </a:t>
            </a:r>
            <a:r>
              <a:rPr lang="ja-JP" altLang="en-US" sz="1400" smtClean="0">
                <a:hlinkClick r:id="rId3" action="ppaction://hlinksldjump"/>
              </a:rPr>
              <a:t>参照用</a:t>
            </a:r>
            <a:r>
              <a:rPr lang="ja-JP" altLang="en-US" sz="1400">
                <a:hlinkClick r:id="rId3" action="ppaction://hlinksldjump"/>
              </a:rPr>
              <a:t>パラメータシート」</a:t>
            </a:r>
            <a:r>
              <a:rPr lang="ja-JP" altLang="en-US" sz="1400"/>
              <a:t>に記載しています。</a:t>
            </a:r>
            <a:endParaRPr lang="en-US" altLang="ja-JP" sz="1400" ker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/>
          </a:p>
          <a:p>
            <a:pPr marL="0" indent="0">
              <a:buNone/>
            </a:pPr>
            <a:endParaRPr lang="en-US" altLang="ja-JP" sz="1400" ker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632"/>
            <a:ext cx="8784000" cy="468000"/>
          </a:xfrm>
        </p:spPr>
        <p:txBody>
          <a:bodyPr>
            <a:normAutofit/>
          </a:bodyPr>
          <a:lstStyle/>
          <a:p>
            <a:r>
              <a:rPr lang="en-US" altLang="ja-JP" smtClean="0"/>
              <a:t>3.9 </a:t>
            </a:r>
            <a:r>
              <a:rPr lang="ja-JP" altLang="en-US" smtClean="0"/>
              <a:t>パラメータシートのその</a:t>
            </a:r>
            <a:r>
              <a:rPr lang="ja-JP" altLang="en-US"/>
              <a:t>他</a:t>
            </a:r>
            <a:r>
              <a:rPr lang="ja-JP" altLang="en-US" smtClean="0"/>
              <a:t>のメニューグループ</a:t>
            </a:r>
            <a:endParaRPr lang="en-US" altLang="ja-JP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83460" y="3356990"/>
            <a:ext cx="8962910" cy="2847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endParaRPr lang="en-US" altLang="ja-JP" sz="1400" kern="0"/>
          </a:p>
        </p:txBody>
      </p:sp>
    </p:spTree>
    <p:extLst>
      <p:ext uri="{BB962C8B-B14F-4D97-AF65-F5344CB8AC3E}">
        <p14:creationId xmlns:p14="http://schemas.microsoft.com/office/powerpoint/2010/main" val="302438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80680"/>
            <a:ext cx="8784000" cy="468000"/>
          </a:xfrm>
        </p:spPr>
        <p:txBody>
          <a:bodyPr/>
          <a:lstStyle/>
          <a:p>
            <a:r>
              <a:rPr lang="en-US" altLang="ja-JP" smtClean="0"/>
              <a:t>3.10 </a:t>
            </a:r>
            <a:r>
              <a:rPr lang="ja-JP" altLang="en-US" smtClean="0"/>
              <a:t>項目</a:t>
            </a:r>
            <a:r>
              <a:rPr lang="ja-JP" altLang="en-US"/>
              <a:t>の登録</a:t>
            </a:r>
            <a:endParaRPr lang="en-US" altLang="ja-JP"/>
          </a:p>
        </p:txBody>
      </p:sp>
      <p:sp>
        <p:nvSpPr>
          <p:cNvPr id="22" name="コンテンツ プレースホルダー 2"/>
          <p:cNvSpPr txBox="1">
            <a:spLocks/>
          </p:cNvSpPr>
          <p:nvPr/>
        </p:nvSpPr>
        <p:spPr bwMode="gray">
          <a:xfrm>
            <a:off x="2140963" y="6199300"/>
            <a:ext cx="8013689" cy="315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1400" kern="0" smtClean="0">
                <a:hlinkClick r:id="rId2"/>
              </a:rPr>
              <a:t>「</a:t>
            </a:r>
            <a:r>
              <a:rPr lang="en-US" altLang="ja-JP" sz="1400" kern="0">
                <a:hlinkClick r:id="rId2"/>
              </a:rPr>
              <a:t>Exastro-ITA_</a:t>
            </a:r>
            <a:r>
              <a:rPr lang="ja-JP" altLang="en-US" sz="1400" kern="0">
                <a:hlinkClick r:id="rId2"/>
              </a:rPr>
              <a:t>利用手順マニュアル</a:t>
            </a:r>
            <a:r>
              <a:rPr lang="en-US" altLang="ja-JP" sz="1400" kern="0" smtClean="0">
                <a:hlinkClick r:id="rId2"/>
              </a:rPr>
              <a:t>_</a:t>
            </a:r>
            <a:r>
              <a:rPr lang="ja-JP" altLang="en-US" sz="1400" kern="0" smtClean="0">
                <a:hlinkClick r:id="rId2"/>
              </a:rPr>
              <a:t>メニュー作成機能」</a:t>
            </a:r>
            <a:r>
              <a:rPr lang="en-US" altLang="ja-JP" sz="1400" kern="0" smtClean="0"/>
              <a:t>(p16,17)</a:t>
            </a:r>
            <a:r>
              <a:rPr lang="ja-JP" altLang="en-US" sz="1400" kern="0" smtClean="0"/>
              <a:t> を参照</a:t>
            </a:r>
            <a:endParaRPr lang="en-US" altLang="ja-JP" sz="1800" kern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kern="0"/>
          </a:p>
          <a:p>
            <a:pPr>
              <a:buFont typeface="Wingdings" panose="05000000000000000000" pitchFamily="2" charset="2"/>
              <a:buChar char="l"/>
            </a:pPr>
            <a:endParaRPr lang="ja-JP" altLang="en-US" sz="1800" ker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kern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ker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kern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ker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kern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ker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kern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kern="0"/>
          </a:p>
        </p:txBody>
      </p:sp>
      <p:sp>
        <p:nvSpPr>
          <p:cNvPr id="7" name="角丸四角形 6"/>
          <p:cNvSpPr/>
          <p:nvPr/>
        </p:nvSpPr>
        <p:spPr bwMode="auto">
          <a:xfrm>
            <a:off x="143925" y="764041"/>
            <a:ext cx="8937609" cy="818364"/>
          </a:xfrm>
          <a:prstGeom prst="roundRect">
            <a:avLst>
              <a:gd name="adj" fmla="val 8202"/>
            </a:avLst>
          </a:prstGeom>
          <a:solidFill>
            <a:srgbClr val="0058C9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54000" tIns="72000" rIns="54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4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パラメータシートまたはデータシートの項目作成時には</a:t>
            </a:r>
            <a:endParaRPr lang="en-US" altLang="ja-JP" sz="2400" b="1" smtClean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ja-JP" altLang="en-US" sz="24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以下の機能</a:t>
            </a:r>
            <a:r>
              <a:rPr lang="ja-JP" altLang="en-US" sz="2400" b="1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が利用</a:t>
            </a:r>
            <a:r>
              <a:rPr lang="ja-JP" altLang="en-US" sz="24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できます。</a:t>
            </a:r>
            <a:endParaRPr lang="en-US" altLang="ja-JP" sz="2400" b="1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2195670" y="2276873"/>
            <a:ext cx="4177159" cy="3103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0000"/>
            </a:solidFill>
          </a:ln>
          <a:effectLst>
            <a:glow rad="38100">
              <a:schemeClr val="bg1"/>
            </a:glo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 smtClean="0">
                <a:solidFill>
                  <a:srgbClr val="FF0000"/>
                </a:solidFill>
                <a:latin typeface="+mj-ea"/>
                <a:ea typeface="+mj-ea"/>
              </a:rPr>
              <a:t>他メニュー参照</a:t>
            </a:r>
            <a:endParaRPr lang="ja-JP" altLang="en-US" sz="1600" b="1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10" name="グループ化 9"/>
          <p:cNvGrpSpPr>
            <a:grpSpLocks noChangeAspect="1"/>
          </p:cNvGrpSpPr>
          <p:nvPr/>
        </p:nvGrpSpPr>
        <p:grpSpPr>
          <a:xfrm>
            <a:off x="632291" y="2155432"/>
            <a:ext cx="1478728" cy="443380"/>
            <a:chOff x="8008570" y="5044382"/>
            <a:chExt cx="748244" cy="224353"/>
          </a:xfrm>
        </p:grpSpPr>
        <p:sp>
          <p:nvSpPr>
            <p:cNvPr id="11" name="フリーフォーム 10"/>
            <p:cNvSpPr/>
            <p:nvPr/>
          </p:nvSpPr>
          <p:spPr bwMode="auto">
            <a:xfrm>
              <a:off x="8008570" y="5044382"/>
              <a:ext cx="748244" cy="224353"/>
            </a:xfrm>
            <a:custGeom>
              <a:avLst/>
              <a:gdLst>
                <a:gd name="connsiteX0" fmla="*/ 584774 w 748244"/>
                <a:gd name="connsiteY0" fmla="*/ 131 h 224353"/>
                <a:gd name="connsiteX1" fmla="*/ 605214 w 748244"/>
                <a:gd name="connsiteY1" fmla="*/ 10924 h 224353"/>
                <a:gd name="connsiteX2" fmla="*/ 601243 w 748244"/>
                <a:gd name="connsiteY2" fmla="*/ 53449 h 224353"/>
                <a:gd name="connsiteX3" fmla="*/ 594628 w 748244"/>
                <a:gd name="connsiteY3" fmla="*/ 58934 h 224353"/>
                <a:gd name="connsiteX4" fmla="*/ 724533 w 748244"/>
                <a:gd name="connsiteY4" fmla="*/ 58934 h 224353"/>
                <a:gd name="connsiteX5" fmla="*/ 748244 w 748244"/>
                <a:gd name="connsiteY5" fmla="*/ 82645 h 224353"/>
                <a:gd name="connsiteX6" fmla="*/ 724533 w 748244"/>
                <a:gd name="connsiteY6" fmla="*/ 106356 h 224353"/>
                <a:gd name="connsiteX7" fmla="*/ 653736 w 748244"/>
                <a:gd name="connsiteY7" fmla="*/ 106356 h 224353"/>
                <a:gd name="connsiteX8" fmla="*/ 654045 w 748244"/>
                <a:gd name="connsiteY8" fmla="*/ 106695 h 224353"/>
                <a:gd name="connsiteX9" fmla="*/ 659352 w 748244"/>
                <a:gd name="connsiteY9" fmla="*/ 121480 h 224353"/>
                <a:gd name="connsiteX10" fmla="*/ 643021 w 748244"/>
                <a:gd name="connsiteY10" fmla="*/ 143679 h 224353"/>
                <a:gd name="connsiteX11" fmla="*/ 640920 w 748244"/>
                <a:gd name="connsiteY11" fmla="*/ 144219 h 224353"/>
                <a:gd name="connsiteX12" fmla="*/ 640920 w 748244"/>
                <a:gd name="connsiteY12" fmla="*/ 144219 h 224353"/>
                <a:gd name="connsiteX13" fmla="*/ 649549 w 748244"/>
                <a:gd name="connsiteY13" fmla="*/ 162515 h 224353"/>
                <a:gd name="connsiteX14" fmla="*/ 630617 w 748244"/>
                <a:gd name="connsiteY14" fmla="*/ 185744 h 224353"/>
                <a:gd name="connsiteX15" fmla="*/ 629270 w 748244"/>
                <a:gd name="connsiteY15" fmla="*/ 185950 h 224353"/>
                <a:gd name="connsiteX16" fmla="*/ 630803 w 748244"/>
                <a:gd name="connsiteY16" fmla="*/ 187343 h 224353"/>
                <a:gd name="connsiteX17" fmla="*/ 637153 w 748244"/>
                <a:gd name="connsiteY17" fmla="*/ 202673 h 224353"/>
                <a:gd name="connsiteX18" fmla="*/ 615473 w 748244"/>
                <a:gd name="connsiteY18" fmla="*/ 224353 h 224353"/>
                <a:gd name="connsiteX19" fmla="*/ 570040 w 748244"/>
                <a:gd name="connsiteY19" fmla="*/ 224353 h 224353"/>
                <a:gd name="connsiteX20" fmla="*/ 517441 w 748244"/>
                <a:gd name="connsiteY20" fmla="*/ 224353 h 224353"/>
                <a:gd name="connsiteX21" fmla="*/ 517438 w 748244"/>
                <a:gd name="connsiteY21" fmla="*/ 224352 h 224353"/>
                <a:gd name="connsiteX22" fmla="*/ 82535 w 748244"/>
                <a:gd name="connsiteY22" fmla="*/ 224352 h 224353"/>
                <a:gd name="connsiteX23" fmla="*/ 0 w 748244"/>
                <a:gd name="connsiteY23" fmla="*/ 141817 h 224353"/>
                <a:gd name="connsiteX24" fmla="*/ 82535 w 748244"/>
                <a:gd name="connsiteY24" fmla="*/ 59282 h 224353"/>
                <a:gd name="connsiteX25" fmla="*/ 499442 w 748244"/>
                <a:gd name="connsiteY25" fmla="*/ 59282 h 224353"/>
                <a:gd name="connsiteX26" fmla="*/ 562689 w 748244"/>
                <a:gd name="connsiteY26" fmla="*/ 6953 h 224353"/>
                <a:gd name="connsiteX27" fmla="*/ 584774 w 748244"/>
                <a:gd name="connsiteY27" fmla="*/ 131 h 22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48244" h="224353">
                  <a:moveTo>
                    <a:pt x="584774" y="131"/>
                  </a:moveTo>
                  <a:cubicBezTo>
                    <a:pt x="592470" y="850"/>
                    <a:pt x="599891" y="4504"/>
                    <a:pt x="605214" y="10924"/>
                  </a:cubicBezTo>
                  <a:cubicBezTo>
                    <a:pt x="615861" y="23763"/>
                    <a:pt x="614083" y="42802"/>
                    <a:pt x="601243" y="53449"/>
                  </a:cubicBezTo>
                  <a:lnTo>
                    <a:pt x="594628" y="58934"/>
                  </a:lnTo>
                  <a:lnTo>
                    <a:pt x="724533" y="58934"/>
                  </a:lnTo>
                  <a:cubicBezTo>
                    <a:pt x="737628" y="58934"/>
                    <a:pt x="748244" y="69550"/>
                    <a:pt x="748244" y="82645"/>
                  </a:cubicBezTo>
                  <a:cubicBezTo>
                    <a:pt x="748244" y="95740"/>
                    <a:pt x="737628" y="106356"/>
                    <a:pt x="724533" y="106356"/>
                  </a:cubicBezTo>
                  <a:lnTo>
                    <a:pt x="653736" y="106356"/>
                  </a:lnTo>
                  <a:lnTo>
                    <a:pt x="654045" y="106695"/>
                  </a:lnTo>
                  <a:cubicBezTo>
                    <a:pt x="657360" y="110713"/>
                    <a:pt x="659352" y="115864"/>
                    <a:pt x="659352" y="121480"/>
                  </a:cubicBezTo>
                  <a:cubicBezTo>
                    <a:pt x="659352" y="131910"/>
                    <a:pt x="652482" y="140736"/>
                    <a:pt x="643021" y="143679"/>
                  </a:cubicBezTo>
                  <a:lnTo>
                    <a:pt x="640920" y="144219"/>
                  </a:lnTo>
                  <a:cubicBezTo>
                    <a:pt x="640920" y="144219"/>
                    <a:pt x="640920" y="144219"/>
                    <a:pt x="640920" y="144219"/>
                  </a:cubicBezTo>
                  <a:cubicBezTo>
                    <a:pt x="646190" y="148568"/>
                    <a:pt x="649549" y="155149"/>
                    <a:pt x="649549" y="162515"/>
                  </a:cubicBezTo>
                  <a:cubicBezTo>
                    <a:pt x="649549" y="173974"/>
                    <a:pt x="641421" y="183533"/>
                    <a:pt x="630617" y="185744"/>
                  </a:cubicBezTo>
                  <a:lnTo>
                    <a:pt x="629270" y="185950"/>
                  </a:lnTo>
                  <a:lnTo>
                    <a:pt x="630803" y="187343"/>
                  </a:lnTo>
                  <a:cubicBezTo>
                    <a:pt x="634727" y="191266"/>
                    <a:pt x="637153" y="196686"/>
                    <a:pt x="637153" y="202673"/>
                  </a:cubicBezTo>
                  <a:cubicBezTo>
                    <a:pt x="637153" y="214646"/>
                    <a:pt x="627447" y="224353"/>
                    <a:pt x="615473" y="224353"/>
                  </a:cubicBezTo>
                  <a:cubicBezTo>
                    <a:pt x="600329" y="224353"/>
                    <a:pt x="585185" y="224353"/>
                    <a:pt x="570040" y="224353"/>
                  </a:cubicBezTo>
                  <a:lnTo>
                    <a:pt x="517441" y="224353"/>
                  </a:lnTo>
                  <a:lnTo>
                    <a:pt x="517438" y="224352"/>
                  </a:lnTo>
                  <a:lnTo>
                    <a:pt x="82535" y="224352"/>
                  </a:lnTo>
                  <a:cubicBezTo>
                    <a:pt x="36952" y="224352"/>
                    <a:pt x="0" y="187400"/>
                    <a:pt x="0" y="141817"/>
                  </a:cubicBezTo>
                  <a:cubicBezTo>
                    <a:pt x="0" y="96234"/>
                    <a:pt x="36952" y="59282"/>
                    <a:pt x="82535" y="59282"/>
                  </a:cubicBezTo>
                  <a:lnTo>
                    <a:pt x="499442" y="59282"/>
                  </a:lnTo>
                  <a:lnTo>
                    <a:pt x="562689" y="6953"/>
                  </a:lnTo>
                  <a:cubicBezTo>
                    <a:pt x="569109" y="1630"/>
                    <a:pt x="577079" y="-588"/>
                    <a:pt x="584774" y="13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" name="フリーフォーム 11"/>
            <p:cNvSpPr/>
            <p:nvPr/>
          </p:nvSpPr>
          <p:spPr bwMode="auto">
            <a:xfrm>
              <a:off x="8484543" y="5052838"/>
              <a:ext cx="261275" cy="207319"/>
            </a:xfrm>
            <a:custGeom>
              <a:avLst/>
              <a:gdLst>
                <a:gd name="connsiteX0" fmla="*/ 99182 w 269507"/>
                <a:gd name="connsiteY0" fmla="*/ 183558 h 213851"/>
                <a:gd name="connsiteX1" fmla="*/ 142789 w 269507"/>
                <a:gd name="connsiteY1" fmla="*/ 183558 h 213851"/>
                <a:gd name="connsiteX2" fmla="*/ 158086 w 269507"/>
                <a:gd name="connsiteY2" fmla="*/ 198704 h 213851"/>
                <a:gd name="connsiteX3" fmla="*/ 142789 w 269507"/>
                <a:gd name="connsiteY3" fmla="*/ 213851 h 213851"/>
                <a:gd name="connsiteX4" fmla="*/ 99182 w 269507"/>
                <a:gd name="connsiteY4" fmla="*/ 213851 h 213851"/>
                <a:gd name="connsiteX5" fmla="*/ 83884 w 269507"/>
                <a:gd name="connsiteY5" fmla="*/ 198704 h 213851"/>
                <a:gd name="connsiteX6" fmla="*/ 99182 w 269507"/>
                <a:gd name="connsiteY6" fmla="*/ 183558 h 213851"/>
                <a:gd name="connsiteX7" fmla="*/ 99467 w 269507"/>
                <a:gd name="connsiteY7" fmla="*/ 143253 h 213851"/>
                <a:gd name="connsiteX8" fmla="*/ 154239 w 269507"/>
                <a:gd name="connsiteY8" fmla="*/ 143253 h 213851"/>
                <a:gd name="connsiteX9" fmla="*/ 169537 w 269507"/>
                <a:gd name="connsiteY9" fmla="*/ 158399 h 213851"/>
                <a:gd name="connsiteX10" fmla="*/ 154239 w 269507"/>
                <a:gd name="connsiteY10" fmla="*/ 173546 h 213851"/>
                <a:gd name="connsiteX11" fmla="*/ 99467 w 269507"/>
                <a:gd name="connsiteY11" fmla="*/ 173546 h 213851"/>
                <a:gd name="connsiteX12" fmla="*/ 84169 w 269507"/>
                <a:gd name="connsiteY12" fmla="*/ 158399 h 213851"/>
                <a:gd name="connsiteX13" fmla="*/ 99467 w 269507"/>
                <a:gd name="connsiteY13" fmla="*/ 143253 h 213851"/>
                <a:gd name="connsiteX14" fmla="*/ 99165 w 269507"/>
                <a:gd name="connsiteY14" fmla="*/ 101985 h 213851"/>
                <a:gd name="connsiteX15" fmla="*/ 164177 w 269507"/>
                <a:gd name="connsiteY15" fmla="*/ 101985 h 213851"/>
                <a:gd name="connsiteX16" fmla="*/ 179475 w 269507"/>
                <a:gd name="connsiteY16" fmla="*/ 117132 h 213851"/>
                <a:gd name="connsiteX17" fmla="*/ 164177 w 269507"/>
                <a:gd name="connsiteY17" fmla="*/ 132278 h 213851"/>
                <a:gd name="connsiteX18" fmla="*/ 99165 w 269507"/>
                <a:gd name="connsiteY18" fmla="*/ 132278 h 213851"/>
                <a:gd name="connsiteX19" fmla="*/ 83867 w 269507"/>
                <a:gd name="connsiteY19" fmla="*/ 117132 h 213851"/>
                <a:gd name="connsiteX20" fmla="*/ 99165 w 269507"/>
                <a:gd name="connsiteY20" fmla="*/ 101985 h 213851"/>
                <a:gd name="connsiteX21" fmla="*/ 111155 w 269507"/>
                <a:gd name="connsiteY21" fmla="*/ 97 h 213851"/>
                <a:gd name="connsiteX22" fmla="*/ 126465 w 269507"/>
                <a:gd name="connsiteY22" fmla="*/ 8101 h 213851"/>
                <a:gd name="connsiteX23" fmla="*/ 123491 w 269507"/>
                <a:gd name="connsiteY23" fmla="*/ 39639 h 213851"/>
                <a:gd name="connsiteX24" fmla="*/ 97818 w 269507"/>
                <a:gd name="connsiteY24" fmla="*/ 60716 h 213851"/>
                <a:gd name="connsiteX25" fmla="*/ 97921 w 269507"/>
                <a:gd name="connsiteY25" fmla="*/ 60716 h 213851"/>
                <a:gd name="connsiteX26" fmla="*/ 93848 w 269507"/>
                <a:gd name="connsiteY26" fmla="*/ 64056 h 213851"/>
                <a:gd name="connsiteX27" fmla="*/ 93240 w 269507"/>
                <a:gd name="connsiteY27" fmla="*/ 70189 h 213851"/>
                <a:gd name="connsiteX28" fmla="*/ 99374 w 269507"/>
                <a:gd name="connsiteY28" fmla="*/ 70797 h 213851"/>
                <a:gd name="connsiteX29" fmla="*/ 111671 w 269507"/>
                <a:gd name="connsiteY29" fmla="*/ 60716 h 213851"/>
                <a:gd name="connsiteX30" fmla="*/ 254056 w 269507"/>
                <a:gd name="connsiteY30" fmla="*/ 60716 h 213851"/>
                <a:gd name="connsiteX31" fmla="*/ 269507 w 269507"/>
                <a:gd name="connsiteY31" fmla="*/ 76014 h 213851"/>
                <a:gd name="connsiteX32" fmla="*/ 254056 w 269507"/>
                <a:gd name="connsiteY32" fmla="*/ 91312 h 213851"/>
                <a:gd name="connsiteX33" fmla="*/ 98656 w 269507"/>
                <a:gd name="connsiteY33" fmla="*/ 91513 h 213851"/>
                <a:gd name="connsiteX34" fmla="*/ 74680 w 269507"/>
                <a:gd name="connsiteY34" fmla="*/ 115252 h 213851"/>
                <a:gd name="connsiteX35" fmla="*/ 87227 w 269507"/>
                <a:gd name="connsiteY35" fmla="*/ 136125 h 213851"/>
                <a:gd name="connsiteX36" fmla="*/ 87400 w 269507"/>
                <a:gd name="connsiteY36" fmla="*/ 136207 h 213851"/>
                <a:gd name="connsiteX37" fmla="*/ 85947 w 269507"/>
                <a:gd name="connsiteY37" fmla="*/ 137081 h 213851"/>
                <a:gd name="connsiteX38" fmla="*/ 75164 w 269507"/>
                <a:gd name="connsiteY38" fmla="*/ 157161 h 213851"/>
                <a:gd name="connsiteX39" fmla="*/ 85947 w 269507"/>
                <a:gd name="connsiteY39" fmla="*/ 177241 h 213851"/>
                <a:gd name="connsiteX40" fmla="*/ 87712 w 269507"/>
                <a:gd name="connsiteY40" fmla="*/ 178302 h 213851"/>
                <a:gd name="connsiteX41" fmla="*/ 86868 w 269507"/>
                <a:gd name="connsiteY41" fmla="*/ 178705 h 213851"/>
                <a:gd name="connsiteX42" fmla="*/ 75164 w 269507"/>
                <a:gd name="connsiteY42" fmla="*/ 198174 h 213851"/>
                <a:gd name="connsiteX43" fmla="*/ 80271 w 269507"/>
                <a:gd name="connsiteY43" fmla="*/ 212258 h 213851"/>
                <a:gd name="connsiteX44" fmla="*/ 81233 w 269507"/>
                <a:gd name="connsiteY44" fmla="*/ 213306 h 213851"/>
                <a:gd name="connsiteX45" fmla="*/ 43602 w 269507"/>
                <a:gd name="connsiteY45" fmla="*/ 213306 h 213851"/>
                <a:gd name="connsiteX46" fmla="*/ 0 w 269507"/>
                <a:gd name="connsiteY46" fmla="*/ 170136 h 213851"/>
                <a:gd name="connsiteX47" fmla="*/ 0 w 269507"/>
                <a:gd name="connsiteY47" fmla="*/ 103986 h 213851"/>
                <a:gd name="connsiteX48" fmla="*/ 12771 w 269507"/>
                <a:gd name="connsiteY48" fmla="*/ 73459 h 213851"/>
                <a:gd name="connsiteX49" fmla="*/ 18050 w 269507"/>
                <a:gd name="connsiteY49" fmla="*/ 68011 h 213851"/>
                <a:gd name="connsiteX50" fmla="*/ 94612 w 269507"/>
                <a:gd name="connsiteY50" fmla="*/ 5156 h 213851"/>
                <a:gd name="connsiteX51" fmla="*/ 111155 w 269507"/>
                <a:gd name="connsiteY51" fmla="*/ 97 h 21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69507" h="213851">
                  <a:moveTo>
                    <a:pt x="99182" y="183558"/>
                  </a:moveTo>
                  <a:lnTo>
                    <a:pt x="142789" y="183558"/>
                  </a:lnTo>
                  <a:cubicBezTo>
                    <a:pt x="151237" y="183558"/>
                    <a:pt x="158086" y="190339"/>
                    <a:pt x="158086" y="198704"/>
                  </a:cubicBezTo>
                  <a:cubicBezTo>
                    <a:pt x="158086" y="207069"/>
                    <a:pt x="151237" y="213851"/>
                    <a:pt x="142789" y="213851"/>
                  </a:cubicBezTo>
                  <a:lnTo>
                    <a:pt x="99182" y="213851"/>
                  </a:lnTo>
                  <a:cubicBezTo>
                    <a:pt x="90733" y="213851"/>
                    <a:pt x="83884" y="207069"/>
                    <a:pt x="83884" y="198704"/>
                  </a:cubicBezTo>
                  <a:cubicBezTo>
                    <a:pt x="83884" y="190339"/>
                    <a:pt x="90733" y="183558"/>
                    <a:pt x="99182" y="183558"/>
                  </a:cubicBezTo>
                  <a:close/>
                  <a:moveTo>
                    <a:pt x="99467" y="143253"/>
                  </a:moveTo>
                  <a:lnTo>
                    <a:pt x="154239" y="143253"/>
                  </a:lnTo>
                  <a:cubicBezTo>
                    <a:pt x="162688" y="143253"/>
                    <a:pt x="169537" y="150034"/>
                    <a:pt x="169537" y="158399"/>
                  </a:cubicBezTo>
                  <a:cubicBezTo>
                    <a:pt x="169537" y="166764"/>
                    <a:pt x="162688" y="173546"/>
                    <a:pt x="154239" y="173546"/>
                  </a:cubicBezTo>
                  <a:lnTo>
                    <a:pt x="99467" y="173546"/>
                  </a:lnTo>
                  <a:cubicBezTo>
                    <a:pt x="91018" y="173546"/>
                    <a:pt x="84169" y="166764"/>
                    <a:pt x="84169" y="158399"/>
                  </a:cubicBezTo>
                  <a:cubicBezTo>
                    <a:pt x="84169" y="150034"/>
                    <a:pt x="91018" y="143253"/>
                    <a:pt x="99467" y="143253"/>
                  </a:cubicBezTo>
                  <a:close/>
                  <a:moveTo>
                    <a:pt x="99165" y="101985"/>
                  </a:moveTo>
                  <a:lnTo>
                    <a:pt x="164177" y="101985"/>
                  </a:lnTo>
                  <a:cubicBezTo>
                    <a:pt x="172626" y="101985"/>
                    <a:pt x="179475" y="108766"/>
                    <a:pt x="179475" y="117132"/>
                  </a:cubicBezTo>
                  <a:cubicBezTo>
                    <a:pt x="179475" y="125497"/>
                    <a:pt x="172626" y="132278"/>
                    <a:pt x="164177" y="132278"/>
                  </a:cubicBezTo>
                  <a:lnTo>
                    <a:pt x="99165" y="132278"/>
                  </a:lnTo>
                  <a:cubicBezTo>
                    <a:pt x="90716" y="132278"/>
                    <a:pt x="83867" y="125497"/>
                    <a:pt x="83867" y="117132"/>
                  </a:cubicBezTo>
                  <a:cubicBezTo>
                    <a:pt x="83867" y="108766"/>
                    <a:pt x="90716" y="101985"/>
                    <a:pt x="99165" y="101985"/>
                  </a:cubicBezTo>
                  <a:close/>
                  <a:moveTo>
                    <a:pt x="111155" y="97"/>
                  </a:moveTo>
                  <a:cubicBezTo>
                    <a:pt x="116919" y="630"/>
                    <a:pt x="122478" y="3340"/>
                    <a:pt x="126465" y="8101"/>
                  </a:cubicBezTo>
                  <a:cubicBezTo>
                    <a:pt x="134440" y="17623"/>
                    <a:pt x="133108" y="31743"/>
                    <a:pt x="123491" y="39639"/>
                  </a:cubicBezTo>
                  <a:lnTo>
                    <a:pt x="97818" y="60716"/>
                  </a:lnTo>
                  <a:lnTo>
                    <a:pt x="97921" y="60716"/>
                  </a:lnTo>
                  <a:lnTo>
                    <a:pt x="93848" y="64056"/>
                  </a:lnTo>
                  <a:cubicBezTo>
                    <a:pt x="91986" y="65582"/>
                    <a:pt x="91714" y="68328"/>
                    <a:pt x="93240" y="70189"/>
                  </a:cubicBezTo>
                  <a:cubicBezTo>
                    <a:pt x="94766" y="72051"/>
                    <a:pt x="97513" y="72323"/>
                    <a:pt x="99374" y="70797"/>
                  </a:cubicBezTo>
                  <a:lnTo>
                    <a:pt x="111671" y="60716"/>
                  </a:lnTo>
                  <a:lnTo>
                    <a:pt x="254056" y="60716"/>
                  </a:lnTo>
                  <a:cubicBezTo>
                    <a:pt x="262589" y="60716"/>
                    <a:pt x="269507" y="67565"/>
                    <a:pt x="269507" y="76014"/>
                  </a:cubicBezTo>
                  <a:cubicBezTo>
                    <a:pt x="269507" y="84463"/>
                    <a:pt x="262589" y="91312"/>
                    <a:pt x="254056" y="91312"/>
                  </a:cubicBezTo>
                  <a:cubicBezTo>
                    <a:pt x="202256" y="91379"/>
                    <a:pt x="150456" y="91446"/>
                    <a:pt x="98656" y="91513"/>
                  </a:cubicBezTo>
                  <a:cubicBezTo>
                    <a:pt x="85414" y="91513"/>
                    <a:pt x="74680" y="102141"/>
                    <a:pt x="74680" y="115252"/>
                  </a:cubicBezTo>
                  <a:cubicBezTo>
                    <a:pt x="74680" y="124265"/>
                    <a:pt x="79753" y="132105"/>
                    <a:pt x="87227" y="136125"/>
                  </a:cubicBezTo>
                  <a:lnTo>
                    <a:pt x="87400" y="136207"/>
                  </a:lnTo>
                  <a:lnTo>
                    <a:pt x="85947" y="137081"/>
                  </a:lnTo>
                  <a:cubicBezTo>
                    <a:pt x="79442" y="141433"/>
                    <a:pt x="75164" y="148802"/>
                    <a:pt x="75164" y="157161"/>
                  </a:cubicBezTo>
                  <a:cubicBezTo>
                    <a:pt x="75164" y="165520"/>
                    <a:pt x="79442" y="172889"/>
                    <a:pt x="85947" y="177241"/>
                  </a:cubicBezTo>
                  <a:lnTo>
                    <a:pt x="87712" y="178302"/>
                  </a:lnTo>
                  <a:lnTo>
                    <a:pt x="86868" y="178705"/>
                  </a:lnTo>
                  <a:cubicBezTo>
                    <a:pt x="79897" y="182454"/>
                    <a:pt x="75164" y="189767"/>
                    <a:pt x="75164" y="198174"/>
                  </a:cubicBezTo>
                  <a:cubicBezTo>
                    <a:pt x="75164" y="203524"/>
                    <a:pt x="77081" y="208430"/>
                    <a:pt x="80271" y="212258"/>
                  </a:cubicBezTo>
                  <a:lnTo>
                    <a:pt x="81233" y="213306"/>
                  </a:lnTo>
                  <a:lnTo>
                    <a:pt x="43602" y="213306"/>
                  </a:lnTo>
                  <a:cubicBezTo>
                    <a:pt x="19522" y="213306"/>
                    <a:pt x="0" y="193978"/>
                    <a:pt x="0" y="170136"/>
                  </a:cubicBezTo>
                  <a:lnTo>
                    <a:pt x="0" y="103986"/>
                  </a:lnTo>
                  <a:cubicBezTo>
                    <a:pt x="0" y="92065"/>
                    <a:pt x="4880" y="81272"/>
                    <a:pt x="12771" y="73459"/>
                  </a:cubicBezTo>
                  <a:lnTo>
                    <a:pt x="18050" y="68011"/>
                  </a:lnTo>
                  <a:lnTo>
                    <a:pt x="94612" y="5156"/>
                  </a:lnTo>
                  <a:cubicBezTo>
                    <a:pt x="99421" y="1208"/>
                    <a:pt x="105391" y="-436"/>
                    <a:pt x="111155" y="9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8088845" y="5142335"/>
              <a:ext cx="362356" cy="91221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114128" y="2655252"/>
            <a:ext cx="5158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1600"/>
              <a:t>項目の入力時に他メニュー</a:t>
            </a:r>
            <a:r>
              <a:rPr lang="ja-JP" altLang="en-US" sz="1600" smtClean="0"/>
              <a:t>参照に指定したシートの値からプルダウンでの</a:t>
            </a:r>
            <a:r>
              <a:rPr lang="ja-JP" altLang="en-US" sz="1600" b="1" smtClean="0">
                <a:solidFill>
                  <a:srgbClr val="FF0000"/>
                </a:solidFill>
              </a:rPr>
              <a:t>選択</a:t>
            </a:r>
            <a:r>
              <a:rPr lang="ja-JP" altLang="en-US" sz="1600" b="1">
                <a:solidFill>
                  <a:srgbClr val="FF0000"/>
                </a:solidFill>
              </a:rPr>
              <a:t>入力</a:t>
            </a:r>
            <a:r>
              <a:rPr lang="ja-JP" altLang="en-US" sz="1600"/>
              <a:t>が可能です</a:t>
            </a:r>
            <a:r>
              <a:rPr lang="ja-JP" altLang="en-US" sz="1600" smtClean="0"/>
              <a:t>。</a:t>
            </a:r>
            <a:endParaRPr lang="en-US" altLang="ja-JP" sz="1600" smtClean="0"/>
          </a:p>
        </p:txBody>
      </p:sp>
      <p:sp>
        <p:nvSpPr>
          <p:cNvPr id="15" name="正方形/長方形 14"/>
          <p:cNvSpPr/>
          <p:nvPr/>
        </p:nvSpPr>
        <p:spPr bwMode="auto">
          <a:xfrm>
            <a:off x="2195670" y="5293176"/>
            <a:ext cx="4177159" cy="3180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0000"/>
            </a:solidFill>
          </a:ln>
          <a:effectLst>
            <a:glow rad="38100">
              <a:schemeClr val="bg1"/>
            </a:glo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>
                <a:solidFill>
                  <a:srgbClr val="FF0000"/>
                </a:solidFill>
                <a:latin typeface="+mj-ea"/>
                <a:ea typeface="+mj-ea"/>
              </a:rPr>
              <a:t>正規表現による入力値チェック</a:t>
            </a:r>
          </a:p>
        </p:txBody>
      </p:sp>
      <p:grpSp>
        <p:nvGrpSpPr>
          <p:cNvPr id="16" name="グループ化 15"/>
          <p:cNvGrpSpPr>
            <a:grpSpLocks noChangeAspect="1"/>
          </p:cNvGrpSpPr>
          <p:nvPr/>
        </p:nvGrpSpPr>
        <p:grpSpPr>
          <a:xfrm>
            <a:off x="632291" y="5179639"/>
            <a:ext cx="1478728" cy="443380"/>
            <a:chOff x="8008570" y="5044382"/>
            <a:chExt cx="748244" cy="224353"/>
          </a:xfrm>
        </p:grpSpPr>
        <p:sp>
          <p:nvSpPr>
            <p:cNvPr id="17" name="フリーフォーム 16"/>
            <p:cNvSpPr/>
            <p:nvPr/>
          </p:nvSpPr>
          <p:spPr bwMode="auto">
            <a:xfrm>
              <a:off x="8008570" y="5044382"/>
              <a:ext cx="748244" cy="224353"/>
            </a:xfrm>
            <a:custGeom>
              <a:avLst/>
              <a:gdLst>
                <a:gd name="connsiteX0" fmla="*/ 584774 w 748244"/>
                <a:gd name="connsiteY0" fmla="*/ 131 h 224353"/>
                <a:gd name="connsiteX1" fmla="*/ 605214 w 748244"/>
                <a:gd name="connsiteY1" fmla="*/ 10924 h 224353"/>
                <a:gd name="connsiteX2" fmla="*/ 601243 w 748244"/>
                <a:gd name="connsiteY2" fmla="*/ 53449 h 224353"/>
                <a:gd name="connsiteX3" fmla="*/ 594628 w 748244"/>
                <a:gd name="connsiteY3" fmla="*/ 58934 h 224353"/>
                <a:gd name="connsiteX4" fmla="*/ 724533 w 748244"/>
                <a:gd name="connsiteY4" fmla="*/ 58934 h 224353"/>
                <a:gd name="connsiteX5" fmla="*/ 748244 w 748244"/>
                <a:gd name="connsiteY5" fmla="*/ 82645 h 224353"/>
                <a:gd name="connsiteX6" fmla="*/ 724533 w 748244"/>
                <a:gd name="connsiteY6" fmla="*/ 106356 h 224353"/>
                <a:gd name="connsiteX7" fmla="*/ 653736 w 748244"/>
                <a:gd name="connsiteY7" fmla="*/ 106356 h 224353"/>
                <a:gd name="connsiteX8" fmla="*/ 654045 w 748244"/>
                <a:gd name="connsiteY8" fmla="*/ 106695 h 224353"/>
                <a:gd name="connsiteX9" fmla="*/ 659352 w 748244"/>
                <a:gd name="connsiteY9" fmla="*/ 121480 h 224353"/>
                <a:gd name="connsiteX10" fmla="*/ 643021 w 748244"/>
                <a:gd name="connsiteY10" fmla="*/ 143679 h 224353"/>
                <a:gd name="connsiteX11" fmla="*/ 640920 w 748244"/>
                <a:gd name="connsiteY11" fmla="*/ 144219 h 224353"/>
                <a:gd name="connsiteX12" fmla="*/ 640920 w 748244"/>
                <a:gd name="connsiteY12" fmla="*/ 144219 h 224353"/>
                <a:gd name="connsiteX13" fmla="*/ 649549 w 748244"/>
                <a:gd name="connsiteY13" fmla="*/ 162515 h 224353"/>
                <a:gd name="connsiteX14" fmla="*/ 630617 w 748244"/>
                <a:gd name="connsiteY14" fmla="*/ 185744 h 224353"/>
                <a:gd name="connsiteX15" fmla="*/ 629270 w 748244"/>
                <a:gd name="connsiteY15" fmla="*/ 185950 h 224353"/>
                <a:gd name="connsiteX16" fmla="*/ 630803 w 748244"/>
                <a:gd name="connsiteY16" fmla="*/ 187343 h 224353"/>
                <a:gd name="connsiteX17" fmla="*/ 637153 w 748244"/>
                <a:gd name="connsiteY17" fmla="*/ 202673 h 224353"/>
                <a:gd name="connsiteX18" fmla="*/ 615473 w 748244"/>
                <a:gd name="connsiteY18" fmla="*/ 224353 h 224353"/>
                <a:gd name="connsiteX19" fmla="*/ 570040 w 748244"/>
                <a:gd name="connsiteY19" fmla="*/ 224353 h 224353"/>
                <a:gd name="connsiteX20" fmla="*/ 517441 w 748244"/>
                <a:gd name="connsiteY20" fmla="*/ 224353 h 224353"/>
                <a:gd name="connsiteX21" fmla="*/ 517438 w 748244"/>
                <a:gd name="connsiteY21" fmla="*/ 224352 h 224353"/>
                <a:gd name="connsiteX22" fmla="*/ 82535 w 748244"/>
                <a:gd name="connsiteY22" fmla="*/ 224352 h 224353"/>
                <a:gd name="connsiteX23" fmla="*/ 0 w 748244"/>
                <a:gd name="connsiteY23" fmla="*/ 141817 h 224353"/>
                <a:gd name="connsiteX24" fmla="*/ 82535 w 748244"/>
                <a:gd name="connsiteY24" fmla="*/ 59282 h 224353"/>
                <a:gd name="connsiteX25" fmla="*/ 499442 w 748244"/>
                <a:gd name="connsiteY25" fmla="*/ 59282 h 224353"/>
                <a:gd name="connsiteX26" fmla="*/ 562689 w 748244"/>
                <a:gd name="connsiteY26" fmla="*/ 6953 h 224353"/>
                <a:gd name="connsiteX27" fmla="*/ 584774 w 748244"/>
                <a:gd name="connsiteY27" fmla="*/ 131 h 22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48244" h="224353">
                  <a:moveTo>
                    <a:pt x="584774" y="131"/>
                  </a:moveTo>
                  <a:cubicBezTo>
                    <a:pt x="592470" y="850"/>
                    <a:pt x="599891" y="4504"/>
                    <a:pt x="605214" y="10924"/>
                  </a:cubicBezTo>
                  <a:cubicBezTo>
                    <a:pt x="615861" y="23763"/>
                    <a:pt x="614083" y="42802"/>
                    <a:pt x="601243" y="53449"/>
                  </a:cubicBezTo>
                  <a:lnTo>
                    <a:pt x="594628" y="58934"/>
                  </a:lnTo>
                  <a:lnTo>
                    <a:pt x="724533" y="58934"/>
                  </a:lnTo>
                  <a:cubicBezTo>
                    <a:pt x="737628" y="58934"/>
                    <a:pt x="748244" y="69550"/>
                    <a:pt x="748244" y="82645"/>
                  </a:cubicBezTo>
                  <a:cubicBezTo>
                    <a:pt x="748244" y="95740"/>
                    <a:pt x="737628" y="106356"/>
                    <a:pt x="724533" y="106356"/>
                  </a:cubicBezTo>
                  <a:lnTo>
                    <a:pt x="653736" y="106356"/>
                  </a:lnTo>
                  <a:lnTo>
                    <a:pt x="654045" y="106695"/>
                  </a:lnTo>
                  <a:cubicBezTo>
                    <a:pt x="657360" y="110713"/>
                    <a:pt x="659352" y="115864"/>
                    <a:pt x="659352" y="121480"/>
                  </a:cubicBezTo>
                  <a:cubicBezTo>
                    <a:pt x="659352" y="131910"/>
                    <a:pt x="652482" y="140736"/>
                    <a:pt x="643021" y="143679"/>
                  </a:cubicBezTo>
                  <a:lnTo>
                    <a:pt x="640920" y="144219"/>
                  </a:lnTo>
                  <a:cubicBezTo>
                    <a:pt x="640920" y="144219"/>
                    <a:pt x="640920" y="144219"/>
                    <a:pt x="640920" y="144219"/>
                  </a:cubicBezTo>
                  <a:cubicBezTo>
                    <a:pt x="646190" y="148568"/>
                    <a:pt x="649549" y="155149"/>
                    <a:pt x="649549" y="162515"/>
                  </a:cubicBezTo>
                  <a:cubicBezTo>
                    <a:pt x="649549" y="173974"/>
                    <a:pt x="641421" y="183533"/>
                    <a:pt x="630617" y="185744"/>
                  </a:cubicBezTo>
                  <a:lnTo>
                    <a:pt x="629270" y="185950"/>
                  </a:lnTo>
                  <a:lnTo>
                    <a:pt x="630803" y="187343"/>
                  </a:lnTo>
                  <a:cubicBezTo>
                    <a:pt x="634727" y="191266"/>
                    <a:pt x="637153" y="196686"/>
                    <a:pt x="637153" y="202673"/>
                  </a:cubicBezTo>
                  <a:cubicBezTo>
                    <a:pt x="637153" y="214646"/>
                    <a:pt x="627447" y="224353"/>
                    <a:pt x="615473" y="224353"/>
                  </a:cubicBezTo>
                  <a:cubicBezTo>
                    <a:pt x="600329" y="224353"/>
                    <a:pt x="585185" y="224353"/>
                    <a:pt x="570040" y="224353"/>
                  </a:cubicBezTo>
                  <a:lnTo>
                    <a:pt x="517441" y="224353"/>
                  </a:lnTo>
                  <a:lnTo>
                    <a:pt x="517438" y="224352"/>
                  </a:lnTo>
                  <a:lnTo>
                    <a:pt x="82535" y="224352"/>
                  </a:lnTo>
                  <a:cubicBezTo>
                    <a:pt x="36952" y="224352"/>
                    <a:pt x="0" y="187400"/>
                    <a:pt x="0" y="141817"/>
                  </a:cubicBezTo>
                  <a:cubicBezTo>
                    <a:pt x="0" y="96234"/>
                    <a:pt x="36952" y="59282"/>
                    <a:pt x="82535" y="59282"/>
                  </a:cubicBezTo>
                  <a:lnTo>
                    <a:pt x="499442" y="59282"/>
                  </a:lnTo>
                  <a:lnTo>
                    <a:pt x="562689" y="6953"/>
                  </a:lnTo>
                  <a:cubicBezTo>
                    <a:pt x="569109" y="1630"/>
                    <a:pt x="577079" y="-588"/>
                    <a:pt x="584774" y="13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8" name="フリーフォーム 17"/>
            <p:cNvSpPr/>
            <p:nvPr/>
          </p:nvSpPr>
          <p:spPr bwMode="auto">
            <a:xfrm>
              <a:off x="8484543" y="5052838"/>
              <a:ext cx="261275" cy="207319"/>
            </a:xfrm>
            <a:custGeom>
              <a:avLst/>
              <a:gdLst>
                <a:gd name="connsiteX0" fmla="*/ 99182 w 269507"/>
                <a:gd name="connsiteY0" fmla="*/ 183558 h 213851"/>
                <a:gd name="connsiteX1" fmla="*/ 142789 w 269507"/>
                <a:gd name="connsiteY1" fmla="*/ 183558 h 213851"/>
                <a:gd name="connsiteX2" fmla="*/ 158086 w 269507"/>
                <a:gd name="connsiteY2" fmla="*/ 198704 h 213851"/>
                <a:gd name="connsiteX3" fmla="*/ 142789 w 269507"/>
                <a:gd name="connsiteY3" fmla="*/ 213851 h 213851"/>
                <a:gd name="connsiteX4" fmla="*/ 99182 w 269507"/>
                <a:gd name="connsiteY4" fmla="*/ 213851 h 213851"/>
                <a:gd name="connsiteX5" fmla="*/ 83884 w 269507"/>
                <a:gd name="connsiteY5" fmla="*/ 198704 h 213851"/>
                <a:gd name="connsiteX6" fmla="*/ 99182 w 269507"/>
                <a:gd name="connsiteY6" fmla="*/ 183558 h 213851"/>
                <a:gd name="connsiteX7" fmla="*/ 99467 w 269507"/>
                <a:gd name="connsiteY7" fmla="*/ 143253 h 213851"/>
                <a:gd name="connsiteX8" fmla="*/ 154239 w 269507"/>
                <a:gd name="connsiteY8" fmla="*/ 143253 h 213851"/>
                <a:gd name="connsiteX9" fmla="*/ 169537 w 269507"/>
                <a:gd name="connsiteY9" fmla="*/ 158399 h 213851"/>
                <a:gd name="connsiteX10" fmla="*/ 154239 w 269507"/>
                <a:gd name="connsiteY10" fmla="*/ 173546 h 213851"/>
                <a:gd name="connsiteX11" fmla="*/ 99467 w 269507"/>
                <a:gd name="connsiteY11" fmla="*/ 173546 h 213851"/>
                <a:gd name="connsiteX12" fmla="*/ 84169 w 269507"/>
                <a:gd name="connsiteY12" fmla="*/ 158399 h 213851"/>
                <a:gd name="connsiteX13" fmla="*/ 99467 w 269507"/>
                <a:gd name="connsiteY13" fmla="*/ 143253 h 213851"/>
                <a:gd name="connsiteX14" fmla="*/ 99165 w 269507"/>
                <a:gd name="connsiteY14" fmla="*/ 101985 h 213851"/>
                <a:gd name="connsiteX15" fmla="*/ 164177 w 269507"/>
                <a:gd name="connsiteY15" fmla="*/ 101985 h 213851"/>
                <a:gd name="connsiteX16" fmla="*/ 179475 w 269507"/>
                <a:gd name="connsiteY16" fmla="*/ 117132 h 213851"/>
                <a:gd name="connsiteX17" fmla="*/ 164177 w 269507"/>
                <a:gd name="connsiteY17" fmla="*/ 132278 h 213851"/>
                <a:gd name="connsiteX18" fmla="*/ 99165 w 269507"/>
                <a:gd name="connsiteY18" fmla="*/ 132278 h 213851"/>
                <a:gd name="connsiteX19" fmla="*/ 83867 w 269507"/>
                <a:gd name="connsiteY19" fmla="*/ 117132 h 213851"/>
                <a:gd name="connsiteX20" fmla="*/ 99165 w 269507"/>
                <a:gd name="connsiteY20" fmla="*/ 101985 h 213851"/>
                <a:gd name="connsiteX21" fmla="*/ 111155 w 269507"/>
                <a:gd name="connsiteY21" fmla="*/ 97 h 213851"/>
                <a:gd name="connsiteX22" fmla="*/ 126465 w 269507"/>
                <a:gd name="connsiteY22" fmla="*/ 8101 h 213851"/>
                <a:gd name="connsiteX23" fmla="*/ 123491 w 269507"/>
                <a:gd name="connsiteY23" fmla="*/ 39639 h 213851"/>
                <a:gd name="connsiteX24" fmla="*/ 97818 w 269507"/>
                <a:gd name="connsiteY24" fmla="*/ 60716 h 213851"/>
                <a:gd name="connsiteX25" fmla="*/ 97921 w 269507"/>
                <a:gd name="connsiteY25" fmla="*/ 60716 h 213851"/>
                <a:gd name="connsiteX26" fmla="*/ 93848 w 269507"/>
                <a:gd name="connsiteY26" fmla="*/ 64056 h 213851"/>
                <a:gd name="connsiteX27" fmla="*/ 93240 w 269507"/>
                <a:gd name="connsiteY27" fmla="*/ 70189 h 213851"/>
                <a:gd name="connsiteX28" fmla="*/ 99374 w 269507"/>
                <a:gd name="connsiteY28" fmla="*/ 70797 h 213851"/>
                <a:gd name="connsiteX29" fmla="*/ 111671 w 269507"/>
                <a:gd name="connsiteY29" fmla="*/ 60716 h 213851"/>
                <a:gd name="connsiteX30" fmla="*/ 254056 w 269507"/>
                <a:gd name="connsiteY30" fmla="*/ 60716 h 213851"/>
                <a:gd name="connsiteX31" fmla="*/ 269507 w 269507"/>
                <a:gd name="connsiteY31" fmla="*/ 76014 h 213851"/>
                <a:gd name="connsiteX32" fmla="*/ 254056 w 269507"/>
                <a:gd name="connsiteY32" fmla="*/ 91312 h 213851"/>
                <a:gd name="connsiteX33" fmla="*/ 98656 w 269507"/>
                <a:gd name="connsiteY33" fmla="*/ 91513 h 213851"/>
                <a:gd name="connsiteX34" fmla="*/ 74680 w 269507"/>
                <a:gd name="connsiteY34" fmla="*/ 115252 h 213851"/>
                <a:gd name="connsiteX35" fmla="*/ 87227 w 269507"/>
                <a:gd name="connsiteY35" fmla="*/ 136125 h 213851"/>
                <a:gd name="connsiteX36" fmla="*/ 87400 w 269507"/>
                <a:gd name="connsiteY36" fmla="*/ 136207 h 213851"/>
                <a:gd name="connsiteX37" fmla="*/ 85947 w 269507"/>
                <a:gd name="connsiteY37" fmla="*/ 137081 h 213851"/>
                <a:gd name="connsiteX38" fmla="*/ 75164 w 269507"/>
                <a:gd name="connsiteY38" fmla="*/ 157161 h 213851"/>
                <a:gd name="connsiteX39" fmla="*/ 85947 w 269507"/>
                <a:gd name="connsiteY39" fmla="*/ 177241 h 213851"/>
                <a:gd name="connsiteX40" fmla="*/ 87712 w 269507"/>
                <a:gd name="connsiteY40" fmla="*/ 178302 h 213851"/>
                <a:gd name="connsiteX41" fmla="*/ 86868 w 269507"/>
                <a:gd name="connsiteY41" fmla="*/ 178705 h 213851"/>
                <a:gd name="connsiteX42" fmla="*/ 75164 w 269507"/>
                <a:gd name="connsiteY42" fmla="*/ 198174 h 213851"/>
                <a:gd name="connsiteX43" fmla="*/ 80271 w 269507"/>
                <a:gd name="connsiteY43" fmla="*/ 212258 h 213851"/>
                <a:gd name="connsiteX44" fmla="*/ 81233 w 269507"/>
                <a:gd name="connsiteY44" fmla="*/ 213306 h 213851"/>
                <a:gd name="connsiteX45" fmla="*/ 43602 w 269507"/>
                <a:gd name="connsiteY45" fmla="*/ 213306 h 213851"/>
                <a:gd name="connsiteX46" fmla="*/ 0 w 269507"/>
                <a:gd name="connsiteY46" fmla="*/ 170136 h 213851"/>
                <a:gd name="connsiteX47" fmla="*/ 0 w 269507"/>
                <a:gd name="connsiteY47" fmla="*/ 103986 h 213851"/>
                <a:gd name="connsiteX48" fmla="*/ 12771 w 269507"/>
                <a:gd name="connsiteY48" fmla="*/ 73459 h 213851"/>
                <a:gd name="connsiteX49" fmla="*/ 18050 w 269507"/>
                <a:gd name="connsiteY49" fmla="*/ 68011 h 213851"/>
                <a:gd name="connsiteX50" fmla="*/ 94612 w 269507"/>
                <a:gd name="connsiteY50" fmla="*/ 5156 h 213851"/>
                <a:gd name="connsiteX51" fmla="*/ 111155 w 269507"/>
                <a:gd name="connsiteY51" fmla="*/ 97 h 21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69507" h="213851">
                  <a:moveTo>
                    <a:pt x="99182" y="183558"/>
                  </a:moveTo>
                  <a:lnTo>
                    <a:pt x="142789" y="183558"/>
                  </a:lnTo>
                  <a:cubicBezTo>
                    <a:pt x="151237" y="183558"/>
                    <a:pt x="158086" y="190339"/>
                    <a:pt x="158086" y="198704"/>
                  </a:cubicBezTo>
                  <a:cubicBezTo>
                    <a:pt x="158086" y="207069"/>
                    <a:pt x="151237" y="213851"/>
                    <a:pt x="142789" y="213851"/>
                  </a:cubicBezTo>
                  <a:lnTo>
                    <a:pt x="99182" y="213851"/>
                  </a:lnTo>
                  <a:cubicBezTo>
                    <a:pt x="90733" y="213851"/>
                    <a:pt x="83884" y="207069"/>
                    <a:pt x="83884" y="198704"/>
                  </a:cubicBezTo>
                  <a:cubicBezTo>
                    <a:pt x="83884" y="190339"/>
                    <a:pt x="90733" y="183558"/>
                    <a:pt x="99182" y="183558"/>
                  </a:cubicBezTo>
                  <a:close/>
                  <a:moveTo>
                    <a:pt x="99467" y="143253"/>
                  </a:moveTo>
                  <a:lnTo>
                    <a:pt x="154239" y="143253"/>
                  </a:lnTo>
                  <a:cubicBezTo>
                    <a:pt x="162688" y="143253"/>
                    <a:pt x="169537" y="150034"/>
                    <a:pt x="169537" y="158399"/>
                  </a:cubicBezTo>
                  <a:cubicBezTo>
                    <a:pt x="169537" y="166764"/>
                    <a:pt x="162688" y="173546"/>
                    <a:pt x="154239" y="173546"/>
                  </a:cubicBezTo>
                  <a:lnTo>
                    <a:pt x="99467" y="173546"/>
                  </a:lnTo>
                  <a:cubicBezTo>
                    <a:pt x="91018" y="173546"/>
                    <a:pt x="84169" y="166764"/>
                    <a:pt x="84169" y="158399"/>
                  </a:cubicBezTo>
                  <a:cubicBezTo>
                    <a:pt x="84169" y="150034"/>
                    <a:pt x="91018" y="143253"/>
                    <a:pt x="99467" y="143253"/>
                  </a:cubicBezTo>
                  <a:close/>
                  <a:moveTo>
                    <a:pt x="99165" y="101985"/>
                  </a:moveTo>
                  <a:lnTo>
                    <a:pt x="164177" y="101985"/>
                  </a:lnTo>
                  <a:cubicBezTo>
                    <a:pt x="172626" y="101985"/>
                    <a:pt x="179475" y="108766"/>
                    <a:pt x="179475" y="117132"/>
                  </a:cubicBezTo>
                  <a:cubicBezTo>
                    <a:pt x="179475" y="125497"/>
                    <a:pt x="172626" y="132278"/>
                    <a:pt x="164177" y="132278"/>
                  </a:cubicBezTo>
                  <a:lnTo>
                    <a:pt x="99165" y="132278"/>
                  </a:lnTo>
                  <a:cubicBezTo>
                    <a:pt x="90716" y="132278"/>
                    <a:pt x="83867" y="125497"/>
                    <a:pt x="83867" y="117132"/>
                  </a:cubicBezTo>
                  <a:cubicBezTo>
                    <a:pt x="83867" y="108766"/>
                    <a:pt x="90716" y="101985"/>
                    <a:pt x="99165" y="101985"/>
                  </a:cubicBezTo>
                  <a:close/>
                  <a:moveTo>
                    <a:pt x="111155" y="97"/>
                  </a:moveTo>
                  <a:cubicBezTo>
                    <a:pt x="116919" y="630"/>
                    <a:pt x="122478" y="3340"/>
                    <a:pt x="126465" y="8101"/>
                  </a:cubicBezTo>
                  <a:cubicBezTo>
                    <a:pt x="134440" y="17623"/>
                    <a:pt x="133108" y="31743"/>
                    <a:pt x="123491" y="39639"/>
                  </a:cubicBezTo>
                  <a:lnTo>
                    <a:pt x="97818" y="60716"/>
                  </a:lnTo>
                  <a:lnTo>
                    <a:pt x="97921" y="60716"/>
                  </a:lnTo>
                  <a:lnTo>
                    <a:pt x="93848" y="64056"/>
                  </a:lnTo>
                  <a:cubicBezTo>
                    <a:pt x="91986" y="65582"/>
                    <a:pt x="91714" y="68328"/>
                    <a:pt x="93240" y="70189"/>
                  </a:cubicBezTo>
                  <a:cubicBezTo>
                    <a:pt x="94766" y="72051"/>
                    <a:pt x="97513" y="72323"/>
                    <a:pt x="99374" y="70797"/>
                  </a:cubicBezTo>
                  <a:lnTo>
                    <a:pt x="111671" y="60716"/>
                  </a:lnTo>
                  <a:lnTo>
                    <a:pt x="254056" y="60716"/>
                  </a:lnTo>
                  <a:cubicBezTo>
                    <a:pt x="262589" y="60716"/>
                    <a:pt x="269507" y="67565"/>
                    <a:pt x="269507" y="76014"/>
                  </a:cubicBezTo>
                  <a:cubicBezTo>
                    <a:pt x="269507" y="84463"/>
                    <a:pt x="262589" y="91312"/>
                    <a:pt x="254056" y="91312"/>
                  </a:cubicBezTo>
                  <a:cubicBezTo>
                    <a:pt x="202256" y="91379"/>
                    <a:pt x="150456" y="91446"/>
                    <a:pt x="98656" y="91513"/>
                  </a:cubicBezTo>
                  <a:cubicBezTo>
                    <a:pt x="85414" y="91513"/>
                    <a:pt x="74680" y="102141"/>
                    <a:pt x="74680" y="115252"/>
                  </a:cubicBezTo>
                  <a:cubicBezTo>
                    <a:pt x="74680" y="124265"/>
                    <a:pt x="79753" y="132105"/>
                    <a:pt x="87227" y="136125"/>
                  </a:cubicBezTo>
                  <a:lnTo>
                    <a:pt x="87400" y="136207"/>
                  </a:lnTo>
                  <a:lnTo>
                    <a:pt x="85947" y="137081"/>
                  </a:lnTo>
                  <a:cubicBezTo>
                    <a:pt x="79442" y="141433"/>
                    <a:pt x="75164" y="148802"/>
                    <a:pt x="75164" y="157161"/>
                  </a:cubicBezTo>
                  <a:cubicBezTo>
                    <a:pt x="75164" y="165520"/>
                    <a:pt x="79442" y="172889"/>
                    <a:pt x="85947" y="177241"/>
                  </a:cubicBezTo>
                  <a:lnTo>
                    <a:pt x="87712" y="178302"/>
                  </a:lnTo>
                  <a:lnTo>
                    <a:pt x="86868" y="178705"/>
                  </a:lnTo>
                  <a:cubicBezTo>
                    <a:pt x="79897" y="182454"/>
                    <a:pt x="75164" y="189767"/>
                    <a:pt x="75164" y="198174"/>
                  </a:cubicBezTo>
                  <a:cubicBezTo>
                    <a:pt x="75164" y="203524"/>
                    <a:pt x="77081" y="208430"/>
                    <a:pt x="80271" y="212258"/>
                  </a:cubicBezTo>
                  <a:lnTo>
                    <a:pt x="81233" y="213306"/>
                  </a:lnTo>
                  <a:lnTo>
                    <a:pt x="43602" y="213306"/>
                  </a:lnTo>
                  <a:cubicBezTo>
                    <a:pt x="19522" y="213306"/>
                    <a:pt x="0" y="193978"/>
                    <a:pt x="0" y="170136"/>
                  </a:cubicBezTo>
                  <a:lnTo>
                    <a:pt x="0" y="103986"/>
                  </a:lnTo>
                  <a:cubicBezTo>
                    <a:pt x="0" y="92065"/>
                    <a:pt x="4880" y="81272"/>
                    <a:pt x="12771" y="73459"/>
                  </a:cubicBezTo>
                  <a:lnTo>
                    <a:pt x="18050" y="68011"/>
                  </a:lnTo>
                  <a:lnTo>
                    <a:pt x="94612" y="5156"/>
                  </a:lnTo>
                  <a:cubicBezTo>
                    <a:pt x="99421" y="1208"/>
                    <a:pt x="105391" y="-436"/>
                    <a:pt x="111155" y="9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8088845" y="5142335"/>
              <a:ext cx="362356" cy="91221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0" name="正方形/長方形 19"/>
          <p:cNvSpPr/>
          <p:nvPr/>
        </p:nvSpPr>
        <p:spPr bwMode="auto">
          <a:xfrm>
            <a:off x="2195670" y="4057448"/>
            <a:ext cx="4177159" cy="3204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0000"/>
            </a:solidFill>
          </a:ln>
          <a:effectLst>
            <a:glow rad="38100">
              <a:schemeClr val="bg1"/>
            </a:glo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>
                <a:solidFill>
                  <a:srgbClr val="FF0000"/>
                </a:solidFill>
                <a:latin typeface="+mj-ea"/>
                <a:ea typeface="+mj-ea"/>
              </a:rPr>
              <a:t>一意制約の設定</a:t>
            </a:r>
          </a:p>
        </p:txBody>
      </p:sp>
      <p:grpSp>
        <p:nvGrpSpPr>
          <p:cNvPr id="21" name="グループ化 20"/>
          <p:cNvGrpSpPr>
            <a:grpSpLocks noChangeAspect="1"/>
          </p:cNvGrpSpPr>
          <p:nvPr/>
        </p:nvGrpSpPr>
        <p:grpSpPr>
          <a:xfrm>
            <a:off x="632291" y="3934495"/>
            <a:ext cx="1478728" cy="443380"/>
            <a:chOff x="8008570" y="5044382"/>
            <a:chExt cx="748244" cy="224353"/>
          </a:xfrm>
        </p:grpSpPr>
        <p:sp>
          <p:nvSpPr>
            <p:cNvPr id="23" name="フリーフォーム 22"/>
            <p:cNvSpPr/>
            <p:nvPr/>
          </p:nvSpPr>
          <p:spPr bwMode="auto">
            <a:xfrm>
              <a:off x="8008570" y="5044382"/>
              <a:ext cx="748244" cy="224353"/>
            </a:xfrm>
            <a:custGeom>
              <a:avLst/>
              <a:gdLst>
                <a:gd name="connsiteX0" fmla="*/ 584774 w 748244"/>
                <a:gd name="connsiteY0" fmla="*/ 131 h 224353"/>
                <a:gd name="connsiteX1" fmla="*/ 605214 w 748244"/>
                <a:gd name="connsiteY1" fmla="*/ 10924 h 224353"/>
                <a:gd name="connsiteX2" fmla="*/ 601243 w 748244"/>
                <a:gd name="connsiteY2" fmla="*/ 53449 h 224353"/>
                <a:gd name="connsiteX3" fmla="*/ 594628 w 748244"/>
                <a:gd name="connsiteY3" fmla="*/ 58934 h 224353"/>
                <a:gd name="connsiteX4" fmla="*/ 724533 w 748244"/>
                <a:gd name="connsiteY4" fmla="*/ 58934 h 224353"/>
                <a:gd name="connsiteX5" fmla="*/ 748244 w 748244"/>
                <a:gd name="connsiteY5" fmla="*/ 82645 h 224353"/>
                <a:gd name="connsiteX6" fmla="*/ 724533 w 748244"/>
                <a:gd name="connsiteY6" fmla="*/ 106356 h 224353"/>
                <a:gd name="connsiteX7" fmla="*/ 653736 w 748244"/>
                <a:gd name="connsiteY7" fmla="*/ 106356 h 224353"/>
                <a:gd name="connsiteX8" fmla="*/ 654045 w 748244"/>
                <a:gd name="connsiteY8" fmla="*/ 106695 h 224353"/>
                <a:gd name="connsiteX9" fmla="*/ 659352 w 748244"/>
                <a:gd name="connsiteY9" fmla="*/ 121480 h 224353"/>
                <a:gd name="connsiteX10" fmla="*/ 643021 w 748244"/>
                <a:gd name="connsiteY10" fmla="*/ 143679 h 224353"/>
                <a:gd name="connsiteX11" fmla="*/ 640920 w 748244"/>
                <a:gd name="connsiteY11" fmla="*/ 144219 h 224353"/>
                <a:gd name="connsiteX12" fmla="*/ 640920 w 748244"/>
                <a:gd name="connsiteY12" fmla="*/ 144219 h 224353"/>
                <a:gd name="connsiteX13" fmla="*/ 649549 w 748244"/>
                <a:gd name="connsiteY13" fmla="*/ 162515 h 224353"/>
                <a:gd name="connsiteX14" fmla="*/ 630617 w 748244"/>
                <a:gd name="connsiteY14" fmla="*/ 185744 h 224353"/>
                <a:gd name="connsiteX15" fmla="*/ 629270 w 748244"/>
                <a:gd name="connsiteY15" fmla="*/ 185950 h 224353"/>
                <a:gd name="connsiteX16" fmla="*/ 630803 w 748244"/>
                <a:gd name="connsiteY16" fmla="*/ 187343 h 224353"/>
                <a:gd name="connsiteX17" fmla="*/ 637153 w 748244"/>
                <a:gd name="connsiteY17" fmla="*/ 202673 h 224353"/>
                <a:gd name="connsiteX18" fmla="*/ 615473 w 748244"/>
                <a:gd name="connsiteY18" fmla="*/ 224353 h 224353"/>
                <a:gd name="connsiteX19" fmla="*/ 570040 w 748244"/>
                <a:gd name="connsiteY19" fmla="*/ 224353 h 224353"/>
                <a:gd name="connsiteX20" fmla="*/ 517441 w 748244"/>
                <a:gd name="connsiteY20" fmla="*/ 224353 h 224353"/>
                <a:gd name="connsiteX21" fmla="*/ 517438 w 748244"/>
                <a:gd name="connsiteY21" fmla="*/ 224352 h 224353"/>
                <a:gd name="connsiteX22" fmla="*/ 82535 w 748244"/>
                <a:gd name="connsiteY22" fmla="*/ 224352 h 224353"/>
                <a:gd name="connsiteX23" fmla="*/ 0 w 748244"/>
                <a:gd name="connsiteY23" fmla="*/ 141817 h 224353"/>
                <a:gd name="connsiteX24" fmla="*/ 82535 w 748244"/>
                <a:gd name="connsiteY24" fmla="*/ 59282 h 224353"/>
                <a:gd name="connsiteX25" fmla="*/ 499442 w 748244"/>
                <a:gd name="connsiteY25" fmla="*/ 59282 h 224353"/>
                <a:gd name="connsiteX26" fmla="*/ 562689 w 748244"/>
                <a:gd name="connsiteY26" fmla="*/ 6953 h 224353"/>
                <a:gd name="connsiteX27" fmla="*/ 584774 w 748244"/>
                <a:gd name="connsiteY27" fmla="*/ 131 h 22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48244" h="224353">
                  <a:moveTo>
                    <a:pt x="584774" y="131"/>
                  </a:moveTo>
                  <a:cubicBezTo>
                    <a:pt x="592470" y="850"/>
                    <a:pt x="599891" y="4504"/>
                    <a:pt x="605214" y="10924"/>
                  </a:cubicBezTo>
                  <a:cubicBezTo>
                    <a:pt x="615861" y="23763"/>
                    <a:pt x="614083" y="42802"/>
                    <a:pt x="601243" y="53449"/>
                  </a:cubicBezTo>
                  <a:lnTo>
                    <a:pt x="594628" y="58934"/>
                  </a:lnTo>
                  <a:lnTo>
                    <a:pt x="724533" y="58934"/>
                  </a:lnTo>
                  <a:cubicBezTo>
                    <a:pt x="737628" y="58934"/>
                    <a:pt x="748244" y="69550"/>
                    <a:pt x="748244" y="82645"/>
                  </a:cubicBezTo>
                  <a:cubicBezTo>
                    <a:pt x="748244" y="95740"/>
                    <a:pt x="737628" y="106356"/>
                    <a:pt x="724533" y="106356"/>
                  </a:cubicBezTo>
                  <a:lnTo>
                    <a:pt x="653736" y="106356"/>
                  </a:lnTo>
                  <a:lnTo>
                    <a:pt x="654045" y="106695"/>
                  </a:lnTo>
                  <a:cubicBezTo>
                    <a:pt x="657360" y="110713"/>
                    <a:pt x="659352" y="115864"/>
                    <a:pt x="659352" y="121480"/>
                  </a:cubicBezTo>
                  <a:cubicBezTo>
                    <a:pt x="659352" y="131910"/>
                    <a:pt x="652482" y="140736"/>
                    <a:pt x="643021" y="143679"/>
                  </a:cubicBezTo>
                  <a:lnTo>
                    <a:pt x="640920" y="144219"/>
                  </a:lnTo>
                  <a:cubicBezTo>
                    <a:pt x="640920" y="144219"/>
                    <a:pt x="640920" y="144219"/>
                    <a:pt x="640920" y="144219"/>
                  </a:cubicBezTo>
                  <a:cubicBezTo>
                    <a:pt x="646190" y="148568"/>
                    <a:pt x="649549" y="155149"/>
                    <a:pt x="649549" y="162515"/>
                  </a:cubicBezTo>
                  <a:cubicBezTo>
                    <a:pt x="649549" y="173974"/>
                    <a:pt x="641421" y="183533"/>
                    <a:pt x="630617" y="185744"/>
                  </a:cubicBezTo>
                  <a:lnTo>
                    <a:pt x="629270" y="185950"/>
                  </a:lnTo>
                  <a:lnTo>
                    <a:pt x="630803" y="187343"/>
                  </a:lnTo>
                  <a:cubicBezTo>
                    <a:pt x="634727" y="191266"/>
                    <a:pt x="637153" y="196686"/>
                    <a:pt x="637153" y="202673"/>
                  </a:cubicBezTo>
                  <a:cubicBezTo>
                    <a:pt x="637153" y="214646"/>
                    <a:pt x="627447" y="224353"/>
                    <a:pt x="615473" y="224353"/>
                  </a:cubicBezTo>
                  <a:cubicBezTo>
                    <a:pt x="600329" y="224353"/>
                    <a:pt x="585185" y="224353"/>
                    <a:pt x="570040" y="224353"/>
                  </a:cubicBezTo>
                  <a:lnTo>
                    <a:pt x="517441" y="224353"/>
                  </a:lnTo>
                  <a:lnTo>
                    <a:pt x="517438" y="224352"/>
                  </a:lnTo>
                  <a:lnTo>
                    <a:pt x="82535" y="224352"/>
                  </a:lnTo>
                  <a:cubicBezTo>
                    <a:pt x="36952" y="224352"/>
                    <a:pt x="0" y="187400"/>
                    <a:pt x="0" y="141817"/>
                  </a:cubicBezTo>
                  <a:cubicBezTo>
                    <a:pt x="0" y="96234"/>
                    <a:pt x="36952" y="59282"/>
                    <a:pt x="82535" y="59282"/>
                  </a:cubicBezTo>
                  <a:lnTo>
                    <a:pt x="499442" y="59282"/>
                  </a:lnTo>
                  <a:lnTo>
                    <a:pt x="562689" y="6953"/>
                  </a:lnTo>
                  <a:cubicBezTo>
                    <a:pt x="569109" y="1630"/>
                    <a:pt x="577079" y="-588"/>
                    <a:pt x="584774" y="13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24" name="フリーフォーム 23"/>
            <p:cNvSpPr/>
            <p:nvPr/>
          </p:nvSpPr>
          <p:spPr bwMode="auto">
            <a:xfrm>
              <a:off x="8484543" y="5052838"/>
              <a:ext cx="261275" cy="207319"/>
            </a:xfrm>
            <a:custGeom>
              <a:avLst/>
              <a:gdLst>
                <a:gd name="connsiteX0" fmla="*/ 99182 w 269507"/>
                <a:gd name="connsiteY0" fmla="*/ 183558 h 213851"/>
                <a:gd name="connsiteX1" fmla="*/ 142789 w 269507"/>
                <a:gd name="connsiteY1" fmla="*/ 183558 h 213851"/>
                <a:gd name="connsiteX2" fmla="*/ 158086 w 269507"/>
                <a:gd name="connsiteY2" fmla="*/ 198704 h 213851"/>
                <a:gd name="connsiteX3" fmla="*/ 142789 w 269507"/>
                <a:gd name="connsiteY3" fmla="*/ 213851 h 213851"/>
                <a:gd name="connsiteX4" fmla="*/ 99182 w 269507"/>
                <a:gd name="connsiteY4" fmla="*/ 213851 h 213851"/>
                <a:gd name="connsiteX5" fmla="*/ 83884 w 269507"/>
                <a:gd name="connsiteY5" fmla="*/ 198704 h 213851"/>
                <a:gd name="connsiteX6" fmla="*/ 99182 w 269507"/>
                <a:gd name="connsiteY6" fmla="*/ 183558 h 213851"/>
                <a:gd name="connsiteX7" fmla="*/ 99467 w 269507"/>
                <a:gd name="connsiteY7" fmla="*/ 143253 h 213851"/>
                <a:gd name="connsiteX8" fmla="*/ 154239 w 269507"/>
                <a:gd name="connsiteY8" fmla="*/ 143253 h 213851"/>
                <a:gd name="connsiteX9" fmla="*/ 169537 w 269507"/>
                <a:gd name="connsiteY9" fmla="*/ 158399 h 213851"/>
                <a:gd name="connsiteX10" fmla="*/ 154239 w 269507"/>
                <a:gd name="connsiteY10" fmla="*/ 173546 h 213851"/>
                <a:gd name="connsiteX11" fmla="*/ 99467 w 269507"/>
                <a:gd name="connsiteY11" fmla="*/ 173546 h 213851"/>
                <a:gd name="connsiteX12" fmla="*/ 84169 w 269507"/>
                <a:gd name="connsiteY12" fmla="*/ 158399 h 213851"/>
                <a:gd name="connsiteX13" fmla="*/ 99467 w 269507"/>
                <a:gd name="connsiteY13" fmla="*/ 143253 h 213851"/>
                <a:gd name="connsiteX14" fmla="*/ 99165 w 269507"/>
                <a:gd name="connsiteY14" fmla="*/ 101985 h 213851"/>
                <a:gd name="connsiteX15" fmla="*/ 164177 w 269507"/>
                <a:gd name="connsiteY15" fmla="*/ 101985 h 213851"/>
                <a:gd name="connsiteX16" fmla="*/ 179475 w 269507"/>
                <a:gd name="connsiteY16" fmla="*/ 117132 h 213851"/>
                <a:gd name="connsiteX17" fmla="*/ 164177 w 269507"/>
                <a:gd name="connsiteY17" fmla="*/ 132278 h 213851"/>
                <a:gd name="connsiteX18" fmla="*/ 99165 w 269507"/>
                <a:gd name="connsiteY18" fmla="*/ 132278 h 213851"/>
                <a:gd name="connsiteX19" fmla="*/ 83867 w 269507"/>
                <a:gd name="connsiteY19" fmla="*/ 117132 h 213851"/>
                <a:gd name="connsiteX20" fmla="*/ 99165 w 269507"/>
                <a:gd name="connsiteY20" fmla="*/ 101985 h 213851"/>
                <a:gd name="connsiteX21" fmla="*/ 111155 w 269507"/>
                <a:gd name="connsiteY21" fmla="*/ 97 h 213851"/>
                <a:gd name="connsiteX22" fmla="*/ 126465 w 269507"/>
                <a:gd name="connsiteY22" fmla="*/ 8101 h 213851"/>
                <a:gd name="connsiteX23" fmla="*/ 123491 w 269507"/>
                <a:gd name="connsiteY23" fmla="*/ 39639 h 213851"/>
                <a:gd name="connsiteX24" fmla="*/ 97818 w 269507"/>
                <a:gd name="connsiteY24" fmla="*/ 60716 h 213851"/>
                <a:gd name="connsiteX25" fmla="*/ 97921 w 269507"/>
                <a:gd name="connsiteY25" fmla="*/ 60716 h 213851"/>
                <a:gd name="connsiteX26" fmla="*/ 93848 w 269507"/>
                <a:gd name="connsiteY26" fmla="*/ 64056 h 213851"/>
                <a:gd name="connsiteX27" fmla="*/ 93240 w 269507"/>
                <a:gd name="connsiteY27" fmla="*/ 70189 h 213851"/>
                <a:gd name="connsiteX28" fmla="*/ 99374 w 269507"/>
                <a:gd name="connsiteY28" fmla="*/ 70797 h 213851"/>
                <a:gd name="connsiteX29" fmla="*/ 111671 w 269507"/>
                <a:gd name="connsiteY29" fmla="*/ 60716 h 213851"/>
                <a:gd name="connsiteX30" fmla="*/ 254056 w 269507"/>
                <a:gd name="connsiteY30" fmla="*/ 60716 h 213851"/>
                <a:gd name="connsiteX31" fmla="*/ 269507 w 269507"/>
                <a:gd name="connsiteY31" fmla="*/ 76014 h 213851"/>
                <a:gd name="connsiteX32" fmla="*/ 254056 w 269507"/>
                <a:gd name="connsiteY32" fmla="*/ 91312 h 213851"/>
                <a:gd name="connsiteX33" fmla="*/ 98656 w 269507"/>
                <a:gd name="connsiteY33" fmla="*/ 91513 h 213851"/>
                <a:gd name="connsiteX34" fmla="*/ 74680 w 269507"/>
                <a:gd name="connsiteY34" fmla="*/ 115252 h 213851"/>
                <a:gd name="connsiteX35" fmla="*/ 87227 w 269507"/>
                <a:gd name="connsiteY35" fmla="*/ 136125 h 213851"/>
                <a:gd name="connsiteX36" fmla="*/ 87400 w 269507"/>
                <a:gd name="connsiteY36" fmla="*/ 136207 h 213851"/>
                <a:gd name="connsiteX37" fmla="*/ 85947 w 269507"/>
                <a:gd name="connsiteY37" fmla="*/ 137081 h 213851"/>
                <a:gd name="connsiteX38" fmla="*/ 75164 w 269507"/>
                <a:gd name="connsiteY38" fmla="*/ 157161 h 213851"/>
                <a:gd name="connsiteX39" fmla="*/ 85947 w 269507"/>
                <a:gd name="connsiteY39" fmla="*/ 177241 h 213851"/>
                <a:gd name="connsiteX40" fmla="*/ 87712 w 269507"/>
                <a:gd name="connsiteY40" fmla="*/ 178302 h 213851"/>
                <a:gd name="connsiteX41" fmla="*/ 86868 w 269507"/>
                <a:gd name="connsiteY41" fmla="*/ 178705 h 213851"/>
                <a:gd name="connsiteX42" fmla="*/ 75164 w 269507"/>
                <a:gd name="connsiteY42" fmla="*/ 198174 h 213851"/>
                <a:gd name="connsiteX43" fmla="*/ 80271 w 269507"/>
                <a:gd name="connsiteY43" fmla="*/ 212258 h 213851"/>
                <a:gd name="connsiteX44" fmla="*/ 81233 w 269507"/>
                <a:gd name="connsiteY44" fmla="*/ 213306 h 213851"/>
                <a:gd name="connsiteX45" fmla="*/ 43602 w 269507"/>
                <a:gd name="connsiteY45" fmla="*/ 213306 h 213851"/>
                <a:gd name="connsiteX46" fmla="*/ 0 w 269507"/>
                <a:gd name="connsiteY46" fmla="*/ 170136 h 213851"/>
                <a:gd name="connsiteX47" fmla="*/ 0 w 269507"/>
                <a:gd name="connsiteY47" fmla="*/ 103986 h 213851"/>
                <a:gd name="connsiteX48" fmla="*/ 12771 w 269507"/>
                <a:gd name="connsiteY48" fmla="*/ 73459 h 213851"/>
                <a:gd name="connsiteX49" fmla="*/ 18050 w 269507"/>
                <a:gd name="connsiteY49" fmla="*/ 68011 h 213851"/>
                <a:gd name="connsiteX50" fmla="*/ 94612 w 269507"/>
                <a:gd name="connsiteY50" fmla="*/ 5156 h 213851"/>
                <a:gd name="connsiteX51" fmla="*/ 111155 w 269507"/>
                <a:gd name="connsiteY51" fmla="*/ 97 h 21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69507" h="213851">
                  <a:moveTo>
                    <a:pt x="99182" y="183558"/>
                  </a:moveTo>
                  <a:lnTo>
                    <a:pt x="142789" y="183558"/>
                  </a:lnTo>
                  <a:cubicBezTo>
                    <a:pt x="151237" y="183558"/>
                    <a:pt x="158086" y="190339"/>
                    <a:pt x="158086" y="198704"/>
                  </a:cubicBezTo>
                  <a:cubicBezTo>
                    <a:pt x="158086" y="207069"/>
                    <a:pt x="151237" y="213851"/>
                    <a:pt x="142789" y="213851"/>
                  </a:cubicBezTo>
                  <a:lnTo>
                    <a:pt x="99182" y="213851"/>
                  </a:lnTo>
                  <a:cubicBezTo>
                    <a:pt x="90733" y="213851"/>
                    <a:pt x="83884" y="207069"/>
                    <a:pt x="83884" y="198704"/>
                  </a:cubicBezTo>
                  <a:cubicBezTo>
                    <a:pt x="83884" y="190339"/>
                    <a:pt x="90733" y="183558"/>
                    <a:pt x="99182" y="183558"/>
                  </a:cubicBezTo>
                  <a:close/>
                  <a:moveTo>
                    <a:pt x="99467" y="143253"/>
                  </a:moveTo>
                  <a:lnTo>
                    <a:pt x="154239" y="143253"/>
                  </a:lnTo>
                  <a:cubicBezTo>
                    <a:pt x="162688" y="143253"/>
                    <a:pt x="169537" y="150034"/>
                    <a:pt x="169537" y="158399"/>
                  </a:cubicBezTo>
                  <a:cubicBezTo>
                    <a:pt x="169537" y="166764"/>
                    <a:pt x="162688" y="173546"/>
                    <a:pt x="154239" y="173546"/>
                  </a:cubicBezTo>
                  <a:lnTo>
                    <a:pt x="99467" y="173546"/>
                  </a:lnTo>
                  <a:cubicBezTo>
                    <a:pt x="91018" y="173546"/>
                    <a:pt x="84169" y="166764"/>
                    <a:pt x="84169" y="158399"/>
                  </a:cubicBezTo>
                  <a:cubicBezTo>
                    <a:pt x="84169" y="150034"/>
                    <a:pt x="91018" y="143253"/>
                    <a:pt x="99467" y="143253"/>
                  </a:cubicBezTo>
                  <a:close/>
                  <a:moveTo>
                    <a:pt x="99165" y="101985"/>
                  </a:moveTo>
                  <a:lnTo>
                    <a:pt x="164177" y="101985"/>
                  </a:lnTo>
                  <a:cubicBezTo>
                    <a:pt x="172626" y="101985"/>
                    <a:pt x="179475" y="108766"/>
                    <a:pt x="179475" y="117132"/>
                  </a:cubicBezTo>
                  <a:cubicBezTo>
                    <a:pt x="179475" y="125497"/>
                    <a:pt x="172626" y="132278"/>
                    <a:pt x="164177" y="132278"/>
                  </a:cubicBezTo>
                  <a:lnTo>
                    <a:pt x="99165" y="132278"/>
                  </a:lnTo>
                  <a:cubicBezTo>
                    <a:pt x="90716" y="132278"/>
                    <a:pt x="83867" y="125497"/>
                    <a:pt x="83867" y="117132"/>
                  </a:cubicBezTo>
                  <a:cubicBezTo>
                    <a:pt x="83867" y="108766"/>
                    <a:pt x="90716" y="101985"/>
                    <a:pt x="99165" y="101985"/>
                  </a:cubicBezTo>
                  <a:close/>
                  <a:moveTo>
                    <a:pt x="111155" y="97"/>
                  </a:moveTo>
                  <a:cubicBezTo>
                    <a:pt x="116919" y="630"/>
                    <a:pt x="122478" y="3340"/>
                    <a:pt x="126465" y="8101"/>
                  </a:cubicBezTo>
                  <a:cubicBezTo>
                    <a:pt x="134440" y="17623"/>
                    <a:pt x="133108" y="31743"/>
                    <a:pt x="123491" y="39639"/>
                  </a:cubicBezTo>
                  <a:lnTo>
                    <a:pt x="97818" y="60716"/>
                  </a:lnTo>
                  <a:lnTo>
                    <a:pt x="97921" y="60716"/>
                  </a:lnTo>
                  <a:lnTo>
                    <a:pt x="93848" y="64056"/>
                  </a:lnTo>
                  <a:cubicBezTo>
                    <a:pt x="91986" y="65582"/>
                    <a:pt x="91714" y="68328"/>
                    <a:pt x="93240" y="70189"/>
                  </a:cubicBezTo>
                  <a:cubicBezTo>
                    <a:pt x="94766" y="72051"/>
                    <a:pt x="97513" y="72323"/>
                    <a:pt x="99374" y="70797"/>
                  </a:cubicBezTo>
                  <a:lnTo>
                    <a:pt x="111671" y="60716"/>
                  </a:lnTo>
                  <a:lnTo>
                    <a:pt x="254056" y="60716"/>
                  </a:lnTo>
                  <a:cubicBezTo>
                    <a:pt x="262589" y="60716"/>
                    <a:pt x="269507" y="67565"/>
                    <a:pt x="269507" y="76014"/>
                  </a:cubicBezTo>
                  <a:cubicBezTo>
                    <a:pt x="269507" y="84463"/>
                    <a:pt x="262589" y="91312"/>
                    <a:pt x="254056" y="91312"/>
                  </a:cubicBezTo>
                  <a:cubicBezTo>
                    <a:pt x="202256" y="91379"/>
                    <a:pt x="150456" y="91446"/>
                    <a:pt x="98656" y="91513"/>
                  </a:cubicBezTo>
                  <a:cubicBezTo>
                    <a:pt x="85414" y="91513"/>
                    <a:pt x="74680" y="102141"/>
                    <a:pt x="74680" y="115252"/>
                  </a:cubicBezTo>
                  <a:cubicBezTo>
                    <a:pt x="74680" y="124265"/>
                    <a:pt x="79753" y="132105"/>
                    <a:pt x="87227" y="136125"/>
                  </a:cubicBezTo>
                  <a:lnTo>
                    <a:pt x="87400" y="136207"/>
                  </a:lnTo>
                  <a:lnTo>
                    <a:pt x="85947" y="137081"/>
                  </a:lnTo>
                  <a:cubicBezTo>
                    <a:pt x="79442" y="141433"/>
                    <a:pt x="75164" y="148802"/>
                    <a:pt x="75164" y="157161"/>
                  </a:cubicBezTo>
                  <a:cubicBezTo>
                    <a:pt x="75164" y="165520"/>
                    <a:pt x="79442" y="172889"/>
                    <a:pt x="85947" y="177241"/>
                  </a:cubicBezTo>
                  <a:lnTo>
                    <a:pt x="87712" y="178302"/>
                  </a:lnTo>
                  <a:lnTo>
                    <a:pt x="86868" y="178705"/>
                  </a:lnTo>
                  <a:cubicBezTo>
                    <a:pt x="79897" y="182454"/>
                    <a:pt x="75164" y="189767"/>
                    <a:pt x="75164" y="198174"/>
                  </a:cubicBezTo>
                  <a:cubicBezTo>
                    <a:pt x="75164" y="203524"/>
                    <a:pt x="77081" y="208430"/>
                    <a:pt x="80271" y="212258"/>
                  </a:cubicBezTo>
                  <a:lnTo>
                    <a:pt x="81233" y="213306"/>
                  </a:lnTo>
                  <a:lnTo>
                    <a:pt x="43602" y="213306"/>
                  </a:lnTo>
                  <a:cubicBezTo>
                    <a:pt x="19522" y="213306"/>
                    <a:pt x="0" y="193978"/>
                    <a:pt x="0" y="170136"/>
                  </a:cubicBezTo>
                  <a:lnTo>
                    <a:pt x="0" y="103986"/>
                  </a:lnTo>
                  <a:cubicBezTo>
                    <a:pt x="0" y="92065"/>
                    <a:pt x="4880" y="81272"/>
                    <a:pt x="12771" y="73459"/>
                  </a:cubicBezTo>
                  <a:lnTo>
                    <a:pt x="18050" y="68011"/>
                  </a:lnTo>
                  <a:lnTo>
                    <a:pt x="94612" y="5156"/>
                  </a:lnTo>
                  <a:cubicBezTo>
                    <a:pt x="99421" y="1208"/>
                    <a:pt x="105391" y="-436"/>
                    <a:pt x="111155" y="9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8088845" y="5142335"/>
              <a:ext cx="362356" cy="91221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6" name="正方形/長方形 25"/>
          <p:cNvSpPr/>
          <p:nvPr/>
        </p:nvSpPr>
        <p:spPr bwMode="auto">
          <a:xfrm>
            <a:off x="2195670" y="4655248"/>
            <a:ext cx="4177159" cy="3028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0000"/>
            </a:solidFill>
          </a:ln>
          <a:effectLst>
            <a:glow rad="38100">
              <a:schemeClr val="bg1"/>
            </a:glo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>
                <a:solidFill>
                  <a:srgbClr val="FF0000"/>
                </a:solidFill>
                <a:latin typeface="+mj-ea"/>
                <a:ea typeface="+mj-ea"/>
              </a:rPr>
              <a:t>最大バイト数の設定</a:t>
            </a:r>
          </a:p>
        </p:txBody>
      </p:sp>
      <p:grpSp>
        <p:nvGrpSpPr>
          <p:cNvPr id="27" name="グループ化 26"/>
          <p:cNvGrpSpPr>
            <a:grpSpLocks noChangeAspect="1"/>
          </p:cNvGrpSpPr>
          <p:nvPr/>
        </p:nvGrpSpPr>
        <p:grpSpPr>
          <a:xfrm>
            <a:off x="632291" y="4532413"/>
            <a:ext cx="1478728" cy="443380"/>
            <a:chOff x="8008570" y="5044382"/>
            <a:chExt cx="748244" cy="224353"/>
          </a:xfrm>
        </p:grpSpPr>
        <p:sp>
          <p:nvSpPr>
            <p:cNvPr id="28" name="フリーフォーム 27"/>
            <p:cNvSpPr/>
            <p:nvPr/>
          </p:nvSpPr>
          <p:spPr bwMode="auto">
            <a:xfrm>
              <a:off x="8008570" y="5044382"/>
              <a:ext cx="748244" cy="224353"/>
            </a:xfrm>
            <a:custGeom>
              <a:avLst/>
              <a:gdLst>
                <a:gd name="connsiteX0" fmla="*/ 584774 w 748244"/>
                <a:gd name="connsiteY0" fmla="*/ 131 h 224353"/>
                <a:gd name="connsiteX1" fmla="*/ 605214 w 748244"/>
                <a:gd name="connsiteY1" fmla="*/ 10924 h 224353"/>
                <a:gd name="connsiteX2" fmla="*/ 601243 w 748244"/>
                <a:gd name="connsiteY2" fmla="*/ 53449 h 224353"/>
                <a:gd name="connsiteX3" fmla="*/ 594628 w 748244"/>
                <a:gd name="connsiteY3" fmla="*/ 58934 h 224353"/>
                <a:gd name="connsiteX4" fmla="*/ 724533 w 748244"/>
                <a:gd name="connsiteY4" fmla="*/ 58934 h 224353"/>
                <a:gd name="connsiteX5" fmla="*/ 748244 w 748244"/>
                <a:gd name="connsiteY5" fmla="*/ 82645 h 224353"/>
                <a:gd name="connsiteX6" fmla="*/ 724533 w 748244"/>
                <a:gd name="connsiteY6" fmla="*/ 106356 h 224353"/>
                <a:gd name="connsiteX7" fmla="*/ 653736 w 748244"/>
                <a:gd name="connsiteY7" fmla="*/ 106356 h 224353"/>
                <a:gd name="connsiteX8" fmla="*/ 654045 w 748244"/>
                <a:gd name="connsiteY8" fmla="*/ 106695 h 224353"/>
                <a:gd name="connsiteX9" fmla="*/ 659352 w 748244"/>
                <a:gd name="connsiteY9" fmla="*/ 121480 h 224353"/>
                <a:gd name="connsiteX10" fmla="*/ 643021 w 748244"/>
                <a:gd name="connsiteY10" fmla="*/ 143679 h 224353"/>
                <a:gd name="connsiteX11" fmla="*/ 640920 w 748244"/>
                <a:gd name="connsiteY11" fmla="*/ 144219 h 224353"/>
                <a:gd name="connsiteX12" fmla="*/ 640920 w 748244"/>
                <a:gd name="connsiteY12" fmla="*/ 144219 h 224353"/>
                <a:gd name="connsiteX13" fmla="*/ 649549 w 748244"/>
                <a:gd name="connsiteY13" fmla="*/ 162515 h 224353"/>
                <a:gd name="connsiteX14" fmla="*/ 630617 w 748244"/>
                <a:gd name="connsiteY14" fmla="*/ 185744 h 224353"/>
                <a:gd name="connsiteX15" fmla="*/ 629270 w 748244"/>
                <a:gd name="connsiteY15" fmla="*/ 185950 h 224353"/>
                <a:gd name="connsiteX16" fmla="*/ 630803 w 748244"/>
                <a:gd name="connsiteY16" fmla="*/ 187343 h 224353"/>
                <a:gd name="connsiteX17" fmla="*/ 637153 w 748244"/>
                <a:gd name="connsiteY17" fmla="*/ 202673 h 224353"/>
                <a:gd name="connsiteX18" fmla="*/ 615473 w 748244"/>
                <a:gd name="connsiteY18" fmla="*/ 224353 h 224353"/>
                <a:gd name="connsiteX19" fmla="*/ 570040 w 748244"/>
                <a:gd name="connsiteY19" fmla="*/ 224353 h 224353"/>
                <a:gd name="connsiteX20" fmla="*/ 517441 w 748244"/>
                <a:gd name="connsiteY20" fmla="*/ 224353 h 224353"/>
                <a:gd name="connsiteX21" fmla="*/ 517438 w 748244"/>
                <a:gd name="connsiteY21" fmla="*/ 224352 h 224353"/>
                <a:gd name="connsiteX22" fmla="*/ 82535 w 748244"/>
                <a:gd name="connsiteY22" fmla="*/ 224352 h 224353"/>
                <a:gd name="connsiteX23" fmla="*/ 0 w 748244"/>
                <a:gd name="connsiteY23" fmla="*/ 141817 h 224353"/>
                <a:gd name="connsiteX24" fmla="*/ 82535 w 748244"/>
                <a:gd name="connsiteY24" fmla="*/ 59282 h 224353"/>
                <a:gd name="connsiteX25" fmla="*/ 499442 w 748244"/>
                <a:gd name="connsiteY25" fmla="*/ 59282 h 224353"/>
                <a:gd name="connsiteX26" fmla="*/ 562689 w 748244"/>
                <a:gd name="connsiteY26" fmla="*/ 6953 h 224353"/>
                <a:gd name="connsiteX27" fmla="*/ 584774 w 748244"/>
                <a:gd name="connsiteY27" fmla="*/ 131 h 22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48244" h="224353">
                  <a:moveTo>
                    <a:pt x="584774" y="131"/>
                  </a:moveTo>
                  <a:cubicBezTo>
                    <a:pt x="592470" y="850"/>
                    <a:pt x="599891" y="4504"/>
                    <a:pt x="605214" y="10924"/>
                  </a:cubicBezTo>
                  <a:cubicBezTo>
                    <a:pt x="615861" y="23763"/>
                    <a:pt x="614083" y="42802"/>
                    <a:pt x="601243" y="53449"/>
                  </a:cubicBezTo>
                  <a:lnTo>
                    <a:pt x="594628" y="58934"/>
                  </a:lnTo>
                  <a:lnTo>
                    <a:pt x="724533" y="58934"/>
                  </a:lnTo>
                  <a:cubicBezTo>
                    <a:pt x="737628" y="58934"/>
                    <a:pt x="748244" y="69550"/>
                    <a:pt x="748244" y="82645"/>
                  </a:cubicBezTo>
                  <a:cubicBezTo>
                    <a:pt x="748244" y="95740"/>
                    <a:pt x="737628" y="106356"/>
                    <a:pt x="724533" y="106356"/>
                  </a:cubicBezTo>
                  <a:lnTo>
                    <a:pt x="653736" y="106356"/>
                  </a:lnTo>
                  <a:lnTo>
                    <a:pt x="654045" y="106695"/>
                  </a:lnTo>
                  <a:cubicBezTo>
                    <a:pt x="657360" y="110713"/>
                    <a:pt x="659352" y="115864"/>
                    <a:pt x="659352" y="121480"/>
                  </a:cubicBezTo>
                  <a:cubicBezTo>
                    <a:pt x="659352" y="131910"/>
                    <a:pt x="652482" y="140736"/>
                    <a:pt x="643021" y="143679"/>
                  </a:cubicBezTo>
                  <a:lnTo>
                    <a:pt x="640920" y="144219"/>
                  </a:lnTo>
                  <a:cubicBezTo>
                    <a:pt x="640920" y="144219"/>
                    <a:pt x="640920" y="144219"/>
                    <a:pt x="640920" y="144219"/>
                  </a:cubicBezTo>
                  <a:cubicBezTo>
                    <a:pt x="646190" y="148568"/>
                    <a:pt x="649549" y="155149"/>
                    <a:pt x="649549" y="162515"/>
                  </a:cubicBezTo>
                  <a:cubicBezTo>
                    <a:pt x="649549" y="173974"/>
                    <a:pt x="641421" y="183533"/>
                    <a:pt x="630617" y="185744"/>
                  </a:cubicBezTo>
                  <a:lnTo>
                    <a:pt x="629270" y="185950"/>
                  </a:lnTo>
                  <a:lnTo>
                    <a:pt x="630803" y="187343"/>
                  </a:lnTo>
                  <a:cubicBezTo>
                    <a:pt x="634727" y="191266"/>
                    <a:pt x="637153" y="196686"/>
                    <a:pt x="637153" y="202673"/>
                  </a:cubicBezTo>
                  <a:cubicBezTo>
                    <a:pt x="637153" y="214646"/>
                    <a:pt x="627447" y="224353"/>
                    <a:pt x="615473" y="224353"/>
                  </a:cubicBezTo>
                  <a:cubicBezTo>
                    <a:pt x="600329" y="224353"/>
                    <a:pt x="585185" y="224353"/>
                    <a:pt x="570040" y="224353"/>
                  </a:cubicBezTo>
                  <a:lnTo>
                    <a:pt x="517441" y="224353"/>
                  </a:lnTo>
                  <a:lnTo>
                    <a:pt x="517438" y="224352"/>
                  </a:lnTo>
                  <a:lnTo>
                    <a:pt x="82535" y="224352"/>
                  </a:lnTo>
                  <a:cubicBezTo>
                    <a:pt x="36952" y="224352"/>
                    <a:pt x="0" y="187400"/>
                    <a:pt x="0" y="141817"/>
                  </a:cubicBezTo>
                  <a:cubicBezTo>
                    <a:pt x="0" y="96234"/>
                    <a:pt x="36952" y="59282"/>
                    <a:pt x="82535" y="59282"/>
                  </a:cubicBezTo>
                  <a:lnTo>
                    <a:pt x="499442" y="59282"/>
                  </a:lnTo>
                  <a:lnTo>
                    <a:pt x="562689" y="6953"/>
                  </a:lnTo>
                  <a:cubicBezTo>
                    <a:pt x="569109" y="1630"/>
                    <a:pt x="577079" y="-588"/>
                    <a:pt x="584774" y="13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29" name="フリーフォーム 28"/>
            <p:cNvSpPr/>
            <p:nvPr/>
          </p:nvSpPr>
          <p:spPr bwMode="auto">
            <a:xfrm>
              <a:off x="8484543" y="5052838"/>
              <a:ext cx="261275" cy="207319"/>
            </a:xfrm>
            <a:custGeom>
              <a:avLst/>
              <a:gdLst>
                <a:gd name="connsiteX0" fmla="*/ 99182 w 269507"/>
                <a:gd name="connsiteY0" fmla="*/ 183558 h 213851"/>
                <a:gd name="connsiteX1" fmla="*/ 142789 w 269507"/>
                <a:gd name="connsiteY1" fmla="*/ 183558 h 213851"/>
                <a:gd name="connsiteX2" fmla="*/ 158086 w 269507"/>
                <a:gd name="connsiteY2" fmla="*/ 198704 h 213851"/>
                <a:gd name="connsiteX3" fmla="*/ 142789 w 269507"/>
                <a:gd name="connsiteY3" fmla="*/ 213851 h 213851"/>
                <a:gd name="connsiteX4" fmla="*/ 99182 w 269507"/>
                <a:gd name="connsiteY4" fmla="*/ 213851 h 213851"/>
                <a:gd name="connsiteX5" fmla="*/ 83884 w 269507"/>
                <a:gd name="connsiteY5" fmla="*/ 198704 h 213851"/>
                <a:gd name="connsiteX6" fmla="*/ 99182 w 269507"/>
                <a:gd name="connsiteY6" fmla="*/ 183558 h 213851"/>
                <a:gd name="connsiteX7" fmla="*/ 99467 w 269507"/>
                <a:gd name="connsiteY7" fmla="*/ 143253 h 213851"/>
                <a:gd name="connsiteX8" fmla="*/ 154239 w 269507"/>
                <a:gd name="connsiteY8" fmla="*/ 143253 h 213851"/>
                <a:gd name="connsiteX9" fmla="*/ 169537 w 269507"/>
                <a:gd name="connsiteY9" fmla="*/ 158399 h 213851"/>
                <a:gd name="connsiteX10" fmla="*/ 154239 w 269507"/>
                <a:gd name="connsiteY10" fmla="*/ 173546 h 213851"/>
                <a:gd name="connsiteX11" fmla="*/ 99467 w 269507"/>
                <a:gd name="connsiteY11" fmla="*/ 173546 h 213851"/>
                <a:gd name="connsiteX12" fmla="*/ 84169 w 269507"/>
                <a:gd name="connsiteY12" fmla="*/ 158399 h 213851"/>
                <a:gd name="connsiteX13" fmla="*/ 99467 w 269507"/>
                <a:gd name="connsiteY13" fmla="*/ 143253 h 213851"/>
                <a:gd name="connsiteX14" fmla="*/ 99165 w 269507"/>
                <a:gd name="connsiteY14" fmla="*/ 101985 h 213851"/>
                <a:gd name="connsiteX15" fmla="*/ 164177 w 269507"/>
                <a:gd name="connsiteY15" fmla="*/ 101985 h 213851"/>
                <a:gd name="connsiteX16" fmla="*/ 179475 w 269507"/>
                <a:gd name="connsiteY16" fmla="*/ 117132 h 213851"/>
                <a:gd name="connsiteX17" fmla="*/ 164177 w 269507"/>
                <a:gd name="connsiteY17" fmla="*/ 132278 h 213851"/>
                <a:gd name="connsiteX18" fmla="*/ 99165 w 269507"/>
                <a:gd name="connsiteY18" fmla="*/ 132278 h 213851"/>
                <a:gd name="connsiteX19" fmla="*/ 83867 w 269507"/>
                <a:gd name="connsiteY19" fmla="*/ 117132 h 213851"/>
                <a:gd name="connsiteX20" fmla="*/ 99165 w 269507"/>
                <a:gd name="connsiteY20" fmla="*/ 101985 h 213851"/>
                <a:gd name="connsiteX21" fmla="*/ 111155 w 269507"/>
                <a:gd name="connsiteY21" fmla="*/ 97 h 213851"/>
                <a:gd name="connsiteX22" fmla="*/ 126465 w 269507"/>
                <a:gd name="connsiteY22" fmla="*/ 8101 h 213851"/>
                <a:gd name="connsiteX23" fmla="*/ 123491 w 269507"/>
                <a:gd name="connsiteY23" fmla="*/ 39639 h 213851"/>
                <a:gd name="connsiteX24" fmla="*/ 97818 w 269507"/>
                <a:gd name="connsiteY24" fmla="*/ 60716 h 213851"/>
                <a:gd name="connsiteX25" fmla="*/ 97921 w 269507"/>
                <a:gd name="connsiteY25" fmla="*/ 60716 h 213851"/>
                <a:gd name="connsiteX26" fmla="*/ 93848 w 269507"/>
                <a:gd name="connsiteY26" fmla="*/ 64056 h 213851"/>
                <a:gd name="connsiteX27" fmla="*/ 93240 w 269507"/>
                <a:gd name="connsiteY27" fmla="*/ 70189 h 213851"/>
                <a:gd name="connsiteX28" fmla="*/ 99374 w 269507"/>
                <a:gd name="connsiteY28" fmla="*/ 70797 h 213851"/>
                <a:gd name="connsiteX29" fmla="*/ 111671 w 269507"/>
                <a:gd name="connsiteY29" fmla="*/ 60716 h 213851"/>
                <a:gd name="connsiteX30" fmla="*/ 254056 w 269507"/>
                <a:gd name="connsiteY30" fmla="*/ 60716 h 213851"/>
                <a:gd name="connsiteX31" fmla="*/ 269507 w 269507"/>
                <a:gd name="connsiteY31" fmla="*/ 76014 h 213851"/>
                <a:gd name="connsiteX32" fmla="*/ 254056 w 269507"/>
                <a:gd name="connsiteY32" fmla="*/ 91312 h 213851"/>
                <a:gd name="connsiteX33" fmla="*/ 98656 w 269507"/>
                <a:gd name="connsiteY33" fmla="*/ 91513 h 213851"/>
                <a:gd name="connsiteX34" fmla="*/ 74680 w 269507"/>
                <a:gd name="connsiteY34" fmla="*/ 115252 h 213851"/>
                <a:gd name="connsiteX35" fmla="*/ 87227 w 269507"/>
                <a:gd name="connsiteY35" fmla="*/ 136125 h 213851"/>
                <a:gd name="connsiteX36" fmla="*/ 87400 w 269507"/>
                <a:gd name="connsiteY36" fmla="*/ 136207 h 213851"/>
                <a:gd name="connsiteX37" fmla="*/ 85947 w 269507"/>
                <a:gd name="connsiteY37" fmla="*/ 137081 h 213851"/>
                <a:gd name="connsiteX38" fmla="*/ 75164 w 269507"/>
                <a:gd name="connsiteY38" fmla="*/ 157161 h 213851"/>
                <a:gd name="connsiteX39" fmla="*/ 85947 w 269507"/>
                <a:gd name="connsiteY39" fmla="*/ 177241 h 213851"/>
                <a:gd name="connsiteX40" fmla="*/ 87712 w 269507"/>
                <a:gd name="connsiteY40" fmla="*/ 178302 h 213851"/>
                <a:gd name="connsiteX41" fmla="*/ 86868 w 269507"/>
                <a:gd name="connsiteY41" fmla="*/ 178705 h 213851"/>
                <a:gd name="connsiteX42" fmla="*/ 75164 w 269507"/>
                <a:gd name="connsiteY42" fmla="*/ 198174 h 213851"/>
                <a:gd name="connsiteX43" fmla="*/ 80271 w 269507"/>
                <a:gd name="connsiteY43" fmla="*/ 212258 h 213851"/>
                <a:gd name="connsiteX44" fmla="*/ 81233 w 269507"/>
                <a:gd name="connsiteY44" fmla="*/ 213306 h 213851"/>
                <a:gd name="connsiteX45" fmla="*/ 43602 w 269507"/>
                <a:gd name="connsiteY45" fmla="*/ 213306 h 213851"/>
                <a:gd name="connsiteX46" fmla="*/ 0 w 269507"/>
                <a:gd name="connsiteY46" fmla="*/ 170136 h 213851"/>
                <a:gd name="connsiteX47" fmla="*/ 0 w 269507"/>
                <a:gd name="connsiteY47" fmla="*/ 103986 h 213851"/>
                <a:gd name="connsiteX48" fmla="*/ 12771 w 269507"/>
                <a:gd name="connsiteY48" fmla="*/ 73459 h 213851"/>
                <a:gd name="connsiteX49" fmla="*/ 18050 w 269507"/>
                <a:gd name="connsiteY49" fmla="*/ 68011 h 213851"/>
                <a:gd name="connsiteX50" fmla="*/ 94612 w 269507"/>
                <a:gd name="connsiteY50" fmla="*/ 5156 h 213851"/>
                <a:gd name="connsiteX51" fmla="*/ 111155 w 269507"/>
                <a:gd name="connsiteY51" fmla="*/ 97 h 21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69507" h="213851">
                  <a:moveTo>
                    <a:pt x="99182" y="183558"/>
                  </a:moveTo>
                  <a:lnTo>
                    <a:pt x="142789" y="183558"/>
                  </a:lnTo>
                  <a:cubicBezTo>
                    <a:pt x="151237" y="183558"/>
                    <a:pt x="158086" y="190339"/>
                    <a:pt x="158086" y="198704"/>
                  </a:cubicBezTo>
                  <a:cubicBezTo>
                    <a:pt x="158086" y="207069"/>
                    <a:pt x="151237" y="213851"/>
                    <a:pt x="142789" y="213851"/>
                  </a:cubicBezTo>
                  <a:lnTo>
                    <a:pt x="99182" y="213851"/>
                  </a:lnTo>
                  <a:cubicBezTo>
                    <a:pt x="90733" y="213851"/>
                    <a:pt x="83884" y="207069"/>
                    <a:pt x="83884" y="198704"/>
                  </a:cubicBezTo>
                  <a:cubicBezTo>
                    <a:pt x="83884" y="190339"/>
                    <a:pt x="90733" y="183558"/>
                    <a:pt x="99182" y="183558"/>
                  </a:cubicBezTo>
                  <a:close/>
                  <a:moveTo>
                    <a:pt x="99467" y="143253"/>
                  </a:moveTo>
                  <a:lnTo>
                    <a:pt x="154239" y="143253"/>
                  </a:lnTo>
                  <a:cubicBezTo>
                    <a:pt x="162688" y="143253"/>
                    <a:pt x="169537" y="150034"/>
                    <a:pt x="169537" y="158399"/>
                  </a:cubicBezTo>
                  <a:cubicBezTo>
                    <a:pt x="169537" y="166764"/>
                    <a:pt x="162688" y="173546"/>
                    <a:pt x="154239" y="173546"/>
                  </a:cubicBezTo>
                  <a:lnTo>
                    <a:pt x="99467" y="173546"/>
                  </a:lnTo>
                  <a:cubicBezTo>
                    <a:pt x="91018" y="173546"/>
                    <a:pt x="84169" y="166764"/>
                    <a:pt x="84169" y="158399"/>
                  </a:cubicBezTo>
                  <a:cubicBezTo>
                    <a:pt x="84169" y="150034"/>
                    <a:pt x="91018" y="143253"/>
                    <a:pt x="99467" y="143253"/>
                  </a:cubicBezTo>
                  <a:close/>
                  <a:moveTo>
                    <a:pt x="99165" y="101985"/>
                  </a:moveTo>
                  <a:lnTo>
                    <a:pt x="164177" y="101985"/>
                  </a:lnTo>
                  <a:cubicBezTo>
                    <a:pt x="172626" y="101985"/>
                    <a:pt x="179475" y="108766"/>
                    <a:pt x="179475" y="117132"/>
                  </a:cubicBezTo>
                  <a:cubicBezTo>
                    <a:pt x="179475" y="125497"/>
                    <a:pt x="172626" y="132278"/>
                    <a:pt x="164177" y="132278"/>
                  </a:cubicBezTo>
                  <a:lnTo>
                    <a:pt x="99165" y="132278"/>
                  </a:lnTo>
                  <a:cubicBezTo>
                    <a:pt x="90716" y="132278"/>
                    <a:pt x="83867" y="125497"/>
                    <a:pt x="83867" y="117132"/>
                  </a:cubicBezTo>
                  <a:cubicBezTo>
                    <a:pt x="83867" y="108766"/>
                    <a:pt x="90716" y="101985"/>
                    <a:pt x="99165" y="101985"/>
                  </a:cubicBezTo>
                  <a:close/>
                  <a:moveTo>
                    <a:pt x="111155" y="97"/>
                  </a:moveTo>
                  <a:cubicBezTo>
                    <a:pt x="116919" y="630"/>
                    <a:pt x="122478" y="3340"/>
                    <a:pt x="126465" y="8101"/>
                  </a:cubicBezTo>
                  <a:cubicBezTo>
                    <a:pt x="134440" y="17623"/>
                    <a:pt x="133108" y="31743"/>
                    <a:pt x="123491" y="39639"/>
                  </a:cubicBezTo>
                  <a:lnTo>
                    <a:pt x="97818" y="60716"/>
                  </a:lnTo>
                  <a:lnTo>
                    <a:pt x="97921" y="60716"/>
                  </a:lnTo>
                  <a:lnTo>
                    <a:pt x="93848" y="64056"/>
                  </a:lnTo>
                  <a:cubicBezTo>
                    <a:pt x="91986" y="65582"/>
                    <a:pt x="91714" y="68328"/>
                    <a:pt x="93240" y="70189"/>
                  </a:cubicBezTo>
                  <a:cubicBezTo>
                    <a:pt x="94766" y="72051"/>
                    <a:pt x="97513" y="72323"/>
                    <a:pt x="99374" y="70797"/>
                  </a:cubicBezTo>
                  <a:lnTo>
                    <a:pt x="111671" y="60716"/>
                  </a:lnTo>
                  <a:lnTo>
                    <a:pt x="254056" y="60716"/>
                  </a:lnTo>
                  <a:cubicBezTo>
                    <a:pt x="262589" y="60716"/>
                    <a:pt x="269507" y="67565"/>
                    <a:pt x="269507" y="76014"/>
                  </a:cubicBezTo>
                  <a:cubicBezTo>
                    <a:pt x="269507" y="84463"/>
                    <a:pt x="262589" y="91312"/>
                    <a:pt x="254056" y="91312"/>
                  </a:cubicBezTo>
                  <a:cubicBezTo>
                    <a:pt x="202256" y="91379"/>
                    <a:pt x="150456" y="91446"/>
                    <a:pt x="98656" y="91513"/>
                  </a:cubicBezTo>
                  <a:cubicBezTo>
                    <a:pt x="85414" y="91513"/>
                    <a:pt x="74680" y="102141"/>
                    <a:pt x="74680" y="115252"/>
                  </a:cubicBezTo>
                  <a:cubicBezTo>
                    <a:pt x="74680" y="124265"/>
                    <a:pt x="79753" y="132105"/>
                    <a:pt x="87227" y="136125"/>
                  </a:cubicBezTo>
                  <a:lnTo>
                    <a:pt x="87400" y="136207"/>
                  </a:lnTo>
                  <a:lnTo>
                    <a:pt x="85947" y="137081"/>
                  </a:lnTo>
                  <a:cubicBezTo>
                    <a:pt x="79442" y="141433"/>
                    <a:pt x="75164" y="148802"/>
                    <a:pt x="75164" y="157161"/>
                  </a:cubicBezTo>
                  <a:cubicBezTo>
                    <a:pt x="75164" y="165520"/>
                    <a:pt x="79442" y="172889"/>
                    <a:pt x="85947" y="177241"/>
                  </a:cubicBezTo>
                  <a:lnTo>
                    <a:pt x="87712" y="178302"/>
                  </a:lnTo>
                  <a:lnTo>
                    <a:pt x="86868" y="178705"/>
                  </a:lnTo>
                  <a:cubicBezTo>
                    <a:pt x="79897" y="182454"/>
                    <a:pt x="75164" y="189767"/>
                    <a:pt x="75164" y="198174"/>
                  </a:cubicBezTo>
                  <a:cubicBezTo>
                    <a:pt x="75164" y="203524"/>
                    <a:pt x="77081" y="208430"/>
                    <a:pt x="80271" y="212258"/>
                  </a:cubicBezTo>
                  <a:lnTo>
                    <a:pt x="81233" y="213306"/>
                  </a:lnTo>
                  <a:lnTo>
                    <a:pt x="43602" y="213306"/>
                  </a:lnTo>
                  <a:cubicBezTo>
                    <a:pt x="19522" y="213306"/>
                    <a:pt x="0" y="193978"/>
                    <a:pt x="0" y="170136"/>
                  </a:cubicBezTo>
                  <a:lnTo>
                    <a:pt x="0" y="103986"/>
                  </a:lnTo>
                  <a:cubicBezTo>
                    <a:pt x="0" y="92065"/>
                    <a:pt x="4880" y="81272"/>
                    <a:pt x="12771" y="73459"/>
                  </a:cubicBezTo>
                  <a:lnTo>
                    <a:pt x="18050" y="68011"/>
                  </a:lnTo>
                  <a:lnTo>
                    <a:pt x="94612" y="5156"/>
                  </a:lnTo>
                  <a:cubicBezTo>
                    <a:pt x="99421" y="1208"/>
                    <a:pt x="105391" y="-436"/>
                    <a:pt x="111155" y="9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8088845" y="5142335"/>
              <a:ext cx="362356" cy="91221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33" name="テキスト ボックス 32"/>
          <p:cNvSpPr txBox="1"/>
          <p:nvPr/>
        </p:nvSpPr>
        <p:spPr>
          <a:xfrm>
            <a:off x="323528" y="1695722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smtClean="0"/>
              <a:t>【</a:t>
            </a:r>
            <a:r>
              <a:rPr lang="ja-JP" altLang="en-US" sz="1400"/>
              <a:t>メニュー項目作成</a:t>
            </a:r>
            <a:r>
              <a:rPr lang="ja-JP" altLang="en-US" sz="1400" smtClean="0"/>
              <a:t>時の機能</a:t>
            </a:r>
            <a:r>
              <a:rPr lang="en-US" altLang="ja-JP" sz="1400" smtClean="0"/>
              <a:t>】</a:t>
            </a:r>
            <a:endParaRPr lang="ja-JP" altLang="en-US" sz="1400">
              <a:latin typeface="+mn-ea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2195670" y="3450689"/>
            <a:ext cx="4177159" cy="3028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0000"/>
            </a:solidFill>
          </a:ln>
          <a:effectLst>
            <a:glow rad="38100">
              <a:schemeClr val="bg1"/>
            </a:glo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 smtClean="0">
                <a:solidFill>
                  <a:srgbClr val="FF0000"/>
                </a:solidFill>
                <a:latin typeface="+mj-ea"/>
                <a:ea typeface="+mj-ea"/>
              </a:rPr>
              <a:t>入力必須項目の設定</a:t>
            </a:r>
            <a:endParaRPr lang="ja-JP" altLang="en-US" sz="16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32" name="グループ化 31"/>
          <p:cNvGrpSpPr>
            <a:grpSpLocks noChangeAspect="1"/>
          </p:cNvGrpSpPr>
          <p:nvPr/>
        </p:nvGrpSpPr>
        <p:grpSpPr>
          <a:xfrm>
            <a:off x="632291" y="3327854"/>
            <a:ext cx="1478728" cy="443380"/>
            <a:chOff x="8008570" y="5044382"/>
            <a:chExt cx="748244" cy="224353"/>
          </a:xfrm>
        </p:grpSpPr>
        <p:sp>
          <p:nvSpPr>
            <p:cNvPr id="34" name="フリーフォーム 33"/>
            <p:cNvSpPr/>
            <p:nvPr/>
          </p:nvSpPr>
          <p:spPr bwMode="auto">
            <a:xfrm>
              <a:off x="8008570" y="5044382"/>
              <a:ext cx="748244" cy="224353"/>
            </a:xfrm>
            <a:custGeom>
              <a:avLst/>
              <a:gdLst>
                <a:gd name="connsiteX0" fmla="*/ 584774 w 748244"/>
                <a:gd name="connsiteY0" fmla="*/ 131 h 224353"/>
                <a:gd name="connsiteX1" fmla="*/ 605214 w 748244"/>
                <a:gd name="connsiteY1" fmla="*/ 10924 h 224353"/>
                <a:gd name="connsiteX2" fmla="*/ 601243 w 748244"/>
                <a:gd name="connsiteY2" fmla="*/ 53449 h 224353"/>
                <a:gd name="connsiteX3" fmla="*/ 594628 w 748244"/>
                <a:gd name="connsiteY3" fmla="*/ 58934 h 224353"/>
                <a:gd name="connsiteX4" fmla="*/ 724533 w 748244"/>
                <a:gd name="connsiteY4" fmla="*/ 58934 h 224353"/>
                <a:gd name="connsiteX5" fmla="*/ 748244 w 748244"/>
                <a:gd name="connsiteY5" fmla="*/ 82645 h 224353"/>
                <a:gd name="connsiteX6" fmla="*/ 724533 w 748244"/>
                <a:gd name="connsiteY6" fmla="*/ 106356 h 224353"/>
                <a:gd name="connsiteX7" fmla="*/ 653736 w 748244"/>
                <a:gd name="connsiteY7" fmla="*/ 106356 h 224353"/>
                <a:gd name="connsiteX8" fmla="*/ 654045 w 748244"/>
                <a:gd name="connsiteY8" fmla="*/ 106695 h 224353"/>
                <a:gd name="connsiteX9" fmla="*/ 659352 w 748244"/>
                <a:gd name="connsiteY9" fmla="*/ 121480 h 224353"/>
                <a:gd name="connsiteX10" fmla="*/ 643021 w 748244"/>
                <a:gd name="connsiteY10" fmla="*/ 143679 h 224353"/>
                <a:gd name="connsiteX11" fmla="*/ 640920 w 748244"/>
                <a:gd name="connsiteY11" fmla="*/ 144219 h 224353"/>
                <a:gd name="connsiteX12" fmla="*/ 640920 w 748244"/>
                <a:gd name="connsiteY12" fmla="*/ 144219 h 224353"/>
                <a:gd name="connsiteX13" fmla="*/ 649549 w 748244"/>
                <a:gd name="connsiteY13" fmla="*/ 162515 h 224353"/>
                <a:gd name="connsiteX14" fmla="*/ 630617 w 748244"/>
                <a:gd name="connsiteY14" fmla="*/ 185744 h 224353"/>
                <a:gd name="connsiteX15" fmla="*/ 629270 w 748244"/>
                <a:gd name="connsiteY15" fmla="*/ 185950 h 224353"/>
                <a:gd name="connsiteX16" fmla="*/ 630803 w 748244"/>
                <a:gd name="connsiteY16" fmla="*/ 187343 h 224353"/>
                <a:gd name="connsiteX17" fmla="*/ 637153 w 748244"/>
                <a:gd name="connsiteY17" fmla="*/ 202673 h 224353"/>
                <a:gd name="connsiteX18" fmla="*/ 615473 w 748244"/>
                <a:gd name="connsiteY18" fmla="*/ 224353 h 224353"/>
                <a:gd name="connsiteX19" fmla="*/ 570040 w 748244"/>
                <a:gd name="connsiteY19" fmla="*/ 224353 h 224353"/>
                <a:gd name="connsiteX20" fmla="*/ 517441 w 748244"/>
                <a:gd name="connsiteY20" fmla="*/ 224353 h 224353"/>
                <a:gd name="connsiteX21" fmla="*/ 517438 w 748244"/>
                <a:gd name="connsiteY21" fmla="*/ 224352 h 224353"/>
                <a:gd name="connsiteX22" fmla="*/ 82535 w 748244"/>
                <a:gd name="connsiteY22" fmla="*/ 224352 h 224353"/>
                <a:gd name="connsiteX23" fmla="*/ 0 w 748244"/>
                <a:gd name="connsiteY23" fmla="*/ 141817 h 224353"/>
                <a:gd name="connsiteX24" fmla="*/ 82535 w 748244"/>
                <a:gd name="connsiteY24" fmla="*/ 59282 h 224353"/>
                <a:gd name="connsiteX25" fmla="*/ 499442 w 748244"/>
                <a:gd name="connsiteY25" fmla="*/ 59282 h 224353"/>
                <a:gd name="connsiteX26" fmla="*/ 562689 w 748244"/>
                <a:gd name="connsiteY26" fmla="*/ 6953 h 224353"/>
                <a:gd name="connsiteX27" fmla="*/ 584774 w 748244"/>
                <a:gd name="connsiteY27" fmla="*/ 131 h 22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48244" h="224353">
                  <a:moveTo>
                    <a:pt x="584774" y="131"/>
                  </a:moveTo>
                  <a:cubicBezTo>
                    <a:pt x="592470" y="850"/>
                    <a:pt x="599891" y="4504"/>
                    <a:pt x="605214" y="10924"/>
                  </a:cubicBezTo>
                  <a:cubicBezTo>
                    <a:pt x="615861" y="23763"/>
                    <a:pt x="614083" y="42802"/>
                    <a:pt x="601243" y="53449"/>
                  </a:cubicBezTo>
                  <a:lnTo>
                    <a:pt x="594628" y="58934"/>
                  </a:lnTo>
                  <a:lnTo>
                    <a:pt x="724533" y="58934"/>
                  </a:lnTo>
                  <a:cubicBezTo>
                    <a:pt x="737628" y="58934"/>
                    <a:pt x="748244" y="69550"/>
                    <a:pt x="748244" y="82645"/>
                  </a:cubicBezTo>
                  <a:cubicBezTo>
                    <a:pt x="748244" y="95740"/>
                    <a:pt x="737628" y="106356"/>
                    <a:pt x="724533" y="106356"/>
                  </a:cubicBezTo>
                  <a:lnTo>
                    <a:pt x="653736" y="106356"/>
                  </a:lnTo>
                  <a:lnTo>
                    <a:pt x="654045" y="106695"/>
                  </a:lnTo>
                  <a:cubicBezTo>
                    <a:pt x="657360" y="110713"/>
                    <a:pt x="659352" y="115864"/>
                    <a:pt x="659352" y="121480"/>
                  </a:cubicBezTo>
                  <a:cubicBezTo>
                    <a:pt x="659352" y="131910"/>
                    <a:pt x="652482" y="140736"/>
                    <a:pt x="643021" y="143679"/>
                  </a:cubicBezTo>
                  <a:lnTo>
                    <a:pt x="640920" y="144219"/>
                  </a:lnTo>
                  <a:cubicBezTo>
                    <a:pt x="640920" y="144219"/>
                    <a:pt x="640920" y="144219"/>
                    <a:pt x="640920" y="144219"/>
                  </a:cubicBezTo>
                  <a:cubicBezTo>
                    <a:pt x="646190" y="148568"/>
                    <a:pt x="649549" y="155149"/>
                    <a:pt x="649549" y="162515"/>
                  </a:cubicBezTo>
                  <a:cubicBezTo>
                    <a:pt x="649549" y="173974"/>
                    <a:pt x="641421" y="183533"/>
                    <a:pt x="630617" y="185744"/>
                  </a:cubicBezTo>
                  <a:lnTo>
                    <a:pt x="629270" y="185950"/>
                  </a:lnTo>
                  <a:lnTo>
                    <a:pt x="630803" y="187343"/>
                  </a:lnTo>
                  <a:cubicBezTo>
                    <a:pt x="634727" y="191266"/>
                    <a:pt x="637153" y="196686"/>
                    <a:pt x="637153" y="202673"/>
                  </a:cubicBezTo>
                  <a:cubicBezTo>
                    <a:pt x="637153" y="214646"/>
                    <a:pt x="627447" y="224353"/>
                    <a:pt x="615473" y="224353"/>
                  </a:cubicBezTo>
                  <a:cubicBezTo>
                    <a:pt x="600329" y="224353"/>
                    <a:pt x="585185" y="224353"/>
                    <a:pt x="570040" y="224353"/>
                  </a:cubicBezTo>
                  <a:lnTo>
                    <a:pt x="517441" y="224353"/>
                  </a:lnTo>
                  <a:lnTo>
                    <a:pt x="517438" y="224352"/>
                  </a:lnTo>
                  <a:lnTo>
                    <a:pt x="82535" y="224352"/>
                  </a:lnTo>
                  <a:cubicBezTo>
                    <a:pt x="36952" y="224352"/>
                    <a:pt x="0" y="187400"/>
                    <a:pt x="0" y="141817"/>
                  </a:cubicBezTo>
                  <a:cubicBezTo>
                    <a:pt x="0" y="96234"/>
                    <a:pt x="36952" y="59282"/>
                    <a:pt x="82535" y="59282"/>
                  </a:cubicBezTo>
                  <a:lnTo>
                    <a:pt x="499442" y="59282"/>
                  </a:lnTo>
                  <a:lnTo>
                    <a:pt x="562689" y="6953"/>
                  </a:lnTo>
                  <a:cubicBezTo>
                    <a:pt x="569109" y="1630"/>
                    <a:pt x="577079" y="-588"/>
                    <a:pt x="584774" y="13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35" name="フリーフォーム 34"/>
            <p:cNvSpPr/>
            <p:nvPr/>
          </p:nvSpPr>
          <p:spPr bwMode="auto">
            <a:xfrm>
              <a:off x="8484543" y="5052838"/>
              <a:ext cx="261275" cy="207319"/>
            </a:xfrm>
            <a:custGeom>
              <a:avLst/>
              <a:gdLst>
                <a:gd name="connsiteX0" fmla="*/ 99182 w 269507"/>
                <a:gd name="connsiteY0" fmla="*/ 183558 h 213851"/>
                <a:gd name="connsiteX1" fmla="*/ 142789 w 269507"/>
                <a:gd name="connsiteY1" fmla="*/ 183558 h 213851"/>
                <a:gd name="connsiteX2" fmla="*/ 158086 w 269507"/>
                <a:gd name="connsiteY2" fmla="*/ 198704 h 213851"/>
                <a:gd name="connsiteX3" fmla="*/ 142789 w 269507"/>
                <a:gd name="connsiteY3" fmla="*/ 213851 h 213851"/>
                <a:gd name="connsiteX4" fmla="*/ 99182 w 269507"/>
                <a:gd name="connsiteY4" fmla="*/ 213851 h 213851"/>
                <a:gd name="connsiteX5" fmla="*/ 83884 w 269507"/>
                <a:gd name="connsiteY5" fmla="*/ 198704 h 213851"/>
                <a:gd name="connsiteX6" fmla="*/ 99182 w 269507"/>
                <a:gd name="connsiteY6" fmla="*/ 183558 h 213851"/>
                <a:gd name="connsiteX7" fmla="*/ 99467 w 269507"/>
                <a:gd name="connsiteY7" fmla="*/ 143253 h 213851"/>
                <a:gd name="connsiteX8" fmla="*/ 154239 w 269507"/>
                <a:gd name="connsiteY8" fmla="*/ 143253 h 213851"/>
                <a:gd name="connsiteX9" fmla="*/ 169537 w 269507"/>
                <a:gd name="connsiteY9" fmla="*/ 158399 h 213851"/>
                <a:gd name="connsiteX10" fmla="*/ 154239 w 269507"/>
                <a:gd name="connsiteY10" fmla="*/ 173546 h 213851"/>
                <a:gd name="connsiteX11" fmla="*/ 99467 w 269507"/>
                <a:gd name="connsiteY11" fmla="*/ 173546 h 213851"/>
                <a:gd name="connsiteX12" fmla="*/ 84169 w 269507"/>
                <a:gd name="connsiteY12" fmla="*/ 158399 h 213851"/>
                <a:gd name="connsiteX13" fmla="*/ 99467 w 269507"/>
                <a:gd name="connsiteY13" fmla="*/ 143253 h 213851"/>
                <a:gd name="connsiteX14" fmla="*/ 99165 w 269507"/>
                <a:gd name="connsiteY14" fmla="*/ 101985 h 213851"/>
                <a:gd name="connsiteX15" fmla="*/ 164177 w 269507"/>
                <a:gd name="connsiteY15" fmla="*/ 101985 h 213851"/>
                <a:gd name="connsiteX16" fmla="*/ 179475 w 269507"/>
                <a:gd name="connsiteY16" fmla="*/ 117132 h 213851"/>
                <a:gd name="connsiteX17" fmla="*/ 164177 w 269507"/>
                <a:gd name="connsiteY17" fmla="*/ 132278 h 213851"/>
                <a:gd name="connsiteX18" fmla="*/ 99165 w 269507"/>
                <a:gd name="connsiteY18" fmla="*/ 132278 h 213851"/>
                <a:gd name="connsiteX19" fmla="*/ 83867 w 269507"/>
                <a:gd name="connsiteY19" fmla="*/ 117132 h 213851"/>
                <a:gd name="connsiteX20" fmla="*/ 99165 w 269507"/>
                <a:gd name="connsiteY20" fmla="*/ 101985 h 213851"/>
                <a:gd name="connsiteX21" fmla="*/ 111155 w 269507"/>
                <a:gd name="connsiteY21" fmla="*/ 97 h 213851"/>
                <a:gd name="connsiteX22" fmla="*/ 126465 w 269507"/>
                <a:gd name="connsiteY22" fmla="*/ 8101 h 213851"/>
                <a:gd name="connsiteX23" fmla="*/ 123491 w 269507"/>
                <a:gd name="connsiteY23" fmla="*/ 39639 h 213851"/>
                <a:gd name="connsiteX24" fmla="*/ 97818 w 269507"/>
                <a:gd name="connsiteY24" fmla="*/ 60716 h 213851"/>
                <a:gd name="connsiteX25" fmla="*/ 97921 w 269507"/>
                <a:gd name="connsiteY25" fmla="*/ 60716 h 213851"/>
                <a:gd name="connsiteX26" fmla="*/ 93848 w 269507"/>
                <a:gd name="connsiteY26" fmla="*/ 64056 h 213851"/>
                <a:gd name="connsiteX27" fmla="*/ 93240 w 269507"/>
                <a:gd name="connsiteY27" fmla="*/ 70189 h 213851"/>
                <a:gd name="connsiteX28" fmla="*/ 99374 w 269507"/>
                <a:gd name="connsiteY28" fmla="*/ 70797 h 213851"/>
                <a:gd name="connsiteX29" fmla="*/ 111671 w 269507"/>
                <a:gd name="connsiteY29" fmla="*/ 60716 h 213851"/>
                <a:gd name="connsiteX30" fmla="*/ 254056 w 269507"/>
                <a:gd name="connsiteY30" fmla="*/ 60716 h 213851"/>
                <a:gd name="connsiteX31" fmla="*/ 269507 w 269507"/>
                <a:gd name="connsiteY31" fmla="*/ 76014 h 213851"/>
                <a:gd name="connsiteX32" fmla="*/ 254056 w 269507"/>
                <a:gd name="connsiteY32" fmla="*/ 91312 h 213851"/>
                <a:gd name="connsiteX33" fmla="*/ 98656 w 269507"/>
                <a:gd name="connsiteY33" fmla="*/ 91513 h 213851"/>
                <a:gd name="connsiteX34" fmla="*/ 74680 w 269507"/>
                <a:gd name="connsiteY34" fmla="*/ 115252 h 213851"/>
                <a:gd name="connsiteX35" fmla="*/ 87227 w 269507"/>
                <a:gd name="connsiteY35" fmla="*/ 136125 h 213851"/>
                <a:gd name="connsiteX36" fmla="*/ 87400 w 269507"/>
                <a:gd name="connsiteY36" fmla="*/ 136207 h 213851"/>
                <a:gd name="connsiteX37" fmla="*/ 85947 w 269507"/>
                <a:gd name="connsiteY37" fmla="*/ 137081 h 213851"/>
                <a:gd name="connsiteX38" fmla="*/ 75164 w 269507"/>
                <a:gd name="connsiteY38" fmla="*/ 157161 h 213851"/>
                <a:gd name="connsiteX39" fmla="*/ 85947 w 269507"/>
                <a:gd name="connsiteY39" fmla="*/ 177241 h 213851"/>
                <a:gd name="connsiteX40" fmla="*/ 87712 w 269507"/>
                <a:gd name="connsiteY40" fmla="*/ 178302 h 213851"/>
                <a:gd name="connsiteX41" fmla="*/ 86868 w 269507"/>
                <a:gd name="connsiteY41" fmla="*/ 178705 h 213851"/>
                <a:gd name="connsiteX42" fmla="*/ 75164 w 269507"/>
                <a:gd name="connsiteY42" fmla="*/ 198174 h 213851"/>
                <a:gd name="connsiteX43" fmla="*/ 80271 w 269507"/>
                <a:gd name="connsiteY43" fmla="*/ 212258 h 213851"/>
                <a:gd name="connsiteX44" fmla="*/ 81233 w 269507"/>
                <a:gd name="connsiteY44" fmla="*/ 213306 h 213851"/>
                <a:gd name="connsiteX45" fmla="*/ 43602 w 269507"/>
                <a:gd name="connsiteY45" fmla="*/ 213306 h 213851"/>
                <a:gd name="connsiteX46" fmla="*/ 0 w 269507"/>
                <a:gd name="connsiteY46" fmla="*/ 170136 h 213851"/>
                <a:gd name="connsiteX47" fmla="*/ 0 w 269507"/>
                <a:gd name="connsiteY47" fmla="*/ 103986 h 213851"/>
                <a:gd name="connsiteX48" fmla="*/ 12771 w 269507"/>
                <a:gd name="connsiteY48" fmla="*/ 73459 h 213851"/>
                <a:gd name="connsiteX49" fmla="*/ 18050 w 269507"/>
                <a:gd name="connsiteY49" fmla="*/ 68011 h 213851"/>
                <a:gd name="connsiteX50" fmla="*/ 94612 w 269507"/>
                <a:gd name="connsiteY50" fmla="*/ 5156 h 213851"/>
                <a:gd name="connsiteX51" fmla="*/ 111155 w 269507"/>
                <a:gd name="connsiteY51" fmla="*/ 97 h 21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69507" h="213851">
                  <a:moveTo>
                    <a:pt x="99182" y="183558"/>
                  </a:moveTo>
                  <a:lnTo>
                    <a:pt x="142789" y="183558"/>
                  </a:lnTo>
                  <a:cubicBezTo>
                    <a:pt x="151237" y="183558"/>
                    <a:pt x="158086" y="190339"/>
                    <a:pt x="158086" y="198704"/>
                  </a:cubicBezTo>
                  <a:cubicBezTo>
                    <a:pt x="158086" y="207069"/>
                    <a:pt x="151237" y="213851"/>
                    <a:pt x="142789" y="213851"/>
                  </a:cubicBezTo>
                  <a:lnTo>
                    <a:pt x="99182" y="213851"/>
                  </a:lnTo>
                  <a:cubicBezTo>
                    <a:pt x="90733" y="213851"/>
                    <a:pt x="83884" y="207069"/>
                    <a:pt x="83884" y="198704"/>
                  </a:cubicBezTo>
                  <a:cubicBezTo>
                    <a:pt x="83884" y="190339"/>
                    <a:pt x="90733" y="183558"/>
                    <a:pt x="99182" y="183558"/>
                  </a:cubicBezTo>
                  <a:close/>
                  <a:moveTo>
                    <a:pt x="99467" y="143253"/>
                  </a:moveTo>
                  <a:lnTo>
                    <a:pt x="154239" y="143253"/>
                  </a:lnTo>
                  <a:cubicBezTo>
                    <a:pt x="162688" y="143253"/>
                    <a:pt x="169537" y="150034"/>
                    <a:pt x="169537" y="158399"/>
                  </a:cubicBezTo>
                  <a:cubicBezTo>
                    <a:pt x="169537" y="166764"/>
                    <a:pt x="162688" y="173546"/>
                    <a:pt x="154239" y="173546"/>
                  </a:cubicBezTo>
                  <a:lnTo>
                    <a:pt x="99467" y="173546"/>
                  </a:lnTo>
                  <a:cubicBezTo>
                    <a:pt x="91018" y="173546"/>
                    <a:pt x="84169" y="166764"/>
                    <a:pt x="84169" y="158399"/>
                  </a:cubicBezTo>
                  <a:cubicBezTo>
                    <a:pt x="84169" y="150034"/>
                    <a:pt x="91018" y="143253"/>
                    <a:pt x="99467" y="143253"/>
                  </a:cubicBezTo>
                  <a:close/>
                  <a:moveTo>
                    <a:pt x="99165" y="101985"/>
                  </a:moveTo>
                  <a:lnTo>
                    <a:pt x="164177" y="101985"/>
                  </a:lnTo>
                  <a:cubicBezTo>
                    <a:pt x="172626" y="101985"/>
                    <a:pt x="179475" y="108766"/>
                    <a:pt x="179475" y="117132"/>
                  </a:cubicBezTo>
                  <a:cubicBezTo>
                    <a:pt x="179475" y="125497"/>
                    <a:pt x="172626" y="132278"/>
                    <a:pt x="164177" y="132278"/>
                  </a:cubicBezTo>
                  <a:lnTo>
                    <a:pt x="99165" y="132278"/>
                  </a:lnTo>
                  <a:cubicBezTo>
                    <a:pt x="90716" y="132278"/>
                    <a:pt x="83867" y="125497"/>
                    <a:pt x="83867" y="117132"/>
                  </a:cubicBezTo>
                  <a:cubicBezTo>
                    <a:pt x="83867" y="108766"/>
                    <a:pt x="90716" y="101985"/>
                    <a:pt x="99165" y="101985"/>
                  </a:cubicBezTo>
                  <a:close/>
                  <a:moveTo>
                    <a:pt x="111155" y="97"/>
                  </a:moveTo>
                  <a:cubicBezTo>
                    <a:pt x="116919" y="630"/>
                    <a:pt x="122478" y="3340"/>
                    <a:pt x="126465" y="8101"/>
                  </a:cubicBezTo>
                  <a:cubicBezTo>
                    <a:pt x="134440" y="17623"/>
                    <a:pt x="133108" y="31743"/>
                    <a:pt x="123491" y="39639"/>
                  </a:cubicBezTo>
                  <a:lnTo>
                    <a:pt x="97818" y="60716"/>
                  </a:lnTo>
                  <a:lnTo>
                    <a:pt x="97921" y="60716"/>
                  </a:lnTo>
                  <a:lnTo>
                    <a:pt x="93848" y="64056"/>
                  </a:lnTo>
                  <a:cubicBezTo>
                    <a:pt x="91986" y="65582"/>
                    <a:pt x="91714" y="68328"/>
                    <a:pt x="93240" y="70189"/>
                  </a:cubicBezTo>
                  <a:cubicBezTo>
                    <a:pt x="94766" y="72051"/>
                    <a:pt x="97513" y="72323"/>
                    <a:pt x="99374" y="70797"/>
                  </a:cubicBezTo>
                  <a:lnTo>
                    <a:pt x="111671" y="60716"/>
                  </a:lnTo>
                  <a:lnTo>
                    <a:pt x="254056" y="60716"/>
                  </a:lnTo>
                  <a:cubicBezTo>
                    <a:pt x="262589" y="60716"/>
                    <a:pt x="269507" y="67565"/>
                    <a:pt x="269507" y="76014"/>
                  </a:cubicBezTo>
                  <a:cubicBezTo>
                    <a:pt x="269507" y="84463"/>
                    <a:pt x="262589" y="91312"/>
                    <a:pt x="254056" y="91312"/>
                  </a:cubicBezTo>
                  <a:cubicBezTo>
                    <a:pt x="202256" y="91379"/>
                    <a:pt x="150456" y="91446"/>
                    <a:pt x="98656" y="91513"/>
                  </a:cubicBezTo>
                  <a:cubicBezTo>
                    <a:pt x="85414" y="91513"/>
                    <a:pt x="74680" y="102141"/>
                    <a:pt x="74680" y="115252"/>
                  </a:cubicBezTo>
                  <a:cubicBezTo>
                    <a:pt x="74680" y="124265"/>
                    <a:pt x="79753" y="132105"/>
                    <a:pt x="87227" y="136125"/>
                  </a:cubicBezTo>
                  <a:lnTo>
                    <a:pt x="87400" y="136207"/>
                  </a:lnTo>
                  <a:lnTo>
                    <a:pt x="85947" y="137081"/>
                  </a:lnTo>
                  <a:cubicBezTo>
                    <a:pt x="79442" y="141433"/>
                    <a:pt x="75164" y="148802"/>
                    <a:pt x="75164" y="157161"/>
                  </a:cubicBezTo>
                  <a:cubicBezTo>
                    <a:pt x="75164" y="165520"/>
                    <a:pt x="79442" y="172889"/>
                    <a:pt x="85947" y="177241"/>
                  </a:cubicBezTo>
                  <a:lnTo>
                    <a:pt x="87712" y="178302"/>
                  </a:lnTo>
                  <a:lnTo>
                    <a:pt x="86868" y="178705"/>
                  </a:lnTo>
                  <a:cubicBezTo>
                    <a:pt x="79897" y="182454"/>
                    <a:pt x="75164" y="189767"/>
                    <a:pt x="75164" y="198174"/>
                  </a:cubicBezTo>
                  <a:cubicBezTo>
                    <a:pt x="75164" y="203524"/>
                    <a:pt x="77081" y="208430"/>
                    <a:pt x="80271" y="212258"/>
                  </a:cubicBezTo>
                  <a:lnTo>
                    <a:pt x="81233" y="213306"/>
                  </a:lnTo>
                  <a:lnTo>
                    <a:pt x="43602" y="213306"/>
                  </a:lnTo>
                  <a:cubicBezTo>
                    <a:pt x="19522" y="213306"/>
                    <a:pt x="0" y="193978"/>
                    <a:pt x="0" y="170136"/>
                  </a:cubicBezTo>
                  <a:lnTo>
                    <a:pt x="0" y="103986"/>
                  </a:lnTo>
                  <a:cubicBezTo>
                    <a:pt x="0" y="92065"/>
                    <a:pt x="4880" y="81272"/>
                    <a:pt x="12771" y="73459"/>
                  </a:cubicBezTo>
                  <a:lnTo>
                    <a:pt x="18050" y="68011"/>
                  </a:lnTo>
                  <a:lnTo>
                    <a:pt x="94612" y="5156"/>
                  </a:lnTo>
                  <a:cubicBezTo>
                    <a:pt x="99421" y="1208"/>
                    <a:pt x="105391" y="-436"/>
                    <a:pt x="111155" y="9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8088845" y="5142335"/>
              <a:ext cx="362356" cy="91221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916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5099" y="116632"/>
            <a:ext cx="8784000" cy="468000"/>
          </a:xfrm>
        </p:spPr>
        <p:txBody>
          <a:bodyPr/>
          <a:lstStyle/>
          <a:p>
            <a:r>
              <a:rPr lang="en-US" altLang="ja-JP" smtClean="0">
                <a:latin typeface="+mn-ea"/>
              </a:rPr>
              <a:t>3.10.1</a:t>
            </a:r>
            <a:r>
              <a:rPr lang="ja-JP" altLang="en-US" smtClean="0">
                <a:latin typeface="+mn-ea"/>
              </a:rPr>
              <a:t> 他</a:t>
            </a:r>
            <a:r>
              <a:rPr lang="ja-JP" altLang="en-US">
                <a:latin typeface="+mn-ea"/>
              </a:rPr>
              <a:t>メニュー参照</a:t>
            </a:r>
            <a:endParaRPr lang="ja-JP" altLang="en-US" dirty="0">
              <a:latin typeface="+mn-ea"/>
            </a:endParaRPr>
          </a:p>
        </p:txBody>
      </p:sp>
      <p:graphicFrame>
        <p:nvGraphicFramePr>
          <p:cNvPr id="55" name="表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430812"/>
              </p:ext>
            </p:extLst>
          </p:nvPr>
        </p:nvGraphicFramePr>
        <p:xfrm>
          <a:off x="646314" y="4324112"/>
          <a:ext cx="6911860" cy="1041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889">
                  <a:extLst>
                    <a:ext uri="{9D8B030D-6E8A-4147-A177-3AD203B41FA5}">
                      <a16:colId xmlns:a16="http://schemas.microsoft.com/office/drawing/2014/main" val="998292868"/>
                    </a:ext>
                  </a:extLst>
                </a:gridCol>
                <a:gridCol w="1372063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1151977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  <a:gridCol w="1151977">
                  <a:extLst>
                    <a:ext uri="{9D8B030D-6E8A-4147-A177-3AD203B41FA5}">
                      <a16:colId xmlns:a16="http://schemas.microsoft.com/office/drawing/2014/main" val="3948179053"/>
                    </a:ext>
                  </a:extLst>
                </a:gridCol>
                <a:gridCol w="1151977">
                  <a:extLst>
                    <a:ext uri="{9D8B030D-6E8A-4147-A177-3AD203B41FA5}">
                      <a16:colId xmlns:a16="http://schemas.microsoft.com/office/drawing/2014/main" val="3978854791"/>
                    </a:ext>
                  </a:extLst>
                </a:gridCol>
                <a:gridCol w="1151977">
                  <a:extLst>
                    <a:ext uri="{9D8B030D-6E8A-4147-A177-3AD203B41FA5}">
                      <a16:colId xmlns:a16="http://schemas.microsoft.com/office/drawing/2014/main" val="612359612"/>
                    </a:ext>
                  </a:extLst>
                </a:gridCol>
              </a:tblGrid>
              <a:tr h="33977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smtClean="0"/>
                        <a:t>ホスト名</a:t>
                      </a:r>
                      <a:endParaRPr kumimoji="1" lang="ja-JP" altLang="en-US" sz="11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smtClean="0"/>
                        <a:t>オペレーション</a:t>
                      </a:r>
                      <a:endParaRPr kumimoji="1" lang="ja-JP" altLang="en-US" sz="1100" b="1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smtClean="0"/>
                        <a:t>パラメータ</a:t>
                      </a:r>
                      <a:r>
                        <a:rPr kumimoji="1" lang="en-US" altLang="ja-JP" sz="1100" b="1" smtClean="0"/>
                        <a:t>1</a:t>
                      </a:r>
                      <a:endParaRPr kumimoji="1" lang="ja-JP" altLang="en-US" sz="1100" b="1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smtClean="0"/>
                        <a:t>パラメータ</a:t>
                      </a:r>
                      <a:r>
                        <a:rPr kumimoji="1" lang="en-US" altLang="ja-JP" sz="1100" b="1" smtClean="0"/>
                        <a:t>2</a:t>
                      </a:r>
                      <a:endParaRPr kumimoji="1" lang="ja-JP" altLang="en-US" sz="1100" b="1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smtClean="0"/>
                        <a:t>パラメータ</a:t>
                      </a:r>
                      <a:r>
                        <a:rPr kumimoji="1" lang="en-US" altLang="ja-JP" sz="1100" b="1" smtClean="0"/>
                        <a:t>3</a:t>
                      </a:r>
                      <a:endParaRPr kumimoji="1" lang="ja-JP" altLang="en-US" sz="1100" b="1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smtClean="0"/>
                        <a:t>パラメータ</a:t>
                      </a:r>
                      <a:r>
                        <a:rPr kumimoji="1" lang="en-US" altLang="ja-JP" sz="1100" b="1" smtClean="0"/>
                        <a:t>4</a:t>
                      </a:r>
                      <a:endParaRPr kumimoji="1" lang="ja-JP" altLang="en-US" sz="1100" b="1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35075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smtClean="0"/>
                        <a:t>ホスト</a:t>
                      </a:r>
                      <a:r>
                        <a:rPr kumimoji="1" lang="en-US" altLang="ja-JP" sz="1100" b="1" smtClean="0"/>
                        <a:t>1</a:t>
                      </a:r>
                      <a:endParaRPr kumimoji="1" lang="ja-JP" altLang="en-US" sz="11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smtClean="0"/>
                        <a:t>オペレーション</a:t>
                      </a:r>
                      <a:r>
                        <a:rPr kumimoji="1" lang="en-US" altLang="ja-JP" sz="1100" b="1" smtClean="0"/>
                        <a:t>A</a:t>
                      </a:r>
                      <a:endParaRPr kumimoji="1" lang="ja-JP" altLang="en-US" sz="1100" b="1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1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</a:t>
                      </a:r>
                      <a:endParaRPr kumimoji="1" lang="ja-JP" altLang="en-US" sz="11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1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FFF</a:t>
                      </a:r>
                      <a:endParaRPr kumimoji="1" lang="ja-JP" altLang="en-US" sz="11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smtClean="0"/>
                        <a:t>200</a:t>
                      </a:r>
                      <a:endParaRPr kumimoji="1" lang="ja-JP" altLang="en-US" sz="1100" b="1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smtClean="0"/>
                        <a:t>111</a:t>
                      </a:r>
                      <a:endParaRPr kumimoji="1" lang="ja-JP" altLang="en-US" sz="1100" b="1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  <a:tr h="35075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smtClean="0"/>
                        <a:t>ホスト</a:t>
                      </a:r>
                      <a:r>
                        <a:rPr kumimoji="1" lang="en-US" altLang="ja-JP" sz="1100" b="1" smtClean="0"/>
                        <a:t>2</a:t>
                      </a:r>
                      <a:endParaRPr kumimoji="1" lang="ja-JP" altLang="en-US" sz="11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smtClean="0"/>
                        <a:t>オペレーション</a:t>
                      </a:r>
                      <a:r>
                        <a:rPr kumimoji="1" lang="en-US" altLang="ja-JP" sz="1100" b="1" smtClean="0"/>
                        <a:t>B</a:t>
                      </a:r>
                      <a:endParaRPr kumimoji="1" lang="ja-JP" altLang="en-US" sz="1100" b="1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600" b="1" smtClean="0">
                          <a:solidFill>
                            <a:schemeClr val="tx1"/>
                          </a:solidFill>
                        </a:rPr>
                        <a:t>△</a:t>
                      </a:r>
                      <a:endParaRPr kumimoji="1" lang="ja-JP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smtClean="0"/>
                        <a:t>EEE</a:t>
                      </a:r>
                      <a:endParaRPr kumimoji="1" lang="ja-JP" altLang="en-US" sz="1100" b="1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smtClean="0"/>
                        <a:t>500</a:t>
                      </a:r>
                      <a:endParaRPr kumimoji="1" lang="ja-JP" altLang="en-US" sz="1100" b="1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smtClean="0"/>
                        <a:t>222</a:t>
                      </a:r>
                      <a:endParaRPr kumimoji="1" lang="ja-JP" altLang="en-US" sz="1100" b="1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360617"/>
                  </a:ext>
                </a:extLst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2057544" y="2430133"/>
            <a:ext cx="1701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smtClean="0">
                <a:solidFill>
                  <a:srgbClr val="002060"/>
                </a:solidFill>
                <a:latin typeface="+mn-ea"/>
              </a:rPr>
              <a:t>データシート</a:t>
            </a:r>
            <a:r>
              <a:rPr lang="en-US" altLang="ja-JP" sz="1400" b="1" smtClean="0">
                <a:solidFill>
                  <a:srgbClr val="002060"/>
                </a:solidFill>
                <a:latin typeface="+mn-ea"/>
              </a:rPr>
              <a:t>A</a:t>
            </a:r>
            <a:endParaRPr lang="ja-JP" altLang="en-US" sz="1400" b="1">
              <a:solidFill>
                <a:srgbClr val="002060"/>
              </a:solidFill>
              <a:latin typeface="+mn-ea"/>
            </a:endParaRP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375860"/>
              </p:ext>
            </p:extLst>
          </p:nvPr>
        </p:nvGraphicFramePr>
        <p:xfrm>
          <a:off x="890209" y="2714047"/>
          <a:ext cx="3772605" cy="988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535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  <a:gridCol w="1257535">
                  <a:extLst>
                    <a:ext uri="{9D8B030D-6E8A-4147-A177-3AD203B41FA5}">
                      <a16:colId xmlns:a16="http://schemas.microsoft.com/office/drawing/2014/main" val="3948179053"/>
                    </a:ext>
                  </a:extLst>
                </a:gridCol>
                <a:gridCol w="1257535">
                  <a:extLst>
                    <a:ext uri="{9D8B030D-6E8A-4147-A177-3AD203B41FA5}">
                      <a16:colId xmlns:a16="http://schemas.microsoft.com/office/drawing/2014/main" val="1503280682"/>
                    </a:ext>
                  </a:extLst>
                </a:gridCol>
              </a:tblGrid>
              <a:tr h="32260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smtClean="0"/>
                        <a:t>値</a:t>
                      </a:r>
                      <a:r>
                        <a:rPr kumimoji="1" lang="en-US" altLang="ja-JP" sz="1100" b="1" smtClean="0"/>
                        <a:t>1</a:t>
                      </a:r>
                      <a:endParaRPr kumimoji="1" lang="ja-JP" altLang="en-US" sz="11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smtClean="0"/>
                        <a:t>値</a:t>
                      </a:r>
                      <a:r>
                        <a:rPr kumimoji="1" lang="en-US" altLang="ja-JP" sz="1100" b="1" smtClean="0"/>
                        <a:t>2</a:t>
                      </a:r>
                      <a:endParaRPr kumimoji="1" lang="ja-JP" altLang="en-US" sz="1100" b="1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smtClean="0"/>
                        <a:t>値</a:t>
                      </a:r>
                      <a:r>
                        <a:rPr kumimoji="1" lang="en-US" altLang="ja-JP" sz="1100" b="1" smtClean="0"/>
                        <a:t>3</a:t>
                      </a:r>
                      <a:endParaRPr kumimoji="1" lang="ja-JP" altLang="en-US" sz="1100" b="1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3330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smtClean="0"/>
                        <a:t>AAA</a:t>
                      </a:r>
                      <a:endParaRPr kumimoji="1" lang="ja-JP" altLang="en-US" sz="11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smtClean="0"/>
                        <a:t>CCC</a:t>
                      </a:r>
                      <a:endParaRPr kumimoji="1" lang="ja-JP" altLang="en-US" sz="1100" b="1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smtClean="0"/>
                        <a:t>EEE</a:t>
                      </a:r>
                      <a:endParaRPr kumimoji="1" lang="ja-JP" altLang="en-US" sz="1100" b="1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  <a:tr h="3330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smtClean="0"/>
                        <a:t>BBB</a:t>
                      </a:r>
                      <a:endParaRPr kumimoji="1" lang="ja-JP" altLang="en-US" sz="11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smtClean="0"/>
                        <a:t>DDD</a:t>
                      </a:r>
                      <a:endParaRPr kumimoji="1" lang="ja-JP" altLang="en-US" sz="1100" b="1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smtClean="0"/>
                        <a:t>FFF</a:t>
                      </a:r>
                      <a:endParaRPr kumimoji="1" lang="ja-JP" altLang="en-US" sz="1100" b="1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98201"/>
                  </a:ext>
                </a:extLst>
              </a:tr>
            </a:tbl>
          </a:graphicData>
        </a:graphic>
      </p:graphicFrame>
      <p:sp>
        <p:nvSpPr>
          <p:cNvPr id="13" name="テキスト ボックス 12"/>
          <p:cNvSpPr txBox="1"/>
          <p:nvPr/>
        </p:nvSpPr>
        <p:spPr>
          <a:xfrm>
            <a:off x="613858" y="4084934"/>
            <a:ext cx="238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smtClean="0">
                <a:solidFill>
                  <a:srgbClr val="002060"/>
                </a:solidFill>
                <a:latin typeface="+mn-ea"/>
              </a:rPr>
              <a:t>パラメータシート</a:t>
            </a:r>
            <a:r>
              <a:rPr lang="en-US" altLang="ja-JP" sz="1200" b="1" smtClean="0">
                <a:solidFill>
                  <a:srgbClr val="002060"/>
                </a:solidFill>
                <a:latin typeface="+mn-ea"/>
              </a:rPr>
              <a:t>A</a:t>
            </a:r>
            <a:endParaRPr lang="ja-JP" altLang="en-US" sz="1200" b="1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4112834" y="4311789"/>
            <a:ext cx="1131612" cy="10461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901474" y="2696880"/>
            <a:ext cx="1234022" cy="99428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3418486" y="2722369"/>
            <a:ext cx="1221672" cy="98281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225917" y="2463007"/>
            <a:ext cx="1701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smtClean="0">
                <a:solidFill>
                  <a:srgbClr val="002060"/>
                </a:solidFill>
                <a:latin typeface="+mn-ea"/>
              </a:rPr>
              <a:t>データシート</a:t>
            </a:r>
            <a:r>
              <a:rPr lang="en-US" altLang="ja-JP" sz="1400" b="1" smtClean="0">
                <a:solidFill>
                  <a:srgbClr val="002060"/>
                </a:solidFill>
                <a:latin typeface="+mn-ea"/>
              </a:rPr>
              <a:t>B</a:t>
            </a:r>
            <a:endParaRPr lang="ja-JP" altLang="en-US" sz="1400" b="1">
              <a:solidFill>
                <a:srgbClr val="002060"/>
              </a:solidFill>
              <a:latin typeface="+mn-ea"/>
            </a:endParaRPr>
          </a:p>
        </p:txBody>
      </p:sp>
      <p:graphicFrame>
        <p:nvGraphicFramePr>
          <p:cNvPr id="28" name="表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191298"/>
              </p:ext>
            </p:extLst>
          </p:nvPr>
        </p:nvGraphicFramePr>
        <p:xfrm>
          <a:off x="5136878" y="2704745"/>
          <a:ext cx="3343464" cy="1012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488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  <a:gridCol w="1114488">
                  <a:extLst>
                    <a:ext uri="{9D8B030D-6E8A-4147-A177-3AD203B41FA5}">
                      <a16:colId xmlns:a16="http://schemas.microsoft.com/office/drawing/2014/main" val="3948179053"/>
                    </a:ext>
                  </a:extLst>
                </a:gridCol>
                <a:gridCol w="1114488">
                  <a:extLst>
                    <a:ext uri="{9D8B030D-6E8A-4147-A177-3AD203B41FA5}">
                      <a16:colId xmlns:a16="http://schemas.microsoft.com/office/drawing/2014/main" val="1503280682"/>
                    </a:ext>
                  </a:extLst>
                </a:gridCol>
              </a:tblGrid>
              <a:tr h="3896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smtClean="0"/>
                        <a:t>値</a:t>
                      </a:r>
                      <a:r>
                        <a:rPr kumimoji="1" lang="en-US" altLang="ja-JP" sz="1100" b="1" smtClean="0"/>
                        <a:t>4</a:t>
                      </a:r>
                      <a:endParaRPr kumimoji="1" lang="ja-JP" altLang="en-US" sz="11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smtClean="0"/>
                        <a:t>値</a:t>
                      </a:r>
                      <a:r>
                        <a:rPr kumimoji="1" lang="en-US" altLang="ja-JP" sz="1100" b="1" smtClean="0"/>
                        <a:t>5</a:t>
                      </a:r>
                      <a:endParaRPr kumimoji="1" lang="ja-JP" altLang="en-US" sz="1100" b="1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smtClean="0"/>
                        <a:t>値</a:t>
                      </a:r>
                      <a:r>
                        <a:rPr kumimoji="1" lang="en-US" altLang="ja-JP" sz="1100" b="1" smtClean="0"/>
                        <a:t>6</a:t>
                      </a:r>
                      <a:endParaRPr kumimoji="1" lang="ja-JP" altLang="en-US" sz="1100" b="1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31129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smtClean="0"/>
                        <a:t>111</a:t>
                      </a:r>
                      <a:endParaRPr kumimoji="1" lang="ja-JP" altLang="en-US" sz="11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smtClean="0"/>
                        <a:t>300</a:t>
                      </a:r>
                      <a:endParaRPr kumimoji="1" lang="ja-JP" altLang="en-US" sz="1100" b="1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smtClean="0"/>
                        <a:t>500</a:t>
                      </a:r>
                      <a:endParaRPr kumimoji="1" lang="ja-JP" altLang="en-US" sz="1100" b="1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  <a:tr h="31129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smtClean="0"/>
                        <a:t>222</a:t>
                      </a:r>
                      <a:endParaRPr kumimoji="1" lang="ja-JP" altLang="en-US" sz="11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smtClean="0"/>
                        <a:t>400</a:t>
                      </a:r>
                      <a:endParaRPr kumimoji="1" lang="ja-JP" altLang="en-US" sz="1100" b="1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smtClean="0"/>
                        <a:t>600</a:t>
                      </a:r>
                      <a:endParaRPr kumimoji="1" lang="ja-JP" altLang="en-US" sz="1100" b="1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98201"/>
                  </a:ext>
                </a:extLst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 bwMode="auto">
          <a:xfrm>
            <a:off x="5127481" y="2727787"/>
            <a:ext cx="1112458" cy="101436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0" name="正方形/長方形 39"/>
          <p:cNvSpPr/>
          <p:nvPr/>
        </p:nvSpPr>
        <p:spPr bwMode="auto">
          <a:xfrm>
            <a:off x="6424042" y="4311964"/>
            <a:ext cx="1134132" cy="10461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4" name="正方形/長方形 43"/>
          <p:cNvSpPr/>
          <p:nvPr/>
        </p:nvSpPr>
        <p:spPr bwMode="auto">
          <a:xfrm>
            <a:off x="373905" y="2369992"/>
            <a:ext cx="8545194" cy="4083343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59268" y="2093122"/>
            <a:ext cx="3888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>
                <a:solidFill>
                  <a:schemeClr val="bg2">
                    <a:lumMod val="50000"/>
                  </a:schemeClr>
                </a:solidFill>
                <a:latin typeface="+mn-ea"/>
              </a:rPr>
              <a:t>他メニュー参照</a:t>
            </a: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2931850" y="5368502"/>
            <a:ext cx="1179635" cy="35380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b="1" smtClean="0">
                <a:solidFill>
                  <a:schemeClr val="bg1"/>
                </a:solidFill>
                <a:latin typeface="+mn-ea"/>
              </a:rPr>
              <a:t>AAA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2931849" y="5711961"/>
            <a:ext cx="1179635" cy="3538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b="1" smtClean="0">
                <a:latin typeface="+mn-ea"/>
              </a:rPr>
              <a:t>BBB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2940687" y="4303178"/>
            <a:ext cx="1170797" cy="173982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0" name="左中かっこ 49"/>
          <p:cNvSpPr/>
          <p:nvPr/>
        </p:nvSpPr>
        <p:spPr bwMode="auto">
          <a:xfrm>
            <a:off x="2639577" y="5397406"/>
            <a:ext cx="268654" cy="659278"/>
          </a:xfrm>
          <a:prstGeom prst="leftBrace">
            <a:avLst/>
          </a:prstGeom>
          <a:noFill/>
          <a:ln w="28575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07129" y="5592425"/>
            <a:ext cx="2043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b="1" smtClean="0">
                <a:solidFill>
                  <a:srgbClr val="FF0000"/>
                </a:solidFill>
                <a:latin typeface="+mn-ea"/>
              </a:rPr>
              <a:t>プルダウン</a:t>
            </a:r>
            <a:endParaRPr lang="ja-JP" altLang="en-US" sz="1400" b="1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39" name="カギ線コネクタ 38"/>
          <p:cNvCxnSpPr>
            <a:stCxn id="16" idx="2"/>
            <a:endCxn id="14" idx="0"/>
          </p:cNvCxnSpPr>
          <p:nvPr/>
        </p:nvCxnSpPr>
        <p:spPr bwMode="auto">
          <a:xfrm rot="16200000" flipH="1">
            <a:off x="2216281" y="2993372"/>
            <a:ext cx="612009" cy="200760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カギ線コネクタ 47"/>
          <p:cNvCxnSpPr>
            <a:stCxn id="17" idx="2"/>
            <a:endCxn id="15" idx="0"/>
          </p:cNvCxnSpPr>
          <p:nvPr/>
        </p:nvCxnSpPr>
        <p:spPr bwMode="auto">
          <a:xfrm rot="16200000" flipH="1">
            <a:off x="4050679" y="3683827"/>
            <a:ext cx="606605" cy="64931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カギ線コネクタ 50"/>
          <p:cNvCxnSpPr>
            <a:stCxn id="30" idx="2"/>
            <a:endCxn id="40" idx="0"/>
          </p:cNvCxnSpPr>
          <p:nvPr/>
        </p:nvCxnSpPr>
        <p:spPr bwMode="auto">
          <a:xfrm rot="16200000" flipH="1">
            <a:off x="6052502" y="3373357"/>
            <a:ext cx="569815" cy="130739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角丸四角形 30"/>
          <p:cNvSpPr/>
          <p:nvPr/>
        </p:nvSpPr>
        <p:spPr bwMode="auto">
          <a:xfrm>
            <a:off x="251520" y="732749"/>
            <a:ext cx="8589493" cy="1148295"/>
          </a:xfrm>
          <a:prstGeom prst="roundRect">
            <a:avLst>
              <a:gd name="adj" fmla="val 8202"/>
            </a:avLst>
          </a:prstGeom>
          <a:solidFill>
            <a:srgbClr val="0058C9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54000" tIns="72000" rIns="54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000" b="1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メニュー</a:t>
            </a:r>
            <a:r>
              <a:rPr lang="ja-JP" altLang="en-US" sz="20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項目の作成時に、</a:t>
            </a:r>
            <a:r>
              <a:rPr lang="ja-JP" altLang="en-US" sz="2000" b="1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「他メニュー参照」</a:t>
            </a:r>
            <a:r>
              <a:rPr lang="en-US" altLang="ja-JP" sz="2000" b="1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(※)</a:t>
            </a:r>
            <a:r>
              <a:rPr lang="ja-JP" altLang="en-US" sz="2000" b="1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でパラメータシートまた</a:t>
            </a:r>
            <a:r>
              <a:rPr lang="ja-JP" altLang="en-US" sz="2000" b="1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は</a:t>
            </a:r>
            <a:r>
              <a:rPr lang="ja-JP" altLang="en-US" sz="20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データシートの項目を指定</a:t>
            </a:r>
            <a:r>
              <a:rPr lang="ja-JP" altLang="en-US" sz="2000" b="1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することで</a:t>
            </a:r>
            <a:r>
              <a:rPr lang="ja-JP" altLang="en-US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、パラメータ入力</a:t>
            </a:r>
            <a:r>
              <a:rPr lang="ja-JP" altLang="en-US" sz="20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時にプルダウン選択が可能となります。</a:t>
            </a:r>
            <a:endParaRPr lang="ja-JP" altLang="en-US" sz="2000" b="1" dirty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endParaRPr lang="ja-JP" altLang="en-US" sz="2000" b="1" dirty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角丸四角形吹き出し 2"/>
          <p:cNvSpPr/>
          <p:nvPr/>
        </p:nvSpPr>
        <p:spPr bwMode="auto">
          <a:xfrm>
            <a:off x="5170305" y="5530538"/>
            <a:ext cx="2930087" cy="747963"/>
          </a:xfrm>
          <a:prstGeom prst="wedgeRoundRectCallout">
            <a:avLst>
              <a:gd name="adj1" fmla="val -81861"/>
              <a:gd name="adj2" fmla="val -29301"/>
              <a:gd name="adj3" fmla="val 16667"/>
            </a:avLst>
          </a:prstGeom>
          <a:solidFill>
            <a:srgbClr val="FFFF99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323313" y="5604754"/>
            <a:ext cx="2692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>
                <a:solidFill>
                  <a:srgbClr val="FF0000"/>
                </a:solidFill>
              </a:rPr>
              <a:t>他メニュー参照を使用することで、</a:t>
            </a:r>
            <a:endParaRPr lang="en-US" altLang="ja-JP" sz="1200" b="1">
              <a:solidFill>
                <a:srgbClr val="FF0000"/>
              </a:solidFill>
            </a:endParaRPr>
          </a:p>
          <a:p>
            <a:r>
              <a:rPr lang="ja-JP" altLang="en-US" sz="1200" b="1">
                <a:solidFill>
                  <a:srgbClr val="FF0000"/>
                </a:solidFill>
              </a:rPr>
              <a:t>作業シートへの入力ミス</a:t>
            </a:r>
            <a:r>
              <a:rPr lang="ja-JP" altLang="en-US" sz="1200" b="1" smtClean="0">
                <a:solidFill>
                  <a:srgbClr val="FF0000"/>
                </a:solidFill>
              </a:rPr>
              <a:t>、</a:t>
            </a:r>
            <a:endParaRPr lang="en-US" altLang="ja-JP" sz="1200" b="1" smtClean="0">
              <a:solidFill>
                <a:srgbClr val="FF0000"/>
              </a:solidFill>
            </a:endParaRPr>
          </a:p>
          <a:p>
            <a:r>
              <a:rPr lang="ja-JP" altLang="en-US" sz="1200" b="1" smtClean="0">
                <a:solidFill>
                  <a:srgbClr val="FF0000"/>
                </a:solidFill>
              </a:rPr>
              <a:t>表記</a:t>
            </a:r>
            <a:r>
              <a:rPr lang="ja-JP" altLang="en-US" sz="1200" b="1">
                <a:solidFill>
                  <a:srgbClr val="FF0000"/>
                </a:solidFill>
              </a:rPr>
              <a:t>ブレの防止</a:t>
            </a:r>
            <a:r>
              <a:rPr lang="ja-JP" altLang="en-US" sz="1200" b="1" smtClean="0">
                <a:solidFill>
                  <a:srgbClr val="FF0000"/>
                </a:solidFill>
              </a:rPr>
              <a:t>が可能</a:t>
            </a:r>
            <a:r>
              <a:rPr lang="ja-JP" altLang="en-US" sz="1200" b="1">
                <a:solidFill>
                  <a:srgbClr val="FF0000"/>
                </a:solidFill>
              </a:rPr>
              <a:t>です。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908230" y="1939929"/>
            <a:ext cx="6338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ja-JP" sz="1200" b="1" smtClean="0">
                <a:latin typeface="+mn-ea"/>
              </a:rPr>
              <a:t>(※)</a:t>
            </a:r>
            <a:r>
              <a:rPr lang="ja-JP" altLang="en-US" sz="1200" b="1" smtClean="0">
                <a:latin typeface="+mn-ea"/>
              </a:rPr>
              <a:t>「他</a:t>
            </a:r>
            <a:r>
              <a:rPr lang="ja-JP" altLang="en-US" sz="1200" b="1">
                <a:latin typeface="+mn-ea"/>
              </a:rPr>
              <a:t>メニュー</a:t>
            </a:r>
            <a:r>
              <a:rPr lang="ja-JP" altLang="en-US" sz="1200" b="1" smtClean="0">
                <a:latin typeface="+mn-ea"/>
              </a:rPr>
              <a:t>参照」の詳細</a:t>
            </a:r>
            <a:r>
              <a:rPr lang="ja-JP" altLang="en-US" sz="1200" b="1">
                <a:latin typeface="+mn-ea"/>
              </a:rPr>
              <a:t>は</a:t>
            </a:r>
            <a:r>
              <a:rPr lang="ja-JP" altLang="en-US" sz="1200" b="1">
                <a:latin typeface="+mn-ea"/>
                <a:hlinkClick r:id="rId2"/>
              </a:rPr>
              <a:t>利用マニュアル</a:t>
            </a:r>
            <a:r>
              <a:rPr lang="en-US" altLang="ja-JP" sz="1200" b="1">
                <a:latin typeface="+mn-ea"/>
                <a:hlinkClick r:id="rId2"/>
              </a:rPr>
              <a:t>(</a:t>
            </a:r>
            <a:r>
              <a:rPr lang="ja-JP" altLang="en-US" sz="1200" b="1">
                <a:latin typeface="+mn-ea"/>
                <a:hlinkClick r:id="rId2"/>
              </a:rPr>
              <a:t>メニュー作成機能</a:t>
            </a:r>
            <a:r>
              <a:rPr lang="en-US" altLang="ja-JP" sz="1200" b="1">
                <a:latin typeface="+mn-ea"/>
                <a:hlinkClick r:id="rId2"/>
              </a:rPr>
              <a:t>)</a:t>
            </a:r>
            <a:r>
              <a:rPr lang="ja-JP" altLang="en-US" sz="1200" b="1">
                <a:latin typeface="+mn-ea"/>
              </a:rPr>
              <a:t>をご覧ください。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218247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632"/>
            <a:ext cx="8784000" cy="468000"/>
          </a:xfrm>
        </p:spPr>
        <p:txBody>
          <a:bodyPr/>
          <a:lstStyle/>
          <a:p>
            <a:r>
              <a:rPr lang="en-US" altLang="ja-JP" smtClean="0"/>
              <a:t>3.11 </a:t>
            </a:r>
            <a:r>
              <a:rPr lang="ja-JP" altLang="en-US" dirty="0"/>
              <a:t>参照用</a:t>
            </a:r>
            <a:r>
              <a:rPr lang="ja-JP" altLang="en-US" dirty="0" smtClean="0"/>
              <a:t>パラメータシート（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 </a:t>
            </a:r>
            <a:endParaRPr lang="en-US" altLang="ja-JP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01132" y="2237489"/>
            <a:ext cx="4573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smtClean="0">
                <a:solidFill>
                  <a:schemeClr val="bg2">
                    <a:lumMod val="50000"/>
                  </a:schemeClr>
                </a:solidFill>
              </a:rPr>
              <a:t>参照用パラメータシート</a:t>
            </a:r>
            <a:endParaRPr lang="ja-JP" altLang="en-US" sz="12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28" name="グループ化 27"/>
          <p:cNvGrpSpPr/>
          <p:nvPr/>
        </p:nvGrpSpPr>
        <p:grpSpPr>
          <a:xfrm>
            <a:off x="188299" y="2499608"/>
            <a:ext cx="5519603" cy="3307966"/>
            <a:chOff x="134356" y="2507089"/>
            <a:chExt cx="5519603" cy="3307966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1347189" y="2507089"/>
              <a:ext cx="4306770" cy="3307966"/>
              <a:chOff x="467430" y="2019687"/>
              <a:chExt cx="3744520" cy="2993533"/>
            </a:xfrm>
          </p:grpSpPr>
          <p:pic>
            <p:nvPicPr>
              <p:cNvPr id="6" name="図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430" y="2019687"/>
                <a:ext cx="3744520" cy="2883711"/>
              </a:xfrm>
              <a:prstGeom prst="rect">
                <a:avLst/>
              </a:prstGeom>
            </p:spPr>
          </p:pic>
          <p:sp>
            <p:nvSpPr>
              <p:cNvPr id="7" name="正方形/長方形 6"/>
              <p:cNvSpPr/>
              <p:nvPr/>
            </p:nvSpPr>
            <p:spPr bwMode="auto">
              <a:xfrm>
                <a:off x="467430" y="2019687"/>
                <a:ext cx="3744520" cy="2993533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50000"/>
                  </a:schemeClr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  <p:sp>
          <p:nvSpPr>
            <p:cNvPr id="9" name="角丸四角形 8"/>
            <p:cNvSpPr/>
            <p:nvPr/>
          </p:nvSpPr>
          <p:spPr bwMode="auto">
            <a:xfrm>
              <a:off x="1523657" y="3599459"/>
              <a:ext cx="1063245" cy="241020"/>
            </a:xfrm>
            <a:prstGeom prst="roundRect">
              <a:avLst>
                <a:gd name="adj" fmla="val 6391"/>
              </a:avLst>
            </a:prstGeom>
            <a:noFill/>
            <a:ln w="48260">
              <a:solidFill>
                <a:srgbClr val="FF505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2740583" y="3599459"/>
              <a:ext cx="1138189" cy="241019"/>
            </a:xfrm>
            <a:prstGeom prst="roundRect">
              <a:avLst/>
            </a:prstGeom>
            <a:noFill/>
            <a:ln w="48260">
              <a:solidFill>
                <a:srgbClr val="FF505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cxnSp>
          <p:nvCxnSpPr>
            <p:cNvPr id="13" name="カギ線コネクタ 12"/>
            <p:cNvCxnSpPr>
              <a:stCxn id="15" idx="0"/>
              <a:endCxn id="9" idx="1"/>
            </p:cNvCxnSpPr>
            <p:nvPr/>
          </p:nvCxnSpPr>
          <p:spPr bwMode="auto">
            <a:xfrm rot="5400000" flipH="1" flipV="1">
              <a:off x="1046949" y="3445595"/>
              <a:ext cx="202333" cy="751083"/>
            </a:xfrm>
            <a:prstGeom prst="bentConnector2">
              <a:avLst/>
            </a:prstGeom>
            <a:solidFill>
              <a:schemeClr val="bg1"/>
            </a:solidFill>
            <a:ln w="48260" cap="flat" cmpd="sng" algn="ctr">
              <a:solidFill>
                <a:srgbClr val="FF505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" name="テキスト ボックス 14"/>
            <p:cNvSpPr txBox="1"/>
            <p:nvPr/>
          </p:nvSpPr>
          <p:spPr>
            <a:xfrm>
              <a:off x="134356" y="3922302"/>
              <a:ext cx="12764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b="1" smtClean="0">
                  <a:solidFill>
                    <a:srgbClr val="FF0000"/>
                  </a:solidFill>
                </a:rPr>
                <a:t>ホスト名を選択</a:t>
              </a:r>
              <a:endParaRPr kumimoji="1" lang="en-US" altLang="ja-JP" sz="1200" b="1" smtClean="0">
                <a:solidFill>
                  <a:srgbClr val="FF0000"/>
                </a:solidFill>
              </a:endParaRPr>
            </a:p>
          </p:txBody>
        </p:sp>
        <p:cxnSp>
          <p:nvCxnSpPr>
            <p:cNvPr id="25" name="カギ線コネクタ 24"/>
            <p:cNvCxnSpPr>
              <a:stCxn id="27" idx="1"/>
              <a:endCxn id="24" idx="2"/>
            </p:cNvCxnSpPr>
            <p:nvPr/>
          </p:nvCxnSpPr>
          <p:spPr bwMode="auto">
            <a:xfrm rot="10800000">
              <a:off x="3309678" y="3840479"/>
              <a:ext cx="875330" cy="378221"/>
            </a:xfrm>
            <a:prstGeom prst="bentConnector2">
              <a:avLst/>
            </a:prstGeom>
            <a:solidFill>
              <a:schemeClr val="bg1"/>
            </a:solidFill>
            <a:ln w="48260" cap="flat" cmpd="sng" algn="ctr">
              <a:solidFill>
                <a:srgbClr val="FF505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7" name="テキスト ボックス 26"/>
            <p:cNvSpPr txBox="1"/>
            <p:nvPr/>
          </p:nvSpPr>
          <p:spPr>
            <a:xfrm>
              <a:off x="4185008" y="4080199"/>
              <a:ext cx="12906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b="1" smtClean="0">
                  <a:solidFill>
                    <a:srgbClr val="FF0000"/>
                  </a:solidFill>
                </a:rPr>
                <a:t>基準日時を入力</a:t>
              </a:r>
              <a:endParaRPr kumimoji="1" lang="ja-JP" altLang="en-US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-433459" y="5980573"/>
            <a:ext cx="9402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ja-JP" altLang="en-US" smtClean="0"/>
              <a:t>基</a:t>
            </a:r>
            <a:r>
              <a:rPr lang="ja-JP" altLang="en-US"/>
              <a:t>準日時を指定せずに検索すると</a:t>
            </a:r>
            <a:r>
              <a:rPr lang="ja-JP" altLang="en-US" smtClean="0"/>
              <a:t>、最新</a:t>
            </a:r>
            <a:r>
              <a:rPr lang="ja-JP" altLang="en-US"/>
              <a:t>の基準日のデータが表示されます。</a:t>
            </a:r>
            <a:endParaRPr lang="en-US" altLang="ja-JP"/>
          </a:p>
        </p:txBody>
      </p:sp>
      <p:sp>
        <p:nvSpPr>
          <p:cNvPr id="16" name="角丸四角形 15"/>
          <p:cNvSpPr/>
          <p:nvPr/>
        </p:nvSpPr>
        <p:spPr bwMode="auto">
          <a:xfrm>
            <a:off x="179512" y="715274"/>
            <a:ext cx="8493534" cy="1334489"/>
          </a:xfrm>
          <a:prstGeom prst="roundRect">
            <a:avLst>
              <a:gd name="adj" fmla="val 8202"/>
            </a:avLst>
          </a:prstGeom>
          <a:solidFill>
            <a:srgbClr val="0058C9"/>
          </a:solidFill>
          <a:ln>
            <a:solidFill>
              <a:schemeClr val="accent1"/>
            </a:solidFill>
          </a:ln>
          <a:effectLst/>
          <a:extLst/>
        </p:spPr>
        <p:txBody>
          <a:bodyPr rot="0" spcFirstLastPara="0" vertOverflow="overflow" horzOverflow="overflow" vert="horz" wrap="square" lIns="54000" tIns="72000" rIns="54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4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ホスト用メニューグループのパラメータシートから</a:t>
            </a:r>
            <a:endParaRPr lang="en-US" altLang="ja-JP" sz="2400" b="1" smtClean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ja-JP" altLang="en-US" sz="24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「</a:t>
            </a:r>
            <a:r>
              <a:rPr lang="ja-JP" altLang="en-US" sz="2400" b="1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ホスト名</a:t>
            </a:r>
            <a:r>
              <a:rPr lang="ja-JP" altLang="en-US" sz="24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」・「</a:t>
            </a:r>
            <a:r>
              <a:rPr lang="ja-JP" altLang="en-US" sz="2400" b="1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基準日時</a:t>
            </a:r>
            <a:r>
              <a:rPr lang="ja-JP" altLang="en-US" sz="24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」をキーとして、</a:t>
            </a:r>
            <a:endParaRPr lang="en-US" altLang="ja-JP" sz="2400" b="1" smtClean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ja-JP" altLang="en-US" sz="2400" b="1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任意の</a:t>
            </a:r>
            <a:r>
              <a:rPr lang="ja-JP" altLang="en-US" sz="2400" b="1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時点</a:t>
            </a:r>
            <a:r>
              <a:rPr lang="ja-JP" altLang="en-US" sz="24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のパラメータを検索できます。</a:t>
            </a:r>
            <a:endParaRPr lang="en-US" altLang="ja-JP" sz="2400" b="1" smtClean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806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5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80680"/>
            <a:ext cx="8784000" cy="468000"/>
          </a:xfrm>
        </p:spPr>
        <p:txBody>
          <a:bodyPr/>
          <a:lstStyle/>
          <a:p>
            <a:r>
              <a:rPr lang="en-US" altLang="ja-JP" smtClean="0"/>
              <a:t>3.11 </a:t>
            </a:r>
            <a:r>
              <a:rPr lang="ja-JP" altLang="en-US" smtClean="0"/>
              <a:t>参照用</a:t>
            </a:r>
            <a:r>
              <a:rPr lang="ja-JP" altLang="en-US" dirty="0"/>
              <a:t>パラメータシート</a:t>
            </a:r>
            <a:r>
              <a:rPr lang="ja-JP" altLang="en-US" dirty="0" smtClean="0"/>
              <a:t>（</a:t>
            </a:r>
            <a:r>
              <a:rPr lang="en-US" altLang="ja-JP" dirty="0"/>
              <a:t>2</a:t>
            </a:r>
            <a:r>
              <a:rPr lang="en-US" altLang="ja-JP" dirty="0" smtClean="0"/>
              <a:t>/2</a:t>
            </a:r>
            <a:r>
              <a:rPr lang="ja-JP" altLang="en-US" dirty="0"/>
              <a:t>） 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07504" y="692621"/>
            <a:ext cx="9036496" cy="5544691"/>
          </a:xfrm>
        </p:spPr>
        <p:txBody>
          <a:bodyPr>
            <a:normAutofit/>
          </a:bodyPr>
          <a:lstStyle/>
          <a:p>
            <a:pPr lvl="1"/>
            <a:r>
              <a:rPr lang="ja-JP" altLang="en-US" sz="2000" smtClean="0"/>
              <a:t>基</a:t>
            </a:r>
            <a:r>
              <a:rPr lang="ja-JP" altLang="en-US" sz="2000"/>
              <a:t>準</a:t>
            </a:r>
            <a:r>
              <a:rPr lang="ja-JP" altLang="en-US" sz="2000" smtClean="0"/>
              <a:t>日時</a:t>
            </a:r>
            <a:endParaRPr lang="en-US" altLang="ja-JP" sz="2000" dirty="0" smtClean="0"/>
          </a:p>
          <a:p>
            <a:pPr marL="360000" lvl="2" indent="0">
              <a:buNone/>
            </a:pPr>
            <a:r>
              <a:rPr lang="ja-JP" altLang="en-US" sz="2000" dirty="0" smtClean="0"/>
              <a:t>⇒</a:t>
            </a:r>
            <a:r>
              <a:rPr lang="ja-JP" altLang="en-US" sz="1600" dirty="0" smtClean="0"/>
              <a:t> 該当</a:t>
            </a:r>
            <a:r>
              <a:rPr lang="ja-JP" altLang="en-US" sz="1600" dirty="0"/>
              <a:t>のオペレーションが過去に一度でも実行されたことがあれば「最終実行日時」、一度も実行されたことがなければ「実施予定日時」が</a:t>
            </a:r>
            <a:r>
              <a:rPr lang="ja-JP" altLang="en-US" sz="1600" dirty="0" smtClean="0"/>
              <a:t>「基準</a:t>
            </a:r>
            <a:r>
              <a:rPr lang="ja-JP" altLang="en-US" sz="1600" dirty="0"/>
              <a:t>日時」と</a:t>
            </a:r>
            <a:r>
              <a:rPr lang="ja-JP" altLang="en-US" sz="1600"/>
              <a:t>なります</a:t>
            </a:r>
            <a:r>
              <a:rPr lang="ja-JP" altLang="en-US" sz="1600" smtClean="0"/>
              <a:t>。</a:t>
            </a:r>
            <a:endParaRPr lang="en-US" altLang="ja-JP" sz="1200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endParaRPr lang="en-US" altLang="ja-JP" sz="1700" dirty="0" smtClean="0"/>
          </a:p>
          <a:p>
            <a:pPr lvl="1"/>
            <a:endParaRPr lang="en-US" altLang="ja-JP" sz="1700" dirty="0"/>
          </a:p>
          <a:p>
            <a:pPr lvl="1"/>
            <a:endParaRPr lang="en-US" altLang="ja-JP" sz="1700" dirty="0" smtClean="0"/>
          </a:p>
          <a:p>
            <a:pPr lvl="1"/>
            <a:endParaRPr lang="en-US" altLang="ja-JP" sz="1700" dirty="0"/>
          </a:p>
          <a:p>
            <a:pPr lvl="1"/>
            <a:endParaRPr lang="en-US" altLang="ja-JP" sz="1700" dirty="0" smtClean="0"/>
          </a:p>
          <a:p>
            <a:pPr lvl="1"/>
            <a:endParaRPr lang="en-US" altLang="ja-JP" sz="1700" dirty="0" smtClean="0"/>
          </a:p>
          <a:p>
            <a:pPr lvl="1"/>
            <a:endParaRPr lang="en-US" altLang="ja-JP" sz="1700" dirty="0"/>
          </a:p>
          <a:p>
            <a:pPr lvl="1"/>
            <a:endParaRPr lang="en-US" altLang="ja-JP" sz="1700" dirty="0" smtClean="0"/>
          </a:p>
          <a:p>
            <a:pPr lvl="1"/>
            <a:endParaRPr lang="en-US" altLang="ja-JP" sz="1400" dirty="0" smtClean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032415"/>
              </p:ext>
            </p:extLst>
          </p:nvPr>
        </p:nvGraphicFramePr>
        <p:xfrm>
          <a:off x="305595" y="2276872"/>
          <a:ext cx="8557145" cy="1656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13">
                  <a:extLst>
                    <a:ext uri="{9D8B030D-6E8A-4147-A177-3AD203B41FA5}">
                      <a16:colId xmlns:a16="http://schemas.microsoft.com/office/drawing/2014/main" val="350245352"/>
                    </a:ext>
                  </a:extLst>
                </a:gridCol>
                <a:gridCol w="1241921">
                  <a:extLst>
                    <a:ext uri="{9D8B030D-6E8A-4147-A177-3AD203B41FA5}">
                      <a16:colId xmlns:a16="http://schemas.microsoft.com/office/drawing/2014/main" val="1731188118"/>
                    </a:ext>
                  </a:extLst>
                </a:gridCol>
                <a:gridCol w="1719673">
                  <a:extLst>
                    <a:ext uri="{9D8B030D-6E8A-4147-A177-3AD203B41FA5}">
                      <a16:colId xmlns:a16="http://schemas.microsoft.com/office/drawing/2014/main" val="1568563340"/>
                    </a:ext>
                  </a:extLst>
                </a:gridCol>
                <a:gridCol w="1728473">
                  <a:extLst>
                    <a:ext uri="{9D8B030D-6E8A-4147-A177-3AD203B41FA5}">
                      <a16:colId xmlns:a16="http://schemas.microsoft.com/office/drawing/2014/main" val="792830365"/>
                    </a:ext>
                  </a:extLst>
                </a:gridCol>
                <a:gridCol w="1535430">
                  <a:extLst>
                    <a:ext uri="{9D8B030D-6E8A-4147-A177-3AD203B41FA5}">
                      <a16:colId xmlns:a16="http://schemas.microsoft.com/office/drawing/2014/main" val="3007700458"/>
                    </a:ext>
                  </a:extLst>
                </a:gridCol>
                <a:gridCol w="1874435">
                  <a:extLst>
                    <a:ext uri="{9D8B030D-6E8A-4147-A177-3AD203B41FA5}">
                      <a16:colId xmlns:a16="http://schemas.microsoft.com/office/drawing/2014/main" val="3579663190"/>
                    </a:ext>
                  </a:extLst>
                </a:gridCol>
              </a:tblGrid>
              <a:tr h="4140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No</a:t>
                      </a:r>
                      <a:endParaRPr kumimoji="1" lang="ja-JP" alt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smtClean="0"/>
                        <a:t>対象ホスト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smtClean="0"/>
                        <a:t>オペレーション名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smtClean="0"/>
                        <a:t>実施予定日時</a:t>
                      </a:r>
                      <a:endParaRPr kumimoji="1" lang="ja-JP" altLang="en-US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smtClean="0">
                          <a:effectLst/>
                        </a:rPr>
                        <a:t>最終実行日時</a:t>
                      </a:r>
                      <a:endParaRPr kumimoji="1" lang="ja-JP" altLang="en-US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500" b="1" dirty="0" smtClean="0">
                          <a:solidFill>
                            <a:srgbClr val="FF0000"/>
                          </a:solidFill>
                          <a:effectLst/>
                        </a:rPr>
                        <a:t>基準日時</a:t>
                      </a:r>
                      <a:endParaRPr kumimoji="1" lang="ja-JP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631440"/>
                  </a:ext>
                </a:extLst>
              </a:tr>
              <a:tr h="4140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1</a:t>
                      </a:r>
                      <a:endParaRPr kumimoji="1" lang="ja-JP" alt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smtClean="0"/>
                        <a:t>ホスト</a:t>
                      </a:r>
                      <a:r>
                        <a:rPr kumimoji="1" lang="en-US" altLang="ja-JP" sz="140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オペレーション</a:t>
                      </a:r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9/1</a:t>
                      </a:r>
                      <a:r>
                        <a:rPr kumimoji="1" lang="ja-JP" altLang="en-US" sz="1400" baseline="0" smtClean="0"/>
                        <a:t> </a:t>
                      </a:r>
                      <a:r>
                        <a:rPr kumimoji="1" lang="en-US" altLang="ja-JP" sz="1400" baseline="0" smtClean="0"/>
                        <a:t>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9/15</a:t>
                      </a:r>
                      <a:r>
                        <a:rPr kumimoji="1" lang="ja-JP" altLang="en-US" sz="1400" baseline="0" smtClean="0"/>
                        <a:t> </a:t>
                      </a:r>
                      <a:r>
                        <a:rPr kumimoji="1" lang="en-US" altLang="ja-JP" sz="1400" baseline="0" smtClean="0"/>
                        <a:t>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b="1" smtClean="0">
                          <a:solidFill>
                            <a:srgbClr val="FF0000"/>
                          </a:solidFill>
                        </a:rPr>
                        <a:t>9/15 00:00:00</a:t>
                      </a:r>
                      <a:endParaRPr kumimoji="1" lang="ja-JP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0046456"/>
                  </a:ext>
                </a:extLst>
              </a:tr>
              <a:tr h="4140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2</a:t>
                      </a:r>
                      <a:endParaRPr kumimoji="1" lang="ja-JP" alt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smtClean="0"/>
                        <a:t>ホスト</a:t>
                      </a:r>
                      <a:r>
                        <a:rPr kumimoji="1" lang="en-US" altLang="ja-JP" sz="1400" smtClean="0"/>
                        <a:t>A</a:t>
                      </a:r>
                      <a:endParaRPr kumimoji="1" lang="ja-JP" altLang="en-US" sz="140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オペレーション</a:t>
                      </a:r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11/1</a:t>
                      </a:r>
                      <a:r>
                        <a:rPr kumimoji="1" lang="ja-JP" altLang="en-US" sz="1400" baseline="0" smtClean="0"/>
                        <a:t> </a:t>
                      </a:r>
                      <a:r>
                        <a:rPr kumimoji="1" lang="en-US" altLang="ja-JP" sz="1400" baseline="0" smtClean="0"/>
                        <a:t>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b="1" smtClean="0">
                          <a:solidFill>
                            <a:srgbClr val="FF0000"/>
                          </a:solidFill>
                        </a:rPr>
                        <a:t>11/1 00:00:00</a:t>
                      </a:r>
                      <a:endParaRPr kumimoji="1" lang="ja-JP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690062"/>
                  </a:ext>
                </a:extLst>
              </a:tr>
              <a:tr h="4140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3</a:t>
                      </a:r>
                      <a:endParaRPr kumimoji="1" lang="ja-JP" alt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smtClean="0"/>
                        <a:t>ホスト</a:t>
                      </a:r>
                      <a:r>
                        <a:rPr kumimoji="1" lang="en-US" altLang="ja-JP" sz="1400" smtClean="0"/>
                        <a:t>A</a:t>
                      </a:r>
                      <a:endParaRPr kumimoji="1" lang="ja-JP" altLang="en-US" sz="140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オペレーション</a:t>
                      </a:r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12/24</a:t>
                      </a:r>
                      <a:r>
                        <a:rPr kumimoji="1" lang="ja-JP" altLang="en-US" sz="1400" baseline="0" smtClean="0"/>
                        <a:t> </a:t>
                      </a:r>
                      <a:r>
                        <a:rPr kumimoji="1" lang="en-US" altLang="ja-JP" sz="1400" baseline="0" smtClean="0"/>
                        <a:t>00:00:00</a:t>
                      </a:r>
                      <a:endParaRPr kumimoji="1" lang="ja-JP" altLang="en-US" sz="14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b="1" smtClean="0">
                          <a:solidFill>
                            <a:srgbClr val="FF0000"/>
                          </a:solidFill>
                        </a:rPr>
                        <a:t>12/24 </a:t>
                      </a:r>
                      <a:r>
                        <a:rPr kumimoji="1" lang="en-US" altLang="ja-JP" sz="1500" b="1" dirty="0" smtClean="0">
                          <a:solidFill>
                            <a:srgbClr val="FF0000"/>
                          </a:solidFill>
                        </a:rPr>
                        <a:t>00:00:00</a:t>
                      </a:r>
                      <a:endParaRPr kumimoji="1" lang="ja-JP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165402"/>
                  </a:ext>
                </a:extLst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193414" y="1974159"/>
            <a:ext cx="4176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smtClean="0"/>
              <a:t>基準日時の設定例</a:t>
            </a:r>
            <a:endParaRPr lang="ja-JP" altLang="en-US" sz="1400" b="1">
              <a:latin typeface="+mn-ea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3414" y="4046943"/>
            <a:ext cx="4176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smtClean="0">
                <a:latin typeface="+mn-ea"/>
              </a:rPr>
              <a:t>※No2,No3</a:t>
            </a:r>
            <a:r>
              <a:rPr lang="ja-JP" altLang="en-US" sz="1400" smtClean="0">
                <a:latin typeface="+mn-ea"/>
              </a:rPr>
              <a:t>のオペレーションは未実行</a:t>
            </a:r>
            <a:endParaRPr lang="en-US" altLang="ja-JP" sz="140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124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3.12 </a:t>
            </a:r>
            <a:r>
              <a:rPr lang="ja-JP" altLang="en-US" smtClean="0"/>
              <a:t>参照用</a:t>
            </a:r>
            <a:r>
              <a:rPr lang="ja-JP" altLang="en-US"/>
              <a:t>パラメータシートの</a:t>
            </a:r>
            <a:r>
              <a:rPr lang="ja-JP" altLang="en-US" smtClean="0"/>
              <a:t>利用例</a:t>
            </a:r>
            <a:r>
              <a:rPr lang="en-US" altLang="ja-JP" smtClean="0"/>
              <a:t>(1/5)</a:t>
            </a:r>
            <a:endParaRPr lang="en-US" altLang="ja-JP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4127" y="3462213"/>
            <a:ext cx="3001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smtClean="0"/>
              <a:t>【</a:t>
            </a:r>
            <a:r>
              <a:rPr lang="ja-JP" altLang="en-US" sz="1400" b="1" smtClean="0"/>
              <a:t>ホスト</a:t>
            </a:r>
            <a:r>
              <a:rPr lang="en-US" altLang="ja-JP" sz="1400" b="1" smtClean="0"/>
              <a:t>A</a:t>
            </a:r>
            <a:r>
              <a:rPr lang="ja-JP" altLang="en-US" sz="1400" b="1" smtClean="0"/>
              <a:t>の作業スケジュール</a:t>
            </a:r>
            <a:r>
              <a:rPr lang="en-US" altLang="ja-JP" sz="1400" b="1" smtClean="0"/>
              <a:t>】</a:t>
            </a:r>
            <a:endParaRPr lang="en-US" altLang="ja-JP" sz="1400" b="1" dirty="0"/>
          </a:p>
        </p:txBody>
      </p:sp>
      <p:sp>
        <p:nvSpPr>
          <p:cNvPr id="37" name="正方形/長方形 36"/>
          <p:cNvSpPr/>
          <p:nvPr/>
        </p:nvSpPr>
        <p:spPr bwMode="auto">
          <a:xfrm>
            <a:off x="263893" y="3727919"/>
            <a:ext cx="8215242" cy="268585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39" name="表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161392"/>
              </p:ext>
            </p:extLst>
          </p:nvPr>
        </p:nvGraphicFramePr>
        <p:xfrm>
          <a:off x="285234" y="1783530"/>
          <a:ext cx="8169038" cy="1327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683">
                  <a:extLst>
                    <a:ext uri="{9D8B030D-6E8A-4147-A177-3AD203B41FA5}">
                      <a16:colId xmlns:a16="http://schemas.microsoft.com/office/drawing/2014/main" val="2015867297"/>
                    </a:ext>
                  </a:extLst>
                </a:gridCol>
                <a:gridCol w="2242480">
                  <a:extLst>
                    <a:ext uri="{9D8B030D-6E8A-4147-A177-3AD203B41FA5}">
                      <a16:colId xmlns:a16="http://schemas.microsoft.com/office/drawing/2014/main" val="1568563340"/>
                    </a:ext>
                  </a:extLst>
                </a:gridCol>
                <a:gridCol w="2508248">
                  <a:extLst>
                    <a:ext uri="{9D8B030D-6E8A-4147-A177-3AD203B41FA5}">
                      <a16:colId xmlns:a16="http://schemas.microsoft.com/office/drawing/2014/main" val="792830365"/>
                    </a:ext>
                  </a:extLst>
                </a:gridCol>
                <a:gridCol w="1896627">
                  <a:extLst>
                    <a:ext uri="{9D8B030D-6E8A-4147-A177-3AD203B41FA5}">
                      <a16:colId xmlns:a16="http://schemas.microsoft.com/office/drawing/2014/main" val="3575549214"/>
                    </a:ext>
                  </a:extLst>
                </a:gridCol>
              </a:tblGrid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ホスト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オペレーション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smtClean="0"/>
                        <a:t>オペレーション</a:t>
                      </a:r>
                      <a:r>
                        <a:rPr kumimoji="1" lang="ja-JP" altLang="en-US" sz="1400" smtClean="0"/>
                        <a:t>基準</a:t>
                      </a:r>
                      <a:r>
                        <a:rPr kumimoji="1" lang="ja-JP" altLang="en-US" sz="1400" dirty="0" smtClean="0"/>
                        <a:t>日時</a:t>
                      </a:r>
                      <a:endParaRPr kumimoji="1" lang="ja-JP" alt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rgbClr val="FF0000"/>
                          </a:solidFill>
                        </a:rPr>
                        <a:t>パラメータ</a:t>
                      </a:r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631440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smtClean="0"/>
                        <a:t>ホスト</a:t>
                      </a:r>
                      <a:r>
                        <a:rPr kumimoji="1" lang="en-US" altLang="ja-JP" sz="140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オペレーション</a:t>
                      </a:r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9/15</a:t>
                      </a:r>
                      <a:r>
                        <a:rPr kumimoji="1" lang="en-US" altLang="ja-JP" sz="1400" baseline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AAA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046456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smtClean="0"/>
                        <a:t>ホスト</a:t>
                      </a:r>
                      <a:r>
                        <a:rPr kumimoji="1" lang="en-US" altLang="ja-JP" sz="140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オペレーション</a:t>
                      </a:r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11/1</a:t>
                      </a:r>
                      <a:r>
                        <a:rPr kumimoji="1" lang="en-US" altLang="ja-JP" sz="1400" baseline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BBB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0062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smtClean="0"/>
                        <a:t>ホスト</a:t>
                      </a:r>
                      <a:r>
                        <a:rPr kumimoji="1" lang="en-US" altLang="ja-JP" sz="140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オペレーション</a:t>
                      </a:r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12/24</a:t>
                      </a:r>
                      <a:r>
                        <a:rPr kumimoji="1" lang="en-US" altLang="ja-JP" sz="1400" baseline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CCC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7165402"/>
                  </a:ext>
                </a:extLst>
              </a:tr>
            </a:tbl>
          </a:graphicData>
        </a:graphic>
      </p:graphicFrame>
      <p:sp>
        <p:nvSpPr>
          <p:cNvPr id="40" name="テキスト ボックス 39"/>
          <p:cNvSpPr txBox="1"/>
          <p:nvPr/>
        </p:nvSpPr>
        <p:spPr>
          <a:xfrm>
            <a:off x="240629" y="1526704"/>
            <a:ext cx="2664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smtClean="0"/>
              <a:t>パラメータシート</a:t>
            </a:r>
            <a:endParaRPr lang="en-US" altLang="ja-JP" sz="1400" b="1" dirty="0"/>
          </a:p>
        </p:txBody>
      </p:sp>
      <p:cxnSp>
        <p:nvCxnSpPr>
          <p:cNvPr id="41" name="カギ線コネクタ 40"/>
          <p:cNvCxnSpPr>
            <a:stCxn id="42" idx="1"/>
            <a:endCxn id="43" idx="2"/>
          </p:cNvCxnSpPr>
          <p:nvPr/>
        </p:nvCxnSpPr>
        <p:spPr bwMode="auto">
          <a:xfrm rot="10800000">
            <a:off x="2925924" y="3068918"/>
            <a:ext cx="379315" cy="324323"/>
          </a:xfrm>
          <a:prstGeom prst="bentConnector2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テキスト ボックス 41"/>
          <p:cNvSpPr txBox="1"/>
          <p:nvPr/>
        </p:nvSpPr>
        <p:spPr>
          <a:xfrm>
            <a:off x="3305238" y="3254740"/>
            <a:ext cx="4422196" cy="276999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txBody>
          <a:bodyPr wrap="square" rtlCol="0" anchor="b">
            <a:spAutoFit/>
          </a:bodyPr>
          <a:lstStyle/>
          <a:p>
            <a:r>
              <a:rPr kumimoji="1" lang="en-US" altLang="ja-JP" sz="1200" smtClean="0"/>
              <a:t>“</a:t>
            </a:r>
            <a:r>
              <a:rPr kumimoji="1" lang="ja-JP" altLang="en-US" sz="1200" smtClean="0"/>
              <a:t>パラメータ</a:t>
            </a:r>
            <a:r>
              <a:rPr kumimoji="1" lang="en-US" altLang="ja-JP" sz="1200" smtClean="0"/>
              <a:t>A”</a:t>
            </a:r>
            <a:r>
              <a:rPr kumimoji="1" lang="ja-JP" altLang="en-US" sz="1200" smtClean="0"/>
              <a:t>をホストに対して設定するオペレーション</a:t>
            </a:r>
            <a:endParaRPr kumimoji="1" lang="ja-JP" altLang="en-US" sz="1200"/>
          </a:p>
        </p:txBody>
      </p:sp>
      <p:sp>
        <p:nvSpPr>
          <p:cNvPr id="43" name="正方形/長方形 42"/>
          <p:cNvSpPr/>
          <p:nvPr/>
        </p:nvSpPr>
        <p:spPr bwMode="auto">
          <a:xfrm>
            <a:off x="1826882" y="2103863"/>
            <a:ext cx="2198082" cy="965054"/>
          </a:xfrm>
          <a:prstGeom prst="rect">
            <a:avLst/>
          </a:prstGeom>
          <a:noFill/>
          <a:ln w="38100">
            <a:solidFill>
              <a:srgbClr val="FF505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357590" y="782259"/>
            <a:ext cx="8035154" cy="623987"/>
          </a:xfrm>
          <a:prstGeom prst="rect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solidFill>
              <a:schemeClr val="bg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7" name="コンテンツ プレースホルダー 2"/>
          <p:cNvSpPr txBox="1">
            <a:spLocks/>
          </p:cNvSpPr>
          <p:nvPr/>
        </p:nvSpPr>
        <p:spPr bwMode="gray">
          <a:xfrm>
            <a:off x="1094975" y="856279"/>
            <a:ext cx="6192860" cy="604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360000" lvl="2" indent="0">
              <a:buFont typeface="Arial" panose="020B0604020202020204" pitchFamily="34" charset="0"/>
              <a:buNone/>
            </a:pPr>
            <a:r>
              <a:rPr lang="en-US" altLang="ja-JP" sz="1800" b="1" u="sng" kern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10/1</a:t>
            </a:r>
            <a:r>
              <a:rPr lang="en-US" altLang="ja-JP" sz="1600" b="1" u="sng" kern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</a:t>
            </a:r>
            <a:r>
              <a:rPr lang="ja-JP" altLang="en-US" sz="1600" b="1" u="sng" kern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実行日</a:t>
            </a:r>
            <a:r>
              <a:rPr lang="en-US" altLang="ja-JP" sz="1600" b="1" u="sng" kern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)</a:t>
            </a:r>
            <a:r>
              <a:rPr lang="ja-JP" altLang="en-US" sz="1800" u="sng" kern="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にケース①～ケース④を実行します。</a:t>
            </a:r>
            <a:endParaRPr lang="ja-JP" altLang="en-US" sz="1800" u="sng" kern="0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48" name="楕円 47"/>
          <p:cNvSpPr/>
          <p:nvPr/>
        </p:nvSpPr>
        <p:spPr bwMode="auto">
          <a:xfrm>
            <a:off x="169547" y="657219"/>
            <a:ext cx="1018077" cy="833015"/>
          </a:xfrm>
          <a:prstGeom prst="ellipse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solidFill>
              <a:schemeClr val="bg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-137157" y="886102"/>
            <a:ext cx="1483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lvl="2" indent="0">
              <a:buNone/>
            </a:pPr>
            <a:r>
              <a:rPr lang="ja-JP" altLang="en-US" sz="1600" ker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前提条件</a:t>
            </a:r>
            <a:endParaRPr lang="ja-JP" altLang="en-US" sz="1400" kern="0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13" name="直線コネクタ 12"/>
          <p:cNvCxnSpPr/>
          <p:nvPr/>
        </p:nvCxnSpPr>
        <p:spPr bwMode="auto">
          <a:xfrm>
            <a:off x="1092464" y="5065035"/>
            <a:ext cx="0" cy="503363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テキスト ボックス 15"/>
          <p:cNvSpPr txBox="1"/>
          <p:nvPr/>
        </p:nvSpPr>
        <p:spPr>
          <a:xfrm>
            <a:off x="657670" y="5657894"/>
            <a:ext cx="107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smtClean="0"/>
              <a:t>9/15</a:t>
            </a:r>
            <a:endParaRPr kumimoji="1" lang="ja-JP" altLang="en-US" sz="1200" b="1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331947" y="5657894"/>
            <a:ext cx="107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smtClean="0"/>
              <a:t>11/1</a:t>
            </a:r>
            <a:endParaRPr kumimoji="1" lang="ja-JP" altLang="en-US" sz="16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618464" y="5632168"/>
            <a:ext cx="1198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smtClean="0"/>
              <a:t>12</a:t>
            </a:r>
            <a:r>
              <a:rPr kumimoji="1" lang="en-US" altLang="ja-JP" sz="1600" b="1" smtClean="0"/>
              <a:t>/24</a:t>
            </a:r>
            <a:endParaRPr kumimoji="1" lang="ja-JP" altLang="en-US" sz="16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2102" y="4763067"/>
            <a:ext cx="1374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smtClean="0">
                <a:solidFill>
                  <a:srgbClr val="FF0000"/>
                </a:solidFill>
              </a:rPr>
              <a:t>“AAA”</a:t>
            </a:r>
            <a:r>
              <a:rPr lang="ja-JP" altLang="en-US" sz="1200" b="1" smtClean="0"/>
              <a:t>を設定</a:t>
            </a:r>
            <a:endParaRPr lang="ja-JP" altLang="en-US" sz="1200" b="1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351837" y="4763067"/>
            <a:ext cx="1286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smtClean="0">
                <a:solidFill>
                  <a:srgbClr val="FF0000"/>
                </a:solidFill>
              </a:rPr>
              <a:t>“BBB”</a:t>
            </a:r>
            <a:r>
              <a:rPr lang="ja-JP" altLang="en-US" sz="1200" b="1" smtClean="0"/>
              <a:t>を設定</a:t>
            </a:r>
            <a:endParaRPr lang="ja-JP" altLang="en-US" sz="1200" b="1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702799" y="4714329"/>
            <a:ext cx="129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smtClean="0">
                <a:solidFill>
                  <a:srgbClr val="FF0000"/>
                </a:solidFill>
              </a:rPr>
              <a:t>“CCC</a:t>
            </a:r>
            <a:r>
              <a:rPr lang="en-US" altLang="ja-JP" sz="1400" b="1">
                <a:solidFill>
                  <a:srgbClr val="FF0000"/>
                </a:solidFill>
              </a:rPr>
              <a:t>”</a:t>
            </a:r>
            <a:r>
              <a:rPr lang="ja-JP" altLang="en-US" sz="1200" b="1"/>
              <a:t>を</a:t>
            </a:r>
            <a:r>
              <a:rPr lang="ja-JP" altLang="en-US" sz="1200" b="1" smtClean="0"/>
              <a:t>設定</a:t>
            </a:r>
            <a:endParaRPr lang="ja-JP" altLang="en-US" sz="1200" b="1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37504" y="4744558"/>
            <a:ext cx="738975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smtClean="0">
                <a:solidFill>
                  <a:schemeClr val="bg1"/>
                </a:solidFill>
              </a:rPr>
              <a:t>実行日</a:t>
            </a:r>
            <a:endParaRPr kumimoji="1" lang="ja-JP" altLang="en-US" sz="1400" b="1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339752" y="5657894"/>
            <a:ext cx="107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smtClean="0"/>
              <a:t>10</a:t>
            </a:r>
            <a:r>
              <a:rPr kumimoji="1" lang="en-US" altLang="ja-JP" sz="1600" b="1" smtClean="0"/>
              <a:t>/1</a:t>
            </a:r>
            <a:endParaRPr kumimoji="1" lang="ja-JP" altLang="en-US" sz="1600" b="1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142855" y="6109276"/>
            <a:ext cx="2328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smtClean="0">
                <a:solidFill>
                  <a:srgbClr val="00DA63"/>
                </a:solidFill>
              </a:rPr>
              <a:t>基準日時</a:t>
            </a:r>
            <a:r>
              <a:rPr kumimoji="1" lang="en-US" altLang="ja-JP" sz="1400" b="1" smtClean="0">
                <a:solidFill>
                  <a:srgbClr val="00DA63"/>
                </a:solidFill>
              </a:rPr>
              <a:t>(</a:t>
            </a:r>
            <a:r>
              <a:rPr kumimoji="1" lang="ja-JP" altLang="en-US" sz="1400" b="1" smtClean="0">
                <a:solidFill>
                  <a:srgbClr val="00DA63"/>
                </a:solidFill>
              </a:rPr>
              <a:t>時間は省略</a:t>
            </a:r>
            <a:r>
              <a:rPr kumimoji="1" lang="en-US" altLang="ja-JP" sz="1400" b="1" smtClean="0">
                <a:solidFill>
                  <a:srgbClr val="00DA63"/>
                </a:solidFill>
              </a:rPr>
              <a:t>)</a:t>
            </a:r>
            <a:endParaRPr kumimoji="1" lang="ja-JP" altLang="en-US" sz="1600" b="1">
              <a:solidFill>
                <a:srgbClr val="00DA63"/>
              </a:solidFill>
            </a:endParaRPr>
          </a:p>
        </p:txBody>
      </p:sp>
      <p:sp>
        <p:nvSpPr>
          <p:cNvPr id="46" name="角丸四角形 45"/>
          <p:cNvSpPr/>
          <p:nvPr/>
        </p:nvSpPr>
        <p:spPr bwMode="auto">
          <a:xfrm>
            <a:off x="699129" y="5632438"/>
            <a:ext cx="7664008" cy="39000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22398" y="4344295"/>
            <a:ext cx="210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オペレーション</a:t>
            </a:r>
            <a:r>
              <a:rPr lang="en-US" altLang="ja-JP" sz="1400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</a:t>
            </a:r>
            <a:endParaRPr lang="ja-JP" altLang="en-US" sz="14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306879" y="4357285"/>
            <a:ext cx="2106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オペレーション</a:t>
            </a:r>
            <a:r>
              <a:rPr lang="en-US" altLang="ja-JP" sz="1400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</a:t>
            </a:r>
            <a:endParaRPr lang="ja-JP" altLang="en-US" sz="14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533169" y="4357334"/>
            <a:ext cx="2209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オペレーション</a:t>
            </a:r>
            <a:r>
              <a:rPr lang="en-US" altLang="ja-JP" sz="1400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</a:t>
            </a:r>
            <a:endParaRPr lang="ja-JP" altLang="en-US" sz="14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019299" y="3874944"/>
            <a:ext cx="2328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実行オペレーション</a:t>
            </a:r>
            <a:endParaRPr kumimoji="1" lang="ja-JP" altLang="en-US" sz="16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 bwMode="auto">
          <a:xfrm>
            <a:off x="622398" y="4290375"/>
            <a:ext cx="7664008" cy="390006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4" name="直線矢印コネクタ 3"/>
          <p:cNvCxnSpPr/>
          <p:nvPr/>
        </p:nvCxnSpPr>
        <p:spPr bwMode="auto">
          <a:xfrm flipV="1">
            <a:off x="467544" y="5294184"/>
            <a:ext cx="7895593" cy="34426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直線コネクタ 59"/>
          <p:cNvCxnSpPr/>
          <p:nvPr/>
        </p:nvCxnSpPr>
        <p:spPr bwMode="auto">
          <a:xfrm>
            <a:off x="2904999" y="5065035"/>
            <a:ext cx="0" cy="503363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直線コネクタ 60"/>
          <p:cNvCxnSpPr/>
          <p:nvPr/>
        </p:nvCxnSpPr>
        <p:spPr bwMode="auto">
          <a:xfrm>
            <a:off x="4860032" y="5065035"/>
            <a:ext cx="0" cy="503363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直線コネクタ 61"/>
          <p:cNvCxnSpPr/>
          <p:nvPr/>
        </p:nvCxnSpPr>
        <p:spPr bwMode="auto">
          <a:xfrm>
            <a:off x="7380312" y="5065035"/>
            <a:ext cx="0" cy="503363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3901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 bwMode="auto">
          <a:xfrm>
            <a:off x="480873" y="789337"/>
            <a:ext cx="6725506" cy="839330"/>
          </a:xfrm>
          <a:prstGeom prst="rect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solidFill>
              <a:schemeClr val="bg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3.12 </a:t>
            </a:r>
            <a:r>
              <a:rPr lang="ja-JP" altLang="en-US"/>
              <a:t>参照用パラメータシートの</a:t>
            </a:r>
            <a:r>
              <a:rPr lang="ja-JP" altLang="en-US" smtClean="0"/>
              <a:t>利用例</a:t>
            </a:r>
            <a:r>
              <a:rPr lang="en-US" altLang="ja-JP" smtClean="0"/>
              <a:t>(2/5)</a:t>
            </a:r>
            <a:endParaRPr lang="en-US" altLang="ja-JP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912072" y="1002073"/>
            <a:ext cx="6192860" cy="481474"/>
          </a:xfrm>
        </p:spPr>
        <p:txBody>
          <a:bodyPr>
            <a:normAutofit/>
          </a:bodyPr>
          <a:lstStyle/>
          <a:p>
            <a:pPr marL="360000" lvl="2" indent="0">
              <a:buNone/>
            </a:pPr>
            <a:r>
              <a:rPr lang="ja-JP" altLang="en-US" sz="180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基</a:t>
            </a:r>
            <a:r>
              <a:rPr lang="ja-JP" altLang="en-US" sz="180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準日時に</a:t>
            </a:r>
            <a:r>
              <a:rPr lang="ja-JP" altLang="en-US" sz="1800" b="1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「</a:t>
            </a:r>
            <a:r>
              <a:rPr lang="en-US" altLang="ja-JP" sz="1800" b="1" smtClean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9/1 00:00:00</a:t>
            </a:r>
            <a:r>
              <a:rPr lang="ja-JP" altLang="en-US" sz="1800" b="1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」</a:t>
            </a:r>
            <a:r>
              <a:rPr lang="ja-JP" altLang="en-US" sz="180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を指定</a:t>
            </a:r>
            <a:r>
              <a:rPr lang="ja-JP" altLang="en-US" sz="180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して検索を実行</a:t>
            </a:r>
            <a:endParaRPr lang="en-US" altLang="ja-JP" sz="1600" dirty="0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4" name="楕円 3"/>
          <p:cNvSpPr/>
          <p:nvPr/>
        </p:nvSpPr>
        <p:spPr bwMode="auto">
          <a:xfrm>
            <a:off x="94421" y="728223"/>
            <a:ext cx="1065480" cy="912789"/>
          </a:xfrm>
          <a:prstGeom prst="ellipse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solidFill>
              <a:schemeClr val="bg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8197" y="1002073"/>
            <a:ext cx="123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ケース</a:t>
            </a:r>
            <a:r>
              <a:rPr lang="ja-JP" altLang="en-US" b="1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①</a:t>
            </a:r>
            <a:endParaRPr kumimoji="1" lang="ja-JP" altLang="en-US" b="1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564481" y="5304914"/>
            <a:ext cx="6725506" cy="914034"/>
          </a:xfrm>
          <a:prstGeom prst="rect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solidFill>
              <a:schemeClr val="bg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0" name="コンテンツ プレースホルダー 2"/>
          <p:cNvSpPr txBox="1">
            <a:spLocks/>
          </p:cNvSpPr>
          <p:nvPr/>
        </p:nvSpPr>
        <p:spPr bwMode="gray">
          <a:xfrm>
            <a:off x="934711" y="5434497"/>
            <a:ext cx="6192860" cy="83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360000" lvl="2" indent="0">
              <a:buNone/>
            </a:pPr>
            <a:r>
              <a:rPr lang="en-US" altLang="ja-JP" sz="1800" kern="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9/1</a:t>
            </a:r>
            <a:r>
              <a:rPr lang="ja-JP" altLang="en-US" sz="1800" kern="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の時点ではパラメータ</a:t>
            </a:r>
            <a:r>
              <a:rPr lang="ja-JP" altLang="en-US" sz="1800" ker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は設定されていないため、</a:t>
            </a:r>
            <a:r>
              <a:rPr lang="ja-JP" altLang="en-US" sz="1800" u="sng" ker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該当する検索結果はありません。</a:t>
            </a:r>
          </a:p>
        </p:txBody>
      </p:sp>
      <p:sp>
        <p:nvSpPr>
          <p:cNvPr id="41" name="楕円 40"/>
          <p:cNvSpPr/>
          <p:nvPr/>
        </p:nvSpPr>
        <p:spPr bwMode="auto">
          <a:xfrm>
            <a:off x="178028" y="5296963"/>
            <a:ext cx="1049075" cy="940894"/>
          </a:xfrm>
          <a:prstGeom prst="ellipse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solidFill>
              <a:schemeClr val="bg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99445" y="5567320"/>
            <a:ext cx="90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結果</a:t>
            </a:r>
            <a:endParaRPr kumimoji="1" lang="ja-JP" altLang="en-US" b="1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07232" y="1849719"/>
            <a:ext cx="4964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smtClean="0"/>
              <a:t>【</a:t>
            </a:r>
            <a:r>
              <a:rPr lang="ja-JP" altLang="en-US" sz="1600" b="1" smtClean="0"/>
              <a:t>ホスト</a:t>
            </a:r>
            <a:r>
              <a:rPr lang="en-US" altLang="ja-JP" sz="1600" b="1" smtClean="0"/>
              <a:t>A</a:t>
            </a:r>
            <a:r>
              <a:rPr lang="ja-JP" altLang="en-US" sz="1600" b="1" smtClean="0"/>
              <a:t>の作業</a:t>
            </a:r>
            <a:r>
              <a:rPr lang="ja-JP" altLang="en-US" sz="1600" b="1"/>
              <a:t>スケジュール</a:t>
            </a:r>
            <a:r>
              <a:rPr lang="ja-JP" altLang="en-US" sz="1600" b="1" smtClean="0"/>
              <a:t>と基準日時</a:t>
            </a:r>
            <a:r>
              <a:rPr lang="en-US" altLang="ja-JP" sz="1600" b="1" smtClean="0"/>
              <a:t>】</a:t>
            </a:r>
            <a:endParaRPr lang="en-US" altLang="ja-JP" sz="1600" b="1" dirty="0"/>
          </a:p>
        </p:txBody>
      </p:sp>
      <p:sp>
        <p:nvSpPr>
          <p:cNvPr id="79" name="正方形/長方形 78"/>
          <p:cNvSpPr/>
          <p:nvPr/>
        </p:nvSpPr>
        <p:spPr bwMode="auto">
          <a:xfrm>
            <a:off x="318317" y="2188273"/>
            <a:ext cx="8215242" cy="2677176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638322" y="2400202"/>
            <a:ext cx="7534078" cy="1888300"/>
            <a:chOff x="638322" y="2400202"/>
            <a:chExt cx="7534078" cy="1888300"/>
          </a:xfrm>
        </p:grpSpPr>
        <p:sp>
          <p:nvSpPr>
            <p:cNvPr id="34" name="テキスト ボックス 33"/>
            <p:cNvSpPr txBox="1"/>
            <p:nvPr/>
          </p:nvSpPr>
          <p:spPr>
            <a:xfrm>
              <a:off x="1972111" y="3949948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/>
                <a:t>9/15</a:t>
              </a:r>
              <a:endParaRPr kumimoji="1" lang="ja-JP" altLang="en-US" sz="1200" b="1" dirty="0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4818304" y="3949948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/>
                <a:t>11/1</a:t>
              </a:r>
              <a:endParaRPr kumimoji="1" lang="ja-JP" altLang="en-US" sz="1600" b="1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6597885" y="3949948"/>
              <a:ext cx="1117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b="1" smtClean="0"/>
                <a:t>12</a:t>
              </a:r>
              <a:r>
                <a:rPr kumimoji="1" lang="en-US" altLang="ja-JP" sz="1600" b="1" smtClean="0"/>
                <a:t>/24</a:t>
              </a:r>
              <a:endParaRPr kumimoji="1" lang="ja-JP" altLang="en-US" sz="1600" b="1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1908613" y="3032002"/>
              <a:ext cx="19427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smtClean="0">
                  <a:solidFill>
                    <a:srgbClr val="FF0000"/>
                  </a:solidFill>
                </a:rPr>
                <a:t>“AAA”</a:t>
              </a:r>
              <a:r>
                <a:rPr lang="ja-JP" altLang="en-US" sz="1100" b="1" smtClean="0"/>
                <a:t>を設定</a:t>
              </a:r>
              <a:endParaRPr lang="ja-JP" altLang="en-US" sz="1100" b="1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4796805" y="3004915"/>
              <a:ext cx="1946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smtClean="0">
                  <a:solidFill>
                    <a:srgbClr val="FF0000"/>
                  </a:solidFill>
                </a:rPr>
                <a:t>“BBB”</a:t>
              </a:r>
              <a:r>
                <a:rPr lang="ja-JP" altLang="en-US" sz="1100" b="1" smtClean="0"/>
                <a:t>を設定</a:t>
              </a:r>
              <a:endParaRPr lang="ja-JP" altLang="en-US" sz="1100" b="1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3417887" y="3949948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b="1" smtClean="0"/>
                <a:t>10</a:t>
              </a:r>
              <a:r>
                <a:rPr kumimoji="1" lang="en-US" altLang="ja-JP" sz="1600" b="1" smtClean="0"/>
                <a:t>/1</a:t>
              </a:r>
              <a:endParaRPr kumimoji="1" lang="ja-JP" altLang="en-US" sz="1600" b="1" dirty="0"/>
            </a:p>
          </p:txBody>
        </p:sp>
        <p:cxnSp>
          <p:nvCxnSpPr>
            <p:cNvPr id="47" name="直線コネクタ 46"/>
            <p:cNvCxnSpPr/>
            <p:nvPr/>
          </p:nvCxnSpPr>
          <p:spPr bwMode="auto">
            <a:xfrm>
              <a:off x="2389013" y="3383173"/>
              <a:ext cx="0" cy="4824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1" name="テキスト ボックス 50"/>
            <p:cNvSpPr txBox="1"/>
            <p:nvPr/>
          </p:nvSpPr>
          <p:spPr>
            <a:xfrm>
              <a:off x="784496" y="3937248"/>
              <a:ext cx="81826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>
                  <a:solidFill>
                    <a:srgbClr val="FF0000"/>
                  </a:solidFill>
                </a:rPr>
                <a:t>9/1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2" name="直線コネクタ 51"/>
            <p:cNvCxnSpPr/>
            <p:nvPr/>
          </p:nvCxnSpPr>
          <p:spPr bwMode="auto">
            <a:xfrm>
              <a:off x="1152558" y="3362052"/>
              <a:ext cx="28" cy="482400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4" name="テキスト ボックス 43"/>
            <p:cNvSpPr txBox="1"/>
            <p:nvPr/>
          </p:nvSpPr>
          <p:spPr>
            <a:xfrm>
              <a:off x="6663841" y="2998971"/>
              <a:ext cx="1397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smtClean="0">
                  <a:solidFill>
                    <a:srgbClr val="FF0000"/>
                  </a:solidFill>
                </a:rPr>
                <a:t>“CCC</a:t>
              </a:r>
              <a:r>
                <a:rPr lang="en-US" altLang="ja-JP" sz="1600" b="1">
                  <a:solidFill>
                    <a:srgbClr val="FF0000"/>
                  </a:solidFill>
                </a:rPr>
                <a:t>”</a:t>
              </a:r>
              <a:r>
                <a:rPr lang="ja-JP" altLang="en-US" sz="1100" b="1"/>
                <a:t>を</a:t>
              </a:r>
              <a:r>
                <a:rPr lang="ja-JP" altLang="en-US" sz="1100" b="1" smtClean="0"/>
                <a:t>設定</a:t>
              </a:r>
              <a:endParaRPr lang="ja-JP" altLang="en-US" sz="1100" b="1"/>
            </a:p>
          </p:txBody>
        </p:sp>
        <p:grpSp>
          <p:nvGrpSpPr>
            <p:cNvPr id="9" name="グループ化 8"/>
            <p:cNvGrpSpPr/>
            <p:nvPr/>
          </p:nvGrpSpPr>
          <p:grpSpPr>
            <a:xfrm>
              <a:off x="638322" y="2400202"/>
              <a:ext cx="1750691" cy="479075"/>
              <a:chOff x="643966" y="2400202"/>
              <a:chExt cx="1951015" cy="479075"/>
            </a:xfrm>
          </p:grpSpPr>
          <p:sp>
            <p:nvSpPr>
              <p:cNvPr id="7" name="角丸四角形吹き出し 6"/>
              <p:cNvSpPr/>
              <p:nvPr/>
            </p:nvSpPr>
            <p:spPr bwMode="auto">
              <a:xfrm>
                <a:off x="725507" y="2400202"/>
                <a:ext cx="1787934" cy="479075"/>
              </a:xfrm>
              <a:prstGeom prst="wedgeRoundRectCallout">
                <a:avLst>
                  <a:gd name="adj1" fmla="val -22964"/>
                  <a:gd name="adj2" fmla="val 127143"/>
                  <a:gd name="adj3" fmla="val 16667"/>
                </a:avLst>
              </a:prstGeom>
              <a:solidFill>
                <a:srgbClr val="002060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643966" y="2485205"/>
                <a:ext cx="19510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400" b="1">
                    <a:solidFill>
                      <a:srgbClr val="FF0000"/>
                    </a:solidFill>
                  </a:rPr>
                  <a:t>基</a:t>
                </a:r>
                <a:r>
                  <a:rPr lang="ja-JP" altLang="en-US" sz="1400" b="1" smtClean="0">
                    <a:solidFill>
                      <a:srgbClr val="FF0000"/>
                    </a:solidFill>
                  </a:rPr>
                  <a:t>準日時に指定</a:t>
                </a:r>
                <a:endParaRPr kumimoji="1" lang="ja-JP" altLang="en-US" sz="1400" b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6" name="グループ化 35"/>
            <p:cNvGrpSpPr/>
            <p:nvPr/>
          </p:nvGrpSpPr>
          <p:grpSpPr>
            <a:xfrm>
              <a:off x="3520857" y="2976975"/>
              <a:ext cx="855646" cy="406120"/>
              <a:chOff x="643966" y="2400202"/>
              <a:chExt cx="1951015" cy="510932"/>
            </a:xfrm>
          </p:grpSpPr>
          <p:sp>
            <p:nvSpPr>
              <p:cNvPr id="45" name="角丸四角形吹き出し 44"/>
              <p:cNvSpPr/>
              <p:nvPr/>
            </p:nvSpPr>
            <p:spPr bwMode="auto">
              <a:xfrm>
                <a:off x="725507" y="2400202"/>
                <a:ext cx="1787933" cy="479075"/>
              </a:xfrm>
              <a:prstGeom prst="rect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43966" y="2485205"/>
                <a:ext cx="1951015" cy="425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400" b="1">
                    <a:solidFill>
                      <a:schemeClr val="bg1"/>
                    </a:solidFill>
                  </a:rPr>
                  <a:t>実行日</a:t>
                </a:r>
              </a:p>
            </p:txBody>
          </p:sp>
        </p:grpSp>
        <p:cxnSp>
          <p:nvCxnSpPr>
            <p:cNvPr id="10" name="直線矢印コネクタ 9"/>
            <p:cNvCxnSpPr/>
            <p:nvPr/>
          </p:nvCxnSpPr>
          <p:spPr bwMode="auto">
            <a:xfrm>
              <a:off x="638322" y="3641271"/>
              <a:ext cx="7534078" cy="375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直線コネクタ 49"/>
            <p:cNvCxnSpPr/>
            <p:nvPr/>
          </p:nvCxnSpPr>
          <p:spPr bwMode="auto">
            <a:xfrm>
              <a:off x="3915947" y="3383173"/>
              <a:ext cx="0" cy="4824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4" name="直線コネクタ 53"/>
            <p:cNvCxnSpPr/>
            <p:nvPr/>
          </p:nvCxnSpPr>
          <p:spPr bwMode="auto">
            <a:xfrm>
              <a:off x="5292080" y="3383173"/>
              <a:ext cx="0" cy="4824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直線コネクタ 54"/>
            <p:cNvCxnSpPr/>
            <p:nvPr/>
          </p:nvCxnSpPr>
          <p:spPr bwMode="auto">
            <a:xfrm>
              <a:off x="7127571" y="3383173"/>
              <a:ext cx="0" cy="4824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5272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3.12 </a:t>
            </a:r>
            <a:r>
              <a:rPr lang="ja-JP" altLang="en-US"/>
              <a:t>参照用パラメータシートの</a:t>
            </a:r>
            <a:r>
              <a:rPr lang="ja-JP" altLang="en-US" smtClean="0"/>
              <a:t>利用例</a:t>
            </a:r>
            <a:r>
              <a:rPr lang="en-US" altLang="ja-JP" smtClean="0"/>
              <a:t>(3/5)</a:t>
            </a:r>
            <a:endParaRPr lang="en-US" altLang="ja-JP" dirty="0"/>
          </a:p>
        </p:txBody>
      </p:sp>
      <p:sp>
        <p:nvSpPr>
          <p:cNvPr id="46" name="正方形/長方形 45"/>
          <p:cNvSpPr/>
          <p:nvPr/>
        </p:nvSpPr>
        <p:spPr bwMode="auto">
          <a:xfrm>
            <a:off x="492141" y="803851"/>
            <a:ext cx="6725506" cy="839330"/>
          </a:xfrm>
          <a:prstGeom prst="rect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solidFill>
              <a:schemeClr val="bg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7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910758" y="1045573"/>
            <a:ext cx="6192860" cy="481474"/>
          </a:xfrm>
        </p:spPr>
        <p:txBody>
          <a:bodyPr>
            <a:normAutofit/>
          </a:bodyPr>
          <a:lstStyle/>
          <a:p>
            <a:pPr marL="360000" lvl="2" indent="0">
              <a:buNone/>
            </a:pPr>
            <a:r>
              <a:rPr lang="ja-JP" altLang="en-US" sz="180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基</a:t>
            </a:r>
            <a:r>
              <a:rPr lang="ja-JP" altLang="en-US" sz="180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準日時に</a:t>
            </a:r>
            <a:r>
              <a:rPr lang="ja-JP" altLang="en-US" sz="1800" b="1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「</a:t>
            </a:r>
            <a:r>
              <a:rPr lang="en-US" altLang="ja-JP" sz="1800" b="1" smtClean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10/2 00:00:00</a:t>
            </a:r>
            <a:r>
              <a:rPr lang="ja-JP" altLang="en-US" sz="1800" b="1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」</a:t>
            </a:r>
            <a:r>
              <a:rPr lang="ja-JP" altLang="en-US" sz="180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を指定</a:t>
            </a:r>
            <a:r>
              <a:rPr lang="ja-JP" altLang="en-US" sz="180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して検索を実行</a:t>
            </a:r>
            <a:endParaRPr lang="en-US" altLang="ja-JP" sz="1600" dirty="0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48" name="楕円 47"/>
          <p:cNvSpPr/>
          <p:nvPr/>
        </p:nvSpPr>
        <p:spPr bwMode="auto">
          <a:xfrm>
            <a:off x="105689" y="742737"/>
            <a:ext cx="1065480" cy="912789"/>
          </a:xfrm>
          <a:prstGeom prst="ellipse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solidFill>
              <a:schemeClr val="bg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18500" y="988372"/>
            <a:ext cx="123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ケース②</a:t>
            </a:r>
            <a:endParaRPr kumimoji="1" lang="ja-JP" altLang="en-US" b="1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3" name="コンテンツ プレースホルダー 2"/>
          <p:cNvSpPr txBox="1">
            <a:spLocks/>
          </p:cNvSpPr>
          <p:nvPr/>
        </p:nvSpPr>
        <p:spPr bwMode="gray">
          <a:xfrm>
            <a:off x="1090538" y="5295459"/>
            <a:ext cx="6192860" cy="85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360000" lvl="2" indent="0">
              <a:buNone/>
            </a:pPr>
            <a:r>
              <a:rPr lang="ja-JP" altLang="en-US" sz="1800" kern="0">
                <a:solidFill>
                  <a:schemeClr val="bg1"/>
                </a:solidFill>
              </a:rPr>
              <a:t>７</a:t>
            </a:r>
            <a:r>
              <a:rPr lang="en-US" altLang="ja-JP" sz="1800" kern="0">
                <a:solidFill>
                  <a:schemeClr val="bg1"/>
                </a:solidFill>
              </a:rPr>
              <a:t>/3</a:t>
            </a:r>
            <a:r>
              <a:rPr lang="ja-JP" altLang="en-US" sz="1800" kern="0">
                <a:solidFill>
                  <a:schemeClr val="bg1"/>
                </a:solidFill>
              </a:rPr>
              <a:t>の時点では”パラメータ</a:t>
            </a:r>
            <a:r>
              <a:rPr lang="en-US" altLang="ja-JP" sz="1800" kern="0">
                <a:solidFill>
                  <a:schemeClr val="bg1"/>
                </a:solidFill>
              </a:rPr>
              <a:t>A”</a:t>
            </a:r>
            <a:r>
              <a:rPr lang="ja-JP" altLang="en-US" sz="1800" kern="0">
                <a:solidFill>
                  <a:schemeClr val="bg1"/>
                </a:solidFill>
              </a:rPr>
              <a:t>には“</a:t>
            </a:r>
            <a:r>
              <a:rPr lang="en-US" altLang="ja-JP" sz="1800" kern="0">
                <a:solidFill>
                  <a:schemeClr val="bg1"/>
                </a:solidFill>
              </a:rPr>
              <a:t>BBB”</a:t>
            </a:r>
            <a:r>
              <a:rPr lang="ja-JP" altLang="en-US" sz="1800" kern="0">
                <a:solidFill>
                  <a:schemeClr val="bg1"/>
                </a:solidFill>
              </a:rPr>
              <a:t>が設定されているため</a:t>
            </a:r>
            <a:r>
              <a:rPr lang="ja-JP" altLang="en-US" sz="1800" kern="0" smtClean="0">
                <a:solidFill>
                  <a:schemeClr val="bg1"/>
                </a:solidFill>
              </a:rPr>
              <a:t>、“</a:t>
            </a:r>
            <a:r>
              <a:rPr lang="en-US" altLang="ja-JP" sz="1800" kern="0">
                <a:solidFill>
                  <a:schemeClr val="bg1"/>
                </a:solidFill>
              </a:rPr>
              <a:t>BBB”</a:t>
            </a:r>
            <a:r>
              <a:rPr lang="ja-JP" altLang="en-US" sz="1800" kern="0">
                <a:solidFill>
                  <a:schemeClr val="bg1"/>
                </a:solidFill>
              </a:rPr>
              <a:t>が検索結果として表示されます</a:t>
            </a:r>
            <a:r>
              <a:rPr lang="ja-JP" altLang="en-US" sz="1800" kern="0" smtClean="0">
                <a:solidFill>
                  <a:schemeClr val="bg1"/>
                </a:solidFill>
              </a:rPr>
              <a:t>。</a:t>
            </a:r>
            <a:endParaRPr lang="ja-JP" altLang="en-US" sz="1800" kern="0">
              <a:solidFill>
                <a:schemeClr val="bg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592369" y="5244204"/>
            <a:ext cx="6725506" cy="985254"/>
          </a:xfrm>
          <a:prstGeom prst="rect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solidFill>
              <a:schemeClr val="bg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5" name="コンテンツ プレースホルダー 2"/>
          <p:cNvSpPr txBox="1">
            <a:spLocks/>
          </p:cNvSpPr>
          <p:nvPr/>
        </p:nvSpPr>
        <p:spPr bwMode="gray">
          <a:xfrm>
            <a:off x="957697" y="5277738"/>
            <a:ext cx="6192860" cy="792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360000" lvl="2" indent="0">
              <a:buNone/>
            </a:pPr>
            <a:r>
              <a:rPr lang="en-US" altLang="ja-JP" sz="180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10/2</a:t>
            </a:r>
            <a:r>
              <a:rPr lang="ja-JP" altLang="en-US" sz="180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</a:t>
            </a:r>
            <a:r>
              <a:rPr lang="ja-JP" altLang="en-US" sz="180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時点では“パラメータ</a:t>
            </a:r>
            <a:r>
              <a:rPr lang="en-US" altLang="ja-JP" sz="180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A”</a:t>
            </a:r>
            <a:r>
              <a:rPr lang="ja-JP" altLang="en-US" sz="180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には</a:t>
            </a:r>
            <a:r>
              <a:rPr lang="ja-JP" altLang="en-US" sz="180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“</a:t>
            </a:r>
            <a:r>
              <a:rPr lang="en-US" altLang="ja-JP" sz="180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AAA”</a:t>
            </a:r>
            <a:r>
              <a:rPr lang="ja-JP" altLang="en-US" sz="180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が設定されているため、</a:t>
            </a:r>
            <a:r>
              <a:rPr lang="ja-JP" altLang="en-US" sz="1800" smtClean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“</a:t>
            </a:r>
            <a:r>
              <a:rPr lang="en-US" altLang="ja-JP" sz="1800" smtClean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AAA”</a:t>
            </a:r>
            <a:r>
              <a:rPr lang="ja-JP" altLang="en-US" sz="180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が検索結果として表示されます。</a:t>
            </a:r>
          </a:p>
        </p:txBody>
      </p:sp>
      <p:sp>
        <p:nvSpPr>
          <p:cNvPr id="56" name="楕円 55"/>
          <p:cNvSpPr/>
          <p:nvPr/>
        </p:nvSpPr>
        <p:spPr bwMode="auto">
          <a:xfrm>
            <a:off x="205917" y="5214894"/>
            <a:ext cx="1149134" cy="1046368"/>
          </a:xfrm>
          <a:prstGeom prst="ellipse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solidFill>
              <a:schemeClr val="bg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52300" y="5522644"/>
            <a:ext cx="91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結果</a:t>
            </a:r>
            <a:endParaRPr kumimoji="1" lang="ja-JP" altLang="en-US" b="1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3840" y="1870056"/>
            <a:ext cx="4964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smtClean="0"/>
              <a:t>【</a:t>
            </a:r>
            <a:r>
              <a:rPr lang="ja-JP" altLang="en-US" sz="1600" b="1" smtClean="0"/>
              <a:t>ホスト</a:t>
            </a:r>
            <a:r>
              <a:rPr lang="en-US" altLang="ja-JP" sz="1600" b="1" smtClean="0"/>
              <a:t>A</a:t>
            </a:r>
            <a:r>
              <a:rPr lang="ja-JP" altLang="en-US" sz="1600" b="1" smtClean="0"/>
              <a:t>の作業</a:t>
            </a:r>
            <a:r>
              <a:rPr lang="ja-JP" altLang="en-US" sz="1600" b="1"/>
              <a:t>スケジュールと基準日時</a:t>
            </a:r>
            <a:r>
              <a:rPr lang="en-US" altLang="ja-JP" sz="1600" b="1" smtClean="0"/>
              <a:t>】</a:t>
            </a:r>
            <a:endParaRPr lang="en-US" altLang="ja-JP" sz="1600" b="1" dirty="0"/>
          </a:p>
        </p:txBody>
      </p:sp>
      <p:sp>
        <p:nvSpPr>
          <p:cNvPr id="74" name="正方形/長方形 73"/>
          <p:cNvSpPr/>
          <p:nvPr/>
        </p:nvSpPr>
        <p:spPr bwMode="auto">
          <a:xfrm>
            <a:off x="315708" y="2226849"/>
            <a:ext cx="8215242" cy="242334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651294" y="2367010"/>
            <a:ext cx="7534078" cy="1854078"/>
            <a:chOff x="683568" y="2367010"/>
            <a:chExt cx="7534078" cy="1854078"/>
          </a:xfrm>
        </p:grpSpPr>
        <p:sp>
          <p:nvSpPr>
            <p:cNvPr id="33" name="テキスト ボックス 32"/>
            <p:cNvSpPr txBox="1"/>
            <p:nvPr/>
          </p:nvSpPr>
          <p:spPr>
            <a:xfrm>
              <a:off x="747068" y="3882534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/>
                <a:t>9/15</a:t>
              </a:r>
              <a:endParaRPr kumimoji="1" lang="ja-JP" altLang="en-US" sz="1200" b="1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4799354" y="3882534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/>
                <a:t>11/1</a:t>
              </a:r>
              <a:endParaRPr kumimoji="1" lang="ja-JP" altLang="en-US" sz="1600" b="1" dirty="0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6680535" y="3882534"/>
              <a:ext cx="1117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b="1" smtClean="0"/>
                <a:t>12</a:t>
              </a:r>
              <a:r>
                <a:rPr kumimoji="1" lang="en-US" altLang="ja-JP" sz="1600" b="1" smtClean="0"/>
                <a:t>/24</a:t>
              </a:r>
              <a:endParaRPr kumimoji="1" lang="ja-JP" altLang="en-US" sz="1600" b="1" dirty="0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801560" y="2932937"/>
              <a:ext cx="19427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smtClean="0">
                  <a:solidFill>
                    <a:srgbClr val="FF0000"/>
                  </a:solidFill>
                </a:rPr>
                <a:t>“AAA”</a:t>
              </a:r>
              <a:r>
                <a:rPr lang="ja-JP" altLang="en-US" sz="1100" b="1" smtClean="0"/>
                <a:t>を設定</a:t>
              </a:r>
              <a:endParaRPr lang="ja-JP" altLang="en-US" sz="1100" b="1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4827647" y="2943052"/>
              <a:ext cx="1946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smtClean="0">
                  <a:solidFill>
                    <a:srgbClr val="FF0000"/>
                  </a:solidFill>
                </a:rPr>
                <a:t>“BBB”</a:t>
              </a:r>
              <a:r>
                <a:rPr lang="ja-JP" altLang="en-US" sz="1100" b="1" smtClean="0"/>
                <a:t>を設定</a:t>
              </a:r>
              <a:endParaRPr lang="ja-JP" altLang="en-US" sz="1100" b="1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2505187" y="3882534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b="1" smtClean="0"/>
                <a:t>10</a:t>
              </a:r>
              <a:r>
                <a:rPr kumimoji="1" lang="en-US" altLang="ja-JP" sz="1600" b="1" smtClean="0"/>
                <a:t>/1</a:t>
              </a:r>
              <a:endParaRPr kumimoji="1" lang="ja-JP" altLang="en-US" sz="1600" b="1" dirty="0"/>
            </a:p>
          </p:txBody>
        </p:sp>
        <p:cxnSp>
          <p:nvCxnSpPr>
            <p:cNvPr id="39" name="直線コネクタ 38"/>
            <p:cNvCxnSpPr/>
            <p:nvPr/>
          </p:nvCxnSpPr>
          <p:spPr bwMode="auto">
            <a:xfrm>
              <a:off x="1227144" y="3313181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3" name="テキスト ボックス 42"/>
            <p:cNvSpPr txBox="1"/>
            <p:nvPr/>
          </p:nvSpPr>
          <p:spPr>
            <a:xfrm>
              <a:off x="3349225" y="3882534"/>
              <a:ext cx="81826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>
                  <a:solidFill>
                    <a:srgbClr val="FF0000"/>
                  </a:solidFill>
                </a:rPr>
                <a:t>10/2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4" name="直線コネクタ 43"/>
            <p:cNvCxnSpPr/>
            <p:nvPr/>
          </p:nvCxnSpPr>
          <p:spPr bwMode="auto">
            <a:xfrm>
              <a:off x="3758331" y="3298423"/>
              <a:ext cx="0" cy="522794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8" name="テキスト ボックス 77"/>
            <p:cNvSpPr txBox="1"/>
            <p:nvPr/>
          </p:nvSpPr>
          <p:spPr>
            <a:xfrm>
              <a:off x="6707273" y="2948805"/>
              <a:ext cx="1397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smtClean="0">
                  <a:solidFill>
                    <a:srgbClr val="FF0000"/>
                  </a:solidFill>
                </a:rPr>
                <a:t>“CCC</a:t>
              </a:r>
              <a:r>
                <a:rPr lang="en-US" altLang="ja-JP" sz="1600" b="1">
                  <a:solidFill>
                    <a:srgbClr val="FF0000"/>
                  </a:solidFill>
                </a:rPr>
                <a:t>”</a:t>
              </a:r>
              <a:r>
                <a:rPr lang="ja-JP" altLang="en-US" sz="1100" b="1"/>
                <a:t>を</a:t>
              </a:r>
              <a:r>
                <a:rPr lang="ja-JP" altLang="en-US" sz="1100" b="1" smtClean="0"/>
                <a:t>設定</a:t>
              </a:r>
              <a:endParaRPr lang="ja-JP" altLang="en-US" sz="1100" b="1"/>
            </a:p>
          </p:txBody>
        </p:sp>
        <p:cxnSp>
          <p:nvCxnSpPr>
            <p:cNvPr id="79" name="直線コネクタ 78"/>
            <p:cNvCxnSpPr/>
            <p:nvPr/>
          </p:nvCxnSpPr>
          <p:spPr bwMode="auto">
            <a:xfrm flipV="1">
              <a:off x="899592" y="3205394"/>
              <a:ext cx="1065705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32" name="グループ化 31"/>
            <p:cNvGrpSpPr/>
            <p:nvPr/>
          </p:nvGrpSpPr>
          <p:grpSpPr>
            <a:xfrm>
              <a:off x="3284242" y="2367010"/>
              <a:ext cx="2035526" cy="479075"/>
              <a:chOff x="725507" y="2400202"/>
              <a:chExt cx="2035526" cy="479075"/>
            </a:xfrm>
          </p:grpSpPr>
          <p:sp>
            <p:nvSpPr>
              <p:cNvPr id="58" name="角丸四角形吹き出し 57"/>
              <p:cNvSpPr/>
              <p:nvPr/>
            </p:nvSpPr>
            <p:spPr bwMode="auto">
              <a:xfrm>
                <a:off x="725507" y="2400202"/>
                <a:ext cx="1787934" cy="479075"/>
              </a:xfrm>
              <a:prstGeom prst="wedgeRoundRectCallout">
                <a:avLst>
                  <a:gd name="adj1" fmla="val -22964"/>
                  <a:gd name="adj2" fmla="val 127143"/>
                  <a:gd name="adj3" fmla="val 16667"/>
                </a:avLst>
              </a:prstGeom>
              <a:solidFill>
                <a:srgbClr val="002060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810018" y="2511138"/>
                <a:ext cx="19510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b="1">
                    <a:solidFill>
                      <a:srgbClr val="FF0000"/>
                    </a:solidFill>
                  </a:rPr>
                  <a:t>基</a:t>
                </a:r>
                <a:r>
                  <a:rPr lang="ja-JP" altLang="en-US" sz="1400" b="1" smtClean="0">
                    <a:solidFill>
                      <a:srgbClr val="FF0000"/>
                    </a:solidFill>
                  </a:rPr>
                  <a:t>準日時に指定</a:t>
                </a:r>
                <a:endParaRPr kumimoji="1" lang="ja-JP" altLang="en-US" sz="1400" b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0" name="グループ化 59"/>
            <p:cNvGrpSpPr/>
            <p:nvPr/>
          </p:nvGrpSpPr>
          <p:grpSpPr>
            <a:xfrm>
              <a:off x="2554422" y="2897021"/>
              <a:ext cx="855646" cy="369200"/>
              <a:chOff x="643966" y="2400202"/>
              <a:chExt cx="1951015" cy="510932"/>
            </a:xfrm>
          </p:grpSpPr>
          <p:sp>
            <p:nvSpPr>
              <p:cNvPr id="61" name="角丸四角形吹き出し 44"/>
              <p:cNvSpPr/>
              <p:nvPr/>
            </p:nvSpPr>
            <p:spPr bwMode="auto">
              <a:xfrm>
                <a:off x="725507" y="2400202"/>
                <a:ext cx="1787933" cy="479075"/>
              </a:xfrm>
              <a:prstGeom prst="rect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43966" y="2485205"/>
                <a:ext cx="1951015" cy="425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400" b="1">
                    <a:solidFill>
                      <a:schemeClr val="bg1"/>
                    </a:solidFill>
                  </a:rPr>
                  <a:t>実行日</a:t>
                </a:r>
              </a:p>
            </p:txBody>
          </p:sp>
        </p:grpSp>
        <p:cxnSp>
          <p:nvCxnSpPr>
            <p:cNvPr id="40" name="直線矢印コネクタ 39"/>
            <p:cNvCxnSpPr/>
            <p:nvPr/>
          </p:nvCxnSpPr>
          <p:spPr bwMode="auto">
            <a:xfrm>
              <a:off x="683568" y="3577771"/>
              <a:ext cx="7534078" cy="375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" name="直線コネクタ 40"/>
            <p:cNvCxnSpPr/>
            <p:nvPr/>
          </p:nvCxnSpPr>
          <p:spPr bwMode="auto">
            <a:xfrm>
              <a:off x="2987824" y="3313181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" name="直線コネクタ 41"/>
            <p:cNvCxnSpPr/>
            <p:nvPr/>
          </p:nvCxnSpPr>
          <p:spPr bwMode="auto">
            <a:xfrm>
              <a:off x="5319768" y="3313181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4" name="直線コネクタ 63"/>
            <p:cNvCxnSpPr/>
            <p:nvPr/>
          </p:nvCxnSpPr>
          <p:spPr bwMode="auto">
            <a:xfrm>
              <a:off x="7249921" y="3313181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6918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632"/>
            <a:ext cx="8784000" cy="468000"/>
          </a:xfrm>
        </p:spPr>
        <p:txBody>
          <a:bodyPr/>
          <a:lstStyle/>
          <a:p>
            <a:r>
              <a:rPr lang="en-US" altLang="ja-JP" smtClean="0"/>
              <a:t>3.12 </a:t>
            </a:r>
            <a:r>
              <a:rPr lang="ja-JP" altLang="en-US"/>
              <a:t>参照用パラメータシートの</a:t>
            </a:r>
            <a:r>
              <a:rPr lang="ja-JP" altLang="en-US" smtClean="0"/>
              <a:t>利用例</a:t>
            </a:r>
            <a:r>
              <a:rPr lang="en-US" altLang="ja-JP" smtClean="0"/>
              <a:t>(4/5)</a:t>
            </a:r>
            <a:endParaRPr lang="en-US" altLang="ja-JP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14747" y="1234172"/>
            <a:ext cx="3415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smtClean="0"/>
              <a:t>【</a:t>
            </a:r>
            <a:r>
              <a:rPr lang="ja-JP" altLang="en-US" sz="1200" b="1" smtClean="0"/>
              <a:t>ホスト</a:t>
            </a:r>
            <a:r>
              <a:rPr lang="en-US" altLang="ja-JP" sz="1200" b="1" smtClean="0"/>
              <a:t>A</a:t>
            </a:r>
            <a:r>
              <a:rPr lang="ja-JP" altLang="en-US" sz="1200" b="1" smtClean="0"/>
              <a:t>の作業</a:t>
            </a:r>
            <a:r>
              <a:rPr lang="ja-JP" altLang="en-US" sz="1200" b="1"/>
              <a:t>スケジュール</a:t>
            </a:r>
            <a:r>
              <a:rPr lang="ja-JP" altLang="en-US" sz="1200" b="1" smtClean="0"/>
              <a:t>と指定日時</a:t>
            </a:r>
            <a:r>
              <a:rPr lang="en-US" altLang="ja-JP" sz="1200" b="1" smtClean="0"/>
              <a:t>】</a:t>
            </a:r>
            <a:endParaRPr lang="en-US" altLang="ja-JP" sz="1200" b="1" dirty="0"/>
          </a:p>
        </p:txBody>
      </p:sp>
      <p:sp>
        <p:nvSpPr>
          <p:cNvPr id="34" name="正方形/長方形 33"/>
          <p:cNvSpPr/>
          <p:nvPr/>
        </p:nvSpPr>
        <p:spPr bwMode="auto">
          <a:xfrm>
            <a:off x="489166" y="829314"/>
            <a:ext cx="6725506" cy="839330"/>
          </a:xfrm>
          <a:prstGeom prst="rect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solidFill>
              <a:schemeClr val="bg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6" name="コンテンツ プレースホルダー 2"/>
          <p:cNvSpPr txBox="1">
            <a:spLocks/>
          </p:cNvSpPr>
          <p:nvPr/>
        </p:nvSpPr>
        <p:spPr bwMode="gray">
          <a:xfrm>
            <a:off x="843330" y="1057632"/>
            <a:ext cx="6401994" cy="4814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360000" lvl="2" indent="0">
              <a:buFont typeface="Arial" panose="020B0604020202020204" pitchFamily="34" charset="0"/>
              <a:buNone/>
            </a:pPr>
            <a:r>
              <a:rPr lang="ja-JP" altLang="en-US" sz="1800" kern="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基準日時に</a:t>
            </a:r>
            <a:r>
              <a:rPr lang="ja-JP" altLang="en-US" sz="1800" b="1" kern="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「</a:t>
            </a:r>
            <a:r>
              <a:rPr lang="en-US" altLang="ja-JP" sz="1800" b="1" kern="0" smtClean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12/23 00:00:00</a:t>
            </a:r>
            <a:r>
              <a:rPr lang="ja-JP" altLang="en-US" sz="1800" b="1" kern="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」</a:t>
            </a:r>
            <a:r>
              <a:rPr lang="ja-JP" altLang="en-US" sz="1800" kern="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を指定して検索を実行</a:t>
            </a:r>
            <a:endParaRPr lang="ja-JP" altLang="en-US" sz="1800" kern="0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9" name="楕円 38"/>
          <p:cNvSpPr/>
          <p:nvPr/>
        </p:nvSpPr>
        <p:spPr bwMode="auto">
          <a:xfrm>
            <a:off x="102714" y="768200"/>
            <a:ext cx="1065480" cy="912789"/>
          </a:xfrm>
          <a:prstGeom prst="ellipse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solidFill>
              <a:schemeClr val="bg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15525" y="984807"/>
            <a:ext cx="123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ケース</a:t>
            </a:r>
            <a:r>
              <a:rPr lang="ja-JP" altLang="en-US" b="1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③</a:t>
            </a:r>
            <a:endParaRPr kumimoji="1" lang="ja-JP" altLang="en-US" b="1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521440" y="5073785"/>
            <a:ext cx="6725506" cy="985254"/>
          </a:xfrm>
          <a:prstGeom prst="rect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solidFill>
              <a:schemeClr val="bg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4" name="コンテンツ プレースホルダー 2"/>
          <p:cNvSpPr txBox="1">
            <a:spLocks/>
          </p:cNvSpPr>
          <p:nvPr/>
        </p:nvSpPr>
        <p:spPr bwMode="gray">
          <a:xfrm>
            <a:off x="875604" y="5132136"/>
            <a:ext cx="6192860" cy="792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360000" lvl="2" indent="0">
              <a:buNone/>
            </a:pPr>
            <a:r>
              <a:rPr lang="en-US" altLang="ja-JP" sz="180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12/23</a:t>
            </a:r>
            <a:r>
              <a:rPr lang="ja-JP" altLang="en-US" sz="180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</a:t>
            </a:r>
            <a:r>
              <a:rPr lang="ja-JP" altLang="en-US" sz="180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時点では“パラメータ</a:t>
            </a:r>
            <a:r>
              <a:rPr lang="en-US" altLang="ja-JP" sz="180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A”</a:t>
            </a:r>
            <a:r>
              <a:rPr lang="ja-JP" altLang="en-US" sz="180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には</a:t>
            </a:r>
            <a:r>
              <a:rPr lang="ja-JP" altLang="en-US" sz="180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“</a:t>
            </a:r>
            <a:r>
              <a:rPr lang="en-US" altLang="ja-JP" sz="180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BBB”</a:t>
            </a:r>
            <a:r>
              <a:rPr lang="ja-JP" altLang="en-US" sz="180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が設定されているため</a:t>
            </a:r>
            <a:r>
              <a:rPr lang="ja-JP" altLang="en-US" sz="180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、</a:t>
            </a:r>
            <a:r>
              <a:rPr lang="ja-JP" altLang="en-US" sz="1800" smtClean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“</a:t>
            </a:r>
            <a:r>
              <a:rPr lang="en-US" altLang="ja-JP" sz="1800" smtClean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BBB”</a:t>
            </a:r>
            <a:r>
              <a:rPr lang="ja-JP" altLang="en-US" sz="180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が検索結果として表示されます。</a:t>
            </a:r>
          </a:p>
        </p:txBody>
      </p:sp>
      <p:sp>
        <p:nvSpPr>
          <p:cNvPr id="45" name="楕円 44"/>
          <p:cNvSpPr/>
          <p:nvPr/>
        </p:nvSpPr>
        <p:spPr bwMode="auto">
          <a:xfrm>
            <a:off x="134988" y="5036524"/>
            <a:ext cx="1149134" cy="1046368"/>
          </a:xfrm>
          <a:prstGeom prst="ellipse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solidFill>
              <a:schemeClr val="bg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66857" y="5373302"/>
            <a:ext cx="101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結果</a:t>
            </a:r>
            <a:endParaRPr kumimoji="1" lang="ja-JP" altLang="en-US" b="1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45746" y="1892280"/>
            <a:ext cx="4964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smtClean="0"/>
              <a:t>【</a:t>
            </a:r>
            <a:r>
              <a:rPr lang="ja-JP" altLang="en-US" sz="1600" b="1" smtClean="0"/>
              <a:t>ホスト</a:t>
            </a:r>
            <a:r>
              <a:rPr lang="en-US" altLang="ja-JP" sz="1600" b="1" smtClean="0"/>
              <a:t>A</a:t>
            </a:r>
            <a:r>
              <a:rPr lang="ja-JP" altLang="en-US" sz="1600" b="1" smtClean="0"/>
              <a:t>の作業</a:t>
            </a:r>
            <a:r>
              <a:rPr lang="ja-JP" altLang="en-US" sz="1600" b="1"/>
              <a:t>スケジュール</a:t>
            </a:r>
            <a:r>
              <a:rPr lang="ja-JP" altLang="en-US" sz="1600" b="1" smtClean="0"/>
              <a:t>と検索日時</a:t>
            </a:r>
            <a:r>
              <a:rPr lang="en-US" altLang="ja-JP" sz="1600" b="1" smtClean="0"/>
              <a:t>】</a:t>
            </a:r>
            <a:endParaRPr lang="en-US" altLang="ja-JP" sz="1600" b="1" dirty="0"/>
          </a:p>
        </p:txBody>
      </p:sp>
      <p:sp>
        <p:nvSpPr>
          <p:cNvPr id="59" name="正方形/長方形 58"/>
          <p:cNvSpPr/>
          <p:nvPr/>
        </p:nvSpPr>
        <p:spPr bwMode="auto">
          <a:xfrm>
            <a:off x="388372" y="2249073"/>
            <a:ext cx="8215242" cy="242334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695743" y="2438144"/>
            <a:ext cx="7534078" cy="1809025"/>
            <a:chOff x="771049" y="2438144"/>
            <a:chExt cx="7534078" cy="1809025"/>
          </a:xfrm>
        </p:grpSpPr>
        <p:sp>
          <p:nvSpPr>
            <p:cNvPr id="35" name="テキスト ボックス 34"/>
            <p:cNvSpPr txBox="1"/>
            <p:nvPr/>
          </p:nvSpPr>
          <p:spPr>
            <a:xfrm>
              <a:off x="1000111" y="3908615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/>
                <a:t>9/15</a:t>
              </a:r>
              <a:endParaRPr kumimoji="1" lang="ja-JP" altLang="en-US" sz="1200" b="1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3884825" y="3908615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/>
                <a:t>11/1</a:t>
              </a:r>
              <a:endParaRPr kumimoji="1" lang="ja-JP" altLang="en-US" sz="1600" b="1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6971678" y="3908615"/>
              <a:ext cx="1117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b="1" smtClean="0"/>
                <a:t>12</a:t>
              </a:r>
              <a:r>
                <a:rPr kumimoji="1" lang="en-US" altLang="ja-JP" sz="1600" b="1" smtClean="0"/>
                <a:t>/24</a:t>
              </a:r>
              <a:endParaRPr kumimoji="1" lang="ja-JP" altLang="en-US" sz="1600" b="1" dirty="0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874737" y="2942738"/>
              <a:ext cx="19427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smtClean="0">
                  <a:solidFill>
                    <a:srgbClr val="FF0000"/>
                  </a:solidFill>
                </a:rPr>
                <a:t>“AAA”</a:t>
              </a:r>
              <a:r>
                <a:rPr lang="ja-JP" altLang="en-US" sz="1100" b="1" smtClean="0"/>
                <a:t>を設定</a:t>
              </a:r>
              <a:endParaRPr lang="ja-JP" altLang="en-US" sz="1100" b="1"/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823478" y="2942738"/>
              <a:ext cx="1946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smtClean="0">
                  <a:solidFill>
                    <a:srgbClr val="FF0000"/>
                  </a:solidFill>
                </a:rPr>
                <a:t>“BBB”</a:t>
              </a:r>
              <a:r>
                <a:rPr lang="ja-JP" altLang="en-US" sz="1200" b="1" smtClean="0"/>
                <a:t>を設定</a:t>
              </a:r>
              <a:endParaRPr lang="ja-JP" altLang="en-US" sz="1200" b="1"/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2299880" y="3908615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b="1" smtClean="0"/>
                <a:t>10</a:t>
              </a:r>
              <a:r>
                <a:rPr kumimoji="1" lang="en-US" altLang="ja-JP" sz="1600" b="1" smtClean="0"/>
                <a:t>/1</a:t>
              </a:r>
              <a:endParaRPr kumimoji="1" lang="ja-JP" altLang="en-US" sz="1600" b="1" dirty="0"/>
            </a:p>
          </p:txBody>
        </p:sp>
        <p:sp>
          <p:nvSpPr>
            <p:cNvPr id="69" name="テキスト ボックス 68"/>
            <p:cNvSpPr txBox="1"/>
            <p:nvPr/>
          </p:nvSpPr>
          <p:spPr>
            <a:xfrm>
              <a:off x="5987839" y="3908615"/>
              <a:ext cx="104294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>
                  <a:solidFill>
                    <a:srgbClr val="FF0000"/>
                  </a:solidFill>
                </a:rPr>
                <a:t>12/23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0" name="直線コネクタ 69"/>
            <p:cNvCxnSpPr/>
            <p:nvPr/>
          </p:nvCxnSpPr>
          <p:spPr bwMode="auto">
            <a:xfrm>
              <a:off x="6506526" y="3321529"/>
              <a:ext cx="0" cy="522793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3" name="直線コネクタ 72"/>
            <p:cNvCxnSpPr/>
            <p:nvPr/>
          </p:nvCxnSpPr>
          <p:spPr bwMode="auto">
            <a:xfrm>
              <a:off x="2766680" y="3328849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テキスト ボックス 74"/>
            <p:cNvSpPr txBox="1"/>
            <p:nvPr/>
          </p:nvSpPr>
          <p:spPr>
            <a:xfrm>
              <a:off x="6907695" y="2942738"/>
              <a:ext cx="1397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smtClean="0">
                  <a:solidFill>
                    <a:srgbClr val="FF0000"/>
                  </a:solidFill>
                </a:rPr>
                <a:t>“CCC</a:t>
              </a:r>
              <a:r>
                <a:rPr lang="en-US" altLang="ja-JP" sz="1600" b="1">
                  <a:solidFill>
                    <a:srgbClr val="FF0000"/>
                  </a:solidFill>
                </a:rPr>
                <a:t>”</a:t>
              </a:r>
              <a:r>
                <a:rPr lang="ja-JP" altLang="en-US" sz="1100" b="1"/>
                <a:t>を</a:t>
              </a:r>
              <a:r>
                <a:rPr lang="ja-JP" altLang="en-US" sz="1100" b="1" smtClean="0"/>
                <a:t>設定</a:t>
              </a:r>
              <a:endParaRPr lang="ja-JP" altLang="en-US" sz="1100" b="1"/>
            </a:p>
          </p:txBody>
        </p:sp>
        <p:cxnSp>
          <p:nvCxnSpPr>
            <p:cNvPr id="76" name="直線コネクタ 75"/>
            <p:cNvCxnSpPr/>
            <p:nvPr/>
          </p:nvCxnSpPr>
          <p:spPr bwMode="auto">
            <a:xfrm flipV="1">
              <a:off x="3935625" y="3212976"/>
              <a:ext cx="1148959" cy="13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33" name="グループ化 32"/>
            <p:cNvGrpSpPr/>
            <p:nvPr/>
          </p:nvGrpSpPr>
          <p:grpSpPr>
            <a:xfrm>
              <a:off x="5320456" y="2438144"/>
              <a:ext cx="2096402" cy="479075"/>
              <a:chOff x="663317" y="2298408"/>
              <a:chExt cx="2096402" cy="479075"/>
            </a:xfrm>
          </p:grpSpPr>
          <p:sp>
            <p:nvSpPr>
              <p:cNvPr id="40" name="角丸四角形吹き出し 39"/>
              <p:cNvSpPr/>
              <p:nvPr/>
            </p:nvSpPr>
            <p:spPr bwMode="auto">
              <a:xfrm>
                <a:off x="663317" y="2298408"/>
                <a:ext cx="1787934" cy="479075"/>
              </a:xfrm>
              <a:prstGeom prst="wedgeRoundRectCallout">
                <a:avLst>
                  <a:gd name="adj1" fmla="val 16103"/>
                  <a:gd name="adj2" fmla="val 129794"/>
                  <a:gd name="adj3" fmla="val 16667"/>
                </a:avLst>
              </a:prstGeom>
              <a:solidFill>
                <a:srgbClr val="002060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808704" y="2432934"/>
                <a:ext cx="19510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b="1">
                    <a:solidFill>
                      <a:srgbClr val="FF0000"/>
                    </a:solidFill>
                  </a:rPr>
                  <a:t>基</a:t>
                </a:r>
                <a:r>
                  <a:rPr lang="ja-JP" altLang="en-US" sz="1400" b="1" smtClean="0">
                    <a:solidFill>
                      <a:srgbClr val="FF0000"/>
                    </a:solidFill>
                  </a:rPr>
                  <a:t>準日時に指定</a:t>
                </a:r>
                <a:endParaRPr kumimoji="1" lang="ja-JP" altLang="en-US" sz="1400" b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9" name="グループ化 48"/>
            <p:cNvGrpSpPr/>
            <p:nvPr/>
          </p:nvGrpSpPr>
          <p:grpSpPr>
            <a:xfrm>
              <a:off x="2307876" y="2931378"/>
              <a:ext cx="855646" cy="346180"/>
              <a:chOff x="643966" y="2400202"/>
              <a:chExt cx="1951015" cy="479075"/>
            </a:xfrm>
          </p:grpSpPr>
          <p:sp>
            <p:nvSpPr>
              <p:cNvPr id="50" name="角丸四角形吹き出し 44"/>
              <p:cNvSpPr/>
              <p:nvPr/>
            </p:nvSpPr>
            <p:spPr bwMode="auto">
              <a:xfrm>
                <a:off x="725507" y="2400202"/>
                <a:ext cx="1787933" cy="479075"/>
              </a:xfrm>
              <a:prstGeom prst="rect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643966" y="2437220"/>
                <a:ext cx="1951015" cy="425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400" b="1">
                    <a:solidFill>
                      <a:schemeClr val="bg1"/>
                    </a:solidFill>
                  </a:rPr>
                  <a:t>実行日</a:t>
                </a:r>
              </a:p>
            </p:txBody>
          </p:sp>
        </p:grpSp>
        <p:cxnSp>
          <p:nvCxnSpPr>
            <p:cNvPr id="103" name="直線コネクタ 102"/>
            <p:cNvCxnSpPr/>
            <p:nvPr/>
          </p:nvCxnSpPr>
          <p:spPr bwMode="auto">
            <a:xfrm>
              <a:off x="1443072" y="3328849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4" name="直線コネクタ 123"/>
            <p:cNvCxnSpPr/>
            <p:nvPr/>
          </p:nvCxnSpPr>
          <p:spPr bwMode="auto">
            <a:xfrm>
              <a:off x="4355976" y="3328849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5" name="直線コネクタ 124"/>
            <p:cNvCxnSpPr/>
            <p:nvPr/>
          </p:nvCxnSpPr>
          <p:spPr bwMode="auto">
            <a:xfrm>
              <a:off x="7480358" y="3328849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直線矢印コネクタ 51"/>
            <p:cNvCxnSpPr/>
            <p:nvPr/>
          </p:nvCxnSpPr>
          <p:spPr bwMode="auto">
            <a:xfrm>
              <a:off x="771049" y="3539628"/>
              <a:ext cx="7534078" cy="375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393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3.12 </a:t>
            </a:r>
            <a:r>
              <a:rPr lang="ja-JP" altLang="en-US"/>
              <a:t>参照用パラメータシートの</a:t>
            </a:r>
            <a:r>
              <a:rPr lang="ja-JP" altLang="en-US" smtClean="0"/>
              <a:t>利用例</a:t>
            </a:r>
            <a:r>
              <a:rPr lang="en-US" altLang="ja-JP" smtClean="0"/>
              <a:t>(5/5)</a:t>
            </a:r>
            <a:endParaRPr lang="en-US" altLang="ja-JP" dirty="0"/>
          </a:p>
        </p:txBody>
      </p:sp>
      <p:sp>
        <p:nvSpPr>
          <p:cNvPr id="37" name="正方形/長方形 36"/>
          <p:cNvSpPr/>
          <p:nvPr/>
        </p:nvSpPr>
        <p:spPr bwMode="auto">
          <a:xfrm>
            <a:off x="403111" y="2244578"/>
            <a:ext cx="8215242" cy="242334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37292" y="1907627"/>
            <a:ext cx="4964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/>
              <a:t>【</a:t>
            </a:r>
            <a:r>
              <a:rPr lang="ja-JP" altLang="en-US" sz="1600" b="1"/>
              <a:t>ホスト</a:t>
            </a:r>
            <a:r>
              <a:rPr lang="en-US" altLang="ja-JP" sz="1600" b="1"/>
              <a:t>A</a:t>
            </a:r>
            <a:r>
              <a:rPr lang="ja-JP" altLang="en-US" sz="1600" b="1"/>
              <a:t>の作業スケジュールと</a:t>
            </a:r>
            <a:r>
              <a:rPr lang="ja-JP" altLang="en-US" sz="1600" b="1" smtClean="0"/>
              <a:t>検索日時</a:t>
            </a:r>
            <a:r>
              <a:rPr lang="en-US" altLang="ja-JP" sz="1600" b="1"/>
              <a:t>】</a:t>
            </a:r>
            <a:endParaRPr lang="en-US" altLang="ja-JP" sz="1600" b="1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83516" y="1260152"/>
            <a:ext cx="3415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smtClean="0"/>
              <a:t>【</a:t>
            </a:r>
            <a:r>
              <a:rPr lang="ja-JP" altLang="en-US" sz="1200" b="1" smtClean="0"/>
              <a:t>ホスト</a:t>
            </a:r>
            <a:r>
              <a:rPr lang="en-US" altLang="ja-JP" sz="1200" b="1" smtClean="0"/>
              <a:t>A</a:t>
            </a:r>
            <a:r>
              <a:rPr lang="ja-JP" altLang="en-US" sz="1200" b="1" smtClean="0"/>
              <a:t>の作業</a:t>
            </a:r>
            <a:r>
              <a:rPr lang="ja-JP" altLang="en-US" sz="1200" b="1"/>
              <a:t>スケジュール</a:t>
            </a:r>
            <a:r>
              <a:rPr lang="ja-JP" altLang="en-US" sz="1200" b="1" smtClean="0"/>
              <a:t>と指定日時</a:t>
            </a:r>
            <a:r>
              <a:rPr lang="en-US" altLang="ja-JP" sz="1200" b="1" smtClean="0"/>
              <a:t>】</a:t>
            </a:r>
            <a:endParaRPr lang="en-US" altLang="ja-JP" sz="1200" b="1" dirty="0"/>
          </a:p>
        </p:txBody>
      </p:sp>
      <p:sp>
        <p:nvSpPr>
          <p:cNvPr id="30" name="正方形/長方形 29"/>
          <p:cNvSpPr/>
          <p:nvPr/>
        </p:nvSpPr>
        <p:spPr bwMode="auto">
          <a:xfrm>
            <a:off x="557935" y="855294"/>
            <a:ext cx="6725506" cy="839330"/>
          </a:xfrm>
          <a:prstGeom prst="rect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solidFill>
              <a:schemeClr val="bg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1" name="コンテンツ プレースホルダー 2"/>
          <p:cNvSpPr txBox="1">
            <a:spLocks/>
          </p:cNvSpPr>
          <p:nvPr/>
        </p:nvSpPr>
        <p:spPr bwMode="gray">
          <a:xfrm>
            <a:off x="976552" y="1097016"/>
            <a:ext cx="6192860" cy="481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360000" lvl="2" indent="0">
              <a:buNone/>
            </a:pPr>
            <a:r>
              <a:rPr lang="ja-JP" altLang="en-US" sz="1800" kern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基</a:t>
            </a:r>
            <a:r>
              <a:rPr lang="ja-JP" altLang="en-US" sz="1800" kern="0" smtClean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準日時</a:t>
            </a:r>
            <a:r>
              <a:rPr lang="ja-JP" altLang="en-US" sz="1800" kern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が</a:t>
            </a:r>
            <a:r>
              <a:rPr lang="ja-JP" altLang="en-US" sz="1800" kern="0" smtClean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空白</a:t>
            </a:r>
            <a:r>
              <a:rPr lang="ja-JP" altLang="en-US" sz="1800" kern="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の状態で検索</a:t>
            </a:r>
            <a:r>
              <a:rPr lang="ja-JP" altLang="en-US" sz="1800" ker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検索を実行</a:t>
            </a:r>
            <a:endParaRPr lang="ja-JP" altLang="en-US" sz="1600" kern="0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2" name="楕円 31"/>
          <p:cNvSpPr/>
          <p:nvPr/>
        </p:nvSpPr>
        <p:spPr bwMode="auto">
          <a:xfrm>
            <a:off x="86779" y="794180"/>
            <a:ext cx="1065480" cy="912789"/>
          </a:xfrm>
          <a:prstGeom prst="ellipse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solidFill>
              <a:schemeClr val="bg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8528" y="1029481"/>
            <a:ext cx="123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ケース</a:t>
            </a:r>
            <a:r>
              <a:rPr lang="ja-JP" altLang="en-US" b="1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③</a:t>
            </a:r>
            <a:endParaRPr kumimoji="1" lang="ja-JP" altLang="en-US" b="1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700929" y="5076733"/>
            <a:ext cx="6704444" cy="1095821"/>
          </a:xfrm>
          <a:prstGeom prst="rect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solidFill>
              <a:schemeClr val="bg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9" name="コンテンツ プレースホルダー 2"/>
          <p:cNvSpPr txBox="1">
            <a:spLocks/>
          </p:cNvSpPr>
          <p:nvPr/>
        </p:nvSpPr>
        <p:spPr bwMode="gray">
          <a:xfrm>
            <a:off x="881178" y="5145873"/>
            <a:ext cx="6192860" cy="792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360000" lvl="2" indent="0">
              <a:buNone/>
            </a:pPr>
            <a:r>
              <a:rPr lang="ja-JP" altLang="en-US" sz="180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基準日時が空白の状態で検索すると、検索を実行した日時から見て</a:t>
            </a:r>
            <a:r>
              <a:rPr lang="ja-JP" altLang="en-US" sz="180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最新の値</a:t>
            </a:r>
            <a:r>
              <a:rPr lang="ja-JP" altLang="en-US" sz="180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が検索結果として表示されます。よって</a:t>
            </a:r>
            <a:r>
              <a:rPr lang="ja-JP" altLang="en-US" sz="1800" smtClean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“</a:t>
            </a:r>
            <a:r>
              <a:rPr lang="en-US" altLang="ja-JP" sz="1800" smtClean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AAA”</a:t>
            </a:r>
            <a:r>
              <a:rPr lang="ja-JP" altLang="en-US" sz="180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が検索結果として表示されます。</a:t>
            </a:r>
          </a:p>
        </p:txBody>
      </p:sp>
      <p:sp>
        <p:nvSpPr>
          <p:cNvPr id="40" name="楕円 39"/>
          <p:cNvSpPr/>
          <p:nvPr/>
        </p:nvSpPr>
        <p:spPr bwMode="auto">
          <a:xfrm>
            <a:off x="86779" y="5052470"/>
            <a:ext cx="1228300" cy="1123592"/>
          </a:xfrm>
          <a:prstGeom prst="ellipse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solidFill>
              <a:schemeClr val="bg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58276" y="5382056"/>
            <a:ext cx="123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結果</a:t>
            </a:r>
            <a:endParaRPr kumimoji="1" lang="ja-JP" altLang="en-US" b="1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743693" y="2887046"/>
            <a:ext cx="7534078" cy="1324303"/>
            <a:chOff x="804474" y="2839801"/>
            <a:chExt cx="7534078" cy="1324303"/>
          </a:xfrm>
        </p:grpSpPr>
        <p:sp>
          <p:nvSpPr>
            <p:cNvPr id="42" name="テキスト ボックス 41"/>
            <p:cNvSpPr txBox="1"/>
            <p:nvPr/>
          </p:nvSpPr>
          <p:spPr>
            <a:xfrm>
              <a:off x="834870" y="3825550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/>
                <a:t>9/15</a:t>
              </a:r>
              <a:endParaRPr kumimoji="1" lang="ja-JP" altLang="en-US" sz="1200" b="1" dirty="0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4385354" y="3825550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/>
                <a:t>11/1</a:t>
              </a:r>
              <a:endParaRPr kumimoji="1" lang="ja-JP" altLang="en-US" sz="1600" b="1" dirty="0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6806437" y="3825550"/>
              <a:ext cx="1117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b="1" smtClean="0"/>
                <a:t>12</a:t>
              </a:r>
              <a:r>
                <a:rPr kumimoji="1" lang="en-US" altLang="ja-JP" sz="1600" b="1" smtClean="0"/>
                <a:t>/24</a:t>
              </a:r>
              <a:endParaRPr kumimoji="1" lang="ja-JP" altLang="en-US" sz="1600" b="1" dirty="0"/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844385" y="2885125"/>
              <a:ext cx="19427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smtClean="0">
                  <a:solidFill>
                    <a:srgbClr val="FF0000"/>
                  </a:solidFill>
                </a:rPr>
                <a:t>“AAA”</a:t>
              </a:r>
              <a:r>
                <a:rPr lang="ja-JP" altLang="en-US" sz="1100" b="1" smtClean="0"/>
                <a:t>を設定</a:t>
              </a:r>
              <a:endParaRPr lang="ja-JP" altLang="en-US" sz="1100" b="1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2431618" y="3825550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b="1" smtClean="0"/>
                <a:t>10</a:t>
              </a:r>
              <a:r>
                <a:rPr kumimoji="1" lang="en-US" altLang="ja-JP" sz="1600" b="1" smtClean="0"/>
                <a:t>/1</a:t>
              </a:r>
              <a:endParaRPr kumimoji="1" lang="ja-JP" altLang="en-US" sz="1600" b="1" dirty="0"/>
            </a:p>
          </p:txBody>
        </p:sp>
        <p:cxnSp>
          <p:nvCxnSpPr>
            <p:cNvPr id="48" name="直線コネクタ 47"/>
            <p:cNvCxnSpPr/>
            <p:nvPr/>
          </p:nvCxnSpPr>
          <p:spPr bwMode="auto">
            <a:xfrm>
              <a:off x="1311318" y="3244884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直線コネクタ 54"/>
            <p:cNvCxnSpPr/>
            <p:nvPr/>
          </p:nvCxnSpPr>
          <p:spPr bwMode="auto">
            <a:xfrm>
              <a:off x="2861603" y="3209318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6" name="直線コネクタ 55"/>
            <p:cNvCxnSpPr/>
            <p:nvPr/>
          </p:nvCxnSpPr>
          <p:spPr bwMode="auto">
            <a:xfrm>
              <a:off x="4860040" y="3264580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7" name="直線コネクタ 56"/>
            <p:cNvCxnSpPr/>
            <p:nvPr/>
          </p:nvCxnSpPr>
          <p:spPr bwMode="auto">
            <a:xfrm>
              <a:off x="7322706" y="3264580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9" name="直線コネクタ 58"/>
            <p:cNvCxnSpPr/>
            <p:nvPr/>
          </p:nvCxnSpPr>
          <p:spPr bwMode="auto">
            <a:xfrm flipV="1">
              <a:off x="878280" y="3155004"/>
              <a:ext cx="1162155" cy="255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" name="テキスト ボックス 57"/>
            <p:cNvSpPr txBox="1"/>
            <p:nvPr/>
          </p:nvSpPr>
          <p:spPr>
            <a:xfrm>
              <a:off x="6795689" y="2935917"/>
              <a:ext cx="1397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smtClean="0">
                  <a:solidFill>
                    <a:srgbClr val="FF0000"/>
                  </a:solidFill>
                </a:rPr>
                <a:t>“CCC</a:t>
              </a:r>
              <a:r>
                <a:rPr lang="en-US" altLang="ja-JP" sz="1600" b="1">
                  <a:solidFill>
                    <a:srgbClr val="FF0000"/>
                  </a:solidFill>
                </a:rPr>
                <a:t>”</a:t>
              </a:r>
              <a:r>
                <a:rPr lang="ja-JP" altLang="en-US" sz="1100" b="1"/>
                <a:t>を</a:t>
              </a:r>
              <a:r>
                <a:rPr lang="ja-JP" altLang="en-US" sz="1100" b="1" smtClean="0"/>
                <a:t>設定</a:t>
              </a:r>
              <a:endParaRPr lang="ja-JP" altLang="en-US" sz="1100" b="1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4367545" y="2923462"/>
              <a:ext cx="1946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smtClean="0">
                  <a:solidFill>
                    <a:srgbClr val="FF0000"/>
                  </a:solidFill>
                </a:rPr>
                <a:t>“BBB”</a:t>
              </a:r>
              <a:r>
                <a:rPr lang="ja-JP" altLang="en-US" sz="1100" b="1" smtClean="0"/>
                <a:t>を設定</a:t>
              </a:r>
              <a:endParaRPr lang="ja-JP" altLang="en-US" sz="1100" b="1"/>
            </a:p>
          </p:txBody>
        </p:sp>
        <p:grpSp>
          <p:nvGrpSpPr>
            <p:cNvPr id="28" name="グループ化 27"/>
            <p:cNvGrpSpPr/>
            <p:nvPr/>
          </p:nvGrpSpPr>
          <p:grpSpPr>
            <a:xfrm>
              <a:off x="2462523" y="2839801"/>
              <a:ext cx="855646" cy="369200"/>
              <a:chOff x="643966" y="2400202"/>
              <a:chExt cx="1951015" cy="510932"/>
            </a:xfrm>
          </p:grpSpPr>
          <p:sp>
            <p:nvSpPr>
              <p:cNvPr id="33" name="角丸四角形吹き出し 44"/>
              <p:cNvSpPr/>
              <p:nvPr/>
            </p:nvSpPr>
            <p:spPr bwMode="auto">
              <a:xfrm>
                <a:off x="725507" y="2400202"/>
                <a:ext cx="1787933" cy="479075"/>
              </a:xfrm>
              <a:prstGeom prst="rect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5" name="テキスト ボックス 34"/>
              <p:cNvSpPr txBox="1"/>
              <p:nvPr/>
            </p:nvSpPr>
            <p:spPr>
              <a:xfrm>
                <a:off x="643966" y="2485205"/>
                <a:ext cx="1951015" cy="425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400" b="1">
                    <a:solidFill>
                      <a:schemeClr val="bg1"/>
                    </a:solidFill>
                  </a:rPr>
                  <a:t>実行日</a:t>
                </a:r>
              </a:p>
            </p:txBody>
          </p:sp>
        </p:grpSp>
        <p:cxnSp>
          <p:nvCxnSpPr>
            <p:cNvPr id="38" name="直線矢印コネクタ 37"/>
            <p:cNvCxnSpPr/>
            <p:nvPr/>
          </p:nvCxnSpPr>
          <p:spPr bwMode="auto">
            <a:xfrm>
              <a:off x="804474" y="3502358"/>
              <a:ext cx="7534078" cy="375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28029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lang="en-US" altLang="ja-JP"/>
              <a:t>1.1 </a:t>
            </a:r>
            <a:r>
              <a:rPr lang="ja-JP" altLang="en-US"/>
              <a:t>本書について</a:t>
            </a:r>
          </a:p>
        </p:txBody>
      </p:sp>
      <p:sp>
        <p:nvSpPr>
          <p:cNvPr id="7" name="コンテンツ プレースホルダー 5"/>
          <p:cNvSpPr txBox="1">
            <a:spLocks/>
          </p:cNvSpPr>
          <p:nvPr/>
        </p:nvSpPr>
        <p:spPr>
          <a:xfrm>
            <a:off x="102141" y="692696"/>
            <a:ext cx="8861372" cy="5603542"/>
          </a:xfrm>
          <a:prstGeom prst="rect">
            <a:avLst/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r>
              <a:rPr lang="ja-JP" altLang="en-US" smtClean="0">
                <a:latin typeface="+mn-ea"/>
              </a:rPr>
              <a:t>本書</a:t>
            </a:r>
            <a:r>
              <a:rPr lang="ja-JP" altLang="en-US">
                <a:latin typeface="+mn-ea"/>
              </a:rPr>
              <a:t>では、</a:t>
            </a:r>
            <a:r>
              <a:rPr lang="ja-JP" altLang="en-US" kern="0" smtClean="0"/>
              <a:t>メニューグループ「ホストグループ管理」</a:t>
            </a:r>
            <a:r>
              <a:rPr lang="ja-JP" altLang="en-US" kern="0"/>
              <a:t>「メニュー作成</a:t>
            </a:r>
            <a:r>
              <a:rPr lang="ja-JP" altLang="en-US" kern="0" smtClean="0"/>
              <a:t>」に</a:t>
            </a:r>
            <a:r>
              <a:rPr lang="ja-JP" altLang="en-US" kern="0"/>
              <a:t>ついて解説しています。</a:t>
            </a:r>
            <a:r>
              <a:rPr lang="en-US" altLang="ja-JP" kern="0"/>
              <a:t> </a:t>
            </a:r>
          </a:p>
          <a:p>
            <a:pPr lvl="1"/>
            <a:r>
              <a:rPr lang="ja-JP" altLang="en-US" kern="0" smtClean="0"/>
              <a:t>本書は</a:t>
            </a:r>
            <a:r>
              <a:rPr lang="en-US" altLang="ja-JP" kern="0"/>
              <a:t>Exastro IT Automation</a:t>
            </a:r>
            <a:r>
              <a:rPr lang="ja-JP" altLang="en-US" kern="0" smtClean="0"/>
              <a:t>の概念説明、機能紹介を目的としております。</a:t>
            </a:r>
            <a:endParaRPr lang="en-US" altLang="ja-JP" kern="0" smtClean="0"/>
          </a:p>
          <a:p>
            <a:pPr lvl="1"/>
            <a:r>
              <a:rPr lang="ja-JP" altLang="en-US" b="1" kern="0"/>
              <a:t>実習編</a:t>
            </a:r>
            <a:r>
              <a:rPr lang="en-US" altLang="ja-JP" b="1" kern="0" smtClean="0"/>
              <a:t>(</a:t>
            </a:r>
            <a:r>
              <a:rPr lang="ja-JP" altLang="en-US" b="1" kern="0" smtClean="0"/>
              <a:t>作成中</a:t>
            </a:r>
            <a:r>
              <a:rPr lang="en-US" altLang="ja-JP" b="1" kern="0"/>
              <a:t>)</a:t>
            </a:r>
            <a:r>
              <a:rPr lang="ja-JP" altLang="en-US" kern="0" smtClean="0"/>
              <a:t>では</a:t>
            </a:r>
            <a:r>
              <a:rPr lang="en-US" altLang="ja-JP" kern="0" smtClean="0"/>
              <a:t>ITA</a:t>
            </a:r>
            <a:r>
              <a:rPr lang="ja-JP" altLang="en-US" kern="0" smtClean="0"/>
              <a:t>画面を用いて解説していますので合わせてご覧ください。</a:t>
            </a:r>
            <a:endParaRPr lang="en-US" altLang="ja-JP" kern="0" smtClean="0"/>
          </a:p>
          <a:p>
            <a:pPr lvl="1"/>
            <a:r>
              <a:rPr lang="ja-JP" altLang="en-US" kern="0" smtClean="0">
                <a:latin typeface="+mn-ea"/>
                <a:hlinkClick r:id="rId2"/>
              </a:rPr>
              <a:t>利用手順マニュアル</a:t>
            </a:r>
            <a:r>
              <a:rPr lang="ja-JP" altLang="en-US" kern="0" smtClean="0">
                <a:latin typeface="+mn-ea"/>
              </a:rPr>
              <a:t>では各機能についてより詳細な仕様を掲載しています。</a:t>
            </a:r>
            <a:endParaRPr lang="en-US" altLang="ja-JP" smtClean="0">
              <a:latin typeface="+mn-ea"/>
            </a:endParaRPr>
          </a:p>
          <a:p>
            <a:pPr marL="180000" lvl="1" indent="0">
              <a:buNone/>
            </a:pPr>
            <a:endParaRPr lang="ja-JP" altLang="en-US" sz="2000" kern="0" dirty="0"/>
          </a:p>
        </p:txBody>
      </p:sp>
      <p:sp>
        <p:nvSpPr>
          <p:cNvPr id="10" name="コンテンツ プレースホルダー 5"/>
          <p:cNvSpPr txBox="1">
            <a:spLocks/>
          </p:cNvSpPr>
          <p:nvPr/>
        </p:nvSpPr>
        <p:spPr>
          <a:xfrm>
            <a:off x="4571513" y="867758"/>
            <a:ext cx="4303365" cy="5618734"/>
          </a:xfrm>
          <a:prstGeom prst="rect">
            <a:avLst/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180000" lvl="1" indent="0">
              <a:buNone/>
            </a:pPr>
            <a:endParaRPr lang="en-US" altLang="ja-JP" kern="0" smtClean="0"/>
          </a:p>
          <a:p>
            <a:pPr marL="180000" lvl="1" indent="0">
              <a:buNone/>
            </a:pPr>
            <a:endParaRPr lang="ja-JP" altLang="en-US" sz="2000" kern="0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2804062"/>
            <a:ext cx="4619625" cy="3467100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11" name="正方形/長方形 10"/>
          <p:cNvSpPr/>
          <p:nvPr/>
        </p:nvSpPr>
        <p:spPr bwMode="auto">
          <a:xfrm>
            <a:off x="2777356" y="3534900"/>
            <a:ext cx="1002556" cy="101347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3959541" y="3534900"/>
            <a:ext cx="1002556" cy="101347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713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68950"/>
            <a:ext cx="8784000" cy="467239"/>
          </a:xfrm>
        </p:spPr>
        <p:txBody>
          <a:bodyPr/>
          <a:lstStyle/>
          <a:p>
            <a:r>
              <a:rPr lang="en-US" altLang="ja-JP"/>
              <a:t>2</a:t>
            </a:r>
            <a:r>
              <a:rPr lang="en-US" altLang="ja-JP" smtClean="0"/>
              <a:t>. </a:t>
            </a:r>
            <a:r>
              <a:rPr lang="ja-JP" altLang="en-US" smtClean="0"/>
              <a:t>ホストグループ管理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90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2" y="723989"/>
            <a:ext cx="1886341" cy="528175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lang="en-US" altLang="ja-JP"/>
              <a:t>2.1 </a:t>
            </a:r>
            <a:r>
              <a:rPr lang="ja-JP" altLang="en-US"/>
              <a:t>メニュー概要</a:t>
            </a:r>
            <a:endParaRPr lang="en-US" altLang="ja-JP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2167609" y="764631"/>
            <a:ext cx="6795903" cy="564377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mtClean="0"/>
              <a:t>本章で取り上げる主なメニュー</a:t>
            </a:r>
            <a:endParaRPr lang="en-US" altLang="ja-JP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311190" y="1184311"/>
            <a:ext cx="5310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/>
              <a:t>①</a:t>
            </a:r>
            <a:r>
              <a:rPr lang="ja-JP" altLang="en-US" sz="1600" smtClean="0"/>
              <a:t>ホストグループの登録・参照のメニュー</a:t>
            </a:r>
            <a:endParaRPr lang="ja-JP" altLang="en-US" sz="160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311190" y="2452470"/>
            <a:ext cx="5310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smtClean="0"/>
              <a:t>②ホストグループ</a:t>
            </a:r>
            <a:r>
              <a:rPr lang="ja-JP" altLang="en-US" sz="1600"/>
              <a:t>の親子紐付け</a:t>
            </a:r>
            <a:r>
              <a:rPr lang="ja-JP" altLang="en-US" sz="1600" smtClean="0"/>
              <a:t>登録の</a:t>
            </a:r>
            <a:r>
              <a:rPr lang="ja-JP" altLang="en-US" sz="1600"/>
              <a:t>メニュ</a:t>
            </a:r>
            <a:r>
              <a:rPr lang="ja-JP" altLang="en-US" sz="1600" smtClean="0"/>
              <a:t>ー</a:t>
            </a:r>
            <a:endParaRPr lang="ja-JP" altLang="en-US" sz="160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311190" y="4060592"/>
            <a:ext cx="6941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smtClean="0"/>
              <a:t>③ホストグループ名</a:t>
            </a:r>
            <a:r>
              <a:rPr lang="ja-JP" altLang="en-US" sz="1600"/>
              <a:t>、オペレーション、ホストを紐付</a:t>
            </a:r>
            <a:r>
              <a:rPr lang="ja-JP" altLang="en-US" sz="1600" smtClean="0"/>
              <a:t>登録のメニュー</a:t>
            </a:r>
            <a:endParaRPr lang="en-US" altLang="ja-JP" sz="160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917600" y="2561450"/>
            <a:ext cx="50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rgbClr val="FF0000"/>
                </a:solidFill>
              </a:rPr>
              <a:t>①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917600" y="2980295"/>
            <a:ext cx="50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rgbClr val="FF0000"/>
                </a:solidFill>
              </a:rPr>
              <a:t>②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03985" y="3370457"/>
            <a:ext cx="1854677" cy="43622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917600" y="3440975"/>
            <a:ext cx="50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rgbClr val="FF0000"/>
                </a:solidFill>
              </a:rPr>
              <a:t>③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103985" y="2928642"/>
            <a:ext cx="1854677" cy="43622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103985" y="2493110"/>
            <a:ext cx="1854677" cy="43622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311190" y="5885185"/>
            <a:ext cx="6702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smtClean="0"/>
              <a:t>※</a:t>
            </a:r>
            <a:r>
              <a:rPr lang="ja-JP" altLang="en-US" sz="1400" smtClean="0"/>
              <a:t>①②③以外のメニューについては</a:t>
            </a:r>
            <a:endParaRPr lang="en-US" altLang="ja-JP" sz="1400" smtClean="0"/>
          </a:p>
          <a:p>
            <a:r>
              <a:rPr lang="ja-JP" altLang="en-US" sz="1400" kern="0" smtClean="0"/>
              <a:t>「</a:t>
            </a:r>
            <a:r>
              <a:rPr lang="en-US" altLang="ja-JP" sz="1400" kern="0">
                <a:hlinkClick r:id="rId3"/>
              </a:rPr>
              <a:t>Exastro-ITA_</a:t>
            </a:r>
            <a:r>
              <a:rPr lang="ja-JP" altLang="en-US" sz="1400" kern="0">
                <a:hlinkClick r:id="rId3"/>
              </a:rPr>
              <a:t>利用手順マニュアル</a:t>
            </a:r>
            <a:r>
              <a:rPr lang="en-US" altLang="ja-JP" sz="1400" kern="0">
                <a:hlinkClick r:id="rId3"/>
              </a:rPr>
              <a:t>_</a:t>
            </a:r>
            <a:r>
              <a:rPr lang="ja-JP" altLang="en-US" sz="1400" kern="0">
                <a:hlinkClick r:id="rId3"/>
              </a:rPr>
              <a:t>ホストグループ機能</a:t>
            </a:r>
            <a:r>
              <a:rPr lang="ja-JP" altLang="en-US" sz="1400" kern="0"/>
              <a:t>」</a:t>
            </a:r>
            <a:r>
              <a:rPr lang="ja-JP" altLang="en-US" sz="1400" smtClean="0"/>
              <a:t>を</a:t>
            </a:r>
            <a:r>
              <a:rPr lang="ja-JP" altLang="en-US" sz="1400"/>
              <a:t>参照してください。</a:t>
            </a:r>
            <a:endParaRPr kumimoji="1" lang="ja-JP" altLang="en-US" sz="140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740" y="1489833"/>
            <a:ext cx="6317574" cy="8463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368" y="2766073"/>
            <a:ext cx="5477967" cy="11374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113" y="4369356"/>
            <a:ext cx="6554399" cy="7971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799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楕円 5"/>
          <p:cNvSpPr/>
          <p:nvPr/>
        </p:nvSpPr>
        <p:spPr bwMode="auto">
          <a:xfrm>
            <a:off x="562489" y="2872350"/>
            <a:ext cx="3818216" cy="126844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2.2 </a:t>
            </a:r>
            <a:r>
              <a:rPr lang="ja-JP" altLang="en-US"/>
              <a:t>ホストグループ</a:t>
            </a:r>
            <a:r>
              <a:rPr lang="ja-JP" altLang="en-US">
                <a:latin typeface="+mn-ea"/>
              </a:rPr>
              <a:t>管理</a:t>
            </a:r>
            <a:endParaRPr lang="ja-JP" altLang="en-US"/>
          </a:p>
        </p:txBody>
      </p:sp>
      <p:sp>
        <p:nvSpPr>
          <p:cNvPr id="24" name="正方形/長方形 23"/>
          <p:cNvSpPr/>
          <p:nvPr/>
        </p:nvSpPr>
        <p:spPr bwMode="auto">
          <a:xfrm>
            <a:off x="2025623" y="3371979"/>
            <a:ext cx="1022484" cy="322453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b="1" smtClean="0">
                <a:latin typeface="+mn-ea"/>
              </a:rPr>
              <a:t>ホスト</a:t>
            </a:r>
            <a:r>
              <a:rPr kumimoji="1" lang="en-US" altLang="ja-JP" sz="1200" b="1" smtClean="0">
                <a:latin typeface="+mn-ea"/>
              </a:rPr>
              <a:t>B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864997" y="3371979"/>
            <a:ext cx="1022484" cy="322453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b="1" smtClean="0">
                <a:latin typeface="+mn-ea"/>
              </a:rPr>
              <a:t>ホスト</a:t>
            </a:r>
            <a:r>
              <a:rPr kumimoji="1" lang="en-US" altLang="ja-JP" sz="1200" b="1" smtClean="0">
                <a:latin typeface="+mn-ea"/>
              </a:rPr>
              <a:t>A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3167646" y="3371979"/>
            <a:ext cx="1022484" cy="322453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b="1" smtClean="0">
                <a:latin typeface="+mn-ea"/>
              </a:rPr>
              <a:t>ホスト</a:t>
            </a:r>
            <a:r>
              <a:rPr kumimoji="1" lang="en-US" altLang="ja-JP" sz="1200" b="1" smtClean="0">
                <a:latin typeface="+mn-ea"/>
              </a:rPr>
              <a:t>C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4893267" y="3386881"/>
            <a:ext cx="1011723" cy="292649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ホスト</a:t>
            </a:r>
            <a:r>
              <a:rPr kumimoji="1" lang="en-US" altLang="ja-JP" sz="1400" b="1" smtClean="0">
                <a:latin typeface="+mn-ea"/>
              </a:rPr>
              <a:t>A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6057952" y="3392666"/>
            <a:ext cx="1049371" cy="281079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ホスト</a:t>
            </a:r>
            <a:r>
              <a:rPr kumimoji="1" lang="en-US" altLang="ja-JP" sz="1400" b="1" smtClean="0">
                <a:latin typeface="+mn-ea"/>
              </a:rPr>
              <a:t>B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50" name="下矢印 49"/>
          <p:cNvSpPr/>
          <p:nvPr/>
        </p:nvSpPr>
        <p:spPr bwMode="auto">
          <a:xfrm rot="10800000">
            <a:off x="2195346" y="4241432"/>
            <a:ext cx="399344" cy="407384"/>
          </a:xfrm>
          <a:prstGeom prst="downArrow">
            <a:avLst>
              <a:gd name="adj1" fmla="val 41738"/>
              <a:gd name="adj2" fmla="val 50000"/>
            </a:avLst>
          </a:prstGeom>
          <a:solidFill>
            <a:schemeClr val="bg2">
              <a:lumMod val="50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1" name="下矢印 50"/>
          <p:cNvSpPr/>
          <p:nvPr/>
        </p:nvSpPr>
        <p:spPr bwMode="auto">
          <a:xfrm rot="10800000">
            <a:off x="5198335" y="3892259"/>
            <a:ext cx="309009" cy="422908"/>
          </a:xfrm>
          <a:prstGeom prst="downArrow">
            <a:avLst/>
          </a:prstGeom>
          <a:solidFill>
            <a:schemeClr val="bg2">
              <a:lumMod val="50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45012" y="5909007"/>
            <a:ext cx="3848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u="sng" smtClean="0">
                <a:solidFill>
                  <a:srgbClr val="FF0000"/>
                </a:solidFill>
              </a:rPr>
              <a:t>全体に作業指示</a:t>
            </a:r>
            <a:endParaRPr kumimoji="1" lang="en-US" altLang="ja-JP" sz="2000" b="1" u="sng" smtClean="0">
              <a:solidFill>
                <a:srgbClr val="FF0000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200977" y="5909007"/>
            <a:ext cx="2817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u="sng" smtClean="0">
                <a:solidFill>
                  <a:srgbClr val="FF0000"/>
                </a:solidFill>
              </a:rPr>
              <a:t>個別</a:t>
            </a:r>
            <a:r>
              <a:rPr lang="ja-JP" altLang="en-US" sz="2000" b="1" u="sng">
                <a:solidFill>
                  <a:srgbClr val="FF0000"/>
                </a:solidFill>
              </a:rPr>
              <a:t>に作業</a:t>
            </a:r>
            <a:r>
              <a:rPr lang="ja-JP" altLang="en-US" sz="2000" b="1" u="sng" smtClean="0">
                <a:solidFill>
                  <a:srgbClr val="FF0000"/>
                </a:solidFill>
              </a:rPr>
              <a:t>指示</a:t>
            </a:r>
            <a:endParaRPr lang="en-US" altLang="ja-JP" sz="2000" b="1" u="sng" smtClean="0">
              <a:solidFill>
                <a:srgbClr val="FF0000"/>
              </a:solidFill>
            </a:endParaRPr>
          </a:p>
        </p:txBody>
      </p:sp>
      <p:sp>
        <p:nvSpPr>
          <p:cNvPr id="17" name="下矢印 16"/>
          <p:cNvSpPr/>
          <p:nvPr/>
        </p:nvSpPr>
        <p:spPr bwMode="auto">
          <a:xfrm rot="10800000">
            <a:off x="6396193" y="3878343"/>
            <a:ext cx="329216" cy="450740"/>
          </a:xfrm>
          <a:prstGeom prst="downArrow">
            <a:avLst/>
          </a:prstGeom>
          <a:solidFill>
            <a:schemeClr val="bg2">
              <a:lumMod val="50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7320082" y="3392666"/>
            <a:ext cx="1049371" cy="281079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ホスト</a:t>
            </a:r>
            <a:r>
              <a:rPr kumimoji="1" lang="en-US" altLang="ja-JP" sz="1400" b="1" smtClean="0">
                <a:latin typeface="+mn-ea"/>
              </a:rPr>
              <a:t>C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8" name="下矢印 27"/>
          <p:cNvSpPr/>
          <p:nvPr/>
        </p:nvSpPr>
        <p:spPr bwMode="auto">
          <a:xfrm rot="10800000">
            <a:off x="7706183" y="3857872"/>
            <a:ext cx="311902" cy="491683"/>
          </a:xfrm>
          <a:prstGeom prst="downArrow">
            <a:avLst/>
          </a:prstGeom>
          <a:solidFill>
            <a:schemeClr val="bg2">
              <a:lumMod val="50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93762" y="2944195"/>
            <a:ext cx="1921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ホストグループ</a:t>
            </a:r>
            <a:r>
              <a:rPr lang="en-US" altLang="ja-JP" sz="16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sp>
        <p:nvSpPr>
          <p:cNvPr id="29" name="角丸四角形 28"/>
          <p:cNvSpPr/>
          <p:nvPr/>
        </p:nvSpPr>
        <p:spPr bwMode="auto">
          <a:xfrm>
            <a:off x="75596" y="769661"/>
            <a:ext cx="8991834" cy="1257986"/>
          </a:xfrm>
          <a:prstGeom prst="roundRect">
            <a:avLst>
              <a:gd name="adj" fmla="val 8202"/>
            </a:avLst>
          </a:prstGeom>
          <a:solidFill>
            <a:srgbClr val="0058C9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54000" tIns="72000" rIns="54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400" b="1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ホストグループ管理機能を使用すると、グルーピングしたホストに対してまとめて作業指示を出すことが</a:t>
            </a:r>
            <a:r>
              <a:rPr lang="ja-JP" altLang="en-US" sz="24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可能です。</a:t>
            </a:r>
            <a:endParaRPr lang="en-US" altLang="ja-JP" sz="2400" b="1" smtClean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ja-JP" altLang="en-US" sz="2400" b="1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多数のホストを管理</a:t>
            </a:r>
            <a:r>
              <a:rPr lang="ja-JP" altLang="en-US" sz="24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する大規模</a:t>
            </a:r>
            <a:r>
              <a:rPr lang="ja-JP" altLang="en-US" sz="2400" b="1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システムには必須の機能です</a:t>
            </a:r>
            <a:r>
              <a:rPr lang="ja-JP" altLang="en-US" sz="24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。</a:t>
            </a:r>
          </a:p>
        </p:txBody>
      </p:sp>
      <p:sp>
        <p:nvSpPr>
          <p:cNvPr id="14" name="角丸四角形 13"/>
          <p:cNvSpPr/>
          <p:nvPr/>
        </p:nvSpPr>
        <p:spPr bwMode="auto">
          <a:xfrm>
            <a:off x="445012" y="2435921"/>
            <a:ext cx="4058005" cy="3376813"/>
          </a:xfrm>
          <a:prstGeom prst="roundRect">
            <a:avLst/>
          </a:prstGeom>
          <a:noFill/>
          <a:ln w="38100">
            <a:solidFill>
              <a:srgbClr val="002060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 bwMode="auto">
          <a:xfrm>
            <a:off x="1376239" y="2297295"/>
            <a:ext cx="2037559" cy="37771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2B62"/>
            </a:solidFill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b="1" smtClean="0">
                <a:solidFill>
                  <a:srgbClr val="002060"/>
                </a:solidFill>
              </a:rPr>
              <a:t>ホストグループあり</a:t>
            </a:r>
            <a:endParaRPr lang="ja-JP" altLang="en-US" sz="1400" b="1">
              <a:solidFill>
                <a:srgbClr val="002060"/>
              </a:solidFill>
            </a:endParaRPr>
          </a:p>
        </p:txBody>
      </p:sp>
      <p:sp>
        <p:nvSpPr>
          <p:cNvPr id="46" name="角丸四角形 45"/>
          <p:cNvSpPr/>
          <p:nvPr/>
        </p:nvSpPr>
        <p:spPr bwMode="auto">
          <a:xfrm>
            <a:off x="4693963" y="2404822"/>
            <a:ext cx="4022932" cy="3374047"/>
          </a:xfrm>
          <a:prstGeom prst="roundRect">
            <a:avLst/>
          </a:prstGeom>
          <a:noFill/>
          <a:ln w="38100">
            <a:solidFill>
              <a:srgbClr val="002060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5706629" y="2227674"/>
            <a:ext cx="2037559" cy="37771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2B62"/>
            </a:solidFill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b="1">
                <a:solidFill>
                  <a:srgbClr val="002060"/>
                </a:solidFill>
              </a:rPr>
              <a:t>ホストグループなし</a:t>
            </a:r>
          </a:p>
        </p:txBody>
      </p:sp>
      <p:grpSp>
        <p:nvGrpSpPr>
          <p:cNvPr id="30" name="グループ化 29"/>
          <p:cNvGrpSpPr>
            <a:grpSpLocks noChangeAspect="1"/>
          </p:cNvGrpSpPr>
          <p:nvPr/>
        </p:nvGrpSpPr>
        <p:grpSpPr bwMode="gray">
          <a:xfrm>
            <a:off x="5177746" y="4525057"/>
            <a:ext cx="528883" cy="960485"/>
            <a:chOff x="2691942" y="4807522"/>
            <a:chExt cx="680261" cy="1235397"/>
          </a:xfrm>
          <a:solidFill>
            <a:schemeClr val="accent6"/>
          </a:solidFill>
        </p:grpSpPr>
        <p:sp>
          <p:nvSpPr>
            <p:cNvPr id="31" name="フリーフォーム 30"/>
            <p:cNvSpPr>
              <a:spLocks noChangeAspect="1"/>
            </p:cNvSpPr>
            <p:nvPr/>
          </p:nvSpPr>
          <p:spPr bwMode="gray">
            <a:xfrm>
              <a:off x="3128026" y="4807522"/>
              <a:ext cx="244177" cy="298477"/>
            </a:xfrm>
            <a:custGeom>
              <a:avLst/>
              <a:gdLst/>
              <a:ahLst/>
              <a:cxnLst/>
              <a:rect l="l" t="t" r="r" b="b"/>
              <a:pathLst>
                <a:path w="244177" h="298477">
                  <a:moveTo>
                    <a:pt x="186297" y="190822"/>
                  </a:moveTo>
                  <a:cubicBezTo>
                    <a:pt x="218085" y="190822"/>
                    <a:pt x="244175" y="214844"/>
                    <a:pt x="244175" y="244500"/>
                  </a:cubicBezTo>
                  <a:cubicBezTo>
                    <a:pt x="244475" y="274157"/>
                    <a:pt x="218685" y="298476"/>
                    <a:pt x="186597" y="298476"/>
                  </a:cubicBezTo>
                  <a:cubicBezTo>
                    <a:pt x="137116" y="298772"/>
                    <a:pt x="44450" y="245390"/>
                    <a:pt x="44450" y="245390"/>
                  </a:cubicBezTo>
                  <a:cubicBezTo>
                    <a:pt x="44497" y="245363"/>
                    <a:pt x="136529" y="191118"/>
                    <a:pt x="186297" y="190822"/>
                  </a:cubicBezTo>
                  <a:close/>
                  <a:moveTo>
                    <a:pt x="101391" y="32"/>
                  </a:moveTo>
                  <a:cubicBezTo>
                    <a:pt x="115746" y="-457"/>
                    <a:pt x="129990" y="4511"/>
                    <a:pt x="140635" y="15051"/>
                  </a:cubicBezTo>
                  <a:cubicBezTo>
                    <a:pt x="161925" y="36431"/>
                    <a:pt x="161026" y="71964"/>
                    <a:pt x="138836" y="94850"/>
                  </a:cubicBezTo>
                  <a:cubicBezTo>
                    <a:pt x="103752" y="130383"/>
                    <a:pt x="0" y="157485"/>
                    <a:pt x="0" y="157485"/>
                  </a:cubicBezTo>
                  <a:cubicBezTo>
                    <a:pt x="14" y="157431"/>
                    <a:pt x="26397" y="53285"/>
                    <a:pt x="61472" y="17761"/>
                  </a:cubicBezTo>
                  <a:cubicBezTo>
                    <a:pt x="72567" y="6469"/>
                    <a:pt x="87035" y="521"/>
                    <a:pt x="101391" y="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2" name="円/楕円 68"/>
            <p:cNvSpPr>
              <a:spLocks noChangeAspect="1"/>
            </p:cNvSpPr>
            <p:nvPr/>
          </p:nvSpPr>
          <p:spPr bwMode="gray">
            <a:xfrm>
              <a:off x="2691942" y="4976119"/>
              <a:ext cx="436084" cy="1066800"/>
            </a:xfrm>
            <a:custGeom>
              <a:avLst/>
              <a:gdLst/>
              <a:ahLst/>
              <a:cxnLst/>
              <a:rect l="l" t="t" r="r" b="b"/>
              <a:pathLst>
                <a:path w="436084" h="1066800">
                  <a:moveTo>
                    <a:pt x="86915" y="107058"/>
                  </a:moveTo>
                  <a:cubicBezTo>
                    <a:pt x="96518" y="103154"/>
                    <a:pt x="107622" y="102929"/>
                    <a:pt x="117975" y="107433"/>
                  </a:cubicBezTo>
                  <a:cubicBezTo>
                    <a:pt x="138382" y="116141"/>
                    <a:pt x="148286" y="139863"/>
                    <a:pt x="139583" y="160581"/>
                  </a:cubicBezTo>
                  <a:cubicBezTo>
                    <a:pt x="139579" y="160591"/>
                    <a:pt x="139178" y="161530"/>
                    <a:pt x="101470" y="249762"/>
                  </a:cubicBezTo>
                  <a:cubicBezTo>
                    <a:pt x="101485" y="249762"/>
                    <a:pt x="102838" y="249769"/>
                    <a:pt x="229914" y="250362"/>
                  </a:cubicBezTo>
                  <a:cubicBezTo>
                    <a:pt x="230514" y="250362"/>
                    <a:pt x="231114" y="250663"/>
                    <a:pt x="231714" y="250663"/>
                  </a:cubicBezTo>
                  <a:cubicBezTo>
                    <a:pt x="241318" y="249462"/>
                    <a:pt x="251221" y="248861"/>
                    <a:pt x="261424" y="248861"/>
                  </a:cubicBezTo>
                  <a:cubicBezTo>
                    <a:pt x="326847" y="248861"/>
                    <a:pt x="381766" y="275285"/>
                    <a:pt x="393770" y="309816"/>
                  </a:cubicBezTo>
                  <a:cubicBezTo>
                    <a:pt x="393774" y="309829"/>
                    <a:pt x="394175" y="311045"/>
                    <a:pt x="432483" y="427222"/>
                  </a:cubicBezTo>
                  <a:cubicBezTo>
                    <a:pt x="432783" y="428123"/>
                    <a:pt x="433083" y="429024"/>
                    <a:pt x="433383" y="429925"/>
                  </a:cubicBezTo>
                  <a:cubicBezTo>
                    <a:pt x="433385" y="429932"/>
                    <a:pt x="433434" y="430089"/>
                    <a:pt x="434584" y="433828"/>
                  </a:cubicBezTo>
                  <a:cubicBezTo>
                    <a:pt x="434581" y="433828"/>
                    <a:pt x="434539" y="433828"/>
                    <a:pt x="433984" y="433828"/>
                  </a:cubicBezTo>
                  <a:cubicBezTo>
                    <a:pt x="434884" y="437131"/>
                    <a:pt x="436084" y="440134"/>
                    <a:pt x="436084" y="443737"/>
                  </a:cubicBezTo>
                  <a:cubicBezTo>
                    <a:pt x="436084" y="465957"/>
                    <a:pt x="418078" y="484274"/>
                    <a:pt x="395570" y="484274"/>
                  </a:cubicBezTo>
                  <a:cubicBezTo>
                    <a:pt x="395558" y="484274"/>
                    <a:pt x="395023" y="484274"/>
                    <a:pt x="369762" y="484274"/>
                  </a:cubicBezTo>
                  <a:cubicBezTo>
                    <a:pt x="369747" y="484274"/>
                    <a:pt x="368349" y="484274"/>
                    <a:pt x="234715" y="484274"/>
                  </a:cubicBezTo>
                  <a:cubicBezTo>
                    <a:pt x="226613" y="484274"/>
                    <a:pt x="219410" y="481271"/>
                    <a:pt x="213108" y="477067"/>
                  </a:cubicBezTo>
                  <a:cubicBezTo>
                    <a:pt x="212508" y="476467"/>
                    <a:pt x="211907" y="476166"/>
                    <a:pt x="211307" y="475566"/>
                  </a:cubicBezTo>
                  <a:cubicBezTo>
                    <a:pt x="208606" y="473764"/>
                    <a:pt x="206206" y="471662"/>
                    <a:pt x="204105" y="468960"/>
                  </a:cubicBezTo>
                  <a:cubicBezTo>
                    <a:pt x="202604" y="467459"/>
                    <a:pt x="201704" y="465657"/>
                    <a:pt x="200504" y="463855"/>
                  </a:cubicBezTo>
                  <a:cubicBezTo>
                    <a:pt x="199303" y="461753"/>
                    <a:pt x="198103" y="459952"/>
                    <a:pt x="197202" y="457850"/>
                  </a:cubicBezTo>
                  <a:cubicBezTo>
                    <a:pt x="195402" y="453346"/>
                    <a:pt x="194201" y="448842"/>
                    <a:pt x="194201" y="443737"/>
                  </a:cubicBezTo>
                  <a:cubicBezTo>
                    <a:pt x="194201" y="421217"/>
                    <a:pt x="212508" y="403201"/>
                    <a:pt x="234715" y="403201"/>
                  </a:cubicBezTo>
                  <a:cubicBezTo>
                    <a:pt x="234726" y="403201"/>
                    <a:pt x="235786" y="403201"/>
                    <a:pt x="336150" y="403201"/>
                  </a:cubicBezTo>
                  <a:cubicBezTo>
                    <a:pt x="336147" y="403192"/>
                    <a:pt x="336017" y="402790"/>
                    <a:pt x="329848" y="383683"/>
                  </a:cubicBezTo>
                  <a:cubicBezTo>
                    <a:pt x="329838" y="383683"/>
                    <a:pt x="328858" y="383683"/>
                    <a:pt x="234715" y="383683"/>
                  </a:cubicBezTo>
                  <a:cubicBezTo>
                    <a:pt x="201704" y="383683"/>
                    <a:pt x="174995" y="410407"/>
                    <a:pt x="174995" y="443737"/>
                  </a:cubicBezTo>
                  <a:cubicBezTo>
                    <a:pt x="174995" y="447340"/>
                    <a:pt x="175295" y="451244"/>
                    <a:pt x="175895" y="454847"/>
                  </a:cubicBezTo>
                  <a:cubicBezTo>
                    <a:pt x="176495" y="456949"/>
                    <a:pt x="177096" y="459051"/>
                    <a:pt x="177996" y="461453"/>
                  </a:cubicBezTo>
                  <a:cubicBezTo>
                    <a:pt x="178296" y="462654"/>
                    <a:pt x="178596" y="463855"/>
                    <a:pt x="178896" y="464756"/>
                  </a:cubicBezTo>
                  <a:cubicBezTo>
                    <a:pt x="180097" y="467759"/>
                    <a:pt x="181297" y="470461"/>
                    <a:pt x="182798" y="473164"/>
                  </a:cubicBezTo>
                  <a:cubicBezTo>
                    <a:pt x="183098" y="473164"/>
                    <a:pt x="183098" y="473464"/>
                    <a:pt x="183398" y="473764"/>
                  </a:cubicBezTo>
                  <a:cubicBezTo>
                    <a:pt x="184898" y="476767"/>
                    <a:pt x="186999" y="479469"/>
                    <a:pt x="189100" y="481872"/>
                  </a:cubicBezTo>
                  <a:cubicBezTo>
                    <a:pt x="200203" y="495084"/>
                    <a:pt x="216409" y="503491"/>
                    <a:pt x="234715" y="503491"/>
                  </a:cubicBezTo>
                  <a:cubicBezTo>
                    <a:pt x="234730" y="503491"/>
                    <a:pt x="236141" y="503491"/>
                    <a:pt x="369762" y="503491"/>
                  </a:cubicBezTo>
                  <a:cubicBezTo>
                    <a:pt x="369762" y="503505"/>
                    <a:pt x="369762" y="504782"/>
                    <a:pt x="369762" y="624801"/>
                  </a:cubicBezTo>
                  <a:cubicBezTo>
                    <a:pt x="369762" y="625702"/>
                    <a:pt x="370062" y="626302"/>
                    <a:pt x="370062" y="626903"/>
                  </a:cubicBezTo>
                  <a:cubicBezTo>
                    <a:pt x="370062" y="626922"/>
                    <a:pt x="370062" y="629644"/>
                    <a:pt x="370062" y="1018156"/>
                  </a:cubicBezTo>
                  <a:cubicBezTo>
                    <a:pt x="370062" y="1044880"/>
                    <a:pt x="348154" y="1066800"/>
                    <a:pt x="321445" y="1066800"/>
                  </a:cubicBezTo>
                  <a:cubicBezTo>
                    <a:pt x="294736" y="1066800"/>
                    <a:pt x="272828" y="1044880"/>
                    <a:pt x="272828" y="1018156"/>
                  </a:cubicBezTo>
                  <a:cubicBezTo>
                    <a:pt x="272828" y="1018138"/>
                    <a:pt x="272828" y="1015570"/>
                    <a:pt x="272828" y="655128"/>
                  </a:cubicBezTo>
                  <a:cubicBezTo>
                    <a:pt x="272819" y="655128"/>
                    <a:pt x="272384" y="655128"/>
                    <a:pt x="251821" y="655128"/>
                  </a:cubicBezTo>
                  <a:cubicBezTo>
                    <a:pt x="251821" y="655146"/>
                    <a:pt x="251821" y="657680"/>
                    <a:pt x="251821" y="1018156"/>
                  </a:cubicBezTo>
                  <a:cubicBezTo>
                    <a:pt x="251821" y="1044880"/>
                    <a:pt x="229914" y="1066800"/>
                    <a:pt x="203205" y="1066800"/>
                  </a:cubicBezTo>
                  <a:cubicBezTo>
                    <a:pt x="176495" y="1066800"/>
                    <a:pt x="154588" y="1044880"/>
                    <a:pt x="154588" y="1018156"/>
                  </a:cubicBezTo>
                  <a:cubicBezTo>
                    <a:pt x="154588" y="1018136"/>
                    <a:pt x="154588" y="1015371"/>
                    <a:pt x="154588" y="626903"/>
                  </a:cubicBezTo>
                  <a:cubicBezTo>
                    <a:pt x="154588" y="626886"/>
                    <a:pt x="154588" y="624717"/>
                    <a:pt x="154588" y="352154"/>
                  </a:cubicBezTo>
                  <a:cubicBezTo>
                    <a:pt x="154588" y="352145"/>
                    <a:pt x="154588" y="351711"/>
                    <a:pt x="154588" y="331135"/>
                  </a:cubicBezTo>
                  <a:cubicBezTo>
                    <a:pt x="154576" y="331135"/>
                    <a:pt x="153394" y="331132"/>
                    <a:pt x="40249" y="330835"/>
                  </a:cubicBezTo>
                  <a:cubicBezTo>
                    <a:pt x="26744" y="330535"/>
                    <a:pt x="14140" y="323929"/>
                    <a:pt x="6637" y="312519"/>
                  </a:cubicBezTo>
                  <a:cubicBezTo>
                    <a:pt x="-865" y="301108"/>
                    <a:pt x="-2066" y="286695"/>
                    <a:pt x="3336" y="274384"/>
                  </a:cubicBezTo>
                  <a:cubicBezTo>
                    <a:pt x="3340" y="274375"/>
                    <a:pt x="3823" y="273231"/>
                    <a:pt x="64857" y="128753"/>
                  </a:cubicBezTo>
                  <a:cubicBezTo>
                    <a:pt x="69209" y="118543"/>
                    <a:pt x="77312" y="110962"/>
                    <a:pt x="86915" y="107058"/>
                  </a:cubicBezTo>
                  <a:close/>
                  <a:moveTo>
                    <a:pt x="262253" y="0"/>
                  </a:moveTo>
                  <a:cubicBezTo>
                    <a:pt x="316174" y="0"/>
                    <a:pt x="359885" y="50108"/>
                    <a:pt x="359885" y="111919"/>
                  </a:cubicBezTo>
                  <a:cubicBezTo>
                    <a:pt x="359885" y="173730"/>
                    <a:pt x="316174" y="223838"/>
                    <a:pt x="262253" y="223838"/>
                  </a:cubicBezTo>
                  <a:cubicBezTo>
                    <a:pt x="208332" y="223838"/>
                    <a:pt x="164621" y="173730"/>
                    <a:pt x="164621" y="111919"/>
                  </a:cubicBezTo>
                  <a:cubicBezTo>
                    <a:pt x="164621" y="50108"/>
                    <a:pt x="208332" y="0"/>
                    <a:pt x="262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グループ化 32"/>
          <p:cNvGrpSpPr>
            <a:grpSpLocks noChangeAspect="1"/>
          </p:cNvGrpSpPr>
          <p:nvPr/>
        </p:nvGrpSpPr>
        <p:grpSpPr bwMode="gray">
          <a:xfrm>
            <a:off x="6350381" y="4506231"/>
            <a:ext cx="528883" cy="960485"/>
            <a:chOff x="2691942" y="4807522"/>
            <a:chExt cx="680261" cy="1235397"/>
          </a:xfrm>
          <a:solidFill>
            <a:schemeClr val="accent6"/>
          </a:solidFill>
        </p:grpSpPr>
        <p:sp>
          <p:nvSpPr>
            <p:cNvPr id="34" name="フリーフォーム 33"/>
            <p:cNvSpPr>
              <a:spLocks noChangeAspect="1"/>
            </p:cNvSpPr>
            <p:nvPr/>
          </p:nvSpPr>
          <p:spPr bwMode="gray">
            <a:xfrm>
              <a:off x="3128026" y="4807522"/>
              <a:ext cx="244177" cy="298477"/>
            </a:xfrm>
            <a:custGeom>
              <a:avLst/>
              <a:gdLst/>
              <a:ahLst/>
              <a:cxnLst/>
              <a:rect l="l" t="t" r="r" b="b"/>
              <a:pathLst>
                <a:path w="244177" h="298477">
                  <a:moveTo>
                    <a:pt x="186297" y="190822"/>
                  </a:moveTo>
                  <a:cubicBezTo>
                    <a:pt x="218085" y="190822"/>
                    <a:pt x="244175" y="214844"/>
                    <a:pt x="244175" y="244500"/>
                  </a:cubicBezTo>
                  <a:cubicBezTo>
                    <a:pt x="244475" y="274157"/>
                    <a:pt x="218685" y="298476"/>
                    <a:pt x="186597" y="298476"/>
                  </a:cubicBezTo>
                  <a:cubicBezTo>
                    <a:pt x="137116" y="298772"/>
                    <a:pt x="44450" y="245390"/>
                    <a:pt x="44450" y="245390"/>
                  </a:cubicBezTo>
                  <a:cubicBezTo>
                    <a:pt x="44497" y="245363"/>
                    <a:pt x="136529" y="191118"/>
                    <a:pt x="186297" y="190822"/>
                  </a:cubicBezTo>
                  <a:close/>
                  <a:moveTo>
                    <a:pt x="101391" y="32"/>
                  </a:moveTo>
                  <a:cubicBezTo>
                    <a:pt x="115746" y="-457"/>
                    <a:pt x="129990" y="4511"/>
                    <a:pt x="140635" y="15051"/>
                  </a:cubicBezTo>
                  <a:cubicBezTo>
                    <a:pt x="161925" y="36431"/>
                    <a:pt x="161026" y="71964"/>
                    <a:pt x="138836" y="94850"/>
                  </a:cubicBezTo>
                  <a:cubicBezTo>
                    <a:pt x="103752" y="130383"/>
                    <a:pt x="0" y="157485"/>
                    <a:pt x="0" y="157485"/>
                  </a:cubicBezTo>
                  <a:cubicBezTo>
                    <a:pt x="14" y="157431"/>
                    <a:pt x="26397" y="53285"/>
                    <a:pt x="61472" y="17761"/>
                  </a:cubicBezTo>
                  <a:cubicBezTo>
                    <a:pt x="72567" y="6469"/>
                    <a:pt x="87035" y="521"/>
                    <a:pt x="101391" y="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6" name="円/楕円 68"/>
            <p:cNvSpPr>
              <a:spLocks noChangeAspect="1"/>
            </p:cNvSpPr>
            <p:nvPr/>
          </p:nvSpPr>
          <p:spPr bwMode="gray">
            <a:xfrm>
              <a:off x="2691942" y="4976119"/>
              <a:ext cx="436084" cy="1066800"/>
            </a:xfrm>
            <a:custGeom>
              <a:avLst/>
              <a:gdLst/>
              <a:ahLst/>
              <a:cxnLst/>
              <a:rect l="l" t="t" r="r" b="b"/>
              <a:pathLst>
                <a:path w="436084" h="1066800">
                  <a:moveTo>
                    <a:pt x="86915" y="107058"/>
                  </a:moveTo>
                  <a:cubicBezTo>
                    <a:pt x="96518" y="103154"/>
                    <a:pt x="107622" y="102929"/>
                    <a:pt x="117975" y="107433"/>
                  </a:cubicBezTo>
                  <a:cubicBezTo>
                    <a:pt x="138382" y="116141"/>
                    <a:pt x="148286" y="139863"/>
                    <a:pt x="139583" y="160581"/>
                  </a:cubicBezTo>
                  <a:cubicBezTo>
                    <a:pt x="139579" y="160591"/>
                    <a:pt x="139178" y="161530"/>
                    <a:pt x="101470" y="249762"/>
                  </a:cubicBezTo>
                  <a:cubicBezTo>
                    <a:pt x="101485" y="249762"/>
                    <a:pt x="102838" y="249769"/>
                    <a:pt x="229914" y="250362"/>
                  </a:cubicBezTo>
                  <a:cubicBezTo>
                    <a:pt x="230514" y="250362"/>
                    <a:pt x="231114" y="250663"/>
                    <a:pt x="231714" y="250663"/>
                  </a:cubicBezTo>
                  <a:cubicBezTo>
                    <a:pt x="241318" y="249462"/>
                    <a:pt x="251221" y="248861"/>
                    <a:pt x="261424" y="248861"/>
                  </a:cubicBezTo>
                  <a:cubicBezTo>
                    <a:pt x="326847" y="248861"/>
                    <a:pt x="381766" y="275285"/>
                    <a:pt x="393770" y="309816"/>
                  </a:cubicBezTo>
                  <a:cubicBezTo>
                    <a:pt x="393774" y="309829"/>
                    <a:pt x="394175" y="311045"/>
                    <a:pt x="432483" y="427222"/>
                  </a:cubicBezTo>
                  <a:cubicBezTo>
                    <a:pt x="432783" y="428123"/>
                    <a:pt x="433083" y="429024"/>
                    <a:pt x="433383" y="429925"/>
                  </a:cubicBezTo>
                  <a:cubicBezTo>
                    <a:pt x="433385" y="429932"/>
                    <a:pt x="433434" y="430089"/>
                    <a:pt x="434584" y="433828"/>
                  </a:cubicBezTo>
                  <a:cubicBezTo>
                    <a:pt x="434581" y="433828"/>
                    <a:pt x="434539" y="433828"/>
                    <a:pt x="433984" y="433828"/>
                  </a:cubicBezTo>
                  <a:cubicBezTo>
                    <a:pt x="434884" y="437131"/>
                    <a:pt x="436084" y="440134"/>
                    <a:pt x="436084" y="443737"/>
                  </a:cubicBezTo>
                  <a:cubicBezTo>
                    <a:pt x="436084" y="465957"/>
                    <a:pt x="418078" y="484274"/>
                    <a:pt x="395570" y="484274"/>
                  </a:cubicBezTo>
                  <a:cubicBezTo>
                    <a:pt x="395558" y="484274"/>
                    <a:pt x="395023" y="484274"/>
                    <a:pt x="369762" y="484274"/>
                  </a:cubicBezTo>
                  <a:cubicBezTo>
                    <a:pt x="369747" y="484274"/>
                    <a:pt x="368349" y="484274"/>
                    <a:pt x="234715" y="484274"/>
                  </a:cubicBezTo>
                  <a:cubicBezTo>
                    <a:pt x="226613" y="484274"/>
                    <a:pt x="219410" y="481271"/>
                    <a:pt x="213108" y="477067"/>
                  </a:cubicBezTo>
                  <a:cubicBezTo>
                    <a:pt x="212508" y="476467"/>
                    <a:pt x="211907" y="476166"/>
                    <a:pt x="211307" y="475566"/>
                  </a:cubicBezTo>
                  <a:cubicBezTo>
                    <a:pt x="208606" y="473764"/>
                    <a:pt x="206206" y="471662"/>
                    <a:pt x="204105" y="468960"/>
                  </a:cubicBezTo>
                  <a:cubicBezTo>
                    <a:pt x="202604" y="467459"/>
                    <a:pt x="201704" y="465657"/>
                    <a:pt x="200504" y="463855"/>
                  </a:cubicBezTo>
                  <a:cubicBezTo>
                    <a:pt x="199303" y="461753"/>
                    <a:pt x="198103" y="459952"/>
                    <a:pt x="197202" y="457850"/>
                  </a:cubicBezTo>
                  <a:cubicBezTo>
                    <a:pt x="195402" y="453346"/>
                    <a:pt x="194201" y="448842"/>
                    <a:pt x="194201" y="443737"/>
                  </a:cubicBezTo>
                  <a:cubicBezTo>
                    <a:pt x="194201" y="421217"/>
                    <a:pt x="212508" y="403201"/>
                    <a:pt x="234715" y="403201"/>
                  </a:cubicBezTo>
                  <a:cubicBezTo>
                    <a:pt x="234726" y="403201"/>
                    <a:pt x="235786" y="403201"/>
                    <a:pt x="336150" y="403201"/>
                  </a:cubicBezTo>
                  <a:cubicBezTo>
                    <a:pt x="336147" y="403192"/>
                    <a:pt x="336017" y="402790"/>
                    <a:pt x="329848" y="383683"/>
                  </a:cubicBezTo>
                  <a:cubicBezTo>
                    <a:pt x="329838" y="383683"/>
                    <a:pt x="328858" y="383683"/>
                    <a:pt x="234715" y="383683"/>
                  </a:cubicBezTo>
                  <a:cubicBezTo>
                    <a:pt x="201704" y="383683"/>
                    <a:pt x="174995" y="410407"/>
                    <a:pt x="174995" y="443737"/>
                  </a:cubicBezTo>
                  <a:cubicBezTo>
                    <a:pt x="174995" y="447340"/>
                    <a:pt x="175295" y="451244"/>
                    <a:pt x="175895" y="454847"/>
                  </a:cubicBezTo>
                  <a:cubicBezTo>
                    <a:pt x="176495" y="456949"/>
                    <a:pt x="177096" y="459051"/>
                    <a:pt x="177996" y="461453"/>
                  </a:cubicBezTo>
                  <a:cubicBezTo>
                    <a:pt x="178296" y="462654"/>
                    <a:pt x="178596" y="463855"/>
                    <a:pt x="178896" y="464756"/>
                  </a:cubicBezTo>
                  <a:cubicBezTo>
                    <a:pt x="180097" y="467759"/>
                    <a:pt x="181297" y="470461"/>
                    <a:pt x="182798" y="473164"/>
                  </a:cubicBezTo>
                  <a:cubicBezTo>
                    <a:pt x="183098" y="473164"/>
                    <a:pt x="183098" y="473464"/>
                    <a:pt x="183398" y="473764"/>
                  </a:cubicBezTo>
                  <a:cubicBezTo>
                    <a:pt x="184898" y="476767"/>
                    <a:pt x="186999" y="479469"/>
                    <a:pt x="189100" y="481872"/>
                  </a:cubicBezTo>
                  <a:cubicBezTo>
                    <a:pt x="200203" y="495084"/>
                    <a:pt x="216409" y="503491"/>
                    <a:pt x="234715" y="503491"/>
                  </a:cubicBezTo>
                  <a:cubicBezTo>
                    <a:pt x="234730" y="503491"/>
                    <a:pt x="236141" y="503491"/>
                    <a:pt x="369762" y="503491"/>
                  </a:cubicBezTo>
                  <a:cubicBezTo>
                    <a:pt x="369762" y="503505"/>
                    <a:pt x="369762" y="504782"/>
                    <a:pt x="369762" y="624801"/>
                  </a:cubicBezTo>
                  <a:cubicBezTo>
                    <a:pt x="369762" y="625702"/>
                    <a:pt x="370062" y="626302"/>
                    <a:pt x="370062" y="626903"/>
                  </a:cubicBezTo>
                  <a:cubicBezTo>
                    <a:pt x="370062" y="626922"/>
                    <a:pt x="370062" y="629644"/>
                    <a:pt x="370062" y="1018156"/>
                  </a:cubicBezTo>
                  <a:cubicBezTo>
                    <a:pt x="370062" y="1044880"/>
                    <a:pt x="348154" y="1066800"/>
                    <a:pt x="321445" y="1066800"/>
                  </a:cubicBezTo>
                  <a:cubicBezTo>
                    <a:pt x="294736" y="1066800"/>
                    <a:pt x="272828" y="1044880"/>
                    <a:pt x="272828" y="1018156"/>
                  </a:cubicBezTo>
                  <a:cubicBezTo>
                    <a:pt x="272828" y="1018138"/>
                    <a:pt x="272828" y="1015570"/>
                    <a:pt x="272828" y="655128"/>
                  </a:cubicBezTo>
                  <a:cubicBezTo>
                    <a:pt x="272819" y="655128"/>
                    <a:pt x="272384" y="655128"/>
                    <a:pt x="251821" y="655128"/>
                  </a:cubicBezTo>
                  <a:cubicBezTo>
                    <a:pt x="251821" y="655146"/>
                    <a:pt x="251821" y="657680"/>
                    <a:pt x="251821" y="1018156"/>
                  </a:cubicBezTo>
                  <a:cubicBezTo>
                    <a:pt x="251821" y="1044880"/>
                    <a:pt x="229914" y="1066800"/>
                    <a:pt x="203205" y="1066800"/>
                  </a:cubicBezTo>
                  <a:cubicBezTo>
                    <a:pt x="176495" y="1066800"/>
                    <a:pt x="154588" y="1044880"/>
                    <a:pt x="154588" y="1018156"/>
                  </a:cubicBezTo>
                  <a:cubicBezTo>
                    <a:pt x="154588" y="1018136"/>
                    <a:pt x="154588" y="1015371"/>
                    <a:pt x="154588" y="626903"/>
                  </a:cubicBezTo>
                  <a:cubicBezTo>
                    <a:pt x="154588" y="626886"/>
                    <a:pt x="154588" y="624717"/>
                    <a:pt x="154588" y="352154"/>
                  </a:cubicBezTo>
                  <a:cubicBezTo>
                    <a:pt x="154588" y="352145"/>
                    <a:pt x="154588" y="351711"/>
                    <a:pt x="154588" y="331135"/>
                  </a:cubicBezTo>
                  <a:cubicBezTo>
                    <a:pt x="154576" y="331135"/>
                    <a:pt x="153394" y="331132"/>
                    <a:pt x="40249" y="330835"/>
                  </a:cubicBezTo>
                  <a:cubicBezTo>
                    <a:pt x="26744" y="330535"/>
                    <a:pt x="14140" y="323929"/>
                    <a:pt x="6637" y="312519"/>
                  </a:cubicBezTo>
                  <a:cubicBezTo>
                    <a:pt x="-865" y="301108"/>
                    <a:pt x="-2066" y="286695"/>
                    <a:pt x="3336" y="274384"/>
                  </a:cubicBezTo>
                  <a:cubicBezTo>
                    <a:pt x="3340" y="274375"/>
                    <a:pt x="3823" y="273231"/>
                    <a:pt x="64857" y="128753"/>
                  </a:cubicBezTo>
                  <a:cubicBezTo>
                    <a:pt x="69209" y="118543"/>
                    <a:pt x="77312" y="110962"/>
                    <a:pt x="86915" y="107058"/>
                  </a:cubicBezTo>
                  <a:close/>
                  <a:moveTo>
                    <a:pt x="262253" y="0"/>
                  </a:moveTo>
                  <a:cubicBezTo>
                    <a:pt x="316174" y="0"/>
                    <a:pt x="359885" y="50108"/>
                    <a:pt x="359885" y="111919"/>
                  </a:cubicBezTo>
                  <a:cubicBezTo>
                    <a:pt x="359885" y="173730"/>
                    <a:pt x="316174" y="223838"/>
                    <a:pt x="262253" y="223838"/>
                  </a:cubicBezTo>
                  <a:cubicBezTo>
                    <a:pt x="208332" y="223838"/>
                    <a:pt x="164621" y="173730"/>
                    <a:pt x="164621" y="111919"/>
                  </a:cubicBezTo>
                  <a:cubicBezTo>
                    <a:pt x="164621" y="50108"/>
                    <a:pt x="208332" y="0"/>
                    <a:pt x="262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8" name="グループ化 37"/>
          <p:cNvGrpSpPr>
            <a:grpSpLocks noChangeAspect="1"/>
          </p:cNvGrpSpPr>
          <p:nvPr/>
        </p:nvGrpSpPr>
        <p:grpSpPr bwMode="gray">
          <a:xfrm>
            <a:off x="7706182" y="4506231"/>
            <a:ext cx="528883" cy="960485"/>
            <a:chOff x="2691942" y="4807522"/>
            <a:chExt cx="680261" cy="1235397"/>
          </a:xfrm>
          <a:solidFill>
            <a:schemeClr val="accent6"/>
          </a:solidFill>
        </p:grpSpPr>
        <p:sp>
          <p:nvSpPr>
            <p:cNvPr id="40" name="フリーフォーム 39"/>
            <p:cNvSpPr>
              <a:spLocks noChangeAspect="1"/>
            </p:cNvSpPr>
            <p:nvPr/>
          </p:nvSpPr>
          <p:spPr bwMode="gray">
            <a:xfrm>
              <a:off x="3128026" y="4807522"/>
              <a:ext cx="244177" cy="298477"/>
            </a:xfrm>
            <a:custGeom>
              <a:avLst/>
              <a:gdLst/>
              <a:ahLst/>
              <a:cxnLst/>
              <a:rect l="l" t="t" r="r" b="b"/>
              <a:pathLst>
                <a:path w="244177" h="298477">
                  <a:moveTo>
                    <a:pt x="186297" y="190822"/>
                  </a:moveTo>
                  <a:cubicBezTo>
                    <a:pt x="218085" y="190822"/>
                    <a:pt x="244175" y="214844"/>
                    <a:pt x="244175" y="244500"/>
                  </a:cubicBezTo>
                  <a:cubicBezTo>
                    <a:pt x="244475" y="274157"/>
                    <a:pt x="218685" y="298476"/>
                    <a:pt x="186597" y="298476"/>
                  </a:cubicBezTo>
                  <a:cubicBezTo>
                    <a:pt x="137116" y="298772"/>
                    <a:pt x="44450" y="245390"/>
                    <a:pt x="44450" y="245390"/>
                  </a:cubicBezTo>
                  <a:cubicBezTo>
                    <a:pt x="44497" y="245363"/>
                    <a:pt x="136529" y="191118"/>
                    <a:pt x="186297" y="190822"/>
                  </a:cubicBezTo>
                  <a:close/>
                  <a:moveTo>
                    <a:pt x="101391" y="32"/>
                  </a:moveTo>
                  <a:cubicBezTo>
                    <a:pt x="115746" y="-457"/>
                    <a:pt x="129990" y="4511"/>
                    <a:pt x="140635" y="15051"/>
                  </a:cubicBezTo>
                  <a:cubicBezTo>
                    <a:pt x="161925" y="36431"/>
                    <a:pt x="161026" y="71964"/>
                    <a:pt x="138836" y="94850"/>
                  </a:cubicBezTo>
                  <a:cubicBezTo>
                    <a:pt x="103752" y="130383"/>
                    <a:pt x="0" y="157485"/>
                    <a:pt x="0" y="157485"/>
                  </a:cubicBezTo>
                  <a:cubicBezTo>
                    <a:pt x="14" y="157431"/>
                    <a:pt x="26397" y="53285"/>
                    <a:pt x="61472" y="17761"/>
                  </a:cubicBezTo>
                  <a:cubicBezTo>
                    <a:pt x="72567" y="6469"/>
                    <a:pt x="87035" y="521"/>
                    <a:pt x="101391" y="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47" name="円/楕円 68"/>
            <p:cNvSpPr>
              <a:spLocks noChangeAspect="1"/>
            </p:cNvSpPr>
            <p:nvPr/>
          </p:nvSpPr>
          <p:spPr bwMode="gray">
            <a:xfrm>
              <a:off x="2691942" y="4976119"/>
              <a:ext cx="436084" cy="1066800"/>
            </a:xfrm>
            <a:custGeom>
              <a:avLst/>
              <a:gdLst/>
              <a:ahLst/>
              <a:cxnLst/>
              <a:rect l="l" t="t" r="r" b="b"/>
              <a:pathLst>
                <a:path w="436084" h="1066800">
                  <a:moveTo>
                    <a:pt x="86915" y="107058"/>
                  </a:moveTo>
                  <a:cubicBezTo>
                    <a:pt x="96518" y="103154"/>
                    <a:pt x="107622" y="102929"/>
                    <a:pt x="117975" y="107433"/>
                  </a:cubicBezTo>
                  <a:cubicBezTo>
                    <a:pt x="138382" y="116141"/>
                    <a:pt x="148286" y="139863"/>
                    <a:pt x="139583" y="160581"/>
                  </a:cubicBezTo>
                  <a:cubicBezTo>
                    <a:pt x="139579" y="160591"/>
                    <a:pt x="139178" y="161530"/>
                    <a:pt x="101470" y="249762"/>
                  </a:cubicBezTo>
                  <a:cubicBezTo>
                    <a:pt x="101485" y="249762"/>
                    <a:pt x="102838" y="249769"/>
                    <a:pt x="229914" y="250362"/>
                  </a:cubicBezTo>
                  <a:cubicBezTo>
                    <a:pt x="230514" y="250362"/>
                    <a:pt x="231114" y="250663"/>
                    <a:pt x="231714" y="250663"/>
                  </a:cubicBezTo>
                  <a:cubicBezTo>
                    <a:pt x="241318" y="249462"/>
                    <a:pt x="251221" y="248861"/>
                    <a:pt x="261424" y="248861"/>
                  </a:cubicBezTo>
                  <a:cubicBezTo>
                    <a:pt x="326847" y="248861"/>
                    <a:pt x="381766" y="275285"/>
                    <a:pt x="393770" y="309816"/>
                  </a:cubicBezTo>
                  <a:cubicBezTo>
                    <a:pt x="393774" y="309829"/>
                    <a:pt x="394175" y="311045"/>
                    <a:pt x="432483" y="427222"/>
                  </a:cubicBezTo>
                  <a:cubicBezTo>
                    <a:pt x="432783" y="428123"/>
                    <a:pt x="433083" y="429024"/>
                    <a:pt x="433383" y="429925"/>
                  </a:cubicBezTo>
                  <a:cubicBezTo>
                    <a:pt x="433385" y="429932"/>
                    <a:pt x="433434" y="430089"/>
                    <a:pt x="434584" y="433828"/>
                  </a:cubicBezTo>
                  <a:cubicBezTo>
                    <a:pt x="434581" y="433828"/>
                    <a:pt x="434539" y="433828"/>
                    <a:pt x="433984" y="433828"/>
                  </a:cubicBezTo>
                  <a:cubicBezTo>
                    <a:pt x="434884" y="437131"/>
                    <a:pt x="436084" y="440134"/>
                    <a:pt x="436084" y="443737"/>
                  </a:cubicBezTo>
                  <a:cubicBezTo>
                    <a:pt x="436084" y="465957"/>
                    <a:pt x="418078" y="484274"/>
                    <a:pt x="395570" y="484274"/>
                  </a:cubicBezTo>
                  <a:cubicBezTo>
                    <a:pt x="395558" y="484274"/>
                    <a:pt x="395023" y="484274"/>
                    <a:pt x="369762" y="484274"/>
                  </a:cubicBezTo>
                  <a:cubicBezTo>
                    <a:pt x="369747" y="484274"/>
                    <a:pt x="368349" y="484274"/>
                    <a:pt x="234715" y="484274"/>
                  </a:cubicBezTo>
                  <a:cubicBezTo>
                    <a:pt x="226613" y="484274"/>
                    <a:pt x="219410" y="481271"/>
                    <a:pt x="213108" y="477067"/>
                  </a:cubicBezTo>
                  <a:cubicBezTo>
                    <a:pt x="212508" y="476467"/>
                    <a:pt x="211907" y="476166"/>
                    <a:pt x="211307" y="475566"/>
                  </a:cubicBezTo>
                  <a:cubicBezTo>
                    <a:pt x="208606" y="473764"/>
                    <a:pt x="206206" y="471662"/>
                    <a:pt x="204105" y="468960"/>
                  </a:cubicBezTo>
                  <a:cubicBezTo>
                    <a:pt x="202604" y="467459"/>
                    <a:pt x="201704" y="465657"/>
                    <a:pt x="200504" y="463855"/>
                  </a:cubicBezTo>
                  <a:cubicBezTo>
                    <a:pt x="199303" y="461753"/>
                    <a:pt x="198103" y="459952"/>
                    <a:pt x="197202" y="457850"/>
                  </a:cubicBezTo>
                  <a:cubicBezTo>
                    <a:pt x="195402" y="453346"/>
                    <a:pt x="194201" y="448842"/>
                    <a:pt x="194201" y="443737"/>
                  </a:cubicBezTo>
                  <a:cubicBezTo>
                    <a:pt x="194201" y="421217"/>
                    <a:pt x="212508" y="403201"/>
                    <a:pt x="234715" y="403201"/>
                  </a:cubicBezTo>
                  <a:cubicBezTo>
                    <a:pt x="234726" y="403201"/>
                    <a:pt x="235786" y="403201"/>
                    <a:pt x="336150" y="403201"/>
                  </a:cubicBezTo>
                  <a:cubicBezTo>
                    <a:pt x="336147" y="403192"/>
                    <a:pt x="336017" y="402790"/>
                    <a:pt x="329848" y="383683"/>
                  </a:cubicBezTo>
                  <a:cubicBezTo>
                    <a:pt x="329838" y="383683"/>
                    <a:pt x="328858" y="383683"/>
                    <a:pt x="234715" y="383683"/>
                  </a:cubicBezTo>
                  <a:cubicBezTo>
                    <a:pt x="201704" y="383683"/>
                    <a:pt x="174995" y="410407"/>
                    <a:pt x="174995" y="443737"/>
                  </a:cubicBezTo>
                  <a:cubicBezTo>
                    <a:pt x="174995" y="447340"/>
                    <a:pt x="175295" y="451244"/>
                    <a:pt x="175895" y="454847"/>
                  </a:cubicBezTo>
                  <a:cubicBezTo>
                    <a:pt x="176495" y="456949"/>
                    <a:pt x="177096" y="459051"/>
                    <a:pt x="177996" y="461453"/>
                  </a:cubicBezTo>
                  <a:cubicBezTo>
                    <a:pt x="178296" y="462654"/>
                    <a:pt x="178596" y="463855"/>
                    <a:pt x="178896" y="464756"/>
                  </a:cubicBezTo>
                  <a:cubicBezTo>
                    <a:pt x="180097" y="467759"/>
                    <a:pt x="181297" y="470461"/>
                    <a:pt x="182798" y="473164"/>
                  </a:cubicBezTo>
                  <a:cubicBezTo>
                    <a:pt x="183098" y="473164"/>
                    <a:pt x="183098" y="473464"/>
                    <a:pt x="183398" y="473764"/>
                  </a:cubicBezTo>
                  <a:cubicBezTo>
                    <a:pt x="184898" y="476767"/>
                    <a:pt x="186999" y="479469"/>
                    <a:pt x="189100" y="481872"/>
                  </a:cubicBezTo>
                  <a:cubicBezTo>
                    <a:pt x="200203" y="495084"/>
                    <a:pt x="216409" y="503491"/>
                    <a:pt x="234715" y="503491"/>
                  </a:cubicBezTo>
                  <a:cubicBezTo>
                    <a:pt x="234730" y="503491"/>
                    <a:pt x="236141" y="503491"/>
                    <a:pt x="369762" y="503491"/>
                  </a:cubicBezTo>
                  <a:cubicBezTo>
                    <a:pt x="369762" y="503505"/>
                    <a:pt x="369762" y="504782"/>
                    <a:pt x="369762" y="624801"/>
                  </a:cubicBezTo>
                  <a:cubicBezTo>
                    <a:pt x="369762" y="625702"/>
                    <a:pt x="370062" y="626302"/>
                    <a:pt x="370062" y="626903"/>
                  </a:cubicBezTo>
                  <a:cubicBezTo>
                    <a:pt x="370062" y="626922"/>
                    <a:pt x="370062" y="629644"/>
                    <a:pt x="370062" y="1018156"/>
                  </a:cubicBezTo>
                  <a:cubicBezTo>
                    <a:pt x="370062" y="1044880"/>
                    <a:pt x="348154" y="1066800"/>
                    <a:pt x="321445" y="1066800"/>
                  </a:cubicBezTo>
                  <a:cubicBezTo>
                    <a:pt x="294736" y="1066800"/>
                    <a:pt x="272828" y="1044880"/>
                    <a:pt x="272828" y="1018156"/>
                  </a:cubicBezTo>
                  <a:cubicBezTo>
                    <a:pt x="272828" y="1018138"/>
                    <a:pt x="272828" y="1015570"/>
                    <a:pt x="272828" y="655128"/>
                  </a:cubicBezTo>
                  <a:cubicBezTo>
                    <a:pt x="272819" y="655128"/>
                    <a:pt x="272384" y="655128"/>
                    <a:pt x="251821" y="655128"/>
                  </a:cubicBezTo>
                  <a:cubicBezTo>
                    <a:pt x="251821" y="655146"/>
                    <a:pt x="251821" y="657680"/>
                    <a:pt x="251821" y="1018156"/>
                  </a:cubicBezTo>
                  <a:cubicBezTo>
                    <a:pt x="251821" y="1044880"/>
                    <a:pt x="229914" y="1066800"/>
                    <a:pt x="203205" y="1066800"/>
                  </a:cubicBezTo>
                  <a:cubicBezTo>
                    <a:pt x="176495" y="1066800"/>
                    <a:pt x="154588" y="1044880"/>
                    <a:pt x="154588" y="1018156"/>
                  </a:cubicBezTo>
                  <a:cubicBezTo>
                    <a:pt x="154588" y="1018136"/>
                    <a:pt x="154588" y="1015371"/>
                    <a:pt x="154588" y="626903"/>
                  </a:cubicBezTo>
                  <a:cubicBezTo>
                    <a:pt x="154588" y="626886"/>
                    <a:pt x="154588" y="624717"/>
                    <a:pt x="154588" y="352154"/>
                  </a:cubicBezTo>
                  <a:cubicBezTo>
                    <a:pt x="154588" y="352145"/>
                    <a:pt x="154588" y="351711"/>
                    <a:pt x="154588" y="331135"/>
                  </a:cubicBezTo>
                  <a:cubicBezTo>
                    <a:pt x="154576" y="331135"/>
                    <a:pt x="153394" y="331132"/>
                    <a:pt x="40249" y="330835"/>
                  </a:cubicBezTo>
                  <a:cubicBezTo>
                    <a:pt x="26744" y="330535"/>
                    <a:pt x="14140" y="323929"/>
                    <a:pt x="6637" y="312519"/>
                  </a:cubicBezTo>
                  <a:cubicBezTo>
                    <a:pt x="-865" y="301108"/>
                    <a:pt x="-2066" y="286695"/>
                    <a:pt x="3336" y="274384"/>
                  </a:cubicBezTo>
                  <a:cubicBezTo>
                    <a:pt x="3340" y="274375"/>
                    <a:pt x="3823" y="273231"/>
                    <a:pt x="64857" y="128753"/>
                  </a:cubicBezTo>
                  <a:cubicBezTo>
                    <a:pt x="69209" y="118543"/>
                    <a:pt x="77312" y="110962"/>
                    <a:pt x="86915" y="107058"/>
                  </a:cubicBezTo>
                  <a:close/>
                  <a:moveTo>
                    <a:pt x="262253" y="0"/>
                  </a:moveTo>
                  <a:cubicBezTo>
                    <a:pt x="316174" y="0"/>
                    <a:pt x="359885" y="50108"/>
                    <a:pt x="359885" y="111919"/>
                  </a:cubicBezTo>
                  <a:cubicBezTo>
                    <a:pt x="359885" y="173730"/>
                    <a:pt x="316174" y="223838"/>
                    <a:pt x="262253" y="223838"/>
                  </a:cubicBezTo>
                  <a:cubicBezTo>
                    <a:pt x="208332" y="223838"/>
                    <a:pt x="164621" y="173730"/>
                    <a:pt x="164621" y="111919"/>
                  </a:cubicBezTo>
                  <a:cubicBezTo>
                    <a:pt x="164621" y="50108"/>
                    <a:pt x="208332" y="0"/>
                    <a:pt x="262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8" name="フリーフォーム 47"/>
          <p:cNvSpPr>
            <a:spLocks noChangeAspect="1"/>
          </p:cNvSpPr>
          <p:nvPr/>
        </p:nvSpPr>
        <p:spPr bwMode="auto">
          <a:xfrm>
            <a:off x="2159915" y="4787442"/>
            <a:ext cx="489341" cy="849254"/>
          </a:xfrm>
          <a:custGeom>
            <a:avLst/>
            <a:gdLst>
              <a:gd name="connsiteX0" fmla="*/ 415158 w 441899"/>
              <a:gd name="connsiteY0" fmla="*/ 151547 h 788987"/>
              <a:gd name="connsiteX1" fmla="*/ 434707 w 441899"/>
              <a:gd name="connsiteY1" fmla="*/ 160732 h 788987"/>
              <a:gd name="connsiteX2" fmla="*/ 432125 w 441899"/>
              <a:gd name="connsiteY2" fmla="*/ 200779 h 788987"/>
              <a:gd name="connsiteX3" fmla="*/ 360199 w 441899"/>
              <a:gd name="connsiteY3" fmla="*/ 263972 h 788987"/>
              <a:gd name="connsiteX4" fmla="*/ 341388 w 441899"/>
              <a:gd name="connsiteY4" fmla="*/ 270952 h 788987"/>
              <a:gd name="connsiteX5" fmla="*/ 332535 w 441899"/>
              <a:gd name="connsiteY5" fmla="*/ 269850 h 788987"/>
              <a:gd name="connsiteX6" fmla="*/ 274625 w 441899"/>
              <a:gd name="connsiteY6" fmla="*/ 251113 h 788987"/>
              <a:gd name="connsiteX7" fmla="*/ 274625 w 441899"/>
              <a:gd name="connsiteY7" fmla="*/ 481473 h 788987"/>
              <a:gd name="connsiteX8" fmla="*/ 274625 w 441899"/>
              <a:gd name="connsiteY8" fmla="*/ 754819 h 788987"/>
              <a:gd name="connsiteX9" fmla="*/ 240322 w 441899"/>
              <a:gd name="connsiteY9" fmla="*/ 788987 h 788987"/>
              <a:gd name="connsiteX10" fmla="*/ 206387 w 441899"/>
              <a:gd name="connsiteY10" fmla="*/ 754819 h 788987"/>
              <a:gd name="connsiteX11" fmla="*/ 206387 w 441899"/>
              <a:gd name="connsiteY11" fmla="*/ 501312 h 788987"/>
              <a:gd name="connsiteX12" fmla="*/ 191633 w 441899"/>
              <a:gd name="connsiteY12" fmla="*/ 501312 h 788987"/>
              <a:gd name="connsiteX13" fmla="*/ 191633 w 441899"/>
              <a:gd name="connsiteY13" fmla="*/ 754819 h 788987"/>
              <a:gd name="connsiteX14" fmla="*/ 157330 w 441899"/>
              <a:gd name="connsiteY14" fmla="*/ 788987 h 788987"/>
              <a:gd name="connsiteX15" fmla="*/ 123395 w 441899"/>
              <a:gd name="connsiteY15" fmla="*/ 754819 h 788987"/>
              <a:gd name="connsiteX16" fmla="*/ 123395 w 441899"/>
              <a:gd name="connsiteY16" fmla="*/ 481473 h 788987"/>
              <a:gd name="connsiteX17" fmla="*/ 123395 w 441899"/>
              <a:gd name="connsiteY17" fmla="*/ 480371 h 788987"/>
              <a:gd name="connsiteX18" fmla="*/ 123395 w 441899"/>
              <a:gd name="connsiteY18" fmla="*/ 299609 h 788987"/>
              <a:gd name="connsiteX19" fmla="*/ 54788 w 441899"/>
              <a:gd name="connsiteY19" fmla="*/ 417545 h 788987"/>
              <a:gd name="connsiteX20" fmla="*/ 13108 w 441899"/>
              <a:gd name="connsiteY20" fmla="*/ 432976 h 788987"/>
              <a:gd name="connsiteX21" fmla="*/ 5362 w 441899"/>
              <a:gd name="connsiteY21" fmla="*/ 389255 h 788987"/>
              <a:gd name="connsiteX22" fmla="*/ 106059 w 441899"/>
              <a:gd name="connsiteY22" fmla="*/ 215107 h 788987"/>
              <a:gd name="connsiteX23" fmla="*/ 110854 w 441899"/>
              <a:gd name="connsiteY23" fmla="*/ 208861 h 788987"/>
              <a:gd name="connsiteX24" fmla="*/ 164338 w 441899"/>
              <a:gd name="connsiteY24" fmla="*/ 178367 h 788987"/>
              <a:gd name="connsiteX25" fmla="*/ 179092 w 441899"/>
              <a:gd name="connsiteY25" fmla="*/ 252950 h 788987"/>
              <a:gd name="connsiteX26" fmla="*/ 188314 w 441899"/>
              <a:gd name="connsiteY26" fmla="*/ 190491 h 788987"/>
              <a:gd name="connsiteX27" fmla="*/ 208969 w 441899"/>
              <a:gd name="connsiteY27" fmla="*/ 190491 h 788987"/>
              <a:gd name="connsiteX28" fmla="*/ 218191 w 441899"/>
              <a:gd name="connsiteY28" fmla="*/ 252950 h 788987"/>
              <a:gd name="connsiteX29" fmla="*/ 233314 w 441899"/>
              <a:gd name="connsiteY29" fmla="*/ 178000 h 788987"/>
              <a:gd name="connsiteX30" fmla="*/ 258396 w 441899"/>
              <a:gd name="connsiteY30" fmla="*/ 186083 h 788987"/>
              <a:gd name="connsiteX31" fmla="*/ 334748 w 441899"/>
              <a:gd name="connsiteY31" fmla="*/ 210698 h 788987"/>
              <a:gd name="connsiteX32" fmla="*/ 394502 w 441899"/>
              <a:gd name="connsiteY32" fmla="*/ 158528 h 788987"/>
              <a:gd name="connsiteX33" fmla="*/ 415158 w 441899"/>
              <a:gd name="connsiteY33" fmla="*/ 151547 h 788987"/>
              <a:gd name="connsiteX34" fmla="*/ 199337 w 441899"/>
              <a:gd name="connsiteY34" fmla="*/ 0 h 788987"/>
              <a:gd name="connsiteX35" fmla="*/ 267234 w 441899"/>
              <a:gd name="connsiteY35" fmla="*/ 77605 h 788987"/>
              <a:gd name="connsiteX36" fmla="*/ 255553 w 441899"/>
              <a:gd name="connsiteY36" fmla="*/ 121166 h 788987"/>
              <a:gd name="connsiteX37" fmla="*/ 198972 w 441899"/>
              <a:gd name="connsiteY37" fmla="*/ 155575 h 788987"/>
              <a:gd name="connsiteX38" fmla="*/ 130709 w 441899"/>
              <a:gd name="connsiteY38" fmla="*/ 77971 h 788987"/>
              <a:gd name="connsiteX39" fmla="*/ 150786 w 441899"/>
              <a:gd name="connsiteY39" fmla="*/ 23062 h 788987"/>
              <a:gd name="connsiteX40" fmla="*/ 199337 w 441899"/>
              <a:gd name="connsiteY40" fmla="*/ 0 h 788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41899" h="788987">
                <a:moveTo>
                  <a:pt x="415158" y="151547"/>
                </a:moveTo>
                <a:cubicBezTo>
                  <a:pt x="422535" y="151914"/>
                  <a:pt x="429543" y="154854"/>
                  <a:pt x="434707" y="160732"/>
                </a:cubicBezTo>
                <a:cubicBezTo>
                  <a:pt x="445035" y="172856"/>
                  <a:pt x="444298" y="190491"/>
                  <a:pt x="432125" y="200779"/>
                </a:cubicBezTo>
                <a:cubicBezTo>
                  <a:pt x="432125" y="200779"/>
                  <a:pt x="432125" y="200779"/>
                  <a:pt x="360199" y="263972"/>
                </a:cubicBezTo>
                <a:cubicBezTo>
                  <a:pt x="355035" y="268748"/>
                  <a:pt x="348396" y="270952"/>
                  <a:pt x="341388" y="270952"/>
                </a:cubicBezTo>
                <a:cubicBezTo>
                  <a:pt x="338437" y="270952"/>
                  <a:pt x="335486" y="270585"/>
                  <a:pt x="332535" y="269850"/>
                </a:cubicBezTo>
                <a:cubicBezTo>
                  <a:pt x="332535" y="269850"/>
                  <a:pt x="332535" y="269850"/>
                  <a:pt x="274625" y="251113"/>
                </a:cubicBezTo>
                <a:cubicBezTo>
                  <a:pt x="274625" y="251113"/>
                  <a:pt x="274625" y="294098"/>
                  <a:pt x="274625" y="481473"/>
                </a:cubicBezTo>
                <a:cubicBezTo>
                  <a:pt x="274625" y="481473"/>
                  <a:pt x="274625" y="481473"/>
                  <a:pt x="274625" y="754819"/>
                </a:cubicBezTo>
                <a:cubicBezTo>
                  <a:pt x="274625" y="773924"/>
                  <a:pt x="259502" y="788987"/>
                  <a:pt x="240322" y="788987"/>
                </a:cubicBezTo>
                <a:cubicBezTo>
                  <a:pt x="221879" y="788987"/>
                  <a:pt x="206387" y="773924"/>
                  <a:pt x="206387" y="754819"/>
                </a:cubicBezTo>
                <a:cubicBezTo>
                  <a:pt x="206387" y="754819"/>
                  <a:pt x="206387" y="754819"/>
                  <a:pt x="206387" y="501312"/>
                </a:cubicBezTo>
                <a:cubicBezTo>
                  <a:pt x="206387" y="501312"/>
                  <a:pt x="206387" y="501312"/>
                  <a:pt x="191633" y="501312"/>
                </a:cubicBezTo>
                <a:cubicBezTo>
                  <a:pt x="191633" y="501312"/>
                  <a:pt x="191633" y="501312"/>
                  <a:pt x="191633" y="754819"/>
                </a:cubicBezTo>
                <a:cubicBezTo>
                  <a:pt x="191633" y="773924"/>
                  <a:pt x="176141" y="788987"/>
                  <a:pt x="157330" y="788987"/>
                </a:cubicBezTo>
                <a:cubicBezTo>
                  <a:pt x="138518" y="788987"/>
                  <a:pt x="123395" y="773924"/>
                  <a:pt x="123395" y="754819"/>
                </a:cubicBezTo>
                <a:cubicBezTo>
                  <a:pt x="123395" y="754819"/>
                  <a:pt x="123395" y="754819"/>
                  <a:pt x="123395" y="481473"/>
                </a:cubicBezTo>
                <a:cubicBezTo>
                  <a:pt x="123395" y="481105"/>
                  <a:pt x="123395" y="480738"/>
                  <a:pt x="123395" y="480371"/>
                </a:cubicBezTo>
                <a:cubicBezTo>
                  <a:pt x="123395" y="480371"/>
                  <a:pt x="123395" y="437017"/>
                  <a:pt x="123395" y="299609"/>
                </a:cubicBezTo>
                <a:cubicBezTo>
                  <a:pt x="123395" y="299609"/>
                  <a:pt x="124870" y="296670"/>
                  <a:pt x="54788" y="417545"/>
                </a:cubicBezTo>
                <a:cubicBezTo>
                  <a:pt x="45567" y="433711"/>
                  <a:pt x="26755" y="440691"/>
                  <a:pt x="13108" y="432976"/>
                </a:cubicBezTo>
                <a:cubicBezTo>
                  <a:pt x="-540" y="425260"/>
                  <a:pt x="-4228" y="405421"/>
                  <a:pt x="5362" y="389255"/>
                </a:cubicBezTo>
                <a:cubicBezTo>
                  <a:pt x="5362" y="389255"/>
                  <a:pt x="3887" y="391827"/>
                  <a:pt x="106059" y="215107"/>
                </a:cubicBezTo>
                <a:cubicBezTo>
                  <a:pt x="107534" y="212903"/>
                  <a:pt x="109010" y="210698"/>
                  <a:pt x="110854" y="208861"/>
                </a:cubicBezTo>
                <a:cubicBezTo>
                  <a:pt x="120075" y="194900"/>
                  <a:pt x="139625" y="183878"/>
                  <a:pt x="164338" y="178367"/>
                </a:cubicBezTo>
                <a:cubicBezTo>
                  <a:pt x="164338" y="178367"/>
                  <a:pt x="164338" y="178367"/>
                  <a:pt x="179092" y="252950"/>
                </a:cubicBezTo>
                <a:cubicBezTo>
                  <a:pt x="179092" y="252950"/>
                  <a:pt x="179092" y="252950"/>
                  <a:pt x="188314" y="190491"/>
                </a:cubicBezTo>
                <a:cubicBezTo>
                  <a:pt x="188314" y="190491"/>
                  <a:pt x="188314" y="190491"/>
                  <a:pt x="208969" y="190491"/>
                </a:cubicBezTo>
                <a:cubicBezTo>
                  <a:pt x="208969" y="190491"/>
                  <a:pt x="208969" y="190491"/>
                  <a:pt x="218191" y="252950"/>
                </a:cubicBezTo>
                <a:cubicBezTo>
                  <a:pt x="218191" y="252950"/>
                  <a:pt x="218191" y="252950"/>
                  <a:pt x="233314" y="178000"/>
                </a:cubicBezTo>
                <a:cubicBezTo>
                  <a:pt x="242535" y="179837"/>
                  <a:pt x="250650" y="182776"/>
                  <a:pt x="258396" y="186083"/>
                </a:cubicBezTo>
                <a:cubicBezTo>
                  <a:pt x="258396" y="186083"/>
                  <a:pt x="258396" y="186083"/>
                  <a:pt x="334748" y="210698"/>
                </a:cubicBezTo>
                <a:cubicBezTo>
                  <a:pt x="334748" y="210698"/>
                  <a:pt x="334748" y="210698"/>
                  <a:pt x="394502" y="158528"/>
                </a:cubicBezTo>
                <a:cubicBezTo>
                  <a:pt x="400404" y="153384"/>
                  <a:pt x="407781" y="150812"/>
                  <a:pt x="415158" y="151547"/>
                </a:cubicBezTo>
                <a:close/>
                <a:moveTo>
                  <a:pt x="199337" y="0"/>
                </a:moveTo>
                <a:cubicBezTo>
                  <a:pt x="236571" y="0"/>
                  <a:pt x="267234" y="34776"/>
                  <a:pt x="267234" y="77605"/>
                </a:cubicBezTo>
                <a:cubicBezTo>
                  <a:pt x="267234" y="93711"/>
                  <a:pt x="262854" y="108720"/>
                  <a:pt x="255553" y="121166"/>
                </a:cubicBezTo>
                <a:cubicBezTo>
                  <a:pt x="243507" y="142031"/>
                  <a:pt x="222334" y="155575"/>
                  <a:pt x="198972" y="155575"/>
                </a:cubicBezTo>
                <a:cubicBezTo>
                  <a:pt x="161373" y="155575"/>
                  <a:pt x="130709" y="120800"/>
                  <a:pt x="130709" y="77971"/>
                </a:cubicBezTo>
                <a:cubicBezTo>
                  <a:pt x="130709" y="56373"/>
                  <a:pt x="138375" y="36972"/>
                  <a:pt x="150786" y="23062"/>
                </a:cubicBezTo>
                <a:cubicBezTo>
                  <a:pt x="163198" y="8786"/>
                  <a:pt x="179990" y="0"/>
                  <a:pt x="1993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611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正方形/長方形 96"/>
          <p:cNvSpPr/>
          <p:nvPr/>
        </p:nvSpPr>
        <p:spPr bwMode="auto">
          <a:xfrm>
            <a:off x="336110" y="2736395"/>
            <a:ext cx="8281150" cy="3420475"/>
          </a:xfrm>
          <a:prstGeom prst="rect">
            <a:avLst/>
          </a:prstGeom>
          <a:solidFill>
            <a:srgbClr val="F3F8FF"/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24" name="コンテンツ プレースホルダー 4"/>
          <p:cNvSpPr txBox="1">
            <a:spLocks/>
          </p:cNvSpPr>
          <p:nvPr/>
        </p:nvSpPr>
        <p:spPr bwMode="gray">
          <a:xfrm>
            <a:off x="134967" y="748113"/>
            <a:ext cx="8784000" cy="1434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ja-JP" sz="14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14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14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14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14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14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14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110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14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ja-JP" altLang="en-US" sz="1400" dirty="0">
              <a:latin typeface="+mn-ea"/>
            </a:endParaRPr>
          </a:p>
          <a:p>
            <a:endParaRPr lang="ja-JP" altLang="en-US" sz="1800" dirty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967" y="91892"/>
            <a:ext cx="8784000" cy="468000"/>
          </a:xfrm>
        </p:spPr>
        <p:txBody>
          <a:bodyPr/>
          <a:lstStyle/>
          <a:p>
            <a:r>
              <a:rPr lang="en-US" altLang="ja-JP">
                <a:latin typeface="+mn-ea"/>
              </a:rPr>
              <a:t>2.3 </a:t>
            </a:r>
            <a:r>
              <a:rPr lang="ja-JP" altLang="en-US">
                <a:latin typeface="+mn-ea"/>
              </a:rPr>
              <a:t>ホストグループの親子関係</a:t>
            </a:r>
            <a:endParaRPr lang="en-US" altLang="ja-JP"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3542236" y="3327764"/>
            <a:ext cx="2088000" cy="43206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smtClean="0">
                <a:solidFill>
                  <a:schemeClr val="bg1"/>
                </a:solidFill>
                <a:latin typeface="+mn-ea"/>
              </a:rPr>
              <a:t>ALL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2409667" y="4249156"/>
            <a:ext cx="2088000" cy="43206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n-ea"/>
              </a:rPr>
              <a:t>Group_A1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971600" y="5157180"/>
            <a:ext cx="2088000" cy="43206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n-ea"/>
              </a:rPr>
              <a:t>Group_B1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4785997" y="4249196"/>
            <a:ext cx="2088000" cy="43206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n-ea"/>
              </a:rPr>
              <a:t>Group_A2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0" name="カギ線コネクタ 229"/>
          <p:cNvCxnSpPr>
            <a:stCxn id="14" idx="2"/>
            <a:endCxn id="28" idx="0"/>
          </p:cNvCxnSpPr>
          <p:nvPr/>
        </p:nvCxnSpPr>
        <p:spPr bwMode="auto">
          <a:xfrm rot="5400000">
            <a:off x="3775286" y="3438206"/>
            <a:ext cx="489332" cy="1132569"/>
          </a:xfrm>
          <a:prstGeom prst="bentConnector3">
            <a:avLst/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2" name="カギ線コネクタ 231"/>
          <p:cNvCxnSpPr>
            <a:stCxn id="14" idx="2"/>
            <a:endCxn id="30" idx="0"/>
          </p:cNvCxnSpPr>
          <p:nvPr/>
        </p:nvCxnSpPr>
        <p:spPr bwMode="auto">
          <a:xfrm rot="16200000" flipH="1">
            <a:off x="4963430" y="3382629"/>
            <a:ext cx="489372" cy="1243761"/>
          </a:xfrm>
          <a:prstGeom prst="bentConnector3">
            <a:avLst/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4" name="カギ線コネクタ 73"/>
          <p:cNvCxnSpPr>
            <a:stCxn id="28" idx="2"/>
            <a:endCxn id="29" idx="0"/>
          </p:cNvCxnSpPr>
          <p:nvPr/>
        </p:nvCxnSpPr>
        <p:spPr bwMode="auto">
          <a:xfrm rot="5400000">
            <a:off x="2496652" y="4200165"/>
            <a:ext cx="475964" cy="1438067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85" name="グループ化 84"/>
          <p:cNvGrpSpPr/>
          <p:nvPr/>
        </p:nvGrpSpPr>
        <p:grpSpPr>
          <a:xfrm>
            <a:off x="244890" y="2732816"/>
            <a:ext cx="1561645" cy="1488686"/>
            <a:chOff x="-880004" y="3308504"/>
            <a:chExt cx="1561645" cy="1488686"/>
          </a:xfrm>
        </p:grpSpPr>
        <p:sp>
          <p:nvSpPr>
            <p:cNvPr id="86" name="正方形/長方形 85"/>
            <p:cNvSpPr/>
            <p:nvPr/>
          </p:nvSpPr>
          <p:spPr bwMode="auto">
            <a:xfrm>
              <a:off x="-790104" y="3308504"/>
              <a:ext cx="1409374" cy="1488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87" name="テキスト ボックス 86"/>
            <p:cNvSpPr txBox="1"/>
            <p:nvPr/>
          </p:nvSpPr>
          <p:spPr>
            <a:xfrm>
              <a:off x="-880004" y="3389724"/>
              <a:ext cx="1499274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smtClean="0"/>
                <a:t>【</a:t>
              </a:r>
              <a:r>
                <a:rPr kumimoji="1" lang="ja-JP" altLang="en-US" sz="1400" b="1" smtClean="0"/>
                <a:t>凡例</a:t>
              </a:r>
              <a:r>
                <a:rPr kumimoji="1" lang="en-US" altLang="ja-JP" sz="1400" b="1" smtClean="0"/>
                <a:t>】</a:t>
              </a:r>
              <a:endParaRPr kumimoji="1" lang="en-US" altLang="ja-JP" sz="1400" smtClean="0"/>
            </a:p>
          </p:txBody>
        </p:sp>
        <p:grpSp>
          <p:nvGrpSpPr>
            <p:cNvPr id="88" name="グループ化 87"/>
            <p:cNvGrpSpPr/>
            <p:nvPr/>
          </p:nvGrpSpPr>
          <p:grpSpPr>
            <a:xfrm>
              <a:off x="-683713" y="3739570"/>
              <a:ext cx="1365354" cy="353239"/>
              <a:chOff x="475107" y="1703587"/>
              <a:chExt cx="1220237" cy="290174"/>
            </a:xfrm>
          </p:grpSpPr>
          <p:sp>
            <p:nvSpPr>
              <p:cNvPr id="95" name="正方形/長方形 94"/>
              <p:cNvSpPr/>
              <p:nvPr/>
            </p:nvSpPr>
            <p:spPr bwMode="auto">
              <a:xfrm>
                <a:off x="475107" y="1703587"/>
                <a:ext cx="1092938" cy="276266"/>
              </a:xfrm>
              <a:prstGeom prst="rect">
                <a:avLst/>
              </a:prstGeom>
              <a:solidFill>
                <a:srgbClr val="0070C0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503757" y="1739245"/>
                <a:ext cx="1191587" cy="254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50" b="1" smtClean="0">
                    <a:solidFill>
                      <a:schemeClr val="bg1"/>
                    </a:solidFill>
                  </a:rPr>
                  <a:t>ホストグループ</a:t>
                </a:r>
                <a:endParaRPr kumimoji="1" lang="ja-JP" altLang="en-US" sz="105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0" name="グループ化 89"/>
            <p:cNvGrpSpPr/>
            <p:nvPr/>
          </p:nvGrpSpPr>
          <p:grpSpPr>
            <a:xfrm>
              <a:off x="-703660" y="4338410"/>
              <a:ext cx="1270446" cy="311902"/>
              <a:chOff x="403159" y="2693086"/>
              <a:chExt cx="1270446" cy="311902"/>
            </a:xfrm>
          </p:grpSpPr>
          <p:cxnSp>
            <p:nvCxnSpPr>
              <p:cNvPr id="92" name="直線矢印コネクタ 91"/>
              <p:cNvCxnSpPr/>
              <p:nvPr/>
            </p:nvCxnSpPr>
            <p:spPr bwMode="auto">
              <a:xfrm>
                <a:off x="724180" y="2805945"/>
                <a:ext cx="596553" cy="0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93" name="テキスト ボックス 92"/>
              <p:cNvSpPr txBox="1"/>
              <p:nvPr/>
            </p:nvSpPr>
            <p:spPr>
              <a:xfrm>
                <a:off x="403159" y="2697211"/>
                <a:ext cx="3733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b="1" smtClean="0"/>
                  <a:t>親</a:t>
                </a:r>
                <a:endParaRPr lang="ja-JP" altLang="en-US" sz="1400" b="1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1300233" y="2693086"/>
                <a:ext cx="3733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b="1" smtClean="0"/>
                  <a:t>子</a:t>
                </a:r>
                <a:endParaRPr lang="ja-JP" altLang="en-US" sz="1400" b="1"/>
              </a:p>
            </p:txBody>
          </p:sp>
        </p:grpSp>
      </p:grpSp>
      <p:sp>
        <p:nvSpPr>
          <p:cNvPr id="98" name="正方形/長方形 97"/>
          <p:cNvSpPr/>
          <p:nvPr/>
        </p:nvSpPr>
        <p:spPr bwMode="auto">
          <a:xfrm>
            <a:off x="3542236" y="5157180"/>
            <a:ext cx="2088000" cy="43206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n-ea"/>
              </a:rPr>
              <a:t>Group_B2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99" name="カギ線コネクタ 98"/>
          <p:cNvCxnSpPr>
            <a:stCxn id="28" idx="2"/>
            <a:endCxn id="98" idx="0"/>
          </p:cNvCxnSpPr>
          <p:nvPr/>
        </p:nvCxnSpPr>
        <p:spPr bwMode="auto">
          <a:xfrm rot="16200000" flipH="1">
            <a:off x="3781969" y="4352913"/>
            <a:ext cx="475964" cy="1132569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1" name="正方形/長方形 100"/>
          <p:cNvSpPr/>
          <p:nvPr/>
        </p:nvSpPr>
        <p:spPr bwMode="auto">
          <a:xfrm>
            <a:off x="5952805" y="5157180"/>
            <a:ext cx="2088000" cy="43206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n-ea"/>
              </a:rPr>
              <a:t>Group_B3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02" name="カギ線コネクタ 101"/>
          <p:cNvCxnSpPr>
            <a:stCxn id="30" idx="2"/>
            <a:endCxn id="101" idx="0"/>
          </p:cNvCxnSpPr>
          <p:nvPr/>
        </p:nvCxnSpPr>
        <p:spPr bwMode="auto">
          <a:xfrm rot="16200000" flipH="1">
            <a:off x="6175439" y="4335814"/>
            <a:ext cx="475924" cy="116680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テキスト ボックス 2"/>
          <p:cNvSpPr txBox="1"/>
          <p:nvPr/>
        </p:nvSpPr>
        <p:spPr>
          <a:xfrm>
            <a:off x="279285" y="2488689"/>
            <a:ext cx="360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ホストグループの親子関係</a:t>
            </a:r>
            <a:endParaRPr lang="en-US" altLang="ja-JP" sz="12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90318" y="746100"/>
            <a:ext cx="8991834" cy="1606993"/>
          </a:xfrm>
          <a:prstGeom prst="roundRect">
            <a:avLst>
              <a:gd name="adj" fmla="val 8202"/>
            </a:avLst>
          </a:prstGeom>
          <a:solidFill>
            <a:srgbClr val="0058C9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54000" tIns="72000" rIns="54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400" b="1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ホストグループ間で親子関係を定義することが可能です</a:t>
            </a:r>
            <a:r>
              <a:rPr lang="ja-JP" altLang="en-US" sz="24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。</a:t>
            </a:r>
            <a:endParaRPr lang="en-US" altLang="ja-JP" sz="2400" b="1" smtClean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ja-JP" altLang="en-US" sz="24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親子関係を定義すると、</a:t>
            </a:r>
            <a:r>
              <a:rPr lang="ja-JP" altLang="en-US" sz="2400" b="1" smtClean="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パラメータを継承</a:t>
            </a:r>
            <a:r>
              <a:rPr lang="ja-JP" altLang="en-US" sz="24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できるためホスト管理が容易になります。</a:t>
            </a:r>
            <a:r>
              <a:rPr lang="en-US" altLang="ja-JP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</a:t>
            </a:r>
            <a:r>
              <a:rPr lang="en-US" altLang="ja-JP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sym typeface="Wingdings" panose="05000000000000000000" pitchFamily="2" charset="2"/>
              </a:rPr>
              <a:t></a:t>
            </a:r>
            <a:r>
              <a:rPr lang="ja-JP" altLang="en-US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次ページ</a:t>
            </a:r>
            <a:r>
              <a:rPr lang="en-US" altLang="ja-JP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)</a:t>
            </a:r>
          </a:p>
          <a:p>
            <a:r>
              <a:rPr lang="ja-JP" altLang="en-US" sz="24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親子</a:t>
            </a:r>
            <a:r>
              <a:rPr lang="ja-JP" altLang="en-US" sz="2400" b="1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関係は最大</a:t>
            </a:r>
            <a:r>
              <a:rPr lang="en-US" altLang="ja-JP" sz="2400" b="1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15</a:t>
            </a:r>
            <a:r>
              <a:rPr lang="ja-JP" altLang="en-US" sz="2400" b="1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代まで作成できます</a:t>
            </a:r>
            <a:r>
              <a:rPr lang="ja-JP" altLang="en-US" sz="24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。</a:t>
            </a:r>
            <a:endParaRPr lang="ja-JP" altLang="en-US" sz="2400" b="1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899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コンテンツ プレースホルダー 4"/>
          <p:cNvSpPr txBox="1">
            <a:spLocks/>
          </p:cNvSpPr>
          <p:nvPr/>
        </p:nvSpPr>
        <p:spPr bwMode="gray">
          <a:xfrm>
            <a:off x="134967" y="692620"/>
            <a:ext cx="8784000" cy="5832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endParaRPr lang="en-US" altLang="ja-JP" sz="14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ja-JP" altLang="en-US" sz="1400" dirty="0">
              <a:latin typeface="+mn-ea"/>
            </a:endParaRPr>
          </a:p>
          <a:p>
            <a:endParaRPr lang="ja-JP" altLang="en-US" sz="1800" dirty="0">
              <a:latin typeface="+mn-ea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505404" y="2155506"/>
            <a:ext cx="8061302" cy="4225903"/>
          </a:xfrm>
          <a:prstGeom prst="rect">
            <a:avLst/>
          </a:prstGeom>
          <a:solidFill>
            <a:srgbClr val="F3F8FF"/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967" y="91892"/>
            <a:ext cx="8784000" cy="468000"/>
          </a:xfrm>
        </p:spPr>
        <p:txBody>
          <a:bodyPr/>
          <a:lstStyle/>
          <a:p>
            <a:r>
              <a:rPr lang="en-US" altLang="ja-JP" smtClean="0">
                <a:latin typeface="+mn-ea"/>
              </a:rPr>
              <a:t>2.4 </a:t>
            </a:r>
            <a:r>
              <a:rPr lang="ja-JP" altLang="en-US" smtClean="0">
                <a:latin typeface="+mn-ea"/>
              </a:rPr>
              <a:t>パラメータ</a:t>
            </a:r>
            <a:r>
              <a:rPr lang="ja-JP" altLang="en-US">
                <a:latin typeface="+mn-ea"/>
              </a:rPr>
              <a:t>の継承</a:t>
            </a:r>
            <a:endParaRPr lang="en-US" altLang="ja-JP">
              <a:latin typeface="+mn-ea"/>
            </a:endParaRPr>
          </a:p>
        </p:txBody>
      </p:sp>
      <p:cxnSp>
        <p:nvCxnSpPr>
          <p:cNvPr id="37" name="カギ線コネクタ 36"/>
          <p:cNvCxnSpPr>
            <a:stCxn id="67" idx="1"/>
          </p:cNvCxnSpPr>
          <p:nvPr/>
        </p:nvCxnSpPr>
        <p:spPr bwMode="auto">
          <a:xfrm rot="10800000" flipV="1">
            <a:off x="3131841" y="2979730"/>
            <a:ext cx="547353" cy="679845"/>
          </a:xfrm>
          <a:prstGeom prst="bentConnector2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7" name="テキスト ボックス 226"/>
          <p:cNvSpPr txBox="1"/>
          <p:nvPr/>
        </p:nvSpPr>
        <p:spPr>
          <a:xfrm>
            <a:off x="805385" y="6002986"/>
            <a:ext cx="4118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smtClean="0">
                <a:solidFill>
                  <a:srgbClr val="FF5050"/>
                </a:solidFill>
              </a:rPr>
              <a:t>個別のホストにパラメータが設定される</a:t>
            </a:r>
            <a:endParaRPr kumimoji="1" lang="ja-JP" altLang="en-US" sz="1600" b="1">
              <a:solidFill>
                <a:srgbClr val="FF5050"/>
              </a:solidFill>
            </a:endParaRPr>
          </a:p>
        </p:txBody>
      </p:sp>
      <p:sp>
        <p:nvSpPr>
          <p:cNvPr id="67" name="正方形/長方形 66"/>
          <p:cNvSpPr/>
          <p:nvPr/>
        </p:nvSpPr>
        <p:spPr bwMode="auto">
          <a:xfrm>
            <a:off x="3679193" y="2738710"/>
            <a:ext cx="2088000" cy="482042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smtClean="0">
                <a:solidFill>
                  <a:schemeClr val="bg1"/>
                </a:solidFill>
                <a:latin typeface="+mn-ea"/>
              </a:rPr>
              <a:t>ALL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8" name="正方形/長方形 67"/>
          <p:cNvSpPr/>
          <p:nvPr/>
        </p:nvSpPr>
        <p:spPr bwMode="auto">
          <a:xfrm>
            <a:off x="2546624" y="3660102"/>
            <a:ext cx="2088000" cy="482042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n-ea"/>
              </a:rPr>
              <a:t>Group_A1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0" name="正方形/長方形 69"/>
          <p:cNvSpPr/>
          <p:nvPr/>
        </p:nvSpPr>
        <p:spPr bwMode="auto">
          <a:xfrm>
            <a:off x="4922954" y="3660142"/>
            <a:ext cx="2088000" cy="482042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n-ea"/>
              </a:rPr>
              <a:t>Group_A2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1" name="カギ線コネクタ 70"/>
          <p:cNvCxnSpPr>
            <a:stCxn id="67" idx="2"/>
            <a:endCxn id="68" idx="0"/>
          </p:cNvCxnSpPr>
          <p:nvPr/>
        </p:nvCxnSpPr>
        <p:spPr bwMode="auto">
          <a:xfrm rot="5400000">
            <a:off x="3937234" y="2874143"/>
            <a:ext cx="439350" cy="1132569"/>
          </a:xfrm>
          <a:prstGeom prst="bentConnector3">
            <a:avLst/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カギ線コネクタ 71"/>
          <p:cNvCxnSpPr>
            <a:stCxn id="67" idx="2"/>
            <a:endCxn id="70" idx="0"/>
          </p:cNvCxnSpPr>
          <p:nvPr/>
        </p:nvCxnSpPr>
        <p:spPr bwMode="auto">
          <a:xfrm rot="16200000" flipH="1">
            <a:off x="5125378" y="2818566"/>
            <a:ext cx="439390" cy="1243761"/>
          </a:xfrm>
          <a:prstGeom prst="bentConnector3">
            <a:avLst/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3" name="カギ線コネクタ 72"/>
          <p:cNvCxnSpPr>
            <a:stCxn id="68" idx="2"/>
            <a:endCxn id="69" idx="0"/>
          </p:cNvCxnSpPr>
          <p:nvPr/>
        </p:nvCxnSpPr>
        <p:spPr bwMode="auto">
          <a:xfrm rot="5400000">
            <a:off x="2859345" y="3792983"/>
            <a:ext cx="382118" cy="1080440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正方形/長方形 74"/>
          <p:cNvSpPr/>
          <p:nvPr/>
        </p:nvSpPr>
        <p:spPr bwMode="auto">
          <a:xfrm>
            <a:off x="805385" y="4737285"/>
            <a:ext cx="3845527" cy="1138576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34" name="楕円 33"/>
          <p:cNvSpPr/>
          <p:nvPr/>
        </p:nvSpPr>
        <p:spPr bwMode="auto">
          <a:xfrm>
            <a:off x="3551687" y="5284966"/>
            <a:ext cx="1052828" cy="470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host_C</a:t>
            </a:r>
            <a:endParaRPr lang="ja-JP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88" name="楕円 187"/>
          <p:cNvSpPr/>
          <p:nvPr/>
        </p:nvSpPr>
        <p:spPr bwMode="auto">
          <a:xfrm>
            <a:off x="1075490" y="5284966"/>
            <a:ext cx="1052828" cy="470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host_A</a:t>
            </a:r>
            <a:endParaRPr lang="ja-JP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89" name="楕円 188"/>
          <p:cNvSpPr/>
          <p:nvPr/>
        </p:nvSpPr>
        <p:spPr bwMode="auto">
          <a:xfrm>
            <a:off x="2267567" y="5284966"/>
            <a:ext cx="1052828" cy="470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host_B</a:t>
            </a:r>
            <a:endParaRPr lang="ja-JP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246" name="直線矢印コネクタ 245"/>
          <p:cNvCxnSpPr>
            <a:stCxn id="69" idx="2"/>
            <a:endCxn id="188" idx="0"/>
          </p:cNvCxnSpPr>
          <p:nvPr/>
        </p:nvCxnSpPr>
        <p:spPr bwMode="auto">
          <a:xfrm flipH="1">
            <a:off x="1601904" y="5006304"/>
            <a:ext cx="908280" cy="27866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7" name="直線矢印コネクタ 246"/>
          <p:cNvCxnSpPr>
            <a:stCxn id="69" idx="2"/>
            <a:endCxn id="189" idx="0"/>
          </p:cNvCxnSpPr>
          <p:nvPr/>
        </p:nvCxnSpPr>
        <p:spPr bwMode="auto">
          <a:xfrm>
            <a:off x="2510184" y="5006304"/>
            <a:ext cx="283797" cy="27866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0" name="直線矢印コネクタ 249"/>
          <p:cNvCxnSpPr>
            <a:stCxn id="69" idx="2"/>
            <a:endCxn id="34" idx="0"/>
          </p:cNvCxnSpPr>
          <p:nvPr/>
        </p:nvCxnSpPr>
        <p:spPr bwMode="auto">
          <a:xfrm>
            <a:off x="2510184" y="5006304"/>
            <a:ext cx="1567917" cy="27866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9" name="正方形/長方形 68"/>
          <p:cNvSpPr/>
          <p:nvPr/>
        </p:nvSpPr>
        <p:spPr bwMode="auto">
          <a:xfrm>
            <a:off x="1466184" y="4524262"/>
            <a:ext cx="2088000" cy="482042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n-ea"/>
              </a:rPr>
              <a:t>Group_B1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8" name="カギ線コネクタ 77"/>
          <p:cNvCxnSpPr>
            <a:stCxn id="67" idx="3"/>
          </p:cNvCxnSpPr>
          <p:nvPr/>
        </p:nvCxnSpPr>
        <p:spPr bwMode="auto">
          <a:xfrm>
            <a:off x="5767193" y="2979731"/>
            <a:ext cx="927289" cy="679845"/>
          </a:xfrm>
          <a:prstGeom prst="bentConnector3">
            <a:avLst>
              <a:gd name="adj1" fmla="val 99944"/>
            </a:avLst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9" name="テキスト ボックス 78"/>
          <p:cNvSpPr txBox="1"/>
          <p:nvPr/>
        </p:nvSpPr>
        <p:spPr>
          <a:xfrm>
            <a:off x="3050404" y="2697870"/>
            <a:ext cx="161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smtClean="0">
                <a:solidFill>
                  <a:srgbClr val="FF5050"/>
                </a:solidFill>
              </a:rPr>
              <a:t>継承</a:t>
            </a:r>
            <a:endParaRPr kumimoji="1" lang="ja-JP" altLang="en-US" sz="1200" b="1">
              <a:solidFill>
                <a:srgbClr val="FF5050"/>
              </a:solidFill>
            </a:endParaRPr>
          </a:p>
        </p:txBody>
      </p:sp>
      <p:cxnSp>
        <p:nvCxnSpPr>
          <p:cNvPr id="85" name="カギ線コネクタ 84"/>
          <p:cNvCxnSpPr>
            <a:stCxn id="68" idx="1"/>
          </p:cNvCxnSpPr>
          <p:nvPr/>
        </p:nvCxnSpPr>
        <p:spPr bwMode="auto">
          <a:xfrm rot="10800000" flipV="1">
            <a:off x="1979712" y="3901122"/>
            <a:ext cx="566912" cy="623139"/>
          </a:xfrm>
          <a:prstGeom prst="bentConnector2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8" name="テキスト ボックス 87"/>
          <p:cNvSpPr txBox="1"/>
          <p:nvPr/>
        </p:nvSpPr>
        <p:spPr>
          <a:xfrm>
            <a:off x="5549388" y="2259094"/>
            <a:ext cx="2065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u="sng" smtClean="0">
                <a:solidFill>
                  <a:srgbClr val="FF5050"/>
                </a:solidFill>
              </a:rPr>
              <a:t>パラメータを設定</a:t>
            </a:r>
            <a:endParaRPr kumimoji="1" lang="ja-JP" altLang="en-US" sz="1400" b="1" u="sng">
              <a:solidFill>
                <a:srgbClr val="FF5050"/>
              </a:solidFill>
            </a:endParaRPr>
          </a:p>
        </p:txBody>
      </p:sp>
      <p:cxnSp>
        <p:nvCxnSpPr>
          <p:cNvPr id="96" name="カギ線コネクタ 95"/>
          <p:cNvCxnSpPr>
            <a:endCxn id="67" idx="0"/>
          </p:cNvCxnSpPr>
          <p:nvPr/>
        </p:nvCxnSpPr>
        <p:spPr bwMode="auto">
          <a:xfrm rot="10800000" flipV="1">
            <a:off x="4723194" y="2438082"/>
            <a:ext cx="784939" cy="300628"/>
          </a:xfrm>
          <a:prstGeom prst="bentConnector2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240" name="グループ化 239"/>
          <p:cNvGrpSpPr/>
          <p:nvPr/>
        </p:nvGrpSpPr>
        <p:grpSpPr>
          <a:xfrm>
            <a:off x="475164" y="2155356"/>
            <a:ext cx="1595492" cy="1488686"/>
            <a:chOff x="-822368" y="3308504"/>
            <a:chExt cx="1595492" cy="1488686"/>
          </a:xfrm>
        </p:grpSpPr>
        <p:sp>
          <p:nvSpPr>
            <p:cNvPr id="109" name="正方形/長方形 108"/>
            <p:cNvSpPr/>
            <p:nvPr/>
          </p:nvSpPr>
          <p:spPr bwMode="auto">
            <a:xfrm>
              <a:off x="-790104" y="3308504"/>
              <a:ext cx="1409374" cy="1488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latin typeface="+mn-ea"/>
              </a:endParaRPr>
            </a:p>
          </p:txBody>
        </p:sp>
        <p:sp>
          <p:nvSpPr>
            <p:cNvPr id="110" name="テキスト ボックス 109"/>
            <p:cNvSpPr txBox="1"/>
            <p:nvPr/>
          </p:nvSpPr>
          <p:spPr>
            <a:xfrm>
              <a:off x="-822368" y="3389724"/>
              <a:ext cx="1499274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smtClean="0"/>
                <a:t>【</a:t>
              </a:r>
              <a:r>
                <a:rPr kumimoji="1" lang="ja-JP" altLang="en-US" sz="1400" b="1" smtClean="0"/>
                <a:t>凡例</a:t>
              </a:r>
              <a:r>
                <a:rPr kumimoji="1" lang="en-US" altLang="ja-JP" sz="1400" b="1" smtClean="0"/>
                <a:t>】</a:t>
              </a:r>
              <a:endParaRPr kumimoji="1" lang="en-US" altLang="ja-JP" sz="1400" smtClean="0"/>
            </a:p>
          </p:txBody>
        </p:sp>
        <p:grpSp>
          <p:nvGrpSpPr>
            <p:cNvPr id="111" name="グループ化 110"/>
            <p:cNvGrpSpPr/>
            <p:nvPr/>
          </p:nvGrpSpPr>
          <p:grpSpPr>
            <a:xfrm>
              <a:off x="-723282" y="3789392"/>
              <a:ext cx="1496406" cy="306996"/>
              <a:chOff x="439743" y="1744514"/>
              <a:chExt cx="1337360" cy="252187"/>
            </a:xfrm>
          </p:grpSpPr>
          <p:sp>
            <p:nvSpPr>
              <p:cNvPr id="112" name="正方形/長方形 111"/>
              <p:cNvSpPr/>
              <p:nvPr/>
            </p:nvSpPr>
            <p:spPr bwMode="auto">
              <a:xfrm>
                <a:off x="457280" y="1744514"/>
                <a:ext cx="1110765" cy="235338"/>
              </a:xfrm>
              <a:prstGeom prst="rect">
                <a:avLst/>
              </a:prstGeom>
              <a:solidFill>
                <a:srgbClr val="0070C0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latin typeface="+mn-ea"/>
                </a:endParaRPr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439743" y="1769155"/>
                <a:ext cx="1337360" cy="227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 b="1" smtClean="0">
                    <a:solidFill>
                      <a:schemeClr val="bg1"/>
                    </a:solidFill>
                  </a:rPr>
                  <a:t>ホストグループ</a:t>
                </a:r>
                <a:endParaRPr kumimoji="1" lang="ja-JP" altLang="en-US" sz="12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4" name="グループ化 113"/>
            <p:cNvGrpSpPr/>
            <p:nvPr/>
          </p:nvGrpSpPr>
          <p:grpSpPr>
            <a:xfrm>
              <a:off x="-703660" y="4243891"/>
              <a:ext cx="1273844" cy="319902"/>
              <a:chOff x="403159" y="2598567"/>
              <a:chExt cx="1273844" cy="319902"/>
            </a:xfrm>
          </p:grpSpPr>
          <p:cxnSp>
            <p:nvCxnSpPr>
              <p:cNvPr id="115" name="直線矢印コネクタ 114"/>
              <p:cNvCxnSpPr/>
              <p:nvPr/>
            </p:nvCxnSpPr>
            <p:spPr bwMode="auto">
              <a:xfrm>
                <a:off x="724180" y="2733375"/>
                <a:ext cx="596553" cy="0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16" name="テキスト ボックス 115"/>
              <p:cNvSpPr txBox="1"/>
              <p:nvPr/>
            </p:nvSpPr>
            <p:spPr>
              <a:xfrm>
                <a:off x="403159" y="2598567"/>
                <a:ext cx="3733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b="1" smtClean="0"/>
                  <a:t>親</a:t>
                </a:r>
                <a:endParaRPr lang="ja-JP" altLang="en-US" sz="1400" b="1"/>
              </a:p>
            </p:txBody>
          </p:sp>
          <p:sp>
            <p:nvSpPr>
              <p:cNvPr id="117" name="テキスト ボックス 116"/>
              <p:cNvSpPr txBox="1"/>
              <p:nvPr/>
            </p:nvSpPr>
            <p:spPr>
              <a:xfrm>
                <a:off x="1303631" y="2610692"/>
                <a:ext cx="3733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b="1" smtClean="0"/>
                  <a:t>子</a:t>
                </a:r>
                <a:endParaRPr lang="ja-JP" altLang="en-US" sz="1400" b="1"/>
              </a:p>
            </p:txBody>
          </p:sp>
        </p:grpSp>
      </p:grpSp>
      <p:sp>
        <p:nvSpPr>
          <p:cNvPr id="127" name="正方形/長方形 126"/>
          <p:cNvSpPr/>
          <p:nvPr/>
        </p:nvSpPr>
        <p:spPr bwMode="auto">
          <a:xfrm>
            <a:off x="5151321" y="4737644"/>
            <a:ext cx="3256795" cy="1195960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129" name="楕円 128"/>
          <p:cNvSpPr/>
          <p:nvPr/>
        </p:nvSpPr>
        <p:spPr bwMode="auto">
          <a:xfrm>
            <a:off x="5642796" y="5284966"/>
            <a:ext cx="1052828" cy="470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host_D</a:t>
            </a:r>
            <a:endParaRPr lang="ja-JP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30" name="楕円 129"/>
          <p:cNvSpPr/>
          <p:nvPr/>
        </p:nvSpPr>
        <p:spPr bwMode="auto">
          <a:xfrm>
            <a:off x="6834873" y="5284966"/>
            <a:ext cx="1052828" cy="470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host_E</a:t>
            </a:r>
            <a:endParaRPr lang="ja-JP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31" name="直線矢印コネクタ 130"/>
          <p:cNvCxnSpPr>
            <a:stCxn id="134" idx="2"/>
            <a:endCxn id="129" idx="0"/>
          </p:cNvCxnSpPr>
          <p:nvPr/>
        </p:nvCxnSpPr>
        <p:spPr bwMode="auto">
          <a:xfrm flipH="1">
            <a:off x="6169210" y="5006304"/>
            <a:ext cx="517480" cy="27866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2" name="直線矢印コネクタ 131"/>
          <p:cNvCxnSpPr>
            <a:stCxn id="134" idx="2"/>
            <a:endCxn id="130" idx="0"/>
          </p:cNvCxnSpPr>
          <p:nvPr/>
        </p:nvCxnSpPr>
        <p:spPr bwMode="auto">
          <a:xfrm>
            <a:off x="6686690" y="5006304"/>
            <a:ext cx="674597" cy="27866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4" name="正方形/長方形 133"/>
          <p:cNvSpPr/>
          <p:nvPr/>
        </p:nvSpPr>
        <p:spPr bwMode="auto">
          <a:xfrm>
            <a:off x="5642690" y="4524262"/>
            <a:ext cx="2088000" cy="482042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n-ea"/>
              </a:rPr>
              <a:t>Group_B2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35" name="カギ線コネクタ 134"/>
          <p:cNvCxnSpPr>
            <a:stCxn id="70" idx="2"/>
            <a:endCxn id="134" idx="0"/>
          </p:cNvCxnSpPr>
          <p:nvPr/>
        </p:nvCxnSpPr>
        <p:spPr bwMode="auto">
          <a:xfrm rot="16200000" flipH="1">
            <a:off x="6135783" y="3973355"/>
            <a:ext cx="382078" cy="71973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9" name="カギ線コネクタ 138"/>
          <p:cNvCxnSpPr>
            <a:stCxn id="70" idx="3"/>
          </p:cNvCxnSpPr>
          <p:nvPr/>
        </p:nvCxnSpPr>
        <p:spPr bwMode="auto">
          <a:xfrm>
            <a:off x="7010954" y="3901163"/>
            <a:ext cx="513375" cy="623100"/>
          </a:xfrm>
          <a:prstGeom prst="bentConnector2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4" name="テキスト ボックス 143"/>
          <p:cNvSpPr txBox="1"/>
          <p:nvPr/>
        </p:nvSpPr>
        <p:spPr>
          <a:xfrm>
            <a:off x="1917356" y="3598672"/>
            <a:ext cx="161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smtClean="0">
                <a:solidFill>
                  <a:srgbClr val="FF5050"/>
                </a:solidFill>
              </a:rPr>
              <a:t>継承</a:t>
            </a:r>
            <a:endParaRPr kumimoji="1" lang="ja-JP" altLang="en-US" sz="1200" b="1">
              <a:solidFill>
                <a:srgbClr val="FF5050"/>
              </a:solidFill>
            </a:endParaRPr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5984427" y="2671113"/>
            <a:ext cx="161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smtClean="0">
                <a:solidFill>
                  <a:srgbClr val="FF5050"/>
                </a:solidFill>
              </a:rPr>
              <a:t>継承</a:t>
            </a:r>
            <a:endParaRPr kumimoji="1" lang="ja-JP" altLang="en-US" sz="1200" b="1">
              <a:solidFill>
                <a:srgbClr val="FF5050"/>
              </a:solidFill>
            </a:endParaRPr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7130128" y="3621502"/>
            <a:ext cx="161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smtClean="0">
                <a:solidFill>
                  <a:srgbClr val="FF5050"/>
                </a:solidFill>
              </a:rPr>
              <a:t>継承</a:t>
            </a:r>
            <a:endParaRPr kumimoji="1" lang="ja-JP" altLang="en-US" sz="1200" b="1">
              <a:solidFill>
                <a:srgbClr val="FF5050"/>
              </a:solidFill>
            </a:endParaRPr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2089906" y="5108597"/>
            <a:ext cx="704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smtClean="0">
                <a:solidFill>
                  <a:srgbClr val="FF5050"/>
                </a:solidFill>
              </a:rPr>
              <a:t>設定</a:t>
            </a:r>
            <a:endParaRPr kumimoji="1" lang="ja-JP" altLang="en-US" sz="1200" b="1">
              <a:solidFill>
                <a:srgbClr val="FF5050"/>
              </a:solidFill>
            </a:endParaRPr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6483024" y="5090426"/>
            <a:ext cx="704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smtClean="0">
                <a:solidFill>
                  <a:srgbClr val="FF5050"/>
                </a:solidFill>
              </a:rPr>
              <a:t>設定</a:t>
            </a:r>
            <a:endParaRPr kumimoji="1" lang="ja-JP" altLang="en-US" sz="1200" b="1">
              <a:solidFill>
                <a:srgbClr val="FF5050"/>
              </a:solidFill>
            </a:endParaRPr>
          </a:p>
        </p:txBody>
      </p:sp>
      <p:sp>
        <p:nvSpPr>
          <p:cNvPr id="52" name="角丸四角形 51"/>
          <p:cNvSpPr/>
          <p:nvPr/>
        </p:nvSpPr>
        <p:spPr bwMode="auto">
          <a:xfrm>
            <a:off x="201142" y="730476"/>
            <a:ext cx="8575641" cy="1154203"/>
          </a:xfrm>
          <a:prstGeom prst="roundRect">
            <a:avLst>
              <a:gd name="adj" fmla="val 8202"/>
            </a:avLst>
          </a:prstGeom>
          <a:solidFill>
            <a:srgbClr val="0058C9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54000" tIns="72000" rIns="54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4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親か</a:t>
            </a:r>
            <a:r>
              <a:rPr lang="ja-JP" altLang="en-US" sz="2400" b="1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ら</a:t>
            </a:r>
            <a:r>
              <a:rPr lang="ja-JP" altLang="en-US" sz="24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子へパラメータが継承することでホストグループ間で密に連携できます。結果として大規模システムへの対応が可能です。</a:t>
            </a:r>
            <a:endParaRPr lang="en-US" altLang="ja-JP" sz="2400" b="1" smtClean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67316" y="1916605"/>
            <a:ext cx="360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パラメータの継承</a:t>
            </a:r>
            <a:endParaRPr lang="en-US" altLang="ja-JP" sz="12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363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ホストグループ管理・パラメータシート作成機能【座学】</Template>
  <TotalTime>0</TotalTime>
  <Words>2797</Words>
  <Application>Microsoft Office PowerPoint</Application>
  <PresentationFormat>画面に合わせる (4:3)</PresentationFormat>
  <Paragraphs>818</Paragraphs>
  <Slides>36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36</vt:i4>
      </vt:variant>
    </vt:vector>
  </HeadingPairs>
  <TitlesOfParts>
    <vt:vector size="46" baseType="lpstr">
      <vt:lpstr>HGP創英角ｺﾞｼｯｸUB</vt:lpstr>
      <vt:lpstr>HGS創英角ｺﾞｼｯｸUB</vt:lpstr>
      <vt:lpstr>ＭＳ Ｐゴシック</vt:lpstr>
      <vt:lpstr>メイリオ</vt:lpstr>
      <vt:lpstr>Arial</vt:lpstr>
      <vt:lpstr>Calibri</vt:lpstr>
      <vt:lpstr>Tahoma</vt:lpstr>
      <vt:lpstr>Wingdings</vt:lpstr>
      <vt:lpstr>1_NEC_standard4_3</vt:lpstr>
      <vt:lpstr>NEC_standard4_3</vt:lpstr>
      <vt:lpstr>PowerPoint プレゼンテーション</vt:lpstr>
      <vt:lpstr>目次</vt:lpstr>
      <vt:lpstr>1.　はじめに</vt:lpstr>
      <vt:lpstr>1.1 本書について</vt:lpstr>
      <vt:lpstr>2. ホストグループ管理</vt:lpstr>
      <vt:lpstr>2.1 メニュー概要</vt:lpstr>
      <vt:lpstr>2.2 ホストグループ管理</vt:lpstr>
      <vt:lpstr>2.3 ホストグループの親子関係</vt:lpstr>
      <vt:lpstr>2.4 パラメータの継承</vt:lpstr>
      <vt:lpstr>2.5 ホストグループの利用例(1/4)</vt:lpstr>
      <vt:lpstr>2.5 ホストグループの利用例(2/4)</vt:lpstr>
      <vt:lpstr>2.5 ホストグループの利用例(3/4)</vt:lpstr>
      <vt:lpstr>2.5 ホストグループの利用例(4/4)</vt:lpstr>
      <vt:lpstr>3. メニュー作成機能</vt:lpstr>
      <vt:lpstr>3.1 メニュー概要</vt:lpstr>
      <vt:lpstr>3.2 メニューの構造</vt:lpstr>
      <vt:lpstr>3.3 パラメータシート</vt:lpstr>
      <vt:lpstr>3.4 データシート</vt:lpstr>
      <vt:lpstr>3.5 メニュー作成の流れ</vt:lpstr>
      <vt:lpstr>3.6 パラメータシートの用途とメニューグループ</vt:lpstr>
      <vt:lpstr>3.7 パラメータシートのメニューグループ (1/2)</vt:lpstr>
      <vt:lpstr>3.7 パラメータシートのメニューグループ (2/2)</vt:lpstr>
      <vt:lpstr>3.8 パラメータシートのメニューグループの動作(1/2)</vt:lpstr>
      <vt:lpstr>3.8 パラメータシートのメニューグループの動作(2/2)</vt:lpstr>
      <vt:lpstr>3.8.1 参考&lt;ホストグループ用メニューグループの分割&gt;</vt:lpstr>
      <vt:lpstr>3.9 パラメータシートのその他のメニューグループ</vt:lpstr>
      <vt:lpstr>3.10 項目の登録</vt:lpstr>
      <vt:lpstr>3.10.1 他メニュー参照</vt:lpstr>
      <vt:lpstr>3.11 参照用パラメータシート（1/2） </vt:lpstr>
      <vt:lpstr>3.11 参照用パラメータシート（2/2） </vt:lpstr>
      <vt:lpstr>3.12 参照用パラメータシートの利用例(1/5)</vt:lpstr>
      <vt:lpstr>3.12 参照用パラメータシートの利用例(2/5)</vt:lpstr>
      <vt:lpstr>3.12 参照用パラメータシートの利用例(3/5)</vt:lpstr>
      <vt:lpstr>3.12 参照用パラメータシートの利用例(4/5)</vt:lpstr>
      <vt:lpstr>3.12 参照用パラメータシートの利用例(5/5)</vt:lpstr>
      <vt:lpstr>PowerPoint プレゼンテーション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2019-10-08T23:42:24Z</dcterms:created>
  <dcterms:modified xsi:type="dcterms:W3CDTF">2020-01-28T01:58:45Z</dcterms:modified>
</cp:coreProperties>
</file>