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4"/>
  </p:notesMasterIdLst>
  <p:handoutMasterIdLst>
    <p:handoutMasterId r:id="rId35"/>
  </p:handoutMasterIdLst>
  <p:sldIdLst>
    <p:sldId id="262" r:id="rId3"/>
    <p:sldId id="507" r:id="rId4"/>
    <p:sldId id="505" r:id="rId5"/>
    <p:sldId id="508" r:id="rId6"/>
    <p:sldId id="509" r:id="rId7"/>
    <p:sldId id="531" r:id="rId8"/>
    <p:sldId id="530" r:id="rId9"/>
    <p:sldId id="512" r:id="rId10"/>
    <p:sldId id="513" r:id="rId11"/>
    <p:sldId id="514" r:id="rId12"/>
    <p:sldId id="535" r:id="rId13"/>
    <p:sldId id="515" r:id="rId14"/>
    <p:sldId id="516" r:id="rId15"/>
    <p:sldId id="517" r:id="rId16"/>
    <p:sldId id="520" r:id="rId17"/>
    <p:sldId id="536" r:id="rId18"/>
    <p:sldId id="540" r:id="rId19"/>
    <p:sldId id="541" r:id="rId20"/>
    <p:sldId id="521" r:id="rId21"/>
    <p:sldId id="539" r:id="rId22"/>
    <p:sldId id="522" r:id="rId23"/>
    <p:sldId id="523" r:id="rId24"/>
    <p:sldId id="524" r:id="rId25"/>
    <p:sldId id="527" r:id="rId26"/>
    <p:sldId id="528" r:id="rId27"/>
    <p:sldId id="529" r:id="rId28"/>
    <p:sldId id="534" r:id="rId29"/>
    <p:sldId id="542" r:id="rId30"/>
    <p:sldId id="533" r:id="rId31"/>
    <p:sldId id="537" r:id="rId32"/>
    <p:sldId id="318" r:id="rId33"/>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1"/>
            <p14:sldId id="530"/>
          </p14:sldIdLst>
        </p14:section>
        <p14:section name="3.　ITA環境構築手順" id="{80AA9663-4D64-45AD-996E-69C03C14D297}">
          <p14:sldIdLst>
            <p14:sldId id="512"/>
            <p14:sldId id="513"/>
            <p14:sldId id="514"/>
            <p14:sldId id="535"/>
            <p14:sldId id="515"/>
            <p14:sldId id="516"/>
            <p14:sldId id="517"/>
            <p14:sldId id="520"/>
            <p14:sldId id="536"/>
            <p14:sldId id="540"/>
            <p14:sldId id="541"/>
            <p14:sldId id="521"/>
            <p14:sldId id="539"/>
            <p14:sldId id="522"/>
            <p14:sldId id="523"/>
          </p14:sldIdLst>
        </p14:section>
        <p14:section name="4.　ITA動作確認" id="{997E25C5-536A-441F-84BA-3CB1FBC6F6F3}">
          <p14:sldIdLst>
            <p14:sldId id="524"/>
            <p14:sldId id="527"/>
            <p14:sldId id="528"/>
            <p14:sldId id="529"/>
            <p14:sldId id="534"/>
          </p14:sldIdLst>
        </p14:section>
        <p14:section name="5．参考" id="{91BF1220-94FC-4609-A8F1-2BA33A256147}">
          <p14:sldIdLst>
            <p14:sldId id="542"/>
            <p14:sldId id="533"/>
            <p14:sldId id="537"/>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A5A6A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4" d="100"/>
          <a:sy n="94" d="100"/>
        </p:scale>
        <p:origin x="372" y="6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2021/1/4</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2021/1/4</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2021/1/4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2021/1/4</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ja-JP" altLang="en-US" dirty="0" smtClean="0"/>
              <a:t>第</a:t>
            </a:r>
            <a:r>
              <a:rPr lang="en-US" altLang="ja-JP" dirty="0" smtClean="0"/>
              <a:t>1.6.1</a:t>
            </a:r>
            <a:r>
              <a:rPr lang="ja-JP" altLang="en-US" dirty="0" smtClean="0"/>
              <a:t>版</a:t>
            </a:r>
            <a:endParaRPr lang="en-US" altLang="ja-JP" dirty="0" smtClean="0"/>
          </a:p>
          <a:p>
            <a:r>
              <a:rPr lang="en-US" altLang="ja-JP" dirty="0" smtClean="0"/>
              <a:t>Exastro</a:t>
            </a:r>
            <a:r>
              <a:rPr lang="ja-JP" altLang="en-US" dirty="0" smtClean="0"/>
              <a:t> </a:t>
            </a:r>
            <a:r>
              <a:rPr lang="en-US" altLang="ja-JP" dirty="0" smtClean="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オンラインインストール</a:t>
            </a:r>
            <a:endParaRPr lang="en-US" altLang="ja-JP" sz="4800" b="1" kern="0" spc="-150" dirty="0" smtClean="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a:t>
            </a:r>
            <a:r>
              <a:rPr lang="ja-JP" altLang="en-US" dirty="0"/>
              <a:t>　事前</a:t>
            </a:r>
            <a:r>
              <a:rPr lang="ja-JP" altLang="en-US" dirty="0" smtClean="0"/>
              <a:t>準備（</a:t>
            </a:r>
            <a:r>
              <a:rPr lang="en-US" altLang="ja-JP" dirty="0" smtClean="0"/>
              <a:t>1/3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リポジトリの有効化</a:t>
            </a:r>
            <a:r>
              <a:rPr lang="en-US" altLang="ja-JP" dirty="0"/>
              <a:t>(</a:t>
            </a:r>
            <a:r>
              <a:rPr lang="ja-JP" altLang="en-US" dirty="0"/>
              <a:t>オンラインインストールの場合のみ</a:t>
            </a:r>
            <a:r>
              <a:rPr lang="en-US" altLang="ja-JP" dirty="0" smtClean="0"/>
              <a:t>)</a:t>
            </a:r>
          </a:p>
          <a:p>
            <a:pPr lvl="1"/>
            <a:r>
              <a:rPr lang="en-US" altLang="ja-JP" dirty="0"/>
              <a:t>ITA</a:t>
            </a:r>
            <a:r>
              <a:rPr lang="ja-JP" altLang="en-US" dirty="0"/>
              <a:t>インストーラーを</a:t>
            </a:r>
            <a:r>
              <a:rPr lang="ja-JP" altLang="en-US" dirty="0" smtClean="0"/>
              <a:t>実行すると、ご利用</a:t>
            </a:r>
            <a:r>
              <a:rPr lang="ja-JP" altLang="en-US" dirty="0"/>
              <a:t>の</a:t>
            </a:r>
            <a:r>
              <a:rPr lang="en-US" altLang="ja-JP" dirty="0"/>
              <a:t>OS</a:t>
            </a:r>
            <a:r>
              <a:rPr lang="ja-JP" altLang="en-US" dirty="0"/>
              <a:t>バージョンに</a:t>
            </a:r>
            <a:r>
              <a:rPr lang="ja-JP" altLang="en-US" dirty="0" smtClean="0"/>
              <a:t>合った以下</a:t>
            </a:r>
            <a:r>
              <a:rPr lang="ja-JP" altLang="en-US" dirty="0"/>
              <a:t>の</a:t>
            </a:r>
            <a:r>
              <a:rPr lang="ja-JP" altLang="en-US" dirty="0" smtClean="0"/>
              <a:t>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593795469"/>
              </p:ext>
            </p:extLst>
          </p:nvPr>
        </p:nvGraphicFramePr>
        <p:xfrm>
          <a:off x="302064" y="1723850"/>
          <a:ext cx="8538898" cy="372143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348218">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99568">
                <a:tc rowSpan="4">
                  <a:txBody>
                    <a:bodyPr/>
                    <a:lstStyle/>
                    <a:p>
                      <a:r>
                        <a:rPr kumimoji="1" lang="en-US" altLang="ja-JP" sz="1000" b="1" dirty="0" smtClean="0"/>
                        <a:t>RHEL7</a:t>
                      </a:r>
                      <a:endParaRPr kumimoji="1" lang="ja-JP" altLang="en-US" sz="1000" b="1" dirty="0"/>
                    </a:p>
                  </a:txBody>
                  <a:tcPr anchor="ctr"/>
                </a:tc>
                <a:tc>
                  <a:txBody>
                    <a:bodyPr/>
                    <a:lstStyle/>
                    <a:p>
                      <a:r>
                        <a:rPr kumimoji="1" lang="en-US" altLang="ja-JP" sz="1000" b="1" i="0" kern="1200" dirty="0" smtClean="0">
                          <a:solidFill>
                            <a:schemeClr val="dk1"/>
                          </a:solidFill>
                          <a:effectLst/>
                          <a:latin typeface="+mn-lt"/>
                          <a:ea typeface="+mn-ea"/>
                          <a:cs typeface="+mn-cs"/>
                        </a:rPr>
                        <a:t>https://dl.fedoraproject.org/pub/epel/epel-release-latest-7.noarch.rpm</a:t>
                      </a:r>
                      <a:endParaRPr kumimoji="1" lang="en-US" altLang="ja-JP" sz="1000" b="1" i="0" kern="1200" dirty="0">
                        <a:solidFill>
                          <a:schemeClr val="dk1"/>
                        </a:solidFill>
                        <a:effectLst/>
                        <a:latin typeface="+mn-lt"/>
                        <a:ea typeface="+mn-ea"/>
                        <a:cs typeface="+mn-cs"/>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24866">
                <a:tc vMerge="1">
                  <a:txBody>
                    <a:bodyPr/>
                    <a:lstStyle/>
                    <a:p>
                      <a:endParaRPr kumimoji="1" lang="ja-JP" altLang="en-US"/>
                    </a:p>
                  </a:txBody>
                  <a:tcPr/>
                </a:tc>
                <a:tc>
                  <a:txBody>
                    <a:bodyPr/>
                    <a:lstStyle/>
                    <a:p>
                      <a:r>
                        <a:rPr kumimoji="1" lang="en-US" altLang="ja-JP" sz="1000" b="1" dirty="0" smtClean="0">
                          <a:solidFill>
                            <a:schemeClr val="tx1"/>
                          </a:solidFill>
                        </a:rPr>
                        <a:t>http://rpms.remirepo.net/enterprise/remi-release-7.rpm</a:t>
                      </a:r>
                      <a:endParaRPr kumimoji="1" lang="ja-JP" altLang="en-US" sz="10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6"/>
                  </a:ext>
                </a:extLst>
              </a:tr>
              <a:tr h="324866">
                <a:tc vMerge="1">
                  <a:txBody>
                    <a:bodyPr/>
                    <a:lstStyle/>
                    <a:p>
                      <a:endParaRPr kumimoji="1" lang="ja-JP" altLang="en-US" sz="1200" b="1" dirty="0"/>
                    </a:p>
                  </a:txBody>
                  <a:tcPr anchor="ctr"/>
                </a:tc>
                <a:tc>
                  <a:txBody>
                    <a:bodyPr/>
                    <a:lstStyle/>
                    <a:p>
                      <a:r>
                        <a:rPr kumimoji="1" lang="en-US" altLang="ja-JP" sz="1000" b="1" dirty="0" smtClean="0">
                          <a:solidFill>
                            <a:schemeClr val="tx1"/>
                          </a:solidFill>
                        </a:rPr>
                        <a:t>rhel-7-server-optional-rpms</a:t>
                      </a:r>
                      <a:endParaRPr kumimoji="1" lang="ja-JP" altLang="en-US" sz="1000" b="1" dirty="0">
                        <a:solidFill>
                          <a:schemeClr val="tx1"/>
                        </a:solidFill>
                      </a:endParaRPr>
                    </a:p>
                  </a:txBody>
                  <a:tcPr/>
                </a:tc>
                <a:extLst>
                  <a:ext uri="{0D108BD9-81ED-4DB2-BD59-A6C34878D82A}">
                    <a16:rowId xmlns:a16="http://schemas.microsoft.com/office/drawing/2014/main" val="2795590862"/>
                  </a:ext>
                </a:extLst>
              </a:tr>
              <a:tr h="3132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tc>
                <a:extLst>
                  <a:ext uri="{0D108BD9-81ED-4DB2-BD59-A6C34878D82A}">
                    <a16:rowId xmlns:a16="http://schemas.microsoft.com/office/drawing/2014/main" val="436435856"/>
                  </a:ext>
                </a:extLst>
              </a:tr>
              <a:tr h="3132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codeready-builder-for-rhel-8-</a:t>
                      </a:r>
                      <a:r>
                        <a:rPr kumimoji="1" lang="en-US" altLang="ja-JP" sz="1000" b="1" i="0" kern="1200" dirty="0" smtClean="0">
                          <a:solidFill>
                            <a:srgbClr val="FF0000"/>
                          </a:solidFill>
                          <a:effectLst/>
                          <a:latin typeface="+mn-lt"/>
                          <a:ea typeface="+mn-ea"/>
                          <a:cs typeface="+mn-cs"/>
                        </a:rPr>
                        <a:t>xxxxxx</a:t>
                      </a:r>
                      <a:r>
                        <a:rPr kumimoji="1" lang="en-US" altLang="ja-JP" sz="1000" b="1" i="0" kern="1200" dirty="0" smtClean="0">
                          <a:solidFill>
                            <a:schemeClr val="dk1"/>
                          </a:solidFill>
                          <a:effectLst/>
                          <a:latin typeface="+mn-lt"/>
                          <a:ea typeface="+mn-ea"/>
                          <a:cs typeface="+mn-cs"/>
                        </a:rPr>
                        <a:t>-rpms</a:t>
                      </a:r>
                    </a:p>
                  </a:txBody>
                  <a:tcPr/>
                </a:tc>
                <a:extLst>
                  <a:ext uri="{0D108BD9-81ED-4DB2-BD59-A6C34878D82A}">
                    <a16:rowId xmlns:a16="http://schemas.microsoft.com/office/drawing/2014/main" val="2725900748"/>
                  </a:ext>
                </a:extLst>
              </a:tr>
              <a:tr h="299568">
                <a:tc rowSpan="3">
                  <a:txBody>
                    <a:bodyPr/>
                    <a:lstStyle/>
                    <a:p>
                      <a:r>
                        <a:rPr kumimoji="1" lang="en-US" altLang="ja-JP" sz="1000" b="1" dirty="0" smtClean="0"/>
                        <a:t>CentOS7</a:t>
                      </a:r>
                      <a:endParaRPr kumimoji="1" lang="ja-JP" altLang="en-US" sz="1000" b="1" dirty="0"/>
                    </a:p>
                  </a:txBody>
                  <a:tcPr anchor="ctr"/>
                </a:tc>
                <a:tc>
                  <a:txBody>
                    <a:bodyPr/>
                    <a:lstStyle/>
                    <a:p>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a:solidFill>
                          <a:schemeClr val="tx1"/>
                        </a:solidFill>
                      </a:endParaRP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r h="299568">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1"/>
                  </a:ext>
                </a:extLst>
              </a:tr>
              <a:tr h="299568">
                <a:tc vMerge="1">
                  <a:txBody>
                    <a:bodyPr/>
                    <a:lstStyle/>
                    <a:p>
                      <a:endParaRPr kumimoji="1" lang="ja-JP" altLang="en-US"/>
                    </a:p>
                  </a:txBody>
                  <a:tcPr/>
                </a:tc>
                <a:tc>
                  <a:txBody>
                    <a:bodyPr/>
                    <a:lstStyle/>
                    <a:p>
                      <a:r>
                        <a:rPr kumimoji="1" lang="en-US" altLang="ja-JP" sz="1000" b="1" dirty="0" smtClean="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2"/>
                  </a:ext>
                </a:extLst>
              </a:tr>
              <a:tr h="299568">
                <a:tc rowSpan="2">
                  <a:txBody>
                    <a:bodyPr/>
                    <a:lstStyle/>
                    <a:p>
                      <a:r>
                        <a:rPr kumimoji="1" lang="en-US" altLang="ja-JP" sz="1000" b="1" dirty="0" smtClean="0"/>
                        <a:t>CentOS8</a:t>
                      </a:r>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epel</a:t>
                      </a:r>
                      <a:r>
                        <a:rPr kumimoji="1" lang="en-US" altLang="ja-JP" sz="1000" b="1" dirty="0" smtClean="0">
                          <a:solidFill>
                            <a:schemeClr val="tx1"/>
                          </a:solidFill>
                        </a:rPr>
                        <a:t>-release</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74752295"/>
                  </a:ext>
                </a:extLst>
              </a:tr>
              <a:tr h="299568">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PowerTools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93743328"/>
                  </a:ext>
                </a:extLst>
              </a:tr>
            </a:tbl>
          </a:graphicData>
        </a:graphic>
      </p:graphicFrame>
      <p:sp>
        <p:nvSpPr>
          <p:cNvPr id="5" name="テキスト ボックス 4"/>
          <p:cNvSpPr txBox="1"/>
          <p:nvPr/>
        </p:nvSpPr>
        <p:spPr>
          <a:xfrm>
            <a:off x="6587793" y="5555820"/>
            <a:ext cx="3096917" cy="307777"/>
          </a:xfrm>
          <a:prstGeom prst="rect">
            <a:avLst/>
          </a:prstGeom>
          <a:noFill/>
        </p:spPr>
        <p:txBody>
          <a:bodyPr wrap="square" rtlCol="0">
            <a:spAutoFit/>
          </a:bodyPr>
          <a:lstStyle/>
          <a:p>
            <a:r>
              <a:rPr kumimoji="1" lang="en-US" altLang="ja-JP" sz="1400" dirty="0" err="1" smtClean="0">
                <a:solidFill>
                  <a:srgbClr val="FF0000"/>
                </a:solidFill>
              </a:rPr>
              <a:t>xxxxxx</a:t>
            </a:r>
            <a:r>
              <a:rPr kumimoji="1" lang="ja-JP" altLang="en-US" sz="1400" dirty="0" smtClean="0"/>
              <a:t>：アーキテクチャ</a:t>
            </a:r>
            <a:endParaRPr kumimoji="1" lang="ja-JP" altLang="en-US" sz="1400" dirty="0"/>
          </a:p>
        </p:txBody>
      </p:sp>
    </p:spTree>
    <p:extLst>
      <p:ext uri="{BB962C8B-B14F-4D97-AF65-F5344CB8AC3E}">
        <p14:creationId xmlns:p14="http://schemas.microsoft.com/office/powerpoint/2010/main" val="3176530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a:t>
            </a:r>
            <a:r>
              <a:rPr lang="ja-JP" altLang="en-US" dirty="0"/>
              <a:t>　事前</a:t>
            </a:r>
            <a:r>
              <a:rPr lang="ja-JP" altLang="en-US" dirty="0" smtClean="0"/>
              <a:t>準備（</a:t>
            </a:r>
            <a:r>
              <a:rPr lang="en-US" altLang="ja-JP" dirty="0"/>
              <a:t>2</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pPr lvl="1"/>
            <a:r>
              <a:rPr lang="ja-JP" altLang="en-US" dirty="0" smtClean="0"/>
              <a:t>クラウドサービスで提供されている</a:t>
            </a:r>
            <a:r>
              <a:rPr lang="en-US" altLang="ja-JP" dirty="0" smtClean="0"/>
              <a:t>RHEL</a:t>
            </a:r>
            <a:r>
              <a:rPr lang="ja-JP" altLang="en-US" dirty="0" smtClean="0"/>
              <a:t>環境では以下のリポジトリが有効になります。</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754974857"/>
              </p:ext>
            </p:extLst>
          </p:nvPr>
        </p:nvGraphicFramePr>
        <p:xfrm>
          <a:off x="302064" y="1286728"/>
          <a:ext cx="8538898" cy="3697200"/>
        </p:xfrm>
        <a:graphic>
          <a:graphicData uri="http://schemas.openxmlformats.org/drawingml/2006/table">
            <a:tbl>
              <a:tblPr firstRow="1" bandRow="1">
                <a:tableStyleId>{93296810-A885-4BE3-A3E7-6D5BEEA58F35}</a:tableStyleId>
              </a:tblPr>
              <a:tblGrid>
                <a:gridCol w="1173506">
                  <a:extLst>
                    <a:ext uri="{9D8B030D-6E8A-4147-A177-3AD203B41FA5}">
                      <a16:colId xmlns:a16="http://schemas.microsoft.com/office/drawing/2014/main" val="20000"/>
                    </a:ext>
                  </a:extLst>
                </a:gridCol>
                <a:gridCol w="7365392">
                  <a:extLst>
                    <a:ext uri="{9D8B030D-6E8A-4147-A177-3AD203B41FA5}">
                      <a16:colId xmlns:a16="http://schemas.microsoft.com/office/drawing/2014/main" val="20001"/>
                    </a:ext>
                  </a:extLst>
                </a:gridCol>
              </a:tblGrid>
              <a:tr h="283440">
                <a:tc>
                  <a:txBody>
                    <a:bodyPr/>
                    <a:lstStyle/>
                    <a:p>
                      <a:pPr algn="ctr"/>
                      <a:r>
                        <a:rPr kumimoji="1" lang="en-US" altLang="ja-JP" sz="1200" b="1" dirty="0" smtClean="0"/>
                        <a:t>OS</a:t>
                      </a:r>
                      <a:endParaRPr kumimoji="1" lang="ja-JP" altLang="en-US" sz="1200" b="1" dirty="0"/>
                    </a:p>
                  </a:txBody>
                  <a:tcPr anchor="ctr"/>
                </a:tc>
                <a:tc>
                  <a:txBody>
                    <a:bodyPr/>
                    <a:lstStyle/>
                    <a:p>
                      <a:pPr algn="ctr"/>
                      <a:r>
                        <a:rPr kumimoji="1" lang="ja-JP" altLang="en-US" sz="1200" b="1" dirty="0" smtClean="0"/>
                        <a:t>リポジトリ</a:t>
                      </a:r>
                      <a:endParaRPr kumimoji="1" lang="ja-JP" altLang="en-US" sz="1200" b="1" dirty="0"/>
                    </a:p>
                  </a:txBody>
                  <a:tcPr anchor="ctr"/>
                </a:tc>
                <a:extLst>
                  <a:ext uri="{0D108BD9-81ED-4DB2-BD59-A6C34878D82A}">
                    <a16:rowId xmlns:a16="http://schemas.microsoft.com/office/drawing/2014/main" val="10000"/>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0376311"/>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3725400"/>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40171302"/>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rhui-rhel-7-server-rhui-optional-rpms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5469090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(AWS/RHUI2)</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9270547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04299793"/>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42923389"/>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err="1" smtClean="0">
                          <a:solidFill>
                            <a:schemeClr val="tx1"/>
                          </a:solidFill>
                        </a:rPr>
                        <a:t>rhui</a:t>
                      </a:r>
                      <a:r>
                        <a:rPr kumimoji="1" lang="en-US" altLang="ja-JP" sz="1000" b="1" dirty="0" smtClean="0">
                          <a:solidFill>
                            <a:schemeClr val="tx1"/>
                          </a:solidFill>
                        </a:rPr>
                        <a:t>-REGION-</a:t>
                      </a:r>
                      <a:r>
                        <a:rPr kumimoji="1" lang="en-US" altLang="ja-JP" sz="1000" b="1" dirty="0" err="1" smtClean="0">
                          <a:solidFill>
                            <a:schemeClr val="tx1"/>
                          </a:solidFill>
                        </a:rPr>
                        <a:t>rhel</a:t>
                      </a:r>
                      <a:r>
                        <a:rPr kumimoji="1" lang="en-US" altLang="ja-JP" sz="1000" b="1" dirty="0" smtClean="0">
                          <a:solidFill>
                            <a:schemeClr val="tx1"/>
                          </a:solidFill>
                        </a:rPr>
                        <a:t>-server-optional</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92905649"/>
                  </a:ext>
                </a:extLst>
              </a:tr>
              <a:tr h="226752">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(AWS/RHUI3)</a:t>
                      </a: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8882725"/>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baseline="0" dirty="0" smtClean="0">
                          <a:solidFill>
                            <a:schemeClr val="tx1"/>
                          </a:solidFill>
                          <a:latin typeface="+mn-lt"/>
                          <a:ea typeface="+mn-ea"/>
                          <a:cs typeface="+mn-cs"/>
                        </a:rPr>
                        <a:t>https://downloads.mariadb.com/MariaDB/mariadb_repo_setup</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7627794"/>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http://rpms.remirepo.net/enterprise/remi-release-7.rpm</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96058788"/>
                  </a:ext>
                </a:extLst>
              </a:tr>
              <a:tr h="226752">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1" dirty="0" smtClean="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rhel-7-server-rhui-optional-rpms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5501259"/>
                  </a:ext>
                </a:extLst>
              </a:tr>
              <a:tr h="226752">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t>RHEL8</a:t>
                      </a:r>
                      <a:endParaRPr kumimoji="1" lang="ja-JP" altLang="en-US" sz="1000" b="1" dirty="0" smtClean="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kern="1200" dirty="0" smtClean="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2242668"/>
                  </a:ext>
                </a:extLst>
              </a:tr>
              <a:tr h="226752">
                <a:tc vMerge="1">
                  <a:txBody>
                    <a:bodyPr/>
                    <a:lstStyle/>
                    <a:p>
                      <a:endParaRPr kumimoji="1" lang="ja-JP" altLang="en-US" sz="10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smtClean="0">
                          <a:solidFill>
                            <a:schemeClr val="tx1"/>
                          </a:solidFill>
                        </a:rPr>
                        <a:t>codeready-builder-for-rhel-8-rhui-rpms</a:t>
                      </a:r>
                      <a:endParaRPr kumimoji="1" lang="ja-JP" altLang="en-US" sz="1000" b="1" dirty="0" smtClean="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62171933"/>
                  </a:ext>
                </a:extLst>
              </a:tr>
            </a:tbl>
          </a:graphicData>
        </a:graphic>
      </p:graphicFrame>
      <p:sp>
        <p:nvSpPr>
          <p:cNvPr id="6" name="テキスト ボックス 5"/>
          <p:cNvSpPr txBox="1"/>
          <p:nvPr/>
        </p:nvSpPr>
        <p:spPr>
          <a:xfrm>
            <a:off x="284334" y="5078545"/>
            <a:ext cx="4536143"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smtClean="0">
                <a:ln>
                  <a:noFill/>
                </a:ln>
                <a:solidFill>
                  <a:srgbClr val="000000"/>
                </a:solidFill>
                <a:effectLst/>
                <a:uLnTx/>
                <a:uFillTx/>
                <a:latin typeface="メイリオ"/>
                <a:ea typeface="メイリオ"/>
                <a:cs typeface="+mn-cs"/>
              </a:rPr>
              <a:t>※RHEL7</a:t>
            </a:r>
            <a:r>
              <a:rPr lang="en-US" altLang="ja-JP" sz="1100" dirty="0" smtClean="0">
                <a:solidFill>
                  <a:srgbClr val="000000"/>
                </a:solidFill>
                <a:latin typeface="メイリオ"/>
                <a:ea typeface="メイリオ"/>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 </a:t>
            </a:r>
            <a:r>
              <a:rPr kumimoji="1" lang="en-US" altLang="ja-JP" sz="1100" b="0" i="0" u="none" strike="noStrike" kern="100" cap="none" spc="0" normalizeH="0" baseline="0" noProof="0" dirty="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RHUI2</a:t>
            </a:r>
            <a:r>
              <a:rPr kumimoji="1" lang="ja-JP" altLang="en-US" sz="1100" b="0" i="0" u="none" strike="noStrike" kern="100" cap="none" spc="0" normalizeH="0" baseline="0" noProof="0" dirty="0" smtClean="0">
                <a:ln>
                  <a:noFill/>
                </a:ln>
                <a:solidFill>
                  <a:srgbClr val="000000"/>
                </a:solidFill>
                <a:effectLst/>
                <a:uLnTx/>
                <a:uFillTx/>
                <a:latin typeface="メイリオ"/>
                <a:ea typeface="メイリオ"/>
                <a:cs typeface="+mn-cs"/>
              </a:rPr>
              <a:t>を使用）</a:t>
            </a:r>
            <a:endPar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endParaRPr>
          </a:p>
          <a:p>
            <a:pPr lvl="0"/>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　</a:t>
            </a:r>
            <a:r>
              <a:rPr lang="en-US" altLang="ja-JP" sz="1100" dirty="0" smtClean="0">
                <a:solidFill>
                  <a:srgbClr val="000000"/>
                </a:solidFill>
              </a:rPr>
              <a:t>RHEL7(</a:t>
            </a:r>
            <a:r>
              <a:rPr lang="en-US" altLang="ja-JP" sz="1100" kern="100" dirty="0" smtClean="0">
                <a:solidFill>
                  <a:srgbClr val="000000"/>
                </a:solidFill>
              </a:rPr>
              <a:t>AWS/RHUI3</a:t>
            </a:r>
            <a:r>
              <a:rPr lang="ja-JP" altLang="en-US" sz="1100" kern="100" dirty="0" smtClean="0">
                <a:solidFill>
                  <a:srgbClr val="000000"/>
                </a:solidFill>
              </a:rPr>
              <a:t>）</a:t>
            </a:r>
            <a:r>
              <a:rPr lang="en-US" altLang="ja-JP" sz="1100" kern="100" dirty="0" smtClean="0">
                <a:solidFill>
                  <a:srgbClr val="000000"/>
                </a:solidFill>
              </a:rPr>
              <a:t>:</a:t>
            </a:r>
            <a:r>
              <a:rPr lang="ja-JP" altLang="en-US" sz="1100" kern="100" dirty="0" smtClean="0">
                <a:solidFill>
                  <a:srgbClr val="000000"/>
                </a:solidFill>
              </a:rPr>
              <a:t> </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AWS</a:t>
            </a:r>
            <a:r>
              <a:rPr kumimoji="1" lang="ja-JP" altLang="en-US" sz="1100" b="0" i="0" u="none" strike="noStrike" kern="100" cap="none" spc="0" normalizeH="0" baseline="0" noProof="0" dirty="0">
                <a:ln>
                  <a:noFill/>
                </a:ln>
                <a:solidFill>
                  <a:srgbClr val="000000"/>
                </a:solidFill>
                <a:effectLst/>
                <a:uLnTx/>
                <a:uFillTx/>
                <a:latin typeface="メイリオ"/>
                <a:ea typeface="メイリオ"/>
                <a:cs typeface="+mn-cs"/>
              </a:rPr>
              <a:t>上の</a:t>
            </a:r>
            <a:r>
              <a:rPr kumimoji="1" lang="en-US" altLang="ja-JP" sz="1100" b="0" i="0" u="none" strike="noStrike" kern="100" cap="none" spc="0" normalizeH="0" baseline="0" noProof="0" dirty="0" smtClean="0">
                <a:ln>
                  <a:noFill/>
                </a:ln>
                <a:solidFill>
                  <a:srgbClr val="000000"/>
                </a:solidFill>
                <a:effectLst/>
                <a:uLnTx/>
                <a:uFillTx/>
                <a:latin typeface="メイリオ"/>
                <a:ea typeface="メイリオ"/>
                <a:cs typeface="+mn-cs"/>
              </a:rPr>
              <a:t>RHEL7</a:t>
            </a:r>
            <a:r>
              <a:rPr lang="ja-JP" altLang="en-US" sz="1100" kern="100" dirty="0" smtClean="0">
                <a:solidFill>
                  <a:srgbClr val="000000"/>
                </a:solidFill>
              </a:rPr>
              <a:t>（</a:t>
            </a:r>
            <a:r>
              <a:rPr lang="en-US" altLang="ja-JP" sz="1100" kern="100" dirty="0" smtClean="0">
                <a:solidFill>
                  <a:srgbClr val="000000"/>
                </a:solidFill>
              </a:rPr>
              <a:t>RHUI3</a:t>
            </a:r>
            <a:r>
              <a:rPr lang="ja-JP" altLang="en-US" sz="1100" kern="100" dirty="0" smtClean="0">
                <a:solidFill>
                  <a:srgbClr val="000000"/>
                </a:solidFill>
              </a:rPr>
              <a:t>を</a:t>
            </a:r>
            <a:r>
              <a:rPr lang="ja-JP" altLang="en-US" sz="1100" kern="100" dirty="0">
                <a:solidFill>
                  <a:srgbClr val="000000"/>
                </a:solidFill>
              </a:rPr>
              <a:t>使用）</a:t>
            </a:r>
            <a:endParaRPr kumimoji="1" lang="ja-JP" altLang="en-US" sz="1100" b="0" i="0" u="none" strike="noStrike" kern="1200" cap="none" spc="0" normalizeH="0" baseline="0" noProof="0" dirty="0">
              <a:ln>
                <a:noFill/>
              </a:ln>
              <a:solidFill>
                <a:srgbClr val="000000"/>
              </a:solidFill>
              <a:effectLst/>
              <a:uLnTx/>
              <a:uFillTx/>
              <a:latin typeface="メイリオ"/>
              <a:ea typeface="メイリオ"/>
              <a:cs typeface="+mn-cs"/>
            </a:endParaRPr>
          </a:p>
        </p:txBody>
      </p:sp>
    </p:spTree>
    <p:extLst>
      <p:ext uri="{BB962C8B-B14F-4D97-AF65-F5344CB8AC3E}">
        <p14:creationId xmlns:p14="http://schemas.microsoft.com/office/powerpoint/2010/main" val="31056530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3.4</a:t>
            </a:r>
            <a:r>
              <a:rPr lang="ja-JP" altLang="en-US" dirty="0"/>
              <a:t>　事前準備</a:t>
            </a:r>
            <a:r>
              <a:rPr lang="ja-JP" altLang="en-US" dirty="0" smtClean="0"/>
              <a:t>（</a:t>
            </a:r>
            <a:r>
              <a:rPr lang="en-US" altLang="ja-JP" dirty="0"/>
              <a:t>3</a:t>
            </a:r>
            <a:r>
              <a:rPr lang="en-US" altLang="ja-JP" dirty="0" smtClean="0"/>
              <a:t>/3</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lang="ja-JP" altLang="en-US" dirty="0" smtClean="0"/>
              <a:t>環境</a:t>
            </a:r>
            <a:r>
              <a:rPr lang="ja-JP" altLang="en-US" dirty="0"/>
              <a:t>構築ツール</a:t>
            </a:r>
            <a:r>
              <a:rPr lang="ja-JP" altLang="en-US" dirty="0" smtClean="0"/>
              <a:t>一覧</a:t>
            </a:r>
            <a:endParaRPr lang="en-US" altLang="ja-JP" dirty="0" smtClean="0"/>
          </a:p>
          <a:p>
            <a:pPr lvl="1"/>
            <a:r>
              <a:rPr lang="en-US" altLang="ja-JP" dirty="0" smtClean="0"/>
              <a:t>ITA</a:t>
            </a:r>
            <a:r>
              <a:rPr lang="ja-JP" altLang="en-US" dirty="0" smtClean="0"/>
              <a:t>環境</a:t>
            </a:r>
            <a:r>
              <a:rPr lang="ja-JP" altLang="en-US" dirty="0"/>
              <a:t>構築ツール一覧は以下と</a:t>
            </a:r>
            <a:r>
              <a:rPr lang="ja-JP" altLang="en-US" dirty="0" smtClean="0"/>
              <a:t>なります。</a:t>
            </a:r>
            <a:endParaRPr lang="en-US" altLang="ja-JP" dirty="0" smtClean="0"/>
          </a:p>
          <a:p>
            <a:pPr marL="180000" lvl="1" indent="0">
              <a:buNone/>
            </a:pPr>
            <a:endParaRPr kumimoji="1" lang="en-US" altLang="ja-JP" dirty="0" smtClean="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a:p>
          <a:p>
            <a:pPr marL="180000" lvl="1" indent="0">
              <a:buNone/>
            </a:pPr>
            <a:endParaRPr kumimoji="1" lang="en-US" altLang="ja-JP" dirty="0" smtClean="0"/>
          </a:p>
          <a:p>
            <a:pPr marL="180000" lvl="1" indent="0">
              <a:buNone/>
            </a:pPr>
            <a:endParaRPr lang="en-US" altLang="ja-JP" dirty="0" smtClean="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smtClean="0">
                <a:cs typeface="+mn-cs"/>
              </a:rPr>
              <a:t>サブスクリプションについて</a:t>
            </a:r>
            <a:endParaRPr lang="en-US" altLang="ja-JP" sz="1800" dirty="0" smtClean="0">
              <a:cs typeface="+mn-cs"/>
            </a:endParaRPr>
          </a:p>
          <a:p>
            <a:pPr lvl="1"/>
            <a:r>
              <a:rPr lang="ja-JP" altLang="en-US" dirty="0" smtClean="0"/>
              <a:t>クラウド環境以外の</a:t>
            </a:r>
            <a:r>
              <a:rPr lang="en-US" altLang="ja-JP" dirty="0" smtClean="0"/>
              <a:t>RHEL7</a:t>
            </a:r>
            <a:r>
              <a:rPr lang="ja-JP" altLang="en-US" dirty="0"/>
              <a:t>・</a:t>
            </a:r>
            <a:r>
              <a:rPr lang="en-US" altLang="ja-JP" dirty="0" smtClean="0"/>
              <a:t>RHEL8</a:t>
            </a:r>
            <a:r>
              <a:rPr lang="ja-JP" altLang="en-US" dirty="0" smtClean="0"/>
              <a:t>の</a:t>
            </a:r>
            <a:r>
              <a:rPr lang="en-US" altLang="ja-JP" dirty="0" smtClean="0"/>
              <a:t>OS</a:t>
            </a:r>
            <a:r>
              <a:rPr lang="ja-JP" altLang="en-US" dirty="0" smtClean="0"/>
              <a:t>に</a:t>
            </a:r>
            <a:r>
              <a:rPr lang="en-US" altLang="ja-JP" dirty="0" smtClean="0"/>
              <a:t>ITA</a:t>
            </a:r>
            <a:r>
              <a:rPr lang="ja-JP" altLang="en-US" dirty="0" smtClean="0"/>
              <a:t>をインストールする場合は、インストールする環境へのサブスクリプション登録を事前に完了させてください。</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79543531"/>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smtClean="0">
                          <a:effectLst/>
                        </a:rPr>
                        <a:t>ITA</a:t>
                      </a:r>
                      <a:r>
                        <a:rPr lang="ja-JP" sz="1050" kern="100" dirty="0" smtClean="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altLang="ja-JP" sz="900" kern="100" dirty="0" smtClean="0">
                          <a:effectLst/>
                        </a:rPr>
                        <a:t>/</a:t>
                      </a:r>
                      <a:r>
                        <a:rPr lang="en-US" altLang="ja-JP" sz="900" kern="100" dirty="0" err="1" smtClean="0">
                          <a:effectLst/>
                        </a:rPr>
                        <a:t>ita</a:t>
                      </a:r>
                      <a:r>
                        <a:rPr lang="en-US" sz="900" kern="100" dirty="0" err="1" smtClean="0">
                          <a:effectLst/>
                        </a:rPr>
                        <a:t>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smtClean="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smtClean="0">
                          <a:effectLst/>
                        </a:rPr>
                        <a:t>)/</a:t>
                      </a:r>
                      <a:r>
                        <a:rPr lang="en-US" sz="900" kern="100" dirty="0" err="1" smtClean="0">
                          <a:effectLst/>
                        </a:rPr>
                        <a:t>ita_install_package</a:t>
                      </a:r>
                      <a:r>
                        <a:rPr lang="en-US" sz="900" kern="100" dirty="0" smtClean="0">
                          <a:effectLst/>
                        </a:rPr>
                        <a:t>/</a:t>
                      </a:r>
                      <a:r>
                        <a:rPr lang="en-US" sz="900" kern="100" dirty="0" err="1" smtClean="0">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13191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a:t>
            </a:r>
            <a:r>
              <a:rPr lang="en-US" altLang="ja-JP" dirty="0"/>
              <a:t>5</a:t>
            </a:r>
            <a:r>
              <a:rPr lang="ja-JP" altLang="en-US" dirty="0"/>
              <a:t>　</a:t>
            </a:r>
            <a:r>
              <a:rPr lang="en-US" altLang="ja-JP" dirty="0" smtClean="0"/>
              <a:t>ITA</a:t>
            </a:r>
            <a:r>
              <a:rPr lang="ja-JP" altLang="en-US" dirty="0" smtClean="0"/>
              <a:t>環境</a:t>
            </a:r>
            <a:r>
              <a:rPr lang="ja-JP" altLang="en-US" dirty="0"/>
              <a:t>構築フロー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smtClean="0"/>
              <a:t>環境構築フロー（オンライン）</a:t>
            </a:r>
            <a:endParaRPr kumimoji="1" lang="en-US" altLang="ja-JP" dirty="0" smtClean="0"/>
          </a:p>
          <a:p>
            <a:pPr lvl="1"/>
            <a:r>
              <a:rPr lang="ja-JP" altLang="en-US" dirty="0" smtClean="0"/>
              <a:t>環境構築は以下のフローとなっています。</a:t>
            </a:r>
            <a:endParaRPr kumimoji="1" lang="ja-JP" altLang="en-US" dirty="0"/>
          </a:p>
        </p:txBody>
      </p:sp>
      <p:cxnSp>
        <p:nvCxnSpPr>
          <p:cNvPr id="5" name="直線コネクタ 4"/>
          <p:cNvCxnSpPr/>
          <p:nvPr/>
        </p:nvCxnSpPr>
        <p:spPr>
          <a:xfrm flipH="1">
            <a:off x="4562954" y="1928558"/>
            <a:ext cx="8559" cy="308466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89668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2547701"/>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②</a:t>
            </a:r>
            <a:r>
              <a:rPr kumimoji="0" lang="ja-JP" altLang="ja-JP" sz="1200" b="0" i="0" u="none" strike="noStrike" cap="none" normalizeH="0" baseline="0" dirty="0" smtClean="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smtClean="0">
              <a:ln>
                <a:noFill/>
              </a:ln>
              <a:solidFill>
                <a:schemeClr val="tx1"/>
              </a:solidFill>
              <a:effectLst/>
              <a:latin typeface="+mn-ea"/>
            </a:endParaRPr>
          </a:p>
        </p:txBody>
      </p:sp>
      <p:sp>
        <p:nvSpPr>
          <p:cNvPr id="14" name="正方形/長方形 95"/>
          <p:cNvSpPr>
            <a:spLocks noChangeArrowheads="1"/>
          </p:cNvSpPr>
          <p:nvPr/>
        </p:nvSpPr>
        <p:spPr bwMode="auto">
          <a:xfrm>
            <a:off x="3030677" y="3387990"/>
            <a:ext cx="3066892" cy="205729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smtClean="0">
                <a:solidFill>
                  <a:srgbClr val="000000"/>
                </a:solidFill>
                <a:latin typeface="+mn-ea"/>
                <a:cs typeface="Times New Roman" panose="02020603050405020304" pitchFamily="18" charset="0"/>
              </a:rPr>
              <a:t>③</a:t>
            </a:r>
            <a:r>
              <a:rPr kumimoji="0" lang="en-US" altLang="ja-JP" sz="1200" dirty="0" smtClean="0">
                <a:solidFill>
                  <a:srgbClr val="000000"/>
                </a:solidFill>
                <a:latin typeface="+mn-ea"/>
                <a:cs typeface="Times New Roman" panose="02020603050405020304" pitchFamily="18" charset="0"/>
              </a:rPr>
              <a:t>ITA</a:t>
            </a:r>
            <a:r>
              <a:rPr kumimoji="0" lang="ja-JP" altLang="en-US" sz="1200" dirty="0" smtClean="0">
                <a:solidFill>
                  <a:srgbClr val="000000"/>
                </a:solidFill>
                <a:latin typeface="+mn-ea"/>
                <a:cs typeface="Times New Roman" panose="02020603050405020304" pitchFamily="18" charset="0"/>
              </a:rPr>
              <a:t>インストーラー</a:t>
            </a:r>
            <a:endParaRPr kumimoji="0" lang="en-US" altLang="ja-JP" sz="1200" dirty="0" smtClean="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dirty="0" smtClean="0">
                <a:solidFill>
                  <a:srgbClr val="000000"/>
                </a:solidFill>
                <a:latin typeface="+mn-ea"/>
                <a:cs typeface="Times New Roman" panose="02020603050405020304" pitchFamily="18" charset="0"/>
              </a:rPr>
              <a:t>(</a:t>
            </a:r>
            <a:r>
              <a:rPr kumimoji="0" lang="ja-JP" altLang="en-US" sz="1200" dirty="0" smtClean="0">
                <a:solidFill>
                  <a:srgbClr val="000000"/>
                </a:solidFill>
                <a:latin typeface="+mn-ea"/>
                <a:cs typeface="Times New Roman" panose="02020603050405020304" pitchFamily="18" charset="0"/>
              </a:rPr>
              <a:t>オンラインインストール</a:t>
            </a:r>
            <a:r>
              <a:rPr kumimoji="0" lang="en-US" altLang="ja-JP" sz="1200" dirty="0" smtClean="0">
                <a:solidFill>
                  <a:srgbClr val="000000"/>
                </a:solidFill>
                <a:latin typeface="+mn-ea"/>
                <a:cs typeface="Times New Roman" panose="02020603050405020304" pitchFamily="18" charset="0"/>
              </a:rPr>
              <a:t>)</a:t>
            </a: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実行</a:t>
            </a:r>
            <a:endParaRPr kumimoji="0" lang="ja-JP" altLang="en-US" sz="1200" b="0" i="0" u="none" strike="noStrike" cap="none" normalizeH="0" baseline="0" dirty="0" smtClean="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smtClean="0">
                <a:solidFill>
                  <a:srgbClr val="000000"/>
                </a:solidFill>
                <a:latin typeface="+mn-ea"/>
                <a:cs typeface="Times New Roman" panose="02020603050405020304" pitchFamily="18" charset="0"/>
              </a:rPr>
              <a:t> </a:t>
            </a:r>
            <a:r>
              <a:rPr kumimoji="0" lang="ja-JP" altLang="en-US" sz="1050" b="1" i="0" u="none" strike="noStrike" cap="none" normalizeH="0" baseline="0" dirty="0" smtClean="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OS</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環境設定</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yum</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リポジトリの設定</a:t>
            </a:r>
            <a:endParaRPr kumimoji="0" lang="ja-JP" altLang="en-US" sz="1050" b="0" i="0" u="none" strike="noStrike" cap="none" normalizeH="0" baseline="0" dirty="0" smtClean="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smtClean="0">
                <a:latin typeface="+mn-ea"/>
                <a:cs typeface="Times New Roman" panose="02020603050405020304" pitchFamily="18" charset="0"/>
              </a:rPr>
              <a:t>MariaDB</a:t>
            </a:r>
            <a:r>
              <a:rPr kumimoji="0" lang="ja-JP" altLang="en-US" sz="1050" b="0" i="0" u="none" strike="noStrike" cap="none" normalizeH="0" baseline="0" dirty="0" smtClean="0">
                <a:ln>
                  <a:noFill/>
                </a:ln>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Apache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PHP</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関連インストール</a:t>
            </a:r>
            <a:endParaRPr kumimoji="0" lang="ja-JP" altLang="en-US"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(Ansible</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インストール</a:t>
            </a: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a:t>
            </a:r>
            <a:endParaRPr kumimoji="0" lang="en-US" altLang="ja-JP" sz="1050" b="0" i="0" u="none" strike="noStrike" cap="none" normalizeH="0" baseline="0" dirty="0" smtClean="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smtClean="0">
                <a:ln>
                  <a:noFill/>
                </a:ln>
                <a:solidFill>
                  <a:srgbClr val="000000"/>
                </a:solidFill>
                <a:effectLst/>
                <a:latin typeface="+mn-ea"/>
                <a:cs typeface="Times New Roman" panose="02020603050405020304" pitchFamily="18" charset="0"/>
              </a:rPr>
              <a:t>ITA</a:t>
            </a:r>
            <a:r>
              <a:rPr kumimoji="0" lang="ja-JP" altLang="en-US" sz="1050" b="0" i="0" u="none" strike="noStrike" cap="none" normalizeH="0" baseline="0" dirty="0" smtClean="0">
                <a:ln>
                  <a:noFill/>
                </a:ln>
                <a:solidFill>
                  <a:srgbClr val="000000"/>
                </a:solidFill>
                <a:effectLst/>
                <a:latin typeface="+mn-ea"/>
                <a:cs typeface="Times New Roman" panose="02020603050405020304" pitchFamily="18" charset="0"/>
              </a:rPr>
              <a:t>本体インストール</a:t>
            </a:r>
            <a:endParaRPr kumimoji="0" lang="ja-JP" altLang="en-US" sz="1050" b="0" i="0" u="none" strike="noStrike" cap="none" normalizeH="0" baseline="0" dirty="0" smtClean="0">
              <a:ln>
                <a:noFill/>
              </a:ln>
              <a:solidFill>
                <a:schemeClr val="tx1"/>
              </a:solidFill>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t/>
            </a:r>
            <a:br>
              <a:rPr kumimoji="0" lang="en-US" altLang="ja-JP" sz="1000" b="0" i="0" u="none" strike="noStrike" cap="none" normalizeH="0" baseline="0" dirty="0" smtClean="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170741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smtClean="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smtClean="0">
                <a:solidFill>
                  <a:srgbClr val="000000"/>
                </a:solidFill>
                <a:latin typeface="+mn-ea"/>
                <a:cs typeface="Times New Roman" panose="02020603050405020304" pitchFamily="18" charset="0"/>
              </a:rPr>
              <a:t>から</a:t>
            </a:r>
            <a:r>
              <a:rPr kumimoji="0" lang="ja-JP" altLang="en-US" sz="1200" dirty="0">
                <a:solidFill>
                  <a:srgbClr val="000000"/>
                </a:solidFill>
                <a:latin typeface="+mn-ea"/>
                <a:cs typeface="Times New Roman" panose="02020603050405020304" pitchFamily="18" charset="0"/>
              </a:rPr>
              <a:t>の</a:t>
            </a:r>
            <a:r>
              <a:rPr kumimoji="0" lang="ja-JP" altLang="en-US" sz="1200" dirty="0" smtClean="0">
                <a:solidFill>
                  <a:srgbClr val="000000"/>
                </a:solidFill>
                <a:latin typeface="+mn-ea"/>
                <a:cs typeface="Times New Roman" panose="02020603050405020304" pitchFamily="18" charset="0"/>
              </a:rPr>
              <a:t>資材ダウンロード</a:t>
            </a:r>
            <a:endParaRPr kumimoji="0" lang="ja-JP" altLang="en-US" sz="1200" dirty="0">
              <a:solidFill>
                <a:srgbClr val="000000"/>
              </a:solidFill>
              <a:latin typeface="+mn-ea"/>
              <a:cs typeface="Times New Roman" panose="02020603050405020304" pitchFamily="18" charset="0"/>
            </a:endParaRPr>
          </a:p>
        </p:txBody>
      </p:sp>
    </p:spTree>
    <p:extLst>
      <p:ext uri="{BB962C8B-B14F-4D97-AF65-F5344CB8AC3E}">
        <p14:creationId xmlns:p14="http://schemas.microsoft.com/office/powerpoint/2010/main" val="39965867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3.6</a:t>
            </a:r>
            <a:r>
              <a:rPr kumimoji="1" lang="ja-JP" altLang="en-US" dirty="0" smtClean="0"/>
              <a:t>　</a:t>
            </a:r>
            <a:r>
              <a:rPr lang="ja-JP" altLang="en-US" dirty="0" smtClean="0"/>
              <a:t>環境構築（</a:t>
            </a:r>
            <a:r>
              <a:rPr lang="en-US" altLang="ja-JP" dirty="0" smtClean="0"/>
              <a:t>1/9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lnSpcReduction="10000"/>
          </a:bodyPr>
          <a:lstStyle/>
          <a:p>
            <a:pPr marL="0" indent="0">
              <a:buNone/>
            </a:pPr>
            <a:r>
              <a:rPr lang="en-US" altLang="ja-JP" dirty="0" smtClean="0"/>
              <a:t>*</a:t>
            </a:r>
            <a:r>
              <a:rPr lang="ja-JP" altLang="en-US" dirty="0" smtClean="0"/>
              <a:t>環境構築ユーザーは</a:t>
            </a:r>
            <a:r>
              <a:rPr lang="en-US" altLang="ja-JP" dirty="0" smtClean="0"/>
              <a:t>root</a:t>
            </a:r>
            <a:r>
              <a:rPr lang="ja-JP" altLang="en-US" dirty="0" smtClean="0"/>
              <a:t>ユーザーで実施すること。</a:t>
            </a:r>
            <a:endParaRPr lang="en-US" altLang="ja-JP" dirty="0" smtClean="0"/>
          </a:p>
          <a:p>
            <a:pPr marL="0" indent="0">
              <a:buNone/>
            </a:pPr>
            <a:endParaRPr lang="en-US" altLang="ja-JP" dirty="0" smtClean="0"/>
          </a:p>
          <a:p>
            <a:r>
              <a:rPr lang="en-US" altLang="ja-JP" dirty="0" err="1" smtClean="0"/>
              <a:t>Github</a:t>
            </a:r>
            <a:r>
              <a:rPr lang="ja-JP" altLang="en-US" dirty="0" smtClean="0"/>
              <a:t>からの資材ダウンロード</a:t>
            </a:r>
            <a:endParaRPr lang="en-US" altLang="ja-JP" dirty="0"/>
          </a:p>
          <a:p>
            <a:pPr lvl="1"/>
            <a:r>
              <a:rPr lang="ja-JP" altLang="en-US" dirty="0" smtClean="0"/>
              <a:t>以下のコマンドで資材を</a:t>
            </a:r>
            <a:r>
              <a:rPr lang="en-US" altLang="ja-JP" dirty="0" smtClean="0"/>
              <a:t>DL</a:t>
            </a:r>
            <a:r>
              <a:rPr lang="ja-JP" altLang="en-US" dirty="0" smtClean="0"/>
              <a:t>します。</a:t>
            </a:r>
            <a:r>
              <a:rPr lang="en-US" altLang="ja-JP" dirty="0" smtClean="0"/>
              <a:t/>
            </a:r>
            <a:br>
              <a:rPr lang="en-US" altLang="ja-JP" dirty="0" smtClean="0"/>
            </a:br>
            <a:r>
              <a:rPr lang="en-US" altLang="ja-JP" dirty="0" smtClean="0"/>
              <a:t/>
            </a:r>
            <a:br>
              <a:rPr lang="en-US" altLang="ja-JP" dirty="0" smtClean="0"/>
            </a:br>
            <a:r>
              <a:rPr lang="en-US" altLang="ja-JP" sz="1400" dirty="0"/>
              <a:t>#</a:t>
            </a:r>
            <a:r>
              <a:rPr lang="en-US" altLang="ja-JP" sz="1400" dirty="0" smtClean="0"/>
              <a:t> curl -OL </a:t>
            </a:r>
            <a:r>
              <a:rPr lang="en-US" altLang="ja-JP" sz="1400" dirty="0"/>
              <a:t>https://github.com/exastro-suite/it-automation/releases/download/v</a:t>
            </a:r>
            <a:r>
              <a:rPr lang="en-US" altLang="ja-JP" sz="1400" dirty="0">
                <a:solidFill>
                  <a:srgbClr val="FF0000"/>
                </a:solidFill>
              </a:rPr>
              <a:t>x.x.x</a:t>
            </a:r>
            <a:r>
              <a:rPr lang="en-US" altLang="ja-JP" sz="1400" dirty="0"/>
              <a:t>/exastro-it-automation-</a:t>
            </a:r>
            <a:r>
              <a:rPr lang="en-US" altLang="ja-JP" sz="1400" dirty="0">
                <a:solidFill>
                  <a:srgbClr val="FF0000"/>
                </a:solidFill>
              </a:rPr>
              <a:t>x.x.x</a:t>
            </a:r>
            <a:r>
              <a:rPr lang="en-US" altLang="ja-JP" sz="1400" dirty="0"/>
              <a:t>.tar.gz</a:t>
            </a:r>
            <a:r>
              <a:rPr lang="en-US" altLang="ja-JP" dirty="0" smtClean="0"/>
              <a:t/>
            </a:r>
            <a:br>
              <a:rPr lang="en-US" altLang="ja-JP" dirty="0" smtClean="0"/>
            </a:br>
            <a:r>
              <a:rPr lang="en-US" altLang="ja-JP" dirty="0" smtClean="0"/>
              <a:t/>
            </a:r>
            <a:br>
              <a:rPr lang="en-US" altLang="ja-JP" dirty="0" smtClean="0"/>
            </a:br>
            <a:r>
              <a:rPr lang="en-US" altLang="ja-JP" dirty="0" smtClean="0"/>
              <a:t>※</a:t>
            </a:r>
            <a:r>
              <a:rPr lang="en-US" altLang="ja-JP" dirty="0"/>
              <a:t> curl</a:t>
            </a:r>
            <a:r>
              <a:rPr lang="ja-JP" altLang="en-US" dirty="0" smtClean="0"/>
              <a:t>コマンドは事前にインストールしてください。</a:t>
            </a:r>
            <a:endParaRPr lang="en-US" altLang="ja-JP" dirty="0"/>
          </a:p>
          <a:p>
            <a:pPr marL="180000" lvl="1" indent="0">
              <a:buNone/>
            </a:pPr>
            <a:r>
              <a:rPr lang="ja-JP" altLang="en-US" dirty="0"/>
              <a:t>　</a:t>
            </a:r>
            <a:r>
              <a:rPr lang="en-US" altLang="ja-JP" dirty="0" smtClean="0"/>
              <a:t>※</a:t>
            </a:r>
            <a:r>
              <a:rPr lang="ja-JP" altLang="en-US" dirty="0" smtClean="0">
                <a:solidFill>
                  <a:srgbClr val="FF0000"/>
                </a:solidFill>
              </a:rPr>
              <a:t>バージョン</a:t>
            </a:r>
            <a:r>
              <a:rPr lang="en-US" altLang="ja-JP" dirty="0" smtClean="0">
                <a:solidFill>
                  <a:srgbClr val="FF0000"/>
                </a:solidFill>
              </a:rPr>
              <a:t>(x.x.x)</a:t>
            </a:r>
            <a:r>
              <a:rPr lang="ja-JP" altLang="en-US" dirty="0" smtClean="0">
                <a:solidFill>
                  <a:srgbClr val="FF0000"/>
                </a:solidFill>
              </a:rPr>
              <a:t>は適宜変更してください。</a:t>
            </a:r>
            <a:r>
              <a:rPr lang="en-US" altLang="ja-JP" dirty="0" smtClean="0"/>
              <a:t/>
            </a:r>
            <a:br>
              <a:rPr lang="en-US" altLang="ja-JP" dirty="0" smtClean="0"/>
            </a:br>
            <a:endParaRPr lang="en-US" altLang="ja-JP" dirty="0" smtClean="0"/>
          </a:p>
          <a:p>
            <a:r>
              <a:rPr lang="ja-JP" altLang="en-US" dirty="0" smtClean="0"/>
              <a:t>資材の展開</a:t>
            </a:r>
            <a:endParaRPr lang="en-US" altLang="ja-JP" dirty="0" smtClean="0"/>
          </a:p>
          <a:p>
            <a:pPr lvl="1"/>
            <a:r>
              <a:rPr lang="en-US" altLang="ja-JP" dirty="0" smtClean="0"/>
              <a:t>.tar.gz</a:t>
            </a:r>
            <a:r>
              <a:rPr lang="ja-JP" altLang="en-US" dirty="0" smtClean="0"/>
              <a:t>ファイルを解凍します。</a:t>
            </a:r>
            <a:r>
              <a:rPr lang="en-US" altLang="ja-JP" dirty="0" smtClean="0"/>
              <a:t/>
            </a:r>
            <a:br>
              <a:rPr lang="en-US" altLang="ja-JP" dirty="0" smtClean="0"/>
            </a:br>
            <a:r>
              <a:rPr lang="en-US" altLang="ja-JP" dirty="0"/>
              <a:t/>
            </a:r>
            <a:br>
              <a:rPr lang="en-US" altLang="ja-JP" dirty="0"/>
            </a:br>
            <a:r>
              <a:rPr lang="en-US" altLang="ja-JP" sz="1400" dirty="0"/>
              <a:t>#</a:t>
            </a:r>
            <a:r>
              <a:rPr lang="en-US" altLang="ja-JP" sz="1400" dirty="0" smtClean="0"/>
              <a:t> </a:t>
            </a:r>
            <a:r>
              <a:rPr lang="en-US" altLang="ja-JP" sz="1400" dirty="0"/>
              <a:t>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smtClean="0"/>
          </a:p>
          <a:p>
            <a:r>
              <a:rPr lang="ja-JP" altLang="en-US" dirty="0" smtClean="0"/>
              <a:t>ディレクトリ移動</a:t>
            </a:r>
            <a:endParaRPr lang="en-US" altLang="ja-JP" dirty="0"/>
          </a:p>
          <a:p>
            <a:pPr lvl="1"/>
            <a:r>
              <a:rPr lang="ja-JP" altLang="en-US" dirty="0"/>
              <a:t>環境構築を設定を</a:t>
            </a:r>
            <a:r>
              <a:rPr lang="ja-JP" altLang="en-US" dirty="0" smtClean="0"/>
              <a:t>行うアンサーファイルとシェルのあるディレクトリに移動します。</a:t>
            </a:r>
            <a:r>
              <a:rPr lang="en-US" altLang="ja-JP" dirty="0"/>
              <a:t/>
            </a:r>
            <a:br>
              <a:rPr lang="en-US" altLang="ja-JP" dirty="0"/>
            </a:br>
            <a:r>
              <a:rPr lang="en-US" altLang="ja-JP" dirty="0"/>
              <a:t/>
            </a:r>
            <a:br>
              <a:rPr lang="en-US" altLang="ja-JP" dirty="0"/>
            </a:br>
            <a:r>
              <a:rPr lang="en-US" altLang="ja-JP" sz="1400" dirty="0"/>
              <a:t>#</a:t>
            </a:r>
            <a:r>
              <a:rPr lang="en-US" altLang="ja-JP" sz="1400" dirty="0" smtClean="0"/>
              <a:t> cd it-automation-</a:t>
            </a:r>
            <a:r>
              <a:rPr lang="en-US" altLang="ja-JP" sz="1400" dirty="0" err="1" smtClean="0">
                <a:solidFill>
                  <a:srgbClr val="FF0000"/>
                </a:solidFill>
              </a:rPr>
              <a:t>x.x.x</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endParaRPr lang="en-US" altLang="ja-JP" dirty="0"/>
          </a:p>
        </p:txBody>
      </p:sp>
    </p:spTree>
    <p:extLst>
      <p:ext uri="{BB962C8B-B14F-4D97-AF65-F5344CB8AC3E}">
        <p14:creationId xmlns:p14="http://schemas.microsoft.com/office/powerpoint/2010/main" val="14379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3.7</a:t>
            </a:r>
            <a:r>
              <a:rPr lang="ja-JP" altLang="en-US" dirty="0"/>
              <a:t>　環境構築</a:t>
            </a:r>
            <a:r>
              <a:rPr lang="ja-JP" altLang="en-US" dirty="0" smtClean="0"/>
              <a:t>（</a:t>
            </a:r>
            <a:r>
              <a:rPr lang="en-US" altLang="ja-JP" dirty="0" smtClean="0"/>
              <a:t>2/9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a:t>
            </a:r>
            <a:r>
              <a:rPr lang="en-US" altLang="ja-JP" kern="100" dirty="0" smtClean="0"/>
              <a:t>ita</a:t>
            </a:r>
            <a:r>
              <a:rPr lang="en-US" altLang="ja-JP" dirty="0" smtClean="0"/>
              <a:t>_answers.txt</a:t>
            </a:r>
            <a:r>
              <a:rPr lang="en-US" altLang="ja-JP" dirty="0"/>
              <a:t>)</a:t>
            </a:r>
            <a:r>
              <a:rPr lang="ja-JP" altLang="en-US" dirty="0"/>
              <a:t>を</a:t>
            </a:r>
            <a:r>
              <a:rPr lang="ja-JP" altLang="en-US" dirty="0" smtClean="0"/>
              <a:t>編集</a:t>
            </a:r>
            <a:endParaRPr lang="en-US" altLang="ja-JP" dirty="0" smtClean="0"/>
          </a:p>
          <a:p>
            <a:pPr lvl="1"/>
            <a:r>
              <a:rPr lang="en-US" altLang="ja-JP" dirty="0" smtClean="0"/>
              <a:t>ITA</a:t>
            </a:r>
            <a:r>
              <a:rPr lang="ja-JP" altLang="en-US" dirty="0" smtClean="0"/>
              <a:t>の</a:t>
            </a:r>
            <a:r>
              <a:rPr lang="ja-JP" altLang="en-US" dirty="0"/>
              <a:t>インストール設定を行うアンサーファイルを事前に作成してください</a:t>
            </a:r>
            <a:r>
              <a:rPr lang="ja-JP" altLang="en-US" dirty="0" smtClean="0"/>
              <a:t>。</a:t>
            </a:r>
            <a:endParaRPr lang="en-US" altLang="ja-JP" dirty="0" smtClean="0"/>
          </a:p>
          <a:p>
            <a:pPr lvl="1"/>
            <a:r>
              <a:rPr lang="ja-JP" altLang="en-US" dirty="0" smtClean="0"/>
              <a:t>オンラインインストールを行う場合は「</a:t>
            </a:r>
            <a:r>
              <a:rPr lang="en-US" altLang="ja-JP" kern="100" dirty="0" err="1" smtClean="0"/>
              <a:t>install_mode</a:t>
            </a:r>
            <a:r>
              <a:rPr lang="ja-JP" altLang="en-US" kern="100" dirty="0" smtClean="0"/>
              <a:t>」</a:t>
            </a:r>
            <a:r>
              <a:rPr lang="ja-JP" altLang="en-US" dirty="0" smtClean="0"/>
              <a:t>の設定値を「</a:t>
            </a:r>
            <a:r>
              <a:rPr lang="en-US" altLang="ja-JP" kern="100" dirty="0" err="1" smtClean="0"/>
              <a:t>Install_Online</a:t>
            </a:r>
            <a:r>
              <a:rPr lang="ja-JP" altLang="en-US" kern="100" dirty="0" smtClean="0"/>
              <a:t>」</a:t>
            </a:r>
            <a:r>
              <a:rPr lang="ja-JP" altLang="en-US" dirty="0" smtClean="0"/>
              <a:t>にしてください。</a:t>
            </a:r>
            <a:endParaRPr lang="en-US" altLang="ja-JP" dirty="0" smtClean="0"/>
          </a:p>
          <a:p>
            <a:pPr lvl="2"/>
            <a:r>
              <a:rPr lang="ja-JP" altLang="en-US" dirty="0" smtClean="0"/>
              <a:t>アンサーファイル（</a:t>
            </a:r>
            <a:r>
              <a:rPr lang="en-US" altLang="ja-JP" dirty="0" smtClean="0"/>
              <a:t>ita_answers.txt</a:t>
            </a:r>
            <a:r>
              <a:rPr lang="ja-JP" altLang="en-US" dirty="0" smtClean="0"/>
              <a:t>）の項目一覧（</a:t>
            </a:r>
            <a:r>
              <a:rPr lang="en-US" altLang="ja-JP" dirty="0" smtClean="0"/>
              <a:t>1/2</a:t>
            </a:r>
            <a:r>
              <a:rPr lang="ja-JP" altLang="en-US" dirty="0" smtClean="0"/>
              <a:t>）</a:t>
            </a: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169066227"/>
              </p:ext>
            </p:extLst>
          </p:nvPr>
        </p:nvGraphicFramePr>
        <p:xfrm>
          <a:off x="611450" y="2348850"/>
          <a:ext cx="7777080" cy="3960552"/>
        </p:xfrm>
        <a:graphic>
          <a:graphicData uri="http://schemas.openxmlformats.org/drawingml/2006/table">
            <a:tbl>
              <a:tblPr firstRow="1" firstCol="1" bandRow="1">
                <a:tableStyleId>{5C22544A-7EE6-4342-B048-85BDC9FD1C3A}</a:tableStyleId>
              </a:tblPr>
              <a:tblGrid>
                <a:gridCol w="1824978">
                  <a:extLst>
                    <a:ext uri="{9D8B030D-6E8A-4147-A177-3AD203B41FA5}">
                      <a16:colId xmlns:a16="http://schemas.microsoft.com/office/drawing/2014/main" val="20000"/>
                    </a:ext>
                  </a:extLst>
                </a:gridCol>
                <a:gridCol w="693315">
                  <a:extLst>
                    <a:ext uri="{9D8B030D-6E8A-4147-A177-3AD203B41FA5}">
                      <a16:colId xmlns:a16="http://schemas.microsoft.com/office/drawing/2014/main" val="656937097"/>
                    </a:ext>
                  </a:extLst>
                </a:gridCol>
                <a:gridCol w="1082207">
                  <a:extLst>
                    <a:ext uri="{9D8B030D-6E8A-4147-A177-3AD203B41FA5}">
                      <a16:colId xmlns:a16="http://schemas.microsoft.com/office/drawing/2014/main" val="20002"/>
                    </a:ext>
                  </a:extLst>
                </a:gridCol>
                <a:gridCol w="4176580">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smtClean="0">
                          <a:effectLst/>
                        </a:rPr>
                        <a:t>Install</a:t>
                      </a:r>
                      <a:r>
                        <a:rPr lang="en-US" altLang="ja-JP" sz="1000" kern="100" dirty="0" err="1" smtClean="0">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a:t>
                      </a:r>
                      <a:r>
                        <a:rPr lang="ja-JP" sz="1000" kern="100" dirty="0" smtClean="0">
                          <a:effectLst/>
                        </a:rPr>
                        <a:t>設定</a:t>
                      </a:r>
                      <a:endParaRPr lang="en-US" altLang="ja-JP" sz="10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Install_Online</a:t>
                      </a:r>
                      <a:r>
                        <a:rPr lang="ja-JP" altLang="en-US" sz="800" kern="100" dirty="0" smtClean="0">
                          <a:effectLst/>
                        </a:rPr>
                        <a:t>：オンラインインストール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Install_Offline</a:t>
                      </a:r>
                      <a:r>
                        <a:rPr lang="ja-JP" altLang="en-US" sz="800" kern="100" dirty="0" smtClean="0">
                          <a:effectLst/>
                        </a:rPr>
                        <a:t>：オフラインインストール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Gather_Library</a:t>
                      </a:r>
                      <a:r>
                        <a:rPr lang="ja-JP" altLang="en-US" sz="800" kern="100" dirty="0" smtClean="0">
                          <a:effectLst/>
                        </a:rPr>
                        <a:t>：ライブラリ収集</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Install_ITA</a:t>
                      </a:r>
                      <a:r>
                        <a:rPr lang="ja-JP" altLang="en-US" sz="800" kern="100" dirty="0" smtClean="0">
                          <a:effectLst/>
                        </a:rPr>
                        <a:t>：</a:t>
                      </a:r>
                      <a:r>
                        <a:rPr lang="en-US" altLang="ja-JP" sz="800" kern="100" dirty="0" smtClean="0">
                          <a:effectLst/>
                        </a:rPr>
                        <a:t>ITA</a:t>
                      </a:r>
                      <a:r>
                        <a:rPr lang="ja-JP" altLang="en-US" sz="800" kern="100" dirty="0" smtClean="0">
                          <a:effectLst/>
                        </a:rPr>
                        <a:t>本体のインストール</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Versionup_All</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本体のバージョンアップ（ライブラリのインストールあり）</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err="1" smtClean="0">
                          <a:effectLst/>
                        </a:rPr>
                        <a:t>Versionup_ITA</a:t>
                      </a:r>
                      <a:r>
                        <a:rPr lang="ja-JP" altLang="en-US" sz="800" kern="100" dirty="0" smtClean="0">
                          <a:effectLst/>
                        </a:rPr>
                        <a:t>：</a:t>
                      </a:r>
                      <a:r>
                        <a:rPr lang="en-US" altLang="ja-JP" sz="800" kern="100" dirty="0" smtClean="0">
                          <a:effectLst/>
                        </a:rPr>
                        <a:t>ITA</a:t>
                      </a:r>
                      <a:r>
                        <a:rPr lang="ja-JP" altLang="en-US" sz="800" kern="100" dirty="0" smtClean="0">
                          <a:effectLst/>
                        </a:rPr>
                        <a:t>本体のバージョンアップ（ライブラリのインストールなし）</a:t>
                      </a:r>
                      <a:endParaRPr lang="en-US" altLang="ja-JP" sz="800" kern="100" dirty="0" smtClean="0">
                        <a:effectLst/>
                      </a:endParaRPr>
                    </a:p>
                    <a:p>
                      <a:pPr algn="just">
                        <a:lnSpc>
                          <a:spcPct val="100000"/>
                        </a:lnSpc>
                        <a:spcAft>
                          <a:spcPts val="0"/>
                        </a:spcAft>
                      </a:pPr>
                      <a:r>
                        <a:rPr lang="ja-JP" altLang="en-US" sz="800" kern="100" dirty="0" smtClean="0">
                          <a:effectLst/>
                        </a:rPr>
                        <a:t>・</a:t>
                      </a:r>
                      <a:r>
                        <a:rPr lang="en-US" altLang="ja-JP" sz="800" kern="100" dirty="0" smtClean="0">
                          <a:effectLst/>
                        </a:rPr>
                        <a:t>Uninstall</a:t>
                      </a:r>
                      <a:r>
                        <a:rPr lang="ja-JP" altLang="en-US" sz="800" kern="100" dirty="0" smtClean="0">
                          <a:effectLst/>
                        </a:rPr>
                        <a:t>：</a:t>
                      </a:r>
                      <a:r>
                        <a:rPr lang="en-US" altLang="ja-JP" sz="800" kern="100" dirty="0" smtClean="0">
                          <a:effectLst/>
                        </a:rPr>
                        <a:t>ITA</a:t>
                      </a:r>
                      <a:r>
                        <a:rPr lang="ja-JP" altLang="en-US" sz="800" kern="100" dirty="0" smtClean="0">
                          <a:effectLst/>
                        </a:rPr>
                        <a:t>本体のアンインストール</a:t>
                      </a:r>
                      <a:endParaRPr lang="en-US" altLang="ja-JP" sz="800" kern="100" dirty="0" smtClean="0">
                        <a:effectLst/>
                      </a:endParaRPr>
                    </a:p>
                    <a:p>
                      <a:pPr algn="just">
                        <a:lnSpc>
                          <a:spcPct val="100000"/>
                        </a:lnSpc>
                        <a:spcAft>
                          <a:spcPts val="0"/>
                        </a:spcAft>
                      </a:pPr>
                      <a:r>
                        <a:rPr lang="ja-JP" altLang="en-US" sz="800" kern="100" dirty="0" smtClean="0">
                          <a:solidFill>
                            <a:srgbClr val="FF0000"/>
                          </a:solidFill>
                          <a:effectLst/>
                        </a:rPr>
                        <a:t> </a:t>
                      </a:r>
                      <a:r>
                        <a:rPr lang="en-US" altLang="ja-JP" sz="900" kern="100" dirty="0" smtClean="0">
                          <a:solidFill>
                            <a:srgbClr val="FF0000"/>
                          </a:solidFill>
                          <a:effectLst/>
                        </a:rPr>
                        <a:t>※</a:t>
                      </a:r>
                      <a:r>
                        <a:rPr lang="ja-JP" altLang="en-US" sz="900" kern="100" dirty="0" smtClean="0">
                          <a:solidFill>
                            <a:srgbClr val="FF0000"/>
                          </a:solidFill>
                          <a:effectLst/>
                        </a:rPr>
                        <a:t>詳細は</a:t>
                      </a:r>
                      <a:r>
                        <a:rPr lang="ja-JP" altLang="en-US" sz="900" dirty="0" smtClean="0">
                          <a:solidFill>
                            <a:srgbClr val="FF0000"/>
                          </a:solidFill>
                        </a:rPr>
                        <a:t>参考</a:t>
                      </a:r>
                      <a:r>
                        <a:rPr lang="ja-JP" altLang="en-US" sz="900" kern="100" dirty="0" smtClean="0">
                          <a:solidFill>
                            <a:srgbClr val="FF0000"/>
                          </a:solidFill>
                          <a:effectLst/>
                        </a:rPr>
                        <a:t>参照</a:t>
                      </a:r>
                      <a:endParaRPr 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smtClean="0">
                          <a:effectLst/>
                        </a:rPr>
                        <a:t>インストールディレクトリ</a:t>
                      </a:r>
                    </a:p>
                    <a:p>
                      <a:pPr algn="just">
                        <a:lnSpc>
                          <a:spcPct val="100000"/>
                        </a:lnSpc>
                        <a:spcAft>
                          <a:spcPts val="0"/>
                        </a:spcAft>
                      </a:pPr>
                      <a:r>
                        <a:rPr lang="en-US" sz="1000" kern="100" dirty="0" smtClean="0">
                          <a:effectLst/>
                        </a:rPr>
                        <a:t>ITA</a:t>
                      </a:r>
                      <a:r>
                        <a:rPr lang="ja-JP" sz="1000" kern="100" dirty="0" smtClean="0">
                          <a:effectLst/>
                        </a:rPr>
                        <a:t>をインストールするディレクトリを絶対パスで指定してください。</a:t>
                      </a:r>
                      <a:endParaRPr lang="en-US" altLang="ja-JP" sz="1000" kern="100" dirty="0" smtClean="0">
                        <a:effectLst/>
                      </a:endParaRPr>
                    </a:p>
                    <a:p>
                      <a:pPr algn="just">
                        <a:lnSpc>
                          <a:spcPct val="100000"/>
                        </a:lnSpc>
                        <a:spcAft>
                          <a:spcPts val="0"/>
                        </a:spcAft>
                      </a:pPr>
                      <a:r>
                        <a:rPr lang="ja-JP" altLang="en-US" sz="1000" kern="100" dirty="0" smtClean="0">
                          <a:effectLst/>
                        </a:rPr>
                        <a:t>全ユーザーが参照可能なディレクトリを指定してください。</a:t>
                      </a:r>
                      <a:endParaRPr lang="ja-JP" sz="1000" kern="100" dirty="0" smtClean="0">
                        <a:effectLst/>
                      </a:endParaRPr>
                    </a:p>
                    <a:p>
                      <a:pPr algn="just">
                        <a:lnSpc>
                          <a:spcPct val="100000"/>
                        </a:lnSpc>
                        <a:spcAft>
                          <a:spcPts val="0"/>
                        </a:spcAft>
                      </a:pPr>
                      <a:r>
                        <a:rPr lang="ja-JP" sz="1000" kern="100" dirty="0" smtClean="0">
                          <a:effectLst/>
                        </a:rPr>
                        <a:t>ディレクトリが無い場合作成されます。</a:t>
                      </a:r>
                      <a:endParaRPr lang="en-US" altLang="ja-JP" sz="1000" kern="100" dirty="0" smtClean="0">
                        <a:effectLst/>
                      </a:endParaRPr>
                    </a:p>
                    <a:p>
                      <a:pPr algn="just">
                        <a:lnSpc>
                          <a:spcPct val="100000"/>
                        </a:lnSpc>
                        <a:spcAft>
                          <a:spcPts val="0"/>
                        </a:spcAft>
                      </a:pPr>
                      <a:r>
                        <a:rPr lang="en-US" altLang="ja-JP" sz="1000" kern="100" dirty="0" smtClean="0">
                          <a:solidFill>
                            <a:srgbClr val="FF0000"/>
                          </a:solidFill>
                          <a:effectLst/>
                          <a:latin typeface="+mn-ea"/>
                          <a:ea typeface="+mn-ea"/>
                          <a:cs typeface="Times New Roman" panose="02020603050405020304" pitchFamily="18" charset="0"/>
                        </a:rPr>
                        <a:t>※ITA</a:t>
                      </a:r>
                      <a:r>
                        <a:rPr lang="ja-JP" altLang="en-US" sz="1000" kern="100" dirty="0" smtClean="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smtClean="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smtClean="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smtClean="0">
                          <a:effectLst/>
                        </a:rPr>
                        <a:t>en_US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画面</a:t>
                      </a:r>
                      <a:r>
                        <a:rPr lang="ja-JP" sz="1000" kern="100" dirty="0">
                          <a:effectLst/>
                        </a:rPr>
                        <a:t>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smtClean="0">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smtClean="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smtClean="0">
                          <a:effectLst/>
                        </a:rPr>
                        <a:t>ITA</a:t>
                      </a:r>
                      <a:r>
                        <a:rPr lang="ja-JP" altLang="en-US" sz="1000" kern="100" dirty="0" smtClean="0">
                          <a:effectLst/>
                        </a:rPr>
                        <a:t>サーバ</a:t>
                      </a:r>
                      <a:r>
                        <a:rPr lang="ja-JP" sz="1000" kern="100" dirty="0" smtClean="0">
                          <a:effectLst/>
                        </a:rPr>
                        <a:t>の</a:t>
                      </a:r>
                      <a:r>
                        <a:rPr lang="en-US" sz="1000" kern="100" dirty="0" smtClean="0">
                          <a:effectLst/>
                        </a:rPr>
                        <a:t>OS</a:t>
                      </a:r>
                      <a:r>
                        <a:rPr lang="ja-JP" altLang="en-US" sz="1000" kern="100" dirty="0" smtClean="0">
                          <a:effectLst/>
                        </a:rPr>
                        <a:t> </a:t>
                      </a:r>
                      <a:r>
                        <a:rPr lang="en-US" altLang="ja-JP" sz="800" kern="100" dirty="0" smtClean="0">
                          <a:effectLst/>
                        </a:rPr>
                        <a:t>("CentOS7","CentOS8","RHEL7","RHEL8“)</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37880">
                <a:tc>
                  <a:txBody>
                    <a:bodyPr/>
                    <a:lstStyle/>
                    <a:p>
                      <a:pPr algn="just">
                        <a:lnSpc>
                          <a:spcPct val="150000"/>
                        </a:lnSpc>
                        <a:spcAft>
                          <a:spcPts val="0"/>
                        </a:spcAft>
                      </a:pPr>
                      <a:r>
                        <a:rPr lang="en-US" sz="1000" kern="100" dirty="0">
                          <a:effectLst/>
                          <a:latin typeface="+mn-ea"/>
                          <a:ea typeface="+mn-ea"/>
                        </a:rPr>
                        <a:t>db_root_password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solidFill>
                            <a:schemeClr val="tx1"/>
                          </a:solidFill>
                          <a:effectLst/>
                          <a:latin typeface="+mn-lt"/>
                        </a:rPr>
                        <a:t>MariaDB</a:t>
                      </a:r>
                      <a:r>
                        <a:rPr lang="ja-JP" sz="1000" kern="100" dirty="0" smtClean="0">
                          <a:solidFill>
                            <a:schemeClr val="tx1"/>
                          </a:solidFill>
                          <a:effectLst/>
                          <a:latin typeface="+mn-lt"/>
                        </a:rPr>
                        <a:t>の</a:t>
                      </a:r>
                      <a:r>
                        <a:rPr lang="en-US" sz="1000" kern="100" dirty="0">
                          <a:solidFill>
                            <a:schemeClr val="tx1"/>
                          </a:solidFill>
                          <a:effectLst/>
                          <a:latin typeface="+mn-lt"/>
                        </a:rPr>
                        <a:t>root</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37880">
                <a:tc>
                  <a:txBody>
                    <a:bodyPr/>
                    <a:lstStyle/>
                    <a:p>
                      <a:pPr algn="just">
                        <a:lnSpc>
                          <a:spcPct val="150000"/>
                        </a:lnSpc>
                        <a:spcAft>
                          <a:spcPts val="0"/>
                        </a:spcAft>
                      </a:pPr>
                      <a:r>
                        <a:rPr lang="en-US" sz="1000" kern="100" dirty="0">
                          <a:effectLst/>
                          <a:latin typeface="+mn-ea"/>
                          <a:ea typeface="+mn-ea"/>
                        </a:rPr>
                        <a:t>db_name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6"/>
                  </a:ext>
                </a:extLst>
              </a:tr>
              <a:tr h="237880">
                <a:tc>
                  <a:txBody>
                    <a:bodyPr/>
                    <a:lstStyle/>
                    <a:p>
                      <a:pPr algn="just">
                        <a:lnSpc>
                          <a:spcPct val="150000"/>
                        </a:lnSpc>
                        <a:spcAft>
                          <a:spcPts val="0"/>
                        </a:spcAft>
                      </a:pPr>
                      <a:r>
                        <a:rPr lang="en-US" sz="1000" kern="100" dirty="0">
                          <a:effectLst/>
                          <a:latin typeface="+mn-ea"/>
                          <a:ea typeface="+mn-ea"/>
                        </a:rPr>
                        <a:t>db_username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7"/>
                  </a:ext>
                </a:extLst>
              </a:tr>
              <a:tr h="237880">
                <a:tc>
                  <a:txBody>
                    <a:bodyPr/>
                    <a:lstStyle/>
                    <a:p>
                      <a:pPr algn="just">
                        <a:lnSpc>
                          <a:spcPct val="150000"/>
                        </a:lnSpc>
                        <a:spcAft>
                          <a:spcPts val="0"/>
                        </a:spcAft>
                      </a:pPr>
                      <a:r>
                        <a:rPr lang="en-US" sz="1000" kern="100" dirty="0">
                          <a:effectLst/>
                          <a:latin typeface="+mn-ea"/>
                          <a:ea typeface="+mn-ea"/>
                        </a:rPr>
                        <a:t>db_password</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kumimoji="0" lang="en-US" altLang="ja-JP" sz="1000" kern="100" dirty="0" smtClean="0">
                          <a:solidFill>
                            <a:schemeClr val="tx1"/>
                          </a:solidFill>
                          <a:latin typeface="+mn-lt"/>
                          <a:ea typeface="ＭＳ 明朝" panose="02020609040205080304" pitchFamily="17" charset="-128"/>
                          <a:cs typeface="Times New Roman" panose="02020603050405020304" pitchFamily="18" charset="0"/>
                        </a:rPr>
                        <a:t>MariaDB</a:t>
                      </a:r>
                      <a:r>
                        <a:rPr lang="ja-JP" sz="1000" kern="100" dirty="0" smtClean="0">
                          <a:solidFill>
                            <a:schemeClr val="tx1"/>
                          </a:solidFill>
                          <a:effectLst/>
                          <a:latin typeface="+mn-lt"/>
                        </a:rPr>
                        <a:t>の</a:t>
                      </a:r>
                      <a:r>
                        <a:rPr lang="en-US" sz="1000" kern="100" dirty="0">
                          <a:solidFill>
                            <a:schemeClr val="tx1"/>
                          </a:solidFill>
                          <a:effectLst/>
                          <a:latin typeface="+mn-lt"/>
                        </a:rPr>
                        <a:t>DB</a:t>
                      </a:r>
                      <a:r>
                        <a:rPr lang="ja-JP" sz="1000" kern="100" dirty="0">
                          <a:solidFill>
                            <a:schemeClr val="tx1"/>
                          </a:solidFill>
                          <a:effectLst/>
                          <a:latin typeface="+mn-l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62996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3.8</a:t>
            </a:r>
            <a:r>
              <a:rPr lang="ja-JP" altLang="en-US" dirty="0"/>
              <a:t>　環境構築</a:t>
            </a:r>
            <a:r>
              <a:rPr lang="ja-JP" altLang="en-US" dirty="0" smtClean="0"/>
              <a:t>（</a:t>
            </a:r>
            <a:r>
              <a:rPr lang="en-US" altLang="ja-JP" dirty="0" smtClean="0"/>
              <a:t>3/9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a:t>
            </a:r>
            <a:r>
              <a:rPr lang="en-US" altLang="ja-JP" dirty="0" err="1" smtClean="0"/>
              <a:t>ita_base</a:t>
            </a:r>
            <a:r>
              <a:rPr lang="ja-JP" altLang="en-US" dirty="0" smtClean="0"/>
              <a:t>」から「</a:t>
            </a:r>
            <a:r>
              <a:rPr lang="en-US" altLang="ja-JP" dirty="0" err="1" smtClean="0"/>
              <a:t>terraform_driver</a:t>
            </a:r>
            <a:r>
              <a:rPr lang="ja-JP" altLang="en-US" dirty="0" smtClean="0"/>
              <a:t>」までの項目は</a:t>
            </a:r>
            <a:r>
              <a:rPr lang="en-US" altLang="ja-JP" dirty="0" smtClean="0"/>
              <a:t>ITA</a:t>
            </a:r>
            <a:r>
              <a:rPr lang="ja-JP" altLang="en-US" dirty="0" smtClean="0"/>
              <a:t>本体や機能、連携ドライバのインストール設定の項目です。インストールする場合は設定値を「</a:t>
            </a:r>
            <a:r>
              <a:rPr lang="en-US" altLang="ja-JP" dirty="0" smtClean="0"/>
              <a:t>yes</a:t>
            </a:r>
            <a:r>
              <a:rPr lang="ja-JP" altLang="en-US" dirty="0" smtClean="0"/>
              <a:t>」、インストールしない場合は「</a:t>
            </a:r>
            <a:r>
              <a:rPr lang="en-US" altLang="ja-JP" dirty="0" smtClean="0"/>
              <a:t>no</a:t>
            </a:r>
            <a:r>
              <a:rPr lang="ja-JP" altLang="en-US" dirty="0" smtClean="0"/>
              <a:t>」としてください。</a:t>
            </a:r>
            <a:endParaRPr lang="en-US" altLang="ja-JP" dirty="0" smtClean="0"/>
          </a:p>
          <a:p>
            <a:pPr marL="180000" lvl="1" indent="0">
              <a:buNone/>
            </a:pPr>
            <a:endParaRPr lang="en-US" altLang="ja-JP" sz="800" kern="100" dirty="0" smtClean="0">
              <a:latin typeface="+mn-ea"/>
              <a:cs typeface="Times New Roman" panose="02020603050405020304" pitchFamily="18" charset="0"/>
            </a:endParaRPr>
          </a:p>
          <a:p>
            <a:pPr lvl="2"/>
            <a:r>
              <a:rPr lang="ja-JP" altLang="en-US" dirty="0" smtClean="0"/>
              <a:t>アンサーファイル（</a:t>
            </a:r>
            <a:r>
              <a:rPr lang="en-US" altLang="ja-JP" dirty="0" smtClean="0"/>
              <a:t>ita_answers.txt</a:t>
            </a:r>
            <a:r>
              <a:rPr lang="ja-JP" altLang="en-US" dirty="0" smtClean="0"/>
              <a:t>）の</a:t>
            </a:r>
            <a:r>
              <a:rPr lang="ja-JP" altLang="en-US" dirty="0"/>
              <a:t>項目一覧</a:t>
            </a:r>
            <a:r>
              <a:rPr lang="ja-JP" altLang="en-US" dirty="0" smtClean="0"/>
              <a:t>（</a:t>
            </a:r>
            <a:r>
              <a:rPr lang="en-US" altLang="ja-JP" dirty="0" smtClean="0"/>
              <a:t>2/2</a:t>
            </a:r>
            <a:r>
              <a:rPr lang="ja-JP" altLang="en-US" dirty="0"/>
              <a:t>）</a:t>
            </a: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85320071"/>
              </p:ext>
            </p:extLst>
          </p:nvPr>
        </p:nvGraphicFramePr>
        <p:xfrm>
          <a:off x="539440" y="2074508"/>
          <a:ext cx="8424074" cy="3437505"/>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smtClean="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ITA</a:t>
                      </a:r>
                      <a:r>
                        <a:rPr lang="ja-JP" sz="1000" kern="100" dirty="0" smtClean="0">
                          <a:effectLst/>
                        </a:rPr>
                        <a:t>本体</a:t>
                      </a:r>
                      <a:r>
                        <a:rPr lang="ja-JP" sz="1000" kern="100" dirty="0">
                          <a:effectLst/>
                        </a:rPr>
                        <a:t>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smtClean="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構築資材管理機能のインストール有無指定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0"/>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ja-JP" altLang="en-US" sz="1000" kern="100" dirty="0" smtClean="0">
                          <a:effectLst/>
                        </a:rPr>
                        <a:t>メニュー</a:t>
                      </a:r>
                      <a:r>
                        <a:rPr lang="ja-JP" sz="1000" kern="100" dirty="0" smtClean="0">
                          <a:effectLst/>
                        </a:rPr>
                        <a:t>作成</a:t>
                      </a:r>
                      <a:r>
                        <a:rPr lang="ja-JP" sz="1000" kern="100" dirty="0">
                          <a:effectLst/>
                        </a:rPr>
                        <a:t>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smtClean="0">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smtClean="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smtClean="0">
                          <a:effectLst/>
                        </a:rPr>
                        <a:t>Ansible</a:t>
                      </a:r>
                      <a:r>
                        <a:rPr lang="en-US" sz="1000" kern="100" baseline="0" dirty="0">
                          <a:effectLst/>
                        </a:rPr>
                        <a:t> </a:t>
                      </a:r>
                      <a:r>
                        <a:rPr lang="en-US" sz="1000" kern="100" dirty="0" smtClean="0">
                          <a:effectLst/>
                        </a:rPr>
                        <a:t>driver</a:t>
                      </a:r>
                      <a:r>
                        <a:rPr lang="ja-JP" sz="1000" kern="100" dirty="0" smtClean="0">
                          <a:effectLst/>
                        </a:rPr>
                        <a:t>の</a:t>
                      </a:r>
                      <a:r>
                        <a:rPr lang="ja-JP" sz="1000" kern="100" dirty="0">
                          <a:effectLst/>
                        </a:rPr>
                        <a:t>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smtClean="0">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Cobbler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terraform_driver</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smtClean="0">
                          <a:effectLst/>
                          <a:latin typeface="+mn-lt"/>
                          <a:ea typeface="ＭＳ 明朝" panose="02020609040205080304" pitchFamily="17" charset="-128"/>
                          <a:cs typeface="Times New Roman" panose="02020603050405020304" pitchFamily="18" charset="0"/>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rPr>
                        <a:t>Terraform driver</a:t>
                      </a:r>
                      <a:r>
                        <a:rPr lang="ja-JP" altLang="ja-JP" sz="1000" kern="100" dirty="0" smtClean="0">
                          <a:effectLst/>
                        </a:rPr>
                        <a:t>のインストール有無指定</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smtClean="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smtClean="0">
                          <a:effectLst/>
                          <a:latin typeface="+mn-lt"/>
                          <a:ea typeface="ＭＳ 明朝" panose="02020609040205080304" pitchFamily="17" charset="-128"/>
                          <a:cs typeface="Times New Roman" panose="02020603050405020304" pitchFamily="18" charset="0"/>
                        </a:rPr>
                        <a:t>exastro</a:t>
                      </a:r>
                      <a:r>
                        <a:rPr lang="en-US" altLang="ja-JP" sz="900" kern="100" dirty="0" smtClean="0">
                          <a:effectLst/>
                          <a:latin typeface="+mn-lt"/>
                          <a:ea typeface="ＭＳ 明朝" panose="02020609040205080304" pitchFamily="17" charset="-128"/>
                          <a:cs typeface="Times New Roman" panose="02020603050405020304" pitchFamily="18" charset="0"/>
                        </a:rPr>
                        <a:t>-it-</a:t>
                      </a:r>
                      <a:r>
                        <a:rPr lang="en-US" altLang="ja-JP" sz="900" kern="100" dirty="0" err="1" smtClean="0">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smtClean="0">
                          <a:effectLst/>
                          <a:latin typeface="+mn-ea"/>
                          <a:ea typeface="+mn-ea"/>
                          <a:cs typeface="Times New Roman" panose="02020603050405020304" pitchFamily="18" charset="0"/>
                        </a:rPr>
                        <a:t>ITA</a:t>
                      </a:r>
                      <a:r>
                        <a:rPr lang="ja-JP" altLang="en-US" sz="1000" kern="100" dirty="0" smtClean="0">
                          <a:effectLst/>
                          <a:latin typeface="+mn-ea"/>
                          <a:ea typeface="+mn-ea"/>
                          <a:cs typeface="Times New Roman" panose="02020603050405020304" pitchFamily="18" charset="0"/>
                        </a:rPr>
                        <a:t>のドメイン名の指定</a:t>
                      </a:r>
                      <a:r>
                        <a:rPr lang="ja-JP" altLang="en-US" sz="900" kern="100" dirty="0" smtClean="0">
                          <a:effectLst/>
                          <a:latin typeface="+mn-ea"/>
                          <a:ea typeface="+mn-ea"/>
                          <a:cs typeface="Times New Roman" panose="02020603050405020304" pitchFamily="18" charset="0"/>
                        </a:rPr>
                        <a:t>（</a:t>
                      </a:r>
                      <a:r>
                        <a:rPr lang="en-US" altLang="ja-JP" sz="900" kern="100" dirty="0" smtClean="0">
                          <a:effectLst/>
                          <a:latin typeface="+mn-ea"/>
                          <a:ea typeface="+mn-ea"/>
                          <a:cs typeface="Times New Roman" panose="02020603050405020304" pitchFamily="18" charset="0"/>
                        </a:rPr>
                        <a:t>ITA</a:t>
                      </a:r>
                      <a:r>
                        <a:rPr lang="ja-JP" altLang="en-US" sz="900" kern="100" dirty="0" smtClean="0">
                          <a:effectLst/>
                          <a:latin typeface="+mn-ea"/>
                          <a:ea typeface="+mn-ea"/>
                          <a:cs typeface="Times New Roman" panose="02020603050405020304" pitchFamily="18" charset="0"/>
                        </a:rPr>
                        <a:t>インストーラーが自己証明書を作成する時はこちらの値を使用）</a:t>
                      </a:r>
                      <a:endParaRPr lang="ja-JP"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certificate_path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サーバ証明書に使用するファイルのファイルパスを指定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証明書使用時のみ入力。絶対パスで指定してください。）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smtClean="0">
                          <a:effectLst/>
                          <a:latin typeface="+mn-ea"/>
                          <a:ea typeface="+mn-ea"/>
                          <a:cs typeface="Times New Roman" panose="02020603050405020304" pitchFamily="18" charset="0"/>
                        </a:rPr>
                        <a:t>private_key_path</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任意</a:t>
                      </a:r>
                      <a:endParaRPr lang="ja-JP" altLang="ja-JP" sz="1000" kern="100" dirty="0" smtClean="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smtClean="0">
                          <a:effectLst/>
                        </a:rPr>
                        <a:t>－</a:t>
                      </a:r>
                      <a:endParaRPr lang="ja-JP" altLang="ja-JP" sz="100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smtClean="0">
                          <a:effectLst/>
                          <a:latin typeface="+mn-ea"/>
                          <a:ea typeface="+mn-ea"/>
                          <a:cs typeface="Times New Roman" panose="02020603050405020304" pitchFamily="18" charset="0"/>
                        </a:rPr>
                        <a:t>ユーザ指定の</a:t>
                      </a:r>
                      <a:r>
                        <a:rPr lang="en-US" altLang="ja-JP" sz="1000" kern="100" dirty="0" smtClean="0">
                          <a:effectLst/>
                          <a:latin typeface="+mn-ea"/>
                          <a:ea typeface="+mn-ea"/>
                          <a:cs typeface="Times New Roman" panose="02020603050405020304" pitchFamily="18" charset="0"/>
                        </a:rPr>
                        <a:t>SSL</a:t>
                      </a:r>
                      <a:r>
                        <a:rPr lang="ja-JP" altLang="en-US" sz="1000" kern="100" dirty="0" smtClean="0">
                          <a:effectLst/>
                          <a:latin typeface="+mn-ea"/>
                          <a:ea typeface="+mn-ea"/>
                          <a:cs typeface="Times New Roman" panose="02020603050405020304" pitchFamily="18" charset="0"/>
                        </a:rPr>
                        <a:t>秘密鍵に使用するファイルのファイルパスを指定</a:t>
                      </a:r>
                      <a:endParaRPr lang="en-US" altLang="ja-JP" sz="1000" kern="100" dirty="0" smtClean="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smtClean="0">
                          <a:effectLst/>
                          <a:latin typeface="+mn-ea"/>
                          <a:ea typeface="+mn-ea"/>
                          <a:cs typeface="Times New Roman" panose="02020603050405020304" pitchFamily="18" charset="0"/>
                        </a:rPr>
                        <a:t>（ユーザ指定の</a:t>
                      </a:r>
                      <a:r>
                        <a:rPr lang="en-US" altLang="ja-JP" sz="900" kern="100" dirty="0" smtClean="0">
                          <a:effectLst/>
                          <a:latin typeface="+mn-ea"/>
                          <a:ea typeface="+mn-ea"/>
                          <a:cs typeface="Times New Roman" panose="02020603050405020304" pitchFamily="18" charset="0"/>
                        </a:rPr>
                        <a:t>SSL</a:t>
                      </a:r>
                      <a:r>
                        <a:rPr lang="ja-JP" altLang="en-US" sz="900" kern="100" dirty="0" smtClean="0">
                          <a:effectLst/>
                          <a:latin typeface="+mn-ea"/>
                          <a:ea typeface="+mn-ea"/>
                          <a:cs typeface="Times New Roman" panose="02020603050405020304" pitchFamily="18" charset="0"/>
                        </a:rPr>
                        <a:t>秘密鍵使用時のみ入力。絶対パスで指定してください。）</a:t>
                      </a:r>
                      <a:endParaRPr lang="en-US" altLang="ja-JP" sz="900" kern="100" dirty="0" smtClean="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290330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3.9</a:t>
            </a:r>
            <a:r>
              <a:rPr lang="ja-JP" altLang="en-US" dirty="0"/>
              <a:t>　環境構築</a:t>
            </a:r>
            <a:r>
              <a:rPr lang="ja-JP" altLang="en-US" dirty="0" smtClean="0"/>
              <a:t>（</a:t>
            </a:r>
            <a:r>
              <a:rPr lang="en-US" altLang="ja-JP" dirty="0"/>
              <a:t>4</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smtClean="0">
                <a:latin typeface="+mj-ea"/>
                <a:ea typeface="+mj-ea"/>
                <a:cs typeface="+mn-cs"/>
              </a:rPr>
              <a:t>ユーザ指定サーバ証明書・秘密鍵について</a:t>
            </a:r>
            <a:endParaRPr lang="en-US" altLang="ja-JP" sz="2000" dirty="0" smtClean="0">
              <a:latin typeface="+mj-ea"/>
              <a:ea typeface="+mj-ea"/>
              <a:cs typeface="+mn-cs"/>
            </a:endParaRPr>
          </a:p>
          <a:p>
            <a:pPr lvl="1">
              <a:lnSpc>
                <a:spcPct val="110000"/>
              </a:lnSpc>
            </a:pPr>
            <a:r>
              <a:rPr lang="ja-JP" altLang="en-US" dirty="0" smtClean="0">
                <a:latin typeface="+mn-ea"/>
              </a:rPr>
              <a:t>サーバ証明書</a:t>
            </a:r>
            <a:r>
              <a:rPr lang="ja-JP" altLang="en-US" dirty="0">
                <a:latin typeface="+mn-ea"/>
              </a:rPr>
              <a:t>と秘密鍵にユーザが用意したファイルを使用することができます</a:t>
            </a:r>
            <a:r>
              <a:rPr lang="ja-JP" altLang="en-US" dirty="0" smtClean="0">
                <a:latin typeface="+mn-ea"/>
              </a:rPr>
              <a:t>。</a:t>
            </a:r>
            <a:r>
              <a:rPr lang="ja-JP" altLang="en-US" dirty="0">
                <a:latin typeface="+mn-ea"/>
              </a:rPr>
              <a:t>使用</a:t>
            </a:r>
            <a:r>
              <a:rPr lang="ja-JP" altLang="en-US" dirty="0" smtClean="0">
                <a:latin typeface="+mn-ea"/>
              </a:rPr>
              <a:t>する</a:t>
            </a:r>
            <a:r>
              <a:rPr lang="ja-JP" altLang="en-US" dirty="0">
                <a:latin typeface="+mn-ea"/>
              </a:rPr>
              <a:t>場合</a:t>
            </a:r>
            <a:r>
              <a:rPr lang="ja-JP" altLang="en-US" dirty="0" smtClean="0">
                <a:latin typeface="+mn-ea"/>
              </a:rPr>
              <a:t>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en-US" altLang="ja-JP" dirty="0" smtClean="0">
                <a:latin typeface="+mn-ea"/>
              </a:rPr>
              <a:t>)</a:t>
            </a:r>
            <a:r>
              <a:rPr lang="ja-JP" altLang="en-US" dirty="0" smtClean="0">
                <a:latin typeface="+mn-ea"/>
              </a:rPr>
              <a:t>の</a:t>
            </a:r>
            <a:r>
              <a:rPr lang="en-US" altLang="ja-JP" dirty="0" smtClean="0">
                <a:latin typeface="+mn-ea"/>
              </a:rPr>
              <a:t> </a:t>
            </a:r>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」の両方にファイルパスを入力して</a:t>
            </a:r>
            <a:r>
              <a:rPr lang="ja-JP" altLang="en-US" dirty="0">
                <a:latin typeface="+mn-ea"/>
              </a:rPr>
              <a:t>ください</a:t>
            </a:r>
            <a:r>
              <a:rPr lang="ja-JP" altLang="en-US" dirty="0" smtClean="0">
                <a:latin typeface="+mn-ea"/>
              </a:rPr>
              <a:t>。証明書と秘密鍵どちら</a:t>
            </a:r>
            <a:r>
              <a:rPr lang="ja-JP" altLang="en-US" dirty="0">
                <a:latin typeface="+mn-ea"/>
              </a:rPr>
              <a:t>か片方のみの使用はできません</a:t>
            </a:r>
            <a:r>
              <a:rPr lang="ja-JP" altLang="en-US" dirty="0" smtClean="0">
                <a:latin typeface="+mn-ea"/>
              </a:rPr>
              <a:t>。</a:t>
            </a:r>
            <a:endParaRPr lang="en-US" altLang="ja-JP" dirty="0" smtClean="0">
              <a:latin typeface="+mn-ea"/>
            </a:endParaRPr>
          </a:p>
          <a:p>
            <a:pPr marL="180000" lvl="1" indent="0">
              <a:lnSpc>
                <a:spcPct val="110000"/>
              </a:lnSpc>
              <a:buNone/>
            </a:pPr>
            <a:endParaRPr lang="en-US" altLang="ja-JP" sz="1700" dirty="0" smtClean="0">
              <a:latin typeface="+mn-ea"/>
            </a:endParaRPr>
          </a:p>
          <a:p>
            <a:pPr lvl="1"/>
            <a:r>
              <a:rPr lang="ja-JP" altLang="en-US" dirty="0" smtClean="0"/>
              <a:t>サーバ</a:t>
            </a:r>
            <a:r>
              <a:rPr lang="ja-JP" altLang="en-US" dirty="0"/>
              <a:t>証明書に中間証明書が付属している場合は、サーバ証明書に中間証明書を連結してファイルを作成し</a:t>
            </a:r>
            <a:r>
              <a:rPr lang="ja-JP" altLang="en-US" dirty="0" smtClean="0"/>
              <a:t>、「</a:t>
            </a:r>
            <a:r>
              <a:rPr lang="en-US" altLang="ja-JP" kern="100" dirty="0" err="1" smtClean="0">
                <a:latin typeface="+mn-ea"/>
                <a:cs typeface="Times New Roman" panose="02020603050405020304" pitchFamily="18" charset="0"/>
              </a:rPr>
              <a:t>certificate_path</a:t>
            </a:r>
            <a:r>
              <a:rPr lang="ja-JP" altLang="en-US" kern="100" dirty="0" smtClean="0">
                <a:latin typeface="+mn-ea"/>
                <a:cs typeface="Times New Roman" panose="02020603050405020304" pitchFamily="18" charset="0"/>
              </a:rPr>
              <a:t>」に</a:t>
            </a:r>
            <a:r>
              <a:rPr lang="ja-JP" altLang="en-US" kern="100" dirty="0">
                <a:latin typeface="+mn-ea"/>
                <a:cs typeface="Times New Roman" panose="02020603050405020304" pitchFamily="18" charset="0"/>
              </a:rPr>
              <a:t>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smtClean="0">
              <a:latin typeface="+mn-ea"/>
            </a:endParaRPr>
          </a:p>
          <a:p>
            <a:pPr marL="180000" lvl="1" indent="0">
              <a:buNone/>
            </a:pPr>
            <a:r>
              <a:rPr lang="ja-JP" altLang="en-US" sz="1500" kern="100" dirty="0" smtClean="0">
                <a:latin typeface="+mn-ea"/>
                <a:cs typeface="Times New Roman" panose="02020603050405020304" pitchFamily="18" charset="0"/>
              </a:rPr>
              <a:t>　</a:t>
            </a:r>
            <a:r>
              <a:rPr lang="ja-JP" altLang="en-US" sz="1400" kern="100" dirty="0" smtClean="0">
                <a:latin typeface="+mn-ea"/>
                <a:cs typeface="Times New Roman" panose="02020603050405020304" pitchFamily="18" charset="0"/>
              </a:rPr>
              <a:t>作成</a:t>
            </a:r>
            <a:r>
              <a:rPr lang="ja-JP" altLang="en-US" sz="1400" kern="100" dirty="0">
                <a:latin typeface="+mn-ea"/>
                <a:cs typeface="Times New Roman" panose="02020603050405020304" pitchFamily="18" charset="0"/>
              </a:rPr>
              <a:t>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smtClean="0">
                <a:latin typeface="+mn-ea"/>
                <a:cs typeface="Times New Roman" panose="02020603050405020304" pitchFamily="18" charset="0"/>
              </a:rPr>
              <a:t>　</a:t>
            </a:r>
            <a:r>
              <a:rPr lang="en-US" altLang="ja-JP" sz="1400" kern="100" dirty="0" smtClean="0">
                <a:latin typeface="+mn-ea"/>
                <a:cs typeface="Times New Roman" panose="02020603050405020304" pitchFamily="18" charset="0"/>
              </a:rPr>
              <a:t>#</a:t>
            </a:r>
            <a:r>
              <a:rPr lang="ja-JP" altLang="en-US" sz="1400" kern="100" dirty="0" smtClean="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smtClean="0">
              <a:latin typeface="+mn-ea"/>
            </a:endParaRPr>
          </a:p>
          <a:p>
            <a:pPr lvl="1"/>
            <a:r>
              <a:rPr lang="ja-JP" altLang="en-US" dirty="0" smtClean="0">
                <a:latin typeface="+mn-ea"/>
              </a:rPr>
              <a:t>「</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」に</a:t>
            </a:r>
            <a:r>
              <a:rPr lang="ja-JP" altLang="en-US" dirty="0">
                <a:latin typeface="+mn-ea"/>
              </a:rPr>
              <a:t>入力がない場合は、</a:t>
            </a:r>
            <a:r>
              <a:rPr lang="en-US" altLang="ja-JP" dirty="0">
                <a:latin typeface="+mn-ea"/>
              </a:rPr>
              <a:t>ITA</a:t>
            </a:r>
            <a:r>
              <a:rPr lang="ja-JP" altLang="en-US" dirty="0">
                <a:latin typeface="+mn-ea"/>
              </a:rPr>
              <a:t>インストーラー</a:t>
            </a:r>
            <a:r>
              <a:rPr lang="ja-JP" altLang="en-US" dirty="0" smtClean="0">
                <a:latin typeface="+mn-ea"/>
              </a:rPr>
              <a:t>がアンサーファイルの「</a:t>
            </a:r>
            <a:r>
              <a:rPr lang="en-US" altLang="ja-JP" dirty="0" err="1" smtClean="0">
                <a:latin typeface="+mn-ea"/>
              </a:rPr>
              <a:t>ita_domain</a:t>
            </a:r>
            <a:r>
              <a:rPr lang="ja-JP" altLang="en-US" dirty="0" smtClean="0">
                <a:latin typeface="+mn-ea"/>
              </a:rPr>
              <a:t>」の</a:t>
            </a:r>
            <a:r>
              <a:rPr lang="ja-JP" altLang="en-US" dirty="0">
                <a:latin typeface="+mn-ea"/>
              </a:rPr>
              <a:t>値を使用して自己証明書を作成・設置します</a:t>
            </a:r>
            <a:r>
              <a:rPr lang="ja-JP" altLang="en-US" dirty="0" smtClean="0">
                <a:latin typeface="+mn-ea"/>
              </a:rPr>
              <a:t>。</a:t>
            </a:r>
            <a:endParaRPr lang="en-US" altLang="ja-JP" dirty="0" smtClean="0">
              <a:latin typeface="+mn-ea"/>
            </a:endParaRPr>
          </a:p>
          <a:p>
            <a:pPr marL="180000" lvl="1" indent="0">
              <a:buNone/>
            </a:pPr>
            <a:r>
              <a:rPr lang="ja-JP" altLang="en-US" dirty="0" smtClean="0">
                <a:latin typeface="+mn-ea"/>
              </a:rPr>
              <a:t>（</a:t>
            </a:r>
            <a:r>
              <a:rPr lang="en-US" altLang="ja-JP" dirty="0" smtClean="0">
                <a:latin typeface="+mn-ea"/>
              </a:rPr>
              <a:t>※</a:t>
            </a:r>
            <a:r>
              <a:rPr lang="ja-JP" altLang="en-US" dirty="0" smtClean="0">
                <a:latin typeface="+mn-ea"/>
              </a:rPr>
              <a:t>「</a:t>
            </a:r>
            <a:r>
              <a:rPr lang="en-US" altLang="ja-JP" dirty="0" err="1" smtClean="0">
                <a:latin typeface="+mn-ea"/>
              </a:rPr>
              <a:t>ita_domain</a:t>
            </a:r>
            <a:r>
              <a:rPr lang="ja-JP" altLang="en-US" dirty="0" smtClean="0">
                <a:latin typeface="+mn-ea"/>
              </a:rPr>
              <a:t>」の値を自己証明書作成時のコモンネーム、ならびに自己証明書と秘密鍵のファイル名に使用します）</a:t>
            </a:r>
            <a:endParaRPr lang="en-US" altLang="ja-JP" dirty="0">
              <a:latin typeface="+mn-ea"/>
            </a:endParaRPr>
          </a:p>
          <a:p>
            <a:pPr marL="342900" lvl="1" indent="-342900"/>
            <a:endParaRPr lang="en-US" altLang="ja-JP" sz="2000" dirty="0" smtClean="0">
              <a:cs typeface="+mn-cs"/>
            </a:endParaRPr>
          </a:p>
          <a:p>
            <a:pPr marL="180000" lvl="1" indent="0">
              <a:buNone/>
            </a:pPr>
            <a:endParaRPr lang="en-US" altLang="ja-JP" kern="100" dirty="0" smtClean="0">
              <a:latin typeface="+mn-ea"/>
              <a:cs typeface="Times New Roman" panose="02020603050405020304" pitchFamily="18" charset="0"/>
            </a:endParaRPr>
          </a:p>
          <a:p>
            <a:pPr lvl="1"/>
            <a:endParaRPr lang="en-US" altLang="ja-JP" dirty="0" smtClean="0"/>
          </a:p>
          <a:p>
            <a:pPr marL="180000" lvl="1" indent="0">
              <a:buNone/>
            </a:pPr>
            <a:r>
              <a:rPr lang="en-US" altLang="ja-JP" dirty="0"/>
              <a:t/>
            </a:r>
            <a:br>
              <a:rPr lang="en-US" altLang="ja-JP" dirty="0"/>
            </a:br>
            <a:r>
              <a:rPr lang="en-US" altLang="ja-JP" dirty="0" smtClean="0"/>
              <a:t/>
            </a:r>
            <a:br>
              <a:rPr lang="en-US" altLang="ja-JP" dirty="0" smtClean="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8339569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3.10</a:t>
            </a:r>
            <a:r>
              <a:rPr lang="ja-JP" altLang="en-US" dirty="0"/>
              <a:t>　環境構築</a:t>
            </a:r>
            <a:r>
              <a:rPr lang="ja-JP" altLang="en-US" dirty="0" smtClean="0"/>
              <a:t>（</a:t>
            </a:r>
            <a:r>
              <a:rPr lang="en-US" altLang="ja-JP" dirty="0"/>
              <a:t>5</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smtClean="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smtClean="0">
                <a:latin typeface="+mn-ea"/>
                <a:cs typeface="Times New Roman" panose="02020603050405020304" pitchFamily="18" charset="0"/>
              </a:rPr>
              <a:t>etc</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pki</a:t>
            </a:r>
            <a:r>
              <a:rPr lang="en-US" altLang="ja-JP" kern="100" dirty="0" smtClean="0">
                <a:latin typeface="+mn-ea"/>
                <a:cs typeface="Times New Roman" panose="02020603050405020304" pitchFamily="18" charset="0"/>
              </a:rPr>
              <a:t>/</a:t>
            </a:r>
            <a:r>
              <a:rPr lang="en-US" altLang="ja-JP" kern="100" dirty="0" err="1" smtClean="0">
                <a:latin typeface="+mn-ea"/>
                <a:cs typeface="Times New Roman" panose="02020603050405020304" pitchFamily="18" charset="0"/>
              </a:rPr>
              <a:t>tls</a:t>
            </a:r>
            <a:r>
              <a:rPr lang="en-US" altLang="ja-JP" kern="100" dirty="0" smtClean="0">
                <a:latin typeface="+mn-ea"/>
                <a:cs typeface="Times New Roman" panose="02020603050405020304" pitchFamily="18" charset="0"/>
              </a:rPr>
              <a:t>/certs</a:t>
            </a:r>
            <a:r>
              <a:rPr lang="ja-JP" altLang="en-US" dirty="0" smtClean="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smtClean="0">
              <a:latin typeface="+mn-ea"/>
            </a:endParaRPr>
          </a:p>
          <a:p>
            <a:pPr lvl="1">
              <a:lnSpc>
                <a:spcPct val="110000"/>
              </a:lnSpc>
            </a:pPr>
            <a:endParaRPr lang="en-US" altLang="ja-JP" dirty="0">
              <a:latin typeface="+mn-ea"/>
            </a:endParaRPr>
          </a:p>
          <a:p>
            <a:pPr lvl="1">
              <a:lnSpc>
                <a:spcPct val="110000"/>
              </a:lnSpc>
            </a:pPr>
            <a:r>
              <a:rPr lang="ja-JP" altLang="en-US" dirty="0" smtClean="0">
                <a:latin typeface="+mn-ea"/>
              </a:rPr>
              <a:t>アンインストールで</a:t>
            </a:r>
            <a:r>
              <a:rPr lang="ja-JP" altLang="en-US" dirty="0">
                <a:latin typeface="+mn-ea"/>
              </a:rPr>
              <a:t>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smtClean="0">
                <a:latin typeface="+mn-ea"/>
              </a:rPr>
              <a:t>の「</a:t>
            </a:r>
            <a:r>
              <a:rPr lang="en-US" altLang="ja-JP" dirty="0" err="1" smtClean="0">
                <a:latin typeface="+mn-ea"/>
              </a:rPr>
              <a:t>certificate_path</a:t>
            </a:r>
            <a:r>
              <a:rPr lang="ja-JP" altLang="en-US" dirty="0" smtClean="0">
                <a:latin typeface="+mn-ea"/>
              </a:rPr>
              <a:t>」と「</a:t>
            </a:r>
            <a:r>
              <a:rPr lang="en-US" altLang="ja-JP" dirty="0" err="1" smtClean="0">
                <a:latin typeface="+mn-ea"/>
              </a:rPr>
              <a:t>private_key_path</a:t>
            </a:r>
            <a:r>
              <a:rPr lang="ja-JP" altLang="en-US" dirty="0" smtClean="0">
                <a:latin typeface="+mn-ea"/>
              </a:rPr>
              <a:t>」の両方にファイル指定がある場合は、それらの指定されたファイルの削除を行い、ファイル指定がない場合は、アンサーファイルの「</a:t>
            </a:r>
            <a:r>
              <a:rPr lang="en-US" altLang="ja-JP" dirty="0" err="1" smtClean="0">
                <a:latin typeface="+mn-ea"/>
              </a:rPr>
              <a:t>ita_domain</a:t>
            </a:r>
            <a:r>
              <a:rPr lang="ja-JP" altLang="en-US" dirty="0" smtClean="0">
                <a:latin typeface="+mn-ea"/>
              </a:rPr>
              <a:t>」に指定されている名前を使用したファイルを削除します。</a:t>
            </a:r>
            <a:endParaRPr lang="en-US" altLang="ja-JP" dirty="0" smtClean="0">
              <a:latin typeface="+mn-ea"/>
            </a:endParaRPr>
          </a:p>
          <a:p>
            <a:pPr marL="180000" lvl="1" indent="0">
              <a:buNone/>
            </a:pP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2779356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3.11</a:t>
            </a:r>
            <a:r>
              <a:rPr lang="ja-JP" altLang="en-US" dirty="0"/>
              <a:t>　環境</a:t>
            </a:r>
            <a:r>
              <a:rPr lang="ja-JP" altLang="en-US" dirty="0" smtClean="0"/>
              <a:t>構築（</a:t>
            </a:r>
            <a:r>
              <a:rPr lang="en-US" altLang="ja-JP" dirty="0"/>
              <a:t>6</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アンサーファイル</a:t>
            </a:r>
            <a:r>
              <a:rPr lang="en-US" altLang="ja-JP" dirty="0" smtClean="0"/>
              <a:t>(ita_answers.txt)</a:t>
            </a:r>
            <a:r>
              <a:rPr lang="ja-JP" altLang="en-US" dirty="0" smtClean="0"/>
              <a:t>のサンプル</a:t>
            </a:r>
            <a:endParaRPr lang="en-US" altLang="ja-JP" dirty="0" smtClean="0"/>
          </a:p>
          <a:p>
            <a:pPr lvl="1"/>
            <a:r>
              <a:rPr lang="ja-JP" altLang="en-US" dirty="0"/>
              <a:t>アンサーファイル</a:t>
            </a:r>
            <a:r>
              <a:rPr lang="en-US" altLang="ja-JP" dirty="0" smtClean="0"/>
              <a:t>(ita_answers.txt)</a:t>
            </a:r>
            <a:r>
              <a:rPr lang="ja-JP" altLang="en-US" dirty="0" smtClean="0"/>
              <a:t>のサンプルを以下に示します</a:t>
            </a:r>
            <a:endParaRPr lang="en-US" altLang="ja-JP" dirty="0" smtClean="0"/>
          </a:p>
          <a:p>
            <a:pPr marL="360000" lvl="2" indent="0">
              <a:buNone/>
            </a:pPr>
            <a:endParaRPr lang="en-US" altLang="ja-JP" dirty="0"/>
          </a:p>
          <a:p>
            <a:pPr marL="360000" lvl="2" indent="0">
              <a:buNone/>
            </a:pPr>
            <a:r>
              <a:rPr lang="ja-JP" altLang="en-US" sz="1600" dirty="0" smtClean="0"/>
              <a:t>　　　　　　・アンサーファイル</a:t>
            </a:r>
            <a:r>
              <a:rPr lang="en-US" altLang="ja-JP" sz="1600" dirty="0"/>
              <a:t>(ita_answers.txt)</a:t>
            </a:r>
            <a:r>
              <a:rPr lang="ja-JP" altLang="en-US" sz="1600" dirty="0"/>
              <a:t>の</a:t>
            </a:r>
            <a:r>
              <a:rPr lang="ja-JP" altLang="en-US" sz="1600" dirty="0" smtClean="0"/>
              <a:t>サンプル</a:t>
            </a:r>
            <a:r>
              <a:rPr lang="en-US" altLang="ja-JP" sz="1600" dirty="0" smtClean="0"/>
              <a:t>(1/2)</a:t>
            </a:r>
            <a:br>
              <a:rPr lang="en-US" altLang="ja-JP" sz="1600" dirty="0" smtClean="0"/>
            </a:br>
            <a:endParaRPr lang="en-US" altLang="ja-JP" sz="1600" dirty="0" smtClean="0"/>
          </a:p>
          <a:p>
            <a:endParaRPr lang="en-US" altLang="ja-JP" dirty="0" smtClean="0"/>
          </a:p>
          <a:p>
            <a:pPr lvl="1"/>
            <a:endParaRPr lang="en-US" altLang="ja-JP" dirty="0" smtClean="0"/>
          </a:p>
        </p:txBody>
      </p:sp>
      <p:sp>
        <p:nvSpPr>
          <p:cNvPr id="5" name="正方形/長方形 4"/>
          <p:cNvSpPr/>
          <p:nvPr/>
        </p:nvSpPr>
        <p:spPr>
          <a:xfrm>
            <a:off x="2374907" y="2132915"/>
            <a:ext cx="4320000" cy="410457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endParaRPr lang="en-US" altLang="ja-JP" sz="1100" b="1" dirty="0" smtClean="0">
              <a:solidFill>
                <a:srgbClr val="FF0000"/>
              </a:solidFill>
              <a:latin typeface="+mn-ea"/>
            </a:endParaRPr>
          </a:p>
          <a:p>
            <a:pPr algn="ctr"/>
            <a:r>
              <a:rPr lang="ja-JP" altLang="en-US" sz="1100" b="1" dirty="0" smtClean="0">
                <a:solidFill>
                  <a:srgbClr val="FF0000"/>
                </a:solidFill>
                <a:latin typeface="+mn-ea"/>
              </a:rPr>
              <a:t>アンサーファイル</a:t>
            </a:r>
            <a:r>
              <a:rPr lang="en-US" altLang="ja-JP" sz="1100" b="1" dirty="0">
                <a:solidFill>
                  <a:srgbClr val="FF0000"/>
                </a:solidFill>
                <a:latin typeface="+mn-ea"/>
              </a:rPr>
              <a:t>(ita_answers.txt</a:t>
            </a:r>
            <a:r>
              <a:rPr lang="en-US" altLang="ja-JP" sz="1100" b="1" dirty="0" smtClean="0">
                <a:solidFill>
                  <a:srgbClr val="FF0000"/>
                </a:solidFill>
                <a:latin typeface="+mn-ea"/>
              </a:rPr>
              <a:t>)</a:t>
            </a:r>
            <a:r>
              <a:rPr lang="ja-JP" altLang="en-US" sz="1100" b="1" dirty="0" smtClean="0">
                <a:solidFill>
                  <a:srgbClr val="FF0000"/>
                </a:solidFill>
                <a:latin typeface="+mn-ea"/>
              </a:rPr>
              <a:t>ではどの項目にも全角文字が使用できません。</a:t>
            </a:r>
            <a:endParaRPr lang="en-US" altLang="ja-JP" sz="1100" b="1" dirty="0" smtClean="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338447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a:t>
            </a:r>
            <a:r>
              <a:rPr lang="zh-TW" altLang="en-US" sz="1400" dirty="0">
                <a:latin typeface="+mn-ea"/>
              </a:rPr>
              <a:t>連携実行機能</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オンラインインストール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r>
              <a:rPr lang="en-US" altLang="ja-JP" sz="1400" dirty="0" smtClean="0">
                <a:latin typeface="+mn-ea"/>
              </a:rPr>
              <a:t>1/3</a:t>
            </a:r>
            <a:r>
              <a:rPr lang="ja-JP" altLang="en-US" sz="1400" dirty="0" smtClean="0">
                <a:latin typeface="+mn-ea"/>
              </a:rPr>
              <a:t>）</a:t>
            </a:r>
            <a:endParaRPr lang="ja-JP" altLang="en-US" sz="1400" dirty="0">
              <a:latin typeface="+mn-ea"/>
            </a:endParaRPr>
          </a:p>
          <a:p>
            <a:r>
              <a:rPr lang="en-US" altLang="ja-JP" sz="1400" dirty="0">
                <a:latin typeface="+mn-ea"/>
              </a:rPr>
              <a:t>    3.3</a:t>
            </a:r>
            <a:r>
              <a:rPr lang="ja-JP" altLang="en-US" sz="1400" dirty="0">
                <a:latin typeface="+mn-ea"/>
              </a:rPr>
              <a:t>　 事前準備（</a:t>
            </a:r>
            <a:r>
              <a:rPr lang="en-US" altLang="ja-JP" sz="1400" dirty="0" smtClean="0">
                <a:latin typeface="+mn-ea"/>
              </a:rPr>
              <a:t>2/3</a:t>
            </a:r>
            <a:r>
              <a:rPr lang="ja-JP" altLang="en-US" sz="1400" dirty="0" smtClean="0">
                <a:latin typeface="+mn-ea"/>
              </a:rPr>
              <a:t>）</a:t>
            </a:r>
            <a:endParaRPr lang="ja-JP" altLang="en-US" sz="1400" dirty="0">
              <a:latin typeface="+mn-ea"/>
            </a:endParaRPr>
          </a:p>
          <a:p>
            <a:r>
              <a:rPr lang="en-US" altLang="ja-JP" sz="1400" dirty="0">
                <a:latin typeface="+mn-ea"/>
              </a:rPr>
              <a:t>    </a:t>
            </a:r>
            <a:r>
              <a:rPr lang="en-US" altLang="ja-JP" sz="1400" dirty="0" smtClean="0">
                <a:latin typeface="+mn-ea"/>
              </a:rPr>
              <a:t>3.4</a:t>
            </a:r>
            <a:r>
              <a:rPr lang="ja-JP" altLang="en-US" sz="1400" dirty="0">
                <a:latin typeface="+mn-ea"/>
              </a:rPr>
              <a:t>　</a:t>
            </a:r>
            <a:r>
              <a:rPr lang="ja-JP" altLang="en-US" sz="1400" dirty="0" smtClean="0">
                <a:latin typeface="+mn-ea"/>
              </a:rPr>
              <a:t> 事前</a:t>
            </a:r>
            <a:r>
              <a:rPr lang="ja-JP" altLang="en-US" sz="1400" dirty="0">
                <a:latin typeface="+mn-ea"/>
              </a:rPr>
              <a:t>準備</a:t>
            </a:r>
            <a:r>
              <a:rPr lang="ja-JP" altLang="en-US" sz="1400" dirty="0" smtClean="0">
                <a:latin typeface="+mn-ea"/>
              </a:rPr>
              <a:t>（</a:t>
            </a:r>
            <a:r>
              <a:rPr lang="en-US" altLang="ja-JP" sz="1400" dirty="0">
                <a:latin typeface="+mn-ea"/>
              </a:rPr>
              <a:t>3</a:t>
            </a:r>
            <a:r>
              <a:rPr lang="en-US" altLang="ja-JP" sz="1400" dirty="0" smtClean="0">
                <a:latin typeface="+mn-ea"/>
              </a:rPr>
              <a:t>/3</a:t>
            </a:r>
            <a:r>
              <a:rPr lang="ja-JP" altLang="en-US" sz="1400" dirty="0" smtClean="0">
                <a:latin typeface="+mn-ea"/>
              </a:rPr>
              <a:t>）</a:t>
            </a:r>
          </a:p>
          <a:p>
            <a:r>
              <a:rPr lang="en-US" altLang="ja-JP" sz="1400" dirty="0" smtClean="0">
                <a:latin typeface="+mn-ea"/>
              </a:rPr>
              <a:t>    3.5</a:t>
            </a:r>
            <a:r>
              <a:rPr lang="ja-JP" altLang="en-US" sz="1400" dirty="0" smtClean="0">
                <a:latin typeface="+mn-ea"/>
              </a:rPr>
              <a:t>　 </a:t>
            </a:r>
            <a:r>
              <a:rPr lang="en-US" altLang="ja-JP" sz="1400" dirty="0">
                <a:latin typeface="+mn-ea"/>
              </a:rPr>
              <a:t>ITA</a:t>
            </a:r>
            <a:r>
              <a:rPr lang="ja-JP" altLang="en-US" sz="1400" dirty="0">
                <a:latin typeface="+mn-ea"/>
              </a:rPr>
              <a:t>環境構築</a:t>
            </a:r>
            <a:r>
              <a:rPr lang="ja-JP" altLang="en-US" sz="1400" dirty="0" smtClean="0">
                <a:latin typeface="+mn-ea"/>
              </a:rPr>
              <a:t>フロー</a:t>
            </a:r>
          </a:p>
          <a:p>
            <a:r>
              <a:rPr lang="en-US" altLang="ja-JP" sz="1400" dirty="0" smtClean="0">
                <a:latin typeface="+mn-ea"/>
              </a:rPr>
              <a:t>    </a:t>
            </a:r>
            <a:r>
              <a:rPr lang="en-US" altLang="ja-JP" sz="1400" dirty="0">
                <a:latin typeface="+mn-ea"/>
              </a:rPr>
              <a:t>3.6</a:t>
            </a:r>
            <a:r>
              <a:rPr lang="ja-JP" altLang="en-US" sz="1400" dirty="0">
                <a:latin typeface="+mn-ea"/>
              </a:rPr>
              <a:t>　 環境構築</a:t>
            </a:r>
            <a:r>
              <a:rPr lang="ja-JP" altLang="en-US" sz="1400" dirty="0" smtClean="0">
                <a:latin typeface="+mn-ea"/>
              </a:rPr>
              <a:t>（</a:t>
            </a:r>
            <a:r>
              <a:rPr lang="en-US" altLang="ja-JP" sz="1400" dirty="0" smtClean="0">
                <a:latin typeface="+mn-ea"/>
              </a:rPr>
              <a:t>1/9</a:t>
            </a:r>
            <a:r>
              <a:rPr lang="ja-JP" altLang="en-US" sz="1400" dirty="0" smtClean="0">
                <a:latin typeface="+mn-ea"/>
              </a:rPr>
              <a:t>）</a:t>
            </a:r>
            <a:endParaRPr lang="ja-JP" altLang="en-US" sz="1400" dirty="0">
              <a:latin typeface="+mn-ea"/>
            </a:endParaRPr>
          </a:p>
          <a:p>
            <a:r>
              <a:rPr lang="en-US" altLang="ja-JP" sz="1400" dirty="0">
                <a:latin typeface="+mn-ea"/>
              </a:rPr>
              <a:t>    3.7</a:t>
            </a:r>
            <a:r>
              <a:rPr lang="ja-JP" altLang="en-US" sz="1400" dirty="0">
                <a:latin typeface="+mn-ea"/>
              </a:rPr>
              <a:t>　 環境構築</a:t>
            </a:r>
            <a:r>
              <a:rPr lang="ja-JP" altLang="en-US" sz="1400" dirty="0" smtClean="0">
                <a:latin typeface="+mn-ea"/>
              </a:rPr>
              <a:t>（</a:t>
            </a:r>
            <a:r>
              <a:rPr lang="en-US" altLang="ja-JP" sz="1400" dirty="0" smtClean="0">
                <a:latin typeface="+mn-ea"/>
              </a:rPr>
              <a:t>2/9</a:t>
            </a:r>
            <a:r>
              <a:rPr lang="ja-JP" altLang="en-US" sz="1400" dirty="0" smtClean="0">
                <a:latin typeface="+mn-ea"/>
              </a:rPr>
              <a:t>）</a:t>
            </a:r>
            <a:endParaRPr lang="ja-JP" altLang="en-US" sz="1400" dirty="0">
              <a:latin typeface="+mn-ea"/>
            </a:endParaRPr>
          </a:p>
          <a:p>
            <a:r>
              <a:rPr lang="en-US" altLang="ja-JP" sz="1400" dirty="0">
                <a:latin typeface="+mn-ea"/>
              </a:rPr>
              <a:t>    3.8</a:t>
            </a:r>
            <a:r>
              <a:rPr lang="ja-JP" altLang="en-US" sz="1400" dirty="0">
                <a:latin typeface="+mn-ea"/>
              </a:rPr>
              <a:t>　 環境構築</a:t>
            </a:r>
            <a:r>
              <a:rPr lang="ja-JP" altLang="en-US" sz="1400" dirty="0" smtClean="0">
                <a:latin typeface="+mn-ea"/>
              </a:rPr>
              <a:t>（</a:t>
            </a:r>
            <a:r>
              <a:rPr lang="en-US" altLang="ja-JP" sz="1400" dirty="0" smtClean="0">
                <a:latin typeface="+mn-ea"/>
              </a:rPr>
              <a:t>3/9</a:t>
            </a:r>
            <a:r>
              <a:rPr lang="ja-JP" altLang="en-US" sz="1400" dirty="0" smtClean="0">
                <a:latin typeface="+mn-ea"/>
              </a:rPr>
              <a:t>）</a:t>
            </a:r>
            <a:endParaRPr lang="ja-JP" altLang="en-US" sz="1400" dirty="0">
              <a:latin typeface="+mn-ea"/>
            </a:endParaRPr>
          </a:p>
          <a:p>
            <a:r>
              <a:rPr lang="en-US" altLang="ja-JP" sz="1400" dirty="0">
                <a:latin typeface="+mn-ea"/>
              </a:rPr>
              <a:t>    3.9</a:t>
            </a:r>
            <a:r>
              <a:rPr lang="ja-JP" altLang="en-US" sz="1400" dirty="0">
                <a:latin typeface="+mn-ea"/>
              </a:rPr>
              <a:t>　 環境構築</a:t>
            </a:r>
            <a:r>
              <a:rPr lang="ja-JP" altLang="en-US" sz="1400" dirty="0" smtClean="0">
                <a:latin typeface="+mn-ea"/>
              </a:rPr>
              <a:t>（</a:t>
            </a:r>
            <a:r>
              <a:rPr lang="en-US" altLang="ja-JP" sz="1400" dirty="0" smtClean="0">
                <a:latin typeface="+mn-ea"/>
              </a:rPr>
              <a:t>4/9</a:t>
            </a:r>
            <a:r>
              <a:rPr lang="ja-JP" altLang="en-US" sz="1400" dirty="0" smtClean="0">
                <a:latin typeface="+mn-ea"/>
              </a:rPr>
              <a:t>）</a:t>
            </a:r>
            <a:endParaRPr lang="ja-JP" altLang="en-US" sz="1400" dirty="0">
              <a:latin typeface="+mn-ea"/>
            </a:endParaRPr>
          </a:p>
          <a:p>
            <a:r>
              <a:rPr lang="en-US" altLang="ja-JP" sz="1400" dirty="0">
                <a:latin typeface="+mn-ea"/>
              </a:rPr>
              <a:t>    3.10</a:t>
            </a:r>
            <a:r>
              <a:rPr lang="ja-JP" altLang="en-US" sz="1400" dirty="0">
                <a:latin typeface="+mn-ea"/>
              </a:rPr>
              <a:t>  環境構築</a:t>
            </a:r>
            <a:r>
              <a:rPr lang="ja-JP" altLang="en-US" sz="1400" dirty="0" smtClean="0">
                <a:latin typeface="+mn-ea"/>
              </a:rPr>
              <a:t>（</a:t>
            </a:r>
            <a:r>
              <a:rPr lang="en-US" altLang="ja-JP" sz="1400" dirty="0" smtClean="0">
                <a:latin typeface="+mn-ea"/>
              </a:rPr>
              <a:t>5/9</a:t>
            </a:r>
            <a:r>
              <a:rPr lang="ja-JP" altLang="en-US" sz="1400" dirty="0" smtClean="0">
                <a:latin typeface="+mn-ea"/>
              </a:rPr>
              <a:t>）</a:t>
            </a:r>
            <a:endParaRPr lang="ja-JP" altLang="en-US" sz="1400" dirty="0">
              <a:latin typeface="+mn-ea"/>
            </a:endParaRPr>
          </a:p>
          <a:p>
            <a:r>
              <a:rPr lang="en-US" altLang="ja-JP" sz="1400" dirty="0">
                <a:latin typeface="+mn-ea"/>
              </a:rPr>
              <a:t>    3.11  </a:t>
            </a:r>
            <a:r>
              <a:rPr lang="ja-JP" altLang="en-US" sz="1400" dirty="0">
                <a:latin typeface="+mn-ea"/>
              </a:rPr>
              <a:t>環境構築</a:t>
            </a:r>
            <a:r>
              <a:rPr lang="ja-JP" altLang="en-US" sz="1400" dirty="0" smtClean="0">
                <a:latin typeface="+mn-ea"/>
              </a:rPr>
              <a:t>（</a:t>
            </a:r>
            <a:r>
              <a:rPr lang="en-US" altLang="ja-JP" sz="1400" dirty="0" smtClean="0">
                <a:latin typeface="+mn-ea"/>
              </a:rPr>
              <a:t>6/9</a:t>
            </a:r>
            <a:r>
              <a:rPr lang="ja-JP" altLang="en-US" sz="1400" dirty="0" smtClean="0">
                <a:latin typeface="+mn-ea"/>
              </a:rPr>
              <a:t>）</a:t>
            </a:r>
            <a:endParaRPr lang="en-US" altLang="ja-JP" sz="1400" dirty="0">
              <a:latin typeface="+mn-ea"/>
            </a:endParaRPr>
          </a:p>
          <a:p>
            <a:r>
              <a:rPr lang="en-US" altLang="ja-JP" sz="1400" dirty="0">
                <a:latin typeface="+mn-ea"/>
              </a:rPr>
              <a:t>    </a:t>
            </a:r>
            <a:r>
              <a:rPr lang="en-US" altLang="ja-JP" sz="1400" dirty="0" smtClean="0">
                <a:latin typeface="+mn-ea"/>
              </a:rPr>
              <a:t>3.12  </a:t>
            </a:r>
            <a:r>
              <a:rPr lang="ja-JP" altLang="en-US" sz="1400" dirty="0">
                <a:latin typeface="+mn-ea"/>
              </a:rPr>
              <a:t>環境構築（</a:t>
            </a:r>
            <a:r>
              <a:rPr lang="en-US" altLang="ja-JP" sz="1400" dirty="0" smtClean="0">
                <a:latin typeface="+mn-ea"/>
              </a:rPr>
              <a:t>7/9</a:t>
            </a:r>
            <a:r>
              <a:rPr lang="ja-JP" altLang="en-US" sz="1400" dirty="0" smtClean="0">
                <a:latin typeface="+mn-ea"/>
              </a:rPr>
              <a:t>）</a:t>
            </a:r>
            <a:endParaRPr lang="en-US" altLang="ja-JP" sz="1400" dirty="0" smtClean="0">
              <a:latin typeface="+mn-ea"/>
            </a:endParaRPr>
          </a:p>
          <a:p>
            <a:r>
              <a:rPr lang="en-US" altLang="ja-JP" sz="1400" dirty="0">
                <a:latin typeface="+mn-ea"/>
              </a:rPr>
              <a:t> </a:t>
            </a:r>
            <a:r>
              <a:rPr lang="ja-JP" altLang="en-US" sz="1400" dirty="0" smtClean="0">
                <a:latin typeface="+mn-ea"/>
              </a:rPr>
              <a:t>   </a:t>
            </a:r>
            <a:r>
              <a:rPr lang="en-US" altLang="ja-JP" sz="1400" dirty="0" smtClean="0">
                <a:latin typeface="+mn-ea"/>
              </a:rPr>
              <a:t>3.13  </a:t>
            </a:r>
            <a:r>
              <a:rPr lang="ja-JP" altLang="en-US" sz="1400" dirty="0">
                <a:latin typeface="+mn-ea"/>
              </a:rPr>
              <a:t>環境構築</a:t>
            </a:r>
            <a:r>
              <a:rPr lang="ja-JP" altLang="en-US" sz="1400" dirty="0" smtClean="0">
                <a:latin typeface="+mn-ea"/>
              </a:rPr>
              <a:t>（</a:t>
            </a:r>
            <a:r>
              <a:rPr lang="en-US" altLang="ja-JP" sz="1400" dirty="0" smtClean="0">
                <a:latin typeface="+mn-ea"/>
              </a:rPr>
              <a:t>8/9</a:t>
            </a:r>
            <a:r>
              <a:rPr lang="ja-JP" altLang="en-US" sz="1400" dirty="0" smtClean="0">
                <a:latin typeface="+mn-ea"/>
              </a:rPr>
              <a:t>）</a:t>
            </a:r>
            <a:endParaRPr lang="en-US" altLang="ja-JP" sz="1400" dirty="0" smtClean="0">
              <a:latin typeface="+mn-ea"/>
            </a:endParaRPr>
          </a:p>
          <a:p>
            <a:r>
              <a:rPr lang="ja-JP" altLang="en-US" sz="1400" dirty="0" smtClean="0">
                <a:latin typeface="+mn-ea"/>
              </a:rPr>
              <a:t>    </a:t>
            </a:r>
            <a:r>
              <a:rPr lang="en-US" altLang="ja-JP" sz="1400" dirty="0" smtClean="0">
                <a:latin typeface="+mn-ea"/>
              </a:rPr>
              <a:t>3.14  </a:t>
            </a:r>
            <a:r>
              <a:rPr lang="ja-JP" altLang="en-US" sz="1400" dirty="0">
                <a:latin typeface="+mn-ea"/>
              </a:rPr>
              <a:t>環境構築</a:t>
            </a:r>
            <a:r>
              <a:rPr lang="ja-JP" altLang="en-US" sz="1400" dirty="0" smtClean="0">
                <a:latin typeface="+mn-ea"/>
              </a:rPr>
              <a:t>（</a:t>
            </a:r>
            <a:r>
              <a:rPr lang="en-US" altLang="ja-JP" sz="1400" dirty="0" smtClean="0">
                <a:latin typeface="+mn-ea"/>
              </a:rPr>
              <a:t>9/9</a:t>
            </a:r>
            <a:r>
              <a:rPr lang="ja-JP" altLang="en-US" sz="1400" dirty="0" smtClean="0">
                <a:latin typeface="+mn-ea"/>
              </a:rPr>
              <a:t>）</a:t>
            </a:r>
            <a:endParaRPr lang="en-US" altLang="ja-JP" sz="1400" dirty="0" smtClean="0">
              <a:latin typeface="+mn-ea"/>
            </a:endParaRPr>
          </a:p>
          <a:p>
            <a:r>
              <a:rPr lang="ja-JP" altLang="en-US" sz="1400" dirty="0" smtClean="0">
                <a:latin typeface="+mn-ea"/>
              </a:rPr>
              <a:t>　</a:t>
            </a:r>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smtClean="0">
                <a:latin typeface="+mn-ea"/>
              </a:rPr>
              <a:t>ITA</a:t>
            </a:r>
            <a:r>
              <a:rPr lang="ja-JP" altLang="en-US" sz="1400" dirty="0" smtClean="0">
                <a:latin typeface="+mn-ea"/>
              </a:rPr>
              <a:t>動作</a:t>
            </a:r>
            <a:r>
              <a:rPr lang="ja-JP" altLang="en-US" sz="1400" dirty="0">
                <a:latin typeface="+mn-ea"/>
              </a:rPr>
              <a:t>確認</a:t>
            </a:r>
            <a:endParaRPr lang="en-US" altLang="ja-JP" sz="1400" dirty="0">
              <a:latin typeface="+mn-ea"/>
            </a:endParaRPr>
          </a:p>
          <a:p>
            <a:r>
              <a:rPr lang="en-US" altLang="zh-TW" sz="1400" dirty="0" smtClean="0">
                <a:latin typeface="+mn-ea"/>
              </a:rPr>
              <a:t>    </a:t>
            </a:r>
            <a:r>
              <a:rPr lang="en-US" altLang="zh-TW" sz="1400" dirty="0">
                <a:latin typeface="+mn-ea"/>
              </a:rPr>
              <a:t>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smtClean="0">
              <a:latin typeface="+mn-ea"/>
            </a:endParaRPr>
          </a:p>
          <a:p>
            <a:r>
              <a:rPr lang="ja-JP" altLang="en-US" sz="1400" dirty="0" smtClean="0">
                <a:latin typeface="+mn-ea"/>
              </a:rPr>
              <a:t>５．参考</a:t>
            </a:r>
            <a:endParaRPr lang="en-US" altLang="ja-JP" sz="1400" dirty="0" smtClean="0">
              <a:latin typeface="+mn-ea"/>
            </a:endParaRPr>
          </a:p>
          <a:p>
            <a:r>
              <a:rPr lang="ja-JP" altLang="en-US" sz="1400" dirty="0">
                <a:latin typeface="+mn-ea"/>
              </a:rPr>
              <a:t>　</a:t>
            </a:r>
            <a:r>
              <a:rPr lang="ja-JP" altLang="en-US" sz="1400" dirty="0" smtClean="0">
                <a:latin typeface="+mn-ea"/>
              </a:rPr>
              <a:t> </a:t>
            </a:r>
            <a:r>
              <a:rPr lang="en-US" altLang="ja-JP" sz="1400" dirty="0" smtClean="0">
                <a:latin typeface="+mn-ea"/>
              </a:rPr>
              <a:t>5.1</a:t>
            </a:r>
            <a:r>
              <a:rPr lang="ja-JP" altLang="en-US" sz="1400" dirty="0" smtClean="0">
                <a:latin typeface="+mn-ea"/>
              </a:rPr>
              <a:t>    参考（</a:t>
            </a:r>
            <a:r>
              <a:rPr lang="en-US" altLang="ja-JP" sz="1400" dirty="0" smtClean="0">
                <a:latin typeface="+mn-ea"/>
              </a:rPr>
              <a:t>1</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a:p>
            <a:r>
              <a:rPr lang="ja-JP" altLang="en-US" sz="1400" dirty="0">
                <a:latin typeface="+mn-ea"/>
              </a:rPr>
              <a:t>　 </a:t>
            </a:r>
            <a:r>
              <a:rPr lang="en-US" altLang="ja-JP" sz="1400" dirty="0" smtClean="0">
                <a:latin typeface="+mn-ea"/>
              </a:rPr>
              <a:t>5.2</a:t>
            </a:r>
            <a:r>
              <a:rPr lang="ja-JP" altLang="en-US" sz="1400" dirty="0">
                <a:latin typeface="+mn-ea"/>
              </a:rPr>
              <a:t>　</a:t>
            </a:r>
            <a:r>
              <a:rPr lang="ja-JP" altLang="en-US" sz="1400" dirty="0" smtClean="0">
                <a:latin typeface="+mn-ea"/>
              </a:rPr>
              <a:t> 参考（</a:t>
            </a:r>
            <a:r>
              <a:rPr lang="en-US" altLang="ja-JP" sz="1400" dirty="0" smtClean="0">
                <a:latin typeface="+mn-ea"/>
              </a:rPr>
              <a:t>2</a:t>
            </a:r>
            <a:r>
              <a:rPr lang="en-US" altLang="ja-JP" sz="1400" dirty="0">
                <a:latin typeface="+mn-ea"/>
              </a:rPr>
              <a:t>/</a:t>
            </a:r>
            <a:r>
              <a:rPr lang="en-US" altLang="ja-JP" sz="1400" dirty="0" smtClean="0">
                <a:latin typeface="+mn-ea"/>
              </a:rPr>
              <a:t>2</a:t>
            </a:r>
            <a:r>
              <a:rPr lang="ja-JP" altLang="en-US" sz="1400" dirty="0" smtClean="0">
                <a:latin typeface="+mn-ea"/>
              </a:rPr>
              <a:t>）</a:t>
            </a:r>
            <a:endParaRPr lang="en-US" altLang="ja-JP" sz="1400" dirty="0" smtClean="0">
              <a:latin typeface="+mn-ea"/>
            </a:endParaRPr>
          </a:p>
        </p:txBody>
      </p:sp>
    </p:spTree>
    <p:extLst>
      <p:ext uri="{BB962C8B-B14F-4D97-AF65-F5344CB8AC3E}">
        <p14:creationId xmlns:p14="http://schemas.microsoft.com/office/powerpoint/2010/main" val="497929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3.12</a:t>
            </a:r>
            <a:r>
              <a:rPr lang="ja-JP" altLang="en-US" dirty="0"/>
              <a:t>　環境</a:t>
            </a:r>
            <a:r>
              <a:rPr lang="ja-JP" altLang="en-US" dirty="0" smtClean="0"/>
              <a:t>構築（</a:t>
            </a:r>
            <a:r>
              <a:rPr lang="en-US" altLang="ja-JP" dirty="0"/>
              <a:t>7</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smtClean="0"/>
              <a:t>アンサーファイル</a:t>
            </a:r>
            <a:r>
              <a:rPr lang="en-US" altLang="ja-JP" dirty="0" smtClean="0"/>
              <a:t>(ita_answers.txt)</a:t>
            </a:r>
            <a:r>
              <a:rPr lang="ja-JP" altLang="en-US" dirty="0" smtClean="0"/>
              <a:t>のサンプルを以下に示します</a:t>
            </a:r>
            <a:endParaRPr lang="en-US" altLang="ja-JP" dirty="0" smtClean="0"/>
          </a:p>
          <a:p>
            <a:pPr marL="180000" lvl="1" indent="0">
              <a:buNone/>
            </a:pPr>
            <a:r>
              <a:rPr lang="en-US" altLang="ja-JP" dirty="0" smtClean="0"/>
              <a:t>	</a:t>
            </a:r>
            <a:r>
              <a:rPr lang="ja-JP" altLang="en-US" dirty="0" smtClean="0"/>
              <a:t>　　　・</a:t>
            </a:r>
            <a:r>
              <a:rPr lang="ja-JP" altLang="en-US" dirty="0"/>
              <a:t>アンサーファイル</a:t>
            </a:r>
            <a:r>
              <a:rPr lang="en-US" altLang="ja-JP" dirty="0"/>
              <a:t>(ita_answers.txt)</a:t>
            </a:r>
            <a:r>
              <a:rPr lang="ja-JP" altLang="en-US" dirty="0"/>
              <a:t>のサンプル</a:t>
            </a:r>
            <a:r>
              <a:rPr lang="en-US" altLang="ja-JP" dirty="0" smtClean="0"/>
              <a:t>(</a:t>
            </a:r>
            <a:r>
              <a:rPr lang="en-US" altLang="ja-JP" dirty="0"/>
              <a:t>2</a:t>
            </a:r>
            <a:r>
              <a:rPr lang="en-US" altLang="ja-JP" dirty="0" smtClean="0"/>
              <a:t>/2)</a:t>
            </a:r>
            <a:r>
              <a:rPr lang="en-US" altLang="ja-JP" dirty="0"/>
              <a:t/>
            </a:r>
            <a:br>
              <a:rPr lang="en-US" altLang="ja-JP" dirty="0"/>
            </a:b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material:no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smtClean="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7020920" y="1772770"/>
            <a:ext cx="2015700" cy="1800250"/>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a:t>
            </a:r>
            <a:r>
              <a:rPr lang="en-US" altLang="ja-JP" sz="1200" b="1" dirty="0" err="1">
                <a:solidFill>
                  <a:srgbClr val="FF0000"/>
                </a:solidFill>
                <a:latin typeface="+mn-ea"/>
              </a:rPr>
              <a:t>MariaDB</a:t>
            </a:r>
            <a:r>
              <a:rPr lang="ja-JP" altLang="en-US" sz="1200" b="1" dirty="0" smtClean="0">
                <a:solidFill>
                  <a:srgbClr val="FF0000"/>
                </a:solidFill>
                <a:latin typeface="+mn-ea"/>
              </a:rPr>
              <a:t>のデータベース名、ユーザ名、パスワードはアンサーファイルで定義します。</a:t>
            </a: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a:p>
            <a:pPr algn="ctr"/>
            <a:r>
              <a:rPr lang="en-US" altLang="ja-JP" sz="1100" b="1" dirty="0" smtClean="0">
                <a:solidFill>
                  <a:srgbClr val="FF0000"/>
                </a:solidFill>
                <a:latin typeface="+mn-ea"/>
              </a:rPr>
              <a:t>※</a:t>
            </a:r>
            <a:r>
              <a:rPr lang="ja-JP" altLang="en-US" sz="1100" b="1" dirty="0" smtClean="0">
                <a:solidFill>
                  <a:srgbClr val="FF0000"/>
                </a:solidFill>
                <a:latin typeface="+mn-ea"/>
              </a:rPr>
              <a:t>パスワードに使える文字は半角</a:t>
            </a:r>
            <a:r>
              <a:rPr lang="ja-JP" altLang="en-US" sz="1100" b="1">
                <a:solidFill>
                  <a:srgbClr val="FF0000"/>
                </a:solidFill>
                <a:latin typeface="+mn-ea"/>
              </a:rPr>
              <a:t>英数字</a:t>
            </a:r>
            <a:r>
              <a:rPr lang="ja-JP" altLang="en-US" sz="1100" b="1" smtClean="0">
                <a:solidFill>
                  <a:srgbClr val="FF0000"/>
                </a:solidFill>
                <a:latin typeface="+mn-ea"/>
              </a:rPr>
              <a:t>と半角記号</a:t>
            </a:r>
            <a:endParaRPr lang="en-US" altLang="ja-JP" sz="1100" b="1" dirty="0">
              <a:solidFill>
                <a:srgbClr val="FF0000"/>
              </a:solidFill>
              <a:latin typeface="+mn-ea"/>
            </a:endParaRPr>
          </a:p>
          <a:p>
            <a:pPr algn="ctr"/>
            <a:r>
              <a:rPr lang="ja-JP" altLang="en-US" sz="1100" b="1" dirty="0" smtClean="0">
                <a:solidFill>
                  <a:srgbClr val="FF0000"/>
                </a:solidFill>
                <a:latin typeface="+mn-ea"/>
              </a:rPr>
              <a:t>です。</a:t>
            </a:r>
            <a:endParaRPr lang="en-US" altLang="ja-JP" sz="1100" b="1" dirty="0" smtClean="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53402"/>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797422"/>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55810"/>
            <a:ext cx="2015700" cy="1409802"/>
          </a:xfrm>
          <a:prstGeom prst="roundRect">
            <a:avLst/>
          </a:prstGeom>
          <a:noFill/>
          <a:ln w="12700">
            <a:solidFill>
              <a:srgbClr val="C0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smtClean="0">
                <a:solidFill>
                  <a:srgbClr val="FF0000"/>
                </a:solidFill>
                <a:latin typeface="+mn-ea"/>
              </a:rPr>
              <a:t>　ユーザ指定の</a:t>
            </a:r>
            <a:r>
              <a:rPr lang="en-US" altLang="ja-JP" sz="1200" b="1" dirty="0" smtClean="0">
                <a:solidFill>
                  <a:srgbClr val="FF0000"/>
                </a:solidFill>
                <a:latin typeface="+mn-ea"/>
              </a:rPr>
              <a:t>SSL</a:t>
            </a:r>
            <a:r>
              <a:rPr lang="ja-JP" altLang="en-US" sz="1200" b="1" dirty="0" smtClean="0">
                <a:solidFill>
                  <a:srgbClr val="FF0000"/>
                </a:solidFill>
                <a:latin typeface="+mn-ea"/>
              </a:rPr>
              <a:t>証明書と秘密鍵の両方を使用する時のみ入力してください。</a:t>
            </a:r>
            <a:endParaRPr lang="en-US" altLang="ja-JP" sz="1200" b="1" dirty="0" smtClean="0">
              <a:solidFill>
                <a:srgbClr val="FF0000"/>
              </a:solidFill>
              <a:latin typeface="+mn-ea"/>
            </a:endParaRPr>
          </a:p>
          <a:p>
            <a:pPr algn="ctr"/>
            <a:r>
              <a:rPr lang="ja-JP" altLang="en-US" sz="1200" b="1" dirty="0" smtClean="0">
                <a:solidFill>
                  <a:srgbClr val="FF0000"/>
                </a:solidFill>
                <a:latin typeface="+mn-ea"/>
              </a:rPr>
              <a:t>どちらか片方のみの使用はできません。</a:t>
            </a:r>
            <a:endParaRPr lang="en-US" altLang="ja-JP" sz="1200" b="1" dirty="0" smtClean="0">
              <a:solidFill>
                <a:srgbClr val="FF0000"/>
              </a:solidFill>
              <a:latin typeface="+mn-ea"/>
            </a:endParaRPr>
          </a:p>
          <a:p>
            <a:pPr algn="ctr"/>
            <a:endParaRPr lang="en-US" altLang="ja-JP" sz="1200" b="1" dirty="0" smtClean="0">
              <a:solidFill>
                <a:srgbClr val="FF0000"/>
              </a:solidFill>
              <a:latin typeface="+mn-ea"/>
            </a:endParaRPr>
          </a:p>
          <a:p>
            <a:pPr algn="ctr"/>
            <a:endParaRPr kumimoji="1" lang="en-US" altLang="ja-JP" sz="1000" b="1" dirty="0" smtClean="0">
              <a:solidFill>
                <a:srgbClr val="FF0000"/>
              </a:solidFill>
              <a:latin typeface="+mn-ea"/>
            </a:endParaRPr>
          </a:p>
        </p:txBody>
      </p:sp>
      <p:grpSp>
        <p:nvGrpSpPr>
          <p:cNvPr id="16" name="グループ化 15"/>
          <p:cNvGrpSpPr/>
          <p:nvPr/>
        </p:nvGrpSpPr>
        <p:grpSpPr>
          <a:xfrm>
            <a:off x="6765354" y="4502298"/>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a:ex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2707611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a:t>
            </a:r>
            <a:r>
              <a:rPr lang="en-US" altLang="ja-JP" dirty="0"/>
              <a:t>3</a:t>
            </a:r>
            <a:r>
              <a:rPr lang="ja-JP" altLang="en-US" dirty="0"/>
              <a:t>　環境構築</a:t>
            </a:r>
            <a:r>
              <a:rPr lang="ja-JP" altLang="en-US" dirty="0" smtClean="0"/>
              <a:t>（</a:t>
            </a:r>
            <a:r>
              <a:rPr lang="en-US" altLang="ja-JP" dirty="0"/>
              <a:t>8</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dirty="0" smtClean="0"/>
              <a:t>ITA</a:t>
            </a:r>
            <a:r>
              <a:rPr lang="ja-JP" altLang="en-US" dirty="0" smtClean="0"/>
              <a:t>インストーラー（オンラインインストール）実行</a:t>
            </a:r>
            <a:endParaRPr lang="en-US" altLang="ja-JP" dirty="0" smtClean="0"/>
          </a:p>
          <a:p>
            <a:pPr lvl="1"/>
            <a:r>
              <a:rPr lang="ja-JP" altLang="en-US" dirty="0" smtClean="0"/>
              <a:t>以下のコマンドで、</a:t>
            </a:r>
            <a:r>
              <a:rPr lang="en-US" altLang="ja-JP" dirty="0" smtClean="0"/>
              <a:t>ITA</a:t>
            </a:r>
            <a:r>
              <a:rPr lang="ja-JP" altLang="en-US" dirty="0"/>
              <a:t>インストーラー（オンラインインストール）を</a:t>
            </a:r>
            <a:r>
              <a:rPr lang="ja-JP" altLang="en-US" dirty="0" smtClean="0"/>
              <a:t>実行します。</a:t>
            </a:r>
            <a:endParaRPr lang="en-US" altLang="ja-JP" dirty="0" smtClean="0"/>
          </a:p>
          <a:p>
            <a:pPr marL="360000" lvl="2" indent="0">
              <a:buNone/>
            </a:pPr>
            <a:endParaRPr lang="en-US" altLang="ja-JP" sz="1600" dirty="0" smtClean="0"/>
          </a:p>
          <a:p>
            <a:pPr marL="360000" lvl="2" indent="0">
              <a:buNone/>
            </a:pPr>
            <a:r>
              <a:rPr lang="en-US" altLang="ja-JP" sz="1600" dirty="0"/>
              <a:t>#</a:t>
            </a:r>
            <a:r>
              <a:rPr lang="ja-JP" altLang="en-US" sz="1600" dirty="0" smtClean="0"/>
              <a:t> </a:t>
            </a:r>
            <a:r>
              <a:rPr lang="en-US" altLang="ja-JP" sz="1600" dirty="0" err="1" smtClean="0"/>
              <a:t>sh</a:t>
            </a:r>
            <a:r>
              <a:rPr lang="en-US" altLang="ja-JP" sz="1600" dirty="0" smtClean="0"/>
              <a:t> </a:t>
            </a:r>
            <a:r>
              <a:rPr lang="en-US" altLang="ja-JP" sz="1600" kern="100" dirty="0" smtClean="0"/>
              <a:t>ita_installer.sh</a:t>
            </a:r>
            <a:r>
              <a:rPr lang="en-US" altLang="ja-JP" dirty="0" smtClean="0"/>
              <a:t/>
            </a:r>
            <a:br>
              <a:rPr lang="en-US" altLang="ja-JP" dirty="0" smtClean="0"/>
            </a:br>
            <a:endParaRPr lang="en-US" altLang="ja-JP" dirty="0" smtClean="0"/>
          </a:p>
          <a:p>
            <a:pPr marL="360000" lvl="2" indent="0">
              <a:buNone/>
            </a:pPr>
            <a:endParaRPr lang="en-US" altLang="ja-JP" dirty="0" smtClean="0"/>
          </a:p>
          <a:p>
            <a:r>
              <a:rPr lang="ja-JP" altLang="en-US" dirty="0" smtClean="0"/>
              <a:t>処理</a:t>
            </a:r>
            <a:r>
              <a:rPr lang="ja-JP" altLang="en-US" dirty="0"/>
              <a:t>の確認</a:t>
            </a:r>
          </a:p>
          <a:p>
            <a:pPr lvl="1"/>
            <a:r>
              <a:rPr lang="ja-JP" altLang="en-US" dirty="0"/>
              <a:t>環境構築</a:t>
            </a:r>
            <a:r>
              <a:rPr lang="ja-JP" altLang="en-US" dirty="0" smtClean="0"/>
              <a:t>ツールを</a:t>
            </a:r>
            <a:r>
              <a:rPr lang="ja-JP" altLang="en-US" dirty="0"/>
              <a:t>実行する</a:t>
            </a:r>
            <a:r>
              <a:rPr lang="ja-JP" altLang="en-US" dirty="0" smtClean="0"/>
              <a:t>と</a:t>
            </a:r>
            <a:r>
              <a:rPr lang="en-US" altLang="ja-JP" kern="100" dirty="0" smtClean="0"/>
              <a:t>ita</a:t>
            </a:r>
            <a:r>
              <a:rPr lang="en-US" altLang="ja-JP" dirty="0" smtClean="0"/>
              <a:t>_builder.log</a:t>
            </a:r>
            <a:r>
              <a:rPr lang="ja-JP" altLang="en-US" dirty="0" err="1" smtClean="0"/>
              <a:t>、</a:t>
            </a:r>
            <a:r>
              <a:rPr lang="en-US" altLang="ja-JP" dirty="0"/>
              <a:t> </a:t>
            </a:r>
            <a:r>
              <a:rPr lang="en-US" altLang="ja-JP" dirty="0" smtClean="0"/>
              <a:t>ita_installer.log</a:t>
            </a:r>
            <a:r>
              <a:rPr lang="ja-JP" altLang="en-US" dirty="0" smtClean="0"/>
              <a:t>に</a:t>
            </a:r>
            <a:r>
              <a:rPr lang="ja-JP" altLang="en-US" dirty="0"/>
              <a:t>処理内容</a:t>
            </a:r>
            <a:r>
              <a:rPr lang="ja-JP" altLang="en-US" dirty="0" smtClean="0"/>
              <a:t>が</a:t>
            </a:r>
            <a:r>
              <a:rPr lang="en-US" altLang="ja-JP" dirty="0" smtClean="0"/>
              <a:t/>
            </a:r>
            <a:br>
              <a:rPr lang="en-US" altLang="ja-JP" dirty="0" smtClean="0"/>
            </a:br>
            <a:r>
              <a:rPr lang="ja-JP" altLang="en-US" dirty="0" smtClean="0"/>
              <a:t>出力</a:t>
            </a:r>
            <a:r>
              <a:rPr lang="ja-JP" altLang="en-US" dirty="0"/>
              <a:t>されます</a:t>
            </a:r>
            <a:r>
              <a:rPr lang="ja-JP" altLang="en-US" dirty="0" smtClean="0"/>
              <a:t>。</a:t>
            </a:r>
            <a:endParaRPr lang="en-US" altLang="ja-JP" dirty="0" smtClean="0"/>
          </a:p>
          <a:p>
            <a:pPr lvl="1"/>
            <a:r>
              <a:rPr lang="ja-JP" altLang="en-US" dirty="0" smtClean="0"/>
              <a:t>ログ格納パス</a:t>
            </a:r>
            <a:endParaRPr lang="en-US" altLang="ja-JP" dirty="0" smtClean="0"/>
          </a:p>
          <a:p>
            <a:pPr marL="180000" lvl="1" indent="0">
              <a:buNone/>
            </a:pPr>
            <a:r>
              <a:rPr lang="ja-JP" altLang="en-US" dirty="0"/>
              <a:t>　</a:t>
            </a:r>
            <a:r>
              <a:rPr lang="en-US" altLang="ja-JP" sz="1400" dirty="0"/>
              <a:t>/(</a:t>
            </a:r>
            <a:r>
              <a:rPr lang="ja-JP" altLang="en-US" sz="1400" dirty="0"/>
              <a:t>インストール資材展開先</a:t>
            </a:r>
            <a:r>
              <a:rPr lang="en-US" altLang="ja-JP" sz="1400" dirty="0" smtClean="0"/>
              <a:t>)/</a:t>
            </a:r>
            <a:r>
              <a:rPr lang="en-US" altLang="ja-JP" sz="1400" kern="100" dirty="0" err="1" smtClean="0"/>
              <a:t>ita</a:t>
            </a:r>
            <a:r>
              <a:rPr lang="en-US" altLang="ja-JP" sz="1400" dirty="0" err="1" smtClean="0"/>
              <a:t>_install_package</a:t>
            </a:r>
            <a:r>
              <a:rPr lang="en-US" altLang="ja-JP" sz="1400" dirty="0" smtClean="0"/>
              <a:t>/</a:t>
            </a:r>
            <a:r>
              <a:rPr lang="en-US" altLang="ja-JP" sz="1400" dirty="0" err="1" smtClean="0"/>
              <a:t>install_scripts</a:t>
            </a:r>
            <a:r>
              <a:rPr lang="en-US" altLang="ja-JP" sz="1400" dirty="0" smtClean="0"/>
              <a:t>/log/</a:t>
            </a:r>
            <a:r>
              <a:rPr lang="en-US" altLang="ja-JP" dirty="0"/>
              <a:t/>
            </a:r>
            <a:br>
              <a:rPr lang="en-US" altLang="ja-JP" dirty="0"/>
            </a:br>
            <a:endParaRPr lang="en-US" altLang="ja-JP" sz="1400" dirty="0" smtClean="0"/>
          </a:p>
          <a:p>
            <a:pPr marL="180000" lvl="1" indent="0">
              <a:buNone/>
            </a:pPr>
            <a:endParaRPr lang="en-US" altLang="ja-JP" sz="1400" dirty="0"/>
          </a:p>
          <a:p>
            <a:r>
              <a:rPr lang="ja-JP" altLang="en-US" dirty="0"/>
              <a:t>終了ステータスに</a:t>
            </a:r>
            <a:r>
              <a:rPr lang="ja-JP" altLang="en-US" dirty="0" smtClean="0"/>
              <a:t>ついて</a:t>
            </a:r>
            <a:endParaRPr lang="en-US" altLang="ja-JP" dirty="0" smtClean="0"/>
          </a:p>
          <a:p>
            <a:pPr lvl="1"/>
            <a:r>
              <a:rPr lang="en-US" altLang="ja-JP" dirty="0" smtClean="0"/>
              <a:t>ITA</a:t>
            </a:r>
            <a:r>
              <a:rPr lang="ja-JP" altLang="en-US" dirty="0" smtClean="0"/>
              <a:t>インストーラーは、シェルの処理終了時に終了の状態によって以下の終了ステータスを返します。</a:t>
            </a:r>
            <a:endParaRPr lang="en-US" altLang="ja-JP" dirty="0" smtClean="0"/>
          </a:p>
          <a:p>
            <a:pPr marL="360000" lvl="2" indent="0">
              <a:buNone/>
            </a:pPr>
            <a:r>
              <a:rPr lang="ja-JP" altLang="en-US" dirty="0" smtClean="0"/>
              <a:t>正常終了時：</a:t>
            </a:r>
            <a:r>
              <a:rPr lang="en-US" altLang="ja-JP" dirty="0" smtClean="0"/>
              <a:t>0</a:t>
            </a:r>
          </a:p>
          <a:p>
            <a:pPr marL="360000" lvl="2" indent="0">
              <a:buNone/>
            </a:pPr>
            <a:r>
              <a:rPr lang="ja-JP" altLang="en-US" dirty="0" smtClean="0"/>
              <a:t>異常終了時：</a:t>
            </a:r>
            <a:r>
              <a:rPr lang="en-US" altLang="ja-JP" dirty="0" smtClean="0"/>
              <a:t>1</a:t>
            </a:r>
            <a:endParaRPr lang="en-US" altLang="ja-JP" dirty="0"/>
          </a:p>
        </p:txBody>
      </p:sp>
    </p:spTree>
    <p:extLst>
      <p:ext uri="{BB962C8B-B14F-4D97-AF65-F5344CB8AC3E}">
        <p14:creationId xmlns:p14="http://schemas.microsoft.com/office/powerpoint/2010/main" val="1564103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3.14</a:t>
            </a:r>
            <a:r>
              <a:rPr lang="ja-JP" altLang="en-US" dirty="0"/>
              <a:t>　環境構築</a:t>
            </a:r>
            <a:r>
              <a:rPr lang="ja-JP" altLang="en-US" dirty="0" smtClean="0"/>
              <a:t>（</a:t>
            </a:r>
            <a:r>
              <a:rPr lang="en-US" altLang="ja-JP" dirty="0"/>
              <a:t>9</a:t>
            </a:r>
            <a:r>
              <a:rPr lang="en-US" altLang="ja-JP" dirty="0" smtClean="0"/>
              <a:t>/9</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smtClean="0"/>
              <a:t>環境構築時にインストール</a:t>
            </a:r>
            <a:r>
              <a:rPr lang="ja-JP" altLang="en-US" dirty="0"/>
              <a:t>されるライブラリの</a:t>
            </a:r>
            <a:r>
              <a:rPr lang="ja-JP" altLang="en-US" dirty="0" smtClean="0"/>
              <a:t>一覧</a:t>
            </a:r>
            <a:endParaRPr lang="en-US" altLang="ja-JP" dirty="0" smtClean="0"/>
          </a:p>
          <a:p>
            <a:pPr lvl="1"/>
            <a:r>
              <a:rPr lang="en-US" altLang="ja-JP" dirty="0"/>
              <a:t>ITA</a:t>
            </a:r>
            <a:r>
              <a:rPr lang="ja-JP" altLang="en-US" dirty="0"/>
              <a:t>インストーラー（オンラインインストール）を実行することでインストールされるライブラリは、以下となります。</a:t>
            </a:r>
            <a:endParaRPr lang="en-US" altLang="ja-JP" dirty="0" smtClean="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marL="180000" lvl="1" indent="0">
              <a:buNone/>
            </a:pPr>
            <a:endParaRPr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1262833752"/>
              </p:ext>
            </p:extLst>
          </p:nvPr>
        </p:nvGraphicFramePr>
        <p:xfrm>
          <a:off x="611450" y="1844780"/>
          <a:ext cx="6569989" cy="3920492"/>
        </p:xfrm>
        <a:graphic>
          <a:graphicData uri="http://schemas.openxmlformats.org/drawingml/2006/table">
            <a:tbl>
              <a:tblPr firstRow="1" firstCol="1" bandRow="1">
                <a:tableStyleId>{5C22544A-7EE6-4342-B048-85BDC9FD1C3A}</a:tableStyleId>
              </a:tblPr>
              <a:tblGrid>
                <a:gridCol w="1800249">
                  <a:extLst>
                    <a:ext uri="{9D8B030D-6E8A-4147-A177-3AD203B41FA5}">
                      <a16:colId xmlns:a16="http://schemas.microsoft.com/office/drawing/2014/main" val="20000"/>
                    </a:ext>
                  </a:extLst>
                </a:gridCol>
                <a:gridCol w="1514417">
                  <a:extLst>
                    <a:ext uri="{9D8B030D-6E8A-4147-A177-3AD203B41FA5}">
                      <a16:colId xmlns:a16="http://schemas.microsoft.com/office/drawing/2014/main" val="20001"/>
                    </a:ext>
                  </a:extLst>
                </a:gridCol>
                <a:gridCol w="3255323">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smtClean="0">
                          <a:effectLst/>
                        </a:rPr>
                        <a:t>インストールドライバ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smtClean="0">
                          <a:effectLst/>
                        </a:rPr>
                        <a:t>(*),</a:t>
                      </a:r>
                      <a:r>
                        <a:rPr lang="en-US" altLang="ja-JP" sz="1050" kern="100" baseline="0" dirty="0" smtClean="0">
                          <a:effectLst/>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effectLst/>
                        </a:rPr>
                        <a:t>ITA</a:t>
                      </a:r>
                      <a:r>
                        <a:rPr lang="ja-JP" sz="1050" kern="100" dirty="0" smtClean="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unzip, </a:t>
                      </a:r>
                      <a:r>
                        <a:rPr lang="en-US" altLang="ja-JP" sz="1050" kern="100" baseline="0" dirty="0" err="1" smtClean="0">
                          <a:effectLst/>
                          <a:latin typeface="Segoe UI" panose="020B0502040204020203" pitchFamily="34" charset="0"/>
                          <a:cs typeface="Segoe UI" panose="020B0502040204020203" pitchFamily="34" charset="0"/>
                        </a:rPr>
                        <a:t>sudo</a:t>
                      </a:r>
                      <a:r>
                        <a:rPr lang="en-US" altLang="ja-JP" sz="1050" kern="100" baseline="0" dirty="0" smtClean="0">
                          <a:effectLst/>
                          <a:latin typeface="Segoe UI" panose="020B0502040204020203" pitchFamily="34" charset="0"/>
                          <a:cs typeface="Segoe UI" panose="020B0502040204020203" pitchFamily="34" charset="0"/>
                        </a:rPr>
                        <a:t>,</a:t>
                      </a:r>
                      <a:r>
                        <a:rPr lang="ja-JP" altLang="en-US"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smtClean="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smtClean="0">
                          <a:effectLst/>
                          <a:latin typeface="Segoe UI" panose="020B0502040204020203" pitchFamily="34" charset="0"/>
                          <a:ea typeface="+mn-ea"/>
                          <a:cs typeface="Segoe UI" panose="020B0502040204020203" pitchFamily="34" charset="0"/>
                        </a:rPr>
                        <a:t>,</a:t>
                      </a:r>
                      <a:r>
                        <a:rPr lang="en-US" sz="1050" kern="100" baseline="0" dirty="0" smtClean="0">
                          <a:effectLst/>
                          <a:latin typeface="Segoe UI" panose="020B0502040204020203" pitchFamily="34" charset="0"/>
                          <a:ea typeface="+mn-ea"/>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php-json</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php-gd</a:t>
                      </a:r>
                      <a:r>
                        <a:rPr lang="en-US" altLang="ja-JP" sz="1050" kern="100" dirty="0" smtClean="0">
                          <a:effectLst/>
                          <a:latin typeface="Segoe UI" panose="020B0502040204020203" pitchFamily="34" charset="0"/>
                          <a:cs typeface="Segoe UI" panose="020B0502040204020203" pitchFamily="34" charset="0"/>
                        </a:rPr>
                        <a:t>,</a:t>
                      </a:r>
                      <a:r>
                        <a:rPr lang="ja-JP" altLang="en-US" sz="1050" kern="100" dirty="0" smtClean="0">
                          <a:effectLst/>
                          <a:latin typeface="Segoe UI" panose="020B0502040204020203" pitchFamily="34" charset="0"/>
                          <a:cs typeface="Segoe UI" panose="020B0502040204020203" pitchFamily="34" charset="0"/>
                        </a:rPr>
                        <a:t> </a:t>
                      </a:r>
                      <a:r>
                        <a:rPr lang="en-US" altLang="ja-JP" sz="1050" kern="100" baseline="0" dirty="0" smtClean="0">
                          <a:effectLst/>
                          <a:latin typeface="Segoe UI" panose="020B0502040204020203" pitchFamily="34" charset="0"/>
                          <a:cs typeface="Segoe UI" panose="020B0502040204020203" pitchFamily="34" charset="0"/>
                        </a:rPr>
                        <a:t>Python3,</a:t>
                      </a:r>
                      <a:r>
                        <a:rPr lang="en-US" altLang="ja-JP" sz="1050" kern="100" baseline="0" dirty="0" smtClean="0">
                          <a:effectLst/>
                        </a:rPr>
                        <a:t> </a:t>
                      </a:r>
                      <a:r>
                        <a:rPr lang="en-US" altLang="ja-JP" sz="1050" kern="100" baseline="0" dirty="0" err="1" smtClean="0">
                          <a:effectLst/>
                          <a:latin typeface="Segoe UI" panose="020B0502040204020203" pitchFamily="34" charset="0"/>
                          <a:cs typeface="Segoe UI" panose="020B0502040204020203" pitchFamily="34" charset="0"/>
                        </a:rPr>
                        <a:t>php-devel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a:t>
                      </a:r>
                      <a:r>
                        <a:rPr lang="en-US" altLang="ja-JP" sz="1050" kern="100" baseline="0" dirty="0" smtClean="0">
                          <a:effectLst/>
                          <a:latin typeface="Segoe UI" panose="020B0502040204020203" pitchFamily="34" charset="0"/>
                          <a:cs typeface="Segoe UI" panose="020B0502040204020203" pitchFamily="34" charset="0"/>
                        </a:rPr>
                        <a:t>, </a:t>
                      </a:r>
                      <a:r>
                        <a:rPr lang="en-US" altLang="ja-JP" sz="1050" kern="100" baseline="0" dirty="0" err="1" smtClean="0">
                          <a:effectLst/>
                          <a:latin typeface="Segoe UI" panose="020B0502040204020203" pitchFamily="34" charset="0"/>
                          <a:cs typeface="Segoe UI" panose="020B0502040204020203" pitchFamily="34" charset="0"/>
                        </a:rPr>
                        <a:t>libyaml-devel</a:t>
                      </a:r>
                      <a:r>
                        <a:rPr lang="en-US" altLang="ja-JP" sz="1050" kern="100" baseline="0" dirty="0" smtClean="0">
                          <a:effectLst/>
                          <a:latin typeface="Segoe UI" panose="020B0502040204020203" pitchFamily="34" charset="0"/>
                          <a:cs typeface="Segoe UI" panose="020B0502040204020203" pitchFamily="34" charset="0"/>
                        </a:rPr>
                        <a:t>, make</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smtClean="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smtClean="0">
                          <a:effectLst/>
                          <a:latin typeface="Segoe UI" panose="020B0502040204020203" pitchFamily="34" charset="0"/>
                          <a:cs typeface="Segoe UI" panose="020B0502040204020203" pitchFamily="34" charset="0"/>
                        </a:rPr>
                        <a:t>PhpSpreadsheet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226257">
                <a:tc>
                  <a:txBody>
                    <a:bodyPr/>
                    <a:lstStyle/>
                    <a:p>
                      <a:pPr algn="just">
                        <a:spcAft>
                          <a:spcPts val="0"/>
                        </a:spcAft>
                      </a:pPr>
                      <a:r>
                        <a:rPr lang="en-US" sz="1000" kern="100" dirty="0">
                          <a:effectLst/>
                        </a:rPr>
                        <a:t>material</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7"/>
                  </a:ext>
                </a:extLst>
              </a:tr>
              <a:tr h="515147">
                <a:tc>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smtClean="0">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pexpect</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smtClean="0">
                          <a:effectLst/>
                          <a:latin typeface="Segoe UI" panose="020B0502040204020203" pitchFamily="34" charset="0"/>
                          <a:cs typeface="Segoe UI" panose="020B0502040204020203" pitchFamily="34" charset="0"/>
                        </a:rPr>
                        <a:t>pywinrm</a:t>
                      </a:r>
                      <a:r>
                        <a:rPr lang="en-US" altLang="ja-JP" sz="1050" kern="100" dirty="0" smtClean="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smtClean="0">
                          <a:effectLst/>
                          <a:latin typeface="Segoe UI" panose="020B0502040204020203" pitchFamily="34" charset="0"/>
                          <a:cs typeface="Segoe UI" panose="020B0502040204020203" pitchFamily="34" charset="0"/>
                        </a:rPr>
                        <a:t>boto3, </a:t>
                      </a:r>
                      <a:r>
                        <a:rPr lang="en-US" altLang="ja-JP" sz="1050" dirty="0" err="1" smtClean="0">
                          <a:latin typeface="Segoe UI" panose="020B0502040204020203" pitchFamily="34" charset="0"/>
                          <a:cs typeface="Segoe UI" panose="020B0502040204020203" pitchFamily="34" charset="0"/>
                        </a:rPr>
                        <a:t>nmap-ncat</a:t>
                      </a:r>
                      <a:r>
                        <a:rPr lang="en-US" altLang="ja-JP" sz="1050" dirty="0" smtClean="0">
                          <a:latin typeface="Segoe UI" panose="020B0502040204020203" pitchFamily="34" charset="0"/>
                          <a:cs typeface="Segoe UI" panose="020B0502040204020203" pitchFamily="34" charset="0"/>
                        </a:rPr>
                        <a:t>,</a:t>
                      </a:r>
                      <a:r>
                        <a:rPr lang="ja-JP" altLang="en-US" sz="1050" dirty="0" smtClean="0">
                          <a:latin typeface="Segoe UI" panose="020B0502040204020203" pitchFamily="34" charset="0"/>
                          <a:cs typeface="Segoe UI" panose="020B0502040204020203" pitchFamily="34" charset="0"/>
                        </a:rPr>
                        <a:t> </a:t>
                      </a:r>
                      <a:r>
                        <a:rPr lang="en-US" altLang="ja-JP" sz="1050" dirty="0" err="1" smtClean="0">
                          <a:latin typeface="Segoe UI" panose="020B0502040204020203" pitchFamily="34" charset="0"/>
                          <a:cs typeface="Segoe UI" panose="020B0502040204020203" pitchFamily="34" charset="0"/>
                        </a:rPr>
                        <a:t>paramiko</a:t>
                      </a:r>
                      <a:endParaRPr lang="ja-JP" altLang="ja-JP" sz="1050" kern="100" dirty="0" smtClean="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8"/>
                  </a:ext>
                </a:extLst>
              </a:tr>
            </a:tbl>
          </a:graphicData>
        </a:graphic>
      </p:graphicFrame>
      <p:sp>
        <p:nvSpPr>
          <p:cNvPr id="8" name="テキスト ボックス 7"/>
          <p:cNvSpPr txBox="1"/>
          <p:nvPr/>
        </p:nvSpPr>
        <p:spPr>
          <a:xfrm>
            <a:off x="7387091" y="5519051"/>
            <a:ext cx="1835331" cy="246221"/>
          </a:xfrm>
          <a:prstGeom prst="rect">
            <a:avLst/>
          </a:prstGeom>
          <a:noFill/>
        </p:spPr>
        <p:txBody>
          <a:bodyPr wrap="square" rtlCol="0">
            <a:spAutoFit/>
          </a:bodyPr>
          <a:lstStyle/>
          <a:p>
            <a:pPr algn="just">
              <a:spcAft>
                <a:spcPts val="0"/>
              </a:spcAft>
            </a:pPr>
            <a:r>
              <a:rPr lang="en-US" altLang="ja-JP" sz="1000" kern="100" dirty="0" smtClean="0"/>
              <a:t>※ RHEL7,CentOS7</a:t>
            </a:r>
          </a:p>
        </p:txBody>
      </p:sp>
    </p:spTree>
    <p:extLst>
      <p:ext uri="{BB962C8B-B14F-4D97-AF65-F5344CB8AC3E}">
        <p14:creationId xmlns:p14="http://schemas.microsoft.com/office/powerpoint/2010/main" val="7994226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4.</a:t>
            </a:r>
            <a:r>
              <a:rPr lang="ja-JP" altLang="en-US" dirty="0"/>
              <a:t>　</a:t>
            </a:r>
            <a:r>
              <a:rPr lang="en-US" altLang="ja-JP" dirty="0" smtClean="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a:t>
            </a:r>
            <a:r>
              <a:rPr lang="ja-JP" altLang="en-US" dirty="0"/>
              <a:t>　動作確認</a:t>
            </a:r>
            <a:r>
              <a:rPr lang="ja-JP" altLang="en-US" dirty="0" smtClean="0"/>
              <a:t>（</a:t>
            </a:r>
            <a:r>
              <a:rPr lang="en-US" altLang="ja-JP" dirty="0" smtClean="0"/>
              <a:t>1/4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smtClean="0"/>
          </a:p>
          <a:p>
            <a:pPr lvl="0"/>
            <a:r>
              <a:rPr lang="en-US" altLang="ja-JP" dirty="0" smtClean="0"/>
              <a:t>URL</a:t>
            </a:r>
            <a:r>
              <a:rPr lang="ja-JP" altLang="en-US" dirty="0" smtClean="0"/>
              <a:t>接続</a:t>
            </a:r>
            <a:endParaRPr lang="en-US" altLang="ja-JP" dirty="0" smtClean="0"/>
          </a:p>
          <a:p>
            <a:pPr lvl="1"/>
            <a:r>
              <a:rPr lang="ja-JP" altLang="en-US" dirty="0" smtClean="0"/>
              <a:t>以下の</a:t>
            </a:r>
            <a:r>
              <a:rPr lang="en-US" altLang="ja-JP" dirty="0" smtClean="0"/>
              <a:t>URL</a:t>
            </a:r>
            <a:r>
              <a:rPr lang="ja-JP" altLang="en-US" dirty="0" smtClean="0"/>
              <a:t>よ</a:t>
            </a:r>
            <a:r>
              <a:rPr lang="ja-JP" altLang="en-US" dirty="0"/>
              <a:t>り</a:t>
            </a:r>
            <a:r>
              <a:rPr lang="ja-JP" altLang="en-US" dirty="0" smtClean="0"/>
              <a:t>、ログイン画面にアクセスしてください。</a:t>
            </a:r>
            <a:endParaRPr lang="en-US" altLang="ja-JP" dirty="0" smtClean="0"/>
          </a:p>
          <a:p>
            <a:pPr lvl="1"/>
            <a:r>
              <a:rPr lang="en-US" altLang="ja-JP" dirty="0" smtClean="0"/>
              <a:t>URL</a:t>
            </a:r>
            <a:r>
              <a:rPr lang="ja-JP" altLang="ja-JP" dirty="0"/>
              <a:t>：</a:t>
            </a:r>
            <a:r>
              <a:rPr lang="en-US" altLang="ja-JP" b="1" u="sng" dirty="0" smtClean="0">
                <a:solidFill>
                  <a:srgbClr val="FF0000"/>
                </a:solidFill>
              </a:rPr>
              <a:t>http://</a:t>
            </a:r>
            <a:r>
              <a:rPr lang="ja-JP" altLang="en-US" b="1" u="sng" dirty="0" smtClean="0">
                <a:solidFill>
                  <a:srgbClr val="FF0000"/>
                </a:solidFill>
              </a:rPr>
              <a:t>（サーバの</a:t>
            </a:r>
            <a:r>
              <a:rPr lang="en-US" altLang="ja-JP" b="1" u="sng" dirty="0" smtClean="0">
                <a:solidFill>
                  <a:srgbClr val="FF0000"/>
                </a:solidFill>
              </a:rPr>
              <a:t>IP</a:t>
            </a:r>
            <a:r>
              <a:rPr lang="ja-JP" altLang="en-US" b="1" u="sng" dirty="0" smtClean="0">
                <a:solidFill>
                  <a:srgbClr val="FF0000"/>
                </a:solidFill>
              </a:rPr>
              <a:t>アドレス）</a:t>
            </a:r>
            <a:endParaRPr lang="en-US" altLang="ja-JP" b="1" u="sng" dirty="0" smtClean="0">
              <a:solidFill>
                <a:srgbClr val="FF0000"/>
              </a:solidFill>
            </a:endParaRPr>
          </a:p>
          <a:p>
            <a:pPr marL="180000" lvl="1" indent="0">
              <a:buNone/>
            </a:pPr>
            <a:endParaRPr kumimoji="1" lang="en-US" altLang="ja-JP" dirty="0" smtClean="0"/>
          </a:p>
          <a:p>
            <a:pPr marL="180000" lvl="1" indent="0">
              <a:buNone/>
            </a:pPr>
            <a:r>
              <a:rPr kumimoji="1" lang="en-US" altLang="ja-JP" dirty="0" smtClean="0">
                <a:solidFill>
                  <a:srgbClr val="FF0000"/>
                </a:solidFill>
              </a:rPr>
              <a:t>※</a:t>
            </a:r>
            <a:r>
              <a:rPr lang="ja-JP" altLang="en-US" dirty="0" smtClean="0">
                <a:solidFill>
                  <a:srgbClr val="FF0000"/>
                </a:solidFill>
              </a:rPr>
              <a:t>インストール</a:t>
            </a:r>
            <a:r>
              <a:rPr lang="ja-JP" altLang="en-US" dirty="0">
                <a:solidFill>
                  <a:srgbClr val="FF0000"/>
                </a:solidFill>
              </a:rPr>
              <a:t>後</a:t>
            </a:r>
            <a:r>
              <a:rPr lang="ja-JP" altLang="en-US" dirty="0" smtClean="0">
                <a:solidFill>
                  <a:srgbClr val="FF0000"/>
                </a:solidFill>
              </a:rPr>
              <a:t>は、</a:t>
            </a:r>
            <a:r>
              <a:rPr lang="en-US" altLang="ja-JP" dirty="0" smtClean="0">
                <a:solidFill>
                  <a:srgbClr val="FF0000"/>
                </a:solidFill>
              </a:rPr>
              <a:t>HTTP</a:t>
            </a:r>
            <a:r>
              <a:rPr lang="ja-JP" altLang="en-US" dirty="0" smtClean="0">
                <a:solidFill>
                  <a:srgbClr val="FF0000"/>
                </a:solidFill>
              </a:rPr>
              <a:t>と</a:t>
            </a:r>
            <a:r>
              <a:rPr lang="en-US" altLang="ja-JP" dirty="0" smtClean="0">
                <a:solidFill>
                  <a:srgbClr val="FF0000"/>
                </a:solidFill>
              </a:rPr>
              <a:t>HTTPS</a:t>
            </a:r>
            <a:r>
              <a:rPr lang="ja-JP" altLang="en-US" dirty="0" smtClean="0">
                <a:solidFill>
                  <a:srgbClr val="FF0000"/>
                </a:solidFill>
              </a:rPr>
              <a:t>の両方のアクセスが可能です。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lang="en-US" altLang="ja-JP" dirty="0" smtClean="0">
                <a:solidFill>
                  <a:srgbClr val="FF0000"/>
                </a:solidFill>
              </a:rPr>
              <a:t>HTTP</a:t>
            </a:r>
            <a:r>
              <a:rPr lang="ja-JP" altLang="en-US" dirty="0" smtClean="0">
                <a:solidFill>
                  <a:srgbClr val="FF0000"/>
                </a:solidFill>
              </a:rPr>
              <a:t>はセキュリティ的に脆弱なので、</a:t>
            </a:r>
            <a:r>
              <a:rPr lang="en-US" altLang="ja-JP" dirty="0" smtClean="0">
                <a:solidFill>
                  <a:srgbClr val="FF0000"/>
                </a:solidFill>
              </a:rPr>
              <a:t>HTTPS</a:t>
            </a:r>
            <a:r>
              <a:rPr lang="ja-JP" altLang="en-US" dirty="0" smtClean="0">
                <a:solidFill>
                  <a:srgbClr val="FF0000"/>
                </a:solidFill>
              </a:rPr>
              <a:t>で</a:t>
            </a:r>
            <a:r>
              <a:rPr lang="ja-JP" altLang="en-US" dirty="0">
                <a:solidFill>
                  <a:srgbClr val="FF0000"/>
                </a:solidFill>
              </a:rPr>
              <a:t>の</a:t>
            </a:r>
            <a:r>
              <a:rPr lang="ja-JP" altLang="en-US" dirty="0" smtClean="0">
                <a:solidFill>
                  <a:srgbClr val="FF0000"/>
                </a:solidFill>
              </a:rPr>
              <a:t>アクセスを推奨します。</a:t>
            </a:r>
            <a:r>
              <a:rPr lang="en-US" altLang="ja-JP" dirty="0" smtClean="0">
                <a:solidFill>
                  <a:srgbClr val="FF0000"/>
                </a:solidFill>
              </a:rPr>
              <a:t/>
            </a:r>
            <a:br>
              <a:rPr lang="en-US" altLang="ja-JP" dirty="0" smtClean="0">
                <a:solidFill>
                  <a:srgbClr val="FF0000"/>
                </a:solidFill>
              </a:rPr>
            </a:br>
            <a:r>
              <a:rPr lang="ja-JP" altLang="en-US" dirty="0" smtClean="0">
                <a:solidFill>
                  <a:srgbClr val="FF0000"/>
                </a:solidFill>
              </a:rPr>
              <a:t>　</a:t>
            </a:r>
            <a:r>
              <a:rPr kumimoji="1" lang="en-US" altLang="ja-JP" dirty="0" smtClean="0">
                <a:solidFill>
                  <a:srgbClr val="FF0000"/>
                </a:solidFill>
              </a:rPr>
              <a:t>HTTPS</a:t>
            </a:r>
            <a:r>
              <a:rPr kumimoji="1" lang="ja-JP" altLang="en-US" dirty="0" smtClean="0">
                <a:solidFill>
                  <a:srgbClr val="FF0000"/>
                </a:solidFill>
              </a:rPr>
              <a:t>でのアクセス方法は、動作確認（</a:t>
            </a:r>
            <a:r>
              <a:rPr kumimoji="1" lang="en-US" altLang="ja-JP" dirty="0" smtClean="0">
                <a:solidFill>
                  <a:srgbClr val="FF0000"/>
                </a:solidFill>
              </a:rPr>
              <a:t>4/6</a:t>
            </a:r>
            <a:r>
              <a:rPr kumimoji="1" lang="ja-JP" altLang="en-US" dirty="0" smtClean="0">
                <a:solidFill>
                  <a:srgbClr val="FF0000"/>
                </a:solidFill>
              </a:rPr>
              <a:t>）</a:t>
            </a:r>
            <a:r>
              <a:rPr lang="ja-JP" altLang="en-US" dirty="0">
                <a:solidFill>
                  <a:srgbClr val="FF0000"/>
                </a:solidFill>
              </a:rPr>
              <a:t>以降</a:t>
            </a:r>
            <a:r>
              <a:rPr kumimoji="1" lang="ja-JP" altLang="en-US" dirty="0" smtClean="0">
                <a:solidFill>
                  <a:srgbClr val="FF0000"/>
                </a:solidFill>
              </a:rPr>
              <a:t>を確認してください。</a:t>
            </a:r>
            <a:endParaRPr kumimoji="1" lang="en-US" altLang="ja-JP" dirty="0" smtClean="0">
              <a:solidFill>
                <a:srgbClr val="FF0000"/>
              </a:solidFill>
            </a:endParaRPr>
          </a:p>
          <a:p>
            <a:pPr lvl="1"/>
            <a:endParaRPr lang="en-US" altLang="ja-JP" dirty="0"/>
          </a:p>
          <a:p>
            <a:pPr lvl="0"/>
            <a:r>
              <a:rPr lang="ja-JP" altLang="en-US" dirty="0" smtClean="0"/>
              <a:t>ログイン</a:t>
            </a:r>
            <a:endParaRPr lang="en-US" altLang="ja-JP" dirty="0" smtClean="0"/>
          </a:p>
          <a:p>
            <a:pPr lvl="1"/>
            <a:r>
              <a:rPr lang="en-US" altLang="ja-JP" dirty="0" smtClean="0"/>
              <a:t>ITA</a:t>
            </a:r>
            <a:r>
              <a:rPr lang="ja-JP" altLang="ja-JP" dirty="0" smtClean="0"/>
              <a:t>の</a:t>
            </a:r>
            <a:r>
              <a:rPr lang="ja-JP" altLang="ja-JP" dirty="0"/>
              <a:t>ログイン画面が表示</a:t>
            </a:r>
            <a:r>
              <a:rPr lang="ja-JP" altLang="ja-JP" dirty="0" smtClean="0"/>
              <a:t>されたら</a:t>
            </a:r>
            <a:r>
              <a:rPr lang="ja-JP" altLang="ja-JP" dirty="0"/>
              <a:t>、指定のログイン</a:t>
            </a:r>
            <a:r>
              <a:rPr lang="en-US" altLang="ja-JP" dirty="0"/>
              <a:t>ID</a:t>
            </a:r>
            <a:r>
              <a:rPr lang="ja-JP" altLang="ja-JP" dirty="0"/>
              <a:t>、初期パスワードを入力</a:t>
            </a:r>
            <a:r>
              <a:rPr lang="ja-JP" altLang="ja-JP" dirty="0" smtClean="0"/>
              <a:t>して、</a:t>
            </a:r>
            <a:r>
              <a:rPr lang="en-US" altLang="ja-JP" dirty="0" smtClean="0"/>
              <a:t>[</a:t>
            </a:r>
            <a:r>
              <a:rPr lang="ja-JP" altLang="ja-JP" dirty="0" smtClean="0"/>
              <a:t>ログイン</a:t>
            </a:r>
            <a:r>
              <a:rPr lang="en-US" altLang="ja-JP" dirty="0" smtClean="0"/>
              <a:t>]</a:t>
            </a:r>
            <a:r>
              <a:rPr lang="ja-JP" altLang="ja-JP" dirty="0" smtClean="0"/>
              <a:t>ボタンをクリックしてください。</a:t>
            </a:r>
          </a:p>
          <a:p>
            <a:pPr marL="180000" lvl="1" indent="0">
              <a:buNone/>
            </a:pPr>
            <a:r>
              <a:rPr lang="ja-JP" altLang="ja-JP" dirty="0"/>
              <a:t>　　・ログイン</a:t>
            </a:r>
            <a:r>
              <a:rPr lang="en-US" altLang="ja-JP" dirty="0"/>
              <a:t>ID</a:t>
            </a:r>
            <a:r>
              <a:rPr lang="ja-JP" altLang="ja-JP" dirty="0"/>
              <a:t>　　</a:t>
            </a:r>
            <a:r>
              <a:rPr lang="ja-JP" altLang="ja-JP" dirty="0" smtClean="0"/>
              <a:t>：</a:t>
            </a:r>
            <a:r>
              <a:rPr lang="ja-JP" altLang="en-US" dirty="0" smtClean="0"/>
              <a:t> </a:t>
            </a:r>
            <a:r>
              <a:rPr lang="en-US" altLang="ja-JP" dirty="0" smtClean="0"/>
              <a:t>administrator</a:t>
            </a:r>
            <a:endParaRPr lang="ja-JP" altLang="ja-JP" dirty="0"/>
          </a:p>
          <a:p>
            <a:pPr marL="180000" lvl="1" indent="0">
              <a:buNone/>
            </a:pPr>
            <a:r>
              <a:rPr lang="ja-JP" altLang="ja-JP" dirty="0"/>
              <a:t>　　・初期パスワード ： </a:t>
            </a:r>
            <a:r>
              <a:rPr lang="en-US" altLang="ja-JP" dirty="0" smtClean="0"/>
              <a:t>password</a:t>
            </a:r>
          </a:p>
          <a:p>
            <a:pPr marL="180000" lvl="1" indent="0">
              <a:buNone/>
            </a:pPr>
            <a:endParaRPr lang="ja-JP" altLang="ja-JP" dirty="0"/>
          </a:p>
          <a:p>
            <a:pPr lvl="1"/>
            <a:r>
              <a:rPr lang="ja-JP" altLang="ja-JP" dirty="0" smtClean="0"/>
              <a:t>インストール後</a:t>
            </a:r>
            <a:r>
              <a:rPr lang="ja-JP" altLang="ja-JP" dirty="0"/>
              <a:t>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smtClean="0"/>
          </a:p>
        </p:txBody>
      </p:sp>
    </p:spTree>
    <p:extLst>
      <p:ext uri="{BB962C8B-B14F-4D97-AF65-F5344CB8AC3E}">
        <p14:creationId xmlns:p14="http://schemas.microsoft.com/office/powerpoint/2010/main" val="31394460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smtClean="0"/>
              <a:t>4.2</a:t>
            </a:r>
            <a:r>
              <a:rPr lang="ja-JP" altLang="en-US" dirty="0"/>
              <a:t>　動作確認</a:t>
            </a:r>
            <a:r>
              <a:rPr lang="ja-JP" altLang="en-US" dirty="0" smtClean="0"/>
              <a:t>（</a:t>
            </a:r>
            <a:r>
              <a:rPr lang="en-US" altLang="ja-JP" dirty="0" smtClean="0"/>
              <a:t>2/4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smtClean="0"/>
              <a:t>ITA</a:t>
            </a:r>
            <a:r>
              <a:rPr kumimoji="1" lang="ja-JP" altLang="en-US" dirty="0" smtClean="0"/>
              <a:t>ログイン画面</a:t>
            </a:r>
            <a:endParaRPr kumimoji="1" lang="en-US" altLang="ja-JP" dirty="0" smtClean="0"/>
          </a:p>
          <a:p>
            <a:pPr lvl="1"/>
            <a:r>
              <a:rPr lang="ja-JP" altLang="en-US" dirty="0" smtClean="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smtClean="0">
                <a:solidFill>
                  <a:srgbClr val="FF0000"/>
                </a:solidFill>
              </a:rPr>
              <a:t>ID</a:t>
            </a:r>
            <a:r>
              <a:rPr lang="ja-JP" altLang="en-US" sz="1000" dirty="0" smtClean="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6505385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4.3</a:t>
            </a:r>
            <a:r>
              <a:rPr lang="ja-JP" altLang="en-US" dirty="0"/>
              <a:t>　動作確認</a:t>
            </a:r>
            <a:r>
              <a:rPr lang="ja-JP" altLang="en-US" dirty="0" smtClean="0"/>
              <a:t>（</a:t>
            </a:r>
            <a:r>
              <a:rPr lang="en-US" altLang="ja-JP" dirty="0" smtClean="0"/>
              <a:t>3/4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a:t>
            </a:r>
            <a:r>
              <a:rPr lang="ja-JP" altLang="ja-JP" dirty="0" smtClean="0"/>
              <a:t>確認</a:t>
            </a:r>
            <a:endParaRPr lang="en-US" altLang="ja-JP" dirty="0" smtClean="0"/>
          </a:p>
          <a:p>
            <a:pPr lvl="1"/>
            <a:r>
              <a:rPr lang="ja-JP" altLang="en-US" dirty="0" smtClean="0"/>
              <a:t>ログイン後、</a:t>
            </a:r>
            <a:r>
              <a:rPr lang="ja-JP" altLang="ja-JP" dirty="0" smtClean="0"/>
              <a:t>以下</a:t>
            </a:r>
            <a:r>
              <a:rPr lang="ja-JP" altLang="ja-JP" dirty="0"/>
              <a:t>の</a:t>
            </a:r>
            <a:r>
              <a:rPr lang="ja-JP" altLang="ja-JP" dirty="0" smtClean="0"/>
              <a:t>メニューが正常</a:t>
            </a:r>
            <a:r>
              <a:rPr lang="ja-JP" altLang="ja-JP" dirty="0"/>
              <a:t>に</a:t>
            </a:r>
            <a:r>
              <a:rPr lang="ja-JP" altLang="ja-JP" dirty="0" smtClean="0"/>
              <a:t>表示され</a:t>
            </a:r>
            <a:r>
              <a:rPr lang="ja-JP" altLang="en-US" dirty="0" smtClean="0"/>
              <a:t>てい</a:t>
            </a:r>
            <a:r>
              <a:rPr lang="ja-JP" altLang="ja-JP" dirty="0" smtClean="0"/>
              <a:t>る</a:t>
            </a:r>
            <a:r>
              <a:rPr lang="ja-JP" altLang="ja-JP" dirty="0"/>
              <a:t>ことを確認してください。</a:t>
            </a:r>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dirty="0"/>
          </a:p>
          <a:p>
            <a:pPr marL="180000" lvl="1" indent="0">
              <a:buNone/>
            </a:pPr>
            <a:endParaRPr kumimoji="1" lang="en-US" altLang="ja-JP" dirty="0" smtClean="0"/>
          </a:p>
          <a:p>
            <a:pPr marL="180000" lvl="1" indent="0">
              <a:buNone/>
            </a:pPr>
            <a:endParaRPr kumimoji="1" lang="en-US" altLang="ja-JP" dirty="0" smtClean="0"/>
          </a:p>
        </p:txBody>
      </p:sp>
      <p:graphicFrame>
        <p:nvGraphicFramePr>
          <p:cNvPr id="6" name="表 5"/>
          <p:cNvGraphicFramePr>
            <a:graphicFrameLocks noGrp="1"/>
          </p:cNvGraphicFramePr>
          <p:nvPr>
            <p:extLst>
              <p:ext uri="{D42A27DB-BD31-4B8C-83A1-F6EECF244321}">
                <p14:modId xmlns:p14="http://schemas.microsoft.com/office/powerpoint/2010/main" val="3740882229"/>
              </p:ext>
            </p:extLst>
          </p:nvPr>
        </p:nvGraphicFramePr>
        <p:xfrm>
          <a:off x="1403557" y="4047081"/>
          <a:ext cx="6298666" cy="2487819"/>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325703">
                <a:tc>
                  <a:txBody>
                    <a:bodyPr/>
                    <a:lstStyle/>
                    <a:p>
                      <a:pPr algn="ctr">
                        <a:spcAft>
                          <a:spcPts val="0"/>
                        </a:spcAft>
                      </a:pPr>
                      <a:r>
                        <a:rPr lang="ja-JP" sz="105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メニュー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96556">
                <a:tc rowSpan="5">
                  <a:txBody>
                    <a:bodyPr/>
                    <a:lstStyle/>
                    <a:p>
                      <a:pPr algn="l">
                        <a:spcAft>
                          <a:spcPts val="0"/>
                        </a:spcAft>
                      </a:pPr>
                      <a:r>
                        <a:rPr lang="en-US" altLang="ja-JP" sz="1050" kern="100" dirty="0" smtClean="0">
                          <a:effectLst/>
                        </a:rPr>
                        <a:t>ITA</a:t>
                      </a:r>
                      <a:r>
                        <a:rPr lang="ja-JP" sz="1050" kern="100" dirty="0" smtClean="0">
                          <a:effectLst/>
                        </a:rPr>
                        <a:t>本体</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1050" kern="100" dirty="0">
                          <a:effectLst/>
                        </a:rPr>
                        <a:t>管理コンソール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96556">
                <a:tc vMerge="1">
                  <a:txBody>
                    <a:bodyPr/>
                    <a:lstStyle/>
                    <a:p>
                      <a:endParaRPr kumimoji="1" lang="ja-JP" altLang="en-US"/>
                    </a:p>
                  </a:txBody>
                  <a:tcPr/>
                </a:tc>
                <a:tc>
                  <a:txBody>
                    <a:bodyPr/>
                    <a:lstStyle/>
                    <a:p>
                      <a:pPr algn="l">
                        <a:spcAft>
                          <a:spcPts val="0"/>
                        </a:spcAft>
                      </a:pPr>
                      <a:r>
                        <a:rPr lang="ja-JP" sz="1050" kern="100" dirty="0">
                          <a:effectLst/>
                        </a:rPr>
                        <a:t>基本</a:t>
                      </a:r>
                      <a:r>
                        <a:rPr lang="ja-JP" sz="1050" kern="100" dirty="0" smtClean="0">
                          <a:effectLst/>
                        </a:rPr>
                        <a:t>コンソール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1050" kern="100" dirty="0" smtClean="0">
                          <a:solidFill>
                            <a:schemeClr val="dk1"/>
                          </a:solidFill>
                          <a:effectLst/>
                          <a:latin typeface="+mn-lt"/>
                          <a:ea typeface="+mn-ea"/>
                          <a:cs typeface="+mn-cs"/>
                        </a:rPr>
                        <a:t>エクスポート</a:t>
                      </a:r>
                      <a:r>
                        <a:rPr kumimoji="1" lang="en-US" altLang="ja-JP" sz="1050" kern="100" dirty="0" smtClean="0">
                          <a:solidFill>
                            <a:schemeClr val="dk1"/>
                          </a:solidFill>
                          <a:effectLst/>
                          <a:latin typeface="+mn-lt"/>
                          <a:ea typeface="+mn-ea"/>
                          <a:cs typeface="+mn-cs"/>
                        </a:rPr>
                        <a:t>/</a:t>
                      </a:r>
                      <a:r>
                        <a:rPr kumimoji="1" lang="ja-JP" altLang="en-US" sz="1050" kern="100" dirty="0" smtClean="0">
                          <a:solidFill>
                            <a:schemeClr val="dk1"/>
                          </a:solidFill>
                          <a:effectLst/>
                          <a:latin typeface="+mn-lt"/>
                          <a:ea typeface="+mn-ea"/>
                          <a:cs typeface="+mn-cs"/>
                        </a:rPr>
                        <a:t>インポート</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Symphony</a:t>
                      </a:r>
                      <a:endParaRPr kumimoji="1" lang="ja-JP" altLang="ja-JP" sz="105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196556">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1050" kern="100" dirty="0" smtClean="0">
                          <a:solidFill>
                            <a:schemeClr val="dk1"/>
                          </a:solidFill>
                          <a:effectLst/>
                          <a:latin typeface="+mn-lt"/>
                          <a:ea typeface="+mn-ea"/>
                          <a:cs typeface="+mn-cs"/>
                        </a:rPr>
                        <a:t>Conductor</a:t>
                      </a:r>
                      <a:endParaRPr kumimoji="1" lang="ja-JP" altLang="ja-JP" sz="105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196556">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rPr>
                        <a:t>メニュー</a:t>
                      </a:r>
                      <a:r>
                        <a:rPr lang="ja-JP" sz="1050" kern="10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196556">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1050" kern="100" dirty="0" smtClean="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105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196556">
                <a:tc rowSpan="4">
                  <a:txBody>
                    <a:bodyPr/>
                    <a:lstStyle/>
                    <a:p>
                      <a:pPr algn="l">
                        <a:spcAft>
                          <a:spcPts val="0"/>
                        </a:spcAft>
                      </a:pPr>
                      <a:r>
                        <a:rPr lang="en-US" sz="1050" kern="100" dirty="0">
                          <a:effectLst/>
                        </a:rPr>
                        <a:t>Ansible </a:t>
                      </a:r>
                      <a:r>
                        <a:rPr lang="ja-JP" sz="105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1050" kern="100" dirty="0">
                          <a:effectLst/>
                        </a:rPr>
                        <a:t>Ansible</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196556">
                <a:tc vMerge="1">
                  <a:txBody>
                    <a:bodyPr/>
                    <a:lstStyle/>
                    <a:p>
                      <a:endParaRPr kumimoji="1" lang="ja-JP" altLang="en-US"/>
                    </a:p>
                  </a:txBody>
                  <a:tcPr/>
                </a:tc>
                <a:tc>
                  <a:txBody>
                    <a:bodyPr/>
                    <a:lstStyle/>
                    <a:p>
                      <a:pPr algn="l">
                        <a:spcAft>
                          <a:spcPts val="0"/>
                        </a:spcAft>
                      </a:pPr>
                      <a:r>
                        <a:rPr lang="en-US" sz="1050" kern="100" dirty="0">
                          <a:effectLst/>
                        </a:rPr>
                        <a:t>Ansible-Pioneer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196556">
                <a:tc vMerge="1">
                  <a:txBody>
                    <a:bodyPr/>
                    <a:lstStyle/>
                    <a:p>
                      <a:endParaRPr kumimoji="1" lang="ja-JP" altLang="en-US"/>
                    </a:p>
                  </a:txBody>
                  <a:tcPr/>
                </a:tc>
                <a:tc>
                  <a:txBody>
                    <a:bodyPr/>
                    <a:lstStyle/>
                    <a:p>
                      <a:pPr algn="l">
                        <a:spcAft>
                          <a:spcPts val="0"/>
                        </a:spcAft>
                      </a:pPr>
                      <a:r>
                        <a:rPr lang="en-US" sz="1050" kern="100" dirty="0">
                          <a:effectLst/>
                        </a:rPr>
                        <a:t>Ansible-LegacyRole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bl>
          </a:graphicData>
        </a:graphic>
      </p:graphicFrame>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060" y="1618971"/>
            <a:ext cx="6311163" cy="2346398"/>
          </a:xfrm>
          <a:prstGeom prst="rect">
            <a:avLst/>
          </a:prstGeom>
        </p:spPr>
      </p:pic>
    </p:spTree>
    <p:extLst>
      <p:ext uri="{BB962C8B-B14F-4D97-AF65-F5344CB8AC3E}">
        <p14:creationId xmlns:p14="http://schemas.microsoft.com/office/powerpoint/2010/main" val="810859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4.4</a:t>
            </a:r>
            <a:r>
              <a:rPr lang="ja-JP" altLang="en-US" dirty="0"/>
              <a:t>　</a:t>
            </a:r>
            <a:r>
              <a:rPr lang="ja-JP" altLang="en-US" dirty="0" smtClean="0"/>
              <a:t>動作確認（</a:t>
            </a:r>
            <a:r>
              <a:rPr lang="en-US" altLang="ja-JP" dirty="0" smtClean="0"/>
              <a:t>4/4</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smtClean="0"/>
              <a:t>HTTPS</a:t>
            </a:r>
            <a:r>
              <a:rPr lang="ja-JP" altLang="en-US" dirty="0" smtClean="0"/>
              <a:t>でアクセスするための準備作業</a:t>
            </a:r>
            <a:endParaRPr lang="en-US" altLang="ja-JP" dirty="0" smtClean="0"/>
          </a:p>
          <a:p>
            <a:pPr marL="180000" lvl="1" indent="0">
              <a:buNone/>
            </a:pPr>
            <a:endParaRPr lang="en-US" altLang="ja-JP" dirty="0"/>
          </a:p>
          <a:p>
            <a:pPr lvl="1"/>
            <a:r>
              <a:rPr lang="ja-JP" altLang="en-US" dirty="0" smtClean="0"/>
              <a:t>アンサーファイルの「</a:t>
            </a:r>
            <a:r>
              <a:rPr lang="en-US" altLang="ja-JP" dirty="0" err="1" smtClean="0"/>
              <a:t>ita_domain</a:t>
            </a:r>
            <a:r>
              <a:rPr lang="ja-JP" altLang="en-US" dirty="0" smtClean="0"/>
              <a:t>」に設定したホスト名をご使用の環境の</a:t>
            </a:r>
            <a:r>
              <a:rPr lang="en-US" altLang="ja-JP" dirty="0" smtClean="0"/>
              <a:t>DNS</a:t>
            </a:r>
            <a:r>
              <a:rPr lang="ja-JP" altLang="en-US" dirty="0" smtClean="0"/>
              <a:t>サーバまたは操作端末の</a:t>
            </a:r>
            <a:r>
              <a:rPr lang="en-US" altLang="ja-JP" dirty="0" smtClean="0"/>
              <a:t>hosts</a:t>
            </a:r>
            <a:r>
              <a:rPr lang="ja-JP" altLang="en-US" dirty="0" err="1" smtClean="0"/>
              <a:t>に登</a:t>
            </a:r>
            <a:r>
              <a:rPr lang="ja-JP" altLang="en-US" dirty="0" smtClean="0"/>
              <a:t>録してください。</a:t>
            </a:r>
            <a:endParaRPr lang="ja-JP" altLang="en-US" dirty="0"/>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r>
              <a:rPr lang="en-US" altLang="ja-JP" dirty="0"/>
              <a:t/>
            </a:r>
            <a:br>
              <a:rPr lang="en-US" altLang="ja-JP" dirty="0"/>
            </a:br>
            <a:r>
              <a:rPr lang="ja-JP" altLang="en-US" dirty="0" smtClean="0"/>
              <a:t>ユーザ指定のサーバ証明書を使用して</a:t>
            </a:r>
            <a:r>
              <a:rPr lang="ja-JP" altLang="en-US" dirty="0"/>
              <a:t>ない</a:t>
            </a:r>
            <a:r>
              <a:rPr lang="ja-JP" altLang="en-US" dirty="0" smtClean="0"/>
              <a:t>場合、サーバ</a:t>
            </a:r>
            <a:r>
              <a:rPr lang="ja-JP" altLang="ja-JP" dirty="0"/>
              <a:t>証明書は</a:t>
            </a:r>
            <a:r>
              <a:rPr lang="en-US" altLang="ja-JP" dirty="0"/>
              <a:t>ITA</a:t>
            </a:r>
            <a:r>
              <a:rPr lang="ja-JP" altLang="ja-JP" dirty="0"/>
              <a:t>インストールパッケージの以下のパスに格納されています</a:t>
            </a:r>
            <a:r>
              <a:rPr lang="ja-JP" altLang="ja-JP" dirty="0" smtClean="0"/>
              <a:t>。</a:t>
            </a:r>
            <a:endParaRPr lang="en-US" altLang="ja-JP" dirty="0" smtClean="0"/>
          </a:p>
          <a:p>
            <a:pPr marL="180000" lvl="1" indent="0">
              <a:buNone/>
            </a:pPr>
            <a:endParaRPr lang="en-US" altLang="ja-JP" sz="1400" dirty="0"/>
          </a:p>
          <a:p>
            <a:pPr lvl="1"/>
            <a:endParaRPr lang="en-US" altLang="ja-JP" sz="1400" dirty="0" smtClean="0"/>
          </a:p>
          <a:p>
            <a:pPr lvl="1"/>
            <a:endParaRPr lang="en-US" altLang="ja-JP" sz="1400" dirty="0"/>
          </a:p>
          <a:p>
            <a:pPr lvl="1"/>
            <a:endParaRPr lang="en-US" altLang="ja-JP" sz="1400" dirty="0" smtClean="0"/>
          </a:p>
          <a:p>
            <a:pPr lvl="1"/>
            <a:endParaRPr lang="en-US" altLang="ja-JP" sz="1400" dirty="0" smtClean="0"/>
          </a:p>
          <a:p>
            <a:pPr lvl="1"/>
            <a:r>
              <a:rPr lang="en-US" altLang="ja-JP" dirty="0"/>
              <a:t>Web</a:t>
            </a:r>
            <a:r>
              <a:rPr lang="ja-JP" altLang="ja-JP" dirty="0"/>
              <a:t>ブラウザに証明書のインポートをしてください</a:t>
            </a:r>
            <a:r>
              <a:rPr lang="ja-JP" altLang="ja-JP" dirty="0" smtClean="0"/>
              <a:t>。</a:t>
            </a:r>
            <a:endParaRPr lang="en-US" altLang="ja-JP" dirty="0" smtClean="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3441260493"/>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smtClean="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etc</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pki</a:t>
                      </a:r>
                      <a:r>
                        <a:rPr lang="en-US" altLang="ja-JP" sz="1100" b="0" kern="100" dirty="0" smtClean="0">
                          <a:solidFill>
                            <a:schemeClr val="tx1"/>
                          </a:solidFill>
                          <a:effectLst/>
                          <a:latin typeface="+mn-ea"/>
                          <a:ea typeface="+mn-ea"/>
                          <a:cs typeface="Times New Roman" panose="02020603050405020304" pitchFamily="18" charset="0"/>
                        </a:rPr>
                        <a:t>/</a:t>
                      </a:r>
                      <a:r>
                        <a:rPr lang="en-US" altLang="ja-JP" sz="1100" b="0" kern="100" dirty="0" err="1" smtClean="0">
                          <a:solidFill>
                            <a:schemeClr val="tx1"/>
                          </a:solidFill>
                          <a:effectLst/>
                          <a:latin typeface="+mn-ea"/>
                          <a:ea typeface="+mn-ea"/>
                          <a:cs typeface="Times New Roman" panose="02020603050405020304" pitchFamily="18" charset="0"/>
                        </a:rPr>
                        <a:t>tls</a:t>
                      </a:r>
                      <a:r>
                        <a:rPr lang="en-US" altLang="ja-JP" sz="1100" b="0" kern="100" dirty="0" smtClean="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smtClean="0">
                          <a:effectLst/>
                          <a:latin typeface="+mn-ea"/>
                          <a:ea typeface="+mn-ea"/>
                          <a:cs typeface="Times New Roman" panose="02020603050405020304" pitchFamily="18" charset="0"/>
                        </a:rPr>
                        <a:t>[</a:t>
                      </a:r>
                      <a:r>
                        <a:rPr lang="ja-JP" altLang="en-US" sz="1100" kern="100" dirty="0" smtClean="0">
                          <a:effectLst/>
                          <a:latin typeface="+mn-ea"/>
                          <a:ea typeface="+mn-ea"/>
                          <a:cs typeface="Times New Roman" panose="02020603050405020304" pitchFamily="18" charset="0"/>
                        </a:rPr>
                        <a:t>アンサーファイルの</a:t>
                      </a:r>
                      <a:r>
                        <a:rPr lang="en-US" altLang="ja-JP" sz="1100" kern="100" dirty="0" err="1" smtClean="0">
                          <a:effectLst/>
                          <a:latin typeface="+mn-ea"/>
                          <a:ea typeface="+mn-ea"/>
                          <a:cs typeface="Times New Roman" panose="02020603050405020304" pitchFamily="18" charset="0"/>
                        </a:rPr>
                        <a:t>ita_domain</a:t>
                      </a:r>
                      <a:r>
                        <a:rPr lang="ja-JP" altLang="en-US" sz="1100" kern="100" dirty="0" smtClean="0">
                          <a:effectLst/>
                          <a:latin typeface="+mn-ea"/>
                          <a:ea typeface="+mn-ea"/>
                          <a:cs typeface="Times New Roman" panose="02020603050405020304" pitchFamily="18" charset="0"/>
                        </a:rPr>
                        <a:t>に設定したホスト名</a:t>
                      </a:r>
                      <a:r>
                        <a:rPr lang="en-US" altLang="ja-JP" sz="1100" kern="100" dirty="0" smtClean="0">
                          <a:effectLst/>
                          <a:latin typeface="+mn-ea"/>
                          <a:ea typeface="+mn-ea"/>
                          <a:cs typeface="Times New Roman" panose="02020603050405020304" pitchFamily="18" charset="0"/>
                        </a:rPr>
                        <a:t>].</a:t>
                      </a:r>
                      <a:r>
                        <a:rPr lang="en-US" altLang="ja-JP" sz="1100" kern="100" dirty="0" err="1" smtClean="0">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smtClean="0"/>
              <a:t>※</a:t>
            </a:r>
            <a:r>
              <a:rPr kumimoji="1" lang="ja-JP" altLang="en-US" sz="1200" dirty="0" smtClean="0"/>
              <a:t>ユーザ指定のサーバ証明書を使用する場合はアンサーファイルの「</a:t>
            </a:r>
            <a:r>
              <a:rPr lang="en-US" altLang="ja-JP" sz="1200" kern="100" dirty="0" err="1" smtClean="0">
                <a:latin typeface="+mn-ea"/>
                <a:cs typeface="Times New Roman" panose="02020603050405020304" pitchFamily="18" charset="0"/>
              </a:rPr>
              <a:t>certificate_path</a:t>
            </a:r>
            <a:r>
              <a:rPr lang="ja-JP" altLang="en-US" sz="1200" kern="100" dirty="0" smtClean="0">
                <a:latin typeface="+mn-ea"/>
                <a:cs typeface="Times New Roman" panose="02020603050405020304" pitchFamily="18" charset="0"/>
              </a:rPr>
              <a:t>」に設定した</a:t>
            </a:r>
            <a:endParaRPr lang="en-US" altLang="ja-JP" sz="1200" kern="100" dirty="0" smtClean="0">
              <a:latin typeface="+mn-ea"/>
              <a:cs typeface="Times New Roman" panose="02020603050405020304" pitchFamily="18" charset="0"/>
            </a:endParaRPr>
          </a:p>
          <a:p>
            <a:r>
              <a:rPr lang="ja-JP" altLang="en-US" sz="1200" kern="100" dirty="0" smtClean="0">
                <a:latin typeface="+mn-ea"/>
                <a:cs typeface="Times New Roman" panose="02020603050405020304" pitchFamily="18" charset="0"/>
              </a:rPr>
              <a:t>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21220751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5.</a:t>
            </a:r>
            <a:r>
              <a:rPr lang="ja-JP" altLang="en-US" dirty="0"/>
              <a:t>　</a:t>
            </a:r>
            <a:r>
              <a:rPr lang="ja-JP" altLang="en-US" dirty="0" smtClean="0"/>
              <a:t>参考</a:t>
            </a:r>
            <a:endParaRPr kumimoji="1" lang="ja-JP" altLang="en-US" dirty="0"/>
          </a:p>
        </p:txBody>
      </p:sp>
    </p:spTree>
    <p:extLst>
      <p:ext uri="{BB962C8B-B14F-4D97-AF65-F5344CB8AC3E}">
        <p14:creationId xmlns:p14="http://schemas.microsoft.com/office/powerpoint/2010/main" val="256055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a:t>
            </a:r>
            <a:r>
              <a:rPr lang="ja-JP" altLang="en-US" dirty="0" smtClean="0"/>
              <a:t>　参考（</a:t>
            </a:r>
            <a:r>
              <a:rPr lang="en-US" altLang="ja-JP" dirty="0" smtClean="0"/>
              <a:t>1/2</a:t>
            </a:r>
            <a:r>
              <a:rPr lang="ja-JP" altLang="en-US" dirty="0" smtClean="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smtClean="0"/>
              <a:t>HTTP</a:t>
            </a:r>
            <a:r>
              <a:rPr lang="ja-JP" altLang="en-US" dirty="0" smtClean="0"/>
              <a:t>または</a:t>
            </a:r>
            <a:r>
              <a:rPr lang="en-US" altLang="ja-JP" dirty="0" smtClean="0"/>
              <a:t>HTTPS</a:t>
            </a:r>
            <a:r>
              <a:rPr lang="ja-JP" altLang="en-US" dirty="0" smtClean="0"/>
              <a:t>アクセスの制限</a:t>
            </a:r>
            <a:endParaRPr lang="en-US" altLang="ja-JP" dirty="0"/>
          </a:p>
          <a:p>
            <a:pPr marL="180000" lvl="1" indent="0">
              <a:buNone/>
            </a:pPr>
            <a:r>
              <a:rPr lang="en-US" altLang="ja-JP" dirty="0" smtClean="0"/>
              <a:t>HTTP</a:t>
            </a:r>
            <a:r>
              <a:rPr lang="ja-JP" altLang="en-US" dirty="0" smtClean="0"/>
              <a:t>または</a:t>
            </a:r>
            <a:r>
              <a:rPr lang="en-US" altLang="ja-JP" dirty="0" smtClean="0"/>
              <a:t>HTTPS</a:t>
            </a:r>
            <a:r>
              <a:rPr lang="ja-JP" altLang="en-US" dirty="0" smtClean="0"/>
              <a:t>アクセスを制限する</a:t>
            </a:r>
            <a:r>
              <a:rPr lang="ja-JP" altLang="en-US" dirty="0"/>
              <a:t>場合は、</a:t>
            </a:r>
            <a:r>
              <a:rPr lang="ja-JP" altLang="ja-JP" dirty="0"/>
              <a:t>以下の</a:t>
            </a:r>
            <a:r>
              <a:rPr lang="ja-JP" altLang="en-US" dirty="0"/>
              <a:t>手順を実施してください</a:t>
            </a:r>
            <a:r>
              <a:rPr lang="ja-JP" altLang="en-US" dirty="0" smtClean="0"/>
              <a:t>。</a:t>
            </a:r>
            <a:endParaRPr lang="en-US" altLang="ja-JP" dirty="0" smtClean="0"/>
          </a:p>
          <a:p>
            <a:pPr marL="180000" lvl="1" indent="0">
              <a:buNone/>
            </a:pPr>
            <a:endParaRPr lang="en-US" altLang="ja-JP" dirty="0"/>
          </a:p>
          <a:p>
            <a:pPr lvl="1"/>
            <a:r>
              <a:rPr lang="ja-JP" altLang="en-US" dirty="0" smtClean="0"/>
              <a:t>ファイル「</a:t>
            </a:r>
            <a:r>
              <a:rPr lang="en-US" altLang="ja-JP" dirty="0" smtClean="0"/>
              <a:t>/</a:t>
            </a:r>
            <a:r>
              <a:rPr lang="en-US" altLang="ja-JP" dirty="0" err="1" smtClean="0"/>
              <a:t>etc</a:t>
            </a:r>
            <a:r>
              <a:rPr lang="en-US" altLang="ja-JP" dirty="0" smtClean="0"/>
              <a:t>/</a:t>
            </a:r>
            <a:r>
              <a:rPr lang="en-US" altLang="ja-JP" dirty="0" err="1" smtClean="0"/>
              <a:t>httpd</a:t>
            </a:r>
            <a:r>
              <a:rPr lang="en-US" altLang="ja-JP" dirty="0" smtClean="0"/>
              <a:t>/</a:t>
            </a:r>
            <a:r>
              <a:rPr lang="en-US" altLang="ja-JP" dirty="0" err="1" smtClean="0"/>
              <a:t>conf.d</a:t>
            </a:r>
            <a:r>
              <a:rPr lang="en-US" altLang="ja-JP" dirty="0" smtClean="0"/>
              <a:t>/</a:t>
            </a:r>
            <a:r>
              <a:rPr lang="en-US" altLang="ja-JP" dirty="0" err="1" smtClean="0"/>
              <a:t>vhosts_exastro</a:t>
            </a:r>
            <a:r>
              <a:rPr lang="en-US" altLang="ja-JP" dirty="0" smtClean="0"/>
              <a:t>-it-</a:t>
            </a:r>
            <a:r>
              <a:rPr lang="en-US" altLang="ja-JP" dirty="0" err="1" smtClean="0"/>
              <a:t>automation.conf</a:t>
            </a:r>
            <a:r>
              <a:rPr lang="ja-JP" altLang="en-US" dirty="0" smtClean="0"/>
              <a:t>」を編集する。</a:t>
            </a:r>
            <a:r>
              <a:rPr lang="en-US" altLang="ja-JP" dirty="0" smtClean="0"/>
              <a:t/>
            </a:r>
            <a:br>
              <a:rPr lang="en-US" altLang="ja-JP" dirty="0" smtClean="0"/>
            </a:br>
            <a:r>
              <a:rPr lang="en-US" altLang="ja-JP" dirty="0" smtClean="0"/>
              <a:t>HTTP</a:t>
            </a:r>
            <a:r>
              <a:rPr lang="ja-JP" altLang="en-US" dirty="0" smtClean="0"/>
              <a:t>を制限する場合は、「</a:t>
            </a:r>
            <a:r>
              <a:rPr lang="en-US" altLang="ja-JP" dirty="0" smtClean="0"/>
              <a:t>&lt;</a:t>
            </a:r>
            <a:r>
              <a:rPr lang="en-US" altLang="ja-JP" dirty="0" err="1" smtClean="0"/>
              <a:t>VirtualHost</a:t>
            </a:r>
            <a:r>
              <a:rPr lang="en-US" altLang="ja-JP" dirty="0" smtClean="0"/>
              <a:t> *:80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r>
              <a:rPr lang="en-US" altLang="ja-JP" dirty="0" smtClean="0"/>
              <a:t/>
            </a:r>
            <a:br>
              <a:rPr lang="en-US" altLang="ja-JP" dirty="0" smtClean="0"/>
            </a:br>
            <a:r>
              <a:rPr lang="en-US" altLang="ja-JP" dirty="0" smtClean="0"/>
              <a:t>HTTPS</a:t>
            </a:r>
            <a:r>
              <a:rPr lang="ja-JP" altLang="en-US" dirty="0" smtClean="0"/>
              <a:t>を制限する場合は、「</a:t>
            </a:r>
            <a:r>
              <a:rPr lang="en-US" altLang="ja-JP" dirty="0" smtClean="0"/>
              <a:t>&lt;</a:t>
            </a:r>
            <a:r>
              <a:rPr lang="en-US" altLang="ja-JP" dirty="0" err="1" smtClean="0"/>
              <a:t>VirtualHost</a:t>
            </a:r>
            <a:r>
              <a:rPr lang="en-US" altLang="ja-JP" dirty="0" smtClean="0"/>
              <a:t> *:443 &gt;</a:t>
            </a:r>
            <a:r>
              <a:rPr lang="ja-JP" altLang="en-US" dirty="0" smtClean="0"/>
              <a:t>」から「</a:t>
            </a:r>
            <a:r>
              <a:rPr lang="en-US" altLang="ja-JP" dirty="0" smtClean="0"/>
              <a:t>&lt;/</a:t>
            </a:r>
            <a:r>
              <a:rPr lang="en-US" altLang="ja-JP" dirty="0" err="1" smtClean="0"/>
              <a:t>VirtualHost</a:t>
            </a:r>
            <a:r>
              <a:rPr lang="en-US" altLang="ja-JP" dirty="0" smtClean="0"/>
              <a:t>&gt;</a:t>
            </a:r>
            <a:r>
              <a:rPr lang="ja-JP" altLang="en-US" dirty="0" smtClean="0"/>
              <a:t>」をコメントアウト</a:t>
            </a:r>
            <a:r>
              <a:rPr lang="en-US" altLang="ja-JP" dirty="0" smtClean="0"/>
              <a:t>(#)</a:t>
            </a:r>
            <a:r>
              <a:rPr lang="ja-JP" altLang="en-US" dirty="0" smtClean="0"/>
              <a:t>をする。</a:t>
            </a:r>
            <a:endParaRPr lang="en-US" altLang="ja-JP" dirty="0" smtClean="0"/>
          </a:p>
          <a:p>
            <a:pPr marL="180000" lvl="1" indent="0">
              <a:buNone/>
            </a:pPr>
            <a:endParaRPr lang="en-US" altLang="ja-JP" dirty="0" smtClean="0"/>
          </a:p>
          <a:p>
            <a:pPr lvl="1"/>
            <a:r>
              <a:rPr lang="ja-JP" altLang="en-US" dirty="0" smtClean="0"/>
              <a:t>以下のコマンドにより</a:t>
            </a:r>
            <a:r>
              <a:rPr lang="en-US" altLang="ja-JP" dirty="0" smtClean="0"/>
              <a:t>Apache</a:t>
            </a:r>
            <a:r>
              <a:rPr lang="ja-JP" altLang="en-US" dirty="0" smtClean="0"/>
              <a:t>を再起動する。</a:t>
            </a:r>
            <a:r>
              <a:rPr lang="en-US" altLang="ja-JP" dirty="0" smtClean="0"/>
              <a:t/>
            </a:r>
            <a:br>
              <a:rPr lang="en-US" altLang="ja-JP" dirty="0" smtClean="0"/>
            </a:br>
            <a:r>
              <a:rPr lang="en-US" altLang="ja-JP" dirty="0" err="1" smtClean="0"/>
              <a:t>systemctl</a:t>
            </a:r>
            <a:r>
              <a:rPr lang="en-US" altLang="ja-JP" dirty="0" smtClean="0"/>
              <a:t> restart </a:t>
            </a:r>
            <a:r>
              <a:rPr lang="en-US" altLang="ja-JP" dirty="0" err="1" smtClean="0"/>
              <a:t>httpd</a:t>
            </a:r>
            <a:endParaRPr lang="en-US" altLang="ja-JP" dirty="0" smtClean="0"/>
          </a:p>
        </p:txBody>
      </p:sp>
    </p:spTree>
    <p:extLst>
      <p:ext uri="{BB962C8B-B14F-4D97-AF65-F5344CB8AC3E}">
        <p14:creationId xmlns:p14="http://schemas.microsoft.com/office/powerpoint/2010/main" val="12302341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a:t>
            </a:r>
            <a:r>
              <a:rPr lang="ja-JP" altLang="en-US" dirty="0"/>
              <a:t>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5.2</a:t>
            </a:r>
            <a:r>
              <a:rPr lang="ja-JP" altLang="en-US" dirty="0"/>
              <a:t>　</a:t>
            </a:r>
            <a:r>
              <a:rPr lang="ja-JP" altLang="en-US" dirty="0" smtClean="0"/>
              <a:t>参考（</a:t>
            </a:r>
            <a:r>
              <a:rPr lang="en-US" altLang="ja-JP" dirty="0" smtClean="0"/>
              <a:t>2/2</a:t>
            </a:r>
            <a:r>
              <a:rPr lang="ja-JP" altLang="en-US" dirty="0" smtClean="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smtClean="0"/>
              <a:t>1.6.0</a:t>
            </a:r>
            <a:r>
              <a:rPr lang="ja-JP" altLang="en-US" dirty="0" smtClean="0"/>
              <a:t>より、</a:t>
            </a:r>
            <a:r>
              <a:rPr lang="en-US" altLang="ja-JP" dirty="0" smtClean="0"/>
              <a:t>ITA</a:t>
            </a:r>
            <a:r>
              <a:rPr lang="ja-JP" altLang="en-US" dirty="0" smtClean="0"/>
              <a:t>インストール時に実行するシェルが</a:t>
            </a:r>
            <a:r>
              <a:rPr lang="en-US" altLang="ja-JP" kern="100" dirty="0" smtClean="0"/>
              <a:t>ita_installer.sh</a:t>
            </a:r>
            <a:r>
              <a:rPr lang="ja-JP" altLang="en-US" kern="100" dirty="0" smtClean="0"/>
              <a:t>のみに統一され、アンサーファイル</a:t>
            </a:r>
            <a:r>
              <a:rPr lang="en-US" altLang="ja-JP" dirty="0"/>
              <a:t>(</a:t>
            </a:r>
            <a:r>
              <a:rPr lang="en-US" altLang="ja-JP" kern="100" dirty="0"/>
              <a:t>ita</a:t>
            </a:r>
            <a:r>
              <a:rPr lang="en-US" altLang="ja-JP" dirty="0"/>
              <a:t>_answers.txt</a:t>
            </a:r>
            <a:r>
              <a:rPr lang="en-US" altLang="ja-JP" dirty="0" smtClean="0"/>
              <a:t>)</a:t>
            </a:r>
            <a:r>
              <a:rPr lang="ja-JP" altLang="en-US" dirty="0" smtClean="0"/>
              <a:t>の「</a:t>
            </a:r>
            <a:r>
              <a:rPr lang="en-US" altLang="ja-JP" dirty="0" err="1" smtClean="0"/>
              <a:t>install_mode</a:t>
            </a:r>
            <a:r>
              <a:rPr lang="ja-JP" altLang="en-US" dirty="0" smtClean="0"/>
              <a:t>」の値によって、インストーラーの動作が以下のモードに分岐します。</a:t>
            </a:r>
            <a:r>
              <a:rPr lang="en-US" altLang="ja-JP" dirty="0" smtClean="0"/>
              <a:t/>
            </a:r>
            <a:br>
              <a:rPr lang="en-US" altLang="ja-JP" dirty="0" smtClean="0"/>
            </a:br>
            <a:endParaRPr lang="en-US" altLang="ja-JP" dirty="0" smtClean="0"/>
          </a:p>
          <a:p>
            <a:pPr lvl="2"/>
            <a:r>
              <a:rPr lang="en-US" altLang="ja-JP" dirty="0" err="1" smtClean="0"/>
              <a:t>Install_Online</a:t>
            </a:r>
            <a:r>
              <a:rPr lang="ja-JP" altLang="en-US" dirty="0" smtClean="0"/>
              <a:t>：</a:t>
            </a:r>
            <a:r>
              <a:rPr lang="en-US" altLang="ja-JP" dirty="0" smtClean="0"/>
              <a:t>ITA</a:t>
            </a:r>
            <a:r>
              <a:rPr lang="ja-JP" altLang="en-US" dirty="0"/>
              <a:t>に必要なライブラリのインストールをインターネット経由で行った後、</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Install_Offline</a:t>
            </a:r>
            <a:r>
              <a:rPr lang="ja-JP" altLang="en-US" dirty="0" smtClean="0"/>
              <a:t>：</a:t>
            </a:r>
            <a:r>
              <a:rPr lang="en-US" altLang="ja-JP" dirty="0" smtClean="0"/>
              <a:t>Gather </a:t>
            </a:r>
            <a:r>
              <a:rPr lang="en-US" altLang="ja-JP" dirty="0"/>
              <a:t>Library</a:t>
            </a:r>
            <a:r>
              <a:rPr lang="ja-JP" altLang="en-US" dirty="0"/>
              <a:t>で作成したパッケージを使い</a:t>
            </a:r>
            <a:r>
              <a:rPr lang="ja-JP" altLang="en-US" dirty="0" smtClean="0"/>
              <a:t>、オフラインでライブラリ</a:t>
            </a:r>
            <a:r>
              <a:rPr lang="ja-JP" altLang="en-US" dirty="0"/>
              <a:t>のインストールと</a:t>
            </a:r>
            <a:r>
              <a:rPr lang="en-US" altLang="ja-JP" dirty="0"/>
              <a:t>ITA</a:t>
            </a:r>
            <a:r>
              <a:rPr lang="ja-JP" altLang="en-US" dirty="0"/>
              <a:t>本体のインストールを行います</a:t>
            </a:r>
            <a:r>
              <a:rPr lang="ja-JP" altLang="en-US" dirty="0" smtClean="0"/>
              <a:t>。</a:t>
            </a:r>
            <a:endParaRPr lang="en-US" altLang="ja-JP" dirty="0" smtClean="0"/>
          </a:p>
          <a:p>
            <a:pPr lvl="2"/>
            <a:r>
              <a:rPr lang="en-US" altLang="ja-JP" dirty="0" err="1" smtClean="0"/>
              <a:t>Gather_Library</a:t>
            </a:r>
            <a:r>
              <a:rPr lang="ja-JP" altLang="en-US" dirty="0" smtClean="0"/>
              <a:t>：</a:t>
            </a:r>
            <a:r>
              <a:rPr lang="en-US" altLang="ja-JP" dirty="0" smtClean="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r>
              <a:rPr lang="ja-JP" altLang="en-US" dirty="0" smtClean="0"/>
              <a:t>）</a:t>
            </a:r>
            <a:endParaRPr lang="en-US" altLang="ja-JP" dirty="0" smtClean="0"/>
          </a:p>
          <a:p>
            <a:pPr lvl="2"/>
            <a:r>
              <a:rPr lang="en-US" altLang="ja-JP" dirty="0" err="1" smtClean="0"/>
              <a:t>Install_ITA</a:t>
            </a:r>
            <a:r>
              <a:rPr lang="ja-JP" altLang="en-US" dirty="0" smtClean="0"/>
              <a:t>：ライブラリ</a:t>
            </a:r>
            <a:r>
              <a:rPr lang="ja-JP" altLang="en-US" dirty="0"/>
              <a:t>のインストールは行わずに、</a:t>
            </a:r>
            <a:r>
              <a:rPr lang="en-US" altLang="ja-JP" dirty="0"/>
              <a:t>ITA</a:t>
            </a:r>
            <a:r>
              <a:rPr lang="ja-JP" altLang="en-US" dirty="0"/>
              <a:t>本体をインストールします</a:t>
            </a:r>
            <a:r>
              <a:rPr lang="ja-JP" altLang="en-US" dirty="0" smtClean="0"/>
              <a:t>。</a:t>
            </a:r>
            <a:endParaRPr lang="en-US" altLang="ja-JP" dirty="0" smtClean="0"/>
          </a:p>
          <a:p>
            <a:pPr lvl="2"/>
            <a:r>
              <a:rPr lang="en-US" altLang="ja-JP" dirty="0" err="1" smtClean="0"/>
              <a:t>Versionup_All</a:t>
            </a:r>
            <a:r>
              <a:rPr lang="ja-JP" altLang="en-US" dirty="0" smtClean="0"/>
              <a:t>：バージョンアップで必要となるライブラリをインターネット</a:t>
            </a:r>
            <a:r>
              <a:rPr lang="ja-JP" altLang="en-US" dirty="0"/>
              <a:t>経由</a:t>
            </a:r>
            <a:r>
              <a:rPr lang="ja-JP" altLang="en-US" dirty="0" smtClean="0"/>
              <a:t>で追加インストールした後、</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err="1" smtClean="0"/>
              <a:t>Versionup_ITA</a:t>
            </a:r>
            <a:r>
              <a:rPr lang="ja-JP" altLang="en-US" dirty="0" smtClean="0"/>
              <a:t>：ライブラリ</a:t>
            </a:r>
            <a:r>
              <a:rPr lang="ja-JP" altLang="en-US" dirty="0"/>
              <a:t>のインストールは行わずに、</a:t>
            </a:r>
            <a:r>
              <a:rPr lang="en-US" altLang="ja-JP" dirty="0"/>
              <a:t>ITA</a:t>
            </a:r>
            <a:r>
              <a:rPr lang="ja-JP" altLang="en-US" dirty="0"/>
              <a:t>本体をバージョンアップします</a:t>
            </a:r>
            <a:r>
              <a:rPr lang="ja-JP" altLang="en-US" dirty="0" smtClean="0"/>
              <a:t>。</a:t>
            </a:r>
            <a:endParaRPr lang="en-US" altLang="ja-JP" dirty="0" smtClean="0"/>
          </a:p>
          <a:p>
            <a:pPr lvl="2"/>
            <a:r>
              <a:rPr lang="en-US" altLang="ja-JP" dirty="0" smtClean="0"/>
              <a:t>Uninstall</a:t>
            </a:r>
            <a:r>
              <a:rPr lang="ja-JP" altLang="en-US" dirty="0" smtClean="0"/>
              <a:t>：</a:t>
            </a:r>
            <a:r>
              <a:rPr lang="en-US" altLang="ja-JP" dirty="0" smtClean="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r>
              <a:rPr lang="en-US" altLang="ja-JP" dirty="0" smtClean="0"/>
              <a:t/>
            </a:r>
            <a:br>
              <a:rPr lang="en-US" altLang="ja-JP" dirty="0" smtClean="0"/>
            </a:br>
            <a:endParaRPr lang="en-US" altLang="ja-JP" dirty="0" smtClean="0"/>
          </a:p>
          <a:p>
            <a:endParaRPr lang="en-US" altLang="ja-JP" dirty="0" smtClean="0"/>
          </a:p>
          <a:p>
            <a:pPr lvl="1"/>
            <a:endParaRPr lang="en-US" altLang="ja-JP" dirty="0" smtClean="0"/>
          </a:p>
        </p:txBody>
      </p:sp>
    </p:spTree>
    <p:extLst>
      <p:ext uri="{BB962C8B-B14F-4D97-AF65-F5344CB8AC3E}">
        <p14:creationId xmlns:p14="http://schemas.microsoft.com/office/powerpoint/2010/main" val="37250443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a:t>
            </a:r>
            <a:r>
              <a:rPr kumimoji="1" lang="ja-JP" altLang="en-US" dirty="0" smtClean="0"/>
              <a:t>　</a:t>
            </a:r>
            <a:r>
              <a:rPr lang="ja-JP" altLang="en-US" dirty="0" smtClean="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smtClean="0"/>
              <a:t>本資料について</a:t>
            </a:r>
            <a:endParaRPr lang="en-US" altLang="ja-JP" dirty="0"/>
          </a:p>
          <a:p>
            <a:pPr lvl="1"/>
            <a:r>
              <a:rPr lang="ja-JP" altLang="en-US" dirty="0" smtClean="0"/>
              <a:t>本資料では、外部のリポジトリを使用する場合に、インストーラーを使ってオールインワン構成（後述）で</a:t>
            </a:r>
            <a:r>
              <a:rPr lang="en-US" altLang="ja-JP" dirty="0" smtClean="0"/>
              <a:t>ITA</a:t>
            </a:r>
            <a:r>
              <a:rPr lang="ja-JP" altLang="en-US" dirty="0" smtClean="0"/>
              <a:t>を構築する手順について記載しています。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en-US" altLang="ja-JP" dirty="0" smtClean="0"/>
              <a:t>.</a:t>
            </a:r>
            <a:r>
              <a:rPr lang="ja-JP" altLang="en-US" dirty="0" smtClean="0"/>
              <a:t>　</a:t>
            </a:r>
            <a:r>
              <a:rPr lang="ja-JP" altLang="en-US" dirty="0"/>
              <a:t>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en-US" altLang="ja-JP" dirty="0" smtClean="0"/>
              <a:t>.1</a:t>
            </a:r>
            <a:r>
              <a:rPr lang="ja-JP" altLang="en-US" dirty="0"/>
              <a:t>　</a:t>
            </a:r>
            <a:r>
              <a:rPr lang="zh-TW" altLang="en-US" dirty="0"/>
              <a:t>連携実行</a:t>
            </a:r>
            <a:r>
              <a:rPr lang="zh-TW" altLang="en-US" dirty="0" smtClean="0"/>
              <a:t>機能</a:t>
            </a:r>
            <a:endParaRPr lang="zh-TW" altLang="en-US" dirty="0"/>
          </a:p>
        </p:txBody>
      </p:sp>
      <p:sp>
        <p:nvSpPr>
          <p:cNvPr id="3" name="コンテンツ プレースホルダー 2"/>
          <p:cNvSpPr>
            <a:spLocks noGrp="1"/>
          </p:cNvSpPr>
          <p:nvPr>
            <p:ph sz="quarter" idx="10"/>
          </p:nvPr>
        </p:nvSpPr>
        <p:spPr>
          <a:xfrm>
            <a:off x="178537" y="692620"/>
            <a:ext cx="8784976" cy="5616476"/>
          </a:xfrm>
        </p:spPr>
        <p:txBody>
          <a:bodyPr/>
          <a:lstStyle/>
          <a:p>
            <a:r>
              <a:rPr lang="zh-TW" altLang="en-US" dirty="0" smtClean="0"/>
              <a:t>連携</a:t>
            </a:r>
            <a:r>
              <a:rPr lang="zh-TW" altLang="en-US" dirty="0"/>
              <a:t>実行</a:t>
            </a:r>
            <a:r>
              <a:rPr lang="zh-TW" altLang="en-US" dirty="0" smtClean="0"/>
              <a:t>機能</a:t>
            </a:r>
            <a:r>
              <a:rPr lang="ja-JP" altLang="en-US" dirty="0" smtClean="0"/>
              <a:t>について</a:t>
            </a:r>
            <a:endParaRPr lang="en-US" altLang="zh-TW" dirty="0" smtClean="0"/>
          </a:p>
          <a:p>
            <a:pPr lvl="1"/>
            <a:r>
              <a:rPr lang="en-US" altLang="ja-JP" dirty="0" smtClean="0"/>
              <a:t>ITA</a:t>
            </a:r>
            <a:r>
              <a:rPr lang="ja-JP" altLang="en-US" dirty="0" smtClean="0"/>
              <a:t>では</a:t>
            </a:r>
            <a:r>
              <a:rPr lang="ja-JP" altLang="en-US" dirty="0"/>
              <a:t>、さまざまな構築ツール等と連携することができ</a:t>
            </a:r>
            <a:r>
              <a:rPr lang="ja-JP" altLang="en-US" dirty="0" smtClean="0"/>
              <a:t>、以下</a:t>
            </a:r>
            <a:r>
              <a:rPr lang="ja-JP" altLang="en-US" dirty="0"/>
              <a:t>のツールとの連携機能をサポートしています</a:t>
            </a:r>
            <a:r>
              <a:rPr lang="ja-JP" altLang="en-US" dirty="0" smtClean="0"/>
              <a:t>。</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2676611582"/>
              </p:ext>
            </p:extLst>
          </p:nvPr>
        </p:nvGraphicFramePr>
        <p:xfrm>
          <a:off x="106893" y="1628750"/>
          <a:ext cx="8929240" cy="4404399"/>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667">
                  <a:extLst>
                    <a:ext uri="{9D8B030D-6E8A-4147-A177-3AD203B41FA5}">
                      <a16:colId xmlns:a16="http://schemas.microsoft.com/office/drawing/2014/main" val="20002"/>
                    </a:ext>
                  </a:extLst>
                </a:gridCol>
                <a:gridCol w="3455993">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smtClean="0">
                          <a:effectLst/>
                        </a:rPr>
                        <a:t>オーケスト</a:t>
                      </a:r>
                      <a:endParaRPr lang="en-US" altLang="ja-JP" sz="900" kern="100" dirty="0" smtClean="0">
                        <a:effectLst/>
                      </a:endParaRPr>
                    </a:p>
                    <a:p>
                      <a:pPr algn="ctr">
                        <a:spcAft>
                          <a:spcPts val="0"/>
                        </a:spcAft>
                      </a:pPr>
                      <a:r>
                        <a:rPr lang="ja-JP" sz="900" kern="100" dirty="0" smtClean="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smtClean="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436136">
                <a:tc>
                  <a:txBody>
                    <a:bodyPr/>
                    <a:lstStyle/>
                    <a:p>
                      <a:pPr algn="just">
                        <a:spcAft>
                          <a:spcPts val="0"/>
                        </a:spcAft>
                      </a:pPr>
                      <a:r>
                        <a:rPr lang="en-US" sz="900" kern="100" dirty="0">
                          <a:effectLst/>
                        </a:rPr>
                        <a:t>Material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構築資材管理</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標準構築ツールに登録された資材の払出</a:t>
                      </a:r>
                      <a:r>
                        <a:rPr lang="en-US" sz="800" kern="100" dirty="0">
                          <a:effectLst/>
                        </a:rPr>
                        <a:t> / </a:t>
                      </a:r>
                      <a:r>
                        <a:rPr lang="ja-JP" sz="800" kern="100" dirty="0">
                          <a:effectLst/>
                        </a:rPr>
                        <a:t>払戻と、</a:t>
                      </a:r>
                      <a:r>
                        <a:rPr lang="en-US" sz="800" kern="100" dirty="0">
                          <a:effectLst/>
                        </a:rPr>
                        <a:t>Git</a:t>
                      </a:r>
                      <a:r>
                        <a:rPr lang="ja-JP" sz="800" kern="100" dirty="0">
                          <a:effectLst/>
                        </a:rPr>
                        <a:t>を介して対象資材のバージョン管理を行います。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smtClean="0">
                          <a:effectLst/>
                        </a:rPr>
                        <a:t>メニュー</a:t>
                      </a:r>
                      <a:r>
                        <a:rPr lang="ja-JP" sz="900" kern="0" dirty="0" smtClean="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smtClean="0">
                          <a:effectLst/>
                        </a:rPr>
                        <a:t>メニュー</a:t>
                      </a:r>
                      <a:r>
                        <a:rPr lang="ja-JP" sz="800" kern="100" dirty="0" smtClean="0">
                          <a:effectLst/>
                        </a:rPr>
                        <a:t>を</a:t>
                      </a:r>
                      <a:r>
                        <a:rPr lang="ja-JP" sz="800" kern="100" dirty="0">
                          <a:effectLst/>
                        </a:rPr>
                        <a:t>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smtClean="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smtClean="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smtClean="0">
                          <a:effectLst/>
                        </a:rPr>
                        <a:t>Red Hat</a:t>
                      </a:r>
                      <a:r>
                        <a:rPr lang="ja-JP" altLang="ja-JP" sz="800" kern="100" dirty="0" smtClean="0">
                          <a:effectLst/>
                        </a:rPr>
                        <a:t>社が提供する</a:t>
                      </a:r>
                      <a:r>
                        <a:rPr lang="en-US" altLang="ja-JP" sz="800" strike="noStrike" kern="100" baseline="0" dirty="0" smtClean="0">
                          <a:effectLst/>
                        </a:rPr>
                        <a:t>OSS</a:t>
                      </a:r>
                      <a:r>
                        <a:rPr lang="ja-JP" altLang="ja-JP" sz="800" kern="100" dirty="0" smtClean="0">
                          <a:effectLst/>
                        </a:rPr>
                        <a:t>の</a:t>
                      </a:r>
                      <a:r>
                        <a:rPr lang="en-US" altLang="ja-JP" sz="800" kern="100" dirty="0" smtClean="0">
                          <a:effectLst/>
                        </a:rPr>
                        <a:t>PF</a:t>
                      </a:r>
                      <a:r>
                        <a:rPr lang="ja-JP" altLang="ja-JP" sz="800" kern="100" dirty="0" smtClean="0">
                          <a:effectLst/>
                        </a:rPr>
                        <a:t>構築ツールです。</a:t>
                      </a:r>
                      <a:r>
                        <a:rPr lang="en-US" altLang="ja-JP" sz="800" kern="100" dirty="0" smtClean="0">
                          <a:effectLst/>
                        </a:rPr>
                        <a:t/>
                      </a:r>
                      <a:br>
                        <a:rPr lang="en-US" altLang="ja-JP" sz="800" kern="100" dirty="0" smtClean="0">
                          <a:effectLst/>
                        </a:rPr>
                      </a:br>
                      <a:r>
                        <a:rPr lang="en-US" altLang="ja-JP" sz="800" kern="100" dirty="0" smtClean="0">
                          <a:effectLst/>
                        </a:rPr>
                        <a:t>Playbook</a:t>
                      </a:r>
                      <a:r>
                        <a:rPr lang="ja-JP" altLang="ja-JP" sz="800" kern="100" dirty="0" smtClean="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smtClean="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smtClean="0">
                          <a:solidFill>
                            <a:schemeClr val="tx1"/>
                          </a:solidFill>
                          <a:effectLst/>
                        </a:rPr>
                        <a:t>AnsibleTower</a:t>
                      </a:r>
                      <a:endParaRPr lang="ja-JP" altLang="ja-JP" sz="900" strike="noStrike" kern="100" dirty="0" smtClean="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smtClean="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altLang="ja-JP" sz="900" kern="100" dirty="0" smtClean="0">
                          <a:effectLst/>
                        </a:rPr>
                        <a:t>Cobbler</a:t>
                      </a:r>
                      <a:r>
                        <a:rPr lang="ja-JP" sz="900" kern="100" dirty="0" smtClean="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lt"/>
                          <a:ea typeface="+mn-ea"/>
                          <a:cs typeface="+mn-cs"/>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smtClean="0">
                          <a:effectLst/>
                        </a:rPr>
                        <a:t>システム</a:t>
                      </a:r>
                      <a:r>
                        <a:rPr lang="ja-JP" sz="900" kern="0" dirty="0">
                          <a:effectLst/>
                        </a:rPr>
                        <a:t>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800" kern="100" dirty="0" smtClean="0">
                          <a:effectLst/>
                          <a:latin typeface="+mn-ea"/>
                          <a:ea typeface="+mn-ea"/>
                          <a:cs typeface="Times New Roman" panose="02020603050405020304" pitchFamily="18" charset="0"/>
                        </a:rPr>
                        <a:t>OS </a:t>
                      </a:r>
                      <a:r>
                        <a:rPr lang="ja-JP" altLang="en-US" sz="800" kern="100" dirty="0" smtClean="0">
                          <a:effectLst/>
                          <a:latin typeface="+mn-ea"/>
                          <a:ea typeface="+mn-ea"/>
                          <a:cs typeface="Times New Roman" panose="02020603050405020304" pitchFamily="18" charset="0"/>
                        </a:rPr>
                        <a:t>のインストールを自動化するツールです。</a:t>
                      </a:r>
                    </a:p>
                    <a:p>
                      <a:pPr algn="just">
                        <a:spcAft>
                          <a:spcPts val="0"/>
                        </a:spcAft>
                      </a:pPr>
                      <a:r>
                        <a:rPr lang="en-US" altLang="ja-JP" sz="800" kern="100" dirty="0" smtClean="0">
                          <a:effectLst/>
                          <a:latin typeface="+mn-ea"/>
                          <a:ea typeface="+mn-ea"/>
                          <a:cs typeface="Times New Roman" panose="02020603050405020304" pitchFamily="18" charset="0"/>
                        </a:rPr>
                        <a:t>Cobbler </a:t>
                      </a:r>
                      <a:r>
                        <a:rPr lang="ja-JP" altLang="en-US" sz="800" kern="100" dirty="0" smtClean="0">
                          <a:effectLst/>
                          <a:latin typeface="+mn-ea"/>
                          <a:ea typeface="+mn-ea"/>
                          <a:cs typeface="Times New Roman" panose="02020603050405020304" pitchFamily="18" charset="0"/>
                        </a:rPr>
                        <a:t>サーバー上にインストールメディアと、インストール時の設定情報を記載したキックスタートファイルを登録し、ネットワークに接続した機器に対してこれらを配布することで、ネットワークインストールを可能としま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smtClean="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smtClean="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912832483"/>
                  </a:ext>
                </a:extLst>
              </a:tr>
              <a:tr h="576080">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a:t>
                      </a:r>
                      <a:r>
                        <a:rPr lang="ja-JP" altLang="en-US" sz="900" kern="100" dirty="0" smtClean="0">
                          <a:effectLst/>
                          <a:latin typeface="+mn-ea"/>
                          <a:ea typeface="+mn-ea"/>
                          <a:cs typeface="Times New Roman" panose="02020603050405020304" pitchFamily="18" charset="0"/>
                        </a:rPr>
                        <a:t>ー</a:t>
                      </a:r>
                      <a:endParaRPr lang="en-US" altLang="ja-JP" sz="900" kern="100" dirty="0" smtClean="0">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altLang="ja-JP" sz="900" kern="100" dirty="0" smtClean="0">
                          <a:effectLst/>
                          <a:latin typeface="+mn-ea"/>
                          <a:ea typeface="+mn-ea"/>
                          <a:cs typeface="Times New Roman" panose="02020603050405020304" pitchFamily="18" charset="0"/>
                        </a:rPr>
                        <a:t>Terraform</a:t>
                      </a:r>
                      <a:endParaRPr lang="ja-JP" sz="900" kern="100" dirty="0">
                        <a:effectLst/>
                        <a:latin typeface="+mn-ea"/>
                        <a:ea typeface="+mn-ea"/>
                        <a:cs typeface="Times New Roman" panose="02020603050405020304" pitchFamily="18" charset="0"/>
                      </a:endParaRPr>
                    </a:p>
                  </a:txBody>
                  <a:tcPr marL="68580" marR="68580" marT="0" marB="0" anchor="ctr"/>
                </a:tc>
                <a:tc>
                  <a:txBody>
                    <a:bodyPr/>
                    <a:lstStyle/>
                    <a:p>
                      <a:pPr indent="-40005" algn="just">
                        <a:spcAft>
                          <a:spcPts val="0"/>
                        </a:spcAft>
                      </a:pPr>
                      <a:r>
                        <a:rPr lang="ja-JP" altLang="ja-JP" sz="900" kern="0" dirty="0" smtClean="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smtClean="0">
                          <a:effectLst/>
                          <a:latin typeface="+mn-ea"/>
                          <a:ea typeface="+mn-ea"/>
                          <a:cs typeface="Times New Roman" panose="02020603050405020304" pitchFamily="18" charset="0"/>
                        </a:rPr>
                        <a:t>HashiCorp</a:t>
                      </a:r>
                      <a:r>
                        <a:rPr lang="ja-JP" altLang="en-US" sz="800" kern="100" dirty="0" smtClean="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smtClean="0">
                        <a:effectLst/>
                        <a:latin typeface="+mn-ea"/>
                        <a:ea typeface="+mn-ea"/>
                        <a:cs typeface="Times New Roman" panose="02020603050405020304" pitchFamily="18" charset="0"/>
                      </a:endParaRPr>
                    </a:p>
                    <a:p>
                      <a:pPr algn="just">
                        <a:lnSpc>
                          <a:spcPts val="1200"/>
                        </a:lnSpc>
                        <a:spcAft>
                          <a:spcPts val="0"/>
                        </a:spcAft>
                      </a:pPr>
                      <a:r>
                        <a:rPr lang="en-US" altLang="ja-JP" sz="800" kern="100" dirty="0" smtClean="0">
                          <a:effectLst/>
                          <a:latin typeface="+mn-ea"/>
                          <a:ea typeface="+mn-ea"/>
                          <a:cs typeface="Times New Roman" panose="02020603050405020304" pitchFamily="18" charset="0"/>
                        </a:rPr>
                        <a:t>HCL(</a:t>
                      </a:r>
                      <a:r>
                        <a:rPr lang="en-US" altLang="ja-JP" sz="800" kern="100" dirty="0" err="1" smtClean="0">
                          <a:effectLst/>
                          <a:latin typeface="+mn-ea"/>
                          <a:ea typeface="+mn-ea"/>
                          <a:cs typeface="Times New Roman" panose="02020603050405020304" pitchFamily="18" charset="0"/>
                        </a:rPr>
                        <a:t>HashiCorp</a:t>
                      </a:r>
                      <a:r>
                        <a:rPr lang="en-US" altLang="ja-JP" sz="800" kern="100" dirty="0" smtClean="0">
                          <a:effectLst/>
                          <a:latin typeface="+mn-ea"/>
                          <a:ea typeface="+mn-ea"/>
                          <a:cs typeface="Times New Roman" panose="02020603050405020304" pitchFamily="18" charset="0"/>
                        </a:rPr>
                        <a:t> Configuration Language)</a:t>
                      </a:r>
                      <a:r>
                        <a:rPr lang="ja-JP" altLang="en-US" sz="800" kern="100" dirty="0" smtClean="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smtClean="0">
                          <a:effectLst/>
                          <a:latin typeface="+mn-ea"/>
                          <a:ea typeface="+mn-ea"/>
                          <a:cs typeface="Times New Roman" panose="02020603050405020304" pitchFamily="18" charset="0"/>
                        </a:rPr>
                        <a:t>Policy as Code</a:t>
                      </a:r>
                      <a:r>
                        <a:rPr lang="ja-JP" altLang="en-US" sz="800" kern="100" dirty="0" smtClean="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smtClean="0">
                          <a:effectLst/>
                          <a:latin typeface="+mn-ea"/>
                          <a:ea typeface="+mn-ea"/>
                        </a:rPr>
                        <a:t>×</a:t>
                      </a:r>
                      <a:endParaRPr lang="ja-JP" altLang="ja-JP" sz="1050" kern="100" dirty="0" smtClean="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100" dirty="0" smtClean="0">
                          <a:effectLst/>
                        </a:rPr>
                        <a:t>×</a:t>
                      </a:r>
                      <a:endParaRPr lang="ja-JP" altLang="ja-JP" sz="1050" kern="100" dirty="0" smtClean="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7955212"/>
                  </a:ext>
                </a:extLst>
              </a:tr>
            </a:tbl>
          </a:graphicData>
        </a:graphic>
      </p:graphicFrame>
    </p:spTree>
    <p:extLst>
      <p:ext uri="{BB962C8B-B14F-4D97-AF65-F5344CB8AC3E}">
        <p14:creationId xmlns:p14="http://schemas.microsoft.com/office/powerpoint/2010/main" val="13873798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a:t>
            </a:r>
            <a:r>
              <a:rPr lang="en-US" altLang="ja-JP" dirty="0" smtClean="0"/>
              <a:t>.2</a:t>
            </a:r>
            <a:r>
              <a:rPr lang="ja-JP" altLang="en-US" dirty="0" smtClean="0"/>
              <a:t>　</a:t>
            </a:r>
            <a:r>
              <a:rPr lang="zh-TW" altLang="en-US" dirty="0"/>
              <a:t>動作</a:t>
            </a:r>
            <a:r>
              <a:rPr lang="zh-TW" altLang="en-US" dirty="0" smtClean="0"/>
              <a:t>環境</a:t>
            </a:r>
            <a:r>
              <a:rPr lang="ja-JP" altLang="en-US" dirty="0" smtClean="0"/>
              <a:t>・</a:t>
            </a:r>
            <a:r>
              <a:rPr lang="zh-TW" altLang="en-US" dirty="0" smtClean="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smtClean="0"/>
              <a:t>ITA</a:t>
            </a:r>
            <a:r>
              <a:rPr lang="ja-JP" altLang="en-US" dirty="0" smtClean="0"/>
              <a:t>をご利用いただくための環境について</a:t>
            </a:r>
            <a:endParaRPr lang="en-US" altLang="ja-JP" dirty="0"/>
          </a:p>
          <a:p>
            <a:pPr lvl="1"/>
            <a:r>
              <a:rPr lang="ja-JP" altLang="en-US" dirty="0"/>
              <a:t>「</a:t>
            </a:r>
            <a:r>
              <a:rPr lang="en-US" altLang="ja-JP" dirty="0" smtClean="0"/>
              <a:t>Exastro-ITA</a:t>
            </a:r>
            <a:r>
              <a:rPr lang="en-US" altLang="ja-JP" dirty="0"/>
              <a:t>_</a:t>
            </a:r>
            <a:r>
              <a:rPr lang="ja-JP" altLang="en-US" dirty="0"/>
              <a:t>システム構成／環境構築ガイド</a:t>
            </a:r>
            <a:r>
              <a:rPr lang="en-US" altLang="ja-JP" dirty="0"/>
              <a:t>_</a:t>
            </a:r>
            <a:r>
              <a:rPr lang="ja-JP" altLang="en-US" dirty="0"/>
              <a:t>基本編」を参照してください</a:t>
            </a:r>
            <a:r>
              <a:rPr lang="ja-JP" altLang="en-US" dirty="0" smtClean="0"/>
              <a:t>。</a:t>
            </a:r>
            <a:endParaRPr lang="ja-JP" altLang="en-US" dirty="0"/>
          </a:p>
        </p:txBody>
      </p:sp>
    </p:spTree>
    <p:extLst>
      <p:ext uri="{BB962C8B-B14F-4D97-AF65-F5344CB8AC3E}">
        <p14:creationId xmlns:p14="http://schemas.microsoft.com/office/powerpoint/2010/main" val="1787564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smtClean="0"/>
              <a:t>ITA</a:t>
            </a:r>
            <a:r>
              <a:rPr lang="ja-JP" altLang="en-US" dirty="0" smtClean="0"/>
              <a:t>環境</a:t>
            </a:r>
            <a:r>
              <a:rPr lang="ja-JP" altLang="en-US" dirty="0"/>
              <a:t>構築手順</a:t>
            </a:r>
            <a:endParaRPr kumimoji="1" lang="ja-JP" altLang="en-US" dirty="0"/>
          </a:p>
        </p:txBody>
      </p:sp>
    </p:spTree>
    <p:extLst>
      <p:ext uri="{BB962C8B-B14F-4D97-AF65-F5344CB8AC3E}">
        <p14:creationId xmlns:p14="http://schemas.microsoft.com/office/powerpoint/2010/main" val="4000661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a:t>
            </a:r>
            <a:r>
              <a:rPr lang="ja-JP" altLang="en-US" dirty="0" smtClean="0"/>
              <a:t>オンラインインストール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smtClean="0"/>
              <a:t>インストール手順について</a:t>
            </a:r>
            <a:endParaRPr lang="ja-JP" altLang="en-US" dirty="0"/>
          </a:p>
          <a:p>
            <a:pPr lvl="1"/>
            <a:r>
              <a:rPr lang="en-US" altLang="ja-JP" dirty="0" smtClean="0"/>
              <a:t>ITA</a:t>
            </a:r>
            <a:r>
              <a:rPr lang="ja-JP" altLang="en-US" dirty="0" smtClean="0"/>
              <a:t>サーバ</a:t>
            </a:r>
            <a:r>
              <a:rPr lang="ja-JP" altLang="en-US" dirty="0"/>
              <a:t>がオンライン環境の場合、インターネット経由で必要なライブラリのインストールと</a:t>
            </a:r>
            <a:r>
              <a:rPr lang="ja-JP" altLang="en-US" dirty="0" smtClean="0"/>
              <a:t>、</a:t>
            </a:r>
            <a:r>
              <a:rPr lang="en-US" altLang="ja-JP" dirty="0" smtClean="0"/>
              <a:t>ITA</a:t>
            </a:r>
            <a:r>
              <a:rPr lang="ja-JP" altLang="en-US" dirty="0" smtClean="0"/>
              <a:t>本体のインストールを</a:t>
            </a:r>
            <a:r>
              <a:rPr lang="ja-JP" altLang="en-US" dirty="0"/>
              <a:t>実行して環境構築を行います。</a:t>
            </a:r>
            <a:endParaRPr kumimoji="1" lang="ja-JP" altLang="en-US" dirty="0"/>
          </a:p>
        </p:txBody>
      </p:sp>
      <p:grpSp>
        <p:nvGrpSpPr>
          <p:cNvPr id="5" name="グループ化 4"/>
          <p:cNvGrpSpPr/>
          <p:nvPr/>
        </p:nvGrpSpPr>
        <p:grpSpPr>
          <a:xfrm>
            <a:off x="1169040" y="2654684"/>
            <a:ext cx="6804945" cy="3816530"/>
            <a:chOff x="0" y="0"/>
            <a:chExt cx="4875127" cy="2370167"/>
          </a:xfrm>
        </p:grpSpPr>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2115047" y="-254442"/>
              <a:ext cx="1784985" cy="2493645"/>
            </a:xfrm>
            <a:prstGeom prst="rect">
              <a:avLst/>
            </a:prstGeom>
            <a:ln>
              <a:noFill/>
            </a:ln>
            <a:extLst>
              <a:ext uri="{53640926-AAD7-44D8-BBD7-CCE9431645EC}">
                <a14:shadowObscured xmlns:a14="http://schemas.microsoft.com/office/drawing/2010/main"/>
              </a:ext>
            </a:extLst>
          </p:spPr>
        </p:pic>
        <p:sp>
          <p:nvSpPr>
            <p:cNvPr id="7" name="正方形/長方形 6"/>
            <p:cNvSpPr/>
            <p:nvPr/>
          </p:nvSpPr>
          <p:spPr>
            <a:xfrm>
              <a:off x="0" y="166977"/>
              <a:ext cx="3052859" cy="1704975"/>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rgbClr val="002060"/>
                </a:solidFill>
                <a:effectLst/>
                <a:uLnTx/>
                <a:uFillTx/>
                <a:latin typeface="Century"/>
                <a:ea typeface="ＭＳ 明朝" panose="02020609040205080304" pitchFamily="17" charset="-128"/>
                <a:cs typeface="+mn-cs"/>
              </a:endParaRPr>
            </a:p>
          </p:txBody>
        </p:sp>
        <p:sp>
          <p:nvSpPr>
            <p:cNvPr id="8" name="正方形/長方形 7"/>
            <p:cNvSpPr/>
            <p:nvPr/>
          </p:nvSpPr>
          <p:spPr>
            <a:xfrm>
              <a:off x="3514477" y="453224"/>
              <a:ext cx="1360650" cy="1210999"/>
            </a:xfrm>
            <a:prstGeom prst="rect">
              <a:avLst/>
            </a:prstGeom>
            <a:no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9" name="テキスト ボックス 343"/>
            <p:cNvSpPr txBox="1"/>
            <p:nvPr/>
          </p:nvSpPr>
          <p:spPr>
            <a:xfrm>
              <a:off x="3753016" y="357808"/>
              <a:ext cx="856517" cy="254513"/>
            </a:xfrm>
            <a:prstGeom prst="rect">
              <a:avLst/>
            </a:prstGeom>
            <a:solidFill>
              <a:sysClr val="window" lastClr="FFFFFF"/>
            </a:solidFill>
            <a:ln w="635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リポジトリ</a:t>
              </a:r>
            </a:p>
          </p:txBody>
        </p:sp>
        <p:sp>
          <p:nvSpPr>
            <p:cNvPr id="10" name="テキスト ボックス 348"/>
            <p:cNvSpPr txBox="1"/>
            <p:nvPr/>
          </p:nvSpPr>
          <p:spPr>
            <a:xfrm>
              <a:off x="135174" y="0"/>
              <a:ext cx="960120" cy="256540"/>
            </a:xfrm>
            <a:prstGeom prst="rect">
              <a:avLst/>
            </a:prstGeom>
            <a:solidFill>
              <a:sysClr val="window" lastClr="FFFFFF"/>
            </a:solidFill>
            <a:ln w="12700">
              <a:solidFill>
                <a:srgbClr val="002060"/>
              </a:solidFill>
            </a:ln>
            <a:effectLst/>
          </p:spPr>
          <p:txBody>
            <a:bodyPr rot="0" spcFirstLastPara="0" vert="horz" wrap="none" lIns="91440" tIns="45720" rIns="91440" bIns="45720" numCol="1" spcCol="0" rtlCol="0" fromWordArt="0" anchor="ctr" anchorCtr="0" forceAA="0" compatLnSpc="1">
              <a:prstTxWarp prst="textNoShape">
                <a:avLst/>
              </a:prstTxWarp>
              <a:noAutofit/>
            </a:bodyPr>
            <a:lstStyle/>
            <a:p>
              <a:pPr lvl="0" algn="ctr">
                <a:defRPr/>
              </a:pPr>
              <a:r>
                <a:rPr kumimoji="0" lang="en-US" altLang="ja-JP" sz="1000" kern="100" noProof="0" dirty="0" smtClean="0">
                  <a:latin typeface="+mn-ea"/>
                  <a:cs typeface="Times New Roman" panose="02020603050405020304" pitchFamily="18" charset="0"/>
                </a:rPr>
                <a:t>ITA</a:t>
              </a:r>
              <a:r>
                <a:rPr kumimoji="0" lang="ja-JP" altLang="en-US" sz="1000" b="0" i="0" u="none" strike="noStrike" kern="100" cap="none" spc="0" normalizeH="0" baseline="0" noProof="0" dirty="0" smtClean="0">
                  <a:ln>
                    <a:noFill/>
                  </a:ln>
                  <a:effectLst/>
                  <a:uLnTx/>
                  <a:uFillTx/>
                  <a:latin typeface="+mn-ea"/>
                  <a:cs typeface="Times New Roman" panose="02020603050405020304" pitchFamily="18" charset="0"/>
                </a:rPr>
                <a:t>サーバ</a:t>
              </a:r>
              <a:endParaRPr kumimoji="0" lang="ja-JP" altLang="en-US" sz="1000" b="0" i="0" u="none" strike="noStrike" kern="100" cap="none" spc="0" normalizeH="0" baseline="0" noProof="0" dirty="0">
                <a:ln>
                  <a:noFill/>
                </a:ln>
                <a:effectLst/>
                <a:uLnTx/>
                <a:uFillTx/>
                <a:latin typeface="+mn-ea"/>
                <a:cs typeface="Times New Roman" panose="02020603050405020304" pitchFamily="18" charset="0"/>
              </a:endParaRPr>
            </a:p>
          </p:txBody>
        </p:sp>
        <p:sp>
          <p:nvSpPr>
            <p:cNvPr id="11" name="テキスト ボックス 320"/>
            <p:cNvSpPr txBox="1"/>
            <p:nvPr/>
          </p:nvSpPr>
          <p:spPr>
            <a:xfrm>
              <a:off x="3506525" y="2115047"/>
              <a:ext cx="1123063" cy="255120"/>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インターネット</a:t>
              </a:r>
            </a:p>
          </p:txBody>
        </p:sp>
        <p:sp>
          <p:nvSpPr>
            <p:cNvPr id="12" name="テキスト ボックス 340"/>
            <p:cNvSpPr txBox="1"/>
            <p:nvPr/>
          </p:nvSpPr>
          <p:spPr>
            <a:xfrm>
              <a:off x="691763" y="2115047"/>
              <a:ext cx="856521" cy="254597"/>
            </a:xfrm>
            <a:prstGeom prst="rect">
              <a:avLst/>
            </a:prstGeom>
            <a:solidFill>
              <a:sysClr val="window" lastClr="FFFFFF"/>
            </a:solidFill>
            <a:ln w="6350">
              <a:noFill/>
            </a:ln>
            <a:effec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100" cap="none" spc="0" normalizeH="0" baseline="0" noProof="0" dirty="0">
                  <a:ln>
                    <a:noFill/>
                  </a:ln>
                  <a:solidFill>
                    <a:sysClr val="windowText" lastClr="000000"/>
                  </a:solidFill>
                  <a:effectLst/>
                  <a:uLnTx/>
                  <a:uFillTx/>
                  <a:latin typeface="+mn-ea"/>
                  <a:cs typeface="Times New Roman" panose="02020603050405020304" pitchFamily="18" charset="0"/>
                </a:rPr>
                <a:t>オンライン</a:t>
              </a:r>
            </a:p>
          </p:txBody>
        </p:sp>
        <p:sp>
          <p:nvSpPr>
            <p:cNvPr id="13" name="右矢印 12"/>
            <p:cNvSpPr/>
            <p:nvPr/>
          </p:nvSpPr>
          <p:spPr>
            <a:xfrm rot="10800000">
              <a:off x="2115047" y="1110804"/>
              <a:ext cx="1617345" cy="170180"/>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4" name="円柱 13"/>
            <p:cNvSpPr/>
            <p:nvPr/>
          </p:nvSpPr>
          <p:spPr>
            <a:xfrm>
              <a:off x="3832529" y="866692"/>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5" name="円柱 14"/>
            <p:cNvSpPr/>
            <p:nvPr/>
          </p:nvSpPr>
          <p:spPr>
            <a:xfrm>
              <a:off x="4047214" y="898497"/>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6" name="円柱 15"/>
            <p:cNvSpPr/>
            <p:nvPr/>
          </p:nvSpPr>
          <p:spPr>
            <a:xfrm>
              <a:off x="3896139" y="970059"/>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17" name="円柱 16"/>
            <p:cNvSpPr/>
            <p:nvPr/>
          </p:nvSpPr>
          <p:spPr>
            <a:xfrm>
              <a:off x="4166483" y="1057523"/>
              <a:ext cx="443148" cy="315879"/>
            </a:xfrm>
            <a:prstGeom prst="can">
              <a:avLst/>
            </a:prstGeom>
            <a:solidFill>
              <a:sysClr val="window" lastClr="FFFFFF"/>
            </a:solidFill>
            <a:ln w="3175"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rPr>
                <a:t>aaaaaayum</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nvGrpSpPr>
            <p:cNvPr id="18" name="グループ化 17"/>
            <p:cNvGrpSpPr/>
            <p:nvPr/>
          </p:nvGrpSpPr>
          <p:grpSpPr>
            <a:xfrm>
              <a:off x="1995682" y="222636"/>
              <a:ext cx="1001393" cy="508884"/>
              <a:chOff x="-95" y="15902"/>
              <a:chExt cx="1001864" cy="509652"/>
            </a:xfrm>
          </p:grpSpPr>
          <p:sp>
            <p:nvSpPr>
              <p:cNvPr id="26" name="台形 25"/>
              <p:cNvSpPr/>
              <p:nvPr/>
            </p:nvSpPr>
            <p:spPr>
              <a:xfrm>
                <a:off x="79513" y="15902"/>
                <a:ext cx="270344" cy="191770"/>
              </a:xfrm>
              <a:prstGeom prst="trapezoid">
                <a:avLst>
                  <a:gd name="adj" fmla="val 32887"/>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sp>
            <p:nvSpPr>
              <p:cNvPr id="27" name="正方形/長方形 26"/>
              <p:cNvSpPr/>
              <p:nvPr/>
            </p:nvSpPr>
            <p:spPr>
              <a:xfrm>
                <a:off x="-95" y="103322"/>
                <a:ext cx="1001864" cy="422232"/>
              </a:xfrm>
              <a:prstGeom prst="rect">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just">
                  <a:defRPr/>
                </a:pPr>
                <a:r>
                  <a:rPr kumimoji="0" lang="en-US" altLang="ja-JP" sz="1000" kern="100" noProof="0" dirty="0" smtClean="0">
                    <a:solidFill>
                      <a:srgbClr val="000000"/>
                    </a:solidFill>
                    <a:ea typeface="ＭＳ Ｐゴシック" panose="020B0600070205080204" pitchFamily="50" charset="-128"/>
                    <a:cs typeface="Times New Roman" panose="02020603050405020304" pitchFamily="18" charset="0"/>
                  </a:rPr>
                  <a:t>ITA</a:t>
                </a:r>
                <a:r>
                  <a:rPr kumimoji="0" lang="ja-JP" altLang="en-US" sz="1000" b="0" i="0" u="none" strike="noStrike" kern="100" cap="none" spc="0" normalizeH="0" baseline="0" noProof="0" dirty="0" smtClean="0">
                    <a:ln>
                      <a:noFill/>
                    </a:ln>
                    <a:solidFill>
                      <a:srgbClr val="000000"/>
                    </a:solidFill>
                    <a:effectLst/>
                    <a:uLnTx/>
                    <a:uFillTx/>
                    <a:ea typeface="ＭＳ Ｐゴシック" panose="020B0600070205080204" pitchFamily="50" charset="-128"/>
                    <a:cs typeface="Times New Roman" panose="02020603050405020304" pitchFamily="18" charset="0"/>
                  </a:rPr>
                  <a:t>インストールパッケージ</a:t>
                </a:r>
                <a:endParaRPr kumimoji="0" lang="ja-JP" altLang="en-US" sz="1100" b="0" i="0" u="none" strike="noStrike" kern="100" cap="none" spc="0" normalizeH="0" baseline="0" noProof="0" dirty="0">
                  <a:ln>
                    <a:noFill/>
                  </a:ln>
                  <a:solidFill>
                    <a:sysClr val="window" lastClr="FFFFFF"/>
                  </a:solidFill>
                  <a:effectLst/>
                  <a:uLnTx/>
                  <a:uFillTx/>
                  <a:ea typeface="ＭＳ 明朝" panose="02020609040205080304" pitchFamily="17" charset="-128"/>
                  <a:cs typeface="Times New Roman" panose="02020603050405020304" pitchFamily="18" charset="0"/>
                </a:endParaRPr>
              </a:p>
            </p:txBody>
          </p:sp>
        </p:grpSp>
        <p:sp>
          <p:nvSpPr>
            <p:cNvPr id="19" name="右矢印 18"/>
            <p:cNvSpPr/>
            <p:nvPr/>
          </p:nvSpPr>
          <p:spPr>
            <a:xfrm rot="10800000">
              <a:off x="1769898" y="393384"/>
              <a:ext cx="180000" cy="170181"/>
            </a:xfrm>
            <a:prstGeom prst="rightArrow">
              <a:avLst/>
            </a:prstGeom>
            <a:solidFill>
              <a:sysClr val="window" lastClr="FFFFFF"/>
            </a:solidFill>
            <a:ln w="635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 lastClr="FFFFFF"/>
                </a:solidFill>
                <a:effectLst/>
                <a:uLnTx/>
                <a:uFillTx/>
                <a:latin typeface="Century"/>
                <a:ea typeface="ＭＳ 明朝" panose="02020609040205080304" pitchFamily="17" charset="-128"/>
                <a:cs typeface="+mn-cs"/>
              </a:endParaRPr>
            </a:p>
          </p:txBody>
        </p:sp>
        <p:grpSp>
          <p:nvGrpSpPr>
            <p:cNvPr id="20" name="グループ化 19"/>
            <p:cNvGrpSpPr/>
            <p:nvPr/>
          </p:nvGrpSpPr>
          <p:grpSpPr>
            <a:xfrm>
              <a:off x="135172" y="318052"/>
              <a:ext cx="1585595" cy="1437033"/>
              <a:chOff x="0" y="0"/>
              <a:chExt cx="1585595" cy="1437033"/>
            </a:xfrm>
          </p:grpSpPr>
          <p:sp>
            <p:nvSpPr>
              <p:cNvPr id="22" name="正方形/長方形 21"/>
              <p:cNvSpPr/>
              <p:nvPr/>
            </p:nvSpPr>
            <p:spPr>
              <a:xfrm>
                <a:off x="0" y="1113183"/>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lvl="0" algn="ctr">
                  <a:defRPr/>
                </a:pPr>
                <a:r>
                  <a:rPr kumimoji="0" lang="en-US" altLang="ja-JP" sz="1050" kern="100" dirty="0" smtClean="0">
                    <a:latin typeface="Century"/>
                    <a:ea typeface="ＭＳ 明朝" panose="02020609040205080304" pitchFamily="17" charset="-128"/>
                    <a:cs typeface="Times New Roman" panose="02020603050405020304" pitchFamily="18" charset="0"/>
                  </a:rPr>
                  <a:t>MariaDB</a:t>
                </a:r>
                <a:endParaRPr kumimoji="0" lang="ja-JP" altLang="en-US" sz="1050" kern="100" dirty="0">
                  <a:latin typeface="Century"/>
                  <a:ea typeface="ＭＳ 明朝" panose="02020609040205080304" pitchFamily="17" charset="-128"/>
                  <a:cs typeface="Times New Roman" panose="02020603050405020304" pitchFamily="18" charset="0"/>
                </a:endParaRPr>
              </a:p>
            </p:txBody>
          </p:sp>
          <p:sp>
            <p:nvSpPr>
              <p:cNvPr id="23" name="正方形/長方形 22"/>
              <p:cNvSpPr/>
              <p:nvPr/>
            </p:nvSpPr>
            <p:spPr>
              <a:xfrm>
                <a:off x="0" y="73152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httpd</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4" name="正方形/長方形 23"/>
              <p:cNvSpPr/>
              <p:nvPr/>
            </p:nvSpPr>
            <p:spPr>
              <a:xfrm>
                <a:off x="0" y="36576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a:ln>
                      <a:noFill/>
                    </a:ln>
                    <a:solidFill>
                      <a:srgbClr val="000000"/>
                    </a:solidFill>
                    <a:effectLst/>
                    <a:uLnTx/>
                    <a:uFillTx/>
                    <a:latin typeface="Century"/>
                    <a:ea typeface="ＭＳ 明朝" panose="02020609040205080304" pitchFamily="17" charset="-128"/>
                    <a:cs typeface="Times New Roman" panose="02020603050405020304" pitchFamily="18" charset="0"/>
                  </a:rPr>
                  <a:t>PHP</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sp>
            <p:nvSpPr>
              <p:cNvPr id="25" name="正方形/長方形 24"/>
              <p:cNvSpPr/>
              <p:nvPr/>
            </p:nvSpPr>
            <p:spPr>
              <a:xfrm>
                <a:off x="0" y="0"/>
                <a:ext cx="1585595" cy="323850"/>
              </a:xfrm>
              <a:prstGeom prst="rect">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100" cap="none" spc="0" normalizeH="0" baseline="0" noProof="0" dirty="0" smtClean="0">
                    <a:ln>
                      <a:noFill/>
                    </a:ln>
                    <a:solidFill>
                      <a:srgbClr val="000000"/>
                    </a:solidFill>
                    <a:effectLst/>
                    <a:uLnTx/>
                    <a:uFillTx/>
                    <a:latin typeface="Century"/>
                    <a:ea typeface="ＭＳ 明朝" panose="02020609040205080304" pitchFamily="17" charset="-128"/>
                    <a:cs typeface="Times New Roman" panose="02020603050405020304" pitchFamily="18" charset="0"/>
                  </a:rPr>
                  <a:t>ITA</a:t>
                </a:r>
                <a:endParaRPr kumimoji="0" lang="ja-JP" altLang="en-US" sz="1050" b="0" i="0" u="none" strike="noStrike" kern="100" cap="none" spc="0" normalizeH="0" baseline="0" noProof="0" dirty="0">
                  <a:ln>
                    <a:noFill/>
                  </a:ln>
                  <a:solidFill>
                    <a:sysClr val="window" lastClr="FFFFFF"/>
                  </a:solidFill>
                  <a:effectLst/>
                  <a:uLnTx/>
                  <a:uFillTx/>
                  <a:latin typeface="Century"/>
                  <a:ea typeface="ＭＳ 明朝" panose="02020609040205080304" pitchFamily="17" charset="-128"/>
                  <a:cs typeface="Times New Roman" panose="02020603050405020304" pitchFamily="18" charset="0"/>
                </a:endParaRPr>
              </a:p>
            </p:txBody>
          </p:sp>
        </p:grpSp>
        <p:sp>
          <p:nvSpPr>
            <p:cNvPr id="21" name="右中かっこ 20"/>
            <p:cNvSpPr/>
            <p:nvPr/>
          </p:nvSpPr>
          <p:spPr>
            <a:xfrm>
              <a:off x="1796995" y="644055"/>
              <a:ext cx="198782" cy="1113161"/>
            </a:xfrm>
            <a:prstGeom prst="rightBrace">
              <a:avLst/>
            </a:prstGeom>
            <a:noFill/>
            <a:ln w="127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latin typeface="Century"/>
                <a:ea typeface="ＭＳ 明朝" panose="02020609040205080304" pitchFamily="17" charset="-128"/>
                <a:cs typeface="+mn-cs"/>
              </a:endParaRPr>
            </a:p>
          </p:txBody>
        </p:sp>
      </p:grpSp>
    </p:spTree>
    <p:extLst>
      <p:ext uri="{BB962C8B-B14F-4D97-AF65-F5344CB8AC3E}">
        <p14:creationId xmlns:p14="http://schemas.microsoft.com/office/powerpoint/2010/main" val="31038079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3533</Words>
  <Application>Microsoft Office PowerPoint</Application>
  <PresentationFormat>画面に合わせる (4:3)</PresentationFormat>
  <Paragraphs>579</Paragraphs>
  <Slides>31</Slides>
  <Notes>0</Notes>
  <HiddenSlides>0</HiddenSlides>
  <MMClips>0</MMClips>
  <ScaleCrop>false</ScaleCrop>
  <HeadingPairs>
    <vt:vector size="6" baseType="variant">
      <vt:variant>
        <vt:lpstr>使用されているフォント</vt:lpstr>
      </vt:variant>
      <vt:variant>
        <vt:i4>14</vt:i4>
      </vt:variant>
      <vt:variant>
        <vt:lpstr>テーマ</vt:lpstr>
      </vt:variant>
      <vt:variant>
        <vt:i4>2</vt:i4>
      </vt:variant>
      <vt:variant>
        <vt:lpstr>スライド タイトル</vt:lpstr>
      </vt:variant>
      <vt:variant>
        <vt:i4>31</vt:i4>
      </vt:variant>
    </vt:vector>
  </HeadingPairs>
  <TitlesOfParts>
    <vt:vector size="47" baseType="lpstr">
      <vt:lpstr>HGP創英角ｺﾞｼｯｸUB</vt:lpstr>
      <vt:lpstr>Meiryo UI</vt:lpstr>
      <vt:lpstr>ＭＳ Ｐゴシック</vt:lpstr>
      <vt:lpstr>ＭＳ 明朝</vt:lpstr>
      <vt:lpstr>メイリオ</vt:lpstr>
      <vt:lpstr>游ゴシック</vt:lpstr>
      <vt:lpstr>游ゴシック Light</vt:lpstr>
      <vt:lpstr>Arial</vt:lpstr>
      <vt:lpstr>Calibri</vt:lpstr>
      <vt:lpstr>Century</vt:lpstr>
      <vt:lpstr>Segoe UI</vt:lpstr>
      <vt:lpstr>Tahoma</vt:lpstr>
      <vt:lpstr>Times New Roman</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vt:lpstr>
      <vt:lpstr>3.　ITA環境構築手順</vt:lpstr>
      <vt:lpstr>3.1　オンラインインストール</vt:lpstr>
      <vt:lpstr>3.2　事前準備（1/3）</vt:lpstr>
      <vt:lpstr>3.3　事前準備（2/3）</vt:lpstr>
      <vt:lpstr>3.4　事前準備（3/3）</vt:lpstr>
      <vt:lpstr>3.5　ITA環境構築フロー</vt:lpstr>
      <vt:lpstr>3.6　環境構築（1/9）</vt:lpstr>
      <vt:lpstr>3.7　環境構築（2/9）</vt:lpstr>
      <vt:lpstr>3.8　環境構築（3/9）</vt:lpstr>
      <vt:lpstr>3.9　環境構築（4/9）</vt:lpstr>
      <vt:lpstr>3.10　環境構築（5/9）</vt:lpstr>
      <vt:lpstr>3.11　環境構築（6/9）</vt:lpstr>
      <vt:lpstr>3.12　環境構築（7/9）</vt:lpstr>
      <vt:lpstr>3.13　環境構築（8/9）</vt:lpstr>
      <vt:lpstr>3.14　環境構築（9/9）</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2021-01-04T07:55:44Z</dcterms:modified>
</cp:coreProperties>
</file>