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20"/>
  </p:notesMasterIdLst>
  <p:handoutMasterIdLst>
    <p:handoutMasterId r:id="rId21"/>
  </p:handoutMasterIdLst>
  <p:sldIdLst>
    <p:sldId id="262" r:id="rId6"/>
    <p:sldId id="507" r:id="rId7"/>
    <p:sldId id="508" r:id="rId8"/>
    <p:sldId id="699" r:id="rId9"/>
    <p:sldId id="681" r:id="rId10"/>
    <p:sldId id="644" r:id="rId11"/>
    <p:sldId id="703" r:id="rId12"/>
    <p:sldId id="689" r:id="rId13"/>
    <p:sldId id="704" r:id="rId14"/>
    <p:sldId id="691" r:id="rId15"/>
    <p:sldId id="692" r:id="rId16"/>
    <p:sldId id="701" r:id="rId17"/>
    <p:sldId id="688" r:id="rId18"/>
    <p:sldId id="318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00FF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2022/1/14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2022/1/14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ICD_For_IaC%E6%A9%9F%E8%83%BD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1.9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CI/CD for </a:t>
            </a:r>
            <a:r>
              <a:rPr lang="en-US" altLang="ja-JP" sz="4800" b="1" dirty="0" err="1" smtClean="0"/>
              <a:t>IaC</a:t>
            </a:r>
            <a:r>
              <a:rPr lang="en-US" altLang="ja-JP" sz="4800" b="1" dirty="0" smtClean="0"/>
              <a:t>【</a:t>
            </a:r>
            <a:r>
              <a:rPr lang="ja-JP" altLang="en-US" sz="4800" b="1" dirty="0" smtClean="0"/>
              <a:t>座学編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登録</a:t>
            </a:r>
            <a:r>
              <a:rPr lang="ja-JP" altLang="en-US" b="1" dirty="0"/>
              <a:t>アカウント</a:t>
            </a:r>
            <a:endParaRPr lang="en-US" altLang="ja-JP" dirty="0" smtClean="0"/>
          </a:p>
          <a:p>
            <a:pPr lvl="1"/>
            <a:r>
              <a:rPr lang="ja-JP" altLang="en-US" dirty="0"/>
              <a:t>「登録アカウント」メニューでは、</a:t>
            </a:r>
            <a:r>
              <a:rPr lang="en-US" altLang="ja-JP" dirty="0"/>
              <a:t>ITA </a:t>
            </a:r>
            <a:r>
              <a:rPr lang="ja-JP" altLang="en-US" dirty="0"/>
              <a:t>の </a:t>
            </a:r>
            <a:r>
              <a:rPr lang="en-US" altLang="ja-JP" dirty="0" err="1"/>
              <a:t>RestAPI</a:t>
            </a:r>
            <a:r>
              <a:rPr lang="en-US" altLang="ja-JP" dirty="0"/>
              <a:t> </a:t>
            </a:r>
            <a:r>
              <a:rPr lang="ja-JP" altLang="en-US" dirty="0"/>
              <a:t>から紐付先資材にアクセスする為のアカウント情報 を登録します。 登録アカウントに登録するアカウント情報は「管理コンソール</a:t>
            </a:r>
            <a:r>
              <a:rPr lang="en-US" altLang="ja-JP" dirty="0"/>
              <a:t>/</a:t>
            </a:r>
            <a:r>
              <a:rPr lang="ja-JP" altLang="en-US" dirty="0"/>
              <a:t>ユーザ管理」メニューに登録しておく 必要があります。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212970"/>
            <a:ext cx="8345996" cy="1224170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 bwMode="auto">
          <a:xfrm>
            <a:off x="467430" y="2564880"/>
            <a:ext cx="1728240" cy="576080"/>
          </a:xfrm>
          <a:prstGeom prst="wedgeRoundRectCallout">
            <a:avLst>
              <a:gd name="adj1" fmla="val -18958"/>
              <a:gd name="adj2" fmla="val 159475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err="1" smtClean="0">
                <a:latin typeface="+mn-ea"/>
              </a:rPr>
              <a:t>RestAPI</a:t>
            </a:r>
            <a:r>
              <a:rPr kumimoji="1" lang="ja-JP" altLang="en-US" sz="1200" dirty="0" smtClean="0">
                <a:latin typeface="+mn-ea"/>
              </a:rPr>
              <a:t>で使用する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ログイン</a:t>
            </a:r>
            <a:r>
              <a:rPr kumimoji="1" lang="en-US" altLang="ja-JP" sz="1200" dirty="0" smtClean="0">
                <a:latin typeface="+mn-ea"/>
              </a:rPr>
              <a:t>ID</a:t>
            </a:r>
            <a:r>
              <a:rPr kumimoji="1" lang="ja-JP" altLang="en-US" sz="1200" dirty="0" smtClean="0">
                <a:latin typeface="+mn-ea"/>
              </a:rPr>
              <a:t>を入力する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2843760" y="2564880"/>
            <a:ext cx="2304320" cy="576080"/>
          </a:xfrm>
          <a:prstGeom prst="wedgeRoundRectCallout">
            <a:avLst>
              <a:gd name="adj1" fmla="val -37855"/>
              <a:gd name="adj2" fmla="val 153807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err="1" smtClean="0">
                <a:latin typeface="+mn-ea"/>
              </a:rPr>
              <a:t>RestAPI</a:t>
            </a:r>
            <a:r>
              <a:rPr kumimoji="1" lang="ja-JP" altLang="en-US" sz="1200" dirty="0" smtClean="0">
                <a:latin typeface="+mn-ea"/>
              </a:rPr>
              <a:t>で使用する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ログイン</a:t>
            </a:r>
            <a:r>
              <a:rPr lang="ja-JP" altLang="en-US" sz="1200" dirty="0">
                <a:latin typeface="+mn-ea"/>
              </a:rPr>
              <a:t>パスワード</a:t>
            </a:r>
            <a:r>
              <a:rPr kumimoji="1" lang="ja-JP" altLang="en-US" sz="1200" dirty="0" smtClean="0">
                <a:latin typeface="+mn-ea"/>
              </a:rPr>
              <a:t>を入力する</a:t>
            </a: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資材紐付</a:t>
            </a:r>
            <a:endParaRPr lang="en-US" altLang="ja-JP" b="1" dirty="0" smtClean="0"/>
          </a:p>
          <a:p>
            <a:pPr lvl="1"/>
            <a:r>
              <a:rPr lang="ja-JP" altLang="en-US" dirty="0"/>
              <a:t>「資材紐付」メニューでは、紐付元資材と紐付先資材を紐付し、紐付先資材の動作検証を行う為 のオペレーションと </a:t>
            </a:r>
            <a:r>
              <a:rPr lang="en-US" altLang="ja-JP" dirty="0"/>
              <a:t>Movement </a:t>
            </a:r>
            <a:r>
              <a:rPr lang="ja-JP" altLang="en-US" dirty="0" err="1"/>
              <a:t>を登</a:t>
            </a:r>
            <a:r>
              <a:rPr lang="ja-JP" altLang="en-US" dirty="0"/>
              <a:t>録します。 紐付元資材が更新されると、バックヤード機能で紐付先資材を自動更新し、動作検証を行う為の オペレーションと </a:t>
            </a:r>
            <a:r>
              <a:rPr lang="en-US" altLang="ja-JP" dirty="0"/>
              <a:t>Movement </a:t>
            </a:r>
            <a:r>
              <a:rPr lang="ja-JP" altLang="en-US" dirty="0"/>
              <a:t>で作業実行を行い、処理結果が表示されます。 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「紐付先資材名」は、紐付先資材タイプにより、下記メニューの項目 に紐付けます。各メニューの項目と同等の入力規則があり ます。各項目の入力規則に従い、資材名を入力して</a:t>
            </a:r>
            <a:r>
              <a:rPr lang="ja-JP" altLang="en-US" dirty="0" smtClean="0"/>
              <a:t>ください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32336"/>
              </p:ext>
            </p:extLst>
          </p:nvPr>
        </p:nvGraphicFramePr>
        <p:xfrm>
          <a:off x="683458" y="3356990"/>
          <a:ext cx="8280054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682">
                  <a:extLst>
                    <a:ext uri="{9D8B030D-6E8A-4147-A177-3AD203B41FA5}">
                      <a16:colId xmlns:a16="http://schemas.microsoft.com/office/drawing/2014/main" val="2288322642"/>
                    </a:ext>
                  </a:extLst>
                </a:gridCol>
                <a:gridCol w="3383372">
                  <a:extLst>
                    <a:ext uri="{9D8B030D-6E8A-4147-A177-3AD203B41FA5}">
                      <a16:colId xmlns:a16="http://schemas.microsoft.com/office/drawing/2014/main" val="245950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紐付先資材タイプ一覧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7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</a:t>
                      </a:r>
                      <a:r>
                        <a:rPr lang="en-US" altLang="ja-JP" dirty="0" smtClean="0"/>
                        <a:t>-Legacy/Playbook </a:t>
                      </a:r>
                      <a:r>
                        <a:rPr lang="ja-JP" altLang="en-US" dirty="0" smtClean="0"/>
                        <a:t>素材集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Paybook</a:t>
                      </a:r>
                      <a:r>
                        <a:rPr lang="en-US" altLang="ja-JP" dirty="0" smtClean="0"/>
                        <a:t> </a:t>
                      </a:r>
                      <a:r>
                        <a:rPr lang="ja-JP" altLang="en-US" dirty="0" smtClean="0"/>
                        <a:t>素材名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</a:t>
                      </a:r>
                      <a:r>
                        <a:rPr lang="en-US" altLang="ja-JP" dirty="0" smtClean="0"/>
                        <a:t>-Pioneer/</a:t>
                      </a:r>
                      <a:r>
                        <a:rPr lang="ja-JP" altLang="en-US" dirty="0" smtClean="0"/>
                        <a:t>対話ファイル素材集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対象項目なし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Ansible-LegacyRole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ja-JP" altLang="en-US" dirty="0" smtClean="0"/>
                        <a:t>ロールパッケージ管理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ロールパッケージ名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</a:t>
                      </a:r>
                      <a:r>
                        <a:rPr lang="en-US" altLang="ja-JP" dirty="0" smtClean="0"/>
                        <a:t> </a:t>
                      </a:r>
                      <a:r>
                        <a:rPr lang="ja-JP" altLang="en-US" dirty="0" smtClean="0"/>
                        <a:t>共通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ja-JP" altLang="en-US" dirty="0" smtClean="0"/>
                        <a:t>ファイル管理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ファイル</a:t>
                      </a:r>
                      <a:r>
                        <a:rPr lang="zh-CN" altLang="en-US" dirty="0" smtClean="0"/>
                        <a:t>埋込変数名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8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</a:t>
                      </a:r>
                      <a:r>
                        <a:rPr lang="en-US" altLang="ja-JP" dirty="0" smtClean="0"/>
                        <a:t> </a:t>
                      </a:r>
                      <a:r>
                        <a:rPr lang="ja-JP" altLang="en-US" dirty="0" smtClean="0"/>
                        <a:t>共通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ja-JP" altLang="en-US" dirty="0" smtClean="0"/>
                        <a:t>テンプレート管理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テンプレート</a:t>
                      </a:r>
                      <a:r>
                        <a:rPr lang="zh-CN" altLang="en-US" dirty="0" smtClean="0"/>
                        <a:t>埋込変数名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Terraform/Module </a:t>
                      </a:r>
                      <a:r>
                        <a:rPr lang="ja-JP" altLang="en-US" dirty="0" smtClean="0"/>
                        <a:t>素材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Module </a:t>
                      </a:r>
                      <a:r>
                        <a:rPr lang="ja-JP" altLang="en-US" dirty="0" smtClean="0"/>
                        <a:t>素材名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Terraform/Policy </a:t>
                      </a:r>
                      <a:r>
                        <a:rPr lang="ja-JP" altLang="en-US" dirty="0" smtClean="0"/>
                        <a:t>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Policy </a:t>
                      </a:r>
                      <a:r>
                        <a:rPr lang="ja-JP" altLang="en-US" dirty="0" smtClean="0"/>
                        <a:t>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資材紐付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紐付先</a:t>
            </a:r>
            <a:r>
              <a:rPr lang="ja-JP" altLang="en-US" dirty="0"/>
              <a:t>資材タイプが「</a:t>
            </a:r>
            <a:r>
              <a:rPr lang="en-US" altLang="ja-JP" dirty="0" err="1"/>
              <a:t>Ansible-LegacyRole</a:t>
            </a:r>
            <a:r>
              <a:rPr lang="en-US" altLang="ja-JP" dirty="0"/>
              <a:t>/</a:t>
            </a:r>
            <a:r>
              <a:rPr lang="ja-JP" altLang="en-US" dirty="0" smtClean="0"/>
              <a:t>ロールパッケージ</a:t>
            </a:r>
            <a:r>
              <a:rPr lang="ja-JP" altLang="en-US" dirty="0"/>
              <a:t>管理」メニューの場合</a:t>
            </a:r>
            <a:r>
              <a:rPr lang="ja-JP" altLang="en-US" dirty="0" smtClean="0"/>
              <a:t>、「</a:t>
            </a:r>
            <a:r>
              <a:rPr lang="ja-JP" altLang="en-US" dirty="0" smtClean="0">
                <a:hlinkClick r:id="rId2"/>
              </a:rPr>
              <a:t>利用手順マニュアル </a:t>
            </a:r>
            <a:r>
              <a:rPr lang="en-US" altLang="ja-JP" dirty="0" smtClean="0">
                <a:hlinkClick r:id="rId2"/>
              </a:rPr>
              <a:t>CICD for </a:t>
            </a:r>
            <a:r>
              <a:rPr lang="en-US" altLang="ja-JP" dirty="0" err="1" smtClean="0">
                <a:hlinkClick r:id="rId2"/>
              </a:rPr>
              <a:t>IaC</a:t>
            </a:r>
            <a:r>
              <a:rPr lang="ja-JP" altLang="en-US" dirty="0" smtClean="0">
                <a:hlinkClick r:id="rId2"/>
              </a:rPr>
              <a:t>機能</a:t>
            </a:r>
            <a:r>
              <a:rPr lang="ja-JP" altLang="en-US" dirty="0" smtClean="0"/>
              <a:t>」の「</a:t>
            </a:r>
            <a:r>
              <a:rPr lang="en-US" altLang="ja-JP" dirty="0"/>
              <a:t>6.2 </a:t>
            </a:r>
            <a:r>
              <a:rPr lang="ja-JP" altLang="en-US" dirty="0"/>
              <a:t>ロールパッケージ管理に紐付する資材を </a:t>
            </a:r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ja-JP" altLang="en-US" dirty="0"/>
              <a:t>リポジトリに登録する場合の注意</a:t>
            </a:r>
            <a:r>
              <a:rPr lang="ja-JP" altLang="en-US" dirty="0" smtClean="0"/>
              <a:t>事項」を参照</a:t>
            </a:r>
            <a:r>
              <a:rPr lang="ja-JP" altLang="en-US" dirty="0"/>
              <a:t>して</a:t>
            </a:r>
            <a:r>
              <a:rPr lang="ja-JP" altLang="en-US" dirty="0" smtClean="0"/>
              <a:t>下さい。</a:t>
            </a:r>
            <a:endParaRPr lang="en-US" altLang="ja-JP" b="1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5" y="4959999"/>
            <a:ext cx="8751053" cy="12535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6" y="2682065"/>
            <a:ext cx="8832469" cy="1408627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 bwMode="auto">
          <a:xfrm>
            <a:off x="551047" y="2073271"/>
            <a:ext cx="2160300" cy="576080"/>
          </a:xfrm>
          <a:prstGeom prst="wedgeRoundRectCallout">
            <a:avLst>
              <a:gd name="adj1" fmla="val -3793"/>
              <a:gd name="adj2" fmla="val 116392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登録したリモートリポジトリ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一覧が表示される</a:t>
            </a: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4595994" y="4223476"/>
            <a:ext cx="3168440" cy="576080"/>
          </a:xfrm>
          <a:prstGeom prst="wedgeRoundRectCallout">
            <a:avLst>
              <a:gd name="adj1" fmla="val -40144"/>
              <a:gd name="adj2" fmla="val 140201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/>
              <a:t>Git</a:t>
            </a:r>
            <a:r>
              <a:rPr lang="en-US" altLang="ja-JP" sz="1200" dirty="0"/>
              <a:t> </a:t>
            </a:r>
            <a:r>
              <a:rPr lang="ja-JP" altLang="en-US" sz="1200" dirty="0"/>
              <a:t>リポジトリの資材が更新された場合</a:t>
            </a:r>
            <a:r>
              <a:rPr lang="ja-JP" altLang="en-US" sz="1200" dirty="0" smtClean="0"/>
              <a:t>に</a:t>
            </a:r>
            <a:endParaRPr lang="en-US" altLang="ja-JP" sz="1200" dirty="0" smtClean="0"/>
          </a:p>
          <a:p>
            <a:r>
              <a:rPr lang="ja-JP" altLang="en-US" sz="1200" dirty="0" smtClean="0"/>
              <a:t>紐付先</a:t>
            </a:r>
            <a:r>
              <a:rPr lang="ja-JP" altLang="en-US" sz="1200" dirty="0"/>
              <a:t>資材の</a:t>
            </a:r>
            <a:r>
              <a:rPr lang="ja-JP" altLang="en-US" sz="1200" dirty="0" smtClean="0"/>
              <a:t>更新</a:t>
            </a:r>
            <a:r>
              <a:rPr lang="ja-JP" altLang="en-US" sz="1200" dirty="0"/>
              <a:t>を自動で行うかを</a:t>
            </a:r>
            <a:r>
              <a:rPr lang="ja-JP" altLang="en-US" sz="1200" dirty="0" smtClean="0"/>
              <a:t>選択す</a:t>
            </a:r>
            <a:r>
              <a:rPr lang="ja-JP" altLang="en-US" sz="1200" dirty="0"/>
              <a:t>る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1438279" y="4234712"/>
            <a:ext cx="1903150" cy="581267"/>
          </a:xfrm>
          <a:prstGeom prst="wedgeRoundRectCallout">
            <a:avLst>
              <a:gd name="adj1" fmla="val 3383"/>
              <a:gd name="adj2" fmla="val 133379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登録アカウントで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登録した</a:t>
            </a:r>
            <a:r>
              <a:rPr kumimoji="1" lang="en-US" altLang="ja-JP" sz="1200" dirty="0" smtClean="0">
                <a:latin typeface="+mn-ea"/>
              </a:rPr>
              <a:t>ID</a:t>
            </a:r>
            <a:r>
              <a:rPr kumimoji="1" lang="ja-JP" altLang="en-US" sz="1200" dirty="0" smtClean="0">
                <a:latin typeface="+mn-ea"/>
              </a:rPr>
              <a:t>が表示される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3033340" y="2039585"/>
            <a:ext cx="1403431" cy="583422"/>
          </a:xfrm>
          <a:prstGeom prst="wedgeRoundRectCallout">
            <a:avLst>
              <a:gd name="adj1" fmla="val -34334"/>
              <a:gd name="adj2" fmla="val 117954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/>
              <a:t>紐付元資材</a:t>
            </a:r>
            <a:r>
              <a:rPr lang="ja-JP" altLang="en-US" sz="1200" dirty="0" smtClean="0"/>
              <a:t>が</a:t>
            </a:r>
            <a:endParaRPr lang="en-US" altLang="ja-JP" sz="1200" dirty="0" smtClean="0"/>
          </a:p>
          <a:p>
            <a:r>
              <a:rPr lang="ja-JP" altLang="en-US" sz="1200" dirty="0" smtClean="0"/>
              <a:t>一覧</a:t>
            </a:r>
            <a:r>
              <a:rPr lang="ja-JP" altLang="en-US" sz="1200" dirty="0"/>
              <a:t>で表示</a:t>
            </a:r>
            <a:r>
              <a:rPr lang="ja-JP" altLang="en-US" sz="1200" dirty="0" smtClean="0"/>
              <a:t>される</a:t>
            </a:r>
            <a:endParaRPr lang="en-US" altLang="ja-JP" sz="1200" dirty="0" smtClean="0"/>
          </a:p>
          <a:p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矢印 13"/>
          <p:cNvSpPr/>
          <p:nvPr/>
        </p:nvSpPr>
        <p:spPr bwMode="auto">
          <a:xfrm>
            <a:off x="318890" y="1842644"/>
            <a:ext cx="576080" cy="2644992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CI/CD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の作業フロー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796538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CI/CD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IaC</a:t>
            </a:r>
            <a:r>
              <a:rPr kumimoji="1" lang="ja-JP" altLang="en-US" dirty="0" smtClean="0"/>
              <a:t>の作業フローは以下の</a:t>
            </a:r>
            <a:r>
              <a:rPr lang="ja-JP" altLang="en-US" dirty="0" smtClean="0"/>
              <a:t>通りです。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実際の操作は実習編にて記載しています。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333884" y="3555268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/>
              <a:t>④</a:t>
            </a:r>
            <a:r>
              <a:rPr lang="ja-JP" altLang="en-US" b="1" dirty="0" smtClean="0">
                <a:latin typeface="+mn-ea"/>
              </a:rPr>
              <a:t>資材</a:t>
            </a:r>
            <a:r>
              <a:rPr lang="ja-JP" altLang="en-US" b="1" dirty="0">
                <a:latin typeface="+mn-ea"/>
              </a:rPr>
              <a:t>紐付にオペレーション</a:t>
            </a:r>
            <a:r>
              <a:rPr lang="en-US" altLang="ja-JP" b="1" dirty="0">
                <a:latin typeface="+mn-ea"/>
              </a:rPr>
              <a:t>+Movement</a:t>
            </a:r>
            <a:r>
              <a:rPr lang="ja-JP" altLang="en-US" b="1" dirty="0">
                <a:latin typeface="+mn-ea"/>
              </a:rPr>
              <a:t>の情報を登録</a:t>
            </a:r>
            <a:r>
              <a:rPr lang="en-US" altLang="ja-JP" b="1" dirty="0">
                <a:latin typeface="+mn-ea"/>
              </a:rPr>
              <a:t> 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318890" y="2987161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n-ea"/>
              </a:rPr>
              <a:t>③</a:t>
            </a:r>
            <a:r>
              <a:rPr kumimoji="1" lang="ja-JP" altLang="en-US" b="1" dirty="0" smtClean="0">
                <a:latin typeface="+mn-ea"/>
              </a:rPr>
              <a:t>資材紐付の登録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318890" y="1842645"/>
            <a:ext cx="6048840" cy="35898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①リモートリポジトリの登録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318890" y="2416044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n-ea"/>
              </a:rPr>
              <a:t>②</a:t>
            </a:r>
            <a:r>
              <a:rPr kumimoji="1" lang="ja-JP" altLang="en-US" b="1" dirty="0" smtClean="0">
                <a:latin typeface="+mn-ea"/>
              </a:rPr>
              <a:t>登録アカウントの登録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340211" y="4123375"/>
            <a:ext cx="6048840" cy="3642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n-ea"/>
              </a:rPr>
              <a:t>⑤</a:t>
            </a:r>
            <a:r>
              <a:rPr kumimoji="1" lang="ja-JP" altLang="en-US" b="1" dirty="0" smtClean="0">
                <a:latin typeface="+mn-ea"/>
              </a:rPr>
              <a:t>自動での資材更新と動作検証の確認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60290" y="1916790"/>
            <a:ext cx="21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凡例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6948330" y="2320687"/>
            <a:ext cx="1332820" cy="4027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必須タスク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948330" y="2954962"/>
            <a:ext cx="1332820" cy="38869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任意タスク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732300" y="1844780"/>
            <a:ext cx="1944270" cy="186707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>
                <a:hlinkClick r:id="rId2" action="ppaction://hlinksldjump"/>
              </a:rPr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>
                <a:hlinkClick r:id="rId3" action="ppaction://hlinksldjump"/>
              </a:rPr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4" action="ppaction://hlinksldjump"/>
              </a:rPr>
              <a:t>CI/CD for </a:t>
            </a:r>
            <a:r>
              <a:rPr lang="en-US" altLang="ja-JP" sz="2000" dirty="0" err="1" smtClean="0">
                <a:hlinkClick r:id="rId4" action="ppaction://hlinksldjump"/>
              </a:rPr>
              <a:t>IaC</a:t>
            </a:r>
            <a:r>
              <a:rPr lang="ja-JP" altLang="en-US" sz="2000" dirty="0" smtClean="0">
                <a:hlinkClick r:id="rId4" action="ppaction://hlinksldjump"/>
              </a:rPr>
              <a:t>についての説明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>
                <a:hlinkClick r:id="rId5" action="ppaction://hlinksldjump"/>
              </a:rPr>
              <a:t>CI/CD </a:t>
            </a:r>
            <a:r>
              <a:rPr lang="en-US" altLang="ja-JP" sz="2000" dirty="0" smtClean="0">
                <a:hlinkClick r:id="rId5" action="ppaction://hlinksldjump"/>
              </a:rPr>
              <a:t>for </a:t>
            </a:r>
            <a:r>
              <a:rPr lang="en-US" altLang="ja-JP" sz="2000" dirty="0" err="1" smtClean="0">
                <a:hlinkClick r:id="rId5" action="ppaction://hlinksldjump"/>
              </a:rPr>
              <a:t>IaC</a:t>
            </a:r>
            <a:r>
              <a:rPr lang="ja-JP" altLang="en-US" sz="2000" dirty="0" smtClean="0">
                <a:hlinkClick r:id="rId5" action="ppaction://hlinksldjump"/>
              </a:rPr>
              <a:t>と</a:t>
            </a:r>
            <a:r>
              <a:rPr lang="ja-JP" altLang="en-US" sz="2000" dirty="0">
                <a:hlinkClick r:id="rId5" action="ppaction://hlinksldjump"/>
              </a:rPr>
              <a:t>は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>
                <a:hlinkClick r:id="rId5" action="ppaction://hlinksldjump"/>
              </a:rPr>
              <a:t>CI/CD </a:t>
            </a:r>
            <a:r>
              <a:rPr lang="en-US" altLang="ja-JP" sz="2000" dirty="0" smtClean="0">
                <a:hlinkClick r:id="rId5" action="ppaction://hlinksldjump"/>
              </a:rPr>
              <a:t>for </a:t>
            </a:r>
            <a:r>
              <a:rPr lang="en-US" altLang="ja-JP" sz="2000" dirty="0" err="1" smtClean="0">
                <a:hlinkClick r:id="rId5" action="ppaction://hlinksldjump"/>
              </a:rPr>
              <a:t>IaC</a:t>
            </a:r>
            <a:r>
              <a:rPr lang="ja-JP" altLang="en-US" sz="2000" dirty="0" smtClean="0">
                <a:hlinkClick r:id="rId5" action="ppaction://hlinksldjump"/>
              </a:rPr>
              <a:t>の</a:t>
            </a:r>
            <a:r>
              <a:rPr lang="ja-JP" altLang="en-US" sz="2000" dirty="0">
                <a:hlinkClick r:id="rId5" action="ppaction://hlinksldjump"/>
              </a:rPr>
              <a:t>機能概要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CI/CD for </a:t>
            </a:r>
            <a:r>
              <a:rPr lang="en-US" altLang="ja-JP" sz="2000" dirty="0" err="1" smtClean="0">
                <a:hlinkClick r:id="rId6" action="ppaction://hlinksldjump"/>
              </a:rPr>
              <a:t>IaC</a:t>
            </a:r>
            <a:r>
              <a:rPr lang="ja-JP" altLang="en-US" sz="2000" dirty="0" smtClean="0">
                <a:hlinkClick r:id="rId6" action="ppaction://hlinksldjump"/>
              </a:rPr>
              <a:t>メニュー</a:t>
            </a:r>
            <a:r>
              <a:rPr lang="ja-JP" altLang="en-US" sz="2000" dirty="0">
                <a:hlinkClick r:id="rId6" action="ppaction://hlinksldjump"/>
              </a:rPr>
              <a:t>の機能</a:t>
            </a:r>
            <a:r>
              <a:rPr lang="ja-JP" altLang="en-US" sz="2000" dirty="0" smtClean="0">
                <a:hlinkClick r:id="rId6" action="ppaction://hlinksldjump"/>
              </a:rPr>
              <a:t>説明</a:t>
            </a:r>
            <a:endParaRPr lang="en-US" altLang="ja-JP" sz="2000" dirty="0" smtClean="0"/>
          </a:p>
          <a:p>
            <a:pPr lvl="1"/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7" action="ppaction://hlinksldjump"/>
              </a:rPr>
              <a:t>CI/CD for </a:t>
            </a:r>
            <a:r>
              <a:rPr lang="en-US" altLang="ja-JP" sz="2000" dirty="0" err="1" smtClean="0">
                <a:hlinkClick r:id="rId7" action="ppaction://hlinksldjump"/>
              </a:rPr>
              <a:t>IaC</a:t>
            </a:r>
            <a:r>
              <a:rPr lang="ja-JP" altLang="en-US" sz="2000" dirty="0" smtClean="0">
                <a:hlinkClick r:id="rId7" action="ppaction://hlinksldjump"/>
              </a:rPr>
              <a:t>の作業フロー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1"/>
            <a:ext cx="8784976" cy="5327848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CI/CD for </a:t>
            </a:r>
            <a:r>
              <a:rPr lang="en-US" altLang="ja-JP" sz="1800" b="1" dirty="0" err="1" smtClean="0"/>
              <a:t>IaC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実習編</a:t>
            </a:r>
            <a:r>
              <a:rPr lang="ja-JP" altLang="en-US" sz="1800" dirty="0"/>
              <a:t>では</a:t>
            </a:r>
            <a:r>
              <a:rPr lang="en-US" altLang="ja-JP" sz="1800" dirty="0"/>
              <a:t>ITA</a:t>
            </a:r>
            <a:r>
              <a:rPr lang="ja-JP" altLang="en-US" sz="1800" dirty="0"/>
              <a:t>の画面を用いて説明しておりますので合わせてご覧ください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7" y="2073337"/>
            <a:ext cx="8640573" cy="422209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39690" y="4509150"/>
            <a:ext cx="648090" cy="71429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76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CI/CD 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CI/CD 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とは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lvl="1"/>
            <a:r>
              <a:rPr lang="en-US" altLang="ja-JP" dirty="0" err="1" smtClean="0"/>
              <a:t>Ansible</a:t>
            </a:r>
            <a:r>
              <a:rPr lang="ja-JP" altLang="en-US" smtClean="0"/>
              <a:t>の</a:t>
            </a:r>
            <a:r>
              <a:rPr lang="en-US" altLang="ja-JP" smtClean="0"/>
              <a:t>Playbook</a:t>
            </a:r>
            <a:r>
              <a:rPr lang="ja-JP" altLang="en-US" dirty="0" smtClean="0"/>
              <a:t>や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（</a:t>
            </a:r>
            <a:r>
              <a:rPr lang="en-US" altLang="ja-JP" dirty="0" smtClean="0"/>
              <a:t>Infrastructure as Code</a:t>
            </a:r>
            <a:r>
              <a:rPr lang="ja-JP" altLang="en-US" dirty="0" smtClean="0"/>
              <a:t>）の資材を利用して開発をする際、</a:t>
            </a:r>
            <a:r>
              <a:rPr lang="en-US" altLang="ja-JP" dirty="0" smtClean="0"/>
              <a:t>CI</a:t>
            </a:r>
            <a:r>
              <a:rPr lang="ja-JP" altLang="en-US" dirty="0" smtClean="0"/>
              <a:t>（継続的インテグレーション）によるビルド、テストを自動的に実行し、</a:t>
            </a:r>
            <a:r>
              <a:rPr lang="en-US" altLang="ja-JP" dirty="0" smtClean="0"/>
              <a:t>CD</a:t>
            </a:r>
            <a:r>
              <a:rPr lang="ja-JP" altLang="en-US" dirty="0" smtClean="0"/>
              <a:t>（継続的デリバリー）による環境構築、動作確認を自動的に実行します。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また、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と連携することにより資材のバージョン管理、誰がいつどの資材をコミットしたかなどの確認が可能になります。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に資材をアップロードし、設定をするだけで自動的に環境構築まで実行するため、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の環境による</a:t>
            </a:r>
            <a:r>
              <a:rPr lang="en-US" altLang="ja-JP" dirty="0" err="1" smtClean="0"/>
              <a:t>GitOps</a:t>
            </a:r>
            <a:r>
              <a:rPr lang="ja-JP" altLang="en-US" dirty="0" smtClean="0"/>
              <a:t>を実現しました。</a:t>
            </a:r>
            <a:endParaRPr lang="en-US" altLang="ja-JP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CI/CD for </a:t>
            </a:r>
            <a:r>
              <a:rPr lang="en-US" altLang="ja-JP" kern="0" dirty="0" err="1" smtClean="0"/>
              <a:t>IaC</a:t>
            </a:r>
            <a:r>
              <a:rPr lang="ja-JP" altLang="en-US" kern="0" dirty="0" smtClean="0"/>
              <a:t>とは</a:t>
            </a:r>
            <a:endParaRPr lang="en-US" kern="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10" y="2708900"/>
            <a:ext cx="6984970" cy="37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CI/CD 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は大きく分けて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機能があります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 smtClean="0"/>
              <a:t>Git</a:t>
            </a:r>
            <a:r>
              <a:rPr lang="ja-JP" altLang="en-US" dirty="0" smtClean="0"/>
              <a:t>連携</a:t>
            </a:r>
            <a:endParaRPr lang="en-US" altLang="ja-JP" dirty="0"/>
          </a:p>
          <a:p>
            <a:pPr lvl="1"/>
            <a:r>
              <a:rPr lang="en-US" altLang="ja-JP" dirty="0" smtClean="0"/>
              <a:t>ITA </a:t>
            </a:r>
            <a:r>
              <a:rPr lang="ja-JP" altLang="en-US" dirty="0"/>
              <a:t>内に </a:t>
            </a:r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ja-JP" altLang="en-US" dirty="0"/>
              <a:t>リポジトリのクローンを作成します。 クローンを介して定期的に紐付元資材の更新を検知し </a:t>
            </a:r>
            <a:r>
              <a:rPr lang="en-US" altLang="ja-JP" dirty="0"/>
              <a:t>ITA </a:t>
            </a:r>
            <a:r>
              <a:rPr lang="ja-JP" altLang="en-US" dirty="0"/>
              <a:t>の「リモートリポジトリ資材」メニューに一 覧を作成します。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資材紐付機能</a:t>
            </a:r>
            <a:endParaRPr lang="en-US" altLang="ja-JP" dirty="0"/>
          </a:p>
          <a:p>
            <a:pPr lvl="1"/>
            <a:r>
              <a:rPr lang="ja-JP" altLang="en-US" dirty="0" smtClean="0"/>
              <a:t>紐付元</a:t>
            </a:r>
            <a:r>
              <a:rPr lang="ja-JP" altLang="en-US" dirty="0"/>
              <a:t>資材と紐付先資材の紐付を登録し、紐付先資材の動作検証を行う為のオペレーションと </a:t>
            </a:r>
            <a:r>
              <a:rPr lang="en-US" altLang="ja-JP" dirty="0"/>
              <a:t>Movement </a:t>
            </a:r>
            <a:r>
              <a:rPr lang="ja-JP" altLang="en-US" dirty="0" err="1"/>
              <a:t>を登</a:t>
            </a:r>
            <a:r>
              <a:rPr lang="ja-JP" altLang="en-US" dirty="0"/>
              <a:t>録します。 紐付元資材が更新されると、紐付先資材が自動更新され、動作検証を行う為のオペレーションと </a:t>
            </a:r>
            <a:r>
              <a:rPr lang="en-US" altLang="ja-JP" dirty="0"/>
              <a:t>Movement </a:t>
            </a:r>
            <a:r>
              <a:rPr lang="ja-JP" altLang="en-US" dirty="0"/>
              <a:t>で作業実行を行います。</a:t>
            </a:r>
            <a:endParaRPr lang="en-US" altLang="ja-JP" sz="12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CI/CD for </a:t>
            </a:r>
            <a:r>
              <a:rPr lang="en-US" altLang="ja-JP" kern="0" dirty="0" err="1" smtClean="0"/>
              <a:t>IaC</a:t>
            </a:r>
            <a:r>
              <a:rPr lang="ja-JP" altLang="en-US" kern="0" dirty="0" smtClean="0"/>
              <a:t>の機能概要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568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400746"/>
            <a:ext cx="1872260" cy="2119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kumimoji="1" lang="ja-JP" altLang="en-US" dirty="0" smtClean="0"/>
              <a:t>メニュー</a:t>
            </a:r>
            <a:r>
              <a:rPr lang="ja-JP" altLang="en-US" dirty="0"/>
              <a:t>の</a:t>
            </a:r>
            <a:r>
              <a:rPr kumimoji="1" lang="ja-JP" altLang="en-US" dirty="0" smtClean="0"/>
              <a:t>機能説明</a:t>
            </a:r>
            <a:r>
              <a:rPr lang="ja-JP" altLang="en-US" dirty="0"/>
              <a:t>　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23411" y="2241869"/>
            <a:ext cx="1872260" cy="3768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23041" y="2669418"/>
            <a:ext cx="1872629" cy="4386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23041" y="3146765"/>
            <a:ext cx="1872629" cy="3731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95670" y="2253987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①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203437" y="2720670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195670" y="3158848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①リモートリポジトリ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sz="1600" dirty="0" err="1"/>
              <a:t>Git</a:t>
            </a:r>
            <a:r>
              <a:rPr lang="en-US" altLang="ja-JP" sz="1600" dirty="0"/>
              <a:t> </a:t>
            </a:r>
            <a:r>
              <a:rPr lang="ja-JP" altLang="en-US" sz="1600" dirty="0"/>
              <a:t>リポジトリの情報を</a:t>
            </a:r>
            <a:r>
              <a:rPr lang="ja-JP" altLang="en-US" sz="1600" dirty="0" smtClean="0"/>
              <a:t>管理します。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②登録</a:t>
            </a:r>
            <a:r>
              <a:rPr lang="ja-JP" altLang="en-US" b="1" dirty="0"/>
              <a:t>アカウント</a:t>
            </a:r>
            <a:endParaRPr lang="en-US" altLang="ja-JP" b="1" dirty="0" smtClean="0"/>
          </a:p>
          <a:p>
            <a:r>
              <a:rPr lang="ja-JP" altLang="en-US" sz="1600" dirty="0" smtClean="0"/>
              <a:t>　</a:t>
            </a:r>
            <a:r>
              <a:rPr lang="en-US" altLang="ja-JP" sz="1600" dirty="0"/>
              <a:t>ITA </a:t>
            </a:r>
            <a:r>
              <a:rPr lang="ja-JP" altLang="en-US" sz="1600" dirty="0"/>
              <a:t>の </a:t>
            </a:r>
            <a:r>
              <a:rPr lang="en-US" altLang="ja-JP" sz="1600" dirty="0" err="1"/>
              <a:t>RestAPI</a:t>
            </a:r>
            <a:r>
              <a:rPr lang="en-US" altLang="ja-JP" sz="1600" dirty="0"/>
              <a:t> </a:t>
            </a:r>
            <a:r>
              <a:rPr lang="ja-JP" altLang="en-US" sz="1600" dirty="0"/>
              <a:t>で紐付先資材にアクセスする為の</a:t>
            </a:r>
            <a:r>
              <a:rPr lang="ja-JP" altLang="en-US" sz="1600" dirty="0" smtClean="0"/>
              <a:t>アカウント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情報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管理します。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③資材紐付</a:t>
            </a:r>
            <a:endParaRPr lang="en-US" altLang="ja-JP" b="1" dirty="0" smtClean="0"/>
          </a:p>
          <a:p>
            <a:r>
              <a:rPr lang="ja-JP" altLang="en-US" sz="1600" dirty="0" smtClean="0"/>
              <a:t>　</a:t>
            </a:r>
            <a:r>
              <a:rPr lang="ja-JP" altLang="en-US" sz="1600" dirty="0"/>
              <a:t>紐付元資材と紐付先資材との紐付情報を</a:t>
            </a:r>
            <a:r>
              <a:rPr lang="ja-JP" altLang="en-US" sz="1600" dirty="0" smtClean="0"/>
              <a:t>管理します。</a:t>
            </a:r>
            <a:endParaRPr lang="en-US" altLang="ja-JP" sz="160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 smtClean="0"/>
              <a:t>CI/CD for </a:t>
            </a:r>
            <a:r>
              <a:rPr lang="en-US" altLang="ja-JP" kern="0" dirty="0" err="1" smtClean="0"/>
              <a:t>IaC</a:t>
            </a:r>
            <a:r>
              <a:rPr lang="ja-JP" altLang="en-US" kern="0" dirty="0" smtClean="0"/>
              <a:t>における主なメニュー機能を紹介します</a:t>
            </a:r>
            <a:r>
              <a:rPr lang="ja-JP" altLang="en-US" kern="0" dirty="0"/>
              <a:t>。</a:t>
            </a:r>
            <a:endParaRPr lang="en-US" altLang="ja-JP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1" y="4456196"/>
            <a:ext cx="8537339" cy="96057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1" y="2962044"/>
            <a:ext cx="8537339" cy="96057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リモートリポジトリ</a:t>
            </a:r>
            <a:endParaRPr lang="en-US" altLang="ja-JP" b="1" dirty="0" smtClean="0"/>
          </a:p>
          <a:p>
            <a:pPr lvl="1"/>
            <a:r>
              <a:rPr lang="ja-JP" altLang="en-US" dirty="0"/>
              <a:t>「リモートリポジトリ」メニューでは、連携する 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リポジトリ</a:t>
            </a:r>
            <a:r>
              <a:rPr lang="ja-JP" altLang="en-US" dirty="0"/>
              <a:t>の情報を登録します。</a:t>
            </a:r>
            <a:endParaRPr lang="en-US" altLang="ja-JP" b="1" dirty="0"/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703174" y="2188997"/>
            <a:ext cx="2304320" cy="885884"/>
          </a:xfrm>
          <a:custGeom>
            <a:avLst/>
            <a:gdLst>
              <a:gd name="connsiteX0" fmla="*/ 0 w 2304320"/>
              <a:gd name="connsiteY0" fmla="*/ 96015 h 576080"/>
              <a:gd name="connsiteX1" fmla="*/ 96015 w 2304320"/>
              <a:gd name="connsiteY1" fmla="*/ 0 h 576080"/>
              <a:gd name="connsiteX2" fmla="*/ 384053 w 2304320"/>
              <a:gd name="connsiteY2" fmla="*/ 0 h 576080"/>
              <a:gd name="connsiteX3" fmla="*/ 384053 w 2304320"/>
              <a:gd name="connsiteY3" fmla="*/ 0 h 576080"/>
              <a:gd name="connsiteX4" fmla="*/ 960133 w 2304320"/>
              <a:gd name="connsiteY4" fmla="*/ 0 h 576080"/>
              <a:gd name="connsiteX5" fmla="*/ 2208305 w 2304320"/>
              <a:gd name="connsiteY5" fmla="*/ 0 h 576080"/>
              <a:gd name="connsiteX6" fmla="*/ 2304320 w 2304320"/>
              <a:gd name="connsiteY6" fmla="*/ 96015 h 576080"/>
              <a:gd name="connsiteX7" fmla="*/ 2304320 w 2304320"/>
              <a:gd name="connsiteY7" fmla="*/ 336047 h 576080"/>
              <a:gd name="connsiteX8" fmla="*/ 2304320 w 2304320"/>
              <a:gd name="connsiteY8" fmla="*/ 336047 h 576080"/>
              <a:gd name="connsiteX9" fmla="*/ 2304320 w 2304320"/>
              <a:gd name="connsiteY9" fmla="*/ 480067 h 576080"/>
              <a:gd name="connsiteX10" fmla="*/ 2304320 w 2304320"/>
              <a:gd name="connsiteY10" fmla="*/ 480065 h 576080"/>
              <a:gd name="connsiteX11" fmla="*/ 2208305 w 2304320"/>
              <a:gd name="connsiteY11" fmla="*/ 576080 h 576080"/>
              <a:gd name="connsiteX12" fmla="*/ 960133 w 2304320"/>
              <a:gd name="connsiteY12" fmla="*/ 576080 h 576080"/>
              <a:gd name="connsiteX13" fmla="*/ 713947 w 2304320"/>
              <a:gd name="connsiteY13" fmla="*/ 885884 h 576080"/>
              <a:gd name="connsiteX14" fmla="*/ 384053 w 2304320"/>
              <a:gd name="connsiteY14" fmla="*/ 576080 h 576080"/>
              <a:gd name="connsiteX15" fmla="*/ 96015 w 2304320"/>
              <a:gd name="connsiteY15" fmla="*/ 576080 h 576080"/>
              <a:gd name="connsiteX16" fmla="*/ 0 w 2304320"/>
              <a:gd name="connsiteY16" fmla="*/ 480065 h 576080"/>
              <a:gd name="connsiteX17" fmla="*/ 0 w 2304320"/>
              <a:gd name="connsiteY17" fmla="*/ 480067 h 576080"/>
              <a:gd name="connsiteX18" fmla="*/ 0 w 2304320"/>
              <a:gd name="connsiteY18" fmla="*/ 336047 h 576080"/>
              <a:gd name="connsiteX19" fmla="*/ 0 w 2304320"/>
              <a:gd name="connsiteY19" fmla="*/ 336047 h 576080"/>
              <a:gd name="connsiteX20" fmla="*/ 0 w 2304320"/>
              <a:gd name="connsiteY20" fmla="*/ 96015 h 576080"/>
              <a:gd name="connsiteX0" fmla="*/ 0 w 2304320"/>
              <a:gd name="connsiteY0" fmla="*/ 96015 h 885884"/>
              <a:gd name="connsiteX1" fmla="*/ 96015 w 2304320"/>
              <a:gd name="connsiteY1" fmla="*/ 0 h 885884"/>
              <a:gd name="connsiteX2" fmla="*/ 384053 w 2304320"/>
              <a:gd name="connsiteY2" fmla="*/ 0 h 885884"/>
              <a:gd name="connsiteX3" fmla="*/ 384053 w 2304320"/>
              <a:gd name="connsiteY3" fmla="*/ 0 h 885884"/>
              <a:gd name="connsiteX4" fmla="*/ 960133 w 2304320"/>
              <a:gd name="connsiteY4" fmla="*/ 0 h 885884"/>
              <a:gd name="connsiteX5" fmla="*/ 2208305 w 2304320"/>
              <a:gd name="connsiteY5" fmla="*/ 0 h 885884"/>
              <a:gd name="connsiteX6" fmla="*/ 2304320 w 2304320"/>
              <a:gd name="connsiteY6" fmla="*/ 96015 h 885884"/>
              <a:gd name="connsiteX7" fmla="*/ 2304320 w 2304320"/>
              <a:gd name="connsiteY7" fmla="*/ 336047 h 885884"/>
              <a:gd name="connsiteX8" fmla="*/ 2304320 w 2304320"/>
              <a:gd name="connsiteY8" fmla="*/ 336047 h 885884"/>
              <a:gd name="connsiteX9" fmla="*/ 2304320 w 2304320"/>
              <a:gd name="connsiteY9" fmla="*/ 480067 h 885884"/>
              <a:gd name="connsiteX10" fmla="*/ 2304320 w 2304320"/>
              <a:gd name="connsiteY10" fmla="*/ 480065 h 885884"/>
              <a:gd name="connsiteX11" fmla="*/ 2208305 w 2304320"/>
              <a:gd name="connsiteY11" fmla="*/ 576080 h 885884"/>
              <a:gd name="connsiteX12" fmla="*/ 702958 w 2304320"/>
              <a:gd name="connsiteY12" fmla="*/ 576080 h 885884"/>
              <a:gd name="connsiteX13" fmla="*/ 713947 w 2304320"/>
              <a:gd name="connsiteY13" fmla="*/ 885884 h 885884"/>
              <a:gd name="connsiteX14" fmla="*/ 384053 w 2304320"/>
              <a:gd name="connsiteY14" fmla="*/ 576080 h 885884"/>
              <a:gd name="connsiteX15" fmla="*/ 96015 w 2304320"/>
              <a:gd name="connsiteY15" fmla="*/ 576080 h 885884"/>
              <a:gd name="connsiteX16" fmla="*/ 0 w 2304320"/>
              <a:gd name="connsiteY16" fmla="*/ 480065 h 885884"/>
              <a:gd name="connsiteX17" fmla="*/ 0 w 2304320"/>
              <a:gd name="connsiteY17" fmla="*/ 480067 h 885884"/>
              <a:gd name="connsiteX18" fmla="*/ 0 w 2304320"/>
              <a:gd name="connsiteY18" fmla="*/ 336047 h 885884"/>
              <a:gd name="connsiteX19" fmla="*/ 0 w 2304320"/>
              <a:gd name="connsiteY19" fmla="*/ 336047 h 885884"/>
              <a:gd name="connsiteX20" fmla="*/ 0 w 2304320"/>
              <a:gd name="connsiteY20" fmla="*/ 96015 h 88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04320" h="885884">
                <a:moveTo>
                  <a:pt x="0" y="96015"/>
                </a:moveTo>
                <a:cubicBezTo>
                  <a:pt x="0" y="42987"/>
                  <a:pt x="42987" y="0"/>
                  <a:pt x="96015" y="0"/>
                </a:cubicBezTo>
                <a:lnTo>
                  <a:pt x="384053" y="0"/>
                </a:lnTo>
                <a:lnTo>
                  <a:pt x="384053" y="0"/>
                </a:lnTo>
                <a:lnTo>
                  <a:pt x="960133" y="0"/>
                </a:lnTo>
                <a:lnTo>
                  <a:pt x="2208305" y="0"/>
                </a:lnTo>
                <a:cubicBezTo>
                  <a:pt x="2261333" y="0"/>
                  <a:pt x="2304320" y="42987"/>
                  <a:pt x="2304320" y="96015"/>
                </a:cubicBezTo>
                <a:lnTo>
                  <a:pt x="2304320" y="336047"/>
                </a:lnTo>
                <a:lnTo>
                  <a:pt x="2304320" y="336047"/>
                </a:lnTo>
                <a:lnTo>
                  <a:pt x="2304320" y="480067"/>
                </a:lnTo>
                <a:lnTo>
                  <a:pt x="2304320" y="480065"/>
                </a:lnTo>
                <a:cubicBezTo>
                  <a:pt x="2304320" y="533093"/>
                  <a:pt x="2261333" y="576080"/>
                  <a:pt x="2208305" y="576080"/>
                </a:cubicBezTo>
                <a:lnTo>
                  <a:pt x="702958" y="576080"/>
                </a:lnTo>
                <a:lnTo>
                  <a:pt x="713947" y="885884"/>
                </a:lnTo>
                <a:lnTo>
                  <a:pt x="384053" y="576080"/>
                </a:lnTo>
                <a:lnTo>
                  <a:pt x="96015" y="576080"/>
                </a:lnTo>
                <a:cubicBezTo>
                  <a:pt x="42987" y="576080"/>
                  <a:pt x="0" y="533093"/>
                  <a:pt x="0" y="480065"/>
                </a:cubicBezTo>
                <a:lnTo>
                  <a:pt x="0" y="480067"/>
                </a:lnTo>
                <a:lnTo>
                  <a:pt x="0" y="336047"/>
                </a:lnTo>
                <a:lnTo>
                  <a:pt x="0" y="336047"/>
                </a:lnTo>
                <a:lnTo>
                  <a:pt x="0" y="96015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+mn-ea"/>
              </a:rPr>
              <a:t>git</a:t>
            </a:r>
            <a:r>
              <a:rPr lang="en-US" altLang="ja-JP" sz="1200" dirty="0" smtClean="0">
                <a:latin typeface="+mn-ea"/>
              </a:rPr>
              <a:t> clone</a:t>
            </a:r>
            <a:r>
              <a:rPr lang="ja-JP" altLang="en-US" sz="1200" dirty="0" smtClean="0">
                <a:latin typeface="+mn-ea"/>
              </a:rPr>
              <a:t>コマンドに指定する</a:t>
            </a:r>
            <a:endParaRPr lang="en-US" altLang="ja-JP" sz="1200" dirty="0" smtClean="0">
              <a:latin typeface="+mn-ea"/>
            </a:endParaRPr>
          </a:p>
          <a:p>
            <a:r>
              <a:rPr lang="en-US" altLang="ja-JP" sz="1200" dirty="0" err="1" smtClean="0">
                <a:latin typeface="+mn-ea"/>
              </a:rPr>
              <a:t>Git</a:t>
            </a:r>
            <a:r>
              <a:rPr lang="ja-JP" altLang="en-US" sz="1200" dirty="0" smtClean="0">
                <a:latin typeface="+mn-ea"/>
              </a:rPr>
              <a:t>リポジトリの</a:t>
            </a:r>
            <a:r>
              <a:rPr lang="en-US" altLang="ja-JP" sz="1200" dirty="0" smtClean="0">
                <a:latin typeface="+mn-ea"/>
              </a:rPr>
              <a:t>URL</a:t>
            </a:r>
            <a:r>
              <a:rPr lang="ja-JP" altLang="en-US" sz="1200" dirty="0" smtClean="0">
                <a:latin typeface="+mn-ea"/>
              </a:rPr>
              <a:t>を入力する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3131800" y="1844780"/>
            <a:ext cx="5435859" cy="1251724"/>
          </a:xfrm>
          <a:custGeom>
            <a:avLst/>
            <a:gdLst>
              <a:gd name="connsiteX0" fmla="*/ 0 w 4896802"/>
              <a:gd name="connsiteY0" fmla="*/ 136820 h 820902"/>
              <a:gd name="connsiteX1" fmla="*/ 136820 w 4896802"/>
              <a:gd name="connsiteY1" fmla="*/ 0 h 820902"/>
              <a:gd name="connsiteX2" fmla="*/ 816134 w 4896802"/>
              <a:gd name="connsiteY2" fmla="*/ 0 h 820902"/>
              <a:gd name="connsiteX3" fmla="*/ 816134 w 4896802"/>
              <a:gd name="connsiteY3" fmla="*/ 0 h 820902"/>
              <a:gd name="connsiteX4" fmla="*/ 2040334 w 4896802"/>
              <a:gd name="connsiteY4" fmla="*/ 0 h 820902"/>
              <a:gd name="connsiteX5" fmla="*/ 4759982 w 4896802"/>
              <a:gd name="connsiteY5" fmla="*/ 0 h 820902"/>
              <a:gd name="connsiteX6" fmla="*/ 4896802 w 4896802"/>
              <a:gd name="connsiteY6" fmla="*/ 136820 h 820902"/>
              <a:gd name="connsiteX7" fmla="*/ 4896802 w 4896802"/>
              <a:gd name="connsiteY7" fmla="*/ 478860 h 820902"/>
              <a:gd name="connsiteX8" fmla="*/ 4896802 w 4896802"/>
              <a:gd name="connsiteY8" fmla="*/ 478860 h 820902"/>
              <a:gd name="connsiteX9" fmla="*/ 4896802 w 4896802"/>
              <a:gd name="connsiteY9" fmla="*/ 684085 h 820902"/>
              <a:gd name="connsiteX10" fmla="*/ 4896802 w 4896802"/>
              <a:gd name="connsiteY10" fmla="*/ 684082 h 820902"/>
              <a:gd name="connsiteX11" fmla="*/ 4759982 w 4896802"/>
              <a:gd name="connsiteY11" fmla="*/ 820902 h 820902"/>
              <a:gd name="connsiteX12" fmla="*/ 2040334 w 4896802"/>
              <a:gd name="connsiteY12" fmla="*/ 820902 h 820902"/>
              <a:gd name="connsiteX13" fmla="*/ 1030777 w 4896802"/>
              <a:gd name="connsiteY13" fmla="*/ 1148081 h 820902"/>
              <a:gd name="connsiteX14" fmla="*/ 816134 w 4896802"/>
              <a:gd name="connsiteY14" fmla="*/ 820902 h 820902"/>
              <a:gd name="connsiteX15" fmla="*/ 136820 w 4896802"/>
              <a:gd name="connsiteY15" fmla="*/ 820902 h 820902"/>
              <a:gd name="connsiteX16" fmla="*/ 0 w 4896802"/>
              <a:gd name="connsiteY16" fmla="*/ 684082 h 820902"/>
              <a:gd name="connsiteX17" fmla="*/ 0 w 4896802"/>
              <a:gd name="connsiteY17" fmla="*/ 684085 h 820902"/>
              <a:gd name="connsiteX18" fmla="*/ 0 w 4896802"/>
              <a:gd name="connsiteY18" fmla="*/ 478860 h 820902"/>
              <a:gd name="connsiteX19" fmla="*/ 0 w 4896802"/>
              <a:gd name="connsiteY19" fmla="*/ 478860 h 820902"/>
              <a:gd name="connsiteX20" fmla="*/ 0 w 4896802"/>
              <a:gd name="connsiteY20" fmla="*/ 136820 h 820902"/>
              <a:gd name="connsiteX0" fmla="*/ 0 w 4896802"/>
              <a:gd name="connsiteY0" fmla="*/ 136820 h 1148081"/>
              <a:gd name="connsiteX1" fmla="*/ 136820 w 4896802"/>
              <a:gd name="connsiteY1" fmla="*/ 0 h 1148081"/>
              <a:gd name="connsiteX2" fmla="*/ 816134 w 4896802"/>
              <a:gd name="connsiteY2" fmla="*/ 0 h 1148081"/>
              <a:gd name="connsiteX3" fmla="*/ 816134 w 4896802"/>
              <a:gd name="connsiteY3" fmla="*/ 0 h 1148081"/>
              <a:gd name="connsiteX4" fmla="*/ 2040334 w 4896802"/>
              <a:gd name="connsiteY4" fmla="*/ 0 h 1148081"/>
              <a:gd name="connsiteX5" fmla="*/ 4759982 w 4896802"/>
              <a:gd name="connsiteY5" fmla="*/ 0 h 1148081"/>
              <a:gd name="connsiteX6" fmla="*/ 4896802 w 4896802"/>
              <a:gd name="connsiteY6" fmla="*/ 136820 h 1148081"/>
              <a:gd name="connsiteX7" fmla="*/ 4896802 w 4896802"/>
              <a:gd name="connsiteY7" fmla="*/ 478860 h 1148081"/>
              <a:gd name="connsiteX8" fmla="*/ 4896802 w 4896802"/>
              <a:gd name="connsiteY8" fmla="*/ 478860 h 1148081"/>
              <a:gd name="connsiteX9" fmla="*/ 4896802 w 4896802"/>
              <a:gd name="connsiteY9" fmla="*/ 684085 h 1148081"/>
              <a:gd name="connsiteX10" fmla="*/ 4896802 w 4896802"/>
              <a:gd name="connsiteY10" fmla="*/ 684082 h 1148081"/>
              <a:gd name="connsiteX11" fmla="*/ 4759982 w 4896802"/>
              <a:gd name="connsiteY11" fmla="*/ 820902 h 1148081"/>
              <a:gd name="connsiteX12" fmla="*/ 1183084 w 4896802"/>
              <a:gd name="connsiteY12" fmla="*/ 820902 h 1148081"/>
              <a:gd name="connsiteX13" fmla="*/ 1030777 w 4896802"/>
              <a:gd name="connsiteY13" fmla="*/ 1148081 h 1148081"/>
              <a:gd name="connsiteX14" fmla="*/ 816134 w 4896802"/>
              <a:gd name="connsiteY14" fmla="*/ 820902 h 1148081"/>
              <a:gd name="connsiteX15" fmla="*/ 136820 w 4896802"/>
              <a:gd name="connsiteY15" fmla="*/ 820902 h 1148081"/>
              <a:gd name="connsiteX16" fmla="*/ 0 w 4896802"/>
              <a:gd name="connsiteY16" fmla="*/ 684082 h 1148081"/>
              <a:gd name="connsiteX17" fmla="*/ 0 w 4896802"/>
              <a:gd name="connsiteY17" fmla="*/ 684085 h 1148081"/>
              <a:gd name="connsiteX18" fmla="*/ 0 w 4896802"/>
              <a:gd name="connsiteY18" fmla="*/ 478860 h 1148081"/>
              <a:gd name="connsiteX19" fmla="*/ 0 w 4896802"/>
              <a:gd name="connsiteY19" fmla="*/ 478860 h 1148081"/>
              <a:gd name="connsiteX20" fmla="*/ 0 w 4896802"/>
              <a:gd name="connsiteY20" fmla="*/ 136820 h 1148081"/>
              <a:gd name="connsiteX0" fmla="*/ 0 w 4896802"/>
              <a:gd name="connsiteY0" fmla="*/ 136820 h 1148081"/>
              <a:gd name="connsiteX1" fmla="*/ 136820 w 4896802"/>
              <a:gd name="connsiteY1" fmla="*/ 0 h 1148081"/>
              <a:gd name="connsiteX2" fmla="*/ 816134 w 4896802"/>
              <a:gd name="connsiteY2" fmla="*/ 0 h 1148081"/>
              <a:gd name="connsiteX3" fmla="*/ 816134 w 4896802"/>
              <a:gd name="connsiteY3" fmla="*/ 0 h 1148081"/>
              <a:gd name="connsiteX4" fmla="*/ 2040334 w 4896802"/>
              <a:gd name="connsiteY4" fmla="*/ 0 h 1148081"/>
              <a:gd name="connsiteX5" fmla="*/ 4759982 w 4896802"/>
              <a:gd name="connsiteY5" fmla="*/ 0 h 1148081"/>
              <a:gd name="connsiteX6" fmla="*/ 4896802 w 4896802"/>
              <a:gd name="connsiteY6" fmla="*/ 136820 h 1148081"/>
              <a:gd name="connsiteX7" fmla="*/ 4896802 w 4896802"/>
              <a:gd name="connsiteY7" fmla="*/ 478860 h 1148081"/>
              <a:gd name="connsiteX8" fmla="*/ 4896802 w 4896802"/>
              <a:gd name="connsiteY8" fmla="*/ 478860 h 1148081"/>
              <a:gd name="connsiteX9" fmla="*/ 4896802 w 4896802"/>
              <a:gd name="connsiteY9" fmla="*/ 684085 h 1148081"/>
              <a:gd name="connsiteX10" fmla="*/ 4896802 w 4896802"/>
              <a:gd name="connsiteY10" fmla="*/ 684082 h 1148081"/>
              <a:gd name="connsiteX11" fmla="*/ 4759982 w 4896802"/>
              <a:gd name="connsiteY11" fmla="*/ 820902 h 1148081"/>
              <a:gd name="connsiteX12" fmla="*/ 1076477 w 4896802"/>
              <a:gd name="connsiteY12" fmla="*/ 820902 h 1148081"/>
              <a:gd name="connsiteX13" fmla="*/ 1030777 w 4896802"/>
              <a:gd name="connsiteY13" fmla="*/ 1148081 h 1148081"/>
              <a:gd name="connsiteX14" fmla="*/ 816134 w 4896802"/>
              <a:gd name="connsiteY14" fmla="*/ 820902 h 1148081"/>
              <a:gd name="connsiteX15" fmla="*/ 136820 w 4896802"/>
              <a:gd name="connsiteY15" fmla="*/ 820902 h 1148081"/>
              <a:gd name="connsiteX16" fmla="*/ 0 w 4896802"/>
              <a:gd name="connsiteY16" fmla="*/ 684082 h 1148081"/>
              <a:gd name="connsiteX17" fmla="*/ 0 w 4896802"/>
              <a:gd name="connsiteY17" fmla="*/ 684085 h 1148081"/>
              <a:gd name="connsiteX18" fmla="*/ 0 w 4896802"/>
              <a:gd name="connsiteY18" fmla="*/ 478860 h 1148081"/>
              <a:gd name="connsiteX19" fmla="*/ 0 w 4896802"/>
              <a:gd name="connsiteY19" fmla="*/ 478860 h 1148081"/>
              <a:gd name="connsiteX20" fmla="*/ 0 w 4896802"/>
              <a:gd name="connsiteY20" fmla="*/ 136820 h 114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96802" h="1148081">
                <a:moveTo>
                  <a:pt x="0" y="136820"/>
                </a:moveTo>
                <a:cubicBezTo>
                  <a:pt x="0" y="61256"/>
                  <a:pt x="61256" y="0"/>
                  <a:pt x="136820" y="0"/>
                </a:cubicBezTo>
                <a:lnTo>
                  <a:pt x="816134" y="0"/>
                </a:lnTo>
                <a:lnTo>
                  <a:pt x="816134" y="0"/>
                </a:lnTo>
                <a:lnTo>
                  <a:pt x="2040334" y="0"/>
                </a:lnTo>
                <a:lnTo>
                  <a:pt x="4759982" y="0"/>
                </a:lnTo>
                <a:cubicBezTo>
                  <a:pt x="4835546" y="0"/>
                  <a:pt x="4896802" y="61256"/>
                  <a:pt x="4896802" y="136820"/>
                </a:cubicBezTo>
                <a:lnTo>
                  <a:pt x="4896802" y="478860"/>
                </a:lnTo>
                <a:lnTo>
                  <a:pt x="4896802" y="478860"/>
                </a:lnTo>
                <a:lnTo>
                  <a:pt x="4896802" y="684085"/>
                </a:lnTo>
                <a:lnTo>
                  <a:pt x="4896802" y="684082"/>
                </a:lnTo>
                <a:cubicBezTo>
                  <a:pt x="4896802" y="759646"/>
                  <a:pt x="4835546" y="820902"/>
                  <a:pt x="4759982" y="820902"/>
                </a:cubicBezTo>
                <a:lnTo>
                  <a:pt x="1076477" y="820902"/>
                </a:lnTo>
                <a:lnTo>
                  <a:pt x="1030777" y="1148081"/>
                </a:lnTo>
                <a:lnTo>
                  <a:pt x="816134" y="820902"/>
                </a:lnTo>
                <a:lnTo>
                  <a:pt x="136820" y="820902"/>
                </a:lnTo>
                <a:cubicBezTo>
                  <a:pt x="61256" y="820902"/>
                  <a:pt x="0" y="759646"/>
                  <a:pt x="0" y="684082"/>
                </a:cubicBezTo>
                <a:lnTo>
                  <a:pt x="0" y="684085"/>
                </a:lnTo>
                <a:lnTo>
                  <a:pt x="0" y="478860"/>
                </a:lnTo>
                <a:lnTo>
                  <a:pt x="0" y="478860"/>
                </a:lnTo>
                <a:lnTo>
                  <a:pt x="0" y="13682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/>
              <a:t> </a:t>
            </a:r>
            <a:r>
              <a:rPr lang="ja-JP" altLang="en-US" sz="1100" dirty="0" smtClean="0"/>
              <a:t>リモートの</a:t>
            </a:r>
            <a:r>
              <a:rPr lang="en-US" altLang="ja-JP" sz="1100" dirty="0" err="1" smtClean="0"/>
              <a:t>Git</a:t>
            </a:r>
            <a:r>
              <a:rPr lang="ja-JP" altLang="en-US" sz="1100" dirty="0" smtClean="0"/>
              <a:t>リポジトリと接続するプロトコルを選択する</a:t>
            </a:r>
            <a:r>
              <a:rPr lang="en-US" altLang="ja-JP" sz="1100" dirty="0" smtClean="0"/>
              <a:t> </a:t>
            </a:r>
          </a:p>
          <a:p>
            <a:r>
              <a:rPr lang="ja-JP" altLang="en-US" sz="1100" dirty="0" smtClean="0"/>
              <a:t>・</a:t>
            </a:r>
            <a:r>
              <a:rPr lang="en-US" altLang="ja-JP" sz="1100" dirty="0" smtClean="0"/>
              <a:t>https</a:t>
            </a:r>
            <a:r>
              <a:rPr lang="ja-JP" altLang="en-US" sz="1100" dirty="0" smtClean="0"/>
              <a:t>で</a:t>
            </a:r>
            <a:r>
              <a:rPr lang="ja-JP" altLang="en-US" sz="1100" dirty="0"/>
              <a:t>接続する</a:t>
            </a:r>
            <a:r>
              <a:rPr lang="ja-JP" altLang="en-US" sz="1100" dirty="0" smtClean="0"/>
              <a:t>場合、</a:t>
            </a:r>
            <a:r>
              <a:rPr lang="en-US" altLang="ja-JP" sz="1100" dirty="0" smtClean="0"/>
              <a:t>https</a:t>
            </a:r>
            <a:r>
              <a:rPr lang="ja-JP" altLang="en-US" sz="1100" dirty="0"/>
              <a:t>を選択する</a:t>
            </a:r>
            <a:endParaRPr lang="en-US" altLang="ja-JP" sz="1100" dirty="0" smtClean="0"/>
          </a:p>
          <a:p>
            <a:r>
              <a:rPr lang="ja-JP" altLang="en-US" sz="1100" dirty="0" smtClean="0"/>
              <a:t>・</a:t>
            </a:r>
            <a:r>
              <a:rPr lang="en-US" altLang="ja-JP" sz="1100" dirty="0" err="1" smtClean="0"/>
              <a:t>ssh</a:t>
            </a:r>
            <a:r>
              <a:rPr lang="ja-JP" altLang="en-US" sz="1100" dirty="0" smtClean="0"/>
              <a:t>で接続する場合、パスワード認証か鍵認証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パスフレーズあり</a:t>
            </a:r>
            <a:r>
              <a:rPr lang="en-US" altLang="ja-JP" sz="1100" dirty="0" smtClean="0"/>
              <a:t>/</a:t>
            </a:r>
            <a:r>
              <a:rPr lang="ja-JP" altLang="en-US" sz="1100" dirty="0" smtClean="0"/>
              <a:t>なし</a:t>
            </a:r>
            <a:r>
              <a:rPr lang="en-US" altLang="ja-JP" sz="1100" dirty="0" smtClean="0"/>
              <a:t>)</a:t>
            </a:r>
            <a:r>
              <a:rPr lang="ja-JP" altLang="en-US" sz="1100" dirty="0" smtClean="0"/>
              <a:t>を選択する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ja-JP" altLang="en-US" sz="1100" dirty="0" smtClean="0"/>
              <a:t>・ローカル</a:t>
            </a:r>
            <a:r>
              <a:rPr lang="ja-JP" altLang="en-US" sz="1100" dirty="0"/>
              <a:t>の </a:t>
            </a:r>
            <a:r>
              <a:rPr lang="en-US" altLang="ja-JP" sz="1100" dirty="0" err="1" smtClean="0"/>
              <a:t>Git</a:t>
            </a:r>
            <a:r>
              <a:rPr lang="ja-JP" altLang="en-US" sz="1100" dirty="0" smtClean="0"/>
              <a:t>の</a:t>
            </a:r>
            <a:r>
              <a:rPr lang="ja-JP" altLang="en-US" sz="1100" dirty="0"/>
              <a:t>場合、</a:t>
            </a:r>
            <a:r>
              <a:rPr lang="en-US" altLang="ja-JP" sz="1100" dirty="0" smtClean="0"/>
              <a:t>Local</a:t>
            </a:r>
            <a:r>
              <a:rPr lang="ja-JP" altLang="en-US" sz="1100" dirty="0" smtClean="0"/>
              <a:t>を選択する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2877658" y="4699989"/>
            <a:ext cx="3584715" cy="1460161"/>
          </a:xfrm>
          <a:custGeom>
            <a:avLst/>
            <a:gdLst>
              <a:gd name="connsiteX0" fmla="*/ 0 w 3584715"/>
              <a:gd name="connsiteY0" fmla="*/ 96015 h 576080"/>
              <a:gd name="connsiteX1" fmla="*/ 96015 w 3584715"/>
              <a:gd name="connsiteY1" fmla="*/ 0 h 576080"/>
              <a:gd name="connsiteX2" fmla="*/ 597453 w 3584715"/>
              <a:gd name="connsiteY2" fmla="*/ 0 h 576080"/>
              <a:gd name="connsiteX3" fmla="*/ 30183 w 3584715"/>
              <a:gd name="connsiteY3" fmla="*/ -884081 h 576080"/>
              <a:gd name="connsiteX4" fmla="*/ 1493631 w 3584715"/>
              <a:gd name="connsiteY4" fmla="*/ 0 h 576080"/>
              <a:gd name="connsiteX5" fmla="*/ 3488700 w 3584715"/>
              <a:gd name="connsiteY5" fmla="*/ 0 h 576080"/>
              <a:gd name="connsiteX6" fmla="*/ 3584715 w 3584715"/>
              <a:gd name="connsiteY6" fmla="*/ 96015 h 576080"/>
              <a:gd name="connsiteX7" fmla="*/ 3584715 w 3584715"/>
              <a:gd name="connsiteY7" fmla="*/ 96013 h 576080"/>
              <a:gd name="connsiteX8" fmla="*/ 3584715 w 3584715"/>
              <a:gd name="connsiteY8" fmla="*/ 96013 h 576080"/>
              <a:gd name="connsiteX9" fmla="*/ 3584715 w 3584715"/>
              <a:gd name="connsiteY9" fmla="*/ 240033 h 576080"/>
              <a:gd name="connsiteX10" fmla="*/ 3584715 w 3584715"/>
              <a:gd name="connsiteY10" fmla="*/ 480065 h 576080"/>
              <a:gd name="connsiteX11" fmla="*/ 3488700 w 3584715"/>
              <a:gd name="connsiteY11" fmla="*/ 576080 h 576080"/>
              <a:gd name="connsiteX12" fmla="*/ 1493631 w 3584715"/>
              <a:gd name="connsiteY12" fmla="*/ 576080 h 576080"/>
              <a:gd name="connsiteX13" fmla="*/ 597453 w 3584715"/>
              <a:gd name="connsiteY13" fmla="*/ 576080 h 576080"/>
              <a:gd name="connsiteX14" fmla="*/ 597453 w 3584715"/>
              <a:gd name="connsiteY14" fmla="*/ 576080 h 576080"/>
              <a:gd name="connsiteX15" fmla="*/ 96015 w 3584715"/>
              <a:gd name="connsiteY15" fmla="*/ 576080 h 576080"/>
              <a:gd name="connsiteX16" fmla="*/ 0 w 3584715"/>
              <a:gd name="connsiteY16" fmla="*/ 480065 h 576080"/>
              <a:gd name="connsiteX17" fmla="*/ 0 w 3584715"/>
              <a:gd name="connsiteY17" fmla="*/ 240033 h 576080"/>
              <a:gd name="connsiteX18" fmla="*/ 0 w 3584715"/>
              <a:gd name="connsiteY18" fmla="*/ 96013 h 576080"/>
              <a:gd name="connsiteX19" fmla="*/ 0 w 3584715"/>
              <a:gd name="connsiteY19" fmla="*/ 96013 h 576080"/>
              <a:gd name="connsiteX20" fmla="*/ 0 w 3584715"/>
              <a:gd name="connsiteY20" fmla="*/ 96015 h 576080"/>
              <a:gd name="connsiteX0" fmla="*/ 0 w 3584715"/>
              <a:gd name="connsiteY0" fmla="*/ 980096 h 1460161"/>
              <a:gd name="connsiteX1" fmla="*/ 96015 w 3584715"/>
              <a:gd name="connsiteY1" fmla="*/ 884081 h 1460161"/>
              <a:gd name="connsiteX2" fmla="*/ 597453 w 3584715"/>
              <a:gd name="connsiteY2" fmla="*/ 884081 h 1460161"/>
              <a:gd name="connsiteX3" fmla="*/ 30183 w 3584715"/>
              <a:gd name="connsiteY3" fmla="*/ 0 h 1460161"/>
              <a:gd name="connsiteX4" fmla="*/ 1055481 w 3584715"/>
              <a:gd name="connsiteY4" fmla="*/ 884081 h 1460161"/>
              <a:gd name="connsiteX5" fmla="*/ 3488700 w 3584715"/>
              <a:gd name="connsiteY5" fmla="*/ 884081 h 1460161"/>
              <a:gd name="connsiteX6" fmla="*/ 3584715 w 3584715"/>
              <a:gd name="connsiteY6" fmla="*/ 980096 h 1460161"/>
              <a:gd name="connsiteX7" fmla="*/ 3584715 w 3584715"/>
              <a:gd name="connsiteY7" fmla="*/ 980094 h 1460161"/>
              <a:gd name="connsiteX8" fmla="*/ 3584715 w 3584715"/>
              <a:gd name="connsiteY8" fmla="*/ 980094 h 1460161"/>
              <a:gd name="connsiteX9" fmla="*/ 3584715 w 3584715"/>
              <a:gd name="connsiteY9" fmla="*/ 1124114 h 1460161"/>
              <a:gd name="connsiteX10" fmla="*/ 3584715 w 3584715"/>
              <a:gd name="connsiteY10" fmla="*/ 1364146 h 1460161"/>
              <a:gd name="connsiteX11" fmla="*/ 3488700 w 3584715"/>
              <a:gd name="connsiteY11" fmla="*/ 1460161 h 1460161"/>
              <a:gd name="connsiteX12" fmla="*/ 1493631 w 3584715"/>
              <a:gd name="connsiteY12" fmla="*/ 1460161 h 1460161"/>
              <a:gd name="connsiteX13" fmla="*/ 597453 w 3584715"/>
              <a:gd name="connsiteY13" fmla="*/ 1460161 h 1460161"/>
              <a:gd name="connsiteX14" fmla="*/ 597453 w 3584715"/>
              <a:gd name="connsiteY14" fmla="*/ 1460161 h 1460161"/>
              <a:gd name="connsiteX15" fmla="*/ 96015 w 3584715"/>
              <a:gd name="connsiteY15" fmla="*/ 1460161 h 1460161"/>
              <a:gd name="connsiteX16" fmla="*/ 0 w 3584715"/>
              <a:gd name="connsiteY16" fmla="*/ 1364146 h 1460161"/>
              <a:gd name="connsiteX17" fmla="*/ 0 w 3584715"/>
              <a:gd name="connsiteY17" fmla="*/ 1124114 h 1460161"/>
              <a:gd name="connsiteX18" fmla="*/ 0 w 3584715"/>
              <a:gd name="connsiteY18" fmla="*/ 980094 h 1460161"/>
              <a:gd name="connsiteX19" fmla="*/ 0 w 3584715"/>
              <a:gd name="connsiteY19" fmla="*/ 980094 h 1460161"/>
              <a:gd name="connsiteX20" fmla="*/ 0 w 3584715"/>
              <a:gd name="connsiteY20" fmla="*/ 980096 h 146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84715" h="1460161">
                <a:moveTo>
                  <a:pt x="0" y="980096"/>
                </a:moveTo>
                <a:cubicBezTo>
                  <a:pt x="0" y="927068"/>
                  <a:pt x="42987" y="884081"/>
                  <a:pt x="96015" y="884081"/>
                </a:cubicBezTo>
                <a:lnTo>
                  <a:pt x="597453" y="884081"/>
                </a:lnTo>
                <a:lnTo>
                  <a:pt x="30183" y="0"/>
                </a:lnTo>
                <a:lnTo>
                  <a:pt x="1055481" y="884081"/>
                </a:lnTo>
                <a:lnTo>
                  <a:pt x="3488700" y="884081"/>
                </a:lnTo>
                <a:cubicBezTo>
                  <a:pt x="3541728" y="884081"/>
                  <a:pt x="3584715" y="927068"/>
                  <a:pt x="3584715" y="980096"/>
                </a:cubicBezTo>
                <a:lnTo>
                  <a:pt x="3584715" y="980094"/>
                </a:lnTo>
                <a:lnTo>
                  <a:pt x="3584715" y="980094"/>
                </a:lnTo>
                <a:lnTo>
                  <a:pt x="3584715" y="1124114"/>
                </a:lnTo>
                <a:lnTo>
                  <a:pt x="3584715" y="1364146"/>
                </a:lnTo>
                <a:cubicBezTo>
                  <a:pt x="3584715" y="1417174"/>
                  <a:pt x="3541728" y="1460161"/>
                  <a:pt x="3488700" y="1460161"/>
                </a:cubicBezTo>
                <a:lnTo>
                  <a:pt x="1493631" y="1460161"/>
                </a:lnTo>
                <a:lnTo>
                  <a:pt x="597453" y="1460161"/>
                </a:lnTo>
                <a:lnTo>
                  <a:pt x="597453" y="1460161"/>
                </a:lnTo>
                <a:lnTo>
                  <a:pt x="96015" y="1460161"/>
                </a:lnTo>
                <a:cubicBezTo>
                  <a:pt x="42987" y="1460161"/>
                  <a:pt x="0" y="1417174"/>
                  <a:pt x="0" y="1364146"/>
                </a:cubicBezTo>
                <a:lnTo>
                  <a:pt x="0" y="1124114"/>
                </a:lnTo>
                <a:lnTo>
                  <a:pt x="0" y="980094"/>
                </a:lnTo>
                <a:lnTo>
                  <a:pt x="0" y="980094"/>
                </a:lnTo>
                <a:lnTo>
                  <a:pt x="0" y="980096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err="1" smtClean="0"/>
              <a:t>Git</a:t>
            </a:r>
            <a:r>
              <a:rPr lang="ja-JP" altLang="en-US" sz="1200" dirty="0" smtClean="0"/>
              <a:t>リポジトリ</a:t>
            </a:r>
            <a:r>
              <a:rPr lang="ja-JP" altLang="en-US" sz="1200" dirty="0"/>
              <a:t>との同期を自動で行うかを</a:t>
            </a:r>
            <a:r>
              <a:rPr lang="ja-JP" altLang="en-US" sz="1200" dirty="0" smtClean="0"/>
              <a:t>選択する</a:t>
            </a:r>
            <a:endParaRPr lang="en-US" altLang="ja-JP" sz="1200" dirty="0" smtClean="0"/>
          </a:p>
          <a:p>
            <a:r>
              <a:rPr kumimoji="1" lang="ja-JP" altLang="en-US" sz="1200" dirty="0" smtClean="0">
                <a:latin typeface="+mn-ea"/>
              </a:rPr>
              <a:t>周期</a:t>
            </a:r>
            <a:r>
              <a:rPr kumimoji="1" lang="en-US" altLang="ja-JP" sz="1200" dirty="0" smtClean="0">
                <a:latin typeface="+mn-ea"/>
              </a:rPr>
              <a:t>(</a:t>
            </a:r>
            <a:r>
              <a:rPr kumimoji="1" lang="ja-JP" altLang="en-US" sz="1200" dirty="0" smtClean="0">
                <a:latin typeface="+mn-ea"/>
              </a:rPr>
              <a:t>秒</a:t>
            </a:r>
            <a:r>
              <a:rPr kumimoji="1" lang="en-US" altLang="ja-JP" sz="1200" dirty="0" smtClean="0">
                <a:latin typeface="+mn-ea"/>
              </a:rPr>
              <a:t>)</a:t>
            </a:r>
            <a:r>
              <a:rPr kumimoji="1" lang="ja-JP" altLang="en-US" sz="1200" dirty="0" smtClean="0">
                <a:latin typeface="+mn-ea"/>
              </a:rPr>
              <a:t>が</a:t>
            </a:r>
            <a:r>
              <a:rPr lang="ja-JP" altLang="en-US" sz="1200" dirty="0"/>
              <a:t>未入力時のデフォルトは </a:t>
            </a:r>
            <a:r>
              <a:rPr lang="en-US" altLang="ja-JP" sz="1200" dirty="0"/>
              <a:t>60 </a:t>
            </a:r>
            <a:r>
              <a:rPr lang="ja-JP" altLang="en-US" sz="1200" dirty="0" smtClean="0"/>
              <a:t>秒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43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95CB05-D6E7-4E56-8ABA-3662E198D6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24C00A-5CD8-4D2B-91E6-E43E8A9286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F23F33-843D-4F30-B0A2-7FFFDA1AB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1047</Words>
  <Application>Microsoft Office PowerPoint</Application>
  <PresentationFormat>画面に合わせる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CI/CD for IaCについての説明</vt:lpstr>
      <vt:lpstr>PowerPoint プレゼンテーション</vt:lpstr>
      <vt:lpstr>1.1　Ansible driverについて　X/X</vt:lpstr>
      <vt:lpstr>2.3　 CI/CD for IaCメニューの機能説明　（1/5）</vt:lpstr>
      <vt:lpstr>2.3　 CI/CD for IaCメニューの機能説明　（2/5）</vt:lpstr>
      <vt:lpstr>2.3　 CI/CD for IaCメニューの機能説明　（3/5）</vt:lpstr>
      <vt:lpstr>2.3　 CI/CD for IaCメニューの機能説明　（4/5）</vt:lpstr>
      <vt:lpstr>2.3　 CI/CD for IaCメニューの機能説明　（5/5）</vt:lpstr>
      <vt:lpstr>2.4　CI/CD for IaCの作業フロー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2022-01-14T01:36:17Z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