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55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  <p14:sldId id="555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165" d="100"/>
          <a:sy n="165" d="100"/>
        </p:scale>
        <p:origin x="4224" y="115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1.9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	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</a:t>
            </a:r>
            <a:r>
              <a:rPr lang="en-US" altLang="ja-JP" dirty="0" smtClean="0"/>
              <a:t>referred  (for cloud environments) 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(AWS/RHUI2) 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(AWS/RHUI3) 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RHUI2) 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RHUI3) 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 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 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 (offline) 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/exastro-it-automation-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 </a:t>
            </a:r>
            <a:r>
              <a:rPr lang="en-US" altLang="ja-JP" dirty="0">
                <a:solidFill>
                  <a:srgbClr val="FF0000"/>
                </a:solidFill>
              </a:rPr>
              <a:t>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2/12)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 smtClean="0"/>
              <a:t>gather_library</a:t>
            </a:r>
            <a:r>
              <a:rPr lang="en-US" altLang="ja-JP" dirty="0" smtClean="0"/>
              <a:t>“.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</a:t>
            </a:r>
            <a:r>
              <a:rPr lang="en-US" altLang="ja-JP" dirty="0" smtClean="0"/>
              <a:t>the </a:t>
            </a:r>
            <a:r>
              <a:rPr lang="en-US" altLang="ja-JP" dirty="0"/>
              <a:t>items "Install_mode" and "linux_os" in the answer file becomes required items.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28754"/>
              </p:ext>
            </p:extLst>
          </p:nvPr>
        </p:nvGraphicFramePr>
        <p:xfrm>
          <a:off x="538952" y="2636890"/>
          <a:ext cx="8065121" cy="385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900" kern="100" dirty="0" err="1" smtClean="0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 mode settings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offline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library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directory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by all users.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(Japanese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900" kern="100" dirty="0" smtClean="0">
                          <a:effectLst/>
                        </a:rPr>
                        <a:t>) </a:t>
                      </a:r>
                      <a:r>
                        <a:rPr lang="ja-JP" altLang="ja-JP" sz="900" kern="100" dirty="0" smtClean="0">
                          <a:effectLst/>
                        </a:rPr>
                        <a:t>／</a:t>
                      </a:r>
                      <a:r>
                        <a:rPr lang="en-US" altLang="ja-JP" sz="900" kern="100" dirty="0" smtClean="0">
                          <a:effectLst/>
                        </a:rPr>
                        <a:t>English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900" kern="100" dirty="0" smtClean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gather Server OS</a:t>
                      </a:r>
                      <a:r>
                        <a:rPr lang="en-US" altLang="ja-JP" sz="800" kern="100" dirty="0" smtClean="0">
                          <a:effectLst/>
                        </a:rPr>
                        <a:t> ("CentOS7","CentOS8","RHEL7","RHEL8“) 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3/12)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operation contents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 (installation file extract path) 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 (for offline) 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 (for offline) </a:t>
            </a:r>
          </a:p>
          <a:p>
            <a:pPr lvl="1"/>
            <a:r>
              <a:rPr lang="en-US" altLang="ja-JP" dirty="0" smtClean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 smtClean="0"/>
              <a:t>ita_Ver</a:t>
            </a:r>
            <a:r>
              <a:rPr lang="en-US" altLang="ja-JP" dirty="0" err="1" smtClean="0">
                <a:solidFill>
                  <a:srgbClr val="FF0000"/>
                </a:solidFill>
              </a:rPr>
              <a:t>x.x</a:t>
            </a:r>
            <a:r>
              <a:rPr lang="en-US" altLang="ja-JP" dirty="0" err="1" smtClean="0"/>
              <a:t>_offline_</a:t>
            </a:r>
            <a:r>
              <a:rPr lang="en-US" altLang="ja-JP" dirty="0" err="1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err="1" smtClean="0"/>
              <a:t>.tar.gzx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33961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(Japanese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800" kern="100" dirty="0" smtClean="0">
                          <a:effectLst/>
                        </a:rPr>
                        <a:t>) 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800" kern="100" dirty="0" smtClean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4/12)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 (ita_answers.txt)  item list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5/12)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dirty="0" smtClean="0"/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item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04044"/>
              </p:ext>
            </p:extLst>
          </p:nvPr>
        </p:nvGraphicFramePr>
        <p:xfrm>
          <a:off x="539440" y="2074508"/>
          <a:ext cx="8424074" cy="4227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>
                          <a:latin typeface="+mj-lt"/>
                        </a:rPr>
                        <a:t>ー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8946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8146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4088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636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en-US" altLang="ja-JP" sz="1400" dirty="0" smtClean="0">
                <a:latin typeface="+mn-ea"/>
              </a:rPr>
              <a:t>   (2/4) </a:t>
            </a: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(3/4) 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en-US" altLang="ja-JP" sz="1400" dirty="0" smtClean="0">
                <a:latin typeface="+mn-ea"/>
              </a:rPr>
              <a:t>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1/12)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2/12)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3/12)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4/12)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5/12)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6/12)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7/12)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8/12) 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9/12)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10/12)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3.14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11/12) 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3.15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</a:t>
            </a:r>
            <a:r>
              <a:rPr lang="en-US" altLang="ja-JP" sz="1400" dirty="0" smtClean="0">
                <a:latin typeface="+mn-ea"/>
              </a:rPr>
              <a:t>11/12) 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(5/6) 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(6/6) 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5. Reference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5.1   Reference  (1/2) 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5.2   Reference  (2/2) 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6/12)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</a:t>
            </a:r>
            <a:r>
              <a:rPr lang="en-US" altLang="ja-JP" sz="1200" dirty="0" smtClean="0"/>
              <a:t>cat (Server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(Intermediate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(Linked </a:t>
            </a:r>
            <a:r>
              <a:rPr lang="en-US" altLang="ja-JP" sz="1200" dirty="0"/>
              <a:t>server certificate </a:t>
            </a:r>
            <a:r>
              <a:rPr lang="en-US" altLang="ja-JP" sz="1200" dirty="0" smtClean="0"/>
              <a:t>file) .</a:t>
            </a:r>
            <a:r>
              <a:rPr lang="en-US" altLang="ja-JP" sz="1100" dirty="0" smtClean="0"/>
              <a:t> </a:t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r>
              <a:rPr lang="en-US" altLang="ja-JP" dirty="0" smtClean="0"/>
              <a:t>(※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en-US" altLang="ja-JP" dirty="0" smtClean="0"/>
              <a:t>)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7/12)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</a:t>
            </a:r>
            <a:r>
              <a:rPr lang="en-US" altLang="ja-JP" dirty="0" smtClean="0"/>
              <a:t> (/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/certs) 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8/12)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(1/2)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60000" lvl="2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(Execute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 before executing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(Libraries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will not be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uninstalled)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://mariadb.org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 (ita_answer.txt)  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does not support full-width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9/12)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(2/2)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 (</a:t>
            </a:r>
            <a:r>
              <a:rPr lang="en-US" altLang="ja-JP" dirty="0" smtClean="0"/>
              <a:t>10/12)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 (</a:t>
            </a:r>
            <a:r>
              <a:rPr lang="en-US" altLang="ja-JP" sz="1400" kern="100" dirty="0" smtClean="0"/>
              <a:t>Installation </a:t>
            </a:r>
            <a:r>
              <a:rPr lang="en-US" altLang="ja-JP" sz="1400" kern="100" dirty="0"/>
              <a:t>file extract </a:t>
            </a:r>
            <a:r>
              <a:rPr lang="en-US" altLang="ja-JP" sz="1400" kern="100" dirty="0" smtClean="0"/>
              <a:t>path</a:t>
            </a:r>
            <a:r>
              <a:rPr lang="en-US" altLang="ja-JP" sz="1400" dirty="0" smtClean="0"/>
              <a:t>) 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11/12)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58727"/>
              </p:ext>
            </p:extLst>
          </p:nvPr>
        </p:nvGraphicFramePr>
        <p:xfrm>
          <a:off x="631300" y="1700760"/>
          <a:ext cx="6569989" cy="403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 (*) 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(*)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 smtClean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 smtClean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 smtClean="0"/>
              <a:t>As system errors might occur when the PHP and Server time zones are not unified, we recommend setting the server time zone to “Asia/Tokyo” or </a:t>
            </a:r>
            <a:r>
              <a:rPr lang="en-US" altLang="ja-JP" dirty="0"/>
              <a:t>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date.timezone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Asia/Tokyo“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Systemctl</a:t>
            </a:r>
            <a:r>
              <a:rPr lang="en-US" altLang="ja-JP" dirty="0" smtClean="0">
                <a:latin typeface="+mn-ea"/>
              </a:rPr>
              <a:t> restart </a:t>
            </a:r>
            <a:r>
              <a:rPr lang="en-US" altLang="ja-JP" dirty="0" err="1" smtClean="0">
                <a:latin typeface="+mn-ea"/>
              </a:rPr>
              <a:t>httpd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588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 smtClean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:// (server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address) </a:t>
            </a:r>
            <a:endParaRPr kumimoji="1" lang="en-US" altLang="ja-JP" sz="2200" b="1" u="sng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</a:t>
            </a:r>
            <a:r>
              <a:rPr lang="en-US" altLang="ja-JP" dirty="0" smtClean="0">
                <a:solidFill>
                  <a:srgbClr val="FF0000"/>
                </a:solidFill>
              </a:rPr>
              <a:t>accessing with HTTPS</a:t>
            </a:r>
            <a:r>
              <a:rPr lang="en-US" altLang="ja-JP" dirty="0">
                <a:solidFill>
                  <a:srgbClr val="FF0000"/>
                </a:solidFill>
              </a:rPr>
              <a:t>, please refer to operation check </a:t>
            </a:r>
            <a:r>
              <a:rPr lang="en-US" altLang="ja-JP" dirty="0" smtClean="0">
                <a:solidFill>
                  <a:srgbClr val="FF0000"/>
                </a:solidFill>
              </a:rPr>
              <a:t> (4/4) 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 (Windows) 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Restrict </a:t>
            </a:r>
            <a:r>
              <a:rPr lang="en-US" altLang="ja-JP" dirty="0"/>
              <a:t>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smtClean="0"/>
              <a:t>restrict </a:t>
            </a:r>
            <a:r>
              <a:rPr lang="en-US" altLang="ja-JP" dirty="0"/>
              <a:t>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 smtClean="0"/>
              <a:t>. (Use </a:t>
            </a:r>
            <a:r>
              <a:rPr lang="en-US" altLang="ja-JP" dirty="0"/>
              <a:t>this before </a:t>
            </a:r>
            <a:r>
              <a:rPr lang="en-US" altLang="ja-JP" dirty="0" err="1" smtClean="0"/>
              <a:t>install_offline</a:t>
            </a:r>
            <a:r>
              <a:rPr lang="en-US" altLang="ja-JP" dirty="0" smtClean="0"/>
              <a:t>)  </a:t>
            </a:r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</a:t>
            </a:r>
            <a:r>
              <a:rPr lang="en-US" altLang="ja-JP" dirty="0" smtClean="0"/>
              <a:t> (Libraries </a:t>
            </a:r>
            <a:r>
              <a:rPr lang="en-US" altLang="ja-JP" dirty="0"/>
              <a:t>will not be </a:t>
            </a:r>
            <a:r>
              <a:rPr lang="en-US" altLang="ja-JP" dirty="0" smtClean="0"/>
              <a:t>deleted)  </a:t>
            </a:r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89730"/>
              </p:ext>
            </p:extLst>
          </p:nvPr>
        </p:nvGraphicFramePr>
        <p:xfrm>
          <a:off x="107380" y="1586091"/>
          <a:ext cx="8929240" cy="49095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 (Ansible-Driver or Terraform-Driver) .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en-US" altLang="ja-JP" dirty="0"/>
              <a:t>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System requirements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”Exastro-</a:t>
            </a:r>
            <a:r>
              <a:rPr lang="en-US" altLang="ja-JP" dirty="0" err="1" smtClean="0"/>
              <a:t>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en-US" altLang="ja-JP" dirty="0"/>
              <a:t>	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 (OS </a:t>
            </a:r>
            <a:r>
              <a:rPr lang="en-US" altLang="ja-JP" sz="1800" dirty="0"/>
              <a:t>version, installed </a:t>
            </a:r>
            <a:r>
              <a:rPr lang="en-US" altLang="ja-JP" sz="1800" dirty="0" smtClean="0"/>
              <a:t>packages)  </a:t>
            </a:r>
            <a:r>
              <a:rPr lang="en-US" altLang="ja-JP" sz="1800" dirty="0"/>
              <a:t>of library collection server </a:t>
            </a:r>
            <a:r>
              <a:rPr lang="en-US" altLang="ja-JP" sz="1800" dirty="0" smtClean="0"/>
              <a:t> (online environment) /</a:t>
            </a:r>
            <a:r>
              <a:rPr lang="en-US" altLang="ja-JP" sz="1800" dirty="0"/>
              <a:t>ITA server </a:t>
            </a:r>
            <a:r>
              <a:rPr lang="en-US" altLang="ja-JP" sz="1800" dirty="0" smtClean="0"/>
              <a:t> (offline environment) .</a:t>
            </a:r>
          </a:p>
          <a:p>
            <a:pPr lvl="1"/>
            <a:r>
              <a:rPr lang="en-US" altLang="ja-JP" sz="1800" dirty="0"/>
              <a:t>The library collection server </a:t>
            </a:r>
            <a:r>
              <a:rPr lang="en-US" altLang="ja-JP" sz="1800" dirty="0" smtClean="0"/>
              <a:t> (online environment)  </a:t>
            </a:r>
            <a:r>
              <a:rPr lang="en-US" altLang="ja-JP" sz="1800" dirty="0"/>
              <a:t>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 (※ See </a:t>
            </a:r>
            <a:r>
              <a:rPr lang="en-US" altLang="ja-JP" sz="1800" dirty="0"/>
              <a:t>next </a:t>
            </a:r>
            <a:r>
              <a:rPr lang="en-US" altLang="ja-JP" sz="1800" dirty="0" smtClean="0"/>
              <a:t>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en-US" altLang="ja-JP" dirty="0"/>
              <a:t>	</a:t>
            </a:r>
            <a:r>
              <a:rPr lang="en-US" altLang="ja-JP" dirty="0" smtClean="0"/>
              <a:t>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Repositories </a:t>
            </a:r>
            <a:r>
              <a:rPr lang="en-US" altLang="ja-JP" dirty="0"/>
              <a:t>that </a:t>
            </a:r>
            <a:r>
              <a:rPr lang="en-US" altLang="ja-JP" dirty="0" smtClean="0"/>
              <a:t>needs </a:t>
            </a:r>
            <a:r>
              <a:rPr lang="en-US" altLang="ja-JP" dirty="0"/>
              <a:t>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CentOS8</a:t>
                      </a:r>
                      <a:br>
                        <a:rPr kumimoji="1" lang="en-US" altLang="ja-JP" sz="1200" b="1" dirty="0" smtClean="0"/>
                      </a:br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Stream8</a:t>
                      </a:r>
                      <a:endParaRPr kumimoji="1" lang="ja-JP" altLang="en-US" sz="1200" b="1" dirty="0" smtClean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4091</Words>
  <Application>Microsoft Office PowerPoint</Application>
  <PresentationFormat>画面に合わせる (4:3)</PresentationFormat>
  <Paragraphs>659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5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(1/12) </vt:lpstr>
      <vt:lpstr>3.5　Construction (2/12) </vt:lpstr>
      <vt:lpstr>3.6　Construction (3/12) </vt:lpstr>
      <vt:lpstr>3.7　Construction (4/12) </vt:lpstr>
      <vt:lpstr>3.8　Construction (5/12) </vt:lpstr>
      <vt:lpstr>3.9  Construction  (6/12) </vt:lpstr>
      <vt:lpstr>3.10  Construction  (7/12) </vt:lpstr>
      <vt:lpstr>3.11　Construction (8/12) </vt:lpstr>
      <vt:lpstr>3.12　Construction (9/12) </vt:lpstr>
      <vt:lpstr>3.13 Construction  (10/12) </vt:lpstr>
      <vt:lpstr>3.14　Construction (11/12) </vt:lpstr>
      <vt:lpstr>3.15　Construction（12/12）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2022-01-05T05:30:58Z</dcterms:modified>
</cp:coreProperties>
</file>