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7"/>
  </p:notesMasterIdLst>
  <p:handoutMasterIdLst>
    <p:handoutMasterId r:id="rId38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41" r:id="rId12"/>
    <p:sldId id="512" r:id="rId13"/>
    <p:sldId id="513" r:id="rId14"/>
    <p:sldId id="514" r:id="rId15"/>
    <p:sldId id="515" r:id="rId16"/>
    <p:sldId id="516" r:id="rId17"/>
    <p:sldId id="542" r:id="rId18"/>
    <p:sldId id="519" r:id="rId19"/>
    <p:sldId id="545" r:id="rId20"/>
    <p:sldId id="546" r:id="rId21"/>
    <p:sldId id="547" r:id="rId22"/>
    <p:sldId id="551" r:id="rId23"/>
    <p:sldId id="548" r:id="rId24"/>
    <p:sldId id="549" r:id="rId25"/>
    <p:sldId id="522" r:id="rId26"/>
    <p:sldId id="523" r:id="rId27"/>
    <p:sldId id="524" r:id="rId28"/>
    <p:sldId id="533" r:id="rId29"/>
    <p:sldId id="534" r:id="rId30"/>
    <p:sldId id="535" r:id="rId31"/>
    <p:sldId id="554" r:id="rId32"/>
    <p:sldId id="553" r:id="rId33"/>
    <p:sldId id="539" r:id="rId34"/>
    <p:sldId id="552" r:id="rId35"/>
    <p:sldId id="318" r:id="rId36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  <p14:sldId id="541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42"/>
            <p14:sldId id="519"/>
            <p14:sldId id="545"/>
            <p14:sldId id="546"/>
            <p14:sldId id="547"/>
            <p14:sldId id="551"/>
            <p14:sldId id="548"/>
            <p14:sldId id="549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54"/>
          </p14:sldIdLst>
        </p14:section>
        <p14:section name="5．参考" id="{E7C7387C-61A4-4DE8-885C-9FE059A41983}">
          <p14:sldIdLst>
            <p14:sldId id="553"/>
            <p14:sldId id="539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5507" autoAdjust="0"/>
  </p:normalViewPr>
  <p:slideViewPr>
    <p:cSldViewPr>
      <p:cViewPr varScale="1">
        <p:scale>
          <a:sx n="91" d="100"/>
          <a:sy n="91" d="100"/>
        </p:scale>
        <p:origin x="135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2021/10/29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2021/10/29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</a:t>
            </a:r>
            <a:r>
              <a:rPr lang="en-US" altLang="ja-JP"/>
              <a:t>Version </a:t>
            </a:r>
            <a:r>
              <a:rPr lang="en-US" altLang="ja-JP" smtClean="0"/>
              <a:t>1.8 </a:t>
            </a:r>
            <a:endParaRPr lang="en-US" altLang="ja-JP" dirty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/>
              <a:t>参照するリポジトリ一覧（クラウド環境の場合）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6705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>
                <a:solidFill>
                  <a:srgbClr val="000000"/>
                </a:solidFill>
              </a:rPr>
              <a:t>を使用）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を</a:t>
            </a:r>
            <a:r>
              <a:rPr lang="ja-JP" altLang="en-US" sz="1100" kern="100" dirty="0">
                <a:solidFill>
                  <a:srgbClr val="000000"/>
                </a:solidFill>
              </a:rPr>
              <a:t>使用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RHEL</a:t>
            </a:r>
            <a:r>
              <a:rPr lang="ja-JP" altLang="en-US" sz="2000" dirty="0">
                <a:cs typeface="+mn-cs"/>
              </a:rPr>
              <a:t>サブスクリプションについて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クラウド環境以外の</a:t>
            </a:r>
            <a:r>
              <a:rPr lang="en-US" altLang="ja-JP" dirty="0"/>
              <a:t>RHEL7</a:t>
            </a:r>
            <a:r>
              <a:rPr lang="ja-JP" altLang="en-US" dirty="0"/>
              <a:t>・</a:t>
            </a:r>
            <a:r>
              <a:rPr lang="en-US" altLang="ja-JP" dirty="0"/>
              <a:t>RHEL8</a:t>
            </a:r>
            <a:r>
              <a:rPr lang="ja-JP" altLang="en-US" dirty="0"/>
              <a:t>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の環境でライブラリ収集をする場合は、その環境</a:t>
            </a:r>
            <a:r>
              <a:rPr lang="ja-JP" altLang="en-US" dirty="0"/>
              <a:t>へのサブスクリプション登録を事前に完了させてください。</a:t>
            </a:r>
            <a:endParaRPr lang="en-US" altLang="ja-JP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463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4032560"/>
            <a:chOff x="360042" y="1551008"/>
            <a:chExt cx="7939006" cy="4032560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8681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411699" y="2490342"/>
              <a:ext cx="1" cy="309322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本体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825963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ja-JP" alt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アンサ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ー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48107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（ライブラリ収集）実行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#</a:t>
            </a:r>
            <a:r>
              <a:rPr lang="en-US" altLang="ja-JP" sz="1100" dirty="0" smtClean="0"/>
              <a:t> curl </a:t>
            </a:r>
            <a:r>
              <a:rPr lang="en-US" altLang="ja-JP" sz="1100" dirty="0"/>
              <a:t>-OL https://github.com/exastro-suite/it-automation/releases/download/v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/exastro-it-automation-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ja-JP" altLang="en-US" sz="1400" dirty="0" smtClean="0"/>
              <a:t>ライブラリ収集を行う前にアンサーファイル</a:t>
            </a:r>
            <a:r>
              <a:rPr lang="ja-JP" altLang="en-US" sz="1400" dirty="0"/>
              <a:t>を事前に作成してください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 smtClean="0"/>
              <a:t>ライブラリ収集を行う場合は「</a:t>
            </a:r>
            <a:r>
              <a:rPr lang="en-US" altLang="ja-JP" sz="1400" kern="100" dirty="0" err="1" smtClean="0"/>
              <a:t>install_mode</a:t>
            </a:r>
            <a:r>
              <a:rPr lang="ja-JP" altLang="en-US" sz="1400" kern="100" dirty="0" smtClean="0"/>
              <a:t>」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設定値</a:t>
            </a:r>
            <a:r>
              <a:rPr lang="ja-JP" altLang="en-US" sz="1400" dirty="0" smtClean="0"/>
              <a:t>を「</a:t>
            </a:r>
            <a:r>
              <a:rPr lang="en-US" altLang="ja-JP" sz="1400" kern="100" dirty="0" err="1" smtClean="0"/>
              <a:t>Gather_Library</a:t>
            </a:r>
            <a:r>
              <a:rPr lang="ja-JP" altLang="en-US" sz="1400" kern="100" dirty="0" smtClean="0"/>
              <a:t>」</a:t>
            </a:r>
            <a:r>
              <a:rPr lang="ja-JP" altLang="en-US" sz="1400" dirty="0" smtClean="0"/>
              <a:t>にしてください。</a:t>
            </a:r>
            <a:endParaRPr lang="en-US" altLang="ja-JP" sz="1400" dirty="0"/>
          </a:p>
          <a:p>
            <a:pPr lvl="1"/>
            <a:r>
              <a:rPr lang="ja-JP" altLang="en-US" sz="1400" dirty="0" smtClean="0"/>
              <a:t>ライブラリ収集の時点でのアンサーファイルの必須項目は「</a:t>
            </a:r>
            <a:r>
              <a:rPr lang="en-US" altLang="ja-JP" sz="1400" kern="100" dirty="0" err="1" smtClean="0"/>
              <a:t>install_mode</a:t>
            </a:r>
            <a:r>
              <a:rPr lang="ja-JP" altLang="en-US" sz="1400" kern="100" dirty="0" smtClean="0"/>
              <a:t>」</a:t>
            </a:r>
            <a:r>
              <a:rPr lang="ja-JP" altLang="en-US" sz="1400" dirty="0" smtClean="0"/>
              <a:t>と「</a:t>
            </a:r>
            <a:r>
              <a:rPr lang="en-US" altLang="ja-JP" sz="1400" dirty="0" err="1" smtClean="0"/>
              <a:t>linux_os</a:t>
            </a:r>
            <a:r>
              <a:rPr lang="ja-JP" altLang="en-US" sz="1400" dirty="0" smtClean="0"/>
              <a:t>」で</a:t>
            </a:r>
            <a:r>
              <a:rPr lang="ja-JP" altLang="en-US" sz="1400" dirty="0"/>
              <a:t>す</a:t>
            </a:r>
            <a:r>
              <a:rPr lang="ja-JP" altLang="en-US" sz="1400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1003"/>
              </p:ext>
            </p:extLst>
          </p:nvPr>
        </p:nvGraphicFramePr>
        <p:xfrm>
          <a:off x="538952" y="2027855"/>
          <a:ext cx="8065121" cy="4329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  <a:latin typeface="+mn-ea"/>
                          <a:ea typeface="+mn-ea"/>
                        </a:rPr>
                        <a:t>インストールモードの設定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8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3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ディレクトリが無い場合作成されます</a:t>
                      </a:r>
                      <a:r>
                        <a:rPr lang="ja-JP" sz="900" kern="100" dirty="0" smtClean="0">
                          <a:effectLst/>
                        </a:rPr>
                        <a:t>。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9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</a:rPr>
                        <a:t>ライブラリ収集サーバ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("CentOS7","CentOS8","RHEL7","RHEL8“)</a:t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を指定してください。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をどのリポジトリからインストールするか選択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：ディストリビューションが提供するリポジトリからインストール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が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または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RHEL7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の場合、本設定に関わらず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からインストールされます。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38388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98095" y="6153052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ita_installer.sh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</a:t>
            </a:r>
            <a:r>
              <a:rPr lang="ja-JP" altLang="en-US" dirty="0" smtClean="0"/>
              <a:t>を編集してください。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オフラインインストールを行う場合は</a:t>
            </a:r>
            <a:r>
              <a:rPr lang="ja-JP" altLang="en-US" dirty="0"/>
              <a:t>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の設定値を「</a:t>
            </a:r>
            <a:r>
              <a:rPr lang="en-US" altLang="ja-JP" kern="100" dirty="0" err="1" smtClean="0"/>
              <a:t>Install_Offline</a:t>
            </a:r>
            <a:r>
              <a:rPr lang="ja-JP" altLang="en-US" dirty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 smtClean="0"/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の項目一覧（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80587"/>
              </p:ext>
            </p:extLst>
          </p:nvPr>
        </p:nvGraphicFramePr>
        <p:xfrm>
          <a:off x="611450" y="2348850"/>
          <a:ext cx="8209141" cy="4134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3">
                  <a:extLst>
                    <a:ext uri="{9D8B030D-6E8A-4147-A177-3AD203B41FA5}">
                      <a16:colId xmlns:a16="http://schemas.microsoft.com/office/drawing/2014/main" val="656937097"/>
                    </a:ext>
                  </a:extLst>
                </a:gridCol>
                <a:gridCol w="1142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install_mode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</a:t>
                      </a:r>
                      <a:r>
                        <a:rPr lang="ja-JP" sz="1000" kern="100" dirty="0" smtClean="0">
                          <a:effectLst/>
                        </a:rPr>
                        <a:t>設定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9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ita_directory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ita_language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</a:rPr>
                        <a:t>linux_os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("CentOS7","CentOS8","RHEL7","RHEL8“)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を指定してください。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dirty="0" smtClean="0">
                          <a:solidFill>
                            <a:srgbClr val="FF0000"/>
                          </a:solidFill>
                        </a:rPr>
                        <a:t>「</a:t>
                      </a:r>
                      <a:r>
                        <a:rPr lang="en-US" altLang="ja-JP" sz="1000" kern="100" dirty="0" err="1" smtClean="0">
                          <a:solidFill>
                            <a:srgbClr val="FF0000"/>
                          </a:solidFill>
                        </a:rPr>
                        <a:t>Install_Offline</a:t>
                      </a:r>
                      <a:r>
                        <a:rPr lang="ja-JP" altLang="en-US" sz="1000" dirty="0" smtClean="0">
                          <a:solidFill>
                            <a:srgbClr val="FF0000"/>
                          </a:solidFill>
                        </a:rPr>
                        <a:t>」の場合、設定不要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をどのリポジトリからインストールするか選択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：ディストリビューションが提供するリポジトリからインストール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が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または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RHEL7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の場合、本設定に関わらず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からインストールされます。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3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en-US" altLang="ja-JP" dirty="0"/>
              <a:t>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ita_base</a:t>
            </a:r>
            <a:r>
              <a:rPr lang="ja-JP" altLang="en-US" dirty="0" smtClean="0"/>
              <a:t>」から「</a:t>
            </a:r>
            <a:r>
              <a:rPr lang="en-US" altLang="ja-JP" dirty="0" err="1" smtClean="0"/>
              <a:t>terraform_driver</a:t>
            </a:r>
            <a:r>
              <a:rPr lang="ja-JP" altLang="en-US" dirty="0" smtClean="0"/>
              <a:t>」までの項目は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本体や機能、連携ドライバのインストール設定の項目です。インストールする場合は設定値を「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」、インストールしない場合は「</a:t>
            </a:r>
            <a:r>
              <a:rPr lang="en-US" altLang="ja-JP" dirty="0" smtClean="0"/>
              <a:t>no</a:t>
            </a:r>
            <a:r>
              <a:rPr lang="ja-JP" altLang="en-US" dirty="0" smtClean="0"/>
              <a:t>」としてください。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</a:t>
            </a:r>
            <a:r>
              <a:rPr lang="ja-JP" altLang="en-US" dirty="0"/>
              <a:t>項目一覧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1432"/>
              </p:ext>
            </p:extLst>
          </p:nvPr>
        </p:nvGraphicFramePr>
        <p:xfrm>
          <a:off x="539440" y="2074508"/>
          <a:ext cx="8424074" cy="446076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697136907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/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90056048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/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2242936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/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4883532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cicd_for_iac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CI/CD for 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IaC</a:t>
                      </a:r>
                      <a:r>
                        <a:rPr lang="ja-JP" altLang="en-US" sz="1000" kern="100" dirty="0" smtClean="0">
                          <a:effectLst/>
                        </a:rPr>
                        <a:t>機能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54114634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</a:rPr>
                        <a:t>証明書使用時のみ入力。絶対パスで指定してください。）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2.5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</a:t>
            </a:r>
            <a:r>
              <a:rPr lang="en-US" altLang="ja-JP" sz="1400" dirty="0" smtClean="0">
                <a:latin typeface="+mn-ea"/>
              </a:rPr>
              <a:t>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7/1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8/1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環境</a:t>
            </a:r>
            <a:r>
              <a:rPr lang="ja-JP" altLang="en-US" sz="1400" dirty="0">
                <a:latin typeface="+mn-ea"/>
              </a:rPr>
              <a:t>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3.13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3.14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構築（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5</a:t>
            </a:r>
            <a:r>
              <a:rPr lang="ja-JP" altLang="en-US" sz="1400" dirty="0" err="1" smtClean="0">
                <a:latin typeface="+mn-ea"/>
              </a:rPr>
              <a:t>．</a:t>
            </a:r>
            <a:r>
              <a:rPr lang="ja-JP" altLang="en-US" sz="1400" dirty="0" smtClean="0">
                <a:latin typeface="+mn-ea"/>
              </a:rPr>
              <a:t> 参考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5.1</a:t>
            </a:r>
            <a:r>
              <a:rPr lang="ja-JP" altLang="en-US" sz="1400" dirty="0" smtClean="0">
                <a:latin typeface="+mn-ea"/>
              </a:rPr>
              <a:t>　 参考（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参考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 smtClean="0">
                <a:latin typeface="+mn-ea"/>
                <a:cs typeface="+mn-cs"/>
              </a:rPr>
              <a:t>ユーザ指定サーバ証明書・秘密鍵について</a:t>
            </a:r>
            <a:endParaRPr lang="en-US" altLang="ja-JP" sz="2000" dirty="0" smtClean="0">
              <a:latin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サーバ証明書</a:t>
            </a:r>
            <a:r>
              <a:rPr lang="ja-JP" altLang="en-US" dirty="0">
                <a:latin typeface="+mn-ea"/>
              </a:rPr>
              <a:t>と秘密鍵にユーザが用意したファイルを使用することができます</a:t>
            </a:r>
            <a:r>
              <a:rPr lang="ja-JP" altLang="en-US" dirty="0" smtClean="0">
                <a:latin typeface="+mn-ea"/>
              </a:rPr>
              <a:t>。</a:t>
            </a:r>
            <a:r>
              <a:rPr lang="ja-JP" altLang="en-US" dirty="0">
                <a:latin typeface="+mn-ea"/>
              </a:rPr>
              <a:t>使用</a:t>
            </a:r>
            <a:r>
              <a:rPr lang="ja-JP" altLang="en-US" dirty="0" smtClean="0">
                <a:latin typeface="+mn-ea"/>
              </a:rPr>
              <a:t>する</a:t>
            </a:r>
            <a:r>
              <a:rPr lang="ja-JP" altLang="en-US" dirty="0">
                <a:latin typeface="+mn-ea"/>
              </a:rPr>
              <a:t>場合</a:t>
            </a:r>
            <a:r>
              <a:rPr lang="ja-JP" altLang="en-US" dirty="0" smtClean="0">
                <a:latin typeface="+mn-ea"/>
              </a:rPr>
              <a:t>は、サーバー証明書と秘密鍵の両方を用意し、アンサーファイル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」の両方にファイルパスを入力して</a:t>
            </a:r>
            <a:r>
              <a:rPr lang="ja-JP" altLang="en-US" dirty="0">
                <a:latin typeface="+mn-ea"/>
              </a:rPr>
              <a:t>ください</a:t>
            </a:r>
            <a:r>
              <a:rPr lang="ja-JP" altLang="en-US" dirty="0" smtClean="0">
                <a:latin typeface="+mn-ea"/>
              </a:rPr>
              <a:t>。証明書と秘密鍵どちら</a:t>
            </a:r>
            <a:r>
              <a:rPr lang="ja-JP" altLang="en-US" dirty="0">
                <a:latin typeface="+mn-ea"/>
              </a:rPr>
              <a:t>か片方のみの使用はできません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証明書に中間証明書が付属している場合は、サーバ証明書に中間証明書を連結してファイルを作成し</a:t>
            </a:r>
            <a:r>
              <a:rPr lang="ja-JP" altLang="en-US" dirty="0" smtClean="0"/>
              <a:t>、「</a:t>
            </a:r>
            <a:r>
              <a:rPr lang="en-US" altLang="ja-JP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」に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作成したファイルのパスを指定してください。</a:t>
            </a:r>
            <a:endParaRPr lang="en-US" altLang="ja-JP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5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コマンド例</a:t>
            </a:r>
            <a:endParaRPr lang="en-US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en-US" altLang="ja-JP" sz="1400" kern="100" dirty="0" smtClean="0">
                <a:latin typeface="+mn-ea"/>
                <a:cs typeface="Times New Roman" panose="02020603050405020304" pitchFamily="18" charset="0"/>
              </a:rPr>
              <a:t>#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cat 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中間証明書ファイル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連結済サーバ証明書ファイル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endParaRPr lang="ja-JP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」に</a:t>
            </a:r>
            <a:r>
              <a:rPr lang="ja-JP" altLang="en-US" dirty="0">
                <a:latin typeface="+mn-ea"/>
              </a:rPr>
              <a:t>入力がない場合は、</a:t>
            </a:r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ja-JP" altLang="en-US" dirty="0" smtClean="0">
                <a:latin typeface="+mn-ea"/>
              </a:rPr>
              <a:t>がアンサーファイルの「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</a:t>
            </a:r>
            <a:r>
              <a:rPr lang="ja-JP" altLang="en-US" dirty="0">
                <a:latin typeface="+mn-ea"/>
              </a:rPr>
              <a:t>値を使用して自己証明書を作成・設置します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※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」の値を自己証明書作成時のコモンネーム、ならびに自己証明書と秘密鍵のファイル名に使用します</a:t>
            </a:r>
            <a:endParaRPr lang="en-US" altLang="ja-JP" kern="100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39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>
                <a:latin typeface="+mn-ea"/>
              </a:rPr>
              <a:t>インストール時にサーバ証明書と秘密鍵は「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pki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tls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/certs</a:t>
            </a:r>
            <a:r>
              <a:rPr lang="ja-JP" altLang="en-US" dirty="0">
                <a:latin typeface="+mn-ea"/>
              </a:rPr>
              <a:t>」のディレクトリに設置され、アンインストール時に</a:t>
            </a:r>
            <a:r>
              <a:rPr lang="ja-JP" altLang="en-US" dirty="0" smtClean="0">
                <a:latin typeface="+mn-ea"/>
              </a:rPr>
              <a:t>はそのディレクトリか</a:t>
            </a:r>
            <a:r>
              <a:rPr lang="ja-JP" altLang="en-US" dirty="0">
                <a:latin typeface="+mn-ea"/>
              </a:rPr>
              <a:t>ら</a:t>
            </a:r>
            <a:r>
              <a:rPr lang="ja-JP" altLang="en-US" dirty="0" smtClean="0">
                <a:latin typeface="+mn-ea"/>
              </a:rPr>
              <a:t>削除</a:t>
            </a:r>
            <a:r>
              <a:rPr lang="ja-JP" altLang="en-US" dirty="0">
                <a:latin typeface="+mn-ea"/>
              </a:rPr>
              <a:t>されますので、ユーザ指定のサーバ証明書と秘密鍵を使用する場合は、オリジナルのサーバ証明書・秘密鍵ファイルの管理に注意してください。</a:t>
            </a: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アンインストールで</a:t>
            </a:r>
            <a:r>
              <a:rPr lang="ja-JP" altLang="en-US" dirty="0">
                <a:latin typeface="+mn-ea"/>
              </a:rPr>
              <a:t>は、アンサーファイル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_answers.txt)</a:t>
            </a:r>
            <a:r>
              <a:rPr lang="ja-JP" altLang="en-US" dirty="0" smtClean="0">
                <a:latin typeface="+mn-ea"/>
              </a:rPr>
              <a:t>の「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」の両方にファイル指定がある場合は、それらの指定されたファイルの削除を行い、ファイル指定がない場合は、アンサーファイルの「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」に指定されている名前を使用したファイルを削除します。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3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sz="1600" dirty="0" smtClean="0"/>
              <a:t>　　　　　　・アンサーファイル</a:t>
            </a:r>
            <a:r>
              <a:rPr lang="en-US" altLang="ja-JP" sz="1600" dirty="0"/>
              <a:t>(ita_answers.txt)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サンプル</a:t>
            </a:r>
            <a:r>
              <a:rPr lang="en-US" altLang="ja-JP" sz="1600" dirty="0" smtClean="0"/>
              <a:t>(1/2)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835620" y="1916790"/>
            <a:ext cx="4825906" cy="446462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(https://mariadb.org/)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・</a:t>
            </a:r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terraform_driver:yes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cicd_for_iac:no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180025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のデータベース名、ユーザ名、パスワードはアンサーファイルで定義します。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パスワードに使える文字は半角</a:t>
            </a:r>
            <a:r>
              <a:rPr lang="ja-JP" altLang="en-US" sz="1100" b="1">
                <a:solidFill>
                  <a:srgbClr val="FF0000"/>
                </a:solidFill>
                <a:latin typeface="+mn-ea"/>
              </a:rPr>
              <a:t>英数字</a:t>
            </a:r>
            <a:r>
              <a:rPr lang="ja-JP" altLang="en-US" sz="1100" b="1" smtClean="0">
                <a:solidFill>
                  <a:srgbClr val="FF0000"/>
                </a:solidFill>
                <a:latin typeface="+mn-ea"/>
              </a:rPr>
              <a:t>と半角記号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ユーザ指定の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SSL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証明書と秘密鍵の両方を使用する時のみ入力してください。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どちらか片方のみの使用はできません。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sz="2200" dirty="0" smtClean="0">
                <a:latin typeface="+mn-ea"/>
              </a:rPr>
              <a:t>ITA</a:t>
            </a:r>
            <a:r>
              <a:rPr lang="ja-JP" altLang="en-US" sz="2200" dirty="0" smtClean="0">
                <a:latin typeface="+mn-ea"/>
              </a:rPr>
              <a:t>インストーラー</a:t>
            </a:r>
            <a:r>
              <a:rPr lang="en-US" altLang="ja-JP" sz="2200" dirty="0" smtClean="0">
                <a:latin typeface="+mn-ea"/>
              </a:rPr>
              <a:t>(</a:t>
            </a:r>
            <a:r>
              <a:rPr lang="ja-JP" altLang="en-US" sz="2200" dirty="0" smtClean="0">
                <a:latin typeface="+mn-ea"/>
              </a:rPr>
              <a:t>オフラインインストール</a:t>
            </a:r>
            <a:r>
              <a:rPr lang="en-US" altLang="ja-JP" sz="2200" dirty="0" smtClean="0">
                <a:latin typeface="+mn-ea"/>
              </a:rPr>
              <a:t>)</a:t>
            </a:r>
            <a:r>
              <a:rPr lang="ja-JP" altLang="en-US" sz="2200" dirty="0" smtClean="0">
                <a:latin typeface="+mn-ea"/>
              </a:rPr>
              <a:t>実行</a:t>
            </a:r>
            <a:endParaRPr lang="en-US" altLang="ja-JP" sz="2200" dirty="0" smtClean="0">
              <a:latin typeface="+mn-ea"/>
            </a:endParaRPr>
          </a:p>
          <a:p>
            <a:pPr lvl="1"/>
            <a:r>
              <a:rPr lang="ja-JP" altLang="en-US" sz="1700" dirty="0" smtClean="0">
                <a:latin typeface="+mn-ea"/>
              </a:rPr>
              <a:t>以下のコマンドで、</a:t>
            </a:r>
            <a:r>
              <a:rPr lang="en-US" altLang="ja-JP" sz="1700" dirty="0">
                <a:latin typeface="+mn-ea"/>
              </a:rPr>
              <a:t> ITA</a:t>
            </a:r>
            <a:r>
              <a:rPr lang="ja-JP" altLang="en-US" sz="1700" dirty="0">
                <a:latin typeface="+mn-ea"/>
              </a:rPr>
              <a:t>インストーラー</a:t>
            </a:r>
            <a:r>
              <a:rPr lang="en-US" altLang="ja-JP" sz="1700" dirty="0">
                <a:latin typeface="+mn-ea"/>
              </a:rPr>
              <a:t>(</a:t>
            </a:r>
            <a:r>
              <a:rPr lang="ja-JP" altLang="en-US" sz="1700" dirty="0">
                <a:latin typeface="+mn-ea"/>
              </a:rPr>
              <a:t>オフラインインストール</a:t>
            </a:r>
            <a:r>
              <a:rPr lang="en-US" altLang="ja-JP" sz="1700" dirty="0">
                <a:latin typeface="+mn-ea"/>
              </a:rPr>
              <a:t>)</a:t>
            </a:r>
            <a:r>
              <a:rPr lang="ja-JP" altLang="en-US" sz="1700" dirty="0" smtClean="0">
                <a:latin typeface="+mn-ea"/>
              </a:rPr>
              <a:t>を実行します。</a:t>
            </a:r>
            <a:endParaRPr lang="en-US" altLang="ja-JP" sz="1700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500" dirty="0"/>
              <a:t>#</a:t>
            </a:r>
            <a:r>
              <a:rPr lang="en-US" altLang="ja-JP" sz="1500" dirty="0" smtClean="0"/>
              <a:t> </a:t>
            </a:r>
            <a:r>
              <a:rPr lang="en-US" altLang="ja-JP" sz="1500" kern="100" dirty="0" err="1" smtClean="0"/>
              <a:t>sh</a:t>
            </a:r>
            <a:r>
              <a:rPr lang="en-US" altLang="ja-JP" sz="1500" kern="100" dirty="0" smtClean="0"/>
              <a:t> 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sz="2200" dirty="0" smtClean="0"/>
              <a:t>処理</a:t>
            </a:r>
            <a:r>
              <a:rPr lang="ja-JP" altLang="en-US" sz="2200" dirty="0"/>
              <a:t>の確認</a:t>
            </a:r>
          </a:p>
          <a:p>
            <a:pPr lvl="1"/>
            <a:r>
              <a:rPr lang="ja-JP" altLang="en-US" sz="1700" dirty="0">
                <a:latin typeface="+mn-ea"/>
              </a:rPr>
              <a:t>環境構築ツールを実行する</a:t>
            </a:r>
            <a:r>
              <a:rPr lang="ja-JP" altLang="en-US" sz="1700" dirty="0" smtClean="0">
                <a:latin typeface="+mn-ea"/>
              </a:rPr>
              <a:t>と、</a:t>
            </a:r>
            <a:r>
              <a:rPr lang="en-US" altLang="ja-JP" sz="1700" kern="100" dirty="0" smtClean="0">
                <a:latin typeface="+mn-ea"/>
              </a:rPr>
              <a:t>ita</a:t>
            </a:r>
            <a:r>
              <a:rPr lang="en-US" altLang="ja-JP" sz="1700" dirty="0" smtClean="0">
                <a:latin typeface="+mn-ea"/>
              </a:rPr>
              <a:t>_builder.log</a:t>
            </a:r>
            <a:r>
              <a:rPr lang="ja-JP" altLang="en-US" sz="1700" dirty="0" smtClean="0">
                <a:latin typeface="+mn-ea"/>
              </a:rPr>
              <a:t>、</a:t>
            </a:r>
            <a:r>
              <a:rPr lang="en-US" altLang="ja-JP" sz="1700" dirty="0" smtClean="0">
                <a:latin typeface="+mn-ea"/>
              </a:rPr>
              <a:t>ita_installer.log </a:t>
            </a:r>
            <a:r>
              <a:rPr lang="ja-JP" altLang="en-US" sz="1700" dirty="0" smtClean="0">
                <a:latin typeface="+mn-ea"/>
              </a:rPr>
              <a:t>に</a:t>
            </a:r>
            <a:r>
              <a:rPr lang="ja-JP" altLang="en-US" sz="1700" dirty="0">
                <a:latin typeface="+mn-ea"/>
              </a:rPr>
              <a:t>処理内容が</a:t>
            </a:r>
            <a:r>
              <a:rPr lang="en-US" altLang="ja-JP" sz="1700" dirty="0">
                <a:latin typeface="+mn-ea"/>
              </a:rPr>
              <a:t/>
            </a:r>
            <a:br>
              <a:rPr lang="en-US" altLang="ja-JP" sz="1700" dirty="0">
                <a:latin typeface="+mn-ea"/>
              </a:rPr>
            </a:br>
            <a:r>
              <a:rPr lang="ja-JP" altLang="en-US" sz="1700" dirty="0">
                <a:latin typeface="+mn-ea"/>
              </a:rPr>
              <a:t>出力されます。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ja-JP" altLang="en-US" sz="1700" dirty="0">
                <a:latin typeface="+mn-ea"/>
              </a:rPr>
              <a:t>ログ格納パス</a:t>
            </a:r>
            <a:endParaRPr lang="en-US" altLang="ja-JP" sz="17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/>
              <a:t>/(</a:t>
            </a:r>
            <a:r>
              <a:rPr lang="ja-JP" altLang="en-US" sz="1500" dirty="0"/>
              <a:t>インストール資材展開先</a:t>
            </a:r>
            <a:r>
              <a:rPr lang="en-US" altLang="ja-JP" sz="1500" dirty="0" smtClean="0"/>
              <a:t>)/</a:t>
            </a:r>
            <a:r>
              <a:rPr lang="en-US" altLang="ja-JP" sz="1500" kern="100" dirty="0" err="1" smtClean="0"/>
              <a:t>ita</a:t>
            </a:r>
            <a:r>
              <a:rPr lang="en-US" altLang="ja-JP" sz="1500" dirty="0" err="1" smtClean="0"/>
              <a:t>_install_package</a:t>
            </a:r>
            <a:r>
              <a:rPr lang="en-US" altLang="ja-JP" sz="1500" dirty="0" smtClean="0"/>
              <a:t>/</a:t>
            </a:r>
            <a:r>
              <a:rPr lang="en-US" altLang="ja-JP" sz="1500" dirty="0" err="1" smtClean="0"/>
              <a:t>install_scripts</a:t>
            </a:r>
            <a:r>
              <a:rPr lang="en-US" altLang="ja-JP" sz="15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200" dirty="0">
                <a:latin typeface="+mn-ea"/>
                <a:cs typeface="+mn-cs"/>
              </a:rPr>
              <a:t>終了ステータスに</a:t>
            </a:r>
            <a:r>
              <a:rPr lang="ja-JP" altLang="en-US" sz="2200" dirty="0" smtClean="0">
                <a:latin typeface="+mn-ea"/>
                <a:cs typeface="+mn-cs"/>
              </a:rPr>
              <a:t>ついて</a:t>
            </a:r>
            <a:endParaRPr lang="en-US" altLang="ja-JP" sz="2200" dirty="0">
              <a:latin typeface="+mn-ea"/>
              <a:cs typeface="+mn-cs"/>
            </a:endParaRPr>
          </a:p>
          <a:p>
            <a:pPr lvl="1"/>
            <a:r>
              <a:rPr lang="en-US" altLang="ja-JP" sz="1700" dirty="0">
                <a:latin typeface="+mn-ea"/>
              </a:rPr>
              <a:t>ITA</a:t>
            </a:r>
            <a:r>
              <a:rPr lang="ja-JP" altLang="en-US" sz="1700" dirty="0">
                <a:latin typeface="+mn-ea"/>
              </a:rPr>
              <a:t>インストーラーは、シェルの処理終了時に終了の状態によって以下の終了ステータスを返します</a:t>
            </a:r>
            <a:r>
              <a:rPr lang="ja-JP" altLang="en-US" sz="1700" dirty="0" smtClean="0">
                <a:latin typeface="+mn-ea"/>
              </a:rPr>
              <a:t>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正常終了時：</a:t>
            </a:r>
            <a:r>
              <a:rPr lang="en-US" altLang="ja-JP" dirty="0" smtClean="0"/>
              <a:t>0</a:t>
            </a:r>
          </a:p>
          <a:p>
            <a:pPr marL="180000" lvl="1" indent="0">
              <a:buNone/>
            </a:pPr>
            <a:r>
              <a:rPr lang="ja-JP" altLang="en-US" dirty="0" smtClean="0"/>
              <a:t>　異常</a:t>
            </a:r>
            <a:r>
              <a:rPr lang="ja-JP" altLang="en-US" dirty="0"/>
              <a:t>終了時：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endParaRPr lang="en-US" altLang="ja-JP" sz="1800" dirty="0">
              <a:cs typeface="+mn-cs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11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オフラインインストール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50609"/>
              </p:ext>
            </p:extLst>
          </p:nvPr>
        </p:nvGraphicFramePr>
        <p:xfrm>
          <a:off x="631300" y="1772770"/>
          <a:ext cx="6569989" cy="3960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620634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44704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4/4</a:t>
            </a:r>
            <a:r>
              <a:rPr kumimoji="1" lang="ja-JP" altLang="en-US" smtClean="0">
                <a:solidFill>
                  <a:srgbClr val="FF0000"/>
                </a:solidFill>
              </a:rPr>
              <a:t>）を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</a:t>
            </a:r>
            <a:r>
              <a:rPr lang="ja-JP" altLang="en-US" dirty="0"/>
              <a:t>てい</a:t>
            </a:r>
            <a:r>
              <a:rPr lang="ja-JP" altLang="ja-JP" dirty="0"/>
              <a:t>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7306"/>
              </p:ext>
            </p:extLst>
          </p:nvPr>
        </p:nvGraphicFramePr>
        <p:xfrm>
          <a:off x="1187530" y="4149100"/>
          <a:ext cx="6298666" cy="2019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メニュー</a:t>
                      </a:r>
                      <a:r>
                        <a:rPr lang="ja-JP" altLang="en-US" sz="900" kern="100" dirty="0" smtClean="0">
                          <a:effectLst/>
                        </a:rPr>
                        <a:t>グループ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88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本体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管理コンソール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基本</a:t>
                      </a:r>
                      <a:r>
                        <a:rPr lang="ja-JP" sz="900" kern="100" dirty="0" smtClean="0">
                          <a:effectLst/>
                        </a:rPr>
                        <a:t>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9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5545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比較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7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 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共通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Ansible-Pioneer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2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Ansible-LegacyRole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</a:rPr>
                        <a:t> 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49212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0" y="1556740"/>
            <a:ext cx="6298666" cy="23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でアクセスするための準備作業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アンサーファイルの「</a:t>
            </a:r>
            <a:r>
              <a:rPr lang="en-US" altLang="ja-JP" dirty="0" err="1" smtClean="0"/>
              <a:t>ita_domain</a:t>
            </a:r>
            <a:r>
              <a:rPr lang="ja-JP" altLang="en-US" dirty="0" smtClean="0"/>
              <a:t>」に設定したホスト名をご使用の環境の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サーバまたは操作端末の</a:t>
            </a:r>
            <a:r>
              <a:rPr lang="en-US" altLang="ja-JP" dirty="0" smtClean="0"/>
              <a:t>hosts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録してください。</a:t>
            </a:r>
            <a:endParaRPr lang="ja-JP" altLang="en-US" dirty="0"/>
          </a:p>
          <a:p>
            <a:pPr lvl="1"/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証明書インポート</a:t>
            </a:r>
            <a:r>
              <a:rPr lang="ja-JP" altLang="en-US" dirty="0"/>
              <a:t>を行います。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ユーザ指定のサーバ証明書を使用してない</a:t>
            </a:r>
            <a:r>
              <a:rPr lang="ja-JP" altLang="en-US" dirty="0" smtClean="0"/>
              <a:t>場合、サーバ</a:t>
            </a:r>
            <a:r>
              <a:rPr lang="ja-JP" altLang="ja-JP" dirty="0"/>
              <a:t>証明書は</a:t>
            </a:r>
            <a:r>
              <a:rPr lang="en-US" altLang="ja-JP" dirty="0"/>
              <a:t>ITA</a:t>
            </a:r>
            <a:r>
              <a:rPr lang="ja-JP" altLang="ja-JP" dirty="0"/>
              <a:t>インストールパッケージの以下のパスに格納されています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HTTPS</a:t>
            </a:r>
            <a:r>
              <a:rPr lang="ja-JP" altLang="en-US" dirty="0" err="1"/>
              <a:t>での</a:t>
            </a:r>
            <a:r>
              <a:rPr lang="en-US" altLang="ja-JP" dirty="0"/>
              <a:t>URL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1"/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より、ログイン画面にアクセスしてください。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b="1" u="sng" dirty="0">
                <a:solidFill>
                  <a:srgbClr val="FF0000"/>
                </a:solidFill>
              </a:rPr>
              <a:t>https://[</a:t>
            </a:r>
            <a:r>
              <a:rPr lang="ja-JP" altLang="en-US" b="1" u="sng" dirty="0">
                <a:solidFill>
                  <a:srgbClr val="FF0000"/>
                </a:solidFill>
              </a:rPr>
              <a:t>アンサーファイルの</a:t>
            </a:r>
            <a:r>
              <a:rPr lang="en-US" altLang="ja-JP" b="1" u="sng" dirty="0" err="1">
                <a:solidFill>
                  <a:srgbClr val="FF0000"/>
                </a:solidFill>
              </a:rPr>
              <a:t>ita_domain</a:t>
            </a:r>
            <a:r>
              <a:rPr lang="ja-JP" altLang="en-US" b="1" u="sng" dirty="0">
                <a:solidFill>
                  <a:srgbClr val="FF0000"/>
                </a:solidFill>
              </a:rPr>
              <a:t>に入力したホスト名</a:t>
            </a:r>
            <a:r>
              <a:rPr lang="en-US" altLang="ja-JP" b="1" u="sng" dirty="0">
                <a:solidFill>
                  <a:srgbClr val="FF0000"/>
                </a:solidFill>
              </a:rPr>
              <a:t>]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</a:t>
            </a:r>
            <a:r>
              <a:rPr lang="ja-JP" altLang="en-US" sz="1500" dirty="0"/>
              <a:t>ドメイン名の代わりに、サーバーの</a:t>
            </a:r>
            <a:r>
              <a:rPr lang="en-US" altLang="ja-JP" sz="1500" dirty="0"/>
              <a:t>IP</a:t>
            </a:r>
            <a:r>
              <a:rPr lang="ja-JP" altLang="en-US" sz="1500" dirty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接続後は</a:t>
            </a:r>
            <a:r>
              <a:rPr lang="en-US" altLang="ja-JP" dirty="0"/>
              <a:t>HTTP</a:t>
            </a:r>
            <a:r>
              <a:rPr lang="ja-JP" altLang="en-US" dirty="0"/>
              <a:t>の場合と同様となります。</a:t>
            </a:r>
            <a:endParaRPr lang="en-US" altLang="ja-JP" dirty="0"/>
          </a:p>
          <a:p>
            <a:pPr lvl="1"/>
            <a:endParaRPr lang="ja-JP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67434"/>
              </p:ext>
            </p:extLst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ディレクトリ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アンサーファイルの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に設定したホスト名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ユーザ証明書を使用する場合はアンサーファイルの「</a:t>
            </a:r>
            <a:r>
              <a:rPr lang="en-US" altLang="ja-JP" sz="1200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sz="1200" kern="100" dirty="0" smtClean="0">
                <a:latin typeface="+mn-ea"/>
                <a:cs typeface="Times New Roman" panose="02020603050405020304" pitchFamily="18" charset="0"/>
              </a:rPr>
              <a:t>」に設定した証明書ファイルを使用してください。</a:t>
            </a:r>
            <a:endParaRPr lang="ja-JP" altLang="ja-JP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インストール時に実行するシェルが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」の値によって、インストーラーの動作が以下のモードに分岐します。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に必要なライブラリのインストールをインターネット経由で行った後、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Gather </a:t>
            </a:r>
            <a:r>
              <a:rPr lang="en-US" altLang="ja-JP" dirty="0"/>
              <a:t>Library</a:t>
            </a:r>
            <a:r>
              <a:rPr lang="ja-JP" altLang="en-US" dirty="0"/>
              <a:t>で作成したパッケージを使い</a:t>
            </a:r>
            <a:r>
              <a:rPr lang="ja-JP" altLang="en-US" dirty="0" smtClean="0"/>
              <a:t>、オフラインでライブラリ</a:t>
            </a:r>
            <a:r>
              <a:rPr lang="ja-JP" altLang="en-US" dirty="0"/>
              <a:t>のインストールと</a:t>
            </a:r>
            <a:r>
              <a:rPr lang="en-US" altLang="ja-JP" dirty="0"/>
              <a:t>ITA</a:t>
            </a:r>
            <a:r>
              <a:rPr lang="ja-JP" altLang="en-US" dirty="0"/>
              <a:t>本体のインストールを行います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に必要なライブラリの収集をインターネット経由で行い、</a:t>
            </a:r>
            <a:r>
              <a:rPr lang="en-US" altLang="ja-JP" dirty="0" err="1"/>
              <a:t>Install_Offline</a:t>
            </a:r>
            <a:r>
              <a:rPr lang="ja-JP" altLang="en-US" dirty="0"/>
              <a:t>の実行に必要なパッケージを作成します。（</a:t>
            </a:r>
            <a:r>
              <a:rPr lang="en-US" altLang="ja-JP" dirty="0" err="1"/>
              <a:t>Install_Offline</a:t>
            </a:r>
            <a:r>
              <a:rPr lang="ja-JP" altLang="en-US" dirty="0"/>
              <a:t>を行う前に実行してください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本体をアンインストールします。</a:t>
            </a:r>
            <a:r>
              <a:rPr lang="en-US" altLang="ja-JP" dirty="0"/>
              <a:t>(</a:t>
            </a:r>
            <a:r>
              <a:rPr lang="ja-JP" altLang="en-US" dirty="0"/>
              <a:t>ライブラリのアンインストールは行いません。</a:t>
            </a:r>
            <a:r>
              <a:rPr lang="en-US" altLang="ja-JP" dirty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6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35753"/>
              </p:ext>
            </p:extLst>
          </p:nvPr>
        </p:nvGraphicFramePr>
        <p:xfrm>
          <a:off x="107380" y="1628750"/>
          <a:ext cx="8929240" cy="469674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git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機能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内に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リポジトリのクローンを作成します。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・クローンを介して定期的に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リポジトリ内の資材の更新を検知し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リポジトリの資材と紐付先機能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Ansible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-Driver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または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Terraform-Driver)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で管理する資材との紐付を設定します。</a:t>
                      </a:r>
                      <a:endParaRPr lang="ja-JP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369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61204"/>
              </p:ext>
            </p:extLst>
          </p:nvPr>
        </p:nvGraphicFramePr>
        <p:xfrm>
          <a:off x="683460" y="1148475"/>
          <a:ext cx="7849090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</a:p>
                    <a:p>
                      <a:r>
                        <a:rPr kumimoji="1" lang="en-US" altLang="ja-JP" sz="1200" b="1" dirty="0" smtClean="0"/>
                        <a:t>CentOS</a:t>
                      </a:r>
                      <a:r>
                        <a:rPr kumimoji="1" lang="en-US" altLang="ja-JP" sz="1200" b="1" baseline="0" dirty="0" smtClean="0"/>
                        <a:t> Strem8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4372</Words>
  <Application>Microsoft Office PowerPoint</Application>
  <PresentationFormat>画面に合わせる (4:3)</PresentationFormat>
  <Paragraphs>695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50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1/4</vt:lpstr>
      <vt:lpstr>2.3　動作環境・条件　2/4</vt:lpstr>
      <vt:lpstr>2.4　動作環境・条件　3/4</vt:lpstr>
      <vt:lpstr>2.5　動作環境・条件　4/4</vt:lpstr>
      <vt:lpstr>3.　ITA環境構築手順</vt:lpstr>
      <vt:lpstr>3.1　オフラインインストール</vt:lpstr>
      <vt:lpstr>3.2　事前準備</vt:lpstr>
      <vt:lpstr>3.3　ITA環境構築フロー</vt:lpstr>
      <vt:lpstr>3.4　環境構築（1/11）</vt:lpstr>
      <vt:lpstr>3.5　環境構築（2/11）</vt:lpstr>
      <vt:lpstr>3.6　環境構築（3/11）</vt:lpstr>
      <vt:lpstr>3.7　環境構築（4/11）</vt:lpstr>
      <vt:lpstr>3.8　環境構築（5/11）</vt:lpstr>
      <vt:lpstr>3.9　環境構築（6/11）</vt:lpstr>
      <vt:lpstr>3.10　環境構築（7/11）</vt:lpstr>
      <vt:lpstr>3.11　環境構築（8/11）</vt:lpstr>
      <vt:lpstr>3.12　環境構築（9/11）</vt:lpstr>
      <vt:lpstr>3.13　環境構築（10/11）</vt:lpstr>
      <vt:lpstr>3.14　環境構築（11/11）</vt:lpstr>
      <vt:lpstr>4.　ITA動作確認</vt:lpstr>
      <vt:lpstr>4.1　動作確認（1/4）</vt:lpstr>
      <vt:lpstr>4.2　動作確認（2/4）</vt:lpstr>
      <vt:lpstr>4.3　動作確認（3/4）</vt:lpstr>
      <vt:lpstr>4.4　動作確認（4/4）</vt:lpstr>
      <vt:lpstr>5.　参考</vt:lpstr>
      <vt:lpstr>5.1　参考（1/2）</vt:lpstr>
      <vt:lpstr>5.2　参考（2/2）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2021-10-29T01:21:34Z</dcterms:modified>
</cp:coreProperties>
</file>