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9"/>
  </p:notesMasterIdLst>
  <p:handoutMasterIdLst>
    <p:handoutMasterId r:id="rId30"/>
  </p:handoutMasterIdLst>
  <p:sldIdLst>
    <p:sldId id="262" r:id="rId3"/>
    <p:sldId id="507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29" r:id="rId26"/>
    <p:sldId id="530" r:id="rId27"/>
    <p:sldId id="318" r:id="rId2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, 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</p14:sldIdLst>
        </p14:section>
        <p14:section name="2.　System Organization" id="{A8A060BF-92DF-4F47-AFEF-F5FA058AAEFB}">
          <p14:sldIdLst>
            <p14:sldId id="510"/>
            <p14:sldId id="511"/>
            <p14:sldId id="512"/>
          </p14:sldIdLst>
        </p14:section>
        <p14:section name="3.　IT Automation Configuration Procedure" id="{A888FC99-DDF0-485D-AEF5-98295CEB642A}">
          <p14:sldIdLst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4.　IT Automation Operation Check" id="{62A1108B-C753-499B-B948-BB9967F79B7C}">
          <p14:sldIdLst>
            <p14:sldId id="525"/>
            <p14:sldId id="526"/>
            <p14:sldId id="527"/>
            <p14:sldId id="528"/>
            <p14:sldId id="529"/>
            <p14:sldId id="530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7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115" d="100"/>
          <a:sy n="115" d="100"/>
        </p:scale>
        <p:origin x="1404" y="10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2020/1/6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2020/1/6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it-automation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Version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1.3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※ In this document,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“Exastro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IT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Automation”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is described as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3.2	Preparation (1/2)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Enabling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 (only for online installation)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Depending on your OS version, enable the following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382863"/>
              </p:ext>
            </p:extLst>
          </p:nvPr>
        </p:nvGraphicFramePr>
        <p:xfrm>
          <a:off x="302064" y="1628750"/>
          <a:ext cx="8538898" cy="2565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endParaRPr kumimoji="1" lang="ja-JP" alt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i="0" u="none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Repository</a:t>
                      </a:r>
                      <a:endParaRPr kumimoji="1" lang="ja-JP" altLang="en-US" sz="1400" b="1" i="0" u="none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4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28193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2787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8307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631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38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3.3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(2/2)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configuration tools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tools for configuring IT Automation: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395425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2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File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Path location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collection script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/(Extract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path)/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Configuration tool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(for offline installation)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/(Extract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Configuration tool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(for online installation)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Setting file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installer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Answer file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ita_answers.txt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3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3.4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Flow of IT Automation Configuration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flow 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(online)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flow is as follows: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2690569" y="2423311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(2) Changing the permission of the installation scripts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正方形/長方形 93"/>
          <p:cNvSpPr>
            <a:spLocks noChangeArrowheads="1"/>
          </p:cNvSpPr>
          <p:nvPr/>
        </p:nvSpPr>
        <p:spPr bwMode="auto">
          <a:xfrm>
            <a:off x="2690570" y="3139210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(3)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setting file</a:t>
            </a:r>
            <a:endParaRPr kumimoji="0" lang="ja-JP" altLang="ja-JP" sz="280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2690570" y="3855109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(4) </a:t>
            </a:r>
            <a:r>
              <a:rPr lang="en-US" altLang="ja-JP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2690571" y="4571006"/>
            <a:ext cx="3757879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(5)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configuration tools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(for online installation)</a:t>
            </a:r>
            <a:endParaRPr kumimoji="0" lang="en-US" altLang="ja-JP" sz="10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Process flow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OS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settings of the yum </a:t>
            </a:r>
            <a:r>
              <a:rPr kumimoji="0" lang="en-US" altLang="ja-JP" sz="105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repository</a:t>
            </a:r>
            <a:endParaRPr kumimoji="0" lang="ja-JP" altLang="en-US" sz="105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MariaDB</a:t>
            </a: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Apache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PHP and related programs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(Installing Ansible)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kumimoji="0" lang="en-US" altLang="ja-JP" sz="105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installer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-66274"/>
            <a:ext cx="18473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2690569" y="1707412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(1) Downloading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materials from Github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3.5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(1/7)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*Environment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building users must be root users.</a:t>
            </a: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Downloading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materials from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Github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materials with the following command: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wget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.tar.gz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*The wget command needs to be installed in advance.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ea typeface="Segoe UI" panose="020B0502040204020203" pitchFamily="34" charset="0"/>
              </a:rPr>
              <a:t>*</a:t>
            </a:r>
            <a:r>
              <a:rPr lang="en-US" altLang="ja-JP" dirty="0" smtClean="0">
                <a:solidFill>
                  <a:srgbClr val="FF0000"/>
                </a:solidFill>
                <a:ea typeface="Segoe UI" panose="020B0502040204020203" pitchFamily="34" charset="0"/>
              </a:rPr>
              <a:t>Change </a:t>
            </a:r>
            <a:r>
              <a:rPr lang="en-US" altLang="ja-JP" dirty="0">
                <a:solidFill>
                  <a:srgbClr val="FF0000"/>
                </a:solidFill>
                <a:ea typeface="Segoe UI" panose="020B0502040204020203" pitchFamily="34" charset="0"/>
              </a:rPr>
              <a:t>t</a:t>
            </a:r>
            <a:r>
              <a:rPr lang="en-US" altLang="ja-JP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he (x.x.x) for the version to be installed.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Changing the permission of the installation scripts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Unzip the .gz file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change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permission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the installation scripts.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tar 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zxf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altLang="ja-JP" sz="1400" dirty="0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.tar.gz</a:t>
            </a:r>
            <a:b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find ./it-automation-</a:t>
            </a:r>
            <a:r>
              <a:rPr lang="en-US" altLang="ja-JP" sz="1400" dirty="0" err="1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 -type f –name *.sh | xargs chmod 755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Changing the directory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Move to the directory where the setting file and the shell are stored for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configuration.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install_scripts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3.6	Configuration (2/7)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setting file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what to be edited in the setting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file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(ita_builder_setting.txt) for IT Automation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739998"/>
              </p:ext>
            </p:extLst>
          </p:nvPr>
        </p:nvGraphicFramePr>
        <p:xfrm>
          <a:off x="179512" y="1844781"/>
          <a:ext cx="8784000" cy="17282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5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Initial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(for all OS)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 of the IT Automation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server: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CentOS 7, CentOS 8, RHEL 7, or RHEL 8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RHEL OS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Username for the Red Hat account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RHEL OS</a:t>
                      </a: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Password for the Red Hat account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RHEL OS</a:t>
                      </a: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Pool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ID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for the Red Hat account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2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3.7	Configuration (3/7)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 of the setting file (ita_builder_setting.txt)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setting file (</a:t>
            </a:r>
            <a:r>
              <a:rPr lang="en-US" altLang="ja-JP" kern="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_builder_setting.txt):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303685" y="1647202"/>
            <a:ext cx="4536630" cy="1845799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Operation System. ("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CentOS7","CentOS8","RHEL7","RHEL8")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linux_os:RHEL8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linux_os: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#Only when you install cobbler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driver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#Cobra server IP address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server_address:10.10.10.10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#Password set for OS installation target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default_password:sample_password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#DHCP setting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#Network address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cobbler_ip:10.10.10.0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#subnet mask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cobbler_subnet:255.255.255.0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#default gateway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cobbler_gateway:0.0.0.0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#DNS server IP address (Separate space if more than one)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cobbler_dns:8.8.8.8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#dynamic dhcp IP address(min)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dynamic_address_min:10.10.10.230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#dynamic dhcp IP address(max)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dynamic_address_max:10.70.10.250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7164360" y="2347676"/>
            <a:ext cx="172824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values for these items only if you use RHEL.</a:t>
            </a:r>
            <a:endParaRPr kumimoji="1" lang="ja-JP" altLang="en-US" sz="14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6908793" y="2061113"/>
            <a:ext cx="565503" cy="549789"/>
            <a:chOff x="162795" y="3812178"/>
            <a:chExt cx="565503" cy="549789"/>
          </a:xfrm>
        </p:grpSpPr>
        <p:sp>
          <p:nvSpPr>
            <p:cNvPr id="1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4" name="直線コネクタ 13"/>
          <p:cNvCxnSpPr/>
          <p:nvPr/>
        </p:nvCxnSpPr>
        <p:spPr bwMode="auto">
          <a:xfrm flipH="1">
            <a:off x="2052286" y="2042880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>
            <a:off x="2411700" y="2042880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/>
          <p:nvPr/>
        </p:nvCxnSpPr>
        <p:spPr bwMode="auto">
          <a:xfrm>
            <a:off x="252036" y="221565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正方形/長方形 21"/>
          <p:cNvSpPr/>
          <p:nvPr/>
        </p:nvSpPr>
        <p:spPr>
          <a:xfrm>
            <a:off x="2365027" y="2125001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7" name="直線コネクタ 26"/>
          <p:cNvCxnSpPr/>
          <p:nvPr/>
        </p:nvCxnSpPr>
        <p:spPr bwMode="auto">
          <a:xfrm>
            <a:off x="5974429" y="280398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テキスト ボックス 32"/>
          <p:cNvSpPr txBox="1"/>
          <p:nvPr/>
        </p:nvSpPr>
        <p:spPr>
          <a:xfrm>
            <a:off x="140653" y="1826754"/>
            <a:ext cx="202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kern="10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OS of the </a:t>
            </a:r>
            <a:r>
              <a:rPr lang="en-US" altLang="ja-JP" sz="1000" kern="1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target server: </a:t>
            </a:r>
            <a:r>
              <a:rPr lang="en-US" altLang="ja-JP" sz="10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 7</a:t>
            </a:r>
            <a:endParaRPr kumimoji="1" lang="ja-JP" altLang="en-US" sz="1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0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3.8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(4/7)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 (</a:t>
            </a:r>
            <a:r>
              <a:rPr lang="en-US" altLang="ja-JP" kern="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_answers.txt)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 the answer file for IT Automation installation in advance.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ita_base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ansible_driver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and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create_param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each of the </a:t>
            </a:r>
            <a:r>
              <a:rPr lang="en-US" altLang="ja-JP" dirty="0" smtClean="0">
                <a:ea typeface="Segoe UI" panose="020B0502040204020203" pitchFamily="34" charset="0"/>
              </a:rPr>
              <a:t>initial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values is set to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yes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Change the value to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if the corresponding installation is not necessary.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858948"/>
              </p:ext>
            </p:extLst>
          </p:nvPr>
        </p:nvGraphicFramePr>
        <p:xfrm>
          <a:off x="539440" y="1916790"/>
          <a:ext cx="8065121" cy="40597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Item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Required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Default value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install_mode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mode: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Uninstall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ita_directory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Specify the absolute path to the directory where IT Automation</a:t>
                      </a: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will be installed.</a:t>
                      </a:r>
                      <a:b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If the directory does not exist, it will be newly created.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ita_language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en_US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display language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ja_JP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(Japanese)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en_US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(English)</a:t>
                      </a:r>
                      <a:endParaRPr lang="ja-JP" sz="1000" b="1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ita_os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RHEL7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 for IT Automation: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RHEL7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RHEL8</a:t>
                      </a:r>
                      <a:endParaRPr lang="ja-JP" sz="1000" b="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Root password for MariaDB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db_name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name for MariaDB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db_username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username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db_password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password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Only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can be specified to install IT Automation.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Management of configuration materials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 is to be installed</a:t>
                      </a:r>
                      <a:r>
                        <a:rPr lang="en-US" altLang="ja-JP" sz="10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parameter sheets</a:t>
                      </a:r>
                      <a:r>
                        <a:rPr lang="en-US" altLang="ja-JP" sz="10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dsc_driver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DSC 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 is to be installed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0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3.9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(5/7)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 of the answer file (ita_answers.txt)</a:t>
            </a:r>
          </a:p>
          <a:p>
            <a:pPr lvl="1"/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(ita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.txt):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ita_language:en_US</a:t>
            </a:r>
            <a:endParaRPr kumimoji="0" lang="en-US" altLang="ja-JP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RHEL7" 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RHEL8")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ita_os:RHEL7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hostgroup:no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openstack_driver:no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dsc_driver:no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　 </a:t>
            </a:r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the answer file, define the password for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kumimoji="1" lang="ja-JP" altLang="en-US" sz="14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937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en-US" altLang="ja-JP" dirty="0"/>
              <a:t>	</a:t>
            </a:r>
            <a:r>
              <a:rPr lang="en-US" altLang="ja-JP" dirty="0" smtClean="0"/>
              <a:t>Configuration (6/7)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(for online installation)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Execute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with </a:t>
            </a:r>
            <a:r>
              <a:rPr lang="en-US" altLang="ja-JP" dirty="0" smtClean="0"/>
              <a:t>the following command:</a:t>
            </a: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ita_builder_online.sh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Checking the process</a:t>
            </a:r>
            <a:endParaRPr lang="ja-JP" altLang="en-US" dirty="0"/>
          </a:p>
          <a:p>
            <a:pPr lvl="1"/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outputs the process details to 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 and ita_installer.log.</a:t>
            </a:r>
          </a:p>
          <a:p>
            <a:pPr lvl="1"/>
            <a:r>
              <a:rPr lang="en-US" altLang="ja-JP" dirty="0" smtClean="0"/>
              <a:t>Path to the logs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/(</a:t>
            </a:r>
            <a:r>
              <a:rPr lang="en-US" altLang="ja-JP" sz="1400" kern="100" dirty="0">
                <a:ea typeface="Segoe UI" panose="020B0502040204020203" pitchFamily="34" charset="0"/>
              </a:rPr>
              <a:t>Extract path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358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3.11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(7/7)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Libraries installed through the configuration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the libraries installed through the execution of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tool: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921612"/>
              </p:ext>
            </p:extLst>
          </p:nvPr>
        </p:nvGraphicFramePr>
        <p:xfrm>
          <a:off x="755470" y="1700760"/>
          <a:ext cx="6552910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0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type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name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tool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(※1),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dnf</a:t>
                      </a:r>
                      <a:r>
                        <a:rPr lang="en-US" altLang="ja-JP" sz="1050" kern="100" dirty="0" smtClean="0">
                          <a:effectLst/>
                        </a:rPr>
                        <a:t>(※2),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-crypto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</a:rPr>
                        <a:t>-zip,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php-gd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 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plug-in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PHPExcel, Spyc, Twig, MDB2, HTTP_Request2, Auth,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HTML_AJAX-beta,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python3-pip,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7308380" y="5776440"/>
            <a:ext cx="1835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/>
              <a:t>*</a:t>
            </a:r>
            <a:r>
              <a:rPr lang="en-US" altLang="ja-JP" sz="1000" kern="100" dirty="0" smtClean="0"/>
              <a:t>1 only RHEL7,CentOS7</a:t>
            </a:r>
          </a:p>
          <a:p>
            <a:pPr algn="just">
              <a:spcAft>
                <a:spcPts val="0"/>
              </a:spcAft>
            </a:pPr>
            <a:r>
              <a:rPr lang="en-US" altLang="ja-JP" sz="1000" kern="100" dirty="0"/>
              <a:t>*</a:t>
            </a:r>
            <a:r>
              <a:rPr lang="en-US" altLang="ja-JP" sz="1000" kern="100" dirty="0" smtClean="0"/>
              <a:t>2 only RHEL8,CentOS8</a:t>
            </a:r>
            <a:endParaRPr lang="en-US" altLang="ja-JP" sz="1000" kern="100" dirty="0"/>
          </a:p>
        </p:txBody>
      </p:sp>
    </p:spTree>
    <p:extLst>
      <p:ext uri="{BB962C8B-B14F-4D97-AF65-F5344CB8AC3E}">
        <p14:creationId xmlns:p14="http://schemas.microsoft.com/office/powerpoint/2010/main" val="40977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1.1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Organization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2.1	</a:t>
            </a:r>
            <a:r>
              <a:rPr lang="en-US" altLang="zh-TW" sz="1400" dirty="0">
                <a:ea typeface="Segoe UI" panose="020B0502040204020203" pitchFamily="34" charset="0"/>
              </a:rPr>
              <a:t>Functions executed in conjunction with other tools</a:t>
            </a:r>
            <a:endParaRPr lang="en-US" altLang="zh-TW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</a:p>
          <a:p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lang="zh-TW" alt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Procedure</a:t>
            </a:r>
            <a:endParaRPr lang="en-US" altLang="ja-JP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3.2	Preparation (1/2)</a:t>
            </a:r>
            <a:endParaRPr lang="ja-JP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3.3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(2/2)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3.4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Flow of </a:t>
            </a:r>
            <a:r>
              <a:rPr lang="en-US" altLang="ja-JP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3.5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(1/7)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3.6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(2/7)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3.7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(3/7)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3.8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(4/7)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3.9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(5/7)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3.10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(6/7)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3.11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(7/7)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</a:t>
            </a: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4.1	Operation Check (1/5)</a:t>
            </a:r>
            <a:endParaRPr lang="zh-TW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4.2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(2/5)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4.3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(3/5)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4.4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(4/5)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4.5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(5/5)</a:t>
            </a:r>
            <a:endParaRPr lang="en-US" altLang="ja-JP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5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 Automation 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49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4.1	Operation Check (1/5)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497058" cy="5616476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main menu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completing the installation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take the following steps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a Windows PC client to access the main menu of IT Automation and to check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that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IT Automation and all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drivers are shown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properly.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Specify the IP address and host name of the IT Automation server in the hosts file of the Windows client.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Windows 10, the hosts file is located at the following:</a:t>
            </a: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the hosts file, add the following settings: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829118" y="364503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08526"/>
              </p:ext>
            </p:extLst>
          </p:nvPr>
        </p:nvGraphicFramePr>
        <p:xfrm>
          <a:off x="1828630" y="4605166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 address of the IT Automation server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US" altLang="ja-JP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105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e.g.,</a:t>
                      </a:r>
                      <a: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192.168.0.3    exastro-it-automation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5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4.2	Operation Check (2/5)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Importing the certificate to the Windows client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certificate is stored in the following directory of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installation package.</a:t>
            </a:r>
            <a:endParaRPr lang="ja-JP" altLang="ja-JP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tool (such as FFFTP and WinSCP) to download the client.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 the certificate to a Web browser.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altLang="ja-JP" dirty="0" smtClean="0">
                <a:ea typeface="Segoe UI" panose="020B0502040204020203" pitchFamily="34" charset="0"/>
              </a:rPr>
              <a:t>Google Chrome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import the certificate as follows.</a:t>
            </a:r>
          </a:p>
          <a:p>
            <a:pPr lvl="1"/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Start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 </a:t>
            </a:r>
            <a:r>
              <a:rPr lang="en-US" altLang="ja-JP" dirty="0" smtClean="0">
                <a:ea typeface="Segoe UI" panose="020B0502040204020203" pitchFamily="34" charset="0"/>
              </a:rPr>
              <a:t>Google Chrome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Then select </a:t>
            </a:r>
            <a:r>
              <a:rPr lang="en-US" altLang="ja-JP" b="1" dirty="0">
                <a:ea typeface="Segoe UI" panose="020B0502040204020203" pitchFamily="34" charset="0"/>
              </a:rPr>
              <a:t>Settings button </a:t>
            </a:r>
            <a:r>
              <a:rPr lang="en-US" altLang="ja-JP" dirty="0" smtClean="0">
                <a:ea typeface="Segoe UI" panose="020B0502040204020203" pitchFamily="34" charset="0"/>
              </a:rPr>
              <a:t>in the upper right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settings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Select </a:t>
            </a:r>
            <a:r>
              <a:rPr lang="en-US" altLang="ja-JP" b="1" dirty="0" smtClean="0">
                <a:ea typeface="Segoe UI" panose="020B0502040204020203" pitchFamily="34" charset="0"/>
              </a:rPr>
              <a:t>Advanced </a:t>
            </a:r>
            <a:r>
              <a:rPr lang="en-US" altLang="ja-JP" dirty="0" smtClean="0">
                <a:ea typeface="Segoe UI" panose="020B0502040204020203" pitchFamily="34" charset="0"/>
              </a:rPr>
              <a:t>in </a:t>
            </a:r>
            <a:r>
              <a:rPr lang="en-US" altLang="ja-JP" dirty="0">
                <a:ea typeface="Segoe UI" panose="020B0502040204020203" pitchFamily="34" charset="0"/>
              </a:rPr>
              <a:t>the Lower part of browser</a:t>
            </a:r>
            <a:r>
              <a:rPr lang="en-US" altLang="ja-JP" dirty="0" smtClean="0">
                <a:ea typeface="Segoe UI" panose="020B0502040204020203" pitchFamily="34" charset="0"/>
              </a:rPr>
              <a:t> &gt; </a:t>
            </a:r>
            <a:r>
              <a:rPr lang="en-US" altLang="ja-JP" b="1" dirty="0" smtClean="0">
                <a:ea typeface="Segoe UI" panose="020B0502040204020203" pitchFamily="34" charset="0"/>
              </a:rPr>
              <a:t>Manage certificates</a:t>
            </a:r>
            <a:r>
              <a:rPr lang="en-US" altLang="ja-JP" dirty="0" smtClean="0">
                <a:ea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In </a:t>
            </a:r>
            <a:r>
              <a:rPr lang="en-US" altLang="ja-JP" dirty="0">
                <a:ea typeface="Segoe UI" panose="020B0502040204020203" pitchFamily="34" charset="0"/>
              </a:rPr>
              <a:t>the </a:t>
            </a:r>
            <a:r>
              <a:rPr lang="en-US" altLang="ja-JP" b="1" dirty="0">
                <a:ea typeface="Segoe UI" panose="020B0502040204020203" pitchFamily="34" charset="0"/>
              </a:rPr>
              <a:t>Trusted Root Certification Authorities</a:t>
            </a:r>
            <a:r>
              <a:rPr lang="en-US" altLang="ja-JP" dirty="0">
                <a:ea typeface="Segoe UI" panose="020B0502040204020203" pitchFamily="34" charset="0"/>
              </a:rPr>
              <a:t> tab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click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 in the lower left.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certificate import wizard appears, click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Specify the name of the file to be imported.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Then click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Make sure that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Place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 certificates in the following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store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option is selected.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elect </a:t>
            </a:r>
            <a:r>
              <a:rPr lang="en-US" altLang="ja-JP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Trusted Root Certification Authorities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 and click </a:t>
            </a:r>
            <a:r>
              <a:rPr lang="en-US" altLang="ja-JP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Next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.</a:t>
            </a:r>
          </a:p>
          <a:p>
            <a:pPr marL="573188" lvl="3" indent="0"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 </a:t>
            </a:r>
            <a:r>
              <a:rPr lang="ja-JP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※If not selected, select </a:t>
            </a:r>
            <a:r>
              <a:rPr lang="en-US" altLang="ja-JP" sz="1600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Trusted </a:t>
            </a:r>
            <a:r>
              <a:rPr lang="en-US" altLang="ja-JP" sz="1600" b="1" dirty="0">
                <a:solidFill>
                  <a:srgbClr val="000000"/>
                </a:solidFill>
                <a:ea typeface="Segoe UI" panose="020B0502040204020203" pitchFamily="34" charset="0"/>
              </a:rPr>
              <a:t>Root Certification </a:t>
            </a:r>
            <a:r>
              <a:rPr lang="en-US" altLang="ja-JP" sz="1600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Authorities</a:t>
            </a:r>
            <a:r>
              <a:rPr lang="en-US" altLang="ja-JP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from </a:t>
            </a:r>
            <a:r>
              <a:rPr lang="en-US" altLang="ja-JP" sz="1600" b="1" dirty="0" smtClean="0">
                <a:solidFill>
                  <a:srgbClr val="000000"/>
                </a:solidFill>
              </a:rPr>
              <a:t>Reference</a:t>
            </a:r>
            <a:r>
              <a:rPr lang="en-US" altLang="ja-JP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on the right.</a:t>
            </a:r>
            <a:endParaRPr lang="ja-JP" altLang="ja-JP" sz="1600" dirty="0" smtClean="0">
              <a:solidFill>
                <a:srgbClr val="000000"/>
              </a:solidFill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Click </a:t>
            </a:r>
            <a:r>
              <a:rPr lang="en-US" altLang="ja-JP" b="1" dirty="0" smtClean="0">
                <a:ea typeface="Segoe UI" panose="020B0502040204020203" pitchFamily="34" charset="0"/>
              </a:rPr>
              <a:t>Finish</a:t>
            </a:r>
            <a:r>
              <a:rPr lang="en-US" altLang="ja-JP" dirty="0" smtClean="0">
                <a:ea typeface="Segoe UI" panose="020B0502040204020203" pitchFamily="34" charset="0"/>
              </a:rPr>
              <a:t>.</a:t>
            </a:r>
            <a:endParaRPr lang="ja-JP" altLang="ja-JP" dirty="0" smtClean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549319"/>
              </p:ext>
            </p:extLst>
          </p:nvPr>
        </p:nvGraphicFramePr>
        <p:xfrm>
          <a:off x="1207459" y="1836779"/>
          <a:ext cx="6729082" cy="1050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dirty="0" smtClean="0"/>
                        <a:t>OS of the IT Automation server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File path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File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/(extract path)/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/(extract</a:t>
                      </a:r>
                      <a:r>
                        <a:rPr lang="en-US" sz="1000" kern="100" baseline="0" dirty="0" smtClean="0">
                          <a:effectLst/>
                        </a:rPr>
                        <a:t> path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7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4.3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(3/5)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353038" cy="5616476"/>
          </a:xfrm>
        </p:spPr>
        <p:txBody>
          <a:bodyPr>
            <a:normAutofit/>
          </a:bodyPr>
          <a:lstStyle/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login screen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https://exastro-it-automation/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Logging in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IT Automation login screen appears, enter the given login ID and initial password and then click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button.</a:t>
            </a:r>
            <a:endParaRPr lang="ja-JP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8000" lvl="2" indent="0">
              <a:buNone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	- Login ID: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administrator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8000" lvl="2" indent="0">
              <a:buNone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	-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Initial password:</a:t>
            </a:r>
            <a:r>
              <a:rPr lang="ja-JP" altLang="en-US" dirty="0" smtClean="0">
                <a:solidFill>
                  <a:srgbClr val="000000"/>
                </a:solidFill>
                <a:ea typeface="Segoe UI" panose="020B0502040204020203" pitchFamily="34" charset="0"/>
              </a:rPr>
              <a:t>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password</a:t>
            </a:r>
          </a:p>
          <a:p>
            <a:pPr marL="180000" lvl="1" indent="0">
              <a:buNone/>
            </a:pP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you have logged in for the first time after the installation, you will be prompted to change the password.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hange the initial password.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1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7850" r="2378" b="3334"/>
          <a:stretch/>
        </p:blipFill>
        <p:spPr>
          <a:xfrm>
            <a:off x="1763610" y="1849265"/>
            <a:ext cx="5774830" cy="334530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en-US" altLang="ja-JP" dirty="0"/>
              <a:t>	</a:t>
            </a:r>
            <a:r>
              <a:rPr lang="en-US" altLang="ja-JP" dirty="0" smtClean="0"/>
              <a:t>Operation Check (4/5)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 Automation</a:t>
            </a:r>
            <a:r>
              <a:rPr kumimoji="1" lang="en-US" altLang="ja-JP" dirty="0" smtClean="0"/>
              <a:t> login screen</a:t>
            </a:r>
          </a:p>
          <a:p>
            <a:pPr lvl="1"/>
            <a:r>
              <a:rPr lang="en-US" altLang="ja-JP" dirty="0" smtClean="0"/>
              <a:t>Having been successfully installed, IT Automation displays the following login screen: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59" y="2767011"/>
            <a:ext cx="2291750" cy="86899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348937" y="2767012"/>
            <a:ext cx="8557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107380" y="3636005"/>
            <a:ext cx="1971726" cy="94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35370" y="3398809"/>
            <a:ext cx="1944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Login ID: 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60" y="2976562"/>
            <a:ext cx="2291749" cy="116915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 flipV="1">
            <a:off x="4352112" y="2976562"/>
            <a:ext cx="852565" cy="317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107380" y="4145719"/>
            <a:ext cx="1965477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35370" y="3899498"/>
            <a:ext cx="1875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Initial password: password</a:t>
            </a:r>
            <a:endParaRPr lang="en-US" altLang="ja-JP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97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4.5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(5/5)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content by displaying the menus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logging in, check that the following menus are shown properly: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490566"/>
              </p:ext>
            </p:extLst>
          </p:nvPr>
        </p:nvGraphicFramePr>
        <p:xfrm>
          <a:off x="1259540" y="2276840"/>
          <a:ext cx="6624920" cy="2479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(main body)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altLang="ja-JP" sz="1050" kern="1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Console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Basic Console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Creating parameter sheets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master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parameter list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Ansible-Pioneer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472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1.1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About This Guide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guide describes how to set up IT Automation in an all-in-one configuration by using its installer and external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repositories.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Organization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2.1	</a:t>
            </a:r>
            <a:r>
              <a:rPr lang="en-US" altLang="zh-TW" dirty="0">
                <a:ea typeface="Segoe UI" panose="020B0502040204020203" pitchFamily="34" charset="0"/>
              </a:rPr>
              <a:t>Functions executed in conjunction with other </a:t>
            </a:r>
            <a:r>
              <a:rPr lang="en-US" altLang="zh-TW" dirty="0" smtClean="0">
                <a:ea typeface="Segoe UI" panose="020B0502040204020203" pitchFamily="34" charset="0"/>
              </a:rPr>
              <a:t>tools</a:t>
            </a:r>
            <a:endParaRPr lang="zh-TW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>
                <a:ea typeface="Segoe UI" panose="020B0502040204020203" pitchFamily="34" charset="0"/>
              </a:rPr>
              <a:t>Functions executed </a:t>
            </a:r>
            <a:r>
              <a:rPr lang="en-US" altLang="zh-TW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 conjunction with other tools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supports the tools for the following functions: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824688"/>
              </p:ext>
            </p:extLst>
          </p:nvPr>
        </p:nvGraphicFramePr>
        <p:xfrm>
          <a:off x="106893" y="1578243"/>
          <a:ext cx="8929240" cy="487494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(orchestrator)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Management of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configuration materials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“Check out” and “Check in”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materials registered in the standard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tools and to manage the versions of the materials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via Git.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parameter sheets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c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reate and manage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parameter sheets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Web menus)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allows you to g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roup hosts into logical units (functions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and roles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 and to manage the parameters to be applied.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Hat-provided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platform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device, this tool allows you to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 software,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configure various settings, transfer files, and apply patches, based on an 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IaC called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Playbook.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366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Tower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alt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management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platform to enhance Ansible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such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functions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 access control, job scheduling, and task visualization.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93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for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automating installation. </a:t>
                      </a: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 device, this tool allows you to install an OS, based on a prepared template.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Virtual</a:t>
                      </a:r>
                      <a:r>
                        <a:rPr lang="ja-JP" altLang="en-US" sz="900" b="0" i="0" u="none" kern="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OSS tool 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 a cloud environment.</a:t>
                      </a:r>
                      <a:b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his tool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allows you to set up virtual machines, storages, and networks.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PowerShell DSC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PowerShell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DSC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Microsoft</a:t>
                      </a: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-provided tool for setting</a:t>
                      </a:r>
                      <a:r>
                        <a:rPr lang="en-US" sz="900" b="0" i="0" u="none" kern="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platform.</a:t>
                      </a:r>
                      <a:b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Windows </a:t>
                      </a: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environment, this tool allows you to create server users and install software.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9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zh-TW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</a:rPr>
              <a:t>The </a:t>
            </a:r>
            <a:r>
              <a:rPr lang="en-US" altLang="ja-JP" dirty="0" smtClean="0">
                <a:ea typeface="Segoe UI" panose="020B0502040204020203" pitchFamily="34" charset="0"/>
              </a:rPr>
              <a:t>followings </a:t>
            </a:r>
            <a:r>
              <a:rPr lang="en-US" altLang="ja-JP" dirty="0">
                <a:ea typeface="Segoe UI" panose="020B0502040204020203" pitchFamily="34" charset="0"/>
              </a:rPr>
              <a:t>are the system requirements to use </a:t>
            </a:r>
            <a:r>
              <a:rPr lang="en-US" altLang="ja-JP" dirty="0" smtClean="0">
                <a:ea typeface="Segoe UI" panose="020B0502040204020203" pitchFamily="34" charset="0"/>
              </a:rPr>
              <a:t>IT Automation: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We are preparing a manual for </a:t>
            </a:r>
            <a:r>
              <a:rPr lang="en-US" altLang="ja-JP" dirty="0" err="1">
                <a:latin typeface="Segoe UI" panose="020B0502040204020203" pitchFamily="34" charset="0"/>
                <a:cs typeface="Segoe UI" panose="020B0502040204020203" pitchFamily="34" charset="0"/>
              </a:rPr>
              <a:t>Exastro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-ITA system configuration and environment </a:t>
            </a:r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construction.</a:t>
            </a:r>
          </a:p>
        </p:txBody>
      </p:sp>
    </p:spTree>
    <p:extLst>
      <p:ext uri="{BB962C8B-B14F-4D97-AF65-F5344CB8AC3E}">
        <p14:creationId xmlns:p14="http://schemas.microsoft.com/office/powerpoint/2010/main" val="42721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Configuration Procedure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Online Installation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procedure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ea typeface="Segoe UI" panose="020B0502040204020203" pitchFamily="34" charset="0"/>
              </a:rPr>
              <a:t>When the IT Automation server has an internet-connection, install </a:t>
            </a:r>
            <a:r>
              <a:rPr lang="en-US" altLang="ja-JP" dirty="0">
                <a:ea typeface="Segoe UI" panose="020B0502040204020203" pitchFamily="34" charset="0"/>
              </a:rPr>
              <a:t>necessary libraries via the Internet and execute the </a:t>
            </a:r>
            <a:r>
              <a:rPr lang="en-US" altLang="ja-JP" dirty="0" smtClean="0">
                <a:ea typeface="Segoe UI" panose="020B0502040204020203" pitchFamily="34" charset="0"/>
              </a:rPr>
              <a:t>IT Automation </a:t>
            </a:r>
            <a:r>
              <a:rPr lang="en-US" altLang="ja-JP" dirty="0">
                <a:ea typeface="Segoe UI" panose="020B0502040204020203" pitchFamily="34" charset="0"/>
              </a:rPr>
              <a:t>installer </a:t>
            </a:r>
            <a:r>
              <a:rPr lang="en-US" altLang="ja-JP" dirty="0" smtClean="0">
                <a:ea typeface="Segoe UI" panose="020B0502040204020203" pitchFamily="34" charset="0"/>
              </a:rPr>
              <a:t>to perform configuration.</a:t>
            </a:r>
            <a:r>
              <a:rPr lang="en-US" altLang="ja-JP" dirty="0">
                <a:ea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</a:rPr>
            </a:br>
            <a:endParaRPr lang="ja-JP" altLang="en-US" dirty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Repositories</a:t>
              </a:r>
              <a:endParaRPr kumimoji="0" lang="ja-JP" altLang="en-US" sz="1000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1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IT Automation</a:t>
              </a:r>
              <a:r>
                <a:rPr kumimoji="0" lang="ja-JP" altLang="en-US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ja-JP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1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Internet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1178675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100" noProof="0" dirty="0" smtClean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 Automation server</a:t>
              </a:r>
              <a:endParaRPr kumimoji="0" lang="en-US" altLang="ja-JP" sz="105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r>
                  <a:rPr kumimoji="0" lang="ja-JP" altLang="en-US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50" charset="-128"/>
                    <a:cs typeface="Segoe UI" panose="020B0502040204020203" pitchFamily="34" charset="0"/>
                  </a:rPr>
                  <a:t> </a:t>
                </a:r>
                <a:r>
                  <a:rPr kumimoji="0" lang="en-US" altLang="ja-JP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installation package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sz="1050" kern="100" dirty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MariaDB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5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12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1701</Words>
  <Application>Microsoft Office PowerPoint</Application>
  <PresentationFormat>画面に合わせる (4:3)</PresentationFormat>
  <Paragraphs>483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26</vt:i4>
      </vt:variant>
    </vt:vector>
  </HeadingPairs>
  <TitlesOfParts>
    <vt:vector size="42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 About This Guide</vt:lpstr>
      <vt:lpstr>2.　System Organization</vt:lpstr>
      <vt:lpstr>2.1 Functions executed in conjunction with other tools</vt:lpstr>
      <vt:lpstr>2.2 System Requirements</vt:lpstr>
      <vt:lpstr>3.　IT Automation Configuration Procedure</vt:lpstr>
      <vt:lpstr>3.1 Online Installation</vt:lpstr>
      <vt:lpstr>3.2 Preparation (1/2)</vt:lpstr>
      <vt:lpstr>3.3 Preparation (2/2)</vt:lpstr>
      <vt:lpstr>3.4 Flow of IT Automation Configuration</vt:lpstr>
      <vt:lpstr>3.5 Configuration (1/7)</vt:lpstr>
      <vt:lpstr>3.6 Configuration (2/7)</vt:lpstr>
      <vt:lpstr>3.7 Configuration (3/7)</vt:lpstr>
      <vt:lpstr>3.8 Configuration (4/7)</vt:lpstr>
      <vt:lpstr>3.9 Configuration (5/7)</vt:lpstr>
      <vt:lpstr>3.10 Configuration (6/7)</vt:lpstr>
      <vt:lpstr>3.11 Configuration (7/7)</vt:lpstr>
      <vt:lpstr>4.　IT Automation Operation Check</vt:lpstr>
      <vt:lpstr>4.1 Operation Check (1/5)</vt:lpstr>
      <vt:lpstr>4.2 Operation Check (2/5)</vt:lpstr>
      <vt:lpstr>4.3 Operation Check (3/5)</vt:lpstr>
      <vt:lpstr>4.4 Operation Check (4/5)</vt:lpstr>
      <vt:lpstr>4.5 Operation Check (5/5)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2020-01-06T08:09:56Z</dcterms:modified>
</cp:coreProperties>
</file>