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8"/>
  </p:notesMasterIdLst>
  <p:handoutMasterIdLst>
    <p:handoutMasterId r:id="rId39"/>
  </p:handoutMasterIdLst>
  <p:sldIdLst>
    <p:sldId id="262" r:id="rId3"/>
    <p:sldId id="507" r:id="rId4"/>
    <p:sldId id="508" r:id="rId5"/>
    <p:sldId id="509" r:id="rId6"/>
    <p:sldId id="510" r:id="rId7"/>
    <p:sldId id="511" r:id="rId8"/>
    <p:sldId id="555" r:id="rId9"/>
    <p:sldId id="512" r:id="rId10"/>
    <p:sldId id="513" r:id="rId11"/>
    <p:sldId id="514" r:id="rId12"/>
    <p:sldId id="542" r:id="rId13"/>
    <p:sldId id="543" r:id="rId14"/>
    <p:sldId id="516" r:id="rId15"/>
    <p:sldId id="517" r:id="rId16"/>
    <p:sldId id="518" r:id="rId17"/>
    <p:sldId id="545" r:id="rId18"/>
    <p:sldId id="546" r:id="rId19"/>
    <p:sldId id="520" r:id="rId20"/>
    <p:sldId id="547" r:id="rId21"/>
    <p:sldId id="522" r:id="rId22"/>
    <p:sldId id="548" r:id="rId23"/>
    <p:sldId id="523" r:id="rId24"/>
    <p:sldId id="524" r:id="rId25"/>
    <p:sldId id="554" r:id="rId26"/>
    <p:sldId id="557" r:id="rId27"/>
    <p:sldId id="558" r:id="rId28"/>
    <p:sldId id="525" r:id="rId29"/>
    <p:sldId id="531" r:id="rId30"/>
    <p:sldId id="529" r:id="rId31"/>
    <p:sldId id="553" r:id="rId32"/>
    <p:sldId id="549" r:id="rId33"/>
    <p:sldId id="550" r:id="rId34"/>
    <p:sldId id="551" r:id="rId35"/>
    <p:sldId id="552" r:id="rId36"/>
    <p:sldId id="318" r:id="rId37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10"/>
            <p14:sldId id="511"/>
            <p14:sldId id="555"/>
            <p14:sldId id="512"/>
          </p14:sldIdLst>
        </p14:section>
        <p14:section name="3.　IT Automation Construction Procedure" id="{A888FC99-DDF0-485D-AEF5-98295CEB642A}">
          <p14:sldIdLst>
            <p14:sldId id="513"/>
            <p14:sldId id="514"/>
            <p14:sldId id="542"/>
            <p14:sldId id="543"/>
            <p14:sldId id="516"/>
            <p14:sldId id="517"/>
            <p14:sldId id="518"/>
            <p14:sldId id="545"/>
            <p14:sldId id="546"/>
            <p14:sldId id="520"/>
            <p14:sldId id="547"/>
            <p14:sldId id="522"/>
            <p14:sldId id="548"/>
            <p14:sldId id="523"/>
            <p14:sldId id="524"/>
            <p14:sldId id="554"/>
            <p14:sldId id="557"/>
            <p14:sldId id="558"/>
          </p14:sldIdLst>
        </p14:section>
        <p14:section name="4.　IT Automation Operation Check" id="{62A1108B-C753-499B-B948-BB9967F79B7C}">
          <p14:sldIdLst>
            <p14:sldId id="525"/>
            <p14:sldId id="531"/>
            <p14:sldId id="529"/>
            <p14:sldId id="553"/>
            <p14:sldId id="549"/>
            <p14:sldId id="550"/>
            <p14:sldId id="551"/>
            <p14:sldId id="55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0" d="100"/>
          <a:sy n="90" d="100"/>
        </p:scale>
        <p:origin x="1326" y="7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2023/7/21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2023/7/21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1.11 </a:t>
            </a: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“Exastro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ea typeface="Segoe UI" panose="020B0502040204020203" pitchFamily="34" charset="0"/>
              </a:rPr>
              <a:t>When the IT Automation server has an internet-connection, install necessary libraries via the Internet and execute the IT Automation installer to perform configuration.</a:t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Online</a:t>
              </a:r>
              <a:endParaRPr kumimoji="0" lang="en-US" altLang="ja-JP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Preparation</a:t>
            </a:r>
            <a:r>
              <a:rPr lang="ja-JP" altLang="en-US" dirty="0"/>
              <a:t>（</a:t>
            </a:r>
            <a:r>
              <a:rPr lang="en-US" altLang="ja-JP" dirty="0"/>
              <a:t>1/3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Enable the following repositories depending on your OS.</a:t>
            </a:r>
            <a:endParaRPr lang="en-US" altLang="ja-JP" dirty="0">
              <a:cs typeface="Segoe UI" panose="020B0502040204020203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516270" y="5655443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/>
              <a:t>：</a:t>
            </a:r>
            <a:r>
              <a:rPr lang="en-US" altLang="ja-JP" sz="1400" dirty="0"/>
              <a:t>Architecture</a:t>
            </a:r>
            <a:endParaRPr kumimoji="1" lang="ja-JP" altLang="en-US" sz="1400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AADF9597-A034-47BB-BEEF-B00AED15C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456274"/>
              </p:ext>
            </p:extLst>
          </p:nvPr>
        </p:nvGraphicFramePr>
        <p:xfrm>
          <a:off x="302064" y="1484280"/>
          <a:ext cx="8538898" cy="40715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7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1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2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OS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Repository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72">
                <a:tc rowSpan="5">
                  <a:txBody>
                    <a:bodyPr/>
                    <a:lstStyle/>
                    <a:p>
                      <a:r>
                        <a:rPr kumimoji="1" lang="en-US" altLang="ja-JP" sz="1000" b="1" dirty="0"/>
                        <a:t>RHEL7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4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71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900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90862"/>
                  </a:ext>
                </a:extLst>
              </a:tr>
              <a:tr h="253834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124777"/>
                  </a:ext>
                </a:extLst>
              </a:tr>
              <a:tr h="19974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RHEL8</a:t>
                      </a:r>
                      <a:endParaRPr kumimoji="1" lang="ja-JP" altLang="en-US" sz="1000" b="1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17193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00748"/>
                  </a:ext>
                </a:extLst>
              </a:tr>
              <a:tr h="21613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https://rpm.releases.hashicorp.com/RHEL/hashicorp.repo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97810"/>
                  </a:ext>
                </a:extLst>
              </a:tr>
              <a:tr h="188328">
                <a:tc rowSpan="4">
                  <a:txBody>
                    <a:bodyPr/>
                    <a:lstStyle/>
                    <a:p>
                      <a:r>
                        <a:rPr kumimoji="1" lang="en-US" altLang="ja-JP" sz="1000" b="1" dirty="0"/>
                        <a:t>CentOS7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51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471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6908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076743"/>
                  </a:ext>
                </a:extLst>
              </a:tr>
              <a:tr h="149098">
                <a:tc rowSpan="3">
                  <a:txBody>
                    <a:bodyPr/>
                    <a:lstStyle/>
                    <a:p>
                      <a:r>
                        <a:rPr kumimoji="1" lang="en-US" altLang="ja-JP" sz="1000" b="1" dirty="0"/>
                        <a:t>CentOS Stream8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  <a:tr h="121288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743328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en-US" altLang="ja-JP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801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67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	Preparation (2/3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ja-JP" dirty="0"/>
              <a:t>The repositories below for RHEL environments provided by cloud services are enabled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907" y="6093370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※RHEL7</a:t>
            </a:r>
            <a:r>
              <a:rPr lang="en-US" altLang="ja-JP" sz="1100" dirty="0">
                <a:solidFill>
                  <a:srgbClr val="000000"/>
                </a:solidFill>
                <a:latin typeface="メイリオ"/>
                <a:ea typeface="メイリオ"/>
              </a:rPr>
              <a:t>(</a:t>
            </a:r>
            <a:r>
              <a:rPr kumimoji="1" lang="en-US" altLang="ja-JP" sz="11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AWS/RHUI2</a:t>
            </a:r>
            <a:r>
              <a:rPr kumimoji="1" lang="ja-JP" altLang="en-US" sz="11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）</a:t>
            </a:r>
            <a:r>
              <a:rPr kumimoji="1" lang="en-US" altLang="ja-JP" sz="11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: </a:t>
            </a:r>
            <a:r>
              <a:rPr lang="en-US" altLang="ja-JP" sz="1100" kern="100" dirty="0">
                <a:solidFill>
                  <a:srgbClr val="000000"/>
                </a:solidFill>
              </a:rPr>
              <a:t>RHEL7 on AWS (uses RHUI2)</a:t>
            </a:r>
            <a:endParaRPr kumimoji="1" lang="en-US" altLang="ja-JP" sz="11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lvl="0"/>
            <a:r>
              <a:rPr kumimoji="1" lang="ja-JP" altLang="en-US" sz="11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</a:t>
            </a:r>
            <a:r>
              <a:rPr lang="en-US" altLang="ja-JP" sz="1100" dirty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RHEL7 on AWS (uses RHUI3</a:t>
            </a:r>
            <a:r>
              <a:rPr lang="ja-JP" altLang="en-US" sz="1100" kern="100" dirty="0">
                <a:solidFill>
                  <a:srgbClr val="000000"/>
                </a:solidFill>
              </a:rPr>
              <a:t>）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DDB2234-6CFC-4E0C-BC74-1B79D7A3E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463700"/>
              </p:ext>
            </p:extLst>
          </p:nvPr>
        </p:nvGraphicFramePr>
        <p:xfrm>
          <a:off x="431000" y="1377846"/>
          <a:ext cx="8538898" cy="4672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3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4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OS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Repository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52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RHEL7</a:t>
                      </a: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376311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25400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171302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90909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197917"/>
                  </a:ext>
                </a:extLst>
              </a:tr>
              <a:tr h="226752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(AWS/RHUI2)</a:t>
                      </a: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705473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299793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23389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rhui-REGION-</a:t>
                      </a:r>
                      <a:r>
                        <a:rPr kumimoji="1" lang="en-US" altLang="ja-JP" sz="1000" b="1" dirty="0" err="1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905649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4886"/>
                  </a:ext>
                </a:extLst>
              </a:tr>
              <a:tr h="226752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(AWS/RHUI3)</a:t>
                      </a: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882725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27794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058788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01259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40587"/>
                  </a:ext>
                </a:extLst>
              </a:tr>
              <a:tr h="22675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RHEL8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242668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71933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4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13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3.2	Preparation (3/3)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IT Automation construction tools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RHEL Subscription</a:t>
            </a:r>
            <a:endParaRPr lang="en-US" altLang="ja-JP" sz="1800" dirty="0"/>
          </a:p>
          <a:p>
            <a:pPr lvl="1"/>
            <a:r>
              <a:rPr lang="en-US" altLang="ja-JP" dirty="0"/>
              <a:t>If ITA is going to be installed on non-cloud environment RHEL7/RHEL8 OS, please make sure to be subscribed to the environment ITA is going to be installed on beforehand.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36881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Path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+mn-cs"/>
                        </a:rPr>
                        <a:t> location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</a:t>
                      </a:r>
                      <a:r>
                        <a:rPr lang="en-US" sz="1050" kern="100" baseline="0" dirty="0">
                          <a:effectLst/>
                        </a:rPr>
                        <a:t>A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en-US" altLang="ja-JP" sz="900" kern="100" dirty="0">
                          <a:effectLst/>
                        </a:rPr>
                        <a:t>Extract</a:t>
                      </a:r>
                      <a:r>
                        <a:rPr lang="en-US" altLang="ja-JP" sz="900" kern="100" baseline="0" dirty="0">
                          <a:effectLst/>
                        </a:rPr>
                        <a:t> path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ita</a:t>
                      </a:r>
                      <a:r>
                        <a:rPr lang="en-US" sz="900" kern="100" dirty="0" err="1">
                          <a:effectLst/>
                        </a:rPr>
                        <a:t>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  <a:r>
                        <a:rPr lang="en-US" altLang="ja-JP" sz="105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/(Extract</a:t>
                      </a:r>
                      <a:r>
                        <a:rPr lang="en-US" sz="900" kern="100" baseline="0" dirty="0">
                          <a:effectLst/>
                        </a:rPr>
                        <a:t> path</a:t>
                      </a:r>
                      <a:r>
                        <a:rPr lang="en-US" sz="900" kern="100" dirty="0">
                          <a:effectLst/>
                        </a:rPr>
                        <a:t>)/</a:t>
                      </a:r>
                      <a:r>
                        <a:rPr lang="en-US" sz="900" kern="100" dirty="0" err="1">
                          <a:effectLst/>
                        </a:rPr>
                        <a:t>ita_install_package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3.3	IT Automation Construction flow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flow </a:t>
            </a:r>
            <a:r>
              <a:rPr kumimoji="1"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9508" y="1928558"/>
            <a:ext cx="2005" cy="338110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2573" y="2697315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69" y="3687218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construction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ITA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kumimoji="1"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Construction (1/12)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*Environment building users must be root users.</a:t>
            </a:r>
          </a:p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200" dirty="0"/>
              <a:t># </a:t>
            </a:r>
            <a:r>
              <a:rPr lang="en-US" altLang="ja-JP" sz="1050" dirty="0"/>
              <a:t>curl -OL https://github.com/exastro-suite/it-automation/releases/download/v</a:t>
            </a:r>
            <a:r>
              <a:rPr lang="en-US" altLang="ja-JP" sz="1050" dirty="0">
                <a:solidFill>
                  <a:srgbClr val="FF0000"/>
                </a:solidFill>
              </a:rPr>
              <a:t>x.x.x</a:t>
            </a:r>
            <a:r>
              <a:rPr lang="en-US" altLang="ja-JP" sz="1050" dirty="0"/>
              <a:t>/exastro-it-automation-</a:t>
            </a:r>
            <a:r>
              <a:rPr lang="en-US" altLang="ja-JP" sz="1050" dirty="0">
                <a:solidFill>
                  <a:srgbClr val="FF0000"/>
                </a:solidFill>
              </a:rPr>
              <a:t>x.x.x</a:t>
            </a:r>
            <a:r>
              <a:rPr lang="en-US" altLang="ja-JP" sz="1050" dirty="0"/>
              <a:t>.tar.gz</a:t>
            </a:r>
            <a:br>
              <a:rPr lang="en-US" altLang="ja-JP" sz="1200" dirty="0"/>
            </a:br>
            <a:br>
              <a:rPr lang="en-US" altLang="ja-JP" sz="1200" dirty="0"/>
            </a:br>
            <a:r>
              <a:rPr lang="en-US" altLang="ja-JP" sz="1200" dirty="0"/>
              <a:t>※ Since v1.10.1, the command is as follows.</a:t>
            </a:r>
            <a:br>
              <a:rPr lang="en-US" altLang="ja-JP" sz="1050" dirty="0"/>
            </a:br>
            <a:r>
              <a:rPr lang="en-US" altLang="ja-JP" sz="1200" dirty="0"/>
              <a:t># </a:t>
            </a:r>
            <a:r>
              <a:rPr lang="en-US" altLang="ja-JP" sz="1050" dirty="0"/>
              <a:t>curl -OL https://github.com/exastro-suite/it-automation/releases/download/v</a:t>
            </a:r>
            <a:r>
              <a:rPr lang="en-US" altLang="ja-JP" sz="1050" dirty="0">
                <a:solidFill>
                  <a:srgbClr val="FF0000"/>
                </a:solidFill>
              </a:rPr>
              <a:t>x.x.x_tag</a:t>
            </a:r>
            <a:r>
              <a:rPr lang="en-US" altLang="ja-JP" sz="1050" dirty="0"/>
              <a:t>/exastro-it-automation-</a:t>
            </a:r>
            <a:r>
              <a:rPr lang="en-US" altLang="ja-JP" sz="1050" dirty="0">
                <a:solidFill>
                  <a:srgbClr val="FF0000"/>
                </a:solidFill>
              </a:rPr>
              <a:t>x.x.x</a:t>
            </a:r>
            <a:r>
              <a:rPr lang="en-US" altLang="ja-JP" sz="1050" dirty="0"/>
              <a:t>.tar.gz</a:t>
            </a:r>
            <a:br>
              <a:rPr lang="en-US" altLang="ja-JP" sz="1050" dirty="0"/>
            </a:b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*The curl command needs to be installed in advance.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ea typeface="Segoe UI" panose="020B0502040204020203" pitchFamily="34" charset="0"/>
              </a:rPr>
              <a:t>*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Change t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he (x.x.x) with the version you want to install.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Unzip the .tar.gz file.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# cd it-automation-</a:t>
            </a:r>
            <a:r>
              <a:rPr lang="en-US" altLang="ja-JP" sz="1400" dirty="0" err="1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sz="1300" dirty="0"/>
              <a:t>※ Since v1.10.1, the command is as follows.</a:t>
            </a:r>
          </a:p>
          <a:p>
            <a:pPr marL="288000" lvl="2" indent="0">
              <a:buNone/>
            </a:pPr>
            <a:r>
              <a:rPr lang="en-US" altLang="ja-JP" sz="1500" dirty="0"/>
              <a:t># cd it-automation-</a:t>
            </a:r>
            <a:r>
              <a:rPr lang="en-US" altLang="ja-JP" sz="1500" dirty="0" err="1">
                <a:solidFill>
                  <a:srgbClr val="FF0000"/>
                </a:solidFill>
              </a:rPr>
              <a:t>x.x.x_tag</a:t>
            </a:r>
            <a:r>
              <a:rPr lang="en-US" altLang="ja-JP" sz="1500" dirty="0"/>
              <a:t>/</a:t>
            </a:r>
            <a:r>
              <a:rPr lang="en-US" altLang="ja-JP" sz="1500" kern="100" dirty="0" err="1"/>
              <a:t>ita</a:t>
            </a:r>
            <a:r>
              <a:rPr lang="en-US" altLang="ja-JP" sz="1500" dirty="0" err="1"/>
              <a:t>_install_package</a:t>
            </a:r>
            <a:r>
              <a:rPr lang="en-US" altLang="ja-JP" sz="1500" dirty="0"/>
              <a:t>/</a:t>
            </a:r>
            <a:r>
              <a:rPr lang="en-US" altLang="ja-JP" sz="1500" dirty="0" err="1"/>
              <a:t>install</a:t>
            </a:r>
            <a:r>
              <a:rPr lang="en-US" altLang="ja-JP" sz="1500" err="1"/>
              <a:t>_</a:t>
            </a:r>
            <a:r>
              <a:rPr lang="en-US" altLang="ja-JP" sz="1500"/>
              <a:t>scripts</a:t>
            </a:r>
            <a:endParaRPr lang="en-US" altLang="ja-JP" sz="1500" dirty="0"/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619128"/>
              </p:ext>
            </p:extLst>
          </p:nvPr>
        </p:nvGraphicFramePr>
        <p:xfrm>
          <a:off x="538952" y="2369355"/>
          <a:ext cx="8065121" cy="4155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4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Install</a:t>
                      </a:r>
                      <a:r>
                        <a:rPr lang="en-US" altLang="ja-JP" sz="1000" kern="100" dirty="0" err="1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Install_Online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offline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Gather_Library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>
                          <a:effectLst/>
                        </a:rPr>
                        <a:t> library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With library install</a:t>
                      </a:r>
                      <a:r>
                        <a:rPr lang="ja-JP" altLang="en-US" sz="800" kern="100" dirty="0">
                          <a:effectLst/>
                        </a:rPr>
                        <a:t>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Without library install</a:t>
                      </a:r>
                      <a:r>
                        <a:rPr lang="ja-JP" altLang="en-US" sz="800" kern="100" dirty="0">
                          <a:effectLst/>
                        </a:rPr>
                        <a:t>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>
                          <a:effectLst/>
                        </a:rPr>
                        <a:t>Uninstall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4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>
                          <a:effectLst/>
                        </a:rPr>
                        <a:t> directory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>
                          <a:effectLst/>
                        </a:rPr>
                        <a:t> by all users.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display language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Japanese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</a:t>
                      </a:r>
                      <a:r>
                        <a:rPr lang="en-US" altLang="ja-JP" sz="800" kern="100" dirty="0">
                          <a:effectLst/>
                        </a:rPr>
                        <a:t>English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00" dirty="0"/>
                        <a:t>-</a:t>
                      </a:r>
                      <a:endParaRPr lang="ja-JP" altLang="en-US" sz="1000" dirty="0"/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>
                          <a:effectLst/>
                        </a:rPr>
                        <a:t>Server OS</a:t>
                      </a:r>
                      <a:r>
                        <a:rPr lang="en-US" altLang="ja-JP" sz="1000" kern="100" dirty="0">
                          <a:effectLst/>
                        </a:rPr>
                        <a:t>("CentOS7","CentOS8","RHEL7","RHEL8“)</a:t>
                      </a:r>
                      <a:br>
                        <a:rPr lang="en-US" altLang="ja-JP" sz="1000" kern="100" dirty="0">
                          <a:effectLst/>
                        </a:rPr>
                      </a:b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※Specify CentOS8</a:t>
                      </a:r>
                      <a: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if you are using CentOS Stream8.</a:t>
                      </a:r>
                      <a:b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※CentOS8.x has reached EOL</a:t>
                      </a:r>
                      <a: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and is not supported</a:t>
                      </a:r>
                      <a:endParaRPr lang="ja-JP" alt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15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100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1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MariaDB official depository (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https://mariadb.com/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※If the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MariaDB will be installed using the MariaDB official repository(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</a:t>
                      </a:r>
                      <a:r>
                        <a:rPr lang="en-US" altLang="ja-JP" sz="1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mariadb.com/</a:t>
                      </a:r>
                      <a:r>
                        <a:rPr lang="en-US" altLang="ja-JP" sz="1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regardless of the user settings.</a:t>
                      </a:r>
                      <a:endParaRPr lang="ja-JP" altLang="ja-JP" sz="1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/>
              <a:t>(2/12)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(</a:t>
            </a:r>
            <a:r>
              <a:rPr lang="en-US" altLang="ja-JP" kern="100" dirty="0"/>
              <a:t>ita</a:t>
            </a:r>
            <a:r>
              <a:rPr lang="en-US" altLang="ja-JP" dirty="0"/>
              <a:t>_answers.txt)</a:t>
            </a:r>
          </a:p>
          <a:p>
            <a:pPr lvl="1"/>
            <a:r>
              <a:rPr lang="en-US" altLang="ja-JP" dirty="0"/>
              <a:t>Please edit the answer file to configure the ITA Update.</a:t>
            </a:r>
          </a:p>
          <a:p>
            <a:pPr lvl="1"/>
            <a:r>
              <a:rPr lang="en-US" altLang="ja-JP" dirty="0"/>
              <a:t>If the user wishes to install any library when updating to a new version, input</a:t>
            </a:r>
            <a:br>
              <a:rPr lang="en-US" altLang="ja-JP" dirty="0"/>
            </a:br>
            <a:r>
              <a:rPr lang="en-US" altLang="ja-JP" dirty="0"/>
              <a:t>“</a:t>
            </a:r>
            <a:r>
              <a:rPr lang="en-US" altLang="ja-JP" dirty="0" err="1"/>
              <a:t>Versionup_All</a:t>
            </a:r>
            <a:r>
              <a:rPr lang="en-US" altLang="ja-JP" dirty="0"/>
              <a:t>” to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 value. If not, input “</a:t>
            </a:r>
            <a:r>
              <a:rPr lang="en-US" altLang="ja-JP" dirty="0" err="1"/>
              <a:t>Versionup_ITA</a:t>
            </a:r>
            <a:r>
              <a:rPr lang="en-US" altLang="ja-JP" dirty="0"/>
              <a:t>”.</a:t>
            </a:r>
          </a:p>
          <a:p>
            <a:pPr marL="180000" lvl="1" indent="0">
              <a:buNone/>
            </a:pPr>
            <a:r>
              <a:rPr lang="en-US" altLang="ja-JP" sz="1200" dirty="0"/>
              <a:t>                                       Answer</a:t>
            </a:r>
            <a:r>
              <a:rPr lang="ja-JP" altLang="en-US" sz="1200" dirty="0"/>
              <a:t> </a:t>
            </a:r>
            <a:r>
              <a:rPr lang="en-US" altLang="ja-JP" sz="1200" dirty="0"/>
              <a:t>file</a:t>
            </a:r>
            <a:r>
              <a:rPr lang="ja-JP" altLang="en-US" sz="1200" dirty="0"/>
              <a:t> </a:t>
            </a:r>
            <a:r>
              <a:rPr lang="en-US" altLang="ja-JP" sz="1200" dirty="0"/>
              <a:t>(ita_answers.txt) item list</a:t>
            </a:r>
            <a:r>
              <a:rPr lang="ja-JP" altLang="en-US" sz="1200" dirty="0"/>
              <a:t>（</a:t>
            </a:r>
            <a:r>
              <a:rPr lang="en-US" altLang="ja-JP" sz="1200" dirty="0"/>
              <a:t>1/2)</a:t>
            </a:r>
            <a:endParaRPr lang="ja-JP" altLang="en-US" sz="1200" dirty="0"/>
          </a:p>
          <a:p>
            <a:pPr marL="180000" lvl="1" indent="0">
              <a:buNone/>
            </a:pPr>
            <a:br>
              <a:rPr lang="en-US" altLang="ja-JP" dirty="0"/>
            </a:b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257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/>
              <a:t>The items from " ITA base" to " Terraform driver" are install setting items for ITA, ITA functions and any connected drivers. </a:t>
            </a: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en-US" altLang="ja-JP" dirty="0"/>
              <a:t>Answer</a:t>
            </a:r>
            <a:r>
              <a:rPr lang="ja-JP" altLang="en-US" dirty="0"/>
              <a:t> 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/>
              <a:t>(ita_answers.txt) item list</a:t>
            </a:r>
            <a:r>
              <a:rPr lang="ja-JP" altLang="en-US" dirty="0"/>
              <a:t>（</a:t>
            </a:r>
            <a:r>
              <a:rPr lang="en-US" altLang="ja-JP" dirty="0"/>
              <a:t>2/2)</a:t>
            </a:r>
            <a:endParaRPr lang="ja-JP" altLang="en-US" dirty="0"/>
          </a:p>
          <a:p>
            <a:pPr marL="360000" lvl="2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702754"/>
              </p:ext>
            </p:extLst>
          </p:nvPr>
        </p:nvGraphicFramePr>
        <p:xfrm>
          <a:off x="505009" y="1772770"/>
          <a:ext cx="8424074" cy="4720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656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  <a:latin typeface="+mj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Required</a:t>
                      </a:r>
                      <a:endParaRPr lang="ja-JP" sz="11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74020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Db_name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77858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Db_username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709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Db_password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5627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Installs ITA ( “yes” only)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create_param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Decides whether to install the menu creation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Hostgroup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Decides whether to install the host group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sz="1000" kern="100" baseline="0">
                          <a:effectLst/>
                          <a:latin typeface="+mj-lt"/>
                        </a:rPr>
                        <a:t> to install Ansible driver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cobbler_driver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altLang="ja-JP" sz="1000" kern="100" baseline="0">
                          <a:effectLst/>
                          <a:latin typeface="+mj-lt"/>
                        </a:rPr>
                        <a:t> to install Cobbler driver or not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 to install Terraform driver or not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</a:rPr>
                        <a:t>cicd_for_iac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>
                          <a:effectLst/>
                          <a:latin typeface="+mj-lt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Decides whether to install the CI/CD for IaC function or not.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83246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terraformcli_driver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 to install Terraform CLI driver or not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68647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exastro-it-automation.local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(used when the ITA installer creates a self-certificate.</a:t>
                      </a:r>
                      <a:endParaRPr lang="ja-JP" altLang="ja-JP" sz="9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(</a:t>
                      </a:r>
                      <a:r>
                        <a:rPr lang="en-US" altLang="ja-JP" sz="800" kern="100" baseline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6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  <p:sp>
        <p:nvSpPr>
          <p:cNvPr id="8" name="タイトル 1">
            <a:extLst>
              <a:ext uri="{FF2B5EF4-FFF2-40B4-BE49-F238E27FC236}">
                <a16:creationId xmlns:a16="http://schemas.microsoft.com/office/drawing/2014/main" id="{8C617093-74D7-AF59-A633-BEB36427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/>
              <a:t>3.4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/>
              <a:t>(3/12)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6288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dirty="0"/>
              <a:t>User specified server certificates and private keys.</a:t>
            </a:r>
            <a:r>
              <a:rPr lang="en-US" altLang="ja-JP" sz="20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keys. If you want to use them, please prepare both a server certificate and a private key and input their file paths to "Certificate_path" and "private_key_path"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br>
              <a:rPr lang="en-US" altLang="ja-JP" sz="1800" dirty="0"/>
            </a:br>
            <a:endParaRPr lang="en-US" altLang="ja-JP" sz="1700" dirty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</a:t>
            </a:r>
            <a:r>
              <a:rPr lang="en-US" altLang="ja-JP" dirty="0" err="1"/>
              <a:t>certificate_path</a:t>
            </a:r>
            <a:r>
              <a:rPr lang="en-US" altLang="ja-JP" dirty="0"/>
              <a:t>“</a:t>
            </a:r>
            <a:br>
              <a:rPr lang="en-US" altLang="ja-JP" dirty="0"/>
            </a:br>
            <a:r>
              <a:rPr lang="en-US" altLang="ja-JP" dirty="0"/>
              <a:t>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command</a:t>
            </a:r>
            <a:br>
              <a:rPr lang="en-US" altLang="ja-JP" sz="1200" dirty="0"/>
            </a:br>
            <a:r>
              <a:rPr lang="en-US" altLang="ja-JP" sz="1200" dirty="0"/>
              <a:t> #cat(Server certificate file)(Intermediate certificate file)(Linked server certificate file).</a:t>
            </a:r>
            <a:r>
              <a:rPr lang="en-US" altLang="ja-JP" sz="1100" dirty="0"/>
              <a:t> </a:t>
            </a:r>
            <a:br>
              <a:rPr lang="en-US" altLang="ja-JP" sz="1100" dirty="0"/>
            </a:br>
            <a:br>
              <a:rPr lang="en-US" altLang="ja-JP" sz="1100" dirty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"certificate_path" and "private_key_path", </a:t>
            </a:r>
            <a:br>
              <a:rPr lang="en-US" altLang="ja-JP" dirty="0"/>
            </a:br>
            <a:r>
              <a:rPr lang="en-US" altLang="ja-JP" dirty="0"/>
              <a:t>The ITA installer will use the value of "ita_domain" in the answer file to create and install the self-certificate. 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※The "ita_domain" is used as the common name when creating the self-certificate. It is also the file name for the self-certificate and the private key. 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BC946692-B875-8356-6701-5EFFD7AA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/>
              <a:t>3.4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/>
              <a:t>(4/12)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(/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pki</a:t>
            </a:r>
            <a:r>
              <a:rPr lang="en-US" altLang="ja-JP" dirty="0"/>
              <a:t>/</a:t>
            </a:r>
            <a:r>
              <a:rPr lang="en-US" altLang="ja-JP" dirty="0" err="1"/>
              <a:t>tls</a:t>
            </a:r>
            <a:r>
              <a:rPr lang="en-US" altLang="ja-JP" dirty="0"/>
              <a:t>/certs). However, since they will be removed from that directory when uninstalled, please manage the original server certificate and private key files with care when using user-specified server certificates and private keys. </a:t>
            </a: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/>
              <a:t>When uninstalling, if both "certificate_path" and "private_key_path" in the answer file (ita_answers.txt) are specified, the specified files will be deleted. If no file is specified, the name specified in "ita_domain" will be used to delete the used file. </a:t>
            </a:r>
            <a:endParaRPr lang="en-US" altLang="ja-JP" dirty="0">
              <a:latin typeface="+mn-ea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2365205-440A-3716-D0F2-8A5F3668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/>
              <a:t>3.4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/>
              <a:t>(5/12)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73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System Configuration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/>
              <a:t>Associated execution function</a:t>
            </a:r>
            <a:endParaRPr lang="en-US" altLang="zh-TW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cs typeface="Segoe UI" panose="020B0502040204020203" pitchFamily="34" charset="0"/>
              </a:rPr>
              <a:t>　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3.2	Preparation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IT Automation Construction flow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3.4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</a:t>
            </a:r>
          </a:p>
          <a:p>
            <a:endParaRPr lang="en-US" altLang="ja-JP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operation check</a:t>
            </a: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</a:p>
          <a:p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５．</a:t>
            </a:r>
            <a:r>
              <a:rPr lang="en-US" altLang="ja-JP" sz="1400" dirty="0">
                <a:latin typeface="+mn-ea"/>
              </a:rPr>
              <a:t>Reference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5.1</a:t>
            </a:r>
            <a:r>
              <a:rPr lang="ja-JP" altLang="en-US" sz="1400" dirty="0">
                <a:latin typeface="+mn-ea"/>
              </a:rPr>
              <a:t>    </a:t>
            </a:r>
            <a:r>
              <a:rPr lang="en-US" altLang="ja-JP" sz="1400" dirty="0">
                <a:latin typeface="+mn-ea"/>
              </a:rPr>
              <a:t>Reference</a:t>
            </a:r>
          </a:p>
          <a:p>
            <a:endParaRPr lang="en-US" altLang="ja-JP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3.4	Construction (6/12)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(ita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 algn="ctr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(1/2)</a:t>
            </a:r>
          </a:p>
          <a:p>
            <a:pPr lvl="1"/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134805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Items in the answer file (ita_answer.txt) does not support full-width characters.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2374907" y="1874504"/>
            <a:ext cx="4320000" cy="4573785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("CentOS7","CentOS8","RHEL7","RHEL8")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 or not.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yes :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no  : Install Official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(https://mariadb.org/)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Note: If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is "CentOS7" or "RHEL7", ignore this flag and install distro's one.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distro_mariadb:yes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(ita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b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                           </a:t>
            </a:r>
            <a:r>
              <a:rPr lang="ja-JP" altLang="en-US" dirty="0">
                <a:latin typeface="+mj-lt"/>
              </a:rPr>
              <a:t>・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(2/2)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endParaRPr lang="en-US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cicd_for_iac:no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terraformcli_driver:yes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123080" cy="208829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Define the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Database name, Username and Password in the Answer file.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The password can only use half-with English letters/number and symbols</a:t>
            </a:r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869432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374729" y="494121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55810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Enter only if you are using both user-specified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ssl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certificate and private key.</a:t>
            </a: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 is not possible to use only one of them.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2298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9" name="タイトル 1">
            <a:extLst>
              <a:ext uri="{FF2B5EF4-FFF2-40B4-BE49-F238E27FC236}">
                <a16:creationId xmlns:a16="http://schemas.microsoft.com/office/drawing/2014/main" id="{DDCE3A9B-0B91-C205-BB00-B3F2E12E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/>
              <a:t>3.4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/>
              <a:t>(7/12)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0220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	Construction (8/12)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/>
              <a:t>Executing the </a:t>
            </a:r>
            <a:r>
              <a:rPr lang="en-US" altLang="ja-JP" dirty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/>
          </a:p>
          <a:p>
            <a:pPr lvl="1"/>
            <a:r>
              <a:rPr lang="en-US" altLang="ja-JP" dirty="0"/>
              <a:t>Execute the </a:t>
            </a:r>
            <a:r>
              <a:rPr lang="en-US" altLang="ja-JP" dirty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/>
          </a:p>
          <a:p>
            <a:pPr marL="360000" lvl="2" indent="0">
              <a:buNone/>
            </a:pPr>
            <a:r>
              <a:rPr lang="en-US" altLang="ja-JP" sz="1600" dirty="0"/>
              <a:t># </a:t>
            </a:r>
            <a:r>
              <a:rPr lang="en-US" altLang="ja-JP" sz="1600" dirty="0" err="1"/>
              <a:t>sh</a:t>
            </a:r>
            <a:r>
              <a:rPr lang="en-US" altLang="ja-JP" sz="1600" dirty="0"/>
              <a:t> </a:t>
            </a:r>
            <a:r>
              <a:rPr lang="en-US" altLang="ja-JP" sz="1600" kern="100" dirty="0"/>
              <a:t>ita_builder_installer.sh</a:t>
            </a:r>
            <a:br>
              <a:rPr lang="en-US" altLang="ja-JP" dirty="0"/>
            </a:b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/>
              <a:t>)/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r>
              <a:rPr lang="en-US" altLang="ja-JP" sz="1400" dirty="0"/>
              <a:t>/log/</a:t>
            </a:r>
            <a:br>
              <a:rPr lang="en-US" altLang="ja-JP" dirty="0"/>
            </a:b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3.4	Construction (9/12)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j-lt"/>
              </a:rPr>
              <a:t>List of libraries installed during construction.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61230"/>
              </p:ext>
            </p:extLst>
          </p:nvPr>
        </p:nvGraphicFramePr>
        <p:xfrm>
          <a:off x="755470" y="1628750"/>
          <a:ext cx="6696930" cy="4518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>
                          <a:effectLst/>
                          <a:latin typeface="+mj-lt"/>
                        </a:rPr>
                        <a:t>(*1),</a:t>
                      </a:r>
                      <a:r>
                        <a:rPr lang="en-US" altLang="ja-JP" sz="1050" kern="100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(*1)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</a:rPr>
                        <a:t>(*2)</a:t>
                      </a:r>
                      <a:r>
                        <a:rPr lang="en-US" altLang="ja-JP" sz="1050" kern="100" baseline="0" dirty="0">
                          <a:effectLst/>
                        </a:rPr>
                        <a:t> 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-cli,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-process,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19835" algn="ctr"/>
                        </a:tabLst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hp-yaml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b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50" kern="100" dirty="0" err="1">
                          <a:effectLst/>
                          <a:latin typeface="+mj-lt"/>
                        </a:rPr>
                        <a:t>PhpSpreadsheet</a:t>
                      </a:r>
                      <a:r>
                        <a:rPr lang="en-US" altLang="ja-JP" sz="1050" kern="100" dirty="0">
                          <a:effectLst/>
                          <a:latin typeface="+mj-lt"/>
                        </a:rPr>
                        <a:t>(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v1.18.0)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2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>
                          <a:latin typeface="+mj-lt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dirty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dirty="0" err="1">
                          <a:latin typeface="+mj-lt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dirty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baseline="0" dirty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baseline="0" dirty="0" err="1">
                          <a:latin typeface="+mj-lt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12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git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56578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</a:rPr>
                        <a:t>cicd_for_iac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87873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</a:rPr>
                        <a:t>Hcl</a:t>
                      </a:r>
                      <a:r>
                        <a:rPr lang="ja-JP" altLang="en-US" sz="1050" kern="100" baseline="0" dirty="0">
                          <a:effectLst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</a:rPr>
                        <a:t>analasys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python-hcl2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92371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terraformcli_driver</a:t>
                      </a:r>
                      <a:endParaRPr kumimoji="1" lang="ja-JP" altLang="ja-JP" sz="1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727949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83460" y="6165380"/>
            <a:ext cx="792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/>
              <a:t>(*1) only RHEL7,CentOS7</a:t>
            </a:r>
          </a:p>
          <a:p>
            <a:pPr algn="just">
              <a:spcAft>
                <a:spcPts val="0"/>
              </a:spcAft>
            </a:pPr>
            <a:r>
              <a:rPr lang="en-US" altLang="ja-JP" sz="1000" kern="100" dirty="0"/>
              <a:t>(*2)If ITA is running on v.1.9.1 or earlier, PHP7.2 is used. If running on v1.10.0 or later, PHP7.4 is used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sz="2200" dirty="0">
                <a:latin typeface="+mn-ea"/>
              </a:rPr>
              <a:t>Time zones</a:t>
            </a:r>
          </a:p>
          <a:p>
            <a:pPr marL="180000" lvl="1" indent="0">
              <a:buNone/>
            </a:pPr>
            <a:r>
              <a:rPr lang="en-US" altLang="ja-JP" sz="1700" dirty="0">
                <a:latin typeface="+mn-ea"/>
              </a:rPr>
              <a:t>Note that the PHP time zone is set to “Asia/Tokyo” by default.</a:t>
            </a:r>
          </a:p>
          <a:p>
            <a:pPr marL="180000" lvl="1" indent="0">
              <a:buNone/>
            </a:pPr>
            <a:r>
              <a:rPr lang="en-US" altLang="ja-JP" dirty="0"/>
              <a:t>As system errors might occur when the PHP and Server time zones are not unified, we recommend setting the server time zone to “Asia/Tokyo” or modifying the time zone in the php.ini file (</a:t>
            </a:r>
            <a:r>
              <a:rPr lang="en-US" altLang="ja-JP" dirty="0">
                <a:latin typeface="+mn-ea"/>
              </a:rPr>
              <a:t>/</a:t>
            </a:r>
            <a:r>
              <a:rPr lang="en-US" altLang="ja-JP" dirty="0" err="1">
                <a:latin typeface="+mn-ea"/>
              </a:rPr>
              <a:t>etc</a:t>
            </a:r>
            <a:r>
              <a:rPr lang="en-US" altLang="ja-JP" dirty="0">
                <a:latin typeface="+mn-ea"/>
              </a:rPr>
              <a:t>/php.ini)</a:t>
            </a:r>
            <a:br>
              <a:rPr lang="en-US" altLang="ja-JP" dirty="0"/>
            </a:b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n-ea"/>
              </a:rPr>
              <a:t>Change the following line:</a:t>
            </a:r>
          </a:p>
          <a:p>
            <a:pPr marL="180000" lvl="1" indent="0">
              <a:buNone/>
            </a:pPr>
            <a:r>
              <a:rPr lang="en-US" altLang="ja-JP" dirty="0" err="1">
                <a:latin typeface="+mn-ea"/>
              </a:rPr>
              <a:t>date.timezone</a:t>
            </a:r>
            <a:r>
              <a:rPr lang="en-US" altLang="ja-JP" dirty="0">
                <a:latin typeface="+mn-ea"/>
              </a:rPr>
              <a:t> = "Asia/Tokyo“</a:t>
            </a:r>
          </a:p>
          <a:p>
            <a:pPr marL="180000" lvl="1" indent="0">
              <a:buNone/>
            </a:pP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n-ea"/>
              </a:rPr>
              <a:t>and run the following command to restart Apache.</a:t>
            </a:r>
          </a:p>
          <a:p>
            <a:pPr marL="180000" lvl="1" indent="0">
              <a:buNone/>
            </a:pP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err="1">
                <a:latin typeface="+mn-ea"/>
              </a:rPr>
              <a:t>Systemctl</a:t>
            </a:r>
            <a:r>
              <a:rPr lang="en-US" altLang="ja-JP" dirty="0">
                <a:latin typeface="+mn-ea"/>
              </a:rPr>
              <a:t> restart </a:t>
            </a:r>
            <a:r>
              <a:rPr lang="en-US" altLang="ja-JP" dirty="0" err="1">
                <a:latin typeface="+mn-ea"/>
              </a:rPr>
              <a:t>httpd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D6DDBCC-E1E3-AF5B-044C-5EED1763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/>
              <a:t>3.4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/>
              <a:t>(10/12)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2990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sz="2200" dirty="0">
                <a:latin typeface="+mn-ea"/>
              </a:rPr>
              <a:t>Specification change of MariaDB 11.0.2</a:t>
            </a: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The "</a:t>
            </a:r>
            <a:r>
              <a:rPr lang="en-US" altLang="ja-JP" sz="1600" dirty="0" err="1">
                <a:latin typeface="+mn-ea"/>
              </a:rPr>
              <a:t>mysql</a:t>
            </a:r>
            <a:r>
              <a:rPr lang="en-US" altLang="ja-JP" sz="1600" dirty="0">
                <a:latin typeface="+mn-ea"/>
              </a:rPr>
              <a:t>*" command was deprecated in </a:t>
            </a:r>
            <a:r>
              <a:rPr lang="en-US" altLang="ja-JP" sz="1600" dirty="0" err="1">
                <a:latin typeface="+mn-ea"/>
              </a:rPr>
              <a:t>mariaDB</a:t>
            </a:r>
            <a:r>
              <a:rPr lang="en-US" altLang="ja-JP" sz="1600" dirty="0">
                <a:latin typeface="+mn-ea"/>
              </a:rPr>
              <a:t> 11.0.2 released on June 23, 2023, and the specification was changed so that the following warning is output when the "</a:t>
            </a:r>
            <a:r>
              <a:rPr lang="en-US" altLang="ja-JP" sz="1600" dirty="0" err="1">
                <a:latin typeface="+mn-ea"/>
              </a:rPr>
              <a:t>mysql</a:t>
            </a:r>
            <a:r>
              <a:rPr lang="en-US" altLang="ja-JP" sz="1600" dirty="0">
                <a:latin typeface="+mn-ea"/>
              </a:rPr>
              <a:t>*" command is executed.</a:t>
            </a:r>
          </a:p>
          <a:p>
            <a:pPr marL="0" indent="0">
              <a:buNone/>
            </a:pPr>
            <a:r>
              <a:rPr lang="en-US" altLang="ja-JP" sz="1200" i="1" dirty="0" err="1">
                <a:solidFill>
                  <a:srgbClr val="FF0000"/>
                </a:solidFill>
                <a:latin typeface="+mn-ea"/>
              </a:rPr>
              <a:t>mysql</a:t>
            </a:r>
            <a:r>
              <a:rPr lang="en-US" altLang="ja-JP" sz="1200" i="1" dirty="0">
                <a:solidFill>
                  <a:srgbClr val="FF0000"/>
                </a:solidFill>
                <a:latin typeface="+mn-ea"/>
              </a:rPr>
              <a:t>: Deprecated program name. It will be removed in a future release, use '/</a:t>
            </a:r>
            <a:r>
              <a:rPr lang="en-US" altLang="ja-JP" sz="1200" i="1" dirty="0" err="1">
                <a:solidFill>
                  <a:srgbClr val="FF0000"/>
                </a:solidFill>
                <a:latin typeface="+mn-ea"/>
              </a:rPr>
              <a:t>usr</a:t>
            </a:r>
            <a:r>
              <a:rPr lang="en-US" altLang="ja-JP" sz="1200" i="1" dirty="0">
                <a:solidFill>
                  <a:srgbClr val="FF0000"/>
                </a:solidFill>
                <a:latin typeface="+mn-ea"/>
              </a:rPr>
              <a:t>/bin/</a:t>
            </a:r>
            <a:r>
              <a:rPr lang="en-US" altLang="ja-JP" sz="1200" i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i="1" dirty="0">
                <a:solidFill>
                  <a:srgbClr val="FF0000"/>
                </a:solidFill>
                <a:latin typeface="+mn-ea"/>
              </a:rPr>
              <a:t>' instead</a:t>
            </a: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r>
              <a:rPr kumimoji="1" lang="en-US" altLang="ja-JP" sz="1600" dirty="0"/>
              <a:t>Installers up to ITA1.11.0 use the "</a:t>
            </a:r>
            <a:r>
              <a:rPr kumimoji="1" lang="en-US" altLang="ja-JP" sz="1600" dirty="0" err="1"/>
              <a:t>mysql</a:t>
            </a:r>
            <a:r>
              <a:rPr kumimoji="1" lang="en-US" altLang="ja-JP" sz="1600" dirty="0"/>
              <a:t>*" command, so WARNING may be output during installation as shown on the next </a:t>
            </a:r>
            <a:r>
              <a:rPr kumimoji="1" lang="en-US" altLang="ja-JP" sz="1600" dirty="0" err="1"/>
              <a:t>page.Check</a:t>
            </a:r>
            <a:r>
              <a:rPr kumimoji="1" lang="en-US" altLang="ja-JP" sz="1600" dirty="0"/>
              <a:t> the contents of ./log/mysql_ita_model-a.log etc. described in WARNING, and if there is only the above warning, it is installed normally, so there is no problem.</a:t>
            </a:r>
          </a:p>
          <a:p>
            <a:pPr marL="0" indent="0">
              <a:buNone/>
            </a:pPr>
            <a:endParaRPr lang="en-US" altLang="ja-JP" sz="1600" dirty="0"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Since ITA1.11.1 has been fixed, WARNING will not be output.</a:t>
            </a:r>
          </a:p>
          <a:p>
            <a:pPr marL="0" indent="0">
              <a:buNone/>
            </a:pPr>
            <a:endParaRPr lang="en-US" altLang="ja-JP" sz="1600" dirty="0">
              <a:latin typeface="+mn-ea"/>
            </a:endParaRPr>
          </a:p>
          <a:p>
            <a:pPr marL="0" indent="0">
              <a:buNone/>
            </a:pPr>
            <a:endParaRPr lang="en-US" altLang="ja-JP" sz="1600" dirty="0">
              <a:latin typeface="+mn-ea"/>
            </a:endParaRPr>
          </a:p>
          <a:p>
            <a:pPr marL="180000" lvl="1" indent="0">
              <a:buNone/>
            </a:pPr>
            <a:endParaRPr lang="en-US" altLang="ja-JP" sz="1700" dirty="0">
              <a:latin typeface="+mn-ea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4DADA7C-D73F-7439-943C-2CFD991C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/>
              <a:t>3.4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/>
              <a:t>(11/12)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1284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pPr lvl="1"/>
            <a:r>
              <a:rPr lang="en-US" altLang="ja-JP" sz="1200" dirty="0"/>
              <a:t>Example of WARNING output during installation</a:t>
            </a:r>
            <a:endParaRPr lang="en-US" altLang="ja-JP" sz="1600" dirty="0">
              <a:latin typeface="+mn-ea"/>
            </a:endParaRPr>
          </a:p>
          <a:p>
            <a:pPr marL="180000" lvl="1" indent="0">
              <a:buNone/>
            </a:pPr>
            <a:endParaRPr lang="en-US" altLang="ja-JP" sz="1700" dirty="0"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2B9B1A-58C6-8E46-17A9-C31C93FA52A9}"/>
              </a:ext>
            </a:extLst>
          </p:cNvPr>
          <p:cNvSpPr txBox="1"/>
          <p:nvPr/>
        </p:nvSpPr>
        <p:spPr>
          <a:xfrm>
            <a:off x="320899" y="1268700"/>
            <a:ext cx="8427681" cy="5170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～～～～～～～～（</a:t>
            </a:r>
            <a:r>
              <a:rPr kumimoji="1" lang="en-US" altLang="ja-JP" sz="1000" dirty="0"/>
              <a:t> abbreviation </a:t>
            </a:r>
            <a:r>
              <a:rPr kumimoji="1" lang="ja-JP" altLang="en-US" sz="1000" dirty="0"/>
              <a:t>） ～～～～～～～～</a:t>
            </a:r>
            <a:endParaRPr kumimoji="1" lang="en-US" altLang="ja-JP" sz="1000" dirty="0"/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01/38 Set Language.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02/38 Create database and user for ITA.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03/38 Create tables for </a:t>
            </a:r>
            <a:r>
              <a:rPr kumimoji="1" lang="en-US" altLang="ja-JP" sz="1000" dirty="0" err="1"/>
              <a:t>ita_base</a:t>
            </a:r>
            <a:r>
              <a:rPr kumimoji="1" lang="en-US" altLang="ja-JP" sz="1000" dirty="0"/>
              <a:t>.</a:t>
            </a:r>
          </a:p>
          <a:p>
            <a:r>
              <a:rPr kumimoji="1" lang="en-US" altLang="ja-JP" sz="1000" dirty="0">
                <a:solidFill>
                  <a:srgbClr val="FF0000"/>
                </a:solidFill>
              </a:rPr>
              <a:t>[YYYY-MM-DD </a:t>
            </a:r>
            <a:r>
              <a:rPr kumimoji="1" lang="en-US" altLang="ja-JP" sz="1000" dirty="0" err="1">
                <a:solidFill>
                  <a:srgbClr val="FF0000"/>
                </a:solidFill>
              </a:rPr>
              <a:t>hh:mm:ss</a:t>
            </a:r>
            <a:r>
              <a:rPr kumimoji="1" lang="en-US" altLang="ja-JP" sz="1000" dirty="0">
                <a:solidFill>
                  <a:srgbClr val="FF0000"/>
                </a:solidFill>
              </a:rPr>
              <a:t>] WARNING : The size of ./log/mysql_ita_model-a.log is incorrect.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04/38 Write </a:t>
            </a:r>
            <a:r>
              <a:rPr kumimoji="1" lang="en-US" altLang="ja-JP" sz="1000" dirty="0" err="1"/>
              <a:t>exastro</a:t>
            </a:r>
            <a:r>
              <a:rPr kumimoji="1" lang="en-US" altLang="ja-JP" sz="1000" dirty="0"/>
              <a:t>-it-automation in /</a:t>
            </a:r>
            <a:r>
              <a:rPr kumimoji="1" lang="en-US" altLang="ja-JP" sz="1000" dirty="0" err="1"/>
              <a:t>etc</a:t>
            </a:r>
            <a:r>
              <a:rPr kumimoji="1" lang="en-US" altLang="ja-JP" sz="1000" dirty="0"/>
              <a:t>/hosts.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05/38 Place the certificate and private-key for https access.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06/38 Place PHP configuration file.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07/38 Place Apache(httpd) configuration file.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08/38 Create directory to place ITA.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09/38 Check the execute permission of the parent directory of ITA.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10/38 Create directory to store session files.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11/38 Create data relay storage for symphony.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12/38 Create data relay storage for conductor.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13/38 Place ITA full functions.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14/38 Place release file for </a:t>
            </a:r>
            <a:r>
              <a:rPr kumimoji="1" lang="en-US" altLang="ja-JP" sz="1000" dirty="0" err="1"/>
              <a:t>ita_base</a:t>
            </a:r>
            <a:r>
              <a:rPr kumimoji="1" lang="en-US" altLang="ja-JP" sz="1000" dirty="0"/>
              <a:t>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15/38 Place config files for </a:t>
            </a:r>
            <a:r>
              <a:rPr kumimoji="1" lang="en-US" altLang="ja-JP" sz="1000" dirty="0" err="1"/>
              <a:t>ita_base</a:t>
            </a:r>
            <a:r>
              <a:rPr kumimoji="1" lang="en-US" altLang="ja-JP" sz="1000" dirty="0"/>
              <a:t>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16/38 Create symbolic link of ITA environment file.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17/38 Create data relay storage for Ansible driver.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18/38 Create tables for Ansible driver.</a:t>
            </a:r>
          </a:p>
          <a:p>
            <a:r>
              <a:rPr kumimoji="1" lang="en-US" altLang="ja-JP" sz="1000" dirty="0">
                <a:solidFill>
                  <a:srgbClr val="FF0000"/>
                </a:solidFill>
              </a:rPr>
              <a:t>[YYYY-MM-DD </a:t>
            </a:r>
            <a:r>
              <a:rPr kumimoji="1" lang="en-US" altLang="ja-JP" sz="1000" dirty="0" err="1">
                <a:solidFill>
                  <a:srgbClr val="FF0000"/>
                </a:solidFill>
              </a:rPr>
              <a:t>hh:mm:ss</a:t>
            </a:r>
            <a:r>
              <a:rPr kumimoji="1" lang="en-US" altLang="ja-JP" sz="1000" dirty="0">
                <a:solidFill>
                  <a:srgbClr val="FF0000"/>
                </a:solidFill>
              </a:rPr>
              <a:t>] WARNING : The size of ./log/mysql_ita_model-c.log is incorrect.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19/38 Create tables for Terraform driver.</a:t>
            </a:r>
          </a:p>
          <a:p>
            <a:r>
              <a:rPr kumimoji="1" lang="en-US" altLang="ja-JP" sz="1000" dirty="0">
                <a:solidFill>
                  <a:srgbClr val="FF0000"/>
                </a:solidFill>
              </a:rPr>
              <a:t>[YYYY-MM-DD </a:t>
            </a:r>
            <a:r>
              <a:rPr kumimoji="1" lang="en-US" altLang="ja-JP" sz="1000" dirty="0" err="1">
                <a:solidFill>
                  <a:srgbClr val="FF0000"/>
                </a:solidFill>
              </a:rPr>
              <a:t>hh:mm:ss</a:t>
            </a:r>
            <a:r>
              <a:rPr kumimoji="1" lang="en-US" altLang="ja-JP" sz="1000" dirty="0">
                <a:solidFill>
                  <a:srgbClr val="FF0000"/>
                </a:solidFill>
              </a:rPr>
              <a:t>] WARNING : The size of ./log/mysql_ita_model-o.log is incorrect.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20/38 Create tables for </a:t>
            </a:r>
            <a:r>
              <a:rPr kumimoji="1" lang="en-US" altLang="ja-JP" sz="1000" dirty="0" err="1"/>
              <a:t>Createparam</a:t>
            </a:r>
            <a:r>
              <a:rPr kumimoji="1" lang="en-US" altLang="ja-JP" sz="1000" dirty="0"/>
              <a:t>.</a:t>
            </a:r>
          </a:p>
          <a:p>
            <a:r>
              <a:rPr kumimoji="1" lang="en-US" altLang="ja-JP" sz="1000" dirty="0">
                <a:solidFill>
                  <a:srgbClr val="FF0000"/>
                </a:solidFill>
              </a:rPr>
              <a:t>[YYYY-MM-DD </a:t>
            </a:r>
            <a:r>
              <a:rPr kumimoji="1" lang="en-US" altLang="ja-JP" sz="1000" dirty="0" err="1">
                <a:solidFill>
                  <a:srgbClr val="FF0000"/>
                </a:solidFill>
              </a:rPr>
              <a:t>hh:mm:ss</a:t>
            </a:r>
            <a:r>
              <a:rPr kumimoji="1" lang="en-US" altLang="ja-JP" sz="1000" dirty="0">
                <a:solidFill>
                  <a:srgbClr val="FF0000"/>
                </a:solidFill>
              </a:rPr>
              <a:t>] WARNING : The size of ./log/mysql_ita_model-m.log is incorrect.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21/38 Create tables for Createparam2.</a:t>
            </a:r>
          </a:p>
          <a:p>
            <a:r>
              <a:rPr kumimoji="1" lang="en-US" altLang="ja-JP" sz="1000" dirty="0">
                <a:solidFill>
                  <a:srgbClr val="FF0000"/>
                </a:solidFill>
              </a:rPr>
              <a:t>[YYYY-MM-DD </a:t>
            </a:r>
            <a:r>
              <a:rPr kumimoji="1" lang="en-US" altLang="ja-JP" sz="1000" dirty="0" err="1">
                <a:solidFill>
                  <a:srgbClr val="FF0000"/>
                </a:solidFill>
              </a:rPr>
              <a:t>hh:mm:ss</a:t>
            </a:r>
            <a:r>
              <a:rPr kumimoji="1" lang="en-US" altLang="ja-JP" sz="1000" dirty="0">
                <a:solidFill>
                  <a:srgbClr val="FF0000"/>
                </a:solidFill>
              </a:rPr>
              <a:t>] WARNING : The size of ./log/mysql_ita_model-m2.log is incorrect.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22/38 Create tables for Createparam3.</a:t>
            </a:r>
          </a:p>
          <a:p>
            <a:r>
              <a:rPr kumimoji="1" lang="en-US" altLang="ja-JP" sz="1000" dirty="0">
                <a:solidFill>
                  <a:srgbClr val="FF0000"/>
                </a:solidFill>
              </a:rPr>
              <a:t>[YYYY-MM-DD </a:t>
            </a:r>
            <a:r>
              <a:rPr kumimoji="1" lang="en-US" altLang="ja-JP" sz="1000" dirty="0" err="1">
                <a:solidFill>
                  <a:srgbClr val="FF0000"/>
                </a:solidFill>
              </a:rPr>
              <a:t>hh:mm:ss</a:t>
            </a:r>
            <a:r>
              <a:rPr kumimoji="1" lang="en-US" altLang="ja-JP" sz="1000" dirty="0">
                <a:solidFill>
                  <a:srgbClr val="FF0000"/>
                </a:solidFill>
              </a:rPr>
              <a:t>] WARNING : The size of ./log/mysql_ita_model-m3.log is incorrect.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23/38 Create tables for </a:t>
            </a:r>
            <a:r>
              <a:rPr kumimoji="1" lang="en-US" altLang="ja-JP" sz="1000" dirty="0" err="1"/>
              <a:t>Hostgroup</a:t>
            </a:r>
            <a:r>
              <a:rPr kumimoji="1" lang="en-US" altLang="ja-JP" sz="1000" dirty="0"/>
              <a:t>.</a:t>
            </a:r>
          </a:p>
          <a:p>
            <a:r>
              <a:rPr kumimoji="1" lang="en-US" altLang="ja-JP" sz="1000" dirty="0">
                <a:solidFill>
                  <a:srgbClr val="FF0000"/>
                </a:solidFill>
              </a:rPr>
              <a:t>[YYYY-MM-DD </a:t>
            </a:r>
            <a:r>
              <a:rPr kumimoji="1" lang="en-US" altLang="ja-JP" sz="1000" dirty="0" err="1">
                <a:solidFill>
                  <a:srgbClr val="FF0000"/>
                </a:solidFill>
              </a:rPr>
              <a:t>hh:mm:ss</a:t>
            </a:r>
            <a:r>
              <a:rPr kumimoji="1" lang="en-US" altLang="ja-JP" sz="1000" dirty="0">
                <a:solidFill>
                  <a:srgbClr val="FF0000"/>
                </a:solidFill>
              </a:rPr>
              <a:t>] WARNING : The size of ./log/mysql_ita_model-n.log is incorrect.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24/38 Create </a:t>
            </a:r>
            <a:r>
              <a:rPr kumimoji="1" lang="en-US" altLang="ja-JP" sz="1000" dirty="0" err="1"/>
              <a:t>awx</a:t>
            </a:r>
            <a:r>
              <a:rPr kumimoji="1" lang="en-US" altLang="ja-JP" sz="1000" dirty="0"/>
              <a:t> user and </a:t>
            </a:r>
            <a:r>
              <a:rPr kumimoji="1" lang="en-US" altLang="ja-JP" sz="1000" dirty="0" err="1"/>
              <a:t>ssh</a:t>
            </a:r>
            <a:r>
              <a:rPr kumimoji="1" lang="en-US" altLang="ja-JP" sz="1000" dirty="0"/>
              <a:t> key for Ansible driver.</a:t>
            </a:r>
          </a:p>
          <a:p>
            <a:r>
              <a:rPr kumimoji="1" lang="ja-JP" altLang="en-US" sz="1000" dirty="0"/>
              <a:t>～～～～～～～～（</a:t>
            </a:r>
            <a:r>
              <a:rPr kumimoji="1" lang="en-US" altLang="ja-JP" sz="1000" dirty="0"/>
              <a:t> abbreviation </a:t>
            </a:r>
            <a:r>
              <a:rPr kumimoji="1" lang="ja-JP" altLang="en-US" sz="1000" dirty="0"/>
              <a:t>） ～～～～～～～～</a:t>
            </a:r>
            <a:endParaRPr kumimoji="1" lang="en-US" altLang="ja-JP" sz="1000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62B22080-31DA-6A72-0D45-84A399DB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80600"/>
            <a:ext cx="8784000" cy="468000"/>
          </a:xfrm>
        </p:spPr>
        <p:txBody>
          <a:bodyPr/>
          <a:lstStyle/>
          <a:p>
            <a:r>
              <a:rPr lang="en-US" altLang="ja-JP" dirty="0"/>
              <a:t>3.4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/>
              <a:t>(12/12)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182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+mj-lt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+mj-lt"/>
              <a:cs typeface="Segoe UI" panose="020B0502040204020203" pitchFamily="34" charset="0"/>
            </a:endParaRPr>
          </a:p>
          <a:p>
            <a:pPr lvl="0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http://(server IP address)</a:t>
            </a:r>
            <a:b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solidFill>
                <a:srgbClr val="FF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※ 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    Since 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    For the method to access from HTTPS, please refer to operation check (4/4).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is displayed, enter the given login ID and initial password and then click the </a:t>
            </a:r>
            <a:r>
              <a:rPr lang="en-US" altLang="ja-JP" b="1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+mj-lt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>
                <a:latin typeface="+mj-lt"/>
              </a:rPr>
              <a:t>　　・</a:t>
            </a:r>
            <a:r>
              <a:rPr lang="en-US" altLang="ja-JP" dirty="0">
                <a:latin typeface="+mj-lt"/>
              </a:rPr>
              <a:t>Login ID</a:t>
            </a:r>
            <a:r>
              <a:rPr lang="ja-JP" altLang="ja-JP" dirty="0">
                <a:latin typeface="+mj-lt"/>
              </a:rPr>
              <a:t>　　</a:t>
            </a:r>
            <a:r>
              <a:rPr lang="en-US" altLang="ja-JP" dirty="0">
                <a:latin typeface="+mj-lt"/>
              </a:rPr>
              <a:t>      </a:t>
            </a:r>
            <a:r>
              <a:rPr lang="ja-JP" altLang="ja-JP" dirty="0">
                <a:latin typeface="+mj-lt"/>
              </a:rPr>
              <a:t>：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administrator</a:t>
            </a:r>
            <a:endParaRPr lang="ja-JP" altLang="ja-JP" dirty="0">
              <a:latin typeface="+mj-lt"/>
            </a:endParaRPr>
          </a:p>
          <a:p>
            <a:pPr marL="180000" lvl="1" indent="0">
              <a:buNone/>
            </a:pPr>
            <a:r>
              <a:rPr lang="ja-JP" altLang="ja-JP" dirty="0">
                <a:latin typeface="+mj-lt"/>
              </a:rPr>
              <a:t>　　・</a:t>
            </a:r>
            <a:r>
              <a:rPr lang="en-US" altLang="ja-JP" dirty="0">
                <a:latin typeface="+mj-lt"/>
              </a:rPr>
              <a:t>Initial password</a:t>
            </a:r>
            <a:r>
              <a:rPr lang="ja-JP" altLang="ja-JP" dirty="0">
                <a:latin typeface="+mj-lt"/>
              </a:rPr>
              <a:t> ： </a:t>
            </a:r>
            <a:r>
              <a:rPr lang="en-US" altLang="ja-JP" dirty="0">
                <a:latin typeface="+mj-lt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+mj-lt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>
                <a:latin typeface="+mj-lt"/>
              </a:rPr>
              <a:t> </a:t>
            </a:r>
          </a:p>
          <a:p>
            <a:pPr lvl="1"/>
            <a:r>
              <a:rPr lang="en-US" altLang="ja-JP" dirty="0">
                <a:latin typeface="+mj-lt"/>
                <a:cs typeface="Segoe UI" panose="020B0502040204020203" pitchFamily="34" charset="0"/>
              </a:rPr>
              <a:t>Please c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>
                <a:cs typeface="Segoe UI" panose="020B0502040204020203" pitchFamily="34" charset="0"/>
              </a:rPr>
              <a:t>4.1	Operation Check (1/4)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43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 Automation</a:t>
            </a:r>
            <a:r>
              <a:rPr kumimoji="1" lang="en-US" altLang="ja-JP" dirty="0"/>
              <a:t> login screen</a:t>
            </a:r>
          </a:p>
          <a:p>
            <a:pPr lvl="1"/>
            <a:r>
              <a:rPr lang="en-US" altLang="ja-JP" dirty="0"/>
              <a:t>Having been successfully installed, IT Automation displays the following login screen: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4.1	Operation Check (2/4)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</a:rPr>
              <a:t>Initial password: password</a:t>
            </a: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（</a:t>
            </a:r>
            <a:r>
              <a:rPr lang="en-US" altLang="ja-JP" dirty="0"/>
              <a:t>3/4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kumimoji="1"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3514"/>
              </p:ext>
            </p:extLst>
          </p:nvPr>
        </p:nvGraphicFramePr>
        <p:xfrm>
          <a:off x="1268001" y="3789051"/>
          <a:ext cx="6624920" cy="2664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765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9946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557854"/>
                  </a:ext>
                </a:extLst>
              </a:tr>
              <a:tr h="181765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Compare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03631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898882"/>
                  </a:ext>
                </a:extLst>
              </a:tr>
              <a:tr h="181765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6064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01" y="1521984"/>
            <a:ext cx="6408890" cy="21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03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（</a:t>
            </a:r>
            <a:r>
              <a:rPr lang="en-US" altLang="ja-JP" dirty="0"/>
              <a:t>4/4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>
                <a:latin typeface="+mj-lt"/>
              </a:rPr>
              <a:t>Prepare for access with HTTPS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Register the host name set in the "</a:t>
            </a:r>
            <a:r>
              <a:rPr lang="en-US" altLang="ja-JP" dirty="0" err="1">
                <a:latin typeface="+mj-lt"/>
              </a:rPr>
              <a:t>ita_domain</a:t>
            </a:r>
            <a:r>
              <a:rPr lang="en-US" altLang="ja-JP" dirty="0">
                <a:latin typeface="+mj-lt"/>
              </a:rPr>
              <a:t>" field in the Answer file to the environment's DNS server or to the host of your device.</a:t>
            </a:r>
            <a:br>
              <a:rPr lang="en-US" altLang="ja-JP" dirty="0">
                <a:latin typeface="+mj-lt"/>
              </a:rPr>
            </a:b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Import certificate to the user device(Windows).</a:t>
            </a:r>
            <a:br>
              <a:rPr lang="en-US" altLang="ja-JP" dirty="0">
                <a:latin typeface="+mj-lt"/>
              </a:rPr>
            </a:br>
            <a:r>
              <a:rPr lang="en-US" altLang="ja-JP" dirty="0">
                <a:latin typeface="+mj-lt"/>
              </a:rPr>
              <a:t>If you are not using user-specified server certificate, the server certificate will be stored in the following path in the ITA installation package. </a:t>
            </a:r>
          </a:p>
          <a:p>
            <a:pPr marL="180000" lvl="1" indent="0">
              <a:buNone/>
            </a:pPr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Inport the certificate to the web browser.</a:t>
            </a:r>
          </a:p>
          <a:p>
            <a:pPr lvl="1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 from HTTPS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https://(Host name entered in the Answer file’s “</a:t>
            </a:r>
            <a:r>
              <a:rPr lang="en-US" altLang="ja-JP" dirty="0" err="1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ita_domain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” field)</a:t>
            </a: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from HTTP.</a:t>
            </a:r>
          </a:p>
          <a:p>
            <a:pPr lvl="1"/>
            <a:endParaRPr lang="ja-JP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pPr lvl="1"/>
            <a:endParaRPr kumimoji="1" lang="ja-JP" altLang="en-US" dirty="0">
              <a:latin typeface="+mj-lt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480"/>
              </p:ext>
            </p:extLst>
          </p:nvPr>
        </p:nvGraphicFramePr>
        <p:xfrm>
          <a:off x="971500" y="2852920"/>
          <a:ext cx="6984970" cy="549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Directory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ja-JP" sz="105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8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[Host set to the Answer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file’s “ita_domain”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414117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※</a:t>
            </a:r>
            <a:r>
              <a:rPr lang="en-US" altLang="ja-JP" sz="1200" dirty="0"/>
              <a:t>If you are using a user-specified server certificate, use the certificate file set in the Answer file's "</a:t>
            </a:r>
            <a:r>
              <a:rPr lang="en-US" altLang="ja-JP" sz="1200" dirty="0" err="1"/>
              <a:t>certificate_path</a:t>
            </a:r>
            <a:r>
              <a:rPr lang="en-US" altLang="ja-JP" sz="1200" dirty="0"/>
              <a:t>".</a:t>
            </a:r>
            <a:r>
              <a:rPr lang="en-US" altLang="ja-JP" sz="1000" dirty="0"/>
              <a:t> </a:t>
            </a:r>
            <a:endParaRPr lang="ja-JP" altLang="ja-JP" sz="1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6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5.</a:t>
            </a:r>
            <a:r>
              <a:rPr lang="ja-JP" altLang="en-US" dirty="0"/>
              <a:t>　</a:t>
            </a:r>
            <a:r>
              <a:rPr lang="en-US" altLang="ja-JP" dirty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7356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/>
              <a:t>Reference</a:t>
            </a:r>
            <a:r>
              <a:rPr lang="ja-JP" altLang="en-US" dirty="0"/>
              <a:t>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/>
              <a:t>HTTP and HTTPS access restrictions</a:t>
            </a:r>
          </a:p>
          <a:p>
            <a:pPr marL="180000" lvl="1" indent="0">
              <a:buNone/>
            </a:pPr>
            <a:r>
              <a:rPr lang="en-US" altLang="ja-JP" dirty="0"/>
              <a:t>Please do the following to restrict HTTP and/or HTTPS access.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Start editing the</a:t>
            </a:r>
            <a:r>
              <a:rPr lang="ja-JP" altLang="en-US" dirty="0"/>
              <a:t>「</a:t>
            </a:r>
            <a:r>
              <a:rPr lang="en-US" altLang="ja-JP" dirty="0"/>
              <a:t>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httpd</a:t>
            </a:r>
            <a:r>
              <a:rPr lang="en-US" altLang="ja-JP" dirty="0"/>
              <a:t>/</a:t>
            </a:r>
            <a:r>
              <a:rPr lang="en-US" altLang="ja-JP" dirty="0" err="1"/>
              <a:t>conf.d</a:t>
            </a:r>
            <a:r>
              <a:rPr lang="en-US" altLang="ja-JP" dirty="0"/>
              <a:t>/</a:t>
            </a:r>
            <a:r>
              <a:rPr lang="en-US" altLang="ja-JP" dirty="0" err="1"/>
              <a:t>vhosts_exastro</a:t>
            </a:r>
            <a:r>
              <a:rPr lang="en-US" altLang="ja-JP" dirty="0"/>
              <a:t>-it-</a:t>
            </a:r>
            <a:r>
              <a:rPr lang="en-US" altLang="ja-JP" dirty="0" err="1"/>
              <a:t>automation.conf</a:t>
            </a:r>
            <a:r>
              <a:rPr lang="ja-JP" altLang="en-US" dirty="0"/>
              <a:t>」</a:t>
            </a:r>
            <a:r>
              <a:rPr lang="en-US" altLang="ja-JP" dirty="0"/>
              <a:t>file.</a:t>
            </a:r>
            <a:br>
              <a:rPr lang="en-US" altLang="ja-JP" dirty="0"/>
            </a:br>
            <a:r>
              <a:rPr lang="en-US" altLang="ja-JP" dirty="0"/>
              <a:t>To restrict HTTP access, comment out (#)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  <a:br>
              <a:rPr lang="en-US" altLang="ja-JP" dirty="0"/>
            </a:br>
            <a:r>
              <a:rPr lang="en-US" altLang="ja-JP" dirty="0"/>
              <a:t>To restrict HTTPS access, comment out (#)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  <a:r>
              <a:rPr lang="en-US" altLang="ja-JP" dirty="0"/>
              <a:t>.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Restart Apache with the following command</a:t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restart </a:t>
            </a:r>
            <a:r>
              <a:rPr lang="en-US" altLang="ja-JP" dirty="0" err="1"/>
              <a:t>httpd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5944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/>
              <a:t>Reference</a:t>
            </a:r>
            <a:r>
              <a:rPr lang="ja-JP" altLang="en-US" dirty="0"/>
              <a:t>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/>
              <a:t>Install modes</a:t>
            </a:r>
          </a:p>
          <a:p>
            <a:pPr lvl="1"/>
            <a:r>
              <a:rPr lang="en-US" altLang="ja-JP" dirty="0"/>
              <a:t>From ITA Version 1.6.0 and onwards, the shell executed when the installer is booted is only integrated to </a:t>
            </a:r>
            <a:r>
              <a:rPr lang="en-US" altLang="ja-JP"/>
              <a:t>the ita_installer.sh. </a:t>
            </a:r>
            <a:r>
              <a:rPr lang="en-US" altLang="ja-JP" dirty="0"/>
              <a:t>The installer behavior is branched depending on the answer file’s install mode.</a:t>
            </a:r>
            <a:br>
              <a:rPr lang="en-US" altLang="ja-JP" dirty="0"/>
            </a:br>
            <a:endParaRPr lang="en-US" altLang="ja-JP" dirty="0"/>
          </a:p>
          <a:p>
            <a:pPr lvl="2"/>
            <a:r>
              <a:rPr lang="en-US" altLang="ja-JP" dirty="0" err="1"/>
              <a:t>Install_Online</a:t>
            </a:r>
            <a:r>
              <a:rPr lang="ja-JP" altLang="en-US" dirty="0"/>
              <a:t>：</a:t>
            </a:r>
            <a:r>
              <a:rPr lang="en-US" altLang="ja-JP" dirty="0"/>
              <a:t> Installs ITA after installing the neccessary libraries online. </a:t>
            </a:r>
          </a:p>
          <a:p>
            <a:pPr lvl="2"/>
            <a:r>
              <a:rPr lang="en-US" altLang="ja-JP" dirty="0" err="1"/>
              <a:t>Install_Offline</a:t>
            </a:r>
            <a:r>
              <a:rPr lang="ja-JP" altLang="en-US" dirty="0"/>
              <a:t>：</a:t>
            </a:r>
            <a:r>
              <a:rPr lang="en-US" altLang="ja-JP" dirty="0"/>
              <a:t> Installs ITA and libraries using the package created by gather_library offline. </a:t>
            </a:r>
          </a:p>
          <a:p>
            <a:pPr lvl="2"/>
            <a:r>
              <a:rPr lang="en-US" altLang="ja-JP" dirty="0" err="1"/>
              <a:t>Gather_Library</a:t>
            </a:r>
            <a:r>
              <a:rPr lang="ja-JP" altLang="en-US" dirty="0"/>
              <a:t>：</a:t>
            </a:r>
            <a:r>
              <a:rPr lang="en-US" altLang="ja-JP" dirty="0"/>
              <a:t> Uses the internet to gather ITA Libraries and creates a package that can be used for Install_offline.(Use this before install_offline) </a:t>
            </a:r>
          </a:p>
          <a:p>
            <a:pPr lvl="2"/>
            <a:r>
              <a:rPr lang="en-US" altLang="ja-JP" dirty="0" err="1"/>
              <a:t>Install_ITA</a:t>
            </a:r>
            <a:r>
              <a:rPr lang="ja-JP" altLang="en-US" dirty="0"/>
              <a:t>：</a:t>
            </a:r>
            <a:r>
              <a:rPr lang="en-US" altLang="ja-JP" dirty="0"/>
              <a:t> Installs ITA without installing any libraries. </a:t>
            </a:r>
          </a:p>
          <a:p>
            <a:pPr lvl="2"/>
            <a:r>
              <a:rPr lang="en-US" altLang="ja-JP" dirty="0" err="1"/>
              <a:t>Versionup_All</a:t>
            </a:r>
            <a:r>
              <a:rPr lang="ja-JP" altLang="en-US" dirty="0"/>
              <a:t>：</a:t>
            </a:r>
            <a:r>
              <a:rPr lang="en-US" altLang="ja-JP" dirty="0"/>
              <a:t> Updates ITA after installing the necessary libraries online. </a:t>
            </a:r>
          </a:p>
          <a:p>
            <a:pPr lvl="2"/>
            <a:r>
              <a:rPr lang="en-US" altLang="ja-JP" dirty="0" err="1"/>
              <a:t>Versionup_ITA</a:t>
            </a:r>
            <a:r>
              <a:rPr lang="ja-JP" altLang="en-US" dirty="0"/>
              <a:t>：</a:t>
            </a:r>
            <a:r>
              <a:rPr lang="en-US" altLang="ja-JP" dirty="0"/>
              <a:t> Updates ITA without installing any libraries. </a:t>
            </a:r>
          </a:p>
          <a:p>
            <a:pPr lvl="2"/>
            <a:r>
              <a:rPr lang="en-US" altLang="ja-JP" dirty="0"/>
              <a:t>Uninstall</a:t>
            </a:r>
            <a:r>
              <a:rPr lang="ja-JP" altLang="en-US" dirty="0"/>
              <a:t>：</a:t>
            </a:r>
            <a:r>
              <a:rPr lang="en-US" altLang="ja-JP" dirty="0"/>
              <a:t> Uninstalls ITA. (Libraries will not be deleted) </a:t>
            </a:r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2359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/>
              <a:t> Associated execution function 1/2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692620"/>
            <a:ext cx="8784976" cy="5616476"/>
          </a:xfrm>
        </p:spPr>
        <p:txBody>
          <a:bodyPr/>
          <a:lstStyle/>
          <a:p>
            <a:r>
              <a:rPr lang="en-US" altLang="zh-TW" dirty="0"/>
              <a:t>About associated execution function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79255"/>
              </p:ext>
            </p:extLst>
          </p:nvPr>
        </p:nvGraphicFramePr>
        <p:xfrm>
          <a:off x="178537" y="1412720"/>
          <a:ext cx="8929240" cy="493317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2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1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+mj-lt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06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94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+mj-lt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b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09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HCL(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〇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955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 CLI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 CLI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HCL(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〇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08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/>
              <a:t> Associated execution function 2/2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723128"/>
              </p:ext>
            </p:extLst>
          </p:nvPr>
        </p:nvGraphicFramePr>
        <p:xfrm>
          <a:off x="178537" y="836640"/>
          <a:ext cx="8929240" cy="170658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2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1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+mj-lt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5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endParaRPr lang="en-US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>
                          <a:effectLst/>
                        </a:rPr>
                        <a:t>git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r>
                        <a:rPr lang="ja-JP" altLang="en-US" sz="9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Creates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 clone of the </a:t>
                      </a:r>
                      <a:r>
                        <a:rPr lang="en-US" altLang="ja-JP" sz="1100" kern="100" baseline="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in ITA.</a:t>
                      </a:r>
                      <a:endParaRPr lang="ja-JP" altLang="en-US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Uses the clone to detect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any updates to the </a:t>
                      </a:r>
                      <a:r>
                        <a:rPr lang="en-US" altLang="ja-JP" sz="1100" kern="100" baseline="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files.</a:t>
                      </a:r>
                      <a:endParaRPr lang="ja-JP" altLang="en-US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Configures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link between the </a:t>
                      </a:r>
                      <a:r>
                        <a:rPr lang="en-US" altLang="ja-JP" sz="1100" kern="100" baseline="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files and the files managed by the link software (Ansible-Driver or Terraform-Driver).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08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17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</a:rPr>
              <a:t>ITA system requirements:</a:t>
            </a:r>
          </a:p>
          <a:p>
            <a:pPr lvl="1"/>
            <a:r>
              <a:rPr lang="en-US" altLang="ja-JP" dirty="0"/>
              <a:t>Please refer to ”Exastro-</a:t>
            </a:r>
            <a:r>
              <a:rPr lang="en-US" altLang="ja-JP" dirty="0" err="1"/>
              <a:t>ITA_System</a:t>
            </a:r>
            <a:r>
              <a:rPr lang="en-US" altLang="ja-JP" dirty="0"/>
              <a:t> configuration/</a:t>
            </a:r>
            <a:r>
              <a:rPr lang="en-US" altLang="ja-JP" dirty="0" err="1"/>
              <a:t>environment_construction</a:t>
            </a:r>
            <a:r>
              <a:rPr lang="en-US" altLang="ja-JP" dirty="0"/>
              <a:t> </a:t>
            </a:r>
            <a:r>
              <a:rPr lang="en-US" altLang="ja-JP" dirty="0" err="1"/>
              <a:t>guide_basics</a:t>
            </a:r>
            <a:r>
              <a:rPr lang="en-US" altLang="ja-JP" dirty="0"/>
              <a:t>” for details regarding ITA’s System requirements.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IT Automation Construction Procedure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5318</Words>
  <Application>Microsoft Office PowerPoint</Application>
  <PresentationFormat>画面に合わせる (4:3)</PresentationFormat>
  <Paragraphs>640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35</vt:i4>
      </vt:variant>
    </vt:vector>
  </HeadingPairs>
  <TitlesOfParts>
    <vt:vector size="47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Configuration</vt:lpstr>
      <vt:lpstr>2.1  Associated execution function 1/2</vt:lpstr>
      <vt:lpstr>2.1  Associated execution function 2/2</vt:lpstr>
      <vt:lpstr>2.2 System Requirements</vt:lpstr>
      <vt:lpstr>3.　IT Automation Construction Procedure</vt:lpstr>
      <vt:lpstr>3.1 Online Installation</vt:lpstr>
      <vt:lpstr>3.2　Preparation（1/3）</vt:lpstr>
      <vt:lpstr>3.2 Preparation (2/3）</vt:lpstr>
      <vt:lpstr>3.2 Preparation (3/3)</vt:lpstr>
      <vt:lpstr>3.3 IT Automation Construction flow</vt:lpstr>
      <vt:lpstr>3.4 Construction (1/12)</vt:lpstr>
      <vt:lpstr>3.4 Construction (2/12)</vt:lpstr>
      <vt:lpstr>3.4 Construction (3/12)</vt:lpstr>
      <vt:lpstr>3.4 Construction (4/12)</vt:lpstr>
      <vt:lpstr>3.4 Construction (5/12)</vt:lpstr>
      <vt:lpstr>3.4 Construction (6/12)</vt:lpstr>
      <vt:lpstr>3.4 Construction (7/12)</vt:lpstr>
      <vt:lpstr>3.4 Construction (8/12)</vt:lpstr>
      <vt:lpstr>3.4 Construction (9/12)</vt:lpstr>
      <vt:lpstr>3.4 Construction (10/12)</vt:lpstr>
      <vt:lpstr>3.4 Construction (11/12)</vt:lpstr>
      <vt:lpstr>3.4 Construction (12/12)</vt:lpstr>
      <vt:lpstr>4.　IT Automation Operation Check</vt:lpstr>
      <vt:lpstr>4.1 Operation Check (1/4)</vt:lpstr>
      <vt:lpstr>4.1 Operation Check (2/4)</vt:lpstr>
      <vt:lpstr>4.1　Operation check（3/4）</vt:lpstr>
      <vt:lpstr>4.1　Operation check（4/4）</vt:lpstr>
      <vt:lpstr>5.　Reference</vt:lpstr>
      <vt:lpstr>5.1　Reference（1/2）</vt:lpstr>
      <vt:lpstr>5.1　Reference（2/2）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2023-07-21T02:21:49Z</dcterms:modified>
</cp:coreProperties>
</file>