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7"/>
  </p:notesMasterIdLst>
  <p:handoutMasterIdLst>
    <p:handoutMasterId r:id="rId28"/>
  </p:handoutMasterIdLst>
  <p:sldIdLst>
    <p:sldId id="262" r:id="rId3"/>
    <p:sldId id="507" r:id="rId4"/>
    <p:sldId id="505" r:id="rId5"/>
    <p:sldId id="508" r:id="rId6"/>
    <p:sldId id="509" r:id="rId7"/>
    <p:sldId id="530" r:id="rId8"/>
    <p:sldId id="512" r:id="rId9"/>
    <p:sldId id="535" r:id="rId10"/>
    <p:sldId id="516" r:id="rId11"/>
    <p:sldId id="517" r:id="rId12"/>
    <p:sldId id="520" r:id="rId13"/>
    <p:sldId id="536" r:id="rId14"/>
    <p:sldId id="521" r:id="rId15"/>
    <p:sldId id="522" r:id="rId16"/>
    <p:sldId id="523" r:id="rId17"/>
    <p:sldId id="537" r:id="rId18"/>
    <p:sldId id="539" r:id="rId19"/>
    <p:sldId id="540" r:id="rId20"/>
    <p:sldId id="557" r:id="rId21"/>
    <p:sldId id="558" r:id="rId22"/>
    <p:sldId id="524" r:id="rId23"/>
    <p:sldId id="527" r:id="rId24"/>
    <p:sldId id="538" r:id="rId25"/>
    <p:sldId id="318" r:id="rId2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0"/>
          </p14:sldIdLst>
        </p14:section>
        <p14:section name="3.　ITAバージョンアップ手順" id="{80AA9663-4D64-45AD-996E-69C03C14D297}">
          <p14:sldIdLst>
            <p14:sldId id="512"/>
            <p14:sldId id="535"/>
            <p14:sldId id="516"/>
            <p14:sldId id="517"/>
            <p14:sldId id="520"/>
            <p14:sldId id="536"/>
            <p14:sldId id="521"/>
            <p14:sldId id="522"/>
            <p14:sldId id="523"/>
            <p14:sldId id="537"/>
            <p14:sldId id="539"/>
            <p14:sldId id="540"/>
            <p14:sldId id="557"/>
            <p14:sldId id="558"/>
          </p14:sldIdLst>
        </p14:section>
        <p14:section name="4.　ITA動作確認" id="{997E25C5-536A-441F-84BA-3CB1FBC6F6F3}">
          <p14:sldIdLst>
            <p14:sldId id="524"/>
            <p14:sldId id="527"/>
            <p14:sldId id="538"/>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A"/>
    <a:srgbClr val="A5A6AA"/>
    <a:srgbClr val="CBCDD3"/>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5" autoAdjust="0"/>
    <p:restoredTop sz="95507" autoAdjust="0"/>
  </p:normalViewPr>
  <p:slideViewPr>
    <p:cSldViewPr>
      <p:cViewPr varScale="1">
        <p:scale>
          <a:sx n="90" d="100"/>
          <a:sy n="90" d="100"/>
        </p:scale>
        <p:origin x="132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2023/7/19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2023/7/19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2023/7/19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3%82%B7%E3%82%B9%E3%83%86%E3%83%A0%E6%A7%8B%E6%88%90%EF%BC%8F%E7%92%B0%E5%A2%83%E6%A7%8B%E7%AF%89%E3%82%AC%E3%82%A4%E3%83%89_Ansible-driver%E7%B7%A8.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1.11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バージョンアップ</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kumimoji="1" lang="ja-JP" altLang="en-US" dirty="0"/>
              <a:t>　</a:t>
            </a:r>
            <a:r>
              <a:rPr lang="ja-JP" altLang="en-US" dirty="0"/>
              <a:t>バージョンアップ（</a:t>
            </a:r>
            <a:r>
              <a:rPr lang="en-US" altLang="ja-JP" dirty="0"/>
              <a:t>1/11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fontScale="77500" lnSpcReduction="20000"/>
          </a:bodyPr>
          <a:lstStyle/>
          <a:p>
            <a:pPr marL="0" indent="0">
              <a:buNone/>
            </a:pPr>
            <a:r>
              <a:rPr lang="en-US" altLang="ja-JP" dirty="0"/>
              <a:t>*</a:t>
            </a:r>
            <a:r>
              <a:rPr lang="ja-JP" altLang="en-US" dirty="0"/>
              <a:t>バージョンアップのユーザーは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ITA</a:t>
            </a:r>
            <a:r>
              <a:rPr lang="ja-JP" altLang="en-US" dirty="0"/>
              <a:t>環境のバックアップ</a:t>
            </a:r>
            <a:endParaRPr lang="en-US" altLang="ja-JP" dirty="0"/>
          </a:p>
          <a:p>
            <a:pPr lvl="1"/>
            <a:r>
              <a:rPr lang="ja-JP" altLang="en-US" dirty="0"/>
              <a:t>事前に</a:t>
            </a:r>
            <a:r>
              <a:rPr lang="en-US" altLang="ja-JP" dirty="0"/>
              <a:t>ITA</a:t>
            </a:r>
            <a:r>
              <a:rPr lang="ja-JP" altLang="en-US" dirty="0"/>
              <a:t>環境のバックアップを取得してください。</a:t>
            </a:r>
            <a:br>
              <a:rPr lang="en-US" altLang="ja-JP" dirty="0"/>
            </a:br>
            <a:br>
              <a:rPr lang="en-US" altLang="ja-JP" dirty="0"/>
            </a:br>
            <a:endParaRPr lang="en-US" altLang="ja-JP" dirty="0"/>
          </a:p>
          <a:p>
            <a:r>
              <a:rPr lang="en-US" altLang="ja-JP" dirty="0" err="1"/>
              <a:t>Github</a:t>
            </a:r>
            <a:r>
              <a:rPr lang="ja-JP" altLang="en-US" dirty="0"/>
              <a:t>からの資材ダウンロード</a:t>
            </a:r>
            <a:endParaRPr lang="en-US" altLang="ja-JP" dirty="0"/>
          </a:p>
          <a:p>
            <a:pPr marL="360000" marR="0" lvl="1" indent="-180000" algn="l" defTabSz="914400" rtl="0" eaLnBrk="1" fontAlgn="base" latinLnBrk="0" hangingPunct="0">
              <a:lnSpc>
                <a:spcPct val="100000"/>
              </a:lnSpc>
              <a:spcBef>
                <a:spcPts val="500"/>
              </a:spcBef>
              <a:spcAft>
                <a:spcPct val="0"/>
              </a:spcAft>
              <a:buClr>
                <a:srgbClr val="002B62"/>
              </a:buClr>
              <a:buSzTx/>
              <a:buFont typeface="Wingdings" pitchFamily="2" charset="2"/>
              <a:buChar char="l"/>
              <a:tabLst/>
              <a:defRPr/>
            </a:pPr>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 curl -OL https://github.com/exastro-suite/it-automation/releases/download/v</a:t>
            </a:r>
            <a:r>
              <a:rPr lang="en-US" altLang="ja-JP" sz="1200" dirty="0">
                <a:solidFill>
                  <a:srgbClr val="FF0000"/>
                </a:solidFill>
              </a:rPr>
              <a:t>x.x.x</a:t>
            </a:r>
            <a:r>
              <a:rPr lang="en-US" altLang="ja-JP" sz="1200" dirty="0"/>
              <a:t>/exastro-it-automation-</a:t>
            </a:r>
            <a:r>
              <a:rPr lang="en-US" altLang="ja-JP" sz="1200" dirty="0">
                <a:solidFill>
                  <a:srgbClr val="FF0000"/>
                </a:solidFill>
              </a:rPr>
              <a:t>x.x.x</a:t>
            </a:r>
            <a:r>
              <a:rPr lang="en-US" altLang="ja-JP" sz="1200" dirty="0"/>
              <a:t>.tar.gz</a:t>
            </a:r>
            <a:br>
              <a:rPr lang="en-US" altLang="ja-JP" sz="1300" dirty="0"/>
            </a:br>
            <a:br>
              <a:rPr kumimoji="1" lang="en-US" altLang="ja-JP" sz="1600" b="0" i="0" u="none" strike="noStrike" kern="0" cap="none" spc="0" normalizeH="0" baseline="0" noProof="0" dirty="0">
                <a:ln>
                  <a:noFill/>
                </a:ln>
                <a:solidFill>
                  <a:srgbClr val="000000"/>
                </a:solidFill>
                <a:effectLst/>
                <a:uLnTx/>
                <a:uFillTx/>
                <a:latin typeface="メイリオ"/>
                <a:ea typeface="メイリオ"/>
              </a:rPr>
            </a:br>
            <a:r>
              <a:rPr kumimoji="1" lang="en-US" altLang="ja-JP" sz="1300" b="0" i="0" u="none" strike="noStrike" kern="0" cap="none" spc="0" normalizeH="0" baseline="0" noProof="0" dirty="0">
                <a:ln>
                  <a:noFill/>
                </a:ln>
                <a:solidFill>
                  <a:srgbClr val="000000"/>
                </a:solidFill>
                <a:effectLst/>
                <a:uLnTx/>
                <a:uFillTx/>
                <a:latin typeface="メイリオ"/>
                <a:ea typeface="メイリオ"/>
              </a:rPr>
              <a:t>※v1.10.1</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以降は以下のコマンドです。</a:t>
            </a:r>
            <a:br>
              <a:rPr kumimoji="1" lang="en-US" altLang="ja-JP" sz="1100" b="0" i="0" u="none" strike="noStrike" kern="0" cap="none" spc="0" normalizeH="0" baseline="0" noProof="0" dirty="0">
                <a:ln>
                  <a:noFill/>
                </a:ln>
                <a:solidFill>
                  <a:srgbClr val="000000"/>
                </a:solidFill>
                <a:effectLst/>
                <a:uLnTx/>
                <a:uFillTx/>
                <a:latin typeface="メイリオ"/>
                <a:ea typeface="メイリオ"/>
              </a:rPr>
            </a:br>
            <a:r>
              <a:rPr kumimoji="1" lang="en-US" altLang="ja-JP" sz="14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200" b="0" i="0" u="none" strike="noStrike" kern="0" cap="none" spc="0" normalizeH="0" baseline="0" noProof="0" dirty="0">
                <a:ln>
                  <a:noFill/>
                </a:ln>
                <a:solidFill>
                  <a:srgbClr val="000000"/>
                </a:solidFill>
                <a:effectLst/>
                <a:uLnTx/>
                <a:uFillTx/>
                <a:latin typeface="メイリオ"/>
                <a:ea typeface="メイリオ"/>
              </a:rPr>
              <a:t>curl -OL https://github.com/exastro-suite/it-automation/releases/download/v</a:t>
            </a:r>
            <a:r>
              <a:rPr kumimoji="1" lang="en-US" altLang="ja-JP" sz="1200" b="0" i="0" u="none" strike="noStrike" kern="0" cap="none" spc="0" normalizeH="0" baseline="0" noProof="0" dirty="0">
                <a:ln>
                  <a:noFill/>
                </a:ln>
                <a:solidFill>
                  <a:srgbClr val="FF0000"/>
                </a:solidFill>
                <a:effectLst/>
                <a:uLnTx/>
                <a:uFillTx/>
                <a:latin typeface="メイリオ"/>
                <a:ea typeface="メイリオ"/>
              </a:rPr>
              <a:t>x.x.x_tag</a:t>
            </a:r>
            <a:r>
              <a:rPr kumimoji="1" lang="en-US" altLang="ja-JP" sz="1200" b="0" i="0" u="none" strike="noStrike" kern="0" cap="none" spc="0" normalizeH="0" baseline="0" noProof="0" dirty="0">
                <a:ln>
                  <a:noFill/>
                </a:ln>
                <a:solidFill>
                  <a:srgbClr val="000000"/>
                </a:solidFill>
                <a:effectLst/>
                <a:uLnTx/>
                <a:uFillTx/>
                <a:latin typeface="メイリオ"/>
                <a:ea typeface="メイリオ"/>
              </a:rPr>
              <a:t>/exastro-it-automation-</a:t>
            </a:r>
            <a:r>
              <a:rPr kumimoji="1" lang="en-US" altLang="ja-JP" sz="1200" b="0" i="0" u="none" strike="noStrike" kern="0" cap="none" spc="0" normalizeH="0" baseline="0" noProof="0" dirty="0">
                <a:ln>
                  <a:noFill/>
                </a:ln>
                <a:solidFill>
                  <a:srgbClr val="FF0000"/>
                </a:solidFill>
                <a:effectLst/>
                <a:uLnTx/>
                <a:uFillTx/>
                <a:latin typeface="メイリオ"/>
                <a:ea typeface="メイリオ"/>
              </a:rPr>
              <a:t>x.x.x</a:t>
            </a:r>
            <a:r>
              <a:rPr kumimoji="1" lang="en-US" altLang="ja-JP" sz="1200" b="0" i="0" u="none" strike="noStrike" kern="0" cap="none" spc="0" normalizeH="0" baseline="0" noProof="0" dirty="0">
                <a:ln>
                  <a:noFill/>
                </a:ln>
                <a:solidFill>
                  <a:srgbClr val="000000"/>
                </a:solidFill>
                <a:effectLst/>
                <a:uLnTx/>
                <a:uFillTx/>
                <a:latin typeface="メイリオ"/>
                <a:ea typeface="メイリオ"/>
              </a:rPr>
              <a:t>.tar.gz</a:t>
            </a:r>
            <a:br>
              <a:rPr kumimoji="1" lang="en-US" altLang="ja-JP" sz="1200" b="0" i="0" u="none" strike="noStrike" kern="0" cap="none" spc="0" normalizeH="0" baseline="0" noProof="0" dirty="0">
                <a:ln>
                  <a:noFill/>
                </a:ln>
                <a:solidFill>
                  <a:srgbClr val="000000"/>
                </a:solidFill>
                <a:effectLst/>
                <a:uLnTx/>
                <a:uFillTx/>
                <a:latin typeface="メイリオ"/>
                <a:ea typeface="メイリオ"/>
              </a:rPr>
            </a:br>
            <a:br>
              <a:rPr lang="en-US" altLang="ja-JP" dirty="0"/>
            </a:b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p>
          <a:p>
            <a:pPr marL="180000" lvl="1" indent="0">
              <a:buNone/>
            </a:pPr>
            <a:endParaRPr lang="en-US" altLang="ja-JP" dirty="0"/>
          </a:p>
          <a:p>
            <a:r>
              <a:rPr lang="ja-JP" altLang="en-US" dirty="0"/>
              <a:t>ディレクトリ移動</a:t>
            </a:r>
            <a:endParaRPr lang="en-US" altLang="ja-JP" dirty="0"/>
          </a:p>
          <a:p>
            <a:pPr lvl="1"/>
            <a:r>
              <a:rPr lang="ja-JP" altLang="en-US" dirty="0"/>
              <a:t>バージョンアップ設定を行うアンサーファイルとシェルのあるディレクトリに移動します。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sz="1400" dirty="0"/>
          </a:p>
          <a:p>
            <a:pPr marL="180000" lvl="1" indent="0">
              <a:buNone/>
            </a:pPr>
            <a:endParaRPr lang="en-US" altLang="ja-JP" sz="1400" dirty="0"/>
          </a:p>
          <a:p>
            <a:pPr marL="180000" lvl="1" indent="0">
              <a:buNone/>
            </a:pPr>
            <a:r>
              <a:rPr lang="ja-JP" altLang="en-US" sz="1300" b="0" i="0" dirty="0">
                <a:solidFill>
                  <a:srgbClr val="24292F"/>
                </a:solidFill>
                <a:effectLst/>
                <a:latin typeface="-apple-system"/>
              </a:rPr>
              <a:t>　</a:t>
            </a:r>
            <a:r>
              <a:rPr lang="en-US" altLang="ja-JP" sz="1300" b="0" i="0" dirty="0">
                <a:solidFill>
                  <a:srgbClr val="24292F"/>
                </a:solidFill>
                <a:effectLst/>
                <a:latin typeface="-apple-system"/>
              </a:rPr>
              <a:t>※v1.10.1 </a:t>
            </a:r>
            <a:r>
              <a:rPr lang="ja-JP" altLang="en-US" sz="1300" b="0" i="0" dirty="0">
                <a:solidFill>
                  <a:srgbClr val="24292F"/>
                </a:solidFill>
                <a:effectLst/>
                <a:latin typeface="-apple-system"/>
              </a:rPr>
              <a:t>以降は</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以下のコマンドです。</a:t>
            </a:r>
            <a:br>
              <a:rPr lang="ja-JP" altLang="en-US" dirty="0"/>
            </a:br>
            <a:r>
              <a:rPr lang="ja-JP" altLang="en-US" sz="1400" b="0" i="0" dirty="0">
                <a:solidFill>
                  <a:srgbClr val="24292F"/>
                </a:solidFill>
                <a:effectLst/>
              </a:rPr>
              <a:t>　</a:t>
            </a:r>
            <a:r>
              <a:rPr lang="en-US" altLang="ja-JP" sz="1400" b="0" i="0" dirty="0">
                <a:solidFill>
                  <a:srgbClr val="24292F"/>
                </a:solidFill>
                <a:effectLst/>
              </a:rPr>
              <a:t># cd it-automation-</a:t>
            </a:r>
            <a:r>
              <a:rPr lang="en-US" altLang="ja-JP" sz="1400" b="0" i="0" dirty="0" err="1">
                <a:solidFill>
                  <a:srgbClr val="FF0000"/>
                </a:solidFill>
                <a:effectLst/>
              </a:rPr>
              <a:t>x.x.x_tag</a:t>
            </a:r>
            <a:r>
              <a:rPr lang="en-US" altLang="ja-JP" sz="1400" b="0" i="0" dirty="0">
                <a:solidFill>
                  <a:srgbClr val="24292F"/>
                </a:solidFill>
                <a:effectLst/>
              </a:rPr>
              <a:t>/</a:t>
            </a:r>
            <a:r>
              <a:rPr lang="en-US" altLang="ja-JP" sz="1400" b="0" i="0" dirty="0" err="1">
                <a:solidFill>
                  <a:srgbClr val="24292F"/>
                </a:solidFill>
                <a:effectLst/>
              </a:rPr>
              <a:t>ita_install_package</a:t>
            </a:r>
            <a:r>
              <a:rPr lang="en-US" altLang="ja-JP" sz="1400" b="0" i="0" dirty="0">
                <a:solidFill>
                  <a:srgbClr val="24292F"/>
                </a:solidFill>
                <a:effectLst/>
              </a:rPr>
              <a:t>/</a:t>
            </a:r>
            <a:r>
              <a:rPr lang="en-US" altLang="ja-JP" sz="1400" b="0" i="0" dirty="0" err="1">
                <a:solidFill>
                  <a:srgbClr val="24292F"/>
                </a:solidFill>
                <a:effectLst/>
              </a:rPr>
              <a:t>install_scripts</a:t>
            </a:r>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2/11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のバージョンアップ設定を行うアンサーファイルを事前に作成してください。</a:t>
            </a:r>
          </a:p>
          <a:p>
            <a:pPr lvl="1"/>
            <a:r>
              <a:rPr lang="ja-JP" altLang="en-US" dirty="0"/>
              <a:t>バージョンアップを行う際、ライブラリのインストールを行う場合は「</a:t>
            </a:r>
            <a:r>
              <a:rPr lang="en-US" altLang="ja-JP" dirty="0" err="1"/>
              <a:t>install_mode</a:t>
            </a:r>
            <a:r>
              <a:rPr lang="ja-JP" altLang="en-US" dirty="0"/>
              <a:t>」の値を「</a:t>
            </a:r>
            <a:r>
              <a:rPr lang="en-US" altLang="ja-JP" dirty="0" err="1"/>
              <a:t>Versionup_All</a:t>
            </a:r>
            <a:r>
              <a:rPr lang="ja-JP" altLang="en-US" dirty="0"/>
              <a:t>」に、ライブラリのインストールを行わない場合は「</a:t>
            </a:r>
            <a:r>
              <a:rPr lang="en-US" altLang="ja-JP" dirty="0" err="1"/>
              <a:t>Versionup_ITA</a:t>
            </a:r>
            <a:r>
              <a:rPr lang="ja-JP" altLang="en-US" dirty="0"/>
              <a:t>」にしてください。</a:t>
            </a:r>
            <a:endParaRPr lang="en-US" altLang="ja-JP" dirty="0"/>
          </a:p>
          <a:p>
            <a:pPr lvl="1"/>
            <a:r>
              <a:rPr lang="ja-JP" altLang="en-US" dirty="0"/>
              <a:t>バージョンアップに使用する項目は「</a:t>
            </a:r>
            <a:r>
              <a:rPr lang="en-US" altLang="ja-JP" dirty="0" err="1"/>
              <a:t>install_mode</a:t>
            </a:r>
            <a:r>
              <a:rPr lang="ja-JP" altLang="en-US" dirty="0"/>
              <a:t>」と「</a:t>
            </a:r>
            <a:r>
              <a:rPr lang="en-US" altLang="ja-JP" kern="100" dirty="0" err="1"/>
              <a:t>ita_directory</a:t>
            </a:r>
            <a:r>
              <a:rPr lang="ja-JP" altLang="en-US"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kern="100" dirty="0">
                <a:latin typeface="+mn-ea"/>
                <a:cs typeface="Times New Roman" panose="02020603050405020304" pitchFamily="18" charset="0"/>
              </a:rPr>
              <a:t>になります。　</a:t>
            </a:r>
            <a:r>
              <a:rPr lang="ja-JP" altLang="en-US" dirty="0"/>
              <a:t>その他の項目は使用いたしません。</a:t>
            </a: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57794149"/>
              </p:ext>
            </p:extLst>
          </p:nvPr>
        </p:nvGraphicFramePr>
        <p:xfrm>
          <a:off x="538952" y="2845207"/>
          <a:ext cx="8065121" cy="3590838"/>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648090">
                  <a:extLst>
                    <a:ext uri="{9D8B030D-6E8A-4147-A177-3AD203B41FA5}">
                      <a16:colId xmlns:a16="http://schemas.microsoft.com/office/drawing/2014/main" val="20001"/>
                    </a:ext>
                  </a:extLst>
                </a:gridCol>
                <a:gridCol w="1296180">
                  <a:extLst>
                    <a:ext uri="{9D8B030D-6E8A-4147-A177-3AD203B41FA5}">
                      <a16:colId xmlns:a16="http://schemas.microsoft.com/office/drawing/2014/main" val="20002"/>
                    </a:ext>
                  </a:extLst>
                </a:gridCol>
                <a:gridCol w="4680651">
                  <a:extLst>
                    <a:ext uri="{9D8B030D-6E8A-4147-A177-3AD203B41FA5}">
                      <a16:colId xmlns:a16="http://schemas.microsoft.com/office/drawing/2014/main" val="20003"/>
                    </a:ext>
                  </a:extLst>
                </a:gridCol>
              </a:tblGrid>
              <a:tr h="331911">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841678">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ja-JP" altLang="ja-JP" sz="8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444281">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2214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err="1">
                          <a:effectLst/>
                          <a:latin typeface="+mn-lt"/>
                          <a:ea typeface="+mn-ea"/>
                          <a:cs typeface="+mn-cs"/>
                        </a:rPr>
                        <a:t>ー</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36442">
                <a:tc>
                  <a:txBody>
                    <a:bodyPr/>
                    <a:lstStyle/>
                    <a:p>
                      <a:pPr algn="just">
                        <a:lnSpc>
                          <a:spcPct val="150000"/>
                        </a:lnSpc>
                        <a:spcAft>
                          <a:spcPts val="0"/>
                        </a:spcAft>
                      </a:pPr>
                      <a:r>
                        <a:rPr lang="en-US" sz="1000" kern="100" dirty="0">
                          <a:effectLst/>
                        </a:rPr>
                        <a:t>ita_os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err="1">
                          <a:effectLst/>
                          <a:latin typeface="+mn-lt"/>
                          <a:ea typeface="+mn-ea"/>
                          <a:cs typeface="+mn-cs"/>
                        </a:rPr>
                        <a:t>ー</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RHEL7</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sz="1000" kern="100" dirty="0">
                          <a:effectLst/>
                        </a:rPr>
                        <a:t>の</a:t>
                      </a:r>
                      <a:r>
                        <a:rPr lang="en-US" sz="1000" kern="100" dirty="0">
                          <a:effectLst/>
                        </a:rPr>
                        <a:t>OS</a:t>
                      </a:r>
                      <a:r>
                        <a:rPr lang="en-US" sz="800" kern="100" dirty="0">
                          <a:effectLst/>
                        </a:rPr>
                        <a:t>(RHEL7 </a:t>
                      </a:r>
                      <a:r>
                        <a:rPr lang="ja-JP" sz="800" kern="100" dirty="0">
                          <a:effectLst/>
                        </a:rPr>
                        <a:t>系の場合は</a:t>
                      </a:r>
                      <a:r>
                        <a:rPr lang="en-US" sz="800" kern="100" dirty="0">
                          <a:effectLst/>
                        </a:rPr>
                        <a:t>(RHEL7)/ RHEL8 </a:t>
                      </a:r>
                      <a:r>
                        <a:rPr lang="ja-JP" sz="800" kern="100" dirty="0">
                          <a:effectLst/>
                        </a:rPr>
                        <a:t>系の場合は</a:t>
                      </a:r>
                      <a:r>
                        <a:rPr lang="en-US" sz="800" kern="100" dirty="0">
                          <a:effectLst/>
                        </a:rPr>
                        <a:t>(RHEL8))</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221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a:effectLst/>
                          <a:latin typeface="+mn-lt"/>
                          <a:ea typeface="ＭＳ 明朝" panose="02020609040205080304" pitchFamily="17" charset="-128"/>
                          <a:cs typeface="Times New Roman" panose="02020603050405020304" pitchFamily="18" charset="0"/>
                        </a:rPr>
                        <a:t>exastro</a:t>
                      </a:r>
                      <a:r>
                        <a:rPr lang="en-US" altLang="ja-JP" sz="900" kern="100" dirty="0">
                          <a:effectLst/>
                          <a:latin typeface="+mn-lt"/>
                          <a:ea typeface="ＭＳ 明朝" panose="02020609040205080304" pitchFamily="17" charset="-128"/>
                          <a:cs typeface="Times New Roman" panose="02020603050405020304" pitchFamily="18" charset="0"/>
                        </a:rPr>
                        <a:t>-it-</a:t>
                      </a:r>
                      <a:r>
                        <a:rPr lang="en-US" altLang="ja-JP" sz="900" kern="100" dirty="0" err="1">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ITA</a:t>
                      </a:r>
                      <a:r>
                        <a:rPr lang="ja-JP" altLang="en-US" sz="1000" kern="100" dirty="0">
                          <a:effectLst/>
                          <a:latin typeface="+mn-ea"/>
                          <a:ea typeface="+mn-ea"/>
                          <a:cs typeface="Times New Roman" panose="02020603050405020304" pitchFamily="18" charset="0"/>
                        </a:rPr>
                        <a:t>のドメイン名の指定</a:t>
                      </a:r>
                      <a:r>
                        <a:rPr lang="ja-JP" altLang="en-US" sz="900" kern="100" dirty="0">
                          <a:effectLst/>
                          <a:latin typeface="+mn-ea"/>
                          <a:ea typeface="+mn-ea"/>
                          <a:cs typeface="Times New Roman" panose="02020603050405020304" pitchFamily="18" charset="0"/>
                        </a:rPr>
                        <a:t>（</a:t>
                      </a:r>
                      <a:r>
                        <a:rPr lang="en-US" altLang="ja-JP" sz="900" kern="100" dirty="0">
                          <a:effectLst/>
                          <a:latin typeface="+mn-ea"/>
                          <a:ea typeface="+mn-ea"/>
                          <a:cs typeface="Times New Roman" panose="02020603050405020304" pitchFamily="18" charset="0"/>
                        </a:rPr>
                        <a:t>ITA</a:t>
                      </a:r>
                      <a:r>
                        <a:rPr lang="ja-JP" altLang="en-US" sz="900" kern="100" dirty="0">
                          <a:effectLst/>
                          <a:latin typeface="+mn-ea"/>
                          <a:ea typeface="+mn-ea"/>
                          <a:cs typeface="Times New Roman" panose="02020603050405020304" pitchFamily="18" charset="0"/>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42062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err="1">
                          <a:effectLst/>
                          <a:latin typeface="+mn-ea"/>
                          <a:ea typeface="+mn-ea"/>
                          <a:cs typeface="Times New Roman" panose="02020603050405020304" pitchFamily="18" charset="0"/>
                        </a:rPr>
                        <a:t>certificate_path</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ユーザ指定の</a:t>
                      </a:r>
                      <a:r>
                        <a:rPr lang="en-US" altLang="ja-JP" sz="1000" kern="100" dirty="0">
                          <a:effectLst/>
                          <a:latin typeface="+mn-ea"/>
                          <a:ea typeface="+mn-ea"/>
                          <a:cs typeface="Times New Roman" panose="02020603050405020304" pitchFamily="18" charset="0"/>
                        </a:rPr>
                        <a:t>SSL</a:t>
                      </a:r>
                      <a:r>
                        <a:rPr lang="ja-JP" altLang="en-US" sz="1000" kern="100" dirty="0">
                          <a:effectLst/>
                          <a:latin typeface="+mn-ea"/>
                          <a:ea typeface="+mn-ea"/>
                          <a:cs typeface="Times New Roman" panose="02020603050405020304" pitchFamily="18" charset="0"/>
                        </a:rPr>
                        <a:t>サーバ証明書に使用するファイルのファイルパスを指定</a:t>
                      </a:r>
                      <a:endParaRPr lang="en-US" altLang="ja-JP" sz="1000" kern="100" dirty="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（ユーザ指定の</a:t>
                      </a:r>
                      <a:r>
                        <a:rPr lang="en-US" altLang="ja-JP" sz="900" kern="100" dirty="0">
                          <a:effectLst/>
                          <a:latin typeface="+mn-ea"/>
                          <a:ea typeface="+mn-ea"/>
                          <a:cs typeface="Times New Roman" panose="02020603050405020304" pitchFamily="18" charset="0"/>
                        </a:rPr>
                        <a:t>SSL</a:t>
                      </a:r>
                      <a:r>
                        <a:rPr lang="ja-JP" altLang="en-US" sz="900" kern="100" dirty="0">
                          <a:effectLst/>
                          <a:latin typeface="+mn-ea"/>
                          <a:ea typeface="+mn-ea"/>
                          <a:cs typeface="Times New Roman" panose="02020603050405020304" pitchFamily="18" charset="0"/>
                        </a:rPr>
                        <a:t>証明書使用時のみ入力。絶対パスで指定してください。）</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5"/>
                  </a:ext>
                </a:extLst>
              </a:tr>
              <a:tr h="34709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err="1">
                          <a:effectLst/>
                          <a:latin typeface="+mn-ea"/>
                          <a:ea typeface="+mn-ea"/>
                          <a:cs typeface="Times New Roman" panose="02020603050405020304" pitchFamily="18" charset="0"/>
                        </a:rPr>
                        <a:t>private_key_path</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ユーザ指定の</a:t>
                      </a:r>
                      <a:r>
                        <a:rPr lang="en-US" altLang="ja-JP" sz="1000" kern="100" dirty="0">
                          <a:effectLst/>
                          <a:latin typeface="+mn-ea"/>
                          <a:ea typeface="+mn-ea"/>
                          <a:cs typeface="Times New Roman" panose="02020603050405020304" pitchFamily="18" charset="0"/>
                        </a:rPr>
                        <a:t>SSL</a:t>
                      </a:r>
                      <a:r>
                        <a:rPr lang="ja-JP" altLang="en-US" sz="1000" kern="100" dirty="0">
                          <a:effectLst/>
                          <a:latin typeface="+mn-ea"/>
                          <a:ea typeface="+mn-ea"/>
                          <a:cs typeface="Times New Roman" panose="02020603050405020304" pitchFamily="18" charset="0"/>
                        </a:rPr>
                        <a:t>秘密鍵に使用するファイルのファイルパスを指定</a:t>
                      </a:r>
                      <a:endParaRPr lang="en-US" altLang="ja-JP" sz="1000" kern="100" dirty="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（ユーザ指定の</a:t>
                      </a:r>
                      <a:r>
                        <a:rPr lang="en-US" altLang="ja-JP" sz="900" kern="100" dirty="0">
                          <a:effectLst/>
                          <a:latin typeface="+mn-ea"/>
                          <a:ea typeface="+mn-ea"/>
                          <a:cs typeface="Times New Roman" panose="02020603050405020304" pitchFamily="18" charset="0"/>
                        </a:rPr>
                        <a:t>SSL</a:t>
                      </a:r>
                      <a:r>
                        <a:rPr lang="ja-JP" altLang="en-US" sz="900" kern="100" dirty="0">
                          <a:effectLst/>
                          <a:latin typeface="+mn-ea"/>
                          <a:ea typeface="+mn-ea"/>
                          <a:cs typeface="Times New Roman" panose="02020603050405020304" pitchFamily="18" charset="0"/>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bl>
          </a:graphicData>
        </a:graphic>
      </p:graphicFrame>
      <p:grpSp>
        <p:nvGrpSpPr>
          <p:cNvPr id="7" name="グループ化 6"/>
          <p:cNvGrpSpPr/>
          <p:nvPr/>
        </p:nvGrpSpPr>
        <p:grpSpPr>
          <a:xfrm>
            <a:off x="216680" y="4964961"/>
            <a:ext cx="8746833" cy="429491"/>
            <a:chOff x="213569" y="5291623"/>
            <a:chExt cx="8746833" cy="351267"/>
          </a:xfrm>
        </p:grpSpPr>
        <p:sp>
          <p:nvSpPr>
            <p:cNvPr id="8" name="フリーフォーム 7"/>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
        <p:nvSpPr>
          <p:cNvPr id="6" name="テキスト ボックス 5"/>
          <p:cNvSpPr txBox="1"/>
          <p:nvPr/>
        </p:nvSpPr>
        <p:spPr>
          <a:xfrm>
            <a:off x="321678" y="4773259"/>
            <a:ext cx="8605830" cy="1686391"/>
          </a:xfrm>
          <a:prstGeom prst="rect">
            <a:avLst/>
          </a:prstGeom>
          <a:solidFill>
            <a:schemeClr val="bg1">
              <a:lumMod val="65000"/>
              <a:alpha val="66000"/>
            </a:schemeClr>
          </a:solidFill>
        </p:spPr>
        <p:txBody>
          <a:bodyPr wrap="square" rtlCol="0" anchor="ctr">
            <a:noAutofit/>
          </a:bodyPr>
          <a:lstStyle/>
          <a:p>
            <a:pPr algn="ctr"/>
            <a:r>
              <a:rPr lang="ja-JP" altLang="en-US" sz="2000" b="1" dirty="0">
                <a:solidFill>
                  <a:srgbClr val="FF0000"/>
                </a:solidFill>
              </a:rPr>
              <a:t>バージョンアップでは使用しません</a:t>
            </a:r>
            <a:endParaRPr kumimoji="1" lang="ja-JP" altLang="en-US" sz="2000" b="1" dirty="0">
              <a:solidFill>
                <a:srgbClr val="FF0000"/>
              </a:solidFill>
            </a:endParaRPr>
          </a:p>
        </p:txBody>
      </p:sp>
    </p:spTree>
    <p:extLst>
      <p:ext uri="{BB962C8B-B14F-4D97-AF65-F5344CB8AC3E}">
        <p14:creationId xmlns:p14="http://schemas.microsoft.com/office/powerpoint/2010/main" val="136299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3/11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より、インストーラー起動時に実行するシェルが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」の値によって、インストーラーの動作が分岐します。バージョンアップ時には以下のいずれかの値を入力します。</a:t>
            </a:r>
            <a:br>
              <a:rPr lang="en-US" altLang="ja-JP" dirty="0"/>
            </a:b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marL="180000" lvl="1" indent="0">
              <a:buNone/>
            </a:pPr>
            <a:endParaRPr lang="en-US" altLang="ja-JP" dirty="0"/>
          </a:p>
          <a:p>
            <a:pPr lvl="1"/>
            <a:r>
              <a:rPr lang="ja-JP" altLang="en-US" dirty="0"/>
              <a:t>オンライン環境でライブラリを自動でインストールする場合は、 「</a:t>
            </a:r>
            <a:r>
              <a:rPr lang="en-US" altLang="ja-JP" dirty="0" err="1"/>
              <a:t>install_mode</a:t>
            </a:r>
            <a:r>
              <a:rPr lang="ja-JP" altLang="en-US" dirty="0"/>
              <a:t>」 を「</a:t>
            </a:r>
            <a:r>
              <a:rPr lang="en-US" altLang="ja-JP" dirty="0" err="1"/>
              <a:t>Versionup_All</a:t>
            </a:r>
            <a:r>
              <a:rPr lang="ja-JP" altLang="en-US" dirty="0"/>
              <a:t>」を、オフライン環境、またはライブラリを自動でインストールしない場合は、「</a:t>
            </a:r>
            <a:r>
              <a:rPr lang="en-US" altLang="ja-JP" dirty="0" err="1"/>
              <a:t>Versionup_ITA</a:t>
            </a:r>
            <a:r>
              <a:rPr lang="ja-JP" altLang="en-US" dirty="0"/>
              <a:t>」を入力してください。</a:t>
            </a:r>
            <a:endParaRPr lang="en-US" altLang="ja-JP" dirty="0"/>
          </a:p>
        </p:txBody>
      </p:sp>
    </p:spTree>
    <p:extLst>
      <p:ext uri="{BB962C8B-B14F-4D97-AF65-F5344CB8AC3E}">
        <p14:creationId xmlns:p14="http://schemas.microsoft.com/office/powerpoint/2010/main" val="25300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4/11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412000" y="1628750"/>
            <a:ext cx="4320000" cy="482443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6987349" y="1882262"/>
            <a:ext cx="2021953" cy="1565739"/>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バージョンアップで使用する項目は「</a:t>
            </a:r>
            <a:r>
              <a:rPr lang="en-US" altLang="ja-JP" sz="1200" b="1" dirty="0" err="1">
                <a:solidFill>
                  <a:srgbClr val="FF0000"/>
                </a:solidFill>
                <a:latin typeface="+mn-ea"/>
              </a:rPr>
              <a:t>install_mode</a:t>
            </a:r>
            <a:r>
              <a:rPr lang="ja-JP" altLang="en-US" sz="1200" b="1" dirty="0">
                <a:solidFill>
                  <a:srgbClr val="FF0000"/>
                </a:solidFill>
                <a:latin typeface="+mn-ea"/>
              </a:rPr>
              <a:t>」と「</a:t>
            </a:r>
            <a:r>
              <a:rPr lang="en-US" altLang="ja-JP" sz="1200" b="1" dirty="0" err="1">
                <a:solidFill>
                  <a:srgbClr val="FF0000"/>
                </a:solidFill>
                <a:latin typeface="+mn-ea"/>
              </a:rPr>
              <a:t>ita_directory</a:t>
            </a:r>
            <a:r>
              <a:rPr lang="ja-JP" altLang="en-US" sz="1200" b="1" dirty="0">
                <a:solidFill>
                  <a:srgbClr val="FF0000"/>
                </a:solidFill>
                <a:latin typeface="+mn-ea"/>
              </a:rPr>
              <a:t>」になります。</a:t>
            </a:r>
            <a:endParaRPr lang="en-US" altLang="ja-JP" sz="1200" b="1" dirty="0">
              <a:solidFill>
                <a:srgbClr val="FF0000"/>
              </a:solidFill>
              <a:latin typeface="+mn-ea"/>
            </a:endParaRPr>
          </a:p>
          <a:p>
            <a:pPr algn="ctr"/>
            <a:r>
              <a:rPr lang="ja-JP" altLang="en-US" sz="1200" b="1" dirty="0">
                <a:solidFill>
                  <a:srgbClr val="FF0000"/>
                </a:solidFill>
                <a:latin typeface="+mn-ea"/>
              </a:rPr>
              <a:t>その他の項目は使用いたしません。</a:t>
            </a:r>
            <a:endParaRPr lang="en-US" altLang="ja-JP" sz="1100" b="1" dirty="0">
              <a:solidFill>
                <a:srgbClr val="FF0000"/>
              </a:solidFill>
              <a:latin typeface="+mn-ea"/>
            </a:endParaRPr>
          </a:p>
        </p:txBody>
      </p:sp>
      <p:grpSp>
        <p:nvGrpSpPr>
          <p:cNvPr id="7" name="グループ化 6"/>
          <p:cNvGrpSpPr/>
          <p:nvPr/>
        </p:nvGrpSpPr>
        <p:grpSpPr>
          <a:xfrm>
            <a:off x="6765354" y="1628750"/>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0" name="正方形/長方形 9"/>
          <p:cNvSpPr/>
          <p:nvPr/>
        </p:nvSpPr>
        <p:spPr>
          <a:xfrm>
            <a:off x="2456814" y="1628749"/>
            <a:ext cx="3954092" cy="256350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444260" y="2339905"/>
            <a:ext cx="472644"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 name="グループ化 15"/>
          <p:cNvGrpSpPr/>
          <p:nvPr/>
        </p:nvGrpSpPr>
        <p:grpSpPr>
          <a:xfrm>
            <a:off x="2037281" y="4514932"/>
            <a:ext cx="5068464" cy="538526"/>
            <a:chOff x="213569" y="5291623"/>
            <a:chExt cx="8746833" cy="351267"/>
          </a:xfrm>
        </p:grpSpPr>
        <p:sp>
          <p:nvSpPr>
            <p:cNvPr id="17" name="フリーフォーム 16"/>
            <p:cNvSpPr/>
            <p:nvPr/>
          </p:nvSpPr>
          <p:spPr bwMode="auto">
            <a:xfrm>
              <a:off x="254634" y="5315226"/>
              <a:ext cx="8633758" cy="175691"/>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
        <p:nvSpPr>
          <p:cNvPr id="15" name="角丸四角形 14"/>
          <p:cNvSpPr/>
          <p:nvPr/>
        </p:nvSpPr>
        <p:spPr bwMode="auto">
          <a:xfrm>
            <a:off x="7020920" y="5175075"/>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20" name="グループ化 19"/>
          <p:cNvGrpSpPr/>
          <p:nvPr/>
        </p:nvGrpSpPr>
        <p:grpSpPr>
          <a:xfrm>
            <a:off x="6765354" y="4921563"/>
            <a:ext cx="565503" cy="549789"/>
            <a:chOff x="162795" y="3812178"/>
            <a:chExt cx="565503" cy="549789"/>
          </a:xfrm>
        </p:grpSpPr>
        <p:sp>
          <p:nvSpPr>
            <p:cNvPr id="21"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22" name="テキスト ボックス 21"/>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5/11</a:t>
            </a:r>
            <a:r>
              <a:rPr lang="ja-JP" altLang="en-US" dirty="0"/>
              <a:t>）</a:t>
            </a:r>
            <a:endParaRPr kumimoji="1" lang="ja-JP" altLang="en-US" dirty="0"/>
          </a:p>
        </p:txBody>
      </p:sp>
      <p:sp>
        <p:nvSpPr>
          <p:cNvPr id="3" name="コンテンツ プレースホルダー 2"/>
          <p:cNvSpPr>
            <a:spLocks noGrp="1"/>
          </p:cNvSpPr>
          <p:nvPr>
            <p:ph sz="quarter" idx="10"/>
          </p:nvPr>
        </p:nvSpPr>
        <p:spPr>
          <a:xfrm>
            <a:off x="72133" y="836712"/>
            <a:ext cx="8964487" cy="5616476"/>
          </a:xfrm>
        </p:spPr>
        <p:txBody>
          <a:bodyPr rIns="0">
            <a:normAutofit lnSpcReduction="10000"/>
          </a:bodyPr>
          <a:lstStyle/>
          <a:p>
            <a:r>
              <a:rPr lang="en-US" altLang="ja-JP" dirty="0"/>
              <a:t>ITA</a:t>
            </a:r>
            <a:r>
              <a:rPr lang="ja-JP" altLang="en-US" dirty="0"/>
              <a:t>インストーラー（バージョンアップ）実行</a:t>
            </a:r>
            <a:endParaRPr lang="en-US" altLang="ja-JP" dirty="0"/>
          </a:p>
          <a:p>
            <a:pPr lvl="1"/>
            <a:r>
              <a:rPr lang="ja-JP" altLang="en-US" dirty="0"/>
              <a:t>以下のコマンドで、</a:t>
            </a:r>
            <a:r>
              <a:rPr lang="en-US" altLang="ja-JP" dirty="0"/>
              <a:t> ITA</a:t>
            </a:r>
            <a:r>
              <a:rPr lang="ja-JP" altLang="en-US" dirty="0"/>
              <a:t>インストーラー（バージョンアップ）を実行します。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lvl="1"/>
            <a:r>
              <a:rPr lang="ja-JP" altLang="en-US" dirty="0"/>
              <a:t>アンサーファイル（</a:t>
            </a:r>
            <a:r>
              <a:rPr lang="en-US" altLang="ja-JP" dirty="0"/>
              <a:t>ita_answers.txt</a:t>
            </a:r>
            <a:r>
              <a:rPr lang="ja-JP" altLang="en-US" dirty="0"/>
              <a:t>）の「</a:t>
            </a:r>
            <a:r>
              <a:rPr lang="en-US" altLang="ja-JP" dirty="0" err="1"/>
              <a:t>install_mode</a:t>
            </a:r>
            <a:r>
              <a:rPr lang="ja-JP" altLang="en-US" dirty="0"/>
              <a:t>」が「</a:t>
            </a:r>
            <a:r>
              <a:rPr lang="en-US" altLang="ja-JP" dirty="0" err="1"/>
              <a:t>Versionup_All</a:t>
            </a:r>
            <a:r>
              <a:rPr lang="ja-JP" altLang="en-US" dirty="0"/>
              <a:t>」の場合は、処理の途中でライブラリが自動でインストールされます。</a:t>
            </a:r>
            <a:br>
              <a:rPr lang="en-US" altLang="ja-JP" dirty="0"/>
            </a:br>
            <a:r>
              <a:rPr lang="ja-JP" altLang="en-US" dirty="0"/>
              <a:t>バージョンごとにインストールされるライブラリは次ページを参照してください。</a:t>
            </a:r>
            <a:endParaRPr lang="en-US" altLang="ja-JP" dirty="0"/>
          </a:p>
          <a:p>
            <a:pPr marL="360000" lvl="2" indent="0">
              <a:buNone/>
            </a:pPr>
            <a:endParaRPr lang="en-US" altLang="ja-JP" dirty="0"/>
          </a:p>
          <a:p>
            <a:r>
              <a:rPr lang="ja-JP" altLang="en-US" dirty="0"/>
              <a:t>処理の確認</a:t>
            </a:r>
          </a:p>
          <a:p>
            <a:pPr lvl="1"/>
            <a:r>
              <a:rPr lang="ja-JP" altLang="en-US" dirty="0"/>
              <a:t>正常に終了すると、取得した資材のバージョンに上げることができます。</a:t>
            </a:r>
            <a:endParaRPr lang="en-US" altLang="ja-JP" dirty="0"/>
          </a:p>
          <a:p>
            <a:pPr lvl="1"/>
            <a:r>
              <a:rPr lang="ja-JP" altLang="en-US" dirty="0"/>
              <a:t>バージョンアップツールを実行すると</a:t>
            </a:r>
            <a:r>
              <a:rPr lang="en-US" altLang="ja-JP" dirty="0"/>
              <a:t>ita_version_up.log</a:t>
            </a:r>
            <a:r>
              <a:rPr lang="ja-JP" altLang="en-US" dirty="0"/>
              <a:t>に処理内容が出力されます。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p>
          <a:p>
            <a:pPr marL="180000" lvl="1" indent="0">
              <a:buNone/>
            </a:pPr>
            <a:endParaRPr lang="en-US" altLang="ja-JP" sz="1400" dirty="0"/>
          </a:p>
          <a:p>
            <a:pPr marL="180000" lvl="1">
              <a:buFont typeface="Arial" panose="020B0604020202020204" pitchFamily="34" charset="0"/>
              <a:buChar char="▌"/>
            </a:pPr>
            <a:r>
              <a:rPr lang="ja-JP" altLang="en-US" sz="2000" dirty="0">
                <a:cs typeface="+mn-cs"/>
              </a:rPr>
              <a:t>終了ステータスについて</a:t>
            </a:r>
            <a:endParaRPr lang="en-US" altLang="ja-JP" sz="2000" dirty="0">
              <a:cs typeface="+mn-cs"/>
            </a:endParaRPr>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6/11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バージョンアップ時にインストールされるライブラリ一覧</a:t>
            </a:r>
            <a:endParaRPr lang="en-US" altLang="ja-JP" dirty="0"/>
          </a:p>
          <a:p>
            <a:pPr lvl="1"/>
            <a:r>
              <a:rPr lang="ja-JP" altLang="en-US" sz="1400" dirty="0"/>
              <a:t>アンサーファイル（</a:t>
            </a:r>
            <a:r>
              <a:rPr lang="en-US" altLang="ja-JP" sz="1400" dirty="0"/>
              <a:t>ita_answers.txt</a:t>
            </a:r>
            <a:r>
              <a:rPr lang="ja-JP" altLang="en-US" sz="1400" dirty="0"/>
              <a:t>）の「</a:t>
            </a:r>
            <a:r>
              <a:rPr lang="en-US" altLang="ja-JP" sz="1400" dirty="0" err="1"/>
              <a:t>install_mode</a:t>
            </a:r>
            <a:r>
              <a:rPr lang="ja-JP" altLang="en-US" sz="1400" dirty="0"/>
              <a:t>」に「</a:t>
            </a:r>
            <a:r>
              <a:rPr lang="en-US" altLang="ja-JP" sz="1400" dirty="0" err="1"/>
              <a:t>Versionup_All</a:t>
            </a:r>
            <a:r>
              <a:rPr lang="ja-JP" altLang="en-US" sz="1400" dirty="0"/>
              <a:t>」を入力した場合は、インストール済のドライバに応じて以下のライブラリが自動でインストールされます。</a:t>
            </a:r>
            <a:br>
              <a:rPr lang="en-US" altLang="ja-JP" sz="1400" dirty="0"/>
            </a:br>
            <a:r>
              <a:rPr lang="ja-JP" altLang="en-US" sz="1400" dirty="0"/>
              <a:t>「</a:t>
            </a:r>
            <a:r>
              <a:rPr lang="en-US" altLang="ja-JP" sz="1400" dirty="0" err="1"/>
              <a:t>VersionUP_ITA</a:t>
            </a:r>
            <a:r>
              <a:rPr lang="ja-JP" altLang="en-US" sz="1400" dirty="0"/>
              <a:t>」を入力した場合は、手動でライブラリのインストールを実施してください。</a:t>
            </a:r>
            <a:endParaRPr lang="en-US" altLang="ja-JP" sz="1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655430068"/>
              </p:ext>
            </p:extLst>
          </p:nvPr>
        </p:nvGraphicFramePr>
        <p:xfrm>
          <a:off x="179512" y="2204830"/>
          <a:ext cx="8819131" cy="3804633"/>
        </p:xfrm>
        <a:graphic>
          <a:graphicData uri="http://schemas.openxmlformats.org/drawingml/2006/table">
            <a:tbl>
              <a:tblPr firstRow="1" firstCol="1" bandRow="1">
                <a:tableStyleId>{93296810-A885-4BE3-A3E7-6D5BEEA58F35}</a:tableStyleId>
              </a:tblPr>
              <a:tblGrid>
                <a:gridCol w="936130">
                  <a:extLst>
                    <a:ext uri="{9D8B030D-6E8A-4147-A177-3AD203B41FA5}">
                      <a16:colId xmlns:a16="http://schemas.microsoft.com/office/drawing/2014/main" val="20000"/>
                    </a:ext>
                  </a:extLst>
                </a:gridCol>
                <a:gridCol w="1115060">
                  <a:extLst>
                    <a:ext uri="{9D8B030D-6E8A-4147-A177-3AD203B41FA5}">
                      <a16:colId xmlns:a16="http://schemas.microsoft.com/office/drawing/2014/main" val="152993547"/>
                    </a:ext>
                  </a:extLst>
                </a:gridCol>
                <a:gridCol w="1035050">
                  <a:extLst>
                    <a:ext uri="{9D8B030D-6E8A-4147-A177-3AD203B41FA5}">
                      <a16:colId xmlns:a16="http://schemas.microsoft.com/office/drawing/2014/main" val="20001"/>
                    </a:ext>
                  </a:extLst>
                </a:gridCol>
                <a:gridCol w="1798511">
                  <a:extLst>
                    <a:ext uri="{9D8B030D-6E8A-4147-A177-3AD203B41FA5}">
                      <a16:colId xmlns:a16="http://schemas.microsoft.com/office/drawing/2014/main" val="20002"/>
                    </a:ext>
                  </a:extLst>
                </a:gridCol>
                <a:gridCol w="549910">
                  <a:extLst>
                    <a:ext uri="{9D8B030D-6E8A-4147-A177-3AD203B41FA5}">
                      <a16:colId xmlns:a16="http://schemas.microsoft.com/office/drawing/2014/main" val="2782429275"/>
                    </a:ext>
                  </a:extLst>
                </a:gridCol>
                <a:gridCol w="3384470">
                  <a:extLst>
                    <a:ext uri="{9D8B030D-6E8A-4147-A177-3AD203B41FA5}">
                      <a16:colId xmlns:a16="http://schemas.microsoft.com/office/drawing/2014/main" val="1389011001"/>
                    </a:ext>
                  </a:extLst>
                </a:gridCol>
              </a:tblGrid>
              <a:tr h="410730">
                <a:tc>
                  <a:txBody>
                    <a:bodyPr/>
                    <a:lstStyle/>
                    <a:p>
                      <a:pPr algn="ctr">
                        <a:spcAft>
                          <a:spcPts val="0"/>
                        </a:spcAft>
                      </a:pPr>
                      <a:r>
                        <a:rPr lang="ja-JP" altLang="en-US" sz="1050" kern="100" dirty="0">
                          <a:effectLst/>
                        </a:rPr>
                        <a:t>バージョン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0" dirty="0">
                          <a:effectLst/>
                        </a:rPr>
                        <a:t>インストール済</a:t>
                      </a:r>
                      <a:endParaRPr lang="en-US" altLang="ja-JP" sz="1050" kern="0" dirty="0">
                        <a:effectLst/>
                      </a:endParaRPr>
                    </a:p>
                    <a:p>
                      <a:pPr algn="ctr">
                        <a:spcAft>
                          <a:spcPts val="0"/>
                        </a:spcAft>
                      </a:pPr>
                      <a:r>
                        <a:rPr lang="ja-JP" altLang="en-US" sz="1050" kern="0" dirty="0">
                          <a:effectLst/>
                        </a:rPr>
                        <a:t>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1050" kern="0" dirty="0">
                          <a:effectLst/>
                        </a:rPr>
                        <a:t>ライブラリ</a:t>
                      </a:r>
                      <a:r>
                        <a:rPr lang="ja-JP" altLang="en-US" sz="1050" kern="0" dirty="0">
                          <a:effectLst/>
                        </a:rPr>
                        <a:t>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インストールコマンド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必須</a:t>
                      </a:r>
                      <a:endParaRPr lang="en-US" altLang="ja-JP"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用途</a:t>
                      </a:r>
                      <a:endParaRPr lang="ja-JP" altLang="ja-JP"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68393">
                <a:tc rowSpan="7">
                  <a:txBody>
                    <a:bodyPr/>
                    <a:lstStyle/>
                    <a:p>
                      <a:pPr algn="just">
                        <a:spcAft>
                          <a:spcPts val="0"/>
                        </a:spcAft>
                      </a:pPr>
                      <a:r>
                        <a:rPr lang="en-US" sz="1000" kern="0" dirty="0">
                          <a:effectLst/>
                        </a:rPr>
                        <a:t>1.5.0</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5">
                  <a:txBody>
                    <a:bodyPr/>
                    <a:lstStyle/>
                    <a:p>
                      <a:pPr algn="just">
                        <a:spcAft>
                          <a:spcPts val="0"/>
                        </a:spcAft>
                      </a:pPr>
                      <a:r>
                        <a:rPr lang="en-US" altLang="ja-JP" sz="1050" kern="100" dirty="0" err="1">
                          <a:effectLst/>
                        </a:rPr>
                        <a:t>ita_base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php-devel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yum install –y </a:t>
                      </a:r>
                      <a:r>
                        <a:rPr lang="en-US" sz="1050" kern="100" dirty="0" err="1">
                          <a:effectLst/>
                        </a:rPr>
                        <a:t>php-devel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ja-JP" altLang="en-US" sz="1050" kern="100" dirty="0">
                          <a:effectLst/>
                        </a:rPr>
                        <a:t>〇</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a:effectLst/>
                        </a:rPr>
                        <a:t>YAML</a:t>
                      </a:r>
                      <a:r>
                        <a:rPr lang="ja-JP" altLang="en-US" sz="1050" kern="100" dirty="0">
                          <a:effectLst/>
                        </a:rPr>
                        <a:t>解析ライブラリ</a:t>
                      </a:r>
                      <a:r>
                        <a:rPr lang="en-US" altLang="ja-JP" sz="1050" kern="100" dirty="0">
                          <a:effectLst/>
                        </a:rPr>
                        <a:t>(</a:t>
                      </a:r>
                      <a:r>
                        <a:rPr lang="en-US" altLang="ja-JP" sz="1050" kern="100" dirty="0" err="1">
                          <a:effectLst/>
                        </a:rPr>
                        <a:t>yaml</a:t>
                      </a:r>
                      <a:r>
                        <a:rPr lang="en-US" altLang="ja-JP" sz="1050" kern="100" dirty="0">
                          <a:effectLst/>
                        </a:rPr>
                        <a:t>)</a:t>
                      </a:r>
                      <a:r>
                        <a:rPr lang="ja-JP" altLang="en-US" sz="1050" kern="100" dirty="0">
                          <a:effectLst/>
                        </a:rPr>
                        <a:t>に使用。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1"/>
                  </a:ext>
                </a:extLst>
              </a:tr>
              <a:tr h="16839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err="1">
                          <a:effectLst/>
                        </a:rPr>
                        <a:t>libyaml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a:t>
                      </a:r>
                      <a:r>
                        <a:rPr lang="en-US" altLang="ja-JP" sz="1050" kern="100" dirty="0" err="1">
                          <a:effectLst/>
                        </a:rPr>
                        <a:t>libyaml</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2"/>
                  </a:ext>
                </a:extLst>
              </a:tr>
              <a:tr h="217070">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a:effectLst/>
                        </a:rPr>
                        <a:t>libyaml-devel</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a:t>
                      </a:r>
                      <a:r>
                        <a:rPr lang="en-US" altLang="ja-JP" sz="1050" kern="100" dirty="0" err="1">
                          <a:effectLst/>
                        </a:rPr>
                        <a:t>libyaml-devel</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3"/>
                  </a:ext>
                </a:extLst>
              </a:tr>
              <a:tr h="16839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rPr>
                        <a:t>make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make</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4"/>
                  </a:ext>
                </a:extLst>
              </a:tr>
              <a:tr h="16839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rPr>
                        <a:t>yaml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latinLnBrk="1">
                        <a:spcAft>
                          <a:spcPts val="0"/>
                        </a:spcAft>
                        <a:tabLst>
                          <a:tab pos="1219835" algn="ctr"/>
                        </a:tabLst>
                      </a:pPr>
                      <a:r>
                        <a:rPr lang="en-US" altLang="ja-JP" sz="1050" kern="100" dirty="0" err="1">
                          <a:effectLst/>
                        </a:rPr>
                        <a:t>pecl</a:t>
                      </a:r>
                      <a:r>
                        <a:rPr lang="en-US" altLang="ja-JP" sz="1050" kern="100" dirty="0">
                          <a:effectLst/>
                        </a:rPr>
                        <a:t> install </a:t>
                      </a:r>
                      <a:r>
                        <a:rPr lang="en-US" altLang="ja-JP" sz="1050" kern="100" dirty="0" err="1">
                          <a:effectLst/>
                        </a:rPr>
                        <a:t>yaml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782908646"/>
                  </a:ext>
                </a:extLst>
              </a:tr>
              <a:tr h="61463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rowSpan="2">
                  <a:txBody>
                    <a:bodyPr/>
                    <a:lstStyle/>
                    <a:p>
                      <a:pPr algn="just">
                        <a:spcAft>
                          <a:spcPts val="0"/>
                        </a:spcAft>
                      </a:pPr>
                      <a:r>
                        <a:rPr lang="en-US" sz="1050" kern="100" dirty="0" err="1">
                          <a:effectLst/>
                        </a:rPr>
                        <a:t>ansible</a:t>
                      </a:r>
                      <a:r>
                        <a:rPr lang="en-US"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err="1">
                          <a:effectLst/>
                        </a:rPr>
                        <a:t>nc</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a:t>
                      </a:r>
                      <a:r>
                        <a:rPr lang="en-US" altLang="ja-JP" sz="1050" kern="100" dirty="0" err="1">
                          <a:effectLst/>
                        </a:rPr>
                        <a:t>nc</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alt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ja-JP" altLang="en-US" sz="1050" kern="100" dirty="0">
                          <a:effectLst/>
                        </a:rPr>
                        <a:t>プロキシ環境下の</a:t>
                      </a:r>
                      <a:r>
                        <a:rPr lang="en-US" altLang="ja-JP" sz="1050" kern="100" dirty="0">
                          <a:effectLst/>
                        </a:rPr>
                        <a:t>ITA</a:t>
                      </a:r>
                      <a:r>
                        <a:rPr lang="ja-JP" altLang="en-US" sz="1050" kern="100" dirty="0">
                          <a:effectLst/>
                        </a:rPr>
                        <a:t>から</a:t>
                      </a:r>
                      <a:r>
                        <a:rPr lang="en-US" altLang="ja-JP" sz="1050" kern="100" dirty="0">
                          <a:effectLst/>
                        </a:rPr>
                        <a:t>AWS</a:t>
                      </a:r>
                      <a:r>
                        <a:rPr lang="ja-JP" altLang="en-US" sz="1050" kern="100" dirty="0">
                          <a:effectLst/>
                        </a:rPr>
                        <a:t>などの対外サーバにプロキシサーバ経由で</a:t>
                      </a:r>
                      <a:r>
                        <a:rPr lang="en-US" altLang="ja-JP" sz="1050" kern="100" dirty="0">
                          <a:effectLst/>
                        </a:rPr>
                        <a:t>SSH</a:t>
                      </a:r>
                      <a:r>
                        <a:rPr lang="ja-JP" altLang="en-US" sz="1050" kern="100" dirty="0">
                          <a:effectLst/>
                        </a:rPr>
                        <a:t>接続し</a:t>
                      </a:r>
                      <a:r>
                        <a:rPr lang="en-US" altLang="ja-JP" sz="1050" kern="100" dirty="0" err="1">
                          <a:effectLst/>
                        </a:rPr>
                        <a:t>Ansible</a:t>
                      </a:r>
                      <a:r>
                        <a:rPr lang="en-US" altLang="ja-JP" sz="1050" kern="100" dirty="0">
                          <a:effectLst/>
                        </a:rPr>
                        <a:t> Playbook</a:t>
                      </a:r>
                      <a:r>
                        <a:rPr lang="ja-JP" altLang="en-US" sz="1050" kern="100" dirty="0">
                          <a:effectLst/>
                        </a:rPr>
                        <a:t>実行する際の</a:t>
                      </a:r>
                      <a:r>
                        <a:rPr lang="en-US" altLang="ja-JP" sz="1050" kern="100" dirty="0">
                          <a:effectLst/>
                        </a:rPr>
                        <a:t>SSH</a:t>
                      </a:r>
                      <a:r>
                        <a:rPr lang="ja-JP" altLang="en-US" sz="1050" kern="100" dirty="0">
                          <a:effectLst/>
                        </a:rPr>
                        <a:t>コマンドオプションに使用。</a:t>
                      </a:r>
                      <a:endParaRPr lang="ja-JP" alt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5"/>
                  </a:ext>
                </a:extLst>
              </a:tr>
              <a:tr h="336787">
                <a:tc vMerge="1">
                  <a:txBody>
                    <a:bodyPr/>
                    <a:lstStyle/>
                    <a:p>
                      <a:endParaRPr kumimoji="1" lang="ja-JP" altLang="en-US"/>
                    </a:p>
                  </a:txBody>
                  <a:tcPr/>
                </a:tc>
                <a:tc vMerge="1">
                  <a:txBody>
                    <a:bodyPr/>
                    <a:lstStyle/>
                    <a:p>
                      <a:endParaRPr kumimoji="1" lang="ja-JP" altLang="en-US"/>
                    </a:p>
                  </a:txBody>
                  <a:tcPr/>
                </a:tc>
                <a:tc>
                  <a:txBody>
                    <a:bodyPr/>
                    <a:lstStyle/>
                    <a:p>
                      <a:pPr algn="just">
                        <a:spcAft>
                          <a:spcPts val="0"/>
                        </a:spcAft>
                      </a:pPr>
                      <a:r>
                        <a:rPr lang="en-US" sz="1050" kern="100" dirty="0" err="1">
                          <a:effectLst/>
                        </a:rPr>
                        <a:t>paramiko</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pip3 install </a:t>
                      </a:r>
                      <a:r>
                        <a:rPr lang="en-US" sz="1050" kern="100" dirty="0" err="1">
                          <a:effectLst/>
                        </a:rPr>
                        <a:t>paramiko</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ansible_connection</a:t>
                      </a:r>
                      <a:r>
                        <a:rPr lang="ja-JP" altLang="en-US" sz="1050" kern="100" dirty="0">
                          <a:effectLst/>
                        </a:rPr>
                        <a:t>に</a:t>
                      </a:r>
                      <a:r>
                        <a:rPr lang="en-US" altLang="ja-JP" sz="1050" kern="100" dirty="0" err="1">
                          <a:effectLst/>
                        </a:rPr>
                        <a:t>network_cli</a:t>
                      </a:r>
                      <a:r>
                        <a:rPr lang="ja-JP" altLang="en-US" sz="1050" kern="100" dirty="0">
                          <a:effectLst/>
                        </a:rPr>
                        <a:t>を指定してネットワーク機器に接続するために必要。</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662636447"/>
                  </a:ext>
                </a:extLst>
              </a:tr>
              <a:tr h="217864">
                <a:tc>
                  <a:txBody>
                    <a:bodyPr/>
                    <a:lstStyle/>
                    <a:p>
                      <a:pPr algn="just">
                        <a:spcAft>
                          <a:spcPts val="0"/>
                        </a:spcAft>
                      </a:pPr>
                      <a:r>
                        <a:rPr lang="en-US" altLang="ja-JP" sz="1000" kern="100" dirty="0">
                          <a:effectLst/>
                        </a:rPr>
                        <a:t>1.6.0</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algn="ctr">
                        <a:spcAft>
                          <a:spcPts val="0"/>
                        </a:spcAft>
                      </a:pPr>
                      <a:r>
                        <a:rPr lang="ja-JP" altLang="en-US" sz="1050" kern="100" dirty="0">
                          <a:effectLst/>
                        </a:rPr>
                        <a:t>バージョン</a:t>
                      </a:r>
                      <a:r>
                        <a:rPr lang="en-US" altLang="ja-JP" sz="1050" kern="100" dirty="0">
                          <a:effectLst/>
                        </a:rPr>
                        <a:t>1.6.0</a:t>
                      </a:r>
                      <a:r>
                        <a:rPr lang="ja-JP" altLang="en-US" sz="1050" kern="100" dirty="0">
                          <a:effectLst/>
                        </a:rPr>
                        <a:t>で追加されたライブラリはありません。</a:t>
                      </a:r>
                      <a:endParaRPr 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solidFill>
                      <a:srgbClr val="CBCDD3"/>
                    </a:solidFill>
                  </a:tcP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2490744837"/>
                  </a:ext>
                </a:extLst>
              </a:tr>
              <a:tr h="192020">
                <a:tc>
                  <a:txBody>
                    <a:bodyPr/>
                    <a:lstStyle/>
                    <a:p>
                      <a:pPr algn="just">
                        <a:spcAft>
                          <a:spcPts val="0"/>
                        </a:spcAft>
                      </a:pPr>
                      <a:r>
                        <a:rPr lang="en-US" altLang="ja-JP" sz="1000" kern="100" dirty="0">
                          <a:effectLst/>
                        </a:rPr>
                        <a:t>1.6.1</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algn="ctr">
                        <a:spcAft>
                          <a:spcPts val="0"/>
                        </a:spcAft>
                      </a:pPr>
                      <a:r>
                        <a:rPr lang="ja-JP" altLang="en-US" sz="1050" kern="100" dirty="0">
                          <a:effectLst/>
                        </a:rPr>
                        <a:t>バージョン</a:t>
                      </a:r>
                      <a:r>
                        <a:rPr lang="en-US" altLang="ja-JP" sz="1050" kern="100" dirty="0">
                          <a:effectLst/>
                        </a:rPr>
                        <a:t>1.6.1</a:t>
                      </a:r>
                      <a:r>
                        <a:rPr lang="ja-JP" altLang="en-US" sz="1050" kern="100" dirty="0">
                          <a:effectLst/>
                        </a:rPr>
                        <a:t>で追加されたライブラリはありません。</a:t>
                      </a:r>
                      <a:endParaRPr 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728923152"/>
                  </a:ext>
                </a:extLst>
              </a:tr>
              <a:tr h="216030">
                <a:tc>
                  <a:txBody>
                    <a:bodyPr/>
                    <a:lstStyle/>
                    <a:p>
                      <a:pPr algn="just">
                        <a:spcAft>
                          <a:spcPts val="0"/>
                        </a:spcAft>
                      </a:pPr>
                      <a:r>
                        <a:rPr lang="en-US" altLang="ja-JP" sz="1000" kern="100" dirty="0">
                          <a:effectLst/>
                        </a:rPr>
                        <a:t>1.6.2</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1.6.2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97256463"/>
                  </a:ext>
                </a:extLst>
              </a:tr>
              <a:tr h="216030">
                <a:tc>
                  <a:txBody>
                    <a:bodyPr/>
                    <a:lstStyle/>
                    <a:p>
                      <a:pPr algn="just">
                        <a:spcAft>
                          <a:spcPts val="0"/>
                        </a:spcAft>
                      </a:pPr>
                      <a:r>
                        <a:rPr lang="en-US" altLang="ja-JP" sz="1000" kern="100" dirty="0">
                          <a:effectLst/>
                        </a:rPr>
                        <a:t>1.6.3</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1.6.3</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432908759"/>
                  </a:ext>
                </a:extLst>
              </a:tr>
              <a:tr h="202309">
                <a:tc>
                  <a:txBody>
                    <a:bodyPr/>
                    <a:lstStyle/>
                    <a:p>
                      <a:pPr algn="just">
                        <a:spcAft>
                          <a:spcPts val="0"/>
                        </a:spcAft>
                      </a:pPr>
                      <a:r>
                        <a:rPr lang="en-US" sz="1000" kern="0" dirty="0">
                          <a:effectLst/>
                        </a:rPr>
                        <a:t>1.7.0</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ansible</a:t>
                      </a:r>
                      <a:r>
                        <a:rPr lang="en-US" altLang="ja-JP"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latin typeface="+mn-lt"/>
                          <a:ea typeface="+mn-ea"/>
                          <a:cs typeface="+mn-cs"/>
                        </a:rPr>
                        <a:t>boto</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Pip3 install </a:t>
                      </a:r>
                      <a:r>
                        <a:rPr lang="en-US" sz="1050" kern="100" dirty="0" err="1">
                          <a:effectLst/>
                        </a:rPr>
                        <a:t>boto</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Ansible</a:t>
                      </a:r>
                      <a:r>
                        <a:rPr lang="ja-JP" altLang="en-US" sz="1050" kern="100" dirty="0">
                          <a:effectLst/>
                        </a:rPr>
                        <a:t>モジュールの</a:t>
                      </a:r>
                      <a:r>
                        <a:rPr lang="en-US" altLang="ja-JP" sz="1050" kern="100" dirty="0" err="1">
                          <a:effectLst/>
                        </a:rPr>
                        <a:t>community.aws.iam</a:t>
                      </a:r>
                      <a:r>
                        <a:rPr lang="ja-JP" altLang="en-US" sz="1050" kern="100" dirty="0">
                          <a:effectLst/>
                        </a:rPr>
                        <a:t>で使用。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294697293"/>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1.7.1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1.7.1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77419927"/>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1.7.2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1.7.2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597249696"/>
                  </a:ext>
                </a:extLst>
              </a:tr>
            </a:tbl>
          </a:graphicData>
        </a:graphic>
      </p:graphicFrame>
    </p:spTree>
    <p:extLst>
      <p:ext uri="{BB962C8B-B14F-4D97-AF65-F5344CB8AC3E}">
        <p14:creationId xmlns:p14="http://schemas.microsoft.com/office/powerpoint/2010/main" val="79942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7/11</a:t>
            </a:r>
            <a:r>
              <a:rPr lang="ja-JP" altLang="en-US" dirty="0"/>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020922551"/>
              </p:ext>
            </p:extLst>
          </p:nvPr>
        </p:nvGraphicFramePr>
        <p:xfrm>
          <a:off x="179512" y="908650"/>
          <a:ext cx="8819131" cy="2753860"/>
        </p:xfrm>
        <a:graphic>
          <a:graphicData uri="http://schemas.openxmlformats.org/drawingml/2006/table">
            <a:tbl>
              <a:tblPr firstRow="1" firstCol="1" bandRow="1">
                <a:tableStyleId>{93296810-A885-4BE3-A3E7-6D5BEEA58F35}</a:tableStyleId>
              </a:tblPr>
              <a:tblGrid>
                <a:gridCol w="936130">
                  <a:extLst>
                    <a:ext uri="{9D8B030D-6E8A-4147-A177-3AD203B41FA5}">
                      <a16:colId xmlns:a16="http://schemas.microsoft.com/office/drawing/2014/main" val="20000"/>
                    </a:ext>
                  </a:extLst>
                </a:gridCol>
                <a:gridCol w="1224048">
                  <a:extLst>
                    <a:ext uri="{9D8B030D-6E8A-4147-A177-3AD203B41FA5}">
                      <a16:colId xmlns:a16="http://schemas.microsoft.com/office/drawing/2014/main" val="152993547"/>
                    </a:ext>
                  </a:extLst>
                </a:gridCol>
                <a:gridCol w="1080150">
                  <a:extLst>
                    <a:ext uri="{9D8B030D-6E8A-4147-A177-3AD203B41FA5}">
                      <a16:colId xmlns:a16="http://schemas.microsoft.com/office/drawing/2014/main" val="3789717126"/>
                    </a:ext>
                  </a:extLst>
                </a:gridCol>
                <a:gridCol w="1644423">
                  <a:extLst>
                    <a:ext uri="{9D8B030D-6E8A-4147-A177-3AD203B41FA5}">
                      <a16:colId xmlns:a16="http://schemas.microsoft.com/office/drawing/2014/main" val="627429885"/>
                    </a:ext>
                  </a:extLst>
                </a:gridCol>
                <a:gridCol w="549910">
                  <a:extLst>
                    <a:ext uri="{9D8B030D-6E8A-4147-A177-3AD203B41FA5}">
                      <a16:colId xmlns:a16="http://schemas.microsoft.com/office/drawing/2014/main" val="2782429275"/>
                    </a:ext>
                  </a:extLst>
                </a:gridCol>
                <a:gridCol w="3384470">
                  <a:extLst>
                    <a:ext uri="{9D8B030D-6E8A-4147-A177-3AD203B41FA5}">
                      <a16:colId xmlns:a16="http://schemas.microsoft.com/office/drawing/2014/main" val="1389011001"/>
                    </a:ext>
                  </a:extLst>
                </a:gridCol>
              </a:tblGrid>
              <a:tr h="410730">
                <a:tc>
                  <a:txBody>
                    <a:bodyPr/>
                    <a:lstStyle/>
                    <a:p>
                      <a:pPr algn="ctr">
                        <a:spcAft>
                          <a:spcPts val="0"/>
                        </a:spcAft>
                      </a:pPr>
                      <a:r>
                        <a:rPr lang="ja-JP" altLang="en-US" sz="1050" kern="100" dirty="0">
                          <a:effectLst/>
                        </a:rPr>
                        <a:t>バージョン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0" dirty="0">
                          <a:effectLst/>
                        </a:rPr>
                        <a:t>インストール済</a:t>
                      </a:r>
                      <a:endParaRPr lang="en-US" altLang="ja-JP" sz="1050" kern="0" dirty="0">
                        <a:effectLst/>
                      </a:endParaRPr>
                    </a:p>
                    <a:p>
                      <a:pPr algn="ctr">
                        <a:spcAft>
                          <a:spcPts val="0"/>
                        </a:spcAft>
                      </a:pPr>
                      <a:r>
                        <a:rPr lang="ja-JP" altLang="en-US" sz="1050" kern="0" dirty="0">
                          <a:effectLst/>
                        </a:rPr>
                        <a:t>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1050" kern="0" dirty="0">
                          <a:effectLst/>
                        </a:rPr>
                        <a:t>ライブラリ</a:t>
                      </a:r>
                      <a:r>
                        <a:rPr lang="ja-JP" altLang="en-US" sz="1050" kern="0" dirty="0">
                          <a:effectLst/>
                        </a:rPr>
                        <a:t>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インストールコマンド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必須</a:t>
                      </a:r>
                      <a:endParaRPr lang="en-US" altLang="ja-JP"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用途</a:t>
                      </a:r>
                      <a:endParaRPr lang="ja-JP" altLang="ja-JP"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1.8.0</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1.8.0</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204998051"/>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1.8.1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1.8.1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287663881"/>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1.8.2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1.8.2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23465845"/>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1.9.0</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1.9.0</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268538651"/>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1.9.1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1.9.1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52719572"/>
                  </a:ext>
                </a:extLst>
              </a:tr>
              <a:tr h="202309">
                <a:tc rowSpan="2">
                  <a:txBody>
                    <a:bodyPr/>
                    <a:lstStyle/>
                    <a:p>
                      <a:pPr algn="just">
                        <a:spcAft>
                          <a:spcPts val="0"/>
                        </a:spcAft>
                      </a:pPr>
                      <a:r>
                        <a:rPr lang="en-US" sz="1000" kern="0" dirty="0">
                          <a:effectLst/>
                        </a:rPr>
                        <a:t>1.</a:t>
                      </a:r>
                      <a:r>
                        <a:rPr lang="en-US" altLang="ja-JP" sz="1000" kern="0" dirty="0">
                          <a:effectLst/>
                        </a:rPr>
                        <a:t>10</a:t>
                      </a:r>
                      <a:r>
                        <a:rPr lang="en-US" sz="1000" kern="0" dirty="0">
                          <a:effectLst/>
                        </a:rPr>
                        <a:t>.0</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ansible</a:t>
                      </a:r>
                      <a:r>
                        <a:rPr lang="en-US" altLang="ja-JP"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yum install –y </a:t>
                      </a:r>
                      <a:r>
                        <a:rPr lang="en-US" sz="1050" kern="100" dirty="0" err="1">
                          <a:effectLst/>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Ansible</a:t>
                      </a:r>
                      <a:r>
                        <a:rPr lang="en-US" altLang="ja-JP" sz="1050" kern="100" dirty="0">
                          <a:effectLst/>
                        </a:rPr>
                        <a:t> Automation Controller</a:t>
                      </a:r>
                      <a:r>
                        <a:rPr lang="ja-JP" altLang="en-US" sz="1050" kern="100" dirty="0">
                          <a:effectLst/>
                        </a:rPr>
                        <a:t>との連携で使用。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240197867"/>
                  </a:ext>
                </a:extLst>
              </a:tr>
              <a:tr h="202309">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terraform-driver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mn-lt"/>
                          <a:ea typeface="+mn-ea"/>
                          <a:cs typeface="+mn-cs"/>
                        </a:rPr>
                        <a:t>python-hcl2</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Segoe UI" panose="020B0502040204020203" pitchFamily="34" charset="0"/>
                          <a:ea typeface="ＭＳ 明朝" panose="02020609040205080304" pitchFamily="17" charset="-128"/>
                          <a:cs typeface="Segoe UI" panose="020B0502040204020203" pitchFamily="34" charset="0"/>
                        </a:rPr>
                        <a:t>pip3 install python-hcl2</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tf</a:t>
                      </a:r>
                      <a:r>
                        <a:rPr lang="ja-JP" altLang="en-US" sz="1050" kern="100" dirty="0">
                          <a:effectLst/>
                        </a:rPr>
                        <a:t>ファイルの解析に使用。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2781552190"/>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1.10.1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1.10.1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77982340"/>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1.10.2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1.10.2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20564097"/>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1.11.0</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terraformcli</a:t>
                      </a:r>
                      <a:r>
                        <a:rPr lang="en-US" altLang="ja-JP"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mn-lt"/>
                          <a:ea typeface="+mn-ea"/>
                          <a:cs typeface="+mn-cs"/>
                        </a:rPr>
                        <a:t>terraform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Segoe UI" panose="020B0502040204020203" pitchFamily="34" charset="0"/>
                          <a:ea typeface="ＭＳ 明朝" panose="02020609040205080304" pitchFamily="17" charset="-128"/>
                          <a:cs typeface="Segoe UI" panose="020B0502040204020203" pitchFamily="34" charset="0"/>
                        </a:rPr>
                        <a:t>yum -y install terraform</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a:effectLst/>
                          <a:latin typeface="+mn-ea"/>
                          <a:ea typeface="+mn-ea"/>
                          <a:cs typeface="Segoe UI" panose="020B0502040204020203" pitchFamily="34" charset="0"/>
                        </a:rPr>
                        <a:t>terraform</a:t>
                      </a:r>
                      <a:r>
                        <a:rPr lang="ja-JP" altLang="en-US" sz="1050" kern="100" dirty="0">
                          <a:effectLst/>
                          <a:latin typeface="+mn-ea"/>
                          <a:ea typeface="+mn-ea"/>
                          <a:cs typeface="Segoe UI" panose="020B0502040204020203" pitchFamily="34" charset="0"/>
                        </a:rPr>
                        <a:t>コマンド実行に使用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4118503619"/>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1.11.1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1.11.1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62280391"/>
                  </a:ext>
                </a:extLst>
              </a:tr>
            </a:tbl>
          </a:graphicData>
        </a:graphic>
      </p:graphicFrame>
    </p:spTree>
    <p:extLst>
      <p:ext uri="{BB962C8B-B14F-4D97-AF65-F5344CB8AC3E}">
        <p14:creationId xmlns:p14="http://schemas.microsoft.com/office/powerpoint/2010/main" val="193612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8/11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バージョンアップ時のサービス起動について</a:t>
            </a:r>
            <a:endParaRPr lang="en-US" altLang="ja-JP" dirty="0"/>
          </a:p>
          <a:p>
            <a:pPr marL="0" indent="0">
              <a:buNone/>
            </a:pPr>
            <a:endParaRPr lang="en-US" altLang="ja-JP" dirty="0"/>
          </a:p>
          <a:p>
            <a:pPr marL="180000" lvl="1" indent="0">
              <a:buNone/>
            </a:pPr>
            <a:r>
              <a:rPr lang="ja-JP" altLang="en-US" dirty="0"/>
              <a:t>バージョンアップを行うと、</a:t>
            </a:r>
            <a:r>
              <a:rPr lang="en-US" altLang="ja-JP" dirty="0"/>
              <a:t>ITA</a:t>
            </a:r>
            <a:r>
              <a:rPr lang="ja-JP" altLang="en-US" dirty="0"/>
              <a:t>のサービスはすべて再起動されます。</a:t>
            </a:r>
            <a:endParaRPr lang="en-US" altLang="ja-JP" dirty="0"/>
          </a:p>
          <a:p>
            <a:pPr marL="180000" lvl="1" indent="0">
              <a:buNone/>
            </a:pPr>
            <a:r>
              <a:rPr lang="ja-JP" altLang="en-US" dirty="0"/>
              <a:t>手動で停止していたサービスがある場合もすべて起動されますので、必要であれば再度停止をお願いします。</a:t>
            </a:r>
            <a:endParaRPr lang="en-US" altLang="ja-JP" dirty="0"/>
          </a:p>
          <a:p>
            <a:pPr marL="180000" lvl="1" indent="0">
              <a:buNone/>
            </a:pPr>
            <a:endParaRPr lang="en-US" altLang="ja-JP" dirty="0"/>
          </a:p>
          <a:p>
            <a:r>
              <a:rPr lang="en-US" altLang="ja-JP" dirty="0"/>
              <a:t>PHP</a:t>
            </a:r>
            <a:r>
              <a:rPr lang="ja-JP" altLang="en-US" dirty="0"/>
              <a:t>のバージョンについて</a:t>
            </a:r>
            <a:endParaRPr lang="en-US" altLang="ja-JP" dirty="0"/>
          </a:p>
          <a:p>
            <a:pPr marL="0" indent="0">
              <a:buNone/>
            </a:pPr>
            <a:endParaRPr lang="en-US" altLang="ja-JP" dirty="0"/>
          </a:p>
          <a:p>
            <a:pPr marL="180000" lvl="1" indent="0">
              <a:buNone/>
            </a:pPr>
            <a:r>
              <a:rPr lang="en-US" altLang="ja-JP" dirty="0"/>
              <a:t>ITA v1.9.1</a:t>
            </a:r>
            <a:r>
              <a:rPr lang="ja-JP" altLang="en-US" dirty="0"/>
              <a:t>以前は</a:t>
            </a:r>
            <a:r>
              <a:rPr lang="en-US" altLang="ja-JP" dirty="0"/>
              <a:t>PHP7.2</a:t>
            </a:r>
            <a:r>
              <a:rPr lang="ja-JP" altLang="en-US" dirty="0"/>
              <a:t>が必須でしたが、</a:t>
            </a:r>
            <a:r>
              <a:rPr lang="en-US" altLang="ja-JP" dirty="0"/>
              <a:t> ITA v1.10.0</a:t>
            </a:r>
            <a:r>
              <a:rPr lang="ja-JP" altLang="en-US" dirty="0"/>
              <a:t>から</a:t>
            </a:r>
            <a:r>
              <a:rPr lang="en-US" altLang="ja-JP" dirty="0"/>
              <a:t>PHP7.2</a:t>
            </a:r>
            <a:r>
              <a:rPr lang="ja-JP" altLang="en-US" dirty="0"/>
              <a:t>と</a:t>
            </a:r>
            <a:r>
              <a:rPr lang="en-US" altLang="ja-JP" dirty="0"/>
              <a:t>7.4</a:t>
            </a:r>
            <a:r>
              <a:rPr lang="ja-JP" altLang="en-US" dirty="0"/>
              <a:t>の両方に対応可能となりました。</a:t>
            </a:r>
            <a:endParaRPr lang="en-US" altLang="ja-JP" dirty="0"/>
          </a:p>
          <a:p>
            <a:pPr marL="180000" lvl="1" indent="0">
              <a:buNone/>
            </a:pPr>
            <a:r>
              <a:rPr lang="en-US" altLang="ja-JP" dirty="0"/>
              <a:t>ITA</a:t>
            </a:r>
            <a:r>
              <a:rPr lang="ja-JP" altLang="en-US" dirty="0"/>
              <a:t>インストーラを使用して</a:t>
            </a:r>
            <a:r>
              <a:rPr lang="en-US" altLang="ja-JP" dirty="0"/>
              <a:t>ITA v1.10.0</a:t>
            </a:r>
            <a:r>
              <a:rPr lang="ja-JP" altLang="en-US" dirty="0"/>
              <a:t>を新規インストールした場合は</a:t>
            </a:r>
            <a:r>
              <a:rPr lang="en-US" altLang="ja-JP" dirty="0"/>
              <a:t>PHP7.4</a:t>
            </a:r>
            <a:r>
              <a:rPr lang="ja-JP" altLang="en-US" dirty="0"/>
              <a:t>がインストールされますが、</a:t>
            </a:r>
            <a:endParaRPr lang="en-US" altLang="ja-JP" dirty="0"/>
          </a:p>
          <a:p>
            <a:pPr marL="180000" lvl="1" indent="0">
              <a:buNone/>
            </a:pPr>
            <a:r>
              <a:rPr lang="en-US" altLang="ja-JP" dirty="0"/>
              <a:t>ITA v1.9.1</a:t>
            </a:r>
            <a:r>
              <a:rPr lang="ja-JP" altLang="en-US" dirty="0"/>
              <a:t>以前から</a:t>
            </a:r>
            <a:r>
              <a:rPr lang="en-US" altLang="ja-JP" dirty="0"/>
              <a:t>ITA v1.10.0</a:t>
            </a:r>
            <a:r>
              <a:rPr lang="ja-JP" altLang="en-US" dirty="0"/>
              <a:t>以降にバージョンアップした場合、</a:t>
            </a:r>
            <a:r>
              <a:rPr lang="en-US" altLang="ja-JP" dirty="0"/>
              <a:t>PHP</a:t>
            </a:r>
            <a:r>
              <a:rPr lang="ja-JP" altLang="en-US" dirty="0"/>
              <a:t>のバージョンは自動で</a:t>
            </a:r>
            <a:r>
              <a:rPr lang="en-US" altLang="ja-JP" dirty="0"/>
              <a:t>7.4</a:t>
            </a:r>
            <a:r>
              <a:rPr lang="ja-JP" altLang="en-US" dirty="0" err="1"/>
              <a:t>には</a:t>
            </a:r>
            <a:r>
              <a:rPr lang="ja-JP" altLang="en-US" dirty="0"/>
              <a:t>ならずに</a:t>
            </a:r>
            <a:r>
              <a:rPr lang="en-US" altLang="ja-JP" dirty="0"/>
              <a:t>7.2</a:t>
            </a:r>
            <a:r>
              <a:rPr lang="ja-JP" altLang="en-US" dirty="0"/>
              <a:t>のままとなります。</a:t>
            </a:r>
            <a:endParaRPr lang="en-US" altLang="ja-JP" dirty="0"/>
          </a:p>
          <a:p>
            <a:pPr marL="180000" lvl="1" indent="0">
              <a:buNone/>
            </a:pPr>
            <a:r>
              <a:rPr lang="en-US" altLang="ja-JP" dirty="0"/>
              <a:t>7.4</a:t>
            </a:r>
            <a:r>
              <a:rPr lang="ja-JP" altLang="en-US" dirty="0"/>
              <a:t>に上げたい場合は手動での</a:t>
            </a:r>
            <a:r>
              <a:rPr lang="en-US" altLang="ja-JP" dirty="0"/>
              <a:t>PHP</a:t>
            </a:r>
            <a:r>
              <a:rPr lang="ja-JP" altLang="en-US" dirty="0"/>
              <a:t>バージョンアップをお願いします。</a:t>
            </a:r>
            <a:endParaRPr lang="en-US" altLang="ja-JP" dirty="0"/>
          </a:p>
          <a:p>
            <a:pPr marL="180000" lvl="1" indent="0">
              <a:buNone/>
            </a:pPr>
            <a:endParaRPr lang="en-US" altLang="ja-JP" dirty="0"/>
          </a:p>
        </p:txBody>
      </p:sp>
    </p:spTree>
    <p:extLst>
      <p:ext uri="{BB962C8B-B14F-4D97-AF65-F5344CB8AC3E}">
        <p14:creationId xmlns:p14="http://schemas.microsoft.com/office/powerpoint/2010/main" val="27477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9/11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dirty="0" err="1"/>
              <a:t>Ansible</a:t>
            </a:r>
            <a:r>
              <a:rPr lang="en-US" altLang="ja-JP" dirty="0"/>
              <a:t> Automation Controller4.x</a:t>
            </a:r>
            <a:r>
              <a:rPr lang="ja-JP" altLang="en-US" dirty="0"/>
              <a:t>対応について</a:t>
            </a:r>
            <a:endParaRPr lang="en-US" altLang="ja-JP" dirty="0"/>
          </a:p>
          <a:p>
            <a:pPr marL="180000" lvl="1" indent="0">
              <a:buNone/>
            </a:pPr>
            <a:r>
              <a:rPr lang="en-US" altLang="ja-JP" dirty="0"/>
              <a:t>ITA v1.10.0</a:t>
            </a:r>
            <a:r>
              <a:rPr lang="ja-JP" altLang="en-US" dirty="0"/>
              <a:t>から</a:t>
            </a:r>
            <a:r>
              <a:rPr lang="en-US" altLang="ja-JP" dirty="0" err="1"/>
              <a:t>Ansible</a:t>
            </a:r>
            <a:r>
              <a:rPr lang="en-US" altLang="ja-JP" dirty="0"/>
              <a:t> Tower3.x</a:t>
            </a:r>
            <a:r>
              <a:rPr lang="ja-JP" altLang="en-US" dirty="0"/>
              <a:t>の後継機である</a:t>
            </a:r>
            <a:r>
              <a:rPr lang="en-US" altLang="ja-JP" dirty="0" err="1"/>
              <a:t>Ansible</a:t>
            </a:r>
            <a:r>
              <a:rPr lang="en-US" altLang="ja-JP" dirty="0"/>
              <a:t> Automation Controller4.x</a:t>
            </a:r>
            <a:r>
              <a:rPr lang="ja-JP" altLang="en-US" dirty="0"/>
              <a:t>と連携可能となりました。</a:t>
            </a:r>
            <a:endParaRPr lang="en-US" altLang="ja-JP" dirty="0"/>
          </a:p>
          <a:p>
            <a:pPr marL="180000" lvl="1" indent="0">
              <a:buNone/>
            </a:pPr>
            <a:r>
              <a:rPr lang="ja-JP" altLang="en-US" dirty="0"/>
              <a:t>連携するために必要な設定は「</a:t>
            </a:r>
            <a:r>
              <a:rPr lang="en-US" altLang="ja-JP" dirty="0"/>
              <a:t> </a:t>
            </a:r>
            <a:r>
              <a:rPr lang="en-US" altLang="ja-JP" dirty="0" err="1">
                <a:hlinkClick r:id="rId2"/>
              </a:rPr>
              <a:t>Exastro</a:t>
            </a:r>
            <a:r>
              <a:rPr lang="en-US" altLang="ja-JP" dirty="0">
                <a:hlinkClick r:id="rId2"/>
              </a:rPr>
              <a:t>-ITA_</a:t>
            </a:r>
            <a:r>
              <a:rPr lang="ja-JP" altLang="en-US" dirty="0">
                <a:hlinkClick r:id="rId2"/>
              </a:rPr>
              <a:t>システム構成／環境構築ガイド</a:t>
            </a:r>
            <a:r>
              <a:rPr lang="en-US" altLang="ja-JP" dirty="0">
                <a:hlinkClick r:id="rId2"/>
              </a:rPr>
              <a:t>_</a:t>
            </a:r>
            <a:r>
              <a:rPr lang="en-US" altLang="ja-JP" dirty="0" err="1">
                <a:hlinkClick r:id="rId2"/>
              </a:rPr>
              <a:t>Ansible</a:t>
            </a:r>
            <a:r>
              <a:rPr lang="en-US" altLang="ja-JP" dirty="0">
                <a:hlinkClick r:id="rId2"/>
              </a:rPr>
              <a:t>-driver</a:t>
            </a:r>
            <a:r>
              <a:rPr lang="ja-JP" altLang="en-US" dirty="0">
                <a:hlinkClick r:id="rId2"/>
              </a:rPr>
              <a:t>編</a:t>
            </a:r>
            <a:r>
              <a:rPr lang="ja-JP" altLang="en-US" dirty="0"/>
              <a:t>」を参照してください。</a:t>
            </a:r>
            <a:endParaRPr lang="en-US" altLang="ja-JP" dirty="0"/>
          </a:p>
          <a:p>
            <a:pPr marL="180000" lvl="1" indent="0">
              <a:buNone/>
            </a:pPr>
            <a:endParaRPr lang="en-US" altLang="ja-JP" dirty="0"/>
          </a:p>
          <a:p>
            <a:pPr marL="180000" lvl="1" indent="0">
              <a:buNone/>
            </a:pPr>
            <a:r>
              <a:rPr lang="ja-JP" altLang="en-US" dirty="0"/>
              <a:t>また、</a:t>
            </a:r>
            <a:r>
              <a:rPr lang="en-US" altLang="ja-JP" dirty="0" err="1"/>
              <a:t>Ansible</a:t>
            </a:r>
            <a:r>
              <a:rPr lang="en-US" altLang="ja-JP" dirty="0"/>
              <a:t> Tower3.x</a:t>
            </a:r>
            <a:r>
              <a:rPr lang="ja-JP" altLang="en-US" dirty="0"/>
              <a:t>との連携も一部方式が変更になっています。</a:t>
            </a:r>
            <a:endParaRPr lang="en-US" altLang="ja-JP" dirty="0"/>
          </a:p>
          <a:p>
            <a:pPr marL="180000" lvl="1" indent="0">
              <a:buNone/>
            </a:pPr>
            <a:r>
              <a:rPr lang="en-US" altLang="ja-JP" dirty="0"/>
              <a:t>ITA v1.9.1</a:t>
            </a:r>
            <a:r>
              <a:rPr lang="ja-JP" altLang="en-US" dirty="0"/>
              <a:t>以前から</a:t>
            </a:r>
            <a:r>
              <a:rPr lang="en-US" altLang="ja-JP" dirty="0"/>
              <a:t>ITA v1.10.0</a:t>
            </a:r>
            <a:r>
              <a:rPr lang="ja-JP" altLang="en-US" dirty="0"/>
              <a:t>以降にバージョンアップして</a:t>
            </a:r>
            <a:r>
              <a:rPr lang="en-US" altLang="ja-JP" dirty="0" err="1"/>
              <a:t>Ansible</a:t>
            </a:r>
            <a:r>
              <a:rPr lang="en-US" altLang="ja-JP" dirty="0"/>
              <a:t> Tower3.x </a:t>
            </a:r>
            <a:r>
              <a:rPr lang="ja-JP" altLang="en-US" dirty="0"/>
              <a:t>と連携する場合、「</a:t>
            </a:r>
            <a:r>
              <a:rPr lang="en-US" altLang="ja-JP" dirty="0"/>
              <a:t> </a:t>
            </a:r>
            <a:r>
              <a:rPr lang="en-US" altLang="ja-JP" dirty="0" err="1">
                <a:hlinkClick r:id="rId2"/>
              </a:rPr>
              <a:t>Exastro</a:t>
            </a:r>
            <a:r>
              <a:rPr lang="en-US" altLang="ja-JP" dirty="0">
                <a:hlinkClick r:id="rId2"/>
              </a:rPr>
              <a:t>-ITA_</a:t>
            </a:r>
            <a:r>
              <a:rPr lang="ja-JP" altLang="en-US" dirty="0">
                <a:hlinkClick r:id="rId2"/>
              </a:rPr>
              <a:t>システム構成／環境構築ガイド</a:t>
            </a:r>
            <a:r>
              <a:rPr lang="en-US" altLang="ja-JP" dirty="0">
                <a:hlinkClick r:id="rId2"/>
              </a:rPr>
              <a:t>_</a:t>
            </a:r>
            <a:r>
              <a:rPr lang="en-US" altLang="ja-JP" dirty="0" err="1">
                <a:hlinkClick r:id="rId2"/>
              </a:rPr>
              <a:t>Ansible</a:t>
            </a:r>
            <a:r>
              <a:rPr lang="en-US" altLang="ja-JP" dirty="0">
                <a:hlinkClick r:id="rId2"/>
              </a:rPr>
              <a:t>-driver</a:t>
            </a:r>
            <a:r>
              <a:rPr lang="ja-JP" altLang="en-US" dirty="0">
                <a:hlinkClick r:id="rId2"/>
              </a:rPr>
              <a:t>編</a:t>
            </a:r>
            <a:r>
              <a:rPr lang="ja-JP" altLang="en-US" dirty="0"/>
              <a:t>」の「</a:t>
            </a:r>
            <a:r>
              <a:rPr lang="en-US" altLang="ja-JP" dirty="0"/>
              <a:t>5.2. ITA </a:t>
            </a:r>
            <a:r>
              <a:rPr lang="ja-JP" altLang="en-US" dirty="0"/>
              <a:t>作業用ディレクトリの準備」の設定を実施してください。</a:t>
            </a:r>
            <a:endParaRPr lang="en-US" altLang="ja-JP" dirty="0"/>
          </a:p>
          <a:p>
            <a:pPr marL="180000" lvl="1" indent="0">
              <a:buNone/>
            </a:pP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154346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10/11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sz="2200" dirty="0">
                <a:latin typeface="+mn-ea"/>
              </a:rPr>
              <a:t>MariaDB 11.0.2</a:t>
            </a:r>
            <a:r>
              <a:rPr lang="ja-JP" altLang="en-US" sz="2200" dirty="0">
                <a:latin typeface="+mn-ea"/>
              </a:rPr>
              <a:t>の仕様変更について</a:t>
            </a:r>
            <a:endParaRPr lang="en-US" altLang="ja-JP" sz="2200" dirty="0">
              <a:latin typeface="+mn-ea"/>
            </a:endParaRPr>
          </a:p>
          <a:p>
            <a:pPr marL="0" indent="0">
              <a:buNone/>
            </a:pPr>
            <a:endParaRPr lang="en-US" altLang="ja-JP" dirty="0">
              <a:latin typeface="+mn-ea"/>
            </a:endParaRPr>
          </a:p>
          <a:p>
            <a:pPr marL="0" indent="0">
              <a:buNone/>
            </a:pPr>
            <a:r>
              <a:rPr lang="en-US" altLang="ja-JP" sz="1600" dirty="0">
                <a:latin typeface="+mn-ea"/>
              </a:rPr>
              <a:t>2023</a:t>
            </a:r>
            <a:r>
              <a:rPr lang="ja-JP" altLang="en-US" sz="1600" dirty="0">
                <a:latin typeface="+mn-ea"/>
              </a:rPr>
              <a:t>年</a:t>
            </a:r>
            <a:r>
              <a:rPr lang="en-US" altLang="ja-JP" sz="1600" dirty="0">
                <a:latin typeface="+mn-ea"/>
              </a:rPr>
              <a:t>6</a:t>
            </a:r>
            <a:r>
              <a:rPr lang="ja-JP" altLang="en-US" sz="1600" dirty="0">
                <a:latin typeface="+mn-ea"/>
              </a:rPr>
              <a:t>月</a:t>
            </a:r>
            <a:r>
              <a:rPr lang="en-US" altLang="ja-JP" sz="1600" dirty="0">
                <a:latin typeface="+mn-ea"/>
              </a:rPr>
              <a:t>23</a:t>
            </a:r>
            <a:r>
              <a:rPr lang="ja-JP" altLang="en-US" sz="1600" dirty="0">
                <a:latin typeface="+mn-ea"/>
              </a:rPr>
              <a:t>日にリリースされた</a:t>
            </a:r>
            <a:r>
              <a:rPr lang="en-US" altLang="ja-JP" sz="1600" dirty="0" err="1">
                <a:latin typeface="+mn-ea"/>
              </a:rPr>
              <a:t>mariaDB</a:t>
            </a:r>
            <a:r>
              <a:rPr lang="en-US" altLang="ja-JP" sz="1600" dirty="0">
                <a:latin typeface="+mn-ea"/>
              </a:rPr>
              <a:t> 11.0.2</a:t>
            </a:r>
            <a:r>
              <a:rPr lang="ja-JP" altLang="en-US" sz="1600" dirty="0">
                <a:latin typeface="+mn-ea"/>
              </a:rPr>
              <a:t>にて「</a:t>
            </a:r>
            <a:r>
              <a:rPr lang="en-US" altLang="ja-JP" sz="1600" dirty="0" err="1">
                <a:latin typeface="+mn-ea"/>
              </a:rPr>
              <a:t>mysql</a:t>
            </a:r>
            <a:r>
              <a:rPr lang="en-US" altLang="ja-JP" sz="1600" dirty="0">
                <a:latin typeface="+mn-ea"/>
              </a:rPr>
              <a:t>*</a:t>
            </a:r>
            <a:r>
              <a:rPr lang="ja-JP" altLang="en-US" sz="1600" dirty="0">
                <a:latin typeface="+mn-ea"/>
              </a:rPr>
              <a:t>」コマンドが非推奨となり、 「</a:t>
            </a:r>
            <a:r>
              <a:rPr lang="en-US" altLang="ja-JP" sz="1600" dirty="0" err="1">
                <a:latin typeface="+mn-ea"/>
              </a:rPr>
              <a:t>mysql</a:t>
            </a:r>
            <a:r>
              <a:rPr lang="en-US" altLang="ja-JP" sz="1600" dirty="0">
                <a:latin typeface="+mn-ea"/>
              </a:rPr>
              <a:t>*</a:t>
            </a:r>
            <a:r>
              <a:rPr lang="ja-JP" altLang="en-US" sz="1600" dirty="0">
                <a:latin typeface="+mn-ea"/>
              </a:rPr>
              <a:t>」コマンド実行時に以下の警告が出力されるように仕様変更されました。</a:t>
            </a:r>
            <a:endParaRPr lang="en-US" altLang="ja-JP" sz="1600" dirty="0">
              <a:latin typeface="+mn-ea"/>
            </a:endParaRPr>
          </a:p>
          <a:p>
            <a:pPr marL="0" indent="0">
              <a:buNone/>
            </a:pPr>
            <a:r>
              <a:rPr lang="en-US" altLang="ja-JP" sz="1200" i="1" dirty="0" err="1">
                <a:solidFill>
                  <a:srgbClr val="FF0000"/>
                </a:solidFill>
                <a:latin typeface="+mn-ea"/>
              </a:rPr>
              <a:t>mysql</a:t>
            </a:r>
            <a:r>
              <a:rPr lang="en-US" altLang="ja-JP" sz="1200" i="1" dirty="0">
                <a:solidFill>
                  <a:srgbClr val="FF0000"/>
                </a:solidFill>
                <a:latin typeface="+mn-ea"/>
              </a:rPr>
              <a:t>: Deprecated program name. It will be removed in a future release, use '/</a:t>
            </a:r>
            <a:r>
              <a:rPr lang="en-US" altLang="ja-JP" sz="1200" i="1" dirty="0" err="1">
                <a:solidFill>
                  <a:srgbClr val="FF0000"/>
                </a:solidFill>
                <a:latin typeface="+mn-ea"/>
              </a:rPr>
              <a:t>usr</a:t>
            </a:r>
            <a:r>
              <a:rPr lang="en-US" altLang="ja-JP" sz="1200" i="1" dirty="0">
                <a:solidFill>
                  <a:srgbClr val="FF0000"/>
                </a:solidFill>
                <a:latin typeface="+mn-ea"/>
              </a:rPr>
              <a:t>/bin/</a:t>
            </a:r>
            <a:r>
              <a:rPr lang="en-US" altLang="ja-JP" sz="1200" i="1" dirty="0" err="1">
                <a:solidFill>
                  <a:srgbClr val="FF0000"/>
                </a:solidFill>
                <a:latin typeface="+mn-ea"/>
              </a:rPr>
              <a:t>mariadb</a:t>
            </a:r>
            <a:r>
              <a:rPr lang="en-US" altLang="ja-JP" sz="1200" i="1" dirty="0">
                <a:solidFill>
                  <a:srgbClr val="FF0000"/>
                </a:solidFill>
                <a:latin typeface="+mn-ea"/>
              </a:rPr>
              <a:t>' instead</a:t>
            </a:r>
          </a:p>
          <a:p>
            <a:pPr marL="0" indent="0">
              <a:buNone/>
            </a:pPr>
            <a:endParaRPr lang="en-US" altLang="ja-JP" sz="2000" dirty="0">
              <a:latin typeface="+mn-ea"/>
            </a:endParaRPr>
          </a:p>
          <a:p>
            <a:pPr marL="0" indent="0">
              <a:buNone/>
            </a:pPr>
            <a:r>
              <a:rPr lang="en-US" altLang="ja-JP" sz="1600" dirty="0">
                <a:latin typeface="+mn-ea"/>
              </a:rPr>
              <a:t>ITA1.11.0</a:t>
            </a:r>
            <a:r>
              <a:rPr lang="ja-JP" altLang="en-US" sz="1600" dirty="0">
                <a:latin typeface="+mn-ea"/>
              </a:rPr>
              <a:t>までのインストーラでは「</a:t>
            </a:r>
            <a:r>
              <a:rPr lang="en-US" altLang="ja-JP" sz="1600" dirty="0" err="1">
                <a:latin typeface="+mn-ea"/>
              </a:rPr>
              <a:t>mysql</a:t>
            </a:r>
            <a:r>
              <a:rPr lang="en-US" altLang="ja-JP" sz="1600" dirty="0">
                <a:latin typeface="+mn-ea"/>
              </a:rPr>
              <a:t>*</a:t>
            </a:r>
            <a:r>
              <a:rPr lang="ja-JP" altLang="en-US" sz="1600" dirty="0">
                <a:latin typeface="+mn-ea"/>
              </a:rPr>
              <a:t>」コマンドを使用しているため、</a:t>
            </a:r>
            <a:r>
              <a:rPr lang="en-US" altLang="ja-JP" sz="1600" dirty="0">
                <a:latin typeface="+mn-ea"/>
              </a:rPr>
              <a:t> </a:t>
            </a:r>
          </a:p>
          <a:p>
            <a:pPr marL="0" indent="0">
              <a:buNone/>
            </a:pPr>
            <a:r>
              <a:rPr lang="ja-JP" altLang="en-US" sz="1600" dirty="0">
                <a:latin typeface="+mn-ea"/>
              </a:rPr>
              <a:t>以下の条件の場合にバージョンアップが次ページのエラー出力例のように失敗します。</a:t>
            </a:r>
            <a:endParaRPr lang="en-US" altLang="ja-JP" sz="1600" dirty="0">
              <a:latin typeface="+mn-ea"/>
            </a:endParaRPr>
          </a:p>
          <a:p>
            <a:pPr marL="0" indent="0">
              <a:buNone/>
            </a:pPr>
            <a:r>
              <a:rPr lang="ja-JP" altLang="en-US" sz="1600" dirty="0">
                <a:latin typeface="+mn-ea"/>
              </a:rPr>
              <a:t>・</a:t>
            </a:r>
            <a:r>
              <a:rPr lang="en-US" altLang="ja-JP" sz="1600" dirty="0">
                <a:latin typeface="+mn-ea"/>
              </a:rPr>
              <a:t>MariaDB 11.0.2</a:t>
            </a:r>
            <a:r>
              <a:rPr lang="ja-JP" altLang="en-US" sz="1600" dirty="0">
                <a:latin typeface="+mn-ea"/>
              </a:rPr>
              <a:t>以降を使用</a:t>
            </a:r>
            <a:endParaRPr lang="en-US" altLang="ja-JP" sz="1600" dirty="0">
              <a:latin typeface="+mn-ea"/>
            </a:endParaRPr>
          </a:p>
          <a:p>
            <a:pPr marL="0" indent="0">
              <a:buNone/>
            </a:pPr>
            <a:r>
              <a:rPr kumimoji="1" lang="ja-JP" altLang="en-US" sz="1600" dirty="0">
                <a:latin typeface="+mn-ea"/>
              </a:rPr>
              <a:t>・とある</a:t>
            </a:r>
            <a:r>
              <a:rPr kumimoji="1" lang="en-US" altLang="ja-JP" sz="1600" dirty="0">
                <a:latin typeface="+mn-ea"/>
              </a:rPr>
              <a:t>ITA</a:t>
            </a:r>
            <a:r>
              <a:rPr kumimoji="1" lang="ja-JP" altLang="en-US" sz="1600" dirty="0">
                <a:latin typeface="+mn-ea"/>
              </a:rPr>
              <a:t>のバージョンから</a:t>
            </a:r>
            <a:r>
              <a:rPr kumimoji="1" lang="en-US" altLang="ja-JP" sz="1600" dirty="0">
                <a:latin typeface="+mn-ea"/>
              </a:rPr>
              <a:t>1.11.0</a:t>
            </a:r>
            <a:r>
              <a:rPr kumimoji="1" lang="ja-JP" altLang="en-US" sz="1600" dirty="0">
                <a:latin typeface="+mn-ea"/>
              </a:rPr>
              <a:t>以前のバージョンにバージョンアップ</a:t>
            </a:r>
            <a:endParaRPr kumimoji="1" lang="en-US" altLang="ja-JP" sz="1600" dirty="0"/>
          </a:p>
          <a:p>
            <a:pPr marL="0" indent="0">
              <a:buNone/>
            </a:pPr>
            <a:endParaRPr lang="en-US" altLang="ja-JP" sz="1600" dirty="0">
              <a:latin typeface="+mn-ea"/>
            </a:endParaRPr>
          </a:p>
          <a:p>
            <a:pPr marL="0" indent="0">
              <a:buNone/>
            </a:pPr>
            <a:r>
              <a:rPr lang="ja-JP" altLang="en-US" sz="1600" dirty="0">
                <a:latin typeface="+mn-ea"/>
              </a:rPr>
              <a:t>上記条件でバージョンアップを行う場合は、次ページの修正を行ってからバージョンアップの実施をお願いします。</a:t>
            </a:r>
            <a:endParaRPr lang="en-US" altLang="ja-JP" sz="1600" dirty="0">
              <a:latin typeface="+mn-ea"/>
            </a:endParaRPr>
          </a:p>
          <a:p>
            <a:pPr marL="0" indent="0">
              <a:buNone/>
            </a:pPr>
            <a:endParaRPr lang="en-US" altLang="ja-JP" sz="1600" dirty="0">
              <a:latin typeface="+mn-ea"/>
            </a:endParaRPr>
          </a:p>
          <a:p>
            <a:pPr marL="0" indent="0">
              <a:buNone/>
            </a:pPr>
            <a:r>
              <a:rPr lang="en-US" altLang="ja-JP" sz="1600" dirty="0">
                <a:latin typeface="+mn-ea"/>
              </a:rPr>
              <a:t>ITA1.11.1</a:t>
            </a:r>
            <a:r>
              <a:rPr lang="ja-JP" altLang="en-US" sz="1600" dirty="0">
                <a:latin typeface="+mn-ea"/>
              </a:rPr>
              <a:t>以降では修正済みなので、</a:t>
            </a:r>
            <a:r>
              <a:rPr lang="en-US" altLang="ja-JP" sz="1600" dirty="0">
                <a:latin typeface="+mn-ea"/>
              </a:rPr>
              <a:t> ITA1.11.1</a:t>
            </a:r>
            <a:r>
              <a:rPr lang="ja-JP" altLang="en-US" sz="1600" dirty="0">
                <a:latin typeface="+mn-ea"/>
              </a:rPr>
              <a:t>以降にバージョンアップする場合は問題ありません。</a:t>
            </a:r>
            <a:endParaRPr lang="en-US" altLang="ja-JP" sz="1600" dirty="0">
              <a:latin typeface="+mn-ea"/>
            </a:endParaRPr>
          </a:p>
          <a:p>
            <a:pPr marL="0" indent="0">
              <a:buNone/>
            </a:pPr>
            <a:endParaRPr lang="en-US" altLang="ja-JP" sz="1600" dirty="0">
              <a:latin typeface="+mn-ea"/>
            </a:endParaRPr>
          </a:p>
          <a:p>
            <a:pPr marL="180000" lvl="1" indent="0">
              <a:buNone/>
            </a:pPr>
            <a:endParaRPr lang="en-US" altLang="ja-JP" sz="1700" dirty="0">
              <a:latin typeface="+mn-ea"/>
            </a:endParaRPr>
          </a:p>
        </p:txBody>
      </p:sp>
    </p:spTree>
    <p:extLst>
      <p:ext uri="{BB962C8B-B14F-4D97-AF65-F5344CB8AC3E}">
        <p14:creationId xmlns:p14="http://schemas.microsoft.com/office/powerpoint/2010/main" val="284128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2.1</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ja-JP" altLang="en-US" sz="1400" dirty="0">
                <a:latin typeface="+mn-ea"/>
              </a:rPr>
              <a:t>バージョンアップ</a:t>
            </a:r>
            <a:r>
              <a:rPr lang="zh-TW" altLang="en-US" sz="1400" dirty="0">
                <a:latin typeface="+mn-ea"/>
              </a:rPr>
              <a:t>手順</a:t>
            </a:r>
            <a:endParaRPr lang="en-US" altLang="ja-JP" sz="1400" dirty="0">
              <a:latin typeface="+mn-ea"/>
            </a:endParaRPr>
          </a:p>
          <a:p>
            <a:r>
              <a:rPr lang="ja-JP" altLang="en-US" sz="1400" dirty="0">
                <a:latin typeface="+mn-ea"/>
              </a:rPr>
              <a:t>　 </a:t>
            </a:r>
            <a:r>
              <a:rPr lang="en-US" altLang="ja-JP" sz="1400" dirty="0">
                <a:latin typeface="+mn-ea"/>
              </a:rPr>
              <a:t>3.1</a:t>
            </a:r>
            <a:r>
              <a:rPr lang="ja-JP" altLang="en-US" sz="1400" dirty="0">
                <a:latin typeface="+mn-ea"/>
              </a:rPr>
              <a:t>　 事前準備</a:t>
            </a:r>
          </a:p>
          <a:p>
            <a:r>
              <a:rPr lang="en-US" altLang="ja-JP" sz="1400" dirty="0">
                <a:latin typeface="+mn-ea"/>
              </a:rPr>
              <a:t>    3.2    ITA</a:t>
            </a:r>
            <a:r>
              <a:rPr lang="ja-JP" altLang="en-US" sz="1400" dirty="0">
                <a:latin typeface="+mn-ea"/>
              </a:rPr>
              <a:t>バージョンアップフロー</a:t>
            </a:r>
          </a:p>
          <a:p>
            <a:r>
              <a:rPr lang="en-US" altLang="ja-JP" sz="1400" dirty="0">
                <a:latin typeface="+mn-ea"/>
              </a:rPr>
              <a:t>    3.3</a:t>
            </a:r>
            <a:r>
              <a:rPr lang="ja-JP" altLang="en-US" sz="1400" dirty="0">
                <a:latin typeface="+mn-ea"/>
              </a:rPr>
              <a:t>　</a:t>
            </a:r>
            <a:r>
              <a:rPr lang="ja-JP" altLang="en-US" sz="1400" dirty="0"/>
              <a:t>バージョンアップ</a:t>
            </a:r>
            <a:endParaRPr lang="ja-JP" altLang="en-US" sz="1400" dirty="0">
              <a:latin typeface="+mn-ea"/>
            </a:endParaRPr>
          </a:p>
          <a:p>
            <a:endParaRPr lang="en-US" altLang="ja-JP" sz="1400" dirty="0">
              <a:latin typeface="+mn-ea"/>
            </a:endParaRPr>
          </a:p>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11/11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pPr lvl="1"/>
            <a:r>
              <a:rPr lang="ja-JP" altLang="en-US" sz="1400" dirty="0"/>
              <a:t>（参考）バージョンアップ時のエラー出力例</a:t>
            </a:r>
            <a:endParaRPr lang="en-US" altLang="ja-JP" sz="1800" dirty="0">
              <a:latin typeface="+mn-ea"/>
            </a:endParaRPr>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sz="1400" dirty="0"/>
              <a:t>MariaDB 11.0.2</a:t>
            </a:r>
            <a:r>
              <a:rPr lang="ja-JP" altLang="en-US" sz="1400" dirty="0"/>
              <a:t>以降を使用、かつ</a:t>
            </a:r>
            <a:r>
              <a:rPr lang="en-US" altLang="ja-JP" sz="1400" dirty="0"/>
              <a:t>1.11.0</a:t>
            </a:r>
            <a:r>
              <a:rPr lang="ja-JP" altLang="en-US" sz="1400" dirty="0"/>
              <a:t>以前にバージョンアップする場合の修正</a:t>
            </a:r>
            <a:endParaRPr lang="en-US" altLang="ja-JP" sz="1400" dirty="0"/>
          </a:p>
          <a:p>
            <a:pPr marL="180000" lvl="1" indent="0">
              <a:buNone/>
            </a:pPr>
            <a:endParaRPr lang="en-US" altLang="ja-JP" sz="1800" dirty="0">
              <a:latin typeface="+mn-ea"/>
            </a:endParaRPr>
          </a:p>
          <a:p>
            <a:pPr marL="180000" lvl="1" indent="0">
              <a:buNone/>
            </a:pPr>
            <a:r>
              <a:rPr lang="en-US" altLang="ja-JP" sz="1400" dirty="0"/>
              <a:t>/(</a:t>
            </a:r>
            <a:r>
              <a:rPr lang="ja-JP" altLang="en-US" sz="1400" dirty="0"/>
              <a:t>インストール資材展開先</a:t>
            </a:r>
            <a:r>
              <a:rPr lang="en-US" altLang="ja-JP" sz="1400" dirty="0"/>
              <a:t>)/</a:t>
            </a:r>
            <a:r>
              <a:rPr lang="en-US" altLang="ja-JP" sz="1400" kern="100" dirty="0"/>
              <a:t>ita</a:t>
            </a:r>
            <a:r>
              <a:rPr lang="en-US" altLang="ja-JP" sz="1400" dirty="0"/>
              <a:t>_install_package/install_scripts/bin/ita_version_up.sh</a:t>
            </a:r>
          </a:p>
          <a:p>
            <a:pPr marL="180000" lvl="1" indent="0">
              <a:buNone/>
            </a:pPr>
            <a:r>
              <a:rPr lang="ja-JP" altLang="en-US" sz="1400" dirty="0"/>
              <a:t>を以下のように修正して実行すれば正常に実行可能です。</a:t>
            </a:r>
            <a:endParaRPr lang="en-US" altLang="ja-JP" sz="1400" dirty="0"/>
          </a:p>
          <a:p>
            <a:pPr marL="180000" lvl="1" indent="0">
              <a:buNone/>
            </a:pPr>
            <a:endParaRPr lang="en-US" altLang="ja-JP" sz="1400" dirty="0"/>
          </a:p>
          <a:p>
            <a:pPr marL="180000" lvl="1" indent="0">
              <a:buNone/>
            </a:pPr>
            <a:r>
              <a:rPr lang="en-US" altLang="ja-JP" sz="1400" dirty="0"/>
              <a:t>ITA1.11.0</a:t>
            </a:r>
            <a:r>
              <a:rPr lang="ja-JP" altLang="en-US" sz="1400" dirty="0"/>
              <a:t>の修正例</a:t>
            </a:r>
            <a:endParaRPr lang="en-US" altLang="ja-JP" sz="1400" dirty="0"/>
          </a:p>
          <a:p>
            <a:pPr marL="180000" lvl="1" indent="0">
              <a:buNone/>
            </a:pPr>
            <a:r>
              <a:rPr lang="en-US" altLang="ja-JP" sz="1400" dirty="0"/>
              <a:t>618</a:t>
            </a:r>
            <a:r>
              <a:rPr lang="ja-JP" altLang="en-US" sz="1400" dirty="0"/>
              <a:t>行目（バージョンによって行数が異なる可能性があります）</a:t>
            </a:r>
            <a:endParaRPr lang="en-US" altLang="ja-JP" sz="1400" dirty="0"/>
          </a:p>
        </p:txBody>
      </p:sp>
      <p:sp>
        <p:nvSpPr>
          <p:cNvPr id="4" name="テキスト ボックス 3">
            <a:extLst>
              <a:ext uri="{FF2B5EF4-FFF2-40B4-BE49-F238E27FC236}">
                <a16:creationId xmlns:a16="http://schemas.microsoft.com/office/drawing/2014/main" id="{BB2B9B1A-58C6-8E46-17A9-C31C93FA52A9}"/>
              </a:ext>
            </a:extLst>
          </p:cNvPr>
          <p:cNvSpPr txBox="1"/>
          <p:nvPr/>
        </p:nvSpPr>
        <p:spPr>
          <a:xfrm>
            <a:off x="209071" y="1166737"/>
            <a:ext cx="8683529" cy="1785104"/>
          </a:xfrm>
          <a:prstGeom prst="rect">
            <a:avLst/>
          </a:prstGeom>
          <a:noFill/>
          <a:ln>
            <a:solidFill>
              <a:schemeClr val="tx1"/>
            </a:solidFill>
          </a:ln>
        </p:spPr>
        <p:txBody>
          <a:bodyPr wrap="square" rtlCol="0">
            <a:spAutoFit/>
          </a:bodyPr>
          <a:lstStyle/>
          <a:p>
            <a:r>
              <a:rPr kumimoji="1" lang="ja-JP" altLang="en-US" sz="1000" dirty="0"/>
              <a:t>～～～～～～～～（略） ～～～～～～～～</a:t>
            </a:r>
            <a:endParaRPr kumimoji="1" lang="en-US" altLang="ja-JP" sz="1000" dirty="0"/>
          </a:p>
          <a:p>
            <a:r>
              <a:rPr kumimoji="1" lang="en-US" altLang="ja-JP" sz="1000" dirty="0"/>
              <a:t>[2023-07-19 17:47:26] INFO : -----MODE[VERSIONUP] START-----</a:t>
            </a:r>
          </a:p>
          <a:p>
            <a:r>
              <a:rPr kumimoji="1" lang="en-US" altLang="ja-JP" sz="1000" dirty="0"/>
              <a:t>[2023-07-19 17:47:26] INFO : Authorization check.</a:t>
            </a:r>
          </a:p>
          <a:p>
            <a:r>
              <a:rPr kumimoji="1" lang="en-US" altLang="ja-JP" sz="1000" dirty="0"/>
              <a:t>[2023-07-19 17:47:26] INFO : Reading answer-file.</a:t>
            </a:r>
          </a:p>
          <a:p>
            <a:r>
              <a:rPr kumimoji="1" lang="en-US" altLang="ja-JP" sz="1000" dirty="0"/>
              <a:t>[2023-07-19 17:47:36] INFO : Version check.</a:t>
            </a:r>
          </a:p>
          <a:p>
            <a:r>
              <a:rPr kumimoji="1" lang="en-US" altLang="ja-JP" sz="1000" dirty="0"/>
              <a:t>[2023-07-19 17:47:36] INFO : Stopping Apache.</a:t>
            </a:r>
          </a:p>
          <a:p>
            <a:r>
              <a:rPr kumimoji="1" lang="en-US" altLang="ja-JP" sz="1000" dirty="0"/>
              <a:t>[2023-07-19 17:47:38] INFO : Stopping ITA services.</a:t>
            </a:r>
          </a:p>
          <a:p>
            <a:r>
              <a:rPr kumimoji="1" lang="en-US" altLang="ja-JP" sz="1000" dirty="0"/>
              <a:t>[2023-07-19 17:47:39] INFO : Updating tables.</a:t>
            </a:r>
          </a:p>
          <a:p>
            <a:r>
              <a:rPr kumimoji="1" lang="en-US" altLang="ja-JP" sz="1000" dirty="0">
                <a:solidFill>
                  <a:srgbClr val="FF0000"/>
                </a:solidFill>
              </a:rPr>
              <a:t>[2023-07-19 17:47:39] ERROR : SQL Error. Check logfile[/root/it-automation-1.11.0/</a:t>
            </a:r>
            <a:r>
              <a:rPr kumimoji="1" lang="en-US" altLang="ja-JP" sz="1000" dirty="0" err="1">
                <a:solidFill>
                  <a:srgbClr val="FF0000"/>
                </a:solidFill>
              </a:rPr>
              <a:t>ita_install_package</a:t>
            </a:r>
            <a:r>
              <a:rPr kumimoji="1" lang="en-US" altLang="ja-JP" sz="1000" dirty="0">
                <a:solidFill>
                  <a:srgbClr val="FF0000"/>
                </a:solidFill>
              </a:rPr>
              <a:t>/</a:t>
            </a:r>
            <a:r>
              <a:rPr kumimoji="1" lang="en-US" altLang="ja-JP" sz="1000" dirty="0" err="1">
                <a:solidFill>
                  <a:srgbClr val="FF0000"/>
                </a:solidFill>
              </a:rPr>
              <a:t>install_scripts</a:t>
            </a:r>
            <a:r>
              <a:rPr kumimoji="1" lang="en-US" altLang="ja-JP" sz="1000" dirty="0">
                <a:solidFill>
                  <a:srgbClr val="FF0000"/>
                </a:solidFill>
              </a:rPr>
              <a:t>/log/1.10.2_base_sql.log].</a:t>
            </a:r>
          </a:p>
          <a:p>
            <a:r>
              <a:rPr kumimoji="1" lang="en-US" altLang="ja-JP" sz="1000" dirty="0"/>
              <a:t>[2023-07-19 17:47:39] INFO : Abort version up.</a:t>
            </a:r>
          </a:p>
        </p:txBody>
      </p:sp>
      <p:sp>
        <p:nvSpPr>
          <p:cNvPr id="5" name="テキスト ボックス 4">
            <a:extLst>
              <a:ext uri="{FF2B5EF4-FFF2-40B4-BE49-F238E27FC236}">
                <a16:creationId xmlns:a16="http://schemas.microsoft.com/office/drawing/2014/main" id="{23714EDF-DD6D-A971-D7C4-AD9A1139E23F}"/>
              </a:ext>
            </a:extLst>
          </p:cNvPr>
          <p:cNvSpPr txBox="1"/>
          <p:nvPr/>
        </p:nvSpPr>
        <p:spPr>
          <a:xfrm>
            <a:off x="251400" y="5517290"/>
            <a:ext cx="8771447" cy="646331"/>
          </a:xfrm>
          <a:prstGeom prst="rect">
            <a:avLst/>
          </a:prstGeom>
          <a:noFill/>
          <a:ln>
            <a:solidFill>
              <a:schemeClr val="tx1"/>
            </a:solidFill>
          </a:ln>
        </p:spPr>
        <p:txBody>
          <a:bodyPr wrap="square" rtlCol="0">
            <a:spAutoFit/>
          </a:bodyPr>
          <a:lstStyle/>
          <a:p>
            <a:endParaRPr kumimoji="1" lang="en-US" altLang="ja-JP" sz="900" dirty="0"/>
          </a:p>
          <a:p>
            <a:r>
              <a:rPr kumimoji="1" lang="en-US" altLang="ja-JP" sz="900" dirty="0"/>
              <a:t>env MYSQL_PWD=${DB_PASSWORD} </a:t>
            </a:r>
            <a:r>
              <a:rPr kumimoji="1" lang="en-US" altLang="ja-JP" sz="900" dirty="0" err="1"/>
              <a:t>mysql</a:t>
            </a:r>
            <a:r>
              <a:rPr kumimoji="1" lang="en-US" altLang="ja-JP" sz="900" dirty="0"/>
              <a:t> -u${DB_USERNAME} ${DB_NAME} -h ${DB_HOST} &lt; "$SQL_REPLACE" 1&gt;${SQL_LOGFILE} 2&gt;&amp;1</a:t>
            </a:r>
          </a:p>
          <a:p>
            <a:r>
              <a:rPr lang="ja-JP" altLang="en-US" sz="900" dirty="0"/>
              <a:t>↓</a:t>
            </a:r>
            <a:endParaRPr lang="en-US" altLang="ja-JP" sz="900" dirty="0"/>
          </a:p>
          <a:p>
            <a:r>
              <a:rPr kumimoji="1" lang="en-US" altLang="ja-JP" sz="900" dirty="0"/>
              <a:t>env MYSQL_PWD=${DB_PASSWORD} </a:t>
            </a:r>
            <a:r>
              <a:rPr kumimoji="1" lang="en-US" altLang="ja-JP" sz="900" dirty="0" err="1">
                <a:solidFill>
                  <a:srgbClr val="FF0000"/>
                </a:solidFill>
              </a:rPr>
              <a:t>mariadb</a:t>
            </a:r>
            <a:r>
              <a:rPr kumimoji="1" lang="en-US" altLang="ja-JP" sz="900" dirty="0"/>
              <a:t> -u${DB_USERNAME} ${DB_NAME} -h ${DB_HOST} &lt; "$SQL_REPLACE" 1&gt;${SQL_LOGFILE} 2&gt;&amp;1</a:t>
            </a:r>
          </a:p>
        </p:txBody>
      </p:sp>
    </p:spTree>
    <p:extLst>
      <p:ext uri="{BB962C8B-B14F-4D97-AF65-F5344CB8AC3E}">
        <p14:creationId xmlns:p14="http://schemas.microsoft.com/office/powerpoint/2010/main" val="72218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344933" y="1739217"/>
            <a:ext cx="5523247" cy="4642193"/>
          </a:xfrm>
          <a:prstGeom prst="rect">
            <a:avLst/>
          </a:prstGeom>
        </p:spPr>
      </p:pic>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784976" cy="1512138"/>
          </a:xfrm>
        </p:spPr>
        <p:txBody>
          <a:bodyPr>
            <a:normAutofit/>
          </a:bodyPr>
          <a:lstStyle/>
          <a:p>
            <a:r>
              <a:rPr lang="ja-JP" altLang="en-US" dirty="0"/>
              <a:t>バージョンの確認</a:t>
            </a:r>
          </a:p>
          <a:p>
            <a:pPr lvl="1"/>
            <a:r>
              <a:rPr lang="en-US" altLang="ja-JP" dirty="0"/>
              <a:t>ITA</a:t>
            </a:r>
            <a:r>
              <a:rPr lang="ja-JP" altLang="en-US" dirty="0"/>
              <a:t>にログイン後、</a:t>
            </a:r>
            <a:r>
              <a:rPr lang="en-US" altLang="ja-JP" dirty="0"/>
              <a:t>[</a:t>
            </a:r>
            <a:r>
              <a:rPr lang="ja-JP" altLang="en-US" dirty="0"/>
              <a:t>管理コンソール</a:t>
            </a:r>
            <a:r>
              <a:rPr lang="en-US" altLang="ja-JP" dirty="0"/>
              <a:t>]-[</a:t>
            </a:r>
            <a:r>
              <a:rPr lang="ja-JP" altLang="en-US" dirty="0"/>
              <a:t>バージョン情報</a:t>
            </a:r>
            <a:r>
              <a:rPr lang="en-US" altLang="ja-JP" dirty="0"/>
              <a:t>]</a:t>
            </a:r>
            <a:r>
              <a:rPr lang="ja-JP" altLang="en-US" dirty="0"/>
              <a:t>メニューでバージョンが上がっていることを確認してください。</a:t>
            </a:r>
          </a:p>
          <a:p>
            <a:pPr marL="0" lvl="0" indent="0">
              <a:buNone/>
            </a:pPr>
            <a:endParaRPr lang="en-US" altLang="ja-JP" dirty="0"/>
          </a:p>
        </p:txBody>
      </p:sp>
      <p:sp>
        <p:nvSpPr>
          <p:cNvPr id="5" name="正方形/長方形 4"/>
          <p:cNvSpPr/>
          <p:nvPr/>
        </p:nvSpPr>
        <p:spPr>
          <a:xfrm>
            <a:off x="2123660" y="1844780"/>
            <a:ext cx="1296180" cy="2989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6" name="正方形/長方形 5"/>
          <p:cNvSpPr/>
          <p:nvPr/>
        </p:nvSpPr>
        <p:spPr>
          <a:xfrm>
            <a:off x="344932" y="6021360"/>
            <a:ext cx="1274657" cy="3600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Tree>
    <p:extLst>
      <p:ext uri="{BB962C8B-B14F-4D97-AF65-F5344CB8AC3E}">
        <p14:creationId xmlns:p14="http://schemas.microsoft.com/office/powerpoint/2010/main" val="3139446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784976" cy="2016208"/>
          </a:xfrm>
        </p:spPr>
        <p:txBody>
          <a:bodyPr>
            <a:normAutofit/>
          </a:bodyPr>
          <a:lstStyle/>
          <a:p>
            <a:r>
              <a:rPr lang="ja-JP" altLang="en-US" dirty="0"/>
              <a:t>削除された機能について</a:t>
            </a:r>
            <a:endParaRPr lang="en-US" altLang="ja-JP" dirty="0"/>
          </a:p>
          <a:p>
            <a:pPr marL="0" indent="0">
              <a:buNone/>
            </a:pPr>
            <a:endParaRPr lang="en-US" altLang="ja-JP" dirty="0"/>
          </a:p>
          <a:p>
            <a:pPr marL="0" indent="0">
              <a:buNone/>
            </a:pPr>
            <a:r>
              <a:rPr lang="ja-JP" altLang="en-US" dirty="0"/>
              <a:t>下記の機能は記載のバージョンで削除されました。</a:t>
            </a:r>
            <a:endParaRPr lang="en-US" altLang="ja-JP" dirty="0"/>
          </a:p>
          <a:p>
            <a:pPr marL="0" indent="0">
              <a:buNone/>
            </a:pPr>
            <a:r>
              <a:rPr lang="ja-JP" altLang="en-US" dirty="0"/>
              <a:t>バージョンアップ前にインストールしてある機能はそのまま残りますが、</a:t>
            </a:r>
            <a:endParaRPr lang="en-US" altLang="ja-JP" dirty="0"/>
          </a:p>
          <a:p>
            <a:pPr marL="0" indent="0">
              <a:buNone/>
            </a:pPr>
            <a:r>
              <a:rPr lang="ja-JP" altLang="en-US" dirty="0"/>
              <a:t>記載のバージョン以降は正常に動作しない可能性があります。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42770267"/>
              </p:ext>
            </p:extLst>
          </p:nvPr>
        </p:nvGraphicFramePr>
        <p:xfrm>
          <a:off x="1691600" y="2996940"/>
          <a:ext cx="5040700" cy="1483360"/>
        </p:xfrm>
        <a:graphic>
          <a:graphicData uri="http://schemas.openxmlformats.org/drawingml/2006/table">
            <a:tbl>
              <a:tblPr firstRow="1" bandRow="1">
                <a:tableStyleId>{93296810-A885-4BE3-A3E7-6D5BEEA58F35}</a:tableStyleId>
              </a:tblPr>
              <a:tblGrid>
                <a:gridCol w="2520350">
                  <a:extLst>
                    <a:ext uri="{9D8B030D-6E8A-4147-A177-3AD203B41FA5}">
                      <a16:colId xmlns:a16="http://schemas.microsoft.com/office/drawing/2014/main" val="3287607087"/>
                    </a:ext>
                  </a:extLst>
                </a:gridCol>
                <a:gridCol w="2520350">
                  <a:extLst>
                    <a:ext uri="{9D8B030D-6E8A-4147-A177-3AD203B41FA5}">
                      <a16:colId xmlns:a16="http://schemas.microsoft.com/office/drawing/2014/main" val="3286387620"/>
                    </a:ext>
                  </a:extLst>
                </a:gridCol>
              </a:tblGrid>
              <a:tr h="370840">
                <a:tc>
                  <a:txBody>
                    <a:bodyPr/>
                    <a:lstStyle/>
                    <a:p>
                      <a:pPr algn="ctr"/>
                      <a:r>
                        <a:rPr kumimoji="1" lang="ja-JP" altLang="en-US" sz="1600" dirty="0"/>
                        <a:t>機能名</a:t>
                      </a:r>
                    </a:p>
                  </a:txBody>
                  <a:tcPr anchor="ctr"/>
                </a:tc>
                <a:tc>
                  <a:txBody>
                    <a:bodyPr/>
                    <a:lstStyle/>
                    <a:p>
                      <a:pPr algn="ctr"/>
                      <a:r>
                        <a:rPr kumimoji="1" lang="ja-JP" altLang="en-US" sz="1600" dirty="0"/>
                        <a:t>廃止バージョン</a:t>
                      </a:r>
                    </a:p>
                  </a:txBody>
                  <a:tcPr anchor="ctr"/>
                </a:tc>
                <a:extLst>
                  <a:ext uri="{0D108BD9-81ED-4DB2-BD59-A6C34878D82A}">
                    <a16:rowId xmlns:a16="http://schemas.microsoft.com/office/drawing/2014/main" val="3804090706"/>
                  </a:ext>
                </a:extLst>
              </a:tr>
              <a:tr h="370840">
                <a:tc>
                  <a:txBody>
                    <a:bodyPr/>
                    <a:lstStyle/>
                    <a:p>
                      <a:r>
                        <a:rPr kumimoji="1" lang="en-US" altLang="ja-JP" sz="1600" dirty="0"/>
                        <a:t>DSC-Driver</a:t>
                      </a:r>
                      <a:endParaRPr kumimoji="1" lang="ja-JP" altLang="en-US" sz="1600" dirty="0"/>
                    </a:p>
                  </a:txBody>
                  <a:tcPr/>
                </a:tc>
                <a:tc>
                  <a:txBody>
                    <a:bodyPr/>
                    <a:lstStyle/>
                    <a:p>
                      <a:r>
                        <a:rPr kumimoji="1" lang="en-US" altLang="ja-JP" sz="1600" dirty="0"/>
                        <a:t>v1.5.0</a:t>
                      </a:r>
                      <a:endParaRPr kumimoji="1" lang="ja-JP" altLang="en-US" sz="1600" dirty="0"/>
                    </a:p>
                  </a:txBody>
                  <a:tcPr/>
                </a:tc>
                <a:extLst>
                  <a:ext uri="{0D108BD9-81ED-4DB2-BD59-A6C34878D82A}">
                    <a16:rowId xmlns:a16="http://schemas.microsoft.com/office/drawing/2014/main" val="2228172427"/>
                  </a:ext>
                </a:extLst>
              </a:tr>
              <a:tr h="370840">
                <a:tc>
                  <a:txBody>
                    <a:bodyPr/>
                    <a:lstStyle/>
                    <a:p>
                      <a:r>
                        <a:rPr kumimoji="1" lang="en-US" altLang="ja-JP" sz="1600" dirty="0"/>
                        <a:t>OpenStack-Driver</a:t>
                      </a:r>
                      <a:endParaRPr kumimoji="1" lang="ja-JP" altLang="en-US" sz="1600" dirty="0"/>
                    </a:p>
                  </a:txBody>
                  <a:tcPr/>
                </a:tc>
                <a:tc>
                  <a:txBody>
                    <a:bodyPr/>
                    <a:lstStyle/>
                    <a:p>
                      <a:r>
                        <a:rPr kumimoji="1" lang="en-US" altLang="ja-JP" sz="1600" dirty="0"/>
                        <a:t>v1.6.1</a:t>
                      </a:r>
                      <a:endParaRPr kumimoji="1" lang="ja-JP" altLang="en-US" sz="1600" dirty="0"/>
                    </a:p>
                  </a:txBody>
                  <a:tcPr/>
                </a:tc>
                <a:extLst>
                  <a:ext uri="{0D108BD9-81ED-4DB2-BD59-A6C34878D82A}">
                    <a16:rowId xmlns:a16="http://schemas.microsoft.com/office/drawing/2014/main" val="3872625748"/>
                  </a:ext>
                </a:extLst>
              </a:tr>
              <a:tr h="370840">
                <a:tc>
                  <a:txBody>
                    <a:bodyPr/>
                    <a:lstStyle/>
                    <a:p>
                      <a:r>
                        <a:rPr kumimoji="1" lang="ja-JP" altLang="en-US" sz="1600" dirty="0"/>
                        <a:t>構築資材管理機能</a:t>
                      </a:r>
                    </a:p>
                  </a:txBody>
                  <a:tcPr/>
                </a:tc>
                <a:tc>
                  <a:txBody>
                    <a:bodyPr/>
                    <a:lstStyle/>
                    <a:p>
                      <a:r>
                        <a:rPr kumimoji="1" lang="en-US" altLang="ja-JP" sz="1600" dirty="0"/>
                        <a:t>v1.8.0</a:t>
                      </a:r>
                      <a:endParaRPr kumimoji="1" lang="ja-JP" altLang="en-US" sz="1600" dirty="0"/>
                    </a:p>
                  </a:txBody>
                  <a:tcPr/>
                </a:tc>
                <a:extLst>
                  <a:ext uri="{0D108BD9-81ED-4DB2-BD59-A6C34878D82A}">
                    <a16:rowId xmlns:a16="http://schemas.microsoft.com/office/drawing/2014/main" val="3168334662"/>
                  </a:ext>
                </a:extLst>
              </a:tr>
            </a:tbl>
          </a:graphicData>
        </a:graphic>
      </p:graphicFrame>
    </p:spTree>
    <p:extLst>
      <p:ext uri="{BB962C8B-B14F-4D97-AF65-F5344CB8AC3E}">
        <p14:creationId xmlns:p14="http://schemas.microsoft.com/office/powerpoint/2010/main" val="183815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本資料では、オールインワン構成でインストールされている</a:t>
            </a:r>
            <a:r>
              <a:rPr lang="en-US" altLang="ja-JP" dirty="0"/>
              <a:t>ITA</a:t>
            </a:r>
            <a:r>
              <a:rPr lang="ja-JP" altLang="en-US" dirty="0"/>
              <a:t>環境に対して、バージョンアップを行う手順について記載しています。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のバージョンアップを行う環境について</a:t>
            </a:r>
            <a:br>
              <a:rPr lang="en-US" altLang="ja-JP" dirty="0"/>
            </a:br>
            <a:endParaRPr lang="en-US" altLang="ja-JP" dirty="0"/>
          </a:p>
          <a:p>
            <a:pPr lvl="1"/>
            <a:r>
              <a:rPr lang="ja-JP" altLang="en-US" dirty="0"/>
              <a:t>本書の手順は、オールインワン構成でインストールされている</a:t>
            </a:r>
            <a:r>
              <a:rPr lang="en-US" altLang="ja-JP" dirty="0"/>
              <a:t>ITA</a:t>
            </a:r>
            <a:r>
              <a:rPr lang="ja-JP" altLang="en-US" dirty="0"/>
              <a:t>環境に対して実施可能です。</a:t>
            </a:r>
            <a:br>
              <a:rPr lang="en-US" altLang="ja-JP" dirty="0"/>
            </a:br>
            <a:endParaRPr lang="en-US" altLang="ja-JP" dirty="0"/>
          </a:p>
          <a:p>
            <a:pPr lvl="1"/>
            <a:r>
              <a:rPr lang="ja-JP" altLang="en-US" dirty="0"/>
              <a:t>バージョンアップに対応している</a:t>
            </a:r>
            <a:r>
              <a:rPr lang="en-US" altLang="ja-JP" dirty="0"/>
              <a:t>ITA</a:t>
            </a:r>
            <a:r>
              <a:rPr lang="ja-JP" altLang="en-US" dirty="0"/>
              <a:t>のバージョンは</a:t>
            </a:r>
            <a:r>
              <a:rPr lang="en-US" altLang="ja-JP" b="1" u="sng" dirty="0">
                <a:solidFill>
                  <a:srgbClr val="FF0000"/>
                </a:solidFill>
              </a:rPr>
              <a:t>1.4.0</a:t>
            </a:r>
            <a:r>
              <a:rPr lang="ja-JP" altLang="en-US" b="1" u="sng" dirty="0">
                <a:solidFill>
                  <a:srgbClr val="FF0000"/>
                </a:solidFill>
              </a:rPr>
              <a:t>以降</a:t>
            </a:r>
            <a:r>
              <a:rPr lang="ja-JP" altLang="en-US" dirty="0"/>
              <a:t>です。</a:t>
            </a:r>
            <a:br>
              <a:rPr lang="en-US" altLang="ja-JP" dirty="0"/>
            </a:br>
            <a:r>
              <a:rPr lang="en-US" altLang="ja-JP" dirty="0"/>
              <a:t>1.4.0</a:t>
            </a:r>
            <a:r>
              <a:rPr lang="ja-JP" altLang="en-US" dirty="0"/>
              <a:t>以降の</a:t>
            </a:r>
            <a:r>
              <a:rPr lang="en-US" altLang="ja-JP" dirty="0"/>
              <a:t>ITA</a:t>
            </a:r>
            <a:r>
              <a:rPr lang="ja-JP" altLang="en-US" dirty="0"/>
              <a:t>バージョンの環境に対して、本書の手順を実施することによりバージョンアップを行うことができます。</a:t>
            </a:r>
            <a:endParaRPr lang="en-US" altLang="ja-JP" dirty="0"/>
          </a:p>
          <a:p>
            <a:pPr marL="180000" lvl="1" indent="0">
              <a:buNone/>
            </a:pPr>
            <a:endParaRPr lang="en-US" altLang="ja-JP" dirty="0"/>
          </a:p>
        </p:txBody>
      </p:sp>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バージョンアップ手順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バージョンアップツール一覧</a:t>
            </a:r>
            <a:endParaRPr lang="en-US" altLang="ja-JP" dirty="0"/>
          </a:p>
          <a:p>
            <a:pPr lvl="1"/>
            <a:r>
              <a:rPr lang="en-US" altLang="ja-JP" dirty="0"/>
              <a:t>ITA</a:t>
            </a:r>
            <a:r>
              <a:rPr lang="ja-JP" altLang="en-US" dirty="0"/>
              <a:t>バージョンアップツール一覧は以下となります。</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79887743"/>
              </p:ext>
            </p:extLst>
          </p:nvPr>
        </p:nvGraphicFramePr>
        <p:xfrm>
          <a:off x="197392" y="1533850"/>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466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a:t>
            </a:r>
            <a:r>
              <a:rPr lang="en-US" altLang="ja-JP" dirty="0"/>
              <a:t>ITA</a:t>
            </a:r>
            <a:r>
              <a:rPr lang="ja-JP" altLang="en-US" dirty="0"/>
              <a:t>バージョンアップフロー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バージョンアップフロー</a:t>
            </a:r>
            <a:endParaRPr kumimoji="1" lang="en-US" altLang="ja-JP" dirty="0"/>
          </a:p>
          <a:p>
            <a:pPr lvl="1"/>
            <a:r>
              <a:rPr lang="ja-JP" altLang="en-US" dirty="0"/>
              <a:t>バージョンアップは以下のフローとなっています。</a:t>
            </a:r>
            <a:endParaRPr kumimoji="1" lang="ja-JP" altLang="en-US" dirty="0"/>
          </a:p>
        </p:txBody>
      </p:sp>
      <p:cxnSp>
        <p:nvCxnSpPr>
          <p:cNvPr id="5" name="直線コネクタ 4"/>
          <p:cNvCxnSpPr>
            <a:endCxn id="14" idx="2"/>
          </p:cNvCxnSpPr>
          <p:nvPr/>
        </p:nvCxnSpPr>
        <p:spPr>
          <a:xfrm flipH="1">
            <a:off x="4564123" y="2767830"/>
            <a:ext cx="7390" cy="265260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10457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326013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976029"/>
            <a:ext cx="3066892" cy="1444403"/>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④</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バージョンアップ）実行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ライブラリインストール（任意）</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DB</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変更</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ITA</a:t>
            </a:r>
            <a:r>
              <a:rPr kumimoji="0" lang="ja-JP" altLang="en-US" sz="1050" dirty="0">
                <a:latin typeface="+mn-ea"/>
                <a:cs typeface="Times New Roman" panose="02020603050405020304" pitchFamily="18" charset="0"/>
              </a:rPr>
              <a:t>資材変更</a:t>
            </a:r>
            <a:endParaRPr kumimoji="0" lang="ja-JP" altLang="en-US" sz="1050" b="0" i="0" u="none" strike="noStrike" cap="none" normalizeH="0" baseline="0" dirty="0">
              <a:ln>
                <a:noFill/>
              </a:ln>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2546684"/>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a:solidFill>
                  <a:srgbClr val="000000"/>
                </a:solidFill>
                <a:latin typeface="+mn-ea"/>
                <a:cs typeface="Times New Roman" panose="02020603050405020304" pitchFamily="18" charset="0"/>
              </a:rPr>
              <a:t>②</a:t>
            </a:r>
            <a:r>
              <a:rPr kumimoji="0" lang="en-US" altLang="ja-JP" sz="1200" dirty="0" err="1">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
        <p:nvSpPr>
          <p:cNvPr id="15" name="正方形/長方形 92"/>
          <p:cNvSpPr>
            <a:spLocks noChangeArrowheads="1"/>
          </p:cNvSpPr>
          <p:nvPr/>
        </p:nvSpPr>
        <p:spPr bwMode="auto">
          <a:xfrm>
            <a:off x="3038067" y="1844780"/>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環境のバックアップ</a:t>
            </a:r>
          </a:p>
        </p:txBody>
      </p:sp>
    </p:spTree>
    <p:extLst>
      <p:ext uri="{BB962C8B-B14F-4D97-AF65-F5344CB8AC3E}">
        <p14:creationId xmlns:p14="http://schemas.microsoft.com/office/powerpoint/2010/main" val="399658678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3000</Words>
  <Application>Microsoft Office PowerPoint</Application>
  <PresentationFormat>画面に合わせる (4:3)</PresentationFormat>
  <Paragraphs>396</Paragraphs>
  <Slides>24</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24</vt:i4>
      </vt:variant>
    </vt:vector>
  </HeadingPairs>
  <TitlesOfParts>
    <vt:vector size="37"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vt:lpstr>
      <vt:lpstr>3.　ITAバージョンアップ手順</vt:lpstr>
      <vt:lpstr>3.1　事前準備</vt:lpstr>
      <vt:lpstr>3.2　ITAバージョンアップフロー</vt:lpstr>
      <vt:lpstr>3.3　バージョンアップ（1/11）</vt:lpstr>
      <vt:lpstr>3.3　バージョンアップ（2/11）</vt:lpstr>
      <vt:lpstr>3.3　バージョンアップ（3/11）</vt:lpstr>
      <vt:lpstr>3.3　バージョンアップ（4/11）</vt:lpstr>
      <vt:lpstr>3.3　バージョンアップ（5/11）</vt:lpstr>
      <vt:lpstr>3.3　バージョンアップ（6/11）</vt:lpstr>
      <vt:lpstr>3.3　バージョンアップ（7/11）</vt:lpstr>
      <vt:lpstr>3.3　バージョンアップ（8/11）</vt:lpstr>
      <vt:lpstr>3.3　バージョンアップ（9/11）</vt:lpstr>
      <vt:lpstr>3.3　バージョンアップ（10/11）</vt:lpstr>
      <vt:lpstr>3.3　バージョンアップ（11/11）</vt:lpstr>
      <vt:lpstr>4.　ITA動作確認</vt:lpstr>
      <vt:lpstr>4.1　動作確認（1/2）</vt:lpstr>
      <vt:lpstr>4.1　動作確認（2/2）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2023-07-20T01:11:25Z</dcterms:modified>
</cp:coreProperties>
</file>