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4"/>
  </p:notesMasterIdLst>
  <p:handoutMasterIdLst>
    <p:handoutMasterId r:id="rId25"/>
  </p:handoutMasterIdLst>
  <p:sldIdLst>
    <p:sldId id="575" r:id="rId3"/>
    <p:sldId id="576" r:id="rId4"/>
    <p:sldId id="508" r:id="rId5"/>
    <p:sldId id="593" r:id="rId6"/>
    <p:sldId id="540" r:id="rId7"/>
    <p:sldId id="602" r:id="rId8"/>
    <p:sldId id="603" r:id="rId9"/>
    <p:sldId id="601" r:id="rId10"/>
    <p:sldId id="604" r:id="rId11"/>
    <p:sldId id="577" r:id="rId12"/>
    <p:sldId id="594" r:id="rId13"/>
    <p:sldId id="597" r:id="rId14"/>
    <p:sldId id="607" r:id="rId15"/>
    <p:sldId id="598" r:id="rId16"/>
    <p:sldId id="608" r:id="rId17"/>
    <p:sldId id="599" r:id="rId18"/>
    <p:sldId id="600" r:id="rId19"/>
    <p:sldId id="605" r:id="rId20"/>
    <p:sldId id="611" r:id="rId21"/>
    <p:sldId id="606" r:id="rId22"/>
    <p:sldId id="590" r:id="rId2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575"/>
            <p14:sldId id="576"/>
          </p14:sldIdLst>
        </p14:section>
        <p14:section name="1.　はじめに" id="{B81141D6-5160-4643-8D51-022CC5C4BDB9}">
          <p14:sldIdLst>
            <p14:sldId id="508"/>
            <p14:sldId id="593"/>
            <p14:sldId id="540"/>
            <p14:sldId id="602"/>
            <p14:sldId id="603"/>
            <p14:sldId id="601"/>
            <p14:sldId id="604"/>
          </p14:sldIdLst>
        </p14:section>
        <p14:section name="2.　実習" id="{A8A060BF-92DF-4F47-AFEF-F5FA058AAEFB}">
          <p14:sldIdLst>
            <p14:sldId id="577"/>
            <p14:sldId id="594"/>
            <p14:sldId id="597"/>
            <p14:sldId id="607"/>
            <p14:sldId id="598"/>
            <p14:sldId id="608"/>
            <p14:sldId id="599"/>
            <p14:sldId id="600"/>
            <p14:sldId id="605"/>
            <p14:sldId id="611"/>
            <p14:sldId id="606"/>
            <p14:sldId id="590"/>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33B"/>
    <a:srgbClr val="373E47"/>
    <a:srgbClr val="F8DCDD"/>
    <a:srgbClr val="E7F1FF"/>
    <a:srgbClr val="C1DCFF"/>
    <a:srgbClr val="F8ECE0"/>
    <a:srgbClr val="FFFFCC"/>
    <a:srgbClr val="336600"/>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5B5F6-8096-4ACB-B323-AA0288CFC10F}" v="7" dt="2021-08-19T08:47:42.08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96" autoAdjust="0"/>
    <p:restoredTop sz="95507" autoAdjust="0"/>
  </p:normalViewPr>
  <p:slideViewPr>
    <p:cSldViewPr>
      <p:cViewPr varScale="1">
        <p:scale>
          <a:sx n="115" d="100"/>
          <a:sy n="115" d="100"/>
        </p:scale>
        <p:origin x="1158"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2021/9/22</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2021/9/22</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5049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2021/9/22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2021/9/22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2021/9/22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2021/9/22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2021/9/22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2021/9/22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15"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2021/9/22</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5.xml"/><Relationship Id="rId7" Type="http://schemas.openxmlformats.org/officeDocument/2006/relationships/slide" Target="slide12.xml"/><Relationship Id="rId12"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9.xml"/><Relationship Id="rId6" Type="http://schemas.openxmlformats.org/officeDocument/2006/relationships/slide" Target="slide11.xml"/><Relationship Id="rId11" Type="http://schemas.openxmlformats.org/officeDocument/2006/relationships/slide" Target="slide18.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exastro-suite.github.io/it-automation-docs/asset/Learn_ja/ITA-quickstart_ja.pdf"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slide" Target="slide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a:t>
            </a:r>
            <a:r>
              <a:rPr lang="en-US" altLang="ja-JP" dirty="0" smtClean="0"/>
              <a:t>1.8</a:t>
            </a:r>
            <a:endParaRPr lang="en-US" altLang="ja-JP" dirty="0"/>
          </a:p>
          <a:p>
            <a:r>
              <a:rPr lang="en-US" altLang="ja-JP" dirty="0"/>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2555460"/>
            <a:ext cx="9143999" cy="1513679"/>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en-US" altLang="ja-JP" sz="4800" b="1" dirty="0" smtClean="0"/>
          </a:p>
          <a:p>
            <a:r>
              <a:rPr lang="en-US" altLang="ja-JP" sz="4800" b="1" dirty="0" smtClean="0"/>
              <a:t>CI/CD for </a:t>
            </a:r>
            <a:r>
              <a:rPr lang="en-US" altLang="ja-JP" sz="4800" b="1" dirty="0" err="1" smtClean="0"/>
              <a:t>IaC</a:t>
            </a:r>
            <a:r>
              <a:rPr lang="en-US" altLang="ja-JP" sz="4800" b="1" dirty="0" smtClean="0"/>
              <a:t>【</a:t>
            </a:r>
            <a:r>
              <a:rPr lang="ja-JP" altLang="en-US" sz="4800" b="1" dirty="0"/>
              <a:t>実習</a:t>
            </a:r>
            <a:r>
              <a:rPr lang="en-US" altLang="ja-JP" sz="4800" b="1" dirty="0" smtClean="0"/>
              <a:t>】</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729925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a:t>
            </a:r>
            <a:r>
              <a:rPr lang="ja-JP" altLang="en-US" dirty="0" smtClean="0"/>
              <a:t>実習</a:t>
            </a:r>
            <a:endParaRPr kumimoji="1" lang="ja-JP" altLang="en-US" dirty="0"/>
          </a:p>
        </p:txBody>
      </p:sp>
    </p:spTree>
    <p:extLst>
      <p:ext uri="{BB962C8B-B14F-4D97-AF65-F5344CB8AC3E}">
        <p14:creationId xmlns:p14="http://schemas.microsoft.com/office/powerpoint/2010/main" val="303744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a:t>連携</a:t>
            </a:r>
            <a:r>
              <a:rPr lang="ja-JP" altLang="en-US" sz="1600" b="1" dirty="0" smtClean="0"/>
              <a:t>する</a:t>
            </a:r>
            <a:r>
              <a:rPr lang="en-US" altLang="ja-JP" sz="1600" b="1" dirty="0" err="1" smtClean="0"/>
              <a:t>Git</a:t>
            </a:r>
            <a:r>
              <a:rPr lang="ja-JP" altLang="en-US" sz="1600" b="1" dirty="0" smtClean="0"/>
              <a:t>リポジトリ</a:t>
            </a:r>
            <a:r>
              <a:rPr lang="ja-JP" altLang="en-US" sz="1600" b="1" dirty="0"/>
              <a:t>の</a:t>
            </a:r>
            <a:r>
              <a:rPr lang="ja-JP" altLang="en-US" sz="1600" b="1" dirty="0" smtClean="0"/>
              <a:t>情報を登録</a:t>
            </a:r>
            <a:endParaRPr lang="en-US" altLang="ja-JP" b="1" dirty="0"/>
          </a:p>
          <a:p>
            <a:pPr lvl="1"/>
            <a:r>
              <a:rPr lang="en-US" altLang="ja-JP" dirty="0" smtClean="0"/>
              <a:t>Playbook</a:t>
            </a:r>
            <a:r>
              <a:rPr lang="ja-JP" altLang="en-US" dirty="0" smtClean="0"/>
              <a:t>をアップロードした</a:t>
            </a:r>
            <a:r>
              <a:rPr lang="en-US" altLang="ja-JP" dirty="0" smtClean="0"/>
              <a:t>GitHub</a:t>
            </a:r>
            <a:r>
              <a:rPr lang="ja-JP" altLang="en-US" dirty="0" smtClean="0"/>
              <a:t>アカウントの情報を登録します。</a:t>
            </a:r>
            <a:endParaRPr lang="en-US" altLang="ja-JP" dirty="0" smtClean="0"/>
          </a:p>
          <a:p>
            <a:pPr marL="180000" lvl="1" indent="0">
              <a:buNone/>
            </a:pPr>
            <a:r>
              <a:rPr lang="ja-JP" altLang="en-US" dirty="0" smtClean="0"/>
              <a:t>「</a:t>
            </a:r>
            <a:r>
              <a:rPr lang="en-US" altLang="ja-JP" dirty="0" smtClean="0"/>
              <a:t>CI/CD for </a:t>
            </a:r>
            <a:r>
              <a:rPr lang="en-US" altLang="ja-JP" dirty="0" err="1" smtClean="0"/>
              <a:t>IaC</a:t>
            </a:r>
            <a:r>
              <a:rPr lang="ja-JP" altLang="en-US" dirty="0" smtClean="0"/>
              <a:t>」メニュー→「リモートリポジトリ」を</a:t>
            </a:r>
            <a:r>
              <a:rPr lang="ja-JP" altLang="en-US" dirty="0"/>
              <a:t>クリック、各項目へ下表のように</a:t>
            </a:r>
            <a:r>
              <a:rPr lang="ja-JP" altLang="en-US" dirty="0" smtClean="0"/>
              <a:t>入力し「登録」</a:t>
            </a:r>
            <a:r>
              <a:rPr lang="ja-JP" altLang="en-US" dirty="0" smtClean="0"/>
              <a:t>をクリックして下さい。</a:t>
            </a:r>
            <a:endParaRPr lang="en-US" altLang="ja-JP" dirty="0" smtClean="0"/>
          </a:p>
        </p:txBody>
      </p:sp>
      <p:sp>
        <p:nvSpPr>
          <p:cNvPr id="2" name="タイトル 1"/>
          <p:cNvSpPr>
            <a:spLocks noGrp="1"/>
          </p:cNvSpPr>
          <p:nvPr>
            <p:ph type="title"/>
          </p:nvPr>
        </p:nvSpPr>
        <p:spPr/>
        <p:txBody>
          <a:bodyPr/>
          <a:lstStyle/>
          <a:p>
            <a:r>
              <a:rPr lang="en-US" altLang="ja-JP" dirty="0" smtClean="0"/>
              <a:t>2</a:t>
            </a:r>
            <a:r>
              <a:rPr kumimoji="1" lang="en-US" altLang="ja-JP" dirty="0" smtClean="0"/>
              <a:t>.1</a:t>
            </a:r>
            <a:r>
              <a:rPr kumimoji="1" lang="ja-JP" altLang="en-US" dirty="0"/>
              <a:t>　</a:t>
            </a:r>
            <a:r>
              <a:rPr lang="ja-JP" altLang="en-US" dirty="0" smtClean="0"/>
              <a:t>リモートリポジトリの登録</a:t>
            </a:r>
            <a:endParaRPr kumimoji="1" lang="ja-JP" altLang="en-US" dirty="0"/>
          </a:p>
        </p:txBody>
      </p:sp>
      <p:pic>
        <p:nvPicPr>
          <p:cNvPr id="4" name="図 3"/>
          <p:cNvPicPr>
            <a:picLocks noChangeAspect="1"/>
          </p:cNvPicPr>
          <p:nvPr/>
        </p:nvPicPr>
        <p:blipFill>
          <a:blip r:embed="rId2"/>
          <a:stretch>
            <a:fillRect/>
          </a:stretch>
        </p:blipFill>
        <p:spPr>
          <a:xfrm>
            <a:off x="256626" y="2022373"/>
            <a:ext cx="8591939" cy="3342216"/>
          </a:xfrm>
          <a:prstGeom prst="rect">
            <a:avLst/>
          </a:prstGeom>
        </p:spPr>
      </p:pic>
      <p:sp>
        <p:nvSpPr>
          <p:cNvPr id="5" name="角丸四角形吹き出し 4"/>
          <p:cNvSpPr/>
          <p:nvPr/>
        </p:nvSpPr>
        <p:spPr bwMode="auto">
          <a:xfrm>
            <a:off x="191428" y="5447887"/>
            <a:ext cx="8784000" cy="1077542"/>
          </a:xfrm>
          <a:prstGeom prst="wedgeRoundRectCallout">
            <a:avLst>
              <a:gd name="adj1" fmla="val 17371"/>
              <a:gd name="adj2" fmla="val -112526"/>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 5"/>
          <p:cNvSpPr/>
          <p:nvPr/>
        </p:nvSpPr>
        <p:spPr bwMode="auto">
          <a:xfrm>
            <a:off x="267707" y="2963387"/>
            <a:ext cx="106270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546444" y="3755497"/>
            <a:ext cx="7201000" cy="10081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750730" y="4954063"/>
            <a:ext cx="1296180" cy="29768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1423295196"/>
              </p:ext>
            </p:extLst>
          </p:nvPr>
        </p:nvGraphicFramePr>
        <p:xfrm>
          <a:off x="375073" y="5514675"/>
          <a:ext cx="8493660" cy="914400"/>
        </p:xfrm>
        <a:graphic>
          <a:graphicData uri="http://schemas.openxmlformats.org/drawingml/2006/table">
            <a:tbl>
              <a:tblPr firstRow="1" bandRow="1">
                <a:tableStyleId>{5C22544A-7EE6-4342-B048-85BDC9FD1C3A}</a:tableStyleId>
              </a:tblPr>
              <a:tblGrid>
                <a:gridCol w="1698732">
                  <a:extLst>
                    <a:ext uri="{9D8B030D-6E8A-4147-A177-3AD203B41FA5}">
                      <a16:colId xmlns:a16="http://schemas.microsoft.com/office/drawing/2014/main" val="2883640048"/>
                    </a:ext>
                  </a:extLst>
                </a:gridCol>
                <a:gridCol w="1698732">
                  <a:extLst>
                    <a:ext uri="{9D8B030D-6E8A-4147-A177-3AD203B41FA5}">
                      <a16:colId xmlns:a16="http://schemas.microsoft.com/office/drawing/2014/main" val="3367581533"/>
                    </a:ext>
                  </a:extLst>
                </a:gridCol>
                <a:gridCol w="1698732">
                  <a:extLst>
                    <a:ext uri="{9D8B030D-6E8A-4147-A177-3AD203B41FA5}">
                      <a16:colId xmlns:a16="http://schemas.microsoft.com/office/drawing/2014/main" val="2176785870"/>
                    </a:ext>
                  </a:extLst>
                </a:gridCol>
                <a:gridCol w="1698732">
                  <a:extLst>
                    <a:ext uri="{9D8B030D-6E8A-4147-A177-3AD203B41FA5}">
                      <a16:colId xmlns:a16="http://schemas.microsoft.com/office/drawing/2014/main" val="2382542244"/>
                    </a:ext>
                  </a:extLst>
                </a:gridCol>
                <a:gridCol w="1698732">
                  <a:extLst>
                    <a:ext uri="{9D8B030D-6E8A-4147-A177-3AD203B41FA5}">
                      <a16:colId xmlns:a16="http://schemas.microsoft.com/office/drawing/2014/main" val="1601658823"/>
                    </a:ext>
                  </a:extLst>
                </a:gridCol>
              </a:tblGrid>
              <a:tr h="427811">
                <a:tc>
                  <a:txBody>
                    <a:bodyPr/>
                    <a:lstStyle/>
                    <a:p>
                      <a:pPr algn="ctr"/>
                      <a:r>
                        <a:rPr kumimoji="1" lang="ja-JP" altLang="en-US" sz="1200" dirty="0" smtClean="0">
                          <a:solidFill>
                            <a:schemeClr val="bg1"/>
                          </a:solidFill>
                          <a:latin typeface="+mn-lt"/>
                        </a:rPr>
                        <a:t>リモートリポジトリ名</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200" dirty="0" smtClean="0">
                          <a:solidFill>
                            <a:schemeClr val="bg1"/>
                          </a:solidFill>
                          <a:latin typeface="+mn-lt"/>
                        </a:rPr>
                        <a:t>リモートリポジトリ</a:t>
                      </a:r>
                      <a:r>
                        <a:rPr kumimoji="1" lang="en-US" altLang="ja-JP" sz="1200" dirty="0" smtClean="0">
                          <a:solidFill>
                            <a:schemeClr val="bg1"/>
                          </a:solidFill>
                          <a:latin typeface="+mn-lt"/>
                        </a:rPr>
                        <a:t>(URL)</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200" dirty="0" smtClean="0">
                          <a:solidFill>
                            <a:schemeClr val="bg1"/>
                          </a:solidFill>
                          <a:latin typeface="+mn-lt"/>
                        </a:rPr>
                        <a:t>プロトコル</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b="1" i="0" kern="1200" dirty="0" smtClean="0">
                          <a:solidFill>
                            <a:schemeClr val="lt1"/>
                          </a:solidFill>
                          <a:effectLst/>
                          <a:latin typeface="+mj-lt"/>
                          <a:ea typeface="+mn-ea"/>
                          <a:cs typeface="+mn-cs"/>
                        </a:rPr>
                        <a:t>Visibility</a:t>
                      </a:r>
                      <a:r>
                        <a:rPr kumimoji="1" lang="ja-JP" altLang="en-US" sz="1200" b="1" i="0" kern="1200" dirty="0" smtClean="0">
                          <a:solidFill>
                            <a:schemeClr val="lt1"/>
                          </a:solidFill>
                          <a:effectLst/>
                          <a:latin typeface="+mj-lt"/>
                          <a:ea typeface="+mn-ea"/>
                          <a:cs typeface="+mn-cs"/>
                        </a:rPr>
                        <a:t>タイプ</a:t>
                      </a:r>
                      <a:endParaRPr kumimoji="1" lang="ja-JP" altLang="en-US" sz="12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200" b="1" i="0" kern="1200" dirty="0" smtClean="0">
                          <a:solidFill>
                            <a:schemeClr val="lt1"/>
                          </a:solidFill>
                          <a:effectLst/>
                          <a:latin typeface="+mn-lt"/>
                          <a:ea typeface="+mn-ea"/>
                          <a:cs typeface="+mn-cs"/>
                        </a:rPr>
                        <a:t>リモートリポジトリ同期情報</a:t>
                      </a:r>
                      <a:r>
                        <a:rPr kumimoji="1" lang="en-US" altLang="ja-JP" sz="1200" b="1" i="0" kern="1200" dirty="0" smtClean="0">
                          <a:solidFill>
                            <a:schemeClr val="lt1"/>
                          </a:solidFill>
                          <a:effectLst/>
                          <a:latin typeface="+mn-lt"/>
                          <a:ea typeface="+mn-ea"/>
                          <a:cs typeface="+mn-cs"/>
                        </a:rPr>
                        <a:t>(</a:t>
                      </a:r>
                      <a:r>
                        <a:rPr kumimoji="1" lang="ja-JP" altLang="en-US" sz="1200" b="1" i="0" kern="1200" dirty="0" smtClean="0">
                          <a:solidFill>
                            <a:schemeClr val="lt1"/>
                          </a:solidFill>
                          <a:effectLst/>
                          <a:latin typeface="+mn-lt"/>
                          <a:ea typeface="+mn-ea"/>
                          <a:cs typeface="+mn-cs"/>
                        </a:rPr>
                        <a:t>自動同期</a:t>
                      </a:r>
                      <a:r>
                        <a:rPr kumimoji="1" lang="en-US" altLang="ja-JP" sz="1200" b="1" i="0" kern="1200" dirty="0" smtClean="0">
                          <a:solidFill>
                            <a:schemeClr val="lt1"/>
                          </a:solidFill>
                          <a:effectLst/>
                          <a:latin typeface="+mn-lt"/>
                          <a:ea typeface="+mn-ea"/>
                          <a:cs typeface="+mn-cs"/>
                        </a:rPr>
                        <a:t>)</a:t>
                      </a:r>
                      <a:endParaRPr kumimoji="1" lang="ja-JP" altLang="en-US" sz="12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427811">
                <a:tc>
                  <a:txBody>
                    <a:bodyPr/>
                    <a:lstStyle/>
                    <a:p>
                      <a:pPr algn="ctr"/>
                      <a:r>
                        <a:rPr kumimoji="1" lang="en-US" altLang="ja-JP" sz="1200" b="0" dirty="0" smtClean="0">
                          <a:solidFill>
                            <a:schemeClr val="tx1"/>
                          </a:solidFill>
                          <a:latin typeface="+mn-lt"/>
                        </a:rPr>
                        <a:t>(</a:t>
                      </a:r>
                      <a:r>
                        <a:rPr kumimoji="1" lang="ja-JP" altLang="en-US" sz="1200" b="0" dirty="0" smtClean="0">
                          <a:solidFill>
                            <a:schemeClr val="tx1"/>
                          </a:solidFill>
                          <a:latin typeface="+mn-lt"/>
                        </a:rPr>
                        <a:t>事前準備で用意したでリポジトリ名</a:t>
                      </a:r>
                      <a:r>
                        <a:rPr kumimoji="1" lang="en-US" altLang="ja-JP" sz="1200" b="0" dirty="0" smtClean="0">
                          <a:solidFill>
                            <a:schemeClr val="tx1"/>
                          </a:solidFill>
                          <a:latin typeface="+mn-lt"/>
                        </a:rPr>
                        <a:t>)</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a:t>
                      </a:r>
                      <a:r>
                        <a:rPr kumimoji="1" lang="ja-JP" altLang="en-US" sz="1200" b="0" dirty="0" smtClean="0">
                          <a:solidFill>
                            <a:schemeClr val="tx1"/>
                          </a:solidFill>
                          <a:latin typeface="+mn-lt"/>
                        </a:rPr>
                        <a:t>事前準備で用意したリポジトリの</a:t>
                      </a:r>
                      <a:r>
                        <a:rPr kumimoji="1" lang="en-US" altLang="ja-JP" sz="1200" b="0" dirty="0" smtClean="0">
                          <a:solidFill>
                            <a:schemeClr val="tx1"/>
                          </a:solidFill>
                          <a:latin typeface="+mn-lt"/>
                        </a:rPr>
                        <a:t>URL)</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https</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public</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b="0" dirty="0" smtClean="0">
                          <a:solidFill>
                            <a:schemeClr val="tx1"/>
                          </a:solidFill>
                          <a:latin typeface="+mn-lt"/>
                        </a:rPr>
                        <a:t>有効</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303889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紐付先</a:t>
            </a:r>
            <a:r>
              <a:rPr lang="ja-JP" altLang="en-US" sz="1600" b="1" dirty="0"/>
              <a:t>資材にアクセス</a:t>
            </a:r>
            <a:r>
              <a:rPr lang="ja-JP" altLang="en-US" sz="1600" b="1" dirty="0" smtClean="0"/>
              <a:t>する</a:t>
            </a:r>
            <a:r>
              <a:rPr lang="ja-JP" altLang="en-US" sz="1600" b="1" dirty="0" smtClean="0"/>
              <a:t>た</a:t>
            </a:r>
            <a:r>
              <a:rPr lang="ja-JP" altLang="en-US" sz="1600" b="1" dirty="0"/>
              <a:t>め</a:t>
            </a:r>
            <a:r>
              <a:rPr lang="ja-JP" altLang="en-US" sz="1600" b="1" dirty="0" smtClean="0"/>
              <a:t>の</a:t>
            </a:r>
            <a:r>
              <a:rPr lang="ja-JP" altLang="en-US" sz="1600" b="1" dirty="0"/>
              <a:t>アカウント</a:t>
            </a:r>
            <a:r>
              <a:rPr lang="ja-JP" altLang="en-US" sz="1600" b="1" dirty="0" smtClean="0"/>
              <a:t>情報の登録</a:t>
            </a:r>
            <a:endParaRPr lang="en-US" altLang="ja-JP" sz="1600" b="1" dirty="0" smtClean="0"/>
          </a:p>
          <a:p>
            <a:pPr lvl="1"/>
            <a:r>
              <a:rPr kumimoji="1" lang="en-US" altLang="ja-JP" dirty="0" err="1" smtClean="0"/>
              <a:t>Exastro</a:t>
            </a:r>
            <a:r>
              <a:rPr kumimoji="1" lang="en-US" altLang="ja-JP" dirty="0" smtClean="0"/>
              <a:t> IT Automation</a:t>
            </a:r>
            <a:r>
              <a:rPr kumimoji="1" lang="ja-JP" altLang="en-US" dirty="0" smtClean="0"/>
              <a:t>のアカウントを登録します。</a:t>
            </a:r>
            <a:endParaRPr lang="en-US" altLang="ja-JP" dirty="0"/>
          </a:p>
          <a:p>
            <a:pPr marL="180000" lvl="1" indent="0">
              <a:buNone/>
            </a:pPr>
            <a:r>
              <a:rPr kumimoji="1" lang="ja-JP" altLang="en-US" dirty="0" smtClean="0"/>
              <a:t>　今回は</a:t>
            </a:r>
            <a:r>
              <a:rPr lang="en-US" altLang="ja-JP" dirty="0" smtClean="0"/>
              <a:t>administrator</a:t>
            </a:r>
            <a:r>
              <a:rPr lang="ja-JP" altLang="en-US" dirty="0" smtClean="0"/>
              <a:t>を使用します。</a:t>
            </a:r>
            <a:endParaRPr lang="en-US" altLang="ja-JP" dirty="0" smtClean="0"/>
          </a:p>
          <a:p>
            <a:pPr marL="180000" lvl="1" indent="0">
              <a:buNone/>
            </a:pPr>
            <a:r>
              <a:rPr kumimoji="1" lang="ja-JP" altLang="en-US" dirty="0"/>
              <a:t>　</a:t>
            </a:r>
            <a:r>
              <a:rPr kumimoji="1" lang="ja-JP" altLang="en-US" dirty="0" smtClean="0"/>
              <a:t>「登録アカウント」をクリック、</a:t>
            </a:r>
            <a:r>
              <a:rPr lang="ja-JP" altLang="en-US" dirty="0"/>
              <a:t>各項目へ下表のように入力</a:t>
            </a:r>
            <a:r>
              <a:rPr lang="ja-JP" altLang="en-US" dirty="0" smtClean="0"/>
              <a:t>し「登録」を</a:t>
            </a:r>
            <a:r>
              <a:rPr lang="ja-JP" altLang="en-US" dirty="0"/>
              <a:t>クリックして</a:t>
            </a:r>
            <a:r>
              <a:rPr lang="ja-JP" altLang="en-US" dirty="0" smtClean="0"/>
              <a:t>下さい。</a:t>
            </a: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.2</a:t>
            </a:r>
            <a:r>
              <a:rPr kumimoji="1" lang="ja-JP" altLang="en-US" dirty="0" smtClean="0"/>
              <a:t>　</a:t>
            </a:r>
            <a:r>
              <a:rPr lang="ja-JP" altLang="en-US" dirty="0">
                <a:latin typeface="+mn-ea"/>
              </a:rPr>
              <a:t>登録アカウントの</a:t>
            </a:r>
            <a:r>
              <a:rPr lang="ja-JP" altLang="en-US" dirty="0" smtClean="0">
                <a:latin typeface="+mn-ea"/>
              </a:rPr>
              <a:t>登録</a:t>
            </a:r>
            <a:r>
              <a:rPr kumimoji="1" lang="ja-JP" altLang="en-US" dirty="0"/>
              <a:t>　</a:t>
            </a:r>
          </a:p>
        </p:txBody>
      </p:sp>
      <p:pic>
        <p:nvPicPr>
          <p:cNvPr id="4" name="図 3"/>
          <p:cNvPicPr>
            <a:picLocks noChangeAspect="1"/>
          </p:cNvPicPr>
          <p:nvPr/>
        </p:nvPicPr>
        <p:blipFill>
          <a:blip r:embed="rId2"/>
          <a:stretch>
            <a:fillRect/>
          </a:stretch>
        </p:blipFill>
        <p:spPr>
          <a:xfrm>
            <a:off x="467430" y="2348850"/>
            <a:ext cx="8219599" cy="2656046"/>
          </a:xfrm>
          <a:prstGeom prst="rect">
            <a:avLst/>
          </a:prstGeom>
        </p:spPr>
      </p:pic>
      <p:sp>
        <p:nvSpPr>
          <p:cNvPr id="5" name="角丸四角形吹き出し 4"/>
          <p:cNvSpPr/>
          <p:nvPr/>
        </p:nvSpPr>
        <p:spPr bwMode="auto">
          <a:xfrm>
            <a:off x="4595498" y="5314749"/>
            <a:ext cx="3744520" cy="916582"/>
          </a:xfrm>
          <a:prstGeom prst="wedgeRoundRectCallout">
            <a:avLst>
              <a:gd name="adj1" fmla="val -42978"/>
              <a:gd name="adj2" fmla="val -155346"/>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4123558883"/>
              </p:ext>
            </p:extLst>
          </p:nvPr>
        </p:nvGraphicFramePr>
        <p:xfrm>
          <a:off x="4769026" y="5482372"/>
          <a:ext cx="3397464" cy="581336"/>
        </p:xfrm>
        <a:graphic>
          <a:graphicData uri="http://schemas.openxmlformats.org/drawingml/2006/table">
            <a:tbl>
              <a:tblPr firstRow="1" bandRow="1">
                <a:tableStyleId>{5C22544A-7EE6-4342-B048-85BDC9FD1C3A}</a:tableStyleId>
              </a:tblPr>
              <a:tblGrid>
                <a:gridCol w="1698732">
                  <a:extLst>
                    <a:ext uri="{9D8B030D-6E8A-4147-A177-3AD203B41FA5}">
                      <a16:colId xmlns:a16="http://schemas.microsoft.com/office/drawing/2014/main" val="2883640048"/>
                    </a:ext>
                  </a:extLst>
                </a:gridCol>
                <a:gridCol w="1698732">
                  <a:extLst>
                    <a:ext uri="{9D8B030D-6E8A-4147-A177-3AD203B41FA5}">
                      <a16:colId xmlns:a16="http://schemas.microsoft.com/office/drawing/2014/main" val="3367581533"/>
                    </a:ext>
                  </a:extLst>
                </a:gridCol>
              </a:tblGrid>
              <a:tr h="290668">
                <a:tc>
                  <a:txBody>
                    <a:bodyPr/>
                    <a:lstStyle/>
                    <a:p>
                      <a:pPr algn="ctr"/>
                      <a:r>
                        <a:rPr kumimoji="1" lang="ja-JP" altLang="en-US" sz="1200" dirty="0" smtClean="0">
                          <a:solidFill>
                            <a:schemeClr val="bg1"/>
                          </a:solidFill>
                          <a:latin typeface="+mn-lt"/>
                        </a:rPr>
                        <a:t>ログイン</a:t>
                      </a:r>
                      <a:r>
                        <a:rPr kumimoji="1" lang="en-US" altLang="ja-JP" sz="1200" dirty="0" smtClean="0">
                          <a:solidFill>
                            <a:schemeClr val="bg1"/>
                          </a:solidFill>
                          <a:latin typeface="+mn-lt"/>
                        </a:rPr>
                        <a:t>ID</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200" dirty="0" smtClean="0">
                          <a:solidFill>
                            <a:schemeClr val="bg1"/>
                          </a:solidFill>
                          <a:latin typeface="+mn-lt"/>
                        </a:rPr>
                        <a:t>ログイン</a:t>
                      </a:r>
                      <a:r>
                        <a:rPr kumimoji="1" lang="en-US" altLang="ja-JP" sz="1200" dirty="0" smtClean="0">
                          <a:solidFill>
                            <a:schemeClr val="bg1"/>
                          </a:solidFill>
                          <a:latin typeface="+mn-lt"/>
                        </a:rPr>
                        <a:t>PW</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90668">
                <a:tc>
                  <a:txBody>
                    <a:bodyPr/>
                    <a:lstStyle/>
                    <a:p>
                      <a:pPr algn="ctr"/>
                      <a:r>
                        <a:rPr kumimoji="1" lang="en-US" altLang="ja-JP" sz="1200" b="0" dirty="0" smtClean="0">
                          <a:solidFill>
                            <a:schemeClr val="tx1"/>
                          </a:solidFill>
                          <a:latin typeface="+mn-lt"/>
                        </a:rPr>
                        <a:t>administrator</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a:t>
                      </a:r>
                      <a:r>
                        <a:rPr kumimoji="1" lang="ja-JP" altLang="en-US" sz="1200" b="0" dirty="0" smtClean="0">
                          <a:solidFill>
                            <a:schemeClr val="tx1"/>
                          </a:solidFill>
                          <a:latin typeface="+mn-lt"/>
                        </a:rPr>
                        <a:t>任意で設定した</a:t>
                      </a:r>
                      <a:r>
                        <a:rPr kumimoji="1" lang="en-US" altLang="ja-JP" sz="1200" b="0" dirty="0" smtClean="0">
                          <a:solidFill>
                            <a:schemeClr val="tx1"/>
                          </a:solidFill>
                          <a:latin typeface="+mn-lt"/>
                        </a:rPr>
                        <a:t>PW)</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7" name="角丸四角形 6"/>
          <p:cNvSpPr/>
          <p:nvPr/>
        </p:nvSpPr>
        <p:spPr bwMode="auto">
          <a:xfrm>
            <a:off x="467430" y="3019608"/>
            <a:ext cx="103163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1707991" y="3575285"/>
            <a:ext cx="6848057" cy="76105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9" name="角丸四角形 8"/>
          <p:cNvSpPr/>
          <p:nvPr/>
        </p:nvSpPr>
        <p:spPr bwMode="auto">
          <a:xfrm>
            <a:off x="2843760" y="4614073"/>
            <a:ext cx="1296180" cy="29768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03606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a:t>紐付元資材と紐付先資材の紐付を</a:t>
            </a:r>
            <a:r>
              <a:rPr lang="ja-JP" altLang="en-US" sz="1600" b="1" dirty="0" smtClean="0"/>
              <a:t>登録</a:t>
            </a:r>
            <a:endParaRPr lang="en-US" altLang="ja-JP" sz="1600" b="1" dirty="0" smtClean="0"/>
          </a:p>
          <a:p>
            <a:pPr lvl="1"/>
            <a:r>
              <a:rPr lang="ja-JP" altLang="en-US" dirty="0"/>
              <a:t>紐付元資材と紐付先資材を紐付し、紐付先資材の動作検証を</a:t>
            </a:r>
            <a:r>
              <a:rPr lang="ja-JP" altLang="en-US" dirty="0" smtClean="0"/>
              <a:t>行うた</a:t>
            </a:r>
            <a:r>
              <a:rPr lang="ja-JP" altLang="en-US" dirty="0"/>
              <a:t>め</a:t>
            </a:r>
            <a:r>
              <a:rPr lang="ja-JP" altLang="en-US" dirty="0" smtClean="0"/>
              <a:t>の</a:t>
            </a:r>
            <a:r>
              <a:rPr lang="ja-JP" altLang="en-US" dirty="0"/>
              <a:t>オペレーションと </a:t>
            </a:r>
            <a:r>
              <a:rPr lang="en-US" altLang="ja-JP" dirty="0" smtClean="0"/>
              <a:t>Movement</a:t>
            </a:r>
            <a:r>
              <a:rPr lang="ja-JP" altLang="en-US" dirty="0" err="1" smtClean="0"/>
              <a:t>を</a:t>
            </a:r>
            <a:r>
              <a:rPr lang="ja-JP" altLang="en-US" dirty="0" err="1"/>
              <a:t>登</a:t>
            </a:r>
            <a:r>
              <a:rPr lang="ja-JP" altLang="en-US" dirty="0"/>
              <a:t>録します。 </a:t>
            </a:r>
            <a:r>
              <a:rPr lang="ja-JP" altLang="en-US" dirty="0" smtClean="0"/>
              <a:t>「資材紐付」をクリック、</a:t>
            </a:r>
            <a:r>
              <a:rPr lang="ja-JP" altLang="en-US" dirty="0"/>
              <a:t>各項目へ下表のように入力</a:t>
            </a:r>
            <a:r>
              <a:rPr lang="ja-JP" altLang="en-US" dirty="0" smtClean="0"/>
              <a:t>して下さい。</a:t>
            </a:r>
            <a:r>
              <a:rPr lang="en-US" altLang="ja-JP" dirty="0" smtClean="0"/>
              <a:t>(</a:t>
            </a:r>
            <a:r>
              <a:rPr lang="ja-JP" altLang="en-US" dirty="0" smtClean="0"/>
              <a:t>次ページへ続く</a:t>
            </a:r>
            <a:r>
              <a:rPr lang="en-US" altLang="ja-JP" dirty="0" smtClean="0"/>
              <a:t>)</a:t>
            </a:r>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.3</a:t>
            </a:r>
            <a:r>
              <a:rPr lang="ja-JP" altLang="en-US" dirty="0"/>
              <a:t>　</a:t>
            </a:r>
            <a:r>
              <a:rPr lang="ja-JP" altLang="en-US" dirty="0" smtClean="0">
                <a:latin typeface="+mn-ea"/>
              </a:rPr>
              <a:t>資材</a:t>
            </a:r>
            <a:r>
              <a:rPr lang="ja-JP" altLang="en-US" dirty="0">
                <a:latin typeface="+mn-ea"/>
              </a:rPr>
              <a:t>紐付の</a:t>
            </a:r>
            <a:r>
              <a:rPr lang="ja-JP" altLang="en-US" dirty="0" smtClean="0">
                <a:latin typeface="+mn-ea"/>
              </a:rPr>
              <a:t>登録</a:t>
            </a:r>
            <a:r>
              <a:rPr lang="en-US" altLang="ja-JP" dirty="0" smtClean="0">
                <a:latin typeface="+mn-ea"/>
              </a:rPr>
              <a:t>(1/2)</a:t>
            </a:r>
            <a:endParaRPr kumimoji="1" lang="ja-JP" altLang="en-US" dirty="0"/>
          </a:p>
        </p:txBody>
      </p:sp>
      <p:pic>
        <p:nvPicPr>
          <p:cNvPr id="4" name="図 3"/>
          <p:cNvPicPr>
            <a:picLocks noChangeAspect="1"/>
          </p:cNvPicPr>
          <p:nvPr/>
        </p:nvPicPr>
        <p:blipFill rotWithShape="1">
          <a:blip r:embed="rId2"/>
          <a:srcRect t="11476" r="1976" b="13325"/>
          <a:stretch/>
        </p:blipFill>
        <p:spPr>
          <a:xfrm>
            <a:off x="305991" y="1988800"/>
            <a:ext cx="8515149" cy="3078387"/>
          </a:xfrm>
          <a:prstGeom prst="rect">
            <a:avLst/>
          </a:prstGeom>
        </p:spPr>
      </p:pic>
      <p:sp>
        <p:nvSpPr>
          <p:cNvPr id="5" name="角丸四角形吹き出し 4"/>
          <p:cNvSpPr/>
          <p:nvPr/>
        </p:nvSpPr>
        <p:spPr bwMode="auto">
          <a:xfrm>
            <a:off x="214864" y="5045950"/>
            <a:ext cx="8748649" cy="1407472"/>
          </a:xfrm>
          <a:prstGeom prst="wedgeRoundRectCallout">
            <a:avLst>
              <a:gd name="adj1" fmla="val 24630"/>
              <a:gd name="adj2" fmla="val -95248"/>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 5"/>
          <p:cNvSpPr/>
          <p:nvPr/>
        </p:nvSpPr>
        <p:spPr bwMode="auto">
          <a:xfrm>
            <a:off x="305991" y="2941920"/>
            <a:ext cx="106270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539633" y="3246568"/>
            <a:ext cx="7128989" cy="113555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10" name="表 9"/>
          <p:cNvGraphicFramePr>
            <a:graphicFrameLocks noGrp="1"/>
          </p:cNvGraphicFramePr>
          <p:nvPr>
            <p:extLst>
              <p:ext uri="{D42A27DB-BD31-4B8C-83A1-F6EECF244321}">
                <p14:modId xmlns:p14="http://schemas.microsoft.com/office/powerpoint/2010/main" val="3223844229"/>
              </p:ext>
            </p:extLst>
          </p:nvPr>
        </p:nvGraphicFramePr>
        <p:xfrm>
          <a:off x="342358" y="5181184"/>
          <a:ext cx="8493660" cy="1158240"/>
        </p:xfrm>
        <a:graphic>
          <a:graphicData uri="http://schemas.openxmlformats.org/drawingml/2006/table">
            <a:tbl>
              <a:tblPr firstRow="1" bandRow="1">
                <a:tableStyleId>{5C22544A-7EE6-4342-B048-85BDC9FD1C3A}</a:tableStyleId>
              </a:tblPr>
              <a:tblGrid>
                <a:gridCol w="1415610">
                  <a:extLst>
                    <a:ext uri="{9D8B030D-6E8A-4147-A177-3AD203B41FA5}">
                      <a16:colId xmlns:a16="http://schemas.microsoft.com/office/drawing/2014/main" val="2883640048"/>
                    </a:ext>
                  </a:extLst>
                </a:gridCol>
                <a:gridCol w="1415610">
                  <a:extLst>
                    <a:ext uri="{9D8B030D-6E8A-4147-A177-3AD203B41FA5}">
                      <a16:colId xmlns:a16="http://schemas.microsoft.com/office/drawing/2014/main" val="3367581533"/>
                    </a:ext>
                  </a:extLst>
                </a:gridCol>
                <a:gridCol w="1415610">
                  <a:extLst>
                    <a:ext uri="{9D8B030D-6E8A-4147-A177-3AD203B41FA5}">
                      <a16:colId xmlns:a16="http://schemas.microsoft.com/office/drawing/2014/main" val="2176785870"/>
                    </a:ext>
                  </a:extLst>
                </a:gridCol>
                <a:gridCol w="1415610">
                  <a:extLst>
                    <a:ext uri="{9D8B030D-6E8A-4147-A177-3AD203B41FA5}">
                      <a16:colId xmlns:a16="http://schemas.microsoft.com/office/drawing/2014/main" val="2382542244"/>
                    </a:ext>
                  </a:extLst>
                </a:gridCol>
                <a:gridCol w="1415610">
                  <a:extLst>
                    <a:ext uri="{9D8B030D-6E8A-4147-A177-3AD203B41FA5}">
                      <a16:colId xmlns:a16="http://schemas.microsoft.com/office/drawing/2014/main" val="1601658823"/>
                    </a:ext>
                  </a:extLst>
                </a:gridCol>
                <a:gridCol w="1415610">
                  <a:extLst>
                    <a:ext uri="{9D8B030D-6E8A-4147-A177-3AD203B41FA5}">
                      <a16:colId xmlns:a16="http://schemas.microsoft.com/office/drawing/2014/main" val="213318818"/>
                    </a:ext>
                  </a:extLst>
                </a:gridCol>
              </a:tblGrid>
              <a:tr h="490229">
                <a:tc>
                  <a:txBody>
                    <a:bodyPr/>
                    <a:lstStyle/>
                    <a:p>
                      <a:pPr algn="ctr" fontAlgn="ctr"/>
                      <a:r>
                        <a:rPr kumimoji="1" lang="zh-TW" altLang="en-US" sz="1400" b="1" i="0" kern="1200" dirty="0" smtClean="0">
                          <a:solidFill>
                            <a:schemeClr val="lt1"/>
                          </a:solidFill>
                          <a:effectLst/>
                          <a:latin typeface="+mn-lt"/>
                          <a:ea typeface="+mn-ea"/>
                          <a:cs typeface="+mn-cs"/>
                        </a:rPr>
                        <a:t>紐付先資材名</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400" b="1" i="0" kern="1200" dirty="0" smtClean="0">
                          <a:solidFill>
                            <a:schemeClr val="lt1"/>
                          </a:solidFill>
                          <a:effectLst/>
                          <a:latin typeface="+mn-lt"/>
                          <a:ea typeface="+mn-ea"/>
                          <a:cs typeface="+mn-cs"/>
                        </a:rPr>
                        <a:t>リモート</a:t>
                      </a:r>
                      <a:endParaRPr kumimoji="1" lang="en-US" altLang="ja-JP" sz="1400" b="1" i="0" kern="1200" dirty="0" smtClean="0">
                        <a:solidFill>
                          <a:schemeClr val="lt1"/>
                        </a:solidFill>
                        <a:effectLst/>
                        <a:latin typeface="+mn-lt"/>
                        <a:ea typeface="+mn-ea"/>
                        <a:cs typeface="+mn-cs"/>
                      </a:endParaRPr>
                    </a:p>
                    <a:p>
                      <a:pPr algn="ctr"/>
                      <a:r>
                        <a:rPr kumimoji="1" lang="ja-JP" altLang="en-US" sz="1400" b="1" i="0" kern="1200" dirty="0" smtClean="0">
                          <a:solidFill>
                            <a:schemeClr val="lt1"/>
                          </a:solidFill>
                          <a:effectLst/>
                          <a:latin typeface="+mn-lt"/>
                          <a:ea typeface="+mn-ea"/>
                          <a:cs typeface="+mn-cs"/>
                        </a:rPr>
                        <a:t>リポジトリ</a:t>
                      </a:r>
                      <a:endParaRPr kumimoji="1" lang="ja-JP" altLang="en-US" sz="1400" b="1"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ja-JP" altLang="en-US" sz="1400" b="1" i="0" kern="1200" dirty="0" smtClean="0">
                          <a:solidFill>
                            <a:schemeClr val="lt1"/>
                          </a:solidFill>
                          <a:effectLst/>
                          <a:latin typeface="+mn-lt"/>
                          <a:ea typeface="+mn-ea"/>
                          <a:cs typeface="+mn-cs"/>
                        </a:rPr>
                        <a:t>資材パス</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ja-JP" altLang="en-US" sz="1400" b="1" i="0" kern="1200" dirty="0" smtClean="0">
                          <a:solidFill>
                            <a:schemeClr val="lt1"/>
                          </a:solidFill>
                          <a:effectLst/>
                          <a:latin typeface="+mn-lt"/>
                          <a:ea typeface="+mn-ea"/>
                          <a:cs typeface="+mn-cs"/>
                        </a:rPr>
                        <a:t>紐付先資材</a:t>
                      </a:r>
                      <a:endParaRPr kumimoji="1" lang="en-US" altLang="ja-JP" sz="1400" b="1" i="0" kern="1200" dirty="0" smtClean="0">
                        <a:solidFill>
                          <a:schemeClr val="lt1"/>
                        </a:solidFill>
                        <a:effectLst/>
                        <a:latin typeface="+mn-lt"/>
                        <a:ea typeface="+mn-ea"/>
                        <a:cs typeface="+mn-cs"/>
                      </a:endParaRPr>
                    </a:p>
                    <a:p>
                      <a:pPr algn="ctr" fontAlgn="ctr"/>
                      <a:r>
                        <a:rPr kumimoji="1" lang="ja-JP" altLang="en-US" sz="1400" b="1" i="0" kern="1200" dirty="0" smtClean="0">
                          <a:solidFill>
                            <a:schemeClr val="lt1"/>
                          </a:solidFill>
                          <a:effectLst/>
                          <a:latin typeface="+mn-lt"/>
                          <a:ea typeface="+mn-ea"/>
                          <a:cs typeface="+mn-cs"/>
                        </a:rPr>
                        <a:t>タイプ</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ja-JP" altLang="en-US" sz="1400" b="1" i="0" kern="1200" dirty="0" smtClean="0">
                          <a:solidFill>
                            <a:schemeClr val="lt1"/>
                          </a:solidFill>
                          <a:effectLst/>
                          <a:latin typeface="+mn-lt"/>
                          <a:ea typeface="+mn-ea"/>
                          <a:cs typeface="+mn-cs"/>
                        </a:rPr>
                        <a:t>実行ログイン</a:t>
                      </a:r>
                      <a:r>
                        <a:rPr kumimoji="1" lang="en-US" altLang="ja-JP" sz="1400" b="1" i="0" kern="1200" dirty="0" smtClean="0">
                          <a:solidFill>
                            <a:schemeClr val="lt1"/>
                          </a:solidFill>
                          <a:effectLst/>
                          <a:latin typeface="+mn-lt"/>
                          <a:ea typeface="+mn-ea"/>
                          <a:cs typeface="+mn-cs"/>
                        </a:rPr>
                        <a:t>ID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1400" b="1" i="0" kern="1200" dirty="0" smtClean="0">
                          <a:solidFill>
                            <a:schemeClr val="lt1"/>
                          </a:solidFill>
                          <a:effectLst/>
                          <a:latin typeface="+mn-lt"/>
                          <a:ea typeface="+mn-ea"/>
                          <a:cs typeface="+mn-cs"/>
                        </a:rPr>
                        <a:t>自動同期</a:t>
                      </a:r>
                      <a:endParaRPr kumimoji="1" lang="ja-JP" altLang="en-US" sz="14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605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err="1" smtClean="0">
                          <a:solidFill>
                            <a:schemeClr val="tx1"/>
                          </a:solidFill>
                          <a:latin typeface="+mn-lt"/>
                        </a:rPr>
                        <a:t>yum_package_install</a:t>
                      </a:r>
                      <a:endParaRPr kumimoji="1" lang="en-US" altLang="ja-JP" sz="1200" b="0" dirty="0" smtClean="0">
                        <a:solidFill>
                          <a:schemeClr val="tx1"/>
                        </a:solidFill>
                        <a:latin typeface="+mn-lt"/>
                      </a:endParaRPr>
                    </a:p>
                    <a:p>
                      <a:pPr algn="ct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err="1" smtClean="0">
                          <a:solidFill>
                            <a:schemeClr val="tx1"/>
                          </a:solidFill>
                          <a:latin typeface="+mn-lt"/>
                        </a:rPr>
                        <a:t>ita_cicd_test</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smtClean="0">
                          <a:solidFill>
                            <a:schemeClr val="dk1"/>
                          </a:solidFill>
                          <a:effectLst/>
                          <a:latin typeface="+mn-lt"/>
                          <a:ea typeface="+mn-ea"/>
                          <a:cs typeface="+mn-cs"/>
                        </a:rPr>
                        <a:t>yum_package_install_check.yml</a:t>
                      </a:r>
                      <a:endParaRPr kumimoji="1" lang="en-US" altLang="ja-JP" sz="1200" b="0" i="0" kern="1200" dirty="0" smtClean="0">
                        <a:solidFill>
                          <a:schemeClr val="dk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err="1" smtClean="0">
                          <a:solidFill>
                            <a:schemeClr val="tx1"/>
                          </a:solidFill>
                          <a:latin typeface="+mn-lt"/>
                        </a:rPr>
                        <a:t>Ansible</a:t>
                      </a:r>
                      <a:r>
                        <a:rPr kumimoji="1" lang="en-US" altLang="ja-JP" sz="1200" b="0" dirty="0" smtClean="0">
                          <a:solidFill>
                            <a:schemeClr val="tx1"/>
                          </a:solidFill>
                          <a:latin typeface="+mn-lt"/>
                        </a:rPr>
                        <a:t>-Legacy</a:t>
                      </a:r>
                      <a:r>
                        <a:rPr kumimoji="1" lang="ja-JP" altLang="en-US" sz="1200" b="0" dirty="0" smtClean="0">
                          <a:solidFill>
                            <a:schemeClr val="tx1"/>
                          </a:solidFill>
                          <a:latin typeface="+mn-lt"/>
                        </a:rPr>
                        <a:t>コンソール</a:t>
                      </a:r>
                      <a:r>
                        <a:rPr kumimoji="1" lang="en-US" altLang="ja-JP" sz="1200" b="0" dirty="0" smtClean="0">
                          <a:solidFill>
                            <a:schemeClr val="tx1"/>
                          </a:solidFill>
                          <a:latin typeface="+mn-lt"/>
                        </a:rPr>
                        <a:t>/Playbook</a:t>
                      </a:r>
                      <a:r>
                        <a:rPr kumimoji="1" lang="ja-JP" altLang="en-US" sz="1200" b="0" dirty="0" smtClean="0">
                          <a:solidFill>
                            <a:schemeClr val="tx1"/>
                          </a:solidFill>
                          <a:latin typeface="+mn-lt"/>
                        </a:rPr>
                        <a:t>素材集</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1:administrator</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b="0" dirty="0" smtClean="0">
                          <a:solidFill>
                            <a:schemeClr val="tx1"/>
                          </a:solidFill>
                          <a:latin typeface="+mn-lt"/>
                        </a:rPr>
                        <a:t>有効</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104304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303526" y="1988800"/>
            <a:ext cx="8589074" cy="3051238"/>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a:t>オペレーション</a:t>
            </a:r>
            <a:r>
              <a:rPr lang="ja-JP" altLang="en-US" sz="1600" b="1" dirty="0" smtClean="0"/>
              <a:t>と</a:t>
            </a:r>
            <a:r>
              <a:rPr lang="en-US" altLang="ja-JP" sz="1600" b="1" dirty="0" smtClean="0"/>
              <a:t>Movement</a:t>
            </a:r>
            <a:r>
              <a:rPr lang="ja-JP" altLang="en-US" sz="1600" b="1" dirty="0"/>
              <a:t>を</a:t>
            </a:r>
            <a:r>
              <a:rPr lang="ja-JP" altLang="en-US" sz="1600" b="1" dirty="0" smtClean="0"/>
              <a:t>登録、ドライランの選択</a:t>
            </a:r>
            <a:endParaRPr lang="en-US" altLang="ja-JP" sz="1200" b="1" dirty="0"/>
          </a:p>
          <a:p>
            <a:pPr lvl="1"/>
            <a:r>
              <a:rPr lang="ja-JP" altLang="en-US" dirty="0"/>
              <a:t>前</a:t>
            </a:r>
            <a:r>
              <a:rPr lang="ja-JP" altLang="en-US" dirty="0" smtClean="0"/>
              <a:t>頁の入力が完了したら右へスクロールし項目</a:t>
            </a:r>
            <a:r>
              <a:rPr lang="ja-JP" altLang="en-US" dirty="0"/>
              <a:t>へ下表のように入力</a:t>
            </a:r>
            <a:r>
              <a:rPr lang="ja-JP" altLang="en-US" dirty="0" smtClean="0"/>
              <a:t>し、「登録」をクリックして下さい</a:t>
            </a:r>
            <a:r>
              <a:rPr lang="ja-JP" altLang="en-US" sz="1200" dirty="0" smtClean="0"/>
              <a:t>。</a:t>
            </a:r>
            <a:endParaRPr lang="en-US" altLang="ja-JP" sz="1200" b="1" dirty="0" smtClean="0"/>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.3</a:t>
            </a:r>
            <a:r>
              <a:rPr lang="ja-JP" altLang="en-US" dirty="0"/>
              <a:t>　</a:t>
            </a:r>
            <a:r>
              <a:rPr lang="ja-JP" altLang="en-US" dirty="0" smtClean="0">
                <a:latin typeface="+mn-ea"/>
              </a:rPr>
              <a:t>資材</a:t>
            </a:r>
            <a:r>
              <a:rPr lang="ja-JP" altLang="en-US" dirty="0">
                <a:latin typeface="+mn-ea"/>
              </a:rPr>
              <a:t>紐付の</a:t>
            </a:r>
            <a:r>
              <a:rPr lang="ja-JP" altLang="en-US" dirty="0" smtClean="0">
                <a:latin typeface="+mn-ea"/>
              </a:rPr>
              <a:t>登録</a:t>
            </a:r>
            <a:r>
              <a:rPr lang="en-US" altLang="ja-JP" dirty="0" smtClean="0">
                <a:latin typeface="+mn-ea"/>
              </a:rPr>
              <a:t>(2/2)</a:t>
            </a:r>
            <a:endParaRPr kumimoji="1" lang="ja-JP" altLang="en-US" dirty="0"/>
          </a:p>
        </p:txBody>
      </p:sp>
      <p:sp>
        <p:nvSpPr>
          <p:cNvPr id="5" name="角丸四角形吹き出し 4"/>
          <p:cNvSpPr/>
          <p:nvPr/>
        </p:nvSpPr>
        <p:spPr bwMode="auto">
          <a:xfrm>
            <a:off x="2483710" y="5254339"/>
            <a:ext cx="6479803" cy="915121"/>
          </a:xfrm>
          <a:prstGeom prst="wedgeRoundRectCallout">
            <a:avLst>
              <a:gd name="adj1" fmla="val 20702"/>
              <a:gd name="adj2" fmla="val -139107"/>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角丸四角形 6"/>
          <p:cNvSpPr/>
          <p:nvPr/>
        </p:nvSpPr>
        <p:spPr bwMode="auto">
          <a:xfrm>
            <a:off x="1548508" y="3282574"/>
            <a:ext cx="7128989" cy="113555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835163" y="4624595"/>
            <a:ext cx="1224170" cy="19599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4041328727"/>
              </p:ext>
            </p:extLst>
          </p:nvPr>
        </p:nvGraphicFramePr>
        <p:xfrm>
          <a:off x="2612378" y="5482896"/>
          <a:ext cx="6245922" cy="591118"/>
        </p:xfrm>
        <a:graphic>
          <a:graphicData uri="http://schemas.openxmlformats.org/drawingml/2006/table">
            <a:tbl>
              <a:tblPr firstRow="1" bandRow="1">
                <a:tableStyleId>{5C22544A-7EE6-4342-B048-85BDC9FD1C3A}</a:tableStyleId>
              </a:tblPr>
              <a:tblGrid>
                <a:gridCol w="2081974">
                  <a:extLst>
                    <a:ext uri="{9D8B030D-6E8A-4147-A177-3AD203B41FA5}">
                      <a16:colId xmlns:a16="http://schemas.microsoft.com/office/drawing/2014/main" val="2883640048"/>
                    </a:ext>
                  </a:extLst>
                </a:gridCol>
                <a:gridCol w="2081974">
                  <a:extLst>
                    <a:ext uri="{9D8B030D-6E8A-4147-A177-3AD203B41FA5}">
                      <a16:colId xmlns:a16="http://schemas.microsoft.com/office/drawing/2014/main" val="3367581533"/>
                    </a:ext>
                  </a:extLst>
                </a:gridCol>
                <a:gridCol w="2081974">
                  <a:extLst>
                    <a:ext uri="{9D8B030D-6E8A-4147-A177-3AD203B41FA5}">
                      <a16:colId xmlns:a16="http://schemas.microsoft.com/office/drawing/2014/main" val="2176785870"/>
                    </a:ext>
                  </a:extLst>
                </a:gridCol>
              </a:tblGrid>
              <a:tr h="261337">
                <a:tc>
                  <a:txBody>
                    <a:bodyPr/>
                    <a:lstStyle/>
                    <a:p>
                      <a:pPr algn="ctr" fontAlgn="ctr"/>
                      <a:r>
                        <a:rPr kumimoji="1" lang="ja-JP" altLang="en-US" sz="1400" b="1" i="0" kern="1200" dirty="0" smtClean="0">
                          <a:solidFill>
                            <a:schemeClr val="lt1"/>
                          </a:solidFill>
                          <a:effectLst/>
                          <a:latin typeface="+mn-lt"/>
                          <a:ea typeface="+mn-ea"/>
                          <a:cs typeface="+mn-cs"/>
                        </a:rPr>
                        <a:t>オペレーション</a:t>
                      </a:r>
                      <a:endParaRPr kumimoji="1" lang="zh-TW" altLang="en-US" sz="14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400" b="1" dirty="0" smtClean="0">
                          <a:solidFill>
                            <a:schemeClr val="bg1"/>
                          </a:solidFill>
                          <a:latin typeface="+mn-lt"/>
                        </a:rPr>
                        <a:t>Movement</a:t>
                      </a:r>
                      <a:endParaRPr kumimoji="1" lang="ja-JP" altLang="en-US" sz="1400" b="1"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ja-JP" altLang="en-US" sz="1400" b="1" i="0" kern="1200" dirty="0" smtClean="0">
                          <a:solidFill>
                            <a:schemeClr val="lt1"/>
                          </a:solidFill>
                          <a:effectLst/>
                          <a:latin typeface="+mn-lt"/>
                          <a:ea typeface="+mn-ea"/>
                          <a:cs typeface="+mn-cs"/>
                        </a:rPr>
                        <a:t>ドライラン</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86318">
                <a:tc>
                  <a:txBody>
                    <a:bodyPr/>
                    <a:lstStyle/>
                    <a:p>
                      <a:pPr algn="ctr"/>
                      <a:r>
                        <a:rPr kumimoji="1" lang="ja-JP" altLang="en-US" sz="1200" b="0" dirty="0" smtClean="0">
                          <a:solidFill>
                            <a:schemeClr val="tx1"/>
                          </a:solidFill>
                          <a:latin typeface="+mn-lt"/>
                        </a:rPr>
                        <a:t>オペレーション</a:t>
                      </a:r>
                      <a:r>
                        <a:rPr kumimoji="1" lang="en-US" altLang="ja-JP" sz="1200" b="0" dirty="0" smtClean="0">
                          <a:solidFill>
                            <a:schemeClr val="tx1"/>
                          </a:solidFill>
                          <a:latin typeface="+mn-lt"/>
                        </a:rPr>
                        <a:t>2</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b="0" dirty="0" smtClean="0">
                          <a:solidFill>
                            <a:schemeClr val="tx1"/>
                          </a:solidFill>
                          <a:latin typeface="+mn-lt"/>
                        </a:rPr>
                        <a:t>パッケージインストール</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dk1"/>
                          </a:solidFill>
                          <a:effectLst/>
                          <a:latin typeface="+mn-lt"/>
                          <a:ea typeface="+mn-ea"/>
                          <a:cs typeface="+mn-cs"/>
                        </a:rPr>
                        <a:t>●</a:t>
                      </a:r>
                      <a:endParaRPr kumimoji="1" lang="en-US" altLang="ja-JP" sz="1200" b="0" i="0" kern="1200" dirty="0" smtClean="0">
                        <a:solidFill>
                          <a:schemeClr val="dk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26065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2"/>
          <a:srcRect r="1561"/>
          <a:stretch/>
        </p:blipFill>
        <p:spPr>
          <a:xfrm>
            <a:off x="337611" y="2365195"/>
            <a:ext cx="8519162" cy="4088225"/>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ドライランが実行されているか確認</a:t>
            </a:r>
            <a:endParaRPr lang="en-US" altLang="ja-JP" sz="1600" b="1" dirty="0" smtClean="0"/>
          </a:p>
          <a:p>
            <a:pPr lvl="1"/>
            <a:r>
              <a:rPr lang="ja-JP" altLang="en-US" dirty="0"/>
              <a:t>資材紐付の登録が完了すると自動的にドライランが実行されます。</a:t>
            </a:r>
            <a:endParaRPr lang="en-US" altLang="ja-JP" dirty="0"/>
          </a:p>
          <a:p>
            <a:pPr marL="180000" lvl="1" indent="0">
              <a:buNone/>
            </a:pPr>
            <a:r>
              <a:rPr lang="ja-JP" altLang="en-US" dirty="0" smtClean="0"/>
              <a:t>「</a:t>
            </a:r>
            <a:r>
              <a:rPr lang="en-US" altLang="ja-JP" dirty="0" err="1" smtClean="0"/>
              <a:t>Ansible</a:t>
            </a:r>
            <a:r>
              <a:rPr lang="en-US" altLang="ja-JP" dirty="0" smtClean="0"/>
              <a:t> Legacy</a:t>
            </a:r>
            <a:r>
              <a:rPr lang="ja-JP" altLang="en-US" dirty="0" smtClean="0"/>
              <a:t>」メニュー→「作業管理」を</a:t>
            </a:r>
            <a:r>
              <a:rPr lang="ja-JP" altLang="en-US" dirty="0"/>
              <a:t>クリック</a:t>
            </a:r>
            <a:r>
              <a:rPr lang="ja-JP" altLang="en-US" dirty="0" smtClean="0"/>
              <a:t>、「フィルタ」をクリックすると</a:t>
            </a:r>
            <a:endParaRPr lang="en-US" altLang="ja-JP" dirty="0" smtClean="0"/>
          </a:p>
          <a:p>
            <a:pPr marL="180000" lvl="1" indent="0">
              <a:buNone/>
            </a:pPr>
            <a:r>
              <a:rPr lang="ja-JP" altLang="en-US" dirty="0" smtClean="0"/>
              <a:t>実行された作業の一覧が表示されます。対象の作業の「作業状況確認」をクリックしエラーの確認を行います。</a:t>
            </a:r>
            <a:endParaRPr lang="en-US" altLang="ja-JP" dirty="0"/>
          </a:p>
        </p:txBody>
      </p:sp>
      <p:sp>
        <p:nvSpPr>
          <p:cNvPr id="2" name="タイトル 1"/>
          <p:cNvSpPr>
            <a:spLocks noGrp="1"/>
          </p:cNvSpPr>
          <p:nvPr>
            <p:ph type="title"/>
          </p:nvPr>
        </p:nvSpPr>
        <p:spPr/>
        <p:txBody>
          <a:bodyPr/>
          <a:lstStyle/>
          <a:p>
            <a:r>
              <a:rPr lang="en-US" altLang="ja-JP" dirty="0" smtClean="0"/>
              <a:t>2</a:t>
            </a:r>
            <a:r>
              <a:rPr kumimoji="1" lang="en-US" altLang="ja-JP" dirty="0" smtClean="0"/>
              <a:t>.4</a:t>
            </a:r>
            <a:r>
              <a:rPr kumimoji="1" lang="ja-JP" altLang="en-US" dirty="0"/>
              <a:t>　</a:t>
            </a:r>
            <a:r>
              <a:rPr kumimoji="1" lang="ja-JP" altLang="en-US" dirty="0" smtClean="0"/>
              <a:t>ドライランで</a:t>
            </a:r>
            <a:r>
              <a:rPr kumimoji="1" lang="ja-JP" altLang="en-US" dirty="0" smtClean="0"/>
              <a:t>実行確認</a:t>
            </a:r>
            <a:r>
              <a:rPr lang="en-US" altLang="ja-JP" dirty="0" smtClean="0"/>
              <a:t>(1</a:t>
            </a:r>
            <a:r>
              <a:rPr lang="ja-JP" altLang="en-US" dirty="0" smtClean="0"/>
              <a:t>回目</a:t>
            </a:r>
            <a:r>
              <a:rPr lang="en-US" altLang="ja-JP" dirty="0" smtClean="0"/>
              <a:t>)(1/2)</a:t>
            </a:r>
            <a:endParaRPr kumimoji="1" lang="ja-JP" altLang="en-US" dirty="0"/>
          </a:p>
        </p:txBody>
      </p:sp>
      <p:sp>
        <p:nvSpPr>
          <p:cNvPr id="5" name="角丸四角形 4"/>
          <p:cNvSpPr/>
          <p:nvPr/>
        </p:nvSpPr>
        <p:spPr bwMode="auto">
          <a:xfrm>
            <a:off x="1591040" y="5418190"/>
            <a:ext cx="7128989"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633305" y="4002375"/>
            <a:ext cx="1208588" cy="1908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323410" y="4813536"/>
            <a:ext cx="1080150" cy="25114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14584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ドライランが実行されているか確認</a:t>
            </a:r>
            <a:endParaRPr lang="en-US" altLang="ja-JP" dirty="0" smtClean="0"/>
          </a:p>
          <a:p>
            <a:pPr lvl="1"/>
            <a:r>
              <a:rPr lang="ja-JP" altLang="en-US" dirty="0" smtClean="0"/>
              <a:t>進行状況</a:t>
            </a:r>
            <a:r>
              <a:rPr lang="en-US" altLang="ja-JP" dirty="0" smtClean="0"/>
              <a:t>(</a:t>
            </a:r>
            <a:r>
              <a:rPr lang="ja-JP" altLang="en-US" dirty="0" smtClean="0"/>
              <a:t>エラーログ</a:t>
            </a:r>
            <a:r>
              <a:rPr lang="en-US" altLang="ja-JP" dirty="0" smtClean="0"/>
              <a:t>)</a:t>
            </a:r>
            <a:r>
              <a:rPr lang="ja-JP" altLang="en-US" dirty="0" smtClean="0"/>
              <a:t>でエラーを確認することができます。今回はインデントがずれているものを登録したためエラーが発生してしまいました。</a:t>
            </a:r>
            <a:endParaRPr lang="en-US" altLang="ja-JP" dirty="0" smtClean="0"/>
          </a:p>
        </p:txBody>
      </p:sp>
      <p:sp>
        <p:nvSpPr>
          <p:cNvPr id="2" name="タイトル 1"/>
          <p:cNvSpPr>
            <a:spLocks noGrp="1"/>
          </p:cNvSpPr>
          <p:nvPr>
            <p:ph type="title"/>
          </p:nvPr>
        </p:nvSpPr>
        <p:spPr/>
        <p:txBody>
          <a:bodyPr/>
          <a:lstStyle/>
          <a:p>
            <a:r>
              <a:rPr lang="en-US" altLang="ja-JP" dirty="0" smtClean="0"/>
              <a:t>2</a:t>
            </a:r>
            <a:r>
              <a:rPr kumimoji="1" lang="en-US" altLang="ja-JP" dirty="0" smtClean="0"/>
              <a:t>.4</a:t>
            </a:r>
            <a:r>
              <a:rPr kumimoji="1" lang="ja-JP" altLang="en-US" dirty="0"/>
              <a:t>　</a:t>
            </a:r>
            <a:r>
              <a:rPr kumimoji="1" lang="ja-JP" altLang="en-US" dirty="0" smtClean="0"/>
              <a:t>ドライランで</a:t>
            </a:r>
            <a:r>
              <a:rPr kumimoji="1" lang="ja-JP" altLang="en-US" dirty="0" smtClean="0"/>
              <a:t>実行確認</a:t>
            </a:r>
            <a:r>
              <a:rPr lang="en-US" altLang="ja-JP" dirty="0" smtClean="0"/>
              <a:t>(1</a:t>
            </a:r>
            <a:r>
              <a:rPr lang="ja-JP" altLang="en-US" dirty="0" smtClean="0"/>
              <a:t>回目</a:t>
            </a:r>
            <a:r>
              <a:rPr lang="en-US" altLang="ja-JP" dirty="0" smtClean="0"/>
              <a:t>)(2/2)</a:t>
            </a:r>
            <a:endParaRPr kumimoji="1" lang="ja-JP" altLang="en-US" dirty="0"/>
          </a:p>
        </p:txBody>
      </p:sp>
      <p:pic>
        <p:nvPicPr>
          <p:cNvPr id="9" name="図 8"/>
          <p:cNvPicPr>
            <a:picLocks noChangeAspect="1"/>
          </p:cNvPicPr>
          <p:nvPr/>
        </p:nvPicPr>
        <p:blipFill rotWithShape="1">
          <a:blip r:embed="rId2"/>
          <a:srcRect r="31272" b="10418"/>
          <a:stretch/>
        </p:blipFill>
        <p:spPr>
          <a:xfrm>
            <a:off x="1043510" y="2060811"/>
            <a:ext cx="6840950" cy="4392610"/>
          </a:xfrm>
          <a:prstGeom prst="rect">
            <a:avLst/>
          </a:prstGeom>
        </p:spPr>
      </p:pic>
      <p:sp>
        <p:nvSpPr>
          <p:cNvPr id="5" name="角丸四角形 4"/>
          <p:cNvSpPr/>
          <p:nvPr/>
        </p:nvSpPr>
        <p:spPr bwMode="auto">
          <a:xfrm>
            <a:off x="2123660" y="2799573"/>
            <a:ext cx="5472760" cy="25203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78405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再度</a:t>
            </a:r>
            <a:r>
              <a:rPr lang="en-US" altLang="ja-JP" sz="1600" b="1" dirty="0" smtClean="0"/>
              <a:t>GitHub</a:t>
            </a:r>
            <a:r>
              <a:rPr lang="ja-JP" altLang="en-US" sz="1600" b="1" dirty="0" smtClean="0"/>
              <a:t>にアクセスし</a:t>
            </a:r>
            <a:r>
              <a:rPr lang="en-US" altLang="ja-JP" sz="1600" b="1" dirty="0" smtClean="0"/>
              <a:t>Playbook</a:t>
            </a:r>
            <a:r>
              <a:rPr lang="ja-JP" altLang="en-US" sz="1600" b="1" dirty="0" smtClean="0"/>
              <a:t>を修正</a:t>
            </a:r>
            <a:endParaRPr lang="en-US" altLang="ja-JP" sz="1600" b="1" dirty="0" smtClean="0"/>
          </a:p>
          <a:p>
            <a:pPr lvl="1"/>
            <a:r>
              <a:rPr lang="ja-JP" altLang="en-US" dirty="0" smtClean="0"/>
              <a:t>先ほどエラーが出てしまった箇所の</a:t>
            </a:r>
            <a:r>
              <a:rPr lang="ja-JP" altLang="en-US" dirty="0"/>
              <a:t>修正</a:t>
            </a:r>
            <a:r>
              <a:rPr lang="ja-JP" altLang="en-US" dirty="0" smtClean="0"/>
              <a:t>を行っていきます。</a:t>
            </a:r>
            <a:endParaRPr lang="en-US" altLang="ja-JP" dirty="0" smtClean="0"/>
          </a:p>
          <a:p>
            <a:pPr marL="180000" lvl="1" indent="0">
              <a:buNone/>
            </a:pPr>
            <a:r>
              <a:rPr kumimoji="1" lang="ja-JP" altLang="en-US" dirty="0"/>
              <a:t>　</a:t>
            </a:r>
            <a:r>
              <a:rPr kumimoji="1" lang="ja-JP" altLang="en-US" dirty="0" smtClean="0"/>
              <a:t>再度</a:t>
            </a:r>
            <a:r>
              <a:rPr kumimoji="1" lang="en-US" altLang="ja-JP" dirty="0" smtClean="0"/>
              <a:t>GitHub</a:t>
            </a:r>
            <a:r>
              <a:rPr kumimoji="1" lang="ja-JP" altLang="en-US" dirty="0" smtClean="0"/>
              <a:t>にアクセスし</a:t>
            </a:r>
            <a:r>
              <a:rPr lang="ja-JP" altLang="en-US" dirty="0" smtClean="0"/>
              <a:t>編集アイコンをクリック、対象箇所の修正が完了したら「</a:t>
            </a:r>
            <a:r>
              <a:rPr lang="en-US" altLang="ja-JP" dirty="0" smtClean="0"/>
              <a:t>commit changes</a:t>
            </a:r>
            <a:r>
              <a:rPr lang="ja-JP" altLang="en-US" dirty="0" smtClean="0"/>
              <a:t>」をクリックして下さい。</a:t>
            </a:r>
            <a:endParaRPr kumimoji="1" lang="en-US" altLang="ja-JP" dirty="0" smtClean="0"/>
          </a:p>
        </p:txBody>
      </p:sp>
      <p:sp>
        <p:nvSpPr>
          <p:cNvPr id="2" name="タイトル 1"/>
          <p:cNvSpPr>
            <a:spLocks noGrp="1"/>
          </p:cNvSpPr>
          <p:nvPr>
            <p:ph type="title"/>
          </p:nvPr>
        </p:nvSpPr>
        <p:spPr/>
        <p:txBody>
          <a:bodyPr/>
          <a:lstStyle/>
          <a:p>
            <a:r>
              <a:rPr lang="en-US" altLang="ja-JP" dirty="0" smtClean="0"/>
              <a:t>2</a:t>
            </a:r>
            <a:r>
              <a:rPr kumimoji="1" lang="en-US" altLang="ja-JP" dirty="0" smtClean="0"/>
              <a:t>.5</a:t>
            </a:r>
            <a:r>
              <a:rPr kumimoji="1" lang="ja-JP" altLang="en-US" dirty="0"/>
              <a:t>　</a:t>
            </a:r>
            <a:r>
              <a:rPr kumimoji="1" lang="en-US" altLang="ja-JP" dirty="0" smtClean="0"/>
              <a:t>Playbook</a:t>
            </a:r>
            <a:r>
              <a:rPr kumimoji="1" lang="ja-JP" altLang="en-US" dirty="0" smtClean="0"/>
              <a:t>の修正</a:t>
            </a:r>
            <a:endParaRPr kumimoji="1" lang="ja-JP" altLang="en-US" dirty="0"/>
          </a:p>
        </p:txBody>
      </p:sp>
      <p:pic>
        <p:nvPicPr>
          <p:cNvPr id="8" name="図 7"/>
          <p:cNvPicPr>
            <a:picLocks noChangeAspect="1"/>
          </p:cNvPicPr>
          <p:nvPr/>
        </p:nvPicPr>
        <p:blipFill rotWithShape="1">
          <a:blip r:embed="rId2"/>
          <a:srcRect r="2780"/>
          <a:stretch/>
        </p:blipFill>
        <p:spPr>
          <a:xfrm>
            <a:off x="6029931" y="5023181"/>
            <a:ext cx="2745294" cy="1317220"/>
          </a:xfrm>
          <a:prstGeom prst="rect">
            <a:avLst/>
          </a:prstGeom>
        </p:spPr>
      </p:pic>
      <p:grpSp>
        <p:nvGrpSpPr>
          <p:cNvPr id="15" name="グループ化 14"/>
          <p:cNvGrpSpPr>
            <a:grpSpLocks noChangeAspect="1"/>
          </p:cNvGrpSpPr>
          <p:nvPr/>
        </p:nvGrpSpPr>
        <p:grpSpPr>
          <a:xfrm>
            <a:off x="335870" y="2025077"/>
            <a:ext cx="5072841" cy="2088289"/>
            <a:chOff x="323410" y="2132820"/>
            <a:chExt cx="6618804" cy="2724702"/>
          </a:xfrm>
        </p:grpSpPr>
        <p:pic>
          <p:nvPicPr>
            <p:cNvPr id="4" name="図 3"/>
            <p:cNvPicPr>
              <a:picLocks noChangeAspect="1"/>
            </p:cNvPicPr>
            <p:nvPr/>
          </p:nvPicPr>
          <p:blipFill>
            <a:blip r:embed="rId3"/>
            <a:stretch>
              <a:fillRect/>
            </a:stretch>
          </p:blipFill>
          <p:spPr>
            <a:xfrm>
              <a:off x="323410" y="2132820"/>
              <a:ext cx="6618804" cy="2724702"/>
            </a:xfrm>
            <a:prstGeom prst="rect">
              <a:avLst/>
            </a:prstGeom>
          </p:spPr>
        </p:pic>
        <p:sp>
          <p:nvSpPr>
            <p:cNvPr id="11" name="正方形/長方形 10"/>
            <p:cNvSpPr/>
            <p:nvPr/>
          </p:nvSpPr>
          <p:spPr bwMode="auto">
            <a:xfrm>
              <a:off x="639010" y="2573417"/>
              <a:ext cx="504070" cy="160856"/>
            </a:xfrm>
            <a:prstGeom prst="rect">
              <a:avLst/>
            </a:prstGeom>
            <a:solidFill>
              <a:srgbClr val="2D333B"/>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13" name="屈折矢印 12"/>
          <p:cNvSpPr/>
          <p:nvPr/>
        </p:nvSpPr>
        <p:spPr bwMode="auto">
          <a:xfrm rot="5400000">
            <a:off x="388572" y="4744111"/>
            <a:ext cx="1616483" cy="1030365"/>
          </a:xfrm>
          <a:prstGeom prst="bentUpArrow">
            <a:avLst>
              <a:gd name="adj1" fmla="val 15675"/>
              <a:gd name="adj2" fmla="val 25000"/>
              <a:gd name="adj3" fmla="val 21891"/>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0" name="図 9"/>
          <p:cNvPicPr>
            <a:picLocks noChangeAspect="1"/>
          </p:cNvPicPr>
          <p:nvPr/>
        </p:nvPicPr>
        <p:blipFill>
          <a:blip r:embed="rId4"/>
          <a:stretch>
            <a:fillRect/>
          </a:stretch>
        </p:blipFill>
        <p:spPr>
          <a:xfrm>
            <a:off x="1970115" y="4213806"/>
            <a:ext cx="2513214" cy="2263242"/>
          </a:xfrm>
          <a:prstGeom prst="rect">
            <a:avLst/>
          </a:prstGeom>
        </p:spPr>
      </p:pic>
      <p:sp>
        <p:nvSpPr>
          <p:cNvPr id="5" name="角丸四角形 4"/>
          <p:cNvSpPr/>
          <p:nvPr/>
        </p:nvSpPr>
        <p:spPr bwMode="auto">
          <a:xfrm>
            <a:off x="5014259" y="2813051"/>
            <a:ext cx="151640" cy="18388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2" name="角丸四角形 11"/>
          <p:cNvSpPr/>
          <p:nvPr/>
        </p:nvSpPr>
        <p:spPr bwMode="auto">
          <a:xfrm>
            <a:off x="2386935" y="5836234"/>
            <a:ext cx="1975323" cy="11720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 name="角丸四角形 5"/>
          <p:cNvSpPr/>
          <p:nvPr/>
        </p:nvSpPr>
        <p:spPr bwMode="auto">
          <a:xfrm>
            <a:off x="6311175" y="6101288"/>
            <a:ext cx="530957" cy="13756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6" name="右矢印 15"/>
          <p:cNvSpPr/>
          <p:nvPr/>
        </p:nvSpPr>
        <p:spPr bwMode="auto">
          <a:xfrm>
            <a:off x="4741447" y="5590445"/>
            <a:ext cx="1030366" cy="476511"/>
          </a:xfrm>
          <a:prstGeom prst="rightArrow">
            <a:avLst>
              <a:gd name="adj1" fmla="val 34009"/>
              <a:gd name="adj2" fmla="val 50000"/>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角丸四角形吹き出し 16"/>
          <p:cNvSpPr/>
          <p:nvPr/>
        </p:nvSpPr>
        <p:spPr bwMode="auto">
          <a:xfrm>
            <a:off x="5579244" y="2442637"/>
            <a:ext cx="3384269" cy="1800250"/>
          </a:xfrm>
          <a:prstGeom prst="wedgeRoundRectCallout">
            <a:avLst>
              <a:gd name="adj1" fmla="val -116514"/>
              <a:gd name="adj2" fmla="val 136051"/>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ja-JP" altLang="en-US" sz="1400" dirty="0" smtClean="0">
                <a:latin typeface="+mn-ea"/>
              </a:rPr>
              <a:t>：と</a:t>
            </a:r>
            <a:r>
              <a:rPr lang="en-US" altLang="ja-JP" sz="1400" dirty="0" smtClean="0">
                <a:latin typeface="+mn-ea"/>
              </a:rPr>
              <a:t>y</a:t>
            </a:r>
            <a:r>
              <a:rPr lang="ja-JP" altLang="en-US" sz="1400" dirty="0" smtClean="0">
                <a:latin typeface="+mn-ea"/>
              </a:rPr>
              <a:t>の間に半角スペースを入れる</a:t>
            </a:r>
            <a:endParaRPr lang="en-US" altLang="ja-JP" sz="1400" dirty="0">
              <a:latin typeface="+mn-ea"/>
            </a:endParaRPr>
          </a:p>
        </p:txBody>
      </p:sp>
      <p:pic>
        <p:nvPicPr>
          <p:cNvPr id="18" name="図 17"/>
          <p:cNvPicPr>
            <a:picLocks noChangeAspect="1"/>
          </p:cNvPicPr>
          <p:nvPr/>
        </p:nvPicPr>
        <p:blipFill rotWithShape="1">
          <a:blip r:embed="rId5"/>
          <a:srcRect t="15017" b="59448"/>
          <a:stretch/>
        </p:blipFill>
        <p:spPr>
          <a:xfrm>
            <a:off x="5700189" y="2952279"/>
            <a:ext cx="3142377" cy="216030"/>
          </a:xfrm>
          <a:prstGeom prst="rect">
            <a:avLst/>
          </a:prstGeom>
        </p:spPr>
      </p:pic>
      <p:pic>
        <p:nvPicPr>
          <p:cNvPr id="19" name="図 18"/>
          <p:cNvPicPr>
            <a:picLocks noChangeAspect="1"/>
          </p:cNvPicPr>
          <p:nvPr/>
        </p:nvPicPr>
        <p:blipFill rotWithShape="1">
          <a:blip r:embed="rId6"/>
          <a:srcRect t="14800" b="58140"/>
          <a:stretch/>
        </p:blipFill>
        <p:spPr>
          <a:xfrm>
            <a:off x="5700187" y="3799009"/>
            <a:ext cx="3142377" cy="216030"/>
          </a:xfrm>
          <a:prstGeom prst="rect">
            <a:avLst/>
          </a:prstGeom>
        </p:spPr>
      </p:pic>
      <p:sp>
        <p:nvSpPr>
          <p:cNvPr id="20" name="右矢印 19"/>
          <p:cNvSpPr/>
          <p:nvPr/>
        </p:nvSpPr>
        <p:spPr bwMode="auto">
          <a:xfrm rot="5400000">
            <a:off x="7072521" y="3229698"/>
            <a:ext cx="397710" cy="476511"/>
          </a:xfrm>
          <a:prstGeom prst="rightArrow">
            <a:avLst>
              <a:gd name="adj1" fmla="val 34009"/>
              <a:gd name="adj2" fmla="val 50000"/>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テキスト ボックス 20"/>
          <p:cNvSpPr txBox="1"/>
          <p:nvPr/>
        </p:nvSpPr>
        <p:spPr>
          <a:xfrm>
            <a:off x="4522751" y="5317617"/>
            <a:ext cx="1537576" cy="307777"/>
          </a:xfrm>
          <a:prstGeom prst="rect">
            <a:avLst/>
          </a:prstGeom>
          <a:noFill/>
        </p:spPr>
        <p:txBody>
          <a:bodyPr wrap="square" rtlCol="0">
            <a:spAutoFit/>
          </a:bodyPr>
          <a:lstStyle/>
          <a:p>
            <a:r>
              <a:rPr kumimoji="1" lang="ja-JP" altLang="en-US" sz="1400" dirty="0" smtClean="0"/>
              <a:t>下へスクロール</a:t>
            </a:r>
            <a:endParaRPr kumimoji="1" lang="ja-JP" altLang="en-US" sz="1400" dirty="0"/>
          </a:p>
        </p:txBody>
      </p:sp>
    </p:spTree>
    <p:extLst>
      <p:ext uri="{BB962C8B-B14F-4D97-AF65-F5344CB8AC3E}">
        <p14:creationId xmlns:p14="http://schemas.microsoft.com/office/powerpoint/2010/main" val="326412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a:t>ドライランが実行されているか</a:t>
            </a:r>
            <a:r>
              <a:rPr lang="ja-JP" altLang="en-US" sz="1600" b="1" dirty="0" smtClean="0"/>
              <a:t>確認</a:t>
            </a:r>
            <a:endParaRPr lang="en-US" altLang="ja-JP" sz="1600" b="1" dirty="0" smtClean="0"/>
          </a:p>
          <a:p>
            <a:pPr lvl="1"/>
            <a:r>
              <a:rPr lang="en-US" altLang="ja-JP" dirty="0" smtClean="0"/>
              <a:t>GitHub</a:t>
            </a:r>
            <a:r>
              <a:rPr lang="ja-JP" altLang="en-US" dirty="0" smtClean="0"/>
              <a:t>で更新が完了すると自動的に</a:t>
            </a:r>
            <a:r>
              <a:rPr lang="en-US" altLang="ja-JP" dirty="0" smtClean="0"/>
              <a:t>ITA</a:t>
            </a:r>
            <a:r>
              <a:rPr lang="ja-JP" altLang="en-US" dirty="0" smtClean="0"/>
              <a:t>の</a:t>
            </a:r>
            <a:r>
              <a:rPr lang="en-US" altLang="ja-JP" dirty="0" smtClean="0"/>
              <a:t>Playbook</a:t>
            </a:r>
            <a:r>
              <a:rPr lang="ja-JP" altLang="en-US" dirty="0" smtClean="0"/>
              <a:t>も更新されドライランが実行されます。</a:t>
            </a:r>
            <a:r>
              <a:rPr lang="en-US" altLang="ja-JP" dirty="0" smtClean="0"/>
              <a:t>1</a:t>
            </a:r>
            <a:r>
              <a:rPr lang="ja-JP" altLang="en-US" dirty="0" smtClean="0"/>
              <a:t>回目と同様に</a:t>
            </a:r>
            <a:r>
              <a:rPr lang="ja-JP" altLang="en-US" dirty="0"/>
              <a:t>「</a:t>
            </a:r>
            <a:r>
              <a:rPr lang="en-US" altLang="ja-JP" dirty="0" err="1"/>
              <a:t>Ansible</a:t>
            </a:r>
            <a:r>
              <a:rPr lang="en-US" altLang="ja-JP" dirty="0"/>
              <a:t> Legacy</a:t>
            </a:r>
            <a:r>
              <a:rPr lang="ja-JP" altLang="en-US" dirty="0"/>
              <a:t>」メニュー→「作業管理」をクリック、「フィルタ」を</a:t>
            </a:r>
            <a:r>
              <a:rPr lang="ja-JP" altLang="en-US" dirty="0" smtClean="0"/>
              <a:t>クリックして下さい。</a:t>
            </a:r>
            <a:r>
              <a:rPr lang="en-US" altLang="ja-JP" dirty="0" smtClean="0"/>
              <a:t>1</a:t>
            </a:r>
            <a:r>
              <a:rPr lang="ja-JP" altLang="en-US" dirty="0" smtClean="0"/>
              <a:t>回目は完了の後に</a:t>
            </a:r>
            <a:r>
              <a:rPr lang="en-US" altLang="ja-JP" dirty="0" smtClean="0"/>
              <a:t>(</a:t>
            </a:r>
            <a:r>
              <a:rPr lang="ja-JP" altLang="en-US" dirty="0" smtClean="0"/>
              <a:t>異常</a:t>
            </a:r>
            <a:r>
              <a:rPr lang="en-US" altLang="ja-JP" dirty="0" smtClean="0"/>
              <a:t>)</a:t>
            </a:r>
            <a:r>
              <a:rPr lang="ja-JP" altLang="en-US" dirty="0" smtClean="0"/>
              <a:t>の表示がありましたが、今回は問題なく完了しました。</a:t>
            </a:r>
            <a:endParaRPr lang="en-US" altLang="ja-JP" dirty="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2.6</a:t>
            </a:r>
            <a:r>
              <a:rPr lang="ja-JP" altLang="en-US" dirty="0">
                <a:latin typeface="Meiryo UI" panose="020B0604030504040204" pitchFamily="50" charset="-128"/>
                <a:ea typeface="Meiryo UI" panose="020B0604030504040204" pitchFamily="50" charset="-128"/>
              </a:rPr>
              <a:t>　</a:t>
            </a:r>
            <a:r>
              <a:rPr lang="ja-JP" altLang="en-US" dirty="0"/>
              <a:t>ドライランで実行確認</a:t>
            </a:r>
            <a:r>
              <a:rPr lang="en-US" altLang="ja-JP" dirty="0" smtClean="0"/>
              <a:t>(2</a:t>
            </a:r>
            <a:r>
              <a:rPr lang="ja-JP" altLang="en-US" dirty="0" smtClean="0"/>
              <a:t>回目</a:t>
            </a:r>
            <a:r>
              <a:rPr lang="en-US" altLang="ja-JP" dirty="0"/>
              <a:t>)</a:t>
            </a:r>
            <a:endParaRPr kumimoji="1" lang="ja-JP" altLang="en-US" dirty="0"/>
          </a:p>
        </p:txBody>
      </p:sp>
      <p:pic>
        <p:nvPicPr>
          <p:cNvPr id="5" name="図 4"/>
          <p:cNvPicPr>
            <a:picLocks noChangeAspect="1"/>
          </p:cNvPicPr>
          <p:nvPr/>
        </p:nvPicPr>
        <p:blipFill rotWithShape="1">
          <a:blip r:embed="rId2"/>
          <a:srcRect t="9682"/>
          <a:stretch/>
        </p:blipFill>
        <p:spPr>
          <a:xfrm>
            <a:off x="214864" y="2276840"/>
            <a:ext cx="8730250" cy="3888540"/>
          </a:xfrm>
          <a:prstGeom prst="rect">
            <a:avLst/>
          </a:prstGeom>
        </p:spPr>
      </p:pic>
      <p:sp>
        <p:nvSpPr>
          <p:cNvPr id="6" name="角丸四角形 5"/>
          <p:cNvSpPr/>
          <p:nvPr/>
        </p:nvSpPr>
        <p:spPr bwMode="auto">
          <a:xfrm>
            <a:off x="1309660" y="4941210"/>
            <a:ext cx="7358108" cy="15233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300258" y="3686595"/>
            <a:ext cx="1080150" cy="21840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11719" y="4336556"/>
            <a:ext cx="952832" cy="24460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29726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作業</a:t>
            </a:r>
            <a:r>
              <a:rPr lang="ja-JP" altLang="en-US" sz="1600" b="1" dirty="0"/>
              <a:t>実行</a:t>
            </a:r>
            <a:r>
              <a:rPr lang="ja-JP" altLang="en-US" sz="1600" b="1" dirty="0" smtClean="0"/>
              <a:t>から実際にターゲットサーバへ実行</a:t>
            </a:r>
            <a:endParaRPr lang="en-US" altLang="ja-JP" sz="1600" b="1" dirty="0" smtClean="0"/>
          </a:p>
          <a:p>
            <a:pPr lvl="1"/>
            <a:r>
              <a:rPr kumimoji="1" lang="ja-JP" altLang="en-US" dirty="0" smtClean="0"/>
              <a:t>先ほどまではドライランで実行し</a:t>
            </a:r>
            <a:r>
              <a:rPr kumimoji="1" lang="en-US" altLang="ja-JP" dirty="0" smtClean="0"/>
              <a:t>Playbook</a:t>
            </a:r>
            <a:r>
              <a:rPr kumimoji="1" lang="ja-JP" altLang="en-US" dirty="0" smtClean="0"/>
              <a:t>の記載が問題ないかチェックを</a:t>
            </a:r>
            <a:r>
              <a:rPr lang="ja-JP" altLang="en-US" dirty="0" smtClean="0"/>
              <a:t>していましたが修正が完了問題なく動作したのでいよいよ実際のターゲットサーバに</a:t>
            </a:r>
            <a:r>
              <a:rPr lang="ja-JP" altLang="en-US" dirty="0"/>
              <a:t>反映</a:t>
            </a:r>
            <a:r>
              <a:rPr lang="ja-JP" altLang="en-US" dirty="0" smtClean="0"/>
              <a:t>させていきます。</a:t>
            </a:r>
            <a:r>
              <a:rPr lang="ja-JP" altLang="en-US" dirty="0"/>
              <a:t> 「</a:t>
            </a:r>
            <a:r>
              <a:rPr lang="en-US" altLang="ja-JP" dirty="0" err="1"/>
              <a:t>Ansible</a:t>
            </a:r>
            <a:r>
              <a:rPr lang="en-US" altLang="ja-JP" dirty="0"/>
              <a:t> Legacy</a:t>
            </a:r>
            <a:r>
              <a:rPr lang="ja-JP" altLang="en-US" dirty="0"/>
              <a:t>」メニュー→「</a:t>
            </a:r>
            <a:r>
              <a:rPr lang="ja-JP" altLang="en-US" dirty="0" smtClean="0"/>
              <a:t>作業実行」</a:t>
            </a:r>
            <a:r>
              <a:rPr lang="ja-JP" altLang="en-US" dirty="0"/>
              <a:t>を</a:t>
            </a:r>
            <a:r>
              <a:rPr lang="ja-JP" altLang="en-US" dirty="0" smtClean="0"/>
              <a:t>クリック、実行する</a:t>
            </a:r>
            <a:r>
              <a:rPr lang="en-US" altLang="ja-JP" dirty="0" smtClean="0"/>
              <a:t>Movement</a:t>
            </a:r>
            <a:r>
              <a:rPr lang="ja-JP" altLang="en-US" dirty="0" smtClean="0"/>
              <a:t>とオペレーションを選択します。</a:t>
            </a:r>
            <a:r>
              <a:rPr lang="en-US" altLang="ja-JP" dirty="0" smtClean="0"/>
              <a:t>(</a:t>
            </a:r>
            <a:r>
              <a:rPr lang="ja-JP" altLang="en-US" dirty="0"/>
              <a:t>次ページ</a:t>
            </a:r>
            <a:r>
              <a:rPr lang="ja-JP" altLang="en-US" dirty="0" smtClean="0"/>
              <a:t>へ</a:t>
            </a:r>
            <a:r>
              <a:rPr lang="ja-JP" altLang="en-US" dirty="0"/>
              <a:t>進</a:t>
            </a:r>
            <a:r>
              <a:rPr lang="ja-JP" altLang="en-US" dirty="0" smtClean="0"/>
              <a:t>む</a:t>
            </a:r>
            <a:r>
              <a:rPr lang="en-US" altLang="ja-JP" dirty="0" smtClean="0"/>
              <a:t>)</a:t>
            </a:r>
          </a:p>
          <a:p>
            <a:pPr marL="180000" lvl="1" indent="0">
              <a:buNone/>
            </a:pPr>
            <a:r>
              <a:rPr lang="ja-JP" altLang="en-US" dirty="0"/>
              <a:t>　</a:t>
            </a:r>
            <a:endParaRPr lang="en-US" altLang="ja-JP" dirty="0" smtClean="0"/>
          </a:p>
          <a:p>
            <a:pPr marL="180000" lvl="1" indent="0">
              <a:buNone/>
            </a:pP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2.7</a:t>
            </a:r>
            <a:r>
              <a:rPr lang="ja-JP" altLang="en-US" dirty="0">
                <a:latin typeface="Meiryo UI" panose="020B0604030504040204" pitchFamily="50" charset="-128"/>
                <a:ea typeface="Meiryo UI" panose="020B0604030504040204" pitchFamily="50" charset="-128"/>
              </a:rPr>
              <a:t>　ターゲットサーバへ</a:t>
            </a:r>
            <a:r>
              <a:rPr lang="ja-JP" altLang="en-US" dirty="0" smtClean="0">
                <a:latin typeface="Meiryo UI" panose="020B0604030504040204" pitchFamily="50" charset="-128"/>
                <a:ea typeface="Meiryo UI" panose="020B0604030504040204" pitchFamily="50" charset="-128"/>
              </a:rPr>
              <a:t>実行</a:t>
            </a:r>
            <a:r>
              <a:rPr lang="en-US" altLang="ja-JP" dirty="0" smtClean="0">
                <a:latin typeface="Meiryo UI" panose="020B0604030504040204" pitchFamily="50" charset="-128"/>
                <a:ea typeface="Meiryo UI" panose="020B0604030504040204" pitchFamily="50" charset="-128"/>
              </a:rPr>
              <a:t>(1/2)</a:t>
            </a:r>
            <a:endParaRPr kumimoji="1" lang="ja-JP" altLang="en-US" dirty="0"/>
          </a:p>
        </p:txBody>
      </p:sp>
      <p:pic>
        <p:nvPicPr>
          <p:cNvPr id="4" name="図 3"/>
          <p:cNvPicPr>
            <a:picLocks noChangeAspect="1"/>
          </p:cNvPicPr>
          <p:nvPr/>
        </p:nvPicPr>
        <p:blipFill>
          <a:blip r:embed="rId2"/>
          <a:stretch>
            <a:fillRect/>
          </a:stretch>
        </p:blipFill>
        <p:spPr>
          <a:xfrm>
            <a:off x="245866" y="2420860"/>
            <a:ext cx="8662855" cy="3875968"/>
          </a:xfrm>
          <a:prstGeom prst="rect">
            <a:avLst/>
          </a:prstGeom>
        </p:spPr>
      </p:pic>
      <p:sp>
        <p:nvSpPr>
          <p:cNvPr id="5" name="角丸四角形 4"/>
          <p:cNvSpPr/>
          <p:nvPr/>
        </p:nvSpPr>
        <p:spPr bwMode="auto">
          <a:xfrm>
            <a:off x="1331550" y="4365130"/>
            <a:ext cx="7056980" cy="14604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 name="角丸四角形 5"/>
          <p:cNvSpPr/>
          <p:nvPr/>
        </p:nvSpPr>
        <p:spPr bwMode="auto">
          <a:xfrm>
            <a:off x="1331550" y="5893966"/>
            <a:ext cx="5328740" cy="17117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249477" y="4054177"/>
            <a:ext cx="929740" cy="23062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88111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2" y="116540"/>
            <a:ext cx="7344000" cy="405683"/>
          </a:xfrm>
        </p:spPr>
        <p:txBody>
          <a:bodyPr/>
          <a:lstStyle/>
          <a:p>
            <a:r>
              <a:rPr kumimoji="1" lang="ja-JP" altLang="en-US" dirty="0"/>
              <a:t>目次</a:t>
            </a:r>
          </a:p>
        </p:txBody>
      </p:sp>
      <p:sp>
        <p:nvSpPr>
          <p:cNvPr id="4" name="正方形/長方形 3"/>
          <p:cNvSpPr/>
          <p:nvPr/>
        </p:nvSpPr>
        <p:spPr bwMode="auto">
          <a:xfrm>
            <a:off x="1475570"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700" dirty="0">
                <a:latin typeface="Meiryo UI" panose="020B0604030504040204" pitchFamily="50" charset="-128"/>
                <a:ea typeface="Meiryo UI" panose="020B0604030504040204" pitchFamily="50" charset="-128"/>
              </a:rPr>
              <a:t>はじめに</a:t>
            </a:r>
            <a:endParaRPr lang="en-US" altLang="ja-JP" sz="1700" dirty="0">
              <a:latin typeface="Meiryo UI" panose="020B0604030504040204" pitchFamily="50" charset="-128"/>
              <a:ea typeface="Meiryo UI" panose="020B0604030504040204" pitchFamily="50" charset="-128"/>
            </a:endParaRPr>
          </a:p>
          <a:p>
            <a:pPr lvl="1"/>
            <a:r>
              <a:rPr lang="en-US" altLang="ja-JP" sz="1700" dirty="0">
                <a:latin typeface="Meiryo UI" panose="020B0604030504040204" pitchFamily="50" charset="-128"/>
                <a:ea typeface="Meiryo UI" panose="020B0604030504040204" pitchFamily="50" charset="-128"/>
              </a:rPr>
              <a:t>1.1  </a:t>
            </a:r>
            <a:r>
              <a:rPr lang="ja-JP" altLang="en-US" sz="1700" dirty="0" smtClean="0">
                <a:latin typeface="Meiryo UI" panose="020B0604030504040204" pitchFamily="50" charset="-128"/>
                <a:ea typeface="Meiryo UI" panose="020B0604030504040204" pitchFamily="50" charset="-128"/>
                <a:hlinkClick r:id="rId2" action="ppaction://hlinksldjump"/>
              </a:rPr>
              <a:t>本書</a:t>
            </a:r>
            <a:r>
              <a:rPr lang="ja-JP" altLang="en-US" sz="1700" dirty="0">
                <a:latin typeface="Meiryo UI" panose="020B0604030504040204" pitchFamily="50" charset="-128"/>
                <a:ea typeface="Meiryo UI" panose="020B0604030504040204" pitchFamily="50" charset="-128"/>
                <a:hlinkClick r:id="rId2" action="ppaction://hlinksldjump"/>
              </a:rPr>
              <a:t>に</a:t>
            </a:r>
            <a:r>
              <a:rPr lang="ja-JP" altLang="en-US" sz="1700" dirty="0" smtClean="0">
                <a:latin typeface="Meiryo UI" panose="020B0604030504040204" pitchFamily="50" charset="-128"/>
                <a:ea typeface="Meiryo UI" panose="020B0604030504040204" pitchFamily="50" charset="-128"/>
                <a:hlinkClick r:id="rId2" action="ppaction://hlinksldjump"/>
              </a:rPr>
              <a:t>ついて</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1.2  </a:t>
            </a:r>
            <a:r>
              <a:rPr lang="ja-JP" altLang="en-US" sz="1700" dirty="0" smtClean="0">
                <a:latin typeface="Meiryo UI" panose="020B0604030504040204" pitchFamily="50" charset="-128"/>
                <a:ea typeface="Meiryo UI" panose="020B0604030504040204" pitchFamily="50" charset="-128"/>
                <a:hlinkClick r:id="rId3" action="ppaction://hlinksldjump"/>
              </a:rPr>
              <a:t>作業環境</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1.3  </a:t>
            </a:r>
            <a:r>
              <a:rPr lang="ja-JP" altLang="en-US" sz="1700" dirty="0" smtClean="0">
                <a:latin typeface="Meiryo UI" panose="020B0604030504040204" pitchFamily="50" charset="-128"/>
                <a:ea typeface="Meiryo UI" panose="020B0604030504040204" pitchFamily="50" charset="-128"/>
                <a:hlinkClick r:id="rId4" action="ppaction://hlinksldjump"/>
              </a:rPr>
              <a:t>シナリオ</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1.4</a:t>
            </a:r>
            <a:r>
              <a:rPr lang="ja-JP" altLang="en-US" sz="1700" dirty="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5" action="ppaction://hlinksldjump"/>
              </a:rPr>
              <a:t>事前準備</a:t>
            </a:r>
            <a:endParaRPr lang="en-US" altLang="ja-JP" sz="1700" dirty="0">
              <a:latin typeface="Meiryo UI" panose="020B0604030504040204" pitchFamily="50" charset="-128"/>
              <a:ea typeface="Meiryo UI" panose="020B0604030504040204" pitchFamily="50" charset="-128"/>
            </a:endParaRPr>
          </a:p>
          <a:p>
            <a:pPr lvl="1"/>
            <a:endParaRPr lang="en-US" altLang="ja-JP" sz="1700"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1700" dirty="0">
                <a:latin typeface="Meiryo UI" panose="020B0604030504040204" pitchFamily="50" charset="-128"/>
                <a:ea typeface="Meiryo UI" panose="020B0604030504040204" pitchFamily="50" charset="-128"/>
              </a:rPr>
              <a:t>実習</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2.1</a:t>
            </a:r>
            <a:r>
              <a:rPr lang="ja-JP" altLang="en-US" sz="1700" dirty="0" smtClean="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6" action="ppaction://hlinksldjump"/>
              </a:rPr>
              <a:t>リモートリポジトリの登録</a:t>
            </a:r>
            <a:endParaRPr lang="en-US" altLang="ja-JP" sz="1700" dirty="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2.2</a:t>
            </a:r>
            <a:r>
              <a:rPr lang="ja-JP" altLang="en-US" sz="1700" dirty="0" smtClean="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7" action="ppaction://hlinksldjump"/>
              </a:rPr>
              <a:t>登録アカウントの登録</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2.3</a:t>
            </a:r>
            <a:r>
              <a:rPr lang="ja-JP" altLang="en-US" sz="1700" dirty="0" smtClean="0">
                <a:latin typeface="Meiryo UI" panose="020B0604030504040204" pitchFamily="50" charset="-128"/>
                <a:ea typeface="Meiryo UI" panose="020B0604030504040204" pitchFamily="50" charset="-128"/>
              </a:rPr>
              <a:t>　</a:t>
            </a:r>
            <a:r>
              <a:rPr lang="ja-JP" altLang="en-US" sz="1700" dirty="0">
                <a:latin typeface="Meiryo UI" panose="020B0604030504040204" pitchFamily="50" charset="-128"/>
                <a:ea typeface="Meiryo UI" panose="020B0604030504040204" pitchFamily="50" charset="-128"/>
                <a:hlinkClick r:id="rId8" action="ppaction://hlinksldjump"/>
              </a:rPr>
              <a:t>資材</a:t>
            </a:r>
            <a:r>
              <a:rPr lang="ja-JP" altLang="en-US" sz="1700" dirty="0" smtClean="0">
                <a:latin typeface="Meiryo UI" panose="020B0604030504040204" pitchFamily="50" charset="-128"/>
                <a:ea typeface="Meiryo UI" panose="020B0604030504040204" pitchFamily="50" charset="-128"/>
                <a:hlinkClick r:id="rId8" action="ppaction://hlinksldjump"/>
              </a:rPr>
              <a:t>紐付の登録</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2.4</a:t>
            </a:r>
            <a:r>
              <a:rPr lang="ja-JP" altLang="en-US" sz="1700" dirty="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9" action="ppaction://hlinksldjump"/>
              </a:rPr>
              <a:t>ドライラン</a:t>
            </a:r>
            <a:r>
              <a:rPr lang="ja-JP" altLang="en-US" sz="1700" dirty="0">
                <a:latin typeface="Meiryo UI" panose="020B0604030504040204" pitchFamily="50" charset="-128"/>
                <a:ea typeface="Meiryo UI" panose="020B0604030504040204" pitchFamily="50" charset="-128"/>
                <a:hlinkClick r:id="rId9" action="ppaction://hlinksldjump"/>
              </a:rPr>
              <a:t>で</a:t>
            </a:r>
            <a:r>
              <a:rPr lang="ja-JP" altLang="en-US" sz="1700" dirty="0" smtClean="0">
                <a:latin typeface="Meiryo UI" panose="020B0604030504040204" pitchFamily="50" charset="-128"/>
                <a:ea typeface="Meiryo UI" panose="020B0604030504040204" pitchFamily="50" charset="-128"/>
                <a:hlinkClick r:id="rId9" action="ppaction://hlinksldjump"/>
              </a:rPr>
              <a:t>実行</a:t>
            </a:r>
            <a:r>
              <a:rPr lang="en-US" altLang="ja-JP" sz="1700" dirty="0" smtClean="0">
                <a:latin typeface="Meiryo UI" panose="020B0604030504040204" pitchFamily="50" charset="-128"/>
                <a:ea typeface="Meiryo UI" panose="020B0604030504040204" pitchFamily="50" charset="-128"/>
                <a:hlinkClick r:id="rId9" action="ppaction://hlinksldjump"/>
              </a:rPr>
              <a:t>(1</a:t>
            </a:r>
            <a:r>
              <a:rPr lang="ja-JP" altLang="en-US" sz="1700" dirty="0" smtClean="0">
                <a:latin typeface="Meiryo UI" panose="020B0604030504040204" pitchFamily="50" charset="-128"/>
                <a:ea typeface="Meiryo UI" panose="020B0604030504040204" pitchFamily="50" charset="-128"/>
                <a:hlinkClick r:id="rId9" action="ppaction://hlinksldjump"/>
              </a:rPr>
              <a:t>回目</a:t>
            </a:r>
            <a:r>
              <a:rPr lang="en-US" altLang="ja-JP" sz="1700" dirty="0" smtClean="0">
                <a:latin typeface="Meiryo UI" panose="020B0604030504040204" pitchFamily="50" charset="-128"/>
                <a:ea typeface="Meiryo UI" panose="020B0604030504040204" pitchFamily="50" charset="-128"/>
                <a:hlinkClick r:id="rId9" action="ppaction://hlinksldjump"/>
              </a:rPr>
              <a: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2.5</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10" action="ppaction://hlinksldjump"/>
              </a:rPr>
              <a:t>Playbook</a:t>
            </a:r>
            <a:r>
              <a:rPr lang="ja-JP" altLang="en-US" sz="1700" dirty="0">
                <a:latin typeface="Meiryo UI" panose="020B0604030504040204" pitchFamily="50" charset="-128"/>
                <a:ea typeface="Meiryo UI" panose="020B0604030504040204" pitchFamily="50" charset="-128"/>
                <a:hlinkClick r:id="rId10" action="ppaction://hlinksldjump"/>
              </a:rPr>
              <a:t>の</a:t>
            </a:r>
            <a:r>
              <a:rPr lang="ja-JP" altLang="en-US" sz="1700" dirty="0" smtClean="0">
                <a:latin typeface="Meiryo UI" panose="020B0604030504040204" pitchFamily="50" charset="-128"/>
                <a:ea typeface="Meiryo UI" panose="020B0604030504040204" pitchFamily="50" charset="-128"/>
                <a:hlinkClick r:id="rId10" action="ppaction://hlinksldjump"/>
              </a:rPr>
              <a:t>修正</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2.6</a:t>
            </a:r>
            <a:r>
              <a:rPr lang="ja-JP" altLang="en-US" sz="1700" dirty="0" smtClean="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11" action="ppaction://hlinksldjump"/>
              </a:rPr>
              <a:t>ドライランで実行</a:t>
            </a:r>
            <a:r>
              <a:rPr lang="en-US" altLang="ja-JP" sz="1700" dirty="0" smtClean="0">
                <a:latin typeface="Meiryo UI" panose="020B0604030504040204" pitchFamily="50" charset="-128"/>
                <a:ea typeface="Meiryo UI" panose="020B0604030504040204" pitchFamily="50" charset="-128"/>
                <a:hlinkClick r:id="rId11" action="ppaction://hlinksldjump"/>
              </a:rPr>
              <a:t>(2</a:t>
            </a:r>
            <a:r>
              <a:rPr lang="ja-JP" altLang="en-US" sz="1700" dirty="0" smtClean="0">
                <a:latin typeface="Meiryo UI" panose="020B0604030504040204" pitchFamily="50" charset="-128"/>
                <a:ea typeface="Meiryo UI" panose="020B0604030504040204" pitchFamily="50" charset="-128"/>
                <a:hlinkClick r:id="rId11" action="ppaction://hlinksldjump"/>
              </a:rPr>
              <a:t>回目</a:t>
            </a:r>
            <a:r>
              <a:rPr lang="en-US" altLang="ja-JP" sz="1700" dirty="0" smtClean="0">
                <a:latin typeface="Meiryo UI" panose="020B0604030504040204" pitchFamily="50" charset="-128"/>
                <a:ea typeface="Meiryo UI" panose="020B0604030504040204" pitchFamily="50" charset="-128"/>
                <a:hlinkClick r:id="rId11" action="ppaction://hlinksldjump"/>
              </a:rPr>
              <a: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2.7</a:t>
            </a:r>
            <a:r>
              <a:rPr lang="ja-JP" altLang="en-US" sz="1700" dirty="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12" action="ppaction://hlinksldjump"/>
              </a:rPr>
              <a:t>ターゲットサーバへ実行</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n-ea"/>
              </a:rPr>
              <a:t> </a:t>
            </a:r>
            <a:endParaRPr lang="en-US" altLang="ja-JP" sz="1700" dirty="0">
              <a:latin typeface="+mn-ea"/>
            </a:endParaRPr>
          </a:p>
        </p:txBody>
      </p:sp>
    </p:spTree>
    <p:extLst>
      <p:ext uri="{BB962C8B-B14F-4D97-AF65-F5344CB8AC3E}">
        <p14:creationId xmlns:p14="http://schemas.microsoft.com/office/powerpoint/2010/main" val="2799748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作業</a:t>
            </a:r>
            <a:r>
              <a:rPr lang="ja-JP" altLang="en-US" sz="1600" b="1" dirty="0"/>
              <a:t>実行</a:t>
            </a:r>
            <a:r>
              <a:rPr lang="ja-JP" altLang="en-US" sz="1600" b="1" dirty="0" smtClean="0"/>
              <a:t>から実際にターゲットサーバへ実行</a:t>
            </a:r>
            <a:endParaRPr lang="en-US" altLang="ja-JP" sz="1600" b="1" dirty="0" smtClean="0"/>
          </a:p>
          <a:p>
            <a:pPr lvl="1"/>
            <a:r>
              <a:rPr lang="ja-JP" altLang="en-US" dirty="0" smtClean="0"/>
              <a:t>下へスクロールし実行をクリック、実行しますかのポップアップが出るので「</a:t>
            </a:r>
            <a:r>
              <a:rPr lang="en-US" altLang="ja-JP" dirty="0" smtClean="0"/>
              <a:t>OK</a:t>
            </a:r>
            <a:r>
              <a:rPr lang="ja-JP" altLang="en-US" dirty="0" smtClean="0"/>
              <a:t>」をクリックして下さい。実行されステータスが完了の表示になったら無事に反映完了です。</a:t>
            </a:r>
            <a:endParaRPr lang="en-US" altLang="ja-JP" dirty="0" smtClean="0"/>
          </a:p>
          <a:p>
            <a:pPr marL="180000" lvl="1" indent="0">
              <a:buNone/>
            </a:pP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2.7</a:t>
            </a:r>
            <a:r>
              <a:rPr lang="ja-JP" altLang="en-US" dirty="0">
                <a:latin typeface="Meiryo UI" panose="020B0604030504040204" pitchFamily="50" charset="-128"/>
                <a:ea typeface="Meiryo UI" panose="020B0604030504040204" pitchFamily="50" charset="-128"/>
              </a:rPr>
              <a:t>　ターゲットサーバへ</a:t>
            </a:r>
            <a:r>
              <a:rPr lang="ja-JP" altLang="en-US" dirty="0" smtClean="0">
                <a:latin typeface="Meiryo UI" panose="020B0604030504040204" pitchFamily="50" charset="-128"/>
                <a:ea typeface="Meiryo UI" panose="020B0604030504040204" pitchFamily="50" charset="-128"/>
              </a:rPr>
              <a:t>実行</a:t>
            </a:r>
            <a:r>
              <a:rPr lang="en-US" altLang="ja-JP" dirty="0" smtClean="0">
                <a:latin typeface="Meiryo UI" panose="020B0604030504040204" pitchFamily="50" charset="-128"/>
                <a:ea typeface="Meiryo UI" panose="020B0604030504040204" pitchFamily="50" charset="-128"/>
              </a:rPr>
              <a:t>(2/2)</a:t>
            </a:r>
            <a:endParaRPr kumimoji="1" lang="ja-JP" altLang="en-US" dirty="0"/>
          </a:p>
        </p:txBody>
      </p:sp>
      <p:pic>
        <p:nvPicPr>
          <p:cNvPr id="5" name="図 4"/>
          <p:cNvPicPr>
            <a:picLocks noChangeAspect="1"/>
          </p:cNvPicPr>
          <p:nvPr/>
        </p:nvPicPr>
        <p:blipFill rotWithShape="1">
          <a:blip r:embed="rId2"/>
          <a:srcRect l="11022" r="25417"/>
          <a:stretch/>
        </p:blipFill>
        <p:spPr>
          <a:xfrm>
            <a:off x="343847" y="1923866"/>
            <a:ext cx="5400750" cy="2585284"/>
          </a:xfrm>
          <a:prstGeom prst="rect">
            <a:avLst/>
          </a:prstGeom>
        </p:spPr>
      </p:pic>
      <p:sp>
        <p:nvSpPr>
          <p:cNvPr id="6" name="角丸四角形 5"/>
          <p:cNvSpPr/>
          <p:nvPr/>
        </p:nvSpPr>
        <p:spPr bwMode="auto">
          <a:xfrm>
            <a:off x="1440622" y="3934640"/>
            <a:ext cx="1008140" cy="23062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7" name="図 6"/>
          <p:cNvPicPr>
            <a:picLocks noChangeAspect="1"/>
          </p:cNvPicPr>
          <p:nvPr/>
        </p:nvPicPr>
        <p:blipFill>
          <a:blip r:embed="rId3"/>
          <a:stretch>
            <a:fillRect/>
          </a:stretch>
        </p:blipFill>
        <p:spPr>
          <a:xfrm>
            <a:off x="4860040" y="2636890"/>
            <a:ext cx="3869374" cy="3734396"/>
          </a:xfrm>
          <a:prstGeom prst="rect">
            <a:avLst/>
          </a:prstGeom>
        </p:spPr>
      </p:pic>
      <p:sp>
        <p:nvSpPr>
          <p:cNvPr id="8" name="角丸四角形 7"/>
          <p:cNvSpPr/>
          <p:nvPr/>
        </p:nvSpPr>
        <p:spPr bwMode="auto">
          <a:xfrm>
            <a:off x="6876320" y="3211029"/>
            <a:ext cx="268874" cy="14048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9" name="屈折矢印 8"/>
          <p:cNvSpPr/>
          <p:nvPr/>
        </p:nvSpPr>
        <p:spPr bwMode="auto">
          <a:xfrm rot="5400000">
            <a:off x="2492390" y="4611188"/>
            <a:ext cx="1616483" cy="1658059"/>
          </a:xfrm>
          <a:prstGeom prst="bentUpArrow">
            <a:avLst>
              <a:gd name="adj1" fmla="val 15675"/>
              <a:gd name="adj2" fmla="val 25000"/>
              <a:gd name="adj3" fmla="val 21891"/>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4658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88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121138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b="1" dirty="0" smtClean="0"/>
              <a:t>メイン</a:t>
            </a:r>
            <a:r>
              <a:rPr lang="ja-JP" altLang="en-US" b="1" dirty="0"/>
              <a:t>メニュ</a:t>
            </a:r>
            <a:r>
              <a:rPr lang="ja-JP" altLang="en-US" b="1" dirty="0" smtClean="0"/>
              <a:t>ー</a:t>
            </a:r>
            <a:endParaRPr kumimoji="1" lang="en-US" altLang="ja-JP" b="1" dirty="0" smtClean="0"/>
          </a:p>
          <a:p>
            <a:pPr lvl="1"/>
            <a:r>
              <a:rPr lang="ja-JP" altLang="en-US" dirty="0"/>
              <a:t>本書では、メニューグループ</a:t>
            </a:r>
            <a:r>
              <a:rPr lang="ja-JP" altLang="en-US" dirty="0" smtClean="0"/>
              <a:t>の</a:t>
            </a:r>
            <a:r>
              <a:rPr lang="en-US" altLang="ja-JP" dirty="0" smtClean="0"/>
              <a:t/>
            </a:r>
            <a:br>
              <a:rPr lang="en-US" altLang="ja-JP" dirty="0" smtClean="0"/>
            </a:br>
            <a:r>
              <a:rPr lang="ja-JP" altLang="en-US" dirty="0" smtClean="0"/>
              <a:t>「</a:t>
            </a:r>
            <a:r>
              <a:rPr lang="en-US" altLang="ja-JP" b="1" dirty="0"/>
              <a:t>CI/CD for </a:t>
            </a:r>
            <a:r>
              <a:rPr lang="en-US" altLang="ja-JP" b="1" dirty="0" err="1"/>
              <a:t>IaC</a:t>
            </a:r>
            <a:r>
              <a:rPr lang="ja-JP" altLang="en-US" dirty="0"/>
              <a:t>」について</a:t>
            </a:r>
            <a:r>
              <a:rPr lang="ja-JP" altLang="en-US" dirty="0" smtClean="0"/>
              <a:t>、</a:t>
            </a:r>
            <a:r>
              <a:rPr lang="ja-JP" altLang="en-US" dirty="0"/>
              <a:t>実践形式で学習いただけます</a:t>
            </a:r>
            <a:r>
              <a:rPr lang="ja-JP" altLang="en-US" dirty="0" smtClean="0"/>
              <a:t>。</a:t>
            </a:r>
            <a:endParaRPr lang="en-US" altLang="ja-JP" dirty="0" smtClean="0"/>
          </a:p>
          <a:p>
            <a:pPr lvl="1"/>
            <a:r>
              <a:rPr lang="ja-JP" altLang="en-US" dirty="0" smtClean="0">
                <a:solidFill>
                  <a:srgbClr val="FF0000"/>
                </a:solidFill>
              </a:rPr>
              <a:t>なお本書を実施していただく前に「</a:t>
            </a:r>
            <a:r>
              <a:rPr lang="ja-JP" altLang="en-US" dirty="0" smtClean="0">
                <a:solidFill>
                  <a:srgbClr val="FF0000"/>
                </a:solidFill>
                <a:hlinkClick r:id="rId2"/>
              </a:rPr>
              <a:t>クイックスタート</a:t>
            </a:r>
            <a:r>
              <a:rPr lang="ja-JP" altLang="en-US" dirty="0" smtClean="0">
                <a:solidFill>
                  <a:srgbClr val="FF0000"/>
                </a:solidFill>
              </a:rPr>
              <a:t>」の実施が必須となります。</a:t>
            </a:r>
            <a:endParaRPr lang="en-US" altLang="ja-JP" dirty="0" smtClean="0">
              <a:solidFill>
                <a:srgbClr val="FF0000"/>
              </a:solidFill>
            </a:endParaRPr>
          </a:p>
        </p:txBody>
      </p:sp>
      <p:sp>
        <p:nvSpPr>
          <p:cNvPr id="2" name="タイトル 1"/>
          <p:cNvSpPr>
            <a:spLocks noGrp="1"/>
          </p:cNvSpPr>
          <p:nvPr>
            <p:ph type="title"/>
          </p:nvPr>
        </p:nvSpPr>
        <p:spPr/>
        <p:txBody>
          <a:bodyPr/>
          <a:lstStyle/>
          <a:p>
            <a:r>
              <a:rPr lang="en-US" altLang="ja-JP" dirty="0"/>
              <a:t>1</a:t>
            </a:r>
            <a:r>
              <a:rPr kumimoji="1" lang="en-US" altLang="ja-JP" dirty="0"/>
              <a:t>.1</a:t>
            </a:r>
            <a:r>
              <a:rPr kumimoji="1" lang="ja-JP" altLang="en-US" dirty="0"/>
              <a:t>　</a:t>
            </a:r>
            <a:r>
              <a:rPr lang="ja-JP" altLang="en-US" dirty="0"/>
              <a:t>本書について</a:t>
            </a:r>
            <a:endParaRPr kumimoji="1" lang="ja-JP" altLang="en-US" dirty="0"/>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46048" b="25534"/>
          <a:stretch/>
        </p:blipFill>
        <p:spPr>
          <a:xfrm>
            <a:off x="1907630" y="2420860"/>
            <a:ext cx="5579876" cy="3894891"/>
          </a:xfrm>
          <a:prstGeom prst="rect">
            <a:avLst/>
          </a:prstGeom>
        </p:spPr>
      </p:pic>
    </p:spTree>
    <p:extLst>
      <p:ext uri="{BB962C8B-B14F-4D97-AF65-F5344CB8AC3E}">
        <p14:creationId xmlns:p14="http://schemas.microsoft.com/office/powerpoint/2010/main" val="198274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kumimoji="1" lang="ja-JP" altLang="en-US" b="1" dirty="0" smtClean="0"/>
              <a:t>作業環境</a:t>
            </a:r>
            <a:endParaRPr kumimoji="1" lang="en-US" altLang="ja-JP" b="1" dirty="0" smtClean="0"/>
          </a:p>
          <a:p>
            <a:pPr lvl="1"/>
            <a:r>
              <a:rPr lang="ja-JP" altLang="en-US" dirty="0"/>
              <a:t>本書で使用する作業環境は以下の</a:t>
            </a:r>
            <a:r>
              <a:rPr lang="ja-JP" altLang="en-US" dirty="0" smtClean="0"/>
              <a:t>通りです。</a:t>
            </a:r>
            <a:endParaRPr lang="en-US" altLang="ja-JP" dirty="0" smtClean="0"/>
          </a:p>
          <a:p>
            <a:pPr lvl="1"/>
            <a:r>
              <a:rPr lang="en-US" altLang="ja-JP" dirty="0" smtClean="0"/>
              <a:t>ITA</a:t>
            </a:r>
            <a:r>
              <a:rPr lang="ja-JP" altLang="en-US" dirty="0" smtClean="0"/>
              <a:t>サーバ、ターゲットサーバの他</a:t>
            </a:r>
            <a:r>
              <a:rPr lang="ja-JP" altLang="en-US" dirty="0"/>
              <a:t>に</a:t>
            </a:r>
            <a:r>
              <a:rPr lang="ja-JP" altLang="en-US" dirty="0" smtClean="0"/>
              <a:t>、</a:t>
            </a:r>
            <a:r>
              <a:rPr lang="en-US" altLang="ja-JP" dirty="0" smtClean="0"/>
              <a:t>GitHub</a:t>
            </a:r>
            <a:r>
              <a:rPr lang="ja-JP" altLang="en-US" dirty="0" smtClean="0"/>
              <a:t>のアカウント</a:t>
            </a:r>
            <a:r>
              <a:rPr lang="ja-JP" altLang="en-US" dirty="0"/>
              <a:t>をご用意ください。</a:t>
            </a:r>
            <a:endParaRPr lang="en-US" altLang="ja-JP" dirty="0" smtClean="0"/>
          </a:p>
        </p:txBody>
      </p:sp>
      <p:sp>
        <p:nvSpPr>
          <p:cNvPr id="2" name="タイトル 1"/>
          <p:cNvSpPr>
            <a:spLocks noGrp="1"/>
          </p:cNvSpPr>
          <p:nvPr>
            <p:ph type="title"/>
          </p:nvPr>
        </p:nvSpPr>
        <p:spPr/>
        <p:txBody>
          <a:bodyPr/>
          <a:lstStyle/>
          <a:p>
            <a:r>
              <a:rPr lang="en-US" altLang="ja-JP" dirty="0" smtClean="0"/>
              <a:t>1</a:t>
            </a:r>
            <a:r>
              <a:rPr kumimoji="1" lang="en-US" altLang="ja-JP" dirty="0" smtClean="0"/>
              <a:t>.2</a:t>
            </a:r>
            <a:r>
              <a:rPr kumimoji="1" lang="ja-JP" altLang="en-US" dirty="0"/>
              <a:t>　</a:t>
            </a:r>
            <a:r>
              <a:rPr lang="ja-JP" altLang="en-US" dirty="0" smtClean="0"/>
              <a:t>作業</a:t>
            </a:r>
            <a:r>
              <a:rPr lang="ja-JP" altLang="en-US" dirty="0"/>
              <a:t>環境</a:t>
            </a:r>
            <a:endParaRPr kumimoji="1" lang="ja-JP" altLang="en-US" dirty="0"/>
          </a:p>
        </p:txBody>
      </p:sp>
      <p:sp>
        <p:nvSpPr>
          <p:cNvPr id="6" name="正方形/長方形 5"/>
          <p:cNvSpPr/>
          <p:nvPr/>
        </p:nvSpPr>
        <p:spPr bwMode="auto">
          <a:xfrm>
            <a:off x="2681420" y="2567651"/>
            <a:ext cx="3586873" cy="1596552"/>
          </a:xfrm>
          <a:prstGeom prst="rect">
            <a:avLst/>
          </a:prstGeom>
          <a:solidFill>
            <a:schemeClr val="bg1"/>
          </a:solidFill>
          <a:ln w="38100">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100" b="1" dirty="0" smtClean="0">
                <a:solidFill>
                  <a:srgbClr val="002B62"/>
                </a:solidFill>
                <a:ea typeface="+mj-ea"/>
              </a:rPr>
              <a:t>CentOS 7</a:t>
            </a:r>
          </a:p>
          <a:p>
            <a:pPr algn="ctr"/>
            <a:r>
              <a:rPr kumimoji="1" lang="en-US" altLang="ja-JP" sz="1100" b="1" dirty="0" smtClean="0">
                <a:solidFill>
                  <a:srgbClr val="002B62"/>
                </a:solidFill>
                <a:ea typeface="+mj-ea"/>
              </a:rPr>
              <a:t>(ITA</a:t>
            </a:r>
            <a:r>
              <a:rPr kumimoji="1" lang="ja-JP" altLang="en-US" sz="1100" b="1" dirty="0" smtClean="0">
                <a:solidFill>
                  <a:srgbClr val="002B62"/>
                </a:solidFill>
                <a:ea typeface="+mj-ea"/>
              </a:rPr>
              <a:t>サーバ</a:t>
            </a:r>
            <a:r>
              <a:rPr kumimoji="1" lang="en-US" altLang="ja-JP" sz="1100" b="1" dirty="0" smtClean="0">
                <a:solidFill>
                  <a:srgbClr val="002B62"/>
                </a:solidFill>
                <a:ea typeface="+mj-ea"/>
              </a:rPr>
              <a:t>)</a:t>
            </a:r>
            <a:endParaRPr kumimoji="1" lang="ja-JP" altLang="en-US" sz="1100" b="1" dirty="0">
              <a:solidFill>
                <a:srgbClr val="002B62"/>
              </a:solidFill>
              <a:ea typeface="+mj-ea"/>
            </a:endParaRPr>
          </a:p>
        </p:txBody>
      </p:sp>
      <p:sp>
        <p:nvSpPr>
          <p:cNvPr id="7" name="正方形/長方形 6"/>
          <p:cNvSpPr/>
          <p:nvPr/>
        </p:nvSpPr>
        <p:spPr>
          <a:xfrm>
            <a:off x="2990506" y="2986144"/>
            <a:ext cx="1286926" cy="1050901"/>
          </a:xfrm>
          <a:prstGeom prst="rect">
            <a:avLst/>
          </a:prstGeom>
          <a:solidFill>
            <a:srgbClr val="002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err="1" smtClean="0">
                <a:solidFill>
                  <a:schemeClr val="bg1"/>
                </a:solidFill>
              </a:rPr>
              <a:t>Exastro</a:t>
            </a:r>
            <a:r>
              <a:rPr kumimoji="1" lang="en-US" altLang="ja-JP" sz="1100" b="1" dirty="0" smtClean="0">
                <a:solidFill>
                  <a:schemeClr val="bg1"/>
                </a:solidFill>
              </a:rPr>
              <a:t> </a:t>
            </a:r>
            <a:endParaRPr lang="en-US" altLang="ja-JP" sz="1100" b="1" dirty="0">
              <a:solidFill>
                <a:schemeClr val="bg1"/>
              </a:solidFill>
            </a:endParaRPr>
          </a:p>
          <a:p>
            <a:pPr algn="ctr"/>
            <a:r>
              <a:rPr kumimoji="1" lang="en-US" altLang="ja-JP" sz="1100" b="1" dirty="0" smtClean="0">
                <a:solidFill>
                  <a:schemeClr val="bg1"/>
                </a:solidFill>
              </a:rPr>
              <a:t>IT Automation</a:t>
            </a:r>
          </a:p>
          <a:p>
            <a:pPr algn="ctr"/>
            <a:r>
              <a:rPr lang="en-US" altLang="ja-JP" sz="1100" b="1" dirty="0" smtClean="0">
                <a:solidFill>
                  <a:schemeClr val="bg1"/>
                </a:solidFill>
              </a:rPr>
              <a:t>1.8</a:t>
            </a:r>
            <a:endParaRPr kumimoji="1" lang="ja-JP" altLang="en-US" sz="1100" b="1" dirty="0">
              <a:solidFill>
                <a:schemeClr val="bg1"/>
              </a:solidFill>
            </a:endParaRPr>
          </a:p>
        </p:txBody>
      </p:sp>
      <p:sp>
        <p:nvSpPr>
          <p:cNvPr id="8" name="正方形/長方形 7"/>
          <p:cNvSpPr/>
          <p:nvPr/>
        </p:nvSpPr>
        <p:spPr>
          <a:xfrm>
            <a:off x="4724077" y="2986144"/>
            <a:ext cx="1230984" cy="1050900"/>
          </a:xfrm>
          <a:prstGeom prst="rect">
            <a:avLst/>
          </a:prstGeom>
          <a:solidFill>
            <a:srgbClr val="002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err="1" smtClean="0">
                <a:solidFill>
                  <a:schemeClr val="bg1"/>
                </a:solidFill>
              </a:rPr>
              <a:t>Ansible</a:t>
            </a:r>
            <a:endParaRPr kumimoji="1" lang="ja-JP" altLang="en-US" sz="1100" b="1" dirty="0">
              <a:solidFill>
                <a:schemeClr val="bg1"/>
              </a:solidFill>
            </a:endParaRPr>
          </a:p>
        </p:txBody>
      </p:sp>
      <p:sp>
        <p:nvSpPr>
          <p:cNvPr id="9" name="正方形/長方形 8"/>
          <p:cNvSpPr/>
          <p:nvPr/>
        </p:nvSpPr>
        <p:spPr bwMode="auto">
          <a:xfrm>
            <a:off x="6371860" y="2565075"/>
            <a:ext cx="1696558" cy="1596552"/>
          </a:xfrm>
          <a:prstGeom prst="rect">
            <a:avLst/>
          </a:prstGeom>
          <a:solidFill>
            <a:schemeClr val="bg1"/>
          </a:solidFill>
          <a:ln w="38100">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100" b="1" dirty="0" smtClean="0">
                <a:solidFill>
                  <a:srgbClr val="002B62"/>
                </a:solidFill>
                <a:ea typeface="+mj-ea"/>
              </a:rPr>
              <a:t>CentOS 7</a:t>
            </a:r>
          </a:p>
          <a:p>
            <a:pPr algn="ctr"/>
            <a:r>
              <a:rPr lang="en-US" altLang="ja-JP" sz="1100" b="1" dirty="0" smtClean="0">
                <a:solidFill>
                  <a:srgbClr val="002B62"/>
                </a:solidFill>
                <a:ea typeface="+mj-ea"/>
              </a:rPr>
              <a:t>(</a:t>
            </a:r>
            <a:r>
              <a:rPr lang="ja-JP" altLang="en-US" sz="1100" b="1" dirty="0" smtClean="0">
                <a:solidFill>
                  <a:srgbClr val="002B62"/>
                </a:solidFill>
                <a:ea typeface="+mj-ea"/>
              </a:rPr>
              <a:t>ターゲット</a:t>
            </a:r>
            <a:r>
              <a:rPr lang="ja-JP" altLang="en-US" sz="1100" b="1" dirty="0">
                <a:solidFill>
                  <a:srgbClr val="002B62"/>
                </a:solidFill>
                <a:ea typeface="+mj-ea"/>
              </a:rPr>
              <a:t>サーバ</a:t>
            </a:r>
            <a:r>
              <a:rPr lang="en-US" altLang="ja-JP" sz="1100" b="1" dirty="0" smtClean="0">
                <a:solidFill>
                  <a:srgbClr val="002B62"/>
                </a:solidFill>
                <a:ea typeface="+mj-ea"/>
              </a:rPr>
              <a:t>)</a:t>
            </a:r>
            <a:endParaRPr kumimoji="1" lang="ja-JP" altLang="en-US" sz="1100" b="1" dirty="0">
              <a:solidFill>
                <a:srgbClr val="002B62"/>
              </a:solidFill>
              <a:ea typeface="+mj-ea"/>
            </a:endParaRPr>
          </a:p>
        </p:txBody>
      </p:sp>
      <p:grpSp>
        <p:nvGrpSpPr>
          <p:cNvPr id="10" name="グループ化 9"/>
          <p:cNvGrpSpPr>
            <a:grpSpLocks noChangeAspect="1"/>
          </p:cNvGrpSpPr>
          <p:nvPr/>
        </p:nvGrpSpPr>
        <p:grpSpPr bwMode="gray">
          <a:xfrm>
            <a:off x="856703" y="3162409"/>
            <a:ext cx="961136" cy="634348"/>
            <a:chOff x="2385390" y="1237172"/>
            <a:chExt cx="1111251" cy="733425"/>
          </a:xfrm>
        </p:grpSpPr>
        <p:sp>
          <p:nvSpPr>
            <p:cNvPr id="11" name="フリーフォーム 10"/>
            <p:cNvSpPr>
              <a:spLocks noChangeAspect="1"/>
            </p:cNvSpPr>
            <p:nvPr/>
          </p:nvSpPr>
          <p:spPr bwMode="gray">
            <a:xfrm>
              <a:off x="2385390" y="1237172"/>
              <a:ext cx="1111251" cy="733425"/>
            </a:xfrm>
            <a:custGeom>
              <a:avLst/>
              <a:gdLst>
                <a:gd name="connsiteX0" fmla="*/ 15037 w 1111251"/>
                <a:gd name="connsiteY0" fmla="*/ 703262 h 733425"/>
                <a:gd name="connsiteX1" fmla="*/ 1096966 w 1111251"/>
                <a:gd name="connsiteY1" fmla="*/ 703262 h 733425"/>
                <a:gd name="connsiteX2" fmla="*/ 1111251 w 1111251"/>
                <a:gd name="connsiteY2" fmla="*/ 718730 h 733425"/>
                <a:gd name="connsiteX3" fmla="*/ 1096966 w 1111251"/>
                <a:gd name="connsiteY3" fmla="*/ 733425 h 733425"/>
                <a:gd name="connsiteX4" fmla="*/ 15037 w 1111251"/>
                <a:gd name="connsiteY4" fmla="*/ 733425 h 733425"/>
                <a:gd name="connsiteX5" fmla="*/ 0 w 1111251"/>
                <a:gd name="connsiteY5" fmla="*/ 718730 h 733425"/>
                <a:gd name="connsiteX6" fmla="*/ 15037 w 1111251"/>
                <a:gd name="connsiteY6" fmla="*/ 703262 h 733425"/>
                <a:gd name="connsiteX7" fmla="*/ 195422 w 1111251"/>
                <a:gd name="connsiteY7" fmla="*/ 517525 h 733425"/>
                <a:gd name="connsiteX8" fmla="*/ 917417 w 1111251"/>
                <a:gd name="connsiteY8" fmla="*/ 517525 h 733425"/>
                <a:gd name="connsiteX9" fmla="*/ 951977 w 1111251"/>
                <a:gd name="connsiteY9" fmla="*/ 531011 h 733425"/>
                <a:gd name="connsiteX10" fmla="*/ 1102987 w 1111251"/>
                <a:gd name="connsiteY10" fmla="*/ 664377 h 733425"/>
                <a:gd name="connsiteX11" fmla="*/ 1097728 w 1111251"/>
                <a:gd name="connsiteY11" fmla="*/ 677863 h 733425"/>
                <a:gd name="connsiteX12" fmla="*/ 15111 w 1111251"/>
                <a:gd name="connsiteY12" fmla="*/ 677863 h 733425"/>
                <a:gd name="connsiteX13" fmla="*/ 9852 w 1111251"/>
                <a:gd name="connsiteY13" fmla="*/ 664377 h 733425"/>
                <a:gd name="connsiteX14" fmla="*/ 160111 w 1111251"/>
                <a:gd name="connsiteY14" fmla="*/ 531011 h 733425"/>
                <a:gd name="connsiteX15" fmla="*/ 195422 w 1111251"/>
                <a:gd name="connsiteY15" fmla="*/ 517525 h 733425"/>
                <a:gd name="connsiteX16" fmla="*/ 194915 w 1111251"/>
                <a:gd name="connsiteY16" fmla="*/ 0 h 733425"/>
                <a:gd name="connsiteX17" fmla="*/ 917087 w 1111251"/>
                <a:gd name="connsiteY17" fmla="*/ 0 h 733425"/>
                <a:gd name="connsiteX18" fmla="*/ 936625 w 1111251"/>
                <a:gd name="connsiteY18" fmla="*/ 20252 h 733425"/>
                <a:gd name="connsiteX19" fmla="*/ 936625 w 1111251"/>
                <a:gd name="connsiteY19" fmla="*/ 470286 h 733425"/>
                <a:gd name="connsiteX20" fmla="*/ 917087 w 1111251"/>
                <a:gd name="connsiteY20" fmla="*/ 490538 h 733425"/>
                <a:gd name="connsiteX21" fmla="*/ 194915 w 1111251"/>
                <a:gd name="connsiteY21" fmla="*/ 490538 h 733425"/>
                <a:gd name="connsiteX22" fmla="*/ 174625 w 1111251"/>
                <a:gd name="connsiteY22" fmla="*/ 470286 h 733425"/>
                <a:gd name="connsiteX23" fmla="*/ 174625 w 1111251"/>
                <a:gd name="connsiteY23" fmla="*/ 20252 h 733425"/>
                <a:gd name="connsiteX24" fmla="*/ 194915 w 1111251"/>
                <a:gd name="connsiteY24" fmla="*/ 0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11251" h="733425">
                  <a:moveTo>
                    <a:pt x="15037" y="703262"/>
                  </a:moveTo>
                  <a:cubicBezTo>
                    <a:pt x="15037" y="703262"/>
                    <a:pt x="15037" y="703262"/>
                    <a:pt x="1096966" y="703262"/>
                  </a:cubicBezTo>
                  <a:cubicBezTo>
                    <a:pt x="1105236" y="703262"/>
                    <a:pt x="1111251" y="710223"/>
                    <a:pt x="1111251" y="718730"/>
                  </a:cubicBezTo>
                  <a:cubicBezTo>
                    <a:pt x="1111251" y="727238"/>
                    <a:pt x="1105236" y="733425"/>
                    <a:pt x="1096966" y="733425"/>
                  </a:cubicBezTo>
                  <a:cubicBezTo>
                    <a:pt x="1096966" y="733425"/>
                    <a:pt x="1096966" y="733425"/>
                    <a:pt x="15037" y="733425"/>
                  </a:cubicBezTo>
                  <a:cubicBezTo>
                    <a:pt x="6767" y="733425"/>
                    <a:pt x="0" y="727238"/>
                    <a:pt x="0" y="718730"/>
                  </a:cubicBezTo>
                  <a:cubicBezTo>
                    <a:pt x="0" y="710223"/>
                    <a:pt x="6767" y="703262"/>
                    <a:pt x="15037" y="703262"/>
                  </a:cubicBezTo>
                  <a:close/>
                  <a:moveTo>
                    <a:pt x="195422" y="517525"/>
                  </a:moveTo>
                  <a:cubicBezTo>
                    <a:pt x="195422" y="517525"/>
                    <a:pt x="195422" y="517525"/>
                    <a:pt x="917417" y="517525"/>
                  </a:cubicBezTo>
                  <a:cubicBezTo>
                    <a:pt x="927935" y="517525"/>
                    <a:pt x="943712" y="523519"/>
                    <a:pt x="951977" y="531011"/>
                  </a:cubicBezTo>
                  <a:cubicBezTo>
                    <a:pt x="951977" y="531011"/>
                    <a:pt x="951977" y="531011"/>
                    <a:pt x="1102987" y="664377"/>
                  </a:cubicBezTo>
                  <a:cubicBezTo>
                    <a:pt x="1111251" y="671869"/>
                    <a:pt x="1108997" y="677863"/>
                    <a:pt x="1097728" y="677863"/>
                  </a:cubicBezTo>
                  <a:lnTo>
                    <a:pt x="15111" y="677863"/>
                  </a:lnTo>
                  <a:cubicBezTo>
                    <a:pt x="3842" y="677863"/>
                    <a:pt x="1588" y="671869"/>
                    <a:pt x="9852" y="664377"/>
                  </a:cubicBezTo>
                  <a:cubicBezTo>
                    <a:pt x="9852" y="664377"/>
                    <a:pt x="9852" y="664377"/>
                    <a:pt x="160111" y="531011"/>
                  </a:cubicBezTo>
                  <a:cubicBezTo>
                    <a:pt x="168376" y="523519"/>
                    <a:pt x="184153" y="517525"/>
                    <a:pt x="195422" y="517525"/>
                  </a:cubicBezTo>
                  <a:close/>
                  <a:moveTo>
                    <a:pt x="194915" y="0"/>
                  </a:moveTo>
                  <a:cubicBezTo>
                    <a:pt x="194915" y="0"/>
                    <a:pt x="194915" y="0"/>
                    <a:pt x="917087" y="0"/>
                  </a:cubicBezTo>
                  <a:cubicBezTo>
                    <a:pt x="927607" y="0"/>
                    <a:pt x="936625" y="9001"/>
                    <a:pt x="936625" y="20252"/>
                  </a:cubicBezTo>
                  <a:cubicBezTo>
                    <a:pt x="936625" y="20252"/>
                    <a:pt x="936625" y="20252"/>
                    <a:pt x="936625" y="470286"/>
                  </a:cubicBezTo>
                  <a:cubicBezTo>
                    <a:pt x="936625" y="481537"/>
                    <a:pt x="927607" y="490538"/>
                    <a:pt x="917087" y="490538"/>
                  </a:cubicBezTo>
                  <a:cubicBezTo>
                    <a:pt x="917087" y="490538"/>
                    <a:pt x="917087" y="490538"/>
                    <a:pt x="194915" y="490538"/>
                  </a:cubicBezTo>
                  <a:cubicBezTo>
                    <a:pt x="183643" y="490538"/>
                    <a:pt x="174625" y="481537"/>
                    <a:pt x="174625" y="470286"/>
                  </a:cubicBezTo>
                  <a:cubicBezTo>
                    <a:pt x="174625" y="470286"/>
                    <a:pt x="174625" y="470286"/>
                    <a:pt x="174625" y="20252"/>
                  </a:cubicBezTo>
                  <a:cubicBezTo>
                    <a:pt x="174625" y="9001"/>
                    <a:pt x="183643" y="0"/>
                    <a:pt x="194915"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a typeface="メイリオ"/>
              </a:endParaRPr>
            </a:p>
          </p:txBody>
        </p:sp>
        <p:sp>
          <p:nvSpPr>
            <p:cNvPr id="12" name="フリーフォーム 11"/>
            <p:cNvSpPr>
              <a:spLocks noChangeAspect="1"/>
            </p:cNvSpPr>
            <p:nvPr/>
          </p:nvSpPr>
          <p:spPr bwMode="gray">
            <a:xfrm>
              <a:off x="2615578" y="1292734"/>
              <a:ext cx="652463" cy="593726"/>
            </a:xfrm>
            <a:custGeom>
              <a:avLst/>
              <a:gdLst>
                <a:gd name="connsiteX0" fmla="*/ 239712 w 652463"/>
                <a:gd name="connsiteY0" fmla="*/ 560388 h 593726"/>
                <a:gd name="connsiteX1" fmla="*/ 420688 w 652463"/>
                <a:gd name="connsiteY1" fmla="*/ 560388 h 593726"/>
                <a:gd name="connsiteX2" fmla="*/ 441325 w 652463"/>
                <a:gd name="connsiteY2" fmla="*/ 593726 h 593726"/>
                <a:gd name="connsiteX3" fmla="*/ 220662 w 652463"/>
                <a:gd name="connsiteY3" fmla="*/ 593726 h 593726"/>
                <a:gd name="connsiteX4" fmla="*/ 0 w 652463"/>
                <a:gd name="connsiteY4" fmla="*/ 0 h 593726"/>
                <a:gd name="connsiteX5" fmla="*/ 652463 w 652463"/>
                <a:gd name="connsiteY5" fmla="*/ 0 h 593726"/>
                <a:gd name="connsiteX6" fmla="*/ 652463 w 652463"/>
                <a:gd name="connsiteY6" fmla="*/ 381000 h 593726"/>
                <a:gd name="connsiteX7" fmla="*/ 0 w 652463"/>
                <a:gd name="connsiteY7" fmla="*/ 381000 h 5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2463" h="593726">
                  <a:moveTo>
                    <a:pt x="239712" y="560388"/>
                  </a:moveTo>
                  <a:lnTo>
                    <a:pt x="420688" y="560388"/>
                  </a:lnTo>
                  <a:lnTo>
                    <a:pt x="441325" y="593726"/>
                  </a:lnTo>
                  <a:lnTo>
                    <a:pt x="220662" y="593726"/>
                  </a:lnTo>
                  <a:close/>
                  <a:moveTo>
                    <a:pt x="0" y="0"/>
                  </a:moveTo>
                  <a:lnTo>
                    <a:pt x="652463" y="0"/>
                  </a:lnTo>
                  <a:lnTo>
                    <a:pt x="652463" y="381000"/>
                  </a:lnTo>
                  <a:lnTo>
                    <a:pt x="0" y="3810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a typeface="メイリオ"/>
              </a:endParaRPr>
            </a:p>
          </p:txBody>
        </p:sp>
      </p:grpSp>
      <p:cxnSp>
        <p:nvCxnSpPr>
          <p:cNvPr id="13" name="直線矢印コネクタ 12"/>
          <p:cNvCxnSpPr/>
          <p:nvPr/>
        </p:nvCxnSpPr>
        <p:spPr bwMode="auto">
          <a:xfrm>
            <a:off x="1761307" y="3501422"/>
            <a:ext cx="1229199" cy="1"/>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sp>
        <p:nvSpPr>
          <p:cNvPr id="16" name="テキスト ボックス 15"/>
          <p:cNvSpPr txBox="1"/>
          <p:nvPr/>
        </p:nvSpPr>
        <p:spPr>
          <a:xfrm>
            <a:off x="668711" y="2908930"/>
            <a:ext cx="1339566" cy="261610"/>
          </a:xfrm>
          <a:prstGeom prst="rect">
            <a:avLst/>
          </a:prstGeom>
          <a:noFill/>
        </p:spPr>
        <p:txBody>
          <a:bodyPr wrap="square" rtlCol="0">
            <a:spAutoFit/>
          </a:bodyPr>
          <a:lstStyle/>
          <a:p>
            <a:pPr algn="ctr"/>
            <a:r>
              <a:rPr kumimoji="1" lang="en-US" altLang="ja-JP" sz="1100" b="1" dirty="0" smtClean="0">
                <a:solidFill>
                  <a:srgbClr val="002B62"/>
                </a:solidFill>
              </a:rPr>
              <a:t>PC</a:t>
            </a:r>
          </a:p>
        </p:txBody>
      </p:sp>
      <p:cxnSp>
        <p:nvCxnSpPr>
          <p:cNvPr id="17" name="直線矢印コネクタ 16"/>
          <p:cNvCxnSpPr>
            <a:stCxn id="8" idx="3"/>
          </p:cNvCxnSpPr>
          <p:nvPr/>
        </p:nvCxnSpPr>
        <p:spPr bwMode="auto">
          <a:xfrm flipV="1">
            <a:off x="5955061" y="3511592"/>
            <a:ext cx="833598" cy="2"/>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pic>
        <p:nvPicPr>
          <p:cNvPr id="23" name="図 22"/>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6894758" y="3151671"/>
            <a:ext cx="655825" cy="655825"/>
          </a:xfrm>
          <a:prstGeom prst="rect">
            <a:avLst/>
          </a:prstGeom>
          <a:noFill/>
          <a:ln>
            <a:noFill/>
          </a:ln>
        </p:spPr>
      </p:pic>
      <p:sp>
        <p:nvSpPr>
          <p:cNvPr id="26" name="正方形/長方形 25"/>
          <p:cNvSpPr/>
          <p:nvPr/>
        </p:nvSpPr>
        <p:spPr>
          <a:xfrm>
            <a:off x="395420" y="4519320"/>
            <a:ext cx="4572000" cy="923330"/>
          </a:xfrm>
          <a:prstGeom prst="rect">
            <a:avLst/>
          </a:prstGeom>
        </p:spPr>
        <p:txBody>
          <a:bodyPr>
            <a:spAutoFit/>
          </a:bodyPr>
          <a:lstStyle/>
          <a:p>
            <a:pPr marL="285750" indent="-285750">
              <a:buFont typeface="Arial" panose="020B0604020202020204" pitchFamily="34" charset="0"/>
              <a:buChar char="•"/>
            </a:pPr>
            <a:r>
              <a:rPr lang="en-US" altLang="ja-JP" dirty="0" err="1"/>
              <a:t>Exastro</a:t>
            </a:r>
            <a:r>
              <a:rPr lang="en-US" altLang="ja-JP" dirty="0"/>
              <a:t> IT Automation </a:t>
            </a:r>
            <a:r>
              <a:rPr lang="en-US" altLang="ja-JP" dirty="0" smtClean="0"/>
              <a:t>1.8</a:t>
            </a:r>
            <a:endParaRPr lang="en-US" altLang="ja-JP" dirty="0"/>
          </a:p>
          <a:p>
            <a:pPr marL="285750" indent="-285750">
              <a:buFont typeface="Arial" panose="020B0604020202020204" pitchFamily="34" charset="0"/>
              <a:buChar char="•"/>
            </a:pPr>
            <a:r>
              <a:rPr lang="en-US" altLang="ja-JP" dirty="0"/>
              <a:t>CentOS </a:t>
            </a:r>
            <a:r>
              <a:rPr lang="en-US" altLang="ja-JP" dirty="0" smtClean="0"/>
              <a:t>7(ITA</a:t>
            </a:r>
            <a:r>
              <a:rPr lang="ja-JP" altLang="en-US" dirty="0"/>
              <a:t>サーバ用</a:t>
            </a:r>
            <a:r>
              <a:rPr lang="en-US" altLang="ja-JP" dirty="0"/>
              <a:t>)</a:t>
            </a:r>
          </a:p>
          <a:p>
            <a:pPr marL="285750" indent="-285750">
              <a:buFont typeface="Arial" panose="020B0604020202020204" pitchFamily="34" charset="0"/>
              <a:buChar char="•"/>
            </a:pPr>
            <a:r>
              <a:rPr lang="en-US" altLang="ja-JP" dirty="0" smtClean="0"/>
              <a:t>CentOS 7(</a:t>
            </a:r>
            <a:r>
              <a:rPr lang="ja-JP" altLang="en-US" dirty="0"/>
              <a:t>ターゲットマシン用</a:t>
            </a:r>
            <a:r>
              <a:rPr lang="en-US" altLang="ja-JP" dirty="0" smtClean="0"/>
              <a:t>)</a:t>
            </a:r>
            <a:endParaRPr lang="en-US" altLang="ja-JP" dirty="0"/>
          </a:p>
        </p:txBody>
      </p:sp>
      <p:cxnSp>
        <p:nvCxnSpPr>
          <p:cNvPr id="38" name="直線矢印コネクタ 37"/>
          <p:cNvCxnSpPr>
            <a:endCxn id="8" idx="1"/>
          </p:cNvCxnSpPr>
          <p:nvPr/>
        </p:nvCxnSpPr>
        <p:spPr bwMode="auto">
          <a:xfrm>
            <a:off x="4274214" y="3511592"/>
            <a:ext cx="449863" cy="2"/>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spTree>
    <p:extLst>
      <p:ext uri="{BB962C8B-B14F-4D97-AF65-F5344CB8AC3E}">
        <p14:creationId xmlns:p14="http://schemas.microsoft.com/office/powerpoint/2010/main" val="94680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正方形/長方形 135"/>
          <p:cNvSpPr/>
          <p:nvPr/>
        </p:nvSpPr>
        <p:spPr bwMode="auto">
          <a:xfrm>
            <a:off x="3985565" y="1844781"/>
            <a:ext cx="5030036" cy="3617647"/>
          </a:xfrm>
          <a:prstGeom prst="rect">
            <a:avLst/>
          </a:prstGeom>
          <a:solidFill>
            <a:sysClr val="window" lastClr="FFFFFF"/>
          </a:solidFill>
          <a:ln w="38100">
            <a:solidFill>
              <a:srgbClr val="002B62"/>
            </a:solidFill>
          </a:ln>
          <a:effectLst/>
          <a:ex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2B62"/>
              </a:solidFill>
              <a:effectLst/>
              <a:uLnTx/>
              <a:uFillTx/>
              <a:latin typeface="Meiryo UI" panose="020B0604030504040204" pitchFamily="50" charset="-128"/>
              <a:ea typeface="Meiryo UI" panose="020B0604030504040204" pitchFamily="50" charset="-128"/>
            </a:endParaRPr>
          </a:p>
        </p:txBody>
      </p:sp>
      <p:sp>
        <p:nvSpPr>
          <p:cNvPr id="137" name="角丸四角形 136"/>
          <p:cNvSpPr/>
          <p:nvPr/>
        </p:nvSpPr>
        <p:spPr>
          <a:xfrm>
            <a:off x="5524650" y="3805883"/>
            <a:ext cx="1150247" cy="1379615"/>
          </a:xfrm>
          <a:prstGeom prst="roundRect">
            <a:avLst/>
          </a:prstGeom>
          <a:noFill/>
          <a:ln w="38100" cap="flat" cmpd="sng" algn="ctr">
            <a:solidFill>
              <a:srgbClr val="002B62"/>
            </a:solidFill>
            <a:prstDash val="dash"/>
            <a:miter lim="800000"/>
          </a:ln>
          <a:effectLst/>
        </p:spPr>
        <p:txBody>
          <a:bodyPr rtlCol="0" anchor="b"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資材紐付</a:t>
            </a:r>
          </a:p>
        </p:txBody>
      </p:sp>
      <p:sp>
        <p:nvSpPr>
          <p:cNvPr id="138" name="テキスト ボックス 137"/>
          <p:cNvSpPr txBox="1"/>
          <p:nvPr/>
        </p:nvSpPr>
        <p:spPr>
          <a:xfrm>
            <a:off x="6386341" y="1945604"/>
            <a:ext cx="532195" cy="300082"/>
          </a:xfrm>
          <a:prstGeom prst="rect">
            <a:avLst/>
          </a:prstGeom>
          <a:noFill/>
        </p:spPr>
        <p:txBody>
          <a:bodyPr wrap="square" rtlCol="0">
            <a:spAutoFit/>
          </a:bodyPr>
          <a:lstStyle/>
          <a:p>
            <a:pPr defTabSz="685800"/>
            <a:r>
              <a:rPr lang="en-US" altLang="ja-JP" sz="1350" b="1" dirty="0">
                <a:solidFill>
                  <a:srgbClr val="002B62"/>
                </a:solidFill>
                <a:latin typeface="Meiryo UI" panose="020B0604030504040204" pitchFamily="50" charset="-128"/>
                <a:ea typeface="Meiryo UI" panose="020B0604030504040204" pitchFamily="50" charset="-128"/>
              </a:rPr>
              <a:t>ITA</a:t>
            </a:r>
            <a:endParaRPr lang="ja-JP" altLang="en-US" sz="1350" b="1" dirty="0">
              <a:solidFill>
                <a:srgbClr val="002B62"/>
              </a:solidFill>
              <a:latin typeface="Meiryo UI" panose="020B0604030504040204" pitchFamily="50" charset="-128"/>
              <a:ea typeface="Meiryo UI" panose="020B0604030504040204" pitchFamily="50" charset="-128"/>
            </a:endParaRPr>
          </a:p>
        </p:txBody>
      </p:sp>
      <p:grpSp>
        <p:nvGrpSpPr>
          <p:cNvPr id="139" name="グループ化 138"/>
          <p:cNvGrpSpPr/>
          <p:nvPr/>
        </p:nvGrpSpPr>
        <p:grpSpPr>
          <a:xfrm>
            <a:off x="4085912" y="1930480"/>
            <a:ext cx="973207" cy="923254"/>
            <a:chOff x="371024" y="1474960"/>
            <a:chExt cx="2337717" cy="1888541"/>
          </a:xfrm>
        </p:grpSpPr>
        <p:sp>
          <p:nvSpPr>
            <p:cNvPr id="140" name="フローチャート: 磁気ディスク 139"/>
            <p:cNvSpPr/>
            <p:nvPr/>
          </p:nvSpPr>
          <p:spPr>
            <a:xfrm>
              <a:off x="1340505" y="2009996"/>
              <a:ext cx="990600" cy="93345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endParaRPr kumimoji="0" lang="ja-JP" altLang="en-US" sz="1350" kern="0" smtClean="0">
                <a:solidFill>
                  <a:prstClr val="white"/>
                </a:solidFill>
                <a:latin typeface="Meiryo UI" panose="020B0604030504040204" pitchFamily="50" charset="-128"/>
                <a:ea typeface="Meiryo UI" panose="020B0604030504040204" pitchFamily="50" charset="-128"/>
              </a:endParaRPr>
            </a:p>
          </p:txBody>
        </p:sp>
        <p:sp>
          <p:nvSpPr>
            <p:cNvPr id="141" name="フローチャート: 磁気ディスク 140"/>
            <p:cNvSpPr/>
            <p:nvPr/>
          </p:nvSpPr>
          <p:spPr>
            <a:xfrm>
              <a:off x="749784" y="2334140"/>
              <a:ext cx="990600" cy="93345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r>
                <a:rPr kumimoji="0" lang="ja-JP" altLang="en-US" sz="600" kern="0" dirty="0" smtClean="0">
                  <a:solidFill>
                    <a:prstClr val="white"/>
                  </a:solidFill>
                  <a:latin typeface="Meiryo UI" panose="020B0604030504040204" pitchFamily="50" charset="-128"/>
                  <a:ea typeface="Meiryo UI" panose="020B0604030504040204" pitchFamily="50" charset="-128"/>
                </a:rPr>
                <a:t>資材</a:t>
              </a:r>
              <a:r>
                <a:rPr kumimoji="0" lang="en-US" altLang="ja-JP" sz="600" kern="0" dirty="0" smtClean="0">
                  <a:solidFill>
                    <a:prstClr val="white"/>
                  </a:solidFill>
                  <a:latin typeface="Meiryo UI" panose="020B0604030504040204" pitchFamily="50" charset="-128"/>
                  <a:ea typeface="Meiryo UI" panose="020B0604030504040204" pitchFamily="50" charset="-128"/>
                </a:rPr>
                <a:t>A</a:t>
              </a:r>
              <a:endParaRPr kumimoji="0" lang="ja-JP" altLang="en-US" sz="600" kern="0" dirty="0" smtClean="0">
                <a:solidFill>
                  <a:prstClr val="white"/>
                </a:solidFill>
                <a:latin typeface="Meiryo UI" panose="020B0604030504040204" pitchFamily="50" charset="-128"/>
                <a:ea typeface="Meiryo UI" panose="020B0604030504040204" pitchFamily="50" charset="-128"/>
              </a:endParaRPr>
            </a:p>
          </p:txBody>
        </p:sp>
        <p:sp>
          <p:nvSpPr>
            <p:cNvPr id="142" name="角丸四角形 141"/>
            <p:cNvSpPr/>
            <p:nvPr/>
          </p:nvSpPr>
          <p:spPr>
            <a:xfrm>
              <a:off x="371024" y="1474960"/>
              <a:ext cx="2337717" cy="1888541"/>
            </a:xfrm>
            <a:prstGeom prst="roundRect">
              <a:avLst/>
            </a:prstGeom>
            <a:noFill/>
            <a:ln w="38100" cap="flat" cmpd="sng" algn="ctr">
              <a:solidFill>
                <a:srgbClr val="002B62"/>
              </a:solidFill>
              <a:prstDash val="solid"/>
              <a:miter lim="800000"/>
            </a:ln>
            <a:effectLst/>
          </p:spPr>
          <p:txBody>
            <a:bodyPr rtlCol="0" anchor="t" anchorCtr="0"/>
            <a:lstStyle/>
            <a:p>
              <a:pPr algn="ctr" defTabSz="685800"/>
              <a:r>
                <a:rPr kumimoji="0" lang="en-US" altLang="ja-JP" sz="1000" b="1" kern="0" dirty="0" smtClean="0">
                  <a:solidFill>
                    <a:srgbClr val="002B62"/>
                  </a:solidFill>
                  <a:latin typeface="Meiryo UI" panose="020B0604030504040204" pitchFamily="50" charset="-128"/>
                  <a:ea typeface="Meiryo UI" panose="020B0604030504040204" pitchFamily="50" charset="-128"/>
                </a:rPr>
                <a:t>Git</a:t>
              </a:r>
              <a:r>
                <a:rPr kumimoji="0" lang="ja-JP" altLang="en-US" sz="1000" b="1" kern="0" dirty="0" smtClean="0">
                  <a:solidFill>
                    <a:srgbClr val="002B62"/>
                  </a:solidFill>
                  <a:latin typeface="Meiryo UI" panose="020B0604030504040204" pitchFamily="50" charset="-128"/>
                  <a:ea typeface="Meiryo UI" panose="020B0604030504040204" pitchFamily="50" charset="-128"/>
                </a:rPr>
                <a:t>リポジトリ</a:t>
              </a:r>
            </a:p>
          </p:txBody>
        </p:sp>
      </p:grpSp>
      <p:grpSp>
        <p:nvGrpSpPr>
          <p:cNvPr id="143" name="グループ化 142"/>
          <p:cNvGrpSpPr/>
          <p:nvPr/>
        </p:nvGrpSpPr>
        <p:grpSpPr>
          <a:xfrm>
            <a:off x="5497968" y="2385700"/>
            <a:ext cx="1149417" cy="1337388"/>
            <a:chOff x="6020681" y="2080208"/>
            <a:chExt cx="1435808" cy="1415272"/>
          </a:xfrm>
        </p:grpSpPr>
        <p:sp>
          <p:nvSpPr>
            <p:cNvPr id="144" name="フローチャート: 磁気ディスク 143"/>
            <p:cNvSpPr/>
            <p:nvPr/>
          </p:nvSpPr>
          <p:spPr>
            <a:xfrm>
              <a:off x="6683158" y="2659041"/>
              <a:ext cx="525435" cy="492993"/>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endParaRPr kumimoji="0" lang="ja-JP" altLang="en-US" sz="1350" kern="0" smtClean="0">
                <a:solidFill>
                  <a:prstClr val="white"/>
                </a:solidFill>
                <a:latin typeface="Meiryo UI" panose="020B0604030504040204" pitchFamily="50" charset="-128"/>
                <a:ea typeface="Meiryo UI" panose="020B0604030504040204" pitchFamily="50" charset="-128"/>
              </a:endParaRPr>
            </a:p>
          </p:txBody>
        </p:sp>
        <p:sp>
          <p:nvSpPr>
            <p:cNvPr id="145" name="フローチャート: 磁気ディスク 144"/>
            <p:cNvSpPr/>
            <p:nvPr/>
          </p:nvSpPr>
          <p:spPr>
            <a:xfrm>
              <a:off x="6345606" y="2855308"/>
              <a:ext cx="525435" cy="466925"/>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r>
                <a:rPr kumimoji="0" lang="ja-JP" altLang="en-US" sz="600" kern="0" dirty="0" smtClean="0">
                  <a:solidFill>
                    <a:prstClr val="white"/>
                  </a:solidFill>
                  <a:latin typeface="Meiryo UI" panose="020B0604030504040204" pitchFamily="50" charset="-128"/>
                  <a:ea typeface="Meiryo UI" panose="020B0604030504040204" pitchFamily="50" charset="-128"/>
                </a:rPr>
                <a:t>資材</a:t>
              </a:r>
              <a:r>
                <a:rPr kumimoji="0" lang="en-US" altLang="ja-JP" sz="600" kern="0" dirty="0" smtClean="0">
                  <a:solidFill>
                    <a:prstClr val="white"/>
                  </a:solidFill>
                  <a:latin typeface="Meiryo UI" panose="020B0604030504040204" pitchFamily="50" charset="-128"/>
                  <a:ea typeface="Meiryo UI" panose="020B0604030504040204" pitchFamily="50" charset="-128"/>
                </a:rPr>
                <a:t>A</a:t>
              </a:r>
              <a:endParaRPr kumimoji="0" lang="ja-JP" altLang="en-US" sz="600" kern="0" dirty="0" smtClean="0">
                <a:solidFill>
                  <a:prstClr val="white"/>
                </a:solidFill>
                <a:latin typeface="Meiryo UI" panose="020B0604030504040204" pitchFamily="50" charset="-128"/>
                <a:ea typeface="Meiryo UI" panose="020B0604030504040204" pitchFamily="50" charset="-128"/>
              </a:endParaRPr>
            </a:p>
          </p:txBody>
        </p:sp>
        <p:sp>
          <p:nvSpPr>
            <p:cNvPr id="146" name="角丸四角形 145"/>
            <p:cNvSpPr/>
            <p:nvPr/>
          </p:nvSpPr>
          <p:spPr>
            <a:xfrm>
              <a:off x="6020681" y="2080208"/>
              <a:ext cx="1435808" cy="1415272"/>
            </a:xfrm>
            <a:prstGeom prst="roundRect">
              <a:avLst/>
            </a:prstGeom>
            <a:noFill/>
            <a:ln w="38100" cap="flat" cmpd="sng" algn="ctr">
              <a:solidFill>
                <a:srgbClr val="002B62"/>
              </a:solidFill>
              <a:prstDash val="dash"/>
              <a:miter lim="800000"/>
            </a:ln>
            <a:effectLst/>
          </p:spPr>
          <p:txBody>
            <a:bodyPr rtlCol="0" anchor="t" anchorCtr="0"/>
            <a:lstStyle/>
            <a:p>
              <a:pPr algn="ctr" defTabSz="685800"/>
              <a:r>
                <a:rPr kumimoji="0" lang="en-US" altLang="ja-JP" sz="1000" b="1" kern="0" dirty="0" smtClean="0">
                  <a:solidFill>
                    <a:srgbClr val="002B62"/>
                  </a:solidFill>
                  <a:latin typeface="Meiryo UI" panose="020B0604030504040204" pitchFamily="50" charset="-128"/>
                  <a:ea typeface="Meiryo UI" panose="020B0604030504040204" pitchFamily="50" charset="-128"/>
                </a:rPr>
                <a:t>Git</a:t>
              </a:r>
              <a:r>
                <a:rPr kumimoji="0" lang="ja-JP" altLang="en-US" sz="1000" b="1" kern="0" dirty="0" smtClean="0">
                  <a:solidFill>
                    <a:srgbClr val="002B62"/>
                  </a:solidFill>
                  <a:latin typeface="Meiryo UI" panose="020B0604030504040204" pitchFamily="50" charset="-128"/>
                  <a:ea typeface="Meiryo UI" panose="020B0604030504040204" pitchFamily="50" charset="-128"/>
                </a:rPr>
                <a:t>連携機能</a:t>
              </a:r>
            </a:p>
          </p:txBody>
        </p:sp>
        <p:sp>
          <p:nvSpPr>
            <p:cNvPr id="147" name="角丸四角形 146"/>
            <p:cNvSpPr/>
            <p:nvPr/>
          </p:nvSpPr>
          <p:spPr>
            <a:xfrm>
              <a:off x="6138137" y="2395959"/>
              <a:ext cx="1217639" cy="973727"/>
            </a:xfrm>
            <a:prstGeom prst="roundRect">
              <a:avLst/>
            </a:prstGeom>
            <a:noFill/>
            <a:ln w="38100" cap="flat" cmpd="sng" algn="ctr">
              <a:solidFill>
                <a:srgbClr val="002B62"/>
              </a:solidFill>
              <a:prstDash val="solid"/>
              <a:miter lim="800000"/>
            </a:ln>
            <a:effectLst/>
          </p:spPr>
          <p:txBody>
            <a:bodyPr rtlCol="0" anchor="t" anchorCtr="0"/>
            <a:lstStyle/>
            <a:p>
              <a:pPr algn="ctr" defTabSz="685800"/>
              <a:r>
                <a:rPr kumimoji="0" lang="ja-JP" altLang="en-US" sz="700" b="1" kern="0" dirty="0" smtClean="0">
                  <a:solidFill>
                    <a:srgbClr val="002B62"/>
                  </a:solidFill>
                  <a:latin typeface="Meiryo UI" panose="020B0604030504040204" pitchFamily="50" charset="-128"/>
                  <a:ea typeface="Meiryo UI" panose="020B0604030504040204" pitchFamily="50" charset="-128"/>
                </a:rPr>
                <a:t>ローカルリポジトリ</a:t>
              </a:r>
            </a:p>
          </p:txBody>
        </p:sp>
      </p:grpSp>
      <p:sp>
        <p:nvSpPr>
          <p:cNvPr id="148" name="正方形/長方形 147"/>
          <p:cNvSpPr/>
          <p:nvPr/>
        </p:nvSpPr>
        <p:spPr>
          <a:xfrm>
            <a:off x="5186250" y="1929062"/>
            <a:ext cx="2761536" cy="3444208"/>
          </a:xfrm>
          <a:prstGeom prst="rect">
            <a:avLst/>
          </a:prstGeom>
          <a:no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9" name="環状矢印 148"/>
          <p:cNvSpPr/>
          <p:nvPr/>
        </p:nvSpPr>
        <p:spPr>
          <a:xfrm rot="10800000">
            <a:off x="4826209" y="2782889"/>
            <a:ext cx="666516" cy="721355"/>
          </a:xfrm>
          <a:prstGeom prst="circularArrow">
            <a:avLst>
              <a:gd name="adj1" fmla="val 12716"/>
              <a:gd name="adj2" fmla="val 1861405"/>
              <a:gd name="adj3" fmla="val 8853523"/>
              <a:gd name="adj4" fmla="val 12039106"/>
              <a:gd name="adj5" fmla="val 17377"/>
            </a:avLst>
          </a:prstGeom>
          <a:solidFill>
            <a:srgbClr val="FFC000"/>
          </a:solidFill>
          <a:ln>
            <a:noFill/>
          </a:ln>
          <a:effectLst/>
        </p:spPr>
      </p:sp>
      <p:sp>
        <p:nvSpPr>
          <p:cNvPr id="150" name="テキスト ボックス 149"/>
          <p:cNvSpPr txBox="1"/>
          <p:nvPr/>
        </p:nvSpPr>
        <p:spPr>
          <a:xfrm>
            <a:off x="4391647" y="3457446"/>
            <a:ext cx="1073554" cy="230832"/>
          </a:xfrm>
          <a:prstGeom prst="rect">
            <a:avLst/>
          </a:prstGeom>
          <a:solidFill>
            <a:sysClr val="window" lastClr="FFFFFF"/>
          </a:solid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Git</a:t>
            </a:r>
            <a:r>
              <a:rPr kumimoji="0" lang="ja-JP" altLang="en-US"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クローン</a:t>
            </a:r>
            <a:r>
              <a:rPr kumimoji="0" lang="en-US" altLang="ja-JP"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a:t>
            </a:r>
            <a:r>
              <a:rPr kumimoji="0" lang="ja-JP" altLang="en-US"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更新</a:t>
            </a:r>
          </a:p>
        </p:txBody>
      </p:sp>
      <p:grpSp>
        <p:nvGrpSpPr>
          <p:cNvPr id="151" name="グループ化 150"/>
          <p:cNvGrpSpPr/>
          <p:nvPr/>
        </p:nvGrpSpPr>
        <p:grpSpPr>
          <a:xfrm>
            <a:off x="8025083" y="4016125"/>
            <a:ext cx="862761" cy="1169373"/>
            <a:chOff x="10343028" y="4197849"/>
            <a:chExt cx="1544172" cy="1965414"/>
          </a:xfrm>
        </p:grpSpPr>
        <p:sp>
          <p:nvSpPr>
            <p:cNvPr id="152" name="角丸四角形 151"/>
            <p:cNvSpPr/>
            <p:nvPr/>
          </p:nvSpPr>
          <p:spPr>
            <a:xfrm>
              <a:off x="10343028" y="4197849"/>
              <a:ext cx="1544172" cy="1965414"/>
            </a:xfrm>
            <a:prstGeom prst="roundRect">
              <a:avLst/>
            </a:prstGeom>
            <a:noFill/>
            <a:ln w="38100" cap="flat" cmpd="sng" algn="ctr">
              <a:solidFill>
                <a:srgbClr val="002B62"/>
              </a:solidFill>
              <a:prstDash val="dash"/>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対象システム</a:t>
              </a:r>
            </a:p>
          </p:txBody>
        </p:sp>
        <p:pic>
          <p:nvPicPr>
            <p:cNvPr id="153" name="図 152"/>
            <p:cNvPicPr>
              <a:picLocks noChangeAspect="1"/>
            </p:cNvPicPr>
            <p:nvPr/>
          </p:nvPicPr>
          <p:blipFill>
            <a:blip r:embed="rId2" cstate="print">
              <a:duotone>
                <a:srgbClr val="5B9BD5">
                  <a:shade val="45000"/>
                  <a:satMod val="135000"/>
                </a:srgbClr>
                <a:prstClr val="white"/>
              </a:duotone>
              <a:extLst>
                <a:ext uri="{28A0092B-C50C-407E-A947-70E740481C1C}">
                  <a14:useLocalDpi xmlns:a14="http://schemas.microsoft.com/office/drawing/2010/main" val="0"/>
                </a:ext>
              </a:extLst>
            </a:blip>
            <a:stretch>
              <a:fillRect/>
            </a:stretch>
          </p:blipFill>
          <p:spPr>
            <a:xfrm>
              <a:off x="10719701" y="4911350"/>
              <a:ext cx="890928" cy="890928"/>
            </a:xfrm>
            <a:prstGeom prst="rect">
              <a:avLst/>
            </a:prstGeom>
            <a:noFill/>
            <a:ln>
              <a:noFill/>
            </a:ln>
          </p:spPr>
        </p:pic>
        <p:sp>
          <p:nvSpPr>
            <p:cNvPr id="154" name="テキスト ボックス 153"/>
            <p:cNvSpPr txBox="1"/>
            <p:nvPr/>
          </p:nvSpPr>
          <p:spPr>
            <a:xfrm>
              <a:off x="10546691" y="5802278"/>
              <a:ext cx="1190212" cy="326116"/>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対象サーバ</a:t>
              </a:r>
            </a:p>
          </p:txBody>
        </p:sp>
      </p:grpSp>
      <p:grpSp>
        <p:nvGrpSpPr>
          <p:cNvPr id="156" name="グループ化 155"/>
          <p:cNvGrpSpPr/>
          <p:nvPr/>
        </p:nvGrpSpPr>
        <p:grpSpPr>
          <a:xfrm>
            <a:off x="6740432" y="3281726"/>
            <a:ext cx="1132607" cy="1896370"/>
            <a:chOff x="3328152" y="3510483"/>
            <a:chExt cx="1414810" cy="2006807"/>
          </a:xfrm>
        </p:grpSpPr>
        <p:sp>
          <p:nvSpPr>
            <p:cNvPr id="157" name="角丸四角形 156"/>
            <p:cNvSpPr/>
            <p:nvPr/>
          </p:nvSpPr>
          <p:spPr>
            <a:xfrm>
              <a:off x="3328152" y="3510483"/>
              <a:ext cx="1414810" cy="2006807"/>
            </a:xfrm>
            <a:prstGeom prst="roundRect">
              <a:avLst/>
            </a:prstGeom>
            <a:noFill/>
            <a:ln w="38100" cap="flat" cmpd="sng" algn="ctr">
              <a:solidFill>
                <a:srgbClr val="002B62"/>
              </a:solidFill>
              <a:prstDash val="dash"/>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連携ドライバ</a:t>
              </a:r>
            </a:p>
          </p:txBody>
        </p:sp>
        <p:grpSp>
          <p:nvGrpSpPr>
            <p:cNvPr id="158" name="グループ化 157"/>
            <p:cNvGrpSpPr/>
            <p:nvPr/>
          </p:nvGrpSpPr>
          <p:grpSpPr>
            <a:xfrm>
              <a:off x="3417953" y="3882474"/>
              <a:ext cx="1213390" cy="970960"/>
              <a:chOff x="5747827" y="2440136"/>
              <a:chExt cx="1213390" cy="970960"/>
            </a:xfrm>
          </p:grpSpPr>
          <p:sp>
            <p:nvSpPr>
              <p:cNvPr id="160" name="フローチャート: 磁気ディスク 159"/>
              <p:cNvSpPr/>
              <p:nvPr/>
            </p:nvSpPr>
            <p:spPr>
              <a:xfrm>
                <a:off x="6284458" y="2723422"/>
                <a:ext cx="494540" cy="48572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1" name="フローチャート: 磁気ディスク 160"/>
              <p:cNvSpPr/>
              <p:nvPr/>
            </p:nvSpPr>
            <p:spPr>
              <a:xfrm>
                <a:off x="5908089" y="2868332"/>
                <a:ext cx="494540" cy="48572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60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rPr>
                  <a:t>資材</a:t>
                </a:r>
                <a:r>
                  <a:rPr kumimoji="0" lang="en-US" altLang="ja-JP" sz="60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0" lang="ja-JP" altLang="en-US" sz="60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2" name="角丸四角形 161"/>
              <p:cNvSpPr/>
              <p:nvPr/>
            </p:nvSpPr>
            <p:spPr>
              <a:xfrm>
                <a:off x="5747827" y="2440136"/>
                <a:ext cx="1213390" cy="970960"/>
              </a:xfrm>
              <a:prstGeom prst="roundRect">
                <a:avLst/>
              </a:prstGeom>
              <a:noFill/>
              <a:ln w="38100" cap="flat" cmpd="sng" algn="ctr">
                <a:solidFill>
                  <a:srgbClr val="002B62"/>
                </a:solidFill>
                <a:prstDash val="solid"/>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紐付先資材</a:t>
                </a:r>
              </a:p>
            </p:txBody>
          </p:sp>
        </p:grpSp>
        <p:sp>
          <p:nvSpPr>
            <p:cNvPr id="159" name="角丸四角形 158"/>
            <p:cNvSpPr/>
            <p:nvPr/>
          </p:nvSpPr>
          <p:spPr>
            <a:xfrm>
              <a:off x="3425227" y="4959373"/>
              <a:ext cx="1206116" cy="413897"/>
            </a:xfrm>
            <a:prstGeom prst="roundRect">
              <a:avLst/>
            </a:prstGeom>
            <a:noFill/>
            <a:ln w="38100" cap="flat" cmpd="sng" algn="ctr">
              <a:solidFill>
                <a:srgbClr val="002B62"/>
              </a:solidFill>
              <a:prstDash val="solid"/>
              <a:miter lim="800000"/>
            </a:ln>
            <a:effectLst/>
          </p:spPr>
          <p:txBody>
            <a:bodyPr rtlCol="0" anchor="ctr"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作業実行</a:t>
              </a:r>
            </a:p>
          </p:txBody>
        </p:sp>
      </p:grpSp>
      <p:sp>
        <p:nvSpPr>
          <p:cNvPr id="163" name="屈折矢印 162"/>
          <p:cNvSpPr/>
          <p:nvPr/>
        </p:nvSpPr>
        <p:spPr>
          <a:xfrm rot="5400000">
            <a:off x="5983398" y="3583925"/>
            <a:ext cx="771653" cy="867936"/>
          </a:xfrm>
          <a:prstGeom prst="bentUp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4" name="屈折矢印 163"/>
          <p:cNvSpPr/>
          <p:nvPr/>
        </p:nvSpPr>
        <p:spPr>
          <a:xfrm rot="5400000">
            <a:off x="5983399" y="4182378"/>
            <a:ext cx="771652" cy="867936"/>
          </a:xfrm>
          <a:prstGeom prst="bentUp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55" name="右矢印 154"/>
          <p:cNvSpPr/>
          <p:nvPr/>
        </p:nvSpPr>
        <p:spPr>
          <a:xfrm>
            <a:off x="7817998" y="4641974"/>
            <a:ext cx="406106" cy="426863"/>
          </a:xfrm>
          <a:prstGeom prst="right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8" name="タイトル 1"/>
          <p:cNvSpPr>
            <a:spLocks noGrp="1"/>
          </p:cNvSpPr>
          <p:nvPr>
            <p:ph type="title"/>
          </p:nvPr>
        </p:nvSpPr>
        <p:spPr/>
        <p:txBody>
          <a:bodyPr/>
          <a:lstStyle/>
          <a:p>
            <a:r>
              <a:rPr lang="en-US" altLang="ja-JP" dirty="0" smtClean="0"/>
              <a:t>1</a:t>
            </a:r>
            <a:r>
              <a:rPr kumimoji="1" lang="en-US" altLang="ja-JP" dirty="0" smtClean="0"/>
              <a:t>.3</a:t>
            </a:r>
            <a:r>
              <a:rPr kumimoji="1" lang="ja-JP" altLang="en-US" dirty="0" smtClean="0"/>
              <a:t>　シナリオ</a:t>
            </a:r>
            <a:r>
              <a:rPr kumimoji="1" lang="ja-JP" altLang="en-US" dirty="0"/>
              <a:t>　</a:t>
            </a:r>
          </a:p>
        </p:txBody>
      </p:sp>
      <p:sp>
        <p:nvSpPr>
          <p:cNvPr id="9" name="コンテンツ プレースホルダー 8"/>
          <p:cNvSpPr>
            <a:spLocks noGrp="1"/>
          </p:cNvSpPr>
          <p:nvPr>
            <p:ph sz="quarter" idx="10"/>
          </p:nvPr>
        </p:nvSpPr>
        <p:spPr>
          <a:xfrm>
            <a:off x="230624" y="847222"/>
            <a:ext cx="8784976" cy="5616476"/>
          </a:xfrm>
        </p:spPr>
        <p:txBody>
          <a:bodyPr/>
          <a:lstStyle/>
          <a:p>
            <a:r>
              <a:rPr kumimoji="1" lang="ja-JP" altLang="en-US" b="1" dirty="0" smtClean="0"/>
              <a:t>シナリオに</a:t>
            </a:r>
            <a:r>
              <a:rPr kumimoji="1" lang="ja-JP" altLang="en-US" b="1" dirty="0" smtClean="0"/>
              <a:t>ついて</a:t>
            </a:r>
            <a:endParaRPr kumimoji="1" lang="en-US" altLang="ja-JP" b="1" dirty="0" smtClean="0"/>
          </a:p>
          <a:p>
            <a:pPr lvl="1"/>
            <a:r>
              <a:rPr lang="ja-JP" altLang="en-US" dirty="0" smtClean="0"/>
              <a:t>今回のシナリオは以下となります。</a:t>
            </a:r>
            <a:endParaRPr kumimoji="1" lang="ja-JP" altLang="en-US" dirty="0"/>
          </a:p>
        </p:txBody>
      </p:sp>
      <p:sp>
        <p:nvSpPr>
          <p:cNvPr id="41" name="正方形/長方形 40"/>
          <p:cNvSpPr/>
          <p:nvPr/>
        </p:nvSpPr>
        <p:spPr bwMode="auto">
          <a:xfrm>
            <a:off x="179513" y="1931850"/>
            <a:ext cx="3744520" cy="3546580"/>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下矢印 42"/>
          <p:cNvSpPr/>
          <p:nvPr/>
        </p:nvSpPr>
        <p:spPr bwMode="auto">
          <a:xfrm>
            <a:off x="323409" y="2158263"/>
            <a:ext cx="554744" cy="3032127"/>
          </a:xfrm>
          <a:prstGeom prst="down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323409" y="4016125"/>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t>⑤</a:t>
            </a:r>
            <a:r>
              <a:rPr lang="en-US" altLang="ja-JP" sz="1600" b="1" dirty="0"/>
              <a:t>Playbook</a:t>
            </a:r>
            <a:r>
              <a:rPr lang="ja-JP" altLang="en-US" sz="1600" b="1" dirty="0"/>
              <a:t>の修正</a:t>
            </a:r>
            <a:endParaRPr kumimoji="1" lang="ja-JP" altLang="en-US" sz="1600" b="1" dirty="0" smtClean="0">
              <a:latin typeface="+mn-ea"/>
            </a:endParaRPr>
          </a:p>
        </p:txBody>
      </p:sp>
      <p:sp>
        <p:nvSpPr>
          <p:cNvPr id="46" name="角丸四角形 45"/>
          <p:cNvSpPr/>
          <p:nvPr/>
        </p:nvSpPr>
        <p:spPr bwMode="auto">
          <a:xfrm>
            <a:off x="323409" y="3532629"/>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④ドライランで実行</a:t>
            </a:r>
            <a:r>
              <a:rPr lang="en-US" altLang="ja-JP" sz="1600" b="1" dirty="0">
                <a:latin typeface="+mn-ea"/>
              </a:rPr>
              <a:t>(1</a:t>
            </a:r>
            <a:r>
              <a:rPr lang="ja-JP" altLang="en-US" sz="1600" b="1" dirty="0">
                <a:latin typeface="+mn-ea"/>
              </a:rPr>
              <a:t>回目</a:t>
            </a:r>
            <a:r>
              <a:rPr lang="en-US" altLang="ja-JP" sz="1600" b="1" dirty="0">
                <a:latin typeface="+mn-ea"/>
              </a:rPr>
              <a:t>)</a:t>
            </a:r>
            <a:endParaRPr kumimoji="1" lang="ja-JP" altLang="en-US" sz="1600" b="1" dirty="0" smtClean="0">
              <a:latin typeface="+mn-ea"/>
            </a:endParaRPr>
          </a:p>
        </p:txBody>
      </p:sp>
      <p:sp>
        <p:nvSpPr>
          <p:cNvPr id="47" name="角丸四角形 46"/>
          <p:cNvSpPr/>
          <p:nvPr/>
        </p:nvSpPr>
        <p:spPr bwMode="auto">
          <a:xfrm>
            <a:off x="323409" y="2565637"/>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②登録アカウントの登録</a:t>
            </a:r>
            <a:endParaRPr kumimoji="1" lang="ja-JP" altLang="en-US" sz="1600" b="1" dirty="0" smtClean="0">
              <a:latin typeface="+mn-ea"/>
            </a:endParaRPr>
          </a:p>
        </p:txBody>
      </p:sp>
      <p:sp>
        <p:nvSpPr>
          <p:cNvPr id="51" name="角丸四角形 50"/>
          <p:cNvSpPr/>
          <p:nvPr/>
        </p:nvSpPr>
        <p:spPr bwMode="auto">
          <a:xfrm>
            <a:off x="323409" y="4975257"/>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⑦ターゲットサーバへ実行</a:t>
            </a:r>
            <a:endParaRPr kumimoji="1" lang="ja-JP" altLang="en-US" sz="1600" b="1" dirty="0" smtClean="0">
              <a:latin typeface="+mn-ea"/>
            </a:endParaRPr>
          </a:p>
        </p:txBody>
      </p:sp>
      <p:sp>
        <p:nvSpPr>
          <p:cNvPr id="52" name="角丸四角形 51"/>
          <p:cNvSpPr/>
          <p:nvPr/>
        </p:nvSpPr>
        <p:spPr bwMode="auto">
          <a:xfrm>
            <a:off x="323409" y="2082141"/>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①リモートリポジトリ</a:t>
            </a:r>
            <a:r>
              <a:rPr lang="ja-JP" altLang="en-US" sz="1600" b="1" dirty="0">
                <a:latin typeface="+mn-ea"/>
              </a:rPr>
              <a:t>の登録</a:t>
            </a:r>
            <a:endParaRPr kumimoji="1" lang="en-US" altLang="ja-JP" sz="1600" b="1" dirty="0" smtClean="0">
              <a:latin typeface="+mn-ea"/>
            </a:endParaRPr>
          </a:p>
        </p:txBody>
      </p:sp>
      <p:sp>
        <p:nvSpPr>
          <p:cNvPr id="60" name="角丸四角形 59"/>
          <p:cNvSpPr/>
          <p:nvPr/>
        </p:nvSpPr>
        <p:spPr bwMode="auto">
          <a:xfrm>
            <a:off x="323409" y="3049133"/>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③資材紐付の登録</a:t>
            </a:r>
            <a:endParaRPr kumimoji="1" lang="ja-JP" altLang="en-US" sz="1600" b="1" dirty="0" smtClean="0">
              <a:latin typeface="+mn-ea"/>
            </a:endParaRPr>
          </a:p>
        </p:txBody>
      </p:sp>
      <p:sp>
        <p:nvSpPr>
          <p:cNvPr id="61" name="角丸四角形 60"/>
          <p:cNvSpPr/>
          <p:nvPr/>
        </p:nvSpPr>
        <p:spPr bwMode="auto">
          <a:xfrm>
            <a:off x="323409" y="4495691"/>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⑥ドライランで実行</a:t>
            </a:r>
            <a:r>
              <a:rPr lang="en-US" altLang="ja-JP" sz="1600" b="1" dirty="0">
                <a:latin typeface="+mn-ea"/>
              </a:rPr>
              <a:t>(2</a:t>
            </a:r>
            <a:r>
              <a:rPr lang="ja-JP" altLang="en-US" sz="1600" b="1" dirty="0">
                <a:latin typeface="+mn-ea"/>
              </a:rPr>
              <a:t>回目</a:t>
            </a:r>
            <a:r>
              <a:rPr lang="en-US" altLang="ja-JP" sz="1600" b="1" dirty="0">
                <a:latin typeface="+mn-ea"/>
              </a:rPr>
              <a:t>)</a:t>
            </a:r>
            <a:endParaRPr kumimoji="1" lang="ja-JP" altLang="en-US" sz="1600" b="1" dirty="0" smtClean="0">
              <a:latin typeface="+mn-ea"/>
            </a:endParaRPr>
          </a:p>
        </p:txBody>
      </p:sp>
    </p:spTree>
    <p:extLst>
      <p:ext uri="{BB962C8B-B14F-4D97-AF65-F5344CB8AC3E}">
        <p14:creationId xmlns:p14="http://schemas.microsoft.com/office/powerpoint/2010/main" val="380996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normAutofit/>
          </a:bodyPr>
          <a:lstStyle/>
          <a:p>
            <a:r>
              <a:rPr lang="en-US" altLang="ja-JP" dirty="0" smtClean="0"/>
              <a:t>1</a:t>
            </a:r>
            <a:r>
              <a:rPr kumimoji="1" lang="en-US" altLang="ja-JP" dirty="0" smtClean="0"/>
              <a:t>.4</a:t>
            </a:r>
            <a:r>
              <a:rPr kumimoji="1" lang="ja-JP" altLang="en-US" dirty="0" smtClean="0"/>
              <a:t>　事前準備</a:t>
            </a:r>
            <a:r>
              <a:rPr lang="en-US" altLang="ja-JP" dirty="0" smtClean="0"/>
              <a:t>(1/3)</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err="1" smtClean="0"/>
              <a:t>Git</a:t>
            </a:r>
            <a:r>
              <a:rPr kumimoji="1" lang="ja-JP" altLang="en-US" dirty="0" smtClean="0"/>
              <a:t>リポジトリの準備</a:t>
            </a:r>
            <a:endParaRPr kumimoji="1" lang="en-US" altLang="ja-JP" dirty="0" smtClean="0"/>
          </a:p>
          <a:p>
            <a:pPr lvl="1"/>
            <a:r>
              <a:rPr lang="ja-JP" altLang="en-US" dirty="0" smtClean="0"/>
              <a:t>今回は</a:t>
            </a:r>
            <a:r>
              <a:rPr lang="en-US" altLang="ja-JP" dirty="0" smtClean="0"/>
              <a:t>GitHub</a:t>
            </a:r>
            <a:r>
              <a:rPr lang="ja-JP" altLang="en-US" dirty="0" smtClean="0"/>
              <a:t>を使用していきます。</a:t>
            </a:r>
            <a:endParaRPr lang="en-US" altLang="ja-JP" dirty="0"/>
          </a:p>
          <a:p>
            <a:pPr marL="180000" lvl="1" indent="0">
              <a:buNone/>
            </a:pPr>
            <a:r>
              <a:rPr lang="ja-JP" altLang="en-US" dirty="0"/>
              <a:t>　</a:t>
            </a:r>
            <a:r>
              <a:rPr lang="en-US" altLang="ja-JP" dirty="0" smtClean="0"/>
              <a:t>Repository</a:t>
            </a:r>
            <a:r>
              <a:rPr lang="ja-JP" altLang="en-US" dirty="0" smtClean="0"/>
              <a:t>→</a:t>
            </a:r>
            <a:r>
              <a:rPr lang="en-US" altLang="ja-JP" dirty="0" smtClean="0"/>
              <a:t>New</a:t>
            </a:r>
            <a:r>
              <a:rPr lang="ja-JP" altLang="en-US" dirty="0" smtClean="0"/>
              <a:t>を選択し新規のリポジトリを作成してください。</a:t>
            </a:r>
            <a:endParaRPr lang="en-US" altLang="ja-JP" dirty="0" smtClean="0"/>
          </a:p>
          <a:p>
            <a:pPr marL="180000" lvl="1" indent="0">
              <a:buNone/>
            </a:pPr>
            <a:r>
              <a:rPr lang="ja-JP" altLang="en-US" dirty="0"/>
              <a:t>　</a:t>
            </a:r>
            <a:r>
              <a:rPr lang="ja-JP" altLang="en-US" dirty="0" smtClean="0"/>
              <a:t>リポジトリ名を入力</a:t>
            </a:r>
            <a:r>
              <a:rPr lang="ja-JP" altLang="en-US" dirty="0"/>
              <a:t>し</a:t>
            </a:r>
            <a:r>
              <a:rPr lang="en-US" altLang="ja-JP" dirty="0" smtClean="0"/>
              <a:t>Public</a:t>
            </a:r>
            <a:r>
              <a:rPr lang="ja-JP" altLang="en-US" dirty="0" smtClean="0"/>
              <a:t>を選択、</a:t>
            </a:r>
            <a:r>
              <a:rPr lang="en-US" altLang="ja-JP" dirty="0" smtClean="0"/>
              <a:t>Create repository</a:t>
            </a:r>
            <a:r>
              <a:rPr lang="ja-JP" altLang="en-US" dirty="0" smtClean="0"/>
              <a:t>をクリックし作成して下さい。</a:t>
            </a:r>
            <a:endParaRPr lang="en-US" altLang="ja-JP" dirty="0" smtClean="0"/>
          </a:p>
          <a:p>
            <a:pPr marL="180000" lvl="1" indent="0">
              <a:buNone/>
            </a:pPr>
            <a:r>
              <a:rPr lang="en-US" altLang="ja-JP" dirty="0"/>
              <a:t> </a:t>
            </a:r>
            <a:r>
              <a:rPr lang="en-US" altLang="ja-JP" dirty="0" smtClean="0"/>
              <a:t>  </a:t>
            </a:r>
          </a:p>
        </p:txBody>
      </p:sp>
      <p:pic>
        <p:nvPicPr>
          <p:cNvPr id="2" name="図 1"/>
          <p:cNvPicPr>
            <a:picLocks noChangeAspect="1"/>
          </p:cNvPicPr>
          <p:nvPr/>
        </p:nvPicPr>
        <p:blipFill rotWithShape="1">
          <a:blip r:embed="rId2"/>
          <a:srcRect l="27788" t="10317" r="29460"/>
          <a:stretch/>
        </p:blipFill>
        <p:spPr>
          <a:xfrm>
            <a:off x="2195670" y="2146291"/>
            <a:ext cx="4392610" cy="4307129"/>
          </a:xfrm>
          <a:prstGeom prst="rect">
            <a:avLst/>
          </a:prstGeom>
        </p:spPr>
      </p:pic>
      <p:sp>
        <p:nvSpPr>
          <p:cNvPr id="6" name="角丸四角形吹き出し 5"/>
          <p:cNvSpPr/>
          <p:nvPr/>
        </p:nvSpPr>
        <p:spPr bwMode="auto">
          <a:xfrm>
            <a:off x="6745304" y="2924930"/>
            <a:ext cx="2147296" cy="792110"/>
          </a:xfrm>
          <a:prstGeom prst="wedgeRoundRectCallout">
            <a:avLst>
              <a:gd name="adj1" fmla="val -130244"/>
              <a:gd name="adj2" fmla="val -16818"/>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3503125008"/>
              </p:ext>
            </p:extLst>
          </p:nvPr>
        </p:nvGraphicFramePr>
        <p:xfrm>
          <a:off x="6888105" y="3046625"/>
          <a:ext cx="1888267" cy="548640"/>
        </p:xfrm>
        <a:graphic>
          <a:graphicData uri="http://schemas.openxmlformats.org/drawingml/2006/table">
            <a:tbl>
              <a:tblPr firstRow="1" bandRow="1">
                <a:tableStyleId>{5C22544A-7EE6-4342-B048-85BDC9FD1C3A}</a:tableStyleId>
              </a:tblPr>
              <a:tblGrid>
                <a:gridCol w="1888267">
                  <a:extLst>
                    <a:ext uri="{9D8B030D-6E8A-4147-A177-3AD203B41FA5}">
                      <a16:colId xmlns:a16="http://schemas.microsoft.com/office/drawing/2014/main" val="2883640048"/>
                    </a:ext>
                  </a:extLst>
                </a:gridCol>
              </a:tblGrid>
              <a:tr h="210497">
                <a:tc>
                  <a:txBody>
                    <a:bodyPr/>
                    <a:lstStyle/>
                    <a:p>
                      <a:pPr algn="ctr"/>
                      <a:r>
                        <a:rPr kumimoji="1" lang="ja-JP" altLang="en-US" sz="1200" dirty="0" smtClean="0">
                          <a:solidFill>
                            <a:schemeClr val="bg1"/>
                          </a:solidFill>
                          <a:latin typeface="+mn-lt"/>
                        </a:rPr>
                        <a:t>リポジトリ名</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10497">
                <a:tc>
                  <a:txBody>
                    <a:bodyPr/>
                    <a:lstStyle/>
                    <a:p>
                      <a:pPr algn="ctr"/>
                      <a:r>
                        <a:rPr kumimoji="1" lang="en-US" altLang="ja-JP" sz="1200" b="0" dirty="0" smtClean="0">
                          <a:solidFill>
                            <a:schemeClr val="tx1"/>
                          </a:solidFill>
                          <a:latin typeface="+mn-lt"/>
                        </a:rPr>
                        <a:t>(</a:t>
                      </a:r>
                      <a:r>
                        <a:rPr kumimoji="1" lang="ja-JP" altLang="en-US" sz="1200" b="0" dirty="0" smtClean="0">
                          <a:solidFill>
                            <a:schemeClr val="tx1"/>
                          </a:solidFill>
                          <a:latin typeface="+mn-lt"/>
                        </a:rPr>
                        <a:t>任意の名前</a:t>
                      </a:r>
                      <a:r>
                        <a:rPr kumimoji="1" lang="en-US" altLang="ja-JP" sz="1200" b="0" dirty="0" smtClean="0">
                          <a:solidFill>
                            <a:schemeClr val="tx1"/>
                          </a:solidFill>
                          <a:latin typeface="+mn-lt"/>
                        </a:rPr>
                        <a:t>)</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13" name="角丸四角形吹き出し 12"/>
          <p:cNvSpPr/>
          <p:nvPr/>
        </p:nvSpPr>
        <p:spPr bwMode="auto">
          <a:xfrm>
            <a:off x="323410" y="4293120"/>
            <a:ext cx="1584220" cy="648090"/>
          </a:xfrm>
          <a:prstGeom prst="wedgeRoundRectCallout">
            <a:avLst>
              <a:gd name="adj1" fmla="val 75985"/>
              <a:gd name="adj2" fmla="val -58304"/>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dirty="0" smtClean="0">
                <a:latin typeface="+mn-ea"/>
              </a:rPr>
              <a:t>今回は</a:t>
            </a:r>
            <a:endParaRPr lang="en-US" altLang="ja-JP" sz="1600" dirty="0">
              <a:latin typeface="+mn-ea"/>
            </a:endParaRPr>
          </a:p>
          <a:p>
            <a:pPr algn="ctr"/>
            <a:r>
              <a:rPr kumimoji="1" lang="en-US" altLang="ja-JP" sz="1600" dirty="0" smtClean="0">
                <a:latin typeface="+mn-ea"/>
              </a:rPr>
              <a:t>Public</a:t>
            </a:r>
            <a:r>
              <a:rPr kumimoji="1" lang="ja-JP" altLang="en-US" sz="1600" dirty="0" smtClean="0">
                <a:latin typeface="+mn-ea"/>
              </a:rPr>
              <a:t>を選択</a:t>
            </a:r>
          </a:p>
        </p:txBody>
      </p:sp>
      <p:sp>
        <p:nvSpPr>
          <p:cNvPr id="15" name="角丸四角形 14"/>
          <p:cNvSpPr/>
          <p:nvPr/>
        </p:nvSpPr>
        <p:spPr bwMode="auto">
          <a:xfrm>
            <a:off x="2339690" y="6106769"/>
            <a:ext cx="1008140"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6" name="角丸四角形 15"/>
          <p:cNvSpPr/>
          <p:nvPr/>
        </p:nvSpPr>
        <p:spPr bwMode="auto">
          <a:xfrm>
            <a:off x="3501377" y="3140960"/>
            <a:ext cx="1502683" cy="179985"/>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8" name="角丸四角形 17"/>
          <p:cNvSpPr/>
          <p:nvPr/>
        </p:nvSpPr>
        <p:spPr bwMode="auto">
          <a:xfrm>
            <a:off x="2384450" y="4082425"/>
            <a:ext cx="2854895"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 name="正方形/長方形 2"/>
          <p:cNvSpPr/>
          <p:nvPr/>
        </p:nvSpPr>
        <p:spPr bwMode="auto">
          <a:xfrm>
            <a:off x="2684678" y="3164775"/>
            <a:ext cx="535799" cy="160857"/>
          </a:xfrm>
          <a:prstGeom prst="rect">
            <a:avLst/>
          </a:prstGeom>
          <a:solidFill>
            <a:srgbClr val="373E47"/>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03513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lstStyle/>
          <a:p>
            <a:r>
              <a:rPr lang="en-US" altLang="ja-JP" dirty="0" smtClean="0"/>
              <a:t>1</a:t>
            </a:r>
            <a:r>
              <a:rPr kumimoji="1" lang="en-US" altLang="ja-JP" dirty="0" smtClean="0"/>
              <a:t>.4</a:t>
            </a:r>
            <a:r>
              <a:rPr kumimoji="1" lang="ja-JP" altLang="en-US" dirty="0" smtClean="0"/>
              <a:t>　事前準備</a:t>
            </a:r>
            <a:r>
              <a:rPr kumimoji="1" lang="en-US" altLang="ja-JP" dirty="0" smtClean="0"/>
              <a:t>(</a:t>
            </a:r>
            <a:r>
              <a:rPr lang="en-US" altLang="ja-JP" dirty="0" smtClean="0"/>
              <a:t>2</a:t>
            </a:r>
            <a:r>
              <a:rPr kumimoji="1" lang="en-US" altLang="ja-JP" dirty="0" smtClean="0"/>
              <a:t>/3)</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Playbook</a:t>
            </a:r>
            <a:r>
              <a:rPr kumimoji="1" lang="ja-JP" altLang="en-US" dirty="0" smtClean="0"/>
              <a:t>の準備</a:t>
            </a:r>
            <a:endParaRPr kumimoji="1" lang="en-US" altLang="ja-JP" dirty="0" smtClean="0"/>
          </a:p>
          <a:p>
            <a:pPr lvl="1"/>
            <a:r>
              <a:rPr lang="ja-JP" altLang="en-US" dirty="0"/>
              <a:t>今回</a:t>
            </a:r>
            <a:r>
              <a:rPr lang="ja-JP" altLang="en-US" dirty="0" smtClean="0"/>
              <a:t>は以下の</a:t>
            </a:r>
            <a:r>
              <a:rPr lang="en-US" altLang="ja-JP" dirty="0" smtClean="0"/>
              <a:t>Playbook</a:t>
            </a:r>
            <a:r>
              <a:rPr lang="ja-JP" altLang="en-US" dirty="0" smtClean="0"/>
              <a:t>を使用します。　</a:t>
            </a:r>
            <a:endParaRPr lang="en-US" altLang="ja-JP" dirty="0" smtClean="0"/>
          </a:p>
          <a:p>
            <a:pPr lvl="1"/>
            <a:endParaRPr kumimoji="1" lang="ja-JP" altLang="en-US" dirty="0"/>
          </a:p>
        </p:txBody>
      </p:sp>
      <p:sp>
        <p:nvSpPr>
          <p:cNvPr id="27" name="テキスト ボックス 26"/>
          <p:cNvSpPr txBox="1"/>
          <p:nvPr/>
        </p:nvSpPr>
        <p:spPr>
          <a:xfrm>
            <a:off x="323410" y="1820958"/>
            <a:ext cx="6008307" cy="3428377"/>
          </a:xfrm>
          <a:prstGeom prst="rect">
            <a:avLst/>
          </a:prstGeom>
          <a:solidFill>
            <a:schemeClr val="tx1">
              <a:lumMod val="75000"/>
              <a:lumOff val="25000"/>
            </a:schemeClr>
          </a:solidFill>
        </p:spPr>
        <p:txBody>
          <a:bodyPr wrap="square" rtlCol="0">
            <a:noAutofit/>
          </a:bodyPr>
          <a:lstStyle/>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install the latest version of packages</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yum</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 item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state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latest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569CD6"/>
                </a:solidFill>
                <a:latin typeface="Consolas" panose="020B0609020204030204" pitchFamily="49" charset="0"/>
              </a:rPr>
              <a:t>with_items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 </a:t>
            </a:r>
            <a:r>
              <a:rPr lang="en-US" altLang="ja-JP" dirty="0" err="1">
                <a:solidFill>
                  <a:srgbClr val="CE9178"/>
                </a:solidFill>
                <a:latin typeface="Consolas" panose="020B0609020204030204" pitchFamily="49" charset="0"/>
              </a:rPr>
              <a:t>VAR_packages</a:t>
            </a:r>
            <a:r>
              <a:rPr lang="en-US" altLang="ja-JP" dirty="0">
                <a:solidFill>
                  <a:srgbClr val="CE9178"/>
                </a:solidFill>
                <a:latin typeface="Consolas" panose="020B0609020204030204" pitchFamily="49" charset="0"/>
              </a:rPr>
              <a:t> }}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Check yum list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CE9178"/>
                </a:solidFill>
                <a:latin typeface="Consolas" panose="020B0609020204030204" pitchFamily="49" charset="0"/>
              </a:rPr>
              <a:t>shell:yum</a:t>
            </a:r>
            <a:r>
              <a:rPr lang="en-US" altLang="ja-JP" dirty="0">
                <a:solidFill>
                  <a:srgbClr val="CE9178"/>
                </a:solidFill>
                <a:latin typeface="Consolas" panose="020B0609020204030204" pitchFamily="49" charset="0"/>
              </a:rPr>
              <a:t> list installed | </a:t>
            </a:r>
            <a:r>
              <a:rPr lang="en-US" altLang="ja-JP" dirty="0" err="1">
                <a:solidFill>
                  <a:srgbClr val="CE9178"/>
                </a:solidFill>
                <a:latin typeface="Consolas" panose="020B0609020204030204" pitchFamily="49" charset="0"/>
              </a:rPr>
              <a:t>grep</a:t>
            </a:r>
            <a:r>
              <a:rPr lang="en-US" altLang="ja-JP" dirty="0">
                <a:solidFill>
                  <a:srgbClr val="CE9178"/>
                </a:solidFill>
                <a:latin typeface="Consolas" panose="020B0609020204030204" pitchFamily="49" charset="0"/>
              </a:rPr>
              <a:t> "{{ item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register</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result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569CD6"/>
                </a:solidFill>
                <a:latin typeface="Consolas" panose="020B0609020204030204" pitchFamily="49" charset="0"/>
              </a:rPr>
              <a:t>with_items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 </a:t>
            </a:r>
            <a:r>
              <a:rPr lang="en-US" altLang="ja-JP" dirty="0" err="1">
                <a:solidFill>
                  <a:srgbClr val="CE9178"/>
                </a:solidFill>
                <a:latin typeface="Consolas" panose="020B0609020204030204" pitchFamily="49" charset="0"/>
              </a:rPr>
              <a:t>VAR_packages</a:t>
            </a:r>
            <a:r>
              <a:rPr lang="en-US" altLang="ja-JP" dirty="0">
                <a:solidFill>
                  <a:srgbClr val="CE9178"/>
                </a:solidFill>
                <a:latin typeface="Consolas" panose="020B0609020204030204" pitchFamily="49" charset="0"/>
              </a:rPr>
              <a:t>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endParaRPr lang="en-US" altLang="ja-JP" b="0" dirty="0">
              <a:solidFill>
                <a:srgbClr val="D4D4D4"/>
              </a:solidFill>
              <a:effectLst/>
              <a:latin typeface="Consolas" panose="020B0609020204030204" pitchFamily="49" charset="0"/>
            </a:endParaRPr>
          </a:p>
        </p:txBody>
      </p:sp>
      <p:sp>
        <p:nvSpPr>
          <p:cNvPr id="28" name="テキスト ボックス 27"/>
          <p:cNvSpPr txBox="1"/>
          <p:nvPr/>
        </p:nvSpPr>
        <p:spPr>
          <a:xfrm>
            <a:off x="282999" y="1537538"/>
            <a:ext cx="3195073" cy="307777"/>
          </a:xfrm>
          <a:prstGeom prst="rect">
            <a:avLst/>
          </a:prstGeom>
          <a:noFill/>
        </p:spPr>
        <p:txBody>
          <a:bodyPr wrap="square" rtlCol="0">
            <a:spAutoFit/>
          </a:bodyPr>
          <a:lstStyle/>
          <a:p>
            <a:r>
              <a:rPr lang="en-US" altLang="ja-JP" sz="1400" dirty="0" err="1" smtClean="0"/>
              <a:t>yum_package_install_check.yml</a:t>
            </a:r>
            <a:endParaRPr kumimoji="1" lang="ja-JP" altLang="en-US" sz="1400" dirty="0"/>
          </a:p>
        </p:txBody>
      </p:sp>
      <p:sp>
        <p:nvSpPr>
          <p:cNvPr id="6" name="角丸四角形 5"/>
          <p:cNvSpPr/>
          <p:nvPr/>
        </p:nvSpPr>
        <p:spPr bwMode="auto">
          <a:xfrm>
            <a:off x="3588447" y="5660576"/>
            <a:ext cx="5342519" cy="761344"/>
          </a:xfrm>
          <a:prstGeom prst="roundRect">
            <a:avLst>
              <a:gd name="adj" fmla="val 18943"/>
            </a:avLst>
          </a:prstGeom>
          <a:solidFill>
            <a:schemeClr val="bg2"/>
          </a:solidFill>
          <a:ln w="28575">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180000" lvl="1" indent="0">
              <a:buNone/>
            </a:pPr>
            <a:r>
              <a:rPr lang="en-US" altLang="ja-JP" sz="1600" dirty="0">
                <a:solidFill>
                  <a:srgbClr val="FF0000"/>
                </a:solidFill>
              </a:rPr>
              <a:t>※CI/CD</a:t>
            </a:r>
            <a:r>
              <a:rPr lang="ja-JP" altLang="en-US" sz="1600" dirty="0">
                <a:solidFill>
                  <a:srgbClr val="FF0000"/>
                </a:solidFill>
              </a:rPr>
              <a:t>の機能を体感して</a:t>
            </a:r>
            <a:r>
              <a:rPr lang="ja-JP" altLang="en-US" sz="1600" dirty="0" smtClean="0">
                <a:solidFill>
                  <a:srgbClr val="FF0000"/>
                </a:solidFill>
              </a:rPr>
              <a:t>いただくため</a:t>
            </a:r>
            <a:r>
              <a:rPr lang="ja-JP" altLang="en-US" sz="1600" dirty="0" smtClean="0">
                <a:solidFill>
                  <a:srgbClr val="FF0000"/>
                </a:solidFill>
              </a:rPr>
              <a:t>に今回は</a:t>
            </a:r>
            <a:endParaRPr lang="en-US" altLang="ja-JP" sz="1600" dirty="0" smtClean="0">
              <a:solidFill>
                <a:srgbClr val="FF0000"/>
              </a:solidFill>
            </a:endParaRPr>
          </a:p>
          <a:p>
            <a:pPr marL="180000" lvl="1" indent="0">
              <a:buNone/>
            </a:pPr>
            <a:r>
              <a:rPr lang="ja-JP" altLang="en-US" sz="1600" dirty="0" smtClean="0">
                <a:solidFill>
                  <a:srgbClr val="FF0000"/>
                </a:solidFill>
              </a:rPr>
              <a:t>あえて</a:t>
            </a:r>
            <a:r>
              <a:rPr lang="ja-JP" altLang="en-US" sz="1600" dirty="0">
                <a:solidFill>
                  <a:srgbClr val="FF0000"/>
                </a:solidFill>
              </a:rPr>
              <a:t>インデント</a:t>
            </a:r>
            <a:r>
              <a:rPr lang="ja-JP" altLang="en-US" sz="1600" dirty="0" smtClean="0">
                <a:solidFill>
                  <a:srgbClr val="FF0000"/>
                </a:solidFill>
              </a:rPr>
              <a:t>がずれて</a:t>
            </a:r>
            <a:r>
              <a:rPr lang="ja-JP" altLang="en-US" sz="1600" dirty="0">
                <a:solidFill>
                  <a:srgbClr val="FF0000"/>
                </a:solidFill>
              </a:rPr>
              <a:t>いるもの</a:t>
            </a:r>
            <a:r>
              <a:rPr lang="ja-JP" altLang="en-US" sz="1600" dirty="0" smtClean="0">
                <a:solidFill>
                  <a:srgbClr val="FF0000"/>
                </a:solidFill>
              </a:rPr>
              <a:t>を使用</a:t>
            </a:r>
            <a:r>
              <a:rPr lang="ja-JP" altLang="en-US" sz="1600" dirty="0">
                <a:solidFill>
                  <a:srgbClr val="FF0000"/>
                </a:solidFill>
              </a:rPr>
              <a:t>して</a:t>
            </a:r>
            <a:r>
              <a:rPr lang="ja-JP" altLang="en-US" sz="1600" dirty="0" smtClean="0">
                <a:solidFill>
                  <a:srgbClr val="FF0000"/>
                </a:solidFill>
              </a:rPr>
              <a:t>います</a:t>
            </a:r>
            <a:r>
              <a:rPr lang="ja-JP" altLang="en-US" dirty="0">
                <a:solidFill>
                  <a:srgbClr val="FF0000"/>
                </a:solidFill>
              </a:rPr>
              <a:t>。</a:t>
            </a:r>
            <a:endParaRPr lang="en-US" altLang="ja-JP" dirty="0" smtClean="0">
              <a:solidFill>
                <a:srgbClr val="FF0000"/>
              </a:solidFill>
            </a:endParaRPr>
          </a:p>
        </p:txBody>
      </p:sp>
      <p:sp>
        <p:nvSpPr>
          <p:cNvPr id="10" name="角丸四角形 9"/>
          <p:cNvSpPr/>
          <p:nvPr/>
        </p:nvSpPr>
        <p:spPr bwMode="auto">
          <a:xfrm>
            <a:off x="570917" y="4056171"/>
            <a:ext cx="5688790" cy="28804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3" name="円形吹き出し 12"/>
          <p:cNvSpPr/>
          <p:nvPr/>
        </p:nvSpPr>
        <p:spPr bwMode="auto">
          <a:xfrm>
            <a:off x="3274980" y="5359308"/>
            <a:ext cx="559890" cy="540000"/>
          </a:xfrm>
          <a:prstGeom prst="wedgeEllipseCallout">
            <a:avLst>
              <a:gd name="adj1" fmla="val 150218"/>
              <a:gd name="adj2" fmla="val -236802"/>
            </a:avLst>
          </a:prstGeom>
          <a:solidFill>
            <a:srgbClr val="FF0000"/>
          </a:solidFill>
          <a:ln w="28575">
            <a:noFill/>
          </a:ln>
          <a:effectLst/>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spTree>
    <p:extLst>
      <p:ext uri="{BB962C8B-B14F-4D97-AF65-F5344CB8AC3E}">
        <p14:creationId xmlns:p14="http://schemas.microsoft.com/office/powerpoint/2010/main" val="241795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lstStyle/>
          <a:p>
            <a:r>
              <a:rPr lang="en-US" altLang="ja-JP" dirty="0" smtClean="0"/>
              <a:t>1</a:t>
            </a:r>
            <a:r>
              <a:rPr kumimoji="1" lang="en-US" altLang="ja-JP" dirty="0" smtClean="0"/>
              <a:t>.4</a:t>
            </a:r>
            <a:r>
              <a:rPr kumimoji="1" lang="ja-JP" altLang="en-US" dirty="0" smtClean="0"/>
              <a:t>　事前準備</a:t>
            </a:r>
            <a:r>
              <a:rPr kumimoji="1" lang="en-US" altLang="ja-JP" dirty="0" smtClean="0"/>
              <a:t>(</a:t>
            </a:r>
            <a:r>
              <a:rPr lang="en-US" altLang="ja-JP" dirty="0" smtClean="0"/>
              <a:t>3</a:t>
            </a:r>
            <a:r>
              <a:rPr kumimoji="1" lang="en-US" altLang="ja-JP" dirty="0" smtClean="0"/>
              <a:t>/3)</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Playbook</a:t>
            </a:r>
            <a:r>
              <a:rPr kumimoji="1" lang="ja-JP" altLang="en-US" dirty="0" smtClean="0"/>
              <a:t>の</a:t>
            </a:r>
            <a:r>
              <a:rPr lang="ja-JP" altLang="en-US" dirty="0"/>
              <a:t>アップロード</a:t>
            </a:r>
            <a:endParaRPr kumimoji="1" lang="en-US" altLang="ja-JP" dirty="0" smtClean="0"/>
          </a:p>
          <a:p>
            <a:pPr lvl="1"/>
            <a:r>
              <a:rPr lang="en-US" altLang="ja-JP" dirty="0" smtClean="0"/>
              <a:t>GitHub</a:t>
            </a:r>
            <a:r>
              <a:rPr lang="ja-JP" altLang="en-US" dirty="0" smtClean="0"/>
              <a:t>に</a:t>
            </a:r>
            <a:r>
              <a:rPr lang="en-US" altLang="ja-JP" dirty="0" smtClean="0"/>
              <a:t>Playbook</a:t>
            </a:r>
            <a:r>
              <a:rPr lang="ja-JP" altLang="en-US" dirty="0" smtClean="0"/>
              <a:t>をアップロードします。</a:t>
            </a:r>
            <a:endParaRPr lang="en-US" altLang="ja-JP" dirty="0" smtClean="0"/>
          </a:p>
          <a:p>
            <a:pPr marL="180000" lvl="1" indent="0">
              <a:buNone/>
            </a:pPr>
            <a:r>
              <a:rPr lang="ja-JP" altLang="en-US" dirty="0" smtClean="0"/>
              <a:t>　</a:t>
            </a:r>
            <a:r>
              <a:rPr lang="en-US" altLang="ja-JP" dirty="0" smtClean="0"/>
              <a:t>Code</a:t>
            </a:r>
            <a:r>
              <a:rPr lang="ja-JP" altLang="en-US" dirty="0" smtClean="0"/>
              <a:t>の画面から「</a:t>
            </a:r>
            <a:r>
              <a:rPr lang="en-US" altLang="ja-JP" dirty="0" smtClean="0"/>
              <a:t>creating a new file</a:t>
            </a:r>
            <a:r>
              <a:rPr lang="ja-JP" altLang="en-US" dirty="0"/>
              <a:t>」</a:t>
            </a:r>
            <a:r>
              <a:rPr lang="ja-JP" altLang="en-US" dirty="0" smtClean="0"/>
              <a:t>をクリック、先ほどの</a:t>
            </a:r>
            <a:r>
              <a:rPr lang="en-US" altLang="ja-JP" dirty="0" smtClean="0"/>
              <a:t>Playbook</a:t>
            </a:r>
            <a:r>
              <a:rPr lang="ja-JP" altLang="en-US" dirty="0" smtClean="0"/>
              <a:t>名と中身を貼り付けて</a:t>
            </a:r>
            <a:r>
              <a:rPr lang="ja-JP" altLang="en-US" dirty="0"/>
              <a:t>下</a:t>
            </a:r>
            <a:r>
              <a:rPr lang="ja-JP" altLang="en-US" dirty="0" smtClean="0"/>
              <a:t>にスクロールし「</a:t>
            </a:r>
            <a:r>
              <a:rPr lang="en-US" altLang="ja-JP" dirty="0" smtClean="0"/>
              <a:t>Commit new file</a:t>
            </a:r>
            <a:r>
              <a:rPr lang="ja-JP" altLang="en-US" dirty="0"/>
              <a:t>」</a:t>
            </a:r>
            <a:r>
              <a:rPr lang="ja-JP" altLang="en-US" dirty="0" smtClean="0"/>
              <a:t>をクリックして下さい。</a:t>
            </a:r>
            <a:endParaRPr lang="en-US" altLang="ja-JP" dirty="0" smtClean="0"/>
          </a:p>
        </p:txBody>
      </p:sp>
      <p:pic>
        <p:nvPicPr>
          <p:cNvPr id="2" name="図 1"/>
          <p:cNvPicPr>
            <a:picLocks noChangeAspect="1"/>
          </p:cNvPicPr>
          <p:nvPr/>
        </p:nvPicPr>
        <p:blipFill rotWithShape="1">
          <a:blip r:embed="rId2"/>
          <a:srcRect r="35154"/>
          <a:stretch/>
        </p:blipFill>
        <p:spPr>
          <a:xfrm>
            <a:off x="433930" y="2155061"/>
            <a:ext cx="3662070" cy="903916"/>
          </a:xfrm>
          <a:prstGeom prst="rect">
            <a:avLst/>
          </a:prstGeom>
        </p:spPr>
      </p:pic>
      <p:sp>
        <p:nvSpPr>
          <p:cNvPr id="10" name="角丸四角形 9"/>
          <p:cNvSpPr/>
          <p:nvPr/>
        </p:nvSpPr>
        <p:spPr bwMode="auto">
          <a:xfrm>
            <a:off x="1720223" y="2764650"/>
            <a:ext cx="576080" cy="1762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5" name="図 4"/>
          <p:cNvPicPr>
            <a:picLocks noChangeAspect="1"/>
          </p:cNvPicPr>
          <p:nvPr/>
        </p:nvPicPr>
        <p:blipFill rotWithShape="1">
          <a:blip r:embed="rId3"/>
          <a:srcRect r="67159"/>
          <a:stretch/>
        </p:blipFill>
        <p:spPr>
          <a:xfrm>
            <a:off x="549880" y="3741277"/>
            <a:ext cx="3084290" cy="2659959"/>
          </a:xfrm>
          <a:prstGeom prst="rect">
            <a:avLst/>
          </a:prstGeom>
        </p:spPr>
      </p:pic>
      <p:pic>
        <p:nvPicPr>
          <p:cNvPr id="8" name="図 7"/>
          <p:cNvPicPr>
            <a:picLocks noChangeAspect="1"/>
          </p:cNvPicPr>
          <p:nvPr/>
        </p:nvPicPr>
        <p:blipFill rotWithShape="1">
          <a:blip r:embed="rId4"/>
          <a:srcRect r="65682"/>
          <a:stretch/>
        </p:blipFill>
        <p:spPr>
          <a:xfrm>
            <a:off x="5467903" y="4089669"/>
            <a:ext cx="3220971" cy="2222716"/>
          </a:xfrm>
          <a:prstGeom prst="rect">
            <a:avLst/>
          </a:prstGeom>
        </p:spPr>
      </p:pic>
      <p:sp>
        <p:nvSpPr>
          <p:cNvPr id="13" name="角丸四角形 12"/>
          <p:cNvSpPr/>
          <p:nvPr/>
        </p:nvSpPr>
        <p:spPr bwMode="auto">
          <a:xfrm>
            <a:off x="1027640" y="4593739"/>
            <a:ext cx="2474650" cy="16562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4" name="角丸四角形 13"/>
          <p:cNvSpPr/>
          <p:nvPr/>
        </p:nvSpPr>
        <p:spPr bwMode="auto">
          <a:xfrm>
            <a:off x="1403560" y="3873639"/>
            <a:ext cx="1368190"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5" name="角丸四角形 14"/>
          <p:cNvSpPr/>
          <p:nvPr/>
        </p:nvSpPr>
        <p:spPr bwMode="auto">
          <a:xfrm>
            <a:off x="6115993" y="5805363"/>
            <a:ext cx="1152160" cy="45355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8" name="右矢印 17"/>
          <p:cNvSpPr/>
          <p:nvPr/>
        </p:nvSpPr>
        <p:spPr>
          <a:xfrm rot="5400000">
            <a:off x="1822748" y="3176203"/>
            <a:ext cx="527426" cy="4808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右矢印 18"/>
          <p:cNvSpPr/>
          <p:nvPr/>
        </p:nvSpPr>
        <p:spPr>
          <a:xfrm>
            <a:off x="3896833" y="5071256"/>
            <a:ext cx="1276470" cy="4808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角丸四角形吹き出し 19"/>
          <p:cNvSpPr/>
          <p:nvPr/>
        </p:nvSpPr>
        <p:spPr bwMode="auto">
          <a:xfrm>
            <a:off x="5804799" y="2420860"/>
            <a:ext cx="3015791" cy="1155803"/>
          </a:xfrm>
          <a:prstGeom prst="wedgeRoundRectCallout">
            <a:avLst>
              <a:gd name="adj1" fmla="val -149821"/>
              <a:gd name="adj2" fmla="val 73613"/>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ja-JP" altLang="en-US" sz="1400" dirty="0" smtClean="0">
                <a:latin typeface="+mn-ea"/>
              </a:rPr>
              <a:t>中身は</a:t>
            </a:r>
            <a:r>
              <a:rPr lang="ja-JP" altLang="en-US" sz="1400" dirty="0" smtClean="0">
                <a:latin typeface="+mn-ea"/>
                <a:hlinkClick r:id="rId5" action="ppaction://hlinksldjump"/>
              </a:rPr>
              <a:t>こちら</a:t>
            </a:r>
            <a:r>
              <a:rPr lang="ja-JP" altLang="en-US" sz="1400" dirty="0" smtClean="0">
                <a:latin typeface="+mn-ea"/>
              </a:rPr>
              <a:t>のページを参照。</a:t>
            </a:r>
            <a:endParaRPr lang="en-US" altLang="ja-JP" sz="1400" dirty="0">
              <a:latin typeface="+mn-ea"/>
            </a:endParaRPr>
          </a:p>
        </p:txBody>
      </p:sp>
      <p:graphicFrame>
        <p:nvGraphicFramePr>
          <p:cNvPr id="21" name="表 20"/>
          <p:cNvGraphicFramePr>
            <a:graphicFrameLocks noGrp="1"/>
          </p:cNvGraphicFramePr>
          <p:nvPr>
            <p:extLst>
              <p:ext uri="{D42A27DB-BD31-4B8C-83A1-F6EECF244321}">
                <p14:modId xmlns:p14="http://schemas.microsoft.com/office/powerpoint/2010/main" val="3379414299"/>
              </p:ext>
            </p:extLst>
          </p:nvPr>
        </p:nvGraphicFramePr>
        <p:xfrm>
          <a:off x="5948610" y="2578447"/>
          <a:ext cx="2639085" cy="548640"/>
        </p:xfrm>
        <a:graphic>
          <a:graphicData uri="http://schemas.openxmlformats.org/drawingml/2006/table">
            <a:tbl>
              <a:tblPr firstRow="1" bandRow="1">
                <a:tableStyleId>{5C22544A-7EE6-4342-B048-85BDC9FD1C3A}</a:tableStyleId>
              </a:tblPr>
              <a:tblGrid>
                <a:gridCol w="2639085">
                  <a:extLst>
                    <a:ext uri="{9D8B030D-6E8A-4147-A177-3AD203B41FA5}">
                      <a16:colId xmlns:a16="http://schemas.microsoft.com/office/drawing/2014/main" val="2883640048"/>
                    </a:ext>
                  </a:extLst>
                </a:gridCol>
              </a:tblGrid>
              <a:tr h="210497">
                <a:tc>
                  <a:txBody>
                    <a:bodyPr/>
                    <a:lstStyle/>
                    <a:p>
                      <a:pPr algn="ctr"/>
                      <a:r>
                        <a:rPr kumimoji="1" lang="ja-JP" altLang="en-US" sz="1200" dirty="0" smtClean="0">
                          <a:solidFill>
                            <a:schemeClr val="bg1"/>
                          </a:solidFill>
                          <a:latin typeface="+mn-lt"/>
                        </a:rPr>
                        <a:t>リポジトリ名</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10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err="1" smtClean="0"/>
                        <a:t>yum_package_install_check.yml</a:t>
                      </a:r>
                      <a:endParaRPr kumimoji="1" lang="ja-JP" altLang="en-US" sz="1200" dirty="0" smtClean="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3" name="テキスト ボックス 2"/>
          <p:cNvSpPr txBox="1"/>
          <p:nvPr/>
        </p:nvSpPr>
        <p:spPr>
          <a:xfrm>
            <a:off x="3717113" y="4732702"/>
            <a:ext cx="1708800" cy="338554"/>
          </a:xfrm>
          <a:prstGeom prst="rect">
            <a:avLst/>
          </a:prstGeom>
          <a:noFill/>
        </p:spPr>
        <p:txBody>
          <a:bodyPr wrap="square" rtlCol="0">
            <a:spAutoFit/>
          </a:bodyPr>
          <a:lstStyle/>
          <a:p>
            <a:r>
              <a:rPr kumimoji="1" lang="ja-JP" altLang="en-US" sz="1600" dirty="0" smtClean="0"/>
              <a:t>下へスクロール</a:t>
            </a:r>
            <a:endParaRPr kumimoji="1" lang="ja-JP" altLang="en-US" sz="1600" dirty="0"/>
          </a:p>
        </p:txBody>
      </p:sp>
    </p:spTree>
    <p:extLst>
      <p:ext uri="{BB962C8B-B14F-4D97-AF65-F5344CB8AC3E}">
        <p14:creationId xmlns:p14="http://schemas.microsoft.com/office/powerpoint/2010/main" val="14419776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1298</Words>
  <Application>Microsoft Office PowerPoint</Application>
  <PresentationFormat>画面に合わせる (4:3)</PresentationFormat>
  <Paragraphs>177</Paragraphs>
  <Slides>21</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21</vt:i4>
      </vt:variant>
    </vt:vector>
  </HeadingPairs>
  <TitlesOfParts>
    <vt:vector size="34" baseType="lpstr">
      <vt:lpstr>HGP創英角ｺﾞｼｯｸUB</vt:lpstr>
      <vt:lpstr>Meiryo UI</vt:lpstr>
      <vt:lpstr>ＭＳ Ｐゴシック</vt:lpstr>
      <vt:lpstr>メイリオ</vt:lpstr>
      <vt:lpstr>游ゴシック</vt:lpstr>
      <vt:lpstr>游ゴシック Light</vt:lpstr>
      <vt:lpstr>Arial</vt:lpstr>
      <vt:lpstr>Calibri</vt:lpstr>
      <vt:lpstr>Consolas</vt:lpstr>
      <vt:lpstr>Tahoma</vt:lpstr>
      <vt:lpstr>Wingdings</vt:lpstr>
      <vt:lpstr>NEC_standard4_3</vt:lpstr>
      <vt:lpstr>デザインの設定</vt:lpstr>
      <vt:lpstr>PowerPoint プレゼンテーション</vt:lpstr>
      <vt:lpstr>目次</vt:lpstr>
      <vt:lpstr>1.　はじめに</vt:lpstr>
      <vt:lpstr>1.1　本書について</vt:lpstr>
      <vt:lpstr>1.2　作業環境</vt:lpstr>
      <vt:lpstr>1.3　シナリオ　</vt:lpstr>
      <vt:lpstr>1.4　事前準備(1/3)</vt:lpstr>
      <vt:lpstr>1.4　事前準備(2/3)</vt:lpstr>
      <vt:lpstr>1.4　事前準備(3/3)</vt:lpstr>
      <vt:lpstr>2.　実習</vt:lpstr>
      <vt:lpstr>2.1　リモートリポジトリの登録</vt:lpstr>
      <vt:lpstr>2.2　登録アカウントの登録　</vt:lpstr>
      <vt:lpstr>2.3　資材紐付の登録(1/2)</vt:lpstr>
      <vt:lpstr>2.3　資材紐付の登録(2/2)</vt:lpstr>
      <vt:lpstr>2.4　ドライランで実行確認(1回目)(1/2)</vt:lpstr>
      <vt:lpstr>2.4　ドライランで実行確認(1回目)(2/2)</vt:lpstr>
      <vt:lpstr>2.5　Playbookの修正</vt:lpstr>
      <vt:lpstr>2.6　ドライランで実行確認(2回目)</vt:lpstr>
      <vt:lpstr>2.7　ターゲットサーバへ実行(1/2)</vt:lpstr>
      <vt:lpstr>2.7　ターゲットサーバへ実行(2/2)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4</cp:revision>
  <dcterms:created xsi:type="dcterms:W3CDTF">2017-07-14T05:50:27Z</dcterms:created>
  <dcterms:modified xsi:type="dcterms:W3CDTF">2021-10-01T03:09:19Z</dcterms:modified>
</cp:coreProperties>
</file>