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4"/>
  </p:notesMasterIdLst>
  <p:handoutMasterIdLst>
    <p:handoutMasterId r:id="rId35"/>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24" r:id="rId25"/>
    <p:sldId id="527" r:id="rId26"/>
    <p:sldId id="528" r:id="rId27"/>
    <p:sldId id="529" r:id="rId28"/>
    <p:sldId id="534" r:id="rId29"/>
    <p:sldId id="542" r:id="rId30"/>
    <p:sldId id="533" r:id="rId31"/>
    <p:sldId id="537" r:id="rId32"/>
    <p:sldId id="318" r:id="rId3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91" d="100"/>
          <a:sy n="91" d="100"/>
        </p:scale>
        <p:origin x="1356" y="6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2021/10/29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2021/10/29</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2021/10/29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2021/10/29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2021/10/29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2021/10/29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2021/10/29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2021/10/29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2021/10/29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2021/10/29</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mariadb.org/"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smtClean="0"/>
              <a:t>Exastro</a:t>
            </a:r>
            <a:r>
              <a:rPr lang="en-US" altLang="ja-JP" dirty="0" smtClean="0"/>
              <a:t> </a:t>
            </a:r>
            <a:r>
              <a:rPr lang="en-US" altLang="ja-JP" dirty="0"/>
              <a:t>IT Automation </a:t>
            </a:r>
            <a:r>
              <a:rPr lang="en-US" altLang="ja-JP"/>
              <a:t>Version </a:t>
            </a:r>
            <a:r>
              <a:rPr lang="en-US" altLang="ja-JP" smtClean="0"/>
              <a:t>1.8 </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a:t>
            </a:r>
            <a:r>
              <a:rPr lang="ja-JP" altLang="en-US" dirty="0"/>
              <a:t>　事前</a:t>
            </a:r>
            <a:r>
              <a:rPr lang="ja-JP" altLang="en-US" dirty="0" smtClean="0"/>
              <a:t>準備（</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smtClean="0"/>
              <a:t>)</a:t>
            </a:r>
          </a:p>
          <a:p>
            <a:pPr lvl="1"/>
            <a:r>
              <a:rPr lang="en-US" altLang="ja-JP" dirty="0"/>
              <a:t>ITA</a:t>
            </a:r>
            <a:r>
              <a:rPr lang="ja-JP" altLang="en-US" dirty="0"/>
              <a:t>インストーラーを</a:t>
            </a:r>
            <a:r>
              <a:rPr lang="ja-JP" altLang="en-US" dirty="0" smtClean="0"/>
              <a:t>実行すると、ご利用</a:t>
            </a:r>
            <a:r>
              <a:rPr lang="ja-JP" altLang="en-US" dirty="0"/>
              <a:t>の</a:t>
            </a:r>
            <a:r>
              <a:rPr lang="en-US" altLang="ja-JP" dirty="0"/>
              <a:t>OS</a:t>
            </a:r>
            <a:r>
              <a:rPr lang="ja-JP" altLang="en-US" dirty="0"/>
              <a:t>バージョンに</a:t>
            </a:r>
            <a:r>
              <a:rPr lang="ja-JP" altLang="en-US" dirty="0" smtClean="0"/>
              <a:t>合った以下</a:t>
            </a:r>
            <a:r>
              <a:rPr lang="ja-JP" altLang="en-US" dirty="0"/>
              <a:t>の</a:t>
            </a:r>
            <a:r>
              <a:rPr lang="ja-JP" altLang="en-US" dirty="0" smtClean="0"/>
              <a:t>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450874887"/>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317526">
                  <a:extLst>
                    <a:ext uri="{9D8B030D-6E8A-4147-A177-3AD203B41FA5}">
                      <a16:colId xmlns:a16="http://schemas.microsoft.com/office/drawing/2014/main" val="20000"/>
                    </a:ext>
                  </a:extLst>
                </a:gridCol>
                <a:gridCol w="7221372">
                  <a:extLst>
                    <a:ext uri="{9D8B030D-6E8A-4147-A177-3AD203B41FA5}">
                      <a16:colId xmlns:a16="http://schemas.microsoft.com/office/drawing/2014/main" val="20001"/>
                    </a:ext>
                  </a:extLst>
                </a:gridCol>
              </a:tblGrid>
              <a:tr h="348218">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99568">
                <a:tc rowSpan="4">
                  <a:txBody>
                    <a:bodyPr/>
                    <a:lstStyle/>
                    <a:p>
                      <a:r>
                        <a:rPr kumimoji="1" lang="en-US" altLang="ja-JP" sz="1000" b="1" dirty="0" smtClean="0"/>
                        <a:t>RHEL7</a:t>
                      </a:r>
                      <a:endParaRPr kumimoji="1" lang="ja-JP" altLang="en-US" sz="1000" b="1" dirty="0"/>
                    </a:p>
                  </a:txBody>
                  <a:tcPr anchor="ctr"/>
                </a:tc>
                <a:tc>
                  <a:txBody>
                    <a:bodyPr/>
                    <a:lstStyle/>
                    <a:p>
                      <a:r>
                        <a:rPr kumimoji="1" lang="en-US" altLang="ja-JP" sz="1000" b="1" i="0" kern="1200" dirty="0" smtClean="0">
                          <a:solidFill>
                            <a:schemeClr val="dk1"/>
                          </a:solidFill>
                          <a:effectLst/>
                          <a:latin typeface="+mn-lt"/>
                          <a:ea typeface="+mn-ea"/>
                          <a:cs typeface="+mn-cs"/>
                        </a:rPr>
                        <a:t>https://dl.fedoraproject.org/pub/epel/epel-release-latest-7.noarch.rpm</a:t>
                      </a:r>
                      <a:endParaRPr kumimoji="1" lang="en-US" altLang="ja-JP" sz="1000" b="1" i="0" kern="1200" dirty="0">
                        <a:solidFill>
                          <a:schemeClr val="dk1"/>
                        </a:solidFill>
                        <a:effectLst/>
                        <a:latin typeface="+mn-lt"/>
                        <a:ea typeface="+mn-ea"/>
                        <a:cs typeface="+mn-cs"/>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smtClean="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smtClean="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codeready-builder-for-rhel-8-</a:t>
                      </a:r>
                      <a:r>
                        <a:rPr kumimoji="1" lang="en-US" altLang="ja-JP" sz="1000" b="1" i="0" kern="1200" dirty="0" smtClean="0">
                          <a:solidFill>
                            <a:srgbClr val="FF0000"/>
                          </a:solidFill>
                          <a:effectLst/>
                          <a:latin typeface="+mn-lt"/>
                          <a:ea typeface="+mn-ea"/>
                          <a:cs typeface="+mn-cs"/>
                        </a:rPr>
                        <a:t>xxxxxx</a:t>
                      </a:r>
                      <a:r>
                        <a:rPr kumimoji="1" lang="en-US" altLang="ja-JP" sz="1000" b="1" i="0" kern="1200" dirty="0" smtClean="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smtClean="0"/>
                        <a:t>CentOS7</a:t>
                      </a:r>
                      <a:endParaRPr kumimoji="1" lang="ja-JP" altLang="en-US" sz="1000" b="1" dirty="0"/>
                    </a:p>
                  </a:txBody>
                  <a:tcPr anchor="ctr"/>
                </a:tc>
                <a:tc>
                  <a:txBody>
                    <a:bodyPr/>
                    <a:lstStyle/>
                    <a:p>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smtClean="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smtClean="0"/>
                        <a:t>CentOS8</a:t>
                      </a:r>
                    </a:p>
                    <a:p>
                      <a:r>
                        <a:rPr kumimoji="1" lang="en-US" altLang="ja-JP" sz="1000" b="1" dirty="0" smtClean="0"/>
                        <a:t>CentOS Stream8</a:t>
                      </a:r>
                    </a:p>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PowerTools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smtClean="0">
                <a:solidFill>
                  <a:srgbClr val="FF0000"/>
                </a:solidFill>
              </a:rPr>
              <a:t>xxxxxx</a:t>
            </a:r>
            <a:r>
              <a:rPr kumimoji="1" lang="ja-JP" altLang="en-US" sz="1400" dirty="0" smtClean="0"/>
              <a:t>：アーキテクチャ</a:t>
            </a:r>
            <a:endParaRPr kumimoji="1" lang="ja-JP" altLang="en-US" sz="1400" dirty="0"/>
          </a:p>
        </p:txBody>
      </p:sp>
    </p:spTree>
    <p:extLst>
      <p:ext uri="{BB962C8B-B14F-4D97-AF65-F5344CB8AC3E}">
        <p14:creationId xmlns:p14="http://schemas.microsoft.com/office/powerpoint/2010/main" val="317653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事前</a:t>
            </a:r>
            <a:r>
              <a:rPr lang="ja-JP" altLang="en-US" dirty="0" smtClean="0"/>
              <a:t>準備（</a:t>
            </a:r>
            <a:r>
              <a:rPr lang="en-US" altLang="ja-JP" dirty="0"/>
              <a:t>2</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smtClean="0"/>
              <a:t>クラウドサービスで提供されている</a:t>
            </a:r>
            <a:r>
              <a:rPr lang="en-US" altLang="ja-JP" dirty="0" smtClean="0"/>
              <a:t>RHEL</a:t>
            </a:r>
            <a:r>
              <a:rPr lang="ja-JP" altLang="en-US" dirty="0" smtClean="0"/>
              <a:t>環境では以下のリポジトリが有効になります。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rhui-rhel-7-server-rhui-optional-rpms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(AWS/RHUI2)</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rhui</a:t>
                      </a:r>
                      <a:r>
                        <a:rPr kumimoji="1" lang="en-US" altLang="ja-JP" sz="1000" b="1" dirty="0" smtClean="0">
                          <a:solidFill>
                            <a:schemeClr val="tx1"/>
                          </a:solidFill>
                        </a:rPr>
                        <a:t>-REGION-</a:t>
                      </a:r>
                      <a:r>
                        <a:rPr kumimoji="1" lang="en-US" altLang="ja-JP" sz="1000" b="1" dirty="0" err="1" smtClean="0">
                          <a:solidFill>
                            <a:schemeClr val="tx1"/>
                          </a:solidFill>
                        </a:rPr>
                        <a:t>rhel</a:t>
                      </a:r>
                      <a:r>
                        <a:rPr kumimoji="1" lang="en-US" altLang="ja-JP" sz="1000" b="1" dirty="0" smtClean="0">
                          <a:solidFill>
                            <a:schemeClr val="tx1"/>
                          </a:solidFill>
                        </a:rPr>
                        <a:t>-server-optional</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(AWS/RHUI3)</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codeready-builder-for-rhel-8-rhui-rpms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solidFill>
                <a:effectLst/>
                <a:uLnTx/>
                <a:uFillTx/>
                <a:latin typeface="メイリオ"/>
                <a:ea typeface="メイリオ"/>
                <a:cs typeface="+mn-cs"/>
              </a:rPr>
              <a:t>※RHEL7</a:t>
            </a:r>
            <a:r>
              <a:rPr lang="en-US" altLang="ja-JP" sz="1100" dirty="0" smtClean="0">
                <a:solidFill>
                  <a:srgbClr val="000000"/>
                </a:solidFill>
                <a:latin typeface="メイリオ"/>
                <a:ea typeface="メイリオ"/>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smtClean="0">
                <a:solidFill>
                  <a:srgbClr val="000000"/>
                </a:solidFill>
              </a:rPr>
              <a:t>RHEL7(</a:t>
            </a:r>
            <a:r>
              <a:rPr lang="en-US" altLang="ja-JP" sz="1100" kern="100" dirty="0" smtClean="0">
                <a:solidFill>
                  <a:srgbClr val="000000"/>
                </a:solidFill>
              </a:rPr>
              <a:t>AWS/RHUI3</a:t>
            </a:r>
            <a:r>
              <a:rPr lang="ja-JP" altLang="en-US" sz="1100" kern="100" dirty="0" smtClean="0">
                <a:solidFill>
                  <a:srgbClr val="000000"/>
                </a:solidFill>
              </a:rPr>
              <a:t>）</a:t>
            </a:r>
            <a:r>
              <a:rPr lang="en-US" altLang="ja-JP" sz="1100" kern="100" dirty="0" smtClean="0">
                <a:solidFill>
                  <a:srgbClr val="000000"/>
                </a:solidFill>
              </a:rPr>
              <a:t>:</a:t>
            </a:r>
            <a:r>
              <a:rPr lang="ja-JP" altLang="en-US" sz="1100" kern="100" dirty="0" smtClean="0">
                <a:solidFill>
                  <a:srgbClr val="000000"/>
                </a:solidFill>
              </a:rPr>
              <a:t> </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lang="ja-JP" altLang="en-US" sz="1100" kern="100" dirty="0" smtClean="0">
                <a:solidFill>
                  <a:srgbClr val="000000"/>
                </a:solidFill>
              </a:rPr>
              <a:t>（</a:t>
            </a:r>
            <a:r>
              <a:rPr lang="en-US" altLang="ja-JP" sz="1100" kern="100" dirty="0" smtClean="0">
                <a:solidFill>
                  <a:srgbClr val="000000"/>
                </a:solidFill>
              </a:rPr>
              <a:t>RHUI3</a:t>
            </a:r>
            <a:r>
              <a:rPr lang="ja-JP" altLang="en-US" sz="1100" kern="100" dirty="0" smtClean="0">
                <a:solidFill>
                  <a:srgbClr val="000000"/>
                </a:solidFill>
              </a:rPr>
              <a:t>を</a:t>
            </a:r>
            <a:r>
              <a:rPr lang="ja-JP" altLang="en-US" sz="1100" kern="100" dirty="0">
                <a:solidFill>
                  <a:srgbClr val="000000"/>
                </a:solidFill>
              </a:rPr>
              <a:t>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a:t>
            </a:r>
            <a:r>
              <a:rPr lang="ja-JP" altLang="en-US" dirty="0"/>
              <a:t>　事前準備</a:t>
            </a:r>
            <a:r>
              <a:rPr lang="ja-JP" altLang="en-US" dirty="0" smtClean="0"/>
              <a:t>（</a:t>
            </a:r>
            <a:r>
              <a:rPr lang="en-US" altLang="ja-JP" dirty="0"/>
              <a:t>3</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lang="ja-JP" altLang="en-US" dirty="0" smtClean="0"/>
              <a:t>環境</a:t>
            </a:r>
            <a:r>
              <a:rPr lang="ja-JP" altLang="en-US" dirty="0"/>
              <a:t>構築ツール</a:t>
            </a:r>
            <a:r>
              <a:rPr lang="ja-JP" altLang="en-US" dirty="0" smtClean="0"/>
              <a:t>一覧</a:t>
            </a:r>
            <a:endParaRPr lang="en-US" altLang="ja-JP" dirty="0" smtClean="0"/>
          </a:p>
          <a:p>
            <a:pPr lvl="1"/>
            <a:r>
              <a:rPr lang="en-US" altLang="ja-JP" dirty="0" smtClean="0"/>
              <a:t>ITA</a:t>
            </a:r>
            <a:r>
              <a:rPr lang="ja-JP" altLang="en-US" dirty="0" smtClean="0"/>
              <a:t>環境</a:t>
            </a:r>
            <a:r>
              <a:rPr lang="ja-JP" altLang="en-US" dirty="0"/>
              <a:t>構築ツール一覧は以下と</a:t>
            </a:r>
            <a:r>
              <a:rPr lang="ja-JP" altLang="en-US" dirty="0" smtClean="0"/>
              <a:t>なります。</a:t>
            </a:r>
            <a:endParaRPr lang="en-US" altLang="ja-JP" dirty="0" smtClean="0"/>
          </a:p>
          <a:p>
            <a:pPr marL="180000" lvl="1" indent="0">
              <a:buNone/>
            </a:pPr>
            <a:endParaRPr kumimoji="1" lang="en-US" altLang="ja-JP" dirty="0" smtClean="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smtClean="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smtClean="0">
                <a:cs typeface="+mn-cs"/>
              </a:rPr>
              <a:t>サブスクリプションについて</a:t>
            </a:r>
            <a:endParaRPr lang="en-US" altLang="ja-JP" sz="1800" dirty="0" smtClean="0">
              <a:cs typeface="+mn-cs"/>
            </a:endParaRPr>
          </a:p>
          <a:p>
            <a:pPr lvl="1"/>
            <a:r>
              <a:rPr lang="ja-JP" altLang="en-US" dirty="0" smtClean="0"/>
              <a:t>クラウド環境以外の</a:t>
            </a:r>
            <a:r>
              <a:rPr lang="en-US" altLang="ja-JP" dirty="0" smtClean="0"/>
              <a:t>RHEL7</a:t>
            </a:r>
            <a:r>
              <a:rPr lang="ja-JP" altLang="en-US" dirty="0"/>
              <a:t>・</a:t>
            </a:r>
            <a:r>
              <a:rPr lang="en-US" altLang="ja-JP" dirty="0" smtClean="0"/>
              <a:t>RHEL8</a:t>
            </a:r>
            <a:r>
              <a:rPr lang="ja-JP" altLang="en-US" dirty="0" smtClean="0"/>
              <a:t>の</a:t>
            </a:r>
            <a:r>
              <a:rPr lang="en-US" altLang="ja-JP" dirty="0" smtClean="0"/>
              <a:t>OS</a:t>
            </a:r>
            <a:r>
              <a:rPr lang="ja-JP" altLang="en-US" dirty="0" smtClean="0"/>
              <a:t>に</a:t>
            </a:r>
            <a:r>
              <a:rPr lang="en-US" altLang="ja-JP" dirty="0" smtClean="0"/>
              <a:t>ITA</a:t>
            </a:r>
            <a:r>
              <a:rPr lang="ja-JP" altLang="en-US" dirty="0" smtClean="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smtClean="0">
                          <a:effectLst/>
                        </a:rPr>
                        <a:t>ITA</a:t>
                      </a:r>
                      <a:r>
                        <a:rPr lang="ja-JP" sz="1050" kern="100" dirty="0" smtClean="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altLang="ja-JP" sz="900" kern="100" dirty="0" smtClean="0">
                          <a:effectLst/>
                        </a:rPr>
                        <a:t>/</a:t>
                      </a:r>
                      <a:r>
                        <a:rPr lang="en-US" altLang="ja-JP" sz="900" kern="100" dirty="0" err="1" smtClean="0">
                          <a:effectLst/>
                        </a:rPr>
                        <a:t>ita</a:t>
                      </a:r>
                      <a:r>
                        <a:rPr lang="en-US" sz="900" kern="100" dirty="0" err="1" smtClean="0">
                          <a:effectLst/>
                        </a:rPr>
                        <a:t>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sz="900" kern="100" dirty="0" err="1" smtClean="0">
                          <a:effectLst/>
                        </a:rPr>
                        <a:t>ita_install_package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en-US" altLang="ja-JP" dirty="0"/>
              <a:t>5</a:t>
            </a:r>
            <a:r>
              <a:rPr lang="ja-JP" altLang="en-US" dirty="0"/>
              <a:t>　</a:t>
            </a:r>
            <a:r>
              <a:rPr lang="en-US" altLang="ja-JP" dirty="0" smtClean="0"/>
              <a:t>ITA</a:t>
            </a:r>
            <a:r>
              <a:rPr lang="ja-JP" altLang="en-US" dirty="0" smtClean="0"/>
              <a:t>環境</a:t>
            </a:r>
            <a:r>
              <a:rPr lang="ja-JP" altLang="en-US" dirty="0"/>
              <a:t>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環境構築フロー（オンライン）</a:t>
            </a:r>
            <a:endParaRPr kumimoji="1" lang="en-US" altLang="ja-JP" dirty="0" smtClean="0"/>
          </a:p>
          <a:p>
            <a:pPr lvl="1"/>
            <a:r>
              <a:rPr lang="ja-JP" altLang="en-US" dirty="0" smtClean="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smtClean="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ITA</a:t>
            </a:r>
            <a:r>
              <a:rPr kumimoji="0" lang="ja-JP" altLang="en-US" sz="1200" dirty="0" smtClean="0">
                <a:solidFill>
                  <a:srgbClr val="000000"/>
                </a:solidFill>
                <a:latin typeface="+mn-ea"/>
                <a:cs typeface="Times New Roman" panose="02020603050405020304" pitchFamily="18" charset="0"/>
              </a:rPr>
              <a:t>インストーラー</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smtClean="0">
                <a:solidFill>
                  <a:srgbClr val="000000"/>
                </a:solidFill>
                <a:latin typeface="+mn-ea"/>
                <a:cs typeface="Times New Roman" panose="02020603050405020304" pitchFamily="18" charset="0"/>
              </a:rPr>
              <a:t> </a:t>
            </a:r>
            <a:r>
              <a:rPr kumimoji="0" lang="ja-JP" altLang="en-US" sz="1050" b="1" i="0" u="none" strike="noStrike" cap="none" normalizeH="0" baseline="0" dirty="0" smtClean="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smtClean="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smtClean="0">
                <a:latin typeface="+mn-ea"/>
                <a:cs typeface="Times New Roman" panose="02020603050405020304" pitchFamily="18" charset="0"/>
              </a:rPr>
              <a:t>MariaDB</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smtClean="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smtClean="0">
                <a:solidFill>
                  <a:srgbClr val="000000"/>
                </a:solidFill>
                <a:latin typeface="+mn-ea"/>
                <a:cs typeface="Times New Roman" panose="02020603050405020304" pitchFamily="18" charset="0"/>
              </a:rPr>
              <a:t>から</a:t>
            </a:r>
            <a:r>
              <a:rPr kumimoji="0" lang="ja-JP" altLang="en-US" sz="1200" dirty="0">
                <a:solidFill>
                  <a:srgbClr val="000000"/>
                </a:solidFill>
                <a:latin typeface="+mn-ea"/>
                <a:cs typeface="Times New Roman" panose="02020603050405020304" pitchFamily="18" charset="0"/>
              </a:rPr>
              <a:t>の</a:t>
            </a:r>
            <a:r>
              <a:rPr kumimoji="0" lang="ja-JP" altLang="en-US" sz="1200" dirty="0" smtClean="0">
                <a:solidFill>
                  <a:srgbClr val="000000"/>
                </a:solidFill>
                <a:latin typeface="+mn-ea"/>
                <a:cs typeface="Times New Roman" panose="02020603050405020304" pitchFamily="18" charset="0"/>
              </a:rPr>
              <a:t>資材ダウンロード</a:t>
            </a:r>
            <a:endParaRPr kumimoji="0" lang="ja-JP" altLang="en-US" sz="12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kumimoji="1" lang="ja-JP" altLang="en-US" dirty="0" smtClean="0"/>
              <a:t>　</a:t>
            </a:r>
            <a:r>
              <a:rPr lang="ja-JP" altLang="en-US" dirty="0" smtClean="0"/>
              <a:t>環境構築（</a:t>
            </a:r>
            <a:r>
              <a:rPr lang="en-US" altLang="ja-JP" dirty="0" smtClean="0"/>
              <a:t>1/9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07380" y="836712"/>
            <a:ext cx="8964487" cy="5616476"/>
          </a:xfrm>
        </p:spPr>
        <p:txBody>
          <a:bodyPr>
            <a:normAutofit/>
          </a:bodyPr>
          <a:lstStyle/>
          <a:p>
            <a:pPr marL="0" indent="0">
              <a:buNone/>
            </a:pPr>
            <a:r>
              <a:rPr lang="en-US" altLang="ja-JP" dirty="0" smtClean="0"/>
              <a:t>*</a:t>
            </a:r>
            <a:r>
              <a:rPr lang="ja-JP" altLang="en-US" dirty="0" smtClean="0"/>
              <a:t>環境構築ユーザーは</a:t>
            </a:r>
            <a:r>
              <a:rPr lang="en-US" altLang="ja-JP" dirty="0" smtClean="0"/>
              <a:t>root</a:t>
            </a:r>
            <a:r>
              <a:rPr lang="ja-JP" altLang="en-US" dirty="0" smtClean="0"/>
              <a:t>ユーザーで実施すること。</a:t>
            </a:r>
            <a:endParaRPr lang="en-US" altLang="ja-JP" dirty="0" smtClean="0"/>
          </a:p>
          <a:p>
            <a:pPr marL="0" indent="0">
              <a:buNone/>
            </a:pPr>
            <a:endParaRPr lang="en-US" altLang="ja-JP" dirty="0" smtClean="0"/>
          </a:p>
          <a:p>
            <a:r>
              <a:rPr lang="en-US" altLang="ja-JP" dirty="0" err="1" smtClean="0"/>
              <a:t>Github</a:t>
            </a:r>
            <a:r>
              <a:rPr lang="ja-JP" altLang="en-US" dirty="0" smtClean="0"/>
              <a:t>からの資材ダウンロード</a:t>
            </a:r>
            <a:endParaRPr lang="en-US" altLang="ja-JP" dirty="0"/>
          </a:p>
          <a:p>
            <a:pPr lvl="1"/>
            <a:r>
              <a:rPr lang="ja-JP" altLang="en-US" dirty="0" smtClean="0"/>
              <a:t>以下のコマンドで資材を</a:t>
            </a:r>
            <a:r>
              <a:rPr lang="en-US" altLang="ja-JP" dirty="0" smtClean="0"/>
              <a:t>DL</a:t>
            </a:r>
            <a:r>
              <a:rPr lang="ja-JP" altLang="en-US" dirty="0" smtClean="0"/>
              <a:t>します。</a:t>
            </a:r>
            <a:r>
              <a:rPr lang="en-US" altLang="ja-JP" dirty="0" smtClean="0"/>
              <a:t/>
            </a:r>
            <a:br>
              <a:rPr lang="en-US" altLang="ja-JP" dirty="0" smtClean="0"/>
            </a:br>
            <a:r>
              <a:rPr lang="en-US" altLang="ja-JP" dirty="0" smtClean="0"/>
              <a:t/>
            </a:r>
            <a:br>
              <a:rPr lang="en-US" altLang="ja-JP" dirty="0" smtClean="0"/>
            </a:br>
            <a:r>
              <a:rPr lang="en-US" altLang="ja-JP" sz="1400" dirty="0" smtClean="0"/>
              <a:t># </a:t>
            </a:r>
            <a:r>
              <a:rPr lang="en-US" altLang="ja-JP" sz="1100" dirty="0" smtClean="0"/>
              <a:t>curl -OL https</a:t>
            </a:r>
            <a:r>
              <a:rPr lang="en-US" altLang="ja-JP" sz="1100" dirty="0"/>
              <a:t>://github.com/exastro-suite/it-automation/releases/download/v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r>
              <a:rPr lang="en-US" altLang="ja-JP" dirty="0" smtClean="0"/>
              <a:t/>
            </a:r>
            <a:br>
              <a:rPr lang="en-US" altLang="ja-JP" dirty="0" smtClean="0"/>
            </a:br>
            <a:r>
              <a:rPr lang="en-US" altLang="ja-JP" dirty="0" smtClean="0"/>
              <a:t/>
            </a:r>
            <a:br>
              <a:rPr lang="en-US" altLang="ja-JP" dirty="0" smtClean="0"/>
            </a:br>
            <a:r>
              <a:rPr lang="en-US" altLang="ja-JP" dirty="0" smtClean="0"/>
              <a:t>※</a:t>
            </a:r>
            <a:r>
              <a:rPr lang="en-US" altLang="ja-JP" dirty="0"/>
              <a:t> curl</a:t>
            </a:r>
            <a:r>
              <a:rPr lang="ja-JP" altLang="en-US" dirty="0" smtClean="0"/>
              <a:t>コマンドは事前にインストールしてください。</a:t>
            </a:r>
            <a:endParaRPr lang="en-US" altLang="ja-JP" dirty="0"/>
          </a:p>
          <a:p>
            <a:pPr marL="180000" lvl="1" indent="0">
              <a:buNone/>
            </a:pPr>
            <a:r>
              <a:rPr lang="ja-JP" altLang="en-US" dirty="0"/>
              <a:t>　</a:t>
            </a:r>
            <a:r>
              <a:rPr lang="en-US" altLang="ja-JP" dirty="0" smtClean="0"/>
              <a:t>※</a:t>
            </a:r>
            <a:r>
              <a:rPr lang="ja-JP" altLang="en-US" dirty="0" smtClean="0">
                <a:solidFill>
                  <a:srgbClr val="FF0000"/>
                </a:solidFill>
              </a:rPr>
              <a:t>バージョン</a:t>
            </a:r>
            <a:r>
              <a:rPr lang="en-US" altLang="ja-JP" dirty="0" smtClean="0">
                <a:solidFill>
                  <a:srgbClr val="FF0000"/>
                </a:solidFill>
              </a:rPr>
              <a:t>(x.x.x)</a:t>
            </a:r>
            <a:r>
              <a:rPr lang="ja-JP" altLang="en-US" dirty="0" smtClean="0">
                <a:solidFill>
                  <a:srgbClr val="FF0000"/>
                </a:solidFill>
              </a:rPr>
              <a:t>は適宜変更してください。</a:t>
            </a:r>
            <a:r>
              <a:rPr lang="en-US" altLang="ja-JP" dirty="0" smtClean="0"/>
              <a:t/>
            </a:r>
            <a:br>
              <a:rPr lang="en-US" altLang="ja-JP" dirty="0" smtClean="0"/>
            </a:br>
            <a:endParaRPr lang="en-US" altLang="ja-JP" dirty="0" smtClean="0"/>
          </a:p>
          <a:p>
            <a:r>
              <a:rPr lang="ja-JP" altLang="en-US" dirty="0" smtClean="0"/>
              <a:t>資材の展開</a:t>
            </a:r>
            <a:endParaRPr lang="en-US" altLang="ja-JP" dirty="0" smtClean="0"/>
          </a:p>
          <a:p>
            <a:pPr lvl="1"/>
            <a:r>
              <a:rPr lang="en-US" altLang="ja-JP" dirty="0" smtClean="0"/>
              <a:t>.tar.gz</a:t>
            </a:r>
            <a:r>
              <a:rPr lang="ja-JP" altLang="en-US" dirty="0" smtClean="0"/>
              <a:t>ファイルを解凍します。</a:t>
            </a:r>
            <a:r>
              <a:rPr lang="en-US" altLang="ja-JP" dirty="0" smtClean="0"/>
              <a:t/>
            </a:r>
            <a:br>
              <a:rPr lang="en-US" altLang="ja-JP" dirty="0" smtClean="0"/>
            </a:br>
            <a:r>
              <a:rPr lang="en-US" altLang="ja-JP" dirty="0"/>
              <a:t/>
            </a:r>
            <a:br>
              <a:rPr lang="en-US" altLang="ja-JP" dirty="0"/>
            </a:br>
            <a:r>
              <a:rPr lang="en-US" altLang="ja-JP" sz="1400" dirty="0"/>
              <a:t>#</a:t>
            </a:r>
            <a:r>
              <a:rPr lang="en-US" altLang="ja-JP" sz="1400" dirty="0" smtClean="0"/>
              <a:t> </a:t>
            </a:r>
            <a:r>
              <a:rPr lang="en-US" altLang="ja-JP" sz="1400" dirty="0"/>
              <a:t>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smtClean="0"/>
          </a:p>
          <a:p>
            <a:r>
              <a:rPr lang="ja-JP" altLang="en-US" dirty="0" smtClean="0"/>
              <a:t>ディレクトリ移動</a:t>
            </a:r>
            <a:endParaRPr lang="en-US" altLang="ja-JP" dirty="0"/>
          </a:p>
          <a:p>
            <a:pPr lvl="1"/>
            <a:r>
              <a:rPr lang="ja-JP" altLang="en-US" dirty="0"/>
              <a:t>環境構築を設定を</a:t>
            </a:r>
            <a:r>
              <a:rPr lang="ja-JP" altLang="en-US" dirty="0" smtClean="0"/>
              <a:t>行うアンサーファイルとシェルのあるディレクトリに移動します。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cd it-automation-</a:t>
            </a:r>
            <a:r>
              <a:rPr lang="en-US" altLang="ja-JP" sz="1400" dirty="0" err="1" smtClean="0">
                <a:solidFill>
                  <a:srgbClr val="FF0000"/>
                </a:solidFill>
              </a:rPr>
              <a:t>x.x.x</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2/9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a:t>
            </a:r>
            <a:r>
              <a:rPr lang="en-US" altLang="ja-JP" kern="100" dirty="0" smtClean="0"/>
              <a:t>ita</a:t>
            </a:r>
            <a:r>
              <a:rPr lang="en-US" altLang="ja-JP" dirty="0" smtClean="0"/>
              <a:t>_answers.txt</a:t>
            </a:r>
            <a:r>
              <a:rPr lang="en-US" altLang="ja-JP" dirty="0"/>
              <a:t>)</a:t>
            </a:r>
            <a:r>
              <a:rPr lang="ja-JP" altLang="en-US" dirty="0"/>
              <a:t>を</a:t>
            </a:r>
            <a:r>
              <a:rPr lang="ja-JP" altLang="en-US" dirty="0" smtClean="0"/>
              <a:t>編集</a:t>
            </a:r>
            <a:endParaRPr lang="en-US" altLang="ja-JP" dirty="0" smtClean="0"/>
          </a:p>
          <a:p>
            <a:pPr lvl="1"/>
            <a:r>
              <a:rPr lang="en-US" altLang="ja-JP" dirty="0" smtClean="0"/>
              <a:t>ITA</a:t>
            </a:r>
            <a:r>
              <a:rPr lang="ja-JP" altLang="en-US" dirty="0" smtClean="0"/>
              <a:t>の</a:t>
            </a:r>
            <a:r>
              <a:rPr lang="ja-JP" altLang="en-US" dirty="0"/>
              <a:t>インストール設定を行うアンサーファイルを事前に作成してください</a:t>
            </a:r>
            <a:r>
              <a:rPr lang="ja-JP" altLang="en-US" dirty="0" smtClean="0"/>
              <a:t>。</a:t>
            </a:r>
            <a:endParaRPr lang="en-US" altLang="ja-JP" dirty="0" smtClean="0"/>
          </a:p>
          <a:p>
            <a:pPr lvl="1"/>
            <a:r>
              <a:rPr lang="ja-JP" altLang="en-US" dirty="0" smtClean="0"/>
              <a:t>オンラインインストールを行う場合は「</a:t>
            </a:r>
            <a:r>
              <a:rPr lang="en-US" altLang="ja-JP" kern="100" dirty="0" err="1" smtClean="0"/>
              <a:t>install_mode</a:t>
            </a:r>
            <a:r>
              <a:rPr lang="ja-JP" altLang="en-US" kern="100" dirty="0" smtClean="0"/>
              <a:t>」</a:t>
            </a:r>
            <a:r>
              <a:rPr lang="ja-JP" altLang="en-US" dirty="0" smtClean="0"/>
              <a:t>の設定値を「</a:t>
            </a:r>
            <a:r>
              <a:rPr lang="en-US" altLang="ja-JP" kern="100" dirty="0" err="1" smtClean="0"/>
              <a:t>Install_Online</a:t>
            </a:r>
            <a:r>
              <a:rPr lang="ja-JP" altLang="en-US" kern="100" dirty="0" smtClean="0"/>
              <a:t>」</a:t>
            </a:r>
            <a:r>
              <a:rPr lang="ja-JP" altLang="en-US" dirty="0" smtClean="0"/>
              <a:t>にしてください。</a:t>
            </a:r>
            <a:endParaRPr lang="en-US" altLang="ja-JP" dirty="0" smtClean="0"/>
          </a:p>
          <a:p>
            <a:pPr lvl="2"/>
            <a:r>
              <a:rPr lang="ja-JP" altLang="en-US" dirty="0" smtClean="0"/>
              <a:t>アンサーファイル（</a:t>
            </a:r>
            <a:r>
              <a:rPr lang="en-US" altLang="ja-JP" dirty="0" smtClean="0"/>
              <a:t>ita_answers.txt</a:t>
            </a:r>
            <a:r>
              <a:rPr lang="ja-JP" altLang="en-US" dirty="0" smtClean="0"/>
              <a:t>）の項目一覧（</a:t>
            </a:r>
            <a:r>
              <a:rPr lang="en-US" altLang="ja-JP" dirty="0" smtClean="0"/>
              <a:t>1/2</a:t>
            </a:r>
            <a:r>
              <a:rPr lang="ja-JP" altLang="en-US" dirty="0" smtClean="0"/>
              <a:t>）</a:t>
            </a: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778377685"/>
              </p:ext>
            </p:extLst>
          </p:nvPr>
        </p:nvGraphicFramePr>
        <p:xfrm>
          <a:off x="611450" y="2318880"/>
          <a:ext cx="8281151" cy="3905992"/>
        </p:xfrm>
        <a:graphic>
          <a:graphicData uri="http://schemas.openxmlformats.org/drawingml/2006/table">
            <a:tbl>
              <a:tblPr firstRow="1" firstCol="1" bandRow="1">
                <a:tableStyleId>{5C22544A-7EE6-4342-B048-85BDC9FD1C3A}</a:tableStyleId>
              </a:tblPr>
              <a:tblGrid>
                <a:gridCol w="1840987">
                  <a:extLst>
                    <a:ext uri="{9D8B030D-6E8A-4147-A177-3AD203B41FA5}">
                      <a16:colId xmlns:a16="http://schemas.microsoft.com/office/drawing/2014/main" val="20000"/>
                    </a:ext>
                  </a:extLst>
                </a:gridCol>
                <a:gridCol w="699397">
                  <a:extLst>
                    <a:ext uri="{9D8B030D-6E8A-4147-A177-3AD203B41FA5}">
                      <a16:colId xmlns:a16="http://schemas.microsoft.com/office/drawing/2014/main" val="656937097"/>
                    </a:ext>
                  </a:extLst>
                </a:gridCol>
                <a:gridCol w="1091700">
                  <a:extLst>
                    <a:ext uri="{9D8B030D-6E8A-4147-A177-3AD203B41FA5}">
                      <a16:colId xmlns:a16="http://schemas.microsoft.com/office/drawing/2014/main" val="20002"/>
                    </a:ext>
                  </a:extLst>
                </a:gridCol>
                <a:gridCol w="4649067">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Install</a:t>
                      </a:r>
                      <a:r>
                        <a:rPr lang="en-US" altLang="ja-JP" sz="1000" kern="100" dirty="0" err="1" smtClean="0">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a:t>
                      </a:r>
                      <a:r>
                        <a:rPr lang="ja-JP" sz="1000" kern="100" dirty="0" smtClean="0">
                          <a:effectLst/>
                        </a:rPr>
                        <a:t>設定</a:t>
                      </a:r>
                      <a:endParaRPr lang="en-US" altLang="ja-JP" sz="10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Install_Online</a:t>
                      </a:r>
                      <a:r>
                        <a:rPr lang="ja-JP" altLang="en-US" sz="800" kern="100" dirty="0" smtClean="0">
                          <a:effectLst/>
                        </a:rPr>
                        <a:t>：オンラインインストール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Install_Offline</a:t>
                      </a:r>
                      <a:r>
                        <a:rPr lang="ja-JP" altLang="en-US" sz="800" kern="100" dirty="0" smtClean="0">
                          <a:effectLst/>
                        </a:rPr>
                        <a:t>：オフラインインストール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Gather_Library</a:t>
                      </a:r>
                      <a:r>
                        <a:rPr lang="ja-JP" altLang="en-US" sz="800" kern="100" dirty="0" smtClean="0">
                          <a:effectLst/>
                        </a:rPr>
                        <a:t>：ライブラリ収集</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Install_ITA</a:t>
                      </a:r>
                      <a:r>
                        <a:rPr lang="ja-JP" altLang="en-US" sz="800" kern="100" dirty="0" smtClean="0">
                          <a:effectLst/>
                        </a:rPr>
                        <a:t>：</a:t>
                      </a:r>
                      <a:r>
                        <a:rPr lang="en-US" altLang="ja-JP" sz="800" kern="100" dirty="0" smtClean="0">
                          <a:effectLst/>
                        </a:rPr>
                        <a:t>ITA</a:t>
                      </a:r>
                      <a:r>
                        <a:rPr lang="ja-JP" altLang="en-US" sz="800" kern="100" dirty="0" smtClean="0">
                          <a:effectLst/>
                        </a:rPr>
                        <a:t>本体のインストール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Versionup_All</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本体のバージョンアップ（ライブラリのインストールあり）</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Versionup_ITA</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本体のバージョンアップ（ライブラリのインストールなし）</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smtClean="0">
                          <a:effectLst/>
                        </a:rPr>
                        <a:t>Uninstall</a:t>
                      </a:r>
                      <a:r>
                        <a:rPr lang="ja-JP" altLang="en-US" sz="800" kern="100" dirty="0" smtClean="0">
                          <a:effectLst/>
                        </a:rPr>
                        <a:t>：</a:t>
                      </a:r>
                      <a:r>
                        <a:rPr lang="en-US" altLang="ja-JP" sz="800" kern="100" dirty="0" smtClean="0">
                          <a:effectLst/>
                        </a:rPr>
                        <a:t>ITA</a:t>
                      </a:r>
                      <a:r>
                        <a:rPr lang="ja-JP" altLang="en-US" sz="800" kern="100" dirty="0" smtClean="0">
                          <a:effectLst/>
                        </a:rPr>
                        <a:t>本体のアンインストール</a:t>
                      </a:r>
                      <a:endParaRPr lang="en-US" altLang="ja-JP" sz="800" kern="100" dirty="0" smtClean="0">
                        <a:effectLst/>
                      </a:endParaRPr>
                    </a:p>
                    <a:p>
                      <a:pPr algn="just">
                        <a:lnSpc>
                          <a:spcPct val="100000"/>
                        </a:lnSpc>
                        <a:spcAft>
                          <a:spcPts val="0"/>
                        </a:spcAft>
                      </a:pPr>
                      <a:r>
                        <a:rPr lang="ja-JP" altLang="en-US" sz="800" kern="100" dirty="0" smtClean="0">
                          <a:solidFill>
                            <a:srgbClr val="FF0000"/>
                          </a:solidFill>
                          <a:effectLst/>
                        </a:rPr>
                        <a:t> </a:t>
                      </a:r>
                      <a:r>
                        <a:rPr lang="en-US" altLang="ja-JP" sz="900" kern="100" dirty="0" smtClean="0">
                          <a:solidFill>
                            <a:srgbClr val="FF0000"/>
                          </a:solidFill>
                          <a:effectLst/>
                        </a:rPr>
                        <a:t>※</a:t>
                      </a:r>
                      <a:r>
                        <a:rPr lang="ja-JP" altLang="en-US" sz="900" kern="100" dirty="0" smtClean="0">
                          <a:solidFill>
                            <a:srgbClr val="FF0000"/>
                          </a:solidFill>
                          <a:effectLst/>
                        </a:rPr>
                        <a:t>詳細は</a:t>
                      </a:r>
                      <a:r>
                        <a:rPr lang="ja-JP" altLang="en-US" sz="900" dirty="0" smtClean="0">
                          <a:solidFill>
                            <a:srgbClr val="FF0000"/>
                          </a:solidFill>
                        </a:rPr>
                        <a:t>参考</a:t>
                      </a:r>
                      <a:r>
                        <a:rPr lang="ja-JP" altLang="en-US" sz="900" kern="100" dirty="0" smtClean="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smtClean="0">
                          <a:effectLst/>
                        </a:rPr>
                        <a:t>インストールディレクトリ</a:t>
                      </a:r>
                    </a:p>
                    <a:p>
                      <a:pPr algn="just">
                        <a:lnSpc>
                          <a:spcPct val="100000"/>
                        </a:lnSpc>
                        <a:spcAft>
                          <a:spcPts val="0"/>
                        </a:spcAft>
                      </a:pPr>
                      <a:r>
                        <a:rPr lang="en-US" sz="1000" kern="100" dirty="0" smtClean="0">
                          <a:effectLst/>
                        </a:rPr>
                        <a:t>ITA</a:t>
                      </a:r>
                      <a:r>
                        <a:rPr lang="ja-JP" sz="1000" kern="100" dirty="0" smtClean="0">
                          <a:effectLst/>
                        </a:rPr>
                        <a:t>をインストールするディレクトリを絶対パスで指定してください。</a:t>
                      </a:r>
                      <a:endParaRPr lang="en-US" altLang="ja-JP" sz="1000" kern="100" dirty="0" smtClean="0">
                        <a:effectLst/>
                      </a:endParaRPr>
                    </a:p>
                    <a:p>
                      <a:pPr algn="just">
                        <a:lnSpc>
                          <a:spcPct val="100000"/>
                        </a:lnSpc>
                        <a:spcAft>
                          <a:spcPts val="0"/>
                        </a:spcAft>
                      </a:pPr>
                      <a:r>
                        <a:rPr lang="ja-JP" altLang="en-US" sz="1000" kern="100" dirty="0" smtClean="0">
                          <a:effectLst/>
                        </a:rPr>
                        <a:t>全ユーザーが参照可能なディレクトリを指定してください。</a:t>
                      </a:r>
                      <a:endParaRPr lang="ja-JP" sz="1000" kern="100" dirty="0" smtClean="0">
                        <a:effectLst/>
                      </a:endParaRPr>
                    </a:p>
                    <a:p>
                      <a:pPr algn="just">
                        <a:lnSpc>
                          <a:spcPct val="100000"/>
                        </a:lnSpc>
                        <a:spcAft>
                          <a:spcPts val="0"/>
                        </a:spcAft>
                      </a:pPr>
                      <a:r>
                        <a:rPr lang="ja-JP" sz="1000" kern="100" dirty="0" smtClean="0">
                          <a:effectLst/>
                        </a:rPr>
                        <a:t>ディレクトリが無い場合作成されます。</a:t>
                      </a:r>
                      <a:endParaRPr lang="en-US" altLang="ja-JP" sz="1000" kern="100" dirty="0" smtClean="0">
                        <a:effectLst/>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※ITA</a:t>
                      </a:r>
                      <a:r>
                        <a:rPr lang="ja-JP" altLang="en-US" sz="1000" kern="100" dirty="0" smtClean="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smtClean="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smtClean="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画面</a:t>
                      </a:r>
                      <a:r>
                        <a:rPr lang="ja-JP" sz="1000" kern="100" dirty="0">
                          <a:effectLst/>
                        </a:rPr>
                        <a:t>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smtClean="0">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smtClean="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smtClean="0">
                          <a:effectLst/>
                        </a:rPr>
                        <a:t>ITA</a:t>
                      </a:r>
                      <a:r>
                        <a:rPr lang="ja-JP" altLang="en-US" sz="1000" kern="100" dirty="0" smtClean="0">
                          <a:effectLst/>
                        </a:rPr>
                        <a:t>サーバ</a:t>
                      </a:r>
                      <a:r>
                        <a:rPr lang="ja-JP" sz="1000" kern="100" dirty="0" smtClean="0">
                          <a:effectLst/>
                        </a:rPr>
                        <a:t>の</a:t>
                      </a:r>
                      <a:r>
                        <a:rPr lang="en-US" sz="1000" kern="100" dirty="0" smtClean="0">
                          <a:effectLst/>
                        </a:rPr>
                        <a:t>OS</a:t>
                      </a:r>
                      <a:r>
                        <a:rPr lang="ja-JP" altLang="en-US" sz="1000" kern="100" dirty="0" smtClean="0">
                          <a:effectLst/>
                        </a:rPr>
                        <a:t> </a:t>
                      </a:r>
                      <a:r>
                        <a:rPr lang="en-US" altLang="ja-JP" sz="800" kern="100" dirty="0" smtClean="0">
                          <a:effectLst/>
                        </a:rPr>
                        <a:t>("CentOS7","CentOS8","RHEL7","RHEL8“)</a:t>
                      </a:r>
                      <a:endParaRPr lang="en-US"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※CentOS Stream8</a:t>
                      </a:r>
                      <a:r>
                        <a:rPr lang="ja-JP" altLang="en-US" sz="1000" kern="100" dirty="0" smtClean="0">
                          <a:solidFill>
                            <a:srgbClr val="FF0000"/>
                          </a:solidFill>
                          <a:effectLst/>
                          <a:latin typeface="+mn-ea"/>
                          <a:ea typeface="+mn-ea"/>
                          <a:cs typeface="Times New Roman" panose="02020603050405020304" pitchFamily="18" charset="0"/>
                        </a:rPr>
                        <a:t>の場合は、</a:t>
                      </a:r>
                      <a:r>
                        <a:rPr lang="en-US" altLang="ja-JP" sz="1000" kern="100" dirty="0" smtClean="0">
                          <a:solidFill>
                            <a:srgbClr val="FF0000"/>
                          </a:solidFill>
                          <a:effectLst/>
                          <a:latin typeface="+mn-ea"/>
                          <a:ea typeface="+mn-ea"/>
                          <a:cs typeface="Times New Roman" panose="02020603050405020304" pitchFamily="18" charset="0"/>
                        </a:rPr>
                        <a:t>CentOS8</a:t>
                      </a:r>
                      <a:r>
                        <a:rPr lang="ja-JP" altLang="en-US" sz="1000" kern="100" dirty="0" smtClean="0">
                          <a:solidFill>
                            <a:srgbClr val="FF0000"/>
                          </a:solidFill>
                          <a:effectLst/>
                          <a:latin typeface="+mn-ea"/>
                          <a:ea typeface="+mn-ea"/>
                          <a:cs typeface="Times New Roman" panose="02020603050405020304" pitchFamily="18" charset="0"/>
                        </a:rPr>
                        <a:t>を指定してください。</a:t>
                      </a:r>
                      <a:endParaRPr lang="ja-JP" altLang="ja-JP" sz="1000" kern="100" dirty="0" smtClean="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en-US" altLang="ja-JP" sz="1000" kern="100" dirty="0" err="1" smtClean="0">
                          <a:solidFill>
                            <a:schemeClr val="tx1"/>
                          </a:solidFill>
                          <a:effectLst/>
                          <a:latin typeface="+mn-ea"/>
                          <a:ea typeface="+mn-ea"/>
                          <a:cs typeface="Times New Roman" panose="02020603050405020304" pitchFamily="18" charset="0"/>
                        </a:rPr>
                        <a:t>MariaDB</a:t>
                      </a:r>
                      <a:r>
                        <a:rPr lang="ja-JP" altLang="en-US" sz="1000" kern="100" dirty="0" smtClean="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smtClean="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smtClean="0">
                          <a:solidFill>
                            <a:schemeClr val="tx1"/>
                          </a:solidFill>
                          <a:effectLst/>
                          <a:latin typeface="+mn-ea"/>
                          <a:ea typeface="+mn-ea"/>
                          <a:cs typeface="Times New Roman" panose="02020603050405020304" pitchFamily="18" charset="0"/>
                        </a:rPr>
                        <a:t>yes</a:t>
                      </a:r>
                      <a:r>
                        <a:rPr lang="ja-JP" altLang="en-US" sz="1000" kern="100" dirty="0" smtClean="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smtClean="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smtClean="0">
                          <a:solidFill>
                            <a:schemeClr val="tx1"/>
                          </a:solidFill>
                          <a:effectLst/>
                          <a:latin typeface="+mn-ea"/>
                          <a:ea typeface="+mn-ea"/>
                          <a:cs typeface="Times New Roman" panose="02020603050405020304" pitchFamily="18" charset="0"/>
                        </a:rPr>
                        <a:t>no</a:t>
                      </a:r>
                      <a:r>
                        <a:rPr lang="ja-JP" altLang="en-US" sz="1000" kern="100" dirty="0" smtClean="0">
                          <a:solidFill>
                            <a:schemeClr val="tx1"/>
                          </a:solidFill>
                          <a:effectLst/>
                          <a:latin typeface="+mn-ea"/>
                          <a:ea typeface="+mn-ea"/>
                          <a:cs typeface="Times New Roman" panose="02020603050405020304" pitchFamily="18" charset="0"/>
                        </a:rPr>
                        <a:t>：</a:t>
                      </a:r>
                      <a:r>
                        <a:rPr lang="en-US" altLang="ja-JP" sz="1000" kern="100" dirty="0" err="1" smtClean="0">
                          <a:solidFill>
                            <a:schemeClr val="tx1"/>
                          </a:solidFill>
                          <a:effectLst/>
                          <a:latin typeface="+mn-ea"/>
                          <a:ea typeface="+mn-ea"/>
                          <a:cs typeface="Times New Roman" panose="02020603050405020304" pitchFamily="18" charset="0"/>
                        </a:rPr>
                        <a:t>MariaDB</a:t>
                      </a:r>
                      <a:r>
                        <a:rPr lang="ja-JP" altLang="en-US" sz="1000" kern="100" dirty="0" smtClean="0">
                          <a:solidFill>
                            <a:schemeClr val="tx1"/>
                          </a:solidFill>
                          <a:effectLst/>
                          <a:latin typeface="+mn-ea"/>
                          <a:ea typeface="+mn-ea"/>
                          <a:cs typeface="Times New Roman" panose="02020603050405020304" pitchFamily="18" charset="0"/>
                        </a:rPr>
                        <a:t>の公式リポジトリ</a:t>
                      </a:r>
                      <a:r>
                        <a:rPr lang="en-US" altLang="ja-JP" sz="1000" kern="100" dirty="0" smtClean="0">
                          <a:solidFill>
                            <a:schemeClr val="tx1"/>
                          </a:solidFill>
                          <a:effectLst/>
                          <a:latin typeface="+mn-ea"/>
                          <a:ea typeface="+mn-ea"/>
                          <a:cs typeface="Times New Roman" panose="02020603050405020304" pitchFamily="18" charset="0"/>
                        </a:rPr>
                        <a:t>(</a:t>
                      </a:r>
                      <a:r>
                        <a:rPr lang="en-US" altLang="ja-JP" sz="1000" kern="100" dirty="0" smtClean="0">
                          <a:solidFill>
                            <a:schemeClr val="tx1"/>
                          </a:solidFill>
                          <a:effectLst/>
                          <a:latin typeface="+mn-ea"/>
                          <a:ea typeface="+mn-ea"/>
                          <a:cs typeface="Times New Roman" panose="02020603050405020304" pitchFamily="18" charset="0"/>
                          <a:hlinkClick r:id="rId2"/>
                        </a:rPr>
                        <a:t>https://mariadb.org/</a:t>
                      </a:r>
                      <a:r>
                        <a:rPr lang="en-US" altLang="ja-JP" sz="1000" kern="100" dirty="0" smtClean="0">
                          <a:solidFill>
                            <a:schemeClr val="tx1"/>
                          </a:solidFill>
                          <a:effectLst/>
                          <a:latin typeface="+mn-ea"/>
                          <a:ea typeface="+mn-ea"/>
                          <a:cs typeface="Times New Roman" panose="02020603050405020304" pitchFamily="18" charset="0"/>
                        </a:rPr>
                        <a:t>)</a:t>
                      </a:r>
                      <a:r>
                        <a:rPr lang="ja-JP" altLang="en-US" sz="1000" kern="100" dirty="0" smtClean="0">
                          <a:solidFill>
                            <a:schemeClr val="tx1"/>
                          </a:solidFill>
                          <a:effectLst/>
                          <a:latin typeface="+mn-ea"/>
                          <a:ea typeface="+mn-ea"/>
                          <a:cs typeface="Times New Roman" panose="02020603050405020304" pitchFamily="18" charset="0"/>
                        </a:rPr>
                        <a:t>からインストール</a:t>
                      </a:r>
                      <a:endParaRPr lang="en-US" altLang="ja-JP" sz="1000" kern="100" dirty="0" smtClean="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smtClean="0">
                          <a:solidFill>
                            <a:schemeClr val="tx1"/>
                          </a:solidFill>
                          <a:effectLst/>
                          <a:latin typeface="+mn-ea"/>
                          <a:ea typeface="+mn-ea"/>
                          <a:cs typeface="Times New Roman" panose="02020603050405020304" pitchFamily="18" charset="0"/>
                        </a:rPr>
                        <a:t>※</a:t>
                      </a:r>
                      <a:r>
                        <a:rPr lang="en-US" altLang="ja-JP" sz="1000" kern="100" dirty="0" err="1" smtClean="0">
                          <a:solidFill>
                            <a:schemeClr val="tx1"/>
                          </a:solidFill>
                          <a:effectLst/>
                          <a:latin typeface="+mn-ea"/>
                          <a:ea typeface="+mn-ea"/>
                          <a:cs typeface="Times New Roman" panose="02020603050405020304" pitchFamily="18" charset="0"/>
                        </a:rPr>
                        <a:t>linux_os</a:t>
                      </a:r>
                      <a:r>
                        <a:rPr lang="ja-JP" altLang="en-US" sz="1000" kern="100" dirty="0" smtClean="0">
                          <a:solidFill>
                            <a:schemeClr val="tx1"/>
                          </a:solidFill>
                          <a:effectLst/>
                          <a:latin typeface="+mn-ea"/>
                          <a:ea typeface="+mn-ea"/>
                          <a:cs typeface="Times New Roman" panose="02020603050405020304" pitchFamily="18" charset="0"/>
                        </a:rPr>
                        <a:t>が</a:t>
                      </a:r>
                      <a:r>
                        <a:rPr lang="en-US" altLang="ja-JP" sz="1000" kern="100" dirty="0" smtClean="0">
                          <a:solidFill>
                            <a:schemeClr val="tx1"/>
                          </a:solidFill>
                          <a:effectLst/>
                          <a:latin typeface="+mn-ea"/>
                          <a:ea typeface="+mn-ea"/>
                          <a:cs typeface="Times New Roman" panose="02020603050405020304" pitchFamily="18" charset="0"/>
                        </a:rPr>
                        <a:t>CentOS7</a:t>
                      </a:r>
                      <a:r>
                        <a:rPr lang="ja-JP" altLang="en-US" sz="1000" kern="100" dirty="0" smtClean="0">
                          <a:solidFill>
                            <a:schemeClr val="tx1"/>
                          </a:solidFill>
                          <a:effectLst/>
                          <a:latin typeface="+mn-ea"/>
                          <a:ea typeface="+mn-ea"/>
                          <a:cs typeface="Times New Roman" panose="02020603050405020304" pitchFamily="18" charset="0"/>
                        </a:rPr>
                        <a:t>または</a:t>
                      </a:r>
                      <a:r>
                        <a:rPr lang="en-US" altLang="ja-JP" sz="1000" kern="100" dirty="0" smtClean="0">
                          <a:solidFill>
                            <a:schemeClr val="tx1"/>
                          </a:solidFill>
                          <a:effectLst/>
                          <a:latin typeface="+mn-ea"/>
                          <a:ea typeface="+mn-ea"/>
                          <a:cs typeface="Times New Roman" panose="02020603050405020304" pitchFamily="18" charset="0"/>
                        </a:rPr>
                        <a:t>RHEL7</a:t>
                      </a:r>
                      <a:r>
                        <a:rPr lang="ja-JP" altLang="en-US" sz="1000" kern="100" dirty="0" smtClean="0">
                          <a:solidFill>
                            <a:schemeClr val="tx1"/>
                          </a:solidFill>
                          <a:effectLst/>
                          <a:latin typeface="+mn-ea"/>
                          <a:ea typeface="+mn-ea"/>
                          <a:cs typeface="Times New Roman" panose="02020603050405020304" pitchFamily="18" charset="0"/>
                        </a:rPr>
                        <a:t>の場合、本設定に関わらず</a:t>
                      </a:r>
                      <a:r>
                        <a:rPr lang="en-US" altLang="ja-JP" sz="1000" kern="100" dirty="0" err="1" smtClean="0">
                          <a:solidFill>
                            <a:schemeClr val="tx1"/>
                          </a:solidFill>
                          <a:effectLst/>
                          <a:latin typeface="+mn-ea"/>
                          <a:ea typeface="+mn-ea"/>
                          <a:cs typeface="Times New Roman" panose="02020603050405020304" pitchFamily="18" charset="0"/>
                        </a:rPr>
                        <a:t>MariaDB</a:t>
                      </a:r>
                      <a:r>
                        <a:rPr lang="ja-JP" altLang="en-US" sz="1000" kern="100" dirty="0" smtClean="0">
                          <a:solidFill>
                            <a:schemeClr val="tx1"/>
                          </a:solidFill>
                          <a:effectLst/>
                          <a:latin typeface="+mn-ea"/>
                          <a:ea typeface="+mn-ea"/>
                          <a:cs typeface="Times New Roman" panose="02020603050405020304" pitchFamily="18" charset="0"/>
                        </a:rPr>
                        <a:t>の公式リポジトリ</a:t>
                      </a:r>
                      <a:r>
                        <a:rPr lang="en-US" altLang="ja-JP" sz="1000" kern="100" dirty="0" smtClean="0">
                          <a:solidFill>
                            <a:schemeClr val="tx1"/>
                          </a:solidFill>
                          <a:effectLst/>
                          <a:latin typeface="+mn-ea"/>
                          <a:ea typeface="+mn-ea"/>
                          <a:cs typeface="Times New Roman" panose="02020603050405020304" pitchFamily="18" charset="0"/>
                        </a:rPr>
                        <a:t>(</a:t>
                      </a:r>
                      <a:r>
                        <a:rPr lang="en-US" altLang="ja-JP" sz="1000" kern="100" dirty="0" smtClean="0">
                          <a:solidFill>
                            <a:schemeClr val="tx1"/>
                          </a:solidFill>
                          <a:effectLst/>
                          <a:latin typeface="+mn-ea"/>
                          <a:ea typeface="+mn-ea"/>
                          <a:cs typeface="Times New Roman" panose="02020603050405020304" pitchFamily="18" charset="0"/>
                          <a:hlinkClick r:id="rId2"/>
                        </a:rPr>
                        <a:t>https://mariadb.org/</a:t>
                      </a:r>
                      <a:r>
                        <a:rPr lang="en-US" altLang="ja-JP" sz="1000" kern="100" dirty="0" smtClean="0">
                          <a:solidFill>
                            <a:schemeClr val="tx1"/>
                          </a:solidFill>
                          <a:effectLst/>
                          <a:latin typeface="+mn-ea"/>
                          <a:ea typeface="+mn-ea"/>
                          <a:cs typeface="Times New Roman" panose="02020603050405020304" pitchFamily="18" charset="0"/>
                        </a:rPr>
                        <a:t>)</a:t>
                      </a:r>
                      <a:r>
                        <a:rPr lang="ja-JP" altLang="en-US" sz="1000" kern="100" dirty="0" smtClean="0">
                          <a:solidFill>
                            <a:schemeClr val="tx1"/>
                          </a:solidFill>
                          <a:effectLst/>
                          <a:latin typeface="+mn-ea"/>
                          <a:ea typeface="+mn-ea"/>
                          <a:cs typeface="Times New Roman" panose="02020603050405020304" pitchFamily="18" charset="0"/>
                        </a:rPr>
                        <a:t>からインストールされます。</a:t>
                      </a:r>
                      <a:endParaRPr lang="ja-JP" altLang="ja-JP" sz="1000" kern="100" dirty="0" smtClean="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788824902"/>
                  </a:ext>
                </a:extLst>
              </a:tr>
            </a:tbl>
          </a:graphicData>
        </a:graphic>
      </p:graphicFrame>
    </p:spTree>
    <p:extLst>
      <p:ext uri="{BB962C8B-B14F-4D97-AF65-F5344CB8AC3E}">
        <p14:creationId xmlns:p14="http://schemas.microsoft.com/office/powerpoint/2010/main" val="136299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3.8</a:t>
            </a:r>
            <a:r>
              <a:rPr lang="ja-JP" altLang="en-US" dirty="0"/>
              <a:t>　環境構築</a:t>
            </a:r>
            <a:r>
              <a:rPr lang="ja-JP" altLang="en-US" dirty="0" smtClean="0"/>
              <a:t>（</a:t>
            </a:r>
            <a:r>
              <a:rPr lang="en-US" altLang="ja-JP" dirty="0" smtClean="0"/>
              <a:t>3/9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a:t>
            </a:r>
            <a:r>
              <a:rPr lang="en-US" altLang="ja-JP" dirty="0" err="1" smtClean="0"/>
              <a:t>ita_base</a:t>
            </a:r>
            <a:r>
              <a:rPr lang="ja-JP" altLang="en-US" dirty="0" smtClean="0"/>
              <a:t>」から「</a:t>
            </a:r>
            <a:r>
              <a:rPr lang="en-US" altLang="ja-JP" kern="100" dirty="0" err="1" smtClean="0">
                <a:latin typeface="+mn-ea"/>
                <a:cs typeface="Times New Roman" panose="02020603050405020304" pitchFamily="18" charset="0"/>
              </a:rPr>
              <a:t>cicd_for_iac</a:t>
            </a:r>
            <a:r>
              <a:rPr lang="ja-JP" altLang="en-US" dirty="0" smtClean="0"/>
              <a:t>」までの項目は</a:t>
            </a:r>
            <a:r>
              <a:rPr lang="en-US" altLang="ja-JP" dirty="0" smtClean="0"/>
              <a:t>ITA</a:t>
            </a:r>
            <a:r>
              <a:rPr lang="ja-JP" altLang="en-US" dirty="0" smtClean="0"/>
              <a:t>本体や機能、連携ドライバのインストール設定の項目です。インストールする場合は設定値を「</a:t>
            </a:r>
            <a:r>
              <a:rPr lang="en-US" altLang="ja-JP" dirty="0" smtClean="0"/>
              <a:t>yes</a:t>
            </a:r>
            <a:r>
              <a:rPr lang="ja-JP" altLang="en-US" dirty="0" smtClean="0"/>
              <a:t>」、インストールしない場合は「</a:t>
            </a:r>
            <a:r>
              <a:rPr lang="en-US" altLang="ja-JP" dirty="0" smtClean="0"/>
              <a:t>no</a:t>
            </a:r>
            <a:r>
              <a:rPr lang="ja-JP" altLang="en-US" dirty="0" smtClean="0"/>
              <a:t>」としてください。</a:t>
            </a:r>
            <a:endParaRPr lang="en-US" altLang="ja-JP" dirty="0" smtClean="0"/>
          </a:p>
          <a:p>
            <a:pPr marL="180000" lvl="1" indent="0">
              <a:buNone/>
            </a:pPr>
            <a:endParaRPr lang="en-US" altLang="ja-JP" sz="800" kern="100" dirty="0" smtClean="0">
              <a:latin typeface="+mn-ea"/>
              <a:cs typeface="Times New Roman" panose="02020603050405020304" pitchFamily="18" charset="0"/>
            </a:endParaRPr>
          </a:p>
          <a:p>
            <a:pPr lvl="2"/>
            <a:r>
              <a:rPr lang="ja-JP" altLang="en-US" dirty="0" smtClean="0"/>
              <a:t>アンサーファイル（</a:t>
            </a:r>
            <a:r>
              <a:rPr lang="en-US" altLang="ja-JP" dirty="0" smtClean="0"/>
              <a:t>ita_answers.txt</a:t>
            </a:r>
            <a:r>
              <a:rPr lang="ja-JP" altLang="en-US" dirty="0" smtClean="0"/>
              <a:t>）の</a:t>
            </a:r>
            <a:r>
              <a:rPr lang="ja-JP" altLang="en-US" dirty="0"/>
              <a:t>項目一覧</a:t>
            </a:r>
            <a:r>
              <a:rPr lang="ja-JP" altLang="en-US" dirty="0" smtClean="0"/>
              <a:t>（</a:t>
            </a:r>
            <a:r>
              <a:rPr lang="en-US" altLang="ja-JP" dirty="0" smtClean="0"/>
              <a:t>2/2</a:t>
            </a:r>
            <a:r>
              <a:rPr lang="ja-JP" altLang="en-US" dirty="0"/>
              <a:t>）</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410508369"/>
              </p:ext>
            </p:extLst>
          </p:nvPr>
        </p:nvGraphicFramePr>
        <p:xfrm>
          <a:off x="539440" y="2074508"/>
          <a:ext cx="8424074" cy="4460761"/>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smtClean="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smtClean="0">
                          <a:effectLst/>
                        </a:rPr>
                        <a:t>MariaDB</a:t>
                      </a:r>
                      <a:r>
                        <a:rPr lang="ja-JP" sz="1000" kern="100" dirty="0" smtClean="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720236202"/>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smtClean="0"/>
                        <a:t>MariaDB</a:t>
                      </a:r>
                      <a:r>
                        <a:rPr lang="ja-JP" sz="1000" kern="100" dirty="0" smtClean="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122761527"/>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smtClean="0"/>
                        <a:t>MariaDB</a:t>
                      </a:r>
                      <a:r>
                        <a:rPr lang="ja-JP" sz="1000" kern="100" dirty="0" smtClean="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444216763"/>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smtClean="0"/>
                        <a:t>MariaDB</a:t>
                      </a:r>
                      <a:r>
                        <a:rPr lang="ja-JP" sz="1000" kern="100" dirty="0" smtClean="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3247355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smtClean="0">
                          <a:effectLst/>
                        </a:rPr>
                        <a:t>ITA</a:t>
                      </a:r>
                      <a:r>
                        <a:rPr lang="ja-JP" sz="1000" kern="100" dirty="0" smtClean="0">
                          <a:effectLst/>
                        </a:rPr>
                        <a:t>本体</a:t>
                      </a:r>
                      <a:r>
                        <a:rPr lang="ja-JP" sz="1000" kern="100" dirty="0">
                          <a:effectLst/>
                        </a:rPr>
                        <a:t>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smtClean="0">
                          <a:effectLst/>
                        </a:rPr>
                        <a:t>メニュー</a:t>
                      </a:r>
                      <a:r>
                        <a:rPr lang="ja-JP" sz="1000" kern="100" dirty="0" smtClean="0">
                          <a:effectLst/>
                        </a:rPr>
                        <a:t>作成</a:t>
                      </a:r>
                      <a:r>
                        <a:rPr lang="ja-JP" sz="1000" kern="100" dirty="0">
                          <a:effectLst/>
                        </a:rPr>
                        <a:t>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smtClean="0">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smtClean="0">
                          <a:effectLst/>
                        </a:rPr>
                        <a:t>Ansible</a:t>
                      </a:r>
                      <a:r>
                        <a:rPr lang="en-US" sz="1000" kern="100" baseline="0" dirty="0">
                          <a:effectLst/>
                        </a:rPr>
                        <a:t> </a:t>
                      </a:r>
                      <a:r>
                        <a:rPr lang="en-US" sz="1000" kern="100" dirty="0" smtClean="0">
                          <a:effectLst/>
                        </a:rPr>
                        <a:t>driver</a:t>
                      </a:r>
                      <a:r>
                        <a:rPr lang="ja-JP" sz="1000" kern="100" dirty="0" smtClean="0">
                          <a:effectLst/>
                        </a:rPr>
                        <a:t>の</a:t>
                      </a:r>
                      <a:r>
                        <a:rPr lang="ja-JP" sz="1000" kern="100" dirty="0">
                          <a:effectLst/>
                        </a:rPr>
                        <a:t>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smtClean="0">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Cobbler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smtClean="0">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Terraform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smtClean="0">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smtClean="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CI/CD for </a:t>
                      </a:r>
                      <a:r>
                        <a:rPr lang="en-US" altLang="ja-JP" sz="1000" kern="100" dirty="0" err="1" smtClean="0">
                          <a:effectLst/>
                        </a:rPr>
                        <a:t>IaC</a:t>
                      </a:r>
                      <a:r>
                        <a:rPr lang="ja-JP" altLang="en-US" sz="1000" kern="100" dirty="0" smtClean="0">
                          <a:effectLst/>
                        </a:rPr>
                        <a:t>機能</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066895738"/>
                  </a:ext>
                </a:extLst>
              </a:tr>
              <a:tr h="255814">
                <a:tc>
                  <a:txBody>
                    <a:bodyPr/>
                    <a:lstStyle/>
                    <a:p>
                      <a:pPr algn="just">
                        <a:lnSpc>
                          <a:spcPct val="150000"/>
                        </a:lnSpc>
                        <a:spcAft>
                          <a:spcPts val="0"/>
                        </a:spcAft>
                      </a:pPr>
                      <a:r>
                        <a:rPr lang="en-US" altLang="ja-JP" sz="1000" kern="100" dirty="0" err="1" smtClean="0">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smtClean="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smtClean="0">
                          <a:effectLst/>
                        </a:rPr>
                        <a:t>exastro</a:t>
                      </a:r>
                      <a:r>
                        <a:rPr lang="en-US" altLang="ja-JP" sz="900" kern="100" dirty="0" smtClean="0">
                          <a:effectLst/>
                        </a:rPr>
                        <a:t>-it-</a:t>
                      </a:r>
                      <a:r>
                        <a:rPr lang="en-US" altLang="ja-JP" sz="900" kern="100" dirty="0" err="1" smtClean="0">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ITA</a:t>
                      </a:r>
                      <a:r>
                        <a:rPr lang="ja-JP" altLang="en-US" sz="1000" kern="100" dirty="0" smtClean="0">
                          <a:effectLst/>
                        </a:rPr>
                        <a:t>のドメイン名の指定</a:t>
                      </a:r>
                      <a:r>
                        <a:rPr lang="ja-JP" altLang="en-US" sz="900" kern="100" dirty="0" smtClean="0">
                          <a:effectLst/>
                        </a:rPr>
                        <a:t>（</a:t>
                      </a:r>
                      <a:r>
                        <a:rPr lang="en-US" altLang="ja-JP" sz="900" kern="100" dirty="0" smtClean="0">
                          <a:effectLst/>
                        </a:rPr>
                        <a:t>ITA</a:t>
                      </a:r>
                      <a:r>
                        <a:rPr lang="ja-JP" altLang="en-US" sz="900" kern="100" dirty="0" smtClean="0">
                          <a:effectLst/>
                        </a:rPr>
                        <a:t>インストーラーが自己証明書を作成する時はこちらの値を使用）</a:t>
                      </a:r>
                      <a:endParaRPr lang="ja-JP" altLang="ja-JP" sz="900" kern="100" dirty="0" smtClean="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smtClean="0">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rPr>
                        <a:t>ユーザ指定の</a:t>
                      </a:r>
                      <a:r>
                        <a:rPr lang="en-US" altLang="ja-JP" sz="1000" kern="100" dirty="0" smtClean="0">
                          <a:effectLst/>
                        </a:rPr>
                        <a:t>SSL</a:t>
                      </a:r>
                      <a:r>
                        <a:rPr lang="ja-JP" altLang="en-US" sz="1000" kern="100" dirty="0" smtClean="0">
                          <a:effectLst/>
                        </a:rPr>
                        <a:t>サーバ証明書に使用するファイルのファイルパスを指定</a:t>
                      </a:r>
                      <a:endParaRPr lang="en-US" altLang="ja-JP" sz="1000" kern="100" dirty="0" smtClean="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rPr>
                        <a:t>（ユーザ指定の</a:t>
                      </a:r>
                      <a:r>
                        <a:rPr lang="en-US" altLang="ja-JP" sz="900" kern="100" dirty="0" smtClean="0">
                          <a:effectLst/>
                        </a:rPr>
                        <a:t>SSL</a:t>
                      </a:r>
                      <a:r>
                        <a:rPr lang="ja-JP" altLang="en-US" sz="900" kern="100" dirty="0" smtClean="0">
                          <a:effectLst/>
                        </a:rPr>
                        <a:t>証明書使用時のみ入力。絶対パスで指定してください。）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smtClean="0">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rPr>
                        <a:t>ユーザ指定の</a:t>
                      </a:r>
                      <a:r>
                        <a:rPr lang="en-US" altLang="ja-JP" sz="1000" kern="100" dirty="0" smtClean="0">
                          <a:effectLst/>
                        </a:rPr>
                        <a:t>SSL</a:t>
                      </a:r>
                      <a:r>
                        <a:rPr lang="ja-JP" altLang="en-US" sz="1000" kern="100" dirty="0" smtClean="0">
                          <a:effectLst/>
                        </a:rPr>
                        <a:t>秘密鍵に使用するファイルのファイルパスを指定</a:t>
                      </a:r>
                      <a:endParaRPr lang="en-US" altLang="ja-JP" sz="1000" kern="100" dirty="0" smtClean="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rPr>
                        <a:t>（ユーザ指定の</a:t>
                      </a:r>
                      <a:r>
                        <a:rPr lang="en-US" altLang="ja-JP" sz="900" kern="100" dirty="0" smtClean="0">
                          <a:effectLst/>
                        </a:rPr>
                        <a:t>SSL</a:t>
                      </a:r>
                      <a:r>
                        <a:rPr lang="ja-JP" altLang="en-US" sz="900" kern="100" dirty="0" smtClean="0">
                          <a:effectLst/>
                        </a:rPr>
                        <a:t>秘密鍵使用時のみ入力。絶対パスで指定してください。）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4</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smtClean="0">
                <a:latin typeface="+mj-ea"/>
                <a:ea typeface="+mj-ea"/>
                <a:cs typeface="+mn-cs"/>
              </a:rPr>
              <a:t>ユーザ指定サーバ証明書・秘密鍵について</a:t>
            </a:r>
            <a:endParaRPr lang="en-US" altLang="ja-JP" sz="2000" dirty="0" smtClean="0">
              <a:latin typeface="+mj-ea"/>
              <a:ea typeface="+mj-ea"/>
              <a:cs typeface="+mn-cs"/>
            </a:endParaRPr>
          </a:p>
          <a:p>
            <a:pPr lvl="1">
              <a:lnSpc>
                <a:spcPct val="110000"/>
              </a:lnSpc>
            </a:pPr>
            <a:r>
              <a:rPr lang="ja-JP" altLang="en-US" dirty="0" smtClean="0">
                <a:latin typeface="+mn-ea"/>
              </a:rPr>
              <a:t>サーバ証明書</a:t>
            </a:r>
            <a:r>
              <a:rPr lang="ja-JP" altLang="en-US" dirty="0">
                <a:latin typeface="+mn-ea"/>
              </a:rPr>
              <a:t>と秘密鍵にユーザが用意したファイルを使用することができます</a:t>
            </a:r>
            <a:r>
              <a:rPr lang="ja-JP" altLang="en-US" dirty="0" smtClean="0">
                <a:latin typeface="+mn-ea"/>
              </a:rPr>
              <a:t>。</a:t>
            </a:r>
            <a:r>
              <a:rPr lang="ja-JP" altLang="en-US" dirty="0">
                <a:latin typeface="+mn-ea"/>
              </a:rPr>
              <a:t>使用</a:t>
            </a:r>
            <a:r>
              <a:rPr lang="ja-JP" altLang="en-US" dirty="0" smtClean="0">
                <a:latin typeface="+mn-ea"/>
              </a:rPr>
              <a:t>する</a:t>
            </a:r>
            <a:r>
              <a:rPr lang="ja-JP" altLang="en-US" dirty="0">
                <a:latin typeface="+mn-ea"/>
              </a:rPr>
              <a:t>場合</a:t>
            </a:r>
            <a:r>
              <a:rPr lang="ja-JP" altLang="en-US" dirty="0" smtClean="0">
                <a:latin typeface="+mn-ea"/>
              </a:rPr>
              <a:t>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en-US" altLang="ja-JP" dirty="0" smtClean="0">
                <a:latin typeface="+mn-ea"/>
              </a:rPr>
              <a:t>)</a:t>
            </a:r>
            <a:r>
              <a:rPr lang="ja-JP" altLang="en-US" dirty="0" smtClean="0">
                <a:latin typeface="+mn-ea"/>
              </a:rPr>
              <a:t>の</a:t>
            </a:r>
            <a:r>
              <a:rPr lang="en-US" altLang="ja-JP" dirty="0" smtClean="0">
                <a:latin typeface="+mn-ea"/>
              </a:rPr>
              <a:t> </a:t>
            </a:r>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」の両方にファイルパスを入力して</a:t>
            </a:r>
            <a:r>
              <a:rPr lang="ja-JP" altLang="en-US" dirty="0">
                <a:latin typeface="+mn-ea"/>
              </a:rPr>
              <a:t>ください</a:t>
            </a:r>
            <a:r>
              <a:rPr lang="ja-JP" altLang="en-US" dirty="0" smtClean="0">
                <a:latin typeface="+mn-ea"/>
              </a:rPr>
              <a:t>。証明書と秘密鍵どちら</a:t>
            </a:r>
            <a:r>
              <a:rPr lang="ja-JP" altLang="en-US" dirty="0">
                <a:latin typeface="+mn-ea"/>
              </a:rPr>
              <a:t>か片方のみの使用はできません</a:t>
            </a:r>
            <a:r>
              <a:rPr lang="ja-JP" altLang="en-US" dirty="0" smtClean="0">
                <a:latin typeface="+mn-ea"/>
              </a:rPr>
              <a:t>。</a:t>
            </a:r>
            <a:endParaRPr lang="en-US" altLang="ja-JP" dirty="0" smtClean="0">
              <a:latin typeface="+mn-ea"/>
            </a:endParaRPr>
          </a:p>
          <a:p>
            <a:pPr marL="180000" lvl="1" indent="0">
              <a:lnSpc>
                <a:spcPct val="110000"/>
              </a:lnSpc>
              <a:buNone/>
            </a:pPr>
            <a:endParaRPr lang="en-US" altLang="ja-JP" sz="1700" dirty="0" smtClean="0">
              <a:latin typeface="+mn-ea"/>
            </a:endParaRPr>
          </a:p>
          <a:p>
            <a:pPr lvl="1"/>
            <a:r>
              <a:rPr lang="ja-JP" altLang="en-US" dirty="0" smtClean="0"/>
              <a:t>サーバ</a:t>
            </a:r>
            <a:r>
              <a:rPr lang="ja-JP" altLang="en-US" dirty="0"/>
              <a:t>証明書に中間証明書が付属している場合は、サーバ証明書に中間証明書を連結してファイルを作成し</a:t>
            </a:r>
            <a:r>
              <a:rPr lang="ja-JP" altLang="en-US" dirty="0" smtClean="0"/>
              <a:t>、「</a:t>
            </a:r>
            <a:r>
              <a:rPr lang="en-US" altLang="ja-JP" kern="100" dirty="0" err="1" smtClean="0">
                <a:latin typeface="+mn-ea"/>
                <a:cs typeface="Times New Roman" panose="02020603050405020304" pitchFamily="18" charset="0"/>
              </a:rPr>
              <a:t>certificate_path</a:t>
            </a:r>
            <a:r>
              <a:rPr lang="ja-JP" altLang="en-US" kern="100" dirty="0" smtClean="0">
                <a:latin typeface="+mn-ea"/>
                <a:cs typeface="Times New Roman" panose="02020603050405020304" pitchFamily="18" charset="0"/>
              </a:rPr>
              <a:t>」に</a:t>
            </a:r>
            <a:r>
              <a:rPr lang="ja-JP" altLang="en-US" kern="100" dirty="0">
                <a:latin typeface="+mn-ea"/>
                <a:cs typeface="Times New Roman" panose="02020603050405020304" pitchFamily="18" charset="0"/>
              </a:rPr>
              <a:t>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smtClean="0">
              <a:latin typeface="+mn-ea"/>
            </a:endParaRPr>
          </a:p>
          <a:p>
            <a:pPr marL="180000" lvl="1" indent="0">
              <a:buNone/>
            </a:pPr>
            <a:r>
              <a:rPr lang="ja-JP" altLang="en-US" sz="1500" kern="100" dirty="0" smtClean="0">
                <a:latin typeface="+mn-ea"/>
                <a:cs typeface="Times New Roman" panose="02020603050405020304" pitchFamily="18" charset="0"/>
              </a:rPr>
              <a:t>　</a:t>
            </a:r>
            <a:r>
              <a:rPr lang="ja-JP" altLang="en-US" sz="1400" kern="100" dirty="0" smtClean="0">
                <a:latin typeface="+mn-ea"/>
                <a:cs typeface="Times New Roman" panose="02020603050405020304" pitchFamily="18" charset="0"/>
              </a:rPr>
              <a:t>作成</a:t>
            </a:r>
            <a:r>
              <a:rPr lang="ja-JP" altLang="en-US" sz="1400" kern="100" dirty="0">
                <a:latin typeface="+mn-ea"/>
                <a:cs typeface="Times New Roman" panose="02020603050405020304" pitchFamily="18" charset="0"/>
              </a:rPr>
              <a:t>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smtClean="0">
                <a:latin typeface="+mn-ea"/>
                <a:cs typeface="Times New Roman" panose="02020603050405020304" pitchFamily="18" charset="0"/>
              </a:rPr>
              <a:t>　</a:t>
            </a:r>
            <a:r>
              <a:rPr lang="en-US" altLang="ja-JP" sz="1400" kern="100" dirty="0" smtClean="0">
                <a:latin typeface="+mn-ea"/>
                <a:cs typeface="Times New Roman" panose="02020603050405020304" pitchFamily="18" charset="0"/>
              </a:rPr>
              <a:t>#</a:t>
            </a:r>
            <a:r>
              <a:rPr lang="ja-JP" altLang="en-US" sz="1400" kern="100" dirty="0" smtClean="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smtClean="0">
              <a:latin typeface="+mn-ea"/>
            </a:endParaRPr>
          </a:p>
          <a:p>
            <a:pPr lvl="1"/>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」に</a:t>
            </a:r>
            <a:r>
              <a:rPr lang="ja-JP" altLang="en-US" dirty="0">
                <a:latin typeface="+mn-ea"/>
              </a:rPr>
              <a:t>入力がない場合は、</a:t>
            </a:r>
            <a:r>
              <a:rPr lang="en-US" altLang="ja-JP" dirty="0">
                <a:latin typeface="+mn-ea"/>
              </a:rPr>
              <a:t>ITA</a:t>
            </a:r>
            <a:r>
              <a:rPr lang="ja-JP" altLang="en-US" dirty="0">
                <a:latin typeface="+mn-ea"/>
              </a:rPr>
              <a:t>インストーラー</a:t>
            </a:r>
            <a:r>
              <a:rPr lang="ja-JP" altLang="en-US" dirty="0" smtClean="0">
                <a:latin typeface="+mn-ea"/>
              </a:rPr>
              <a:t>がアンサーファイルの「</a:t>
            </a:r>
            <a:r>
              <a:rPr lang="en-US" altLang="ja-JP" dirty="0" err="1" smtClean="0">
                <a:latin typeface="+mn-ea"/>
              </a:rPr>
              <a:t>ita_domain</a:t>
            </a:r>
            <a:r>
              <a:rPr lang="ja-JP" altLang="en-US" dirty="0" smtClean="0">
                <a:latin typeface="+mn-ea"/>
              </a:rPr>
              <a:t>」の</a:t>
            </a:r>
            <a:r>
              <a:rPr lang="ja-JP" altLang="en-US" dirty="0">
                <a:latin typeface="+mn-ea"/>
              </a:rPr>
              <a:t>値を使用して自己証明書を作成・設置します</a:t>
            </a:r>
            <a:r>
              <a:rPr lang="ja-JP" altLang="en-US" dirty="0" smtClean="0">
                <a:latin typeface="+mn-ea"/>
              </a:rPr>
              <a:t>。</a:t>
            </a:r>
            <a:endParaRPr lang="en-US" altLang="ja-JP" dirty="0" smtClean="0">
              <a:latin typeface="+mn-ea"/>
            </a:endParaRPr>
          </a:p>
          <a:p>
            <a:pPr marL="180000" lvl="1" indent="0">
              <a:buNone/>
            </a:pPr>
            <a:r>
              <a:rPr lang="ja-JP" altLang="en-US" dirty="0" smtClean="0">
                <a:latin typeface="+mn-ea"/>
              </a:rPr>
              <a:t>（</a:t>
            </a:r>
            <a:r>
              <a:rPr lang="en-US" altLang="ja-JP" dirty="0" smtClean="0">
                <a:latin typeface="+mn-ea"/>
              </a:rPr>
              <a:t>※</a:t>
            </a:r>
            <a:r>
              <a:rPr lang="ja-JP" altLang="en-US" dirty="0" smtClean="0">
                <a:latin typeface="+mn-ea"/>
              </a:rPr>
              <a:t>「</a:t>
            </a:r>
            <a:r>
              <a:rPr lang="en-US" altLang="ja-JP" dirty="0" err="1" smtClean="0">
                <a:latin typeface="+mn-ea"/>
              </a:rPr>
              <a:t>ita_domain</a:t>
            </a:r>
            <a:r>
              <a:rPr lang="ja-JP" altLang="en-US" dirty="0" smtClean="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smtClean="0">
              <a:cs typeface="+mn-cs"/>
            </a:endParaRPr>
          </a:p>
          <a:p>
            <a:pPr marL="180000" lvl="1" indent="0">
              <a:buNone/>
            </a:pPr>
            <a:endParaRPr lang="en-US" altLang="ja-JP" kern="100" dirty="0" smtClean="0">
              <a:latin typeface="+mn-ea"/>
              <a:cs typeface="Times New Roman" panose="02020603050405020304" pitchFamily="18" charset="0"/>
            </a:endParaRPr>
          </a:p>
          <a:p>
            <a:pPr lvl="1"/>
            <a:endParaRPr lang="en-US" altLang="ja-JP" dirty="0" smtClean="0"/>
          </a:p>
          <a:p>
            <a:pPr marL="180000" lvl="1" indent="0">
              <a:buNone/>
            </a:pP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83395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5</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smtClean="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smtClean="0">
                <a:latin typeface="+mn-ea"/>
                <a:cs typeface="Times New Roman" panose="02020603050405020304" pitchFamily="18" charset="0"/>
              </a:rPr>
              <a:t>etc</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pki</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tls</a:t>
            </a:r>
            <a:r>
              <a:rPr lang="en-US" altLang="ja-JP" kern="100" dirty="0" smtClean="0">
                <a:latin typeface="+mn-ea"/>
                <a:cs typeface="Times New Roman" panose="02020603050405020304" pitchFamily="18" charset="0"/>
              </a:rPr>
              <a:t>/certs</a:t>
            </a:r>
            <a:r>
              <a:rPr lang="ja-JP" altLang="en-US" dirty="0" smtClean="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smtClean="0">
              <a:latin typeface="+mn-ea"/>
            </a:endParaRPr>
          </a:p>
          <a:p>
            <a:pPr lvl="1">
              <a:lnSpc>
                <a:spcPct val="110000"/>
              </a:lnSpc>
            </a:pPr>
            <a:endParaRPr lang="en-US" altLang="ja-JP" dirty="0">
              <a:latin typeface="+mn-ea"/>
            </a:endParaRPr>
          </a:p>
          <a:p>
            <a:pPr lvl="1">
              <a:lnSpc>
                <a:spcPct val="110000"/>
              </a:lnSpc>
            </a:pPr>
            <a:r>
              <a:rPr lang="ja-JP" altLang="en-US" dirty="0" smtClean="0">
                <a:latin typeface="+mn-ea"/>
              </a:rPr>
              <a:t>アンインストールで</a:t>
            </a:r>
            <a:r>
              <a:rPr lang="ja-JP" altLang="en-US" dirty="0">
                <a:latin typeface="+mn-ea"/>
              </a:rPr>
              <a:t>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smtClean="0">
                <a:latin typeface="+mn-ea"/>
              </a:rPr>
              <a:t>の「</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」の両方にファイル指定がある場合は、それらの指定されたファイルの削除を行い、ファイル指定がない場合は、アンサーファイルの「</a:t>
            </a:r>
            <a:r>
              <a:rPr lang="en-US" altLang="ja-JP" dirty="0" err="1" smtClean="0">
                <a:latin typeface="+mn-ea"/>
              </a:rPr>
              <a:t>ita_domain</a:t>
            </a:r>
            <a:r>
              <a:rPr lang="ja-JP" altLang="en-US" dirty="0" smtClean="0">
                <a:latin typeface="+mn-ea"/>
              </a:rPr>
              <a:t>」に指定されている名前を使用したファイルを削除します。</a:t>
            </a:r>
            <a:endParaRPr lang="en-US" altLang="ja-JP" dirty="0" smtClean="0">
              <a:latin typeface="+mn-ea"/>
            </a:endParaRPr>
          </a:p>
          <a:p>
            <a:pPr marL="180000" lvl="1" indent="0">
              <a:buNone/>
            </a:pP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779356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a:t>
            </a:r>
            <a:r>
              <a:rPr lang="ja-JP" altLang="en-US" dirty="0" smtClean="0"/>
              <a:t>構築（</a:t>
            </a:r>
            <a:r>
              <a:rPr lang="en-US" altLang="ja-JP" dirty="0"/>
              <a:t>6</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(ita_answers.txt)</a:t>
            </a:r>
            <a:r>
              <a:rPr lang="ja-JP" altLang="en-US" dirty="0" smtClean="0"/>
              <a:t>のサンプル</a:t>
            </a:r>
            <a:endParaRPr lang="en-US" altLang="ja-JP" dirty="0" smtClean="0"/>
          </a:p>
          <a:p>
            <a:pPr lvl="1"/>
            <a:r>
              <a:rPr lang="ja-JP" altLang="en-US" dirty="0"/>
              <a:t>アンサーファイル</a:t>
            </a:r>
            <a:r>
              <a:rPr lang="en-US" altLang="ja-JP" dirty="0" smtClean="0"/>
              <a:t>(ita_answers.txt)</a:t>
            </a:r>
            <a:r>
              <a:rPr lang="ja-JP" altLang="en-US" dirty="0" smtClean="0"/>
              <a:t>のサンプルを以下に示します</a:t>
            </a:r>
            <a:endParaRPr lang="en-US" altLang="ja-JP" dirty="0" smtClean="0"/>
          </a:p>
          <a:p>
            <a:pPr marL="360000" lvl="2" indent="0">
              <a:buNone/>
            </a:pPr>
            <a:r>
              <a:rPr lang="ja-JP" altLang="en-US" sz="1600" dirty="0" smtClean="0"/>
              <a:t>　　　　　　・アンサーファイル</a:t>
            </a:r>
            <a:r>
              <a:rPr lang="en-US" altLang="ja-JP" sz="1600" dirty="0"/>
              <a:t>(ita_answers.txt)</a:t>
            </a:r>
            <a:r>
              <a:rPr lang="ja-JP" altLang="en-US" sz="1600" dirty="0"/>
              <a:t>の</a:t>
            </a:r>
            <a:r>
              <a:rPr lang="ja-JP" altLang="en-US" sz="1600" dirty="0" smtClean="0"/>
              <a:t>サンプル</a:t>
            </a:r>
            <a:r>
              <a:rPr lang="en-US" altLang="ja-JP" sz="1600" dirty="0" smtClean="0"/>
              <a:t>(1/2)</a:t>
            </a:r>
            <a:br>
              <a:rPr lang="en-US" altLang="ja-JP" sz="1600" dirty="0" smtClean="0"/>
            </a:br>
            <a:endParaRPr lang="en-US" altLang="ja-JP" sz="1600" dirty="0" smtClean="0"/>
          </a:p>
          <a:p>
            <a:endParaRPr lang="en-US" altLang="ja-JP" dirty="0" smtClean="0"/>
          </a:p>
          <a:p>
            <a:pPr lvl="1"/>
            <a:endParaRPr lang="en-US" altLang="ja-JP" dirty="0" smtClean="0"/>
          </a:p>
        </p:txBody>
      </p:sp>
      <p:sp>
        <p:nvSpPr>
          <p:cNvPr id="5" name="正方形/長方形 4"/>
          <p:cNvSpPr/>
          <p:nvPr/>
        </p:nvSpPr>
        <p:spPr>
          <a:xfrm>
            <a:off x="1979640" y="1844780"/>
            <a:ext cx="4715267" cy="4608408"/>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endParaRPr lang="en-US" altLang="ja-JP" sz="1100" b="1" dirty="0" smtClean="0">
              <a:solidFill>
                <a:srgbClr val="FF0000"/>
              </a:solidFill>
              <a:latin typeface="+mn-ea"/>
            </a:endParaRPr>
          </a:p>
          <a:p>
            <a:pPr algn="ctr"/>
            <a:r>
              <a:rPr lang="ja-JP" altLang="en-US" sz="1100" b="1" dirty="0" smtClean="0">
                <a:solidFill>
                  <a:srgbClr val="FF0000"/>
                </a:solidFill>
                <a:latin typeface="+mn-ea"/>
              </a:rPr>
              <a:t>アンサーファイル</a:t>
            </a:r>
            <a:r>
              <a:rPr lang="en-US" altLang="ja-JP" sz="1100" b="1" dirty="0">
                <a:solidFill>
                  <a:srgbClr val="FF0000"/>
                </a:solidFill>
                <a:latin typeface="+mn-ea"/>
              </a:rPr>
              <a:t>(ita_answers.txt</a:t>
            </a:r>
            <a:r>
              <a:rPr lang="en-US" altLang="ja-JP" sz="1100" b="1" dirty="0" smtClean="0">
                <a:solidFill>
                  <a:srgbClr val="FF0000"/>
                </a:solidFill>
                <a:latin typeface="+mn-ea"/>
              </a:rPr>
              <a:t>)</a:t>
            </a:r>
            <a:r>
              <a:rPr lang="ja-JP" altLang="en-US" sz="1100" b="1" dirty="0" smtClean="0">
                <a:solidFill>
                  <a:srgbClr val="FF0000"/>
                </a:solidFill>
                <a:latin typeface="+mn-ea"/>
              </a:rPr>
              <a:t>ではどの項目にも全角文字が使用できません。</a:t>
            </a:r>
            <a:endParaRPr lang="en-US" altLang="ja-JP" sz="1100" b="1" dirty="0" smtClean="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338447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smtClean="0">
                <a:latin typeface="+mn-ea"/>
              </a:rPr>
              <a:t>1/3</a:t>
            </a:r>
            <a:r>
              <a:rPr lang="ja-JP" altLang="en-US" sz="1400" dirty="0" smtClean="0">
                <a:latin typeface="+mn-ea"/>
              </a:rPr>
              <a:t>）</a:t>
            </a:r>
            <a:endParaRPr lang="ja-JP" altLang="en-US" sz="1400" dirty="0">
              <a:latin typeface="+mn-ea"/>
            </a:endParaRPr>
          </a:p>
          <a:p>
            <a:r>
              <a:rPr lang="en-US" altLang="ja-JP" sz="1400" dirty="0">
                <a:latin typeface="+mn-ea"/>
              </a:rPr>
              <a:t>    3.3</a:t>
            </a:r>
            <a:r>
              <a:rPr lang="ja-JP" altLang="en-US" sz="1400" dirty="0">
                <a:latin typeface="+mn-ea"/>
              </a:rPr>
              <a:t>　 事前準備（</a:t>
            </a:r>
            <a:r>
              <a:rPr lang="en-US" altLang="ja-JP" sz="1400" dirty="0" smtClean="0">
                <a:latin typeface="+mn-ea"/>
              </a:rPr>
              <a:t>2/3</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3.4</a:t>
            </a:r>
            <a:r>
              <a:rPr lang="ja-JP" altLang="en-US" sz="1400" dirty="0">
                <a:latin typeface="+mn-ea"/>
              </a:rPr>
              <a:t>　</a:t>
            </a:r>
            <a:r>
              <a:rPr lang="ja-JP" altLang="en-US" sz="1400" dirty="0" smtClean="0">
                <a:latin typeface="+mn-ea"/>
              </a:rPr>
              <a:t> 事前</a:t>
            </a:r>
            <a:r>
              <a:rPr lang="ja-JP" altLang="en-US" sz="1400" dirty="0">
                <a:latin typeface="+mn-ea"/>
              </a:rPr>
              <a:t>準備</a:t>
            </a:r>
            <a:r>
              <a:rPr lang="ja-JP" altLang="en-US" sz="1400" dirty="0" smtClean="0">
                <a:latin typeface="+mn-ea"/>
              </a:rPr>
              <a:t>（</a:t>
            </a:r>
            <a:r>
              <a:rPr lang="en-US" altLang="ja-JP" sz="1400" dirty="0">
                <a:latin typeface="+mn-ea"/>
              </a:rPr>
              <a:t>3</a:t>
            </a:r>
            <a:r>
              <a:rPr lang="en-US" altLang="ja-JP" sz="1400" dirty="0" smtClean="0">
                <a:latin typeface="+mn-ea"/>
              </a:rPr>
              <a:t>/3</a:t>
            </a:r>
            <a:r>
              <a:rPr lang="ja-JP" altLang="en-US" sz="1400" dirty="0" smtClean="0">
                <a:latin typeface="+mn-ea"/>
              </a:rPr>
              <a:t>）</a:t>
            </a:r>
          </a:p>
          <a:p>
            <a:r>
              <a:rPr lang="en-US" altLang="ja-JP" sz="1400" dirty="0" smtClean="0">
                <a:latin typeface="+mn-ea"/>
              </a:rPr>
              <a:t>    3.5</a:t>
            </a:r>
            <a:r>
              <a:rPr lang="ja-JP" altLang="en-US" sz="1400" dirty="0" smtClean="0">
                <a:latin typeface="+mn-ea"/>
              </a:rPr>
              <a:t>　 </a:t>
            </a:r>
            <a:r>
              <a:rPr lang="en-US" altLang="ja-JP" sz="1400" dirty="0">
                <a:latin typeface="+mn-ea"/>
              </a:rPr>
              <a:t>ITA</a:t>
            </a:r>
            <a:r>
              <a:rPr lang="ja-JP" altLang="en-US" sz="1400" dirty="0">
                <a:latin typeface="+mn-ea"/>
              </a:rPr>
              <a:t>環境構築</a:t>
            </a:r>
            <a:r>
              <a:rPr lang="ja-JP" altLang="en-US" sz="1400" dirty="0" smtClean="0">
                <a:latin typeface="+mn-ea"/>
              </a:rPr>
              <a:t>フロー</a:t>
            </a:r>
          </a:p>
          <a:p>
            <a:r>
              <a:rPr lang="en-US" altLang="ja-JP" sz="1400" dirty="0" smtClean="0">
                <a:latin typeface="+mn-ea"/>
              </a:rPr>
              <a:t>    </a:t>
            </a:r>
            <a:r>
              <a:rPr lang="en-US" altLang="ja-JP" sz="1400" dirty="0">
                <a:latin typeface="+mn-ea"/>
              </a:rPr>
              <a:t>3.6</a:t>
            </a:r>
            <a:r>
              <a:rPr lang="ja-JP" altLang="en-US" sz="1400" dirty="0">
                <a:latin typeface="+mn-ea"/>
              </a:rPr>
              <a:t>　 環境構築</a:t>
            </a:r>
            <a:r>
              <a:rPr lang="ja-JP" altLang="en-US" sz="1400" dirty="0" smtClean="0">
                <a:latin typeface="+mn-ea"/>
              </a:rPr>
              <a:t>（</a:t>
            </a:r>
            <a:r>
              <a:rPr lang="en-US" altLang="ja-JP" sz="1400" dirty="0" smtClean="0">
                <a:latin typeface="+mn-ea"/>
              </a:rPr>
              <a:t>1/9</a:t>
            </a:r>
            <a:r>
              <a:rPr lang="ja-JP" altLang="en-US" sz="1400" dirty="0" smtClean="0">
                <a:latin typeface="+mn-ea"/>
              </a:rPr>
              <a:t>）</a:t>
            </a:r>
            <a:endParaRPr lang="ja-JP" altLang="en-US" sz="1400" dirty="0">
              <a:latin typeface="+mn-ea"/>
            </a:endParaRPr>
          </a:p>
          <a:p>
            <a:r>
              <a:rPr lang="en-US" altLang="ja-JP" sz="1400" dirty="0">
                <a:latin typeface="+mn-ea"/>
              </a:rPr>
              <a:t>    3.7</a:t>
            </a:r>
            <a:r>
              <a:rPr lang="ja-JP" altLang="en-US" sz="1400" dirty="0">
                <a:latin typeface="+mn-ea"/>
              </a:rPr>
              <a:t>　 環境構築</a:t>
            </a:r>
            <a:r>
              <a:rPr lang="ja-JP" altLang="en-US" sz="1400" dirty="0" smtClean="0">
                <a:latin typeface="+mn-ea"/>
              </a:rPr>
              <a:t>（</a:t>
            </a:r>
            <a:r>
              <a:rPr lang="en-US" altLang="ja-JP" sz="1400" dirty="0" smtClean="0">
                <a:latin typeface="+mn-ea"/>
              </a:rPr>
              <a:t>2/9</a:t>
            </a:r>
            <a:r>
              <a:rPr lang="ja-JP" altLang="en-US" sz="1400" dirty="0" smtClean="0">
                <a:latin typeface="+mn-ea"/>
              </a:rPr>
              <a:t>）</a:t>
            </a:r>
            <a:endParaRPr lang="ja-JP" altLang="en-US" sz="1400" dirty="0">
              <a:latin typeface="+mn-ea"/>
            </a:endParaRPr>
          </a:p>
          <a:p>
            <a:r>
              <a:rPr lang="en-US" altLang="ja-JP" sz="1400" dirty="0">
                <a:latin typeface="+mn-ea"/>
              </a:rPr>
              <a:t>    3.8</a:t>
            </a:r>
            <a:r>
              <a:rPr lang="ja-JP" altLang="en-US" sz="1400" dirty="0">
                <a:latin typeface="+mn-ea"/>
              </a:rPr>
              <a:t>　 環境構築</a:t>
            </a:r>
            <a:r>
              <a:rPr lang="ja-JP" altLang="en-US" sz="1400" dirty="0" smtClean="0">
                <a:latin typeface="+mn-ea"/>
              </a:rPr>
              <a:t>（</a:t>
            </a:r>
            <a:r>
              <a:rPr lang="en-US" altLang="ja-JP" sz="1400" dirty="0" smtClean="0">
                <a:latin typeface="+mn-ea"/>
              </a:rPr>
              <a:t>3/9</a:t>
            </a:r>
            <a:r>
              <a:rPr lang="ja-JP" altLang="en-US" sz="1400" dirty="0" smtClean="0">
                <a:latin typeface="+mn-ea"/>
              </a:rPr>
              <a:t>）</a:t>
            </a:r>
            <a:endParaRPr lang="ja-JP" altLang="en-US" sz="1400" dirty="0">
              <a:latin typeface="+mn-ea"/>
            </a:endParaRPr>
          </a:p>
          <a:p>
            <a:r>
              <a:rPr lang="en-US" altLang="ja-JP" sz="1400" dirty="0">
                <a:latin typeface="+mn-ea"/>
              </a:rPr>
              <a:t>    3.9</a:t>
            </a:r>
            <a:r>
              <a:rPr lang="ja-JP" altLang="en-US" sz="1400" dirty="0">
                <a:latin typeface="+mn-ea"/>
              </a:rPr>
              <a:t>　 環境構築</a:t>
            </a:r>
            <a:r>
              <a:rPr lang="ja-JP" altLang="en-US" sz="1400" dirty="0" smtClean="0">
                <a:latin typeface="+mn-ea"/>
              </a:rPr>
              <a:t>（</a:t>
            </a:r>
            <a:r>
              <a:rPr lang="en-US" altLang="ja-JP" sz="1400" dirty="0" smtClean="0">
                <a:latin typeface="+mn-ea"/>
              </a:rPr>
              <a:t>4/9</a:t>
            </a:r>
            <a:r>
              <a:rPr lang="ja-JP" altLang="en-US" sz="1400" dirty="0" smtClean="0">
                <a:latin typeface="+mn-ea"/>
              </a:rPr>
              <a:t>）</a:t>
            </a:r>
            <a:endParaRPr lang="ja-JP" altLang="en-US" sz="1400" dirty="0">
              <a:latin typeface="+mn-ea"/>
            </a:endParaRPr>
          </a:p>
          <a:p>
            <a:r>
              <a:rPr lang="en-US" altLang="ja-JP" sz="1400" dirty="0">
                <a:latin typeface="+mn-ea"/>
              </a:rPr>
              <a:t>    3.10</a:t>
            </a:r>
            <a:r>
              <a:rPr lang="ja-JP" altLang="en-US" sz="1400" dirty="0">
                <a:latin typeface="+mn-ea"/>
              </a:rPr>
              <a:t>  環境構築</a:t>
            </a:r>
            <a:r>
              <a:rPr lang="ja-JP" altLang="en-US" sz="1400" dirty="0" smtClean="0">
                <a:latin typeface="+mn-ea"/>
              </a:rPr>
              <a:t>（</a:t>
            </a:r>
            <a:r>
              <a:rPr lang="en-US" altLang="ja-JP" sz="1400" dirty="0" smtClean="0">
                <a:latin typeface="+mn-ea"/>
              </a:rPr>
              <a:t>5/9</a:t>
            </a:r>
            <a:r>
              <a:rPr lang="ja-JP" altLang="en-US" sz="1400" dirty="0" smtClean="0">
                <a:latin typeface="+mn-ea"/>
              </a:rPr>
              <a:t>）</a:t>
            </a:r>
            <a:endParaRPr lang="ja-JP" altLang="en-US" sz="1400" dirty="0">
              <a:latin typeface="+mn-ea"/>
            </a:endParaRPr>
          </a:p>
          <a:p>
            <a:r>
              <a:rPr lang="en-US" altLang="ja-JP" sz="1400" dirty="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6/9</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3.12  </a:t>
            </a:r>
            <a:r>
              <a:rPr lang="ja-JP" altLang="en-US" sz="1400" dirty="0">
                <a:latin typeface="+mn-ea"/>
              </a:rPr>
              <a:t>環境構築（</a:t>
            </a:r>
            <a:r>
              <a:rPr lang="en-US" altLang="ja-JP" sz="1400" dirty="0" smtClean="0">
                <a:latin typeface="+mn-ea"/>
              </a:rPr>
              <a:t>7/9</a:t>
            </a:r>
            <a:r>
              <a:rPr lang="ja-JP" altLang="en-US" sz="1400" dirty="0" smtClean="0">
                <a:latin typeface="+mn-ea"/>
              </a:rPr>
              <a:t>）</a:t>
            </a:r>
            <a:endParaRPr lang="en-US" altLang="ja-JP" sz="1400" dirty="0" smtClean="0">
              <a:latin typeface="+mn-ea"/>
            </a:endParaRPr>
          </a:p>
          <a:p>
            <a:r>
              <a:rPr lang="en-US" altLang="ja-JP" sz="1400" dirty="0">
                <a:latin typeface="+mn-ea"/>
              </a:rPr>
              <a:t> </a:t>
            </a:r>
            <a:r>
              <a:rPr lang="ja-JP" altLang="en-US" sz="1400" dirty="0" smtClean="0">
                <a:latin typeface="+mn-ea"/>
              </a:rPr>
              <a:t>   </a:t>
            </a:r>
            <a:r>
              <a:rPr lang="en-US" altLang="ja-JP" sz="1400" dirty="0" smtClean="0">
                <a:latin typeface="+mn-ea"/>
              </a:rPr>
              <a:t>3.13  </a:t>
            </a:r>
            <a:r>
              <a:rPr lang="ja-JP" altLang="en-US" sz="1400" dirty="0">
                <a:latin typeface="+mn-ea"/>
              </a:rPr>
              <a:t>環境構築</a:t>
            </a:r>
            <a:r>
              <a:rPr lang="ja-JP" altLang="en-US" sz="1400" dirty="0" smtClean="0">
                <a:latin typeface="+mn-ea"/>
              </a:rPr>
              <a:t>（</a:t>
            </a:r>
            <a:r>
              <a:rPr lang="en-US" altLang="ja-JP" sz="1400" dirty="0" smtClean="0">
                <a:latin typeface="+mn-ea"/>
              </a:rPr>
              <a:t>8/9</a:t>
            </a:r>
            <a:r>
              <a:rPr lang="ja-JP" altLang="en-US" sz="1400" dirty="0" smtClean="0">
                <a:latin typeface="+mn-ea"/>
              </a:rPr>
              <a:t>）</a:t>
            </a:r>
            <a:endParaRPr lang="en-US" altLang="ja-JP" sz="1400" dirty="0" smtClean="0">
              <a:latin typeface="+mn-ea"/>
            </a:endParaRPr>
          </a:p>
          <a:p>
            <a:r>
              <a:rPr lang="ja-JP" altLang="en-US" sz="1400" dirty="0" smtClean="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9/9</a:t>
            </a:r>
            <a:r>
              <a:rPr lang="ja-JP" altLang="en-US" sz="1400" dirty="0" smtClean="0">
                <a:latin typeface="+mn-ea"/>
              </a:rPr>
              <a:t>）</a:t>
            </a:r>
            <a:endParaRPr lang="en-US" altLang="ja-JP" sz="1400" dirty="0" smtClean="0">
              <a:latin typeface="+mn-ea"/>
            </a:endParaRPr>
          </a:p>
          <a:p>
            <a:r>
              <a:rPr lang="ja-JP" altLang="en-US" sz="1400" dirty="0" smtClean="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ITA</a:t>
            </a:r>
            <a:r>
              <a:rPr lang="ja-JP" altLang="en-US" sz="1400" dirty="0" smtClean="0">
                <a:latin typeface="+mn-ea"/>
              </a:rPr>
              <a:t>動作</a:t>
            </a:r>
            <a:r>
              <a:rPr lang="ja-JP" altLang="en-US" sz="1400" dirty="0">
                <a:latin typeface="+mn-ea"/>
              </a:rPr>
              <a:t>確認</a:t>
            </a:r>
            <a:endParaRPr lang="en-US" altLang="ja-JP" sz="1400" dirty="0">
              <a:latin typeface="+mn-ea"/>
            </a:endParaRPr>
          </a:p>
          <a:p>
            <a:r>
              <a:rPr lang="en-US" altLang="zh-TW" sz="1400" dirty="0" smtClean="0">
                <a:latin typeface="+mn-ea"/>
              </a:rPr>
              <a:t>    </a:t>
            </a:r>
            <a:r>
              <a:rPr lang="en-US" altLang="zh-TW" sz="1400" dirty="0">
                <a:latin typeface="+mn-ea"/>
              </a:rPr>
              <a:t>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smtClean="0">
              <a:latin typeface="+mn-ea"/>
            </a:endParaRPr>
          </a:p>
          <a:p>
            <a:r>
              <a:rPr lang="ja-JP" altLang="en-US" sz="1400" dirty="0" smtClean="0">
                <a:latin typeface="+mn-ea"/>
              </a:rPr>
              <a:t>５．参考</a:t>
            </a:r>
            <a:endParaRPr lang="en-US" altLang="ja-JP" sz="1400" dirty="0" smtClean="0">
              <a:latin typeface="+mn-ea"/>
            </a:endParaRPr>
          </a:p>
          <a:p>
            <a:r>
              <a:rPr lang="ja-JP" altLang="en-US" sz="1400" dirty="0">
                <a:latin typeface="+mn-ea"/>
              </a:rPr>
              <a:t>　</a:t>
            </a:r>
            <a:r>
              <a:rPr lang="ja-JP" altLang="en-US" sz="1400" dirty="0" smtClean="0">
                <a:latin typeface="+mn-ea"/>
              </a:rPr>
              <a:t> </a:t>
            </a:r>
            <a:r>
              <a:rPr lang="en-US" altLang="ja-JP" sz="1400" dirty="0" smtClean="0">
                <a:latin typeface="+mn-ea"/>
              </a:rPr>
              <a:t>5.1</a:t>
            </a:r>
            <a:r>
              <a:rPr lang="ja-JP" altLang="en-US" sz="1400" dirty="0" smtClean="0">
                <a:latin typeface="+mn-ea"/>
              </a:rPr>
              <a:t>    参考（</a:t>
            </a:r>
            <a:r>
              <a:rPr lang="en-US" altLang="ja-JP" sz="1400" dirty="0" smtClean="0">
                <a:latin typeface="+mn-ea"/>
              </a:rPr>
              <a:t>1</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a:p>
            <a:r>
              <a:rPr lang="ja-JP" altLang="en-US" sz="1400" dirty="0">
                <a:latin typeface="+mn-ea"/>
              </a:rPr>
              <a:t>　 </a:t>
            </a:r>
            <a:r>
              <a:rPr lang="en-US" altLang="ja-JP" sz="1400" dirty="0" smtClean="0">
                <a:latin typeface="+mn-ea"/>
              </a:rPr>
              <a:t>5.2</a:t>
            </a:r>
            <a:r>
              <a:rPr lang="ja-JP" altLang="en-US" sz="1400" dirty="0">
                <a:latin typeface="+mn-ea"/>
              </a:rPr>
              <a:t>　</a:t>
            </a:r>
            <a:r>
              <a:rPr lang="ja-JP" altLang="en-US" sz="1400" dirty="0" smtClean="0">
                <a:latin typeface="+mn-ea"/>
              </a:rPr>
              <a:t> 参考（</a:t>
            </a:r>
            <a:r>
              <a:rPr lang="en-US" altLang="ja-JP" sz="1400" dirty="0" smtClean="0">
                <a:latin typeface="+mn-ea"/>
              </a:rPr>
              <a:t>2</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a:t>
            </a:r>
            <a:r>
              <a:rPr lang="ja-JP" altLang="en-US" dirty="0" smtClean="0"/>
              <a:t>構築（</a:t>
            </a:r>
            <a:r>
              <a:rPr lang="en-US" altLang="ja-JP" dirty="0"/>
              <a:t>7</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アンサーファイル</a:t>
            </a:r>
            <a:r>
              <a:rPr lang="en-US" altLang="ja-JP" dirty="0" smtClean="0"/>
              <a:t>(ita_answers.txt)</a:t>
            </a:r>
            <a:r>
              <a:rPr lang="ja-JP" altLang="en-US" dirty="0" smtClean="0"/>
              <a:t>のサンプルを以下に示します</a:t>
            </a:r>
            <a:endParaRPr lang="en-US" altLang="ja-JP" dirty="0" smtClean="0"/>
          </a:p>
          <a:p>
            <a:pPr marL="180000" lvl="1" indent="0">
              <a:buNone/>
            </a:pPr>
            <a:r>
              <a:rPr lang="en-US" altLang="ja-JP" dirty="0" smtClean="0"/>
              <a:t>	</a:t>
            </a:r>
            <a:r>
              <a:rPr lang="ja-JP" altLang="en-US" dirty="0" smtClean="0"/>
              <a:t>　　　・</a:t>
            </a:r>
            <a:r>
              <a:rPr lang="ja-JP" altLang="en-US" dirty="0"/>
              <a:t>アンサーファイル</a:t>
            </a:r>
            <a:r>
              <a:rPr lang="en-US" altLang="ja-JP" dirty="0"/>
              <a:t>(ita_answers.txt)</a:t>
            </a:r>
            <a:r>
              <a:rPr lang="ja-JP" altLang="en-US" dirty="0"/>
              <a:t>のサンプル</a:t>
            </a:r>
            <a:r>
              <a:rPr lang="en-US" altLang="ja-JP" dirty="0" smtClean="0"/>
              <a:t>(</a:t>
            </a:r>
            <a:r>
              <a:rPr lang="en-US" altLang="ja-JP" dirty="0"/>
              <a:t>2</a:t>
            </a:r>
            <a:r>
              <a:rPr lang="en-US" altLang="ja-JP" dirty="0" smtClean="0"/>
              <a:t>/2)</a:t>
            </a:r>
            <a:r>
              <a:rPr lang="en-US" altLang="ja-JP" dirty="0"/>
              <a:t/>
            </a:r>
            <a:br>
              <a:rPr lang="en-US" altLang="ja-JP" dirty="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7020920" y="1772770"/>
            <a:ext cx="2015700" cy="1800250"/>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r>
              <a:rPr lang="en-US" altLang="ja-JP" sz="1200" b="1" dirty="0" err="1">
                <a:solidFill>
                  <a:srgbClr val="FF0000"/>
                </a:solidFill>
                <a:latin typeface="+mn-ea"/>
              </a:rPr>
              <a:t>MariaDB</a:t>
            </a:r>
            <a:r>
              <a:rPr lang="ja-JP" altLang="en-US" sz="1200" b="1" dirty="0" smtClean="0">
                <a:solidFill>
                  <a:srgbClr val="FF0000"/>
                </a:solidFill>
                <a:latin typeface="+mn-ea"/>
              </a:rPr>
              <a:t>のデータベース名、ユーザ名、パスワードはアンサーファイルで定義します。</a:t>
            </a: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a:p>
            <a:pPr algn="ctr"/>
            <a:r>
              <a:rPr lang="en-US" altLang="ja-JP" sz="1100" b="1" dirty="0" smtClean="0">
                <a:solidFill>
                  <a:srgbClr val="FF0000"/>
                </a:solidFill>
                <a:latin typeface="+mn-ea"/>
              </a:rPr>
              <a:t>※</a:t>
            </a:r>
            <a:r>
              <a:rPr lang="ja-JP" altLang="en-US" sz="1100" b="1" dirty="0" smtClean="0">
                <a:solidFill>
                  <a:srgbClr val="FF0000"/>
                </a:solidFill>
                <a:latin typeface="+mn-ea"/>
              </a:rPr>
              <a:t>パスワードに使える文字は半角</a:t>
            </a:r>
            <a:r>
              <a:rPr lang="ja-JP" altLang="en-US" sz="1100" b="1">
                <a:solidFill>
                  <a:srgbClr val="FF0000"/>
                </a:solidFill>
                <a:latin typeface="+mn-ea"/>
              </a:rPr>
              <a:t>英数字</a:t>
            </a:r>
            <a:r>
              <a:rPr lang="ja-JP" altLang="en-US" sz="1100" b="1" smtClean="0">
                <a:solidFill>
                  <a:srgbClr val="FF0000"/>
                </a:solidFill>
                <a:latin typeface="+mn-ea"/>
              </a:rPr>
              <a:t>と半角記号</a:t>
            </a:r>
            <a:endParaRPr lang="en-US" altLang="ja-JP" sz="1100" b="1" dirty="0">
              <a:solidFill>
                <a:srgbClr val="FF0000"/>
              </a:solidFill>
              <a:latin typeface="+mn-ea"/>
            </a:endParaRPr>
          </a:p>
          <a:p>
            <a:pPr algn="ctr"/>
            <a:r>
              <a:rPr lang="ja-JP" altLang="en-US" sz="1100" b="1" dirty="0" smtClean="0">
                <a:solidFill>
                  <a:srgbClr val="FF0000"/>
                </a:solidFill>
                <a:latin typeface="+mn-ea"/>
              </a:rPr>
              <a:t>です。</a:t>
            </a:r>
            <a:endParaRPr lang="en-US" altLang="ja-JP" sz="1100" b="1" dirty="0" smtClean="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ユーザ指定の</a:t>
            </a:r>
            <a:r>
              <a:rPr lang="en-US" altLang="ja-JP" sz="1200" b="1" dirty="0" smtClean="0">
                <a:solidFill>
                  <a:srgbClr val="FF0000"/>
                </a:solidFill>
                <a:latin typeface="+mn-ea"/>
              </a:rPr>
              <a:t>SSL</a:t>
            </a:r>
            <a:r>
              <a:rPr lang="ja-JP" altLang="en-US" sz="1200" b="1" dirty="0" smtClean="0">
                <a:solidFill>
                  <a:srgbClr val="FF0000"/>
                </a:solidFill>
                <a:latin typeface="+mn-ea"/>
              </a:rPr>
              <a:t>証明書と秘密鍵の両方を使用する時のみ入力してください。</a:t>
            </a:r>
            <a:endParaRPr lang="en-US" altLang="ja-JP" sz="1200" b="1" dirty="0" smtClean="0">
              <a:solidFill>
                <a:srgbClr val="FF0000"/>
              </a:solidFill>
              <a:latin typeface="+mn-ea"/>
            </a:endParaRPr>
          </a:p>
          <a:p>
            <a:pPr algn="ctr"/>
            <a:r>
              <a:rPr lang="ja-JP" altLang="en-US" sz="1200" b="1" dirty="0" smtClean="0">
                <a:solidFill>
                  <a:srgbClr val="FF0000"/>
                </a:solidFill>
                <a:latin typeface="+mn-ea"/>
              </a:rPr>
              <a:t>どちらか片方のみの使用はできません。</a:t>
            </a:r>
            <a:endParaRPr lang="en-US" altLang="ja-JP" sz="1200" b="1" dirty="0" smtClean="0">
              <a:solidFill>
                <a:srgbClr val="FF0000"/>
              </a:solidFill>
              <a:latin typeface="+mn-ea"/>
            </a:endParaRPr>
          </a:p>
          <a:p>
            <a:pPr algn="ct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a:t>
            </a:r>
            <a:r>
              <a:rPr lang="en-US" altLang="ja-JP" dirty="0"/>
              <a:t>3</a:t>
            </a:r>
            <a:r>
              <a:rPr lang="ja-JP" altLang="en-US" dirty="0"/>
              <a:t>　環境構築</a:t>
            </a:r>
            <a:r>
              <a:rPr lang="ja-JP" altLang="en-US" dirty="0" smtClean="0"/>
              <a:t>（</a:t>
            </a:r>
            <a:r>
              <a:rPr lang="en-US" altLang="ja-JP" dirty="0"/>
              <a:t>8</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smtClean="0"/>
              <a:t>ITA</a:t>
            </a:r>
            <a:r>
              <a:rPr lang="ja-JP" altLang="en-US" dirty="0" smtClean="0"/>
              <a:t>インストーラー（オンラインインストール）実行</a:t>
            </a:r>
            <a:endParaRPr lang="en-US" altLang="ja-JP" dirty="0" smtClean="0"/>
          </a:p>
          <a:p>
            <a:pPr lvl="1"/>
            <a:r>
              <a:rPr lang="ja-JP" altLang="en-US" dirty="0" smtClean="0"/>
              <a:t>以下のコマンドで、</a:t>
            </a:r>
            <a:r>
              <a:rPr lang="en-US" altLang="ja-JP" dirty="0" smtClean="0"/>
              <a:t>ITA</a:t>
            </a:r>
            <a:r>
              <a:rPr lang="ja-JP" altLang="en-US" dirty="0"/>
              <a:t>インストーラー（オンラインインストール）を</a:t>
            </a:r>
            <a:r>
              <a:rPr lang="ja-JP" altLang="en-US" dirty="0" smtClean="0"/>
              <a:t>実行します。</a:t>
            </a:r>
            <a:endParaRPr lang="en-US" altLang="ja-JP" dirty="0" smtClean="0"/>
          </a:p>
          <a:p>
            <a:pPr marL="360000" lvl="2" indent="0">
              <a:buNone/>
            </a:pPr>
            <a:endParaRPr lang="en-US" altLang="ja-JP" sz="1600" dirty="0" smtClean="0"/>
          </a:p>
          <a:p>
            <a:pPr marL="360000" lvl="2" indent="0">
              <a:buNone/>
            </a:pPr>
            <a:r>
              <a:rPr lang="en-US" altLang="ja-JP" sz="1600" dirty="0"/>
              <a:t>#</a:t>
            </a:r>
            <a:r>
              <a:rPr lang="ja-JP" altLang="en-US" sz="1600" dirty="0" smtClean="0"/>
              <a:t> </a:t>
            </a:r>
            <a:r>
              <a:rPr lang="en-US" altLang="ja-JP" sz="1600" dirty="0" err="1" smtClean="0"/>
              <a:t>sh</a:t>
            </a:r>
            <a:r>
              <a:rPr lang="en-US" altLang="ja-JP" sz="1600" dirty="0" smtClean="0"/>
              <a:t> </a:t>
            </a:r>
            <a:r>
              <a:rPr lang="en-US" altLang="ja-JP" sz="1600" kern="100" dirty="0" smtClean="0"/>
              <a:t>ita_installer.sh</a:t>
            </a:r>
            <a:r>
              <a:rPr lang="en-US" altLang="ja-JP" dirty="0" smtClean="0"/>
              <a:t/>
            </a:r>
            <a:br>
              <a:rPr lang="en-US" altLang="ja-JP" dirty="0" smtClean="0"/>
            </a:br>
            <a:endParaRPr lang="en-US" altLang="ja-JP" dirty="0" smtClean="0"/>
          </a:p>
          <a:p>
            <a:pPr marL="360000" lvl="2" indent="0">
              <a:buNone/>
            </a:pPr>
            <a:endParaRPr lang="en-US" altLang="ja-JP" dirty="0" smtClean="0"/>
          </a:p>
          <a:p>
            <a:r>
              <a:rPr lang="ja-JP" altLang="en-US" dirty="0" smtClean="0"/>
              <a:t>処理</a:t>
            </a:r>
            <a:r>
              <a:rPr lang="ja-JP" altLang="en-US" dirty="0"/>
              <a:t>の確認</a:t>
            </a:r>
          </a:p>
          <a:p>
            <a:pPr lvl="1"/>
            <a:r>
              <a:rPr lang="ja-JP" altLang="en-US" dirty="0"/>
              <a:t>環境構築</a:t>
            </a:r>
            <a:r>
              <a:rPr lang="ja-JP" altLang="en-US" dirty="0" smtClean="0"/>
              <a:t>ツールを</a:t>
            </a:r>
            <a:r>
              <a:rPr lang="ja-JP" altLang="en-US" dirty="0"/>
              <a:t>実行する</a:t>
            </a:r>
            <a:r>
              <a:rPr lang="ja-JP" altLang="en-US" dirty="0" smtClean="0"/>
              <a:t>と</a:t>
            </a:r>
            <a:r>
              <a:rPr lang="en-US" altLang="ja-JP" kern="100" dirty="0" smtClean="0"/>
              <a:t>ita</a:t>
            </a:r>
            <a:r>
              <a:rPr lang="en-US" altLang="ja-JP" dirty="0" smtClean="0"/>
              <a:t>_builder.log</a:t>
            </a:r>
            <a:r>
              <a:rPr lang="ja-JP" altLang="en-US" dirty="0" err="1" smtClean="0"/>
              <a:t>、</a:t>
            </a:r>
            <a:r>
              <a:rPr lang="en-US" altLang="ja-JP" dirty="0"/>
              <a:t> </a:t>
            </a:r>
            <a:r>
              <a:rPr lang="en-US" altLang="ja-JP" dirty="0" smtClean="0"/>
              <a:t>ita_installer.log</a:t>
            </a:r>
            <a:r>
              <a:rPr lang="ja-JP" altLang="en-US" dirty="0" smtClean="0"/>
              <a:t>に</a:t>
            </a:r>
            <a:r>
              <a:rPr lang="ja-JP" altLang="en-US" dirty="0"/>
              <a:t>処理内容</a:t>
            </a:r>
            <a:r>
              <a:rPr lang="ja-JP" altLang="en-US" dirty="0" smtClean="0"/>
              <a:t>が</a:t>
            </a:r>
            <a:r>
              <a:rPr lang="en-US" altLang="ja-JP" dirty="0" smtClean="0"/>
              <a:t/>
            </a:r>
            <a:br>
              <a:rPr lang="en-US" altLang="ja-JP" dirty="0" smtClean="0"/>
            </a:br>
            <a:r>
              <a:rPr lang="ja-JP" altLang="en-US" dirty="0" smtClean="0"/>
              <a:t>出力</a:t>
            </a:r>
            <a:r>
              <a:rPr lang="ja-JP" altLang="en-US" dirty="0"/>
              <a:t>されます</a:t>
            </a:r>
            <a:r>
              <a:rPr lang="ja-JP" altLang="en-US" dirty="0" smtClean="0"/>
              <a:t>。</a:t>
            </a:r>
            <a:endParaRPr lang="en-US" altLang="ja-JP" dirty="0" smtClean="0"/>
          </a:p>
          <a:p>
            <a:pPr lvl="1"/>
            <a:r>
              <a:rPr lang="ja-JP" altLang="en-US" dirty="0" smtClean="0"/>
              <a:t>ログ格納パス</a:t>
            </a:r>
            <a:endParaRPr lang="en-US" altLang="ja-JP" dirty="0" smtClean="0"/>
          </a:p>
          <a:p>
            <a:pPr marL="180000" lvl="1" indent="0">
              <a:buNone/>
            </a:pPr>
            <a:r>
              <a:rPr lang="ja-JP" altLang="en-US" dirty="0"/>
              <a:t>　</a:t>
            </a:r>
            <a:r>
              <a:rPr lang="en-US" altLang="ja-JP" sz="1400" dirty="0"/>
              <a:t>/(</a:t>
            </a:r>
            <a:r>
              <a:rPr lang="ja-JP" altLang="en-US" sz="1400" dirty="0"/>
              <a:t>インストール資材展開先</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r>
              <a:rPr lang="en-US" altLang="ja-JP" sz="1400" dirty="0" smtClean="0"/>
              <a:t>/log/</a:t>
            </a:r>
            <a:r>
              <a:rPr lang="en-US" altLang="ja-JP" dirty="0"/>
              <a:t/>
            </a:r>
            <a:br>
              <a:rPr lang="en-US" altLang="ja-JP" dirty="0"/>
            </a:br>
            <a:endParaRPr lang="en-US" altLang="ja-JP" sz="1400" dirty="0" smtClean="0"/>
          </a:p>
          <a:p>
            <a:pPr marL="180000" lvl="1" indent="0">
              <a:buNone/>
            </a:pPr>
            <a:endParaRPr lang="en-US" altLang="ja-JP" sz="1400" dirty="0"/>
          </a:p>
          <a:p>
            <a:r>
              <a:rPr lang="ja-JP" altLang="en-US" dirty="0"/>
              <a:t>終了ステータスに</a:t>
            </a:r>
            <a:r>
              <a:rPr lang="ja-JP" altLang="en-US" dirty="0" smtClean="0"/>
              <a:t>ついて</a:t>
            </a:r>
            <a:endParaRPr lang="en-US" altLang="ja-JP" dirty="0" smtClean="0"/>
          </a:p>
          <a:p>
            <a:pPr lvl="1"/>
            <a:r>
              <a:rPr lang="en-US" altLang="ja-JP" dirty="0" smtClean="0"/>
              <a:t>ITA</a:t>
            </a:r>
            <a:r>
              <a:rPr lang="ja-JP" altLang="en-US" dirty="0" smtClean="0"/>
              <a:t>インストーラーは、シェルの処理終了時に終了の状態によって以下の終了ステータスを返します。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smtClean="0"/>
              <a:t>1</a:t>
            </a: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a:t>9</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環境構築時にインストール</a:t>
            </a:r>
            <a:r>
              <a:rPr lang="ja-JP" altLang="en-US" dirty="0"/>
              <a:t>されるライブラリの</a:t>
            </a:r>
            <a:r>
              <a:rPr lang="ja-JP" altLang="en-US" dirty="0" smtClean="0"/>
              <a:t>一覧</a:t>
            </a:r>
            <a:endParaRPr lang="en-US" altLang="ja-JP" dirty="0" smtClean="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marL="180000" lvl="1" indent="0">
              <a:buNone/>
            </a:pPr>
            <a:endParaRPr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591227674"/>
              </p:ext>
            </p:extLst>
          </p:nvPr>
        </p:nvGraphicFramePr>
        <p:xfrm>
          <a:off x="611450" y="1844780"/>
          <a:ext cx="6569989" cy="3960550"/>
        </p:xfrm>
        <a:graphic>
          <a:graphicData uri="http://schemas.openxmlformats.org/drawingml/2006/table">
            <a:tbl>
              <a:tblPr firstRow="1" firstCol="1" bandRow="1">
                <a:tableStyleId>{5C22544A-7EE6-4342-B048-85BDC9FD1C3A}</a:tableStyleId>
              </a:tblPr>
              <a:tblGrid>
                <a:gridCol w="1800249">
                  <a:extLst>
                    <a:ext uri="{9D8B030D-6E8A-4147-A177-3AD203B41FA5}">
                      <a16:colId xmlns:a16="http://schemas.microsoft.com/office/drawing/2014/main" val="20000"/>
                    </a:ext>
                  </a:extLst>
                </a:gridCol>
                <a:gridCol w="1514417">
                  <a:extLst>
                    <a:ext uri="{9D8B030D-6E8A-4147-A177-3AD203B41FA5}">
                      <a16:colId xmlns:a16="http://schemas.microsoft.com/office/drawing/2014/main" val="20001"/>
                    </a:ext>
                  </a:extLst>
                </a:gridCol>
                <a:gridCol w="3255323">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smtClean="0">
                          <a:effectLst/>
                        </a:rPr>
                        <a:t>インストールドライバ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smtClean="0">
                          <a:effectLst/>
                        </a:rPr>
                        <a:t>(*),</a:t>
                      </a:r>
                      <a:r>
                        <a:rPr lang="en-US" altLang="ja-JP" sz="1050" kern="100" baseline="0" dirty="0" smtClean="0">
                          <a:effectLst/>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effectLst/>
                        </a:rPr>
                        <a:t>ITA</a:t>
                      </a:r>
                      <a:r>
                        <a:rPr lang="ja-JP" sz="1050" kern="100" dirty="0" smtClean="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unzip, </a:t>
                      </a:r>
                      <a:r>
                        <a:rPr lang="en-US" altLang="ja-JP" sz="1050" kern="100" baseline="0" dirty="0" err="1" smtClean="0">
                          <a:effectLst/>
                          <a:latin typeface="Segoe UI" panose="020B0502040204020203" pitchFamily="34" charset="0"/>
                          <a:cs typeface="Segoe UI" panose="020B0502040204020203" pitchFamily="34" charset="0"/>
                        </a:rPr>
                        <a:t>sudo</a:t>
                      </a:r>
                      <a:r>
                        <a:rPr lang="en-US" altLang="ja-JP" sz="1050" kern="100" baseline="0" dirty="0" smtClean="0">
                          <a:effectLst/>
                          <a:latin typeface="Segoe UI" panose="020B0502040204020203" pitchFamily="34" charset="0"/>
                          <a:cs typeface="Segoe UI" panose="020B0502040204020203" pitchFamily="34" charset="0"/>
                        </a:rPr>
                        <a:t>,</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smtClean="0">
                          <a:effectLst/>
                          <a:latin typeface="Segoe UI" panose="020B0502040204020203" pitchFamily="34" charset="0"/>
                          <a:ea typeface="+mn-ea"/>
                          <a:cs typeface="Segoe UI" panose="020B0502040204020203" pitchFamily="34" charset="0"/>
                        </a:rPr>
                        <a:t>,</a:t>
                      </a:r>
                      <a:r>
                        <a:rPr lang="en-US" sz="1050" kern="100" baseline="0" dirty="0" smtClean="0">
                          <a:effectLst/>
                          <a:latin typeface="Segoe UI" panose="020B0502040204020203" pitchFamily="34" charset="0"/>
                          <a:ea typeface="+mn-ea"/>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php-json</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php-gd</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baseline="0" dirty="0" smtClean="0">
                          <a:effectLst/>
                          <a:latin typeface="Segoe UI" panose="020B0502040204020203" pitchFamily="34" charset="0"/>
                          <a:cs typeface="Segoe UI" panose="020B0502040204020203" pitchFamily="34" charset="0"/>
                        </a:rPr>
                        <a:t>python3,</a:t>
                      </a:r>
                      <a:r>
                        <a:rPr lang="en-US" altLang="ja-JP" sz="1050" kern="100" baseline="0" dirty="0" smtClean="0">
                          <a:effectLst/>
                        </a:rPr>
                        <a:t> </a:t>
                      </a:r>
                      <a:r>
                        <a:rPr lang="en-US" altLang="ja-JP" sz="1050" kern="100" baseline="0" dirty="0" smtClean="0">
                          <a:effectLst/>
                          <a:latin typeface="Segoe UI" panose="020B0502040204020203" pitchFamily="34" charset="0"/>
                          <a:cs typeface="Segoe UI" panose="020B0502040204020203" pitchFamily="34" charset="0"/>
                        </a:rPr>
                        <a:t>python3-pip,</a:t>
                      </a:r>
                      <a:r>
                        <a:rPr lang="en-US" altLang="ja-JP" sz="1050" kern="100" baseline="0" dirty="0" smtClean="0">
                          <a:effectLst/>
                        </a:rPr>
                        <a:t> </a:t>
                      </a:r>
                      <a:r>
                        <a:rPr lang="en-US" altLang="ja-JP" sz="1050" kern="100" baseline="0" dirty="0" err="1" smtClean="0">
                          <a:effectLst/>
                          <a:latin typeface="Segoe UI" panose="020B0502040204020203" pitchFamily="34" charset="0"/>
                          <a:cs typeface="Segoe UI" panose="020B0502040204020203" pitchFamily="34" charset="0"/>
                        </a:rPr>
                        <a:t>php-devel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libyaml-devel</a:t>
                      </a:r>
                      <a:r>
                        <a:rPr lang="en-US" altLang="ja-JP" sz="1050" kern="100" baseline="0" dirty="0" smtClean="0">
                          <a:effectLst/>
                          <a:latin typeface="Segoe UI" panose="020B0502040204020203" pitchFamily="34" charset="0"/>
                          <a:cs typeface="Segoe UI" panose="020B0502040204020203" pitchFamily="34" charset="0"/>
                        </a:rPr>
                        <a:t>, make</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smtClean="0">
                          <a:effectLst/>
                          <a:latin typeface="Segoe UI" panose="020B0502040204020203" pitchFamily="34" charset="0"/>
                          <a:cs typeface="Segoe UI" panose="020B0502040204020203" pitchFamily="34" charset="0"/>
                        </a:rPr>
                        <a:t>PhpSpreadsheet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pexpect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pywinrm</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smtClean="0">
                          <a:effectLst/>
                          <a:latin typeface="Segoe UI" panose="020B0502040204020203" pitchFamily="34" charset="0"/>
                          <a:cs typeface="Segoe UI" panose="020B0502040204020203" pitchFamily="34" charset="0"/>
                        </a:rPr>
                        <a:t>boto3, </a:t>
                      </a:r>
                      <a:r>
                        <a:rPr lang="en-US" altLang="ja-JP" sz="1050" dirty="0" err="1" smtClean="0">
                          <a:latin typeface="Segoe UI" panose="020B0502040204020203" pitchFamily="34" charset="0"/>
                          <a:cs typeface="Segoe UI" panose="020B0502040204020203" pitchFamily="34" charset="0"/>
                        </a:rPr>
                        <a:t>nmap-ncat</a:t>
                      </a:r>
                      <a:r>
                        <a:rPr lang="en-US" altLang="ja-JP" sz="1050" dirty="0" smtClean="0">
                          <a:latin typeface="Segoe UI" panose="020B0502040204020203" pitchFamily="34" charset="0"/>
                          <a:cs typeface="Segoe UI" panose="020B0502040204020203" pitchFamily="34" charset="0"/>
                        </a:rPr>
                        <a:t>,</a:t>
                      </a:r>
                      <a:r>
                        <a:rPr lang="ja-JP" altLang="en-US" sz="1050" dirty="0" smtClean="0">
                          <a:latin typeface="Segoe UI" panose="020B0502040204020203" pitchFamily="34" charset="0"/>
                          <a:cs typeface="Segoe UI" panose="020B0502040204020203" pitchFamily="34" charset="0"/>
                        </a:rPr>
                        <a:t> </a:t>
                      </a:r>
                      <a:r>
                        <a:rPr lang="en-US" altLang="ja-JP" sz="1050" dirty="0" err="1" smtClean="0">
                          <a:latin typeface="Segoe UI" panose="020B0502040204020203" pitchFamily="34" charset="0"/>
                          <a:cs typeface="Segoe UI" panose="020B0502040204020203" pitchFamily="34" charset="0"/>
                        </a:rPr>
                        <a:t>paramiko</a:t>
                      </a:r>
                      <a:r>
                        <a:rPr lang="en-US" altLang="ja-JP" sz="1050" dirty="0" smtClean="0">
                          <a:latin typeface="Segoe UI" panose="020B0502040204020203" pitchFamily="34" charset="0"/>
                          <a:cs typeface="Segoe UI" panose="020B0502040204020203" pitchFamily="34" charset="0"/>
                        </a:rPr>
                        <a:t>,</a:t>
                      </a:r>
                      <a:r>
                        <a:rPr lang="en-US" altLang="ja-JP" sz="1050" baseline="0" dirty="0" smtClean="0">
                          <a:latin typeface="Segoe UI" panose="020B0502040204020203" pitchFamily="34" charset="0"/>
                          <a:cs typeface="Segoe UI" panose="020B0502040204020203" pitchFamily="34" charset="0"/>
                        </a:rPr>
                        <a:t> </a:t>
                      </a:r>
                      <a:r>
                        <a:rPr lang="en-US" altLang="ja-JP" sz="1050" baseline="0" dirty="0" err="1" smtClean="0">
                          <a:latin typeface="Segoe UI" panose="020B0502040204020203" pitchFamily="34" charset="0"/>
                          <a:cs typeface="Segoe UI" panose="020B0502040204020203" pitchFamily="34" charset="0"/>
                        </a:rPr>
                        <a:t>boto</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8"/>
                  </a:ext>
                </a:extLst>
              </a:tr>
              <a:tr h="266315">
                <a:tc>
                  <a:txBody>
                    <a:bodyPr/>
                    <a:lstStyle/>
                    <a:p>
                      <a:pPr algn="just">
                        <a:spcAft>
                          <a:spcPts val="0"/>
                        </a:spcAft>
                      </a:pPr>
                      <a:r>
                        <a:rPr lang="en-US" altLang="ja-JP" sz="1000" kern="100" dirty="0" err="1" smtClean="0">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3840775648"/>
                  </a:ext>
                </a:extLst>
              </a:tr>
            </a:tbl>
          </a:graphicData>
        </a:graphic>
      </p:graphicFrame>
      <p:sp>
        <p:nvSpPr>
          <p:cNvPr id="8" name="テキスト ボックス 7"/>
          <p:cNvSpPr txBox="1"/>
          <p:nvPr/>
        </p:nvSpPr>
        <p:spPr>
          <a:xfrm>
            <a:off x="7387091" y="5519051"/>
            <a:ext cx="1835331" cy="246221"/>
          </a:xfrm>
          <a:prstGeom prst="rect">
            <a:avLst/>
          </a:prstGeom>
          <a:noFill/>
        </p:spPr>
        <p:txBody>
          <a:bodyPr wrap="square" rtlCol="0">
            <a:spAutoFit/>
          </a:bodyPr>
          <a:lstStyle/>
          <a:p>
            <a:pPr algn="just">
              <a:spcAft>
                <a:spcPts val="0"/>
              </a:spcAft>
            </a:pPr>
            <a:r>
              <a:rPr lang="en-US" altLang="ja-JP" sz="1000" kern="100" dirty="0" smtClean="0"/>
              <a:t>※ RHEL7,CentOS7</a:t>
            </a:r>
          </a:p>
        </p:txBody>
      </p:sp>
    </p:spTree>
    <p:extLst>
      <p:ext uri="{BB962C8B-B14F-4D97-AF65-F5344CB8AC3E}">
        <p14:creationId xmlns:p14="http://schemas.microsoft.com/office/powerpoint/2010/main" val="79942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4.</a:t>
            </a:r>
            <a:r>
              <a:rPr lang="ja-JP" altLang="en-US" dirty="0"/>
              <a:t>　</a:t>
            </a:r>
            <a:r>
              <a:rPr lang="en-US" altLang="ja-JP" dirty="0" smtClean="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smtClean="0"/>
          </a:p>
          <a:p>
            <a:pPr lvl="0"/>
            <a:r>
              <a:rPr lang="en-US" altLang="ja-JP" dirty="0" smtClean="0"/>
              <a:t>URL</a:t>
            </a:r>
            <a:r>
              <a:rPr lang="ja-JP" altLang="en-US" dirty="0" smtClean="0"/>
              <a:t>接続</a:t>
            </a:r>
            <a:endParaRPr lang="en-US" altLang="ja-JP" dirty="0" smtClean="0"/>
          </a:p>
          <a:p>
            <a:pPr lvl="1"/>
            <a:r>
              <a:rPr lang="ja-JP" altLang="en-US" dirty="0" smtClean="0"/>
              <a:t>以下の</a:t>
            </a:r>
            <a:r>
              <a:rPr lang="en-US" altLang="ja-JP" dirty="0" smtClean="0"/>
              <a:t>URL</a:t>
            </a:r>
            <a:r>
              <a:rPr lang="ja-JP" altLang="en-US" dirty="0" smtClean="0"/>
              <a:t>よ</a:t>
            </a:r>
            <a:r>
              <a:rPr lang="ja-JP" altLang="en-US" dirty="0"/>
              <a:t>り</a:t>
            </a:r>
            <a:r>
              <a:rPr lang="ja-JP" altLang="en-US" dirty="0" smtClean="0"/>
              <a:t>、ログイン画面にアクセスしてください。</a:t>
            </a:r>
            <a:endParaRPr lang="en-US" altLang="ja-JP" dirty="0" smtClean="0"/>
          </a:p>
          <a:p>
            <a:pPr lvl="1"/>
            <a:r>
              <a:rPr lang="en-US" altLang="ja-JP" dirty="0" smtClean="0"/>
              <a:t>URL</a:t>
            </a:r>
            <a:r>
              <a:rPr lang="ja-JP" altLang="ja-JP" dirty="0"/>
              <a:t>：</a:t>
            </a:r>
            <a:r>
              <a:rPr lang="en-US" altLang="ja-JP" b="1" u="sng" dirty="0" smtClean="0">
                <a:solidFill>
                  <a:srgbClr val="FF0000"/>
                </a:solidFill>
              </a:rPr>
              <a:t>http://</a:t>
            </a:r>
            <a:r>
              <a:rPr lang="ja-JP" altLang="en-US" b="1" u="sng" dirty="0" smtClean="0">
                <a:solidFill>
                  <a:srgbClr val="FF0000"/>
                </a:solidFill>
              </a:rPr>
              <a:t>（サーバの</a:t>
            </a:r>
            <a:r>
              <a:rPr lang="en-US" altLang="ja-JP" b="1" u="sng" dirty="0" smtClean="0">
                <a:solidFill>
                  <a:srgbClr val="FF0000"/>
                </a:solidFill>
              </a:rPr>
              <a:t>IP</a:t>
            </a:r>
            <a:r>
              <a:rPr lang="ja-JP" altLang="en-US" b="1" u="sng" dirty="0" smtClean="0">
                <a:solidFill>
                  <a:srgbClr val="FF0000"/>
                </a:solidFill>
              </a:rPr>
              <a:t>アドレス）</a:t>
            </a:r>
            <a:endParaRPr lang="en-US" altLang="ja-JP" b="1" u="sng" dirty="0" smtClean="0">
              <a:solidFill>
                <a:srgbClr val="FF0000"/>
              </a:solidFill>
            </a:endParaRPr>
          </a:p>
          <a:p>
            <a:pPr marL="180000" lvl="1" indent="0">
              <a:buNone/>
            </a:pPr>
            <a:endParaRPr kumimoji="1" lang="en-US" altLang="ja-JP" dirty="0" smtClean="0"/>
          </a:p>
          <a:p>
            <a:pPr marL="180000" lvl="1" indent="0">
              <a:buNone/>
            </a:pPr>
            <a:r>
              <a:rPr kumimoji="1" lang="en-US" altLang="ja-JP" dirty="0" smtClean="0">
                <a:solidFill>
                  <a:srgbClr val="FF0000"/>
                </a:solidFill>
              </a:rPr>
              <a:t>※</a:t>
            </a:r>
            <a:r>
              <a:rPr lang="ja-JP" altLang="en-US" dirty="0" smtClean="0">
                <a:solidFill>
                  <a:srgbClr val="FF0000"/>
                </a:solidFill>
              </a:rPr>
              <a:t>インストール</a:t>
            </a:r>
            <a:r>
              <a:rPr lang="ja-JP" altLang="en-US" dirty="0">
                <a:solidFill>
                  <a:srgbClr val="FF0000"/>
                </a:solidFill>
              </a:rPr>
              <a:t>後</a:t>
            </a:r>
            <a:r>
              <a:rPr lang="ja-JP" altLang="en-US" dirty="0" smtClean="0">
                <a:solidFill>
                  <a:srgbClr val="FF0000"/>
                </a:solidFill>
              </a:rPr>
              <a:t>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lang="en-US" altLang="ja-JP" dirty="0" smtClean="0">
                <a:solidFill>
                  <a:srgbClr val="FF0000"/>
                </a:solidFill>
              </a:rPr>
              <a:t>HTTP</a:t>
            </a:r>
            <a:r>
              <a:rPr lang="ja-JP" altLang="en-US" dirty="0" smtClean="0">
                <a:solidFill>
                  <a:srgbClr val="FF0000"/>
                </a:solidFill>
              </a:rPr>
              <a:t>はセキュリティ的に脆弱なので、</a:t>
            </a:r>
            <a:r>
              <a:rPr lang="en-US" altLang="ja-JP" dirty="0" smtClean="0">
                <a:solidFill>
                  <a:srgbClr val="FF0000"/>
                </a:solidFill>
              </a:rPr>
              <a:t>HTTPS</a:t>
            </a:r>
            <a:r>
              <a:rPr lang="ja-JP" altLang="en-US" dirty="0" smtClean="0">
                <a:solidFill>
                  <a:srgbClr val="FF0000"/>
                </a:solidFill>
              </a:rPr>
              <a:t>で</a:t>
            </a:r>
            <a:r>
              <a:rPr lang="ja-JP" altLang="en-US" dirty="0">
                <a:solidFill>
                  <a:srgbClr val="FF0000"/>
                </a:solidFill>
              </a:rPr>
              <a:t>の</a:t>
            </a:r>
            <a:r>
              <a:rPr lang="ja-JP" altLang="en-US" dirty="0" smtClean="0">
                <a:solidFill>
                  <a:srgbClr val="FF0000"/>
                </a:solidFill>
              </a:rPr>
              <a:t>アクセスを推奨します。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kumimoji="1" lang="en-US" altLang="ja-JP" dirty="0" smtClean="0">
                <a:solidFill>
                  <a:srgbClr val="FF0000"/>
                </a:solidFill>
              </a:rPr>
              <a:t>HTTPS</a:t>
            </a:r>
            <a:r>
              <a:rPr kumimoji="1" lang="ja-JP" altLang="en-US" dirty="0" smtClean="0">
                <a:solidFill>
                  <a:srgbClr val="FF0000"/>
                </a:solidFill>
              </a:rPr>
              <a:t>でのアクセス方法は、動作確認（</a:t>
            </a:r>
            <a:r>
              <a:rPr kumimoji="1" lang="en-US" altLang="ja-JP" dirty="0" smtClean="0">
                <a:solidFill>
                  <a:srgbClr val="FF0000"/>
                </a:solidFill>
              </a:rPr>
              <a:t>4/4</a:t>
            </a:r>
            <a:r>
              <a:rPr kumimoji="1" lang="ja-JP" altLang="en-US" smtClean="0">
                <a:solidFill>
                  <a:srgbClr val="FF0000"/>
                </a:solidFill>
              </a:rPr>
              <a:t>）を</a:t>
            </a:r>
            <a:r>
              <a:rPr kumimoji="1" lang="ja-JP" altLang="en-US" dirty="0" smtClean="0">
                <a:solidFill>
                  <a:srgbClr val="FF0000"/>
                </a:solidFill>
              </a:rPr>
              <a:t>確認してください。</a:t>
            </a:r>
            <a:endParaRPr kumimoji="1" lang="en-US" altLang="ja-JP" dirty="0" smtClean="0">
              <a:solidFill>
                <a:srgbClr val="FF0000"/>
              </a:solidFill>
            </a:endParaRPr>
          </a:p>
          <a:p>
            <a:pPr lvl="1"/>
            <a:endParaRPr lang="en-US" altLang="ja-JP" dirty="0"/>
          </a:p>
          <a:p>
            <a:pPr lvl="0"/>
            <a:r>
              <a:rPr lang="ja-JP" altLang="en-US" dirty="0" smtClean="0"/>
              <a:t>ログイン</a:t>
            </a:r>
            <a:endParaRPr lang="en-US" altLang="ja-JP" dirty="0" smtClean="0"/>
          </a:p>
          <a:p>
            <a:pPr lvl="1"/>
            <a:r>
              <a:rPr lang="en-US" altLang="ja-JP" dirty="0" smtClean="0"/>
              <a:t>ITA</a:t>
            </a:r>
            <a:r>
              <a:rPr lang="ja-JP" altLang="ja-JP" dirty="0" smtClean="0"/>
              <a:t>の</a:t>
            </a:r>
            <a:r>
              <a:rPr lang="ja-JP" altLang="ja-JP" dirty="0"/>
              <a:t>ログイン画面が表示</a:t>
            </a:r>
            <a:r>
              <a:rPr lang="ja-JP" altLang="ja-JP" dirty="0" smtClean="0"/>
              <a:t>されたら</a:t>
            </a:r>
            <a:r>
              <a:rPr lang="ja-JP" altLang="ja-JP" dirty="0"/>
              <a:t>、指定のログイン</a:t>
            </a:r>
            <a:r>
              <a:rPr lang="en-US" altLang="ja-JP" dirty="0"/>
              <a:t>ID</a:t>
            </a:r>
            <a:r>
              <a:rPr lang="ja-JP" altLang="ja-JP" dirty="0"/>
              <a:t>、初期パスワードを入力</a:t>
            </a:r>
            <a:r>
              <a:rPr lang="ja-JP" altLang="ja-JP" dirty="0" smtClean="0"/>
              <a:t>して、</a:t>
            </a:r>
            <a:r>
              <a:rPr lang="en-US" altLang="ja-JP" dirty="0" smtClean="0"/>
              <a:t>[</a:t>
            </a:r>
            <a:r>
              <a:rPr lang="ja-JP" altLang="ja-JP" dirty="0" smtClean="0"/>
              <a:t>ログイン</a:t>
            </a:r>
            <a:r>
              <a:rPr lang="en-US" altLang="ja-JP" dirty="0" smtClean="0"/>
              <a:t>]</a:t>
            </a:r>
            <a:r>
              <a:rPr lang="ja-JP" altLang="ja-JP" dirty="0" smtClean="0"/>
              <a:t>ボタンをクリックしてください。</a:t>
            </a:r>
          </a:p>
          <a:p>
            <a:pPr marL="180000" lvl="1" indent="0">
              <a:buNone/>
            </a:pPr>
            <a:r>
              <a:rPr lang="ja-JP" altLang="ja-JP" dirty="0"/>
              <a:t>　　・ログイン</a:t>
            </a:r>
            <a:r>
              <a:rPr lang="en-US" altLang="ja-JP" dirty="0"/>
              <a:t>ID</a:t>
            </a:r>
            <a:r>
              <a:rPr lang="ja-JP" altLang="ja-JP" dirty="0"/>
              <a:t>　　</a:t>
            </a:r>
            <a:r>
              <a:rPr lang="ja-JP" altLang="ja-JP" dirty="0" smtClean="0"/>
              <a:t>：</a:t>
            </a:r>
            <a:r>
              <a:rPr lang="ja-JP" altLang="en-US" dirty="0" smtClean="0"/>
              <a:t> </a:t>
            </a:r>
            <a:r>
              <a:rPr lang="en-US" altLang="ja-JP" dirty="0" smtClean="0"/>
              <a:t>administrator</a:t>
            </a:r>
            <a:endParaRPr lang="ja-JP" altLang="ja-JP" dirty="0"/>
          </a:p>
          <a:p>
            <a:pPr marL="180000" lvl="1" indent="0">
              <a:buNone/>
            </a:pPr>
            <a:r>
              <a:rPr lang="ja-JP" altLang="ja-JP" dirty="0"/>
              <a:t>　　・初期パスワード ： </a:t>
            </a:r>
            <a:r>
              <a:rPr lang="en-US" altLang="ja-JP" dirty="0" smtClean="0"/>
              <a:t>password</a:t>
            </a:r>
          </a:p>
          <a:p>
            <a:pPr marL="180000" lvl="1" indent="0">
              <a:buNone/>
            </a:pPr>
            <a:endParaRPr lang="ja-JP" altLang="ja-JP" dirty="0"/>
          </a:p>
          <a:p>
            <a:pPr lvl="1"/>
            <a:r>
              <a:rPr lang="ja-JP" altLang="ja-JP" dirty="0" smtClean="0"/>
              <a:t>インストール後</a:t>
            </a:r>
            <a:r>
              <a:rPr lang="ja-JP" altLang="ja-JP" dirty="0"/>
              <a:t>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smtClean="0"/>
          </a:p>
        </p:txBody>
      </p:sp>
    </p:spTree>
    <p:extLst>
      <p:ext uri="{BB962C8B-B14F-4D97-AF65-F5344CB8AC3E}">
        <p14:creationId xmlns:p14="http://schemas.microsoft.com/office/powerpoint/2010/main" val="3139446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kumimoji="1" lang="ja-JP" altLang="en-US" dirty="0" smtClean="0"/>
              <a:t>ログイン画面</a:t>
            </a:r>
            <a:endParaRPr kumimoji="1" lang="en-US" altLang="ja-JP" dirty="0" smtClean="0"/>
          </a:p>
          <a:p>
            <a:pPr lvl="1"/>
            <a:r>
              <a:rPr lang="ja-JP" altLang="en-US" dirty="0" smtClean="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smtClean="0">
                <a:solidFill>
                  <a:srgbClr val="FF0000"/>
                </a:solidFill>
              </a:rPr>
              <a:t>ID</a:t>
            </a:r>
            <a:r>
              <a:rPr lang="ja-JP" altLang="en-US" sz="1000" dirty="0" smtClean="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a:t>
            </a:r>
            <a:r>
              <a:rPr lang="ja-JP" altLang="ja-JP" dirty="0" smtClean="0"/>
              <a:t>確認</a:t>
            </a:r>
            <a:endParaRPr lang="en-US" altLang="ja-JP" dirty="0" smtClean="0"/>
          </a:p>
          <a:p>
            <a:pPr lvl="1"/>
            <a:r>
              <a:rPr lang="ja-JP" altLang="en-US" dirty="0" smtClean="0"/>
              <a:t>ログイン後、</a:t>
            </a:r>
            <a:r>
              <a:rPr lang="ja-JP" altLang="ja-JP" dirty="0" smtClean="0"/>
              <a:t>以下</a:t>
            </a:r>
            <a:r>
              <a:rPr lang="ja-JP" altLang="ja-JP" dirty="0"/>
              <a:t>の</a:t>
            </a:r>
            <a:r>
              <a:rPr lang="ja-JP" altLang="ja-JP" dirty="0" smtClean="0"/>
              <a:t>メニュー</a:t>
            </a:r>
            <a:r>
              <a:rPr lang="ja-JP" altLang="en-US" dirty="0" smtClean="0"/>
              <a:t>グループ</a:t>
            </a:r>
            <a:r>
              <a:rPr lang="ja-JP" altLang="ja-JP" dirty="0" smtClean="0"/>
              <a:t>が正常</a:t>
            </a:r>
            <a:r>
              <a:rPr lang="ja-JP" altLang="ja-JP" dirty="0"/>
              <a:t>に</a:t>
            </a:r>
            <a:r>
              <a:rPr lang="ja-JP" altLang="ja-JP" dirty="0" smtClean="0"/>
              <a:t>表示され</a:t>
            </a:r>
            <a:r>
              <a:rPr lang="ja-JP" altLang="en-US" dirty="0" smtClean="0"/>
              <a:t>てい</a:t>
            </a:r>
            <a:r>
              <a:rPr lang="ja-JP" altLang="ja-JP" dirty="0" smtClean="0"/>
              <a:t>る</a:t>
            </a:r>
            <a:r>
              <a:rPr lang="ja-JP" altLang="ja-JP" dirty="0"/>
              <a:t>ことを確認してください。</a:t>
            </a:r>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marL="180000" lvl="1" indent="0">
              <a:buNone/>
            </a:pPr>
            <a:endParaRPr kumimoji="1" lang="en-US" altLang="ja-JP" dirty="0" smtClean="0"/>
          </a:p>
          <a:p>
            <a:pPr marL="180000" lvl="1" indent="0">
              <a:buNone/>
            </a:pP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33959426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smtClean="0">
                          <a:effectLst/>
                        </a:rPr>
                        <a:t>メニュー</a:t>
                      </a:r>
                      <a:r>
                        <a:rPr lang="ja-JP" altLang="en-US" sz="900" kern="100" dirty="0" smtClean="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smtClean="0">
                          <a:effectLst/>
                        </a:rPr>
                        <a:t>ITA</a:t>
                      </a:r>
                      <a:r>
                        <a:rPr lang="ja-JP" sz="900" kern="100" dirty="0" smtClean="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a:t>
                      </a:r>
                      <a:r>
                        <a:rPr lang="ja-JP" sz="900" kern="100" dirty="0" smtClean="0">
                          <a:effectLst/>
                        </a:rPr>
                        <a:t>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smtClean="0">
                          <a:solidFill>
                            <a:schemeClr val="dk1"/>
                          </a:solidFill>
                          <a:effectLst/>
                          <a:latin typeface="+mn-lt"/>
                          <a:ea typeface="+mn-ea"/>
                          <a:cs typeface="+mn-cs"/>
                        </a:rPr>
                        <a:t>エクスポート</a:t>
                      </a:r>
                      <a:r>
                        <a:rPr kumimoji="1" lang="en-US" altLang="ja-JP" sz="900" kern="100" dirty="0" smtClean="0">
                          <a:solidFill>
                            <a:schemeClr val="dk1"/>
                          </a:solidFill>
                          <a:effectLst/>
                          <a:latin typeface="+mn-lt"/>
                          <a:ea typeface="+mn-ea"/>
                          <a:cs typeface="+mn-cs"/>
                        </a:rPr>
                        <a:t>/</a:t>
                      </a:r>
                      <a:r>
                        <a:rPr kumimoji="1" lang="ja-JP" altLang="en-US" sz="900" kern="100" dirty="0" smtClean="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smtClean="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メニュー</a:t>
                      </a:r>
                      <a:r>
                        <a:rPr lang="ja-JP" sz="900" kern="100" dirty="0" smtClean="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smtClean="0">
                          <a:effectLst/>
                        </a:rPr>
                        <a:t>Terraform</a:t>
                      </a:r>
                      <a:r>
                        <a:rPr lang="ja-JP" altLang="en-US" sz="900" kern="100" dirty="0" smtClean="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smtClean="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4" name="図 3"/>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a:t>
            </a:r>
            <a:r>
              <a:rPr lang="ja-JP" altLang="en-US" dirty="0" smtClean="0"/>
              <a:t>動作確認（</a:t>
            </a:r>
            <a:r>
              <a:rPr lang="en-US" altLang="ja-JP" dirty="0" smtClean="0"/>
              <a:t>4/4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smtClean="0"/>
              <a:t>HTTPS</a:t>
            </a:r>
            <a:r>
              <a:rPr lang="ja-JP" altLang="en-US" dirty="0" smtClean="0"/>
              <a:t>でアクセスするための準備作業</a:t>
            </a:r>
            <a:endParaRPr lang="en-US" altLang="ja-JP" dirty="0" smtClean="0"/>
          </a:p>
          <a:p>
            <a:pPr marL="180000" lvl="1" indent="0">
              <a:buNone/>
            </a:pPr>
            <a:endParaRPr lang="en-US" altLang="ja-JP" dirty="0"/>
          </a:p>
          <a:p>
            <a:pPr lvl="1"/>
            <a:r>
              <a:rPr lang="ja-JP" altLang="en-US" dirty="0" smtClean="0"/>
              <a:t>アンサーファイルの「</a:t>
            </a:r>
            <a:r>
              <a:rPr lang="en-US" altLang="ja-JP" dirty="0" err="1" smtClean="0"/>
              <a:t>ita_domain</a:t>
            </a:r>
            <a:r>
              <a:rPr lang="ja-JP" altLang="en-US" dirty="0" smtClean="0"/>
              <a:t>」に設定したホスト名をご使用の環境の</a:t>
            </a:r>
            <a:r>
              <a:rPr lang="en-US" altLang="ja-JP" dirty="0" smtClean="0"/>
              <a:t>DNS</a:t>
            </a:r>
            <a:r>
              <a:rPr lang="ja-JP" altLang="en-US" dirty="0" smtClean="0"/>
              <a:t>サーバまたは操作端末の</a:t>
            </a:r>
            <a:r>
              <a:rPr lang="en-US" altLang="ja-JP" dirty="0" smtClean="0"/>
              <a:t>hosts</a:t>
            </a:r>
            <a:r>
              <a:rPr lang="ja-JP" altLang="en-US" dirty="0" err="1" smtClean="0"/>
              <a:t>に登</a:t>
            </a:r>
            <a:r>
              <a:rPr lang="ja-JP" altLang="en-US" dirty="0" smtClean="0"/>
              <a:t>録してください。</a:t>
            </a:r>
            <a:endParaRPr lang="ja-JP" altLang="en-US" dirty="0"/>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r>
              <a:rPr lang="en-US" altLang="ja-JP" dirty="0"/>
              <a:t/>
            </a:r>
            <a:br>
              <a:rPr lang="en-US" altLang="ja-JP" dirty="0"/>
            </a:br>
            <a:r>
              <a:rPr lang="ja-JP" altLang="en-US" dirty="0" smtClean="0"/>
              <a:t>ユーザ指定のサーバ証明書を使用して</a:t>
            </a:r>
            <a:r>
              <a:rPr lang="ja-JP" altLang="en-US" dirty="0"/>
              <a:t>ない</a:t>
            </a:r>
            <a:r>
              <a:rPr lang="ja-JP" altLang="en-US" dirty="0" smtClean="0"/>
              <a:t>場合、サーバ</a:t>
            </a:r>
            <a:r>
              <a:rPr lang="ja-JP" altLang="ja-JP" dirty="0"/>
              <a:t>証明書は</a:t>
            </a:r>
            <a:r>
              <a:rPr lang="en-US" altLang="ja-JP" dirty="0"/>
              <a:t>ITA</a:t>
            </a:r>
            <a:r>
              <a:rPr lang="ja-JP" altLang="ja-JP" dirty="0"/>
              <a:t>インストールパッケージの以下のパスに格納されています</a:t>
            </a:r>
            <a:r>
              <a:rPr lang="ja-JP" altLang="ja-JP" dirty="0" smtClean="0"/>
              <a:t>。</a:t>
            </a:r>
            <a:endParaRPr lang="en-US" altLang="ja-JP" dirty="0" smtClean="0"/>
          </a:p>
          <a:p>
            <a:pPr marL="180000" lvl="1" indent="0">
              <a:buNone/>
            </a:pPr>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smtClean="0"/>
          </a:p>
          <a:p>
            <a:pPr lvl="1"/>
            <a:r>
              <a:rPr lang="en-US" altLang="ja-JP" dirty="0"/>
              <a:t>Web</a:t>
            </a:r>
            <a:r>
              <a:rPr lang="ja-JP" altLang="ja-JP" dirty="0"/>
              <a:t>ブラウザに証明書のインポートをしてください</a:t>
            </a:r>
            <a:r>
              <a:rPr lang="ja-JP" altLang="ja-JP" dirty="0" smtClean="0"/>
              <a:t>。</a:t>
            </a:r>
            <a:endParaRPr lang="en-US" altLang="ja-JP" dirty="0" smtClean="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smtClean="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etc</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pki</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tls</a:t>
                      </a:r>
                      <a:r>
                        <a:rPr lang="en-US" altLang="ja-JP" sz="1100" b="0" kern="100" dirty="0" smtClean="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smtClean="0">
                          <a:effectLst/>
                          <a:latin typeface="+mn-ea"/>
                          <a:ea typeface="+mn-ea"/>
                          <a:cs typeface="Times New Roman" panose="02020603050405020304" pitchFamily="18" charset="0"/>
                        </a:rPr>
                        <a:t>[</a:t>
                      </a:r>
                      <a:r>
                        <a:rPr lang="ja-JP" altLang="en-US" sz="1100" kern="100" dirty="0" smtClean="0">
                          <a:effectLst/>
                          <a:latin typeface="+mn-ea"/>
                          <a:ea typeface="+mn-ea"/>
                          <a:cs typeface="Times New Roman" panose="02020603050405020304" pitchFamily="18" charset="0"/>
                        </a:rPr>
                        <a:t>アンサーファイルの</a:t>
                      </a:r>
                      <a:r>
                        <a:rPr lang="en-US" altLang="ja-JP" sz="1100" kern="100" dirty="0" err="1" smtClean="0">
                          <a:effectLst/>
                          <a:latin typeface="+mn-ea"/>
                          <a:ea typeface="+mn-ea"/>
                          <a:cs typeface="Times New Roman" panose="02020603050405020304" pitchFamily="18" charset="0"/>
                        </a:rPr>
                        <a:t>ita_domain</a:t>
                      </a:r>
                      <a:r>
                        <a:rPr lang="ja-JP" altLang="en-US" sz="1100" kern="100" dirty="0" smtClean="0">
                          <a:effectLst/>
                          <a:latin typeface="+mn-ea"/>
                          <a:ea typeface="+mn-ea"/>
                          <a:cs typeface="Times New Roman" panose="02020603050405020304" pitchFamily="18" charset="0"/>
                        </a:rPr>
                        <a:t>に設定したホスト名</a:t>
                      </a:r>
                      <a:r>
                        <a:rPr lang="en-US" altLang="ja-JP" sz="1100" kern="100" dirty="0" smtClean="0">
                          <a:effectLst/>
                          <a:latin typeface="+mn-ea"/>
                          <a:ea typeface="+mn-ea"/>
                          <a:cs typeface="Times New Roman" panose="02020603050405020304" pitchFamily="18" charset="0"/>
                        </a:rPr>
                        <a:t>].</a:t>
                      </a:r>
                      <a:r>
                        <a:rPr lang="en-US" altLang="ja-JP" sz="1100" kern="100" dirty="0" err="1" smtClean="0">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smtClean="0"/>
              <a:t>※</a:t>
            </a:r>
            <a:r>
              <a:rPr kumimoji="1" lang="ja-JP" altLang="en-US" sz="1200" dirty="0" smtClean="0"/>
              <a:t>ユーザ指定のサーバ証明書を使用する場合はアンサーファイルの「</a:t>
            </a:r>
            <a:r>
              <a:rPr lang="en-US" altLang="ja-JP" sz="1200" kern="100" dirty="0" err="1" smtClean="0">
                <a:latin typeface="+mn-ea"/>
                <a:cs typeface="Times New Roman" panose="02020603050405020304" pitchFamily="18" charset="0"/>
              </a:rPr>
              <a:t>certificate_path</a:t>
            </a:r>
            <a:r>
              <a:rPr lang="ja-JP" altLang="en-US" sz="1200" kern="100" dirty="0" smtClean="0">
                <a:latin typeface="+mn-ea"/>
                <a:cs typeface="Times New Roman" panose="02020603050405020304" pitchFamily="18" charset="0"/>
              </a:rPr>
              <a:t>」に設定した</a:t>
            </a:r>
            <a:endParaRPr lang="en-US" altLang="ja-JP" sz="1200" kern="100" dirty="0" smtClean="0">
              <a:latin typeface="+mn-ea"/>
              <a:cs typeface="Times New Roman" panose="02020603050405020304" pitchFamily="18" charset="0"/>
            </a:endParaRPr>
          </a:p>
          <a:p>
            <a:r>
              <a:rPr lang="ja-JP" altLang="en-US" sz="1200" kern="100" dirty="0" smtClean="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5.</a:t>
            </a:r>
            <a:r>
              <a:rPr lang="ja-JP" altLang="en-US" dirty="0"/>
              <a:t>　</a:t>
            </a:r>
            <a:r>
              <a:rPr lang="ja-JP" altLang="en-US" dirty="0" smtClean="0"/>
              <a:t>参考</a:t>
            </a:r>
            <a:endParaRPr kumimoji="1" lang="ja-JP" altLang="en-US" dirty="0"/>
          </a:p>
        </p:txBody>
      </p:sp>
    </p:spTree>
    <p:extLst>
      <p:ext uri="{BB962C8B-B14F-4D97-AF65-F5344CB8AC3E}">
        <p14:creationId xmlns:p14="http://schemas.microsoft.com/office/powerpoint/2010/main" val="2560558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a:t>
            </a:r>
            <a:r>
              <a:rPr lang="ja-JP" altLang="en-US" dirty="0" smtClean="0"/>
              <a:t>　参考（</a:t>
            </a:r>
            <a:r>
              <a:rPr lang="en-US" altLang="ja-JP" dirty="0" smtClean="0"/>
              <a:t>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smtClean="0"/>
              <a:t>または</a:t>
            </a:r>
            <a:r>
              <a:rPr lang="en-US" altLang="ja-JP" dirty="0" smtClean="0"/>
              <a:t>HTTPS</a:t>
            </a:r>
            <a:r>
              <a:rPr lang="ja-JP" altLang="en-US" dirty="0" smtClean="0"/>
              <a:t>アクセスの制限</a:t>
            </a:r>
            <a:endParaRPr lang="en-US" altLang="ja-JP" dirty="0"/>
          </a:p>
          <a:p>
            <a:pPr marL="180000" lvl="1" indent="0">
              <a:buNone/>
            </a:pPr>
            <a:r>
              <a:rPr lang="en-US" altLang="ja-JP" dirty="0" smtClean="0"/>
              <a:t>HTTP</a:t>
            </a:r>
            <a:r>
              <a:rPr lang="ja-JP" altLang="en-US" dirty="0" smtClean="0"/>
              <a:t>または</a:t>
            </a:r>
            <a:r>
              <a:rPr lang="en-US" altLang="ja-JP" dirty="0" smtClean="0"/>
              <a:t>HTTPS</a:t>
            </a:r>
            <a:r>
              <a:rPr lang="ja-JP" altLang="en-US" dirty="0" smtClean="0"/>
              <a:t>アクセスを制限する</a:t>
            </a:r>
            <a:r>
              <a:rPr lang="ja-JP" altLang="en-US" dirty="0"/>
              <a:t>場合は、</a:t>
            </a:r>
            <a:r>
              <a:rPr lang="ja-JP" altLang="ja-JP" dirty="0"/>
              <a:t>以下の</a:t>
            </a:r>
            <a:r>
              <a:rPr lang="ja-JP" altLang="en-US" dirty="0"/>
              <a:t>手順を実施してください</a:t>
            </a:r>
            <a:r>
              <a:rPr lang="ja-JP" altLang="en-US" dirty="0" smtClean="0"/>
              <a:t>。</a:t>
            </a:r>
            <a:endParaRPr lang="en-US" altLang="ja-JP" dirty="0" smtClean="0"/>
          </a:p>
          <a:p>
            <a:pPr marL="180000" lvl="1" indent="0">
              <a:buNone/>
            </a:pPr>
            <a:endParaRPr lang="en-US" altLang="ja-JP" dirty="0"/>
          </a:p>
          <a:p>
            <a:pPr lvl="1"/>
            <a:r>
              <a:rPr lang="ja-JP" altLang="en-US" dirty="0" smtClean="0"/>
              <a:t>ファイル「</a:t>
            </a:r>
            <a:r>
              <a:rPr lang="en-US" altLang="ja-JP" dirty="0" smtClean="0"/>
              <a:t>/</a:t>
            </a:r>
            <a:r>
              <a:rPr lang="en-US" altLang="ja-JP" dirty="0" err="1" smtClean="0"/>
              <a:t>etc</a:t>
            </a:r>
            <a:r>
              <a:rPr lang="en-US" altLang="ja-JP" dirty="0" smtClean="0"/>
              <a:t>/</a:t>
            </a:r>
            <a:r>
              <a:rPr lang="en-US" altLang="ja-JP" dirty="0" err="1" smtClean="0"/>
              <a:t>httpd</a:t>
            </a:r>
            <a:r>
              <a:rPr lang="en-US" altLang="ja-JP" dirty="0" smtClean="0"/>
              <a:t>/</a:t>
            </a:r>
            <a:r>
              <a:rPr lang="en-US" altLang="ja-JP" dirty="0" err="1" smtClean="0"/>
              <a:t>conf.d</a:t>
            </a:r>
            <a:r>
              <a:rPr lang="en-US" altLang="ja-JP" dirty="0" smtClean="0"/>
              <a:t>/</a:t>
            </a:r>
            <a:r>
              <a:rPr lang="en-US" altLang="ja-JP" dirty="0" err="1" smtClean="0"/>
              <a:t>vhosts_exastro</a:t>
            </a:r>
            <a:r>
              <a:rPr lang="en-US" altLang="ja-JP" dirty="0" smtClean="0"/>
              <a:t>-it-</a:t>
            </a:r>
            <a:r>
              <a:rPr lang="en-US" altLang="ja-JP" dirty="0" err="1" smtClean="0"/>
              <a:t>automation.conf</a:t>
            </a:r>
            <a:r>
              <a:rPr lang="ja-JP" altLang="en-US" dirty="0" smtClean="0"/>
              <a:t>」を編集する。</a:t>
            </a:r>
            <a:r>
              <a:rPr lang="en-US" altLang="ja-JP" dirty="0" smtClean="0"/>
              <a:t/>
            </a:r>
            <a:br>
              <a:rPr lang="en-US" altLang="ja-JP" dirty="0" smtClean="0"/>
            </a:br>
            <a:r>
              <a:rPr lang="en-US" altLang="ja-JP" dirty="0" smtClean="0"/>
              <a:t>HTTP</a:t>
            </a:r>
            <a:r>
              <a:rPr lang="ja-JP" altLang="en-US" dirty="0" smtClean="0"/>
              <a:t>を制限する場合は、「</a:t>
            </a:r>
            <a:r>
              <a:rPr lang="en-US" altLang="ja-JP" dirty="0" smtClean="0"/>
              <a:t>&lt;</a:t>
            </a:r>
            <a:r>
              <a:rPr lang="en-US" altLang="ja-JP" dirty="0" err="1" smtClean="0"/>
              <a:t>VirtualHost</a:t>
            </a:r>
            <a:r>
              <a:rPr lang="en-US" altLang="ja-JP" dirty="0" smtClean="0"/>
              <a:t> *:80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r>
              <a:rPr lang="en-US" altLang="ja-JP" dirty="0" smtClean="0"/>
              <a:t/>
            </a:r>
            <a:br>
              <a:rPr lang="en-US" altLang="ja-JP" dirty="0" smtClean="0"/>
            </a:br>
            <a:r>
              <a:rPr lang="en-US" altLang="ja-JP" dirty="0" smtClean="0"/>
              <a:t>HTTPS</a:t>
            </a:r>
            <a:r>
              <a:rPr lang="ja-JP" altLang="en-US" dirty="0" smtClean="0"/>
              <a:t>を制限する場合は、「</a:t>
            </a:r>
            <a:r>
              <a:rPr lang="en-US" altLang="ja-JP" dirty="0" smtClean="0"/>
              <a:t>&lt;</a:t>
            </a:r>
            <a:r>
              <a:rPr lang="en-US" altLang="ja-JP" dirty="0" err="1" smtClean="0"/>
              <a:t>VirtualHost</a:t>
            </a:r>
            <a:r>
              <a:rPr lang="en-US" altLang="ja-JP" dirty="0" smtClean="0"/>
              <a:t> *:443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endParaRPr lang="en-US" altLang="ja-JP" dirty="0" smtClean="0"/>
          </a:p>
          <a:p>
            <a:pPr marL="180000" lvl="1" indent="0">
              <a:buNone/>
            </a:pPr>
            <a:endParaRPr lang="en-US" altLang="ja-JP" dirty="0" smtClean="0"/>
          </a:p>
          <a:p>
            <a:pPr lvl="1"/>
            <a:r>
              <a:rPr lang="ja-JP" altLang="en-US" dirty="0" smtClean="0"/>
              <a:t>以下のコマンドにより</a:t>
            </a:r>
            <a:r>
              <a:rPr lang="en-US" altLang="ja-JP" dirty="0" smtClean="0"/>
              <a:t>Apache</a:t>
            </a:r>
            <a:r>
              <a:rPr lang="ja-JP" altLang="en-US" dirty="0" smtClean="0"/>
              <a:t>を再起動する。</a:t>
            </a:r>
            <a:r>
              <a:rPr lang="en-US" altLang="ja-JP" dirty="0" smtClean="0"/>
              <a:t/>
            </a:r>
            <a:br>
              <a:rPr lang="en-US" altLang="ja-JP" dirty="0" smtClean="0"/>
            </a:br>
            <a:r>
              <a:rPr lang="en-US" altLang="ja-JP" dirty="0" err="1" smtClean="0"/>
              <a:t>systemctl</a:t>
            </a:r>
            <a:r>
              <a:rPr lang="en-US" altLang="ja-JP" dirty="0" smtClean="0"/>
              <a:t> restart </a:t>
            </a:r>
            <a:r>
              <a:rPr lang="en-US" altLang="ja-JP" dirty="0" err="1" smtClean="0"/>
              <a:t>httpd</a:t>
            </a:r>
            <a:endParaRPr lang="en-US" altLang="ja-JP" dirty="0" smtClean="0"/>
          </a:p>
        </p:txBody>
      </p:sp>
    </p:spTree>
    <p:extLst>
      <p:ext uri="{BB962C8B-B14F-4D97-AF65-F5344CB8AC3E}">
        <p14:creationId xmlns:p14="http://schemas.microsoft.com/office/powerpoint/2010/main" val="12302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ja-JP" altLang="en-US" dirty="0"/>
              <a:t>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5.2</a:t>
            </a:r>
            <a:r>
              <a:rPr lang="ja-JP" altLang="en-US" dirty="0"/>
              <a:t>　</a:t>
            </a:r>
            <a:r>
              <a:rPr lang="ja-JP" altLang="en-US" dirty="0" smtClean="0"/>
              <a:t>参考（</a:t>
            </a:r>
            <a:r>
              <a:rPr lang="en-US" altLang="ja-JP" dirty="0" smtClean="0"/>
              <a:t>2/2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smtClean="0"/>
              <a:t>1.6.0</a:t>
            </a:r>
            <a:r>
              <a:rPr lang="ja-JP" altLang="en-US" dirty="0" smtClean="0"/>
              <a:t>より、</a:t>
            </a:r>
            <a:r>
              <a:rPr lang="en-US" altLang="ja-JP" dirty="0" smtClean="0"/>
              <a:t>ITA</a:t>
            </a:r>
            <a:r>
              <a:rPr lang="ja-JP" altLang="en-US" dirty="0" smtClean="0"/>
              <a:t>インストール時に実行するシェルが</a:t>
            </a:r>
            <a:r>
              <a:rPr lang="en-US" altLang="ja-JP" kern="100" dirty="0" smtClean="0"/>
              <a:t>ita_installer.sh</a:t>
            </a:r>
            <a:r>
              <a:rPr lang="ja-JP" altLang="en-US" kern="100" dirty="0" smtClean="0"/>
              <a:t>のみに統一され、アンサーファイル</a:t>
            </a:r>
            <a:r>
              <a:rPr lang="en-US" altLang="ja-JP" dirty="0"/>
              <a:t>(</a:t>
            </a:r>
            <a:r>
              <a:rPr lang="en-US" altLang="ja-JP" kern="100" dirty="0"/>
              <a:t>ita</a:t>
            </a:r>
            <a:r>
              <a:rPr lang="en-US" altLang="ja-JP" dirty="0"/>
              <a:t>_answers.txt</a:t>
            </a:r>
            <a:r>
              <a:rPr lang="en-US" altLang="ja-JP" dirty="0" smtClean="0"/>
              <a:t>)</a:t>
            </a:r>
            <a:r>
              <a:rPr lang="ja-JP" altLang="en-US" dirty="0" smtClean="0"/>
              <a:t>の「</a:t>
            </a:r>
            <a:r>
              <a:rPr lang="en-US" altLang="ja-JP" dirty="0" err="1" smtClean="0"/>
              <a:t>install_mode</a:t>
            </a:r>
            <a:r>
              <a:rPr lang="ja-JP" altLang="en-US" dirty="0" smtClean="0"/>
              <a:t>」の値によって、インストーラーの動作が以下のモードに分岐します。</a:t>
            </a:r>
            <a:r>
              <a:rPr lang="en-US" altLang="ja-JP" dirty="0" smtClean="0"/>
              <a:t/>
            </a:r>
            <a:br>
              <a:rPr lang="en-US" altLang="ja-JP" dirty="0" smtClean="0"/>
            </a:br>
            <a:endParaRPr lang="en-US" altLang="ja-JP" dirty="0" smtClean="0"/>
          </a:p>
          <a:p>
            <a:pPr lvl="2"/>
            <a:r>
              <a:rPr lang="en-US" altLang="ja-JP" dirty="0" err="1" smtClean="0"/>
              <a:t>Install_Online</a:t>
            </a:r>
            <a:r>
              <a:rPr lang="ja-JP" altLang="en-US" dirty="0" smtClean="0"/>
              <a:t>：</a:t>
            </a:r>
            <a:r>
              <a:rPr lang="en-US" altLang="ja-JP" dirty="0" smtClean="0"/>
              <a:t>ITA</a:t>
            </a:r>
            <a:r>
              <a:rPr lang="ja-JP" altLang="en-US" dirty="0"/>
              <a:t>に必要なライブラリのインストールをインターネット経由で行った後、</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Install_Offline</a:t>
            </a:r>
            <a:r>
              <a:rPr lang="ja-JP" altLang="en-US" dirty="0" smtClean="0"/>
              <a:t>：</a:t>
            </a:r>
            <a:r>
              <a:rPr lang="en-US" altLang="ja-JP" dirty="0" smtClean="0"/>
              <a:t>Gather </a:t>
            </a:r>
            <a:r>
              <a:rPr lang="en-US" altLang="ja-JP" dirty="0"/>
              <a:t>Library</a:t>
            </a:r>
            <a:r>
              <a:rPr lang="ja-JP" altLang="en-US" dirty="0"/>
              <a:t>で作成したパッケージを使い</a:t>
            </a:r>
            <a:r>
              <a:rPr lang="ja-JP" altLang="en-US" dirty="0" smtClean="0"/>
              <a:t>、オフラインでライブラリ</a:t>
            </a:r>
            <a:r>
              <a:rPr lang="ja-JP" altLang="en-US" dirty="0"/>
              <a:t>のインストールと</a:t>
            </a:r>
            <a:r>
              <a:rPr lang="en-US" altLang="ja-JP" dirty="0"/>
              <a:t>ITA</a:t>
            </a:r>
            <a:r>
              <a:rPr lang="ja-JP" altLang="en-US" dirty="0"/>
              <a:t>本体のインストールを行います</a:t>
            </a:r>
            <a:r>
              <a:rPr lang="ja-JP" altLang="en-US" dirty="0" smtClean="0"/>
              <a:t>。</a:t>
            </a:r>
            <a:endParaRPr lang="en-US" altLang="ja-JP" dirty="0" smtClean="0"/>
          </a:p>
          <a:p>
            <a:pPr lvl="2"/>
            <a:r>
              <a:rPr lang="en-US" altLang="ja-JP" dirty="0" err="1" smtClean="0"/>
              <a:t>Gather_Library</a:t>
            </a:r>
            <a:r>
              <a:rPr lang="ja-JP" altLang="en-US" dirty="0" smtClean="0"/>
              <a:t>：</a:t>
            </a:r>
            <a:r>
              <a:rPr lang="en-US" altLang="ja-JP" dirty="0" smtClean="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r>
              <a:rPr lang="ja-JP" altLang="en-US" dirty="0" smtClean="0"/>
              <a:t>）</a:t>
            </a:r>
            <a:endParaRPr lang="en-US" altLang="ja-JP" dirty="0" smtClean="0"/>
          </a:p>
          <a:p>
            <a:pPr lvl="2"/>
            <a:r>
              <a:rPr lang="en-US" altLang="ja-JP" dirty="0" err="1" smtClean="0"/>
              <a:t>Install_ITA</a:t>
            </a:r>
            <a:r>
              <a:rPr lang="ja-JP" altLang="en-US" dirty="0" smtClean="0"/>
              <a:t>：ライブラリ</a:t>
            </a:r>
            <a:r>
              <a:rPr lang="ja-JP" altLang="en-US" dirty="0"/>
              <a:t>のインストールは行わずに、</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Versionup_All</a:t>
            </a:r>
            <a:r>
              <a:rPr lang="ja-JP" altLang="en-US" dirty="0" smtClean="0"/>
              <a:t>：バージョンアップで必要となるライブラリをインターネット</a:t>
            </a:r>
            <a:r>
              <a:rPr lang="ja-JP" altLang="en-US" dirty="0"/>
              <a:t>経由</a:t>
            </a:r>
            <a:r>
              <a:rPr lang="ja-JP" altLang="en-US" dirty="0" smtClean="0"/>
              <a:t>で追加インストールした後、</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err="1" smtClean="0"/>
              <a:t>Versionup_ITA</a:t>
            </a:r>
            <a:r>
              <a:rPr lang="ja-JP" altLang="en-US" dirty="0" smtClean="0"/>
              <a:t>：ライブラリ</a:t>
            </a:r>
            <a:r>
              <a:rPr lang="ja-JP" altLang="en-US" dirty="0"/>
              <a:t>のインストールは行わずに、</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smtClean="0"/>
              <a:t>Uninstall</a:t>
            </a:r>
            <a:r>
              <a:rPr lang="ja-JP" altLang="en-US" dirty="0" smtClean="0"/>
              <a:t>：</a:t>
            </a:r>
            <a:r>
              <a:rPr lang="en-US" altLang="ja-JP" dirty="0" smtClean="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3725044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kumimoji="1" lang="ja-JP" altLang="en-US" dirty="0" smtClean="0"/>
              <a:t>　</a:t>
            </a:r>
            <a:r>
              <a:rPr lang="ja-JP" altLang="en-US" dirty="0" smtClean="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smtClean="0"/>
              <a:t>本資料について</a:t>
            </a:r>
            <a:endParaRPr lang="en-US" altLang="ja-JP" dirty="0"/>
          </a:p>
          <a:p>
            <a:pPr lvl="1"/>
            <a:r>
              <a:rPr lang="ja-JP" altLang="en-US" dirty="0" smtClean="0"/>
              <a:t>本資料では、外部のリポジトリを使用する場合に、インストーラーを使ってオールインワン構成（後述）で</a:t>
            </a:r>
            <a:r>
              <a:rPr lang="en-US" altLang="ja-JP" dirty="0" smtClean="0"/>
              <a:t>ITA</a:t>
            </a:r>
            <a:r>
              <a:rPr lang="ja-JP" altLang="en-US" dirty="0" smtClean="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ja-JP" altLang="en-US" dirty="0"/>
              <a:t>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a:t>　</a:t>
            </a:r>
            <a:r>
              <a:rPr lang="zh-TW" altLang="en-US" dirty="0"/>
              <a:t>連携実行</a:t>
            </a:r>
            <a:r>
              <a:rPr lang="zh-TW" altLang="en-US" dirty="0" smtClean="0"/>
              <a:t>機能</a:t>
            </a:r>
            <a:endParaRPr lang="zh-TW" altLang="en-US" dirty="0"/>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smtClean="0"/>
              <a:t>連携</a:t>
            </a:r>
            <a:r>
              <a:rPr lang="zh-TW" altLang="en-US" dirty="0"/>
              <a:t>実行</a:t>
            </a:r>
            <a:r>
              <a:rPr lang="zh-TW" altLang="en-US" dirty="0" smtClean="0"/>
              <a:t>機能</a:t>
            </a:r>
            <a:r>
              <a:rPr lang="ja-JP" altLang="en-US" dirty="0" smtClean="0"/>
              <a:t>について</a:t>
            </a:r>
            <a:endParaRPr lang="en-US" altLang="zh-TW" dirty="0" smtClean="0"/>
          </a:p>
          <a:p>
            <a:pPr lvl="1"/>
            <a:r>
              <a:rPr lang="en-US" altLang="ja-JP" dirty="0" smtClean="0"/>
              <a:t>ITA</a:t>
            </a:r>
            <a:r>
              <a:rPr lang="ja-JP" altLang="en-US" dirty="0" smtClean="0"/>
              <a:t>では</a:t>
            </a:r>
            <a:r>
              <a:rPr lang="ja-JP" altLang="en-US" dirty="0"/>
              <a:t>、さまざまな構築ツール等と連携することができ</a:t>
            </a:r>
            <a:r>
              <a:rPr lang="ja-JP" altLang="en-US" dirty="0" smtClean="0"/>
              <a:t>、以下</a:t>
            </a:r>
            <a:r>
              <a:rPr lang="ja-JP" altLang="en-US" dirty="0"/>
              <a:t>のツールとの連携機能をサポートしています</a:t>
            </a:r>
            <a:r>
              <a:rPr lang="ja-JP" altLang="en-US" dirty="0" smtClean="0"/>
              <a:t>。</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409567155"/>
              </p:ext>
            </p:extLst>
          </p:nvPr>
        </p:nvGraphicFramePr>
        <p:xfrm>
          <a:off x="106893" y="1628750"/>
          <a:ext cx="8929240" cy="4722643"/>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smtClean="0">
                          <a:effectLst/>
                        </a:rPr>
                        <a:t>オーケスト</a:t>
                      </a:r>
                      <a:endParaRPr lang="en-US" altLang="ja-JP" sz="900" kern="100" dirty="0" smtClean="0">
                        <a:effectLst/>
                      </a:endParaRPr>
                    </a:p>
                    <a:p>
                      <a:pPr algn="ctr">
                        <a:spcAft>
                          <a:spcPts val="0"/>
                        </a:spcAft>
                      </a:pPr>
                      <a:r>
                        <a:rPr lang="ja-JP" sz="900" kern="100" dirty="0" smtClean="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smtClean="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smtClean="0">
                          <a:effectLst/>
                        </a:rPr>
                        <a:t>メニュー</a:t>
                      </a:r>
                      <a:r>
                        <a:rPr lang="ja-JP" sz="900" kern="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rPr>
                        <a:t>メニュー</a:t>
                      </a:r>
                      <a:r>
                        <a:rPr lang="ja-JP" sz="800" kern="100" dirty="0" smtClean="0">
                          <a:effectLst/>
                        </a:rPr>
                        <a:t>を</a:t>
                      </a:r>
                      <a:r>
                        <a:rPr lang="ja-JP" sz="800" kern="100" dirty="0">
                          <a:effectLst/>
                        </a:rPr>
                        <a:t>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smtClean="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smtClean="0">
                          <a:effectLst/>
                        </a:rPr>
                        <a:t>Red Hat</a:t>
                      </a:r>
                      <a:r>
                        <a:rPr lang="ja-JP" altLang="ja-JP" sz="800" kern="100" dirty="0" smtClean="0">
                          <a:effectLst/>
                        </a:rPr>
                        <a:t>社が提供する</a:t>
                      </a:r>
                      <a:r>
                        <a:rPr lang="en-US" altLang="ja-JP" sz="800" strike="noStrike" kern="100" baseline="0" dirty="0" smtClean="0">
                          <a:effectLst/>
                        </a:rPr>
                        <a:t>OSS</a:t>
                      </a:r>
                      <a:r>
                        <a:rPr lang="ja-JP" altLang="ja-JP" sz="800" kern="100" dirty="0" smtClean="0">
                          <a:effectLst/>
                        </a:rPr>
                        <a:t>の</a:t>
                      </a:r>
                      <a:r>
                        <a:rPr lang="en-US" altLang="ja-JP" sz="800" kern="100" dirty="0" smtClean="0">
                          <a:effectLst/>
                        </a:rPr>
                        <a:t>PF</a:t>
                      </a:r>
                      <a:r>
                        <a:rPr lang="ja-JP" altLang="ja-JP" sz="800" kern="100" dirty="0" smtClean="0">
                          <a:effectLst/>
                        </a:rPr>
                        <a:t>構築ツールです。</a:t>
                      </a:r>
                      <a:r>
                        <a:rPr lang="en-US" altLang="ja-JP" sz="800" kern="100" dirty="0" smtClean="0">
                          <a:effectLst/>
                        </a:rPr>
                        <a:t/>
                      </a:r>
                      <a:br>
                        <a:rPr lang="en-US" altLang="ja-JP" sz="800" kern="100" dirty="0" smtClean="0">
                          <a:effectLst/>
                        </a:rPr>
                      </a:br>
                      <a:r>
                        <a:rPr lang="en-US" altLang="ja-JP" sz="800" kern="100" dirty="0" smtClean="0">
                          <a:effectLst/>
                        </a:rPr>
                        <a:t>Playbook</a:t>
                      </a:r>
                      <a:r>
                        <a:rPr lang="ja-JP" altLang="ja-JP" sz="800" kern="100" dirty="0" smtClean="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smtClean="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smtClean="0">
                          <a:solidFill>
                            <a:schemeClr val="tx1"/>
                          </a:solidFill>
                          <a:effectLst/>
                        </a:rPr>
                        <a:t>AnsibleTower</a:t>
                      </a:r>
                      <a:endParaRPr lang="ja-JP" altLang="ja-JP" sz="900" strike="noStrike" kern="100" dirty="0" smtClean="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smtClean="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smtClean="0">
                          <a:effectLst/>
                        </a:rPr>
                        <a:t>Cobbler</a:t>
                      </a:r>
                      <a:r>
                        <a:rPr lang="ja-JP" sz="900" kern="100" dirty="0" smtClean="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smtClean="0">
                          <a:effectLst/>
                        </a:rPr>
                        <a:t>システム</a:t>
                      </a:r>
                      <a:r>
                        <a:rPr lang="ja-JP" sz="900" kern="0" dirty="0">
                          <a:effectLst/>
                        </a:rPr>
                        <a:t>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smtClean="0">
                          <a:effectLst/>
                          <a:latin typeface="+mn-ea"/>
                          <a:ea typeface="+mn-ea"/>
                          <a:cs typeface="Times New Roman" panose="02020603050405020304" pitchFamily="18" charset="0"/>
                        </a:rPr>
                        <a:t>OS </a:t>
                      </a:r>
                      <a:r>
                        <a:rPr lang="ja-JP" altLang="en-US" sz="800" kern="100" dirty="0" smtClean="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smtClean="0">
                          <a:effectLst/>
                          <a:latin typeface="+mn-ea"/>
                          <a:ea typeface="+mn-ea"/>
                          <a:cs typeface="Times New Roman" panose="02020603050405020304" pitchFamily="18" charset="0"/>
                        </a:rPr>
                        <a:t>Cobbler </a:t>
                      </a:r>
                      <a:r>
                        <a:rPr lang="ja-JP" altLang="en-US" sz="800" kern="100" dirty="0" smtClean="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a:t>
                      </a:r>
                      <a:r>
                        <a:rPr lang="ja-JP" altLang="en-US" sz="900" kern="100" dirty="0" smtClean="0">
                          <a:effectLst/>
                          <a:latin typeface="+mn-ea"/>
                          <a:ea typeface="+mn-ea"/>
                          <a:cs typeface="Times New Roman" panose="02020603050405020304" pitchFamily="18" charset="0"/>
                        </a:rPr>
                        <a:t>ー</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smtClean="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smtClean="0">
                          <a:effectLst/>
                          <a:latin typeface="+mn-ea"/>
                          <a:ea typeface="+mn-ea"/>
                          <a:cs typeface="Times New Roman" panose="02020603050405020304" pitchFamily="18" charset="0"/>
                        </a:rPr>
                        <a:t>HashiCorp</a:t>
                      </a:r>
                      <a:r>
                        <a:rPr lang="ja-JP" altLang="en-US" sz="800" kern="100" dirty="0" smtClean="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smtClean="0">
                        <a:effectLst/>
                        <a:latin typeface="+mn-ea"/>
                        <a:ea typeface="+mn-ea"/>
                        <a:cs typeface="Times New Roman" panose="02020603050405020304" pitchFamily="18" charset="0"/>
                      </a:endParaRPr>
                    </a:p>
                    <a:p>
                      <a:pPr algn="just">
                        <a:lnSpc>
                          <a:spcPts val="1200"/>
                        </a:lnSpc>
                        <a:spcAft>
                          <a:spcPts val="0"/>
                        </a:spcAft>
                      </a:pPr>
                      <a:r>
                        <a:rPr lang="en-US" altLang="ja-JP" sz="800" kern="100" dirty="0" smtClean="0">
                          <a:effectLst/>
                          <a:latin typeface="+mn-ea"/>
                          <a:ea typeface="+mn-ea"/>
                          <a:cs typeface="Times New Roman" panose="02020603050405020304" pitchFamily="18" charset="0"/>
                        </a:rPr>
                        <a:t>HCL(</a:t>
                      </a:r>
                      <a:r>
                        <a:rPr lang="en-US" altLang="ja-JP" sz="800" kern="100" dirty="0" err="1" smtClean="0">
                          <a:effectLst/>
                          <a:latin typeface="+mn-ea"/>
                          <a:ea typeface="+mn-ea"/>
                          <a:cs typeface="Times New Roman" panose="02020603050405020304" pitchFamily="18" charset="0"/>
                        </a:rPr>
                        <a:t>HashiCorp</a:t>
                      </a:r>
                      <a:r>
                        <a:rPr lang="en-US" altLang="ja-JP" sz="800" kern="100" dirty="0" smtClean="0">
                          <a:effectLst/>
                          <a:latin typeface="+mn-ea"/>
                          <a:ea typeface="+mn-ea"/>
                          <a:cs typeface="Times New Roman" panose="02020603050405020304" pitchFamily="18" charset="0"/>
                        </a:rPr>
                        <a:t> Configuration Language)</a:t>
                      </a:r>
                      <a:r>
                        <a:rPr lang="ja-JP" altLang="en-US" sz="800" kern="100" dirty="0" smtClean="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smtClean="0">
                          <a:effectLst/>
                          <a:latin typeface="+mn-ea"/>
                          <a:ea typeface="+mn-ea"/>
                          <a:cs typeface="Times New Roman" panose="02020603050405020304" pitchFamily="18" charset="0"/>
                        </a:rPr>
                        <a:t>Policy as Code</a:t>
                      </a:r>
                      <a:r>
                        <a:rPr lang="ja-JP" altLang="en-US" sz="800" kern="100" dirty="0" smtClean="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smtClean="0">
                          <a:effectLst/>
                          <a:latin typeface="+mn-ea"/>
                          <a:ea typeface="+mn-ea"/>
                        </a:rPr>
                        <a:t>×</a:t>
                      </a:r>
                      <a:endParaRPr lang="ja-JP" altLang="ja-JP" sz="105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smtClean="0">
                          <a:effectLst/>
                          <a:latin typeface="+mn-lt"/>
                          <a:ea typeface="+mn-ea"/>
                          <a:cs typeface="+mn-cs"/>
                        </a:rPr>
                        <a:t>〇</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CI/CD</a:t>
                      </a:r>
                      <a:r>
                        <a:rPr lang="ja-JP" altLang="en-US" sz="900" kern="100" dirty="0" smtClean="0">
                          <a:effectLst/>
                          <a:latin typeface="+mn-ea"/>
                          <a:ea typeface="+mn-ea"/>
                          <a:cs typeface="Times New Roman" panose="02020603050405020304" pitchFamily="18" charset="0"/>
                        </a:rPr>
                        <a:t> </a:t>
                      </a:r>
                      <a:r>
                        <a:rPr lang="en-US" altLang="ja-JP" sz="900" kern="100" dirty="0" smtClean="0">
                          <a:effectLst/>
                          <a:latin typeface="+mn-ea"/>
                          <a:ea typeface="+mn-ea"/>
                          <a:cs typeface="Times New Roman" panose="02020603050405020304" pitchFamily="18" charset="0"/>
                        </a:rPr>
                        <a:t>for</a:t>
                      </a:r>
                      <a:r>
                        <a:rPr lang="ja-JP" altLang="en-US" sz="900" kern="100" dirty="0" smtClean="0">
                          <a:effectLst/>
                          <a:latin typeface="+mn-ea"/>
                          <a:ea typeface="+mn-ea"/>
                          <a:cs typeface="Times New Roman" panose="02020603050405020304" pitchFamily="18" charset="0"/>
                        </a:rPr>
                        <a:t> </a:t>
                      </a:r>
                      <a:r>
                        <a:rPr lang="en-US" altLang="ja-JP" sz="900" kern="100" dirty="0" err="1" smtClean="0">
                          <a:effectLst/>
                          <a:latin typeface="+mn-ea"/>
                          <a:ea typeface="+mn-ea"/>
                          <a:cs typeface="Times New Roman" panose="02020603050405020304" pitchFamily="18" charset="0"/>
                        </a:rPr>
                        <a:t>IaC</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smtClean="0">
                          <a:effectLst/>
                        </a:rPr>
                        <a:t>git</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smtClean="0">
                          <a:effectLst/>
                          <a:latin typeface="+mn-ea"/>
                          <a:ea typeface="+mn-ea"/>
                          <a:cs typeface="Times New Roman" panose="02020603050405020304" pitchFamily="18" charset="0"/>
                        </a:rPr>
                        <a:t>CI/CD</a:t>
                      </a:r>
                      <a:r>
                        <a:rPr lang="ja-JP" altLang="en-US" sz="900" kern="100" dirty="0" smtClean="0">
                          <a:effectLst/>
                          <a:latin typeface="+mn-ea"/>
                          <a:ea typeface="+mn-ea"/>
                          <a:cs typeface="Times New Roman" panose="02020603050405020304" pitchFamily="18" charset="0"/>
                        </a:rPr>
                        <a:t> </a:t>
                      </a:r>
                      <a:r>
                        <a:rPr lang="en-US" altLang="ja-JP" sz="900" kern="100" dirty="0" smtClean="0">
                          <a:effectLst/>
                          <a:latin typeface="+mn-ea"/>
                          <a:ea typeface="+mn-ea"/>
                          <a:cs typeface="Times New Roman" panose="02020603050405020304" pitchFamily="18" charset="0"/>
                        </a:rPr>
                        <a:t>for</a:t>
                      </a:r>
                      <a:r>
                        <a:rPr lang="ja-JP" altLang="en-US" sz="900" kern="100" dirty="0" smtClean="0">
                          <a:effectLst/>
                          <a:latin typeface="+mn-ea"/>
                          <a:ea typeface="+mn-ea"/>
                          <a:cs typeface="Times New Roman" panose="02020603050405020304" pitchFamily="18" charset="0"/>
                        </a:rPr>
                        <a:t> </a:t>
                      </a:r>
                      <a:r>
                        <a:rPr lang="en-US" altLang="ja-JP" sz="900" kern="100" dirty="0" err="1" smtClean="0">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latin typeface="+mn-ea"/>
                          <a:ea typeface="+mn-ea"/>
                          <a:cs typeface="Times New Roman" panose="02020603050405020304" pitchFamily="18" charset="0"/>
                        </a:rPr>
                        <a:t>・</a:t>
                      </a:r>
                      <a:r>
                        <a:rPr lang="en-US" altLang="ja-JP" sz="800" kern="100" dirty="0" smtClean="0">
                          <a:effectLst/>
                          <a:latin typeface="+mn-ea"/>
                          <a:ea typeface="+mn-ea"/>
                          <a:cs typeface="Times New Roman" panose="02020603050405020304" pitchFamily="18" charset="0"/>
                        </a:rPr>
                        <a:t>ITA</a:t>
                      </a:r>
                      <a:r>
                        <a:rPr lang="ja-JP" altLang="en-US" sz="800" kern="100" dirty="0" smtClean="0">
                          <a:effectLst/>
                          <a:latin typeface="+mn-ea"/>
                          <a:ea typeface="+mn-ea"/>
                          <a:cs typeface="Times New Roman" panose="02020603050405020304" pitchFamily="18" charset="0"/>
                        </a:rPr>
                        <a:t>内に</a:t>
                      </a:r>
                      <a:r>
                        <a:rPr lang="en-US" altLang="ja-JP" sz="800" kern="100" dirty="0" err="1" smtClean="0">
                          <a:effectLst/>
                          <a:latin typeface="+mn-ea"/>
                          <a:ea typeface="+mn-ea"/>
                          <a:cs typeface="Times New Roman" panose="02020603050405020304" pitchFamily="18" charset="0"/>
                        </a:rPr>
                        <a:t>Git</a:t>
                      </a:r>
                      <a:r>
                        <a:rPr lang="ja-JP" altLang="en-US" sz="800" kern="100" dirty="0" smtClean="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smtClean="0">
                          <a:effectLst/>
                          <a:latin typeface="+mn-ea"/>
                          <a:ea typeface="+mn-ea"/>
                          <a:cs typeface="Times New Roman" panose="02020603050405020304" pitchFamily="18" charset="0"/>
                        </a:rPr>
                        <a:t>・クローンを介して定期的に</a:t>
                      </a:r>
                      <a:r>
                        <a:rPr lang="en-US" altLang="ja-JP" sz="800" kern="100" dirty="0" err="1" smtClean="0">
                          <a:effectLst/>
                          <a:latin typeface="+mn-ea"/>
                          <a:ea typeface="+mn-ea"/>
                          <a:cs typeface="Times New Roman" panose="02020603050405020304" pitchFamily="18" charset="0"/>
                        </a:rPr>
                        <a:t>Git</a:t>
                      </a:r>
                      <a:r>
                        <a:rPr lang="ja-JP" altLang="en-US" sz="800" kern="100" dirty="0" smtClean="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smtClean="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smtClean="0">
                          <a:effectLst/>
                          <a:latin typeface="+mn-ea"/>
                          <a:ea typeface="+mn-ea"/>
                          <a:cs typeface="Times New Roman" panose="02020603050405020304" pitchFamily="18" charset="0"/>
                        </a:rPr>
                        <a:t>・</a:t>
                      </a:r>
                      <a:r>
                        <a:rPr lang="en-US" altLang="ja-JP" sz="800" kern="100" dirty="0" err="1" smtClean="0">
                          <a:effectLst/>
                          <a:latin typeface="+mn-ea"/>
                          <a:ea typeface="+mn-ea"/>
                          <a:cs typeface="Times New Roman" panose="02020603050405020304" pitchFamily="18" charset="0"/>
                        </a:rPr>
                        <a:t>Git</a:t>
                      </a:r>
                      <a:r>
                        <a:rPr lang="ja-JP" altLang="en-US" sz="800" kern="100" dirty="0" smtClean="0">
                          <a:effectLst/>
                          <a:latin typeface="+mn-ea"/>
                          <a:ea typeface="+mn-ea"/>
                          <a:cs typeface="Times New Roman" panose="02020603050405020304" pitchFamily="18" charset="0"/>
                        </a:rPr>
                        <a:t>リポジトリの資材と紐付先機能</a:t>
                      </a:r>
                      <a:r>
                        <a:rPr lang="en-US" altLang="ja-JP" sz="800" kern="100" dirty="0" smtClean="0">
                          <a:effectLst/>
                          <a:latin typeface="+mn-ea"/>
                          <a:ea typeface="+mn-ea"/>
                          <a:cs typeface="Times New Roman" panose="02020603050405020304" pitchFamily="18" charset="0"/>
                        </a:rPr>
                        <a:t>(</a:t>
                      </a:r>
                      <a:r>
                        <a:rPr lang="en-US" altLang="ja-JP" sz="800" kern="100" dirty="0" err="1" smtClean="0">
                          <a:effectLst/>
                          <a:latin typeface="+mn-ea"/>
                          <a:ea typeface="+mn-ea"/>
                          <a:cs typeface="Times New Roman" panose="02020603050405020304" pitchFamily="18" charset="0"/>
                        </a:rPr>
                        <a:t>Ansible</a:t>
                      </a:r>
                      <a:r>
                        <a:rPr lang="en-US" altLang="ja-JP" sz="800" kern="100" dirty="0" smtClean="0">
                          <a:effectLst/>
                          <a:latin typeface="+mn-ea"/>
                          <a:ea typeface="+mn-ea"/>
                          <a:cs typeface="Times New Roman" panose="02020603050405020304" pitchFamily="18" charset="0"/>
                        </a:rPr>
                        <a:t>-Driver</a:t>
                      </a:r>
                      <a:r>
                        <a:rPr lang="ja-JP" altLang="en-US" sz="800" kern="100" dirty="0" smtClean="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smtClean="0">
                          <a:effectLst/>
                          <a:latin typeface="+mn-ea"/>
                          <a:ea typeface="+mn-ea"/>
                          <a:cs typeface="Times New Roman" panose="02020603050405020304" pitchFamily="18" charset="0"/>
                        </a:rPr>
                        <a:t>Terraform-Driver)</a:t>
                      </a:r>
                      <a:r>
                        <a:rPr lang="ja-JP" altLang="en-US" sz="800" kern="100" dirty="0" smtClean="0">
                          <a:effectLst/>
                          <a:latin typeface="+mn-ea"/>
                          <a:ea typeface="+mn-ea"/>
                          <a:cs typeface="Times New Roman" panose="02020603050405020304" pitchFamily="18" charset="0"/>
                        </a:rPr>
                        <a:t>で管理する資材との紐付を設定します。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709923596"/>
                  </a:ext>
                </a:extLst>
              </a:tr>
            </a:tbl>
          </a:graphicData>
        </a:graphic>
      </p:graphicFrame>
    </p:spTree>
    <p:extLst>
      <p:ext uri="{BB962C8B-B14F-4D97-AF65-F5344CB8AC3E}">
        <p14:creationId xmlns:p14="http://schemas.microsoft.com/office/powerpoint/2010/main" val="138737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en-US" altLang="ja-JP" dirty="0" smtClean="0"/>
              <a:t>.2</a:t>
            </a:r>
            <a:r>
              <a:rPr lang="ja-JP" altLang="en-US" dirty="0" smtClean="0"/>
              <a:t>　</a:t>
            </a:r>
            <a:r>
              <a:rPr lang="zh-TW" altLang="en-US" dirty="0"/>
              <a:t>動作</a:t>
            </a:r>
            <a:r>
              <a:rPr lang="zh-TW" altLang="en-US" dirty="0" smtClean="0"/>
              <a:t>環境</a:t>
            </a:r>
            <a:r>
              <a:rPr lang="ja-JP" altLang="en-US" dirty="0" smtClean="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smtClean="0"/>
              <a:t>ITA</a:t>
            </a:r>
            <a:r>
              <a:rPr lang="ja-JP" altLang="en-US" dirty="0" smtClean="0"/>
              <a:t>をご利用いただくための環境について</a:t>
            </a:r>
            <a:endParaRPr lang="en-US" altLang="ja-JP" dirty="0"/>
          </a:p>
          <a:p>
            <a:pPr lvl="1"/>
            <a:r>
              <a:rPr lang="ja-JP" altLang="en-US" dirty="0"/>
              <a:t>「</a:t>
            </a:r>
            <a:r>
              <a:rPr lang="en-US" altLang="ja-JP" dirty="0" smtClean="0"/>
              <a:t>Exastro-ITA</a:t>
            </a:r>
            <a:r>
              <a:rPr lang="en-US" altLang="ja-JP" dirty="0"/>
              <a:t>_</a:t>
            </a:r>
            <a:r>
              <a:rPr lang="ja-JP" altLang="en-US" dirty="0"/>
              <a:t>システム構成／環境構築ガイド</a:t>
            </a:r>
            <a:r>
              <a:rPr lang="en-US" altLang="ja-JP" dirty="0"/>
              <a:t>_</a:t>
            </a:r>
            <a:r>
              <a:rPr lang="ja-JP" altLang="en-US" dirty="0"/>
              <a:t>基本編」を参照してください</a:t>
            </a:r>
            <a:r>
              <a:rPr lang="ja-JP" altLang="en-US" dirty="0" smtClean="0"/>
              <a:t>。</a:t>
            </a:r>
            <a:endParaRPr lang="ja-JP" altLang="en-US"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smtClean="0"/>
              <a:t>ITA</a:t>
            </a:r>
            <a:r>
              <a:rPr lang="ja-JP" altLang="en-US" dirty="0" smtClean="0"/>
              <a:t>環境</a:t>
            </a:r>
            <a:r>
              <a:rPr lang="ja-JP" altLang="en-US" dirty="0"/>
              <a:t>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a:t>
            </a:r>
            <a:r>
              <a:rPr lang="ja-JP" altLang="en-US" dirty="0" smtClean="0"/>
              <a:t>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smtClean="0"/>
              <a:t>インストール手順について</a:t>
            </a:r>
            <a:endParaRPr lang="ja-JP" altLang="en-US" dirty="0"/>
          </a:p>
          <a:p>
            <a:pPr lvl="1"/>
            <a:r>
              <a:rPr lang="en-US" altLang="ja-JP" dirty="0" smtClean="0"/>
              <a:t>ITA</a:t>
            </a:r>
            <a:r>
              <a:rPr lang="ja-JP" altLang="en-US" dirty="0" smtClean="0"/>
              <a:t>サーバ</a:t>
            </a:r>
            <a:r>
              <a:rPr lang="ja-JP" altLang="en-US" dirty="0"/>
              <a:t>がオンライン環境の場合、インターネット経由で必要なライブラリのインストールと</a:t>
            </a:r>
            <a:r>
              <a:rPr lang="ja-JP" altLang="en-US" dirty="0" smtClean="0"/>
              <a:t>、</a:t>
            </a:r>
            <a:r>
              <a:rPr lang="en-US" altLang="ja-JP" dirty="0" smtClean="0"/>
              <a:t>ITA</a:t>
            </a:r>
            <a:r>
              <a:rPr lang="ja-JP" altLang="en-US" dirty="0" smtClean="0"/>
              <a:t>本体のインストールを</a:t>
            </a:r>
            <a:r>
              <a:rPr lang="ja-JP" altLang="en-US" dirty="0"/>
              <a:t>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smtClean="0">
                  <a:latin typeface="+mn-ea"/>
                  <a:cs typeface="Times New Roman" panose="02020603050405020304" pitchFamily="18" charset="0"/>
                </a:rPr>
                <a:t>ITA</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smtClean="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smtClean="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3704</Words>
  <Application>Microsoft Office PowerPoint</Application>
  <PresentationFormat>画面に合わせる (4:3)</PresentationFormat>
  <Paragraphs>600</Paragraphs>
  <Slides>31</Slides>
  <Notes>0</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31</vt:i4>
      </vt:variant>
    </vt:vector>
  </HeadingPairs>
  <TitlesOfParts>
    <vt:vector size="47" baseType="lpstr">
      <vt:lpstr>HGP創英角ｺﾞｼｯｸUB</vt:lpstr>
      <vt:lpstr>Meiryo UI</vt:lpstr>
      <vt:lpstr>ＭＳ Ｐゴシック</vt:lpstr>
      <vt:lpstr>ＭＳ 明朝</vt:lpstr>
      <vt:lpstr>メイリオ</vt:lpstr>
      <vt:lpstr>游ゴシック</vt:lpstr>
      <vt:lpstr>游ゴシック Light</vt:lpstr>
      <vt:lpstr>Arial</vt:lpstr>
      <vt:lpstr>Calibri</vt:lpstr>
      <vt:lpstr>Century</vt:lpstr>
      <vt:lpstr>Segoe UI</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環境構築（1/9）</vt:lpstr>
      <vt:lpstr>3.7　環境構築（2/9）</vt:lpstr>
      <vt:lpstr>3.8　環境構築（3/9）</vt:lpstr>
      <vt:lpstr>3.9　環境構築（4/9）</vt:lpstr>
      <vt:lpstr>3.10　環境構築（5/9）</vt:lpstr>
      <vt:lpstr>3.11　環境構築（6/9）</vt:lpstr>
      <vt:lpstr>3.12　環境構築（7/9）</vt:lpstr>
      <vt:lpstr>3.13　環境構築（8/9）</vt:lpstr>
      <vt:lpstr>3.14　環境構築（9/9）</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2021-10-29T01:17:26Z</dcterms:modified>
</cp:coreProperties>
</file>