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Lst>
  <p:notesMasterIdLst>
    <p:notesMasterId r:id="rId74"/>
  </p:notesMasterIdLst>
  <p:handoutMasterIdLst>
    <p:handoutMasterId r:id="rId75"/>
  </p:handoutMasterIdLst>
  <p:sldIdLst>
    <p:sldId id="555" r:id="rId2"/>
    <p:sldId id="507" r:id="rId3"/>
    <p:sldId id="508" r:id="rId4"/>
    <p:sldId id="509" r:id="rId5"/>
    <p:sldId id="614" r:id="rId6"/>
    <p:sldId id="510" r:id="rId7"/>
    <p:sldId id="511" r:id="rId8"/>
    <p:sldId id="567" r:id="rId9"/>
    <p:sldId id="512" r:id="rId10"/>
    <p:sldId id="604" r:id="rId11"/>
    <p:sldId id="615" r:id="rId12"/>
    <p:sldId id="514" r:id="rId13"/>
    <p:sldId id="570" r:id="rId14"/>
    <p:sldId id="568" r:id="rId15"/>
    <p:sldId id="593" r:id="rId16"/>
    <p:sldId id="605" r:id="rId17"/>
    <p:sldId id="517" r:id="rId18"/>
    <p:sldId id="518" r:id="rId19"/>
    <p:sldId id="519" r:id="rId20"/>
    <p:sldId id="520" r:id="rId21"/>
    <p:sldId id="521" r:id="rId22"/>
    <p:sldId id="522" r:id="rId23"/>
    <p:sldId id="523" r:id="rId24"/>
    <p:sldId id="524" r:id="rId25"/>
    <p:sldId id="525" r:id="rId26"/>
    <p:sldId id="526" r:id="rId27"/>
    <p:sldId id="527" r:id="rId28"/>
    <p:sldId id="528" r:id="rId29"/>
    <p:sldId id="529" r:id="rId30"/>
    <p:sldId id="594" r:id="rId31"/>
    <p:sldId id="606" r:id="rId32"/>
    <p:sldId id="532" r:id="rId33"/>
    <p:sldId id="533" r:id="rId34"/>
    <p:sldId id="534" r:id="rId35"/>
    <p:sldId id="535" r:id="rId36"/>
    <p:sldId id="536" r:id="rId37"/>
    <p:sldId id="537" r:id="rId38"/>
    <p:sldId id="538" r:id="rId39"/>
    <p:sldId id="539" r:id="rId40"/>
    <p:sldId id="540" r:id="rId41"/>
    <p:sldId id="541" r:id="rId42"/>
    <p:sldId id="610" r:id="rId43"/>
    <p:sldId id="611" r:id="rId44"/>
    <p:sldId id="612" r:id="rId45"/>
    <p:sldId id="613" r:id="rId46"/>
    <p:sldId id="542" r:id="rId47"/>
    <p:sldId id="543" r:id="rId48"/>
    <p:sldId id="544" r:id="rId49"/>
    <p:sldId id="545" r:id="rId50"/>
    <p:sldId id="595" r:id="rId51"/>
    <p:sldId id="608" r:id="rId52"/>
    <p:sldId id="609" r:id="rId53"/>
    <p:sldId id="558" r:id="rId54"/>
    <p:sldId id="559" r:id="rId55"/>
    <p:sldId id="560" r:id="rId56"/>
    <p:sldId id="550" r:id="rId57"/>
    <p:sldId id="569" r:id="rId58"/>
    <p:sldId id="591" r:id="rId59"/>
    <p:sldId id="564" r:id="rId60"/>
    <p:sldId id="565" r:id="rId61"/>
    <p:sldId id="601" r:id="rId62"/>
    <p:sldId id="592" r:id="rId63"/>
    <p:sldId id="590" r:id="rId64"/>
    <p:sldId id="589" r:id="rId65"/>
    <p:sldId id="588" r:id="rId66"/>
    <p:sldId id="587" r:id="rId67"/>
    <p:sldId id="584" r:id="rId68"/>
    <p:sldId id="586" r:id="rId69"/>
    <p:sldId id="585" r:id="rId70"/>
    <p:sldId id="551" r:id="rId71"/>
    <p:sldId id="602" r:id="rId72"/>
    <p:sldId id="318" r:id="rId73"/>
  </p:sldIdLst>
  <p:sldSz cx="12192000" cy="6858000"/>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題" id="{4EF19667-C7B0-44F7-A06C-271D860154B3}">
          <p14:sldIdLst>
            <p14:sldId id="555"/>
          </p14:sldIdLst>
        </p14:section>
        <p14:section name="目次" id="{14456896-F08C-4836-B0F1-2972F4C2F009}">
          <p14:sldIdLst>
            <p14:sldId id="507"/>
          </p14:sldIdLst>
        </p14:section>
        <p14:section name="はじめに" id="{09CB932C-EAB8-4095-B8EF-3A514A3251E3}">
          <p14:sldIdLst>
            <p14:sldId id="508"/>
            <p14:sldId id="509"/>
            <p14:sldId id="614"/>
            <p14:sldId id="510"/>
          </p14:sldIdLst>
        </p14:section>
        <p14:section name="システム構築・運用の効率化の全体像" id="{8C5AFA22-1B13-4007-8253-FD2211D95713}">
          <p14:sldIdLst>
            <p14:sldId id="511"/>
            <p14:sldId id="567"/>
            <p14:sldId id="512"/>
            <p14:sldId id="604"/>
            <p14:sldId id="615"/>
            <p14:sldId id="514"/>
            <p14:sldId id="570"/>
            <p14:sldId id="568"/>
          </p14:sldIdLst>
        </p14:section>
        <p14:section name="Step 1：設計情報の一元管理" id="{07DBB9EA-A4A6-4087-BB0A-5BFA367D68F7}">
          <p14:sldIdLst>
            <p14:sldId id="593"/>
            <p14:sldId id="605"/>
            <p14:sldId id="517"/>
            <p14:sldId id="518"/>
            <p14:sldId id="519"/>
            <p14:sldId id="520"/>
            <p14:sldId id="521"/>
            <p14:sldId id="522"/>
            <p14:sldId id="523"/>
            <p14:sldId id="524"/>
            <p14:sldId id="525"/>
            <p14:sldId id="526"/>
            <p14:sldId id="527"/>
            <p14:sldId id="528"/>
            <p14:sldId id="529"/>
          </p14:sldIdLst>
        </p14:section>
        <p14:section name="Step 2：自動実行の実現" id="{0D24054F-70B9-4991-96C3-7253BDA1866B}">
          <p14:sldIdLst>
            <p14:sldId id="594"/>
            <p14:sldId id="606"/>
            <p14:sldId id="532"/>
            <p14:sldId id="533"/>
            <p14:sldId id="534"/>
            <p14:sldId id="535"/>
            <p14:sldId id="536"/>
            <p14:sldId id="537"/>
            <p14:sldId id="538"/>
            <p14:sldId id="539"/>
            <p14:sldId id="540"/>
            <p14:sldId id="541"/>
            <p14:sldId id="610"/>
            <p14:sldId id="611"/>
            <p14:sldId id="612"/>
            <p14:sldId id="613"/>
            <p14:sldId id="542"/>
            <p14:sldId id="543"/>
            <p14:sldId id="544"/>
            <p14:sldId id="545"/>
          </p14:sldIdLst>
        </p14:section>
        <p14:section name="Step 3：一元管理と自動実行の連携" id="{12D4CCD2-4835-45B3-940B-BF5E85312980}">
          <p14:sldIdLst>
            <p14:sldId id="595"/>
            <p14:sldId id="608"/>
            <p14:sldId id="609"/>
            <p14:sldId id="558"/>
            <p14:sldId id="559"/>
            <p14:sldId id="560"/>
            <p14:sldId id="550"/>
            <p14:sldId id="569"/>
            <p14:sldId id="591"/>
            <p14:sldId id="564"/>
            <p14:sldId id="565"/>
            <p14:sldId id="601"/>
            <p14:sldId id="592"/>
            <p14:sldId id="590"/>
            <p14:sldId id="589"/>
            <p14:sldId id="588"/>
            <p14:sldId id="587"/>
            <p14:sldId id="584"/>
            <p14:sldId id="586"/>
            <p14:sldId id="585"/>
          </p14:sldIdLst>
        </p14:section>
        <p14:section name="まとめ" id="{3731DB52-0B5E-41E3-94E7-756980FC3FF1}">
          <p14:sldIdLst>
            <p14:sldId id="551"/>
            <p14:sldId id="602"/>
          </p14:sldIdLst>
        </p14:section>
        <p14:section name="エンブレム" id="{F9E140B4-31BA-4096-98C2-E200F7370EB3}">
          <p14:sldIdLst>
            <p14:sldId id="318"/>
          </p14:sldIdLst>
        </p14:section>
      </p14:sectionLst>
    </p:ext>
    <p:ext uri="{EFAFB233-063F-42B5-8137-9DF3F51BA10A}">
      <p15:sldGuideLst xmlns:p15="http://schemas.microsoft.com/office/powerpoint/2012/main">
        <p15:guide id="1" orient="horz" pos="527" userDrawn="1">
          <p15:clr>
            <a:srgbClr val="A4A3A4"/>
          </p15:clr>
        </p15:guide>
        <p15:guide id="2" orient="horz" pos="73" userDrawn="1">
          <p15:clr>
            <a:srgbClr val="A4A3A4"/>
          </p15:clr>
        </p15:guide>
        <p15:guide id="3" orient="horz" pos="4064" userDrawn="1">
          <p15:clr>
            <a:srgbClr val="A4A3A4"/>
          </p15:clr>
        </p15:guide>
        <p15:guide id="4" pos="3840" userDrawn="1">
          <p15:clr>
            <a:srgbClr val="A4A3A4"/>
          </p15:clr>
        </p15:guide>
        <p15:guide id="5" pos="151" userDrawn="1">
          <p15:clr>
            <a:srgbClr val="A4A3A4"/>
          </p15:clr>
        </p15:guide>
        <p15:guide id="6" pos="7529"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E517E"/>
    <a:srgbClr val="7088A7"/>
    <a:srgbClr val="0071BC"/>
    <a:srgbClr val="FFFFCC"/>
    <a:srgbClr val="336600"/>
    <a:srgbClr val="003300"/>
    <a:srgbClr val="008000"/>
    <a:srgbClr val="FF99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22" autoAdjust="0"/>
    <p:restoredTop sz="95507" autoAdjust="0"/>
  </p:normalViewPr>
  <p:slideViewPr>
    <p:cSldViewPr>
      <p:cViewPr varScale="1">
        <p:scale>
          <a:sx n="53" d="100"/>
          <a:sy n="53" d="100"/>
        </p:scale>
        <p:origin x="67" y="811"/>
      </p:cViewPr>
      <p:guideLst>
        <p:guide orient="horz" pos="527"/>
        <p:guide orient="horz" pos="73"/>
        <p:guide orient="horz" pos="4064"/>
        <p:guide pos="3840"/>
        <p:guide pos="151"/>
        <p:guide pos="752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2022/9/21</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2022/9/21</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 y="431800"/>
            <a:ext cx="662305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a:t>
            </a:fld>
            <a:endParaRPr lang="ja-JP" altLang="en-US"/>
          </a:p>
        </p:txBody>
      </p:sp>
    </p:spTree>
    <p:extLst>
      <p:ext uri="{BB962C8B-B14F-4D97-AF65-F5344CB8AC3E}">
        <p14:creationId xmlns:p14="http://schemas.microsoft.com/office/powerpoint/2010/main" val="3125829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20</a:t>
            </a:fld>
            <a:endParaRPr lang="ja-JP" altLang="en-US"/>
          </a:p>
        </p:txBody>
      </p:sp>
    </p:spTree>
    <p:extLst>
      <p:ext uri="{BB962C8B-B14F-4D97-AF65-F5344CB8AC3E}">
        <p14:creationId xmlns:p14="http://schemas.microsoft.com/office/powerpoint/2010/main" val="3996867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21</a:t>
            </a:fld>
            <a:endParaRPr lang="ja-JP" altLang="en-US"/>
          </a:p>
        </p:txBody>
      </p:sp>
    </p:spTree>
    <p:extLst>
      <p:ext uri="{BB962C8B-B14F-4D97-AF65-F5344CB8AC3E}">
        <p14:creationId xmlns:p14="http://schemas.microsoft.com/office/powerpoint/2010/main" val="4017736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22</a:t>
            </a:fld>
            <a:endParaRPr lang="ja-JP" altLang="en-US"/>
          </a:p>
        </p:txBody>
      </p:sp>
    </p:spTree>
    <p:extLst>
      <p:ext uri="{BB962C8B-B14F-4D97-AF65-F5344CB8AC3E}">
        <p14:creationId xmlns:p14="http://schemas.microsoft.com/office/powerpoint/2010/main" val="3103876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23</a:t>
            </a:fld>
            <a:endParaRPr lang="ja-JP" altLang="en-US"/>
          </a:p>
        </p:txBody>
      </p:sp>
    </p:spTree>
    <p:extLst>
      <p:ext uri="{BB962C8B-B14F-4D97-AF65-F5344CB8AC3E}">
        <p14:creationId xmlns:p14="http://schemas.microsoft.com/office/powerpoint/2010/main" val="1453698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24</a:t>
            </a:fld>
            <a:endParaRPr lang="ja-JP" altLang="en-US"/>
          </a:p>
        </p:txBody>
      </p:sp>
    </p:spTree>
    <p:extLst>
      <p:ext uri="{BB962C8B-B14F-4D97-AF65-F5344CB8AC3E}">
        <p14:creationId xmlns:p14="http://schemas.microsoft.com/office/powerpoint/2010/main" val="1857926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25</a:t>
            </a:fld>
            <a:endParaRPr lang="ja-JP" altLang="en-US"/>
          </a:p>
        </p:txBody>
      </p:sp>
    </p:spTree>
    <p:extLst>
      <p:ext uri="{BB962C8B-B14F-4D97-AF65-F5344CB8AC3E}">
        <p14:creationId xmlns:p14="http://schemas.microsoft.com/office/powerpoint/2010/main" val="13002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26</a:t>
            </a:fld>
            <a:endParaRPr lang="ja-JP" altLang="en-US"/>
          </a:p>
        </p:txBody>
      </p:sp>
    </p:spTree>
    <p:extLst>
      <p:ext uri="{BB962C8B-B14F-4D97-AF65-F5344CB8AC3E}">
        <p14:creationId xmlns:p14="http://schemas.microsoft.com/office/powerpoint/2010/main" val="3594019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27</a:t>
            </a:fld>
            <a:endParaRPr lang="ja-JP" altLang="en-US"/>
          </a:p>
        </p:txBody>
      </p:sp>
    </p:spTree>
    <p:extLst>
      <p:ext uri="{BB962C8B-B14F-4D97-AF65-F5344CB8AC3E}">
        <p14:creationId xmlns:p14="http://schemas.microsoft.com/office/powerpoint/2010/main" val="955790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28</a:t>
            </a:fld>
            <a:endParaRPr lang="ja-JP" altLang="en-US"/>
          </a:p>
        </p:txBody>
      </p:sp>
    </p:spTree>
    <p:extLst>
      <p:ext uri="{BB962C8B-B14F-4D97-AF65-F5344CB8AC3E}">
        <p14:creationId xmlns:p14="http://schemas.microsoft.com/office/powerpoint/2010/main" val="3969988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29</a:t>
            </a:fld>
            <a:endParaRPr lang="ja-JP" altLang="en-US"/>
          </a:p>
        </p:txBody>
      </p:sp>
    </p:spTree>
    <p:extLst>
      <p:ext uri="{BB962C8B-B14F-4D97-AF65-F5344CB8AC3E}">
        <p14:creationId xmlns:p14="http://schemas.microsoft.com/office/powerpoint/2010/main" val="290877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a:t>
            </a:fld>
            <a:endParaRPr lang="ja-JP" altLang="en-US"/>
          </a:p>
        </p:txBody>
      </p:sp>
    </p:spTree>
    <p:extLst>
      <p:ext uri="{BB962C8B-B14F-4D97-AF65-F5344CB8AC3E}">
        <p14:creationId xmlns:p14="http://schemas.microsoft.com/office/powerpoint/2010/main" val="1133160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31</a:t>
            </a:fld>
            <a:endParaRPr lang="ja-JP" altLang="en-US"/>
          </a:p>
        </p:txBody>
      </p:sp>
    </p:spTree>
    <p:extLst>
      <p:ext uri="{BB962C8B-B14F-4D97-AF65-F5344CB8AC3E}">
        <p14:creationId xmlns:p14="http://schemas.microsoft.com/office/powerpoint/2010/main" val="2687056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32</a:t>
            </a:fld>
            <a:endParaRPr lang="ja-JP" altLang="en-US"/>
          </a:p>
        </p:txBody>
      </p:sp>
    </p:spTree>
    <p:extLst>
      <p:ext uri="{BB962C8B-B14F-4D97-AF65-F5344CB8AC3E}">
        <p14:creationId xmlns:p14="http://schemas.microsoft.com/office/powerpoint/2010/main" val="2322595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33</a:t>
            </a:fld>
            <a:endParaRPr lang="ja-JP" altLang="en-US"/>
          </a:p>
        </p:txBody>
      </p:sp>
    </p:spTree>
    <p:extLst>
      <p:ext uri="{BB962C8B-B14F-4D97-AF65-F5344CB8AC3E}">
        <p14:creationId xmlns:p14="http://schemas.microsoft.com/office/powerpoint/2010/main" val="38359044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34</a:t>
            </a:fld>
            <a:endParaRPr lang="ja-JP" altLang="en-US"/>
          </a:p>
        </p:txBody>
      </p:sp>
    </p:spTree>
    <p:extLst>
      <p:ext uri="{BB962C8B-B14F-4D97-AF65-F5344CB8AC3E}">
        <p14:creationId xmlns:p14="http://schemas.microsoft.com/office/powerpoint/2010/main" val="10970897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35</a:t>
            </a:fld>
            <a:endParaRPr lang="ja-JP" altLang="en-US"/>
          </a:p>
        </p:txBody>
      </p:sp>
    </p:spTree>
    <p:extLst>
      <p:ext uri="{BB962C8B-B14F-4D97-AF65-F5344CB8AC3E}">
        <p14:creationId xmlns:p14="http://schemas.microsoft.com/office/powerpoint/2010/main" val="1024090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36</a:t>
            </a:fld>
            <a:endParaRPr lang="ja-JP" altLang="en-US"/>
          </a:p>
        </p:txBody>
      </p:sp>
    </p:spTree>
    <p:extLst>
      <p:ext uri="{BB962C8B-B14F-4D97-AF65-F5344CB8AC3E}">
        <p14:creationId xmlns:p14="http://schemas.microsoft.com/office/powerpoint/2010/main" val="2130712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37</a:t>
            </a:fld>
            <a:endParaRPr lang="ja-JP" altLang="en-US"/>
          </a:p>
        </p:txBody>
      </p:sp>
    </p:spTree>
    <p:extLst>
      <p:ext uri="{BB962C8B-B14F-4D97-AF65-F5344CB8AC3E}">
        <p14:creationId xmlns:p14="http://schemas.microsoft.com/office/powerpoint/2010/main" val="2198442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38</a:t>
            </a:fld>
            <a:endParaRPr lang="ja-JP" altLang="en-US"/>
          </a:p>
        </p:txBody>
      </p:sp>
    </p:spTree>
    <p:extLst>
      <p:ext uri="{BB962C8B-B14F-4D97-AF65-F5344CB8AC3E}">
        <p14:creationId xmlns:p14="http://schemas.microsoft.com/office/powerpoint/2010/main" val="17341436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39</a:t>
            </a:fld>
            <a:endParaRPr lang="ja-JP" altLang="en-US"/>
          </a:p>
        </p:txBody>
      </p:sp>
    </p:spTree>
    <p:extLst>
      <p:ext uri="{BB962C8B-B14F-4D97-AF65-F5344CB8AC3E}">
        <p14:creationId xmlns:p14="http://schemas.microsoft.com/office/powerpoint/2010/main" val="41276007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40</a:t>
            </a:fld>
            <a:endParaRPr lang="ja-JP" altLang="en-US"/>
          </a:p>
        </p:txBody>
      </p:sp>
    </p:spTree>
    <p:extLst>
      <p:ext uri="{BB962C8B-B14F-4D97-AF65-F5344CB8AC3E}">
        <p14:creationId xmlns:p14="http://schemas.microsoft.com/office/powerpoint/2010/main" val="2766513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9</a:t>
            </a:fld>
            <a:endParaRPr lang="ja-JP" altLang="en-US"/>
          </a:p>
        </p:txBody>
      </p:sp>
    </p:spTree>
    <p:extLst>
      <p:ext uri="{BB962C8B-B14F-4D97-AF65-F5344CB8AC3E}">
        <p14:creationId xmlns:p14="http://schemas.microsoft.com/office/powerpoint/2010/main" val="8367196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41</a:t>
            </a:fld>
            <a:endParaRPr lang="ja-JP" altLang="en-US"/>
          </a:p>
        </p:txBody>
      </p:sp>
    </p:spTree>
    <p:extLst>
      <p:ext uri="{BB962C8B-B14F-4D97-AF65-F5344CB8AC3E}">
        <p14:creationId xmlns:p14="http://schemas.microsoft.com/office/powerpoint/2010/main" val="1175777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42</a:t>
            </a:fld>
            <a:endParaRPr lang="ja-JP" altLang="en-US"/>
          </a:p>
        </p:txBody>
      </p:sp>
    </p:spTree>
    <p:extLst>
      <p:ext uri="{BB962C8B-B14F-4D97-AF65-F5344CB8AC3E}">
        <p14:creationId xmlns:p14="http://schemas.microsoft.com/office/powerpoint/2010/main" val="15536047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43</a:t>
            </a:fld>
            <a:endParaRPr lang="ja-JP" altLang="en-US"/>
          </a:p>
        </p:txBody>
      </p:sp>
    </p:spTree>
    <p:extLst>
      <p:ext uri="{BB962C8B-B14F-4D97-AF65-F5344CB8AC3E}">
        <p14:creationId xmlns:p14="http://schemas.microsoft.com/office/powerpoint/2010/main" val="1596331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44</a:t>
            </a:fld>
            <a:endParaRPr lang="ja-JP" altLang="en-US"/>
          </a:p>
        </p:txBody>
      </p:sp>
    </p:spTree>
    <p:extLst>
      <p:ext uri="{BB962C8B-B14F-4D97-AF65-F5344CB8AC3E}">
        <p14:creationId xmlns:p14="http://schemas.microsoft.com/office/powerpoint/2010/main" val="1621918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45</a:t>
            </a:fld>
            <a:endParaRPr lang="ja-JP" altLang="en-US"/>
          </a:p>
        </p:txBody>
      </p:sp>
    </p:spTree>
    <p:extLst>
      <p:ext uri="{BB962C8B-B14F-4D97-AF65-F5344CB8AC3E}">
        <p14:creationId xmlns:p14="http://schemas.microsoft.com/office/powerpoint/2010/main" val="25558827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46</a:t>
            </a:fld>
            <a:endParaRPr lang="ja-JP" altLang="en-US"/>
          </a:p>
        </p:txBody>
      </p:sp>
    </p:spTree>
    <p:extLst>
      <p:ext uri="{BB962C8B-B14F-4D97-AF65-F5344CB8AC3E}">
        <p14:creationId xmlns:p14="http://schemas.microsoft.com/office/powerpoint/2010/main" val="3185874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47</a:t>
            </a:fld>
            <a:endParaRPr lang="ja-JP" altLang="en-US"/>
          </a:p>
        </p:txBody>
      </p:sp>
    </p:spTree>
    <p:extLst>
      <p:ext uri="{BB962C8B-B14F-4D97-AF65-F5344CB8AC3E}">
        <p14:creationId xmlns:p14="http://schemas.microsoft.com/office/powerpoint/2010/main" val="25665215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48</a:t>
            </a:fld>
            <a:endParaRPr lang="ja-JP" altLang="en-US"/>
          </a:p>
        </p:txBody>
      </p:sp>
    </p:spTree>
    <p:extLst>
      <p:ext uri="{BB962C8B-B14F-4D97-AF65-F5344CB8AC3E}">
        <p14:creationId xmlns:p14="http://schemas.microsoft.com/office/powerpoint/2010/main" val="5174837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49</a:t>
            </a:fld>
            <a:endParaRPr lang="ja-JP" altLang="en-US"/>
          </a:p>
        </p:txBody>
      </p:sp>
    </p:spTree>
    <p:extLst>
      <p:ext uri="{BB962C8B-B14F-4D97-AF65-F5344CB8AC3E}">
        <p14:creationId xmlns:p14="http://schemas.microsoft.com/office/powerpoint/2010/main" val="25227774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51</a:t>
            </a:fld>
            <a:endParaRPr lang="ja-JP" altLang="en-US"/>
          </a:p>
        </p:txBody>
      </p:sp>
    </p:spTree>
    <p:extLst>
      <p:ext uri="{BB962C8B-B14F-4D97-AF65-F5344CB8AC3E}">
        <p14:creationId xmlns:p14="http://schemas.microsoft.com/office/powerpoint/2010/main" val="1601796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10</a:t>
            </a:fld>
            <a:endParaRPr lang="ja-JP" altLang="en-US"/>
          </a:p>
        </p:txBody>
      </p:sp>
    </p:spTree>
    <p:extLst>
      <p:ext uri="{BB962C8B-B14F-4D97-AF65-F5344CB8AC3E}">
        <p14:creationId xmlns:p14="http://schemas.microsoft.com/office/powerpoint/2010/main" val="5202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52</a:t>
            </a:fld>
            <a:endParaRPr lang="ja-JP" altLang="en-US"/>
          </a:p>
        </p:txBody>
      </p:sp>
    </p:spTree>
    <p:extLst>
      <p:ext uri="{BB962C8B-B14F-4D97-AF65-F5344CB8AC3E}">
        <p14:creationId xmlns:p14="http://schemas.microsoft.com/office/powerpoint/2010/main" val="30606669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53</a:t>
            </a:fld>
            <a:endParaRPr lang="ja-JP" altLang="en-US"/>
          </a:p>
        </p:txBody>
      </p:sp>
    </p:spTree>
    <p:extLst>
      <p:ext uri="{BB962C8B-B14F-4D97-AF65-F5344CB8AC3E}">
        <p14:creationId xmlns:p14="http://schemas.microsoft.com/office/powerpoint/2010/main" val="19558375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54</a:t>
            </a:fld>
            <a:endParaRPr lang="ja-JP" altLang="en-US"/>
          </a:p>
        </p:txBody>
      </p:sp>
    </p:spTree>
    <p:extLst>
      <p:ext uri="{BB962C8B-B14F-4D97-AF65-F5344CB8AC3E}">
        <p14:creationId xmlns:p14="http://schemas.microsoft.com/office/powerpoint/2010/main" val="7719936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55</a:t>
            </a:fld>
            <a:endParaRPr lang="ja-JP" altLang="en-US"/>
          </a:p>
        </p:txBody>
      </p:sp>
    </p:spTree>
    <p:extLst>
      <p:ext uri="{BB962C8B-B14F-4D97-AF65-F5344CB8AC3E}">
        <p14:creationId xmlns:p14="http://schemas.microsoft.com/office/powerpoint/2010/main" val="23804086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56</a:t>
            </a:fld>
            <a:endParaRPr lang="ja-JP" altLang="en-US"/>
          </a:p>
        </p:txBody>
      </p:sp>
    </p:spTree>
    <p:extLst>
      <p:ext uri="{BB962C8B-B14F-4D97-AF65-F5344CB8AC3E}">
        <p14:creationId xmlns:p14="http://schemas.microsoft.com/office/powerpoint/2010/main" val="2544335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12</a:t>
            </a:fld>
            <a:endParaRPr kumimoji="1" lang="ja-JP" altLang="en-US" dirty="0"/>
          </a:p>
        </p:txBody>
      </p:sp>
    </p:spTree>
    <p:extLst>
      <p:ext uri="{BB962C8B-B14F-4D97-AF65-F5344CB8AC3E}">
        <p14:creationId xmlns:p14="http://schemas.microsoft.com/office/powerpoint/2010/main" val="1387459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13</a:t>
            </a:fld>
            <a:endParaRPr lang="ja-JP" altLang="en-US"/>
          </a:p>
        </p:txBody>
      </p:sp>
    </p:spTree>
    <p:extLst>
      <p:ext uri="{BB962C8B-B14F-4D97-AF65-F5344CB8AC3E}">
        <p14:creationId xmlns:p14="http://schemas.microsoft.com/office/powerpoint/2010/main" val="3505108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16</a:t>
            </a:fld>
            <a:endParaRPr lang="ja-JP" altLang="en-US"/>
          </a:p>
        </p:txBody>
      </p:sp>
    </p:spTree>
    <p:extLst>
      <p:ext uri="{BB962C8B-B14F-4D97-AF65-F5344CB8AC3E}">
        <p14:creationId xmlns:p14="http://schemas.microsoft.com/office/powerpoint/2010/main" val="25334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17</a:t>
            </a:fld>
            <a:endParaRPr lang="ja-JP" altLang="en-US"/>
          </a:p>
        </p:txBody>
      </p:sp>
    </p:spTree>
    <p:extLst>
      <p:ext uri="{BB962C8B-B14F-4D97-AF65-F5344CB8AC3E}">
        <p14:creationId xmlns:p14="http://schemas.microsoft.com/office/powerpoint/2010/main" val="782383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18</a:t>
            </a:fld>
            <a:endParaRPr lang="ja-JP" altLang="en-US"/>
          </a:p>
        </p:txBody>
      </p:sp>
    </p:spTree>
    <p:extLst>
      <p:ext uri="{BB962C8B-B14F-4D97-AF65-F5344CB8AC3E}">
        <p14:creationId xmlns:p14="http://schemas.microsoft.com/office/powerpoint/2010/main" val="2892127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smtClean="0">
                <a:ln>
                  <a:noFill/>
                </a:ln>
                <a:solidFill>
                  <a:srgbClr val="FFFFFF"/>
                </a:solidFill>
                <a:effectLst/>
                <a:uLnTx/>
                <a:uFillTx/>
                <a:latin typeface="+mn-lt"/>
                <a:ea typeface="+mn-ea"/>
                <a:cs typeface="+mn-cs"/>
              </a:rPr>
              <a:t>Exastro</a:t>
            </a:r>
            <a:endParaRPr kumimoji="1" lang="en-US" altLang="ja-JP" sz="800" b="0" i="0" u="none" strike="noStrike" kern="1200" cap="none" spc="0" normalizeH="0" baseline="0" noProof="0" dirty="0" smtClean="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exastro-suite.github.io/it-automation-docs/case.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hyperlink" Target="https://exastro-suite.github.io/it-automation-docs/case.html#case003"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1180" y="2636890"/>
            <a:ext cx="11712000" cy="1267458"/>
          </a:xfrm>
        </p:spPr>
        <p:txBody>
          <a:bodyPr/>
          <a:lstStyle/>
          <a:p>
            <a:r>
              <a:rPr lang="en-US" altLang="ja-JP" sz="4000" dirty="0" smtClean="0"/>
              <a:t>PSSO Method Guidebook</a:t>
            </a:r>
            <a:br>
              <a:rPr lang="en-US" altLang="ja-JP" sz="4000" dirty="0" smtClean="0"/>
            </a:br>
            <a:r>
              <a:rPr lang="en-US" altLang="ja-JP" dirty="0" smtClean="0"/>
              <a:t>~Optimizing Exastro System Construction/Operation~</a:t>
            </a:r>
            <a:r>
              <a:rPr lang="ja-JP" altLang="en-US" sz="4000" dirty="0" smtClean="0"/>
              <a:t>　　　　　　　　　　　　　　</a:t>
            </a:r>
            <a:r>
              <a:rPr lang="ja-JP" altLang="en-US" sz="4000" dirty="0"/>
              <a:t>　</a:t>
            </a:r>
            <a:r>
              <a:rPr lang="ja-JP" altLang="en-US" sz="4000" dirty="0" smtClean="0"/>
              <a:t>　　　　　　　　　　　　　　　　　　　　　　　　　　　　　  </a:t>
            </a:r>
            <a:r>
              <a:rPr lang="en-US" altLang="ja-JP" sz="4000" dirty="0" smtClean="0"/>
              <a:t> </a:t>
            </a:r>
            <a:r>
              <a:rPr lang="ja-JP" altLang="en-US" sz="4000" dirty="0" smtClean="0"/>
              <a:t>　</a:t>
            </a:r>
            <a:endParaRPr lang="en-US" altLang="ja-JP" sz="4000" dirty="0"/>
          </a:p>
        </p:txBody>
      </p:sp>
    </p:spTree>
    <p:extLst>
      <p:ext uri="{BB962C8B-B14F-4D97-AF65-F5344CB8AC3E}">
        <p14:creationId xmlns:p14="http://schemas.microsoft.com/office/powerpoint/2010/main" val="489470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smtClean="0"/>
              <a:t>The “Pain” of IT Engineers</a:t>
            </a:r>
            <a:endParaRPr kumimoji="1" lang="ja-JP" altLang="en-US" dirty="0"/>
          </a:p>
        </p:txBody>
      </p:sp>
      <p:sp>
        <p:nvSpPr>
          <p:cNvPr id="15" name="テキスト プレースホルダー 7"/>
          <p:cNvSpPr txBox="1">
            <a:spLocks/>
          </p:cNvSpPr>
          <p:nvPr/>
        </p:nvSpPr>
        <p:spPr bwMode="gray">
          <a:xfrm>
            <a:off x="239916" y="817534"/>
            <a:ext cx="11712168" cy="93576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800" b="1" kern="0" dirty="0" smtClean="0">
                <a:solidFill>
                  <a:srgbClr val="C00000"/>
                </a:solidFill>
                <a:effectLst>
                  <a:glow rad="152400">
                    <a:srgbClr val="FFFFFF"/>
                  </a:glow>
                </a:effectLst>
                <a:latin typeface="メイリオ"/>
              </a:rPr>
              <a:t>The “pain” of IT Engineers that works with</a:t>
            </a:r>
            <a:br>
              <a:rPr lang="en-US" altLang="ja-JP" sz="2800" b="1" kern="0" dirty="0" smtClean="0">
                <a:solidFill>
                  <a:srgbClr val="C00000"/>
                </a:solidFill>
                <a:effectLst>
                  <a:glow rad="152400">
                    <a:srgbClr val="FFFFFF"/>
                  </a:glow>
                </a:effectLst>
                <a:latin typeface="メイリオ"/>
              </a:rPr>
            </a:br>
            <a:r>
              <a:rPr lang="en-US" altLang="ja-JP" sz="2800" b="1" kern="0" dirty="0" smtClean="0">
                <a:solidFill>
                  <a:srgbClr val="C00000"/>
                </a:solidFill>
                <a:effectLst>
                  <a:glow rad="152400">
                    <a:srgbClr val="FFFFFF"/>
                  </a:glow>
                </a:effectLst>
                <a:latin typeface="メイリオ"/>
              </a:rPr>
              <a:t>Constructing/Operating systems</a:t>
            </a:r>
            <a:endParaRPr lang="en-US" altLang="ja-JP" sz="2800" b="1" kern="0" dirty="0">
              <a:solidFill>
                <a:srgbClr val="005DD6"/>
              </a:solidFill>
              <a:effectLst>
                <a:glow rad="152400">
                  <a:srgbClr val="FFFFFF"/>
                </a:glow>
              </a:effectLst>
              <a:latin typeface="メイリオ"/>
              <a:ea typeface="メイリオ"/>
            </a:endParaRPr>
          </a:p>
        </p:txBody>
      </p:sp>
      <p:grpSp>
        <p:nvGrpSpPr>
          <p:cNvPr id="16" name="グループ化 15"/>
          <p:cNvGrpSpPr/>
          <p:nvPr/>
        </p:nvGrpSpPr>
        <p:grpSpPr>
          <a:xfrm>
            <a:off x="239916" y="2080163"/>
            <a:ext cx="11711435" cy="1477328"/>
            <a:chOff x="179937" y="1389209"/>
            <a:chExt cx="8783576" cy="1107996"/>
          </a:xfrm>
        </p:grpSpPr>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37" y="1427193"/>
              <a:ext cx="1348626" cy="899084"/>
            </a:xfrm>
            <a:prstGeom prst="rect">
              <a:avLst/>
            </a:prstGeom>
            <a:effectLst>
              <a:softEdge rad="63500"/>
            </a:effectLst>
          </p:spPr>
        </p:pic>
        <p:sp>
          <p:nvSpPr>
            <p:cNvPr id="18" name="テキスト ボックス 17"/>
            <p:cNvSpPr txBox="1"/>
            <p:nvPr/>
          </p:nvSpPr>
          <p:spPr>
            <a:xfrm>
              <a:off x="1609171" y="1389209"/>
              <a:ext cx="7354342" cy="1107996"/>
            </a:xfrm>
            <a:prstGeom prst="rect">
              <a:avLst/>
            </a:prstGeom>
            <a:noFill/>
          </p:spPr>
          <p:txBody>
            <a:bodyPr wrap="square" rtlCol="0">
              <a:spAutoFit/>
            </a:bodyPr>
            <a:lstStyle/>
            <a:p>
              <a:pPr marL="457189" indent="-457189">
                <a:buSzPct val="160000"/>
                <a:buBlip>
                  <a:blip r:embed="rId4"/>
                </a:buBlip>
              </a:pPr>
              <a:r>
                <a:rPr lang="en-US" altLang="ja-JP" u="sng" dirty="0" smtClean="0">
                  <a:solidFill>
                    <a:srgbClr val="C00000"/>
                  </a:solidFill>
                  <a:effectLst>
                    <a:glow rad="127000">
                      <a:schemeClr val="bg1"/>
                    </a:glow>
                  </a:effectLst>
                </a:rPr>
                <a:t>Delays and errors </a:t>
              </a:r>
              <a:r>
                <a:rPr lang="en-US" altLang="ja-JP" dirty="0" smtClean="0">
                  <a:effectLst>
                    <a:glow rad="127000">
                      <a:schemeClr val="bg1"/>
                    </a:glow>
                  </a:effectLst>
                </a:rPr>
                <a:t>occurs when communicating between teams.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Double managing data and proprietary wording leads to </a:t>
              </a:r>
              <a:r>
                <a:rPr lang="en-US" altLang="ja-JP" u="sng" dirty="0" smtClean="0">
                  <a:solidFill>
                    <a:srgbClr val="C00000"/>
                  </a:solidFill>
                  <a:effectLst>
                    <a:glow rad="127000">
                      <a:schemeClr val="bg1"/>
                    </a:glow>
                  </a:effectLst>
                </a:rPr>
                <a:t>errors</a:t>
              </a:r>
              <a:r>
                <a:rPr lang="ja-JP" altLang="en-US" dirty="0" smtClean="0">
                  <a:effectLst>
                    <a:glow rad="127000">
                      <a:schemeClr val="bg1"/>
                    </a:glow>
                  </a:effectLst>
                </a:rPr>
                <a:t> </a:t>
              </a:r>
              <a:r>
                <a:rPr lang="en-US" altLang="ja-JP" dirty="0" smtClean="0">
                  <a:effectLst>
                    <a:glow rad="127000">
                      <a:schemeClr val="bg1"/>
                    </a:glow>
                  </a:effectLst>
                </a:rPr>
                <a:t>in the design</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Multiple development leads to </a:t>
              </a:r>
              <a:r>
                <a:rPr lang="en-US" altLang="ja-JP" u="sng" dirty="0" smtClean="0">
                  <a:solidFill>
                    <a:srgbClr val="C00000"/>
                  </a:solidFill>
                  <a:effectLst>
                    <a:glow rad="127000">
                      <a:schemeClr val="bg1"/>
                    </a:glow>
                  </a:effectLst>
                </a:rPr>
                <a:t>complications with managing design documents (forms)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As a result, we are unable to check before and after the settings.</a:t>
              </a:r>
              <a:endParaRPr lang="en-US" altLang="ja-JP" u="sng" dirty="0">
                <a:solidFill>
                  <a:srgbClr val="C00000"/>
                </a:solidFill>
                <a:effectLst>
                  <a:glow rad="127000">
                    <a:schemeClr val="bg1"/>
                  </a:glow>
                </a:effectLst>
              </a:endParaRPr>
            </a:p>
          </p:txBody>
        </p:sp>
        <p:sp>
          <p:nvSpPr>
            <p:cNvPr id="19" name="テキスト ボックス 18"/>
            <p:cNvSpPr txBox="1"/>
            <p:nvPr/>
          </p:nvSpPr>
          <p:spPr>
            <a:xfrm>
              <a:off x="179937" y="1427193"/>
              <a:ext cx="1348626" cy="899084"/>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grpSp>
      <p:grpSp>
        <p:nvGrpSpPr>
          <p:cNvPr id="20" name="グループ化 19"/>
          <p:cNvGrpSpPr/>
          <p:nvPr/>
        </p:nvGrpSpPr>
        <p:grpSpPr>
          <a:xfrm>
            <a:off x="239916" y="3707101"/>
            <a:ext cx="11711435" cy="1783208"/>
            <a:chOff x="179937" y="2609414"/>
            <a:chExt cx="8783576" cy="1337406"/>
          </a:xfrm>
        </p:grpSpPr>
        <p:pic>
          <p:nvPicPr>
            <p:cNvPr id="21" name="図 20"/>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179937" y="2609414"/>
              <a:ext cx="1333500" cy="896400"/>
            </a:xfrm>
            <a:prstGeom prst="rect">
              <a:avLst/>
            </a:prstGeom>
            <a:effectLst>
              <a:softEdge rad="63500"/>
            </a:effectLst>
          </p:spPr>
        </p:pic>
        <p:sp>
          <p:nvSpPr>
            <p:cNvPr id="22" name="テキスト ボックス 21"/>
            <p:cNvSpPr txBox="1"/>
            <p:nvPr/>
          </p:nvSpPr>
          <p:spPr>
            <a:xfrm>
              <a:off x="1609171" y="2631076"/>
              <a:ext cx="7354342" cy="1315744"/>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Work orders between teams are complex. Each time a </a:t>
              </a:r>
              <a:r>
                <a:rPr lang="en-US" altLang="ja-JP" u="sng" dirty="0">
                  <a:solidFill>
                    <a:srgbClr val="C00000"/>
                  </a:solidFill>
                  <a:effectLst>
                    <a:glow rad="127000">
                      <a:schemeClr val="bg1"/>
                    </a:glow>
                  </a:effectLst>
                </a:rPr>
                <a:t>t</a:t>
              </a:r>
              <a:r>
                <a:rPr lang="en-US" altLang="ja-JP" u="sng" dirty="0" smtClean="0">
                  <a:solidFill>
                    <a:srgbClr val="C00000"/>
                  </a:solidFill>
                  <a:effectLst>
                    <a:glow rad="127000">
                      <a:schemeClr val="bg1"/>
                    </a:glow>
                  </a:effectLst>
                </a:rPr>
                <a:t>ime chart</a:t>
              </a:r>
              <a:r>
                <a:rPr lang="ja-JP" altLang="en-US" dirty="0" smtClean="0">
                  <a:effectLst>
                    <a:glow rad="127000">
                      <a:schemeClr val="bg1"/>
                    </a:glow>
                  </a:effectLst>
                </a:rPr>
                <a:t> </a:t>
              </a:r>
              <a:r>
                <a:rPr lang="en-US" altLang="ja-JP" dirty="0" smtClean="0">
                  <a:effectLst>
                    <a:glow rad="127000">
                      <a:schemeClr val="bg1"/>
                    </a:glow>
                  </a:effectLst>
                </a:rPr>
                <a:t>is created, it gets discarded.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Every operation’s </a:t>
              </a:r>
              <a:r>
                <a:rPr lang="en-US" altLang="ja-JP" u="sng" dirty="0" smtClean="0">
                  <a:solidFill>
                    <a:srgbClr val="C00000"/>
                  </a:solidFill>
                  <a:effectLst>
                    <a:glow rad="127000">
                      <a:schemeClr val="bg1"/>
                    </a:glow>
                  </a:effectLst>
                </a:rPr>
                <a:t>Manual</a:t>
              </a:r>
              <a:r>
                <a:rPr lang="en-US" altLang="ja-JP" dirty="0" smtClean="0">
                  <a:effectLst>
                    <a:glow rad="127000">
                      <a:schemeClr val="bg1"/>
                    </a:glow>
                  </a:effectLst>
                </a:rPr>
                <a:t> is discarded after its created/reviewed.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Configurations are embedded in each procedure, and the number of patterns increases each time a new model/</a:t>
              </a:r>
              <a:r>
                <a:rPr lang="en-US" altLang="ja-JP" dirty="0" err="1" smtClean="0">
                  <a:effectLst>
                    <a:glow rad="127000">
                      <a:schemeClr val="bg1"/>
                    </a:glow>
                  </a:effectLst>
                </a:rPr>
                <a:t>os</a:t>
              </a:r>
              <a:r>
                <a:rPr lang="en-US" altLang="ja-JP" dirty="0" smtClean="0">
                  <a:effectLst>
                    <a:glow rad="127000">
                      <a:schemeClr val="bg1"/>
                    </a:glow>
                  </a:effectLst>
                </a:rPr>
                <a:t> is added (barrier to multi-vendor support)</a:t>
              </a:r>
            </a:p>
            <a:p>
              <a:pPr marL="457189" indent="-457189">
                <a:buSzPct val="160000"/>
                <a:buBlip>
                  <a:blip r:embed="rId4"/>
                </a:buBlip>
              </a:pPr>
              <a:endParaRPr lang="en-US" altLang="ja-JP" u="sng" dirty="0">
                <a:solidFill>
                  <a:srgbClr val="C00000"/>
                </a:solidFill>
                <a:effectLst>
                  <a:glow rad="127000">
                    <a:schemeClr val="bg1"/>
                  </a:glow>
                </a:effectLst>
              </a:endParaRPr>
            </a:p>
          </p:txBody>
        </p:sp>
        <p:sp>
          <p:nvSpPr>
            <p:cNvPr id="23" name="テキスト ボックス 22"/>
            <p:cNvSpPr txBox="1"/>
            <p:nvPr/>
          </p:nvSpPr>
          <p:spPr>
            <a:xfrm>
              <a:off x="179937" y="2609414"/>
              <a:ext cx="1344748" cy="901432"/>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grpSp>
      <p:grpSp>
        <p:nvGrpSpPr>
          <p:cNvPr id="24" name="グループ化 23"/>
          <p:cNvGrpSpPr/>
          <p:nvPr/>
        </p:nvGrpSpPr>
        <p:grpSpPr>
          <a:xfrm>
            <a:off x="239916" y="5191404"/>
            <a:ext cx="11712168" cy="1117996"/>
            <a:chOff x="179937" y="3722641"/>
            <a:chExt cx="8784126" cy="838497"/>
          </a:xfrm>
        </p:grpSpPr>
        <p:pic>
          <p:nvPicPr>
            <p:cNvPr id="25" name="図 24"/>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179937" y="3722641"/>
              <a:ext cx="1261863" cy="811259"/>
            </a:xfrm>
            <a:prstGeom prst="rect">
              <a:avLst/>
            </a:prstGeom>
            <a:effectLst>
              <a:softEdge rad="63500"/>
            </a:effectLst>
          </p:spPr>
        </p:pic>
        <p:sp>
          <p:nvSpPr>
            <p:cNvPr id="26" name="テキスト ボックス 25"/>
            <p:cNvSpPr txBox="1"/>
            <p:nvPr/>
          </p:nvSpPr>
          <p:spPr>
            <a:xfrm>
              <a:off x="1609721" y="3722641"/>
              <a:ext cx="7354342" cy="692498"/>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Since the operations are done manually, the production time is inconsistent.</a:t>
              </a:r>
              <a:r>
                <a:rPr lang="en-US" altLang="ja-JP" dirty="0">
                  <a:effectLst>
                    <a:glow rad="127000">
                      <a:schemeClr val="bg1"/>
                    </a:glow>
                  </a:effectLst>
                </a:rPr>
                <a:t/>
              </a:r>
              <a:br>
                <a:rPr lang="en-US" altLang="ja-JP" dirty="0">
                  <a:effectLst>
                    <a:glow rad="127000">
                      <a:schemeClr val="bg1"/>
                    </a:glow>
                  </a:effectLst>
                </a:rPr>
              </a:br>
              <a:r>
                <a:rPr lang="ja-JP" altLang="en-US" dirty="0" smtClean="0">
                  <a:effectLst>
                    <a:glow rad="127000">
                      <a:schemeClr val="bg1"/>
                    </a:glow>
                  </a:effectLst>
                </a:rPr>
                <a:t>⇒</a:t>
              </a:r>
              <a:r>
                <a:rPr lang="en-US" altLang="ja-JP" dirty="0" smtClean="0">
                  <a:effectLst>
                    <a:glow rad="127000">
                      <a:schemeClr val="bg1"/>
                    </a:glow>
                  </a:effectLst>
                </a:rPr>
                <a:t>People often have to</a:t>
              </a:r>
              <a:r>
                <a:rPr lang="ja-JP" altLang="en-US" u="sng" dirty="0">
                  <a:solidFill>
                    <a:srgbClr val="C00000"/>
                  </a:solidFill>
                  <a:effectLst>
                    <a:glow rad="127000">
                      <a:schemeClr val="bg1"/>
                    </a:glow>
                  </a:effectLst>
                </a:rPr>
                <a:t> </a:t>
              </a:r>
              <a:r>
                <a:rPr lang="en-US" altLang="ja-JP" u="sng" dirty="0" smtClean="0">
                  <a:solidFill>
                    <a:srgbClr val="C00000"/>
                  </a:solidFill>
                  <a:effectLst>
                    <a:glow rad="127000">
                      <a:schemeClr val="bg1"/>
                    </a:glow>
                  </a:effectLst>
                </a:rPr>
                <a:t>wait</a:t>
              </a:r>
              <a:r>
                <a:rPr lang="ja-JP" altLang="en-US" dirty="0">
                  <a:effectLst>
                    <a:glow rad="127000">
                      <a:schemeClr val="bg1"/>
                    </a:glow>
                  </a:effectLst>
                </a:rPr>
                <a:t> </a:t>
              </a:r>
              <a:r>
                <a:rPr lang="en-US" altLang="ja-JP" dirty="0" smtClean="0">
                  <a:effectLst>
                    <a:glow rad="127000">
                      <a:schemeClr val="bg1"/>
                    </a:glow>
                  </a:effectLst>
                </a:rPr>
                <a:t>before they can continue.</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Since most of the operations are done manually, human error is inevitable.</a:t>
              </a:r>
              <a:endParaRPr lang="en-US" altLang="ja-JP" dirty="0">
                <a:effectLst>
                  <a:glow rad="127000">
                    <a:schemeClr val="bg1"/>
                  </a:glow>
                </a:effectLst>
              </a:endParaRPr>
            </a:p>
          </p:txBody>
        </p:sp>
        <p:sp>
          <p:nvSpPr>
            <p:cNvPr id="27" name="テキスト ボックス 26"/>
            <p:cNvSpPr txBox="1"/>
            <p:nvPr/>
          </p:nvSpPr>
          <p:spPr>
            <a:xfrm>
              <a:off x="179938" y="3722641"/>
              <a:ext cx="1333500" cy="838497"/>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grpSp>
      <p:sp>
        <p:nvSpPr>
          <p:cNvPr id="28" name="正方形/長方形 27"/>
          <p:cNvSpPr/>
          <p:nvPr/>
        </p:nvSpPr>
        <p:spPr bwMode="auto">
          <a:xfrm>
            <a:off x="-649" y="662400"/>
            <a:ext cx="12192000" cy="5894187"/>
          </a:xfrm>
          <a:prstGeom prst="rect">
            <a:avLst/>
          </a:prstGeom>
          <a:solidFill>
            <a:schemeClr val="tx1">
              <a:alpha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9" name="テキスト ボックス 28"/>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30" name="テキスト ボックス 29"/>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sp>
        <p:nvSpPr>
          <p:cNvPr id="31" name="テキスト ボックス 30"/>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sp>
        <p:nvSpPr>
          <p:cNvPr id="37" name="右矢印 3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Solution</a:t>
            </a:r>
            <a:endParaRPr lang="ja-JP" altLang="en-US" sz="1867" b="1" dirty="0">
              <a:solidFill>
                <a:srgbClr val="FF0000"/>
              </a:solidFill>
              <a:latin typeface="+mj-ea"/>
              <a:ea typeface="+mj-ea"/>
            </a:endParaRPr>
          </a:p>
        </p:txBody>
      </p:sp>
      <p:sp>
        <p:nvSpPr>
          <p:cNvPr id="38" name="右中かっこ 3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39" name="右矢印 3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a:solidFill>
                  <a:srgbClr val="FF0000"/>
                </a:solidFill>
                <a:latin typeface="+mj-ea"/>
              </a:rPr>
              <a:t>Solution</a:t>
            </a:r>
            <a:endParaRPr lang="ja-JP" altLang="en-US" sz="1400" b="1" dirty="0">
              <a:solidFill>
                <a:srgbClr val="FF0000"/>
              </a:solidFill>
              <a:latin typeface="+mj-ea"/>
            </a:endParaRPr>
          </a:p>
        </p:txBody>
      </p:sp>
      <p:sp>
        <p:nvSpPr>
          <p:cNvPr id="40" name="角丸四角形 39"/>
          <p:cNvSpPr/>
          <p:nvPr/>
        </p:nvSpPr>
        <p:spPr bwMode="auto">
          <a:xfrm>
            <a:off x="8159592" y="3044620"/>
            <a:ext cx="3820040" cy="237378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1" name="右矢印 40"/>
          <p:cNvSpPr/>
          <p:nvPr/>
        </p:nvSpPr>
        <p:spPr bwMode="auto">
          <a:xfrm>
            <a:off x="7207675" y="3704690"/>
            <a:ext cx="823804"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Link</a:t>
            </a:r>
            <a:endParaRPr lang="ja-JP" altLang="en-US" sz="1867" b="1" dirty="0">
              <a:solidFill>
                <a:srgbClr val="FF0000"/>
              </a:solidFill>
              <a:latin typeface="+mj-ea"/>
              <a:ea typeface="+mj-ea"/>
            </a:endParaRPr>
          </a:p>
        </p:txBody>
      </p:sp>
      <p:sp>
        <p:nvSpPr>
          <p:cNvPr id="42" name="右中かっこ 4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43" name="テキスト ボックス 42"/>
          <p:cNvSpPr txBox="1"/>
          <p:nvPr/>
        </p:nvSpPr>
        <p:spPr>
          <a:xfrm>
            <a:off x="8223489" y="3079739"/>
            <a:ext cx="3678508" cy="1036309"/>
          </a:xfrm>
          <a:prstGeom prst="rect">
            <a:avLst/>
          </a:prstGeom>
          <a:noFill/>
        </p:spPr>
        <p:txBody>
          <a:bodyPr wrap="none" rtlCol="0">
            <a:spAutoFit/>
          </a:bodyPr>
          <a:lstStyle/>
          <a:p>
            <a:r>
              <a:rPr lang="en-US" altLang="ja-JP" sz="2400" b="1" dirty="0">
                <a:solidFill>
                  <a:srgbClr val="FF0000"/>
                </a:solidFill>
              </a:rPr>
              <a:t>Step 3</a:t>
            </a:r>
          </a:p>
          <a:p>
            <a:r>
              <a:rPr lang="en-US" altLang="ja-JP" sz="1867" b="1" dirty="0" smtClean="0"/>
              <a:t>Link centrally managed </a:t>
            </a:r>
            <a:br>
              <a:rPr lang="en-US" altLang="ja-JP" sz="1867" b="1" dirty="0" smtClean="0"/>
            </a:br>
            <a:r>
              <a:rPr lang="en-US" altLang="ja-JP" sz="1867" b="1" dirty="0" smtClean="0"/>
              <a:t>design info and automation</a:t>
            </a:r>
            <a:endParaRPr lang="ja-JP" altLang="en-US" sz="1867" b="1" dirty="0"/>
          </a:p>
        </p:txBody>
      </p:sp>
      <p:sp>
        <p:nvSpPr>
          <p:cNvPr id="44" name="角丸四角形 43"/>
          <p:cNvSpPr/>
          <p:nvPr/>
        </p:nvSpPr>
        <p:spPr bwMode="auto">
          <a:xfrm>
            <a:off x="3916493" y="2130808"/>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5" name="角丸四角形 44"/>
          <p:cNvSpPr/>
          <p:nvPr/>
        </p:nvSpPr>
        <p:spPr bwMode="auto">
          <a:xfrm>
            <a:off x="3916492" y="4284976"/>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6" name="テキスト ボックス 45"/>
          <p:cNvSpPr txBox="1"/>
          <p:nvPr/>
        </p:nvSpPr>
        <p:spPr>
          <a:xfrm>
            <a:off x="3957365" y="2180977"/>
            <a:ext cx="2070118" cy="861774"/>
          </a:xfrm>
          <a:prstGeom prst="rect">
            <a:avLst/>
          </a:prstGeom>
          <a:noFill/>
        </p:spPr>
        <p:txBody>
          <a:bodyPr wrap="none" rtlCol="0">
            <a:spAutoFit/>
          </a:bodyPr>
          <a:lstStyle/>
          <a:p>
            <a:r>
              <a:rPr lang="en-US" altLang="ja-JP" b="1" dirty="0">
                <a:solidFill>
                  <a:srgbClr val="FF0000"/>
                </a:solidFill>
              </a:rPr>
              <a:t>Step 1</a:t>
            </a:r>
          </a:p>
          <a:p>
            <a:r>
              <a:rPr lang="en-US" altLang="ja-JP" sz="1600" b="1" dirty="0" smtClean="0"/>
              <a:t>Centrally Manage</a:t>
            </a:r>
            <a:br>
              <a:rPr lang="en-US" altLang="ja-JP" sz="1600" b="1" dirty="0" smtClean="0"/>
            </a:br>
            <a:r>
              <a:rPr lang="en-US" altLang="ja-JP" sz="1600" b="1" dirty="0" smtClean="0"/>
              <a:t>design info</a:t>
            </a:r>
            <a:endParaRPr lang="ja-JP" altLang="en-US" sz="1600" b="1" dirty="0"/>
          </a:p>
        </p:txBody>
      </p:sp>
      <p:sp>
        <p:nvSpPr>
          <p:cNvPr id="47" name="テキスト ボックス 46"/>
          <p:cNvSpPr txBox="1"/>
          <p:nvPr/>
        </p:nvSpPr>
        <p:spPr>
          <a:xfrm>
            <a:off x="3957364" y="4323792"/>
            <a:ext cx="1427763" cy="748988"/>
          </a:xfrm>
          <a:prstGeom prst="rect">
            <a:avLst/>
          </a:prstGeom>
          <a:noFill/>
        </p:spPr>
        <p:txBody>
          <a:bodyPr wrap="none" rtlCol="0">
            <a:spAutoFit/>
          </a:bodyPr>
          <a:lstStyle/>
          <a:p>
            <a:r>
              <a:rPr lang="en-US" altLang="ja-JP" sz="2400" b="1" dirty="0">
                <a:solidFill>
                  <a:srgbClr val="FF0000"/>
                </a:solidFill>
              </a:rPr>
              <a:t>Step 2</a:t>
            </a:r>
          </a:p>
          <a:p>
            <a:r>
              <a:rPr lang="en-US" altLang="ja-JP" sz="1867" b="1" dirty="0" smtClean="0"/>
              <a:t>Automate</a:t>
            </a:r>
            <a:endParaRPr lang="ja-JP" altLang="en-US" sz="1867" b="1" dirty="0"/>
          </a:p>
        </p:txBody>
      </p:sp>
      <p:sp>
        <p:nvSpPr>
          <p:cNvPr id="4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49" name="メモ 48"/>
          <p:cNvSpPr/>
          <p:nvPr/>
        </p:nvSpPr>
        <p:spPr bwMode="auto">
          <a:xfrm>
            <a:off x="5212146" y="29499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0" name="メモ 49"/>
          <p:cNvSpPr/>
          <p:nvPr/>
        </p:nvSpPr>
        <p:spPr bwMode="auto">
          <a:xfrm>
            <a:off x="5415346" y="31531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1" name="メモ 50"/>
          <p:cNvSpPr/>
          <p:nvPr/>
        </p:nvSpPr>
        <p:spPr bwMode="auto">
          <a:xfrm>
            <a:off x="5618546" y="33563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smtClean="0">
                <a:latin typeface="+mj-ea"/>
                <a:ea typeface="+mj-ea"/>
              </a:rPr>
              <a:t>Design</a:t>
            </a:r>
            <a:br>
              <a:rPr lang="en-US" altLang="ja-JP" sz="1050" b="1" dirty="0" smtClean="0">
                <a:latin typeface="+mj-ea"/>
                <a:ea typeface="+mj-ea"/>
              </a:rPr>
            </a:br>
            <a:r>
              <a:rPr lang="en-US" altLang="ja-JP" sz="1050" b="1" dirty="0" smtClean="0">
                <a:latin typeface="+mj-ea"/>
                <a:ea typeface="+mj-ea"/>
              </a:rPr>
              <a:t>info</a:t>
            </a:r>
            <a:endParaRPr lang="en-US" altLang="ja-JP" sz="1100" b="1" dirty="0">
              <a:latin typeface="+mj-ea"/>
              <a:ea typeface="+mj-ea"/>
            </a:endParaRPr>
          </a:p>
        </p:txBody>
      </p:sp>
      <p:sp>
        <p:nvSpPr>
          <p:cNvPr id="52" name="楕円 51"/>
          <p:cNvSpPr/>
          <p:nvPr/>
        </p:nvSpPr>
        <p:spPr bwMode="auto">
          <a:xfrm>
            <a:off x="4551961" y="5141991"/>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3" name="楕円 52"/>
          <p:cNvSpPr/>
          <p:nvPr/>
        </p:nvSpPr>
        <p:spPr bwMode="auto">
          <a:xfrm>
            <a:off x="4551959" y="553742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4" name="楕円 53"/>
          <p:cNvSpPr/>
          <p:nvPr/>
        </p:nvSpPr>
        <p:spPr bwMode="auto">
          <a:xfrm>
            <a:off x="4538966" y="5905236"/>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5"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56" name="メモ 55"/>
          <p:cNvSpPr/>
          <p:nvPr/>
        </p:nvSpPr>
        <p:spPr bwMode="auto">
          <a:xfrm>
            <a:off x="9082385" y="40949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7" name="メモ 56"/>
          <p:cNvSpPr/>
          <p:nvPr/>
        </p:nvSpPr>
        <p:spPr bwMode="auto">
          <a:xfrm>
            <a:off x="9285585" y="42981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8" name="メモ 57"/>
          <p:cNvSpPr/>
          <p:nvPr/>
        </p:nvSpPr>
        <p:spPr bwMode="auto">
          <a:xfrm>
            <a:off x="9488785" y="45013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a:latin typeface="+mj-ea"/>
              </a:rPr>
              <a:t>Design</a:t>
            </a:r>
            <a:br>
              <a:rPr lang="en-US" altLang="ja-JP" sz="1050" b="1" dirty="0">
                <a:latin typeface="+mj-ea"/>
              </a:rPr>
            </a:br>
            <a:r>
              <a:rPr lang="en-US" altLang="ja-JP" sz="1050" b="1" dirty="0">
                <a:latin typeface="+mj-ea"/>
              </a:rPr>
              <a:t>info</a:t>
            </a:r>
            <a:endParaRPr lang="en-US" altLang="ja-JP" sz="1100" b="1" dirty="0">
              <a:latin typeface="+mj-ea"/>
            </a:endParaRPr>
          </a:p>
        </p:txBody>
      </p:sp>
      <p:sp>
        <p:nvSpPr>
          <p:cNvPr id="59" name="下矢印 58"/>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Execute</a:t>
            </a:r>
            <a:endParaRPr lang="ja-JP" altLang="en-US" sz="1333" b="1" dirty="0">
              <a:latin typeface="+mj-ea"/>
              <a:ea typeface="+mj-ea"/>
            </a:endParaRPr>
          </a:p>
        </p:txBody>
      </p:sp>
      <p:sp>
        <p:nvSpPr>
          <p:cNvPr id="60" name="楕円 59"/>
          <p:cNvSpPr/>
          <p:nvPr/>
        </p:nvSpPr>
        <p:spPr bwMode="auto">
          <a:xfrm>
            <a:off x="10535555" y="403776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1" name="楕円 60"/>
          <p:cNvSpPr/>
          <p:nvPr/>
        </p:nvSpPr>
        <p:spPr bwMode="auto">
          <a:xfrm>
            <a:off x="10535554" y="4433195"/>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2" name="楕円 61"/>
          <p:cNvSpPr/>
          <p:nvPr/>
        </p:nvSpPr>
        <p:spPr bwMode="auto">
          <a:xfrm>
            <a:off x="10522561" y="4801008"/>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3" name="下矢印 62"/>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a:latin typeface="+mj-ea"/>
              </a:rPr>
              <a:t>Execute</a:t>
            </a:r>
            <a:endParaRPr lang="ja-JP" altLang="en-US" sz="1333" b="1" dirty="0">
              <a:latin typeface="+mj-ea"/>
            </a:endParaRPr>
          </a:p>
        </p:txBody>
      </p:sp>
      <p:sp>
        <p:nvSpPr>
          <p:cNvPr id="64" name="十字形 63"/>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5" name="テキスト プレースホルダー 7"/>
          <p:cNvSpPr txBox="1">
            <a:spLocks/>
          </p:cNvSpPr>
          <p:nvPr/>
        </p:nvSpPr>
        <p:spPr bwMode="gray">
          <a:xfrm>
            <a:off x="239916" y="817534"/>
            <a:ext cx="11712168" cy="898347"/>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3200" b="1" kern="0" dirty="0" smtClean="0">
                <a:solidFill>
                  <a:srgbClr val="005DD6"/>
                </a:solidFill>
                <a:effectLst>
                  <a:glow rad="152400">
                    <a:srgbClr val="FFFFFF"/>
                  </a:glow>
                </a:effectLst>
                <a:latin typeface="メイリオ"/>
              </a:rPr>
              <a:t>Said problems can be solved in </a:t>
            </a:r>
            <a:r>
              <a:rPr lang="en-US" altLang="ja-JP" sz="3200" b="1" kern="0" dirty="0" smtClean="0">
                <a:solidFill>
                  <a:srgbClr val="FF0000"/>
                </a:solidFill>
                <a:effectLst>
                  <a:glow rad="152400">
                    <a:srgbClr val="FFFFFF"/>
                  </a:glow>
                </a:effectLst>
                <a:latin typeface="メイリオ"/>
              </a:rPr>
              <a:t>3 Steps</a:t>
            </a:r>
            <a:endParaRPr lang="en-US" altLang="ja-JP" sz="3200" b="1" kern="0" dirty="0">
              <a:solidFill>
                <a:srgbClr val="FF0000"/>
              </a:solidFill>
              <a:effectLst>
                <a:glow rad="152400">
                  <a:srgbClr val="FFFFFF"/>
                </a:glow>
              </a:effectLst>
              <a:latin typeface="メイリオ"/>
            </a:endParaRPr>
          </a:p>
        </p:txBody>
      </p:sp>
      <p:sp>
        <p:nvSpPr>
          <p:cNvPr id="66" name="正方形/長方形 65">
            <a:extLst>
              <a:ext uri="{FF2B5EF4-FFF2-40B4-BE49-F238E27FC236}">
                <a16:creationId xmlns:a16="http://schemas.microsoft.com/office/drawing/2014/main" id="{CF6080BE-9AA5-48C8-9A52-568915A2F619}"/>
              </a:ext>
            </a:extLst>
          </p:cNvPr>
          <p:cNvSpPr/>
          <p:nvPr/>
        </p:nvSpPr>
        <p:spPr bwMode="auto">
          <a:xfrm>
            <a:off x="3719669" y="1753315"/>
            <a:ext cx="8353161" cy="360132"/>
          </a:xfrm>
          <a:prstGeom prst="rect">
            <a:avLst/>
          </a:prstGeom>
          <a:solidFill>
            <a:schemeClr val="accent2">
              <a:lumMod val="10000"/>
              <a:lumOff val="90000"/>
            </a:schemeClr>
          </a:solid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a:t>
            </a:r>
            <a:r>
              <a:rPr lang="en-US" altLang="ja-JP" sz="2133" b="1" dirty="0" smtClean="0">
                <a:latin typeface="+mj-ea"/>
                <a:ea typeface="+mj-ea"/>
              </a:rPr>
              <a:t>Step 1 is the most important step in the PSSO Method</a:t>
            </a:r>
            <a:endParaRPr lang="ja-JP" altLang="en-US" sz="2133" b="1" dirty="0">
              <a:latin typeface="+mj-ea"/>
            </a:endParaRPr>
          </a:p>
        </p:txBody>
      </p:sp>
      <p:sp>
        <p:nvSpPr>
          <p:cNvPr id="67" name="角丸四角形 184">
            <a:extLst>
              <a:ext uri="{FF2B5EF4-FFF2-40B4-BE49-F238E27FC236}">
                <a16:creationId xmlns:a16="http://schemas.microsoft.com/office/drawing/2014/main" id="{957E78B0-9B26-425E-88DE-7BE081C4C107}"/>
              </a:ext>
            </a:extLst>
          </p:cNvPr>
          <p:cNvSpPr/>
          <p:nvPr/>
        </p:nvSpPr>
        <p:spPr bwMode="auto">
          <a:xfrm rot="20999056">
            <a:off x="3023942" y="1756880"/>
            <a:ext cx="1068424" cy="395645"/>
          </a:xfrm>
          <a:prstGeom prst="roundRect">
            <a:avLst>
              <a:gd name="adj" fmla="val 50000"/>
            </a:avLst>
          </a:prstGeom>
          <a:solidFill>
            <a:schemeClr val="accent2">
              <a:lumMod val="75000"/>
              <a:lumOff val="25000"/>
            </a:schemeClr>
          </a:solidFill>
          <a:ln>
            <a:noFill/>
          </a:ln>
          <a:effec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000" b="1" dirty="0">
                <a:solidFill>
                  <a:schemeClr val="bg1"/>
                </a:solidFill>
                <a:latin typeface="+mj-ea"/>
                <a:ea typeface="+mj-ea"/>
              </a:rPr>
              <a:t>POINT</a:t>
            </a:r>
            <a:endParaRPr lang="ja-JP" altLang="en-US" sz="2000" b="1" dirty="0">
              <a:solidFill>
                <a:schemeClr val="bg1"/>
              </a:solidFill>
              <a:latin typeface="+mj-ea"/>
              <a:ea typeface="+mj-ea"/>
            </a:endParaRPr>
          </a:p>
        </p:txBody>
      </p:sp>
    </p:spTree>
    <p:extLst>
      <p:ext uri="{BB962C8B-B14F-4D97-AF65-F5344CB8AC3E}">
        <p14:creationId xmlns:p14="http://schemas.microsoft.com/office/powerpoint/2010/main" val="2129558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 name="表 92">
            <a:extLst>
              <a:ext uri="{FF2B5EF4-FFF2-40B4-BE49-F238E27FC236}">
                <a16:creationId xmlns:a16="http://schemas.microsoft.com/office/drawing/2014/main" id="{833E5CC9-E064-4ACD-B0A0-E6588E6DBA2D}"/>
              </a:ext>
            </a:extLst>
          </p:cNvPr>
          <p:cNvGraphicFramePr>
            <a:graphicFrameLocks noGrp="1"/>
          </p:cNvGraphicFramePr>
          <p:nvPr>
            <p:extLst>
              <p:ext uri="{D42A27DB-BD31-4B8C-83A1-F6EECF244321}">
                <p14:modId xmlns:p14="http://schemas.microsoft.com/office/powerpoint/2010/main" val="1497929124"/>
              </p:ext>
            </p:extLst>
          </p:nvPr>
        </p:nvGraphicFramePr>
        <p:xfrm>
          <a:off x="78417" y="1885894"/>
          <a:ext cx="12081656" cy="4655414"/>
        </p:xfrm>
        <a:graphic>
          <a:graphicData uri="http://schemas.openxmlformats.org/drawingml/2006/table">
            <a:tbl>
              <a:tblPr firstRow="1" bandRow="1"/>
              <a:tblGrid>
                <a:gridCol w="1355314">
                  <a:extLst>
                    <a:ext uri="{9D8B030D-6E8A-4147-A177-3AD203B41FA5}">
                      <a16:colId xmlns:a16="http://schemas.microsoft.com/office/drawing/2014/main" val="686735410"/>
                    </a:ext>
                  </a:extLst>
                </a:gridCol>
                <a:gridCol w="10726342">
                  <a:extLst>
                    <a:ext uri="{9D8B030D-6E8A-4147-A177-3AD203B41FA5}">
                      <a16:colId xmlns:a16="http://schemas.microsoft.com/office/drawing/2014/main" val="2011280526"/>
                    </a:ext>
                  </a:extLst>
                </a:gridCol>
              </a:tblGrid>
              <a:tr h="639546">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r>
                        <a:rPr kumimoji="1" lang="en-US" altLang="ja-JP" sz="1200" b="1" dirty="0" smtClean="0">
                          <a:solidFill>
                            <a:schemeClr val="tx1"/>
                          </a:solidFill>
                          <a:latin typeface="+mn-ea"/>
                          <a:ea typeface="+mn-ea"/>
                        </a:rPr>
                        <a:t>Workflow</a:t>
                      </a:r>
                      <a:endParaRPr kumimoji="1" lang="en-US" altLang="ja-JP" sz="1200" b="1" dirty="0">
                        <a:solidFill>
                          <a:schemeClr val="tx1"/>
                        </a:solidFill>
                        <a:latin typeface="+mn-ea"/>
                        <a:ea typeface="+mn-ea"/>
                      </a:endParaRPr>
                    </a:p>
                    <a:p>
                      <a:r>
                        <a:rPr kumimoji="1" lang="en-US" altLang="ja-JP" sz="1200" b="1" dirty="0" smtClean="0">
                          <a:solidFill>
                            <a:schemeClr val="tx1"/>
                          </a:solidFill>
                          <a:latin typeface="+mn-ea"/>
                          <a:ea typeface="+mn-ea"/>
                        </a:rPr>
                        <a:t>(Link organizations)</a:t>
                      </a:r>
                      <a:endParaRPr kumimoji="1" lang="ja-JP" altLang="en-US" sz="1200" b="1" dirty="0">
                        <a:solidFill>
                          <a:schemeClr val="tx1"/>
                        </a:solidFill>
                        <a:latin typeface="+mn-ea"/>
                        <a:ea typeface="+mn-ea"/>
                      </a:endParaRPr>
                    </a:p>
                  </a:txBody>
                  <a:tcPr>
                    <a:lnL w="12700" cmpd="sng">
                      <a:noFill/>
                    </a:lnL>
                    <a:lnR w="12700" cap="flat" cmpd="sng" algn="ctr">
                      <a:solidFill>
                        <a:srgbClr val="FFFFFF">
                          <a:lumMod val="75000"/>
                        </a:srgbClr>
                      </a:solidFill>
                      <a:prstDash val="solid"/>
                      <a:round/>
                      <a:headEnd type="none" w="med" len="med"/>
                      <a:tailEnd type="none" w="med" len="med"/>
                    </a:lnR>
                    <a:lnT w="12700" cmpd="sng">
                      <a:noFill/>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endParaRPr kumimoji="1" lang="ja-JP" altLang="en-US" sz="1200" dirty="0">
                        <a:solidFill>
                          <a:schemeClr val="tx1"/>
                        </a:solidFill>
                      </a:endParaRPr>
                    </a:p>
                  </a:txBody>
                  <a:tcPr>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6288648"/>
                  </a:ext>
                </a:extLst>
              </a:tr>
              <a:tr h="959320">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r>
                        <a:rPr kumimoji="1" lang="en-US" altLang="ja-JP" sz="1100" b="1" dirty="0" smtClean="0">
                          <a:solidFill>
                            <a:schemeClr val="tx1"/>
                          </a:solidFill>
                          <a:latin typeface="+mn-ea"/>
                          <a:ea typeface="+mn-ea"/>
                        </a:rPr>
                        <a:t>IaC</a:t>
                      </a:r>
                      <a:r>
                        <a:rPr kumimoji="1" lang="ja-JP" altLang="en-US" sz="1100" b="1" baseline="0" dirty="0" smtClean="0">
                          <a:solidFill>
                            <a:schemeClr val="tx1"/>
                          </a:solidFill>
                          <a:latin typeface="+mn-ea"/>
                          <a:ea typeface="+mn-ea"/>
                        </a:rPr>
                        <a:t> </a:t>
                      </a:r>
                      <a:r>
                        <a:rPr kumimoji="1" lang="en-US" altLang="ja-JP" sz="1100" b="1" baseline="0" dirty="0" smtClean="0">
                          <a:solidFill>
                            <a:schemeClr val="tx1"/>
                          </a:solidFill>
                          <a:latin typeface="+mn-ea"/>
                          <a:ea typeface="+mn-ea"/>
                        </a:rPr>
                        <a:t>management/</a:t>
                      </a:r>
                      <a:br>
                        <a:rPr kumimoji="1" lang="en-US" altLang="ja-JP" sz="1100" b="1" baseline="0" dirty="0" smtClean="0">
                          <a:solidFill>
                            <a:schemeClr val="tx1"/>
                          </a:solidFill>
                          <a:latin typeface="+mn-ea"/>
                          <a:ea typeface="+mn-ea"/>
                        </a:rPr>
                      </a:br>
                      <a:r>
                        <a:rPr kumimoji="1" lang="en-US" altLang="ja-JP" sz="1100" b="1" dirty="0" smtClean="0">
                          <a:solidFill>
                            <a:schemeClr val="tx1"/>
                          </a:solidFill>
                          <a:latin typeface="+mn-ea"/>
                          <a:ea typeface="+mn-ea"/>
                        </a:rPr>
                        <a:t>Parameter management</a:t>
                      </a:r>
                      <a:endParaRPr kumimoji="1" lang="en-US" altLang="ja-JP" sz="1100" b="1" dirty="0">
                        <a:solidFill>
                          <a:schemeClr val="tx1"/>
                        </a:solidFill>
                        <a:latin typeface="+mn-ea"/>
                        <a:ea typeface="+mn-ea"/>
                      </a:endParaRPr>
                    </a:p>
                    <a:p>
                      <a:r>
                        <a:rPr kumimoji="1" lang="en-US" altLang="ja-JP" sz="1100" b="1" dirty="0">
                          <a:solidFill>
                            <a:schemeClr val="tx1"/>
                          </a:solidFill>
                          <a:latin typeface="+mn-ea"/>
                          <a:ea typeface="+mn-ea"/>
                        </a:rPr>
                        <a:t>(CMDB)</a:t>
                      </a:r>
                      <a:endParaRPr kumimoji="1" lang="ja-JP" altLang="en-US" sz="1100" b="1" dirty="0">
                        <a:solidFill>
                          <a:schemeClr val="tx1"/>
                        </a:solidFill>
                        <a:latin typeface="+mn-ea"/>
                        <a:ea typeface="+mn-ea"/>
                      </a:endParaRPr>
                    </a:p>
                  </a:txBody>
                  <a:tcPr>
                    <a:lnL w="12700" cmpd="sng">
                      <a:noFill/>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endParaRPr kumimoji="1" lang="ja-JP" altLang="en-US" sz="1200" dirty="0">
                        <a:solidFill>
                          <a:schemeClr val="tx1"/>
                        </a:solidFill>
                      </a:endParaRPr>
                    </a:p>
                  </a:txBody>
                  <a:tcPr>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37780140"/>
                  </a:ext>
                </a:extLst>
              </a:tr>
              <a:tr h="1369937">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r>
                        <a:rPr kumimoji="1" lang="en-US" altLang="ja-JP" sz="1200" b="1" dirty="0">
                          <a:solidFill>
                            <a:schemeClr val="tx1"/>
                          </a:solidFill>
                          <a:latin typeface="+mn-ea"/>
                          <a:ea typeface="+mn-ea"/>
                        </a:rPr>
                        <a:t>Conductor</a:t>
                      </a:r>
                    </a:p>
                    <a:p>
                      <a:r>
                        <a:rPr kumimoji="1" lang="ja-JP" altLang="en-US" sz="1200" b="1" dirty="0">
                          <a:solidFill>
                            <a:schemeClr val="tx1"/>
                          </a:solidFill>
                          <a:latin typeface="+mn-ea"/>
                          <a:ea typeface="+mn-ea"/>
                        </a:rPr>
                        <a:t> </a:t>
                      </a:r>
                      <a:r>
                        <a:rPr kumimoji="1" lang="en-US" altLang="ja-JP" sz="1200" b="1" dirty="0">
                          <a:solidFill>
                            <a:schemeClr val="tx1"/>
                          </a:solidFill>
                          <a:latin typeface="+mn-ea"/>
                          <a:ea typeface="+mn-ea"/>
                        </a:rPr>
                        <a:t>(Job Flow)</a:t>
                      </a:r>
                    </a:p>
                  </a:txBody>
                  <a:tcPr>
                    <a:lnL w="12700" cmpd="sng">
                      <a:noFill/>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endParaRPr kumimoji="1" lang="ja-JP" altLang="en-US" sz="1200" dirty="0">
                        <a:solidFill>
                          <a:schemeClr val="tx1"/>
                        </a:solidFill>
                      </a:endParaRPr>
                    </a:p>
                  </a:txBody>
                  <a:tcPr>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2556342"/>
                  </a:ext>
                </a:extLst>
              </a:tr>
              <a:tr h="959320">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r>
                        <a:rPr kumimoji="1" lang="en-US" altLang="ja-JP" sz="1200" b="1" dirty="0" smtClean="0">
                          <a:solidFill>
                            <a:schemeClr val="tx1"/>
                          </a:solidFill>
                          <a:latin typeface="+mn-ea"/>
                          <a:ea typeface="+mn-ea"/>
                        </a:rPr>
                        <a:t>IaC execution</a:t>
                      </a:r>
                      <a:endParaRPr kumimoji="1" lang="ja-JP" altLang="en-US" sz="1200" b="1" dirty="0">
                        <a:solidFill>
                          <a:schemeClr val="tx1"/>
                        </a:solidFill>
                        <a:latin typeface="+mn-ea"/>
                        <a:ea typeface="+mn-ea"/>
                      </a:endParaRPr>
                    </a:p>
                  </a:txBody>
                  <a:tcPr>
                    <a:lnL w="12700" cmpd="sng">
                      <a:noFill/>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endParaRPr kumimoji="1" lang="ja-JP" altLang="en-US" sz="1200" dirty="0">
                        <a:solidFill>
                          <a:schemeClr val="tx1"/>
                        </a:solidFill>
                      </a:endParaRPr>
                    </a:p>
                  </a:txBody>
                  <a:tcPr>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ap="flat" cmpd="sng" algn="ctr">
                      <a:solidFill>
                        <a:srgbClr val="FFFFFF">
                          <a:lumMod val="75000"/>
                        </a:srgb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2723517"/>
                  </a:ext>
                </a:extLst>
              </a:tr>
              <a:tr h="726757">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r>
                        <a:rPr kumimoji="1" lang="en-US" altLang="ja-JP" sz="1200" b="1" dirty="0" smtClean="0">
                          <a:solidFill>
                            <a:schemeClr val="tx1"/>
                          </a:solidFill>
                          <a:latin typeface="+mn-ea"/>
                          <a:ea typeface="+mn-ea"/>
                        </a:rPr>
                        <a:t>System</a:t>
                      </a:r>
                      <a:endParaRPr kumimoji="1" lang="en-US" altLang="ja-JP" sz="1200" b="1" dirty="0">
                        <a:solidFill>
                          <a:schemeClr val="tx1"/>
                        </a:solidFill>
                        <a:latin typeface="+mn-ea"/>
                        <a:ea typeface="+mn-ea"/>
                      </a:endParaRPr>
                    </a:p>
                    <a:p>
                      <a:r>
                        <a:rPr kumimoji="1" lang="en-US" altLang="ja-JP" sz="1200" b="1" dirty="0" smtClean="0">
                          <a:solidFill>
                            <a:schemeClr val="tx1"/>
                          </a:solidFill>
                          <a:latin typeface="+mn-ea"/>
                          <a:ea typeface="+mn-ea"/>
                        </a:rPr>
                        <a:t>(Device sets)</a:t>
                      </a:r>
                      <a:endParaRPr kumimoji="1" lang="en-US" altLang="ja-JP" sz="1200" b="1" dirty="0">
                        <a:solidFill>
                          <a:schemeClr val="tx1"/>
                        </a:solidFill>
                        <a:latin typeface="+mn-ea"/>
                        <a:ea typeface="+mn-ea"/>
                      </a:endParaRPr>
                    </a:p>
                  </a:txBody>
                  <a:tcPr>
                    <a:lnL w="12700" cmpd="sng">
                      <a:noFill/>
                    </a:lnL>
                    <a:lnR w="12700" cap="flat" cmpd="sng" algn="ctr">
                      <a:solidFill>
                        <a:srgbClr val="FFFFFF">
                          <a:lumMod val="75000"/>
                        </a:srgbClr>
                      </a:solid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kumimoji="1" sz="1800" kern="1200">
                          <a:solidFill>
                            <a:schemeClr val="tx1"/>
                          </a:solidFill>
                          <a:latin typeface="游ゴシック"/>
                          <a:ea typeface="游ゴシック"/>
                        </a:defRPr>
                      </a:lvl1pPr>
                      <a:lvl2pPr marL="457200" algn="l" defTabSz="914400" rtl="0" eaLnBrk="1" latinLnBrk="0" hangingPunct="1">
                        <a:defRPr kumimoji="1" sz="1800" kern="1200">
                          <a:solidFill>
                            <a:schemeClr val="tx1"/>
                          </a:solidFill>
                          <a:latin typeface="游ゴシック"/>
                          <a:ea typeface="游ゴシック"/>
                        </a:defRPr>
                      </a:lvl2pPr>
                      <a:lvl3pPr marL="914400" algn="l" defTabSz="914400" rtl="0" eaLnBrk="1" latinLnBrk="0" hangingPunct="1">
                        <a:defRPr kumimoji="1" sz="1800" kern="1200">
                          <a:solidFill>
                            <a:schemeClr val="tx1"/>
                          </a:solidFill>
                          <a:latin typeface="游ゴシック"/>
                          <a:ea typeface="游ゴシック"/>
                        </a:defRPr>
                      </a:lvl3pPr>
                      <a:lvl4pPr marL="1371600" algn="l" defTabSz="914400" rtl="0" eaLnBrk="1" latinLnBrk="0" hangingPunct="1">
                        <a:defRPr kumimoji="1" sz="1800" kern="1200">
                          <a:solidFill>
                            <a:schemeClr val="tx1"/>
                          </a:solidFill>
                          <a:latin typeface="游ゴシック"/>
                          <a:ea typeface="游ゴシック"/>
                        </a:defRPr>
                      </a:lvl4pPr>
                      <a:lvl5pPr marL="1828800" algn="l" defTabSz="914400" rtl="0" eaLnBrk="1" latinLnBrk="0" hangingPunct="1">
                        <a:defRPr kumimoji="1" sz="1800" kern="1200">
                          <a:solidFill>
                            <a:schemeClr val="tx1"/>
                          </a:solidFill>
                          <a:latin typeface="游ゴシック"/>
                          <a:ea typeface="游ゴシック"/>
                        </a:defRPr>
                      </a:lvl5pPr>
                      <a:lvl6pPr marL="2286000" algn="l" defTabSz="914400" rtl="0" eaLnBrk="1" latinLnBrk="0" hangingPunct="1">
                        <a:defRPr kumimoji="1" sz="1800" kern="1200">
                          <a:solidFill>
                            <a:schemeClr val="tx1"/>
                          </a:solidFill>
                          <a:latin typeface="游ゴシック"/>
                          <a:ea typeface="游ゴシック"/>
                        </a:defRPr>
                      </a:lvl6pPr>
                      <a:lvl7pPr marL="2743200" algn="l" defTabSz="914400" rtl="0" eaLnBrk="1" latinLnBrk="0" hangingPunct="1">
                        <a:defRPr kumimoji="1" sz="1800" kern="1200">
                          <a:solidFill>
                            <a:schemeClr val="tx1"/>
                          </a:solidFill>
                          <a:latin typeface="游ゴシック"/>
                          <a:ea typeface="游ゴシック"/>
                        </a:defRPr>
                      </a:lvl7pPr>
                      <a:lvl8pPr marL="3200400" algn="l" defTabSz="914400" rtl="0" eaLnBrk="1" latinLnBrk="0" hangingPunct="1">
                        <a:defRPr kumimoji="1" sz="1800" kern="1200">
                          <a:solidFill>
                            <a:schemeClr val="tx1"/>
                          </a:solidFill>
                          <a:latin typeface="游ゴシック"/>
                          <a:ea typeface="游ゴシック"/>
                        </a:defRPr>
                      </a:lvl8pPr>
                      <a:lvl9pPr marL="3657600" algn="l" defTabSz="914400" rtl="0" eaLnBrk="1" latinLnBrk="0" hangingPunct="1">
                        <a:defRPr kumimoji="1" sz="1800" kern="1200">
                          <a:solidFill>
                            <a:schemeClr val="tx1"/>
                          </a:solidFill>
                          <a:latin typeface="游ゴシック"/>
                          <a:ea typeface="游ゴシック"/>
                        </a:defRPr>
                      </a:lvl9pPr>
                    </a:lstStyle>
                    <a:p>
                      <a:endParaRPr kumimoji="1" lang="ja-JP" altLang="en-US" sz="1200" dirty="0">
                        <a:solidFill>
                          <a:schemeClr val="tx1"/>
                        </a:solidFill>
                      </a:endParaRPr>
                    </a:p>
                  </a:txBody>
                  <a:tcPr>
                    <a:lnL w="12700" cap="flat" cmpd="sng" algn="ctr">
                      <a:solidFill>
                        <a:srgbClr val="FFFFFF">
                          <a:lumMod val="75000"/>
                        </a:srgb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FFFF">
                          <a:lumMod val="75000"/>
                        </a:srgb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98543524"/>
                  </a:ext>
                </a:extLst>
              </a:tr>
            </a:tbl>
          </a:graphicData>
        </a:graphic>
      </p:graphicFrame>
      <p:sp>
        <p:nvSpPr>
          <p:cNvPr id="224" name="矢印: 上下 223">
            <a:extLst>
              <a:ext uri="{FF2B5EF4-FFF2-40B4-BE49-F238E27FC236}">
                <a16:creationId xmlns:a16="http://schemas.microsoft.com/office/drawing/2014/main" id="{25912CEE-A8C1-45A7-BC52-2FB026942382}"/>
              </a:ext>
            </a:extLst>
          </p:cNvPr>
          <p:cNvSpPr/>
          <p:nvPr/>
        </p:nvSpPr>
        <p:spPr bwMode="auto">
          <a:xfrm>
            <a:off x="10827651" y="4715894"/>
            <a:ext cx="416470" cy="1796369"/>
          </a:xfrm>
          <a:prstGeom prst="upDownArrow">
            <a:avLst/>
          </a:prstGeom>
          <a:solidFill>
            <a:srgbClr val="D2BE00">
              <a:lumMod val="20000"/>
              <a:lumOff val="80000"/>
            </a:srgbClr>
          </a:solidFill>
          <a:ln w="1905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223" name="矢印: 上下 222">
            <a:extLst>
              <a:ext uri="{FF2B5EF4-FFF2-40B4-BE49-F238E27FC236}">
                <a16:creationId xmlns:a16="http://schemas.microsoft.com/office/drawing/2014/main" id="{82318BE4-2340-4949-9617-0E9C884CE53D}"/>
              </a:ext>
            </a:extLst>
          </p:cNvPr>
          <p:cNvSpPr/>
          <p:nvPr/>
        </p:nvSpPr>
        <p:spPr bwMode="auto">
          <a:xfrm>
            <a:off x="11443031" y="2544257"/>
            <a:ext cx="416470" cy="3978013"/>
          </a:xfrm>
          <a:prstGeom prst="upDownArrow">
            <a:avLst/>
          </a:prstGeom>
          <a:solidFill>
            <a:srgbClr val="BE375A">
              <a:lumMod val="40000"/>
              <a:lumOff val="60000"/>
            </a:srgbClr>
          </a:solidFill>
          <a:ln w="19050" cap="flat" cmpd="sng" algn="ctr">
            <a:no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 name="タイトル 1"/>
          <p:cNvSpPr>
            <a:spLocks noGrp="1"/>
          </p:cNvSpPr>
          <p:nvPr>
            <p:ph type="title"/>
          </p:nvPr>
        </p:nvSpPr>
        <p:spPr/>
        <p:txBody>
          <a:bodyPr>
            <a:normAutofit/>
          </a:bodyPr>
          <a:lstStyle/>
          <a:p>
            <a:r>
              <a:rPr lang="en-US" altLang="ja-JP" dirty="0" smtClean="0"/>
              <a:t>Relationship between the Automatization scope and the different steps</a:t>
            </a:r>
            <a:endParaRPr kumimoji="1" lang="ja-JP" altLang="en-US" dirty="0"/>
          </a:p>
        </p:txBody>
      </p:sp>
      <p:sp>
        <p:nvSpPr>
          <p:cNvPr id="24" name="正方形/長方形 23">
            <a:extLst>
              <a:ext uri="{FF2B5EF4-FFF2-40B4-BE49-F238E27FC236}">
                <a16:creationId xmlns:a16="http://schemas.microsoft.com/office/drawing/2014/main" id="{54099457-5D70-467C-860F-8827A38A3835}"/>
              </a:ext>
            </a:extLst>
          </p:cNvPr>
          <p:cNvSpPr/>
          <p:nvPr/>
        </p:nvSpPr>
        <p:spPr>
          <a:xfrm>
            <a:off x="1510038" y="2576228"/>
            <a:ext cx="9125508" cy="2233767"/>
          </a:xfrm>
          <a:prstGeom prst="rect">
            <a:avLst/>
          </a:prstGeom>
          <a:solidFill>
            <a:srgbClr val="CCFFFF"/>
          </a:solidFill>
          <a:ln w="19050" cap="flat" cmpd="sng" algn="ctr">
            <a:solidFill>
              <a:srgbClr val="000000"/>
            </a:solidFill>
            <a:prstDash val="solid"/>
          </a:ln>
          <a:effectLst/>
        </p:spPr>
        <p:txBody>
          <a:bodyPr rtlCol="0" anchor="t"/>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61" name="上下矢印 10">
            <a:extLst>
              <a:ext uri="{FF2B5EF4-FFF2-40B4-BE49-F238E27FC236}">
                <a16:creationId xmlns:a16="http://schemas.microsoft.com/office/drawing/2014/main" id="{4FC01BC7-9C6C-4733-9E20-DD727284E41E}"/>
              </a:ext>
            </a:extLst>
          </p:cNvPr>
          <p:cNvSpPr/>
          <p:nvPr/>
        </p:nvSpPr>
        <p:spPr>
          <a:xfrm>
            <a:off x="5796859" y="5401971"/>
            <a:ext cx="360000" cy="196903"/>
          </a:xfrm>
          <a:prstGeom prst="upDownArrow">
            <a:avLst>
              <a:gd name="adj1" fmla="val 50000"/>
              <a:gd name="adj2" fmla="val 29701"/>
            </a:avLst>
          </a:prstGeom>
          <a:solidFill>
            <a:srgbClr val="FFFFFF"/>
          </a:solidFill>
          <a:ln w="19050" cap="flat" cmpd="sng" algn="ctr">
            <a:solidFill>
              <a:srgbClr val="000000">
                <a:lumMod val="50000"/>
                <a:lumOff val="50000"/>
              </a:srgbClr>
            </a:solidFill>
            <a:prstDash val="solid"/>
          </a:ln>
          <a:effectLst/>
        </p:spPr>
        <p:txBody>
          <a:bodyPr rtlCol="0" anchor="t"/>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63" name="正方形/長方形 62">
            <a:extLst>
              <a:ext uri="{FF2B5EF4-FFF2-40B4-BE49-F238E27FC236}">
                <a16:creationId xmlns:a16="http://schemas.microsoft.com/office/drawing/2014/main" id="{AE3A52FE-14DE-472F-8FA1-EDE14EEAE1AC}"/>
              </a:ext>
            </a:extLst>
          </p:cNvPr>
          <p:cNvSpPr/>
          <p:nvPr/>
        </p:nvSpPr>
        <p:spPr>
          <a:xfrm>
            <a:off x="6190791" y="1896954"/>
            <a:ext cx="4441839" cy="576386"/>
          </a:xfrm>
          <a:prstGeom prst="rect">
            <a:avLst/>
          </a:prstGeom>
          <a:solidFill>
            <a:srgbClr val="FFFFFF"/>
          </a:solidFill>
          <a:ln w="19050" cap="flat" cmpd="sng" algn="ctr">
            <a:solidFill>
              <a:srgbClr val="000000"/>
            </a:solidFill>
            <a:prstDash val="solid"/>
          </a:ln>
          <a:effectLst/>
        </p:spPr>
        <p:txBody>
          <a:bodyPr rtlCol="0" anchor="t"/>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err="1">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ServiceNOW</a:t>
            </a:r>
            <a:endPar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a:p>
            <a:pPr marL="0" marR="0" lvl="0" indent="0"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t>
            </a:r>
            <a:r>
              <a:rPr kumimoji="0" lang="en-US" altLang="ja-JP" sz="1200" kern="0" dirty="0" smtClean="0">
                <a:solidFill>
                  <a:srgbClr val="000000"/>
                </a:solidFill>
                <a:latin typeface="BIZ UDPゴシック" panose="020B0400000000000000" pitchFamily="50" charset="-128"/>
                <a:ea typeface="BIZ UDPゴシック" panose="020B0400000000000000" pitchFamily="50" charset="-128"/>
              </a:rPr>
              <a:t>Operation</a:t>
            </a:r>
            <a: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grpSp>
        <p:nvGrpSpPr>
          <p:cNvPr id="64" name="グループ化 63">
            <a:extLst>
              <a:ext uri="{FF2B5EF4-FFF2-40B4-BE49-F238E27FC236}">
                <a16:creationId xmlns:a16="http://schemas.microsoft.com/office/drawing/2014/main" id="{1B81C255-CACB-424F-8671-8D348E66D52C}"/>
              </a:ext>
            </a:extLst>
          </p:cNvPr>
          <p:cNvGrpSpPr/>
          <p:nvPr/>
        </p:nvGrpSpPr>
        <p:grpSpPr>
          <a:xfrm>
            <a:off x="7634371" y="1972796"/>
            <a:ext cx="2134826" cy="446596"/>
            <a:chOff x="3929700" y="449166"/>
            <a:chExt cx="2224200" cy="540000"/>
          </a:xfrm>
        </p:grpSpPr>
        <p:cxnSp>
          <p:nvCxnSpPr>
            <p:cNvPr id="88" name="直線コネクタ 87">
              <a:extLst>
                <a:ext uri="{FF2B5EF4-FFF2-40B4-BE49-F238E27FC236}">
                  <a16:creationId xmlns:a16="http://schemas.microsoft.com/office/drawing/2014/main" id="{5A3AE8E9-F104-47E5-B4EB-55AAC51FE5FF}"/>
                </a:ext>
              </a:extLst>
            </p:cNvPr>
            <p:cNvCxnSpPr/>
            <p:nvPr/>
          </p:nvCxnSpPr>
          <p:spPr>
            <a:xfrm>
              <a:off x="3929700" y="719166"/>
              <a:ext cx="2224200" cy="0"/>
            </a:xfrm>
            <a:prstGeom prst="line">
              <a:avLst/>
            </a:prstGeom>
            <a:noFill/>
            <a:ln w="12700" cap="flat" cmpd="sng" algn="ctr">
              <a:solidFill>
                <a:srgbClr val="000000">
                  <a:lumMod val="50000"/>
                  <a:lumOff val="50000"/>
                </a:srgbClr>
              </a:solidFill>
              <a:prstDash val="solid"/>
            </a:ln>
            <a:effectLst/>
          </p:spPr>
        </p:cxnSp>
        <p:grpSp>
          <p:nvGrpSpPr>
            <p:cNvPr id="89" name="グループ化 88">
              <a:extLst>
                <a:ext uri="{FF2B5EF4-FFF2-40B4-BE49-F238E27FC236}">
                  <a16:creationId xmlns:a16="http://schemas.microsoft.com/office/drawing/2014/main" id="{24E4EDB2-1974-4310-AF42-570B88A60D67}"/>
                </a:ext>
              </a:extLst>
            </p:cNvPr>
            <p:cNvGrpSpPr/>
            <p:nvPr/>
          </p:nvGrpSpPr>
          <p:grpSpPr>
            <a:xfrm>
              <a:off x="4060881" y="449166"/>
              <a:ext cx="1961838" cy="540000"/>
              <a:chOff x="4031036" y="449166"/>
              <a:chExt cx="1961838" cy="540000"/>
            </a:xfrm>
          </p:grpSpPr>
          <p:sp>
            <p:nvSpPr>
              <p:cNvPr id="90" name="楕円 89">
                <a:extLst>
                  <a:ext uri="{FF2B5EF4-FFF2-40B4-BE49-F238E27FC236}">
                    <a16:creationId xmlns:a16="http://schemas.microsoft.com/office/drawing/2014/main" id="{3B640A16-88E4-4580-B613-3278635583A2}"/>
                  </a:ext>
                </a:extLst>
              </p:cNvPr>
              <p:cNvSpPr/>
              <p:nvPr/>
            </p:nvSpPr>
            <p:spPr>
              <a:xfrm>
                <a:off x="4031036"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err="1"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Org.A</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91" name="楕円 90">
                <a:extLst>
                  <a:ext uri="{FF2B5EF4-FFF2-40B4-BE49-F238E27FC236}">
                    <a16:creationId xmlns:a16="http://schemas.microsoft.com/office/drawing/2014/main" id="{DDABE16E-F7AC-416A-94AC-BAF9753AB06D}"/>
                  </a:ext>
                </a:extLst>
              </p:cNvPr>
              <p:cNvSpPr/>
              <p:nvPr/>
            </p:nvSpPr>
            <p:spPr>
              <a:xfrm>
                <a:off x="4741955"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err="1"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Org.B</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92" name="楕円 91">
                <a:extLst>
                  <a:ext uri="{FF2B5EF4-FFF2-40B4-BE49-F238E27FC236}">
                    <a16:creationId xmlns:a16="http://schemas.microsoft.com/office/drawing/2014/main" id="{E2B8AE0B-15DD-4FCC-86F5-67EC12FEA7B9}"/>
                  </a:ext>
                </a:extLst>
              </p:cNvPr>
              <p:cNvSpPr/>
              <p:nvPr/>
            </p:nvSpPr>
            <p:spPr>
              <a:xfrm>
                <a:off x="5452874"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Run</a:t>
                </a:r>
                <a:b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br>
                <a: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Job</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grpSp>
      </p:grpSp>
      <p:sp>
        <p:nvSpPr>
          <p:cNvPr id="65" name="下矢印 44">
            <a:extLst>
              <a:ext uri="{FF2B5EF4-FFF2-40B4-BE49-F238E27FC236}">
                <a16:creationId xmlns:a16="http://schemas.microsoft.com/office/drawing/2014/main" id="{4FAA2B5C-32C5-44F7-BF55-4526F212C5EB}"/>
              </a:ext>
            </a:extLst>
          </p:cNvPr>
          <p:cNvSpPr/>
          <p:nvPr/>
        </p:nvSpPr>
        <p:spPr>
          <a:xfrm>
            <a:off x="9238951" y="2436452"/>
            <a:ext cx="381408" cy="267266"/>
          </a:xfrm>
          <a:prstGeom prst="downArrow">
            <a:avLst/>
          </a:prstGeom>
          <a:solidFill>
            <a:srgbClr val="FFFFFF"/>
          </a:solidFill>
          <a:ln w="19050" cap="flat" cmpd="sng" algn="ctr">
            <a:solidFill>
              <a:srgbClr val="000000"/>
            </a:solidFill>
            <a:prstDash val="solid"/>
          </a:ln>
          <a:effectLst/>
        </p:spPr>
        <p:txBody>
          <a:bodyPr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66" name="正方形/長方形 65">
            <a:extLst>
              <a:ext uri="{FF2B5EF4-FFF2-40B4-BE49-F238E27FC236}">
                <a16:creationId xmlns:a16="http://schemas.microsoft.com/office/drawing/2014/main" id="{CBCA4886-88B2-47EC-AFB8-49C47FA5E7CB}"/>
              </a:ext>
            </a:extLst>
          </p:cNvPr>
          <p:cNvSpPr/>
          <p:nvPr/>
        </p:nvSpPr>
        <p:spPr>
          <a:xfrm>
            <a:off x="1487360" y="1891172"/>
            <a:ext cx="4536630" cy="581168"/>
          </a:xfrm>
          <a:prstGeom prst="rect">
            <a:avLst/>
          </a:prstGeom>
          <a:solidFill>
            <a:srgbClr val="FFFFFF"/>
          </a:solidFill>
          <a:ln w="19050" cap="flat" cmpd="sng" algn="ctr">
            <a:solidFill>
              <a:srgbClr val="000000"/>
            </a:solidFill>
            <a:prstDash val="solid"/>
          </a:ln>
          <a:effectLst/>
        </p:spPr>
        <p:txBody>
          <a:bodyPr rtlCol="0" anchor="t"/>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Per Project</a:t>
            </a:r>
            <a:endPar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a:p>
            <a:pPr marL="0" marR="0" lvl="0" indent="0" defTabSz="914377"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a:t>
            </a:r>
            <a:r>
              <a:rPr kumimoji="0" lang="en-US" altLang="ja-JP" sz="1100" kern="0" dirty="0" smtClean="0">
                <a:solidFill>
                  <a:srgbClr val="000000"/>
                </a:solidFill>
                <a:latin typeface="BIZ UDPゴシック" panose="020B0400000000000000" pitchFamily="50" charset="-128"/>
                <a:ea typeface="BIZ UDPゴシック" panose="020B0400000000000000" pitchFamily="50" charset="-128"/>
              </a:rPr>
              <a:t>Development</a:t>
            </a: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a:t>
            </a:r>
            <a:b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br>
            <a:r>
              <a:rPr kumimoji="0" lang="en-US" altLang="ja-JP" sz="1100" kern="0" dirty="0" smtClean="0">
                <a:solidFill>
                  <a:srgbClr val="000000"/>
                </a:solidFill>
                <a:latin typeface="BIZ UDPゴシック" panose="020B0400000000000000" pitchFamily="50" charset="-128"/>
                <a:ea typeface="BIZ UDPゴシック" panose="020B0400000000000000" pitchFamily="50" charset="-128"/>
              </a:rPr>
              <a:t>Construction</a:t>
            </a: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a:t>
            </a:r>
            <a:endPar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p:txBody>
      </p:sp>
      <p:grpSp>
        <p:nvGrpSpPr>
          <p:cNvPr id="67" name="グループ化 66">
            <a:extLst>
              <a:ext uri="{FF2B5EF4-FFF2-40B4-BE49-F238E27FC236}">
                <a16:creationId xmlns:a16="http://schemas.microsoft.com/office/drawing/2014/main" id="{91AE8212-3784-4F15-8790-49A2C7AD8AB1}"/>
              </a:ext>
            </a:extLst>
          </p:cNvPr>
          <p:cNvGrpSpPr/>
          <p:nvPr/>
        </p:nvGrpSpPr>
        <p:grpSpPr>
          <a:xfrm>
            <a:off x="3303385" y="1957204"/>
            <a:ext cx="2134826" cy="446596"/>
            <a:chOff x="3929700" y="449166"/>
            <a:chExt cx="2224200" cy="540000"/>
          </a:xfrm>
        </p:grpSpPr>
        <p:cxnSp>
          <p:nvCxnSpPr>
            <p:cNvPr id="83" name="直線コネクタ 82">
              <a:extLst>
                <a:ext uri="{FF2B5EF4-FFF2-40B4-BE49-F238E27FC236}">
                  <a16:creationId xmlns:a16="http://schemas.microsoft.com/office/drawing/2014/main" id="{6F69E258-E6EE-49D7-8DD0-B3A53F8A338B}"/>
                </a:ext>
              </a:extLst>
            </p:cNvPr>
            <p:cNvCxnSpPr/>
            <p:nvPr/>
          </p:nvCxnSpPr>
          <p:spPr>
            <a:xfrm>
              <a:off x="3929700" y="719166"/>
              <a:ext cx="2224200" cy="0"/>
            </a:xfrm>
            <a:prstGeom prst="line">
              <a:avLst/>
            </a:prstGeom>
            <a:noFill/>
            <a:ln w="12700" cap="flat" cmpd="sng" algn="ctr">
              <a:solidFill>
                <a:srgbClr val="000000">
                  <a:lumMod val="50000"/>
                  <a:lumOff val="50000"/>
                </a:srgbClr>
              </a:solidFill>
              <a:prstDash val="solid"/>
            </a:ln>
            <a:effectLst/>
          </p:spPr>
        </p:cxnSp>
        <p:grpSp>
          <p:nvGrpSpPr>
            <p:cNvPr id="84" name="グループ化 83">
              <a:extLst>
                <a:ext uri="{FF2B5EF4-FFF2-40B4-BE49-F238E27FC236}">
                  <a16:creationId xmlns:a16="http://schemas.microsoft.com/office/drawing/2014/main" id="{DE5A8918-A4CA-40C3-BDC2-E5122B79BA3A}"/>
                </a:ext>
              </a:extLst>
            </p:cNvPr>
            <p:cNvGrpSpPr/>
            <p:nvPr/>
          </p:nvGrpSpPr>
          <p:grpSpPr>
            <a:xfrm>
              <a:off x="4060881" y="449166"/>
              <a:ext cx="1961838" cy="540000"/>
              <a:chOff x="4031036" y="449166"/>
              <a:chExt cx="1961838" cy="540000"/>
            </a:xfrm>
          </p:grpSpPr>
          <p:sp>
            <p:nvSpPr>
              <p:cNvPr id="85" name="楕円 84">
                <a:extLst>
                  <a:ext uri="{FF2B5EF4-FFF2-40B4-BE49-F238E27FC236}">
                    <a16:creationId xmlns:a16="http://schemas.microsoft.com/office/drawing/2014/main" id="{6025A985-48FF-4F10-868C-BE0214CD5F15}"/>
                  </a:ext>
                </a:extLst>
              </p:cNvPr>
              <p:cNvSpPr/>
              <p:nvPr/>
            </p:nvSpPr>
            <p:spPr>
              <a:xfrm>
                <a:off x="4031036"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err="1"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Org.A</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86" name="楕円 85">
                <a:extLst>
                  <a:ext uri="{FF2B5EF4-FFF2-40B4-BE49-F238E27FC236}">
                    <a16:creationId xmlns:a16="http://schemas.microsoft.com/office/drawing/2014/main" id="{EC7D9003-D024-4F74-839B-98EBC67A2D95}"/>
                  </a:ext>
                </a:extLst>
              </p:cNvPr>
              <p:cNvSpPr/>
              <p:nvPr/>
            </p:nvSpPr>
            <p:spPr>
              <a:xfrm>
                <a:off x="4741955"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err="1"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Org.B</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87" name="楕円 86">
                <a:extLst>
                  <a:ext uri="{FF2B5EF4-FFF2-40B4-BE49-F238E27FC236}">
                    <a16:creationId xmlns:a16="http://schemas.microsoft.com/office/drawing/2014/main" id="{9DDC9920-863C-4AAA-A848-5BCF4DDB630A}"/>
                  </a:ext>
                </a:extLst>
              </p:cNvPr>
              <p:cNvSpPr/>
              <p:nvPr/>
            </p:nvSpPr>
            <p:spPr>
              <a:xfrm>
                <a:off x="5452874" y="449166"/>
                <a:ext cx="540000" cy="540000"/>
              </a:xfrm>
              <a:prstGeom prst="ellipse">
                <a:avLst/>
              </a:prstGeom>
              <a:solidFill>
                <a:srgbClr val="FFFFFF"/>
              </a:solidFill>
              <a:ln w="19050" cap="flat" cmpd="sng" algn="ctr">
                <a:solidFill>
                  <a:srgbClr val="000000">
                    <a:lumMod val="50000"/>
                    <a:lumOff val="50000"/>
                  </a:srgbClr>
                </a:solidFill>
                <a:prstDash val="solid"/>
              </a:ln>
              <a:effectLst/>
            </p:spPr>
            <p:txBody>
              <a:bodyPr wrap="none"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Run</a:t>
                </a:r>
                <a:b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br>
                <a: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Job</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grpSp>
      </p:grpSp>
      <p:sp>
        <p:nvSpPr>
          <p:cNvPr id="68" name="下矢印 43">
            <a:extLst>
              <a:ext uri="{FF2B5EF4-FFF2-40B4-BE49-F238E27FC236}">
                <a16:creationId xmlns:a16="http://schemas.microsoft.com/office/drawing/2014/main" id="{7D55E02D-2DBB-4215-B623-1D12A6C02F1D}"/>
              </a:ext>
            </a:extLst>
          </p:cNvPr>
          <p:cNvSpPr/>
          <p:nvPr/>
        </p:nvSpPr>
        <p:spPr>
          <a:xfrm>
            <a:off x="4907965" y="2420860"/>
            <a:ext cx="381408" cy="267266"/>
          </a:xfrm>
          <a:prstGeom prst="downArrow">
            <a:avLst/>
          </a:prstGeom>
          <a:solidFill>
            <a:srgbClr val="FFFFFF"/>
          </a:solidFill>
          <a:ln w="19050" cap="flat" cmpd="sng" algn="ctr">
            <a:solidFill>
              <a:srgbClr val="000000"/>
            </a:solidFill>
            <a:prstDash val="solid"/>
          </a:ln>
          <a:effectLst/>
        </p:spPr>
        <p:txBody>
          <a:bodyPr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98" name="テキスト プレースホルダー 7">
            <a:extLst>
              <a:ext uri="{FF2B5EF4-FFF2-40B4-BE49-F238E27FC236}">
                <a16:creationId xmlns:a16="http://schemas.microsoft.com/office/drawing/2014/main" id="{CF962E02-E44F-4EED-B0A8-28C982447C2C}"/>
              </a:ext>
            </a:extLst>
          </p:cNvPr>
          <p:cNvSpPr txBox="1">
            <a:spLocks/>
          </p:cNvSpPr>
          <p:nvPr/>
        </p:nvSpPr>
        <p:spPr bwMode="gray">
          <a:xfrm>
            <a:off x="149914" y="717878"/>
            <a:ext cx="11712168" cy="103772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fontAlgn="auto">
              <a:spcBef>
                <a:spcPts val="0"/>
              </a:spcBef>
              <a:spcAft>
                <a:spcPts val="0"/>
              </a:spcAft>
              <a:buClr>
                <a:srgbClr val="002B62"/>
              </a:buClr>
              <a:defRPr/>
            </a:pPr>
            <a:r>
              <a:rPr lang="en-US" altLang="ja-JP" sz="3200" b="1" kern="0" dirty="0">
                <a:solidFill>
                  <a:srgbClr val="C00000"/>
                </a:solidFill>
                <a:effectLst>
                  <a:glow rad="152400">
                    <a:srgbClr val="FFFFFF"/>
                  </a:glow>
                </a:effectLst>
                <a:latin typeface="メイリオ"/>
                <a:ea typeface="メイリオ"/>
                <a:cs typeface="+mn-cs"/>
              </a:rPr>
              <a:t>Step</a:t>
            </a:r>
            <a:r>
              <a:rPr kumimoji="1" lang="ja-JP" altLang="en-US" sz="3200" b="1" i="0" u="none" strike="noStrike" kern="0" cap="none" spc="0" normalizeH="0" baseline="0" noProof="0" dirty="0" smtClean="0">
                <a:ln>
                  <a:noFill/>
                </a:ln>
                <a:solidFill>
                  <a:srgbClr val="C00000"/>
                </a:solidFill>
                <a:effectLst>
                  <a:glow rad="152400">
                    <a:srgbClr val="FFFFFF"/>
                  </a:glow>
                </a:effectLst>
                <a:uLnTx/>
                <a:uFillTx/>
                <a:latin typeface="メイリオ"/>
                <a:ea typeface="メイリオ"/>
                <a:cs typeface="+mn-cs"/>
              </a:rPr>
              <a:t>２ </a:t>
            </a:r>
            <a:r>
              <a:rPr kumimoji="1" lang="en-US" altLang="ja-JP" sz="3200" b="1" i="0" u="none" strike="noStrike" kern="0" cap="none" spc="0" normalizeH="0" baseline="0" noProof="0" dirty="0" smtClean="0">
                <a:ln>
                  <a:noFill/>
                </a:ln>
                <a:solidFill>
                  <a:srgbClr val="C00000"/>
                </a:solidFill>
                <a:effectLst>
                  <a:glow rad="152400">
                    <a:srgbClr val="FFFFFF"/>
                  </a:glow>
                </a:effectLst>
                <a:uLnTx/>
                <a:uFillTx/>
                <a:latin typeface="メイリオ"/>
                <a:ea typeface="メイリオ"/>
                <a:cs typeface="+mn-cs"/>
              </a:rPr>
              <a:t>only</a:t>
            </a:r>
            <a:r>
              <a:rPr kumimoji="1" lang="ja-JP" altLang="en-US" sz="3200" b="1" i="0" u="none" strike="noStrike" kern="0" cap="none" spc="0" normalizeH="0" baseline="0" noProof="0" dirty="0" smtClean="0">
                <a:ln>
                  <a:noFill/>
                </a:ln>
                <a:solidFill>
                  <a:srgbClr val="C00000"/>
                </a:solidFill>
                <a:effectLst>
                  <a:glow rad="152400">
                    <a:srgbClr val="FFFFFF"/>
                  </a:glow>
                </a:effectLst>
                <a:uLnTx/>
                <a:uFillTx/>
                <a:latin typeface="メイリオ"/>
                <a:ea typeface="メイリオ"/>
                <a:cs typeface="+mn-cs"/>
              </a:rPr>
              <a:t> </a:t>
            </a:r>
            <a:r>
              <a:rPr kumimoji="1" lang="ja-JP" altLang="en-US" sz="3200" b="1" i="0" u="none" strike="noStrike" kern="0" cap="none" spc="0" normalizeH="0" baseline="0" noProof="0" dirty="0">
                <a:ln>
                  <a:noFill/>
                </a:ln>
                <a:solidFill>
                  <a:srgbClr val="005DD6"/>
                </a:solidFill>
                <a:effectLst>
                  <a:glow rad="152400">
                    <a:srgbClr val="FFFFFF"/>
                  </a:glow>
                </a:effectLst>
                <a:uLnTx/>
                <a:uFillTx/>
                <a:latin typeface="メイリオ"/>
                <a:ea typeface="メイリオ"/>
                <a:cs typeface="+mn-cs"/>
              </a:rPr>
              <a:t>⇒ </a:t>
            </a:r>
            <a:r>
              <a:rPr lang="en-US" altLang="ja-JP" sz="3200" b="1" kern="0" dirty="0" smtClean="0">
                <a:solidFill>
                  <a:srgbClr val="005DD6"/>
                </a:solidFill>
                <a:effectLst>
                  <a:glow rad="152400">
                    <a:srgbClr val="FFFFFF"/>
                  </a:glow>
                </a:effectLst>
                <a:latin typeface="メイリオ"/>
                <a:ea typeface="メイリオ"/>
                <a:cs typeface="+mn-cs"/>
              </a:rPr>
              <a:t>“</a:t>
            </a:r>
            <a:r>
              <a:rPr kumimoji="1" lang="en-US" altLang="ja-JP" sz="3200" b="1" i="0" u="none" strike="noStrike" kern="0" cap="none" spc="0" normalizeH="0" baseline="0" noProof="0" dirty="0" smtClean="0">
                <a:ln>
                  <a:noFill/>
                </a:ln>
                <a:solidFill>
                  <a:srgbClr val="005DD6"/>
                </a:solidFill>
                <a:effectLst>
                  <a:glow rad="152400">
                    <a:srgbClr val="FFFFFF"/>
                  </a:glow>
                </a:effectLst>
                <a:uLnTx/>
                <a:uFillTx/>
                <a:latin typeface="メイリオ"/>
                <a:ea typeface="メイリオ"/>
                <a:cs typeface="+mn-cs"/>
              </a:rPr>
              <a:t>Narrow Automatization”</a:t>
            </a:r>
            <a:r>
              <a:rPr kumimoji="1" lang="ja-JP" altLang="en-US" sz="3200" b="1" i="0" u="none" strike="noStrike" kern="0" cap="none" spc="0" normalizeH="0" baseline="0" noProof="0" dirty="0" smtClean="0">
                <a:ln>
                  <a:noFill/>
                </a:ln>
                <a:solidFill>
                  <a:srgbClr val="005DD6"/>
                </a:solidFill>
                <a:effectLst>
                  <a:glow rad="152400">
                    <a:srgbClr val="FFFFFF"/>
                  </a:glow>
                </a:effectLst>
                <a:uLnTx/>
                <a:uFillTx/>
                <a:latin typeface="メイリオ"/>
                <a:ea typeface="メイリオ"/>
                <a:cs typeface="+mn-cs"/>
              </a:rPr>
              <a:t> </a:t>
            </a:r>
            <a:endParaRPr kumimoji="1" lang="en-US" altLang="ja-JP" sz="3200" b="1" i="0" u="none" strike="noStrike" kern="0" cap="none" spc="0" normalizeH="0" baseline="0" noProof="0" dirty="0">
              <a:ln>
                <a:noFill/>
              </a:ln>
              <a:solidFill>
                <a:srgbClr val="C00000"/>
              </a:solidFill>
              <a:effectLst>
                <a:glow rad="152400">
                  <a:srgbClr val="FFFFFF"/>
                </a:glow>
              </a:effectLst>
              <a:uLnTx/>
              <a:uFillTx/>
              <a:latin typeface="メイリオ"/>
              <a:ea typeface="メイリオ"/>
              <a:cs typeface="+mn-cs"/>
            </a:endParaRPr>
          </a:p>
          <a:p>
            <a:pPr fontAlgn="auto">
              <a:spcBef>
                <a:spcPts val="0"/>
              </a:spcBef>
              <a:spcAft>
                <a:spcPts val="0"/>
              </a:spcAft>
              <a:buClr>
                <a:srgbClr val="002B62"/>
              </a:buClr>
              <a:defRPr/>
            </a:pPr>
            <a:r>
              <a:rPr kumimoji="1" lang="en-US" altLang="ja-JP" sz="3200" b="1" i="0" u="none" strike="noStrike" kern="0" cap="none" spc="0" normalizeH="0" baseline="0" noProof="0" dirty="0">
                <a:ln>
                  <a:noFill/>
                </a:ln>
                <a:solidFill>
                  <a:srgbClr val="C00000"/>
                </a:solidFill>
                <a:effectLst>
                  <a:glow rad="152400">
                    <a:srgbClr val="FFFFFF"/>
                  </a:glow>
                </a:effectLst>
                <a:uLnTx/>
                <a:uFillTx/>
                <a:latin typeface="メイリオ"/>
                <a:ea typeface="メイリオ"/>
                <a:cs typeface="+mn-cs"/>
              </a:rPr>
              <a:t>Step</a:t>
            </a:r>
            <a:r>
              <a:rPr kumimoji="1" lang="ja-JP" altLang="en-US" sz="3200" b="1" i="0" u="none" strike="noStrike" kern="0" cap="none" spc="0" normalizeH="0" baseline="0" noProof="0" dirty="0">
                <a:ln>
                  <a:noFill/>
                </a:ln>
                <a:solidFill>
                  <a:srgbClr val="C00000"/>
                </a:solidFill>
                <a:effectLst>
                  <a:glow rad="152400">
                    <a:srgbClr val="FFFFFF"/>
                  </a:glow>
                </a:effectLst>
                <a:uLnTx/>
                <a:uFillTx/>
                <a:latin typeface="メイリオ"/>
                <a:ea typeface="メイリオ"/>
                <a:cs typeface="+mn-cs"/>
              </a:rPr>
              <a:t>１～</a:t>
            </a:r>
            <a:r>
              <a:rPr kumimoji="1" lang="en-US" altLang="ja-JP" sz="3200" b="1" i="0" u="none" strike="noStrike" kern="0" cap="none" spc="0" normalizeH="0" baseline="0" noProof="0" dirty="0">
                <a:ln>
                  <a:noFill/>
                </a:ln>
                <a:solidFill>
                  <a:srgbClr val="C00000"/>
                </a:solidFill>
                <a:effectLst>
                  <a:glow rad="152400">
                    <a:srgbClr val="FFFFFF"/>
                  </a:glow>
                </a:effectLst>
                <a:uLnTx/>
                <a:uFillTx/>
                <a:latin typeface="メイリオ"/>
                <a:ea typeface="メイリオ"/>
                <a:cs typeface="+mn-cs"/>
              </a:rPr>
              <a:t>Step</a:t>
            </a:r>
            <a:r>
              <a:rPr kumimoji="1" lang="ja-JP" altLang="en-US" sz="3200" b="1" i="0" u="none" strike="noStrike" kern="0" cap="none" spc="0" normalizeH="0" baseline="0" noProof="0" dirty="0" smtClean="0">
                <a:ln>
                  <a:noFill/>
                </a:ln>
                <a:solidFill>
                  <a:srgbClr val="C00000"/>
                </a:solidFill>
                <a:effectLst>
                  <a:glow rad="152400">
                    <a:srgbClr val="FFFFFF"/>
                  </a:glow>
                </a:effectLst>
                <a:uLnTx/>
                <a:uFillTx/>
                <a:latin typeface="メイリオ"/>
                <a:ea typeface="メイリオ"/>
                <a:cs typeface="+mn-cs"/>
              </a:rPr>
              <a:t>３</a:t>
            </a:r>
            <a:r>
              <a:rPr kumimoji="1" lang="ja-JP" altLang="en-US" sz="3200" b="1" i="0" u="none" strike="noStrike" kern="0" cap="none" spc="0" normalizeH="0" baseline="0" noProof="0" dirty="0" smtClean="0">
                <a:ln>
                  <a:noFill/>
                </a:ln>
                <a:solidFill>
                  <a:srgbClr val="005DD6"/>
                </a:solidFill>
                <a:effectLst>
                  <a:glow rad="152400">
                    <a:srgbClr val="FFFFFF"/>
                  </a:glow>
                </a:effectLst>
                <a:uLnTx/>
                <a:uFillTx/>
                <a:latin typeface="メイリオ"/>
                <a:ea typeface="メイリオ"/>
                <a:cs typeface="+mn-cs"/>
              </a:rPr>
              <a:t>⇒ </a:t>
            </a:r>
            <a:r>
              <a:rPr kumimoji="1" lang="en-US" altLang="ja-JP" sz="3200" b="1" i="0" u="none" strike="noStrike" kern="0" cap="none" spc="0" normalizeH="0" baseline="0" noProof="0" dirty="0" smtClean="0">
                <a:ln>
                  <a:noFill/>
                </a:ln>
                <a:solidFill>
                  <a:srgbClr val="005DD6"/>
                </a:solidFill>
                <a:effectLst>
                  <a:glow rad="152400">
                    <a:srgbClr val="FFFFFF"/>
                  </a:glow>
                </a:effectLst>
                <a:uLnTx/>
                <a:uFillTx/>
                <a:latin typeface="メイリオ"/>
                <a:ea typeface="メイリオ"/>
                <a:cs typeface="+mn-cs"/>
              </a:rPr>
              <a:t>“Broad Automatization”</a:t>
            </a:r>
            <a:endParaRPr kumimoji="1" lang="en-US" altLang="ja-JP" sz="3200" b="1" i="0" u="none" strike="noStrike" kern="0" cap="none" spc="0" normalizeH="0" baseline="0" noProof="0" dirty="0">
              <a:ln>
                <a:noFill/>
              </a:ln>
              <a:solidFill>
                <a:srgbClr val="005DD6"/>
              </a:solidFill>
              <a:effectLst>
                <a:glow rad="152400">
                  <a:srgbClr val="FFFFFF"/>
                </a:glow>
              </a:effectLst>
              <a:uLnTx/>
              <a:uFillTx/>
              <a:latin typeface="メイリオ"/>
              <a:ea typeface="メイリオ"/>
              <a:cs typeface="+mn-cs"/>
            </a:endParaRPr>
          </a:p>
        </p:txBody>
      </p:sp>
      <p:sp>
        <p:nvSpPr>
          <p:cNvPr id="100" name="正方形/長方形 99">
            <a:extLst>
              <a:ext uri="{FF2B5EF4-FFF2-40B4-BE49-F238E27FC236}">
                <a16:creationId xmlns:a16="http://schemas.microsoft.com/office/drawing/2014/main" id="{AA9F37C1-FECB-4A83-A873-5A56C995DBA4}"/>
              </a:ext>
            </a:extLst>
          </p:cNvPr>
          <p:cNvSpPr/>
          <p:nvPr/>
        </p:nvSpPr>
        <p:spPr>
          <a:xfrm>
            <a:off x="3010777" y="4477248"/>
            <a:ext cx="2520567" cy="247932"/>
          </a:xfrm>
          <a:prstGeom prst="rect">
            <a:avLst/>
          </a:prstGeom>
          <a:solidFill>
            <a:srgbClr val="FFFFFF"/>
          </a:solidFill>
          <a:ln w="19050" cap="flat" cmpd="sng" algn="ctr">
            <a:solidFill>
              <a:srgbClr val="000000">
                <a:lumMod val="50000"/>
                <a:lumOff val="50000"/>
              </a:srgbClr>
            </a:solidFill>
            <a:prstDash val="solid"/>
          </a:ln>
          <a:effectLst/>
        </p:spPr>
        <p:txBody>
          <a:bodyPr tIns="72000" bIns="108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Terraform Link function</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01" name="正方形/長方形 100">
            <a:extLst>
              <a:ext uri="{FF2B5EF4-FFF2-40B4-BE49-F238E27FC236}">
                <a16:creationId xmlns:a16="http://schemas.microsoft.com/office/drawing/2014/main" id="{5727C76A-EA8D-4BF6-9ABC-65E3304570D4}"/>
              </a:ext>
            </a:extLst>
          </p:cNvPr>
          <p:cNvSpPr/>
          <p:nvPr/>
        </p:nvSpPr>
        <p:spPr>
          <a:xfrm>
            <a:off x="7916476" y="4467963"/>
            <a:ext cx="2632234" cy="247932"/>
          </a:xfrm>
          <a:prstGeom prst="rect">
            <a:avLst/>
          </a:prstGeom>
          <a:solidFill>
            <a:srgbClr val="FFFFFF"/>
          </a:solidFill>
          <a:ln w="19050" cap="flat" cmpd="sng" algn="ctr">
            <a:solidFill>
              <a:srgbClr val="000000">
                <a:lumMod val="50000"/>
                <a:lumOff val="50000"/>
              </a:srgbClr>
            </a:solidFill>
            <a:prstDash val="solid"/>
          </a:ln>
          <a:effectLst/>
        </p:spPr>
        <p:txBody>
          <a:bodyPr tIns="72000" bIns="108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Ansible Link function</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02" name="円柱 101">
            <a:extLst>
              <a:ext uri="{FF2B5EF4-FFF2-40B4-BE49-F238E27FC236}">
                <a16:creationId xmlns:a16="http://schemas.microsoft.com/office/drawing/2014/main" id="{710A0580-36C1-456A-A78B-90AF4092E8AF}"/>
              </a:ext>
            </a:extLst>
          </p:cNvPr>
          <p:cNvSpPr/>
          <p:nvPr/>
        </p:nvSpPr>
        <p:spPr>
          <a:xfrm>
            <a:off x="3585381" y="2719243"/>
            <a:ext cx="6322798" cy="915531"/>
          </a:xfrm>
          <a:prstGeom prst="can">
            <a:avLst>
              <a:gd name="adj" fmla="val 15242"/>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pic>
        <p:nvPicPr>
          <p:cNvPr id="103" name="図 102">
            <a:extLst>
              <a:ext uri="{FF2B5EF4-FFF2-40B4-BE49-F238E27FC236}">
                <a16:creationId xmlns:a16="http://schemas.microsoft.com/office/drawing/2014/main" id="{F9DCC106-895C-46BE-BD7A-BBA81AC5A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037" y="2683171"/>
            <a:ext cx="1705563" cy="425681"/>
          </a:xfrm>
          <a:prstGeom prst="rect">
            <a:avLst/>
          </a:prstGeom>
        </p:spPr>
      </p:pic>
      <p:sp>
        <p:nvSpPr>
          <p:cNvPr id="104" name="フローチャート: 論理積ゲート 103">
            <a:extLst>
              <a:ext uri="{FF2B5EF4-FFF2-40B4-BE49-F238E27FC236}">
                <a16:creationId xmlns:a16="http://schemas.microsoft.com/office/drawing/2014/main" id="{5C1E68B5-1570-438C-90D4-2EFAB30ECA2F}"/>
              </a:ext>
            </a:extLst>
          </p:cNvPr>
          <p:cNvSpPr/>
          <p:nvPr/>
        </p:nvSpPr>
        <p:spPr bwMode="auto">
          <a:xfrm flipH="1">
            <a:off x="2275118" y="3747918"/>
            <a:ext cx="436412" cy="408211"/>
          </a:xfrm>
          <a:prstGeom prst="flowChartDelay">
            <a:avLst/>
          </a:prstGeom>
          <a:solidFill>
            <a:srgbClr val="FFFFFF"/>
          </a:solidFill>
          <a:ln w="19050" cap="flat" cmpd="sng" algn="ctr">
            <a:solidFill>
              <a:srgbClr val="000000">
                <a:lumMod val="50000"/>
                <a:lumOff val="50000"/>
              </a:srgbClr>
            </a:solidFill>
            <a:prstDash val="solid"/>
          </a:ln>
          <a:effectLst/>
        </p:spPr>
        <p:txBody>
          <a:bodyPr wrap="none" lIns="36000" tIns="36000" bIns="72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Start</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05" name="フローチャート: 論理積ゲート 104">
            <a:extLst>
              <a:ext uri="{FF2B5EF4-FFF2-40B4-BE49-F238E27FC236}">
                <a16:creationId xmlns:a16="http://schemas.microsoft.com/office/drawing/2014/main" id="{4EAD52C7-9F8D-4720-91E2-D26447843386}"/>
              </a:ext>
            </a:extLst>
          </p:cNvPr>
          <p:cNvSpPr/>
          <p:nvPr/>
        </p:nvSpPr>
        <p:spPr bwMode="auto">
          <a:xfrm>
            <a:off x="9908179" y="3747918"/>
            <a:ext cx="436411" cy="408211"/>
          </a:xfrm>
          <a:prstGeom prst="flowChartDelay">
            <a:avLst/>
          </a:prstGeom>
          <a:solidFill>
            <a:srgbClr val="FFFFFF"/>
          </a:solidFill>
          <a:ln w="19050" cap="flat" cmpd="sng" algn="ctr">
            <a:solidFill>
              <a:srgbClr val="000000">
                <a:lumMod val="50000"/>
                <a:lumOff val="50000"/>
              </a:srgbClr>
            </a:solidFill>
            <a:prstDash val="solid"/>
          </a:ln>
          <a:effectLst/>
        </p:spPr>
        <p:txBody>
          <a:bodyPr wrap="none" tIns="36000" rIns="36000" bIns="72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End</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cxnSp>
        <p:nvCxnSpPr>
          <p:cNvPr id="106" name="直線コネクタ 105">
            <a:extLst>
              <a:ext uri="{FF2B5EF4-FFF2-40B4-BE49-F238E27FC236}">
                <a16:creationId xmlns:a16="http://schemas.microsoft.com/office/drawing/2014/main" id="{2B4E2F6E-6B2A-4205-BD5B-00D03F4BA47C}"/>
              </a:ext>
            </a:extLst>
          </p:cNvPr>
          <p:cNvCxnSpPr>
            <a:stCxn id="104" idx="1"/>
          </p:cNvCxnSpPr>
          <p:nvPr/>
        </p:nvCxnSpPr>
        <p:spPr bwMode="auto">
          <a:xfrm>
            <a:off x="2711530" y="3952024"/>
            <a:ext cx="3246829" cy="32985"/>
          </a:xfrm>
          <a:prstGeom prst="line">
            <a:avLst/>
          </a:prstGeom>
          <a:solidFill>
            <a:srgbClr val="FFFFFF"/>
          </a:solidFill>
          <a:ln w="19050" cap="flat" cmpd="sng" algn="ctr">
            <a:solidFill>
              <a:srgbClr val="000000">
                <a:lumMod val="50000"/>
                <a:lumOff val="50000"/>
              </a:srgbClr>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7" name="楕円 106">
            <a:extLst>
              <a:ext uri="{FF2B5EF4-FFF2-40B4-BE49-F238E27FC236}">
                <a16:creationId xmlns:a16="http://schemas.microsoft.com/office/drawing/2014/main" id="{C6C2F97F-E19B-42DA-B640-FAD2F9BB1656}"/>
              </a:ext>
            </a:extLst>
          </p:cNvPr>
          <p:cNvSpPr/>
          <p:nvPr/>
        </p:nvSpPr>
        <p:spPr bwMode="auto">
          <a:xfrm>
            <a:off x="4007710" y="3746071"/>
            <a:ext cx="507247" cy="475024"/>
          </a:xfrm>
          <a:prstGeom prst="ellipse">
            <a:avLst/>
          </a:prstGeom>
          <a:solidFill>
            <a:srgbClr val="FFFFFF"/>
          </a:solidFill>
          <a:ln w="19050">
            <a:solidFill>
              <a:srgbClr val="000000">
                <a:lumMod val="50000"/>
                <a:lumOff val="50000"/>
              </a:srgb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Movement</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p:txBody>
      </p:sp>
      <p:cxnSp>
        <p:nvCxnSpPr>
          <p:cNvPr id="108" name="直線コネクタ 107">
            <a:extLst>
              <a:ext uri="{FF2B5EF4-FFF2-40B4-BE49-F238E27FC236}">
                <a16:creationId xmlns:a16="http://schemas.microsoft.com/office/drawing/2014/main" id="{03956A09-101C-4019-9245-F8D3978E5CAE}"/>
              </a:ext>
            </a:extLst>
          </p:cNvPr>
          <p:cNvCxnSpPr>
            <a:cxnSpLocks/>
          </p:cNvCxnSpPr>
          <p:nvPr/>
        </p:nvCxnSpPr>
        <p:spPr bwMode="auto">
          <a:xfrm>
            <a:off x="5879970" y="3977569"/>
            <a:ext cx="678955" cy="0"/>
          </a:xfrm>
          <a:prstGeom prst="line">
            <a:avLst/>
          </a:prstGeom>
          <a:solidFill>
            <a:srgbClr val="FFFFFF"/>
          </a:solidFill>
          <a:ln w="19050" cap="flat" cmpd="sng" algn="ctr">
            <a:solidFill>
              <a:srgbClr val="000000">
                <a:lumMod val="50000"/>
                <a:lumOff val="50000"/>
              </a:srgbClr>
            </a:solidFill>
            <a:prstDash val="dash"/>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9" name="直線コネクタ 108">
            <a:extLst>
              <a:ext uri="{FF2B5EF4-FFF2-40B4-BE49-F238E27FC236}">
                <a16:creationId xmlns:a16="http://schemas.microsoft.com/office/drawing/2014/main" id="{74556160-2E3C-4193-92A9-5919752F9B47}"/>
              </a:ext>
            </a:extLst>
          </p:cNvPr>
          <p:cNvCxnSpPr>
            <a:endCxn id="105" idx="1"/>
          </p:cNvCxnSpPr>
          <p:nvPr/>
        </p:nvCxnSpPr>
        <p:spPr bwMode="auto">
          <a:xfrm flipV="1">
            <a:off x="6241076" y="3952024"/>
            <a:ext cx="3667103" cy="32985"/>
          </a:xfrm>
          <a:prstGeom prst="line">
            <a:avLst/>
          </a:prstGeom>
          <a:solidFill>
            <a:srgbClr val="FFFFFF"/>
          </a:solidFill>
          <a:ln w="19050" cap="flat" cmpd="sng" algn="ctr">
            <a:solidFill>
              <a:srgbClr val="000000">
                <a:lumMod val="50000"/>
                <a:lumOff val="50000"/>
              </a:srgbClr>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0" name="楕円 109">
            <a:extLst>
              <a:ext uri="{FF2B5EF4-FFF2-40B4-BE49-F238E27FC236}">
                <a16:creationId xmlns:a16="http://schemas.microsoft.com/office/drawing/2014/main" id="{B274F235-6871-4359-9C60-4D7A1B14F8C7}"/>
              </a:ext>
            </a:extLst>
          </p:cNvPr>
          <p:cNvSpPr/>
          <p:nvPr/>
        </p:nvSpPr>
        <p:spPr bwMode="auto">
          <a:xfrm>
            <a:off x="8304005" y="3746071"/>
            <a:ext cx="507247" cy="475024"/>
          </a:xfrm>
          <a:prstGeom prst="ellipse">
            <a:avLst/>
          </a:prstGeom>
          <a:solidFill>
            <a:srgbClr val="FFFFFF"/>
          </a:solidFill>
          <a:ln w="19050">
            <a:solidFill>
              <a:srgbClr val="000000">
                <a:lumMod val="50000"/>
                <a:lumOff val="50000"/>
              </a:srgbClr>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Movement</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p:txBody>
      </p:sp>
      <p:sp>
        <p:nvSpPr>
          <p:cNvPr id="111" name="下矢印 21">
            <a:extLst>
              <a:ext uri="{FF2B5EF4-FFF2-40B4-BE49-F238E27FC236}">
                <a16:creationId xmlns:a16="http://schemas.microsoft.com/office/drawing/2014/main" id="{2C8E146E-8B24-462E-8CD2-95B9EC9C20D2}"/>
              </a:ext>
            </a:extLst>
          </p:cNvPr>
          <p:cNvSpPr/>
          <p:nvPr/>
        </p:nvSpPr>
        <p:spPr>
          <a:xfrm>
            <a:off x="4125114" y="4244785"/>
            <a:ext cx="269141" cy="218877"/>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112" name="下矢印 22">
            <a:extLst>
              <a:ext uri="{FF2B5EF4-FFF2-40B4-BE49-F238E27FC236}">
                <a16:creationId xmlns:a16="http://schemas.microsoft.com/office/drawing/2014/main" id="{D0DF1001-8A6D-47C7-BC13-C19F76CCC887}"/>
              </a:ext>
            </a:extLst>
          </p:cNvPr>
          <p:cNvSpPr/>
          <p:nvPr/>
        </p:nvSpPr>
        <p:spPr>
          <a:xfrm>
            <a:off x="8421409" y="4244785"/>
            <a:ext cx="269141" cy="218877"/>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113" name="テキスト ボックス 112">
            <a:extLst>
              <a:ext uri="{FF2B5EF4-FFF2-40B4-BE49-F238E27FC236}">
                <a16:creationId xmlns:a16="http://schemas.microsoft.com/office/drawing/2014/main" id="{E1BD232B-E19A-4624-BCC4-625A2A498A73}"/>
              </a:ext>
            </a:extLst>
          </p:cNvPr>
          <p:cNvSpPr txBox="1"/>
          <p:nvPr/>
        </p:nvSpPr>
        <p:spPr>
          <a:xfrm>
            <a:off x="3531964" y="4024480"/>
            <a:ext cx="1555896" cy="215444"/>
          </a:xfrm>
          <a:prstGeom prst="rect">
            <a:avLst/>
          </a:prstGeom>
          <a:noFill/>
        </p:spPr>
        <p:txBody>
          <a:bodyPr wrap="square" rtlCol="0">
            <a:spAutoFit/>
          </a:bodyPr>
          <a:lstStyle/>
          <a:p>
            <a:pPr algn="ctr" defTabSz="914377"/>
            <a:r>
              <a:rPr lang="en-US" altLang="ja-JP" sz="800" dirty="0" smtClean="0">
                <a:solidFill>
                  <a:srgbClr val="000000"/>
                </a:solidFill>
                <a:latin typeface="BIZ UDPゴシック" panose="020B0400000000000000" pitchFamily="50" charset="-128"/>
                <a:ea typeface="BIZ UDPゴシック" panose="020B0400000000000000" pitchFamily="50" charset="-128"/>
              </a:rPr>
              <a:t>(Uses Terraform parts)</a:t>
            </a:r>
            <a:endParaRPr lang="ja-JP" altLang="en-US" sz="800" dirty="0">
              <a:solidFill>
                <a:srgbClr val="000000"/>
              </a:solidFill>
              <a:latin typeface="BIZ UDPゴシック" panose="020B0400000000000000" pitchFamily="50" charset="-128"/>
              <a:ea typeface="BIZ UDPゴシック" panose="020B0400000000000000" pitchFamily="50" charset="-128"/>
            </a:endParaRPr>
          </a:p>
        </p:txBody>
      </p:sp>
      <p:sp>
        <p:nvSpPr>
          <p:cNvPr id="114" name="テキスト ボックス 113">
            <a:extLst>
              <a:ext uri="{FF2B5EF4-FFF2-40B4-BE49-F238E27FC236}">
                <a16:creationId xmlns:a16="http://schemas.microsoft.com/office/drawing/2014/main" id="{D2A3B06B-D52E-4A8E-B732-9D651742BC19}"/>
              </a:ext>
            </a:extLst>
          </p:cNvPr>
          <p:cNvSpPr txBox="1"/>
          <p:nvPr/>
        </p:nvSpPr>
        <p:spPr>
          <a:xfrm>
            <a:off x="7816973" y="4024480"/>
            <a:ext cx="1555896" cy="338554"/>
          </a:xfrm>
          <a:prstGeom prst="rect">
            <a:avLst/>
          </a:prstGeom>
          <a:noFill/>
        </p:spPr>
        <p:txBody>
          <a:bodyPr wrap="square" rtlCol="0">
            <a:spAutoFit/>
          </a:bodyPr>
          <a:lstStyle/>
          <a:p>
            <a:pPr algn="ctr" defTabSz="914377"/>
            <a:r>
              <a:rPr lang="en-US" altLang="ja-JP" sz="800" dirty="0" smtClean="0">
                <a:solidFill>
                  <a:srgbClr val="000000"/>
                </a:solidFill>
                <a:latin typeface="BIZ UDPゴシック" panose="020B0400000000000000" pitchFamily="50" charset="-128"/>
                <a:ea typeface="BIZ UDPゴシック" panose="020B0400000000000000" pitchFamily="50" charset="-128"/>
              </a:rPr>
              <a:t>(Runs Playbook parts in order)</a:t>
            </a:r>
            <a:endParaRPr lang="en-US" altLang="ja-JP" sz="800" dirty="0">
              <a:solidFill>
                <a:srgbClr val="000000"/>
              </a:solidFill>
              <a:latin typeface="BIZ UDPゴシック" panose="020B0400000000000000" pitchFamily="50" charset="-128"/>
              <a:ea typeface="BIZ UDPゴシック" panose="020B0400000000000000" pitchFamily="50" charset="-128"/>
            </a:endParaRPr>
          </a:p>
        </p:txBody>
      </p:sp>
      <p:sp>
        <p:nvSpPr>
          <p:cNvPr id="115" name="正方形/長方形 114">
            <a:extLst>
              <a:ext uri="{FF2B5EF4-FFF2-40B4-BE49-F238E27FC236}">
                <a16:creationId xmlns:a16="http://schemas.microsoft.com/office/drawing/2014/main" id="{6063CF2D-8C96-4C91-A292-9DBE9ED8833D}"/>
              </a:ext>
            </a:extLst>
          </p:cNvPr>
          <p:cNvSpPr/>
          <p:nvPr/>
        </p:nvSpPr>
        <p:spPr bwMode="auto">
          <a:xfrm>
            <a:off x="10675046" y="2903497"/>
            <a:ext cx="1502233" cy="1521514"/>
          </a:xfrm>
          <a:prstGeom prst="rect">
            <a:avLst/>
          </a:prstGeom>
          <a:solidFill>
            <a:srgbClr val="BE375A">
              <a:lumMod val="40000"/>
              <a:lumOff val="60000"/>
            </a:srgbClr>
          </a:solidFill>
          <a:ln>
            <a:noFill/>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182563" marR="0" lvl="0" indent="-182563"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Broad</a:t>
            </a:r>
            <a:r>
              <a:rPr kumimoji="0" lang="en-US" altLang="ja-JP" sz="1100" b="0" i="0" u="none" strike="noStrike" kern="0" cap="none" spc="0" normalizeH="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 </a:t>
            </a:r>
            <a:br>
              <a:rPr kumimoji="0" lang="en-US" altLang="ja-JP" sz="1100" b="0" i="0" u="none" strike="noStrike" kern="0" cap="none" spc="0" normalizeH="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br>
            <a:r>
              <a:rPr kumimoji="0" lang="en-US" altLang="ja-JP" sz="1100" b="0" i="0" u="none" strike="noStrike" kern="0" cap="none" spc="0" normalizeH="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Automatization</a:t>
            </a:r>
            <a:br>
              <a:rPr kumimoji="0" lang="en-US" altLang="ja-JP" sz="1100" b="0" i="0" u="none" strike="noStrike" kern="0" cap="none" spc="0" normalizeH="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br>
            <a:endPar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a:p>
            <a:pPr marL="182563" marR="0" lvl="0" indent="-182563"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Automation 2.0</a:t>
            </a:r>
            <a:b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br>
            <a:endPar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a:p>
            <a:pPr marL="182563" marR="0" lvl="0" indent="-182563"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Structure </a:t>
            </a:r>
            <a:b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b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Management</a:t>
            </a: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
            </a:r>
            <a:b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b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(CMDB)</a:t>
            </a:r>
            <a:endParaRPr kumimoji="0" lang="ja-JP" altLang="en-US"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p:txBody>
      </p:sp>
      <p:grpSp>
        <p:nvGrpSpPr>
          <p:cNvPr id="116" name="グループ化 115">
            <a:extLst>
              <a:ext uri="{FF2B5EF4-FFF2-40B4-BE49-F238E27FC236}">
                <a16:creationId xmlns:a16="http://schemas.microsoft.com/office/drawing/2014/main" id="{98965F0E-E8AF-40D4-B9E4-0B5B0C74D2D1}"/>
              </a:ext>
            </a:extLst>
          </p:cNvPr>
          <p:cNvGrpSpPr/>
          <p:nvPr/>
        </p:nvGrpSpPr>
        <p:grpSpPr>
          <a:xfrm>
            <a:off x="3627845" y="2903497"/>
            <a:ext cx="6141352" cy="618238"/>
            <a:chOff x="3407692" y="1991698"/>
            <a:chExt cx="6293160" cy="718151"/>
          </a:xfrm>
        </p:grpSpPr>
        <p:sp>
          <p:nvSpPr>
            <p:cNvPr id="117" name="フローチャート: 手操作入力 116">
              <a:extLst>
                <a:ext uri="{FF2B5EF4-FFF2-40B4-BE49-F238E27FC236}">
                  <a16:creationId xmlns:a16="http://schemas.microsoft.com/office/drawing/2014/main" id="{7772944F-4D6C-47E8-9231-96B632FA3A47}"/>
                </a:ext>
              </a:extLst>
            </p:cNvPr>
            <p:cNvSpPr/>
            <p:nvPr/>
          </p:nvSpPr>
          <p:spPr bwMode="auto">
            <a:xfrm rot="5400000">
              <a:off x="4800011" y="599379"/>
              <a:ext cx="718151" cy="3502789"/>
            </a:xfrm>
            <a:prstGeom prst="flowChartManualInput">
              <a:avLst/>
            </a:prstGeom>
            <a:solidFill>
              <a:srgbClr val="1E32A5">
                <a:lumMod val="40000"/>
                <a:lumOff val="60000"/>
                <a:alpha val="6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endParaRPr>
            </a:p>
          </p:txBody>
        </p:sp>
        <p:sp>
          <p:nvSpPr>
            <p:cNvPr id="118" name="フローチャート: 手操作入力 117">
              <a:extLst>
                <a:ext uri="{FF2B5EF4-FFF2-40B4-BE49-F238E27FC236}">
                  <a16:creationId xmlns:a16="http://schemas.microsoft.com/office/drawing/2014/main" id="{A7D6DBF1-1501-47FA-B972-512C3D090832}"/>
                </a:ext>
              </a:extLst>
            </p:cNvPr>
            <p:cNvSpPr/>
            <p:nvPr/>
          </p:nvSpPr>
          <p:spPr bwMode="auto">
            <a:xfrm rot="16200000">
              <a:off x="7590382" y="599379"/>
              <a:ext cx="718151" cy="3502789"/>
            </a:xfrm>
            <a:prstGeom prst="flowChartManualInput">
              <a:avLst/>
            </a:prstGeom>
            <a:solidFill>
              <a:srgbClr val="FF9F9F">
                <a:alpha val="60000"/>
              </a:srgbClr>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endParaRPr>
            </a:p>
          </p:txBody>
        </p:sp>
      </p:grpSp>
      <p:sp>
        <p:nvSpPr>
          <p:cNvPr id="119" name="フローチャート: 複数書類 118">
            <a:extLst>
              <a:ext uri="{FF2B5EF4-FFF2-40B4-BE49-F238E27FC236}">
                <a16:creationId xmlns:a16="http://schemas.microsoft.com/office/drawing/2014/main" id="{2E7A472A-8418-4AF2-85FC-05BF04A7AD5E}"/>
              </a:ext>
            </a:extLst>
          </p:cNvPr>
          <p:cNvSpPr/>
          <p:nvPr/>
        </p:nvSpPr>
        <p:spPr>
          <a:xfrm>
            <a:off x="3813753" y="2975784"/>
            <a:ext cx="1048069" cy="489964"/>
          </a:xfrm>
          <a:prstGeom prst="flowChartMultidocument">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Terraform</a:t>
            </a:r>
            <a:br>
              <a:rPr kumimoji="0" lang="en-US" altLang="ja-JP" sz="9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br>
            <a:r>
              <a:rPr kumimoji="0" lang="en-US" altLang="ja-JP" sz="9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Template</a:t>
            </a:r>
            <a:r>
              <a:rPr kumimoji="0" lang="ja-JP" altLang="en-US" sz="900" kern="0" dirty="0">
                <a:solidFill>
                  <a:srgbClr val="000000"/>
                </a:solidFill>
                <a:latin typeface="BIZ UDPゴシック" panose="020B0400000000000000" pitchFamily="50" charset="-128"/>
                <a:ea typeface="BIZ UDPゴシック" panose="020B0400000000000000" pitchFamily="50" charset="-128"/>
              </a:rPr>
              <a:t> </a:t>
            </a:r>
            <a:r>
              <a:rPr kumimoji="0" lang="en-US" altLang="ja-JP" sz="900" kern="0" dirty="0" smtClean="0">
                <a:solidFill>
                  <a:srgbClr val="000000"/>
                </a:solidFill>
                <a:latin typeface="BIZ UDPゴシック" panose="020B0400000000000000" pitchFamily="50" charset="-128"/>
                <a:ea typeface="BIZ UDPゴシック" panose="020B0400000000000000" pitchFamily="50" charset="-128"/>
              </a:rPr>
              <a:t>parts</a:t>
            </a:r>
            <a:endParaRPr kumimoji="0" lang="ja-JP" altLang="en-US" sz="9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p:txBody>
      </p:sp>
      <p:sp>
        <p:nvSpPr>
          <p:cNvPr id="120" name="フローチャート: 複数書類 119">
            <a:extLst>
              <a:ext uri="{FF2B5EF4-FFF2-40B4-BE49-F238E27FC236}">
                <a16:creationId xmlns:a16="http://schemas.microsoft.com/office/drawing/2014/main" id="{828A88FD-9DF2-4301-B9B8-8038A4D22D01}"/>
              </a:ext>
            </a:extLst>
          </p:cNvPr>
          <p:cNvSpPr/>
          <p:nvPr/>
        </p:nvSpPr>
        <p:spPr>
          <a:xfrm>
            <a:off x="8629909" y="2975784"/>
            <a:ext cx="1048069" cy="489964"/>
          </a:xfrm>
          <a:prstGeom prst="flowChartMultidocument">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Playbook</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900" kern="0" dirty="0" smtClean="0">
                <a:solidFill>
                  <a:srgbClr val="000000"/>
                </a:solidFill>
                <a:latin typeface="BIZ UDPゴシック" panose="020B0400000000000000" pitchFamily="50" charset="-128"/>
                <a:ea typeface="BIZ UDPゴシック" panose="020B0400000000000000" pitchFamily="50" charset="-128"/>
              </a:rPr>
              <a:t>parts</a:t>
            </a:r>
            <a:endParaRPr kumimoji="0" lang="en-US" altLang="ja-JP" sz="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grpSp>
        <p:nvGrpSpPr>
          <p:cNvPr id="121" name="グループ化 120">
            <a:extLst>
              <a:ext uri="{FF2B5EF4-FFF2-40B4-BE49-F238E27FC236}">
                <a16:creationId xmlns:a16="http://schemas.microsoft.com/office/drawing/2014/main" id="{BDD7F5AF-D9EA-4EEA-A776-35CC56381C9D}"/>
              </a:ext>
            </a:extLst>
          </p:cNvPr>
          <p:cNvGrpSpPr/>
          <p:nvPr/>
        </p:nvGrpSpPr>
        <p:grpSpPr>
          <a:xfrm>
            <a:off x="6268951" y="2976640"/>
            <a:ext cx="962351" cy="488492"/>
            <a:chOff x="3402559" y="1964856"/>
            <a:chExt cx="1075791" cy="711737"/>
          </a:xfrm>
        </p:grpSpPr>
        <p:sp>
          <p:nvSpPr>
            <p:cNvPr id="122" name="フローチャート: 内部記憶 121">
              <a:extLst>
                <a:ext uri="{FF2B5EF4-FFF2-40B4-BE49-F238E27FC236}">
                  <a16:creationId xmlns:a16="http://schemas.microsoft.com/office/drawing/2014/main" id="{A586E9D6-22A1-4F2F-8D78-F3F2A85CDB7F}"/>
                </a:ext>
              </a:extLst>
            </p:cNvPr>
            <p:cNvSpPr/>
            <p:nvPr/>
          </p:nvSpPr>
          <p:spPr>
            <a:xfrm>
              <a:off x="3550211" y="1964856"/>
              <a:ext cx="928139" cy="590763"/>
            </a:xfrm>
            <a:prstGeom prst="flowChartInternalStorage">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23" name="フローチャート: 内部記憶 122">
              <a:extLst>
                <a:ext uri="{FF2B5EF4-FFF2-40B4-BE49-F238E27FC236}">
                  <a16:creationId xmlns:a16="http://schemas.microsoft.com/office/drawing/2014/main" id="{CF678AA9-F12D-492A-9C7F-23CCC870A96D}"/>
                </a:ext>
              </a:extLst>
            </p:cNvPr>
            <p:cNvSpPr/>
            <p:nvPr/>
          </p:nvSpPr>
          <p:spPr>
            <a:xfrm>
              <a:off x="3476385" y="2025343"/>
              <a:ext cx="928139" cy="590763"/>
            </a:xfrm>
            <a:prstGeom prst="flowChartInternalStorage">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US" altLang="ja-JP" sz="18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24" name="フローチャート: 内部記憶 123">
              <a:extLst>
                <a:ext uri="{FF2B5EF4-FFF2-40B4-BE49-F238E27FC236}">
                  <a16:creationId xmlns:a16="http://schemas.microsoft.com/office/drawing/2014/main" id="{187C7317-B7BC-44A1-8BD8-7201FC849A31}"/>
                </a:ext>
              </a:extLst>
            </p:cNvPr>
            <p:cNvSpPr/>
            <p:nvPr/>
          </p:nvSpPr>
          <p:spPr>
            <a:xfrm>
              <a:off x="3402559" y="2085830"/>
              <a:ext cx="928139" cy="590763"/>
            </a:xfrm>
            <a:prstGeom prst="flowChartInternalStorage">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9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System</a:t>
              </a:r>
              <a:br>
                <a:rPr kumimoji="0" lang="en-US" altLang="ja-JP" sz="9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br>
              <a:r>
                <a:rPr kumimoji="0" lang="en-US" altLang="ja-JP" sz="9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parameters</a:t>
              </a:r>
              <a:endParaRPr kumimoji="0" lang="en-US" altLang="ja-JP" sz="9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grpSp>
      <p:sp>
        <p:nvSpPr>
          <p:cNvPr id="125" name="下矢印 21">
            <a:extLst>
              <a:ext uri="{FF2B5EF4-FFF2-40B4-BE49-F238E27FC236}">
                <a16:creationId xmlns:a16="http://schemas.microsoft.com/office/drawing/2014/main" id="{A02AE217-5296-4099-9020-DE1FBB2A1EBD}"/>
              </a:ext>
            </a:extLst>
          </p:cNvPr>
          <p:cNvSpPr/>
          <p:nvPr/>
        </p:nvSpPr>
        <p:spPr>
          <a:xfrm>
            <a:off x="4125114" y="3489061"/>
            <a:ext cx="269141" cy="247412"/>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126" name="下矢印 21">
            <a:extLst>
              <a:ext uri="{FF2B5EF4-FFF2-40B4-BE49-F238E27FC236}">
                <a16:creationId xmlns:a16="http://schemas.microsoft.com/office/drawing/2014/main" id="{744757B1-281D-4EB7-AB58-6803EC991B41}"/>
              </a:ext>
            </a:extLst>
          </p:cNvPr>
          <p:cNvSpPr/>
          <p:nvPr/>
        </p:nvSpPr>
        <p:spPr>
          <a:xfrm>
            <a:off x="8421409" y="3489061"/>
            <a:ext cx="269141" cy="247412"/>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187" name="正方形/長方形 186">
            <a:extLst>
              <a:ext uri="{FF2B5EF4-FFF2-40B4-BE49-F238E27FC236}">
                <a16:creationId xmlns:a16="http://schemas.microsoft.com/office/drawing/2014/main" id="{A140DF17-5A75-4ECE-8476-77CF74AC5138}"/>
              </a:ext>
            </a:extLst>
          </p:cNvPr>
          <p:cNvSpPr/>
          <p:nvPr/>
        </p:nvSpPr>
        <p:spPr>
          <a:xfrm>
            <a:off x="1510038" y="4923940"/>
            <a:ext cx="3986249" cy="820449"/>
          </a:xfrm>
          <a:prstGeom prst="rect">
            <a:avLst/>
          </a:prstGeom>
          <a:solidFill>
            <a:srgbClr val="FFFFFF"/>
          </a:solidFill>
          <a:ln w="19050" cap="flat" cmpd="sng" algn="ctr">
            <a:solidFill>
              <a:srgbClr val="000000"/>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88" name="正方形/長方形 187">
            <a:extLst>
              <a:ext uri="{FF2B5EF4-FFF2-40B4-BE49-F238E27FC236}">
                <a16:creationId xmlns:a16="http://schemas.microsoft.com/office/drawing/2014/main" id="{43BBC9B2-0FB1-4460-92E1-EE1408C387B9}"/>
              </a:ext>
            </a:extLst>
          </p:cNvPr>
          <p:cNvSpPr/>
          <p:nvPr/>
        </p:nvSpPr>
        <p:spPr>
          <a:xfrm>
            <a:off x="2644868" y="4963967"/>
            <a:ext cx="2766501" cy="752048"/>
          </a:xfrm>
          <a:prstGeom prst="rect">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Organization</a:t>
            </a:r>
            <a:endParaRPr kumimoji="0" lang="ja-JP" altLang="en-US" sz="9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89" name="正方形/長方形 188">
            <a:extLst>
              <a:ext uri="{FF2B5EF4-FFF2-40B4-BE49-F238E27FC236}">
                <a16:creationId xmlns:a16="http://schemas.microsoft.com/office/drawing/2014/main" id="{7A231F07-5B3E-4E10-B870-87D5B5D57DBC}"/>
              </a:ext>
            </a:extLst>
          </p:cNvPr>
          <p:cNvSpPr/>
          <p:nvPr/>
        </p:nvSpPr>
        <p:spPr>
          <a:xfrm>
            <a:off x="6667434" y="4923942"/>
            <a:ext cx="3968111" cy="820448"/>
          </a:xfrm>
          <a:prstGeom prst="rect">
            <a:avLst/>
          </a:prstGeom>
          <a:solidFill>
            <a:srgbClr val="FFFFFF"/>
          </a:solidFill>
          <a:ln w="19050" cap="flat" cmpd="sng" algn="ctr">
            <a:solidFill>
              <a:srgbClr val="000000"/>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pic>
        <p:nvPicPr>
          <p:cNvPr id="190" name="図 189">
            <a:extLst>
              <a:ext uri="{FF2B5EF4-FFF2-40B4-BE49-F238E27FC236}">
                <a16:creationId xmlns:a16="http://schemas.microsoft.com/office/drawing/2014/main" id="{FE1227C5-DEA5-4150-A8EF-67E477CC8E5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52431" y="4948793"/>
            <a:ext cx="1037023" cy="253544"/>
          </a:xfrm>
          <a:prstGeom prst="rect">
            <a:avLst/>
          </a:prstGeom>
          <a:effectLst>
            <a:glow rad="25400">
              <a:srgbClr val="FFFFFF"/>
            </a:glow>
          </a:effectLst>
        </p:spPr>
      </p:pic>
      <p:pic>
        <p:nvPicPr>
          <p:cNvPr id="191" name="図 190">
            <a:extLst>
              <a:ext uri="{FF2B5EF4-FFF2-40B4-BE49-F238E27FC236}">
                <a16:creationId xmlns:a16="http://schemas.microsoft.com/office/drawing/2014/main" id="{F66E778E-8742-4DF9-B269-FC21647F60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0139" y="4984508"/>
            <a:ext cx="1149170" cy="247857"/>
          </a:xfrm>
          <a:prstGeom prst="rect">
            <a:avLst/>
          </a:prstGeom>
          <a:effectLst>
            <a:glow rad="25400">
              <a:srgbClr val="FFFFFF"/>
            </a:glow>
          </a:effectLst>
        </p:spPr>
      </p:pic>
      <p:sp>
        <p:nvSpPr>
          <p:cNvPr id="192" name="正方形/長方形 191">
            <a:extLst>
              <a:ext uri="{FF2B5EF4-FFF2-40B4-BE49-F238E27FC236}">
                <a16:creationId xmlns:a16="http://schemas.microsoft.com/office/drawing/2014/main" id="{1427CE99-5E67-4DC4-9C8D-9B1888F6A853}"/>
              </a:ext>
            </a:extLst>
          </p:cNvPr>
          <p:cNvSpPr/>
          <p:nvPr/>
        </p:nvSpPr>
        <p:spPr>
          <a:xfrm>
            <a:off x="2849498" y="5224729"/>
            <a:ext cx="2357241" cy="443558"/>
          </a:xfrm>
          <a:prstGeom prst="rect">
            <a:avLst/>
          </a:prstGeom>
          <a:solidFill>
            <a:srgbClr val="FFFFFF"/>
          </a:solidFill>
          <a:ln w="1270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Workspace α</a:t>
            </a:r>
            <a:endParaRPr kumimoji="0" lang="ja-JP" altLang="en-US" sz="8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3" name="メモ 126">
            <a:extLst>
              <a:ext uri="{FF2B5EF4-FFF2-40B4-BE49-F238E27FC236}">
                <a16:creationId xmlns:a16="http://schemas.microsoft.com/office/drawing/2014/main" id="{F699D0E8-48AD-42BA-BF1E-7413A5249E59}"/>
              </a:ext>
            </a:extLst>
          </p:cNvPr>
          <p:cNvSpPr/>
          <p:nvPr/>
        </p:nvSpPr>
        <p:spPr bwMode="auto">
          <a:xfrm>
            <a:off x="2997662" y="5486664"/>
            <a:ext cx="867811" cy="168540"/>
          </a:xfrm>
          <a:prstGeom prst="foldedCorner">
            <a:avLst>
              <a:gd name="adj" fmla="val 50000"/>
            </a:avLst>
          </a:prstGeom>
          <a:solidFill>
            <a:srgbClr val="FFFFFF"/>
          </a:solidFill>
          <a:ln w="12700" cap="flat" cmpd="sng" algn="ctr">
            <a:solidFill>
              <a:srgbClr val="000000">
                <a:lumMod val="50000"/>
                <a:lumOff val="50000"/>
              </a:srgbClr>
            </a:solidFill>
            <a:prstDash val="solid"/>
          </a:ln>
          <a:effectLst/>
        </p:spPr>
        <p:txBody>
          <a:bodyPr tIns="180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State File</a:t>
            </a:r>
            <a:endParaRPr kumimoji="0" lang="ja-JP" altLang="en-US" sz="900" b="1"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4" name="正方形/長方形 193">
            <a:extLst>
              <a:ext uri="{FF2B5EF4-FFF2-40B4-BE49-F238E27FC236}">
                <a16:creationId xmlns:a16="http://schemas.microsoft.com/office/drawing/2014/main" id="{5F4E6450-A5FB-4DEB-A0FF-C37E5B38A8B1}"/>
              </a:ext>
            </a:extLst>
          </p:cNvPr>
          <p:cNvSpPr/>
          <p:nvPr/>
        </p:nvSpPr>
        <p:spPr>
          <a:xfrm>
            <a:off x="3997619" y="5485735"/>
            <a:ext cx="1152000" cy="168540"/>
          </a:xfrm>
          <a:prstGeom prst="rect">
            <a:avLst/>
          </a:prstGeom>
          <a:solidFill>
            <a:srgbClr val="FFFFFF"/>
          </a:solidFill>
          <a:ln w="12700" cap="flat" cmpd="sng" algn="ctr">
            <a:solidFill>
              <a:srgbClr val="000000">
                <a:lumMod val="50000"/>
                <a:lumOff val="50000"/>
              </a:srgbClr>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900" b="1"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Terraform Binary</a:t>
            </a:r>
            <a:endParaRPr kumimoji="0" lang="ja-JP" altLang="en-US" sz="900" b="1"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5" name="正方形/長方形 194">
            <a:extLst>
              <a:ext uri="{FF2B5EF4-FFF2-40B4-BE49-F238E27FC236}">
                <a16:creationId xmlns:a16="http://schemas.microsoft.com/office/drawing/2014/main" id="{5C5EF089-E699-4846-93ED-4AC1C642BD00}"/>
              </a:ext>
            </a:extLst>
          </p:cNvPr>
          <p:cNvSpPr/>
          <p:nvPr/>
        </p:nvSpPr>
        <p:spPr>
          <a:xfrm>
            <a:off x="7896250" y="5005385"/>
            <a:ext cx="1358205" cy="357385"/>
          </a:xfrm>
          <a:prstGeom prst="rect">
            <a:avLst/>
          </a:prstGeom>
          <a:solidFill>
            <a:srgbClr val="FFFFFF"/>
          </a:solidFill>
          <a:ln w="19050" cap="flat" cmpd="sng" algn="ctr">
            <a:solidFill>
              <a:srgbClr val="000000">
                <a:lumMod val="50000"/>
                <a:lumOff val="50000"/>
              </a:srgbClr>
            </a:solidFill>
            <a:prstDash val="solid"/>
          </a:ln>
          <a:effectLst/>
        </p:spPr>
        <p:txBody>
          <a:bodyPr wrap="none" tIns="36000" bIns="72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RedHat</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Ansible Tower</a:t>
            </a:r>
            <a:endParaRPr kumimoji="0" lang="ja-JP" altLang="en-US" sz="8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6" name="正方形/長方形 195">
            <a:extLst>
              <a:ext uri="{FF2B5EF4-FFF2-40B4-BE49-F238E27FC236}">
                <a16:creationId xmlns:a16="http://schemas.microsoft.com/office/drawing/2014/main" id="{CFF0DB83-2602-44A3-B02D-5C5BD6DB20EF}"/>
              </a:ext>
            </a:extLst>
          </p:cNvPr>
          <p:cNvSpPr/>
          <p:nvPr/>
        </p:nvSpPr>
        <p:spPr>
          <a:xfrm>
            <a:off x="9345723" y="5005385"/>
            <a:ext cx="1202987" cy="357385"/>
          </a:xfrm>
          <a:prstGeom prst="rect">
            <a:avLst/>
          </a:prstGeom>
          <a:solidFill>
            <a:srgbClr val="FFFFFF"/>
          </a:solidFill>
          <a:ln w="19050" cap="flat" cmpd="sng" algn="ctr">
            <a:solidFill>
              <a:srgbClr val="000000">
                <a:lumMod val="50000"/>
                <a:lumOff val="50000"/>
              </a:srgbClr>
            </a:solidFill>
            <a:prstDash val="solid"/>
          </a:ln>
          <a:effectLst/>
        </p:spPr>
        <p:txBody>
          <a:bodyPr wrap="none" tIns="36000" bIns="72000"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ITA</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Ansible Agent</a:t>
            </a:r>
            <a:endParaRPr kumimoji="0" lang="ja-JP" altLang="en-US" sz="8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7" name="正方形/長方形 196">
            <a:extLst>
              <a:ext uri="{FF2B5EF4-FFF2-40B4-BE49-F238E27FC236}">
                <a16:creationId xmlns:a16="http://schemas.microsoft.com/office/drawing/2014/main" id="{69F8CC0D-1975-42FF-93C7-55555B448122}"/>
              </a:ext>
            </a:extLst>
          </p:cNvPr>
          <p:cNvSpPr/>
          <p:nvPr/>
        </p:nvSpPr>
        <p:spPr>
          <a:xfrm>
            <a:off x="7916477" y="5479103"/>
            <a:ext cx="2632234" cy="237761"/>
          </a:xfrm>
          <a:prstGeom prst="rect">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RedHat Ansible Engine</a:t>
            </a:r>
            <a:endParaRPr kumimoji="0" lang="ja-JP" altLang="en-US" sz="9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8" name="下矢印 21">
            <a:extLst>
              <a:ext uri="{FF2B5EF4-FFF2-40B4-BE49-F238E27FC236}">
                <a16:creationId xmlns:a16="http://schemas.microsoft.com/office/drawing/2014/main" id="{4FE315B5-E714-4AC4-8279-B7BD309DEA8B}"/>
              </a:ext>
            </a:extLst>
          </p:cNvPr>
          <p:cNvSpPr/>
          <p:nvPr/>
        </p:nvSpPr>
        <p:spPr>
          <a:xfrm>
            <a:off x="8458264" y="5374364"/>
            <a:ext cx="331370" cy="147110"/>
          </a:xfrm>
          <a:prstGeom prst="downArrow">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199" name="下矢印 21">
            <a:extLst>
              <a:ext uri="{FF2B5EF4-FFF2-40B4-BE49-F238E27FC236}">
                <a16:creationId xmlns:a16="http://schemas.microsoft.com/office/drawing/2014/main" id="{9AA9D9C3-96DA-43D5-86A0-AE872D5104FC}"/>
              </a:ext>
            </a:extLst>
          </p:cNvPr>
          <p:cNvSpPr/>
          <p:nvPr/>
        </p:nvSpPr>
        <p:spPr>
          <a:xfrm>
            <a:off x="9798543" y="5374364"/>
            <a:ext cx="331370" cy="147110"/>
          </a:xfrm>
          <a:prstGeom prst="downArrow">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0" name="角丸四角形 4">
            <a:extLst>
              <a:ext uri="{FF2B5EF4-FFF2-40B4-BE49-F238E27FC236}">
                <a16:creationId xmlns:a16="http://schemas.microsoft.com/office/drawing/2014/main" id="{101CF6AF-2D03-48D1-A8A8-6EA1283209C4}"/>
              </a:ext>
            </a:extLst>
          </p:cNvPr>
          <p:cNvSpPr/>
          <p:nvPr/>
        </p:nvSpPr>
        <p:spPr>
          <a:xfrm>
            <a:off x="5544305" y="4923939"/>
            <a:ext cx="1098110" cy="820447"/>
          </a:xfrm>
          <a:prstGeom prst="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err="1">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CFn</a:t>
            </a: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/ARM/…</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1" name="上下矢印 10">
            <a:extLst>
              <a:ext uri="{FF2B5EF4-FFF2-40B4-BE49-F238E27FC236}">
                <a16:creationId xmlns:a16="http://schemas.microsoft.com/office/drawing/2014/main" id="{F1AC88B4-301C-4F7C-B589-6AFDDD6FED00}"/>
              </a:ext>
            </a:extLst>
          </p:cNvPr>
          <p:cNvSpPr/>
          <p:nvPr/>
        </p:nvSpPr>
        <p:spPr>
          <a:xfrm>
            <a:off x="2525474" y="5752965"/>
            <a:ext cx="360000" cy="164966"/>
          </a:xfrm>
          <a:prstGeom prst="upDownArrow">
            <a:avLst>
              <a:gd name="adj1" fmla="val 50000"/>
              <a:gd name="adj2" fmla="val 29701"/>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2" name="上下矢印 10">
            <a:extLst>
              <a:ext uri="{FF2B5EF4-FFF2-40B4-BE49-F238E27FC236}">
                <a16:creationId xmlns:a16="http://schemas.microsoft.com/office/drawing/2014/main" id="{05541695-60E2-4A49-B472-B7E5BC16A239}"/>
              </a:ext>
            </a:extLst>
          </p:cNvPr>
          <p:cNvSpPr/>
          <p:nvPr/>
        </p:nvSpPr>
        <p:spPr>
          <a:xfrm>
            <a:off x="4185391" y="5752965"/>
            <a:ext cx="360000" cy="164966"/>
          </a:xfrm>
          <a:prstGeom prst="upDownArrow">
            <a:avLst>
              <a:gd name="adj1" fmla="val 50000"/>
              <a:gd name="adj2" fmla="val 29701"/>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3" name="楕円 202">
            <a:extLst>
              <a:ext uri="{FF2B5EF4-FFF2-40B4-BE49-F238E27FC236}">
                <a16:creationId xmlns:a16="http://schemas.microsoft.com/office/drawing/2014/main" id="{EE6255C2-905E-42D2-8EFE-F8103E5F915F}"/>
              </a:ext>
            </a:extLst>
          </p:cNvPr>
          <p:cNvSpPr/>
          <p:nvPr/>
        </p:nvSpPr>
        <p:spPr bwMode="auto">
          <a:xfrm>
            <a:off x="9161032" y="5090555"/>
            <a:ext cx="270496" cy="191693"/>
          </a:xfrm>
          <a:prstGeom prst="ellipse">
            <a:avLst/>
          </a:prstGeom>
          <a:solidFill>
            <a:srgbClr val="FFFFFF"/>
          </a:solidFill>
          <a:ln w="19050">
            <a:solidFill>
              <a:srgbClr val="000000">
                <a:lumMod val="50000"/>
                <a:lumOff val="50000"/>
              </a:srgbClr>
            </a:solidFill>
          </a:ln>
          <a:effectLst/>
        </p:spPr>
        <p:txBody>
          <a:bodyPr rot="0" spcFirstLastPara="0" vertOverflow="overflow" horzOverflow="overflow" vert="horz" wrap="none" lIns="72000" tIns="72000" rIns="72000" bIns="108000" numCol="1" spcCol="0" rtlCol="0" fromWordArt="0" anchor="ctr" anchorCtr="0" forceAA="0" compatLnSpc="1">
            <a:prstTxWarp prst="textNoShape">
              <a:avLst/>
            </a:prstTxWarp>
            <a:noAutofit/>
          </a:bodyP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rPr>
              <a:t>or</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p:txBody>
      </p:sp>
      <p:sp>
        <p:nvSpPr>
          <p:cNvPr id="204" name="正方形/長方形 203">
            <a:extLst>
              <a:ext uri="{FF2B5EF4-FFF2-40B4-BE49-F238E27FC236}">
                <a16:creationId xmlns:a16="http://schemas.microsoft.com/office/drawing/2014/main" id="{0083B074-AC48-4F54-BF2A-760F0BF466E6}"/>
              </a:ext>
            </a:extLst>
          </p:cNvPr>
          <p:cNvSpPr/>
          <p:nvPr/>
        </p:nvSpPr>
        <p:spPr bwMode="auto">
          <a:xfrm>
            <a:off x="10671717" y="4963967"/>
            <a:ext cx="1488356" cy="1312634"/>
          </a:xfrm>
          <a:prstGeom prst="rect">
            <a:avLst/>
          </a:prstGeom>
          <a:solidFill>
            <a:srgbClr val="D2BE00">
              <a:lumMod val="20000"/>
              <a:lumOff val="80000"/>
            </a:srgbClr>
          </a:solidFill>
          <a:ln>
            <a:noFill/>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174625" marR="0" lvl="0" indent="-174625"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Narrow </a:t>
            </a:r>
            <a:b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b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Automatization</a:t>
            </a:r>
            <a:b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br>
            <a:endPar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a:p>
            <a:pPr marL="174625" marR="0" lvl="0" indent="-174625"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Automation 1.0</a:t>
            </a:r>
            <a:endPar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a:p>
            <a:pPr marL="174625" marR="0" lvl="0" indent="-174625"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Scripted</a:t>
            </a:r>
            <a:b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br>
            <a:endParaRPr kumimoji="0" lang="en-US" altLang="ja-JP"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a:p>
            <a:pPr marL="174625" marR="0" lvl="0" indent="-174625"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Language </a:t>
            </a:r>
            <a:b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br>
            <a:r>
              <a:rPr kumimoji="0" lang="en-US" altLang="ja-JP" sz="11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rPr>
              <a:t>selection</a:t>
            </a:r>
            <a:endParaRPr kumimoji="0" lang="ja-JP" altLang="en-US" sz="11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endParaRPr>
          </a:p>
        </p:txBody>
      </p:sp>
      <p:sp>
        <p:nvSpPr>
          <p:cNvPr id="205" name="上下矢印 10">
            <a:extLst>
              <a:ext uri="{FF2B5EF4-FFF2-40B4-BE49-F238E27FC236}">
                <a16:creationId xmlns:a16="http://schemas.microsoft.com/office/drawing/2014/main" id="{CD25A76A-940E-4A61-967F-836A3B95161D}"/>
              </a:ext>
            </a:extLst>
          </p:cNvPr>
          <p:cNvSpPr/>
          <p:nvPr/>
        </p:nvSpPr>
        <p:spPr>
          <a:xfrm>
            <a:off x="5774694" y="5752965"/>
            <a:ext cx="360000" cy="164966"/>
          </a:xfrm>
          <a:prstGeom prst="upDownArrow">
            <a:avLst>
              <a:gd name="adj1" fmla="val 50000"/>
              <a:gd name="adj2" fmla="val 29701"/>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6" name="上下矢印 10">
            <a:extLst>
              <a:ext uri="{FF2B5EF4-FFF2-40B4-BE49-F238E27FC236}">
                <a16:creationId xmlns:a16="http://schemas.microsoft.com/office/drawing/2014/main" id="{51FC8464-AE42-4832-928F-F714706C5B1A}"/>
              </a:ext>
            </a:extLst>
          </p:cNvPr>
          <p:cNvSpPr/>
          <p:nvPr/>
        </p:nvSpPr>
        <p:spPr>
          <a:xfrm>
            <a:off x="9088345" y="5752966"/>
            <a:ext cx="360000" cy="164966"/>
          </a:xfrm>
          <a:prstGeom prst="upDownArrow">
            <a:avLst>
              <a:gd name="adj1" fmla="val 50000"/>
              <a:gd name="adj2" fmla="val 29701"/>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07" name="下矢印 21">
            <a:extLst>
              <a:ext uri="{FF2B5EF4-FFF2-40B4-BE49-F238E27FC236}">
                <a16:creationId xmlns:a16="http://schemas.microsoft.com/office/drawing/2014/main" id="{DA0FC3AF-6EB9-44A4-8986-B84F24939C7D}"/>
              </a:ext>
            </a:extLst>
          </p:cNvPr>
          <p:cNvSpPr/>
          <p:nvPr/>
        </p:nvSpPr>
        <p:spPr>
          <a:xfrm rot="5400000">
            <a:off x="7125892" y="4892138"/>
            <a:ext cx="234833" cy="1414619"/>
          </a:xfrm>
          <a:prstGeom prst="downArrow">
            <a:avLst/>
          </a:prstGeom>
          <a:solidFill>
            <a:srgbClr val="FFFFFF"/>
          </a:solidFill>
          <a:ln w="19050" cap="flat" cmpd="sng" algn="ctr">
            <a:solidFill>
              <a:srgbClr val="000000">
                <a:lumMod val="50000"/>
                <a:lumOff val="50000"/>
              </a:srgbClr>
            </a:solidFill>
            <a:prstDash val="solid"/>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10" name="角丸四角形 4">
            <a:extLst>
              <a:ext uri="{FF2B5EF4-FFF2-40B4-BE49-F238E27FC236}">
                <a16:creationId xmlns:a16="http://schemas.microsoft.com/office/drawing/2014/main" id="{596D03FB-4A69-44EB-97FA-BF9D6838435E}"/>
              </a:ext>
            </a:extLst>
          </p:cNvPr>
          <p:cNvSpPr/>
          <p:nvPr/>
        </p:nvSpPr>
        <p:spPr>
          <a:xfrm>
            <a:off x="3859029" y="5947892"/>
            <a:ext cx="2304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PaaS</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11" name="角丸四角形 5">
            <a:extLst>
              <a:ext uri="{FF2B5EF4-FFF2-40B4-BE49-F238E27FC236}">
                <a16:creationId xmlns:a16="http://schemas.microsoft.com/office/drawing/2014/main" id="{9F6384F1-152E-4760-977B-E4D491B9AD3A}"/>
              </a:ext>
            </a:extLst>
          </p:cNvPr>
          <p:cNvSpPr/>
          <p:nvPr/>
        </p:nvSpPr>
        <p:spPr>
          <a:xfrm>
            <a:off x="6211043" y="5942127"/>
            <a:ext cx="4428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IaaS</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12" name="角丸四角形 6">
            <a:extLst>
              <a:ext uri="{FF2B5EF4-FFF2-40B4-BE49-F238E27FC236}">
                <a16:creationId xmlns:a16="http://schemas.microsoft.com/office/drawing/2014/main" id="{33DBEC23-DBAD-47C7-83E6-4C1F368A7065}"/>
              </a:ext>
            </a:extLst>
          </p:cNvPr>
          <p:cNvSpPr/>
          <p:nvPr/>
        </p:nvSpPr>
        <p:spPr>
          <a:xfrm>
            <a:off x="1508876" y="6261938"/>
            <a:ext cx="2304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Application</a:t>
            </a:r>
          </a:p>
        </p:txBody>
      </p:sp>
      <p:sp>
        <p:nvSpPr>
          <p:cNvPr id="213" name="角丸四角形 7">
            <a:extLst>
              <a:ext uri="{FF2B5EF4-FFF2-40B4-BE49-F238E27FC236}">
                <a16:creationId xmlns:a16="http://schemas.microsoft.com/office/drawing/2014/main" id="{8F07DBB4-362C-4639-85B5-A426D85BA591}"/>
              </a:ext>
            </a:extLst>
          </p:cNvPr>
          <p:cNvSpPr/>
          <p:nvPr/>
        </p:nvSpPr>
        <p:spPr>
          <a:xfrm>
            <a:off x="3877089" y="6261938"/>
            <a:ext cx="1116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Middleware</a:t>
            </a:r>
          </a:p>
        </p:txBody>
      </p:sp>
      <p:sp>
        <p:nvSpPr>
          <p:cNvPr id="214" name="角丸四角形 8">
            <a:extLst>
              <a:ext uri="{FF2B5EF4-FFF2-40B4-BE49-F238E27FC236}">
                <a16:creationId xmlns:a16="http://schemas.microsoft.com/office/drawing/2014/main" id="{6599B96A-2C4A-4B6E-A58A-ED23C7F6BD52}"/>
              </a:ext>
            </a:extLst>
          </p:cNvPr>
          <p:cNvSpPr/>
          <p:nvPr/>
        </p:nvSpPr>
        <p:spPr>
          <a:xfrm>
            <a:off x="5048124" y="6261938"/>
            <a:ext cx="1116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OS</a:t>
            </a:r>
          </a:p>
        </p:txBody>
      </p:sp>
      <p:sp>
        <p:nvSpPr>
          <p:cNvPr id="215" name="角丸四角形 8">
            <a:extLst>
              <a:ext uri="{FF2B5EF4-FFF2-40B4-BE49-F238E27FC236}">
                <a16:creationId xmlns:a16="http://schemas.microsoft.com/office/drawing/2014/main" id="{9A8D5B17-BC00-4528-B81B-EC1883992F10}"/>
              </a:ext>
            </a:extLst>
          </p:cNvPr>
          <p:cNvSpPr/>
          <p:nvPr/>
        </p:nvSpPr>
        <p:spPr>
          <a:xfrm>
            <a:off x="6207545" y="6270270"/>
            <a:ext cx="4428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smtClean="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Physical device</a:t>
            </a:r>
            <a:endPar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16" name="角丸四角形 4">
            <a:extLst>
              <a:ext uri="{FF2B5EF4-FFF2-40B4-BE49-F238E27FC236}">
                <a16:creationId xmlns:a16="http://schemas.microsoft.com/office/drawing/2014/main" id="{40BD10EF-D515-4B79-BCA1-A59907E8512C}"/>
              </a:ext>
            </a:extLst>
          </p:cNvPr>
          <p:cNvSpPr/>
          <p:nvPr/>
        </p:nvSpPr>
        <p:spPr>
          <a:xfrm>
            <a:off x="1508876" y="5942126"/>
            <a:ext cx="2304000" cy="252000"/>
          </a:xfrm>
          <a:prstGeom prst="roundRect">
            <a:avLst/>
          </a:prstGeom>
          <a:solidFill>
            <a:srgbClr val="FFFFFF"/>
          </a:solidFill>
          <a:ln w="19050" cap="flat" cmpd="sng" algn="ctr">
            <a:solidFill>
              <a:srgbClr val="000000"/>
            </a:solidFill>
            <a:prstDash val="solid"/>
          </a:ln>
          <a:effectLst/>
        </p:spPr>
        <p:txBody>
          <a:bodyPr wrap="none"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altLang="ja-JP"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rPr>
              <a:t>SaaS</a:t>
            </a:r>
            <a:endParaRPr kumimoji="0" lang="ja-JP" altLang="en-US" sz="1200" b="0" i="0" u="none" strike="noStrike" kern="0" cap="none" spc="0" normalizeH="0" baseline="0" noProof="0" dirty="0">
              <a:ln>
                <a:noFill/>
              </a:ln>
              <a:solidFill>
                <a:srgbClr val="000000"/>
              </a:solidFill>
              <a:effectLst/>
              <a:uLnTx/>
              <a:uFillTx/>
              <a:latin typeface="BIZ UDPゴシック" panose="020B0400000000000000" pitchFamily="50" charset="-128"/>
              <a:ea typeface="BIZ UDPゴシック" panose="020B0400000000000000" pitchFamily="50" charset="-128"/>
              <a:cs typeface="+mn-cs"/>
            </a:endParaRPr>
          </a:p>
        </p:txBody>
      </p:sp>
      <p:sp>
        <p:nvSpPr>
          <p:cNvPr id="220" name="下矢印 21">
            <a:extLst>
              <a:ext uri="{FF2B5EF4-FFF2-40B4-BE49-F238E27FC236}">
                <a16:creationId xmlns:a16="http://schemas.microsoft.com/office/drawing/2014/main" id="{3BDF0693-6ECA-4EC8-A864-374452485A49}"/>
              </a:ext>
            </a:extLst>
          </p:cNvPr>
          <p:cNvSpPr/>
          <p:nvPr/>
        </p:nvSpPr>
        <p:spPr>
          <a:xfrm>
            <a:off x="4118663" y="4747620"/>
            <a:ext cx="269141" cy="218877"/>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221" name="下矢印 22">
            <a:extLst>
              <a:ext uri="{FF2B5EF4-FFF2-40B4-BE49-F238E27FC236}">
                <a16:creationId xmlns:a16="http://schemas.microsoft.com/office/drawing/2014/main" id="{1508F534-A77E-4C4C-A505-2207CCCB6270}"/>
              </a:ext>
            </a:extLst>
          </p:cNvPr>
          <p:cNvSpPr/>
          <p:nvPr/>
        </p:nvSpPr>
        <p:spPr>
          <a:xfrm>
            <a:off x="8331214" y="4747945"/>
            <a:ext cx="269141" cy="218877"/>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
        <p:nvSpPr>
          <p:cNvPr id="222" name="下矢印 22">
            <a:extLst>
              <a:ext uri="{FF2B5EF4-FFF2-40B4-BE49-F238E27FC236}">
                <a16:creationId xmlns:a16="http://schemas.microsoft.com/office/drawing/2014/main" id="{C472179E-026B-4582-87EA-A1BE433759C2}"/>
              </a:ext>
            </a:extLst>
          </p:cNvPr>
          <p:cNvSpPr/>
          <p:nvPr/>
        </p:nvSpPr>
        <p:spPr>
          <a:xfrm>
            <a:off x="9700996" y="4768039"/>
            <a:ext cx="269141" cy="218877"/>
          </a:xfrm>
          <a:prstGeom prst="downArrow">
            <a:avLst/>
          </a:prstGeom>
          <a:solidFill>
            <a:srgbClr val="FFFFFF"/>
          </a:solidFill>
          <a:ln w="19050" cap="flat" cmpd="sng" algn="ctr">
            <a:solidFill>
              <a:srgbClr val="000000">
                <a:lumMod val="50000"/>
                <a:lumOff val="50000"/>
              </a:srgbClr>
            </a:solidFill>
            <a:prstDash val="solid"/>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FFFFFF"/>
              </a:solidFill>
              <a:effectLst/>
              <a:uLnTx/>
              <a:uFillTx/>
              <a:latin typeface="BIZ UDPゴシック" panose="020B0400000000000000" pitchFamily="50" charset="-128"/>
              <a:ea typeface="BIZ UDPゴシック" panose="020B0400000000000000" pitchFamily="50" charset="-128"/>
              <a:cs typeface="+mn-cs"/>
            </a:endParaRPr>
          </a:p>
        </p:txBody>
      </p:sp>
    </p:spTree>
    <p:extLst>
      <p:ext uri="{BB962C8B-B14F-4D97-AF65-F5344CB8AC3E}">
        <p14:creationId xmlns:p14="http://schemas.microsoft.com/office/powerpoint/2010/main" val="364258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Over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259" y="2381764"/>
            <a:ext cx="9216183" cy="4143666"/>
          </a:xfrm>
          <a:prstGeom prst="rect">
            <a:avLst/>
          </a:prstGeom>
          <a:noFill/>
          <a:extLst>
            <a:ext uri="{909E8E84-426E-40DD-AFC4-6F175D3DCCD1}">
              <a14:hiddenFill xmlns:a14="http://schemas.microsoft.com/office/drawing/2010/main">
                <a:solidFill>
                  <a:srgbClr val="FFFFFF"/>
                </a:solidFill>
              </a14:hiddenFill>
            </a:ext>
          </a:extLst>
        </p:spPr>
      </p:pic>
      <p:sp>
        <p:nvSpPr>
          <p:cNvPr id="3" name="タイトル 1"/>
          <p:cNvSpPr txBox="1">
            <a:spLocks/>
          </p:cNvSpPr>
          <p:nvPr/>
        </p:nvSpPr>
        <p:spPr bwMode="gray">
          <a:xfrm>
            <a:off x="1703513" y="115200"/>
            <a:ext cx="8784000" cy="468000"/>
          </a:xfrm>
          <a:prstGeom prst="rect">
            <a:avLst/>
          </a:prstGeom>
        </p:spPr>
        <p:txBody>
          <a:bodyPr vert="horz" lIns="91440" tIns="36000" rIns="9144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kern="0" dirty="0"/>
          </a:p>
        </p:txBody>
      </p:sp>
      <p:sp>
        <p:nvSpPr>
          <p:cNvPr id="7" name="タイトル 32"/>
          <p:cNvSpPr>
            <a:spLocks noGrp="1"/>
          </p:cNvSpPr>
          <p:nvPr>
            <p:ph type="title"/>
          </p:nvPr>
        </p:nvSpPr>
        <p:spPr>
          <a:xfrm>
            <a:off x="239351" y="38400"/>
            <a:ext cx="11712000" cy="624000"/>
          </a:xfrm>
        </p:spPr>
        <p:txBody>
          <a:bodyPr>
            <a:normAutofit/>
          </a:bodyPr>
          <a:lstStyle/>
          <a:p>
            <a:r>
              <a:rPr lang="en-US" altLang="ja-JP" dirty="0" smtClean="0"/>
              <a:t>Overview over Exastro IT Automation</a:t>
            </a:r>
            <a:endParaRPr kumimoji="1" lang="ja-JP" altLang="en-US" dirty="0"/>
          </a:p>
        </p:txBody>
      </p:sp>
      <p:sp>
        <p:nvSpPr>
          <p:cNvPr id="12" name="テキスト プレースホルダー 7"/>
          <p:cNvSpPr txBox="1">
            <a:spLocks/>
          </p:cNvSpPr>
          <p:nvPr/>
        </p:nvSpPr>
        <p:spPr bwMode="gray">
          <a:xfrm>
            <a:off x="239916" y="817534"/>
            <a:ext cx="11712168" cy="68302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3200" b="1" kern="0" dirty="0">
                <a:solidFill>
                  <a:srgbClr val="005DD6"/>
                </a:solidFill>
                <a:effectLst>
                  <a:glow rad="152400">
                    <a:srgbClr val="FFFFFF"/>
                  </a:glow>
                </a:effectLst>
                <a:latin typeface="メイリオ"/>
              </a:rPr>
              <a:t>Exastro IT </a:t>
            </a:r>
            <a:r>
              <a:rPr lang="en-US" altLang="ja-JP" sz="3200" b="1" kern="0" dirty="0" smtClean="0">
                <a:solidFill>
                  <a:srgbClr val="005DD6"/>
                </a:solidFill>
                <a:effectLst>
                  <a:glow rad="152400">
                    <a:srgbClr val="FFFFFF"/>
                  </a:glow>
                </a:effectLst>
                <a:latin typeface="メイリオ"/>
              </a:rPr>
              <a:t>Automation supports the 3 step solution</a:t>
            </a:r>
            <a:endParaRPr lang="en-US" altLang="ja-JP" sz="3200" b="1" kern="0" dirty="0">
              <a:solidFill>
                <a:srgbClr val="005DD6"/>
              </a:solidFill>
              <a:effectLst>
                <a:glow rad="152400">
                  <a:srgbClr val="FFFFFF"/>
                </a:glow>
              </a:effectLst>
              <a:latin typeface="メイリオ"/>
            </a:endParaRPr>
          </a:p>
        </p:txBody>
      </p:sp>
      <p:sp>
        <p:nvSpPr>
          <p:cNvPr id="15" name="六角形 14"/>
          <p:cNvSpPr/>
          <p:nvPr/>
        </p:nvSpPr>
        <p:spPr bwMode="auto">
          <a:xfrm>
            <a:off x="2551076" y="1639284"/>
            <a:ext cx="3854320" cy="448081"/>
          </a:xfrm>
          <a:prstGeom prst="hexagon">
            <a:avLst>
              <a:gd name="adj" fmla="val 52907"/>
              <a:gd name="vf" fmla="val 115470"/>
            </a:avLst>
          </a:prstGeom>
          <a:solidFill>
            <a:srgbClr val="FFC000"/>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r>
              <a:rPr lang="en-US" altLang="ja-JP" sz="1400" b="1" dirty="0">
                <a:solidFill>
                  <a:schemeClr val="bg1"/>
                </a:solidFill>
                <a:latin typeface="+mj-ea"/>
              </a:rPr>
              <a:t>Step 3</a:t>
            </a:r>
            <a:r>
              <a:rPr lang="ja-JP" altLang="en-US" sz="1400" b="1" dirty="0" smtClean="0">
                <a:solidFill>
                  <a:schemeClr val="bg1"/>
                </a:solidFill>
                <a:latin typeface="+mj-ea"/>
              </a:rPr>
              <a:t>：</a:t>
            </a:r>
            <a:r>
              <a:rPr lang="en-US" altLang="ja-JP" sz="1400" b="1" dirty="0">
                <a:solidFill>
                  <a:schemeClr val="bg1"/>
                </a:solidFill>
              </a:rPr>
              <a:t>Link centrally managed </a:t>
            </a:r>
            <a:br>
              <a:rPr lang="en-US" altLang="ja-JP" sz="1400" b="1" dirty="0">
                <a:solidFill>
                  <a:schemeClr val="bg1"/>
                </a:solidFill>
              </a:rPr>
            </a:br>
            <a:r>
              <a:rPr lang="en-US" altLang="ja-JP" sz="1400" b="1" dirty="0">
                <a:solidFill>
                  <a:schemeClr val="bg1"/>
                </a:solidFill>
              </a:rPr>
              <a:t>design info and automation</a:t>
            </a:r>
            <a:endParaRPr lang="ja-JP" altLang="en-US" sz="1400" b="1" dirty="0">
              <a:solidFill>
                <a:schemeClr val="bg1"/>
              </a:solidFill>
            </a:endParaRPr>
          </a:p>
        </p:txBody>
      </p:sp>
      <p:sp>
        <p:nvSpPr>
          <p:cNvPr id="9" name="フリーフォーム 8"/>
          <p:cNvSpPr>
            <a:spLocks/>
          </p:cNvSpPr>
          <p:nvPr/>
        </p:nvSpPr>
        <p:spPr bwMode="gray">
          <a:xfrm>
            <a:off x="2619797" y="2080967"/>
            <a:ext cx="1598909" cy="586059"/>
          </a:xfrm>
          <a:custGeom>
            <a:avLst/>
            <a:gdLst>
              <a:gd name="connsiteX0" fmla="*/ 2386803 w 3072755"/>
              <a:gd name="connsiteY0" fmla="*/ 0 h 2619764"/>
              <a:gd name="connsiteX1" fmla="*/ 3072755 w 3072755"/>
              <a:gd name="connsiteY1" fmla="*/ 749811 h 2619764"/>
              <a:gd name="connsiteX2" fmla="*/ 2635812 w 3072755"/>
              <a:gd name="connsiteY2" fmla="*/ 734539 h 2619764"/>
              <a:gd name="connsiteX3" fmla="*/ 0 w 3072755"/>
              <a:gd name="connsiteY3" fmla="*/ 2619764 h 2619764"/>
              <a:gd name="connsiteX4" fmla="*/ 2076530 w 3072755"/>
              <a:gd name="connsiteY4" fmla="*/ 713404 h 2619764"/>
              <a:gd name="connsiteX5" fmla="*/ 1663760 w 3072755"/>
              <a:gd name="connsiteY5" fmla="*/ 699314 h 2619764"/>
              <a:gd name="connsiteX6" fmla="*/ 2297552 w 3072755"/>
              <a:gd name="connsiteY6" fmla="*/ 86322 h 261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2755" h="2619764">
                <a:moveTo>
                  <a:pt x="2386803" y="0"/>
                </a:moveTo>
                <a:lnTo>
                  <a:pt x="3072755" y="749811"/>
                </a:lnTo>
                <a:lnTo>
                  <a:pt x="2635812" y="734539"/>
                </a:lnTo>
                <a:cubicBezTo>
                  <a:pt x="2607637" y="2619764"/>
                  <a:pt x="0" y="2619764"/>
                  <a:pt x="0" y="2619764"/>
                </a:cubicBezTo>
                <a:cubicBezTo>
                  <a:pt x="0" y="2619764"/>
                  <a:pt x="2068077" y="2540861"/>
                  <a:pt x="2076530" y="713404"/>
                </a:cubicBezTo>
                <a:cubicBezTo>
                  <a:pt x="2076530" y="713404"/>
                  <a:pt x="2076530" y="713404"/>
                  <a:pt x="1663760" y="699314"/>
                </a:cubicBezTo>
                <a:cubicBezTo>
                  <a:pt x="1663760" y="699314"/>
                  <a:pt x="1663760" y="699314"/>
                  <a:pt x="2297552" y="86322"/>
                </a:cubicBezTo>
                <a:close/>
              </a:path>
            </a:pathLst>
          </a:custGeom>
          <a:gradFill flip="none" rotWithShape="1">
            <a:gsLst>
              <a:gs pos="0">
                <a:schemeClr val="accent6">
                  <a:alpha val="0"/>
                </a:schemeClr>
              </a:gs>
              <a:gs pos="55000">
                <a:schemeClr val="accent6">
                  <a:lumMod val="75000"/>
                  <a:lumOff val="25000"/>
                </a:schemeClr>
              </a:gs>
              <a:gs pos="100000">
                <a:schemeClr val="accent6"/>
              </a:gs>
            </a:gsLst>
            <a:lin ang="162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a:latin typeface="+mj-ea"/>
              <a:ea typeface="+mj-ea"/>
            </a:endParaRPr>
          </a:p>
        </p:txBody>
      </p:sp>
      <p:sp>
        <p:nvSpPr>
          <p:cNvPr id="4" name="六角形 3"/>
          <p:cNvSpPr/>
          <p:nvPr/>
        </p:nvSpPr>
        <p:spPr bwMode="auto">
          <a:xfrm>
            <a:off x="1407847" y="2442985"/>
            <a:ext cx="3070389" cy="448081"/>
          </a:xfrm>
          <a:prstGeom prst="hexagon">
            <a:avLst>
              <a:gd name="adj" fmla="val 52907"/>
              <a:gd name="vf" fmla="val 115470"/>
            </a:avLst>
          </a:prstGeom>
          <a:solidFill>
            <a:schemeClr val="accent6">
              <a:lumMod val="50000"/>
              <a:lumOff val="5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a:solidFill>
                  <a:schemeClr val="bg1"/>
                </a:solidFill>
                <a:latin typeface="+mj-ea"/>
                <a:ea typeface="+mj-ea"/>
              </a:rPr>
              <a:t>Step 1</a:t>
            </a:r>
            <a:r>
              <a:rPr lang="ja-JP" altLang="en-US" sz="1400" b="1" dirty="0" smtClean="0">
                <a:solidFill>
                  <a:schemeClr val="bg1"/>
                </a:solidFill>
                <a:latin typeface="+mj-ea"/>
                <a:ea typeface="+mj-ea"/>
              </a:rPr>
              <a:t>：</a:t>
            </a:r>
            <a:r>
              <a:rPr lang="en-US" altLang="ja-JP" sz="1400" b="1" dirty="0" smtClean="0">
                <a:solidFill>
                  <a:schemeClr val="bg1"/>
                </a:solidFill>
                <a:latin typeface="+mj-ea"/>
                <a:ea typeface="+mj-ea"/>
              </a:rPr>
              <a:t>Centrally manage</a:t>
            </a:r>
            <a:br>
              <a:rPr lang="en-US" altLang="ja-JP" sz="1400" b="1" dirty="0" smtClean="0">
                <a:solidFill>
                  <a:schemeClr val="bg1"/>
                </a:solidFill>
                <a:latin typeface="+mj-ea"/>
                <a:ea typeface="+mj-ea"/>
              </a:rPr>
            </a:br>
            <a:r>
              <a:rPr lang="en-US" altLang="ja-JP" sz="1400" b="1" dirty="0" smtClean="0">
                <a:solidFill>
                  <a:schemeClr val="bg1"/>
                </a:solidFill>
                <a:latin typeface="+mj-ea"/>
                <a:ea typeface="+mj-ea"/>
              </a:rPr>
              <a:t>design info</a:t>
            </a:r>
            <a:endParaRPr lang="ja-JP" altLang="en-US" sz="1400" b="1" dirty="0">
              <a:solidFill>
                <a:schemeClr val="bg1"/>
              </a:solidFill>
              <a:latin typeface="+mj-ea"/>
              <a:ea typeface="+mj-ea"/>
            </a:endParaRPr>
          </a:p>
        </p:txBody>
      </p:sp>
      <p:sp>
        <p:nvSpPr>
          <p:cNvPr id="11" name="フリーフォーム 10"/>
          <p:cNvSpPr>
            <a:spLocks/>
          </p:cNvSpPr>
          <p:nvPr/>
        </p:nvSpPr>
        <p:spPr bwMode="gray">
          <a:xfrm>
            <a:off x="4806488" y="2192261"/>
            <a:ext cx="1598909" cy="586059"/>
          </a:xfrm>
          <a:custGeom>
            <a:avLst/>
            <a:gdLst>
              <a:gd name="connsiteX0" fmla="*/ 2386803 w 3072755"/>
              <a:gd name="connsiteY0" fmla="*/ 0 h 2619764"/>
              <a:gd name="connsiteX1" fmla="*/ 3072755 w 3072755"/>
              <a:gd name="connsiteY1" fmla="*/ 749811 h 2619764"/>
              <a:gd name="connsiteX2" fmla="*/ 2635812 w 3072755"/>
              <a:gd name="connsiteY2" fmla="*/ 734539 h 2619764"/>
              <a:gd name="connsiteX3" fmla="*/ 0 w 3072755"/>
              <a:gd name="connsiteY3" fmla="*/ 2619764 h 2619764"/>
              <a:gd name="connsiteX4" fmla="*/ 2076530 w 3072755"/>
              <a:gd name="connsiteY4" fmla="*/ 713404 h 2619764"/>
              <a:gd name="connsiteX5" fmla="*/ 1663760 w 3072755"/>
              <a:gd name="connsiteY5" fmla="*/ 699314 h 2619764"/>
              <a:gd name="connsiteX6" fmla="*/ 2297552 w 3072755"/>
              <a:gd name="connsiteY6" fmla="*/ 86322 h 261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2755" h="2619764">
                <a:moveTo>
                  <a:pt x="2386803" y="0"/>
                </a:moveTo>
                <a:lnTo>
                  <a:pt x="3072755" y="749811"/>
                </a:lnTo>
                <a:lnTo>
                  <a:pt x="2635812" y="734539"/>
                </a:lnTo>
                <a:cubicBezTo>
                  <a:pt x="2607637" y="2619764"/>
                  <a:pt x="0" y="2619764"/>
                  <a:pt x="0" y="2619764"/>
                </a:cubicBezTo>
                <a:cubicBezTo>
                  <a:pt x="0" y="2619764"/>
                  <a:pt x="2068077" y="2540861"/>
                  <a:pt x="2076530" y="713404"/>
                </a:cubicBezTo>
                <a:cubicBezTo>
                  <a:pt x="2076530" y="713404"/>
                  <a:pt x="2076530" y="713404"/>
                  <a:pt x="1663760" y="699314"/>
                </a:cubicBezTo>
                <a:cubicBezTo>
                  <a:pt x="1663760" y="699314"/>
                  <a:pt x="1663760" y="699314"/>
                  <a:pt x="2297552" y="86322"/>
                </a:cubicBezTo>
                <a:close/>
              </a:path>
            </a:pathLst>
          </a:custGeom>
          <a:gradFill flip="none" rotWithShape="1">
            <a:gsLst>
              <a:gs pos="0">
                <a:schemeClr val="accent6">
                  <a:alpha val="0"/>
                </a:schemeClr>
              </a:gs>
              <a:gs pos="55000">
                <a:schemeClr val="accent3">
                  <a:lumMod val="50000"/>
                  <a:lumOff val="50000"/>
                </a:schemeClr>
              </a:gs>
              <a:gs pos="100000">
                <a:schemeClr val="accent3">
                  <a:lumMod val="75000"/>
                  <a:lumOff val="25000"/>
                </a:schemeClr>
              </a:gs>
            </a:gsLst>
            <a:lin ang="16200000" scaled="0"/>
            <a:tileRect/>
          </a:gradFill>
          <a:ln>
            <a:noFill/>
          </a:ln>
          <a:effectLst/>
          <a:scene3d>
            <a:camera prst="orthographicFront">
              <a:rot lat="0" lon="10800000" rev="0"/>
            </a:camera>
            <a:lightRig rig="threePt" dir="t"/>
          </a:scene3d>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a:latin typeface="+mj-ea"/>
              <a:ea typeface="+mj-ea"/>
            </a:endParaRPr>
          </a:p>
        </p:txBody>
      </p:sp>
      <p:sp>
        <p:nvSpPr>
          <p:cNvPr id="14" name="六角形 13"/>
          <p:cNvSpPr/>
          <p:nvPr/>
        </p:nvSpPr>
        <p:spPr bwMode="auto">
          <a:xfrm>
            <a:off x="4485085" y="2435135"/>
            <a:ext cx="3840621" cy="448081"/>
          </a:xfrm>
          <a:prstGeom prst="hexagon">
            <a:avLst>
              <a:gd name="adj" fmla="val 52907"/>
              <a:gd name="vf" fmla="val 115470"/>
            </a:avLst>
          </a:prstGeom>
          <a:solidFill>
            <a:schemeClr val="accent3">
              <a:lumMod val="50000"/>
              <a:lumOff val="5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a:solidFill>
                  <a:schemeClr val="bg1"/>
                </a:solidFill>
                <a:latin typeface="+mj-ea"/>
                <a:ea typeface="+mj-ea"/>
              </a:rPr>
              <a:t>Step 2</a:t>
            </a:r>
            <a:r>
              <a:rPr lang="ja-JP" altLang="en-US" sz="1400" b="1" dirty="0" smtClean="0">
                <a:solidFill>
                  <a:schemeClr val="bg1"/>
                </a:solidFill>
                <a:latin typeface="+mj-ea"/>
                <a:ea typeface="+mj-ea"/>
              </a:rPr>
              <a:t>：</a:t>
            </a:r>
            <a:r>
              <a:rPr lang="en-US" altLang="ja-JP" sz="1400" b="1" dirty="0" smtClean="0">
                <a:solidFill>
                  <a:schemeClr val="bg1"/>
                </a:solidFill>
                <a:latin typeface="+mj-ea"/>
                <a:ea typeface="+mj-ea"/>
              </a:rPr>
              <a:t>Automate</a:t>
            </a:r>
            <a:endParaRPr lang="ja-JP" altLang="en-US" sz="1400" b="1" dirty="0">
              <a:solidFill>
                <a:schemeClr val="bg1"/>
              </a:solidFill>
              <a:latin typeface="+mj-ea"/>
              <a:ea typeface="+mj-ea"/>
            </a:endParaRPr>
          </a:p>
        </p:txBody>
      </p:sp>
    </p:spTree>
    <p:extLst>
      <p:ext uri="{BB962C8B-B14F-4D97-AF65-F5344CB8AC3E}">
        <p14:creationId xmlns:p14="http://schemas.microsoft.com/office/powerpoint/2010/main" val="40672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extLst>
              <p:ext uri="{D42A27DB-BD31-4B8C-83A1-F6EECF244321}">
                <p14:modId xmlns:p14="http://schemas.microsoft.com/office/powerpoint/2010/main" val="222152685"/>
              </p:ext>
            </p:extLst>
          </p:nvPr>
        </p:nvGraphicFramePr>
        <p:xfrm>
          <a:off x="239351" y="836641"/>
          <a:ext cx="11712000" cy="5544770"/>
        </p:xfrm>
        <a:graphic>
          <a:graphicData uri="http://schemas.openxmlformats.org/drawingml/2006/table">
            <a:tbl>
              <a:tblPr firstRow="1" bandRow="1">
                <a:tableStyleId>{2D5ABB26-0587-4C30-8999-92F81FD0307C}</a:tableStyleId>
              </a:tblPr>
              <a:tblGrid>
                <a:gridCol w="5856000">
                  <a:extLst>
                    <a:ext uri="{9D8B030D-6E8A-4147-A177-3AD203B41FA5}">
                      <a16:colId xmlns:a16="http://schemas.microsoft.com/office/drawing/2014/main" val="126209608"/>
                    </a:ext>
                  </a:extLst>
                </a:gridCol>
                <a:gridCol w="5856000">
                  <a:extLst>
                    <a:ext uri="{9D8B030D-6E8A-4147-A177-3AD203B41FA5}">
                      <a16:colId xmlns:a16="http://schemas.microsoft.com/office/drawing/2014/main" val="468553477"/>
                    </a:ext>
                  </a:extLst>
                </a:gridCol>
              </a:tblGrid>
              <a:tr h="545459">
                <a:tc>
                  <a:txBody>
                    <a:bodyPr/>
                    <a:lstStyle/>
                    <a:p>
                      <a:r>
                        <a:rPr kumimoji="1" lang="en-US" altLang="ja-JP" sz="2400" b="1" dirty="0" smtClean="0"/>
                        <a:t>QCD (Quality</a:t>
                      </a:r>
                      <a:r>
                        <a:rPr kumimoji="1" lang="ja-JP" altLang="en-US" sz="2400" b="1" dirty="0" smtClean="0"/>
                        <a:t>・</a:t>
                      </a:r>
                      <a:r>
                        <a:rPr kumimoji="1" lang="en-US" altLang="ja-JP" sz="2400" b="1" dirty="0" smtClean="0"/>
                        <a:t>Cost</a:t>
                      </a:r>
                      <a:r>
                        <a:rPr kumimoji="1" lang="ja-JP" altLang="en-US" sz="2400" b="1" dirty="0" smtClean="0"/>
                        <a:t>・</a:t>
                      </a:r>
                      <a:r>
                        <a:rPr kumimoji="1" lang="en-US" altLang="ja-JP" sz="2400" b="1" dirty="0" smtClean="0"/>
                        <a:t>Delivery)</a:t>
                      </a:r>
                      <a:endParaRPr kumimoji="1" lang="ja-JP" altLang="en-US" sz="2400" b="1" dirty="0"/>
                    </a:p>
                  </a:txBody>
                  <a:tcPr>
                    <a:lnR w="28575" cap="flat" cmpd="sng" algn="ctr">
                      <a:solidFill>
                        <a:schemeClr val="bg1">
                          <a:lumMod val="50000"/>
                        </a:schemeClr>
                      </a:solidFill>
                      <a:prstDash val="solid"/>
                      <a:round/>
                      <a:headEnd type="none" w="med" len="med"/>
                      <a:tailEnd type="none" w="med" len="med"/>
                    </a:lnR>
                  </a:tcPr>
                </a:tc>
                <a:tc>
                  <a:txBody>
                    <a:bodyPr/>
                    <a:lstStyle/>
                    <a:p>
                      <a:r>
                        <a:rPr kumimoji="1" lang="en-US" altLang="ja-JP" sz="2400" b="1" dirty="0" smtClean="0"/>
                        <a:t>Tasks and Results</a:t>
                      </a:r>
                      <a:endParaRPr kumimoji="1" lang="ja-JP" altLang="en-US" sz="2400" b="1" dirty="0"/>
                    </a:p>
                  </a:txBody>
                  <a:tcPr>
                    <a:lnL w="28575"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702041583"/>
                  </a:ext>
                </a:extLst>
              </a:tr>
              <a:tr h="4999311">
                <a:tc>
                  <a:txBody>
                    <a:bodyPr/>
                    <a:lstStyle/>
                    <a:p>
                      <a:r>
                        <a:rPr kumimoji="1" lang="ja-JP" altLang="en-US" dirty="0" smtClean="0"/>
                        <a:t>　</a:t>
                      </a:r>
                      <a:endParaRPr kumimoji="1" lang="ja-JP" altLang="en-US" dirty="0"/>
                    </a:p>
                  </a:txBody>
                  <a:tcPr>
                    <a:lnR w="28575" cap="flat" cmpd="sng" algn="ctr">
                      <a:solidFill>
                        <a:schemeClr val="bg1">
                          <a:lumMod val="50000"/>
                        </a:schemeClr>
                      </a:solidFill>
                      <a:prstDash val="solid"/>
                      <a:round/>
                      <a:headEnd type="none" w="med" len="med"/>
                      <a:tailEnd type="none" w="med" len="med"/>
                    </a:lnR>
                  </a:tcPr>
                </a:tc>
                <a:tc>
                  <a:txBody>
                    <a:bodyPr/>
                    <a:lstStyle/>
                    <a:p>
                      <a:endParaRPr kumimoji="1" lang="ja-JP" altLang="en-US" dirty="0"/>
                    </a:p>
                  </a:txBody>
                  <a:tcPr>
                    <a:lnL w="28575" cap="flat" cmpd="sng" algn="ctr">
                      <a:solidFill>
                        <a:schemeClr val="bg1">
                          <a:lumMod val="50000"/>
                        </a:schemeClr>
                      </a:solidFill>
                      <a:prstDash val="solid"/>
                      <a:round/>
                      <a:headEnd type="none" w="med" len="med"/>
                      <a:tailEnd type="none" w="med" len="med"/>
                    </a:lnL>
                  </a:tcPr>
                </a:tc>
                <a:extLst>
                  <a:ext uri="{0D108BD9-81ED-4DB2-BD59-A6C34878D82A}">
                    <a16:rowId xmlns:a16="http://schemas.microsoft.com/office/drawing/2014/main" val="1128045948"/>
                  </a:ext>
                </a:extLst>
              </a:tr>
            </a:tbl>
          </a:graphicData>
        </a:graphic>
      </p:graphicFrame>
      <p:sp>
        <p:nvSpPr>
          <p:cNvPr id="2" name="タイトル 1"/>
          <p:cNvSpPr>
            <a:spLocks noGrp="1"/>
          </p:cNvSpPr>
          <p:nvPr>
            <p:ph type="title"/>
          </p:nvPr>
        </p:nvSpPr>
        <p:spPr/>
        <p:txBody>
          <a:bodyPr/>
          <a:lstStyle/>
          <a:p>
            <a:r>
              <a:rPr kumimoji="1" lang="en-US" altLang="ja-JP" dirty="0" smtClean="0"/>
              <a:t>Automation changes QCD and Tasks/results.</a:t>
            </a:r>
            <a:endParaRPr kumimoji="1" lang="ja-JP" altLang="en-US" dirty="0"/>
          </a:p>
        </p:txBody>
      </p:sp>
      <p:sp>
        <p:nvSpPr>
          <p:cNvPr id="38" name="テキスト プレースホルダー 7"/>
          <p:cNvSpPr txBox="1">
            <a:spLocks/>
          </p:cNvSpPr>
          <p:nvPr/>
        </p:nvSpPr>
        <p:spPr bwMode="gray">
          <a:xfrm>
            <a:off x="359068" y="1465859"/>
            <a:ext cx="5520902" cy="77451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lgn="l"/>
            <a:r>
              <a:rPr lang="en-US" altLang="ja-JP" sz="1600" b="1" dirty="0" smtClean="0"/>
              <a:t>Manual labor</a:t>
            </a:r>
            <a:r>
              <a:rPr lang="ja-JP" altLang="en-US" sz="1600" b="1" dirty="0" smtClean="0"/>
              <a:t>→ </a:t>
            </a:r>
            <a:r>
              <a:rPr lang="en-US" altLang="ja-JP" sz="1600" b="1" dirty="0" smtClean="0"/>
              <a:t>QCD Reform from Automation.</a:t>
            </a:r>
            <a:endParaRPr lang="ja-JP" altLang="en-US" sz="1600" b="1" dirty="0"/>
          </a:p>
        </p:txBody>
      </p:sp>
      <p:sp>
        <p:nvSpPr>
          <p:cNvPr id="50" name="テキスト プレースホルダー 7"/>
          <p:cNvSpPr txBox="1">
            <a:spLocks/>
          </p:cNvSpPr>
          <p:nvPr/>
        </p:nvSpPr>
        <p:spPr bwMode="gray">
          <a:xfrm>
            <a:off x="6474047" y="1465832"/>
            <a:ext cx="5477303" cy="859725"/>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lgn="l"/>
            <a:r>
              <a:rPr lang="en-US" altLang="ja-JP" sz="1600" b="1" dirty="0" smtClean="0"/>
              <a:t>Tasks and Result changes can be divided in these 4 groups </a:t>
            </a:r>
            <a:r>
              <a:rPr lang="ja-JP" altLang="en-US" sz="1600" b="1" dirty="0" smtClean="0"/>
              <a:t>→ </a:t>
            </a:r>
            <a:r>
              <a:rPr lang="en-US" altLang="ja-JP" sz="1600" b="1" dirty="0" smtClean="0"/>
              <a:t>1.No changes 2.With changes 3.New 4,Deleted</a:t>
            </a:r>
            <a:endParaRPr lang="ja-JP" altLang="en-US" sz="1600" b="1" dirty="0"/>
          </a:p>
        </p:txBody>
      </p:sp>
      <p:sp>
        <p:nvSpPr>
          <p:cNvPr id="51" name="角丸四角形 50"/>
          <p:cNvSpPr/>
          <p:nvPr/>
        </p:nvSpPr>
        <p:spPr bwMode="auto">
          <a:xfrm>
            <a:off x="9821676" y="4886920"/>
            <a:ext cx="719631" cy="504000"/>
          </a:xfrm>
          <a:prstGeom prst="roundRect">
            <a:avLst/>
          </a:prstGeom>
          <a:solidFill>
            <a:schemeClr val="accent2">
              <a:lumMod val="20000"/>
              <a:lumOff val="80000"/>
            </a:schemeClr>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Task</a:t>
            </a:r>
            <a:endParaRPr lang="ja-JP" altLang="en-US" sz="1200" b="1" dirty="0"/>
          </a:p>
        </p:txBody>
      </p:sp>
      <p:sp>
        <p:nvSpPr>
          <p:cNvPr id="52" name="角丸四角形 51"/>
          <p:cNvSpPr/>
          <p:nvPr/>
        </p:nvSpPr>
        <p:spPr bwMode="auto">
          <a:xfrm>
            <a:off x="8627816" y="4870565"/>
            <a:ext cx="719631" cy="504000"/>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Task</a:t>
            </a:r>
            <a:endParaRPr lang="ja-JP" altLang="en-US" sz="1200" b="1" dirty="0"/>
          </a:p>
        </p:txBody>
      </p:sp>
      <p:cxnSp>
        <p:nvCxnSpPr>
          <p:cNvPr id="53" name="直線矢印コネクタ 52"/>
          <p:cNvCxnSpPr/>
          <p:nvPr/>
        </p:nvCxnSpPr>
        <p:spPr bwMode="auto">
          <a:xfrm>
            <a:off x="8216524" y="5138920"/>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8" name="角丸四角形 57"/>
          <p:cNvSpPr/>
          <p:nvPr/>
        </p:nvSpPr>
        <p:spPr bwMode="auto">
          <a:xfrm>
            <a:off x="7489984" y="4875875"/>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Task</a:t>
            </a:r>
            <a:endParaRPr lang="ja-JP" altLang="en-US" sz="1200" b="1" dirty="0"/>
          </a:p>
        </p:txBody>
      </p:sp>
      <p:sp>
        <p:nvSpPr>
          <p:cNvPr id="59" name="角丸四角形 58"/>
          <p:cNvSpPr/>
          <p:nvPr/>
        </p:nvSpPr>
        <p:spPr bwMode="auto">
          <a:xfrm>
            <a:off x="8618252" y="2874638"/>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Task</a:t>
            </a:r>
            <a:endParaRPr lang="ja-JP" altLang="en-US" sz="1200" b="1" dirty="0"/>
          </a:p>
        </p:txBody>
      </p:sp>
      <p:cxnSp>
        <p:nvCxnSpPr>
          <p:cNvPr id="60" name="直線矢印コネクタ 59"/>
          <p:cNvCxnSpPr/>
          <p:nvPr/>
        </p:nvCxnSpPr>
        <p:spPr bwMode="auto">
          <a:xfrm>
            <a:off x="7841205" y="3129634"/>
            <a:ext cx="733200"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1" name="角丸四角形 60"/>
          <p:cNvSpPr/>
          <p:nvPr/>
        </p:nvSpPr>
        <p:spPr bwMode="auto">
          <a:xfrm>
            <a:off x="7470480" y="2877634"/>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Task</a:t>
            </a:r>
            <a:endParaRPr lang="ja-JP" altLang="en-US" sz="1200" b="1" dirty="0"/>
          </a:p>
        </p:txBody>
      </p:sp>
      <p:sp>
        <p:nvSpPr>
          <p:cNvPr id="62" name="角丸四角形 61"/>
          <p:cNvSpPr/>
          <p:nvPr/>
        </p:nvSpPr>
        <p:spPr bwMode="auto">
          <a:xfrm>
            <a:off x="7720155" y="3307752"/>
            <a:ext cx="640389" cy="271943"/>
          </a:xfrm>
          <a:prstGeom prst="round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100" b="1" dirty="0" smtClean="0">
                <a:latin typeface="+mn-ea"/>
              </a:rPr>
              <a:t>Result</a:t>
            </a:r>
            <a:endParaRPr kumimoji="1" lang="ja-JP" altLang="en-US" sz="1100" b="1" dirty="0" smtClean="0">
              <a:latin typeface="+mn-ea"/>
            </a:endParaRPr>
          </a:p>
        </p:txBody>
      </p:sp>
      <p:cxnSp>
        <p:nvCxnSpPr>
          <p:cNvPr id="63" name="直線矢印コネクタ 62"/>
          <p:cNvCxnSpPr/>
          <p:nvPr/>
        </p:nvCxnSpPr>
        <p:spPr bwMode="auto">
          <a:xfrm>
            <a:off x="7568434" y="3435674"/>
            <a:ext cx="0" cy="144020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4" name="直線矢印コネクタ 63"/>
          <p:cNvCxnSpPr/>
          <p:nvPr/>
        </p:nvCxnSpPr>
        <p:spPr bwMode="auto">
          <a:xfrm>
            <a:off x="8785737" y="3416570"/>
            <a:ext cx="0" cy="1437886"/>
          </a:xfrm>
          <a:prstGeom prst="straightConnector1">
            <a:avLst/>
          </a:prstGeom>
          <a:solidFill>
            <a:schemeClr val="bg1"/>
          </a:solidFill>
          <a:ln w="12700" cap="flat" cmpd="sng" algn="ctr">
            <a:solidFill>
              <a:schemeClr val="accent3">
                <a:lumMod val="90000"/>
                <a:lumOff val="10000"/>
              </a:schemeClr>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5" name="角丸四角形 64"/>
          <p:cNvSpPr/>
          <p:nvPr/>
        </p:nvSpPr>
        <p:spPr bwMode="auto">
          <a:xfrm>
            <a:off x="7720155" y="5311021"/>
            <a:ext cx="640389" cy="271943"/>
          </a:xfrm>
          <a:prstGeom prst="round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100" b="1" dirty="0" smtClean="0">
                <a:latin typeface="+mn-ea"/>
              </a:rPr>
              <a:t>Result</a:t>
            </a:r>
            <a:endParaRPr kumimoji="1" lang="ja-JP" altLang="en-US" sz="1100" b="1" dirty="0" smtClean="0">
              <a:latin typeface="+mn-ea"/>
            </a:endParaRPr>
          </a:p>
        </p:txBody>
      </p:sp>
      <p:sp>
        <p:nvSpPr>
          <p:cNvPr id="66" name="角丸四角形 65"/>
          <p:cNvSpPr/>
          <p:nvPr/>
        </p:nvSpPr>
        <p:spPr bwMode="auto">
          <a:xfrm>
            <a:off x="10185039" y="5322066"/>
            <a:ext cx="640389" cy="271943"/>
          </a:xfrm>
          <a:prstGeom prst="roundRect">
            <a:avLst/>
          </a:prstGeom>
          <a:solidFill>
            <a:schemeClr val="accent2">
              <a:lumMod val="20000"/>
              <a:lumOff val="80000"/>
            </a:schemeClr>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100" b="1" dirty="0" smtClean="0">
                <a:latin typeface="+mn-ea"/>
              </a:rPr>
              <a:t>Result</a:t>
            </a:r>
            <a:endParaRPr kumimoji="1" lang="ja-JP" altLang="en-US" sz="1100" b="1" dirty="0" smtClean="0">
              <a:latin typeface="+mn-ea"/>
            </a:endParaRPr>
          </a:p>
        </p:txBody>
      </p:sp>
      <p:sp>
        <p:nvSpPr>
          <p:cNvPr id="67" name="角丸四角形 66"/>
          <p:cNvSpPr/>
          <p:nvPr/>
        </p:nvSpPr>
        <p:spPr bwMode="auto">
          <a:xfrm>
            <a:off x="8865448" y="5298264"/>
            <a:ext cx="640389" cy="271943"/>
          </a:xfrm>
          <a:prstGeom prst="roundRect">
            <a:avLst/>
          </a:prstGeom>
          <a:solidFill>
            <a:schemeClr val="accent3">
              <a:lumMod val="10000"/>
              <a:lumOff val="90000"/>
            </a:schemeClr>
          </a:solidFill>
          <a:ln w="12700">
            <a:solidFill>
              <a:schemeClr val="accent3">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100" b="1" dirty="0" smtClean="0">
                <a:latin typeface="+mn-ea"/>
              </a:rPr>
              <a:t>Result</a:t>
            </a:r>
            <a:endParaRPr kumimoji="1" lang="ja-JP" altLang="en-US" sz="1100" b="1" dirty="0" smtClean="0">
              <a:latin typeface="+mn-ea"/>
            </a:endParaRPr>
          </a:p>
        </p:txBody>
      </p:sp>
      <p:sp>
        <p:nvSpPr>
          <p:cNvPr id="68" name="角丸四角形 67"/>
          <p:cNvSpPr/>
          <p:nvPr/>
        </p:nvSpPr>
        <p:spPr bwMode="auto">
          <a:xfrm>
            <a:off x="8855415" y="3299340"/>
            <a:ext cx="722432" cy="271943"/>
          </a:xfrm>
          <a:prstGeom prst="round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100" b="1" dirty="0" smtClean="0">
                <a:latin typeface="+mn-ea"/>
              </a:rPr>
              <a:t>Result</a:t>
            </a:r>
            <a:endParaRPr kumimoji="1" lang="ja-JP" altLang="en-US" sz="1100" b="1" dirty="0" smtClean="0">
              <a:latin typeface="+mn-ea"/>
            </a:endParaRPr>
          </a:p>
        </p:txBody>
      </p:sp>
      <p:cxnSp>
        <p:nvCxnSpPr>
          <p:cNvPr id="69" name="直線矢印コネクタ 68"/>
          <p:cNvCxnSpPr/>
          <p:nvPr/>
        </p:nvCxnSpPr>
        <p:spPr bwMode="auto">
          <a:xfrm>
            <a:off x="10541776" y="5137580"/>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0" name="直線矢印コネクタ 69"/>
          <p:cNvCxnSpPr/>
          <p:nvPr/>
        </p:nvCxnSpPr>
        <p:spPr bwMode="auto">
          <a:xfrm flipV="1">
            <a:off x="9398906" y="3124005"/>
            <a:ext cx="1467835" cy="1"/>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1" name="直線矢印コネクタ 70"/>
          <p:cNvCxnSpPr/>
          <p:nvPr/>
        </p:nvCxnSpPr>
        <p:spPr bwMode="auto">
          <a:xfrm>
            <a:off x="11710093" y="3126638"/>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2" name="角丸四角形 71"/>
          <p:cNvSpPr/>
          <p:nvPr/>
        </p:nvSpPr>
        <p:spPr bwMode="auto">
          <a:xfrm>
            <a:off x="10950647" y="4873561"/>
            <a:ext cx="719631" cy="504000"/>
          </a:xfrm>
          <a:prstGeom prst="roundRect">
            <a:avLst/>
          </a:prstGeom>
          <a:solidFill>
            <a:schemeClr val="bg1">
              <a:lumMod val="95000"/>
            </a:schemeClr>
          </a:solidFill>
          <a:ln w="25400" cap="flat" cmpd="sng" algn="ctr">
            <a:solidFill>
              <a:schemeClr val="bg1">
                <a:lumMod val="6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chemeClr val="bg1">
                    <a:lumMod val="65000"/>
                  </a:schemeClr>
                </a:solidFill>
              </a:rPr>
              <a:t>Task</a:t>
            </a:r>
            <a:endParaRPr lang="ja-JP" altLang="en-US" sz="1200" b="1" dirty="0">
              <a:solidFill>
                <a:schemeClr val="bg1">
                  <a:lumMod val="65000"/>
                </a:schemeClr>
              </a:solidFill>
            </a:endParaRPr>
          </a:p>
        </p:txBody>
      </p:sp>
      <p:sp>
        <p:nvSpPr>
          <p:cNvPr id="73" name="角丸四角形 72"/>
          <p:cNvSpPr/>
          <p:nvPr/>
        </p:nvSpPr>
        <p:spPr bwMode="auto">
          <a:xfrm>
            <a:off x="11188279" y="5301260"/>
            <a:ext cx="640389" cy="271943"/>
          </a:xfrm>
          <a:prstGeom prst="roundRect">
            <a:avLst/>
          </a:prstGeom>
          <a:solidFill>
            <a:schemeClr val="bg1">
              <a:lumMod val="95000"/>
            </a:schemeClr>
          </a:solidFill>
          <a:ln w="12700">
            <a:solidFill>
              <a:schemeClr val="bg1">
                <a:lumMod val="6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100" b="1" dirty="0" smtClean="0">
                <a:solidFill>
                  <a:schemeClr val="bg1">
                    <a:lumMod val="65000"/>
                  </a:schemeClr>
                </a:solidFill>
                <a:latin typeface="+mn-ea"/>
              </a:rPr>
              <a:t>Result</a:t>
            </a:r>
            <a:endParaRPr kumimoji="1" lang="ja-JP" altLang="en-US" sz="1100" b="1" dirty="0" smtClean="0">
              <a:solidFill>
                <a:schemeClr val="bg1">
                  <a:lumMod val="65000"/>
                </a:schemeClr>
              </a:solidFill>
              <a:latin typeface="+mn-ea"/>
            </a:endParaRPr>
          </a:p>
        </p:txBody>
      </p:sp>
      <p:cxnSp>
        <p:nvCxnSpPr>
          <p:cNvPr id="74" name="直線矢印コネクタ 73"/>
          <p:cNvCxnSpPr/>
          <p:nvPr/>
        </p:nvCxnSpPr>
        <p:spPr bwMode="auto">
          <a:xfrm>
            <a:off x="9398906" y="5122565"/>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5" name="直線矢印コネクタ 74"/>
          <p:cNvCxnSpPr/>
          <p:nvPr/>
        </p:nvCxnSpPr>
        <p:spPr bwMode="auto">
          <a:xfrm>
            <a:off x="11745014" y="5124221"/>
            <a:ext cx="357881"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6" name="角丸四角形 75"/>
          <p:cNvSpPr/>
          <p:nvPr/>
        </p:nvSpPr>
        <p:spPr bwMode="auto">
          <a:xfrm>
            <a:off x="10929439" y="2875001"/>
            <a:ext cx="719631" cy="504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Task</a:t>
            </a:r>
            <a:endParaRPr lang="ja-JP" altLang="en-US" sz="1200" b="1" dirty="0"/>
          </a:p>
        </p:txBody>
      </p:sp>
      <p:sp>
        <p:nvSpPr>
          <p:cNvPr id="77" name="角丸四角形 76"/>
          <p:cNvSpPr/>
          <p:nvPr/>
        </p:nvSpPr>
        <p:spPr bwMode="auto">
          <a:xfrm>
            <a:off x="11166602" y="3299703"/>
            <a:ext cx="722432" cy="271943"/>
          </a:xfrm>
          <a:prstGeom prst="roundRec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100" b="1" dirty="0" smtClean="0">
                <a:latin typeface="+mn-ea"/>
              </a:rPr>
              <a:t>Result</a:t>
            </a:r>
            <a:endParaRPr kumimoji="1" lang="ja-JP" altLang="en-US" sz="1100" b="1" dirty="0" smtClean="0">
              <a:latin typeface="+mn-ea"/>
            </a:endParaRPr>
          </a:p>
        </p:txBody>
      </p:sp>
      <p:cxnSp>
        <p:nvCxnSpPr>
          <p:cNvPr id="78" name="直線矢印コネクタ 77"/>
          <p:cNvCxnSpPr/>
          <p:nvPr/>
        </p:nvCxnSpPr>
        <p:spPr bwMode="auto">
          <a:xfrm>
            <a:off x="11064690" y="3435674"/>
            <a:ext cx="0" cy="1437886"/>
          </a:xfrm>
          <a:prstGeom prst="straightConnector1">
            <a:avLst/>
          </a:prstGeom>
          <a:solidFill>
            <a:schemeClr val="bg1"/>
          </a:solidFill>
          <a:ln w="12700" cap="flat" cmpd="sng" algn="ctr">
            <a:solidFill>
              <a:schemeClr val="bg1">
                <a:lumMod val="50000"/>
              </a:schemeClr>
            </a:solidFill>
            <a:prstDash val="dash"/>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9" name="テキスト ボックス 78"/>
          <p:cNvSpPr txBox="1"/>
          <p:nvPr/>
        </p:nvSpPr>
        <p:spPr>
          <a:xfrm>
            <a:off x="6093390" y="3042630"/>
            <a:ext cx="1618007" cy="646331"/>
          </a:xfrm>
          <a:prstGeom prst="rect">
            <a:avLst/>
          </a:prstGeom>
          <a:noFill/>
        </p:spPr>
        <p:txBody>
          <a:bodyPr wrap="none" rtlCol="0">
            <a:spAutoFit/>
          </a:bodyPr>
          <a:lstStyle/>
          <a:p>
            <a:r>
              <a:rPr kumimoji="1" lang="en-US" altLang="ja-JP" b="1" dirty="0" smtClean="0"/>
              <a:t>Before </a:t>
            </a:r>
            <a:br>
              <a:rPr kumimoji="1" lang="en-US" altLang="ja-JP" b="1" dirty="0" smtClean="0"/>
            </a:br>
            <a:r>
              <a:rPr kumimoji="1" lang="en-US" altLang="ja-JP" b="1" dirty="0" smtClean="0"/>
              <a:t>Automation</a:t>
            </a:r>
            <a:endParaRPr kumimoji="1" lang="ja-JP" altLang="en-US" b="1" dirty="0"/>
          </a:p>
        </p:txBody>
      </p:sp>
      <p:sp>
        <p:nvSpPr>
          <p:cNvPr id="80" name="テキスト ボックス 79"/>
          <p:cNvSpPr txBox="1"/>
          <p:nvPr/>
        </p:nvSpPr>
        <p:spPr>
          <a:xfrm>
            <a:off x="6069347" y="5053476"/>
            <a:ext cx="1694951" cy="646331"/>
          </a:xfrm>
          <a:prstGeom prst="rect">
            <a:avLst/>
          </a:prstGeom>
          <a:noFill/>
        </p:spPr>
        <p:txBody>
          <a:bodyPr wrap="none" rtlCol="0">
            <a:spAutoFit/>
          </a:bodyPr>
          <a:lstStyle/>
          <a:p>
            <a:r>
              <a:rPr kumimoji="1" lang="en-US" altLang="ja-JP" b="1" dirty="0" smtClean="0"/>
              <a:t>After</a:t>
            </a:r>
            <a:br>
              <a:rPr kumimoji="1" lang="en-US" altLang="ja-JP" b="1" dirty="0" smtClean="0"/>
            </a:br>
            <a:r>
              <a:rPr kumimoji="1" lang="en-US" altLang="ja-JP" b="1" dirty="0" smtClean="0"/>
              <a:t> Automation</a:t>
            </a:r>
            <a:endParaRPr kumimoji="1" lang="ja-JP" altLang="en-US" b="1" dirty="0"/>
          </a:p>
        </p:txBody>
      </p:sp>
      <p:sp>
        <p:nvSpPr>
          <p:cNvPr id="81" name="テキスト ボックス 80"/>
          <p:cNvSpPr txBox="1"/>
          <p:nvPr/>
        </p:nvSpPr>
        <p:spPr>
          <a:xfrm>
            <a:off x="7553280" y="4548022"/>
            <a:ext cx="1287532" cy="276999"/>
          </a:xfrm>
          <a:prstGeom prst="rect">
            <a:avLst/>
          </a:prstGeom>
          <a:noFill/>
        </p:spPr>
        <p:txBody>
          <a:bodyPr wrap="none" rtlCol="0">
            <a:spAutoFit/>
          </a:bodyPr>
          <a:lstStyle/>
          <a:p>
            <a:r>
              <a:rPr kumimoji="1" lang="ja-JP" altLang="en-US" sz="1200" b="1" dirty="0" smtClean="0">
                <a:solidFill>
                  <a:srgbClr val="FF0000"/>
                </a:solidFill>
              </a:rPr>
              <a:t>①</a:t>
            </a:r>
            <a:r>
              <a:rPr lang="en-US" altLang="ja-JP" sz="1200" b="1" dirty="0" smtClean="0">
                <a:solidFill>
                  <a:srgbClr val="FF0000"/>
                </a:solidFill>
              </a:rPr>
              <a:t>No changes</a:t>
            </a:r>
            <a:endParaRPr kumimoji="1" lang="ja-JP" altLang="en-US" sz="1200" b="1" dirty="0">
              <a:solidFill>
                <a:srgbClr val="FF0000"/>
              </a:solidFill>
            </a:endParaRPr>
          </a:p>
        </p:txBody>
      </p:sp>
      <p:sp>
        <p:nvSpPr>
          <p:cNvPr id="82" name="テキスト ボックス 81"/>
          <p:cNvSpPr txBox="1"/>
          <p:nvPr/>
        </p:nvSpPr>
        <p:spPr>
          <a:xfrm>
            <a:off x="9790594" y="4545331"/>
            <a:ext cx="697627" cy="276999"/>
          </a:xfrm>
          <a:prstGeom prst="rect">
            <a:avLst/>
          </a:prstGeom>
          <a:noFill/>
        </p:spPr>
        <p:txBody>
          <a:bodyPr wrap="none" rtlCol="0">
            <a:spAutoFit/>
          </a:bodyPr>
          <a:lstStyle/>
          <a:p>
            <a:r>
              <a:rPr kumimoji="1" lang="ja-JP" altLang="en-US" sz="1200" b="1" dirty="0" smtClean="0">
                <a:solidFill>
                  <a:srgbClr val="FF0000"/>
                </a:solidFill>
              </a:rPr>
              <a:t>③</a:t>
            </a:r>
            <a:r>
              <a:rPr lang="en-US" altLang="ja-JP" sz="1200" b="1" dirty="0" smtClean="0">
                <a:solidFill>
                  <a:srgbClr val="FF0000"/>
                </a:solidFill>
              </a:rPr>
              <a:t>New</a:t>
            </a:r>
            <a:endParaRPr kumimoji="1" lang="ja-JP" altLang="en-US" sz="1200" b="1" dirty="0">
              <a:solidFill>
                <a:srgbClr val="FF0000"/>
              </a:solidFill>
            </a:endParaRPr>
          </a:p>
        </p:txBody>
      </p:sp>
      <p:sp>
        <p:nvSpPr>
          <p:cNvPr id="83" name="テキスト ボックス 82"/>
          <p:cNvSpPr txBox="1"/>
          <p:nvPr/>
        </p:nvSpPr>
        <p:spPr>
          <a:xfrm>
            <a:off x="8534446" y="5607405"/>
            <a:ext cx="1441420" cy="276999"/>
          </a:xfrm>
          <a:prstGeom prst="rect">
            <a:avLst/>
          </a:prstGeom>
          <a:noFill/>
        </p:spPr>
        <p:txBody>
          <a:bodyPr wrap="none" rtlCol="0">
            <a:spAutoFit/>
          </a:bodyPr>
          <a:lstStyle/>
          <a:p>
            <a:r>
              <a:rPr kumimoji="1" lang="ja-JP" altLang="en-US" sz="1200" b="1" dirty="0" smtClean="0">
                <a:solidFill>
                  <a:srgbClr val="FF0000"/>
                </a:solidFill>
              </a:rPr>
              <a:t>②</a:t>
            </a:r>
            <a:r>
              <a:rPr lang="en-US" altLang="ja-JP" sz="1200" b="1" dirty="0" smtClean="0">
                <a:solidFill>
                  <a:srgbClr val="FF0000"/>
                </a:solidFill>
              </a:rPr>
              <a:t>With changes</a:t>
            </a:r>
            <a:endParaRPr kumimoji="1" lang="ja-JP" altLang="en-US" sz="1200" b="1" dirty="0">
              <a:solidFill>
                <a:srgbClr val="FF0000"/>
              </a:solidFill>
            </a:endParaRPr>
          </a:p>
        </p:txBody>
      </p:sp>
      <p:sp>
        <p:nvSpPr>
          <p:cNvPr id="84" name="テキスト ボックス 83"/>
          <p:cNvSpPr txBox="1"/>
          <p:nvPr/>
        </p:nvSpPr>
        <p:spPr>
          <a:xfrm>
            <a:off x="10960805" y="5614317"/>
            <a:ext cx="963149" cy="276999"/>
          </a:xfrm>
          <a:prstGeom prst="rect">
            <a:avLst/>
          </a:prstGeom>
          <a:noFill/>
        </p:spPr>
        <p:txBody>
          <a:bodyPr wrap="none" rtlCol="0">
            <a:spAutoFit/>
          </a:bodyPr>
          <a:lstStyle/>
          <a:p>
            <a:r>
              <a:rPr kumimoji="1" lang="ja-JP" altLang="en-US" sz="1200" b="1" dirty="0" smtClean="0">
                <a:solidFill>
                  <a:srgbClr val="FF0000"/>
                </a:solidFill>
              </a:rPr>
              <a:t>④</a:t>
            </a:r>
            <a:r>
              <a:rPr lang="en-US" altLang="ja-JP" sz="1200" b="1" dirty="0" smtClean="0">
                <a:solidFill>
                  <a:srgbClr val="FF0000"/>
                </a:solidFill>
              </a:rPr>
              <a:t>Deleted</a:t>
            </a:r>
            <a:endParaRPr kumimoji="1" lang="ja-JP" altLang="en-US" sz="1200" b="1" dirty="0">
              <a:solidFill>
                <a:srgbClr val="FF0000"/>
              </a:solidFill>
            </a:endParaRPr>
          </a:p>
        </p:txBody>
      </p:sp>
      <p:pic>
        <p:nvPicPr>
          <p:cNvPr id="4" name="図 3"/>
          <p:cNvPicPr>
            <a:picLocks noChangeAspect="1"/>
          </p:cNvPicPr>
          <p:nvPr/>
        </p:nvPicPr>
        <p:blipFill>
          <a:blip r:embed="rId3"/>
          <a:stretch>
            <a:fillRect/>
          </a:stretch>
        </p:blipFill>
        <p:spPr>
          <a:xfrm>
            <a:off x="201943" y="2508332"/>
            <a:ext cx="5810250" cy="3962400"/>
          </a:xfrm>
          <a:prstGeom prst="rect">
            <a:avLst/>
          </a:prstGeom>
        </p:spPr>
      </p:pic>
      <p:sp>
        <p:nvSpPr>
          <p:cNvPr id="5" name="テキスト ボックス 4"/>
          <p:cNvSpPr txBox="1"/>
          <p:nvPr/>
        </p:nvSpPr>
        <p:spPr>
          <a:xfrm>
            <a:off x="226643" y="5454805"/>
            <a:ext cx="1138902" cy="461665"/>
          </a:xfrm>
          <a:prstGeom prst="rect">
            <a:avLst/>
          </a:prstGeom>
          <a:noFill/>
        </p:spPr>
        <p:txBody>
          <a:bodyPr wrap="none" rtlCol="0">
            <a:spAutoFit/>
          </a:bodyPr>
          <a:lstStyle/>
          <a:p>
            <a:r>
              <a:rPr lang="en-US" altLang="ja-JP" sz="1200" b="1" dirty="0" smtClean="0">
                <a:solidFill>
                  <a:srgbClr val="FF0000"/>
                </a:solidFill>
              </a:rPr>
              <a:t>Automation</a:t>
            </a:r>
            <a:br>
              <a:rPr lang="en-US" altLang="ja-JP" sz="1200" b="1" dirty="0" smtClean="0">
                <a:solidFill>
                  <a:srgbClr val="FF0000"/>
                </a:solidFill>
              </a:rPr>
            </a:br>
            <a:r>
              <a:rPr lang="en-US" altLang="ja-JP" sz="1200" b="1" dirty="0" smtClean="0">
                <a:solidFill>
                  <a:srgbClr val="FF0000"/>
                </a:solidFill>
              </a:rPr>
              <a:t>Preparation</a:t>
            </a:r>
            <a:endParaRPr kumimoji="1" lang="ja-JP" altLang="en-US" sz="1200" b="1" dirty="0">
              <a:solidFill>
                <a:srgbClr val="FF0000"/>
              </a:solidFill>
            </a:endParaRPr>
          </a:p>
        </p:txBody>
      </p:sp>
      <p:sp>
        <p:nvSpPr>
          <p:cNvPr id="6" name="テキスト ボックス 5"/>
          <p:cNvSpPr txBox="1"/>
          <p:nvPr/>
        </p:nvSpPr>
        <p:spPr>
          <a:xfrm>
            <a:off x="1988409" y="4394981"/>
            <a:ext cx="1311578" cy="438582"/>
          </a:xfrm>
          <a:prstGeom prst="rect">
            <a:avLst/>
          </a:prstGeom>
          <a:noFill/>
        </p:spPr>
        <p:txBody>
          <a:bodyPr wrap="none" rtlCol="0">
            <a:spAutoFit/>
          </a:bodyPr>
          <a:lstStyle/>
          <a:p>
            <a:pPr algn="ctr"/>
            <a:r>
              <a:rPr kumimoji="1" lang="en-US" altLang="ja-JP" sz="1200" b="1" dirty="0" smtClean="0">
                <a:solidFill>
                  <a:srgbClr val="FF0000"/>
                </a:solidFill>
              </a:rPr>
              <a:t>Automated</a:t>
            </a:r>
            <a:br>
              <a:rPr kumimoji="1" lang="en-US" altLang="ja-JP" sz="1200" b="1" dirty="0" smtClean="0">
                <a:solidFill>
                  <a:srgbClr val="FF0000"/>
                </a:solidFill>
              </a:rPr>
            </a:br>
            <a:r>
              <a:rPr kumimoji="1" lang="en-US" altLang="ja-JP" sz="1050" b="1" dirty="0" smtClean="0">
                <a:solidFill>
                  <a:srgbClr val="FF0000"/>
                </a:solidFill>
              </a:rPr>
              <a:t>(one operation)</a:t>
            </a:r>
            <a:endParaRPr kumimoji="1" lang="ja-JP" altLang="en-US" sz="1050" b="1" dirty="0">
              <a:solidFill>
                <a:srgbClr val="FF0000"/>
              </a:solidFill>
            </a:endParaRPr>
          </a:p>
        </p:txBody>
      </p:sp>
      <p:sp>
        <p:nvSpPr>
          <p:cNvPr id="7" name="テキスト ボックス 6"/>
          <p:cNvSpPr txBox="1"/>
          <p:nvPr/>
        </p:nvSpPr>
        <p:spPr>
          <a:xfrm>
            <a:off x="2761604" y="5604726"/>
            <a:ext cx="1362874" cy="446276"/>
          </a:xfrm>
          <a:prstGeom prst="rect">
            <a:avLst/>
          </a:prstGeom>
          <a:noFill/>
        </p:spPr>
        <p:txBody>
          <a:bodyPr wrap="none" rtlCol="0">
            <a:spAutoFit/>
          </a:bodyPr>
          <a:lstStyle/>
          <a:p>
            <a:pPr algn="ctr"/>
            <a:r>
              <a:rPr kumimoji="1" lang="en-US" altLang="ja-JP" sz="1200" b="1" dirty="0" smtClean="0">
                <a:solidFill>
                  <a:schemeClr val="bg1">
                    <a:lumMod val="50000"/>
                  </a:schemeClr>
                </a:solidFill>
              </a:rPr>
              <a:t>Manually</a:t>
            </a:r>
            <a:br>
              <a:rPr kumimoji="1" lang="en-US" altLang="ja-JP" sz="1200" b="1" dirty="0" smtClean="0">
                <a:solidFill>
                  <a:schemeClr val="bg1">
                    <a:lumMod val="50000"/>
                  </a:schemeClr>
                </a:solidFill>
              </a:rPr>
            </a:br>
            <a:r>
              <a:rPr kumimoji="1" lang="en-US" altLang="ja-JP" sz="1050" b="1" dirty="0" smtClean="0">
                <a:solidFill>
                  <a:schemeClr val="bg1">
                    <a:lumMod val="50000"/>
                  </a:schemeClr>
                </a:solidFill>
              </a:rPr>
              <a:t>(one operation)</a:t>
            </a:r>
            <a:endParaRPr kumimoji="1" lang="ja-JP" altLang="en-US" sz="1200" b="1" dirty="0">
              <a:solidFill>
                <a:schemeClr val="bg1">
                  <a:lumMod val="50000"/>
                </a:schemeClr>
              </a:solidFill>
            </a:endParaRPr>
          </a:p>
        </p:txBody>
      </p:sp>
      <p:sp>
        <p:nvSpPr>
          <p:cNvPr id="8" name="テキスト ボックス 7"/>
          <p:cNvSpPr txBox="1"/>
          <p:nvPr/>
        </p:nvSpPr>
        <p:spPr>
          <a:xfrm>
            <a:off x="1028248" y="6146061"/>
            <a:ext cx="982961" cy="246221"/>
          </a:xfrm>
          <a:prstGeom prst="rect">
            <a:avLst/>
          </a:prstGeom>
          <a:noFill/>
        </p:spPr>
        <p:txBody>
          <a:bodyPr wrap="none" rtlCol="0">
            <a:spAutoFit/>
          </a:bodyPr>
          <a:lstStyle/>
          <a:p>
            <a:r>
              <a:rPr kumimoji="1" lang="en-US" altLang="ja-JP" sz="1000" b="1" dirty="0" smtClean="0">
                <a:solidFill>
                  <a:srgbClr val="2E517E"/>
                </a:solidFill>
              </a:rPr>
              <a:t>Preparation</a:t>
            </a:r>
            <a:endParaRPr kumimoji="1" lang="ja-JP" altLang="en-US" sz="1000" b="1" dirty="0">
              <a:solidFill>
                <a:srgbClr val="2E517E"/>
              </a:solidFill>
            </a:endParaRPr>
          </a:p>
        </p:txBody>
      </p:sp>
      <p:sp>
        <p:nvSpPr>
          <p:cNvPr id="42" name="テキスト ボックス 41"/>
          <p:cNvSpPr txBox="1"/>
          <p:nvPr/>
        </p:nvSpPr>
        <p:spPr>
          <a:xfrm>
            <a:off x="2256344" y="6146061"/>
            <a:ext cx="702436" cy="246221"/>
          </a:xfrm>
          <a:prstGeom prst="rect">
            <a:avLst/>
          </a:prstGeom>
          <a:noFill/>
        </p:spPr>
        <p:txBody>
          <a:bodyPr wrap="none" rtlCol="0">
            <a:spAutoFit/>
          </a:bodyPr>
          <a:lstStyle/>
          <a:p>
            <a:r>
              <a:rPr kumimoji="1" lang="en-US" altLang="ja-JP" sz="1000" b="1" dirty="0" smtClean="0">
                <a:solidFill>
                  <a:srgbClr val="2E517E"/>
                </a:solidFill>
              </a:rPr>
              <a:t>1</a:t>
            </a:r>
            <a:r>
              <a:rPr kumimoji="1" lang="en-US" altLang="ja-JP" sz="1000" b="1" baseline="30000" dirty="0" smtClean="0">
                <a:solidFill>
                  <a:srgbClr val="2E517E"/>
                </a:solidFill>
              </a:rPr>
              <a:t>st</a:t>
            </a:r>
            <a:r>
              <a:rPr kumimoji="1" lang="en-US" altLang="ja-JP" sz="1000" b="1" dirty="0" smtClean="0">
                <a:solidFill>
                  <a:srgbClr val="2E517E"/>
                </a:solidFill>
              </a:rPr>
              <a:t> time</a:t>
            </a:r>
            <a:endParaRPr kumimoji="1" lang="ja-JP" altLang="en-US" sz="1000" b="1" dirty="0">
              <a:solidFill>
                <a:srgbClr val="2E517E"/>
              </a:solidFill>
            </a:endParaRPr>
          </a:p>
        </p:txBody>
      </p:sp>
      <p:sp>
        <p:nvSpPr>
          <p:cNvPr id="43" name="テキスト ボックス 42"/>
          <p:cNvSpPr txBox="1"/>
          <p:nvPr/>
        </p:nvSpPr>
        <p:spPr>
          <a:xfrm>
            <a:off x="3257570" y="6146061"/>
            <a:ext cx="732893" cy="246221"/>
          </a:xfrm>
          <a:prstGeom prst="rect">
            <a:avLst/>
          </a:prstGeom>
          <a:noFill/>
        </p:spPr>
        <p:txBody>
          <a:bodyPr wrap="none" rtlCol="0">
            <a:spAutoFit/>
          </a:bodyPr>
          <a:lstStyle/>
          <a:p>
            <a:r>
              <a:rPr lang="en-US" altLang="ja-JP" sz="1000" b="1" dirty="0" smtClean="0">
                <a:solidFill>
                  <a:srgbClr val="2E517E"/>
                </a:solidFill>
              </a:rPr>
              <a:t>2</a:t>
            </a:r>
            <a:r>
              <a:rPr lang="en-US" altLang="ja-JP" sz="1000" b="1" baseline="30000" dirty="0" smtClean="0">
                <a:solidFill>
                  <a:srgbClr val="2E517E"/>
                </a:solidFill>
              </a:rPr>
              <a:t>nd</a:t>
            </a:r>
            <a:r>
              <a:rPr kumimoji="1" lang="en-US" altLang="ja-JP" sz="1000" b="1" dirty="0" smtClean="0">
                <a:solidFill>
                  <a:srgbClr val="2E517E"/>
                </a:solidFill>
              </a:rPr>
              <a:t> time</a:t>
            </a:r>
            <a:endParaRPr kumimoji="1" lang="ja-JP" altLang="en-US" sz="1000" b="1" dirty="0">
              <a:solidFill>
                <a:srgbClr val="2E517E"/>
              </a:solidFill>
            </a:endParaRPr>
          </a:p>
        </p:txBody>
      </p:sp>
      <p:sp>
        <p:nvSpPr>
          <p:cNvPr id="44" name="テキスト ボックス 43"/>
          <p:cNvSpPr txBox="1"/>
          <p:nvPr/>
        </p:nvSpPr>
        <p:spPr>
          <a:xfrm>
            <a:off x="4278352" y="6135190"/>
            <a:ext cx="715260" cy="246221"/>
          </a:xfrm>
          <a:prstGeom prst="rect">
            <a:avLst/>
          </a:prstGeom>
          <a:noFill/>
        </p:spPr>
        <p:txBody>
          <a:bodyPr wrap="none" rtlCol="0">
            <a:spAutoFit/>
          </a:bodyPr>
          <a:lstStyle/>
          <a:p>
            <a:r>
              <a:rPr kumimoji="1" lang="en-US" altLang="ja-JP" sz="1000" b="1" dirty="0" smtClean="0">
                <a:solidFill>
                  <a:srgbClr val="2E517E"/>
                </a:solidFill>
              </a:rPr>
              <a:t>3</a:t>
            </a:r>
            <a:r>
              <a:rPr kumimoji="1" lang="en-US" altLang="ja-JP" sz="1000" b="1" baseline="30000" dirty="0" smtClean="0">
                <a:solidFill>
                  <a:srgbClr val="2E517E"/>
                </a:solidFill>
              </a:rPr>
              <a:t>rd</a:t>
            </a:r>
            <a:r>
              <a:rPr kumimoji="1" lang="en-US" altLang="ja-JP" sz="1000" b="1" dirty="0" smtClean="0">
                <a:solidFill>
                  <a:srgbClr val="2E517E"/>
                </a:solidFill>
              </a:rPr>
              <a:t> time</a:t>
            </a:r>
          </a:p>
        </p:txBody>
      </p:sp>
      <p:sp>
        <p:nvSpPr>
          <p:cNvPr id="45" name="テキスト ボックス 44"/>
          <p:cNvSpPr txBox="1"/>
          <p:nvPr/>
        </p:nvSpPr>
        <p:spPr>
          <a:xfrm>
            <a:off x="5181932" y="6135189"/>
            <a:ext cx="713657" cy="246221"/>
          </a:xfrm>
          <a:prstGeom prst="rect">
            <a:avLst/>
          </a:prstGeom>
          <a:noFill/>
        </p:spPr>
        <p:txBody>
          <a:bodyPr wrap="none" rtlCol="0">
            <a:spAutoFit/>
          </a:bodyPr>
          <a:lstStyle/>
          <a:p>
            <a:r>
              <a:rPr kumimoji="1" lang="en-US" altLang="ja-JP" sz="1000" b="1" dirty="0" smtClean="0">
                <a:solidFill>
                  <a:srgbClr val="2E517E"/>
                </a:solidFill>
              </a:rPr>
              <a:t>4</a:t>
            </a:r>
            <a:r>
              <a:rPr kumimoji="1" lang="en-US" altLang="ja-JP" sz="1000" b="1" baseline="30000" dirty="0" smtClean="0">
                <a:solidFill>
                  <a:srgbClr val="2E517E"/>
                </a:solidFill>
              </a:rPr>
              <a:t>th</a:t>
            </a:r>
            <a:r>
              <a:rPr kumimoji="1" lang="en-US" altLang="ja-JP" sz="1000" b="1" dirty="0" smtClean="0">
                <a:solidFill>
                  <a:srgbClr val="2E517E"/>
                </a:solidFill>
              </a:rPr>
              <a:t> time</a:t>
            </a:r>
          </a:p>
        </p:txBody>
      </p:sp>
    </p:spTree>
    <p:extLst>
      <p:ext uri="{BB962C8B-B14F-4D97-AF65-F5344CB8AC3E}">
        <p14:creationId xmlns:p14="http://schemas.microsoft.com/office/powerpoint/2010/main" val="2999380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752412"/>
            <a:ext cx="11712000" cy="1759900"/>
          </a:xfrm>
        </p:spPr>
        <p:txBody>
          <a:bodyPr/>
          <a:lstStyle/>
          <a:p>
            <a:r>
              <a:rPr lang="en-US" altLang="ja-JP" dirty="0" smtClean="0"/>
              <a:t>Automation Preparation</a:t>
            </a:r>
            <a:br>
              <a:rPr lang="en-US" altLang="ja-JP" dirty="0" smtClean="0"/>
            </a:br>
            <a:r>
              <a:rPr lang="ja-JP" altLang="en-US" dirty="0" smtClean="0"/>
              <a:t>　　</a:t>
            </a:r>
            <a:r>
              <a:rPr lang="en-US" altLang="ja-JP" dirty="0"/>
              <a:t>Step 1</a:t>
            </a:r>
            <a:r>
              <a:rPr lang="ja-JP" altLang="en-US" dirty="0"/>
              <a:t>：</a:t>
            </a:r>
            <a:r>
              <a:rPr lang="en-US" altLang="ja-JP" dirty="0"/>
              <a:t>Central management of the system info.</a:t>
            </a:r>
            <a:br>
              <a:rPr lang="en-US" altLang="ja-JP" dirty="0"/>
            </a:br>
            <a:r>
              <a:rPr lang="ja-JP" altLang="en-US" dirty="0"/>
              <a:t>　</a:t>
            </a:r>
            <a:r>
              <a:rPr lang="ja-JP" altLang="en-US" dirty="0" smtClean="0"/>
              <a:t>   </a:t>
            </a:r>
            <a:r>
              <a:rPr lang="en-US" altLang="ja-JP" dirty="0" smtClean="0"/>
              <a:t>Step </a:t>
            </a:r>
            <a:r>
              <a:rPr lang="en-US" altLang="ja-JP" dirty="0"/>
              <a:t>2</a:t>
            </a:r>
            <a:r>
              <a:rPr lang="ja-JP" altLang="en-US" dirty="0" smtClean="0"/>
              <a:t>：</a:t>
            </a:r>
            <a:r>
              <a:rPr lang="en-US" altLang="ja-JP" dirty="0" smtClean="0"/>
              <a:t>Actualize </a:t>
            </a:r>
            <a:r>
              <a:rPr lang="en-US" altLang="ja-JP" dirty="0"/>
              <a:t>Automatic Execution.</a:t>
            </a:r>
            <a:br>
              <a:rPr lang="en-US" altLang="ja-JP" dirty="0"/>
            </a:br>
            <a:r>
              <a:rPr lang="ja-JP" altLang="en-US" dirty="0"/>
              <a:t>　</a:t>
            </a:r>
            <a:r>
              <a:rPr lang="ja-JP" altLang="en-US" dirty="0" smtClean="0"/>
              <a:t>   </a:t>
            </a:r>
            <a:r>
              <a:rPr lang="en-US" altLang="ja-JP" dirty="0" smtClean="0"/>
              <a:t>Step </a:t>
            </a:r>
            <a:r>
              <a:rPr lang="en-US" altLang="ja-JP" dirty="0"/>
              <a:t>3</a:t>
            </a:r>
            <a:r>
              <a:rPr lang="ja-JP" altLang="en-US" dirty="0" smtClean="0"/>
              <a:t>：</a:t>
            </a:r>
            <a:r>
              <a:rPr lang="en-US" altLang="ja-JP" dirty="0" smtClean="0"/>
              <a:t>Connect Design </a:t>
            </a:r>
            <a:r>
              <a:rPr lang="en-US" altLang="ja-JP" dirty="0"/>
              <a:t>info and Automated Executions.</a:t>
            </a: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793076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752412"/>
            <a:ext cx="11712000" cy="1759900"/>
          </a:xfrm>
        </p:spPr>
        <p:txBody>
          <a:bodyPr/>
          <a:lstStyle/>
          <a:p>
            <a:r>
              <a:rPr lang="en-US" altLang="ja-JP" dirty="0">
                <a:solidFill>
                  <a:schemeClr val="bg1">
                    <a:lumMod val="50000"/>
                  </a:schemeClr>
                </a:solidFill>
              </a:rPr>
              <a:t>Automation Preparation</a:t>
            </a:r>
            <a:br>
              <a:rPr lang="en-US" altLang="ja-JP" dirty="0">
                <a:solidFill>
                  <a:schemeClr val="bg1">
                    <a:lumMod val="50000"/>
                  </a:schemeClr>
                </a:solidFill>
              </a:rPr>
            </a:br>
            <a:r>
              <a:rPr lang="ja-JP" altLang="en-US" dirty="0">
                <a:solidFill>
                  <a:schemeClr val="bg1">
                    <a:lumMod val="50000"/>
                  </a:schemeClr>
                </a:solidFill>
              </a:rPr>
              <a:t>　　</a:t>
            </a:r>
            <a:r>
              <a:rPr lang="en-US" altLang="ja-JP" dirty="0"/>
              <a:t>Step 1</a:t>
            </a:r>
            <a:r>
              <a:rPr lang="ja-JP" altLang="en-US" dirty="0"/>
              <a:t>：</a:t>
            </a:r>
            <a:r>
              <a:rPr lang="en-US" altLang="ja-JP" dirty="0"/>
              <a:t>Central management of the system info.</a:t>
            </a:r>
            <a:br>
              <a:rPr lang="en-US" altLang="ja-JP" dirty="0"/>
            </a:br>
            <a:r>
              <a:rPr lang="ja-JP" altLang="en-US" dirty="0">
                <a:solidFill>
                  <a:schemeClr val="bg1">
                    <a:lumMod val="50000"/>
                  </a:schemeClr>
                </a:solidFill>
              </a:rPr>
              <a:t>　   </a:t>
            </a:r>
            <a:r>
              <a:rPr lang="en-US" altLang="ja-JP" dirty="0">
                <a:solidFill>
                  <a:schemeClr val="bg1">
                    <a:lumMod val="50000"/>
                  </a:schemeClr>
                </a:solidFill>
              </a:rPr>
              <a:t>Step 2</a:t>
            </a:r>
            <a:r>
              <a:rPr lang="ja-JP" altLang="en-US" dirty="0" smtClean="0">
                <a:solidFill>
                  <a:schemeClr val="bg1">
                    <a:lumMod val="50000"/>
                  </a:schemeClr>
                </a:solidFill>
              </a:rPr>
              <a:t>：</a:t>
            </a:r>
            <a:r>
              <a:rPr lang="en-US" altLang="ja-JP" dirty="0" smtClean="0">
                <a:solidFill>
                  <a:schemeClr val="bg1">
                    <a:lumMod val="50000"/>
                  </a:schemeClr>
                </a:solidFill>
              </a:rPr>
              <a:t>Actualize </a:t>
            </a:r>
            <a:r>
              <a:rPr lang="en-US" altLang="ja-JP" dirty="0">
                <a:solidFill>
                  <a:schemeClr val="bg1">
                    <a:lumMod val="50000"/>
                  </a:schemeClr>
                </a:solidFill>
              </a:rPr>
              <a:t>Automatic Execution.</a:t>
            </a:r>
            <a:br>
              <a:rPr lang="en-US" altLang="ja-JP" dirty="0">
                <a:solidFill>
                  <a:schemeClr val="bg1">
                    <a:lumMod val="50000"/>
                  </a:schemeClr>
                </a:solidFill>
              </a:rPr>
            </a:br>
            <a:r>
              <a:rPr lang="ja-JP" altLang="en-US" dirty="0">
                <a:solidFill>
                  <a:schemeClr val="bg1">
                    <a:lumMod val="50000"/>
                  </a:schemeClr>
                </a:solidFill>
              </a:rPr>
              <a:t>　   </a:t>
            </a:r>
            <a:r>
              <a:rPr lang="en-US" altLang="ja-JP" dirty="0">
                <a:solidFill>
                  <a:schemeClr val="bg1">
                    <a:lumMod val="50000"/>
                  </a:schemeClr>
                </a:solidFill>
              </a:rPr>
              <a:t>Step 3</a:t>
            </a:r>
            <a:r>
              <a:rPr lang="ja-JP" altLang="en-US" dirty="0" smtClean="0">
                <a:solidFill>
                  <a:schemeClr val="bg1">
                    <a:lumMod val="50000"/>
                  </a:schemeClr>
                </a:solidFill>
              </a:rPr>
              <a:t>：</a:t>
            </a:r>
            <a:r>
              <a:rPr lang="en-US" altLang="ja-JP" dirty="0" smtClean="0">
                <a:solidFill>
                  <a:schemeClr val="bg1">
                    <a:lumMod val="50000"/>
                  </a:schemeClr>
                </a:solidFill>
              </a:rPr>
              <a:t>Connect Design </a:t>
            </a:r>
            <a:r>
              <a:rPr lang="en-US" altLang="ja-JP" dirty="0">
                <a:solidFill>
                  <a:schemeClr val="bg1">
                    <a:lumMod val="50000"/>
                  </a:schemeClr>
                </a:solidFill>
              </a:rPr>
              <a:t>info and Automated Executions.</a:t>
            </a:r>
            <a:endParaRPr kumimoji="1" lang="ja-JP" altLang="en-US" dirty="0">
              <a:solidFill>
                <a:schemeClr val="bg1">
                  <a:lumMod val="50000"/>
                </a:schemeClr>
              </a:solidFill>
            </a:endParaRP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1450905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Step 1</a:t>
            </a:r>
            <a:r>
              <a:rPr lang="ja-JP" altLang="en-US" dirty="0"/>
              <a:t>：</a:t>
            </a:r>
            <a:r>
              <a:rPr lang="en-US" altLang="ja-JP" dirty="0"/>
              <a:t>Central management of System info</a:t>
            </a:r>
            <a:endParaRPr kumimoji="1" lang="ja-JP" altLang="en-US" dirty="0"/>
          </a:p>
        </p:txBody>
      </p:sp>
      <p:sp>
        <p:nvSpPr>
          <p:cNvPr id="15" name="テキスト プレースホルダー 7"/>
          <p:cNvSpPr txBox="1">
            <a:spLocks/>
          </p:cNvSpPr>
          <p:nvPr/>
        </p:nvSpPr>
        <p:spPr bwMode="gray">
          <a:xfrm>
            <a:off x="239916" y="817534"/>
            <a:ext cx="11712168" cy="93576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800" b="1" kern="0" dirty="0" smtClean="0">
                <a:solidFill>
                  <a:srgbClr val="C00000"/>
                </a:solidFill>
                <a:effectLst>
                  <a:glow rad="152400">
                    <a:srgbClr val="FFFFFF"/>
                  </a:glow>
                </a:effectLst>
                <a:latin typeface="メイリオ"/>
              </a:rPr>
              <a:t>The “pain” of IT Engineers that works with</a:t>
            </a:r>
            <a:br>
              <a:rPr lang="en-US" altLang="ja-JP" sz="2800" b="1" kern="0" dirty="0" smtClean="0">
                <a:solidFill>
                  <a:srgbClr val="C00000"/>
                </a:solidFill>
                <a:effectLst>
                  <a:glow rad="152400">
                    <a:srgbClr val="FFFFFF"/>
                  </a:glow>
                </a:effectLst>
                <a:latin typeface="メイリオ"/>
              </a:rPr>
            </a:br>
            <a:r>
              <a:rPr lang="en-US" altLang="ja-JP" sz="2800" b="1" kern="0" dirty="0" smtClean="0">
                <a:solidFill>
                  <a:srgbClr val="C00000"/>
                </a:solidFill>
                <a:effectLst>
                  <a:glow rad="152400">
                    <a:srgbClr val="FFFFFF"/>
                  </a:glow>
                </a:effectLst>
                <a:latin typeface="メイリオ"/>
              </a:rPr>
              <a:t>Constructing/Operating systems</a:t>
            </a:r>
            <a:endParaRPr lang="en-US" altLang="ja-JP" sz="2800" b="1" kern="0" dirty="0">
              <a:solidFill>
                <a:srgbClr val="005DD6"/>
              </a:solidFill>
              <a:effectLst>
                <a:glow rad="152400">
                  <a:srgbClr val="FFFFFF"/>
                </a:glow>
              </a:effectLst>
              <a:latin typeface="メイリオ"/>
              <a:ea typeface="メイリオ"/>
            </a:endParaRPr>
          </a:p>
        </p:txBody>
      </p:sp>
      <p:grpSp>
        <p:nvGrpSpPr>
          <p:cNvPr id="16" name="グループ化 15"/>
          <p:cNvGrpSpPr/>
          <p:nvPr/>
        </p:nvGrpSpPr>
        <p:grpSpPr>
          <a:xfrm>
            <a:off x="239916" y="2080163"/>
            <a:ext cx="11711435" cy="1477328"/>
            <a:chOff x="179937" y="1389209"/>
            <a:chExt cx="8783576" cy="1107996"/>
          </a:xfrm>
        </p:grpSpPr>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37" y="1427193"/>
              <a:ext cx="1348626" cy="899084"/>
            </a:xfrm>
            <a:prstGeom prst="rect">
              <a:avLst/>
            </a:prstGeom>
            <a:effectLst>
              <a:softEdge rad="63500"/>
            </a:effectLst>
          </p:spPr>
        </p:pic>
        <p:sp>
          <p:nvSpPr>
            <p:cNvPr id="18" name="テキスト ボックス 17"/>
            <p:cNvSpPr txBox="1"/>
            <p:nvPr/>
          </p:nvSpPr>
          <p:spPr>
            <a:xfrm>
              <a:off x="1609171" y="1389209"/>
              <a:ext cx="7354342" cy="1107996"/>
            </a:xfrm>
            <a:prstGeom prst="rect">
              <a:avLst/>
            </a:prstGeom>
            <a:noFill/>
          </p:spPr>
          <p:txBody>
            <a:bodyPr wrap="square" rtlCol="0">
              <a:spAutoFit/>
            </a:bodyPr>
            <a:lstStyle/>
            <a:p>
              <a:pPr marL="457189" indent="-457189">
                <a:buSzPct val="160000"/>
                <a:buBlip>
                  <a:blip r:embed="rId4"/>
                </a:buBlip>
              </a:pPr>
              <a:r>
                <a:rPr lang="en-US" altLang="ja-JP" u="sng" dirty="0" smtClean="0">
                  <a:solidFill>
                    <a:srgbClr val="C00000"/>
                  </a:solidFill>
                  <a:effectLst>
                    <a:glow rad="127000">
                      <a:schemeClr val="bg1"/>
                    </a:glow>
                  </a:effectLst>
                </a:rPr>
                <a:t>Delays and errors </a:t>
              </a:r>
              <a:r>
                <a:rPr lang="en-US" altLang="ja-JP" dirty="0" smtClean="0">
                  <a:effectLst>
                    <a:glow rad="127000">
                      <a:schemeClr val="bg1"/>
                    </a:glow>
                  </a:effectLst>
                </a:rPr>
                <a:t>occurs when communicating between teams.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Double managing data and proprietary wording leads to </a:t>
              </a:r>
              <a:r>
                <a:rPr lang="en-US" altLang="ja-JP" u="sng" dirty="0" smtClean="0">
                  <a:solidFill>
                    <a:srgbClr val="C00000"/>
                  </a:solidFill>
                  <a:effectLst>
                    <a:glow rad="127000">
                      <a:schemeClr val="bg1"/>
                    </a:glow>
                  </a:effectLst>
                </a:rPr>
                <a:t>errors</a:t>
              </a:r>
              <a:r>
                <a:rPr lang="ja-JP" altLang="en-US" dirty="0" smtClean="0">
                  <a:effectLst>
                    <a:glow rad="127000">
                      <a:schemeClr val="bg1"/>
                    </a:glow>
                  </a:effectLst>
                </a:rPr>
                <a:t> </a:t>
              </a:r>
              <a:r>
                <a:rPr lang="en-US" altLang="ja-JP" dirty="0" smtClean="0">
                  <a:effectLst>
                    <a:glow rad="127000">
                      <a:schemeClr val="bg1"/>
                    </a:glow>
                  </a:effectLst>
                </a:rPr>
                <a:t>in the design</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Multiple development leads to </a:t>
              </a:r>
              <a:r>
                <a:rPr lang="en-US" altLang="ja-JP" u="sng" dirty="0" smtClean="0">
                  <a:solidFill>
                    <a:srgbClr val="C00000"/>
                  </a:solidFill>
                  <a:effectLst>
                    <a:glow rad="127000">
                      <a:schemeClr val="bg1"/>
                    </a:glow>
                  </a:effectLst>
                </a:rPr>
                <a:t>complications with managing design documents (forms)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As a result, we are unable to check before and after the settings.</a:t>
              </a:r>
              <a:endParaRPr lang="en-US" altLang="ja-JP" u="sng" dirty="0">
                <a:solidFill>
                  <a:srgbClr val="C00000"/>
                </a:solidFill>
                <a:effectLst>
                  <a:glow rad="127000">
                    <a:schemeClr val="bg1"/>
                  </a:glow>
                </a:effectLst>
              </a:endParaRPr>
            </a:p>
          </p:txBody>
        </p:sp>
        <p:sp>
          <p:nvSpPr>
            <p:cNvPr id="19" name="テキスト ボックス 18"/>
            <p:cNvSpPr txBox="1"/>
            <p:nvPr/>
          </p:nvSpPr>
          <p:spPr>
            <a:xfrm>
              <a:off x="179937" y="1427193"/>
              <a:ext cx="1348626" cy="899084"/>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grpSp>
      <p:grpSp>
        <p:nvGrpSpPr>
          <p:cNvPr id="20" name="グループ化 19"/>
          <p:cNvGrpSpPr/>
          <p:nvPr/>
        </p:nvGrpSpPr>
        <p:grpSpPr>
          <a:xfrm>
            <a:off x="239916" y="3707101"/>
            <a:ext cx="11711435" cy="1783208"/>
            <a:chOff x="179937" y="2609414"/>
            <a:chExt cx="8783576" cy="1337406"/>
          </a:xfrm>
        </p:grpSpPr>
        <p:pic>
          <p:nvPicPr>
            <p:cNvPr id="21" name="図 20"/>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179937" y="2609414"/>
              <a:ext cx="1333500" cy="896400"/>
            </a:xfrm>
            <a:prstGeom prst="rect">
              <a:avLst/>
            </a:prstGeom>
            <a:effectLst>
              <a:softEdge rad="63500"/>
            </a:effectLst>
          </p:spPr>
        </p:pic>
        <p:sp>
          <p:nvSpPr>
            <p:cNvPr id="22" name="テキスト ボックス 21"/>
            <p:cNvSpPr txBox="1"/>
            <p:nvPr/>
          </p:nvSpPr>
          <p:spPr>
            <a:xfrm>
              <a:off x="1609171" y="2631076"/>
              <a:ext cx="7354342" cy="1315744"/>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Work orders between teams are complex. Each time a </a:t>
              </a:r>
              <a:r>
                <a:rPr lang="en-US" altLang="ja-JP" u="sng" dirty="0">
                  <a:solidFill>
                    <a:srgbClr val="C00000"/>
                  </a:solidFill>
                  <a:effectLst>
                    <a:glow rad="127000">
                      <a:schemeClr val="bg1"/>
                    </a:glow>
                  </a:effectLst>
                </a:rPr>
                <a:t>t</a:t>
              </a:r>
              <a:r>
                <a:rPr lang="en-US" altLang="ja-JP" u="sng" dirty="0" smtClean="0">
                  <a:solidFill>
                    <a:srgbClr val="C00000"/>
                  </a:solidFill>
                  <a:effectLst>
                    <a:glow rad="127000">
                      <a:schemeClr val="bg1"/>
                    </a:glow>
                  </a:effectLst>
                </a:rPr>
                <a:t>ime chart</a:t>
              </a:r>
              <a:r>
                <a:rPr lang="ja-JP" altLang="en-US" dirty="0" smtClean="0">
                  <a:effectLst>
                    <a:glow rad="127000">
                      <a:schemeClr val="bg1"/>
                    </a:glow>
                  </a:effectLst>
                </a:rPr>
                <a:t> </a:t>
              </a:r>
              <a:r>
                <a:rPr lang="en-US" altLang="ja-JP" dirty="0" smtClean="0">
                  <a:effectLst>
                    <a:glow rad="127000">
                      <a:schemeClr val="bg1"/>
                    </a:glow>
                  </a:effectLst>
                </a:rPr>
                <a:t>is created, it gets discarded.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Every operation’s </a:t>
              </a:r>
              <a:r>
                <a:rPr lang="en-US" altLang="ja-JP" u="sng" dirty="0" smtClean="0">
                  <a:solidFill>
                    <a:srgbClr val="C00000"/>
                  </a:solidFill>
                  <a:effectLst>
                    <a:glow rad="127000">
                      <a:schemeClr val="bg1"/>
                    </a:glow>
                  </a:effectLst>
                </a:rPr>
                <a:t>Manual</a:t>
              </a:r>
              <a:r>
                <a:rPr lang="en-US" altLang="ja-JP" dirty="0" smtClean="0">
                  <a:effectLst>
                    <a:glow rad="127000">
                      <a:schemeClr val="bg1"/>
                    </a:glow>
                  </a:effectLst>
                </a:rPr>
                <a:t> is discarded after its created/reviewed.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Configurations are embedded in each procedure, and the number of patterns increases each time a new model/</a:t>
              </a:r>
              <a:r>
                <a:rPr lang="en-US" altLang="ja-JP" dirty="0" err="1" smtClean="0">
                  <a:effectLst>
                    <a:glow rad="127000">
                      <a:schemeClr val="bg1"/>
                    </a:glow>
                  </a:effectLst>
                </a:rPr>
                <a:t>os</a:t>
              </a:r>
              <a:r>
                <a:rPr lang="en-US" altLang="ja-JP" dirty="0" smtClean="0">
                  <a:effectLst>
                    <a:glow rad="127000">
                      <a:schemeClr val="bg1"/>
                    </a:glow>
                  </a:effectLst>
                </a:rPr>
                <a:t> is added (barrier to multi-vendor support)</a:t>
              </a:r>
            </a:p>
            <a:p>
              <a:pPr marL="457189" indent="-457189">
                <a:buSzPct val="160000"/>
                <a:buBlip>
                  <a:blip r:embed="rId4"/>
                </a:buBlip>
              </a:pPr>
              <a:endParaRPr lang="en-US" altLang="ja-JP" u="sng" dirty="0">
                <a:solidFill>
                  <a:srgbClr val="C00000"/>
                </a:solidFill>
                <a:effectLst>
                  <a:glow rad="127000">
                    <a:schemeClr val="bg1"/>
                  </a:glow>
                </a:effectLst>
              </a:endParaRPr>
            </a:p>
          </p:txBody>
        </p:sp>
        <p:sp>
          <p:nvSpPr>
            <p:cNvPr id="23" name="テキスト ボックス 22"/>
            <p:cNvSpPr txBox="1"/>
            <p:nvPr/>
          </p:nvSpPr>
          <p:spPr>
            <a:xfrm>
              <a:off x="179937" y="2609414"/>
              <a:ext cx="1344748" cy="901432"/>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grpSp>
      <p:grpSp>
        <p:nvGrpSpPr>
          <p:cNvPr id="24" name="グループ化 23"/>
          <p:cNvGrpSpPr/>
          <p:nvPr/>
        </p:nvGrpSpPr>
        <p:grpSpPr>
          <a:xfrm>
            <a:off x="239916" y="5191404"/>
            <a:ext cx="11712168" cy="1117996"/>
            <a:chOff x="179937" y="3722641"/>
            <a:chExt cx="8784126" cy="838497"/>
          </a:xfrm>
        </p:grpSpPr>
        <p:pic>
          <p:nvPicPr>
            <p:cNvPr id="25" name="図 24"/>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179937" y="3722641"/>
              <a:ext cx="1261863" cy="811259"/>
            </a:xfrm>
            <a:prstGeom prst="rect">
              <a:avLst/>
            </a:prstGeom>
            <a:effectLst>
              <a:softEdge rad="63500"/>
            </a:effectLst>
          </p:spPr>
        </p:pic>
        <p:sp>
          <p:nvSpPr>
            <p:cNvPr id="26" name="テキスト ボックス 25"/>
            <p:cNvSpPr txBox="1"/>
            <p:nvPr/>
          </p:nvSpPr>
          <p:spPr>
            <a:xfrm>
              <a:off x="1609721" y="3722641"/>
              <a:ext cx="7354342" cy="692498"/>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Since the operations are done manually, the production time is inconsistent.</a:t>
              </a:r>
              <a:r>
                <a:rPr lang="en-US" altLang="ja-JP" dirty="0">
                  <a:effectLst>
                    <a:glow rad="127000">
                      <a:schemeClr val="bg1"/>
                    </a:glow>
                  </a:effectLst>
                </a:rPr>
                <a:t/>
              </a:r>
              <a:br>
                <a:rPr lang="en-US" altLang="ja-JP" dirty="0">
                  <a:effectLst>
                    <a:glow rad="127000">
                      <a:schemeClr val="bg1"/>
                    </a:glow>
                  </a:effectLst>
                </a:rPr>
              </a:br>
              <a:r>
                <a:rPr lang="ja-JP" altLang="en-US" dirty="0" smtClean="0">
                  <a:effectLst>
                    <a:glow rad="127000">
                      <a:schemeClr val="bg1"/>
                    </a:glow>
                  </a:effectLst>
                </a:rPr>
                <a:t>⇒</a:t>
              </a:r>
              <a:r>
                <a:rPr lang="en-US" altLang="ja-JP" dirty="0" smtClean="0">
                  <a:effectLst>
                    <a:glow rad="127000">
                      <a:schemeClr val="bg1"/>
                    </a:glow>
                  </a:effectLst>
                </a:rPr>
                <a:t>People often have to</a:t>
              </a:r>
              <a:r>
                <a:rPr lang="ja-JP" altLang="en-US" u="sng" dirty="0">
                  <a:solidFill>
                    <a:srgbClr val="C00000"/>
                  </a:solidFill>
                  <a:effectLst>
                    <a:glow rad="127000">
                      <a:schemeClr val="bg1"/>
                    </a:glow>
                  </a:effectLst>
                </a:rPr>
                <a:t> </a:t>
              </a:r>
              <a:r>
                <a:rPr lang="en-US" altLang="ja-JP" u="sng" dirty="0" smtClean="0">
                  <a:solidFill>
                    <a:srgbClr val="C00000"/>
                  </a:solidFill>
                  <a:effectLst>
                    <a:glow rad="127000">
                      <a:schemeClr val="bg1"/>
                    </a:glow>
                  </a:effectLst>
                </a:rPr>
                <a:t>wait</a:t>
              </a:r>
              <a:r>
                <a:rPr lang="ja-JP" altLang="en-US" dirty="0">
                  <a:effectLst>
                    <a:glow rad="127000">
                      <a:schemeClr val="bg1"/>
                    </a:glow>
                  </a:effectLst>
                </a:rPr>
                <a:t> </a:t>
              </a:r>
              <a:r>
                <a:rPr lang="en-US" altLang="ja-JP" dirty="0" smtClean="0">
                  <a:effectLst>
                    <a:glow rad="127000">
                      <a:schemeClr val="bg1"/>
                    </a:glow>
                  </a:effectLst>
                </a:rPr>
                <a:t>before they can continue.</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Since most of the operations are done manually, human error is inevitable.</a:t>
              </a:r>
              <a:endParaRPr lang="en-US" altLang="ja-JP" dirty="0">
                <a:effectLst>
                  <a:glow rad="127000">
                    <a:schemeClr val="bg1"/>
                  </a:glow>
                </a:effectLst>
              </a:endParaRPr>
            </a:p>
          </p:txBody>
        </p:sp>
        <p:sp>
          <p:nvSpPr>
            <p:cNvPr id="27" name="テキスト ボックス 26"/>
            <p:cNvSpPr txBox="1"/>
            <p:nvPr/>
          </p:nvSpPr>
          <p:spPr>
            <a:xfrm>
              <a:off x="179938" y="3722641"/>
              <a:ext cx="1333500" cy="838497"/>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grpSp>
      <p:sp>
        <p:nvSpPr>
          <p:cNvPr id="29" name="テキスト ボックス 28"/>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30" name="テキスト ボックス 29"/>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sp>
        <p:nvSpPr>
          <p:cNvPr id="31" name="テキスト ボックス 30"/>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sp>
        <p:nvSpPr>
          <p:cNvPr id="37" name="右矢印 3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Solution</a:t>
            </a:r>
            <a:endParaRPr lang="ja-JP" altLang="en-US" sz="1867" b="1" dirty="0">
              <a:solidFill>
                <a:srgbClr val="FF0000"/>
              </a:solidFill>
              <a:latin typeface="+mj-ea"/>
              <a:ea typeface="+mj-ea"/>
            </a:endParaRPr>
          </a:p>
        </p:txBody>
      </p:sp>
      <p:sp>
        <p:nvSpPr>
          <p:cNvPr id="38" name="右中かっこ 3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39" name="右矢印 3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a:solidFill>
                  <a:srgbClr val="FF0000"/>
                </a:solidFill>
                <a:latin typeface="+mj-ea"/>
              </a:rPr>
              <a:t>Solution</a:t>
            </a:r>
            <a:endParaRPr lang="ja-JP" altLang="en-US" sz="1400" b="1" dirty="0">
              <a:solidFill>
                <a:srgbClr val="FF0000"/>
              </a:solidFill>
              <a:latin typeface="+mj-ea"/>
            </a:endParaRPr>
          </a:p>
        </p:txBody>
      </p:sp>
      <p:sp>
        <p:nvSpPr>
          <p:cNvPr id="40" name="角丸四角形 39"/>
          <p:cNvSpPr/>
          <p:nvPr/>
        </p:nvSpPr>
        <p:spPr bwMode="auto">
          <a:xfrm>
            <a:off x="8159592" y="3044620"/>
            <a:ext cx="3820040" cy="237378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1" name="右矢印 40"/>
          <p:cNvSpPr/>
          <p:nvPr/>
        </p:nvSpPr>
        <p:spPr bwMode="auto">
          <a:xfrm>
            <a:off x="7207675" y="3704690"/>
            <a:ext cx="823804"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Link</a:t>
            </a:r>
            <a:endParaRPr lang="ja-JP" altLang="en-US" sz="1867" b="1" dirty="0">
              <a:solidFill>
                <a:srgbClr val="FF0000"/>
              </a:solidFill>
              <a:latin typeface="+mj-ea"/>
              <a:ea typeface="+mj-ea"/>
            </a:endParaRPr>
          </a:p>
        </p:txBody>
      </p:sp>
      <p:sp>
        <p:nvSpPr>
          <p:cNvPr id="42" name="右中かっこ 4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43" name="テキスト ボックス 42"/>
          <p:cNvSpPr txBox="1"/>
          <p:nvPr/>
        </p:nvSpPr>
        <p:spPr>
          <a:xfrm>
            <a:off x="8223489" y="3079739"/>
            <a:ext cx="3678508" cy="1036309"/>
          </a:xfrm>
          <a:prstGeom prst="rect">
            <a:avLst/>
          </a:prstGeom>
          <a:noFill/>
        </p:spPr>
        <p:txBody>
          <a:bodyPr wrap="none" rtlCol="0">
            <a:spAutoFit/>
          </a:bodyPr>
          <a:lstStyle/>
          <a:p>
            <a:r>
              <a:rPr lang="en-US" altLang="ja-JP" sz="2400" b="1" dirty="0">
                <a:solidFill>
                  <a:srgbClr val="FF0000"/>
                </a:solidFill>
              </a:rPr>
              <a:t>Step 3</a:t>
            </a:r>
          </a:p>
          <a:p>
            <a:r>
              <a:rPr lang="en-US" altLang="ja-JP" sz="1867" b="1" dirty="0" smtClean="0"/>
              <a:t>Link centrally managed </a:t>
            </a:r>
            <a:br>
              <a:rPr lang="en-US" altLang="ja-JP" sz="1867" b="1" dirty="0" smtClean="0"/>
            </a:br>
            <a:r>
              <a:rPr lang="en-US" altLang="ja-JP" sz="1867" b="1" dirty="0" smtClean="0"/>
              <a:t>design info and automation</a:t>
            </a:r>
            <a:endParaRPr lang="ja-JP" altLang="en-US" sz="1867" b="1" dirty="0"/>
          </a:p>
        </p:txBody>
      </p:sp>
      <p:sp>
        <p:nvSpPr>
          <p:cNvPr id="44" name="角丸四角形 43"/>
          <p:cNvSpPr/>
          <p:nvPr/>
        </p:nvSpPr>
        <p:spPr bwMode="auto">
          <a:xfrm>
            <a:off x="3916493" y="2130808"/>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5" name="角丸四角形 44"/>
          <p:cNvSpPr/>
          <p:nvPr/>
        </p:nvSpPr>
        <p:spPr bwMode="auto">
          <a:xfrm>
            <a:off x="3916492" y="4284976"/>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6" name="テキスト ボックス 45"/>
          <p:cNvSpPr txBox="1"/>
          <p:nvPr/>
        </p:nvSpPr>
        <p:spPr>
          <a:xfrm>
            <a:off x="3957365" y="2180977"/>
            <a:ext cx="2070118" cy="861774"/>
          </a:xfrm>
          <a:prstGeom prst="rect">
            <a:avLst/>
          </a:prstGeom>
          <a:noFill/>
        </p:spPr>
        <p:txBody>
          <a:bodyPr wrap="none" rtlCol="0">
            <a:spAutoFit/>
          </a:bodyPr>
          <a:lstStyle/>
          <a:p>
            <a:r>
              <a:rPr lang="en-US" altLang="ja-JP" b="1" dirty="0">
                <a:solidFill>
                  <a:srgbClr val="FF0000"/>
                </a:solidFill>
              </a:rPr>
              <a:t>Step 1</a:t>
            </a:r>
          </a:p>
          <a:p>
            <a:r>
              <a:rPr lang="en-US" altLang="ja-JP" sz="1600" b="1" dirty="0" smtClean="0"/>
              <a:t>Centrally Manage</a:t>
            </a:r>
            <a:br>
              <a:rPr lang="en-US" altLang="ja-JP" sz="1600" b="1" dirty="0" smtClean="0"/>
            </a:br>
            <a:r>
              <a:rPr lang="en-US" altLang="ja-JP" sz="1600" b="1" dirty="0" smtClean="0"/>
              <a:t>design info</a:t>
            </a:r>
            <a:endParaRPr lang="ja-JP" altLang="en-US" sz="1600" b="1" dirty="0"/>
          </a:p>
        </p:txBody>
      </p:sp>
      <p:sp>
        <p:nvSpPr>
          <p:cNvPr id="47" name="テキスト ボックス 46"/>
          <p:cNvSpPr txBox="1"/>
          <p:nvPr/>
        </p:nvSpPr>
        <p:spPr>
          <a:xfrm>
            <a:off x="3957364" y="4323792"/>
            <a:ext cx="1427763" cy="748988"/>
          </a:xfrm>
          <a:prstGeom prst="rect">
            <a:avLst/>
          </a:prstGeom>
          <a:noFill/>
        </p:spPr>
        <p:txBody>
          <a:bodyPr wrap="none" rtlCol="0">
            <a:spAutoFit/>
          </a:bodyPr>
          <a:lstStyle/>
          <a:p>
            <a:r>
              <a:rPr lang="en-US" altLang="ja-JP" sz="2400" b="1" dirty="0">
                <a:solidFill>
                  <a:srgbClr val="FF0000"/>
                </a:solidFill>
              </a:rPr>
              <a:t>Step 2</a:t>
            </a:r>
          </a:p>
          <a:p>
            <a:r>
              <a:rPr lang="en-US" altLang="ja-JP" sz="1867" b="1" dirty="0" smtClean="0"/>
              <a:t>Automate</a:t>
            </a:r>
            <a:endParaRPr lang="ja-JP" altLang="en-US" sz="1867" b="1" dirty="0"/>
          </a:p>
        </p:txBody>
      </p:sp>
      <p:sp>
        <p:nvSpPr>
          <p:cNvPr id="4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49" name="メモ 48"/>
          <p:cNvSpPr/>
          <p:nvPr/>
        </p:nvSpPr>
        <p:spPr bwMode="auto">
          <a:xfrm>
            <a:off x="5212146" y="29499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0" name="メモ 49"/>
          <p:cNvSpPr/>
          <p:nvPr/>
        </p:nvSpPr>
        <p:spPr bwMode="auto">
          <a:xfrm>
            <a:off x="5415346" y="31531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1" name="メモ 50"/>
          <p:cNvSpPr/>
          <p:nvPr/>
        </p:nvSpPr>
        <p:spPr bwMode="auto">
          <a:xfrm>
            <a:off x="5618546" y="33563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smtClean="0">
                <a:latin typeface="+mj-ea"/>
                <a:ea typeface="+mj-ea"/>
              </a:rPr>
              <a:t>Design</a:t>
            </a:r>
            <a:br>
              <a:rPr lang="en-US" altLang="ja-JP" sz="1050" b="1" dirty="0" smtClean="0">
                <a:latin typeface="+mj-ea"/>
                <a:ea typeface="+mj-ea"/>
              </a:rPr>
            </a:br>
            <a:r>
              <a:rPr lang="en-US" altLang="ja-JP" sz="1050" b="1" dirty="0" smtClean="0">
                <a:latin typeface="+mj-ea"/>
                <a:ea typeface="+mj-ea"/>
              </a:rPr>
              <a:t>info</a:t>
            </a:r>
            <a:endParaRPr lang="en-US" altLang="ja-JP" sz="1100" b="1" dirty="0">
              <a:latin typeface="+mj-ea"/>
              <a:ea typeface="+mj-ea"/>
            </a:endParaRPr>
          </a:p>
        </p:txBody>
      </p:sp>
      <p:sp>
        <p:nvSpPr>
          <p:cNvPr id="52" name="楕円 51"/>
          <p:cNvSpPr/>
          <p:nvPr/>
        </p:nvSpPr>
        <p:spPr bwMode="auto">
          <a:xfrm>
            <a:off x="4551961" y="5141991"/>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3" name="楕円 52"/>
          <p:cNvSpPr/>
          <p:nvPr/>
        </p:nvSpPr>
        <p:spPr bwMode="auto">
          <a:xfrm>
            <a:off x="4551959" y="553742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4" name="楕円 53"/>
          <p:cNvSpPr/>
          <p:nvPr/>
        </p:nvSpPr>
        <p:spPr bwMode="auto">
          <a:xfrm>
            <a:off x="4538966" y="5905236"/>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5"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56" name="メモ 55"/>
          <p:cNvSpPr/>
          <p:nvPr/>
        </p:nvSpPr>
        <p:spPr bwMode="auto">
          <a:xfrm>
            <a:off x="9082385" y="40949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7" name="メモ 56"/>
          <p:cNvSpPr/>
          <p:nvPr/>
        </p:nvSpPr>
        <p:spPr bwMode="auto">
          <a:xfrm>
            <a:off x="9285585" y="42981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8" name="メモ 57"/>
          <p:cNvSpPr/>
          <p:nvPr/>
        </p:nvSpPr>
        <p:spPr bwMode="auto">
          <a:xfrm>
            <a:off x="9488785" y="45013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a:latin typeface="+mj-ea"/>
              </a:rPr>
              <a:t>Design</a:t>
            </a:r>
            <a:br>
              <a:rPr lang="en-US" altLang="ja-JP" sz="1050" b="1" dirty="0">
                <a:latin typeface="+mj-ea"/>
              </a:rPr>
            </a:br>
            <a:r>
              <a:rPr lang="en-US" altLang="ja-JP" sz="1050" b="1" dirty="0">
                <a:latin typeface="+mj-ea"/>
              </a:rPr>
              <a:t>info</a:t>
            </a:r>
            <a:endParaRPr lang="en-US" altLang="ja-JP" sz="1100" b="1" dirty="0">
              <a:latin typeface="+mj-ea"/>
            </a:endParaRPr>
          </a:p>
        </p:txBody>
      </p:sp>
      <p:sp>
        <p:nvSpPr>
          <p:cNvPr id="59" name="下矢印 58"/>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Execute</a:t>
            </a:r>
            <a:endParaRPr lang="ja-JP" altLang="en-US" sz="1333" b="1" dirty="0">
              <a:latin typeface="+mj-ea"/>
              <a:ea typeface="+mj-ea"/>
            </a:endParaRPr>
          </a:p>
        </p:txBody>
      </p:sp>
      <p:sp>
        <p:nvSpPr>
          <p:cNvPr id="60" name="楕円 59"/>
          <p:cNvSpPr/>
          <p:nvPr/>
        </p:nvSpPr>
        <p:spPr bwMode="auto">
          <a:xfrm>
            <a:off x="10535555" y="403776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1" name="楕円 60"/>
          <p:cNvSpPr/>
          <p:nvPr/>
        </p:nvSpPr>
        <p:spPr bwMode="auto">
          <a:xfrm>
            <a:off x="10535554" y="4433195"/>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2" name="楕円 61"/>
          <p:cNvSpPr/>
          <p:nvPr/>
        </p:nvSpPr>
        <p:spPr bwMode="auto">
          <a:xfrm>
            <a:off x="10522561" y="4801008"/>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3" name="下矢印 62"/>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a:latin typeface="+mj-ea"/>
              </a:rPr>
              <a:t>Execute</a:t>
            </a:r>
            <a:endParaRPr lang="ja-JP" altLang="en-US" sz="1333" b="1" dirty="0">
              <a:latin typeface="+mj-ea"/>
            </a:endParaRPr>
          </a:p>
        </p:txBody>
      </p:sp>
      <p:sp>
        <p:nvSpPr>
          <p:cNvPr id="64" name="十字形 63"/>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5" name="テキスト プレースホルダー 7"/>
          <p:cNvSpPr txBox="1">
            <a:spLocks/>
          </p:cNvSpPr>
          <p:nvPr/>
        </p:nvSpPr>
        <p:spPr bwMode="gray">
          <a:xfrm>
            <a:off x="239916" y="817534"/>
            <a:ext cx="11712168" cy="945318"/>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3200" b="1" kern="0" dirty="0" smtClean="0">
                <a:solidFill>
                  <a:srgbClr val="005DD6"/>
                </a:solidFill>
                <a:effectLst>
                  <a:glow rad="152400">
                    <a:srgbClr val="FFFFFF"/>
                  </a:glow>
                </a:effectLst>
                <a:latin typeface="メイリオ"/>
              </a:rPr>
              <a:t>Solve the problems in 3 steps.</a:t>
            </a:r>
            <a:endParaRPr lang="en-US" altLang="ja-JP" sz="3200" b="1" kern="0" dirty="0">
              <a:solidFill>
                <a:srgbClr val="005DD6"/>
              </a:solidFill>
              <a:effectLst>
                <a:glow rad="152400">
                  <a:srgbClr val="FFFFFF"/>
                </a:glow>
              </a:effectLst>
              <a:latin typeface="メイリオ"/>
            </a:endParaRPr>
          </a:p>
        </p:txBody>
      </p:sp>
      <p:sp>
        <p:nvSpPr>
          <p:cNvPr id="67" name="正方形/長方形 66"/>
          <p:cNvSpPr/>
          <p:nvPr/>
        </p:nvSpPr>
        <p:spPr bwMode="auto">
          <a:xfrm>
            <a:off x="-649" y="662400"/>
            <a:ext cx="12192000" cy="5894187"/>
          </a:xfrm>
          <a:prstGeom prst="rect">
            <a:avLst/>
          </a:prstGeom>
          <a:solidFill>
            <a:schemeClr val="tx1">
              <a:alpha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8" name="角丸四角形 67"/>
          <p:cNvSpPr/>
          <p:nvPr/>
        </p:nvSpPr>
        <p:spPr bwMode="auto">
          <a:xfrm>
            <a:off x="3922516" y="2125737"/>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9" name="テキスト ボックス 68"/>
          <p:cNvSpPr txBox="1"/>
          <p:nvPr/>
        </p:nvSpPr>
        <p:spPr>
          <a:xfrm>
            <a:off x="3963388" y="2175906"/>
            <a:ext cx="2070118" cy="861774"/>
          </a:xfrm>
          <a:prstGeom prst="rect">
            <a:avLst/>
          </a:prstGeom>
          <a:noFill/>
        </p:spPr>
        <p:txBody>
          <a:bodyPr wrap="none" rtlCol="0">
            <a:spAutoFit/>
          </a:bodyPr>
          <a:lstStyle/>
          <a:p>
            <a:r>
              <a:rPr lang="en-US" altLang="ja-JP" b="1" dirty="0">
                <a:solidFill>
                  <a:srgbClr val="FF0000"/>
                </a:solidFill>
              </a:rPr>
              <a:t>Step 1</a:t>
            </a:r>
          </a:p>
          <a:p>
            <a:r>
              <a:rPr lang="en-US" altLang="ja-JP" sz="1600" b="1" dirty="0" smtClean="0"/>
              <a:t>Centrally Manage</a:t>
            </a:r>
            <a:br>
              <a:rPr lang="en-US" altLang="ja-JP" sz="1600" b="1" dirty="0" smtClean="0"/>
            </a:br>
            <a:r>
              <a:rPr lang="en-US" altLang="ja-JP" sz="1600" b="1" dirty="0" smtClean="0"/>
              <a:t>design info</a:t>
            </a:r>
            <a:endParaRPr lang="ja-JP" altLang="en-US" sz="1600" b="1" dirty="0"/>
          </a:p>
        </p:txBody>
      </p:sp>
      <p:sp>
        <p:nvSpPr>
          <p:cNvPr id="70" name="Oval 97"/>
          <p:cNvSpPr>
            <a:spLocks noChangeAspect="1" noChangeArrowheads="1"/>
          </p:cNvSpPr>
          <p:nvPr/>
        </p:nvSpPr>
        <p:spPr bwMode="gray">
          <a:xfrm>
            <a:off x="4414768" y="3074668"/>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71" name="メモ 70"/>
          <p:cNvSpPr/>
          <p:nvPr/>
        </p:nvSpPr>
        <p:spPr bwMode="auto">
          <a:xfrm>
            <a:off x="5218169" y="2944924"/>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72" name="メモ 71"/>
          <p:cNvSpPr/>
          <p:nvPr/>
        </p:nvSpPr>
        <p:spPr bwMode="auto">
          <a:xfrm>
            <a:off x="5421369" y="3148124"/>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73" name="メモ 72"/>
          <p:cNvSpPr/>
          <p:nvPr/>
        </p:nvSpPr>
        <p:spPr bwMode="auto">
          <a:xfrm>
            <a:off x="5624569" y="3351324"/>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smtClean="0">
                <a:latin typeface="+mj-ea"/>
                <a:ea typeface="+mj-ea"/>
              </a:rPr>
              <a:t>Design</a:t>
            </a:r>
            <a:br>
              <a:rPr lang="en-US" altLang="ja-JP" sz="1050" b="1" dirty="0" smtClean="0">
                <a:latin typeface="+mj-ea"/>
                <a:ea typeface="+mj-ea"/>
              </a:rPr>
            </a:br>
            <a:r>
              <a:rPr lang="en-US" altLang="ja-JP" sz="1050" b="1" dirty="0" smtClean="0">
                <a:latin typeface="+mj-ea"/>
                <a:ea typeface="+mj-ea"/>
              </a:rPr>
              <a:t>info</a:t>
            </a:r>
            <a:endParaRPr lang="en-US" altLang="ja-JP" sz="1100" b="1" dirty="0">
              <a:latin typeface="+mj-ea"/>
              <a:ea typeface="+mj-ea"/>
            </a:endParaRPr>
          </a:p>
        </p:txBody>
      </p:sp>
      <p:sp>
        <p:nvSpPr>
          <p:cNvPr id="74" name="四角形吹き出し 73"/>
          <p:cNvSpPr/>
          <p:nvPr/>
        </p:nvSpPr>
        <p:spPr bwMode="auto">
          <a:xfrm>
            <a:off x="6938028" y="2087435"/>
            <a:ext cx="2691312" cy="4274484"/>
          </a:xfrm>
          <a:prstGeom prst="wedgeRectCallout">
            <a:avLst>
              <a:gd name="adj1" fmla="val -69292"/>
              <a:gd name="adj2" fmla="val -23315"/>
            </a:avLst>
          </a:prstGeom>
          <a:solidFill>
            <a:schemeClr val="accent2">
              <a:lumMod val="10000"/>
              <a:lumOff val="90000"/>
            </a:schemeClr>
          </a:solidFill>
          <a:ln w="38100">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4" name="図 3"/>
          <p:cNvPicPr>
            <a:picLocks noChangeAspect="1"/>
          </p:cNvPicPr>
          <p:nvPr/>
        </p:nvPicPr>
        <p:blipFill>
          <a:blip r:embed="rId7"/>
          <a:stretch>
            <a:fillRect/>
          </a:stretch>
        </p:blipFill>
        <p:spPr>
          <a:xfrm>
            <a:off x="7275116" y="2266330"/>
            <a:ext cx="2050824" cy="3960550"/>
          </a:xfrm>
          <a:prstGeom prst="rect">
            <a:avLst/>
          </a:prstGeom>
        </p:spPr>
      </p:pic>
      <p:sp>
        <p:nvSpPr>
          <p:cNvPr id="66" name="テキスト プレースホルダー 7"/>
          <p:cNvSpPr txBox="1">
            <a:spLocks/>
          </p:cNvSpPr>
          <p:nvPr/>
        </p:nvSpPr>
        <p:spPr bwMode="gray">
          <a:xfrm>
            <a:off x="239916" y="817534"/>
            <a:ext cx="11712168" cy="978158"/>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buClr>
                <a:srgbClr val="002B62"/>
              </a:buClr>
              <a:defRPr/>
            </a:pPr>
            <a:r>
              <a:rPr lang="en-US" altLang="ja-JP" sz="2667" b="1" kern="0" dirty="0" smtClean="0">
                <a:solidFill>
                  <a:srgbClr val="005DD6"/>
                </a:solidFill>
                <a:effectLst>
                  <a:glow rad="152400">
                    <a:srgbClr val="FFFFFF"/>
                  </a:glow>
                </a:effectLst>
                <a:latin typeface="メイリオ"/>
              </a:rPr>
              <a:t>The next slides explains the </a:t>
            </a:r>
            <a:r>
              <a:rPr lang="en-US" altLang="ja-JP" sz="2667" b="1" kern="0" dirty="0" smtClean="0">
                <a:solidFill>
                  <a:srgbClr val="FF0000"/>
                </a:solidFill>
                <a:effectLst>
                  <a:glow rad="152400">
                    <a:srgbClr val="FFFFFF"/>
                  </a:glow>
                </a:effectLst>
                <a:latin typeface="メイリオ"/>
              </a:rPr>
              <a:t>5 tasks in Step 1.</a:t>
            </a:r>
            <a:endParaRPr lang="en-US" altLang="ja-JP" sz="2667" b="1" kern="0" dirty="0">
              <a:solidFill>
                <a:srgbClr val="FF0000"/>
              </a:solidFill>
              <a:effectLst>
                <a:glow rad="152400">
                  <a:srgbClr val="FFFFFF"/>
                </a:glow>
              </a:effectLst>
              <a:latin typeface="メイリオ"/>
            </a:endParaRPr>
          </a:p>
        </p:txBody>
      </p:sp>
    </p:spTree>
    <p:extLst>
      <p:ext uri="{BB962C8B-B14F-4D97-AF65-F5344CB8AC3E}">
        <p14:creationId xmlns:p14="http://schemas.microsoft.com/office/powerpoint/2010/main" val="332494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円/楕円 18"/>
          <p:cNvSpPr/>
          <p:nvPr/>
        </p:nvSpPr>
        <p:spPr bwMode="auto">
          <a:xfrm>
            <a:off x="9695934" y="3995413"/>
            <a:ext cx="985625" cy="1024977"/>
          </a:xfrm>
          <a:prstGeom prst="ellipse">
            <a:avLst/>
          </a:prstGeom>
          <a:gradFill flip="none" rotWithShape="1">
            <a:gsLst>
              <a:gs pos="0">
                <a:srgbClr val="FFFF00"/>
              </a:gs>
              <a:gs pos="0">
                <a:srgbClr val="FFFF00"/>
              </a:gs>
              <a:gs pos="100000">
                <a:schemeClr val="bg1"/>
              </a:gs>
            </a:gsLst>
            <a:path path="circle">
              <a:fillToRect l="50000" t="50000" r="50000" b="50000"/>
            </a:path>
            <a:tileRect/>
          </a:gra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sp>
        <p:nvSpPr>
          <p:cNvPr id="15" name="Freeform 138"/>
          <p:cNvSpPr>
            <a:spLocks noChangeAspect="1"/>
          </p:cNvSpPr>
          <p:nvPr/>
        </p:nvSpPr>
        <p:spPr bwMode="gray">
          <a:xfrm>
            <a:off x="4345691" y="589042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cxnSp>
        <p:nvCxnSpPr>
          <p:cNvPr id="16" name="直線コネクタ 15"/>
          <p:cNvCxnSpPr/>
          <p:nvPr/>
        </p:nvCxnSpPr>
        <p:spPr bwMode="auto">
          <a:xfrm>
            <a:off x="7297545" y="2349506"/>
            <a:ext cx="0" cy="2874121"/>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テキスト ボックス 12"/>
          <p:cNvSpPr txBox="1"/>
          <p:nvPr/>
        </p:nvSpPr>
        <p:spPr>
          <a:xfrm>
            <a:off x="4010207" y="4963931"/>
            <a:ext cx="1886542" cy="297454"/>
          </a:xfrm>
          <a:prstGeom prst="rect">
            <a:avLst/>
          </a:prstGeom>
          <a:noFill/>
        </p:spPr>
        <p:txBody>
          <a:bodyPr wrap="none" rtlCol="0">
            <a:spAutoFit/>
          </a:bodyPr>
          <a:lstStyle/>
          <a:p>
            <a:r>
              <a:rPr lang="en-US" altLang="ja-JP" sz="1333" b="1" dirty="0" smtClean="0"/>
              <a:t>Each team’s leader</a:t>
            </a:r>
            <a:endParaRPr lang="ja-JP" altLang="en-US" sz="1333" b="1" dirty="0"/>
          </a:p>
        </p:txBody>
      </p:sp>
      <p:sp>
        <p:nvSpPr>
          <p:cNvPr id="43" name="テキスト ボックス 42"/>
          <p:cNvSpPr txBox="1"/>
          <p:nvPr/>
        </p:nvSpPr>
        <p:spPr>
          <a:xfrm>
            <a:off x="2890741" y="3716242"/>
            <a:ext cx="1338828" cy="502573"/>
          </a:xfrm>
          <a:prstGeom prst="rect">
            <a:avLst/>
          </a:prstGeom>
          <a:noFill/>
        </p:spPr>
        <p:txBody>
          <a:bodyPr wrap="none" rtlCol="0">
            <a:spAutoFit/>
          </a:bodyPr>
          <a:lstStyle/>
          <a:p>
            <a:r>
              <a:rPr lang="en-US" altLang="ja-JP" sz="1333" b="1" dirty="0" smtClean="0"/>
              <a:t>Construction</a:t>
            </a:r>
            <a:br>
              <a:rPr lang="en-US" altLang="ja-JP" sz="1333" b="1" dirty="0" smtClean="0"/>
            </a:br>
            <a:r>
              <a:rPr lang="en-US" altLang="ja-JP" sz="1333" b="1" dirty="0" smtClean="0"/>
              <a:t>team A</a:t>
            </a:r>
            <a:endParaRPr lang="ja-JP" altLang="en-US" sz="1333" b="1" dirty="0"/>
          </a:p>
        </p:txBody>
      </p:sp>
      <p:sp>
        <p:nvSpPr>
          <p:cNvPr id="44" name="テキスト ボックス 43"/>
          <p:cNvSpPr txBox="1"/>
          <p:nvPr/>
        </p:nvSpPr>
        <p:spPr>
          <a:xfrm>
            <a:off x="3667593" y="3143766"/>
            <a:ext cx="1338828" cy="502573"/>
          </a:xfrm>
          <a:prstGeom prst="rect">
            <a:avLst/>
          </a:prstGeom>
          <a:noFill/>
        </p:spPr>
        <p:txBody>
          <a:bodyPr wrap="none" rtlCol="0">
            <a:spAutoFit/>
          </a:bodyPr>
          <a:lstStyle/>
          <a:p>
            <a:r>
              <a:rPr lang="en-US" altLang="ja-JP" sz="1333" b="1" dirty="0" smtClean="0"/>
              <a:t>Construction</a:t>
            </a:r>
            <a:br>
              <a:rPr lang="en-US" altLang="ja-JP" sz="1333" b="1" dirty="0" smtClean="0"/>
            </a:br>
            <a:r>
              <a:rPr lang="en-US" altLang="ja-JP" sz="1333" b="1" dirty="0" smtClean="0"/>
              <a:t>team B</a:t>
            </a:r>
            <a:endParaRPr lang="ja-JP" altLang="en-US" sz="1333" b="1" dirty="0"/>
          </a:p>
        </p:txBody>
      </p:sp>
      <p:sp>
        <p:nvSpPr>
          <p:cNvPr id="45" name="テキスト ボックス 44"/>
          <p:cNvSpPr txBox="1"/>
          <p:nvPr/>
        </p:nvSpPr>
        <p:spPr>
          <a:xfrm>
            <a:off x="5690116" y="3747906"/>
            <a:ext cx="1134413" cy="502573"/>
          </a:xfrm>
          <a:prstGeom prst="rect">
            <a:avLst/>
          </a:prstGeom>
          <a:noFill/>
        </p:spPr>
        <p:txBody>
          <a:bodyPr wrap="none" rtlCol="0">
            <a:spAutoFit/>
          </a:bodyPr>
          <a:lstStyle/>
          <a:p>
            <a:r>
              <a:rPr lang="en-US" altLang="ja-JP" sz="1333" b="1" dirty="0" smtClean="0"/>
              <a:t>Operation </a:t>
            </a:r>
            <a:br>
              <a:rPr lang="en-US" altLang="ja-JP" sz="1333" b="1" dirty="0" smtClean="0"/>
            </a:br>
            <a:r>
              <a:rPr lang="en-US" altLang="ja-JP" sz="1333" b="1" dirty="0" smtClean="0"/>
              <a:t>team B</a:t>
            </a:r>
            <a:endParaRPr lang="ja-JP" altLang="en-US" sz="1333" b="1" dirty="0"/>
          </a:p>
        </p:txBody>
      </p:sp>
      <p:sp>
        <p:nvSpPr>
          <p:cNvPr id="46" name="テキスト ボックス 45"/>
          <p:cNvSpPr txBox="1"/>
          <p:nvPr/>
        </p:nvSpPr>
        <p:spPr>
          <a:xfrm>
            <a:off x="4847117" y="3120007"/>
            <a:ext cx="1078309" cy="502573"/>
          </a:xfrm>
          <a:prstGeom prst="rect">
            <a:avLst/>
          </a:prstGeom>
          <a:noFill/>
        </p:spPr>
        <p:txBody>
          <a:bodyPr wrap="none" rtlCol="0">
            <a:spAutoFit/>
          </a:bodyPr>
          <a:lstStyle/>
          <a:p>
            <a:r>
              <a:rPr lang="en-US" altLang="ja-JP" sz="1333" b="1" dirty="0" smtClean="0"/>
              <a:t>Operation</a:t>
            </a:r>
            <a:br>
              <a:rPr lang="en-US" altLang="ja-JP" sz="1333" b="1" dirty="0" smtClean="0"/>
            </a:br>
            <a:r>
              <a:rPr lang="en-US" altLang="ja-JP" sz="1333" b="1" dirty="0" smtClean="0"/>
              <a:t>team A</a:t>
            </a:r>
            <a:endParaRPr lang="ja-JP" altLang="en-US" sz="1333" b="1" dirty="0"/>
          </a:p>
        </p:txBody>
      </p:sp>
      <p:cxnSp>
        <p:nvCxnSpPr>
          <p:cNvPr id="18" name="直線矢印コネクタ 17"/>
          <p:cNvCxnSpPr>
            <a:endCxn id="43" idx="2"/>
          </p:cNvCxnSpPr>
          <p:nvPr/>
        </p:nvCxnSpPr>
        <p:spPr bwMode="auto">
          <a:xfrm flipH="1" flipV="1">
            <a:off x="3560155" y="4218815"/>
            <a:ext cx="795708" cy="340205"/>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7" name="直線矢印コネクタ 46"/>
          <p:cNvCxnSpPr>
            <a:endCxn id="44" idx="2"/>
          </p:cNvCxnSpPr>
          <p:nvPr/>
        </p:nvCxnSpPr>
        <p:spPr bwMode="auto">
          <a:xfrm flipH="1" flipV="1">
            <a:off x="4337007" y="3646339"/>
            <a:ext cx="242682" cy="590955"/>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矢印コネクタ 48"/>
          <p:cNvCxnSpPr>
            <a:endCxn id="46" idx="2"/>
          </p:cNvCxnSpPr>
          <p:nvPr/>
        </p:nvCxnSpPr>
        <p:spPr bwMode="auto">
          <a:xfrm flipV="1">
            <a:off x="5073140" y="3622580"/>
            <a:ext cx="313132" cy="614713"/>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2" name="直線矢印コネクタ 51"/>
          <p:cNvCxnSpPr>
            <a:endCxn id="45" idx="2"/>
          </p:cNvCxnSpPr>
          <p:nvPr/>
        </p:nvCxnSpPr>
        <p:spPr bwMode="auto">
          <a:xfrm flipV="1">
            <a:off x="5387865" y="4250479"/>
            <a:ext cx="869458" cy="409253"/>
          </a:xfrm>
          <a:prstGeom prst="straightConnector1">
            <a:avLst/>
          </a:prstGeom>
          <a:solidFill>
            <a:schemeClr val="bg1"/>
          </a:solidFill>
          <a:ln w="9525" cap="flat" cmpd="sng" algn="ctr">
            <a:solidFill>
              <a:schemeClr val="accent6"/>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4" name="テキスト ボックス 53"/>
          <p:cNvSpPr txBox="1"/>
          <p:nvPr/>
        </p:nvSpPr>
        <p:spPr>
          <a:xfrm>
            <a:off x="4125109" y="3550789"/>
            <a:ext cx="1483355" cy="584775"/>
          </a:xfrm>
          <a:prstGeom prst="rect">
            <a:avLst/>
          </a:prstGeom>
          <a:noFill/>
        </p:spPr>
        <p:txBody>
          <a:bodyPr wrap="none" rtlCol="0">
            <a:spAutoFit/>
          </a:bodyPr>
          <a:lstStyle/>
          <a:p>
            <a:pPr algn="ctr"/>
            <a:r>
              <a:rPr lang="en-US" altLang="ja-JP" sz="1600" b="1" dirty="0" smtClean="0">
                <a:solidFill>
                  <a:srgbClr val="FF0000"/>
                </a:solidFill>
              </a:rPr>
              <a:t>Each team’s</a:t>
            </a:r>
            <a:br>
              <a:rPr lang="en-US" altLang="ja-JP" sz="1600" b="1" dirty="0" smtClean="0">
                <a:solidFill>
                  <a:srgbClr val="FF0000"/>
                </a:solidFill>
              </a:rPr>
            </a:br>
            <a:r>
              <a:rPr lang="en-US" altLang="ja-JP" sz="1600" b="1" dirty="0" smtClean="0">
                <a:solidFill>
                  <a:srgbClr val="FF0000"/>
                </a:solidFill>
              </a:rPr>
              <a:t>Design info</a:t>
            </a:r>
            <a:endParaRPr lang="ja-JP" altLang="en-US" sz="1600" b="1" dirty="0">
              <a:solidFill>
                <a:srgbClr val="FF0000"/>
              </a:solidFill>
            </a:endParaRPr>
          </a:p>
        </p:txBody>
      </p:sp>
      <p:sp>
        <p:nvSpPr>
          <p:cNvPr id="129" name="二等辺三角形 128"/>
          <p:cNvSpPr/>
          <p:nvPr/>
        </p:nvSpPr>
        <p:spPr bwMode="auto">
          <a:xfrm rot="5400000">
            <a:off x="6869641" y="3472517"/>
            <a:ext cx="932116" cy="432879"/>
          </a:xfrm>
          <a:prstGeom prst="triangl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79" name="表 78"/>
          <p:cNvGraphicFramePr>
            <a:graphicFrameLocks noGrp="1"/>
          </p:cNvGraphicFramePr>
          <p:nvPr>
            <p:extLst>
              <p:ext uri="{D42A27DB-BD31-4B8C-83A1-F6EECF244321}">
                <p14:modId xmlns:p14="http://schemas.microsoft.com/office/powerpoint/2010/main" val="2124324537"/>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265112918"/>
                  </a:ext>
                </a:extLst>
              </a:tr>
            </a:tbl>
          </a:graphicData>
        </a:graphic>
      </p:graphicFrame>
      <p:sp>
        <p:nvSpPr>
          <p:cNvPr id="80" name="下矢印 79"/>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16" name="下矢印 115"/>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18" name="下矢印 117"/>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23" name="正方形/長方形 122"/>
          <p:cNvSpPr/>
          <p:nvPr/>
        </p:nvSpPr>
        <p:spPr bwMode="auto">
          <a:xfrm>
            <a:off x="3013449" y="1312061"/>
            <a:ext cx="8937252" cy="830855"/>
          </a:xfrm>
          <a:prstGeom prst="rect">
            <a:avLst/>
          </a:prstGeom>
          <a:ln w="9525">
            <a:solidFill>
              <a:schemeClr val="dk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dirty="0" smtClean="0">
                <a:latin typeface="+mj-ea"/>
              </a:rPr>
              <a:t>Each team leader collects the design info from their own teams and share it with each other.</a:t>
            </a:r>
            <a:endParaRPr lang="ja-JP" altLang="en-US" sz="2133" b="1" dirty="0">
              <a:latin typeface="+mj-ea"/>
            </a:endParaRPr>
          </a:p>
        </p:txBody>
      </p:sp>
      <p:sp>
        <p:nvSpPr>
          <p:cNvPr id="206" name="正方形/長方形 205"/>
          <p:cNvSpPr/>
          <p:nvPr/>
        </p:nvSpPr>
        <p:spPr bwMode="auto">
          <a:xfrm>
            <a:off x="3125877" y="3021892"/>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07" name="グループ化 206"/>
          <p:cNvGrpSpPr>
            <a:grpSpLocks noChangeAspect="1"/>
          </p:cNvGrpSpPr>
          <p:nvPr/>
        </p:nvGrpSpPr>
        <p:grpSpPr bwMode="gray">
          <a:xfrm>
            <a:off x="3166960" y="3374079"/>
            <a:ext cx="233547" cy="260096"/>
            <a:chOff x="863600" y="1071564"/>
            <a:chExt cx="823913" cy="917576"/>
          </a:xfrm>
        </p:grpSpPr>
        <p:sp>
          <p:nvSpPr>
            <p:cNvPr id="208" name="フリーフォーム 20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0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0" name="グループ化 209"/>
          <p:cNvGrpSpPr>
            <a:grpSpLocks noChangeAspect="1"/>
          </p:cNvGrpSpPr>
          <p:nvPr/>
        </p:nvGrpSpPr>
        <p:grpSpPr bwMode="gray">
          <a:xfrm>
            <a:off x="3444891" y="3368567"/>
            <a:ext cx="233547" cy="260096"/>
            <a:chOff x="863600" y="1071564"/>
            <a:chExt cx="823913" cy="917576"/>
          </a:xfrm>
        </p:grpSpPr>
        <p:sp>
          <p:nvSpPr>
            <p:cNvPr id="211" name="フリーフォーム 2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3" name="グループ化 212"/>
          <p:cNvGrpSpPr>
            <a:grpSpLocks noChangeAspect="1"/>
          </p:cNvGrpSpPr>
          <p:nvPr/>
        </p:nvGrpSpPr>
        <p:grpSpPr bwMode="gray">
          <a:xfrm>
            <a:off x="3166960" y="3057451"/>
            <a:ext cx="233547" cy="260096"/>
            <a:chOff x="863600" y="1071564"/>
            <a:chExt cx="823913" cy="917576"/>
          </a:xfrm>
        </p:grpSpPr>
        <p:sp>
          <p:nvSpPr>
            <p:cNvPr id="214" name="フリーフォーム 21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1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6" name="グループ化 215"/>
          <p:cNvGrpSpPr>
            <a:grpSpLocks noChangeAspect="1"/>
          </p:cNvGrpSpPr>
          <p:nvPr/>
        </p:nvGrpSpPr>
        <p:grpSpPr bwMode="gray">
          <a:xfrm>
            <a:off x="3443765" y="3057451"/>
            <a:ext cx="233547" cy="260096"/>
            <a:chOff x="863600" y="1071564"/>
            <a:chExt cx="823913" cy="917576"/>
          </a:xfrm>
        </p:grpSpPr>
        <p:sp>
          <p:nvSpPr>
            <p:cNvPr id="217" name="フリーフォーム 21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1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19" name="正方形/長方形 218"/>
          <p:cNvSpPr/>
          <p:nvPr/>
        </p:nvSpPr>
        <p:spPr bwMode="auto">
          <a:xfrm>
            <a:off x="4010207" y="2444855"/>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20" name="グループ化 219"/>
          <p:cNvGrpSpPr>
            <a:grpSpLocks noChangeAspect="1"/>
          </p:cNvGrpSpPr>
          <p:nvPr/>
        </p:nvGrpSpPr>
        <p:grpSpPr bwMode="gray">
          <a:xfrm>
            <a:off x="4051289" y="2797041"/>
            <a:ext cx="233547" cy="260096"/>
            <a:chOff x="863600" y="1071564"/>
            <a:chExt cx="823913" cy="917576"/>
          </a:xfrm>
        </p:grpSpPr>
        <p:sp>
          <p:nvSpPr>
            <p:cNvPr id="221" name="フリーフォーム 22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2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3" name="グループ化 222"/>
          <p:cNvGrpSpPr>
            <a:grpSpLocks noChangeAspect="1"/>
          </p:cNvGrpSpPr>
          <p:nvPr/>
        </p:nvGrpSpPr>
        <p:grpSpPr bwMode="gray">
          <a:xfrm>
            <a:off x="4329220" y="2791529"/>
            <a:ext cx="233547" cy="260096"/>
            <a:chOff x="863600" y="1071564"/>
            <a:chExt cx="823913" cy="917576"/>
          </a:xfrm>
        </p:grpSpPr>
        <p:sp>
          <p:nvSpPr>
            <p:cNvPr id="224" name="フリーフォーム 22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2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6" name="グループ化 225"/>
          <p:cNvGrpSpPr>
            <a:grpSpLocks noChangeAspect="1"/>
          </p:cNvGrpSpPr>
          <p:nvPr/>
        </p:nvGrpSpPr>
        <p:grpSpPr bwMode="gray">
          <a:xfrm>
            <a:off x="4051289" y="2480413"/>
            <a:ext cx="233547" cy="260096"/>
            <a:chOff x="863600" y="1071564"/>
            <a:chExt cx="823913" cy="917576"/>
          </a:xfrm>
        </p:grpSpPr>
        <p:sp>
          <p:nvSpPr>
            <p:cNvPr id="227" name="フリーフォーム 2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9" name="グループ化 228"/>
          <p:cNvGrpSpPr>
            <a:grpSpLocks noChangeAspect="1"/>
          </p:cNvGrpSpPr>
          <p:nvPr/>
        </p:nvGrpSpPr>
        <p:grpSpPr bwMode="gray">
          <a:xfrm>
            <a:off x="4328095" y="2480413"/>
            <a:ext cx="233547" cy="260096"/>
            <a:chOff x="863600" y="1071564"/>
            <a:chExt cx="823913" cy="917576"/>
          </a:xfrm>
        </p:grpSpPr>
        <p:sp>
          <p:nvSpPr>
            <p:cNvPr id="230" name="フリーフォーム 22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3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82" name="メモ 81"/>
          <p:cNvSpPr/>
          <p:nvPr/>
        </p:nvSpPr>
        <p:spPr bwMode="auto">
          <a:xfrm>
            <a:off x="3832087" y="2688237"/>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232" name="メモ 231"/>
          <p:cNvSpPr/>
          <p:nvPr/>
        </p:nvSpPr>
        <p:spPr bwMode="auto">
          <a:xfrm>
            <a:off x="2926484" y="3264347"/>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233" name="正方形/長方形 232"/>
          <p:cNvSpPr/>
          <p:nvPr/>
        </p:nvSpPr>
        <p:spPr bwMode="auto">
          <a:xfrm>
            <a:off x="5168665" y="2438660"/>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34" name="グループ化 233"/>
          <p:cNvGrpSpPr>
            <a:grpSpLocks noChangeAspect="1"/>
          </p:cNvGrpSpPr>
          <p:nvPr/>
        </p:nvGrpSpPr>
        <p:grpSpPr bwMode="gray">
          <a:xfrm>
            <a:off x="5209748" y="2790847"/>
            <a:ext cx="233547" cy="260096"/>
            <a:chOff x="863600" y="1071564"/>
            <a:chExt cx="823913" cy="917576"/>
          </a:xfrm>
        </p:grpSpPr>
        <p:sp>
          <p:nvSpPr>
            <p:cNvPr id="235" name="フリーフォーム 23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3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37" name="グループ化 236"/>
          <p:cNvGrpSpPr>
            <a:grpSpLocks noChangeAspect="1"/>
          </p:cNvGrpSpPr>
          <p:nvPr/>
        </p:nvGrpSpPr>
        <p:grpSpPr bwMode="gray">
          <a:xfrm>
            <a:off x="5487679" y="2785335"/>
            <a:ext cx="233547" cy="260096"/>
            <a:chOff x="863600" y="1071564"/>
            <a:chExt cx="823913" cy="917576"/>
          </a:xfrm>
        </p:grpSpPr>
        <p:sp>
          <p:nvSpPr>
            <p:cNvPr id="238" name="フリーフォーム 23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3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40" name="グループ化 239"/>
          <p:cNvGrpSpPr>
            <a:grpSpLocks noChangeAspect="1"/>
          </p:cNvGrpSpPr>
          <p:nvPr/>
        </p:nvGrpSpPr>
        <p:grpSpPr bwMode="gray">
          <a:xfrm>
            <a:off x="5209748" y="2474219"/>
            <a:ext cx="233547" cy="260096"/>
            <a:chOff x="863600" y="1071564"/>
            <a:chExt cx="823913" cy="917576"/>
          </a:xfrm>
        </p:grpSpPr>
        <p:sp>
          <p:nvSpPr>
            <p:cNvPr id="241" name="フリーフォーム 2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43" name="グループ化 242"/>
          <p:cNvGrpSpPr>
            <a:grpSpLocks noChangeAspect="1"/>
          </p:cNvGrpSpPr>
          <p:nvPr/>
        </p:nvGrpSpPr>
        <p:grpSpPr bwMode="gray">
          <a:xfrm>
            <a:off x="5486553" y="2474219"/>
            <a:ext cx="233547" cy="260096"/>
            <a:chOff x="863600" y="1071564"/>
            <a:chExt cx="823913" cy="917576"/>
          </a:xfrm>
        </p:grpSpPr>
        <p:sp>
          <p:nvSpPr>
            <p:cNvPr id="244" name="フリーフォーム 24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46" name="正方形/長方形 245"/>
          <p:cNvSpPr/>
          <p:nvPr/>
        </p:nvSpPr>
        <p:spPr bwMode="auto">
          <a:xfrm>
            <a:off x="5978095" y="3090715"/>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47" name="グループ化 246"/>
          <p:cNvGrpSpPr>
            <a:grpSpLocks noChangeAspect="1"/>
          </p:cNvGrpSpPr>
          <p:nvPr/>
        </p:nvGrpSpPr>
        <p:grpSpPr bwMode="gray">
          <a:xfrm>
            <a:off x="6019177" y="3442901"/>
            <a:ext cx="233547" cy="260096"/>
            <a:chOff x="863600" y="1071564"/>
            <a:chExt cx="823913" cy="917576"/>
          </a:xfrm>
        </p:grpSpPr>
        <p:sp>
          <p:nvSpPr>
            <p:cNvPr id="248" name="フリーフォーム 24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0" name="グループ化 249"/>
          <p:cNvGrpSpPr>
            <a:grpSpLocks noChangeAspect="1"/>
          </p:cNvGrpSpPr>
          <p:nvPr/>
        </p:nvGrpSpPr>
        <p:grpSpPr bwMode="gray">
          <a:xfrm>
            <a:off x="6297108" y="3437389"/>
            <a:ext cx="233547" cy="260096"/>
            <a:chOff x="863600" y="1071564"/>
            <a:chExt cx="823913" cy="917576"/>
          </a:xfrm>
        </p:grpSpPr>
        <p:sp>
          <p:nvSpPr>
            <p:cNvPr id="251" name="フリーフォーム 25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5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3" name="グループ化 252"/>
          <p:cNvGrpSpPr>
            <a:grpSpLocks noChangeAspect="1"/>
          </p:cNvGrpSpPr>
          <p:nvPr/>
        </p:nvGrpSpPr>
        <p:grpSpPr bwMode="gray">
          <a:xfrm>
            <a:off x="6019177" y="3126273"/>
            <a:ext cx="233547" cy="260096"/>
            <a:chOff x="863600" y="1071564"/>
            <a:chExt cx="823913" cy="917576"/>
          </a:xfrm>
        </p:grpSpPr>
        <p:sp>
          <p:nvSpPr>
            <p:cNvPr id="254" name="フリーフォーム 25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5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6" name="グループ化 255"/>
          <p:cNvGrpSpPr>
            <a:grpSpLocks noChangeAspect="1"/>
          </p:cNvGrpSpPr>
          <p:nvPr/>
        </p:nvGrpSpPr>
        <p:grpSpPr bwMode="gray">
          <a:xfrm>
            <a:off x="6295983" y="3126273"/>
            <a:ext cx="233547" cy="260096"/>
            <a:chOff x="863600" y="1071564"/>
            <a:chExt cx="823913" cy="917576"/>
          </a:xfrm>
        </p:grpSpPr>
        <p:sp>
          <p:nvSpPr>
            <p:cNvPr id="257" name="フリーフォーム 25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5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83" name="メモ 82"/>
          <p:cNvSpPr/>
          <p:nvPr/>
        </p:nvSpPr>
        <p:spPr bwMode="auto">
          <a:xfrm>
            <a:off x="4918019" y="2647500"/>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84" name="メモ 83"/>
          <p:cNvSpPr/>
          <p:nvPr/>
        </p:nvSpPr>
        <p:spPr bwMode="auto">
          <a:xfrm>
            <a:off x="6508627" y="3220095"/>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260" name="正方形/長方形 259"/>
          <p:cNvSpPr/>
          <p:nvPr/>
        </p:nvSpPr>
        <p:spPr bwMode="auto">
          <a:xfrm>
            <a:off x="4528104" y="4295116"/>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61" name="グループ化 260"/>
          <p:cNvGrpSpPr>
            <a:grpSpLocks noChangeAspect="1"/>
          </p:cNvGrpSpPr>
          <p:nvPr/>
        </p:nvGrpSpPr>
        <p:grpSpPr bwMode="gray">
          <a:xfrm>
            <a:off x="4569187" y="4647303"/>
            <a:ext cx="233547" cy="260096"/>
            <a:chOff x="863600" y="1071564"/>
            <a:chExt cx="823913" cy="917576"/>
          </a:xfrm>
        </p:grpSpPr>
        <p:sp>
          <p:nvSpPr>
            <p:cNvPr id="262" name="フリーフォーム 26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64" name="グループ化 263"/>
          <p:cNvGrpSpPr>
            <a:grpSpLocks noChangeAspect="1"/>
          </p:cNvGrpSpPr>
          <p:nvPr/>
        </p:nvGrpSpPr>
        <p:grpSpPr bwMode="gray">
          <a:xfrm>
            <a:off x="4847117" y="4641791"/>
            <a:ext cx="233547" cy="260096"/>
            <a:chOff x="863600" y="1071564"/>
            <a:chExt cx="823913" cy="917576"/>
          </a:xfrm>
        </p:grpSpPr>
        <p:sp>
          <p:nvSpPr>
            <p:cNvPr id="265" name="フリーフォーム 26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67" name="グループ化 266"/>
          <p:cNvGrpSpPr>
            <a:grpSpLocks noChangeAspect="1"/>
          </p:cNvGrpSpPr>
          <p:nvPr/>
        </p:nvGrpSpPr>
        <p:grpSpPr bwMode="gray">
          <a:xfrm>
            <a:off x="4569187" y="4330675"/>
            <a:ext cx="233547" cy="260096"/>
            <a:chOff x="863600" y="1071564"/>
            <a:chExt cx="823913" cy="917576"/>
          </a:xfrm>
        </p:grpSpPr>
        <p:sp>
          <p:nvSpPr>
            <p:cNvPr id="268" name="フリーフォーム 26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70" name="グループ化 269"/>
          <p:cNvGrpSpPr>
            <a:grpSpLocks noChangeAspect="1"/>
          </p:cNvGrpSpPr>
          <p:nvPr/>
        </p:nvGrpSpPr>
        <p:grpSpPr bwMode="gray">
          <a:xfrm>
            <a:off x="4845992" y="4330675"/>
            <a:ext cx="233547" cy="260096"/>
            <a:chOff x="863600" y="1071564"/>
            <a:chExt cx="823913" cy="917576"/>
          </a:xfrm>
        </p:grpSpPr>
        <p:sp>
          <p:nvSpPr>
            <p:cNvPr id="271" name="フリーフォーム 27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7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73" name="テキスト ボックス 272"/>
          <p:cNvSpPr txBox="1"/>
          <p:nvPr/>
        </p:nvSpPr>
        <p:spPr>
          <a:xfrm>
            <a:off x="8616350" y="4726677"/>
            <a:ext cx="1299843" cy="502573"/>
          </a:xfrm>
          <a:prstGeom prst="rect">
            <a:avLst/>
          </a:prstGeom>
          <a:noFill/>
        </p:spPr>
        <p:txBody>
          <a:bodyPr wrap="none" rtlCol="0">
            <a:spAutoFit/>
          </a:bodyPr>
          <a:lstStyle/>
          <a:p>
            <a:r>
              <a:rPr lang="en-US" altLang="ja-JP" sz="1333" b="1" dirty="0" smtClean="0"/>
              <a:t>Automation </a:t>
            </a:r>
            <a:br>
              <a:rPr lang="en-US" altLang="ja-JP" sz="1333" b="1" dirty="0" smtClean="0"/>
            </a:br>
            <a:r>
              <a:rPr lang="en-US" altLang="ja-JP" sz="1333" b="1" dirty="0" smtClean="0"/>
              <a:t>Team F</a:t>
            </a:r>
            <a:endParaRPr lang="ja-JP" altLang="en-US" sz="1333" b="1" dirty="0"/>
          </a:p>
        </p:txBody>
      </p:sp>
      <p:sp>
        <p:nvSpPr>
          <p:cNvPr id="274" name="テキスト ボックス 273"/>
          <p:cNvSpPr txBox="1"/>
          <p:nvPr/>
        </p:nvSpPr>
        <p:spPr>
          <a:xfrm>
            <a:off x="7713313" y="3654568"/>
            <a:ext cx="1338828" cy="502573"/>
          </a:xfrm>
          <a:prstGeom prst="rect">
            <a:avLst/>
          </a:prstGeom>
          <a:noFill/>
        </p:spPr>
        <p:txBody>
          <a:bodyPr wrap="none" rtlCol="0">
            <a:spAutoFit/>
          </a:bodyPr>
          <a:lstStyle/>
          <a:p>
            <a:r>
              <a:rPr lang="en-US" altLang="ja-JP" sz="1333" b="1" dirty="0"/>
              <a:t>Construction</a:t>
            </a:r>
            <a:br>
              <a:rPr lang="en-US" altLang="ja-JP" sz="1333" b="1" dirty="0"/>
            </a:br>
            <a:r>
              <a:rPr lang="en-US" altLang="ja-JP" sz="1333" b="1" dirty="0"/>
              <a:t>team A</a:t>
            </a:r>
            <a:endParaRPr lang="ja-JP" altLang="en-US" sz="1333" b="1" dirty="0"/>
          </a:p>
        </p:txBody>
      </p:sp>
      <p:sp>
        <p:nvSpPr>
          <p:cNvPr id="275" name="テキスト ボックス 274"/>
          <p:cNvSpPr txBox="1"/>
          <p:nvPr/>
        </p:nvSpPr>
        <p:spPr>
          <a:xfrm>
            <a:off x="8490165" y="3082092"/>
            <a:ext cx="1338828" cy="502573"/>
          </a:xfrm>
          <a:prstGeom prst="rect">
            <a:avLst/>
          </a:prstGeom>
          <a:noFill/>
        </p:spPr>
        <p:txBody>
          <a:bodyPr wrap="none" rtlCol="0">
            <a:spAutoFit/>
          </a:bodyPr>
          <a:lstStyle/>
          <a:p>
            <a:r>
              <a:rPr lang="en-US" altLang="ja-JP" sz="1333" b="1" dirty="0"/>
              <a:t>Construction</a:t>
            </a:r>
            <a:br>
              <a:rPr lang="en-US" altLang="ja-JP" sz="1333" b="1" dirty="0"/>
            </a:br>
            <a:r>
              <a:rPr lang="en-US" altLang="ja-JP" sz="1333" b="1" dirty="0"/>
              <a:t>team B</a:t>
            </a:r>
            <a:endParaRPr lang="ja-JP" altLang="en-US" sz="1333" b="1" dirty="0"/>
          </a:p>
        </p:txBody>
      </p:sp>
      <p:sp>
        <p:nvSpPr>
          <p:cNvPr id="276" name="テキスト ボックス 275"/>
          <p:cNvSpPr txBox="1"/>
          <p:nvPr/>
        </p:nvSpPr>
        <p:spPr>
          <a:xfrm>
            <a:off x="10512688" y="3686232"/>
            <a:ext cx="1134413" cy="502573"/>
          </a:xfrm>
          <a:prstGeom prst="rect">
            <a:avLst/>
          </a:prstGeom>
          <a:noFill/>
        </p:spPr>
        <p:txBody>
          <a:bodyPr wrap="none" rtlCol="0">
            <a:spAutoFit/>
          </a:bodyPr>
          <a:lstStyle/>
          <a:p>
            <a:r>
              <a:rPr lang="en-US" altLang="ja-JP" sz="1333" b="1" dirty="0"/>
              <a:t>Operation </a:t>
            </a:r>
            <a:br>
              <a:rPr lang="en-US" altLang="ja-JP" sz="1333" b="1" dirty="0"/>
            </a:br>
            <a:r>
              <a:rPr lang="en-US" altLang="ja-JP" sz="1333" b="1" dirty="0"/>
              <a:t>team B</a:t>
            </a:r>
            <a:endParaRPr lang="ja-JP" altLang="en-US" sz="1333" b="1" dirty="0"/>
          </a:p>
        </p:txBody>
      </p:sp>
      <p:sp>
        <p:nvSpPr>
          <p:cNvPr id="277" name="テキスト ボックス 276"/>
          <p:cNvSpPr txBox="1"/>
          <p:nvPr/>
        </p:nvSpPr>
        <p:spPr>
          <a:xfrm>
            <a:off x="9669689" y="3058334"/>
            <a:ext cx="1078309" cy="502573"/>
          </a:xfrm>
          <a:prstGeom prst="rect">
            <a:avLst/>
          </a:prstGeom>
          <a:noFill/>
        </p:spPr>
        <p:txBody>
          <a:bodyPr wrap="none" rtlCol="0">
            <a:spAutoFit/>
          </a:bodyPr>
          <a:lstStyle/>
          <a:p>
            <a:r>
              <a:rPr lang="en-US" altLang="ja-JP" sz="1333" b="1" dirty="0"/>
              <a:t>Operation</a:t>
            </a:r>
            <a:br>
              <a:rPr lang="en-US" altLang="ja-JP" sz="1333" b="1" dirty="0"/>
            </a:br>
            <a:r>
              <a:rPr lang="en-US" altLang="ja-JP" sz="1333" b="1" dirty="0"/>
              <a:t>team A</a:t>
            </a:r>
            <a:endParaRPr lang="ja-JP" altLang="en-US" sz="1333" b="1" dirty="0"/>
          </a:p>
        </p:txBody>
      </p:sp>
      <p:sp>
        <p:nvSpPr>
          <p:cNvPr id="283" name="正方形/長方形 282"/>
          <p:cNvSpPr/>
          <p:nvPr/>
        </p:nvSpPr>
        <p:spPr bwMode="auto">
          <a:xfrm>
            <a:off x="7948449" y="2960219"/>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84" name="グループ化 283"/>
          <p:cNvGrpSpPr>
            <a:grpSpLocks noChangeAspect="1"/>
          </p:cNvGrpSpPr>
          <p:nvPr/>
        </p:nvGrpSpPr>
        <p:grpSpPr bwMode="gray">
          <a:xfrm>
            <a:off x="7989532" y="3312405"/>
            <a:ext cx="233547" cy="260096"/>
            <a:chOff x="863600" y="1071564"/>
            <a:chExt cx="823913" cy="917576"/>
          </a:xfrm>
        </p:grpSpPr>
        <p:sp>
          <p:nvSpPr>
            <p:cNvPr id="285" name="フリーフォーム 28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8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87" name="グループ化 286"/>
          <p:cNvGrpSpPr>
            <a:grpSpLocks noChangeAspect="1"/>
          </p:cNvGrpSpPr>
          <p:nvPr/>
        </p:nvGrpSpPr>
        <p:grpSpPr bwMode="gray">
          <a:xfrm>
            <a:off x="8267463" y="3306893"/>
            <a:ext cx="233547" cy="260096"/>
            <a:chOff x="863600" y="1071564"/>
            <a:chExt cx="823913" cy="917576"/>
          </a:xfrm>
        </p:grpSpPr>
        <p:sp>
          <p:nvSpPr>
            <p:cNvPr id="288" name="フリーフォーム 28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8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90" name="グループ化 289"/>
          <p:cNvGrpSpPr>
            <a:grpSpLocks noChangeAspect="1"/>
          </p:cNvGrpSpPr>
          <p:nvPr/>
        </p:nvGrpSpPr>
        <p:grpSpPr bwMode="gray">
          <a:xfrm>
            <a:off x="7989532" y="2995777"/>
            <a:ext cx="233547" cy="260096"/>
            <a:chOff x="863600" y="1071564"/>
            <a:chExt cx="823913" cy="917576"/>
          </a:xfrm>
        </p:grpSpPr>
        <p:sp>
          <p:nvSpPr>
            <p:cNvPr id="291" name="フリーフォーム 29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9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93" name="グループ化 292"/>
          <p:cNvGrpSpPr>
            <a:grpSpLocks noChangeAspect="1"/>
          </p:cNvGrpSpPr>
          <p:nvPr/>
        </p:nvGrpSpPr>
        <p:grpSpPr bwMode="gray">
          <a:xfrm>
            <a:off x="8266337" y="2995777"/>
            <a:ext cx="233547" cy="260096"/>
            <a:chOff x="863600" y="1071564"/>
            <a:chExt cx="823913" cy="917576"/>
          </a:xfrm>
        </p:grpSpPr>
        <p:sp>
          <p:nvSpPr>
            <p:cNvPr id="294" name="フリーフォーム 2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296" name="正方形/長方形 295"/>
          <p:cNvSpPr/>
          <p:nvPr/>
        </p:nvSpPr>
        <p:spPr bwMode="auto">
          <a:xfrm>
            <a:off x="8832779" y="2383181"/>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97" name="グループ化 296"/>
          <p:cNvGrpSpPr>
            <a:grpSpLocks noChangeAspect="1"/>
          </p:cNvGrpSpPr>
          <p:nvPr/>
        </p:nvGrpSpPr>
        <p:grpSpPr bwMode="gray">
          <a:xfrm>
            <a:off x="8873861" y="2735368"/>
            <a:ext cx="233547" cy="260096"/>
            <a:chOff x="863600" y="1071564"/>
            <a:chExt cx="823913" cy="917576"/>
          </a:xfrm>
        </p:grpSpPr>
        <p:sp>
          <p:nvSpPr>
            <p:cNvPr id="298" name="フリーフォーム 29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9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00" name="グループ化 299"/>
          <p:cNvGrpSpPr>
            <a:grpSpLocks noChangeAspect="1"/>
          </p:cNvGrpSpPr>
          <p:nvPr/>
        </p:nvGrpSpPr>
        <p:grpSpPr bwMode="gray">
          <a:xfrm>
            <a:off x="9151792" y="2729856"/>
            <a:ext cx="233547" cy="260096"/>
            <a:chOff x="863600" y="1071564"/>
            <a:chExt cx="823913" cy="917576"/>
          </a:xfrm>
        </p:grpSpPr>
        <p:sp>
          <p:nvSpPr>
            <p:cNvPr id="301" name="フリーフォーム 30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03" name="グループ化 302"/>
          <p:cNvGrpSpPr>
            <a:grpSpLocks noChangeAspect="1"/>
          </p:cNvGrpSpPr>
          <p:nvPr/>
        </p:nvGrpSpPr>
        <p:grpSpPr bwMode="gray">
          <a:xfrm>
            <a:off x="8873861" y="2418740"/>
            <a:ext cx="233547" cy="260096"/>
            <a:chOff x="863600" y="1071564"/>
            <a:chExt cx="823913" cy="917576"/>
          </a:xfrm>
        </p:grpSpPr>
        <p:sp>
          <p:nvSpPr>
            <p:cNvPr id="304" name="フリーフォーム 30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06" name="グループ化 305"/>
          <p:cNvGrpSpPr>
            <a:grpSpLocks noChangeAspect="1"/>
          </p:cNvGrpSpPr>
          <p:nvPr/>
        </p:nvGrpSpPr>
        <p:grpSpPr bwMode="gray">
          <a:xfrm>
            <a:off x="9150667" y="2418740"/>
            <a:ext cx="233547" cy="260096"/>
            <a:chOff x="863600" y="1071564"/>
            <a:chExt cx="823913" cy="917576"/>
          </a:xfrm>
        </p:grpSpPr>
        <p:sp>
          <p:nvSpPr>
            <p:cNvPr id="307" name="フリーフォーム 30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309" name="メモ 308"/>
          <p:cNvSpPr/>
          <p:nvPr/>
        </p:nvSpPr>
        <p:spPr bwMode="auto">
          <a:xfrm>
            <a:off x="8654659" y="2626564"/>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10" name="メモ 309"/>
          <p:cNvSpPr/>
          <p:nvPr/>
        </p:nvSpPr>
        <p:spPr bwMode="auto">
          <a:xfrm>
            <a:off x="7749056" y="3202673"/>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11" name="正方形/長方形 310"/>
          <p:cNvSpPr/>
          <p:nvPr/>
        </p:nvSpPr>
        <p:spPr bwMode="auto">
          <a:xfrm>
            <a:off x="9991237" y="2376987"/>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12" name="グループ化 311"/>
          <p:cNvGrpSpPr>
            <a:grpSpLocks noChangeAspect="1"/>
          </p:cNvGrpSpPr>
          <p:nvPr/>
        </p:nvGrpSpPr>
        <p:grpSpPr bwMode="gray">
          <a:xfrm>
            <a:off x="10032320" y="2729173"/>
            <a:ext cx="233547" cy="260096"/>
            <a:chOff x="863600" y="1071564"/>
            <a:chExt cx="823913" cy="917576"/>
          </a:xfrm>
        </p:grpSpPr>
        <p:sp>
          <p:nvSpPr>
            <p:cNvPr id="313" name="フリーフォーム 3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5" name="グループ化 314"/>
          <p:cNvGrpSpPr>
            <a:grpSpLocks noChangeAspect="1"/>
          </p:cNvGrpSpPr>
          <p:nvPr/>
        </p:nvGrpSpPr>
        <p:grpSpPr bwMode="gray">
          <a:xfrm>
            <a:off x="10310251" y="2723661"/>
            <a:ext cx="233547" cy="260096"/>
            <a:chOff x="863600" y="1071564"/>
            <a:chExt cx="823913" cy="917576"/>
          </a:xfrm>
        </p:grpSpPr>
        <p:sp>
          <p:nvSpPr>
            <p:cNvPr id="316" name="フリーフォーム 31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1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8" name="グループ化 317"/>
          <p:cNvGrpSpPr>
            <a:grpSpLocks noChangeAspect="1"/>
          </p:cNvGrpSpPr>
          <p:nvPr/>
        </p:nvGrpSpPr>
        <p:grpSpPr bwMode="gray">
          <a:xfrm>
            <a:off x="10032320" y="2412545"/>
            <a:ext cx="233547" cy="260096"/>
            <a:chOff x="863600" y="1071564"/>
            <a:chExt cx="823913" cy="917576"/>
          </a:xfrm>
        </p:grpSpPr>
        <p:sp>
          <p:nvSpPr>
            <p:cNvPr id="319" name="フリーフォーム 31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21" name="グループ化 320"/>
          <p:cNvGrpSpPr>
            <a:grpSpLocks noChangeAspect="1"/>
          </p:cNvGrpSpPr>
          <p:nvPr/>
        </p:nvGrpSpPr>
        <p:grpSpPr bwMode="gray">
          <a:xfrm>
            <a:off x="10309125" y="2412545"/>
            <a:ext cx="233547" cy="260096"/>
            <a:chOff x="863600" y="1071564"/>
            <a:chExt cx="823913" cy="917576"/>
          </a:xfrm>
        </p:grpSpPr>
        <p:sp>
          <p:nvSpPr>
            <p:cNvPr id="322" name="フリーフォーム 32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324" name="正方形/長方形 323"/>
          <p:cNvSpPr/>
          <p:nvPr/>
        </p:nvSpPr>
        <p:spPr bwMode="auto">
          <a:xfrm>
            <a:off x="10800667" y="3029041"/>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25" name="グループ化 324"/>
          <p:cNvGrpSpPr>
            <a:grpSpLocks noChangeAspect="1"/>
          </p:cNvGrpSpPr>
          <p:nvPr/>
        </p:nvGrpSpPr>
        <p:grpSpPr bwMode="gray">
          <a:xfrm>
            <a:off x="10841749" y="3381228"/>
            <a:ext cx="233547" cy="260096"/>
            <a:chOff x="863600" y="1071564"/>
            <a:chExt cx="823913" cy="917576"/>
          </a:xfrm>
        </p:grpSpPr>
        <p:sp>
          <p:nvSpPr>
            <p:cNvPr id="326" name="フリーフォーム 32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28" name="グループ化 327"/>
          <p:cNvGrpSpPr>
            <a:grpSpLocks noChangeAspect="1"/>
          </p:cNvGrpSpPr>
          <p:nvPr/>
        </p:nvGrpSpPr>
        <p:grpSpPr bwMode="gray">
          <a:xfrm>
            <a:off x="11119680" y="3375716"/>
            <a:ext cx="233547" cy="260096"/>
            <a:chOff x="863600" y="1071564"/>
            <a:chExt cx="823913" cy="917576"/>
          </a:xfrm>
        </p:grpSpPr>
        <p:sp>
          <p:nvSpPr>
            <p:cNvPr id="329" name="フリーフォーム 3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31" name="グループ化 330"/>
          <p:cNvGrpSpPr>
            <a:grpSpLocks noChangeAspect="1"/>
          </p:cNvGrpSpPr>
          <p:nvPr/>
        </p:nvGrpSpPr>
        <p:grpSpPr bwMode="gray">
          <a:xfrm>
            <a:off x="10841749" y="3064600"/>
            <a:ext cx="233547" cy="260096"/>
            <a:chOff x="863600" y="1071564"/>
            <a:chExt cx="823913" cy="917576"/>
          </a:xfrm>
        </p:grpSpPr>
        <p:sp>
          <p:nvSpPr>
            <p:cNvPr id="332" name="フリーフォーム 33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34" name="グループ化 333"/>
          <p:cNvGrpSpPr>
            <a:grpSpLocks noChangeAspect="1"/>
          </p:cNvGrpSpPr>
          <p:nvPr/>
        </p:nvGrpSpPr>
        <p:grpSpPr bwMode="gray">
          <a:xfrm>
            <a:off x="11118555" y="3064600"/>
            <a:ext cx="233547" cy="260096"/>
            <a:chOff x="863600" y="1071564"/>
            <a:chExt cx="823913" cy="917576"/>
          </a:xfrm>
        </p:grpSpPr>
        <p:sp>
          <p:nvSpPr>
            <p:cNvPr id="335" name="フリーフォーム 33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sp>
        <p:nvSpPr>
          <p:cNvPr id="337" name="メモ 336"/>
          <p:cNvSpPr/>
          <p:nvPr/>
        </p:nvSpPr>
        <p:spPr bwMode="auto">
          <a:xfrm>
            <a:off x="9740591" y="2585827"/>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38" name="メモ 337"/>
          <p:cNvSpPr/>
          <p:nvPr/>
        </p:nvSpPr>
        <p:spPr bwMode="auto">
          <a:xfrm>
            <a:off x="11331199" y="3158421"/>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39" name="正方形/長方形 338"/>
          <p:cNvSpPr/>
          <p:nvPr/>
        </p:nvSpPr>
        <p:spPr bwMode="auto">
          <a:xfrm>
            <a:off x="9350676" y="4050563"/>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40" name="グループ化 339"/>
          <p:cNvGrpSpPr>
            <a:grpSpLocks noChangeAspect="1"/>
          </p:cNvGrpSpPr>
          <p:nvPr/>
        </p:nvGrpSpPr>
        <p:grpSpPr bwMode="gray">
          <a:xfrm>
            <a:off x="9391759" y="4402749"/>
            <a:ext cx="233547" cy="260096"/>
            <a:chOff x="863600" y="1071564"/>
            <a:chExt cx="823913" cy="917576"/>
          </a:xfrm>
        </p:grpSpPr>
        <p:sp>
          <p:nvSpPr>
            <p:cNvPr id="341" name="フリーフォーム 3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3" name="グループ化 342"/>
          <p:cNvGrpSpPr>
            <a:grpSpLocks noChangeAspect="1"/>
          </p:cNvGrpSpPr>
          <p:nvPr/>
        </p:nvGrpSpPr>
        <p:grpSpPr bwMode="gray">
          <a:xfrm>
            <a:off x="9669689" y="4397237"/>
            <a:ext cx="233547" cy="260096"/>
            <a:chOff x="863600" y="1071564"/>
            <a:chExt cx="823913" cy="917576"/>
          </a:xfrm>
        </p:grpSpPr>
        <p:sp>
          <p:nvSpPr>
            <p:cNvPr id="344" name="フリーフォーム 34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4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6" name="グループ化 345"/>
          <p:cNvGrpSpPr>
            <a:grpSpLocks noChangeAspect="1"/>
          </p:cNvGrpSpPr>
          <p:nvPr/>
        </p:nvGrpSpPr>
        <p:grpSpPr bwMode="gray">
          <a:xfrm>
            <a:off x="9391759" y="4086121"/>
            <a:ext cx="233547" cy="260096"/>
            <a:chOff x="863600" y="1071564"/>
            <a:chExt cx="823913" cy="917576"/>
          </a:xfrm>
        </p:grpSpPr>
        <p:sp>
          <p:nvSpPr>
            <p:cNvPr id="347" name="フリーフォーム 34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4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9" name="グループ化 348"/>
          <p:cNvGrpSpPr>
            <a:grpSpLocks noChangeAspect="1"/>
          </p:cNvGrpSpPr>
          <p:nvPr/>
        </p:nvGrpSpPr>
        <p:grpSpPr bwMode="gray">
          <a:xfrm>
            <a:off x="9668564" y="4086121"/>
            <a:ext cx="233547" cy="260096"/>
            <a:chOff x="863600" y="1071564"/>
            <a:chExt cx="823913" cy="917576"/>
          </a:xfrm>
        </p:grpSpPr>
        <p:sp>
          <p:nvSpPr>
            <p:cNvPr id="350" name="フリーフォーム 34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5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1" name="グループ化 20"/>
          <p:cNvGrpSpPr/>
          <p:nvPr/>
        </p:nvGrpSpPr>
        <p:grpSpPr>
          <a:xfrm>
            <a:off x="9919979" y="4219405"/>
            <a:ext cx="578581" cy="630532"/>
            <a:chOff x="7413163" y="3244813"/>
            <a:chExt cx="433936" cy="472899"/>
          </a:xfrm>
        </p:grpSpPr>
        <p:sp>
          <p:nvSpPr>
            <p:cNvPr id="125" name="メモ 124"/>
            <p:cNvSpPr/>
            <p:nvPr/>
          </p:nvSpPr>
          <p:spPr bwMode="auto">
            <a:xfrm>
              <a:off x="7413163" y="3244813"/>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26" name="メモ 125"/>
            <p:cNvSpPr/>
            <p:nvPr/>
          </p:nvSpPr>
          <p:spPr bwMode="auto">
            <a:xfrm>
              <a:off x="7474413" y="3303248"/>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27" name="メモ 126"/>
            <p:cNvSpPr/>
            <p:nvPr/>
          </p:nvSpPr>
          <p:spPr bwMode="auto">
            <a:xfrm>
              <a:off x="7549738" y="336280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28" name="メモ 127"/>
            <p:cNvSpPr/>
            <p:nvPr/>
          </p:nvSpPr>
          <p:spPr bwMode="auto">
            <a:xfrm>
              <a:off x="7619259" y="341926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grpSp>
      <p:sp>
        <p:nvSpPr>
          <p:cNvPr id="356" name="円/楕円 355"/>
          <p:cNvSpPr/>
          <p:nvPr/>
        </p:nvSpPr>
        <p:spPr bwMode="auto">
          <a:xfrm>
            <a:off x="9686198" y="3976453"/>
            <a:ext cx="985625" cy="1024977"/>
          </a:xfrm>
          <a:prstGeom prst="ellipse">
            <a:avLst/>
          </a:prstGeom>
          <a:noFill/>
          <a:ln w="38100">
            <a:solidFill>
              <a:srgbClr val="FF0000"/>
            </a:solidFill>
            <a:prstDash val="sysDot"/>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57" name="テキスト ボックス 356"/>
          <p:cNvSpPr txBox="1"/>
          <p:nvPr/>
        </p:nvSpPr>
        <p:spPr>
          <a:xfrm>
            <a:off x="9642065" y="4974281"/>
            <a:ext cx="1184428" cy="502573"/>
          </a:xfrm>
          <a:prstGeom prst="rect">
            <a:avLst/>
          </a:prstGeom>
          <a:noFill/>
        </p:spPr>
        <p:txBody>
          <a:bodyPr wrap="none" rtlCol="0">
            <a:spAutoFit/>
          </a:bodyPr>
          <a:lstStyle/>
          <a:p>
            <a:pPr algn="ctr"/>
            <a:r>
              <a:rPr lang="en-US" altLang="ja-JP" sz="1333" b="1" dirty="0" smtClean="0">
                <a:solidFill>
                  <a:srgbClr val="FF0000"/>
                </a:solidFill>
              </a:rPr>
              <a:t>Shared </a:t>
            </a:r>
            <a:br>
              <a:rPr lang="en-US" altLang="ja-JP" sz="1333" b="1" dirty="0" smtClean="0">
                <a:solidFill>
                  <a:srgbClr val="FF0000"/>
                </a:solidFill>
              </a:rPr>
            </a:br>
            <a:r>
              <a:rPr lang="en-US" altLang="ja-JP" sz="1333" b="1" dirty="0" smtClean="0">
                <a:solidFill>
                  <a:srgbClr val="FF0000"/>
                </a:solidFill>
              </a:rPr>
              <a:t>design info</a:t>
            </a:r>
            <a:endParaRPr lang="ja-JP" altLang="en-US" sz="1333" b="1" dirty="0">
              <a:solidFill>
                <a:srgbClr val="FF0000"/>
              </a:solidFill>
            </a:endParaRPr>
          </a:p>
        </p:txBody>
      </p:sp>
      <p:sp>
        <p:nvSpPr>
          <p:cNvPr id="180" name="下矢印 179"/>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14" name="角丸四角形 113"/>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 Design Info</a:t>
            </a:r>
            <a:endParaRPr lang="ja-JP" altLang="en-US" sz="1600" b="1" dirty="0"/>
          </a:p>
        </p:txBody>
      </p:sp>
      <p:sp>
        <p:nvSpPr>
          <p:cNvPr id="115" name="角丸四角形 114"/>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117" name="角丸四角形 116"/>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119" name="角丸四角形 118"/>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smtClean="0"/>
              <a:t>Collect Design info’s management</a:t>
            </a:r>
            <a:r>
              <a:rPr lang="en-US" altLang="ja-JP" sz="1500" b="1" spc="-150" dirty="0"/>
              <a:t> </a:t>
            </a:r>
            <a:r>
              <a:rPr lang="en-US" altLang="ja-JP" sz="1500" b="1" spc="-150" dirty="0" smtClean="0"/>
              <a:t>forms</a:t>
            </a:r>
            <a:endParaRPr lang="ja-JP" altLang="en-US" sz="1500" b="1" spc="-150" dirty="0"/>
          </a:p>
        </p:txBody>
      </p:sp>
      <p:sp>
        <p:nvSpPr>
          <p:cNvPr id="179" name="角丸四角形 178"/>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182" name="正方形/長方形 181"/>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83" name="正方形/長方形 182"/>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smtClean="0">
                <a:latin typeface="+mj-ea"/>
                <a:ea typeface="+mj-ea"/>
              </a:rPr>
              <a:t>Task Explanation</a:t>
            </a:r>
            <a:endParaRPr lang="ja-JP" altLang="en-US" sz="2400" b="1" dirty="0">
              <a:latin typeface="+mj-ea"/>
              <a:ea typeface="+mj-ea"/>
            </a:endParaRPr>
          </a:p>
        </p:txBody>
      </p:sp>
      <p:sp>
        <p:nvSpPr>
          <p:cNvPr id="184" name="正方形/長方形 183"/>
          <p:cNvSpPr/>
          <p:nvPr/>
        </p:nvSpPr>
        <p:spPr bwMode="auto">
          <a:xfrm>
            <a:off x="3003289" y="5412992"/>
            <a:ext cx="8937251" cy="112679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a:latin typeface="+mj-ea"/>
                <a:ea typeface="+mj-ea"/>
              </a:rPr>
              <a:t>　　　① </a:t>
            </a:r>
            <a:r>
              <a:rPr lang="en-US" altLang="ja-JP" b="1" dirty="0" smtClean="0">
                <a:latin typeface="+mj-ea"/>
              </a:rPr>
              <a:t>Clarify the purpose and decide the scope of the 	  	   	 management</a:t>
            </a:r>
            <a:endParaRPr lang="ja-JP" altLang="en-US" b="1" dirty="0">
              <a:latin typeface="+mj-ea"/>
            </a:endParaRPr>
          </a:p>
          <a:p>
            <a:r>
              <a:rPr lang="ja-JP" altLang="en-US" b="1" dirty="0">
                <a:latin typeface="+mj-ea"/>
              </a:rPr>
              <a:t>　　　② </a:t>
            </a:r>
            <a:r>
              <a:rPr lang="en-US" altLang="ja-JP" b="1" dirty="0" smtClean="0">
                <a:latin typeface="+mj-ea"/>
              </a:rPr>
              <a:t>There are several ways to manage existing design info</a:t>
            </a:r>
            <a:endParaRPr lang="en-US" altLang="ja-JP" b="1" dirty="0">
              <a:latin typeface="+mj-ea"/>
            </a:endParaRPr>
          </a:p>
          <a:p>
            <a:r>
              <a:rPr lang="ja-JP" altLang="en-US" b="1" dirty="0">
                <a:latin typeface="+mj-ea"/>
              </a:rPr>
              <a:t>　　　③ </a:t>
            </a:r>
            <a:r>
              <a:rPr lang="en-US" altLang="ja-JP" b="1" dirty="0" smtClean="0">
                <a:latin typeface="+mj-ea"/>
              </a:rPr>
              <a:t>Example) Design info collected from an actual project.</a:t>
            </a:r>
            <a:endParaRPr lang="ja-JP" altLang="en-US" b="1" dirty="0">
              <a:latin typeface="+mj-ea"/>
            </a:endParaRPr>
          </a:p>
        </p:txBody>
      </p:sp>
      <p:sp>
        <p:nvSpPr>
          <p:cNvPr id="185" name="角丸四角形 184"/>
          <p:cNvSpPr/>
          <p:nvPr/>
        </p:nvSpPr>
        <p:spPr bwMode="auto">
          <a:xfrm rot="20999056">
            <a:off x="2676073" y="5070381"/>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187" name="下矢印 186"/>
          <p:cNvSpPr/>
          <p:nvPr/>
        </p:nvSpPr>
        <p:spPr bwMode="auto">
          <a:xfrm>
            <a:off x="11035950" y="5231546"/>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smtClean="0">
                <a:latin typeface="+mj-ea"/>
                <a:ea typeface="+mj-ea"/>
              </a:rPr>
              <a:t>Check </a:t>
            </a:r>
            <a:br>
              <a:rPr lang="en-US" altLang="ja-JP" sz="1067" b="1" dirty="0" smtClean="0">
                <a:latin typeface="+mj-ea"/>
                <a:ea typeface="+mj-ea"/>
              </a:rPr>
            </a:br>
            <a:r>
              <a:rPr lang="en-US" altLang="ja-JP" sz="1067" b="1" dirty="0" smtClean="0">
                <a:latin typeface="+mj-ea"/>
                <a:ea typeface="+mj-ea"/>
              </a:rPr>
              <a:t>next</a:t>
            </a:r>
            <a:br>
              <a:rPr lang="en-US" altLang="ja-JP" sz="1067" b="1" dirty="0" smtClean="0">
                <a:latin typeface="+mj-ea"/>
                <a:ea typeface="+mj-ea"/>
              </a:rPr>
            </a:br>
            <a:r>
              <a:rPr lang="en-US" altLang="ja-JP" sz="1067" b="1" dirty="0" smtClean="0">
                <a:latin typeface="+mj-ea"/>
                <a:ea typeface="+mj-ea"/>
              </a:rPr>
              <a:t>page</a:t>
            </a:r>
            <a:endParaRPr lang="ja-JP" altLang="en-US" sz="1600" b="1" dirty="0">
              <a:latin typeface="+mj-ea"/>
              <a:ea typeface="+mj-ea"/>
            </a:endParaRPr>
          </a:p>
        </p:txBody>
      </p:sp>
    </p:spTree>
    <p:extLst>
      <p:ext uri="{BB962C8B-B14F-4D97-AF65-F5344CB8AC3E}">
        <p14:creationId xmlns:p14="http://schemas.microsoft.com/office/powerpoint/2010/main" val="3141026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First, one should clarify the goal. After that, we can decide the scope of the design information we want to collect. A more specific example can be found below </a:t>
            </a:r>
            <a:r>
              <a:rPr lang="ja-JP" altLang="en-US" sz="1867" b="1" dirty="0" err="1" smtClean="0">
                <a:latin typeface="+mj-ea"/>
                <a:ea typeface="+mj-ea"/>
              </a:rPr>
              <a:t>。</a:t>
            </a:r>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r>
              <a:rPr lang="en-US" altLang="ja-JP" sz="1867" b="1" dirty="0" smtClean="0">
                <a:latin typeface="+mj-ea"/>
                <a:ea typeface="+mj-ea"/>
              </a:rPr>
              <a:t>0</a:t>
            </a:r>
            <a:endParaRPr lang="en-US" altLang="ja-JP" sz="1867" b="1" dirty="0">
              <a:latin typeface="+mj-ea"/>
              <a:ea typeface="+mj-ea"/>
            </a:endParaRPr>
          </a:p>
          <a:p>
            <a:r>
              <a:rPr lang="en-US" altLang="ja-JP" sz="1867" b="1" dirty="0" smtClean="0">
                <a:latin typeface="+mj-ea"/>
                <a:ea typeface="+mj-ea"/>
              </a:rPr>
              <a:t>Problems such as collecting too much or unnecessary information </a:t>
            </a:r>
            <a:br>
              <a:rPr lang="en-US" altLang="ja-JP" sz="1867" b="1" dirty="0" smtClean="0">
                <a:latin typeface="+mj-ea"/>
                <a:ea typeface="+mj-ea"/>
              </a:rPr>
            </a:br>
            <a:r>
              <a:rPr lang="en-US" altLang="ja-JP" sz="1867" b="1" dirty="0" smtClean="0">
                <a:latin typeface="+mj-ea"/>
                <a:ea typeface="+mj-ea"/>
              </a:rPr>
              <a:t>may occur if there are no clear goals.</a:t>
            </a:r>
            <a:endParaRPr lang="en-US" altLang="ja-JP" sz="1867" b="1" dirty="0">
              <a:latin typeface="+mj-ea"/>
              <a:ea typeface="+mj-ea"/>
            </a:endParaRPr>
          </a:p>
          <a:p>
            <a:r>
              <a:rPr lang="en-US" altLang="ja-JP" sz="1867" b="1" dirty="0" smtClean="0">
                <a:latin typeface="+mj-ea"/>
              </a:rPr>
              <a:t>If there are multiple goals, we recommend to number them by priority and create the CMDBs in order.</a:t>
            </a:r>
            <a:endParaRPr lang="en-US" altLang="ja-JP" sz="1867" b="1" dirty="0">
              <a:solidFill>
                <a:srgbClr val="FF0000"/>
              </a:solidFill>
              <a:latin typeface="+mj-ea"/>
            </a:endParaRPr>
          </a:p>
        </p:txBody>
      </p:sp>
      <p:graphicFrame>
        <p:nvGraphicFramePr>
          <p:cNvPr id="13" name="コンテンツ プレースホルダー 13"/>
          <p:cNvGraphicFramePr>
            <a:graphicFrameLocks/>
          </p:cNvGraphicFramePr>
          <p:nvPr>
            <p:extLst>
              <p:ext uri="{D42A27DB-BD31-4B8C-83A1-F6EECF244321}">
                <p14:modId xmlns:p14="http://schemas.microsoft.com/office/powerpoint/2010/main" val="978254192"/>
              </p:ext>
            </p:extLst>
          </p:nvPr>
        </p:nvGraphicFramePr>
        <p:xfrm>
          <a:off x="3124314" y="2320549"/>
          <a:ext cx="4778497" cy="2854960"/>
        </p:xfrm>
        <a:graphic>
          <a:graphicData uri="http://schemas.openxmlformats.org/drawingml/2006/table">
            <a:tbl>
              <a:tblPr firstRow="1" bandRow="1">
                <a:tableStyleId>{5C22544A-7EE6-4342-B048-85BDC9FD1C3A}</a:tableStyleId>
              </a:tblPr>
              <a:tblGrid>
                <a:gridCol w="2107566">
                  <a:extLst>
                    <a:ext uri="{9D8B030D-6E8A-4147-A177-3AD203B41FA5}">
                      <a16:colId xmlns:a16="http://schemas.microsoft.com/office/drawing/2014/main" val="20001"/>
                    </a:ext>
                  </a:extLst>
                </a:gridCol>
                <a:gridCol w="2670931">
                  <a:extLst>
                    <a:ext uri="{9D8B030D-6E8A-4147-A177-3AD203B41FA5}">
                      <a16:colId xmlns:a16="http://schemas.microsoft.com/office/drawing/2014/main" val="20002"/>
                    </a:ext>
                  </a:extLst>
                </a:gridCol>
              </a:tblGrid>
              <a:tr h="325120">
                <a:tc>
                  <a:txBody>
                    <a:bodyPr/>
                    <a:lstStyle/>
                    <a:p>
                      <a:pPr algn="ctr"/>
                      <a:r>
                        <a:rPr kumimoji="1" lang="en-US" altLang="ja-JP" sz="1300" dirty="0" smtClean="0"/>
                        <a:t>Goals often used</a:t>
                      </a:r>
                      <a:endParaRPr kumimoji="1" lang="ja-JP" altLang="en-US" sz="1300" dirty="0"/>
                    </a:p>
                  </a:txBody>
                  <a:tcPr marL="121920" marR="121920" marT="60960" marB="60960"/>
                </a:tc>
                <a:tc>
                  <a:txBody>
                    <a:bodyPr/>
                    <a:lstStyle/>
                    <a:p>
                      <a:pPr algn="ctr"/>
                      <a:r>
                        <a:rPr kumimoji="1" lang="en-US" altLang="ja-JP" sz="1300" dirty="0" smtClean="0"/>
                        <a:t>Scope</a:t>
                      </a:r>
                      <a:r>
                        <a:rPr kumimoji="1" lang="en-US" altLang="ja-JP" sz="1300" baseline="0" dirty="0" smtClean="0"/>
                        <a:t> of information</a:t>
                      </a:r>
                      <a:endParaRPr kumimoji="1" lang="ja-JP" altLang="en-US" sz="1300" dirty="0"/>
                    </a:p>
                  </a:txBody>
                  <a:tcPr marL="121920" marR="121920" marT="60960" marB="60960"/>
                </a:tc>
                <a:extLst>
                  <a:ext uri="{0D108BD9-81ED-4DB2-BD59-A6C34878D82A}">
                    <a16:rowId xmlns:a16="http://schemas.microsoft.com/office/drawing/2014/main" val="10000"/>
                  </a:ext>
                </a:extLst>
              </a:tr>
              <a:tr h="325120">
                <a:tc>
                  <a:txBody>
                    <a:bodyPr/>
                    <a:lstStyle/>
                    <a:p>
                      <a:r>
                        <a:rPr kumimoji="1" lang="en-US" altLang="ja-JP" sz="1300" dirty="0" smtClean="0"/>
                        <a:t>1) IP</a:t>
                      </a:r>
                      <a:r>
                        <a:rPr kumimoji="1" lang="en-US" altLang="ja-JP" sz="1300" baseline="0" dirty="0" smtClean="0"/>
                        <a:t> Address Management</a:t>
                      </a:r>
                      <a:endParaRPr kumimoji="1" lang="ja-JP" altLang="en-US" sz="1300" dirty="0"/>
                    </a:p>
                  </a:txBody>
                  <a:tcPr marL="121920" marR="121920" marT="60960" marB="60960"/>
                </a:tc>
                <a:tc>
                  <a:txBody>
                    <a:bodyPr/>
                    <a:lstStyle/>
                    <a:p>
                      <a:r>
                        <a:rPr kumimoji="1" lang="en-US" altLang="ja-JP" sz="1300" dirty="0" smtClean="0"/>
                        <a:t>IP,</a:t>
                      </a:r>
                      <a:r>
                        <a:rPr kumimoji="1" lang="en-US" altLang="ja-JP" sz="1300" baseline="0" dirty="0" smtClean="0"/>
                        <a:t> </a:t>
                      </a:r>
                      <a:r>
                        <a:rPr kumimoji="1" lang="en-US" altLang="ja-JP" sz="1300" dirty="0" smtClean="0"/>
                        <a:t>Segments,</a:t>
                      </a:r>
                      <a:r>
                        <a:rPr kumimoji="1" lang="en-US" altLang="ja-JP" sz="1300" baseline="0" dirty="0" smtClean="0"/>
                        <a:t> </a:t>
                      </a:r>
                      <a:r>
                        <a:rPr kumimoji="1" lang="en-US" altLang="ja-JP" sz="1300" dirty="0" smtClean="0"/>
                        <a:t>Etc.</a:t>
                      </a:r>
                      <a:endParaRPr kumimoji="1" lang="ja-JP" altLang="en-US" sz="1300" dirty="0"/>
                    </a:p>
                  </a:txBody>
                  <a:tcPr marL="121920" marR="121920" marT="60960" marB="60960"/>
                </a:tc>
                <a:extLst>
                  <a:ext uri="{0D108BD9-81ED-4DB2-BD59-A6C34878D82A}">
                    <a16:rowId xmlns:a16="http://schemas.microsoft.com/office/drawing/2014/main" val="10001"/>
                  </a:ext>
                </a:extLst>
              </a:tr>
              <a:tr h="325120">
                <a:tc>
                  <a:txBody>
                    <a:bodyPr/>
                    <a:lstStyle/>
                    <a:p>
                      <a:r>
                        <a:rPr kumimoji="1" lang="en-US" altLang="ja-JP" sz="1300" dirty="0" smtClean="0"/>
                        <a:t>2) Assets</a:t>
                      </a:r>
                      <a:r>
                        <a:rPr kumimoji="1" lang="en-US" altLang="ja-JP" sz="1300" baseline="0" dirty="0" smtClean="0"/>
                        <a:t> Management</a:t>
                      </a:r>
                      <a:endParaRPr kumimoji="1" lang="ja-JP" altLang="en-US" sz="1300" dirty="0"/>
                    </a:p>
                  </a:txBody>
                  <a:tcPr marL="121920" marR="121920" marT="60960" marB="60960"/>
                </a:tc>
                <a:tc>
                  <a:txBody>
                    <a:bodyPr/>
                    <a:lstStyle/>
                    <a:p>
                      <a:r>
                        <a:rPr kumimoji="1" lang="en-US" altLang="ja-JP" sz="1300" dirty="0" smtClean="0"/>
                        <a:t>Serial</a:t>
                      </a:r>
                      <a:r>
                        <a:rPr kumimoji="1" lang="en-US" altLang="ja-JP" sz="1300" baseline="0" dirty="0" smtClean="0"/>
                        <a:t> Number, License, etc.</a:t>
                      </a:r>
                      <a:endParaRPr kumimoji="1" lang="ja-JP" altLang="en-US" sz="1300" dirty="0"/>
                    </a:p>
                  </a:txBody>
                  <a:tcPr marL="121920" marR="121920" marT="60960" marB="60960"/>
                </a:tc>
                <a:extLst>
                  <a:ext uri="{0D108BD9-81ED-4DB2-BD59-A6C34878D82A}">
                    <a16:rowId xmlns:a16="http://schemas.microsoft.com/office/drawing/2014/main" val="10002"/>
                  </a:ext>
                </a:extLst>
              </a:tr>
              <a:tr h="325120">
                <a:tc>
                  <a:txBody>
                    <a:bodyPr/>
                    <a:lstStyle/>
                    <a:p>
                      <a:r>
                        <a:rPr kumimoji="1" lang="en-US" altLang="ja-JP" sz="1300" dirty="0" smtClean="0"/>
                        <a:t>3) Server</a:t>
                      </a:r>
                      <a:r>
                        <a:rPr kumimoji="1" lang="en-US" altLang="ja-JP" sz="1300" baseline="0" dirty="0" smtClean="0"/>
                        <a:t> construction</a:t>
                      </a:r>
                      <a:endParaRPr kumimoji="1" lang="ja-JP" altLang="en-US" sz="1300" dirty="0"/>
                    </a:p>
                  </a:txBody>
                  <a:tcPr marL="121920" marR="121920" marT="60960" marB="60960"/>
                </a:tc>
                <a:tc>
                  <a:txBody>
                    <a:bodyPr/>
                    <a:lstStyle/>
                    <a:p>
                      <a:r>
                        <a:rPr kumimoji="1" lang="en-US" altLang="ja-JP" sz="1300" dirty="0" smtClean="0"/>
                        <a:t>IP</a:t>
                      </a:r>
                      <a:r>
                        <a:rPr kumimoji="1" lang="en-US" altLang="ja-JP" sz="1300" baseline="0" dirty="0" smtClean="0"/>
                        <a:t>,  Host name, etc.</a:t>
                      </a:r>
                      <a:endParaRPr kumimoji="1" lang="ja-JP" altLang="en-US" sz="1300" dirty="0"/>
                    </a:p>
                  </a:txBody>
                  <a:tcPr marL="121920" marR="121920" marT="60960" marB="60960"/>
                </a:tc>
                <a:extLst>
                  <a:ext uri="{0D108BD9-81ED-4DB2-BD59-A6C34878D82A}">
                    <a16:rowId xmlns:a16="http://schemas.microsoft.com/office/drawing/2014/main" val="10003"/>
                  </a:ext>
                </a:extLst>
              </a:tr>
              <a:tr h="325120">
                <a:tc>
                  <a:txBody>
                    <a:bodyPr/>
                    <a:lstStyle/>
                    <a:p>
                      <a:r>
                        <a:rPr kumimoji="1" lang="en-US" altLang="ja-JP" sz="1300" dirty="0" smtClean="0"/>
                        <a:t>4) NW</a:t>
                      </a:r>
                      <a:r>
                        <a:rPr kumimoji="1" lang="ja-JP" altLang="en-US" sz="1300" baseline="0" dirty="0" smtClean="0"/>
                        <a:t> </a:t>
                      </a:r>
                      <a:r>
                        <a:rPr kumimoji="1" lang="en-US" altLang="ja-JP" sz="1300" baseline="0" dirty="0" smtClean="0"/>
                        <a:t>device construction</a:t>
                      </a:r>
                      <a:endParaRPr kumimoji="1" lang="ja-JP" altLang="en-US" sz="1300" dirty="0"/>
                    </a:p>
                  </a:txBody>
                  <a:tcPr marL="121920" marR="121920" marT="60960" marB="60960"/>
                </a:tc>
                <a:tc>
                  <a:txBody>
                    <a:bodyPr/>
                    <a:lstStyle/>
                    <a:p>
                      <a:r>
                        <a:rPr kumimoji="1" lang="en-US" altLang="ja-JP" sz="1300" dirty="0" smtClean="0"/>
                        <a:t>Interface</a:t>
                      </a:r>
                      <a:r>
                        <a:rPr kumimoji="1" lang="en-US" altLang="ja-JP" sz="1300" baseline="0" dirty="0" smtClean="0"/>
                        <a:t> Numbers, </a:t>
                      </a:r>
                      <a:r>
                        <a:rPr kumimoji="1" lang="en-US" altLang="ja-JP" sz="1300" dirty="0" smtClean="0"/>
                        <a:t>VLAN,</a:t>
                      </a:r>
                      <a:r>
                        <a:rPr kumimoji="1" lang="en-US" altLang="ja-JP" sz="1300" baseline="0" dirty="0" smtClean="0"/>
                        <a:t> etc.</a:t>
                      </a:r>
                      <a:endParaRPr kumimoji="1" lang="ja-JP" altLang="en-US" sz="1300" dirty="0"/>
                    </a:p>
                  </a:txBody>
                  <a:tcPr marL="121920" marR="121920" marT="60960" marB="60960"/>
                </a:tc>
                <a:extLst>
                  <a:ext uri="{0D108BD9-81ED-4DB2-BD59-A6C34878D82A}">
                    <a16:rowId xmlns:a16="http://schemas.microsoft.com/office/drawing/2014/main" val="10004"/>
                  </a:ext>
                </a:extLst>
              </a:tr>
              <a:tr h="325120">
                <a:tc>
                  <a:txBody>
                    <a:bodyPr/>
                    <a:lstStyle/>
                    <a:p>
                      <a:r>
                        <a:rPr kumimoji="1" lang="en-US" altLang="ja-JP" sz="1300" dirty="0" smtClean="0"/>
                        <a:t>5) VM</a:t>
                      </a:r>
                      <a:r>
                        <a:rPr kumimoji="1" lang="ja-JP" altLang="en-US" sz="1300" baseline="0" dirty="0" smtClean="0"/>
                        <a:t> </a:t>
                      </a:r>
                      <a:r>
                        <a:rPr kumimoji="1" lang="en-US" altLang="ja-JP" sz="1300" baseline="0" dirty="0" smtClean="0"/>
                        <a:t>Payout</a:t>
                      </a:r>
                      <a:endParaRPr kumimoji="1" lang="ja-JP" altLang="en-US" sz="1300" dirty="0"/>
                    </a:p>
                  </a:txBody>
                  <a:tcPr marL="121920" marR="121920" marT="60960" marB="60960"/>
                </a:tc>
                <a:tc>
                  <a:txBody>
                    <a:bodyPr/>
                    <a:lstStyle/>
                    <a:p>
                      <a:r>
                        <a:rPr kumimoji="1" lang="en-US" altLang="ja-JP" sz="1300" dirty="0" smtClean="0"/>
                        <a:t>Hypervisor,</a:t>
                      </a:r>
                      <a:r>
                        <a:rPr kumimoji="1" lang="en-US" altLang="ja-JP" sz="1300" baseline="0" dirty="0" smtClean="0"/>
                        <a:t> </a:t>
                      </a:r>
                      <a:r>
                        <a:rPr kumimoji="1" lang="en-US" altLang="ja-JP" sz="1300" dirty="0" smtClean="0"/>
                        <a:t>VM</a:t>
                      </a:r>
                      <a:r>
                        <a:rPr kumimoji="1" lang="ja-JP" altLang="en-US" sz="1300" baseline="0" dirty="0" smtClean="0"/>
                        <a:t> </a:t>
                      </a:r>
                      <a:r>
                        <a:rPr kumimoji="1" lang="en-US" altLang="ja-JP" sz="1300" baseline="0" dirty="0" smtClean="0"/>
                        <a:t>name, </a:t>
                      </a:r>
                      <a:r>
                        <a:rPr kumimoji="1" lang="en-US" altLang="ja-JP" sz="1300" dirty="0" smtClean="0"/>
                        <a:t>etc.</a:t>
                      </a:r>
                      <a:endParaRPr kumimoji="1" lang="ja-JP" altLang="en-US" sz="1300" dirty="0"/>
                    </a:p>
                  </a:txBody>
                  <a:tcPr marL="121920" marR="121920" marT="60960" marB="60960"/>
                </a:tc>
                <a:extLst>
                  <a:ext uri="{0D108BD9-81ED-4DB2-BD59-A6C34878D82A}">
                    <a16:rowId xmlns:a16="http://schemas.microsoft.com/office/drawing/2014/main" val="10005"/>
                  </a:ext>
                </a:extLst>
              </a:tr>
              <a:tr h="325120">
                <a:tc>
                  <a:txBody>
                    <a:bodyPr/>
                    <a:lstStyle/>
                    <a:p>
                      <a:r>
                        <a:rPr kumimoji="1" lang="en-US" altLang="ja-JP" sz="1300" dirty="0" smtClean="0"/>
                        <a:t>6) DNS</a:t>
                      </a:r>
                      <a:r>
                        <a:rPr kumimoji="1" lang="ja-JP" altLang="en-US" sz="1300" baseline="0" dirty="0" smtClean="0"/>
                        <a:t> </a:t>
                      </a:r>
                      <a:r>
                        <a:rPr kumimoji="1" lang="en-US" altLang="ja-JP" sz="1300" baseline="0" dirty="0" smtClean="0"/>
                        <a:t>maintaining</a:t>
                      </a:r>
                      <a:endParaRPr kumimoji="1" lang="ja-JP" altLang="en-US" sz="1300" dirty="0"/>
                    </a:p>
                  </a:txBody>
                  <a:tcPr marL="121920" marR="121920" marT="60960" marB="60960"/>
                </a:tc>
                <a:tc>
                  <a:txBody>
                    <a:bodyPr/>
                    <a:lstStyle/>
                    <a:p>
                      <a:r>
                        <a:rPr kumimoji="1" lang="en-US" altLang="ja-JP" sz="1300" dirty="0" smtClean="0"/>
                        <a:t>DNS</a:t>
                      </a:r>
                      <a:r>
                        <a:rPr kumimoji="1" lang="ja-JP" altLang="en-US" sz="1300" baseline="0" dirty="0" smtClean="0"/>
                        <a:t> </a:t>
                      </a:r>
                      <a:r>
                        <a:rPr kumimoji="1" lang="en-US" altLang="ja-JP" sz="1300" baseline="0" dirty="0" smtClean="0"/>
                        <a:t>server, domain name, etc.</a:t>
                      </a:r>
                      <a:endParaRPr kumimoji="1" lang="ja-JP" altLang="en-US" sz="1300" dirty="0"/>
                    </a:p>
                  </a:txBody>
                  <a:tcPr marL="121920" marR="121920" marT="60960" marB="60960"/>
                </a:tc>
                <a:extLst>
                  <a:ext uri="{0D108BD9-81ED-4DB2-BD59-A6C34878D82A}">
                    <a16:rowId xmlns:a16="http://schemas.microsoft.com/office/drawing/2014/main" val="10006"/>
                  </a:ext>
                </a:extLst>
              </a:tr>
            </a:tbl>
          </a:graphicData>
        </a:graphic>
      </p:graphicFrame>
      <p:graphicFrame>
        <p:nvGraphicFramePr>
          <p:cNvPr id="15" name="表 14"/>
          <p:cNvGraphicFramePr>
            <a:graphicFrameLocks noGrp="1"/>
          </p:cNvGraphicFramePr>
          <p:nvPr>
            <p:extLst>
              <p:ext uri="{D42A27DB-BD31-4B8C-83A1-F6EECF244321}">
                <p14:modId xmlns:p14="http://schemas.microsoft.com/office/powerpoint/2010/main" val="1246314657"/>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34" name="テキスト ボックス 33"/>
          <p:cNvSpPr txBox="1"/>
          <p:nvPr/>
        </p:nvSpPr>
        <p:spPr>
          <a:xfrm>
            <a:off x="7861051" y="4295876"/>
            <a:ext cx="1106393" cy="420756"/>
          </a:xfrm>
          <a:prstGeom prst="rect">
            <a:avLst/>
          </a:prstGeom>
          <a:noFill/>
        </p:spPr>
        <p:txBody>
          <a:bodyPr wrap="none" rtlCol="0">
            <a:spAutoFit/>
          </a:bodyPr>
          <a:lstStyle/>
          <a:p>
            <a:r>
              <a:rPr lang="en-US" altLang="ja-JP" sz="1067" b="1" dirty="0" smtClean="0">
                <a:solidFill>
                  <a:schemeClr val="accent2">
                    <a:lumMod val="50000"/>
                    <a:lumOff val="50000"/>
                  </a:schemeClr>
                </a:solidFill>
              </a:rPr>
              <a:t>NW</a:t>
            </a:r>
            <a:r>
              <a:rPr lang="en-US" altLang="ja-JP" sz="1067" b="1" dirty="0">
                <a:solidFill>
                  <a:schemeClr val="accent2">
                    <a:lumMod val="50000"/>
                    <a:lumOff val="50000"/>
                  </a:schemeClr>
                </a:solidFill>
              </a:rPr>
              <a:t> </a:t>
            </a:r>
            <a:r>
              <a:rPr lang="en-US" altLang="ja-JP" sz="1067" b="1" dirty="0" smtClean="0">
                <a:solidFill>
                  <a:schemeClr val="accent2">
                    <a:lumMod val="50000"/>
                    <a:lumOff val="50000"/>
                  </a:schemeClr>
                </a:solidFill>
              </a:rPr>
              <a:t>Device </a:t>
            </a:r>
            <a:br>
              <a:rPr lang="en-US" altLang="ja-JP" sz="1067" b="1" dirty="0" smtClean="0">
                <a:solidFill>
                  <a:schemeClr val="accent2">
                    <a:lumMod val="50000"/>
                    <a:lumOff val="50000"/>
                  </a:schemeClr>
                </a:solidFill>
              </a:rPr>
            </a:br>
            <a:r>
              <a:rPr lang="en-US" altLang="ja-JP" sz="1067" b="1" dirty="0" smtClean="0">
                <a:solidFill>
                  <a:schemeClr val="accent2">
                    <a:lumMod val="50000"/>
                    <a:lumOff val="50000"/>
                  </a:schemeClr>
                </a:solidFill>
              </a:rPr>
              <a:t>Construction</a:t>
            </a:r>
            <a:endParaRPr lang="ja-JP" altLang="en-US" sz="1067" b="1" dirty="0">
              <a:solidFill>
                <a:schemeClr val="accent2">
                  <a:lumMod val="50000"/>
                  <a:lumOff val="50000"/>
                </a:schemeClr>
              </a:solidFill>
            </a:endParaRPr>
          </a:p>
        </p:txBody>
      </p:sp>
      <p:sp>
        <p:nvSpPr>
          <p:cNvPr id="65" name="正方形/長方形 64"/>
          <p:cNvSpPr/>
          <p:nvPr/>
        </p:nvSpPr>
        <p:spPr bwMode="auto">
          <a:xfrm>
            <a:off x="9144354" y="4384732"/>
            <a:ext cx="2367293" cy="23109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Network</a:t>
            </a:r>
            <a:endParaRPr lang="ja-JP" altLang="en-US" sz="1333" b="1" dirty="0">
              <a:latin typeface="+mj-ea"/>
              <a:ea typeface="+mj-ea"/>
            </a:endParaRPr>
          </a:p>
        </p:txBody>
      </p:sp>
      <p:sp>
        <p:nvSpPr>
          <p:cNvPr id="66" name="正方形/長方形 65"/>
          <p:cNvSpPr/>
          <p:nvPr/>
        </p:nvSpPr>
        <p:spPr bwMode="auto">
          <a:xfrm>
            <a:off x="9144354" y="4029683"/>
            <a:ext cx="2367293" cy="23109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Physical machine.</a:t>
            </a:r>
            <a:endParaRPr lang="ja-JP" altLang="en-US" sz="1333" b="1" dirty="0">
              <a:latin typeface="+mj-ea"/>
              <a:ea typeface="+mj-ea"/>
            </a:endParaRPr>
          </a:p>
        </p:txBody>
      </p:sp>
      <p:sp>
        <p:nvSpPr>
          <p:cNvPr id="67" name="正方形/長方形 66"/>
          <p:cNvSpPr/>
          <p:nvPr/>
        </p:nvSpPr>
        <p:spPr bwMode="auto">
          <a:xfrm>
            <a:off x="10364282" y="3674633"/>
            <a:ext cx="1147366" cy="23109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200" b="1" dirty="0" smtClean="0">
                <a:latin typeface="+mj-ea"/>
                <a:ea typeface="+mj-ea"/>
              </a:rPr>
              <a:t>Hypervisor</a:t>
            </a:r>
            <a:endParaRPr lang="ja-JP" altLang="en-US" sz="1200" b="1" dirty="0">
              <a:latin typeface="+mj-ea"/>
              <a:ea typeface="+mj-ea"/>
            </a:endParaRPr>
          </a:p>
        </p:txBody>
      </p:sp>
      <p:sp>
        <p:nvSpPr>
          <p:cNvPr id="68" name="正方形/長方形 67"/>
          <p:cNvSpPr/>
          <p:nvPr/>
        </p:nvSpPr>
        <p:spPr bwMode="auto">
          <a:xfrm>
            <a:off x="10364282" y="3327921"/>
            <a:ext cx="1147366" cy="23109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VM</a:t>
            </a:r>
            <a:endParaRPr lang="ja-JP" altLang="en-US" sz="1333" b="1" dirty="0">
              <a:latin typeface="+mj-ea"/>
              <a:ea typeface="+mj-ea"/>
            </a:endParaRPr>
          </a:p>
        </p:txBody>
      </p:sp>
      <p:sp>
        <p:nvSpPr>
          <p:cNvPr id="69" name="正方形/長方形 68"/>
          <p:cNvSpPr/>
          <p:nvPr/>
        </p:nvSpPr>
        <p:spPr bwMode="auto">
          <a:xfrm>
            <a:off x="9144354" y="2617823"/>
            <a:ext cx="2367293" cy="23109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Middleware</a:t>
            </a:r>
            <a:endParaRPr lang="ja-JP" altLang="en-US" sz="1333" b="1" dirty="0">
              <a:latin typeface="+mj-ea"/>
              <a:ea typeface="+mj-ea"/>
            </a:endParaRPr>
          </a:p>
        </p:txBody>
      </p:sp>
      <p:sp>
        <p:nvSpPr>
          <p:cNvPr id="70" name="正方形/長方形 69"/>
          <p:cNvSpPr/>
          <p:nvPr/>
        </p:nvSpPr>
        <p:spPr bwMode="auto">
          <a:xfrm>
            <a:off x="9144354" y="2262773"/>
            <a:ext cx="2367293" cy="23109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Application</a:t>
            </a:r>
            <a:endParaRPr lang="ja-JP" altLang="en-US" sz="1333" b="1" dirty="0">
              <a:latin typeface="+mj-ea"/>
              <a:ea typeface="+mj-ea"/>
            </a:endParaRPr>
          </a:p>
        </p:txBody>
      </p:sp>
      <p:sp>
        <p:nvSpPr>
          <p:cNvPr id="71" name="フリーフォーム 70"/>
          <p:cNvSpPr/>
          <p:nvPr/>
        </p:nvSpPr>
        <p:spPr bwMode="auto">
          <a:xfrm>
            <a:off x="9144354" y="3074598"/>
            <a:ext cx="2367293" cy="831132"/>
          </a:xfrm>
          <a:custGeom>
            <a:avLst/>
            <a:gdLst>
              <a:gd name="connsiteX0" fmla="*/ 0 w 1988820"/>
              <a:gd name="connsiteY0" fmla="*/ 0 h 729025"/>
              <a:gd name="connsiteX1" fmla="*/ 1988820 w 1988820"/>
              <a:gd name="connsiteY1" fmla="*/ 0 h 729025"/>
              <a:gd name="connsiteX2" fmla="*/ 1988820 w 1988820"/>
              <a:gd name="connsiteY2" fmla="*/ 202704 h 729025"/>
              <a:gd name="connsiteX3" fmla="*/ 963930 w 1988820"/>
              <a:gd name="connsiteY3" fmla="*/ 202704 h 729025"/>
              <a:gd name="connsiteX4" fmla="*/ 963930 w 1988820"/>
              <a:gd name="connsiteY4" fmla="*/ 729025 h 729025"/>
              <a:gd name="connsiteX5" fmla="*/ 0 w 1988820"/>
              <a:gd name="connsiteY5" fmla="*/ 729025 h 729025"/>
              <a:gd name="connsiteX6" fmla="*/ 0 w 1988820"/>
              <a:gd name="connsiteY6" fmla="*/ 202704 h 729025"/>
              <a:gd name="connsiteX7" fmla="*/ 0 w 1988820"/>
              <a:gd name="connsiteY7" fmla="*/ 142878 h 729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8820" h="729025">
                <a:moveTo>
                  <a:pt x="0" y="0"/>
                </a:moveTo>
                <a:lnTo>
                  <a:pt x="1988820" y="0"/>
                </a:lnTo>
                <a:lnTo>
                  <a:pt x="1988820" y="202704"/>
                </a:lnTo>
                <a:lnTo>
                  <a:pt x="963930" y="202704"/>
                </a:lnTo>
                <a:lnTo>
                  <a:pt x="963930" y="729025"/>
                </a:lnTo>
                <a:lnTo>
                  <a:pt x="0" y="729025"/>
                </a:lnTo>
                <a:lnTo>
                  <a:pt x="0" y="202704"/>
                </a:lnTo>
                <a:lnTo>
                  <a:pt x="0" y="142878"/>
                </a:lnTo>
                <a:close/>
              </a:path>
            </a:pathLst>
          </a:cu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pPr algn="ctr"/>
            <a:r>
              <a:rPr lang="en-US" altLang="ja-JP" sz="1333" b="1" dirty="0">
                <a:latin typeface="+mj-ea"/>
                <a:ea typeface="+mj-ea"/>
              </a:rPr>
              <a:t>OS</a:t>
            </a:r>
            <a:endParaRPr lang="ja-JP" altLang="en-US" sz="1333" b="1" dirty="0">
              <a:latin typeface="+mj-ea"/>
              <a:ea typeface="+mj-ea"/>
            </a:endParaRPr>
          </a:p>
        </p:txBody>
      </p:sp>
      <p:sp>
        <p:nvSpPr>
          <p:cNvPr id="72" name="楕円 71"/>
          <p:cNvSpPr/>
          <p:nvPr/>
        </p:nvSpPr>
        <p:spPr bwMode="auto">
          <a:xfrm>
            <a:off x="10275541" y="3270110"/>
            <a:ext cx="1380040" cy="671230"/>
          </a:xfrm>
          <a:prstGeom prst="ellipse">
            <a:avLst/>
          </a:prstGeom>
          <a:noFill/>
          <a:ln w="9525">
            <a:solidFill>
              <a:srgbClr val="00B05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3" name="楕円 72"/>
          <p:cNvSpPr/>
          <p:nvPr/>
        </p:nvSpPr>
        <p:spPr bwMode="auto">
          <a:xfrm>
            <a:off x="8975101" y="3856929"/>
            <a:ext cx="2699107" cy="858879"/>
          </a:xfrm>
          <a:prstGeom prst="ellipse">
            <a:avLst/>
          </a:prstGeom>
          <a:noFill/>
          <a:ln w="9525">
            <a:solidFill>
              <a:schemeClr val="accent5">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4" name="楕円 73"/>
          <p:cNvSpPr/>
          <p:nvPr/>
        </p:nvSpPr>
        <p:spPr bwMode="auto">
          <a:xfrm>
            <a:off x="8998385" y="4307628"/>
            <a:ext cx="2699107" cy="347770"/>
          </a:xfrm>
          <a:prstGeom prst="ellipse">
            <a:avLst/>
          </a:prstGeom>
          <a:noFill/>
          <a:ln w="9525">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5" name="テキスト ボックス 74"/>
          <p:cNvSpPr txBox="1"/>
          <p:nvPr/>
        </p:nvSpPr>
        <p:spPr>
          <a:xfrm>
            <a:off x="7822020" y="3566696"/>
            <a:ext cx="1394934" cy="400110"/>
          </a:xfrm>
          <a:prstGeom prst="rect">
            <a:avLst/>
          </a:prstGeom>
          <a:noFill/>
        </p:spPr>
        <p:txBody>
          <a:bodyPr wrap="none" rtlCol="0">
            <a:spAutoFit/>
          </a:bodyPr>
          <a:lstStyle/>
          <a:p>
            <a:r>
              <a:rPr lang="en-US" altLang="ja-JP" sz="1000" b="1" dirty="0" smtClean="0">
                <a:solidFill>
                  <a:schemeClr val="accent5">
                    <a:lumMod val="50000"/>
                    <a:lumOff val="50000"/>
                  </a:schemeClr>
                </a:solidFill>
              </a:rPr>
              <a:t>IP</a:t>
            </a:r>
            <a:r>
              <a:rPr lang="ja-JP" altLang="en-US" sz="1000" b="1" dirty="0">
                <a:solidFill>
                  <a:schemeClr val="accent5">
                    <a:lumMod val="50000"/>
                    <a:lumOff val="50000"/>
                  </a:schemeClr>
                </a:solidFill>
              </a:rPr>
              <a:t> </a:t>
            </a:r>
            <a:r>
              <a:rPr lang="en-US" altLang="ja-JP" sz="1000" b="1" dirty="0" smtClean="0">
                <a:solidFill>
                  <a:schemeClr val="accent5">
                    <a:lumMod val="50000"/>
                    <a:lumOff val="50000"/>
                  </a:schemeClr>
                </a:solidFill>
              </a:rPr>
              <a:t>management</a:t>
            </a:r>
            <a:endParaRPr lang="en-US" altLang="ja-JP" sz="1000" b="1" dirty="0">
              <a:solidFill>
                <a:schemeClr val="accent5">
                  <a:lumMod val="50000"/>
                  <a:lumOff val="50000"/>
                </a:schemeClr>
              </a:solidFill>
            </a:endParaRPr>
          </a:p>
          <a:p>
            <a:r>
              <a:rPr lang="en-US" altLang="ja-JP" sz="1000" b="1" dirty="0" smtClean="0">
                <a:solidFill>
                  <a:schemeClr val="accent5">
                    <a:lumMod val="50000"/>
                    <a:lumOff val="50000"/>
                  </a:schemeClr>
                </a:solidFill>
              </a:rPr>
              <a:t>DNS</a:t>
            </a:r>
            <a:r>
              <a:rPr lang="ja-JP" altLang="en-US" sz="1000" b="1" dirty="0">
                <a:solidFill>
                  <a:schemeClr val="accent5">
                    <a:lumMod val="50000"/>
                    <a:lumOff val="50000"/>
                  </a:schemeClr>
                </a:solidFill>
              </a:rPr>
              <a:t> </a:t>
            </a:r>
            <a:r>
              <a:rPr lang="en-US" altLang="ja-JP" sz="1000" b="1" dirty="0" smtClean="0">
                <a:solidFill>
                  <a:schemeClr val="accent5">
                    <a:lumMod val="50000"/>
                    <a:lumOff val="50000"/>
                  </a:schemeClr>
                </a:solidFill>
              </a:rPr>
              <a:t>maintenance</a:t>
            </a:r>
            <a:endParaRPr lang="ja-JP" altLang="en-US" sz="1000" b="1" dirty="0">
              <a:solidFill>
                <a:schemeClr val="accent5">
                  <a:lumMod val="50000"/>
                  <a:lumOff val="50000"/>
                </a:schemeClr>
              </a:solidFill>
            </a:endParaRPr>
          </a:p>
        </p:txBody>
      </p:sp>
      <p:sp>
        <p:nvSpPr>
          <p:cNvPr id="76" name="楕円 75"/>
          <p:cNvSpPr/>
          <p:nvPr/>
        </p:nvSpPr>
        <p:spPr bwMode="auto">
          <a:xfrm>
            <a:off x="8977598" y="2400459"/>
            <a:ext cx="2719893" cy="1456101"/>
          </a:xfrm>
          <a:prstGeom prst="ellipse">
            <a:avLst/>
          </a:prstGeom>
          <a:noFill/>
          <a:ln w="9525">
            <a:solidFill>
              <a:schemeClr val="tx2">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7" name="テキスト ボックス 76"/>
          <p:cNvSpPr txBox="1"/>
          <p:nvPr/>
        </p:nvSpPr>
        <p:spPr>
          <a:xfrm>
            <a:off x="7854551" y="2575105"/>
            <a:ext cx="1106393" cy="420756"/>
          </a:xfrm>
          <a:prstGeom prst="rect">
            <a:avLst/>
          </a:prstGeom>
          <a:noFill/>
        </p:spPr>
        <p:txBody>
          <a:bodyPr wrap="none" rtlCol="0">
            <a:spAutoFit/>
          </a:bodyPr>
          <a:lstStyle/>
          <a:p>
            <a:r>
              <a:rPr lang="en-US" altLang="ja-JP" sz="1067" b="1" dirty="0" smtClean="0">
                <a:solidFill>
                  <a:schemeClr val="tx2">
                    <a:lumMod val="75000"/>
                    <a:lumOff val="25000"/>
                  </a:schemeClr>
                </a:solidFill>
              </a:rPr>
              <a:t>Server </a:t>
            </a:r>
            <a:br>
              <a:rPr lang="en-US" altLang="ja-JP" sz="1067" b="1" dirty="0" smtClean="0">
                <a:solidFill>
                  <a:schemeClr val="tx2">
                    <a:lumMod val="75000"/>
                    <a:lumOff val="25000"/>
                  </a:schemeClr>
                </a:solidFill>
              </a:rPr>
            </a:br>
            <a:r>
              <a:rPr lang="en-US" altLang="ja-JP" sz="1067" b="1" dirty="0" smtClean="0">
                <a:solidFill>
                  <a:schemeClr val="tx2">
                    <a:lumMod val="75000"/>
                    <a:lumOff val="25000"/>
                  </a:schemeClr>
                </a:solidFill>
              </a:rPr>
              <a:t>Construction</a:t>
            </a:r>
            <a:endParaRPr lang="ja-JP" altLang="en-US" sz="1067" b="1" dirty="0">
              <a:solidFill>
                <a:schemeClr val="tx2">
                  <a:lumMod val="75000"/>
                  <a:lumOff val="25000"/>
                </a:schemeClr>
              </a:solidFill>
            </a:endParaRPr>
          </a:p>
        </p:txBody>
      </p:sp>
      <p:sp>
        <p:nvSpPr>
          <p:cNvPr id="78" name="楕円 77"/>
          <p:cNvSpPr/>
          <p:nvPr/>
        </p:nvSpPr>
        <p:spPr bwMode="auto">
          <a:xfrm>
            <a:off x="9655791" y="2530933"/>
            <a:ext cx="1031827" cy="2225718"/>
          </a:xfrm>
          <a:prstGeom prst="ellipse">
            <a:avLst/>
          </a:prstGeom>
          <a:noFill/>
          <a:ln w="9525">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9" name="テキスト ボックス 78"/>
          <p:cNvSpPr txBox="1"/>
          <p:nvPr/>
        </p:nvSpPr>
        <p:spPr>
          <a:xfrm>
            <a:off x="10109709" y="2006654"/>
            <a:ext cx="1425390" cy="256545"/>
          </a:xfrm>
          <a:prstGeom prst="rect">
            <a:avLst/>
          </a:prstGeom>
          <a:noFill/>
        </p:spPr>
        <p:txBody>
          <a:bodyPr wrap="none" rtlCol="0">
            <a:spAutoFit/>
          </a:bodyPr>
          <a:lstStyle/>
          <a:p>
            <a:r>
              <a:rPr lang="en-US" altLang="ja-JP" sz="1067" b="1" dirty="0" smtClean="0">
                <a:solidFill>
                  <a:schemeClr val="accent6">
                    <a:lumMod val="75000"/>
                    <a:lumOff val="25000"/>
                  </a:schemeClr>
                </a:solidFill>
              </a:rPr>
              <a:t>File Management</a:t>
            </a:r>
            <a:endParaRPr lang="ja-JP" altLang="en-US" sz="1067" b="1" dirty="0">
              <a:solidFill>
                <a:schemeClr val="accent6">
                  <a:lumMod val="75000"/>
                  <a:lumOff val="25000"/>
                </a:schemeClr>
              </a:solidFill>
            </a:endParaRPr>
          </a:p>
        </p:txBody>
      </p:sp>
      <p:sp>
        <p:nvSpPr>
          <p:cNvPr id="80" name="テキスト ボックス 79"/>
          <p:cNvSpPr txBox="1"/>
          <p:nvPr/>
        </p:nvSpPr>
        <p:spPr>
          <a:xfrm>
            <a:off x="10533651" y="3052815"/>
            <a:ext cx="974608" cy="253916"/>
          </a:xfrm>
          <a:prstGeom prst="rect">
            <a:avLst/>
          </a:prstGeom>
          <a:noFill/>
        </p:spPr>
        <p:txBody>
          <a:bodyPr wrap="square" rtlCol="0">
            <a:spAutoFit/>
          </a:bodyPr>
          <a:lstStyle/>
          <a:p>
            <a:r>
              <a:rPr lang="en-US" altLang="ja-JP" sz="1050" b="1" dirty="0" smtClean="0">
                <a:solidFill>
                  <a:schemeClr val="accent3">
                    <a:lumMod val="75000"/>
                    <a:lumOff val="25000"/>
                  </a:schemeClr>
                </a:solidFill>
              </a:rPr>
              <a:t>VM</a:t>
            </a:r>
            <a:r>
              <a:rPr lang="ja-JP" altLang="en-US" sz="1050" b="1" dirty="0">
                <a:solidFill>
                  <a:schemeClr val="accent3">
                    <a:lumMod val="75000"/>
                    <a:lumOff val="25000"/>
                  </a:schemeClr>
                </a:solidFill>
              </a:rPr>
              <a:t> </a:t>
            </a:r>
            <a:r>
              <a:rPr lang="en-US" altLang="ja-JP" sz="1050" b="1" dirty="0" smtClean="0">
                <a:solidFill>
                  <a:schemeClr val="accent3">
                    <a:lumMod val="75000"/>
                    <a:lumOff val="25000"/>
                  </a:schemeClr>
                </a:solidFill>
              </a:rPr>
              <a:t>payout</a:t>
            </a:r>
            <a:endParaRPr lang="ja-JP" altLang="en-US" sz="1050" b="1" dirty="0">
              <a:solidFill>
                <a:schemeClr val="accent3">
                  <a:lumMod val="75000"/>
                  <a:lumOff val="25000"/>
                </a:schemeClr>
              </a:solidFill>
            </a:endParaRPr>
          </a:p>
        </p:txBody>
      </p:sp>
      <p:sp>
        <p:nvSpPr>
          <p:cNvPr id="33" name="正方形/長方形 32"/>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a:latin typeface="+mj-ea"/>
                <a:ea typeface="+mj-ea"/>
              </a:rPr>
              <a:t>　　　</a:t>
            </a:r>
            <a:r>
              <a:rPr lang="ja-JP" altLang="en-US" b="1" dirty="0" smtClean="0">
                <a:latin typeface="+mj-ea"/>
                <a:ea typeface="+mj-ea"/>
              </a:rPr>
              <a:t> ① </a:t>
            </a:r>
            <a:r>
              <a:rPr lang="en-US" altLang="ja-JP" b="1" dirty="0">
                <a:latin typeface="+mj-ea"/>
              </a:rPr>
              <a:t>Clarify the purpose and decide the scope of the </a:t>
            </a:r>
            <a:r>
              <a:rPr lang="en-US" altLang="ja-JP" b="1" dirty="0" smtClean="0">
                <a:latin typeface="+mj-ea"/>
              </a:rPr>
              <a:t>  	</a:t>
            </a:r>
            <a:r>
              <a:rPr lang="en-US" altLang="ja-JP" b="1" dirty="0">
                <a:latin typeface="+mj-ea"/>
              </a:rPr>
              <a:t>	 </a:t>
            </a:r>
            <a:r>
              <a:rPr lang="en-US" altLang="ja-JP" b="1" dirty="0" smtClean="0">
                <a:latin typeface="+mj-ea"/>
              </a:rPr>
              <a:t>  	  management</a:t>
            </a:r>
            <a:endParaRPr lang="ja-JP" altLang="en-US" b="1" dirty="0">
              <a:latin typeface="+mj-ea"/>
            </a:endParaRPr>
          </a:p>
        </p:txBody>
      </p:sp>
      <p:sp>
        <p:nvSpPr>
          <p:cNvPr id="35" name="角丸四角形 34"/>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36" name="下矢印 35"/>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7" name="下矢印 36"/>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8" name="下矢印 37"/>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9" name="下矢印 38"/>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40" name="角丸四角形 39"/>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 Design Info</a:t>
            </a:r>
            <a:endParaRPr lang="ja-JP" altLang="en-US" sz="1600" b="1" dirty="0"/>
          </a:p>
        </p:txBody>
      </p:sp>
      <p:sp>
        <p:nvSpPr>
          <p:cNvPr id="41" name="角丸四角形 40"/>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42" name="角丸四角形 41"/>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43" name="角丸四角形 42"/>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smtClean="0"/>
              <a:t>Collect Design info’s management</a:t>
            </a:r>
            <a:r>
              <a:rPr lang="en-US" altLang="ja-JP" sz="1500" b="1" spc="-150" dirty="0"/>
              <a:t> </a:t>
            </a:r>
            <a:r>
              <a:rPr lang="en-US" altLang="ja-JP" sz="1500" b="1" spc="-150" dirty="0" smtClean="0"/>
              <a:t>forms</a:t>
            </a:r>
            <a:endParaRPr lang="ja-JP" altLang="en-US" sz="1500" b="1" spc="-150" dirty="0"/>
          </a:p>
        </p:txBody>
      </p:sp>
      <p:sp>
        <p:nvSpPr>
          <p:cNvPr id="44" name="角丸四角形 43"/>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Tree>
    <p:extLst>
      <p:ext uri="{BB962C8B-B14F-4D97-AF65-F5344CB8AC3E}">
        <p14:creationId xmlns:p14="http://schemas.microsoft.com/office/powerpoint/2010/main" val="42153697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442171812"/>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365799689"/>
                  </a:ext>
                </a:extLst>
              </a:tr>
            </a:tbl>
          </a:graphicData>
        </a:graphic>
      </p:graphicFrame>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Many projects uses Excel or Word formats to manage Design info, so let’s start with collecting those files. If you are storing design info in databases, you might consider dumping it in CSV Format or to link the database directly with Exastro IT Automation.</a:t>
            </a:r>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r>
              <a:rPr lang="en-US" altLang="ja-JP" sz="1867" b="1" dirty="0" smtClean="0">
                <a:latin typeface="+mj-ea"/>
                <a:ea typeface="+mj-ea"/>
              </a:rPr>
              <a:t>Depending on the project, users might have to gather information straight from a running machine ( such as a VM) instead of the design info documents. In that case, we can use Exastro ITA and Ansible to easily collect data from the machines.</a:t>
            </a:r>
            <a:endParaRPr lang="en-US" altLang="ja-JP" sz="1867" b="1" dirty="0">
              <a:solidFill>
                <a:schemeClr val="tx1"/>
              </a:solidFill>
              <a:latin typeface="+mj-ea"/>
            </a:endParaRPr>
          </a:p>
        </p:txBody>
      </p:sp>
      <p:sp>
        <p:nvSpPr>
          <p:cNvPr id="17" name="テキスト ボックス 16"/>
          <p:cNvSpPr txBox="1"/>
          <p:nvPr/>
        </p:nvSpPr>
        <p:spPr>
          <a:xfrm>
            <a:off x="6437562" y="4108118"/>
            <a:ext cx="1384674" cy="297454"/>
          </a:xfrm>
          <a:prstGeom prst="rect">
            <a:avLst/>
          </a:prstGeom>
          <a:noFill/>
        </p:spPr>
        <p:txBody>
          <a:bodyPr wrap="none" rtlCol="0">
            <a:spAutoFit/>
          </a:bodyPr>
          <a:lstStyle/>
          <a:p>
            <a:r>
              <a:rPr lang="en-US" altLang="ja-JP" sz="1333" b="1" dirty="0" smtClean="0"/>
              <a:t>Team leaders</a:t>
            </a:r>
            <a:endParaRPr lang="ja-JP" altLang="en-US" sz="1333" b="1" dirty="0"/>
          </a:p>
        </p:txBody>
      </p:sp>
      <p:sp>
        <p:nvSpPr>
          <p:cNvPr id="25" name="テキスト ボックス 24"/>
          <p:cNvSpPr txBox="1"/>
          <p:nvPr/>
        </p:nvSpPr>
        <p:spPr>
          <a:xfrm>
            <a:off x="4595898" y="3631736"/>
            <a:ext cx="656077" cy="297454"/>
          </a:xfrm>
          <a:prstGeom prst="rect">
            <a:avLst/>
          </a:prstGeom>
          <a:noFill/>
        </p:spPr>
        <p:txBody>
          <a:bodyPr wrap="none" rtlCol="0">
            <a:spAutoFit/>
          </a:bodyPr>
          <a:lstStyle/>
          <a:p>
            <a:r>
              <a:rPr lang="en-US" altLang="ja-JP" sz="1333" b="1" dirty="0"/>
              <a:t>Excel</a:t>
            </a:r>
            <a:endParaRPr lang="ja-JP" altLang="en-US" sz="1333" b="1" dirty="0"/>
          </a:p>
        </p:txBody>
      </p:sp>
      <p:sp>
        <p:nvSpPr>
          <p:cNvPr id="26" name="テキスト ボックス 25"/>
          <p:cNvSpPr txBox="1"/>
          <p:nvPr/>
        </p:nvSpPr>
        <p:spPr>
          <a:xfrm>
            <a:off x="4589486" y="4589914"/>
            <a:ext cx="660565" cy="297454"/>
          </a:xfrm>
          <a:prstGeom prst="rect">
            <a:avLst/>
          </a:prstGeom>
          <a:noFill/>
        </p:spPr>
        <p:txBody>
          <a:bodyPr wrap="none" rtlCol="0">
            <a:spAutoFit/>
          </a:bodyPr>
          <a:lstStyle/>
          <a:p>
            <a:r>
              <a:rPr lang="en-US" altLang="ja-JP" sz="1333" b="1" dirty="0"/>
              <a:t>Word</a:t>
            </a:r>
            <a:endParaRPr lang="ja-JP" altLang="en-US" sz="1333" b="1" dirty="0"/>
          </a:p>
        </p:txBody>
      </p:sp>
      <p:grpSp>
        <p:nvGrpSpPr>
          <p:cNvPr id="36" name="グループ化 35"/>
          <p:cNvGrpSpPr>
            <a:grpSpLocks noChangeAspect="1"/>
          </p:cNvGrpSpPr>
          <p:nvPr/>
        </p:nvGrpSpPr>
        <p:grpSpPr bwMode="gray">
          <a:xfrm>
            <a:off x="9736621" y="3235008"/>
            <a:ext cx="852137" cy="256185"/>
            <a:chOff x="7327869" y="1435609"/>
            <a:chExt cx="1003300" cy="301625"/>
          </a:xfrm>
        </p:grpSpPr>
        <p:sp>
          <p:nvSpPr>
            <p:cNvPr id="37"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38" name="フリーフォーム 37"/>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39" name="グループ化 38"/>
          <p:cNvGrpSpPr>
            <a:grpSpLocks noChangeAspect="1"/>
          </p:cNvGrpSpPr>
          <p:nvPr/>
        </p:nvGrpSpPr>
        <p:grpSpPr bwMode="gray">
          <a:xfrm>
            <a:off x="9736621" y="4228550"/>
            <a:ext cx="852137" cy="256185"/>
            <a:chOff x="7327869" y="1435609"/>
            <a:chExt cx="1003300" cy="301625"/>
          </a:xfrm>
        </p:grpSpPr>
        <p:sp>
          <p:nvSpPr>
            <p:cNvPr id="40"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41" name="フリーフォーム 40"/>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sp>
        <p:nvSpPr>
          <p:cNvPr id="42" name="テキスト ボックス 41"/>
          <p:cNvSpPr txBox="1"/>
          <p:nvPr/>
        </p:nvSpPr>
        <p:spPr>
          <a:xfrm>
            <a:off x="9693741" y="3489836"/>
            <a:ext cx="1093056" cy="297454"/>
          </a:xfrm>
          <a:prstGeom prst="rect">
            <a:avLst/>
          </a:prstGeom>
          <a:noFill/>
        </p:spPr>
        <p:txBody>
          <a:bodyPr wrap="none" rtlCol="0">
            <a:spAutoFit/>
          </a:bodyPr>
          <a:lstStyle/>
          <a:p>
            <a:r>
              <a:rPr lang="en-US" altLang="ja-JP" sz="1333" b="1" dirty="0" smtClean="0"/>
              <a:t>DB</a:t>
            </a:r>
            <a:r>
              <a:rPr lang="ja-JP" altLang="en-US" sz="1333" b="1" dirty="0"/>
              <a:t> </a:t>
            </a:r>
            <a:r>
              <a:rPr lang="en-US" altLang="ja-JP" sz="1333" b="1" dirty="0" smtClean="0"/>
              <a:t>Server</a:t>
            </a:r>
            <a:endParaRPr lang="ja-JP" altLang="en-US" sz="1333" b="1" dirty="0"/>
          </a:p>
        </p:txBody>
      </p:sp>
      <p:sp>
        <p:nvSpPr>
          <p:cNvPr id="43" name="テキスト ボックス 42"/>
          <p:cNvSpPr txBox="1"/>
          <p:nvPr/>
        </p:nvSpPr>
        <p:spPr>
          <a:xfrm>
            <a:off x="9567636" y="4456772"/>
            <a:ext cx="1770485" cy="297454"/>
          </a:xfrm>
          <a:prstGeom prst="rect">
            <a:avLst/>
          </a:prstGeom>
          <a:noFill/>
        </p:spPr>
        <p:txBody>
          <a:bodyPr wrap="none" rtlCol="0">
            <a:spAutoFit/>
          </a:bodyPr>
          <a:lstStyle/>
          <a:p>
            <a:r>
              <a:rPr lang="en-US" altLang="ja-JP" sz="1333" b="1" dirty="0" smtClean="0"/>
              <a:t>Running machine</a:t>
            </a:r>
            <a:endParaRPr lang="ja-JP" altLang="en-US" sz="1333" b="1" dirty="0"/>
          </a:p>
        </p:txBody>
      </p:sp>
      <p:cxnSp>
        <p:nvCxnSpPr>
          <p:cNvPr id="44" name="直線矢印コネクタ 43"/>
          <p:cNvCxnSpPr>
            <a:stCxn id="13" idx="3"/>
          </p:cNvCxnSpPr>
          <p:nvPr/>
        </p:nvCxnSpPr>
        <p:spPr bwMode="auto">
          <a:xfrm>
            <a:off x="5280305" y="3383076"/>
            <a:ext cx="1506951" cy="34504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6" name="直線矢印コネクタ 45"/>
          <p:cNvCxnSpPr>
            <a:stCxn id="23" idx="3"/>
          </p:cNvCxnSpPr>
          <p:nvPr/>
        </p:nvCxnSpPr>
        <p:spPr bwMode="auto">
          <a:xfrm flipV="1">
            <a:off x="5280305" y="3974016"/>
            <a:ext cx="1506951" cy="38384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矢印コネクタ 48"/>
          <p:cNvCxnSpPr/>
          <p:nvPr/>
        </p:nvCxnSpPr>
        <p:spPr bwMode="auto">
          <a:xfrm flipH="1">
            <a:off x="7706202" y="3426867"/>
            <a:ext cx="1815487" cy="325252"/>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2" name="直線矢印コネクタ 51"/>
          <p:cNvCxnSpPr/>
          <p:nvPr/>
        </p:nvCxnSpPr>
        <p:spPr bwMode="auto">
          <a:xfrm flipH="1" flipV="1">
            <a:off x="7749081" y="3948994"/>
            <a:ext cx="1738440" cy="45278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5" name="テキスト ボックス 54"/>
          <p:cNvSpPr txBox="1"/>
          <p:nvPr/>
        </p:nvSpPr>
        <p:spPr>
          <a:xfrm>
            <a:off x="7961686" y="3127462"/>
            <a:ext cx="1241494" cy="502573"/>
          </a:xfrm>
          <a:prstGeom prst="rect">
            <a:avLst/>
          </a:prstGeom>
          <a:noFill/>
        </p:spPr>
        <p:txBody>
          <a:bodyPr wrap="none" rtlCol="0">
            <a:spAutoFit/>
          </a:bodyPr>
          <a:lstStyle/>
          <a:p>
            <a:r>
              <a:rPr lang="ja-JP" altLang="en-US" sz="1333" b="1" dirty="0"/>
              <a:t>・</a:t>
            </a:r>
            <a:r>
              <a:rPr lang="en-US" altLang="ja-JP" sz="1333" b="1" dirty="0" smtClean="0"/>
              <a:t>CSV</a:t>
            </a:r>
            <a:r>
              <a:rPr lang="ja-JP" altLang="en-US" sz="1333" b="1" dirty="0"/>
              <a:t> </a:t>
            </a:r>
            <a:r>
              <a:rPr lang="en-US" altLang="ja-JP" sz="1333" b="1" dirty="0" smtClean="0"/>
              <a:t>input</a:t>
            </a:r>
            <a:endParaRPr lang="en-US" altLang="ja-JP" sz="1333" b="1" dirty="0"/>
          </a:p>
          <a:p>
            <a:r>
              <a:rPr lang="ja-JP" altLang="en-US" sz="1333" b="1" dirty="0"/>
              <a:t>・</a:t>
            </a:r>
            <a:r>
              <a:rPr lang="en-US" altLang="ja-JP" sz="1333" b="1" dirty="0" smtClean="0"/>
              <a:t>ITA Link</a:t>
            </a:r>
            <a:endParaRPr lang="ja-JP" altLang="en-US" sz="1333" b="1" dirty="0"/>
          </a:p>
        </p:txBody>
      </p:sp>
      <p:sp>
        <p:nvSpPr>
          <p:cNvPr id="58" name="テキスト ボックス 57"/>
          <p:cNvSpPr txBox="1"/>
          <p:nvPr/>
        </p:nvSpPr>
        <p:spPr>
          <a:xfrm>
            <a:off x="7777076" y="4180403"/>
            <a:ext cx="1898725" cy="502573"/>
          </a:xfrm>
          <a:prstGeom prst="rect">
            <a:avLst/>
          </a:prstGeom>
          <a:noFill/>
        </p:spPr>
        <p:txBody>
          <a:bodyPr wrap="none" rtlCol="0">
            <a:spAutoFit/>
          </a:bodyPr>
          <a:lstStyle/>
          <a:p>
            <a:r>
              <a:rPr lang="ja-JP" altLang="en-US" sz="1333" b="1" dirty="0" smtClean="0"/>
              <a:t>・</a:t>
            </a:r>
            <a:r>
              <a:rPr lang="en-US" altLang="ja-JP" sz="1333" b="1" dirty="0" smtClean="0"/>
              <a:t>Login and gather</a:t>
            </a:r>
            <a:endParaRPr lang="en-US" altLang="ja-JP" sz="1333" b="1" dirty="0"/>
          </a:p>
          <a:p>
            <a:r>
              <a:rPr lang="ja-JP" altLang="en-US" sz="1333" b="1" dirty="0"/>
              <a:t>・</a:t>
            </a:r>
            <a:r>
              <a:rPr lang="en-US" altLang="ja-JP" sz="1333" b="1" dirty="0"/>
              <a:t>ITA + </a:t>
            </a:r>
            <a:r>
              <a:rPr lang="en-US" altLang="ja-JP" sz="1333" b="1" dirty="0" err="1"/>
              <a:t>Ansible</a:t>
            </a:r>
            <a:endParaRPr lang="ja-JP" altLang="en-US" sz="1333" b="1" dirty="0"/>
          </a:p>
        </p:txBody>
      </p:sp>
      <p:grpSp>
        <p:nvGrpSpPr>
          <p:cNvPr id="45" name="グループ化 44"/>
          <p:cNvGrpSpPr/>
          <p:nvPr/>
        </p:nvGrpSpPr>
        <p:grpSpPr>
          <a:xfrm>
            <a:off x="4189791" y="2909861"/>
            <a:ext cx="609600" cy="649016"/>
            <a:chOff x="531334" y="767018"/>
            <a:chExt cx="457200" cy="486762"/>
          </a:xfrm>
        </p:grpSpPr>
        <p:sp>
          <p:nvSpPr>
            <p:cNvPr id="47" name="正方形/長方形 46"/>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48" name="グループ化 47"/>
            <p:cNvGrpSpPr>
              <a:grpSpLocks noChangeAspect="1"/>
            </p:cNvGrpSpPr>
            <p:nvPr/>
          </p:nvGrpSpPr>
          <p:grpSpPr bwMode="gray">
            <a:xfrm>
              <a:off x="562146" y="1031158"/>
              <a:ext cx="175160" cy="195072"/>
              <a:chOff x="863600" y="1071564"/>
              <a:chExt cx="823913" cy="917576"/>
            </a:xfrm>
          </p:grpSpPr>
          <p:sp>
            <p:nvSpPr>
              <p:cNvPr id="68" name="フリーフォーム 6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0" name="グループ化 49"/>
            <p:cNvGrpSpPr>
              <a:grpSpLocks noChangeAspect="1"/>
            </p:cNvGrpSpPr>
            <p:nvPr/>
          </p:nvGrpSpPr>
          <p:grpSpPr bwMode="gray">
            <a:xfrm>
              <a:off x="770594" y="1027024"/>
              <a:ext cx="175160" cy="195072"/>
              <a:chOff x="863600" y="1071564"/>
              <a:chExt cx="823913" cy="917576"/>
            </a:xfrm>
          </p:grpSpPr>
          <p:sp>
            <p:nvSpPr>
              <p:cNvPr id="66" name="フリーフォーム 6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1" name="グループ化 50"/>
            <p:cNvGrpSpPr>
              <a:grpSpLocks noChangeAspect="1"/>
            </p:cNvGrpSpPr>
            <p:nvPr/>
          </p:nvGrpSpPr>
          <p:grpSpPr bwMode="gray">
            <a:xfrm>
              <a:off x="562146" y="793687"/>
              <a:ext cx="175160" cy="195072"/>
              <a:chOff x="863600" y="1071564"/>
              <a:chExt cx="823913" cy="917576"/>
            </a:xfrm>
          </p:grpSpPr>
          <p:sp>
            <p:nvSpPr>
              <p:cNvPr id="57" name="フリーフォーム 5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3" name="グループ化 52"/>
            <p:cNvGrpSpPr>
              <a:grpSpLocks noChangeAspect="1"/>
            </p:cNvGrpSpPr>
            <p:nvPr/>
          </p:nvGrpSpPr>
          <p:grpSpPr bwMode="gray">
            <a:xfrm>
              <a:off x="769750" y="793687"/>
              <a:ext cx="175160" cy="195072"/>
              <a:chOff x="863600" y="1071564"/>
              <a:chExt cx="823913" cy="917576"/>
            </a:xfrm>
          </p:grpSpPr>
          <p:sp>
            <p:nvSpPr>
              <p:cNvPr id="54" name="フリーフォーム 5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70" name="グループ化 69"/>
          <p:cNvGrpSpPr/>
          <p:nvPr/>
        </p:nvGrpSpPr>
        <p:grpSpPr>
          <a:xfrm>
            <a:off x="4189791" y="3920200"/>
            <a:ext cx="609600" cy="649016"/>
            <a:chOff x="531334" y="1943055"/>
            <a:chExt cx="457200" cy="486762"/>
          </a:xfrm>
        </p:grpSpPr>
        <p:sp>
          <p:nvSpPr>
            <p:cNvPr id="71" name="正方形/長方形 70"/>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2" name="グループ化 71"/>
            <p:cNvGrpSpPr>
              <a:grpSpLocks noChangeAspect="1"/>
            </p:cNvGrpSpPr>
            <p:nvPr/>
          </p:nvGrpSpPr>
          <p:grpSpPr bwMode="gray">
            <a:xfrm>
              <a:off x="562146" y="2207195"/>
              <a:ext cx="175160" cy="195072"/>
              <a:chOff x="863600" y="1071564"/>
              <a:chExt cx="823913" cy="917576"/>
            </a:xfrm>
          </p:grpSpPr>
          <p:sp>
            <p:nvSpPr>
              <p:cNvPr id="82" name="フリーフォーム 8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3" name="グループ化 72"/>
            <p:cNvGrpSpPr>
              <a:grpSpLocks noChangeAspect="1"/>
            </p:cNvGrpSpPr>
            <p:nvPr/>
          </p:nvGrpSpPr>
          <p:grpSpPr bwMode="gray">
            <a:xfrm>
              <a:off x="770594" y="2203061"/>
              <a:ext cx="175160" cy="195072"/>
              <a:chOff x="863600" y="1071564"/>
              <a:chExt cx="823913" cy="917576"/>
            </a:xfrm>
          </p:grpSpPr>
          <p:sp>
            <p:nvSpPr>
              <p:cNvPr id="80" name="フリーフォーム 7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4" name="グループ化 73"/>
            <p:cNvGrpSpPr>
              <a:grpSpLocks noChangeAspect="1"/>
            </p:cNvGrpSpPr>
            <p:nvPr/>
          </p:nvGrpSpPr>
          <p:grpSpPr bwMode="gray">
            <a:xfrm>
              <a:off x="562146" y="1969724"/>
              <a:ext cx="175160" cy="195072"/>
              <a:chOff x="863600" y="1071564"/>
              <a:chExt cx="823913" cy="917576"/>
            </a:xfrm>
          </p:grpSpPr>
          <p:sp>
            <p:nvSpPr>
              <p:cNvPr id="78" name="フリーフォーム 7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7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5" name="グループ化 74"/>
            <p:cNvGrpSpPr>
              <a:grpSpLocks noChangeAspect="1"/>
            </p:cNvGrpSpPr>
            <p:nvPr/>
          </p:nvGrpSpPr>
          <p:grpSpPr bwMode="gray">
            <a:xfrm>
              <a:off x="769750" y="1969724"/>
              <a:ext cx="175160" cy="195072"/>
              <a:chOff x="863600" y="1071564"/>
              <a:chExt cx="823913" cy="917576"/>
            </a:xfrm>
          </p:grpSpPr>
          <p:sp>
            <p:nvSpPr>
              <p:cNvPr id="76" name="フリーフォーム 7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7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84" name="グループ化 83"/>
          <p:cNvGrpSpPr/>
          <p:nvPr/>
        </p:nvGrpSpPr>
        <p:grpSpPr>
          <a:xfrm>
            <a:off x="6939820" y="3440721"/>
            <a:ext cx="609600" cy="649016"/>
            <a:chOff x="530490" y="3113413"/>
            <a:chExt cx="457200" cy="486762"/>
          </a:xfrm>
        </p:grpSpPr>
        <p:sp>
          <p:nvSpPr>
            <p:cNvPr id="85" name="正方形/長方形 84"/>
            <p:cNvSpPr/>
            <p:nvPr/>
          </p:nvSpPr>
          <p:spPr bwMode="auto">
            <a:xfrm>
              <a:off x="530490" y="3113413"/>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86" name="グループ化 85"/>
            <p:cNvGrpSpPr>
              <a:grpSpLocks noChangeAspect="1"/>
            </p:cNvGrpSpPr>
            <p:nvPr/>
          </p:nvGrpSpPr>
          <p:grpSpPr bwMode="gray">
            <a:xfrm>
              <a:off x="561302" y="3377553"/>
              <a:ext cx="175160" cy="195072"/>
              <a:chOff x="863600" y="1071564"/>
              <a:chExt cx="823913" cy="917576"/>
            </a:xfrm>
          </p:grpSpPr>
          <p:sp>
            <p:nvSpPr>
              <p:cNvPr id="96" name="フリーフォーム 9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7" name="グループ化 86"/>
            <p:cNvGrpSpPr>
              <a:grpSpLocks noChangeAspect="1"/>
            </p:cNvGrpSpPr>
            <p:nvPr/>
          </p:nvGrpSpPr>
          <p:grpSpPr bwMode="gray">
            <a:xfrm>
              <a:off x="769750" y="3373419"/>
              <a:ext cx="175160" cy="195072"/>
              <a:chOff x="863600" y="1071564"/>
              <a:chExt cx="823913" cy="917576"/>
            </a:xfrm>
          </p:grpSpPr>
          <p:sp>
            <p:nvSpPr>
              <p:cNvPr id="94" name="フリーフォーム 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8" name="グループ化 87"/>
            <p:cNvGrpSpPr>
              <a:grpSpLocks noChangeAspect="1"/>
            </p:cNvGrpSpPr>
            <p:nvPr/>
          </p:nvGrpSpPr>
          <p:grpSpPr bwMode="gray">
            <a:xfrm>
              <a:off x="561302" y="3140082"/>
              <a:ext cx="175160" cy="195072"/>
              <a:chOff x="863600" y="1071564"/>
              <a:chExt cx="823913" cy="917576"/>
            </a:xfrm>
          </p:grpSpPr>
          <p:sp>
            <p:nvSpPr>
              <p:cNvPr id="92" name="フリーフォーム 9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9" name="グループ化 88"/>
            <p:cNvGrpSpPr>
              <a:grpSpLocks noChangeAspect="1"/>
            </p:cNvGrpSpPr>
            <p:nvPr/>
          </p:nvGrpSpPr>
          <p:grpSpPr bwMode="gray">
            <a:xfrm>
              <a:off x="768906" y="3140082"/>
              <a:ext cx="175160" cy="195072"/>
              <a:chOff x="863600" y="1071564"/>
              <a:chExt cx="823913" cy="917576"/>
            </a:xfrm>
          </p:grpSpPr>
          <p:sp>
            <p:nvSpPr>
              <p:cNvPr id="90" name="フリーフォーム 8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pic>
        <p:nvPicPr>
          <p:cNvPr id="23" name="図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064" y="4032736"/>
            <a:ext cx="650240" cy="650240"/>
          </a:xfrm>
          <a:prstGeom prst="rect">
            <a:avLst/>
          </a:prstGeom>
        </p:spPr>
      </p:pic>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064" y="3057956"/>
            <a:ext cx="650240" cy="650240"/>
          </a:xfrm>
          <a:prstGeom prst="rect">
            <a:avLst/>
          </a:prstGeom>
        </p:spPr>
      </p:pic>
      <p:sp>
        <p:nvSpPr>
          <p:cNvPr id="100" name="正方形/長方形 99"/>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a:t>
            </a:r>
            <a:r>
              <a:rPr lang="ja-JP" altLang="en-US" sz="2000" b="1" dirty="0" smtClean="0">
                <a:latin typeface="+mj-ea"/>
                <a:ea typeface="+mj-ea"/>
              </a:rPr>
              <a:t> ② </a:t>
            </a:r>
            <a:r>
              <a:rPr lang="en-US" altLang="ja-JP" sz="2000" b="1" dirty="0">
                <a:latin typeface="+mj-ea"/>
              </a:rPr>
              <a:t>There are several ways to manage existing design info</a:t>
            </a:r>
          </a:p>
        </p:txBody>
      </p:sp>
      <p:sp>
        <p:nvSpPr>
          <p:cNvPr id="101" name="角丸四角形 100"/>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102" name="下矢印 101"/>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3" name="下矢印 102"/>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4" name="下矢印 103"/>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5" name="下矢印 104"/>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6" name="角丸四角形 105"/>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 Design Info</a:t>
            </a:r>
            <a:endParaRPr lang="ja-JP" altLang="en-US" sz="1600" b="1" dirty="0"/>
          </a:p>
        </p:txBody>
      </p:sp>
      <p:sp>
        <p:nvSpPr>
          <p:cNvPr id="107" name="角丸四角形 106"/>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108" name="角丸四角形 107"/>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110" name="角丸四角形 109"/>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99" name="角丸四角形 98"/>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smtClean="0"/>
              <a:t>Collect Design info’s management</a:t>
            </a:r>
            <a:r>
              <a:rPr lang="en-US" altLang="ja-JP" sz="1500" b="1" spc="-150" dirty="0"/>
              <a:t> </a:t>
            </a:r>
            <a:r>
              <a:rPr lang="en-US" altLang="ja-JP" sz="1500" b="1" spc="-150" dirty="0" smtClean="0"/>
              <a:t>forms</a:t>
            </a:r>
            <a:endParaRPr lang="ja-JP" altLang="en-US" sz="1500" b="1" spc="-150" dirty="0"/>
          </a:p>
        </p:txBody>
      </p:sp>
    </p:spTree>
    <p:extLst>
      <p:ext uri="{BB962C8B-B14F-4D97-AF65-F5344CB8AC3E}">
        <p14:creationId xmlns:p14="http://schemas.microsoft.com/office/powerpoint/2010/main" val="666940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31380" y="430930"/>
            <a:ext cx="9792000" cy="405683"/>
          </a:xfrm>
        </p:spPr>
        <p:txBody>
          <a:bodyPr/>
          <a:lstStyle/>
          <a:p>
            <a:r>
              <a:rPr lang="en-US" altLang="ja-JP" dirty="0" smtClean="0"/>
              <a:t>Table of contents</a:t>
            </a:r>
            <a:endParaRPr kumimoji="1" lang="ja-JP" altLang="en-US" dirty="0"/>
          </a:p>
        </p:txBody>
      </p:sp>
      <p:sp>
        <p:nvSpPr>
          <p:cNvPr id="3" name="テキスト プレースホルダー 2"/>
          <p:cNvSpPr>
            <a:spLocks noGrp="1"/>
          </p:cNvSpPr>
          <p:nvPr>
            <p:ph type="body" sz="quarter" idx="10"/>
          </p:nvPr>
        </p:nvSpPr>
        <p:spPr/>
        <p:txBody>
          <a:bodyPr/>
          <a:lstStyle/>
          <a:p>
            <a:pPr marL="342900" indent="-342900">
              <a:buFont typeface="Arial" panose="020B0604020202020204" pitchFamily="34" charset="0"/>
              <a:buChar char="•"/>
            </a:pPr>
            <a:r>
              <a:rPr lang="en-US" altLang="ja-JP" sz="2000" dirty="0" smtClean="0"/>
              <a:t>Introduction</a:t>
            </a:r>
            <a:endParaRPr kumimoji="1" lang="en-US" altLang="ja-JP" sz="2000" dirty="0" smtClean="0"/>
          </a:p>
          <a:p>
            <a:pPr marL="342900" indent="-342900">
              <a:buFont typeface="Arial" panose="020B0604020202020204" pitchFamily="34" charset="0"/>
              <a:buChar char="•"/>
            </a:pPr>
            <a:r>
              <a:rPr lang="en-US" altLang="ja-JP" sz="2000" dirty="0" smtClean="0"/>
              <a:t>Overview Image.</a:t>
            </a:r>
            <a:endParaRPr kumimoji="1" lang="en-US" altLang="ja-JP" sz="2000" dirty="0" smtClean="0"/>
          </a:p>
          <a:p>
            <a:pPr marL="342900" indent="-342900">
              <a:buFont typeface="Arial" panose="020B0604020202020204" pitchFamily="34" charset="0"/>
              <a:buChar char="•"/>
            </a:pPr>
            <a:r>
              <a:rPr lang="en-US" altLang="ja-JP" sz="2000" dirty="0" smtClean="0"/>
              <a:t>Automation Preparation</a:t>
            </a:r>
            <a:endParaRPr lang="en-US" altLang="ja-JP" sz="2000" dirty="0"/>
          </a:p>
          <a:p>
            <a:r>
              <a:rPr lang="en-US" altLang="ja-JP" sz="2000" dirty="0" smtClean="0"/>
              <a:t>	</a:t>
            </a:r>
            <a:r>
              <a:rPr lang="ja-JP" altLang="en-US" sz="2000" dirty="0" smtClean="0"/>
              <a:t>　</a:t>
            </a:r>
            <a:r>
              <a:rPr lang="en-US" altLang="ja-JP" sz="2000" dirty="0" smtClean="0"/>
              <a:t>Step 1</a:t>
            </a:r>
            <a:r>
              <a:rPr lang="ja-JP" altLang="en-US" sz="2000" dirty="0" smtClean="0"/>
              <a:t>：</a:t>
            </a:r>
            <a:r>
              <a:rPr lang="en-US" altLang="ja-JP" sz="2000" dirty="0" smtClean="0"/>
              <a:t>Central management of the system info.</a:t>
            </a:r>
          </a:p>
          <a:p>
            <a:r>
              <a:rPr lang="en-US" altLang="ja-JP" sz="2000" dirty="0" smtClean="0"/>
              <a:t>	</a:t>
            </a:r>
            <a:r>
              <a:rPr lang="ja-JP" altLang="en-US" sz="2000" dirty="0" smtClean="0"/>
              <a:t>　</a:t>
            </a:r>
            <a:r>
              <a:rPr lang="en-US" altLang="ja-JP" sz="2000" dirty="0" smtClean="0"/>
              <a:t>Step 2</a:t>
            </a:r>
            <a:r>
              <a:rPr lang="ja-JP" altLang="en-US" sz="2000" dirty="0" smtClean="0"/>
              <a:t>：</a:t>
            </a:r>
            <a:r>
              <a:rPr lang="en-US" altLang="ja-JP" sz="2000" dirty="0" smtClean="0"/>
              <a:t>Actualize Automatic Execution.</a:t>
            </a:r>
          </a:p>
          <a:p>
            <a:r>
              <a:rPr lang="ja-JP" altLang="en-US" sz="2000" dirty="0" smtClean="0"/>
              <a:t>　</a:t>
            </a:r>
            <a:r>
              <a:rPr lang="en-US" altLang="ja-JP" sz="2000" dirty="0" smtClean="0"/>
              <a:t>	   Step 3</a:t>
            </a:r>
            <a:r>
              <a:rPr lang="ja-JP" altLang="en-US" sz="2000" dirty="0" smtClean="0"/>
              <a:t>：</a:t>
            </a:r>
            <a:r>
              <a:rPr lang="en-US" altLang="ja-JP" sz="2000" dirty="0" smtClean="0"/>
              <a:t>Connect Design info and Automated Executions.</a:t>
            </a:r>
          </a:p>
          <a:p>
            <a:pPr marL="342900" indent="-342900">
              <a:buFont typeface="Arial" panose="020B0604020202020204" pitchFamily="34" charset="0"/>
              <a:buChar char="•"/>
            </a:pPr>
            <a:r>
              <a:rPr lang="en-US" altLang="ja-JP" sz="2000" dirty="0" smtClean="0"/>
              <a:t>Implementing automated SI</a:t>
            </a:r>
          </a:p>
          <a:p>
            <a:r>
              <a:rPr lang="en-US" altLang="ja-JP" sz="2000" dirty="0" smtClean="0"/>
              <a:t>	</a:t>
            </a:r>
            <a:r>
              <a:rPr lang="ja-JP" altLang="en-US" sz="2000" dirty="0"/>
              <a:t>　</a:t>
            </a:r>
            <a:r>
              <a:rPr lang="en-US" altLang="ja-JP" sz="2000" dirty="0" smtClean="0"/>
              <a:t>Effects and Estimations</a:t>
            </a:r>
            <a:endParaRPr lang="en-US" altLang="ja-JP" sz="2000" dirty="0"/>
          </a:p>
          <a:p>
            <a:r>
              <a:rPr lang="en-US" altLang="ja-JP" sz="2000" dirty="0" smtClean="0"/>
              <a:t>	</a:t>
            </a:r>
            <a:r>
              <a:rPr lang="ja-JP" altLang="en-US" sz="2000" dirty="0" smtClean="0"/>
              <a:t>　</a:t>
            </a:r>
            <a:r>
              <a:rPr lang="en-US" altLang="ja-JP" sz="2000" dirty="0" smtClean="0"/>
              <a:t>Post-Automation Process changes and results.</a:t>
            </a:r>
            <a:endParaRPr lang="en-US" altLang="ja-JP" sz="2000" dirty="0"/>
          </a:p>
          <a:p>
            <a:pPr marL="342900" indent="-342900">
              <a:buFont typeface="Arial" panose="020B0604020202020204" pitchFamily="34" charset="0"/>
              <a:buChar char="•"/>
            </a:pPr>
            <a:r>
              <a:rPr lang="en-US" altLang="ja-JP" sz="2000" dirty="0" smtClean="0"/>
              <a:t>Summary</a:t>
            </a:r>
            <a:endParaRPr kumimoji="1" lang="en-US" altLang="ja-JP" sz="2000" dirty="0" smtClean="0"/>
          </a:p>
        </p:txBody>
      </p:sp>
    </p:spTree>
    <p:extLst>
      <p:ext uri="{BB962C8B-B14F-4D97-AF65-F5344CB8AC3E}">
        <p14:creationId xmlns:p14="http://schemas.microsoft.com/office/powerpoint/2010/main" val="3043643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2931235522"/>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90057569"/>
                  </a:ext>
                </a:extLst>
              </a:tr>
            </a:tbl>
          </a:graphicData>
        </a:graphic>
      </p:graphicFrame>
      <p:sp>
        <p:nvSpPr>
          <p:cNvPr id="21" name="正方形/長方形 20"/>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50" b="1" dirty="0">
              <a:latin typeface="+mj-ea"/>
              <a:ea typeface="+mj-ea"/>
            </a:endParaRPr>
          </a:p>
          <a:p>
            <a:r>
              <a:rPr lang="en-US" altLang="ja-JP" b="1" dirty="0" smtClean="0">
                <a:solidFill>
                  <a:schemeClr val="tx1"/>
                </a:solidFill>
                <a:latin typeface="+mj-ea"/>
              </a:rPr>
              <a:t>Here is an example of how Construction management of servers and network devices can be achieved. In this case, the following design info was shared among the team leaders in order to easily identify the scope of the outage impact of the service.</a:t>
            </a:r>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endParaRPr lang="en-US" altLang="ja-JP" b="1" dirty="0">
              <a:solidFill>
                <a:schemeClr val="tx1"/>
              </a:solidFill>
              <a:latin typeface="+mj-ea"/>
            </a:endParaRPr>
          </a:p>
          <a:p>
            <a:r>
              <a:rPr lang="en-US" altLang="ja-JP" b="1" dirty="0" smtClean="0">
                <a:solidFill>
                  <a:schemeClr val="tx1"/>
                </a:solidFill>
                <a:latin typeface="+mj-ea"/>
              </a:rPr>
              <a:t>For more details regarding this case, please refer to the URL below.</a:t>
            </a:r>
            <a:endParaRPr lang="en-US" altLang="ja-JP" b="1" dirty="0">
              <a:solidFill>
                <a:schemeClr val="tx1"/>
              </a:solidFill>
              <a:latin typeface="+mj-ea"/>
            </a:endParaRPr>
          </a:p>
          <a:p>
            <a:r>
              <a:rPr lang="en-US" altLang="ja-JP" dirty="0">
                <a:hlinkClick r:id="rId3"/>
              </a:rPr>
              <a:t>https://exastro-suite.github.io/it-automation-docs/case.html</a:t>
            </a:r>
            <a:endParaRPr lang="en-US" altLang="ja-JP" b="1" dirty="0">
              <a:solidFill>
                <a:schemeClr val="tx1"/>
              </a:solidFill>
              <a:latin typeface="+mj-ea"/>
            </a:endParaRPr>
          </a:p>
        </p:txBody>
      </p:sp>
      <p:graphicFrame>
        <p:nvGraphicFramePr>
          <p:cNvPr id="5" name="表 4"/>
          <p:cNvGraphicFramePr>
            <a:graphicFrameLocks noGrp="1"/>
          </p:cNvGraphicFramePr>
          <p:nvPr>
            <p:extLst>
              <p:ext uri="{D42A27DB-BD31-4B8C-83A1-F6EECF244321}">
                <p14:modId xmlns:p14="http://schemas.microsoft.com/office/powerpoint/2010/main" val="4267124030"/>
              </p:ext>
            </p:extLst>
          </p:nvPr>
        </p:nvGraphicFramePr>
        <p:xfrm>
          <a:off x="3863690" y="2612392"/>
          <a:ext cx="6840950" cy="3169920"/>
        </p:xfrm>
        <a:graphic>
          <a:graphicData uri="http://schemas.openxmlformats.org/drawingml/2006/table">
            <a:tbl>
              <a:tblPr firstRow="1" bandRow="1">
                <a:tableStyleId>{5C22544A-7EE6-4342-B048-85BDC9FD1C3A}</a:tableStyleId>
              </a:tblPr>
              <a:tblGrid>
                <a:gridCol w="2152209">
                  <a:extLst>
                    <a:ext uri="{9D8B030D-6E8A-4147-A177-3AD203B41FA5}">
                      <a16:colId xmlns:a16="http://schemas.microsoft.com/office/drawing/2014/main" val="20000"/>
                    </a:ext>
                  </a:extLst>
                </a:gridCol>
                <a:gridCol w="4688741">
                  <a:extLst>
                    <a:ext uri="{9D8B030D-6E8A-4147-A177-3AD203B41FA5}">
                      <a16:colId xmlns:a16="http://schemas.microsoft.com/office/drawing/2014/main" val="20001"/>
                    </a:ext>
                  </a:extLst>
                </a:gridCol>
              </a:tblGrid>
              <a:tr h="325120">
                <a:tc>
                  <a:txBody>
                    <a:bodyPr/>
                    <a:lstStyle/>
                    <a:p>
                      <a:r>
                        <a:rPr kumimoji="1" lang="en-US" altLang="ja-JP" sz="1300" dirty="0" smtClean="0"/>
                        <a:t>Team</a:t>
                      </a:r>
                      <a:endParaRPr kumimoji="1" lang="ja-JP" altLang="en-US" sz="1300" dirty="0"/>
                    </a:p>
                  </a:txBody>
                  <a:tcPr marL="121920" marR="121920" marT="60960" marB="60960"/>
                </a:tc>
                <a:tc>
                  <a:txBody>
                    <a:bodyPr/>
                    <a:lstStyle/>
                    <a:p>
                      <a:r>
                        <a:rPr kumimoji="1" lang="en-US" altLang="ja-JP" sz="1300" dirty="0" smtClean="0"/>
                        <a:t>Collected</a:t>
                      </a:r>
                      <a:r>
                        <a:rPr kumimoji="1" lang="en-US" altLang="ja-JP" sz="1300" baseline="0" dirty="0" smtClean="0"/>
                        <a:t> Design info</a:t>
                      </a:r>
                      <a:endParaRPr kumimoji="1" lang="ja-JP" altLang="en-US" sz="1300" dirty="0"/>
                    </a:p>
                  </a:txBody>
                  <a:tcPr marL="121920" marR="121920" marT="60960" marB="60960"/>
                </a:tc>
                <a:extLst>
                  <a:ext uri="{0D108BD9-81ED-4DB2-BD59-A6C34878D82A}">
                    <a16:rowId xmlns:a16="http://schemas.microsoft.com/office/drawing/2014/main" val="10000"/>
                  </a:ext>
                </a:extLst>
              </a:tr>
              <a:tr h="528320">
                <a:tc>
                  <a:txBody>
                    <a:bodyPr/>
                    <a:lstStyle/>
                    <a:p>
                      <a:r>
                        <a:rPr kumimoji="1" lang="en-US" altLang="ja-JP" sz="1300" b="0" dirty="0" smtClean="0"/>
                        <a:t>Server G</a:t>
                      </a:r>
                      <a:endParaRPr kumimoji="1" lang="ja-JP" altLang="en-US" sz="1300" b="0" dirty="0"/>
                    </a:p>
                  </a:txBody>
                  <a:tcPr marL="121920" marR="121920" marT="60960" marB="60960"/>
                </a:tc>
                <a:tc>
                  <a:txBody>
                    <a:bodyPr/>
                    <a:lstStyle/>
                    <a:p>
                      <a:r>
                        <a:rPr kumimoji="1" lang="ja-JP" altLang="en-US" sz="1300" b="0" dirty="0" smtClean="0"/>
                        <a:t>・</a:t>
                      </a:r>
                      <a:r>
                        <a:rPr kumimoji="1" lang="en-US" altLang="ja-JP" sz="1300" b="0" dirty="0" smtClean="0"/>
                        <a:t>Server</a:t>
                      </a:r>
                      <a:r>
                        <a:rPr kumimoji="1" lang="en-US" altLang="ja-JP" sz="1300" b="0" baseline="0" dirty="0" smtClean="0"/>
                        <a:t> list</a:t>
                      </a:r>
                      <a:endParaRPr kumimoji="1" lang="en-US" altLang="ja-JP" sz="13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smtClean="0"/>
                        <a:t>・</a:t>
                      </a:r>
                      <a:r>
                        <a:rPr kumimoji="1" lang="en-US" altLang="ja-JP" sz="1300" b="0" dirty="0" smtClean="0"/>
                        <a:t>Software</a:t>
                      </a:r>
                      <a:r>
                        <a:rPr kumimoji="1" lang="en-US" altLang="ja-JP" sz="1300" b="0" baseline="0" dirty="0" smtClean="0"/>
                        <a:t> installed on the server list</a:t>
                      </a:r>
                      <a:endParaRPr kumimoji="1" lang="ja-JP" altLang="en-US" sz="1300" b="0" dirty="0" smtClean="0"/>
                    </a:p>
                  </a:txBody>
                  <a:tcPr marL="121920" marR="121920" marT="60960" marB="60960"/>
                </a:tc>
                <a:extLst>
                  <a:ext uri="{0D108BD9-81ED-4DB2-BD59-A6C34878D82A}">
                    <a16:rowId xmlns:a16="http://schemas.microsoft.com/office/drawing/2014/main" val="10001"/>
                  </a:ext>
                </a:extLst>
              </a:tr>
              <a:tr h="731520">
                <a:tc>
                  <a:txBody>
                    <a:bodyPr/>
                    <a:lstStyle/>
                    <a:p>
                      <a:r>
                        <a:rPr kumimoji="1" lang="en-US" altLang="ja-JP" sz="1300" b="0" baseline="0" dirty="0" smtClean="0"/>
                        <a:t>Network </a:t>
                      </a:r>
                      <a:r>
                        <a:rPr kumimoji="1" lang="en-US" altLang="ja-JP" sz="1300" b="0" dirty="0" smtClean="0"/>
                        <a:t>G</a:t>
                      </a:r>
                      <a:endParaRPr kumimoji="1" lang="ja-JP" altLang="en-US" sz="1300" b="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smtClean="0"/>
                        <a:t>・</a:t>
                      </a:r>
                      <a:r>
                        <a:rPr kumimoji="1" lang="en-US" altLang="ja-JP" sz="1300" b="0" dirty="0" smtClean="0"/>
                        <a:t>IP</a:t>
                      </a:r>
                      <a:r>
                        <a:rPr kumimoji="1" lang="ja-JP" altLang="en-US" sz="1300" b="0" baseline="0" dirty="0" smtClean="0"/>
                        <a:t> </a:t>
                      </a:r>
                      <a:r>
                        <a:rPr kumimoji="1" lang="en-US" altLang="ja-JP" sz="1300" b="0" baseline="0" dirty="0" smtClean="0"/>
                        <a:t>address list</a:t>
                      </a:r>
                      <a:endParaRPr kumimoji="1" lang="en-US" altLang="ja-JP" sz="13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smtClean="0"/>
                        <a:t>・</a:t>
                      </a:r>
                      <a:r>
                        <a:rPr kumimoji="1" lang="en-US" altLang="ja-JP" sz="1300" b="0" dirty="0" smtClean="0"/>
                        <a:t>Network</a:t>
                      </a:r>
                      <a:r>
                        <a:rPr kumimoji="1" lang="en-US" altLang="ja-JP" sz="1300" b="0" baseline="0" dirty="0" smtClean="0"/>
                        <a:t> device list</a:t>
                      </a:r>
                      <a:endParaRPr kumimoji="1" lang="en-US" altLang="ja-JP" sz="13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b="0" dirty="0" smtClean="0"/>
                        <a:t>・</a:t>
                      </a:r>
                      <a:r>
                        <a:rPr kumimoji="1" lang="en-US" altLang="ja-JP" sz="1300" b="0" dirty="0" smtClean="0"/>
                        <a:t>Network</a:t>
                      </a:r>
                      <a:r>
                        <a:rPr kumimoji="1" lang="en-US" altLang="ja-JP" sz="1300" b="0" baseline="0" dirty="0" smtClean="0"/>
                        <a:t> route list</a:t>
                      </a:r>
                      <a:endParaRPr kumimoji="1" lang="ja-JP" altLang="en-US" sz="1300" b="0" dirty="0" smtClean="0"/>
                    </a:p>
                  </a:txBody>
                  <a:tcPr marL="121920" marR="121920" marT="60960" marB="60960"/>
                </a:tc>
                <a:extLst>
                  <a:ext uri="{0D108BD9-81ED-4DB2-BD59-A6C34878D82A}">
                    <a16:rowId xmlns:a16="http://schemas.microsoft.com/office/drawing/2014/main" val="10002"/>
                  </a:ext>
                </a:extLst>
              </a:tr>
              <a:tr h="528320">
                <a:tc>
                  <a:txBody>
                    <a:bodyPr/>
                    <a:lstStyle/>
                    <a:p>
                      <a:r>
                        <a:rPr kumimoji="1" lang="en-US" altLang="ja-JP" sz="1300" b="0" dirty="0" smtClean="0"/>
                        <a:t>Storage</a:t>
                      </a:r>
                      <a:r>
                        <a:rPr kumimoji="1" lang="en-US" altLang="ja-JP" sz="1300" b="0" baseline="0" dirty="0" smtClean="0"/>
                        <a:t> </a:t>
                      </a:r>
                      <a:r>
                        <a:rPr kumimoji="1" lang="en-US" altLang="ja-JP" sz="1300" b="0" dirty="0" smtClean="0"/>
                        <a:t>G</a:t>
                      </a:r>
                      <a:endParaRPr kumimoji="1" lang="ja-JP" altLang="en-US" sz="1300" b="0" dirty="0"/>
                    </a:p>
                  </a:txBody>
                  <a:tcPr marL="121920" marR="121920" marT="60960" marB="60960"/>
                </a:tc>
                <a:tc>
                  <a:txBody>
                    <a:bodyPr/>
                    <a:lstStyle/>
                    <a:p>
                      <a:r>
                        <a:rPr kumimoji="1" lang="ja-JP" altLang="en-US" sz="1300" b="0" dirty="0" smtClean="0"/>
                        <a:t>・</a:t>
                      </a:r>
                      <a:r>
                        <a:rPr kumimoji="1" lang="en-US" altLang="ja-JP" sz="1300" b="0" dirty="0" smtClean="0"/>
                        <a:t>Path</a:t>
                      </a:r>
                      <a:r>
                        <a:rPr kumimoji="1" lang="en-US" altLang="ja-JP" sz="1300" b="0" baseline="0" dirty="0" smtClean="0"/>
                        <a:t> list</a:t>
                      </a:r>
                      <a:endParaRPr kumimoji="1" lang="en-US" altLang="ja-JP" sz="1300" b="0" dirty="0" smtClean="0"/>
                    </a:p>
                    <a:p>
                      <a:r>
                        <a:rPr kumimoji="1" lang="ja-JP" altLang="en-US" sz="1300" b="0" dirty="0" smtClean="0"/>
                        <a:t>・</a:t>
                      </a:r>
                      <a:r>
                        <a:rPr kumimoji="1" lang="en-US" altLang="ja-JP" sz="1300" b="0" dirty="0" smtClean="0"/>
                        <a:t>Storage</a:t>
                      </a:r>
                      <a:r>
                        <a:rPr kumimoji="1" lang="en-US" altLang="ja-JP" sz="1300" b="0" baseline="0" dirty="0" smtClean="0"/>
                        <a:t> disk list</a:t>
                      </a:r>
                      <a:endParaRPr kumimoji="1" lang="ja-JP" altLang="en-US" sz="1300" b="0" dirty="0"/>
                    </a:p>
                  </a:txBody>
                  <a:tcPr marL="121920" marR="121920" marT="60960" marB="60960"/>
                </a:tc>
                <a:extLst>
                  <a:ext uri="{0D108BD9-81ED-4DB2-BD59-A6C34878D82A}">
                    <a16:rowId xmlns:a16="http://schemas.microsoft.com/office/drawing/2014/main" val="10003"/>
                  </a:ext>
                </a:extLst>
              </a:tr>
              <a:tr h="325120">
                <a:tc>
                  <a:txBody>
                    <a:bodyPr/>
                    <a:lstStyle/>
                    <a:p>
                      <a:r>
                        <a:rPr kumimoji="1" lang="en-US" altLang="ja-JP" sz="1300" b="0" dirty="0" smtClean="0"/>
                        <a:t>Operation</a:t>
                      </a:r>
                      <a:r>
                        <a:rPr kumimoji="1" lang="en-US" altLang="ja-JP" sz="1300" b="0" baseline="0" dirty="0" smtClean="0"/>
                        <a:t> monitoring </a:t>
                      </a:r>
                      <a:r>
                        <a:rPr kumimoji="1" lang="en-US" altLang="ja-JP" sz="1300" b="0" dirty="0" smtClean="0"/>
                        <a:t>G</a:t>
                      </a:r>
                      <a:endParaRPr kumimoji="1" lang="ja-JP" altLang="en-US" sz="1300" b="0" dirty="0"/>
                    </a:p>
                  </a:txBody>
                  <a:tcPr marL="121920" marR="121920" marT="60960" marB="60960"/>
                </a:tc>
                <a:tc>
                  <a:txBody>
                    <a:bodyPr/>
                    <a:lstStyle/>
                    <a:p>
                      <a:r>
                        <a:rPr kumimoji="1" lang="ja-JP" altLang="en-US" sz="1300" b="0" dirty="0" smtClean="0"/>
                        <a:t>・</a:t>
                      </a:r>
                      <a:r>
                        <a:rPr kumimoji="1" lang="en-US" altLang="ja-JP" sz="1300" b="0" dirty="0" smtClean="0"/>
                        <a:t>Message</a:t>
                      </a:r>
                      <a:r>
                        <a:rPr kumimoji="1" lang="en-US" altLang="ja-JP" sz="1300" b="0" baseline="0" dirty="0" smtClean="0"/>
                        <a:t> list</a:t>
                      </a:r>
                      <a:endParaRPr kumimoji="1" lang="ja-JP" altLang="en-US" sz="1300" b="0" dirty="0"/>
                    </a:p>
                  </a:txBody>
                  <a:tcPr marL="121920" marR="121920" marT="60960" marB="60960"/>
                </a:tc>
                <a:extLst>
                  <a:ext uri="{0D108BD9-81ED-4DB2-BD59-A6C34878D82A}">
                    <a16:rowId xmlns:a16="http://schemas.microsoft.com/office/drawing/2014/main" val="10004"/>
                  </a:ext>
                </a:extLst>
              </a:tr>
              <a:tr h="731520">
                <a:tc>
                  <a:txBody>
                    <a:bodyPr/>
                    <a:lstStyle/>
                    <a:p>
                      <a:r>
                        <a:rPr kumimoji="1" lang="en-US" altLang="ja-JP" sz="1300" b="0" dirty="0" smtClean="0"/>
                        <a:t>Business</a:t>
                      </a:r>
                      <a:r>
                        <a:rPr kumimoji="1" lang="en-US" altLang="ja-JP" sz="1300" b="0" baseline="0" dirty="0" smtClean="0"/>
                        <a:t> </a:t>
                      </a:r>
                      <a:r>
                        <a:rPr kumimoji="1" lang="en-US" altLang="ja-JP" sz="1300" b="0" dirty="0" smtClean="0"/>
                        <a:t>G</a:t>
                      </a:r>
                      <a:endParaRPr kumimoji="1" lang="ja-JP" altLang="en-US" sz="1300" b="0" dirty="0"/>
                    </a:p>
                  </a:txBody>
                  <a:tcPr marL="121920" marR="121920" marT="60960" marB="60960"/>
                </a:tc>
                <a:tc>
                  <a:txBody>
                    <a:bodyPr/>
                    <a:lstStyle/>
                    <a:p>
                      <a:r>
                        <a:rPr kumimoji="1" lang="ja-JP" altLang="en-US" sz="1300" b="0" dirty="0" smtClean="0"/>
                        <a:t>・</a:t>
                      </a:r>
                      <a:r>
                        <a:rPr kumimoji="1" lang="en-US" altLang="ja-JP" sz="1300" b="0" dirty="0" smtClean="0"/>
                        <a:t>Components</a:t>
                      </a:r>
                      <a:r>
                        <a:rPr kumimoji="1" lang="en-US" altLang="ja-JP" sz="1300" b="0" baseline="0" dirty="0" smtClean="0"/>
                        <a:t> list</a:t>
                      </a:r>
                      <a:endParaRPr kumimoji="1" lang="en-US" altLang="ja-JP" sz="1300" b="0" dirty="0" smtClean="0"/>
                    </a:p>
                    <a:p>
                      <a:r>
                        <a:rPr kumimoji="1" lang="ja-JP" altLang="en-US" sz="1300" b="0" dirty="0" smtClean="0"/>
                        <a:t>・</a:t>
                      </a:r>
                      <a:r>
                        <a:rPr kumimoji="1" lang="en-US" altLang="ja-JP" sz="1300" b="0" dirty="0" smtClean="0"/>
                        <a:t>Server</a:t>
                      </a:r>
                      <a:r>
                        <a:rPr kumimoji="1" lang="en-US" altLang="ja-JP" sz="1300" b="0" baseline="0" dirty="0" smtClean="0"/>
                        <a:t> components list</a:t>
                      </a:r>
                      <a:endParaRPr kumimoji="1" lang="en-US" altLang="ja-JP" sz="1300" b="0" dirty="0" smtClean="0"/>
                    </a:p>
                    <a:p>
                      <a:r>
                        <a:rPr kumimoji="1" lang="ja-JP" altLang="en-US" sz="1300" b="0" dirty="0" smtClean="0"/>
                        <a:t>・</a:t>
                      </a:r>
                      <a:r>
                        <a:rPr kumimoji="1" lang="en-US" altLang="ja-JP" sz="1300" b="0" dirty="0" smtClean="0"/>
                        <a:t>Communication</a:t>
                      </a:r>
                      <a:r>
                        <a:rPr kumimoji="1" lang="en-US" altLang="ja-JP" sz="1300" b="0" baseline="0" dirty="0" smtClean="0"/>
                        <a:t> conditions list</a:t>
                      </a:r>
                      <a:endParaRPr kumimoji="1" lang="ja-JP" altLang="en-US" sz="1300" b="0" dirty="0"/>
                    </a:p>
                  </a:txBody>
                  <a:tcPr marL="121920" marR="121920" marT="60960" marB="60960"/>
                </a:tc>
                <a:extLst>
                  <a:ext uri="{0D108BD9-81ED-4DB2-BD59-A6C34878D82A}">
                    <a16:rowId xmlns:a16="http://schemas.microsoft.com/office/drawing/2014/main" val="10005"/>
                  </a:ext>
                </a:extLst>
              </a:tr>
            </a:tbl>
          </a:graphicData>
        </a:graphic>
      </p:graphicFrame>
      <p:sp>
        <p:nvSpPr>
          <p:cNvPr id="24" name="正方形/長方形 23"/>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000" b="1" dirty="0">
                <a:latin typeface="+mj-ea"/>
              </a:rPr>
              <a:t>③ </a:t>
            </a:r>
            <a:r>
              <a:rPr lang="en-US" altLang="ja-JP" sz="2000" b="1" dirty="0" smtClean="0">
                <a:latin typeface="+mj-ea"/>
              </a:rPr>
              <a:t>Case</a:t>
            </a:r>
            <a:r>
              <a:rPr lang="ja-JP" altLang="en-US" sz="2000" b="1" dirty="0" smtClean="0">
                <a:latin typeface="+mj-ea"/>
              </a:rPr>
              <a:t> </a:t>
            </a:r>
            <a:r>
              <a:rPr lang="ja-JP" altLang="en-US" sz="2000" b="1" dirty="0">
                <a:latin typeface="+mj-ea"/>
              </a:rPr>
              <a:t>～ </a:t>
            </a:r>
            <a:r>
              <a:rPr lang="en-US" altLang="ja-JP" sz="2000" b="1" dirty="0" smtClean="0">
                <a:latin typeface="+mj-ea"/>
              </a:rPr>
              <a:t>Collecting Design info from a real project.</a:t>
            </a:r>
            <a:endParaRPr lang="ja-JP" altLang="en-US" sz="2000" b="1" dirty="0">
              <a:latin typeface="+mj-ea"/>
              <a:ea typeface="+mj-ea"/>
            </a:endParaRPr>
          </a:p>
        </p:txBody>
      </p:sp>
      <p:sp>
        <p:nvSpPr>
          <p:cNvPr id="25" name="角丸四角形 24"/>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22" name="下矢印 21"/>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6" name="下矢印 25"/>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7" name="下矢印 26"/>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8" name="下矢印 27"/>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9" name="角丸四角形 28"/>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 Design Info</a:t>
            </a:r>
            <a:endParaRPr lang="ja-JP" altLang="en-US" sz="1600" b="1" dirty="0"/>
          </a:p>
        </p:txBody>
      </p:sp>
      <p:sp>
        <p:nvSpPr>
          <p:cNvPr id="30" name="角丸四角形 29"/>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31" name="角丸四角形 30"/>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33" name="角丸四角形 32"/>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17" name="角丸四角形 16"/>
          <p:cNvSpPr/>
          <p:nvPr/>
        </p:nvSpPr>
        <p:spPr bwMode="auto">
          <a:xfrm>
            <a:off x="431373" y="1433608"/>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smtClean="0"/>
              <a:t>Collect Design info’s management</a:t>
            </a:r>
            <a:r>
              <a:rPr lang="en-US" altLang="ja-JP" sz="1500" b="1" spc="-150" dirty="0"/>
              <a:t> </a:t>
            </a:r>
            <a:r>
              <a:rPr lang="en-US" altLang="ja-JP" sz="1500" b="1" spc="-150" dirty="0" smtClean="0"/>
              <a:t>forms</a:t>
            </a:r>
            <a:endParaRPr lang="ja-JP" altLang="en-US" sz="1500" b="1" spc="-150" dirty="0"/>
          </a:p>
        </p:txBody>
      </p:sp>
    </p:spTree>
    <p:extLst>
      <p:ext uri="{BB962C8B-B14F-4D97-AF65-F5344CB8AC3E}">
        <p14:creationId xmlns:p14="http://schemas.microsoft.com/office/powerpoint/2010/main" val="31495295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716859698"/>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96304766"/>
                  </a:ext>
                </a:extLst>
              </a:tr>
            </a:tbl>
          </a:graphicData>
        </a:graphic>
      </p:graphicFrame>
      <p:sp>
        <p:nvSpPr>
          <p:cNvPr id="12" name="正方形/長方形 11"/>
          <p:cNvSpPr/>
          <p:nvPr/>
        </p:nvSpPr>
        <p:spPr bwMode="auto">
          <a:xfrm>
            <a:off x="3013449" y="1333681"/>
            <a:ext cx="8937252" cy="819639"/>
          </a:xfrm>
          <a:prstGeom prst="rect">
            <a:avLst/>
          </a:prstGeom>
          <a:ln w="9525">
            <a:solidFill>
              <a:schemeClr val="dk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b="1" dirty="0" smtClean="0">
                <a:latin typeface="+mj-ea"/>
              </a:rPr>
              <a:t>The team leaders normalizes the collected design info in a table format by eliminating duplicates, unifying names and breaking up redundant info.</a:t>
            </a:r>
            <a:endParaRPr lang="ja-JP" altLang="en-US" b="1" dirty="0">
              <a:latin typeface="+mj-ea"/>
            </a:endParaRPr>
          </a:p>
        </p:txBody>
      </p:sp>
      <p:sp>
        <p:nvSpPr>
          <p:cNvPr id="51" name="テキスト ボックス 50"/>
          <p:cNvSpPr txBox="1"/>
          <p:nvPr/>
        </p:nvSpPr>
        <p:spPr>
          <a:xfrm>
            <a:off x="4936050" y="3632662"/>
            <a:ext cx="1384674" cy="297454"/>
          </a:xfrm>
          <a:prstGeom prst="rect">
            <a:avLst/>
          </a:prstGeom>
          <a:noFill/>
        </p:spPr>
        <p:txBody>
          <a:bodyPr wrap="none" rtlCol="0">
            <a:spAutoFit/>
          </a:bodyPr>
          <a:lstStyle/>
          <a:p>
            <a:r>
              <a:rPr lang="en-US" altLang="ja-JP" sz="1333" b="1" dirty="0" smtClean="0"/>
              <a:t>Team leaders</a:t>
            </a:r>
            <a:endParaRPr lang="ja-JP" altLang="en-US" sz="1333" b="1" dirty="0"/>
          </a:p>
        </p:txBody>
      </p:sp>
      <p:sp>
        <p:nvSpPr>
          <p:cNvPr id="53" name="メモ 52"/>
          <p:cNvSpPr/>
          <p:nvPr/>
        </p:nvSpPr>
        <p:spPr bwMode="auto">
          <a:xfrm>
            <a:off x="3285505" y="3618177"/>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4" name="メモ 53"/>
          <p:cNvSpPr/>
          <p:nvPr/>
        </p:nvSpPr>
        <p:spPr bwMode="auto">
          <a:xfrm>
            <a:off x="3488705" y="3738148"/>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6" name="メモ 55"/>
          <p:cNvSpPr/>
          <p:nvPr/>
        </p:nvSpPr>
        <p:spPr bwMode="auto">
          <a:xfrm>
            <a:off x="3691905" y="3836783"/>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7" name="メモ 56"/>
          <p:cNvSpPr/>
          <p:nvPr/>
        </p:nvSpPr>
        <p:spPr bwMode="auto">
          <a:xfrm>
            <a:off x="3895105" y="3921791"/>
            <a:ext cx="303787" cy="397931"/>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59" name="テキスト ボックス 58"/>
          <p:cNvSpPr txBox="1"/>
          <p:nvPr/>
        </p:nvSpPr>
        <p:spPr>
          <a:xfrm>
            <a:off x="3073503" y="4323990"/>
            <a:ext cx="1184427" cy="502573"/>
          </a:xfrm>
          <a:prstGeom prst="rect">
            <a:avLst/>
          </a:prstGeom>
          <a:noFill/>
        </p:spPr>
        <p:txBody>
          <a:bodyPr wrap="none" rtlCol="0">
            <a:spAutoFit/>
          </a:bodyPr>
          <a:lstStyle/>
          <a:p>
            <a:r>
              <a:rPr lang="en-US" altLang="ja-JP" sz="1333" b="1" dirty="0" smtClean="0"/>
              <a:t>Collected</a:t>
            </a:r>
            <a:br>
              <a:rPr lang="en-US" altLang="ja-JP" sz="1333" b="1" dirty="0" smtClean="0"/>
            </a:br>
            <a:r>
              <a:rPr lang="en-US" altLang="ja-JP" sz="1333" b="1" dirty="0" smtClean="0"/>
              <a:t>design info</a:t>
            </a:r>
            <a:endParaRPr lang="ja-JP" altLang="en-US" sz="1333" b="1" dirty="0"/>
          </a:p>
        </p:txBody>
      </p:sp>
      <p:sp>
        <p:nvSpPr>
          <p:cNvPr id="20" name="テキスト ボックス 19"/>
          <p:cNvSpPr txBox="1"/>
          <p:nvPr/>
        </p:nvSpPr>
        <p:spPr>
          <a:xfrm>
            <a:off x="4605682" y="4313800"/>
            <a:ext cx="2263440" cy="912814"/>
          </a:xfrm>
          <a:prstGeom prst="rect">
            <a:avLst/>
          </a:prstGeom>
          <a:noFill/>
        </p:spPr>
        <p:txBody>
          <a:bodyPr wrap="none" rtlCol="0">
            <a:spAutoFit/>
          </a:bodyPr>
          <a:lstStyle/>
          <a:p>
            <a:r>
              <a:rPr lang="ja-JP" altLang="en-US" sz="1333" b="1" dirty="0" smtClean="0"/>
              <a:t>・</a:t>
            </a:r>
            <a:r>
              <a:rPr lang="en-US" altLang="ja-JP" sz="1333" b="1" dirty="0" smtClean="0"/>
              <a:t>Deleting Duplicates</a:t>
            </a:r>
            <a:endParaRPr lang="en-US" altLang="ja-JP" sz="1333" b="1" dirty="0"/>
          </a:p>
          <a:p>
            <a:r>
              <a:rPr lang="ja-JP" altLang="en-US" sz="1333" b="1" dirty="0" smtClean="0"/>
              <a:t>・</a:t>
            </a:r>
            <a:r>
              <a:rPr lang="en-US" altLang="ja-JP" sz="1333" b="1" dirty="0" smtClean="0"/>
              <a:t>Unifying Item names</a:t>
            </a:r>
            <a:endParaRPr lang="en-US" altLang="ja-JP" sz="1333" b="1" dirty="0"/>
          </a:p>
          <a:p>
            <a:r>
              <a:rPr lang="ja-JP" altLang="en-US" sz="1333" b="1" dirty="0" smtClean="0"/>
              <a:t>・</a:t>
            </a:r>
            <a:r>
              <a:rPr lang="en-US" altLang="ja-JP" sz="1333" b="1" dirty="0" smtClean="0"/>
              <a:t>Cleansing</a:t>
            </a:r>
            <a:endParaRPr lang="en-US" altLang="ja-JP" sz="1333" b="1" dirty="0"/>
          </a:p>
          <a:p>
            <a:r>
              <a:rPr lang="ja-JP" altLang="en-US" sz="1333" b="1" dirty="0" smtClean="0"/>
              <a:t>・</a:t>
            </a:r>
            <a:r>
              <a:rPr lang="en-US" altLang="ja-JP" sz="1333" b="1" dirty="0" smtClean="0"/>
              <a:t>Etc.</a:t>
            </a:r>
            <a:endParaRPr lang="ja-JP" altLang="en-US" sz="1333" b="1" dirty="0"/>
          </a:p>
        </p:txBody>
      </p:sp>
      <p:graphicFrame>
        <p:nvGraphicFramePr>
          <p:cNvPr id="77" name="表 76"/>
          <p:cNvGraphicFramePr>
            <a:graphicFrameLocks noGrp="1"/>
          </p:cNvGraphicFramePr>
          <p:nvPr>
            <p:extLst>
              <p:ext uri="{D42A27DB-BD31-4B8C-83A1-F6EECF244321}">
                <p14:modId xmlns:p14="http://schemas.microsoft.com/office/powerpoint/2010/main" val="2301206850"/>
              </p:ext>
            </p:extLst>
          </p:nvPr>
        </p:nvGraphicFramePr>
        <p:xfrm>
          <a:off x="9551036" y="2301359"/>
          <a:ext cx="1440000" cy="96000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720522522"/>
                    </a:ext>
                  </a:extLst>
                </a:gridCol>
              </a:tblGrid>
              <a:tr h="192000">
                <a:tc>
                  <a:txBody>
                    <a:bodyPr/>
                    <a:lstStyle/>
                    <a:p>
                      <a:r>
                        <a:rPr kumimoji="1" lang="en-US" altLang="ja-JP" sz="1100" b="1" dirty="0" smtClean="0"/>
                        <a:t>OS</a:t>
                      </a:r>
                      <a:r>
                        <a:rPr kumimoji="1" lang="ja-JP" altLang="en-US" sz="1100" b="1" baseline="0" dirty="0" smtClean="0"/>
                        <a:t> </a:t>
                      </a:r>
                      <a:r>
                        <a:rPr kumimoji="1" lang="en-US" altLang="ja-JP" sz="1100" b="1" baseline="0" dirty="0" smtClean="0"/>
                        <a:t>type</a:t>
                      </a:r>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OS</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RHEL7</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RHEL8</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smtClean="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graphicFrame>
        <p:nvGraphicFramePr>
          <p:cNvPr id="78" name="表 77"/>
          <p:cNvGraphicFramePr>
            <a:graphicFrameLocks noGrp="1"/>
          </p:cNvGraphicFramePr>
          <p:nvPr>
            <p:extLst>
              <p:ext uri="{D42A27DB-BD31-4B8C-83A1-F6EECF244321}">
                <p14:modId xmlns:p14="http://schemas.microsoft.com/office/powerpoint/2010/main" val="2189610755"/>
              </p:ext>
            </p:extLst>
          </p:nvPr>
        </p:nvGraphicFramePr>
        <p:xfrm>
          <a:off x="7399210" y="3468328"/>
          <a:ext cx="4008915" cy="935640"/>
        </p:xfrm>
        <a:graphic>
          <a:graphicData uri="http://schemas.openxmlformats.org/drawingml/2006/table">
            <a:tbl>
              <a:tblPr firstRow="1" bandRow="1">
                <a:tableStyleId>{5940675A-B579-460E-94D1-54222C63F5DA}</a:tableStyleId>
              </a:tblPr>
              <a:tblGrid>
                <a:gridCol w="1017378">
                  <a:extLst>
                    <a:ext uri="{9D8B030D-6E8A-4147-A177-3AD203B41FA5}">
                      <a16:colId xmlns:a16="http://schemas.microsoft.com/office/drawing/2014/main" val="2720522522"/>
                    </a:ext>
                  </a:extLst>
                </a:gridCol>
                <a:gridCol w="597112">
                  <a:extLst>
                    <a:ext uri="{9D8B030D-6E8A-4147-A177-3AD203B41FA5}">
                      <a16:colId xmlns:a16="http://schemas.microsoft.com/office/drawing/2014/main" val="3676687206"/>
                    </a:ext>
                  </a:extLst>
                </a:gridCol>
                <a:gridCol w="920261">
                  <a:extLst>
                    <a:ext uri="{9D8B030D-6E8A-4147-A177-3AD203B41FA5}">
                      <a16:colId xmlns:a16="http://schemas.microsoft.com/office/drawing/2014/main" val="4264851823"/>
                    </a:ext>
                  </a:extLst>
                </a:gridCol>
                <a:gridCol w="1474164">
                  <a:extLst>
                    <a:ext uri="{9D8B030D-6E8A-4147-A177-3AD203B41FA5}">
                      <a16:colId xmlns:a16="http://schemas.microsoft.com/office/drawing/2014/main" val="3620127100"/>
                    </a:ext>
                  </a:extLst>
                </a:gridCol>
              </a:tblGrid>
              <a:tr h="162560">
                <a:tc gridSpan="4">
                  <a:txBody>
                    <a:bodyPr/>
                    <a:lstStyle/>
                    <a:p>
                      <a:r>
                        <a:rPr kumimoji="1" lang="en-US" altLang="ja-JP" sz="1100" b="1" dirty="0" smtClean="0"/>
                        <a:t>Server</a:t>
                      </a:r>
                      <a:r>
                        <a:rPr kumimoji="1" lang="en-US" altLang="ja-JP" sz="1100" b="1" baseline="0" dirty="0" smtClean="0"/>
                        <a:t> device list</a:t>
                      </a:r>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00270992"/>
                  </a:ext>
                </a:extLst>
              </a:tr>
              <a:tr h="192000">
                <a:tc>
                  <a:txBody>
                    <a:bodyPr/>
                    <a:lstStyle/>
                    <a:p>
                      <a:r>
                        <a:rPr kumimoji="1" lang="en-US" altLang="ja-JP" sz="1100" b="1" dirty="0" smtClean="0"/>
                        <a:t>Server</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Model</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Host</a:t>
                      </a:r>
                      <a:r>
                        <a:rPr kumimoji="1" lang="en-US" altLang="ja-JP" sz="1100" b="1" baseline="0" dirty="0" smtClean="0"/>
                        <a:t> name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OS</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tc>
                  <a:txBody>
                    <a:bodyPr/>
                    <a:lstStyle/>
                    <a:p>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web001</a:t>
                      </a:r>
                      <a:endParaRPr kumimoji="1" lang="ja-JP" altLang="en-US" sz="1100" b="1" dirty="0"/>
                    </a:p>
                  </a:txBody>
                  <a:tcPr marL="48000" marR="48000" marT="0" marB="0">
                    <a:solidFill>
                      <a:schemeClr val="bg1"/>
                    </a:solidFill>
                  </a:tcPr>
                </a:tc>
                <a:tc>
                  <a:txBody>
                    <a:bodyPr/>
                    <a:lstStyle/>
                    <a:p>
                      <a:r>
                        <a:rPr kumimoji="1" lang="en-US" altLang="ja-JP" sz="1100" b="1" dirty="0" smtClean="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tc>
                  <a:txBody>
                    <a:bodyPr/>
                    <a:lstStyle/>
                    <a:p>
                      <a:r>
                        <a:rPr kumimoji="1" lang="en-US" altLang="ja-JP" sz="1100" b="1" dirty="0" smtClean="0"/>
                        <a:t>#2</a:t>
                      </a:r>
                      <a:endParaRPr kumimoji="1" lang="ja-JP" altLang="en-US" sz="1100" b="1" dirty="0"/>
                    </a:p>
                  </a:txBody>
                  <a:tcPr marL="48000" marR="48000" marT="0" marB="0">
                    <a:solidFill>
                      <a:schemeClr val="bg1"/>
                    </a:solidFill>
                  </a:tcPr>
                </a:tc>
                <a:tc>
                  <a:txBody>
                    <a:bodyPr/>
                    <a:lstStyle/>
                    <a:p>
                      <a:r>
                        <a:rPr kumimoji="1" lang="en-US" altLang="ja-JP" sz="1100" b="1" dirty="0" smtClean="0"/>
                        <a:t>web002</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t>RHEL8</a:t>
                      </a: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3042717453"/>
                  </a:ext>
                </a:extLst>
              </a:tr>
              <a:tr h="192000">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tc>
                  <a:txBody>
                    <a:bodyPr/>
                    <a:lstStyle/>
                    <a:p>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apsvr001</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t>RHEL8</a:t>
                      </a: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10004"/>
                  </a:ext>
                </a:extLst>
              </a:tr>
            </a:tbl>
          </a:graphicData>
        </a:graphic>
      </p:graphicFrame>
      <p:graphicFrame>
        <p:nvGraphicFramePr>
          <p:cNvPr id="79" name="表 78"/>
          <p:cNvGraphicFramePr>
            <a:graphicFrameLocks noGrp="1"/>
          </p:cNvGraphicFramePr>
          <p:nvPr>
            <p:extLst>
              <p:ext uri="{D42A27DB-BD31-4B8C-83A1-F6EECF244321}">
                <p14:modId xmlns:p14="http://schemas.microsoft.com/office/powerpoint/2010/main" val="2711753888"/>
              </p:ext>
            </p:extLst>
          </p:nvPr>
        </p:nvGraphicFramePr>
        <p:xfrm>
          <a:off x="7399211" y="2296704"/>
          <a:ext cx="1150252" cy="960000"/>
        </p:xfrm>
        <a:graphic>
          <a:graphicData uri="http://schemas.openxmlformats.org/drawingml/2006/table">
            <a:tbl>
              <a:tblPr firstRow="1" bandRow="1">
                <a:tableStyleId>{5940675A-B579-460E-94D1-54222C63F5DA}</a:tableStyleId>
              </a:tblPr>
              <a:tblGrid>
                <a:gridCol w="1150252">
                  <a:extLst>
                    <a:ext uri="{9D8B030D-6E8A-4147-A177-3AD203B41FA5}">
                      <a16:colId xmlns:a16="http://schemas.microsoft.com/office/drawing/2014/main" val="2720522522"/>
                    </a:ext>
                  </a:extLst>
                </a:gridCol>
              </a:tblGrid>
              <a:tr h="192000">
                <a:tc>
                  <a:txBody>
                    <a:bodyPr/>
                    <a:lstStyle/>
                    <a:p>
                      <a:r>
                        <a:rPr kumimoji="1" lang="en-US" altLang="ja-JP" sz="1100" b="1" dirty="0" smtClean="0"/>
                        <a:t>Server</a:t>
                      </a:r>
                      <a:r>
                        <a:rPr kumimoji="1" lang="en-US" altLang="ja-JP" sz="1100" b="1" baseline="0" dirty="0" smtClean="0"/>
                        <a:t> type</a:t>
                      </a:r>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Server</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DB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cxnSp>
        <p:nvCxnSpPr>
          <p:cNvPr id="80" name="直線矢印コネクタ 79"/>
          <p:cNvCxnSpPr>
            <a:stCxn id="77" idx="2"/>
          </p:cNvCxnSpPr>
          <p:nvPr/>
        </p:nvCxnSpPr>
        <p:spPr>
          <a:xfrm>
            <a:off x="10271036" y="3261359"/>
            <a:ext cx="0" cy="35681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79" idx="2"/>
          </p:cNvCxnSpPr>
          <p:nvPr/>
        </p:nvCxnSpPr>
        <p:spPr>
          <a:xfrm flipH="1">
            <a:off x="7968260" y="3256704"/>
            <a:ext cx="6077" cy="2890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2" name="表 81"/>
          <p:cNvGraphicFramePr>
            <a:graphicFrameLocks noGrp="1"/>
          </p:cNvGraphicFramePr>
          <p:nvPr>
            <p:extLst>
              <p:ext uri="{D42A27DB-BD31-4B8C-83A1-F6EECF244321}">
                <p14:modId xmlns:p14="http://schemas.microsoft.com/office/powerpoint/2010/main" val="1196817089"/>
              </p:ext>
            </p:extLst>
          </p:nvPr>
        </p:nvGraphicFramePr>
        <p:xfrm>
          <a:off x="7104139" y="4683645"/>
          <a:ext cx="4536631" cy="768000"/>
        </p:xfrm>
        <a:graphic>
          <a:graphicData uri="http://schemas.openxmlformats.org/drawingml/2006/table">
            <a:tbl>
              <a:tblPr firstRow="1" bandRow="1">
                <a:tableStyleId>{5940675A-B579-460E-94D1-54222C63F5DA}</a:tableStyleId>
              </a:tblPr>
              <a:tblGrid>
                <a:gridCol w="720101">
                  <a:extLst>
                    <a:ext uri="{9D8B030D-6E8A-4147-A177-3AD203B41FA5}">
                      <a16:colId xmlns:a16="http://schemas.microsoft.com/office/drawing/2014/main" val="2720522522"/>
                    </a:ext>
                  </a:extLst>
                </a:gridCol>
                <a:gridCol w="1256438">
                  <a:extLst>
                    <a:ext uri="{9D8B030D-6E8A-4147-A177-3AD203B41FA5}">
                      <a16:colId xmlns:a16="http://schemas.microsoft.com/office/drawing/2014/main" val="2288316279"/>
                    </a:ext>
                  </a:extLst>
                </a:gridCol>
                <a:gridCol w="712840">
                  <a:extLst>
                    <a:ext uri="{9D8B030D-6E8A-4147-A177-3AD203B41FA5}">
                      <a16:colId xmlns:a16="http://schemas.microsoft.com/office/drawing/2014/main" val="4270368412"/>
                    </a:ext>
                  </a:extLst>
                </a:gridCol>
                <a:gridCol w="673673">
                  <a:extLst>
                    <a:ext uri="{9D8B030D-6E8A-4147-A177-3AD203B41FA5}">
                      <a16:colId xmlns:a16="http://schemas.microsoft.com/office/drawing/2014/main" val="1022849353"/>
                    </a:ext>
                  </a:extLst>
                </a:gridCol>
                <a:gridCol w="1173579">
                  <a:extLst>
                    <a:ext uri="{9D8B030D-6E8A-4147-A177-3AD203B41FA5}">
                      <a16:colId xmlns:a16="http://schemas.microsoft.com/office/drawing/2014/main" val="49160330"/>
                    </a:ext>
                  </a:extLst>
                </a:gridCol>
              </a:tblGrid>
              <a:tr h="192000">
                <a:tc gridSpan="5">
                  <a:txBody>
                    <a:bodyPr/>
                    <a:lstStyle/>
                    <a:p>
                      <a:r>
                        <a:rPr kumimoji="1" lang="en-US" altLang="ja-JP" sz="1100" b="1" dirty="0" smtClean="0"/>
                        <a:t>Communication</a:t>
                      </a:r>
                      <a:r>
                        <a:rPr kumimoji="1" lang="en-US" altLang="ja-JP" sz="1100" b="1" baseline="0" dirty="0" smtClean="0"/>
                        <a:t> list </a:t>
                      </a:r>
                      <a:r>
                        <a:rPr kumimoji="1" lang="en-US" altLang="ja-JP" sz="1100" b="1" dirty="0" smtClean="0"/>
                        <a:t>(allowed)</a:t>
                      </a:r>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err="1" smtClean="0"/>
                        <a:t>Comm</a:t>
                      </a:r>
                      <a:r>
                        <a:rPr kumimoji="1" lang="ja-JP" altLang="en-US" sz="1100" b="1" dirty="0" smtClean="0"/>
                        <a:t>№</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FROM</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kumimoji="1" lang="en-US" altLang="ja-JP" sz="1100" b="1" dirty="0" smtClean="0"/>
                        <a:t>Protocol</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kumimoji="1" lang="ja-JP" altLang="en-US"/>
                    </a:p>
                  </a:txBody>
                  <a:tcPr/>
                </a:tc>
                <a:tc>
                  <a:txBody>
                    <a:bodyPr/>
                    <a:lstStyle/>
                    <a:p>
                      <a:r>
                        <a:rPr kumimoji="1" lang="en-US" altLang="ja-JP" sz="1100" b="1" dirty="0" smtClean="0"/>
                        <a:t>TO</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ja-JP" altLang="en-US" sz="1100" b="1" dirty="0" smtClean="0"/>
                        <a:t>①</a:t>
                      </a:r>
                      <a:endParaRPr kumimoji="1" lang="ja-JP" altLang="en-US" sz="1100" b="1" dirty="0"/>
                    </a:p>
                  </a:txBody>
                  <a:tcPr marL="48000" marR="48000" marT="0" marB="0">
                    <a:solidFill>
                      <a:schemeClr val="bg1"/>
                    </a:solidFill>
                  </a:tcPr>
                </a:tc>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smtClean="0"/>
                        <a:t>https</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err="1" smtClean="0"/>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ja-JP" altLang="en-US" sz="1100" b="1" dirty="0" smtClean="0"/>
                        <a:t>②</a:t>
                      </a:r>
                      <a:endParaRPr kumimoji="1" lang="ja-JP" altLang="en-US" sz="1100" b="1" dirty="0"/>
                    </a:p>
                  </a:txBody>
                  <a:tcPr marL="48000" marR="48000" marT="0" marB="0">
                    <a:solidFill>
                      <a:schemeClr val="bg1"/>
                    </a:solidFill>
                  </a:tcPr>
                </a:tc>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ODBC</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solidFill>
                      <a:schemeClr val="bg1"/>
                    </a:solidFill>
                  </a:tcPr>
                </a:tc>
                <a:tc>
                  <a:txBody>
                    <a:bodyPr/>
                    <a:lstStyle/>
                    <a:p>
                      <a:r>
                        <a:rPr kumimoji="1" lang="en-US" altLang="ja-JP" sz="1100" b="1" dirty="0" err="1" smtClean="0"/>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smtClean="0"/>
                        <a:t>DB</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1729277020"/>
                  </a:ext>
                </a:extLst>
              </a:tr>
            </a:tbl>
          </a:graphicData>
        </a:graphic>
      </p:graphicFrame>
      <p:cxnSp>
        <p:nvCxnSpPr>
          <p:cNvPr id="83" name="直線矢印コネクタ 82"/>
          <p:cNvCxnSpPr/>
          <p:nvPr/>
        </p:nvCxnSpPr>
        <p:spPr>
          <a:xfrm>
            <a:off x="7784392" y="4409172"/>
            <a:ext cx="2748696" cy="43363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7784393" y="4398889"/>
            <a:ext cx="610100" cy="4439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右矢印 28"/>
          <p:cNvSpPr/>
          <p:nvPr/>
        </p:nvSpPr>
        <p:spPr bwMode="auto">
          <a:xfrm>
            <a:off x="4648592" y="3822225"/>
            <a:ext cx="2344219" cy="646176"/>
          </a:xfrm>
          <a:prstGeom prst="rightArrow">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chemeClr val="bg1"/>
                </a:solidFill>
                <a:latin typeface="+mj-ea"/>
                <a:ea typeface="+mj-ea"/>
              </a:rPr>
              <a:t>Normalize</a:t>
            </a:r>
            <a:endParaRPr lang="ja-JP" altLang="en-US" sz="1867" b="1" dirty="0">
              <a:solidFill>
                <a:schemeClr val="bg1"/>
              </a:solidFill>
              <a:latin typeface="+mj-ea"/>
              <a:ea typeface="+mj-ea"/>
            </a:endParaRPr>
          </a:p>
        </p:txBody>
      </p:sp>
      <p:grpSp>
        <p:nvGrpSpPr>
          <p:cNvPr id="72" name="グループ化 71"/>
          <p:cNvGrpSpPr/>
          <p:nvPr/>
        </p:nvGrpSpPr>
        <p:grpSpPr>
          <a:xfrm>
            <a:off x="5466488" y="2939008"/>
            <a:ext cx="609600" cy="649016"/>
            <a:chOff x="530490" y="3113413"/>
            <a:chExt cx="457200" cy="486762"/>
          </a:xfrm>
        </p:grpSpPr>
        <p:sp>
          <p:nvSpPr>
            <p:cNvPr id="73" name="正方形/長方形 72"/>
            <p:cNvSpPr/>
            <p:nvPr/>
          </p:nvSpPr>
          <p:spPr bwMode="auto">
            <a:xfrm>
              <a:off x="530490" y="3113413"/>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4" name="グループ化 73"/>
            <p:cNvGrpSpPr>
              <a:grpSpLocks noChangeAspect="1"/>
            </p:cNvGrpSpPr>
            <p:nvPr/>
          </p:nvGrpSpPr>
          <p:grpSpPr bwMode="gray">
            <a:xfrm>
              <a:off x="561302" y="3377553"/>
              <a:ext cx="175160" cy="195072"/>
              <a:chOff x="863600" y="1071564"/>
              <a:chExt cx="823913" cy="917576"/>
            </a:xfrm>
          </p:grpSpPr>
          <p:sp>
            <p:nvSpPr>
              <p:cNvPr id="92" name="フリーフォーム 9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5" name="グループ化 74"/>
            <p:cNvGrpSpPr>
              <a:grpSpLocks noChangeAspect="1"/>
            </p:cNvGrpSpPr>
            <p:nvPr/>
          </p:nvGrpSpPr>
          <p:grpSpPr bwMode="gray">
            <a:xfrm>
              <a:off x="769750" y="3373419"/>
              <a:ext cx="175160" cy="195072"/>
              <a:chOff x="863600" y="1071564"/>
              <a:chExt cx="823913" cy="917576"/>
            </a:xfrm>
          </p:grpSpPr>
          <p:sp>
            <p:nvSpPr>
              <p:cNvPr id="90" name="フリーフォーム 8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6" name="グループ化 75"/>
            <p:cNvGrpSpPr>
              <a:grpSpLocks noChangeAspect="1"/>
            </p:cNvGrpSpPr>
            <p:nvPr/>
          </p:nvGrpSpPr>
          <p:grpSpPr bwMode="gray">
            <a:xfrm>
              <a:off x="561302" y="3140082"/>
              <a:ext cx="175160" cy="195072"/>
              <a:chOff x="863600" y="1071564"/>
              <a:chExt cx="823913" cy="917576"/>
            </a:xfrm>
          </p:grpSpPr>
          <p:sp>
            <p:nvSpPr>
              <p:cNvPr id="88" name="フリーフォーム 8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5" name="グループ化 84"/>
            <p:cNvGrpSpPr>
              <a:grpSpLocks noChangeAspect="1"/>
            </p:cNvGrpSpPr>
            <p:nvPr/>
          </p:nvGrpSpPr>
          <p:grpSpPr bwMode="gray">
            <a:xfrm>
              <a:off x="768906" y="3140082"/>
              <a:ext cx="175160" cy="195072"/>
              <a:chOff x="863600" y="1071564"/>
              <a:chExt cx="823913" cy="917576"/>
            </a:xfrm>
          </p:grpSpPr>
          <p:sp>
            <p:nvSpPr>
              <p:cNvPr id="86" name="フリーフォーム 8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48" name="正方形/長方形 47"/>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49" name="正方形/長方形 4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smtClean="0">
                <a:latin typeface="+mj-ea"/>
                <a:ea typeface="+mj-ea"/>
              </a:rPr>
              <a:t>Task explanation</a:t>
            </a:r>
            <a:endParaRPr lang="ja-JP" altLang="en-US" sz="2400" b="1" dirty="0">
              <a:latin typeface="+mj-ea"/>
              <a:ea typeface="+mj-ea"/>
            </a:endParaRPr>
          </a:p>
        </p:txBody>
      </p:sp>
      <p:sp>
        <p:nvSpPr>
          <p:cNvPr id="50" name="正方形/長方形 49"/>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① </a:t>
            </a:r>
            <a:r>
              <a:rPr lang="en-US" altLang="ja-JP" sz="2000" b="1" dirty="0" smtClean="0">
                <a:latin typeface="+mj-ea"/>
              </a:rPr>
              <a:t>Sort the design info</a:t>
            </a:r>
            <a:endParaRPr lang="ja-JP" altLang="en-US" sz="2000" b="1" dirty="0">
              <a:latin typeface="+mj-ea"/>
            </a:endParaRPr>
          </a:p>
          <a:p>
            <a:r>
              <a:rPr lang="en-US" altLang="ja-JP" sz="2000" b="1" dirty="0">
                <a:latin typeface="+mj-ea"/>
              </a:rPr>
              <a:t>          </a:t>
            </a:r>
            <a:r>
              <a:rPr lang="ja-JP" altLang="en-US" sz="2000" b="1" dirty="0">
                <a:latin typeface="+mj-ea"/>
              </a:rPr>
              <a:t>② </a:t>
            </a:r>
            <a:r>
              <a:rPr lang="en-US" altLang="ja-JP" sz="2000" b="1" dirty="0" smtClean="0">
                <a:latin typeface="+mj-ea"/>
              </a:rPr>
              <a:t>Organize the design info items (Columns)</a:t>
            </a:r>
            <a:endParaRPr lang="ja-JP" altLang="en-US" sz="2000" b="1" dirty="0">
              <a:latin typeface="+mj-ea"/>
            </a:endParaRPr>
          </a:p>
        </p:txBody>
      </p:sp>
      <p:sp>
        <p:nvSpPr>
          <p:cNvPr id="52" name="角丸四角形 51"/>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55" name="下矢印 54"/>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
        <p:nvSpPr>
          <p:cNvPr id="58" name="下矢印 57"/>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0" name="下矢印 59"/>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1" name="下矢印 60"/>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2" name="下矢印 61"/>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4" name="角丸四角形 63"/>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65" name="角丸四角形 64"/>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67" name="角丸四角形 66"/>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69" name="角丸四角形 68"/>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Design info’s management forms</a:t>
            </a:r>
            <a:endParaRPr lang="ja-JP" altLang="en-US" sz="1500" b="1" spc="-150" dirty="0"/>
          </a:p>
        </p:txBody>
      </p:sp>
      <p:sp>
        <p:nvSpPr>
          <p:cNvPr id="66" name="角丸四角形 65"/>
          <p:cNvSpPr/>
          <p:nvPr/>
        </p:nvSpPr>
        <p:spPr bwMode="auto">
          <a:xfrm>
            <a:off x="423881" y="2400460"/>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Normalize Design Info</a:t>
            </a:r>
            <a:endParaRPr lang="ja-JP" altLang="en-US" sz="1600" b="1" dirty="0"/>
          </a:p>
        </p:txBody>
      </p:sp>
    </p:spTree>
    <p:extLst>
      <p:ext uri="{BB962C8B-B14F-4D97-AF65-F5344CB8AC3E}">
        <p14:creationId xmlns:p14="http://schemas.microsoft.com/office/powerpoint/2010/main" val="17419359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u="sng" dirty="0" smtClean="0">
                <a:solidFill>
                  <a:schemeClr val="tx1"/>
                </a:solidFill>
                <a:latin typeface="+mj-ea"/>
                <a:ea typeface="+mj-ea"/>
              </a:rPr>
              <a:t>Each team’s collected design info is sorted according to the following</a:t>
            </a:r>
          </a:p>
          <a:p>
            <a:endParaRPr lang="en-US" altLang="ja-JP" sz="1867" b="1" u="sng" dirty="0" smtClean="0">
              <a:solidFill>
                <a:schemeClr val="tx1"/>
              </a:solidFill>
              <a:latin typeface="+mj-ea"/>
              <a:ea typeface="+mj-ea"/>
            </a:endParaRPr>
          </a:p>
          <a:p>
            <a:pPr marL="237061" lvl="1"/>
            <a:r>
              <a:rPr lang="ja-JP" altLang="en-US" b="1" u="sng" dirty="0" smtClean="0">
                <a:solidFill>
                  <a:schemeClr val="tx1"/>
                </a:solidFill>
                <a:latin typeface="+mj-ea"/>
                <a:ea typeface="+mj-ea"/>
              </a:rPr>
              <a:t>① </a:t>
            </a:r>
            <a:r>
              <a:rPr lang="en-US" altLang="ja-JP" b="1" u="sng" dirty="0" smtClean="0">
                <a:solidFill>
                  <a:schemeClr val="tx1"/>
                </a:solidFill>
                <a:latin typeface="+mj-ea"/>
              </a:rPr>
              <a:t>If the info is enclosed to single teams or if it is shared with other teams.</a:t>
            </a:r>
            <a:endParaRPr lang="en-US" altLang="ja-JP" b="1" u="sng" dirty="0">
              <a:solidFill>
                <a:schemeClr val="tx1"/>
              </a:solidFill>
              <a:latin typeface="+mj-ea"/>
              <a:ea typeface="+mj-ea"/>
            </a:endParaRPr>
          </a:p>
          <a:p>
            <a:pPr marL="846646" lvl="2"/>
            <a:r>
              <a:rPr lang="en-US" altLang="ja-JP" sz="1600" b="1" dirty="0" smtClean="0">
                <a:solidFill>
                  <a:schemeClr val="tx1"/>
                </a:solidFill>
                <a:latin typeface="+mj-ea"/>
                <a:ea typeface="+mj-ea"/>
              </a:rPr>
              <a:t>If there is info linked with other teams, separate it from other info. By doing so, we can share the info with each others.</a:t>
            </a:r>
            <a:endParaRPr lang="en-US" altLang="ja-JP" sz="1600" b="1" dirty="0">
              <a:solidFill>
                <a:schemeClr val="tx1"/>
              </a:solidFill>
              <a:latin typeface="+mj-ea"/>
              <a:ea typeface="+mj-ea"/>
            </a:endParaRPr>
          </a:p>
          <a:p>
            <a:pPr marL="237061" lvl="1"/>
            <a:endParaRPr lang="en-US" altLang="ja-JP" sz="1867" b="1" dirty="0">
              <a:solidFill>
                <a:schemeClr val="tx1"/>
              </a:solidFill>
              <a:latin typeface="+mj-ea"/>
              <a:ea typeface="+mj-ea"/>
            </a:endParaRPr>
          </a:p>
          <a:p>
            <a:pPr marL="237061" lvl="1"/>
            <a:r>
              <a:rPr lang="ja-JP" altLang="en-US" b="1" u="sng" dirty="0">
                <a:solidFill>
                  <a:schemeClr val="tx1"/>
                </a:solidFill>
                <a:latin typeface="+mj-ea"/>
                <a:ea typeface="+mj-ea"/>
              </a:rPr>
              <a:t>② </a:t>
            </a:r>
            <a:r>
              <a:rPr lang="en-US" altLang="ja-JP" b="1" u="sng" dirty="0" smtClean="0">
                <a:solidFill>
                  <a:schemeClr val="tx1"/>
                </a:solidFill>
                <a:latin typeface="+mj-ea"/>
                <a:ea typeface="+mj-ea"/>
              </a:rPr>
              <a:t>If we’re making the user select info from a pull-down menu in Exastro ITA.</a:t>
            </a:r>
            <a:endParaRPr lang="en-US" altLang="ja-JP" b="1" u="sng" dirty="0">
              <a:solidFill>
                <a:schemeClr val="tx1"/>
              </a:solidFill>
              <a:latin typeface="+mj-ea"/>
              <a:ea typeface="+mj-ea"/>
            </a:endParaRPr>
          </a:p>
          <a:p>
            <a:pPr marL="846646" lvl="2"/>
            <a:r>
              <a:rPr lang="en-US" altLang="ja-JP" sz="1600" b="1" dirty="0" smtClean="0">
                <a:solidFill>
                  <a:schemeClr val="tx1"/>
                </a:solidFill>
                <a:latin typeface="+mj-ea"/>
                <a:ea typeface="+mj-ea"/>
              </a:rPr>
              <a:t>We divide the info into two categories when registering design info. Info selectable from pull-down menus and info that can be entered manually. Info selected from pull-down menus will have their values registered as “Master”.</a:t>
            </a:r>
            <a:endParaRPr lang="en-US" altLang="ja-JP" sz="1600" b="1" dirty="0">
              <a:solidFill>
                <a:schemeClr val="tx1"/>
              </a:solidFill>
              <a:latin typeface="+mj-ea"/>
              <a:ea typeface="+mj-ea"/>
            </a:endParaRPr>
          </a:p>
          <a:p>
            <a:pPr marL="237061" lvl="1"/>
            <a:endParaRPr lang="en-US" altLang="ja-JP" sz="1867" b="1" dirty="0">
              <a:solidFill>
                <a:schemeClr val="tx1"/>
              </a:solidFill>
              <a:latin typeface="+mj-ea"/>
              <a:ea typeface="+mj-ea"/>
            </a:endParaRPr>
          </a:p>
          <a:p>
            <a:pPr marL="237061" lvl="1"/>
            <a:r>
              <a:rPr lang="ja-JP" altLang="en-US" b="1" u="sng" dirty="0">
                <a:solidFill>
                  <a:schemeClr val="tx1"/>
                </a:solidFill>
                <a:latin typeface="+mj-ea"/>
                <a:ea typeface="+mj-ea"/>
              </a:rPr>
              <a:t>③ </a:t>
            </a:r>
            <a:r>
              <a:rPr lang="en-US" altLang="ja-JP" b="1" u="sng" dirty="0" smtClean="0">
                <a:solidFill>
                  <a:schemeClr val="tx1"/>
                </a:solidFill>
                <a:latin typeface="+mj-ea"/>
                <a:ea typeface="+mj-ea"/>
              </a:rPr>
              <a:t>The relationship of the design information.</a:t>
            </a:r>
            <a:endParaRPr lang="en-US" altLang="ja-JP" b="1" u="sng" dirty="0">
              <a:solidFill>
                <a:schemeClr val="tx1"/>
              </a:solidFill>
              <a:latin typeface="+mj-ea"/>
              <a:ea typeface="+mj-ea"/>
            </a:endParaRPr>
          </a:p>
          <a:p>
            <a:pPr marL="846646" lvl="2"/>
            <a:r>
              <a:rPr lang="en-US" altLang="ja-JP" sz="1600" b="1" dirty="0" smtClean="0">
                <a:solidFill>
                  <a:schemeClr val="tx1"/>
                </a:solidFill>
                <a:latin typeface="+mj-ea"/>
                <a:ea typeface="+mj-ea"/>
              </a:rPr>
              <a:t>We must decide the relationship (dependency) of the design info. This is important, as it directly affects the order in which we create and  register design info. For example, in order to create a “server list” , we first have to create and register “OS types”.</a:t>
            </a:r>
            <a:endParaRPr lang="en-US" altLang="ja-JP" sz="1600" b="1" dirty="0">
              <a:solidFill>
                <a:schemeClr val="tx1"/>
              </a:solidFill>
              <a:latin typeface="+mj-ea"/>
              <a:ea typeface="+mj-ea"/>
            </a:endParaRPr>
          </a:p>
        </p:txBody>
      </p:sp>
      <p:graphicFrame>
        <p:nvGraphicFramePr>
          <p:cNvPr id="15" name="表 14"/>
          <p:cNvGraphicFramePr>
            <a:graphicFrameLocks noGrp="1"/>
          </p:cNvGraphicFramePr>
          <p:nvPr>
            <p:extLst>
              <p:ext uri="{D42A27DB-BD31-4B8C-83A1-F6EECF244321}">
                <p14:modId xmlns:p14="http://schemas.microsoft.com/office/powerpoint/2010/main" val="305473115"/>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458964347"/>
                  </a:ext>
                </a:extLst>
              </a:tr>
            </a:tbl>
          </a:graphicData>
        </a:graphic>
      </p:graphicFrame>
      <p:sp>
        <p:nvSpPr>
          <p:cNvPr id="22" name="正方形/長方形 21"/>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en-US" altLang="ja-JP" sz="2400" b="1" dirty="0">
                <a:latin typeface="+mj-ea"/>
              </a:rPr>
              <a:t>Sort the design info</a:t>
            </a:r>
            <a:endParaRPr lang="ja-JP" altLang="en-US" sz="2400" b="1" dirty="0">
              <a:latin typeface="+mj-ea"/>
            </a:endParaRPr>
          </a:p>
        </p:txBody>
      </p:sp>
      <p:sp>
        <p:nvSpPr>
          <p:cNvPr id="24" name="角丸四角形 23"/>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25" name="下矢印 24"/>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6" name="下矢印 25"/>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7" name="下矢印 26"/>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8" name="下矢印 27"/>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0" name="角丸四角形 29"/>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31" name="角丸四角形 30"/>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33" name="角丸四角形 32"/>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16" name="角丸四角形 15"/>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Design info’s management forms</a:t>
            </a:r>
            <a:endParaRPr lang="ja-JP" altLang="en-US" sz="1500" b="1" spc="-150" dirty="0"/>
          </a:p>
        </p:txBody>
      </p:sp>
      <p:sp>
        <p:nvSpPr>
          <p:cNvPr id="17" name="角丸四角形 16"/>
          <p:cNvSpPr/>
          <p:nvPr/>
        </p:nvSpPr>
        <p:spPr bwMode="auto">
          <a:xfrm>
            <a:off x="423881" y="2400460"/>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Normalize Design Info</a:t>
            </a:r>
            <a:endParaRPr lang="ja-JP" altLang="en-US" sz="1600" b="1" dirty="0"/>
          </a:p>
        </p:txBody>
      </p:sp>
    </p:spTree>
    <p:extLst>
      <p:ext uri="{BB962C8B-B14F-4D97-AF65-F5344CB8AC3E}">
        <p14:creationId xmlns:p14="http://schemas.microsoft.com/office/powerpoint/2010/main" val="27452057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Eventually, the design info is collected in a table format. Therefore, it is necessary to organize what the “column” in the table should be according to the points below.</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pPr marL="239178" lvl="1"/>
            <a:r>
              <a:rPr lang="ja-JP" altLang="en-US" sz="1867" b="1" u="sng" dirty="0">
                <a:solidFill>
                  <a:schemeClr val="tx1"/>
                </a:solidFill>
                <a:latin typeface="+mj-ea"/>
                <a:ea typeface="+mj-ea"/>
              </a:rPr>
              <a:t>① </a:t>
            </a:r>
            <a:r>
              <a:rPr lang="en-US" altLang="ja-JP" sz="1867" b="1" u="sng" dirty="0" smtClean="0">
                <a:solidFill>
                  <a:schemeClr val="tx1"/>
                </a:solidFill>
                <a:latin typeface="+mj-ea"/>
                <a:ea typeface="+mj-ea"/>
              </a:rPr>
              <a:t>Unification of the settings info item names (table column names).</a:t>
            </a:r>
            <a:endParaRPr lang="en-US" altLang="ja-JP" sz="1867" b="1" u="sng" dirty="0">
              <a:solidFill>
                <a:schemeClr val="tx1"/>
              </a:solidFill>
              <a:latin typeface="+mj-ea"/>
              <a:ea typeface="+mj-ea"/>
            </a:endParaRPr>
          </a:p>
          <a:p>
            <a:pPr marL="848763" lvl="2"/>
            <a:r>
              <a:rPr lang="en-US" altLang="ja-JP" b="1" dirty="0" smtClean="0">
                <a:solidFill>
                  <a:schemeClr val="tx1"/>
                </a:solidFill>
                <a:latin typeface="+mj-ea"/>
              </a:rPr>
              <a:t>Different teams often have different names for the same information. For example, the server team might call “IP Address” for just “IP”, while the network team might call it for “ip_addr”. In this case, we need to have the teams use the same name so the information can be counted as shared design info.</a:t>
            </a:r>
            <a:endParaRPr lang="en-US" altLang="ja-JP" b="1" dirty="0">
              <a:solidFill>
                <a:schemeClr val="tx1"/>
              </a:solidFill>
              <a:latin typeface="+mj-ea"/>
            </a:endParaRPr>
          </a:p>
          <a:p>
            <a:pPr marL="848763" lvl="2"/>
            <a:endParaRPr lang="en-US" altLang="ja-JP" sz="1867" b="1" dirty="0">
              <a:solidFill>
                <a:schemeClr val="tx1"/>
              </a:solidFill>
              <a:latin typeface="+mj-ea"/>
            </a:endParaRPr>
          </a:p>
          <a:p>
            <a:pPr marL="239178" lvl="1"/>
            <a:r>
              <a:rPr lang="ja-JP" altLang="en-US" sz="1867" b="1" u="sng" dirty="0">
                <a:solidFill>
                  <a:schemeClr val="tx1"/>
                </a:solidFill>
                <a:latin typeface="+mj-ea"/>
              </a:rPr>
              <a:t>② </a:t>
            </a:r>
            <a:r>
              <a:rPr lang="en-US" altLang="ja-JP" sz="1867" b="1" u="sng" dirty="0" smtClean="0">
                <a:solidFill>
                  <a:schemeClr val="tx1"/>
                </a:solidFill>
                <a:latin typeface="+mj-ea"/>
              </a:rPr>
              <a:t>Grouping the settings info.</a:t>
            </a:r>
            <a:endParaRPr lang="en-US" altLang="ja-JP" sz="1867" b="1" u="sng" dirty="0">
              <a:solidFill>
                <a:schemeClr val="tx1"/>
              </a:solidFill>
              <a:latin typeface="+mj-ea"/>
            </a:endParaRPr>
          </a:p>
          <a:p>
            <a:pPr marL="848763" lvl="2"/>
            <a:r>
              <a:rPr lang="en-US" altLang="ja-JP" b="1" dirty="0" smtClean="0">
                <a:solidFill>
                  <a:schemeClr val="tx1"/>
                </a:solidFill>
                <a:latin typeface="+mj-ea"/>
              </a:rPr>
              <a:t>In many cases, settings info becomes more readable if it is grouped up. To give an example, by grouping “IP Address”# and “Port Number” into “Connection Information”, we can improve both the readability and maintainability.</a:t>
            </a:r>
            <a:endParaRPr lang="en-US" altLang="ja-JP" b="1" dirty="0">
              <a:solidFill>
                <a:schemeClr val="tx1"/>
              </a:solidFill>
              <a:latin typeface="+mj-ea"/>
            </a:endParaRPr>
          </a:p>
        </p:txBody>
      </p:sp>
      <p:graphicFrame>
        <p:nvGraphicFramePr>
          <p:cNvPr id="15" name="表 14"/>
          <p:cNvGraphicFramePr>
            <a:graphicFrameLocks noGrp="1"/>
          </p:cNvGraphicFramePr>
          <p:nvPr>
            <p:extLst>
              <p:ext uri="{D42A27DB-BD31-4B8C-83A1-F6EECF244321}">
                <p14:modId xmlns:p14="http://schemas.microsoft.com/office/powerpoint/2010/main" val="3856334399"/>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21357372"/>
                  </a:ext>
                </a:extLst>
              </a:tr>
            </a:tbl>
          </a:graphicData>
        </a:graphic>
      </p:graphicFrame>
      <p:sp>
        <p:nvSpPr>
          <p:cNvPr id="25" name="正方形/長方形 2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② </a:t>
            </a:r>
            <a:r>
              <a:rPr lang="en-US" altLang="ja-JP" sz="2400" b="1" dirty="0">
                <a:latin typeface="+mj-ea"/>
              </a:rPr>
              <a:t>Organize the design info items (</a:t>
            </a:r>
            <a:r>
              <a:rPr lang="en-US" altLang="ja-JP" sz="2400" b="1" dirty="0" smtClean="0">
                <a:latin typeface="+mj-ea"/>
              </a:rPr>
              <a:t>Columns)</a:t>
            </a:r>
            <a:endParaRPr lang="ja-JP" altLang="en-US" sz="2400" b="1" dirty="0">
              <a:latin typeface="+mj-ea"/>
              <a:ea typeface="+mj-ea"/>
            </a:endParaRPr>
          </a:p>
        </p:txBody>
      </p:sp>
      <p:sp>
        <p:nvSpPr>
          <p:cNvPr id="26" name="角丸四角形 2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22" name="下矢印 21"/>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4" name="下矢印 23"/>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7" name="下矢印 26"/>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8" name="下矢印 27"/>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0" name="角丸四角形 29"/>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31" name="角丸四角形 30"/>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33" name="角丸四角形 32"/>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16" name="角丸四角形 15"/>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Design info’s management forms</a:t>
            </a:r>
            <a:endParaRPr lang="ja-JP" altLang="en-US" sz="1500" b="1" spc="-150" dirty="0"/>
          </a:p>
        </p:txBody>
      </p:sp>
      <p:sp>
        <p:nvSpPr>
          <p:cNvPr id="17" name="角丸四角形 16"/>
          <p:cNvSpPr/>
          <p:nvPr/>
        </p:nvSpPr>
        <p:spPr bwMode="auto">
          <a:xfrm>
            <a:off x="423881" y="2400460"/>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Normalize Design Info</a:t>
            </a:r>
            <a:endParaRPr lang="ja-JP" altLang="en-US" sz="1600" b="1" dirty="0"/>
          </a:p>
        </p:txBody>
      </p:sp>
    </p:spTree>
    <p:extLst>
      <p:ext uri="{BB962C8B-B14F-4D97-AF65-F5344CB8AC3E}">
        <p14:creationId xmlns:p14="http://schemas.microsoft.com/office/powerpoint/2010/main" val="5099120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609878352"/>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8938355"/>
                  </a:ext>
                </a:extLst>
              </a:tr>
            </a:tbl>
          </a:graphicData>
        </a:graphic>
      </p:graphicFrame>
      <p:sp>
        <p:nvSpPr>
          <p:cNvPr id="12" name="正方形/長方形 11"/>
          <p:cNvSpPr/>
          <p:nvPr/>
        </p:nvSpPr>
        <p:spPr bwMode="auto">
          <a:xfrm>
            <a:off x="3013449" y="1312061"/>
            <a:ext cx="8937252" cy="819639"/>
          </a:xfrm>
          <a:prstGeom prst="rect">
            <a:avLst/>
          </a:prstGeom>
          <a:ln w="9525">
            <a:solidFill>
              <a:schemeClr val="dk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850" b="1" dirty="0" smtClean="0">
                <a:latin typeface="+mj-ea"/>
              </a:rPr>
              <a:t>Based on the normalized design info, create a “table list” and a “table frame” to store the design info in the CMDB in Exastro IT Automation.</a:t>
            </a:r>
            <a:endParaRPr lang="ja-JP" altLang="en-US" sz="1850" b="1" dirty="0">
              <a:latin typeface="+mj-ea"/>
            </a:endParaRPr>
          </a:p>
        </p:txBody>
      </p:sp>
      <p:pic>
        <p:nvPicPr>
          <p:cNvPr id="98" name="図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5126" y="2769829"/>
            <a:ext cx="1212769" cy="455320"/>
          </a:xfrm>
          <a:prstGeom prst="rect">
            <a:avLst/>
          </a:prstGeom>
        </p:spPr>
      </p:pic>
      <p:sp>
        <p:nvSpPr>
          <p:cNvPr id="99" name="正方形/長方形 98"/>
          <p:cNvSpPr/>
          <p:nvPr/>
        </p:nvSpPr>
        <p:spPr bwMode="auto">
          <a:xfrm>
            <a:off x="4365125" y="3325583"/>
            <a:ext cx="1219200" cy="1219200"/>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100" name="Oval 97"/>
          <p:cNvSpPr>
            <a:spLocks noChangeAspect="1" noChangeArrowheads="1"/>
          </p:cNvSpPr>
          <p:nvPr/>
        </p:nvSpPr>
        <p:spPr bwMode="gray">
          <a:xfrm>
            <a:off x="4445673" y="3526451"/>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cxnSp>
        <p:nvCxnSpPr>
          <p:cNvPr id="101" name="直線矢印コネクタ 100"/>
          <p:cNvCxnSpPr>
            <a:stCxn id="104" idx="3"/>
          </p:cNvCxnSpPr>
          <p:nvPr/>
        </p:nvCxnSpPr>
        <p:spPr bwMode="auto">
          <a:xfrm>
            <a:off x="3573083" y="3501368"/>
            <a:ext cx="662960"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2" name="直線矢印コネクタ 101"/>
          <p:cNvCxnSpPr>
            <a:stCxn id="118" idx="3"/>
          </p:cNvCxnSpPr>
          <p:nvPr/>
        </p:nvCxnSpPr>
        <p:spPr bwMode="auto">
          <a:xfrm flipV="1">
            <a:off x="3573083" y="4252007"/>
            <a:ext cx="605315" cy="25970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3" name="グループ化 102"/>
          <p:cNvGrpSpPr/>
          <p:nvPr/>
        </p:nvGrpSpPr>
        <p:grpSpPr>
          <a:xfrm>
            <a:off x="2963483" y="3176860"/>
            <a:ext cx="609600" cy="649016"/>
            <a:chOff x="531334" y="767018"/>
            <a:chExt cx="457200" cy="486762"/>
          </a:xfrm>
        </p:grpSpPr>
        <p:sp>
          <p:nvSpPr>
            <p:cNvPr id="104" name="正方形/長方形 103"/>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5" name="グループ化 104"/>
            <p:cNvGrpSpPr>
              <a:grpSpLocks noChangeAspect="1"/>
            </p:cNvGrpSpPr>
            <p:nvPr/>
          </p:nvGrpSpPr>
          <p:grpSpPr bwMode="gray">
            <a:xfrm>
              <a:off x="562146" y="1031158"/>
              <a:ext cx="175160" cy="195072"/>
              <a:chOff x="863600" y="1071564"/>
              <a:chExt cx="823913" cy="917576"/>
            </a:xfrm>
          </p:grpSpPr>
          <p:sp>
            <p:nvSpPr>
              <p:cNvPr id="115" name="フリーフォーム 11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6" name="グループ化 105"/>
            <p:cNvGrpSpPr>
              <a:grpSpLocks noChangeAspect="1"/>
            </p:cNvGrpSpPr>
            <p:nvPr/>
          </p:nvGrpSpPr>
          <p:grpSpPr bwMode="gray">
            <a:xfrm>
              <a:off x="770594" y="1027024"/>
              <a:ext cx="175160" cy="195072"/>
              <a:chOff x="863600" y="1071564"/>
              <a:chExt cx="823913" cy="917576"/>
            </a:xfrm>
          </p:grpSpPr>
          <p:sp>
            <p:nvSpPr>
              <p:cNvPr id="113" name="フリーフォーム 1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7" name="グループ化 106"/>
            <p:cNvGrpSpPr>
              <a:grpSpLocks noChangeAspect="1"/>
            </p:cNvGrpSpPr>
            <p:nvPr/>
          </p:nvGrpSpPr>
          <p:grpSpPr bwMode="gray">
            <a:xfrm>
              <a:off x="562146" y="793687"/>
              <a:ext cx="175160" cy="195072"/>
              <a:chOff x="863600" y="1071564"/>
              <a:chExt cx="823913" cy="917576"/>
            </a:xfrm>
          </p:grpSpPr>
          <p:sp>
            <p:nvSpPr>
              <p:cNvPr id="111" name="フリーフォーム 1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8" name="グループ化 107"/>
            <p:cNvGrpSpPr>
              <a:grpSpLocks noChangeAspect="1"/>
            </p:cNvGrpSpPr>
            <p:nvPr/>
          </p:nvGrpSpPr>
          <p:grpSpPr bwMode="gray">
            <a:xfrm>
              <a:off x="769750" y="793687"/>
              <a:ext cx="175160" cy="195072"/>
              <a:chOff x="863600" y="1071564"/>
              <a:chExt cx="823913" cy="917576"/>
            </a:xfrm>
          </p:grpSpPr>
          <p:sp>
            <p:nvSpPr>
              <p:cNvPr id="109" name="フリーフォーム 10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17" name="グループ化 116"/>
          <p:cNvGrpSpPr/>
          <p:nvPr/>
        </p:nvGrpSpPr>
        <p:grpSpPr>
          <a:xfrm>
            <a:off x="2963483" y="4187199"/>
            <a:ext cx="609600" cy="649016"/>
            <a:chOff x="531334" y="1943055"/>
            <a:chExt cx="457200" cy="486762"/>
          </a:xfrm>
        </p:grpSpPr>
        <p:sp>
          <p:nvSpPr>
            <p:cNvPr id="118" name="正方形/長方形 117"/>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19" name="グループ化 118"/>
            <p:cNvGrpSpPr>
              <a:grpSpLocks noChangeAspect="1"/>
            </p:cNvGrpSpPr>
            <p:nvPr/>
          </p:nvGrpSpPr>
          <p:grpSpPr bwMode="gray">
            <a:xfrm>
              <a:off x="562146" y="2207195"/>
              <a:ext cx="175160" cy="195072"/>
              <a:chOff x="863600" y="1071564"/>
              <a:chExt cx="823913" cy="917576"/>
            </a:xfrm>
          </p:grpSpPr>
          <p:sp>
            <p:nvSpPr>
              <p:cNvPr id="129" name="フリーフォーム 1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0" name="グループ化 119"/>
            <p:cNvGrpSpPr>
              <a:grpSpLocks noChangeAspect="1"/>
            </p:cNvGrpSpPr>
            <p:nvPr/>
          </p:nvGrpSpPr>
          <p:grpSpPr bwMode="gray">
            <a:xfrm>
              <a:off x="770594" y="2203061"/>
              <a:ext cx="175160" cy="195072"/>
              <a:chOff x="863600" y="1071564"/>
              <a:chExt cx="823913" cy="917576"/>
            </a:xfrm>
          </p:grpSpPr>
          <p:sp>
            <p:nvSpPr>
              <p:cNvPr id="127" name="フリーフォーム 1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1" name="グループ化 120"/>
            <p:cNvGrpSpPr>
              <a:grpSpLocks noChangeAspect="1"/>
            </p:cNvGrpSpPr>
            <p:nvPr/>
          </p:nvGrpSpPr>
          <p:grpSpPr bwMode="gray">
            <a:xfrm>
              <a:off x="562146" y="1969724"/>
              <a:ext cx="175160" cy="195072"/>
              <a:chOff x="863600" y="1071564"/>
              <a:chExt cx="823913" cy="917576"/>
            </a:xfrm>
          </p:grpSpPr>
          <p:sp>
            <p:nvSpPr>
              <p:cNvPr id="125" name="フリーフォーム 12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2" name="グループ化 121"/>
            <p:cNvGrpSpPr>
              <a:grpSpLocks noChangeAspect="1"/>
            </p:cNvGrpSpPr>
            <p:nvPr/>
          </p:nvGrpSpPr>
          <p:grpSpPr bwMode="gray">
            <a:xfrm>
              <a:off x="769750" y="1969724"/>
              <a:ext cx="175160" cy="195072"/>
              <a:chOff x="863600" y="1071564"/>
              <a:chExt cx="823913" cy="917576"/>
            </a:xfrm>
          </p:grpSpPr>
          <p:sp>
            <p:nvSpPr>
              <p:cNvPr id="123" name="フリーフォーム 12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31" name="四角形吹き出し 130"/>
          <p:cNvSpPr/>
          <p:nvPr/>
        </p:nvSpPr>
        <p:spPr bwMode="auto">
          <a:xfrm>
            <a:off x="5969872" y="2296161"/>
            <a:ext cx="5981480" cy="3261360"/>
          </a:xfrm>
          <a:prstGeom prst="wedgeRectCallout">
            <a:avLst>
              <a:gd name="adj1" fmla="val -59259"/>
              <a:gd name="adj2" fmla="val -3520"/>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132" name="表 131"/>
          <p:cNvGraphicFramePr>
            <a:graphicFrameLocks noGrp="1"/>
          </p:cNvGraphicFramePr>
          <p:nvPr>
            <p:extLst>
              <p:ext uri="{D42A27DB-BD31-4B8C-83A1-F6EECF244321}">
                <p14:modId xmlns:p14="http://schemas.microsoft.com/office/powerpoint/2010/main" val="1384633110"/>
              </p:ext>
            </p:extLst>
          </p:nvPr>
        </p:nvGraphicFramePr>
        <p:xfrm>
          <a:off x="6171180" y="3025564"/>
          <a:ext cx="1559023" cy="1615440"/>
        </p:xfrm>
        <a:graphic>
          <a:graphicData uri="http://schemas.openxmlformats.org/drawingml/2006/table">
            <a:tbl>
              <a:tblPr firstRow="1">
                <a:tableStyleId>{3C2FFA5D-87B4-456A-9821-1D502468CF0F}</a:tableStyleId>
              </a:tblPr>
              <a:tblGrid>
                <a:gridCol w="1559023">
                  <a:extLst>
                    <a:ext uri="{9D8B030D-6E8A-4147-A177-3AD203B41FA5}">
                      <a16:colId xmlns:a16="http://schemas.microsoft.com/office/drawing/2014/main" val="3799808865"/>
                    </a:ext>
                  </a:extLst>
                </a:gridCol>
              </a:tblGrid>
              <a:tr h="284480">
                <a:tc>
                  <a:txBody>
                    <a:bodyPr/>
                    <a:lstStyle/>
                    <a:p>
                      <a:r>
                        <a:rPr kumimoji="1" lang="ja-JP" altLang="en-US" sz="1100" b="1" dirty="0" smtClean="0">
                          <a:solidFill>
                            <a:schemeClr val="bg1"/>
                          </a:solidFill>
                        </a:rPr>
                        <a:t>三 </a:t>
                      </a:r>
                      <a:r>
                        <a:rPr kumimoji="1" lang="en-US" altLang="ja-JP" sz="1100" b="1" dirty="0" smtClean="0">
                          <a:solidFill>
                            <a:schemeClr val="bg1"/>
                          </a:solidFill>
                        </a:rPr>
                        <a:t>Menu</a:t>
                      </a:r>
                      <a:endParaRPr kumimoji="1" lang="ja-JP" altLang="en-US" sz="1100" b="1" dirty="0">
                        <a:solidFill>
                          <a:schemeClr val="bg1"/>
                        </a:solidFill>
                      </a:endParaRPr>
                    </a:p>
                  </a:txBody>
                  <a:tcPr marL="121920" marR="121920" marT="60960" marB="60960"/>
                </a:tc>
                <a:extLst>
                  <a:ext uri="{0D108BD9-81ED-4DB2-BD59-A6C34878D82A}">
                    <a16:rowId xmlns:a16="http://schemas.microsoft.com/office/drawing/2014/main" val="4183087090"/>
                  </a:ext>
                </a:extLst>
              </a:tr>
              <a:tr h="284480">
                <a:tc>
                  <a:txBody>
                    <a:bodyPr/>
                    <a:lstStyle/>
                    <a:p>
                      <a:r>
                        <a:rPr kumimoji="1" lang="en-US" altLang="ja-JP" sz="1100" b="1" dirty="0" smtClean="0">
                          <a:solidFill>
                            <a:schemeClr val="bg1"/>
                          </a:solidFill>
                        </a:rPr>
                        <a:t>Server</a:t>
                      </a:r>
                      <a:r>
                        <a:rPr kumimoji="1" lang="en-US" altLang="ja-JP" sz="1100" b="1" baseline="0" dirty="0" smtClean="0">
                          <a:solidFill>
                            <a:schemeClr val="bg1"/>
                          </a:solidFill>
                        </a:rPr>
                        <a:t> type</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3815151462"/>
                  </a:ext>
                </a:extLst>
              </a:tr>
              <a:tr h="284480">
                <a:tc>
                  <a:txBody>
                    <a:bodyPr/>
                    <a:lstStyle/>
                    <a:p>
                      <a:r>
                        <a:rPr kumimoji="1" lang="en-US" altLang="ja-JP" sz="1100" b="1" dirty="0" smtClean="0">
                          <a:solidFill>
                            <a:schemeClr val="bg1"/>
                          </a:solidFill>
                        </a:rPr>
                        <a:t>OS</a:t>
                      </a:r>
                      <a:r>
                        <a:rPr kumimoji="1" lang="ja-JP" altLang="en-US" sz="1100" b="1" baseline="0" dirty="0" smtClean="0">
                          <a:solidFill>
                            <a:schemeClr val="bg1"/>
                          </a:solidFill>
                        </a:rPr>
                        <a:t> </a:t>
                      </a:r>
                      <a:r>
                        <a:rPr kumimoji="1" lang="en-US" altLang="ja-JP" sz="1100" b="1" baseline="0" dirty="0" smtClean="0">
                          <a:solidFill>
                            <a:schemeClr val="bg1"/>
                          </a:solidFill>
                        </a:rPr>
                        <a:t>type</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1112618683"/>
                  </a:ext>
                </a:extLst>
              </a:tr>
              <a:tr h="284480">
                <a:tc>
                  <a:txBody>
                    <a:bodyPr/>
                    <a:lstStyle/>
                    <a:p>
                      <a:r>
                        <a:rPr kumimoji="1" lang="en-US" altLang="ja-JP" sz="1100" b="1" dirty="0" smtClean="0">
                          <a:solidFill>
                            <a:schemeClr val="bg1"/>
                          </a:solidFill>
                        </a:rPr>
                        <a:t>Server</a:t>
                      </a:r>
                      <a:r>
                        <a:rPr kumimoji="1" lang="en-US" altLang="ja-JP" sz="1100" b="1" baseline="0" dirty="0" smtClean="0">
                          <a:solidFill>
                            <a:schemeClr val="bg1"/>
                          </a:solidFill>
                        </a:rPr>
                        <a:t> device list</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3182710892"/>
                  </a:ext>
                </a:extLst>
              </a:tr>
              <a:tr h="284480">
                <a:tc>
                  <a:txBody>
                    <a:bodyPr/>
                    <a:lstStyle/>
                    <a:p>
                      <a:r>
                        <a:rPr kumimoji="1" lang="en-US" altLang="ja-JP" sz="1100" b="1" dirty="0" smtClean="0">
                          <a:solidFill>
                            <a:schemeClr val="bg1"/>
                          </a:solidFill>
                        </a:rPr>
                        <a:t>Comm.</a:t>
                      </a:r>
                      <a:r>
                        <a:rPr kumimoji="1" lang="en-US" altLang="ja-JP" sz="1100" b="1" baseline="0" dirty="0" smtClean="0">
                          <a:solidFill>
                            <a:schemeClr val="bg1"/>
                          </a:solidFill>
                        </a:rPr>
                        <a:t> list</a:t>
                      </a:r>
                      <a:r>
                        <a:rPr kumimoji="1" lang="ja-JP" altLang="en-US" sz="1100" b="1" dirty="0" smtClean="0">
                          <a:solidFill>
                            <a:schemeClr val="bg1"/>
                          </a:solidFill>
                        </a:rPr>
                        <a:t> </a:t>
                      </a:r>
                      <a:r>
                        <a:rPr kumimoji="1" lang="en-US" altLang="ja-JP" sz="1100" b="1" dirty="0" smtClean="0">
                          <a:solidFill>
                            <a:schemeClr val="bg1"/>
                          </a:solidFill>
                        </a:rPr>
                        <a:t>(Allowed)</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2312752337"/>
                  </a:ext>
                </a:extLst>
              </a:tr>
            </a:tbl>
          </a:graphicData>
        </a:graphic>
      </p:graphicFrame>
      <p:graphicFrame>
        <p:nvGraphicFramePr>
          <p:cNvPr id="133" name="表 132"/>
          <p:cNvGraphicFramePr>
            <a:graphicFrameLocks noGrp="1"/>
          </p:cNvGraphicFramePr>
          <p:nvPr>
            <p:extLst>
              <p:ext uri="{D42A27DB-BD31-4B8C-83A1-F6EECF244321}">
                <p14:modId xmlns:p14="http://schemas.microsoft.com/office/powerpoint/2010/main" val="4154648496"/>
              </p:ext>
            </p:extLst>
          </p:nvPr>
        </p:nvGraphicFramePr>
        <p:xfrm>
          <a:off x="10314915" y="2496215"/>
          <a:ext cx="1440000" cy="96000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OS</a:t>
                      </a:r>
                      <a:r>
                        <a:rPr kumimoji="1" lang="ja-JP" altLang="en-US" sz="1100" b="1" baseline="0" dirty="0" smtClean="0"/>
                        <a:t> </a:t>
                      </a:r>
                      <a:r>
                        <a:rPr kumimoji="1" lang="en-US" altLang="ja-JP" sz="1100" b="1" baseline="0" dirty="0" smtClean="0"/>
                        <a:t>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graphicFrame>
        <p:nvGraphicFramePr>
          <p:cNvPr id="134" name="表 133"/>
          <p:cNvGraphicFramePr>
            <a:graphicFrameLocks noGrp="1"/>
          </p:cNvGraphicFramePr>
          <p:nvPr>
            <p:extLst>
              <p:ext uri="{D42A27DB-BD31-4B8C-83A1-F6EECF244321}">
                <p14:modId xmlns:p14="http://schemas.microsoft.com/office/powerpoint/2010/main" val="641933829"/>
              </p:ext>
            </p:extLst>
          </p:nvPr>
        </p:nvGraphicFramePr>
        <p:xfrm>
          <a:off x="8122181" y="3553344"/>
          <a:ext cx="3828518" cy="1078920"/>
        </p:xfrm>
        <a:graphic>
          <a:graphicData uri="http://schemas.openxmlformats.org/drawingml/2006/table">
            <a:tbl>
              <a:tblPr firstRow="1" bandRow="1">
                <a:tableStyleId>{5940675A-B579-460E-94D1-54222C63F5DA}</a:tableStyleId>
              </a:tblPr>
              <a:tblGrid>
                <a:gridCol w="921936">
                  <a:extLst>
                    <a:ext uri="{9D8B030D-6E8A-4147-A177-3AD203B41FA5}">
                      <a16:colId xmlns:a16="http://schemas.microsoft.com/office/drawing/2014/main" val="2720522522"/>
                    </a:ext>
                  </a:extLst>
                </a:gridCol>
                <a:gridCol w="580373">
                  <a:extLst>
                    <a:ext uri="{9D8B030D-6E8A-4147-A177-3AD203B41FA5}">
                      <a16:colId xmlns:a16="http://schemas.microsoft.com/office/drawing/2014/main" val="3676687206"/>
                    </a:ext>
                  </a:extLst>
                </a:gridCol>
                <a:gridCol w="893910">
                  <a:extLst>
                    <a:ext uri="{9D8B030D-6E8A-4147-A177-3AD203B41FA5}">
                      <a16:colId xmlns:a16="http://schemas.microsoft.com/office/drawing/2014/main" val="4264851823"/>
                    </a:ext>
                  </a:extLst>
                </a:gridCol>
                <a:gridCol w="1432299">
                  <a:extLst>
                    <a:ext uri="{9D8B030D-6E8A-4147-A177-3AD203B41FA5}">
                      <a16:colId xmlns:a16="http://schemas.microsoft.com/office/drawing/2014/main" val="3620127100"/>
                    </a:ext>
                  </a:extLst>
                </a:gridCol>
              </a:tblGrid>
              <a:tr h="162560">
                <a:tc gridSpan="4">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00270992"/>
                  </a:ext>
                </a:extLst>
              </a:tr>
              <a:tr h="192000">
                <a:tc>
                  <a:txBody>
                    <a:bodyPr/>
                    <a:lstStyle/>
                    <a:p>
                      <a:r>
                        <a:rPr kumimoji="1" lang="en-US" altLang="ja-JP" sz="1100" b="1" dirty="0" smtClean="0"/>
                        <a:t>Server</a:t>
                      </a:r>
                      <a:r>
                        <a:rPr kumimoji="1" lang="en-US" altLang="ja-JP" sz="1100" b="1" baseline="0" dirty="0" smtClean="0"/>
                        <a:t> 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Model</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Host</a:t>
                      </a:r>
                      <a:r>
                        <a:rPr kumimoji="1" lang="en-US" altLang="ja-JP" sz="1100" b="1" baseline="0" dirty="0" smtClean="0"/>
                        <a:t> name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OS</a:t>
                      </a:r>
                      <a:r>
                        <a:rPr kumimoji="1" lang="ja-JP" altLang="en-US" sz="1100" b="1" baseline="0" dirty="0" smtClean="0"/>
                        <a:t> </a:t>
                      </a:r>
                      <a:r>
                        <a:rPr kumimoji="1" lang="en-US" altLang="ja-JP" sz="1100" b="1" baseline="0" dirty="0" smtClean="0"/>
                        <a:t>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3042717453"/>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10004"/>
                  </a:ext>
                </a:extLst>
              </a:tr>
            </a:tbl>
          </a:graphicData>
        </a:graphic>
      </p:graphicFrame>
      <p:graphicFrame>
        <p:nvGraphicFramePr>
          <p:cNvPr id="135" name="表 134"/>
          <p:cNvGraphicFramePr>
            <a:graphicFrameLocks noGrp="1"/>
          </p:cNvGraphicFramePr>
          <p:nvPr>
            <p:extLst>
              <p:ext uri="{D42A27DB-BD31-4B8C-83A1-F6EECF244321}">
                <p14:modId xmlns:p14="http://schemas.microsoft.com/office/powerpoint/2010/main" val="3881061839"/>
              </p:ext>
            </p:extLst>
          </p:nvPr>
        </p:nvGraphicFramePr>
        <p:xfrm>
          <a:off x="8305330" y="2491560"/>
          <a:ext cx="1150252" cy="960000"/>
        </p:xfrm>
        <a:graphic>
          <a:graphicData uri="http://schemas.openxmlformats.org/drawingml/2006/table">
            <a:tbl>
              <a:tblPr firstRow="1" bandRow="1">
                <a:tableStyleId>{5940675A-B579-460E-94D1-54222C63F5DA}</a:tableStyleId>
              </a:tblPr>
              <a:tblGrid>
                <a:gridCol w="1150252">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Server</a:t>
                      </a:r>
                      <a:r>
                        <a:rPr kumimoji="1" lang="en-US" altLang="ja-JP" sz="1100" b="1" baseline="0" dirty="0" smtClean="0"/>
                        <a:t> 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cxnSp>
        <p:nvCxnSpPr>
          <p:cNvPr id="136" name="直線矢印コネクタ 135"/>
          <p:cNvCxnSpPr>
            <a:stCxn id="133" idx="2"/>
          </p:cNvCxnSpPr>
          <p:nvPr/>
        </p:nvCxnSpPr>
        <p:spPr>
          <a:xfrm>
            <a:off x="11034915" y="3456216"/>
            <a:ext cx="0" cy="2420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a:stCxn id="135" idx="2"/>
          </p:cNvCxnSpPr>
          <p:nvPr/>
        </p:nvCxnSpPr>
        <p:spPr>
          <a:xfrm>
            <a:off x="8880455" y="3451560"/>
            <a:ext cx="0" cy="2466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8" name="表 137"/>
          <p:cNvGraphicFramePr>
            <a:graphicFrameLocks noGrp="1"/>
          </p:cNvGraphicFramePr>
          <p:nvPr>
            <p:extLst>
              <p:ext uri="{D42A27DB-BD31-4B8C-83A1-F6EECF244321}">
                <p14:modId xmlns:p14="http://schemas.microsoft.com/office/powerpoint/2010/main" val="1747556261"/>
              </p:ext>
            </p:extLst>
          </p:nvPr>
        </p:nvGraphicFramePr>
        <p:xfrm>
          <a:off x="8122181" y="4658821"/>
          <a:ext cx="3660351" cy="911280"/>
        </p:xfrm>
        <a:graphic>
          <a:graphicData uri="http://schemas.openxmlformats.org/drawingml/2006/table">
            <a:tbl>
              <a:tblPr firstRow="1" bandRow="1">
                <a:tableStyleId>{5940675A-B579-460E-94D1-54222C63F5DA}</a:tableStyleId>
              </a:tblPr>
              <a:tblGrid>
                <a:gridCol w="710199">
                  <a:extLst>
                    <a:ext uri="{9D8B030D-6E8A-4147-A177-3AD203B41FA5}">
                      <a16:colId xmlns:a16="http://schemas.microsoft.com/office/drawing/2014/main" val="2720522522"/>
                    </a:ext>
                  </a:extLst>
                </a:gridCol>
                <a:gridCol w="982550">
                  <a:extLst>
                    <a:ext uri="{9D8B030D-6E8A-4147-A177-3AD203B41FA5}">
                      <a16:colId xmlns:a16="http://schemas.microsoft.com/office/drawing/2014/main" val="2288316279"/>
                    </a:ext>
                  </a:extLst>
                </a:gridCol>
                <a:gridCol w="577882">
                  <a:extLst>
                    <a:ext uri="{9D8B030D-6E8A-4147-A177-3AD203B41FA5}">
                      <a16:colId xmlns:a16="http://schemas.microsoft.com/office/drawing/2014/main" val="4270368412"/>
                    </a:ext>
                  </a:extLst>
                </a:gridCol>
                <a:gridCol w="381804">
                  <a:extLst>
                    <a:ext uri="{9D8B030D-6E8A-4147-A177-3AD203B41FA5}">
                      <a16:colId xmlns:a16="http://schemas.microsoft.com/office/drawing/2014/main" val="1022849353"/>
                    </a:ext>
                  </a:extLst>
                </a:gridCol>
                <a:gridCol w="1007916">
                  <a:extLst>
                    <a:ext uri="{9D8B030D-6E8A-4147-A177-3AD203B41FA5}">
                      <a16:colId xmlns:a16="http://schemas.microsoft.com/office/drawing/2014/main" val="49160330"/>
                    </a:ext>
                  </a:extLst>
                </a:gridCol>
              </a:tblGrid>
              <a:tr h="192000">
                <a:tc gridSpan="5">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Comm.</a:t>
                      </a:r>
                      <a:r>
                        <a:rPr kumimoji="1" lang="ja-JP" altLang="en-US" sz="1100" b="1" dirty="0" smtClean="0"/>
                        <a:t>№</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FROM</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kumimoji="1" lang="en-US" altLang="ja-JP" sz="1100" b="1" dirty="0" smtClean="0"/>
                        <a:t>Protocol</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kumimoji="1" lang="ja-JP" altLang="en-US"/>
                    </a:p>
                  </a:txBody>
                  <a:tcPr/>
                </a:tc>
                <a:tc>
                  <a:txBody>
                    <a:bodyPr/>
                    <a:lstStyle/>
                    <a:p>
                      <a:r>
                        <a:rPr kumimoji="1" lang="en-US" altLang="ja-JP" sz="1100" b="1" dirty="0" smtClean="0"/>
                        <a:t>TO</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solidFill>
                  </a:tcPr>
                </a:tc>
                <a:tc>
                  <a:txBody>
                    <a:bodyPr/>
                    <a:lstStyle/>
                    <a:p>
                      <a:endParaRPr kumimoji="1" lang="ja-JP" altLang="en-US" sz="1100" b="1" dirty="0"/>
                    </a:p>
                  </a:txBody>
                  <a:tcPr marL="48000" marR="4800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solidFill>
                      <a:schemeClr val="bg1"/>
                    </a:solidFill>
                  </a:tcPr>
                </a:tc>
                <a:tc>
                  <a:txBody>
                    <a:bodyPr/>
                    <a:lstStyle/>
                    <a:p>
                      <a:endParaRPr kumimoji="1" lang="ja-JP" altLang="en-US" sz="1100" b="1" dirty="0"/>
                    </a:p>
                  </a:txBody>
                  <a:tcPr marL="48000" marR="48000" marT="0" marB="0">
                    <a:lnR w="12700" cap="flat" cmpd="sng" algn="ctr">
                      <a:solidFill>
                        <a:schemeClr val="tx1"/>
                      </a:solidFill>
                      <a:prstDash val="solid"/>
                      <a:round/>
                      <a:headEnd type="none" w="med" len="med"/>
                      <a:tailEnd type="none" w="med" len="med"/>
                    </a:lnR>
                    <a:solidFill>
                      <a:schemeClr val="bg1"/>
                    </a:solidFill>
                  </a:tcPr>
                </a:tc>
                <a:tc>
                  <a:txBody>
                    <a:bodyPr/>
                    <a:lstStyle/>
                    <a:p>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endParaRPr kumimoji="1" lang="ja-JP" altLang="en-US" sz="1100" b="1" dirty="0"/>
                    </a:p>
                  </a:txBody>
                  <a:tcPr marL="48000" marR="48000" marT="0" marB="0">
                    <a:solidFill>
                      <a:schemeClr val="bg1"/>
                    </a:solidFill>
                  </a:tcPr>
                </a:tc>
                <a:extLst>
                  <a:ext uri="{0D108BD9-81ED-4DB2-BD59-A6C34878D82A}">
                    <a16:rowId xmlns:a16="http://schemas.microsoft.com/office/drawing/2014/main" val="1729277020"/>
                  </a:ext>
                </a:extLst>
              </a:tr>
            </a:tbl>
          </a:graphicData>
        </a:graphic>
      </p:graphicFrame>
      <p:cxnSp>
        <p:nvCxnSpPr>
          <p:cNvPr id="139" name="直線矢印コネクタ 138"/>
          <p:cNvCxnSpPr/>
          <p:nvPr/>
        </p:nvCxnSpPr>
        <p:spPr>
          <a:xfrm>
            <a:off x="8690512" y="4494189"/>
            <a:ext cx="2333089" cy="281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8690512" y="4483904"/>
            <a:ext cx="514449" cy="3217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6295573" y="2677054"/>
            <a:ext cx="1146468" cy="338554"/>
          </a:xfrm>
          <a:prstGeom prst="rect">
            <a:avLst/>
          </a:prstGeom>
          <a:noFill/>
        </p:spPr>
        <p:txBody>
          <a:bodyPr wrap="none" rtlCol="0">
            <a:spAutoFit/>
          </a:bodyPr>
          <a:lstStyle/>
          <a:p>
            <a:r>
              <a:rPr lang="en-US" altLang="ja-JP" sz="1600" b="1" dirty="0" smtClean="0">
                <a:solidFill>
                  <a:srgbClr val="FF0000"/>
                </a:solidFill>
              </a:rPr>
              <a:t>Table list</a:t>
            </a:r>
            <a:endParaRPr lang="ja-JP" altLang="en-US" sz="1600" b="1" dirty="0">
              <a:solidFill>
                <a:srgbClr val="FF0000"/>
              </a:solidFill>
            </a:endParaRPr>
          </a:p>
        </p:txBody>
      </p:sp>
      <p:cxnSp>
        <p:nvCxnSpPr>
          <p:cNvPr id="142" name="直線矢印コネクタ 141"/>
          <p:cNvCxnSpPr/>
          <p:nvPr/>
        </p:nvCxnSpPr>
        <p:spPr bwMode="auto">
          <a:xfrm flipV="1">
            <a:off x="7587653" y="2769830"/>
            <a:ext cx="689281" cy="67259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3" name="直線矢印コネクタ 142"/>
          <p:cNvCxnSpPr>
            <a:stCxn id="132" idx="3"/>
          </p:cNvCxnSpPr>
          <p:nvPr/>
        </p:nvCxnSpPr>
        <p:spPr bwMode="auto">
          <a:xfrm flipV="1">
            <a:off x="7730203" y="2769832"/>
            <a:ext cx="2527219" cy="1063452"/>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4" name="直線矢印コネクタ 143"/>
          <p:cNvCxnSpPr/>
          <p:nvPr/>
        </p:nvCxnSpPr>
        <p:spPr bwMode="auto">
          <a:xfrm flipV="1">
            <a:off x="7579323" y="3833284"/>
            <a:ext cx="536427" cy="19416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5" name="直線矢印コネクタ 144"/>
          <p:cNvCxnSpPr/>
          <p:nvPr/>
        </p:nvCxnSpPr>
        <p:spPr bwMode="auto">
          <a:xfrm>
            <a:off x="7579323" y="4349147"/>
            <a:ext cx="536427" cy="487068"/>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6" name="テキスト ボックス 145"/>
          <p:cNvSpPr txBox="1"/>
          <p:nvPr/>
        </p:nvSpPr>
        <p:spPr>
          <a:xfrm>
            <a:off x="9447043" y="2336898"/>
            <a:ext cx="1506631" cy="338554"/>
          </a:xfrm>
          <a:prstGeom prst="rect">
            <a:avLst/>
          </a:prstGeom>
          <a:noFill/>
        </p:spPr>
        <p:txBody>
          <a:bodyPr wrap="none" rtlCol="0">
            <a:spAutoFit/>
          </a:bodyPr>
          <a:lstStyle/>
          <a:p>
            <a:r>
              <a:rPr lang="en-US" altLang="ja-JP" sz="1600" b="1" dirty="0" smtClean="0">
                <a:solidFill>
                  <a:srgbClr val="FF0000"/>
                </a:solidFill>
              </a:rPr>
              <a:t>Table Frame</a:t>
            </a:r>
            <a:endParaRPr lang="ja-JP" altLang="en-US" sz="1600" b="1" dirty="0">
              <a:solidFill>
                <a:srgbClr val="FF0000"/>
              </a:solidFill>
            </a:endParaRPr>
          </a:p>
        </p:txBody>
      </p:sp>
      <p:sp>
        <p:nvSpPr>
          <p:cNvPr id="81" name="正方形/長方形 80"/>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68" name="正方形/長方形 67"/>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en-US" altLang="ja-JP" sz="2133" b="1" dirty="0" smtClean="0">
                <a:latin typeface="+mj-ea"/>
              </a:rPr>
              <a:t>Put restrictions on the columns to prevent </a:t>
            </a:r>
            <a:br>
              <a:rPr lang="en-US" altLang="ja-JP" sz="2133" b="1" dirty="0" smtClean="0">
                <a:latin typeface="+mj-ea"/>
              </a:rPr>
            </a:br>
            <a:r>
              <a:rPr lang="en-US" altLang="ja-JP" sz="2133" b="1" dirty="0" smtClean="0">
                <a:latin typeface="+mj-ea"/>
              </a:rPr>
              <a:t>	   input errors in the design values.</a:t>
            </a:r>
            <a:endParaRPr lang="en-US" altLang="ja-JP" sz="2133" b="1" dirty="0">
              <a:latin typeface="+mj-ea"/>
            </a:endParaRPr>
          </a:p>
        </p:txBody>
      </p:sp>
      <p:sp>
        <p:nvSpPr>
          <p:cNvPr id="69" name="角丸四角形 68"/>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80" name="下矢印 79"/>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
        <p:nvSpPr>
          <p:cNvPr id="11" name="正方形/長方形 10"/>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smtClean="0">
                <a:latin typeface="+mj-ea"/>
                <a:ea typeface="+mj-ea"/>
              </a:rPr>
              <a:t>Task explanation.</a:t>
            </a:r>
            <a:endParaRPr lang="ja-JP" altLang="en-US" sz="2400" b="1" dirty="0">
              <a:latin typeface="+mj-ea"/>
              <a:ea typeface="+mj-ea"/>
            </a:endParaRPr>
          </a:p>
        </p:txBody>
      </p:sp>
      <p:sp>
        <p:nvSpPr>
          <p:cNvPr id="70" name="下矢印 69"/>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1" name="下矢印 70"/>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2" name="下矢印 71"/>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3" name="下矢印 72"/>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6" name="角丸四角形 75"/>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78" name="角丸四角形 77"/>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79" name="角丸四角形 78"/>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Design info’s management forms</a:t>
            </a:r>
            <a:endParaRPr lang="ja-JP" altLang="en-US" sz="1500" b="1" spc="-150" dirty="0"/>
          </a:p>
        </p:txBody>
      </p:sp>
      <p:sp>
        <p:nvSpPr>
          <p:cNvPr id="82" name="角丸四角形 81"/>
          <p:cNvSpPr/>
          <p:nvPr/>
        </p:nvSpPr>
        <p:spPr bwMode="auto">
          <a:xfrm>
            <a:off x="431373" y="33408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a:t>Construct Exastro IT Automation (CMDB)</a:t>
            </a:r>
            <a:endParaRPr lang="ja-JP" altLang="en-US" sz="1400" b="1" dirty="0"/>
          </a:p>
        </p:txBody>
      </p:sp>
      <p:sp>
        <p:nvSpPr>
          <p:cNvPr id="83" name="角丸四角形 82"/>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 Design Info</a:t>
            </a:r>
            <a:endParaRPr lang="ja-JP" altLang="en-US" sz="1600" b="1" dirty="0"/>
          </a:p>
        </p:txBody>
      </p:sp>
    </p:spTree>
    <p:extLst>
      <p:ext uri="{BB962C8B-B14F-4D97-AF65-F5344CB8AC3E}">
        <p14:creationId xmlns:p14="http://schemas.microsoft.com/office/powerpoint/2010/main" val="14618728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a:latin typeface="+mj-ea"/>
              </a:rPr>
              <a:t>　　　</a:t>
            </a:r>
            <a:r>
              <a:rPr lang="ja-JP" altLang="en-US" b="1" dirty="0" smtClean="0">
                <a:latin typeface="+mj-ea"/>
              </a:rPr>
              <a:t> ① </a:t>
            </a:r>
            <a:r>
              <a:rPr lang="en-US" altLang="ja-JP" b="1" dirty="0">
                <a:latin typeface="+mj-ea"/>
              </a:rPr>
              <a:t>Put restrictions on the columns to prevent input errors in the </a:t>
            </a:r>
            <a:r>
              <a:rPr lang="en-US" altLang="ja-JP" b="1" dirty="0" smtClean="0">
                <a:latin typeface="+mj-ea"/>
              </a:rPr>
              <a:t>	  design values</a:t>
            </a:r>
            <a:endParaRPr lang="en-US" altLang="ja-JP" b="1" dirty="0">
              <a:latin typeface="+mj-ea"/>
            </a:endParaRPr>
          </a:p>
        </p:txBody>
      </p:sp>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Keeping the CMDB clean is impossible there are spelling/input errors when registering design values.</a:t>
            </a:r>
            <a:endParaRPr lang="en-US" altLang="ja-JP" sz="1867" b="1" dirty="0">
              <a:latin typeface="+mj-ea"/>
              <a:ea typeface="+mj-ea"/>
            </a:endParaRPr>
          </a:p>
          <a:p>
            <a:endParaRPr lang="en-US" altLang="ja-JP" sz="1067" b="1" dirty="0" smtClean="0">
              <a:latin typeface="+mj-ea"/>
              <a:ea typeface="+mj-ea"/>
            </a:endParaRPr>
          </a:p>
          <a:p>
            <a:r>
              <a:rPr lang="en-US" altLang="ja-JP" sz="1867" b="1" dirty="0" smtClean="0">
                <a:latin typeface="+mj-ea"/>
                <a:ea typeface="+mj-ea"/>
              </a:rPr>
              <a:t>By setting restrictions to the table columns in Exastro IT Automation, it becomes easier if there any spelling/input errors when inputting new design values. As a result, the CMDB can be kept clean.</a:t>
            </a:r>
          </a:p>
          <a:p>
            <a:endParaRPr lang="en-US" altLang="ja-JP" sz="1867" b="1" dirty="0">
              <a:latin typeface="+mj-ea"/>
              <a:ea typeface="+mj-ea"/>
            </a:endParaRPr>
          </a:p>
          <a:p>
            <a:endParaRPr lang="en-US" altLang="ja-JP" sz="1867" b="1" dirty="0">
              <a:latin typeface="+mj-ea"/>
              <a:ea typeface="+mj-ea"/>
            </a:endParaRPr>
          </a:p>
        </p:txBody>
      </p:sp>
      <p:graphicFrame>
        <p:nvGraphicFramePr>
          <p:cNvPr id="15" name="表 14"/>
          <p:cNvGraphicFramePr>
            <a:graphicFrameLocks noGrp="1"/>
          </p:cNvGraphicFramePr>
          <p:nvPr>
            <p:extLst>
              <p:ext uri="{D42A27DB-BD31-4B8C-83A1-F6EECF244321}">
                <p14:modId xmlns:p14="http://schemas.microsoft.com/office/powerpoint/2010/main" val="1364570124"/>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42" name="角丸四角形 4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4" name="表 3"/>
          <p:cNvGraphicFramePr>
            <a:graphicFrameLocks noGrp="1"/>
          </p:cNvGraphicFramePr>
          <p:nvPr>
            <p:extLst>
              <p:ext uri="{D42A27DB-BD31-4B8C-83A1-F6EECF244321}">
                <p14:modId xmlns:p14="http://schemas.microsoft.com/office/powerpoint/2010/main" val="844823357"/>
              </p:ext>
            </p:extLst>
          </p:nvPr>
        </p:nvGraphicFramePr>
        <p:xfrm>
          <a:off x="3804154" y="4223739"/>
          <a:ext cx="7758482"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36915038"/>
                    </a:ext>
                  </a:extLst>
                </a:gridCol>
                <a:gridCol w="2032000">
                  <a:extLst>
                    <a:ext uri="{9D8B030D-6E8A-4147-A177-3AD203B41FA5}">
                      <a16:colId xmlns:a16="http://schemas.microsoft.com/office/drawing/2014/main" val="3189928082"/>
                    </a:ext>
                  </a:extLst>
                </a:gridCol>
                <a:gridCol w="2708667">
                  <a:extLst>
                    <a:ext uri="{9D8B030D-6E8A-4147-A177-3AD203B41FA5}">
                      <a16:colId xmlns:a16="http://schemas.microsoft.com/office/drawing/2014/main" val="3322815589"/>
                    </a:ext>
                  </a:extLst>
                </a:gridCol>
                <a:gridCol w="985815">
                  <a:extLst>
                    <a:ext uri="{9D8B030D-6E8A-4147-A177-3AD203B41FA5}">
                      <a16:colId xmlns:a16="http://schemas.microsoft.com/office/drawing/2014/main" val="3423204116"/>
                    </a:ext>
                  </a:extLst>
                </a:gridCol>
              </a:tblGrid>
              <a:tr h="365760">
                <a:tc>
                  <a:txBody>
                    <a:bodyPr/>
                    <a:lstStyle/>
                    <a:p>
                      <a:r>
                        <a:rPr kumimoji="1" lang="en-US" altLang="ja-JP" sz="1600" dirty="0" smtClean="0"/>
                        <a:t>Host</a:t>
                      </a:r>
                      <a:r>
                        <a:rPr kumimoji="1" lang="en-US" altLang="ja-JP" sz="1600" baseline="0" dirty="0" smtClean="0"/>
                        <a:t> name</a:t>
                      </a:r>
                      <a:endParaRPr kumimoji="1" lang="ja-JP" altLang="en-US" sz="1600" dirty="0"/>
                    </a:p>
                  </a:txBody>
                  <a:tcPr marL="121920" marR="121920" marT="60960" marB="60960"/>
                </a:tc>
                <a:tc>
                  <a:txBody>
                    <a:bodyPr/>
                    <a:lstStyle/>
                    <a:p>
                      <a:r>
                        <a:rPr kumimoji="1" lang="en-US" altLang="ja-JP" sz="1600" dirty="0" smtClean="0"/>
                        <a:t>IP</a:t>
                      </a:r>
                      <a:r>
                        <a:rPr kumimoji="1" lang="ja-JP" altLang="en-US" sz="1600" baseline="0" dirty="0" smtClean="0"/>
                        <a:t> </a:t>
                      </a:r>
                      <a:r>
                        <a:rPr kumimoji="1" lang="en-US" altLang="ja-JP" sz="1600" baseline="0" dirty="0" smtClean="0"/>
                        <a:t>address</a:t>
                      </a:r>
                      <a:endParaRPr kumimoji="1" lang="ja-JP" altLang="en-US" sz="1600" dirty="0"/>
                    </a:p>
                  </a:txBody>
                  <a:tcPr marL="121920" marR="121920" marT="60960" marB="60960"/>
                </a:tc>
                <a:tc>
                  <a:txBody>
                    <a:bodyPr/>
                    <a:lstStyle/>
                    <a:p>
                      <a:r>
                        <a:rPr kumimoji="1" lang="en-US" altLang="ja-JP" sz="1600" dirty="0" smtClean="0"/>
                        <a:t>OS</a:t>
                      </a:r>
                      <a:r>
                        <a:rPr kumimoji="1" lang="ja-JP" altLang="en-US" sz="1600" baseline="0" dirty="0" smtClean="0"/>
                        <a:t> </a:t>
                      </a:r>
                      <a:r>
                        <a:rPr kumimoji="1" lang="en-US" altLang="ja-JP" sz="1600" baseline="0" dirty="0" smtClean="0"/>
                        <a:t>type</a:t>
                      </a:r>
                      <a:endParaRPr kumimoji="1" lang="ja-JP" altLang="en-US" sz="1600" dirty="0"/>
                    </a:p>
                  </a:txBody>
                  <a:tcPr marL="121920" marR="121920" marT="60960" marB="60960"/>
                </a:tc>
                <a:tc>
                  <a:txBody>
                    <a:bodyPr/>
                    <a:lstStyle/>
                    <a:p>
                      <a:r>
                        <a:rPr kumimoji="1" lang="ja-JP" altLang="en-US" sz="1600" dirty="0" smtClean="0"/>
                        <a:t>・・・</a:t>
                      </a:r>
                      <a:endParaRPr kumimoji="1" lang="ja-JP" altLang="en-US" sz="1600" dirty="0"/>
                    </a:p>
                  </a:txBody>
                  <a:tcPr marL="121920" marR="121920" marT="60960" marB="60960"/>
                </a:tc>
                <a:extLst>
                  <a:ext uri="{0D108BD9-81ED-4DB2-BD59-A6C34878D82A}">
                    <a16:rowId xmlns:a16="http://schemas.microsoft.com/office/drawing/2014/main" val="1326309359"/>
                  </a:ext>
                </a:extLst>
              </a:tr>
              <a:tr h="365760">
                <a:tc>
                  <a:txBody>
                    <a:bodyPr/>
                    <a:lstStyle/>
                    <a:p>
                      <a:r>
                        <a:rPr kumimoji="1" lang="en-US" altLang="ja-JP" sz="1600" dirty="0" smtClean="0"/>
                        <a:t>web-server</a:t>
                      </a:r>
                      <a:endParaRPr kumimoji="1" lang="ja-JP" altLang="en-US" sz="1600" dirty="0"/>
                    </a:p>
                  </a:txBody>
                  <a:tcPr marL="121920" marR="121920" marT="60960" marB="60960"/>
                </a:tc>
                <a:tc>
                  <a:txBody>
                    <a:bodyPr/>
                    <a:lstStyle/>
                    <a:p>
                      <a:r>
                        <a:rPr kumimoji="1" lang="en-US" altLang="ja-JP" sz="1600" dirty="0" smtClean="0"/>
                        <a:t>10.0.10.100</a:t>
                      </a:r>
                      <a:endParaRPr kumimoji="1" lang="ja-JP" altLang="en-US" sz="1600" dirty="0"/>
                    </a:p>
                  </a:txBody>
                  <a:tcPr marL="121920" marR="121920" marT="60960" marB="60960"/>
                </a:tc>
                <a:tc>
                  <a:txBody>
                    <a:bodyPr/>
                    <a:lstStyle/>
                    <a:p>
                      <a:r>
                        <a:rPr kumimoji="1" lang="en-US" altLang="ja-JP" sz="1600" dirty="0" smtClean="0"/>
                        <a:t>Windows Server</a:t>
                      </a:r>
                      <a:r>
                        <a:rPr kumimoji="1" lang="en-US" altLang="ja-JP" sz="1600" baseline="0" dirty="0" smtClean="0"/>
                        <a:t> 2019</a:t>
                      </a:r>
                      <a:endParaRPr kumimoji="1" lang="ja-JP" altLang="en-US" sz="1600" dirty="0"/>
                    </a:p>
                  </a:txBody>
                  <a:tcPr marL="121920" marR="121920" marT="60960" marB="60960"/>
                </a:tc>
                <a:tc>
                  <a:txBody>
                    <a:bodyPr/>
                    <a:lstStyle/>
                    <a:p>
                      <a:r>
                        <a:rPr kumimoji="1" lang="ja-JP" altLang="en-US" sz="1600" dirty="0" smtClean="0"/>
                        <a:t>・・・</a:t>
                      </a:r>
                      <a:endParaRPr kumimoji="1" lang="ja-JP" altLang="en-US" sz="1600" dirty="0"/>
                    </a:p>
                  </a:txBody>
                  <a:tcPr marL="121920" marR="121920" marT="60960" marB="60960"/>
                </a:tc>
                <a:extLst>
                  <a:ext uri="{0D108BD9-81ED-4DB2-BD59-A6C34878D82A}">
                    <a16:rowId xmlns:a16="http://schemas.microsoft.com/office/drawing/2014/main" val="2352036865"/>
                  </a:ext>
                </a:extLst>
              </a:tr>
              <a:tr h="365760">
                <a:tc>
                  <a:txBody>
                    <a:bodyPr/>
                    <a:lstStyle/>
                    <a:p>
                      <a:r>
                        <a:rPr kumimoji="1" lang="en-US" altLang="ja-JP" sz="1600" dirty="0" smtClean="0"/>
                        <a:t>log-server</a:t>
                      </a:r>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solidFill>
                            <a:srgbClr val="FF0000"/>
                          </a:solidFill>
                        </a:rPr>
                        <a:t>log-server</a:t>
                      </a:r>
                      <a:endParaRPr kumimoji="1" lang="ja-JP" altLang="en-US" sz="1600" b="1" dirty="0" smtClean="0">
                        <a:solidFill>
                          <a:srgbClr val="FF0000"/>
                        </a:solidFill>
                      </a:endParaRPr>
                    </a:p>
                  </a:txBody>
                  <a:tcPr marL="121920" marR="121920" marT="60960" marB="60960"/>
                </a:tc>
                <a:tc>
                  <a:txBody>
                    <a:bodyPr/>
                    <a:lstStyle/>
                    <a:p>
                      <a:endParaRPr kumimoji="1" lang="ja-JP" altLang="en-US" sz="1600" dirty="0"/>
                    </a:p>
                  </a:txBody>
                  <a:tcPr marL="121920" marR="121920" marT="60960" marB="60960"/>
                </a:tc>
                <a:tc>
                  <a:txBody>
                    <a:bodyPr/>
                    <a:lstStyle/>
                    <a:p>
                      <a:r>
                        <a:rPr kumimoji="1" lang="ja-JP" altLang="en-US" sz="1600" dirty="0" smtClean="0"/>
                        <a:t>・・・</a:t>
                      </a:r>
                      <a:endParaRPr kumimoji="1" lang="ja-JP" altLang="en-US" sz="1600" dirty="0"/>
                    </a:p>
                  </a:txBody>
                  <a:tcPr marL="121920" marR="121920" marT="60960" marB="60960"/>
                </a:tc>
                <a:extLst>
                  <a:ext uri="{0D108BD9-81ED-4DB2-BD59-A6C34878D82A}">
                    <a16:rowId xmlns:a16="http://schemas.microsoft.com/office/drawing/2014/main" val="2907782906"/>
                  </a:ext>
                </a:extLst>
              </a:tr>
              <a:tr h="365760">
                <a:tc>
                  <a:txBody>
                    <a:bodyPr/>
                    <a:lstStyle/>
                    <a:p>
                      <a:r>
                        <a:rPr kumimoji="1" lang="en-US" altLang="ja-JP" sz="1600" b="1" i="0" dirty="0" smtClean="0">
                          <a:solidFill>
                            <a:srgbClr val="FF0000"/>
                          </a:solidFill>
                        </a:rPr>
                        <a:t>DB_server</a:t>
                      </a:r>
                      <a:endParaRPr kumimoji="1" lang="ja-JP" altLang="en-US" sz="1600" b="1" i="0" dirty="0">
                        <a:solidFill>
                          <a:srgbClr val="FF0000"/>
                        </a:solidFill>
                      </a:endParaRPr>
                    </a:p>
                  </a:txBody>
                  <a:tcPr marL="121920" marR="121920" marT="60960" marB="60960"/>
                </a:tc>
                <a:tc>
                  <a:txBody>
                    <a:bodyPr/>
                    <a:lstStyle/>
                    <a:p>
                      <a:r>
                        <a:rPr kumimoji="1" lang="en-US" altLang="ja-JP" sz="1600" dirty="0" smtClean="0"/>
                        <a:t>10.0.10.300</a:t>
                      </a:r>
                      <a:endParaRPr kumimoji="1" lang="ja-JP" altLang="en-US" sz="1600" dirty="0"/>
                    </a:p>
                  </a:txBody>
                  <a:tcPr marL="121920" marR="121920" marT="60960" marB="60960"/>
                </a:tc>
                <a:tc>
                  <a:txBody>
                    <a:bodyPr/>
                    <a:lstStyle/>
                    <a:p>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121920" marR="121920" marT="60960" marB="60960"/>
                </a:tc>
                <a:extLst>
                  <a:ext uri="{0D108BD9-81ED-4DB2-BD59-A6C34878D82A}">
                    <a16:rowId xmlns:a16="http://schemas.microsoft.com/office/drawing/2014/main" val="1226337179"/>
                  </a:ext>
                </a:extLst>
              </a:tr>
              <a:tr h="365760">
                <a:tc>
                  <a:txBody>
                    <a:bodyPr/>
                    <a:lstStyle/>
                    <a:p>
                      <a:r>
                        <a:rPr kumimoji="1" lang="ja-JP" altLang="en-US" sz="1600" dirty="0" smtClean="0"/>
                        <a:t>・・・・・</a:t>
                      </a:r>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121920" marR="121920" marT="60960" marB="60960"/>
                </a:tc>
                <a:tc>
                  <a:txBody>
                    <a:bodyPr/>
                    <a:lstStyle/>
                    <a:p>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121920" marR="121920" marT="60960" marB="60960"/>
                </a:tc>
                <a:extLst>
                  <a:ext uri="{0D108BD9-81ED-4DB2-BD59-A6C34878D82A}">
                    <a16:rowId xmlns:a16="http://schemas.microsoft.com/office/drawing/2014/main" val="2987775185"/>
                  </a:ext>
                </a:extLst>
              </a:tr>
            </a:tbl>
          </a:graphicData>
        </a:graphic>
      </p:graphicFrame>
      <p:graphicFrame>
        <p:nvGraphicFramePr>
          <p:cNvPr id="7" name="表 6"/>
          <p:cNvGraphicFramePr>
            <a:graphicFrameLocks noGrp="1"/>
          </p:cNvGraphicFramePr>
          <p:nvPr>
            <p:extLst/>
          </p:nvPr>
        </p:nvGraphicFramePr>
        <p:xfrm>
          <a:off x="7876685" y="4956444"/>
          <a:ext cx="2710035" cy="1463040"/>
        </p:xfrm>
        <a:graphic>
          <a:graphicData uri="http://schemas.openxmlformats.org/drawingml/2006/table">
            <a:tbl>
              <a:tblPr>
                <a:tableStyleId>{5C22544A-7EE6-4342-B048-85BDC9FD1C3A}</a:tableStyleId>
              </a:tblPr>
              <a:tblGrid>
                <a:gridCol w="2710035">
                  <a:extLst>
                    <a:ext uri="{9D8B030D-6E8A-4147-A177-3AD203B41FA5}">
                      <a16:colId xmlns:a16="http://schemas.microsoft.com/office/drawing/2014/main" val="1484521332"/>
                    </a:ext>
                  </a:extLst>
                </a:gridCol>
              </a:tblGrid>
              <a:tr h="365760">
                <a:tc>
                  <a:txBody>
                    <a:bodyPr/>
                    <a:lstStyle/>
                    <a:p>
                      <a:r>
                        <a:rPr kumimoji="1" lang="en-US" altLang="ja-JP" sz="1600" dirty="0" smtClean="0"/>
                        <a:t>RHEL 8</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94948"/>
                  </a:ext>
                </a:extLst>
              </a:tr>
              <a:tr h="365760">
                <a:tc>
                  <a:txBody>
                    <a:bodyPr/>
                    <a:lstStyle/>
                    <a:p>
                      <a:r>
                        <a:rPr kumimoji="1" lang="en-US" altLang="ja-JP" sz="1600" b="0" i="0" u="none" strike="noStrike" kern="1200" cap="none" spc="0" normalizeH="0" baseline="0" noProof="0" dirty="0" smtClean="0">
                          <a:ln>
                            <a:noFill/>
                          </a:ln>
                          <a:solidFill>
                            <a:srgbClr val="000000"/>
                          </a:solidFill>
                          <a:effectLst/>
                          <a:uLnTx/>
                          <a:uFillTx/>
                          <a:latin typeface="メイリオ"/>
                          <a:ea typeface="メイリオ"/>
                          <a:cs typeface="+mn-cs"/>
                        </a:rPr>
                        <a:t>Windows Server 2019 </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37073596"/>
                  </a:ext>
                </a:extLst>
              </a:tr>
              <a:tr h="365760">
                <a:tc>
                  <a:txBody>
                    <a:bodyPr/>
                    <a:lstStyle/>
                    <a:p>
                      <a:r>
                        <a:rPr kumimoji="1" lang="en-US" altLang="ja-JP" sz="1600" b="0" i="0" u="none" strike="noStrike" kern="1200" cap="none" spc="0" normalizeH="0" baseline="0" noProof="0" dirty="0" smtClean="0">
                          <a:ln>
                            <a:noFill/>
                          </a:ln>
                          <a:solidFill>
                            <a:srgbClr val="000000"/>
                          </a:solidFill>
                          <a:effectLst/>
                          <a:uLnTx/>
                          <a:uFillTx/>
                          <a:latin typeface="メイリオ"/>
                          <a:ea typeface="メイリオ"/>
                          <a:cs typeface="+mn-cs"/>
                        </a:rPr>
                        <a:t>Windows Server 2016</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84228885"/>
                  </a:ext>
                </a:extLst>
              </a:tr>
              <a:tr h="365760">
                <a:tc>
                  <a:txBody>
                    <a:bodyPr/>
                    <a:lstStyle/>
                    <a:p>
                      <a:r>
                        <a:rPr kumimoji="1" lang="en-US" altLang="ja-JP" sz="1600" dirty="0" smtClean="0"/>
                        <a:t>RHEL 8</a:t>
                      </a:r>
                      <a:endParaRPr kumimoji="1" lang="ja-JP" altLang="en-US" sz="1600" dirty="0"/>
                    </a:p>
                  </a:txBody>
                  <a:tcPr marL="121920" marR="121920" marT="60960" marB="6096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4128480"/>
                  </a:ext>
                </a:extLst>
              </a:tr>
            </a:tbl>
          </a:graphicData>
        </a:graphic>
      </p:graphicFrame>
      <p:sp>
        <p:nvSpPr>
          <p:cNvPr id="8" name="正方形/長方形 7"/>
          <p:cNvSpPr/>
          <p:nvPr/>
        </p:nvSpPr>
        <p:spPr bwMode="auto">
          <a:xfrm>
            <a:off x="10224152" y="5013781"/>
            <a:ext cx="293273" cy="248715"/>
          </a:xfrm>
          <a:prstGeom prst="rect">
            <a:avLst/>
          </a:prstGeom>
          <a:noFill/>
          <a:ln w="12700"/>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latin typeface="+mj-ea"/>
                <a:ea typeface="+mj-ea"/>
              </a:rPr>
              <a:t>▼</a:t>
            </a:r>
          </a:p>
        </p:txBody>
      </p:sp>
      <p:sp>
        <p:nvSpPr>
          <p:cNvPr id="26" name="正方形/長方形 25"/>
          <p:cNvSpPr/>
          <p:nvPr/>
        </p:nvSpPr>
        <p:spPr bwMode="auto">
          <a:xfrm>
            <a:off x="10224152" y="4640709"/>
            <a:ext cx="293273" cy="248715"/>
          </a:xfrm>
          <a:prstGeom prst="rect">
            <a:avLst/>
          </a:prstGeom>
          <a:noFill/>
          <a:ln w="12700"/>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ja-JP" altLang="en-US" sz="1600" b="1" dirty="0">
                <a:latin typeface="+mj-ea"/>
                <a:ea typeface="+mj-ea"/>
              </a:rPr>
              <a:t>▼</a:t>
            </a:r>
          </a:p>
        </p:txBody>
      </p:sp>
      <p:sp>
        <p:nvSpPr>
          <p:cNvPr id="10" name="角丸四角形吹き出し 9"/>
          <p:cNvSpPr/>
          <p:nvPr/>
        </p:nvSpPr>
        <p:spPr bwMode="auto">
          <a:xfrm>
            <a:off x="4873625" y="5616727"/>
            <a:ext cx="1142883" cy="373907"/>
          </a:xfrm>
          <a:prstGeom prst="wedgeRoundRectCallout">
            <a:avLst>
              <a:gd name="adj1" fmla="val -89467"/>
              <a:gd name="adj2" fmla="val -47141"/>
              <a:gd name="adj3" fmla="val 16667"/>
            </a:avLst>
          </a:prstGeom>
          <a:ln w="9525">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smtClean="0">
                <a:solidFill>
                  <a:srgbClr val="FF0000"/>
                </a:solidFill>
                <a:latin typeface="+mj-ea"/>
                <a:ea typeface="+mj-ea"/>
              </a:rPr>
              <a:t>Error</a:t>
            </a:r>
            <a:endParaRPr lang="ja-JP" altLang="en-US" sz="1600" b="1" dirty="0">
              <a:solidFill>
                <a:srgbClr val="FF0000"/>
              </a:solidFill>
              <a:latin typeface="+mj-ea"/>
              <a:ea typeface="+mj-ea"/>
            </a:endParaRPr>
          </a:p>
        </p:txBody>
      </p:sp>
      <p:sp>
        <p:nvSpPr>
          <p:cNvPr id="30" name="角丸四角形吹き出し 29"/>
          <p:cNvSpPr/>
          <p:nvPr/>
        </p:nvSpPr>
        <p:spPr bwMode="auto">
          <a:xfrm>
            <a:off x="6642361" y="5262496"/>
            <a:ext cx="1142883" cy="373907"/>
          </a:xfrm>
          <a:prstGeom prst="wedgeRoundRectCallout">
            <a:avLst>
              <a:gd name="adj1" fmla="val -69465"/>
              <a:gd name="adj2" fmla="val -47141"/>
              <a:gd name="adj3" fmla="val 16667"/>
            </a:avLst>
          </a:prstGeom>
          <a:ln w="9525">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smtClean="0">
                <a:solidFill>
                  <a:srgbClr val="FF0000"/>
                </a:solidFill>
                <a:latin typeface="+mj-ea"/>
                <a:ea typeface="+mj-ea"/>
              </a:rPr>
              <a:t>Error</a:t>
            </a:r>
            <a:endParaRPr lang="ja-JP" altLang="en-US" sz="1600" b="1" dirty="0">
              <a:solidFill>
                <a:srgbClr val="FF0000"/>
              </a:solidFill>
              <a:latin typeface="+mj-ea"/>
              <a:ea typeface="+mj-ea"/>
            </a:endParaRPr>
          </a:p>
        </p:txBody>
      </p:sp>
      <p:sp>
        <p:nvSpPr>
          <p:cNvPr id="3" name="四角形吹き出し 2"/>
          <p:cNvSpPr/>
          <p:nvPr/>
        </p:nvSpPr>
        <p:spPr bwMode="auto">
          <a:xfrm>
            <a:off x="4099228" y="3561210"/>
            <a:ext cx="1429737" cy="577294"/>
          </a:xfrm>
          <a:prstGeom prst="wedgeRectCallout">
            <a:avLst/>
          </a:prstGeom>
          <a:ln w="9525">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chemeClr val="accent6">
                    <a:lumMod val="75000"/>
                    <a:lumOff val="25000"/>
                  </a:schemeClr>
                </a:solidFill>
                <a:latin typeface="+mj-ea"/>
              </a:rPr>
              <a:t>Letters, Hyphens , Periods</a:t>
            </a:r>
            <a:endParaRPr lang="en-US" altLang="ja-JP" sz="1200" b="1" dirty="0">
              <a:solidFill>
                <a:schemeClr val="accent6">
                  <a:lumMod val="75000"/>
                  <a:lumOff val="25000"/>
                </a:schemeClr>
              </a:solidFill>
              <a:latin typeface="+mj-ea"/>
            </a:endParaRPr>
          </a:p>
        </p:txBody>
      </p:sp>
      <p:sp>
        <p:nvSpPr>
          <p:cNvPr id="5" name="正方形/長方形 4"/>
          <p:cNvSpPr/>
          <p:nvPr/>
        </p:nvSpPr>
        <p:spPr bwMode="auto">
          <a:xfrm>
            <a:off x="4493381" y="3332249"/>
            <a:ext cx="1178332" cy="252440"/>
          </a:xfrm>
          <a:prstGeom prst="rect">
            <a:avLst/>
          </a:prstGeom>
          <a:solidFill>
            <a:schemeClr val="accent6">
              <a:lumMod val="75000"/>
              <a:lumOff val="25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67" b="1" dirty="0" smtClean="0">
                <a:solidFill>
                  <a:schemeClr val="bg1"/>
                </a:solidFill>
                <a:latin typeface="+mj-ea"/>
                <a:ea typeface="+mj-ea"/>
              </a:rPr>
              <a:t>Restriction</a:t>
            </a:r>
            <a:endParaRPr lang="ja-JP" altLang="en-US" sz="1467" b="1" dirty="0">
              <a:solidFill>
                <a:schemeClr val="bg1"/>
              </a:solidFill>
              <a:latin typeface="+mj-ea"/>
              <a:ea typeface="+mj-ea"/>
            </a:endParaRPr>
          </a:p>
        </p:txBody>
      </p:sp>
      <p:sp>
        <p:nvSpPr>
          <p:cNvPr id="28" name="四角形吹き出し 27"/>
          <p:cNvSpPr/>
          <p:nvPr/>
        </p:nvSpPr>
        <p:spPr bwMode="auto">
          <a:xfrm>
            <a:off x="6080100" y="3340876"/>
            <a:ext cx="1705143" cy="797627"/>
          </a:xfrm>
          <a:prstGeom prst="wedgeRectCallout">
            <a:avLst/>
          </a:prstGeom>
          <a:ln w="9525">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err="1" smtClean="0">
                <a:solidFill>
                  <a:schemeClr val="accent6">
                    <a:lumMod val="75000"/>
                    <a:lumOff val="25000"/>
                  </a:schemeClr>
                </a:solidFill>
                <a:latin typeface="+mj-ea"/>
              </a:rPr>
              <a:t>n.n.n.n</a:t>
            </a:r>
            <a:r>
              <a:rPr lang="ja-JP" altLang="en-US" sz="1600" b="1" dirty="0">
                <a:solidFill>
                  <a:schemeClr val="accent6">
                    <a:lumMod val="75000"/>
                    <a:lumOff val="25000"/>
                  </a:schemeClr>
                </a:solidFill>
                <a:latin typeface="+mj-ea"/>
              </a:rPr>
              <a:t> </a:t>
            </a:r>
            <a:r>
              <a:rPr lang="en-US" altLang="ja-JP" sz="1600" b="1" dirty="0" smtClean="0">
                <a:solidFill>
                  <a:schemeClr val="accent6">
                    <a:lumMod val="75000"/>
                    <a:lumOff val="25000"/>
                  </a:schemeClr>
                </a:solidFill>
                <a:latin typeface="+mj-ea"/>
              </a:rPr>
              <a:t>format</a:t>
            </a:r>
            <a:endParaRPr lang="en-US" altLang="ja-JP" sz="1600" b="1" dirty="0">
              <a:solidFill>
                <a:schemeClr val="accent6">
                  <a:lumMod val="75000"/>
                  <a:lumOff val="25000"/>
                </a:schemeClr>
              </a:solidFill>
              <a:latin typeface="+mj-ea"/>
            </a:endParaRPr>
          </a:p>
          <a:p>
            <a:pPr algn="ctr"/>
            <a:r>
              <a:rPr lang="en-US" altLang="ja-JP" sz="1600" b="1" dirty="0">
                <a:solidFill>
                  <a:schemeClr val="accent6">
                    <a:lumMod val="75000"/>
                    <a:lumOff val="25000"/>
                  </a:schemeClr>
                </a:solidFill>
                <a:latin typeface="+mj-ea"/>
              </a:rPr>
              <a:t>(</a:t>
            </a:r>
            <a:r>
              <a:rPr lang="en-US" altLang="ja-JP" sz="1600" b="1" dirty="0" smtClean="0">
                <a:solidFill>
                  <a:schemeClr val="accent6">
                    <a:lumMod val="75000"/>
                    <a:lumOff val="25000"/>
                  </a:schemeClr>
                </a:solidFill>
                <a:latin typeface="+mj-ea"/>
              </a:rPr>
              <a:t>n= number)</a:t>
            </a:r>
            <a:endParaRPr lang="en-US" altLang="ja-JP" sz="1600" b="1" dirty="0">
              <a:solidFill>
                <a:schemeClr val="accent6">
                  <a:lumMod val="75000"/>
                  <a:lumOff val="25000"/>
                </a:schemeClr>
              </a:solidFill>
              <a:latin typeface="+mj-ea"/>
            </a:endParaRPr>
          </a:p>
        </p:txBody>
      </p:sp>
      <p:sp>
        <p:nvSpPr>
          <p:cNvPr id="31" name="四角形吹き出し 30"/>
          <p:cNvSpPr/>
          <p:nvPr/>
        </p:nvSpPr>
        <p:spPr bwMode="auto">
          <a:xfrm>
            <a:off x="8427061" y="3293929"/>
            <a:ext cx="1570379" cy="816864"/>
          </a:xfrm>
          <a:prstGeom prst="wedgeRectCallout">
            <a:avLst/>
          </a:prstGeom>
          <a:ln w="9525">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smtClean="0">
                <a:solidFill>
                  <a:schemeClr val="accent6">
                    <a:lumMod val="75000"/>
                    <a:lumOff val="25000"/>
                  </a:schemeClr>
                </a:solidFill>
                <a:latin typeface="+mj-ea"/>
              </a:rPr>
              <a:t>Pulldown</a:t>
            </a:r>
            <a:br>
              <a:rPr lang="en-US" altLang="ja-JP" sz="1600" b="1" dirty="0" smtClean="0">
                <a:solidFill>
                  <a:schemeClr val="accent6">
                    <a:lumMod val="75000"/>
                    <a:lumOff val="25000"/>
                  </a:schemeClr>
                </a:solidFill>
                <a:latin typeface="+mj-ea"/>
              </a:rPr>
            </a:br>
            <a:r>
              <a:rPr lang="en-US" altLang="ja-JP" sz="1600" b="1" dirty="0" smtClean="0">
                <a:solidFill>
                  <a:schemeClr val="accent6">
                    <a:lumMod val="75000"/>
                    <a:lumOff val="25000"/>
                  </a:schemeClr>
                </a:solidFill>
                <a:latin typeface="+mj-ea"/>
              </a:rPr>
              <a:t>selection</a:t>
            </a:r>
            <a:endParaRPr lang="en-US" altLang="ja-JP" sz="1600" b="1" dirty="0">
              <a:solidFill>
                <a:schemeClr val="accent6">
                  <a:lumMod val="75000"/>
                  <a:lumOff val="25000"/>
                </a:schemeClr>
              </a:solidFill>
              <a:latin typeface="+mj-ea"/>
            </a:endParaRPr>
          </a:p>
        </p:txBody>
      </p:sp>
      <p:sp>
        <p:nvSpPr>
          <p:cNvPr id="33" name="角丸四角形吹き出し 32"/>
          <p:cNvSpPr/>
          <p:nvPr/>
        </p:nvSpPr>
        <p:spPr bwMode="auto">
          <a:xfrm>
            <a:off x="10224152" y="3850666"/>
            <a:ext cx="1607521" cy="917266"/>
          </a:xfrm>
          <a:prstGeom prst="wedgeRoundRectCallout">
            <a:avLst>
              <a:gd name="adj1" fmla="val -68182"/>
              <a:gd name="adj2" fmla="val 103972"/>
              <a:gd name="adj3" fmla="val 16667"/>
            </a:avLst>
          </a:prstGeom>
          <a:ln w="9525">
            <a:solidFill>
              <a:schemeClr val="accent3">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smtClean="0">
                <a:solidFill>
                  <a:schemeClr val="accent3">
                    <a:lumMod val="75000"/>
                    <a:lumOff val="25000"/>
                  </a:schemeClr>
                </a:solidFill>
                <a:latin typeface="+mj-ea"/>
                <a:ea typeface="+mj-ea"/>
              </a:rPr>
              <a:t>Pulldown</a:t>
            </a:r>
            <a:br>
              <a:rPr lang="en-US" altLang="ja-JP" sz="1600" b="1" dirty="0" smtClean="0">
                <a:solidFill>
                  <a:schemeClr val="accent3">
                    <a:lumMod val="75000"/>
                    <a:lumOff val="25000"/>
                  </a:schemeClr>
                </a:solidFill>
                <a:latin typeface="+mj-ea"/>
                <a:ea typeface="+mj-ea"/>
              </a:rPr>
            </a:br>
            <a:r>
              <a:rPr lang="en-US" altLang="ja-JP" sz="1600" b="1" dirty="0" smtClean="0">
                <a:solidFill>
                  <a:schemeClr val="accent3">
                    <a:lumMod val="75000"/>
                    <a:lumOff val="25000"/>
                  </a:schemeClr>
                </a:solidFill>
                <a:latin typeface="+mj-ea"/>
                <a:ea typeface="+mj-ea"/>
              </a:rPr>
              <a:t>=</a:t>
            </a:r>
            <a:br>
              <a:rPr lang="en-US" altLang="ja-JP" sz="1600" b="1" dirty="0" smtClean="0">
                <a:solidFill>
                  <a:schemeClr val="accent3">
                    <a:lumMod val="75000"/>
                    <a:lumOff val="25000"/>
                  </a:schemeClr>
                </a:solidFill>
                <a:latin typeface="+mj-ea"/>
                <a:ea typeface="+mj-ea"/>
              </a:rPr>
            </a:br>
            <a:r>
              <a:rPr lang="en-US" altLang="ja-JP" sz="1600" b="1" dirty="0" smtClean="0">
                <a:solidFill>
                  <a:schemeClr val="accent3">
                    <a:lumMod val="75000"/>
                    <a:lumOff val="25000"/>
                  </a:schemeClr>
                </a:solidFill>
                <a:latin typeface="+mj-ea"/>
                <a:ea typeface="+mj-ea"/>
              </a:rPr>
              <a:t>No errors</a:t>
            </a:r>
            <a:endParaRPr lang="ja-JP" altLang="en-US" sz="1600" b="1" dirty="0">
              <a:solidFill>
                <a:schemeClr val="accent3">
                  <a:lumMod val="75000"/>
                  <a:lumOff val="25000"/>
                </a:schemeClr>
              </a:solidFill>
              <a:latin typeface="+mj-ea"/>
              <a:ea typeface="+mj-ea"/>
            </a:endParaRPr>
          </a:p>
        </p:txBody>
      </p:sp>
      <p:sp>
        <p:nvSpPr>
          <p:cNvPr id="34" name="下矢印 33"/>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5" name="下矢印 34"/>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6" name="下矢印 35"/>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7" name="下矢印 3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9" name="角丸四角形 38"/>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 Design Info</a:t>
            </a:r>
            <a:endParaRPr lang="ja-JP" altLang="en-US" sz="1600" b="1" dirty="0"/>
          </a:p>
        </p:txBody>
      </p:sp>
      <p:sp>
        <p:nvSpPr>
          <p:cNvPr id="41" name="角丸四角形 40"/>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46" name="角丸四角形 45"/>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47" name="正方形/長方形 46"/>
          <p:cNvSpPr/>
          <p:nvPr/>
        </p:nvSpPr>
        <p:spPr bwMode="auto">
          <a:xfrm>
            <a:off x="5992622" y="3223535"/>
            <a:ext cx="1178332" cy="252440"/>
          </a:xfrm>
          <a:prstGeom prst="rect">
            <a:avLst/>
          </a:prstGeom>
          <a:solidFill>
            <a:schemeClr val="accent6">
              <a:lumMod val="75000"/>
              <a:lumOff val="25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67" b="1" dirty="0" smtClean="0">
                <a:solidFill>
                  <a:schemeClr val="bg1"/>
                </a:solidFill>
                <a:latin typeface="+mj-ea"/>
                <a:ea typeface="+mj-ea"/>
              </a:rPr>
              <a:t>Restriction</a:t>
            </a:r>
            <a:endParaRPr lang="ja-JP" altLang="en-US" sz="1467" b="1" dirty="0">
              <a:solidFill>
                <a:schemeClr val="bg1"/>
              </a:solidFill>
              <a:latin typeface="+mj-ea"/>
              <a:ea typeface="+mj-ea"/>
            </a:endParaRPr>
          </a:p>
        </p:txBody>
      </p:sp>
      <p:sp>
        <p:nvSpPr>
          <p:cNvPr id="48" name="正方形/長方形 47"/>
          <p:cNvSpPr/>
          <p:nvPr/>
        </p:nvSpPr>
        <p:spPr bwMode="auto">
          <a:xfrm>
            <a:off x="8200349" y="3188544"/>
            <a:ext cx="1178332" cy="252440"/>
          </a:xfrm>
          <a:prstGeom prst="rect">
            <a:avLst/>
          </a:prstGeom>
          <a:solidFill>
            <a:schemeClr val="accent6">
              <a:lumMod val="75000"/>
              <a:lumOff val="25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67" b="1" dirty="0" smtClean="0">
                <a:solidFill>
                  <a:schemeClr val="bg1"/>
                </a:solidFill>
                <a:latin typeface="+mj-ea"/>
                <a:ea typeface="+mj-ea"/>
              </a:rPr>
              <a:t>Restriction</a:t>
            </a:r>
            <a:endParaRPr lang="ja-JP" altLang="en-US" sz="1467" b="1" dirty="0">
              <a:solidFill>
                <a:schemeClr val="bg1"/>
              </a:solidFill>
              <a:latin typeface="+mj-ea"/>
              <a:ea typeface="+mj-ea"/>
            </a:endParaRPr>
          </a:p>
        </p:txBody>
      </p:sp>
      <p:sp>
        <p:nvSpPr>
          <p:cNvPr id="29" name="角丸四角形 28"/>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Design info’s management forms</a:t>
            </a:r>
            <a:endParaRPr lang="ja-JP" altLang="en-US" sz="1500" b="1" spc="-150" dirty="0"/>
          </a:p>
        </p:txBody>
      </p:sp>
      <p:sp>
        <p:nvSpPr>
          <p:cNvPr id="32" name="角丸四角形 31"/>
          <p:cNvSpPr/>
          <p:nvPr/>
        </p:nvSpPr>
        <p:spPr bwMode="auto">
          <a:xfrm>
            <a:off x="431373" y="33408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a:t>Construct Exastro IT Automation (CMDB)</a:t>
            </a:r>
            <a:endParaRPr lang="ja-JP" altLang="en-US" sz="1400" b="1" dirty="0"/>
          </a:p>
        </p:txBody>
      </p:sp>
    </p:spTree>
    <p:extLst>
      <p:ext uri="{BB962C8B-B14F-4D97-AF65-F5344CB8AC3E}">
        <p14:creationId xmlns:p14="http://schemas.microsoft.com/office/powerpoint/2010/main" val="2426592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1465244422"/>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8938355"/>
                  </a:ext>
                </a:extLst>
              </a:tr>
            </a:tbl>
          </a:graphicData>
        </a:graphic>
      </p:graphicFrame>
      <p:sp>
        <p:nvSpPr>
          <p:cNvPr id="12" name="正方形/長方形 11"/>
          <p:cNvSpPr/>
          <p:nvPr/>
        </p:nvSpPr>
        <p:spPr bwMode="auto">
          <a:xfrm>
            <a:off x="3013449" y="1312061"/>
            <a:ext cx="8937252" cy="819639"/>
          </a:xfrm>
          <a:prstGeom prst="rect">
            <a:avLst/>
          </a:prstGeom>
          <a:ln w="9525">
            <a:solidFill>
              <a:schemeClr val="dk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dirty="0" smtClean="0">
                <a:latin typeface="+mj-ea"/>
              </a:rPr>
              <a:t>Every team registers the design info to the CMDB</a:t>
            </a:r>
            <a:endParaRPr lang="ja-JP" altLang="en-US" sz="2133" b="1" dirty="0">
              <a:latin typeface="+mj-ea"/>
            </a:endParaRPr>
          </a:p>
        </p:txBody>
      </p:sp>
      <p:pic>
        <p:nvPicPr>
          <p:cNvPr id="98" name="図 9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5126" y="2769829"/>
            <a:ext cx="1212769" cy="455320"/>
          </a:xfrm>
          <a:prstGeom prst="rect">
            <a:avLst/>
          </a:prstGeom>
        </p:spPr>
      </p:pic>
      <p:sp>
        <p:nvSpPr>
          <p:cNvPr id="99" name="正方形/長方形 98"/>
          <p:cNvSpPr/>
          <p:nvPr/>
        </p:nvSpPr>
        <p:spPr bwMode="auto">
          <a:xfrm>
            <a:off x="4365125" y="3325583"/>
            <a:ext cx="1219200" cy="1219200"/>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100" name="Oval 97"/>
          <p:cNvSpPr>
            <a:spLocks noChangeAspect="1" noChangeArrowheads="1"/>
          </p:cNvSpPr>
          <p:nvPr/>
        </p:nvSpPr>
        <p:spPr bwMode="gray">
          <a:xfrm>
            <a:off x="4445673" y="3526451"/>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cxnSp>
        <p:nvCxnSpPr>
          <p:cNvPr id="101" name="直線矢印コネクタ 100"/>
          <p:cNvCxnSpPr>
            <a:stCxn id="104" idx="3"/>
          </p:cNvCxnSpPr>
          <p:nvPr/>
        </p:nvCxnSpPr>
        <p:spPr bwMode="auto">
          <a:xfrm>
            <a:off x="3573083" y="3501368"/>
            <a:ext cx="662960"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02" name="直線矢印コネクタ 101"/>
          <p:cNvCxnSpPr>
            <a:stCxn id="118" idx="3"/>
          </p:cNvCxnSpPr>
          <p:nvPr/>
        </p:nvCxnSpPr>
        <p:spPr bwMode="auto">
          <a:xfrm flipV="1">
            <a:off x="3573083" y="4252007"/>
            <a:ext cx="605315" cy="25970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3" name="グループ化 102"/>
          <p:cNvGrpSpPr/>
          <p:nvPr/>
        </p:nvGrpSpPr>
        <p:grpSpPr>
          <a:xfrm>
            <a:off x="2963483" y="3176860"/>
            <a:ext cx="609600" cy="649016"/>
            <a:chOff x="531334" y="767018"/>
            <a:chExt cx="457200" cy="486762"/>
          </a:xfrm>
        </p:grpSpPr>
        <p:sp>
          <p:nvSpPr>
            <p:cNvPr id="104" name="正方形/長方形 103"/>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5" name="グループ化 104"/>
            <p:cNvGrpSpPr>
              <a:grpSpLocks noChangeAspect="1"/>
            </p:cNvGrpSpPr>
            <p:nvPr/>
          </p:nvGrpSpPr>
          <p:grpSpPr bwMode="gray">
            <a:xfrm>
              <a:off x="562146" y="1031158"/>
              <a:ext cx="175160" cy="195072"/>
              <a:chOff x="863600" y="1071564"/>
              <a:chExt cx="823913" cy="917576"/>
            </a:xfrm>
          </p:grpSpPr>
          <p:sp>
            <p:nvSpPr>
              <p:cNvPr id="115" name="フリーフォーム 11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6" name="グループ化 105"/>
            <p:cNvGrpSpPr>
              <a:grpSpLocks noChangeAspect="1"/>
            </p:cNvGrpSpPr>
            <p:nvPr/>
          </p:nvGrpSpPr>
          <p:grpSpPr bwMode="gray">
            <a:xfrm>
              <a:off x="770594" y="1027024"/>
              <a:ext cx="175160" cy="195072"/>
              <a:chOff x="863600" y="1071564"/>
              <a:chExt cx="823913" cy="917576"/>
            </a:xfrm>
          </p:grpSpPr>
          <p:sp>
            <p:nvSpPr>
              <p:cNvPr id="113" name="フリーフォーム 1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7" name="グループ化 106"/>
            <p:cNvGrpSpPr>
              <a:grpSpLocks noChangeAspect="1"/>
            </p:cNvGrpSpPr>
            <p:nvPr/>
          </p:nvGrpSpPr>
          <p:grpSpPr bwMode="gray">
            <a:xfrm>
              <a:off x="562146" y="793687"/>
              <a:ext cx="175160" cy="195072"/>
              <a:chOff x="863600" y="1071564"/>
              <a:chExt cx="823913" cy="917576"/>
            </a:xfrm>
          </p:grpSpPr>
          <p:sp>
            <p:nvSpPr>
              <p:cNvPr id="111" name="フリーフォーム 1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8" name="グループ化 107"/>
            <p:cNvGrpSpPr>
              <a:grpSpLocks noChangeAspect="1"/>
            </p:cNvGrpSpPr>
            <p:nvPr/>
          </p:nvGrpSpPr>
          <p:grpSpPr bwMode="gray">
            <a:xfrm>
              <a:off x="769750" y="793687"/>
              <a:ext cx="175160" cy="195072"/>
              <a:chOff x="863600" y="1071564"/>
              <a:chExt cx="823913" cy="917576"/>
            </a:xfrm>
          </p:grpSpPr>
          <p:sp>
            <p:nvSpPr>
              <p:cNvPr id="109" name="フリーフォーム 10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17" name="グループ化 116"/>
          <p:cNvGrpSpPr/>
          <p:nvPr/>
        </p:nvGrpSpPr>
        <p:grpSpPr>
          <a:xfrm>
            <a:off x="2963483" y="4187199"/>
            <a:ext cx="609600" cy="649016"/>
            <a:chOff x="531334" y="1943055"/>
            <a:chExt cx="457200" cy="486762"/>
          </a:xfrm>
        </p:grpSpPr>
        <p:sp>
          <p:nvSpPr>
            <p:cNvPr id="118" name="正方形/長方形 117"/>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19" name="グループ化 118"/>
            <p:cNvGrpSpPr>
              <a:grpSpLocks noChangeAspect="1"/>
            </p:cNvGrpSpPr>
            <p:nvPr/>
          </p:nvGrpSpPr>
          <p:grpSpPr bwMode="gray">
            <a:xfrm>
              <a:off x="562146" y="2207195"/>
              <a:ext cx="175160" cy="195072"/>
              <a:chOff x="863600" y="1071564"/>
              <a:chExt cx="823913" cy="917576"/>
            </a:xfrm>
          </p:grpSpPr>
          <p:sp>
            <p:nvSpPr>
              <p:cNvPr id="129" name="フリーフォーム 1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0" name="グループ化 119"/>
            <p:cNvGrpSpPr>
              <a:grpSpLocks noChangeAspect="1"/>
            </p:cNvGrpSpPr>
            <p:nvPr/>
          </p:nvGrpSpPr>
          <p:grpSpPr bwMode="gray">
            <a:xfrm>
              <a:off x="770594" y="2203061"/>
              <a:ext cx="175160" cy="195072"/>
              <a:chOff x="863600" y="1071564"/>
              <a:chExt cx="823913" cy="917576"/>
            </a:xfrm>
          </p:grpSpPr>
          <p:sp>
            <p:nvSpPr>
              <p:cNvPr id="127" name="フリーフォーム 1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1" name="グループ化 120"/>
            <p:cNvGrpSpPr>
              <a:grpSpLocks noChangeAspect="1"/>
            </p:cNvGrpSpPr>
            <p:nvPr/>
          </p:nvGrpSpPr>
          <p:grpSpPr bwMode="gray">
            <a:xfrm>
              <a:off x="562146" y="1969724"/>
              <a:ext cx="175160" cy="195072"/>
              <a:chOff x="863600" y="1071564"/>
              <a:chExt cx="823913" cy="917576"/>
            </a:xfrm>
          </p:grpSpPr>
          <p:sp>
            <p:nvSpPr>
              <p:cNvPr id="125" name="フリーフォーム 12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2" name="グループ化 121"/>
            <p:cNvGrpSpPr>
              <a:grpSpLocks noChangeAspect="1"/>
            </p:cNvGrpSpPr>
            <p:nvPr/>
          </p:nvGrpSpPr>
          <p:grpSpPr bwMode="gray">
            <a:xfrm>
              <a:off x="769750" y="1969724"/>
              <a:ext cx="175160" cy="195072"/>
              <a:chOff x="863600" y="1071564"/>
              <a:chExt cx="823913" cy="917576"/>
            </a:xfrm>
          </p:grpSpPr>
          <p:sp>
            <p:nvSpPr>
              <p:cNvPr id="123" name="フリーフォーム 12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31" name="四角形吹き出し 130"/>
          <p:cNvSpPr/>
          <p:nvPr/>
        </p:nvSpPr>
        <p:spPr bwMode="auto">
          <a:xfrm>
            <a:off x="5969872" y="2296161"/>
            <a:ext cx="5981480" cy="3261360"/>
          </a:xfrm>
          <a:prstGeom prst="wedgeRectCallout">
            <a:avLst>
              <a:gd name="adj1" fmla="val -59259"/>
              <a:gd name="adj2" fmla="val -3520"/>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132" name="表 131"/>
          <p:cNvGraphicFramePr>
            <a:graphicFrameLocks noGrp="1"/>
          </p:cNvGraphicFramePr>
          <p:nvPr>
            <p:extLst>
              <p:ext uri="{D42A27DB-BD31-4B8C-83A1-F6EECF244321}">
                <p14:modId xmlns:p14="http://schemas.microsoft.com/office/powerpoint/2010/main" val="2068394782"/>
              </p:ext>
            </p:extLst>
          </p:nvPr>
        </p:nvGraphicFramePr>
        <p:xfrm>
          <a:off x="6171180" y="3025564"/>
          <a:ext cx="1567604" cy="1615440"/>
        </p:xfrm>
        <a:graphic>
          <a:graphicData uri="http://schemas.openxmlformats.org/drawingml/2006/table">
            <a:tbl>
              <a:tblPr firstRow="1">
                <a:tableStyleId>{3C2FFA5D-87B4-456A-9821-1D502468CF0F}</a:tableStyleId>
              </a:tblPr>
              <a:tblGrid>
                <a:gridCol w="1567604">
                  <a:extLst>
                    <a:ext uri="{9D8B030D-6E8A-4147-A177-3AD203B41FA5}">
                      <a16:colId xmlns:a16="http://schemas.microsoft.com/office/drawing/2014/main" val="3799808865"/>
                    </a:ext>
                  </a:extLst>
                </a:gridCol>
              </a:tblGrid>
              <a:tr h="284480">
                <a:tc>
                  <a:txBody>
                    <a:bodyPr/>
                    <a:lstStyle/>
                    <a:p>
                      <a:r>
                        <a:rPr kumimoji="1" lang="ja-JP" altLang="en-US" sz="1100" b="1" dirty="0" smtClean="0">
                          <a:solidFill>
                            <a:schemeClr val="bg1"/>
                          </a:solidFill>
                        </a:rPr>
                        <a:t>三 </a:t>
                      </a:r>
                      <a:r>
                        <a:rPr kumimoji="1" lang="en-US" altLang="ja-JP" sz="1100" b="1" dirty="0" smtClean="0">
                          <a:solidFill>
                            <a:schemeClr val="bg1"/>
                          </a:solidFill>
                        </a:rPr>
                        <a:t>Menu</a:t>
                      </a:r>
                      <a:endParaRPr kumimoji="1" lang="ja-JP" altLang="en-US" sz="1100" b="1" dirty="0">
                        <a:solidFill>
                          <a:schemeClr val="bg1"/>
                        </a:solidFill>
                      </a:endParaRPr>
                    </a:p>
                  </a:txBody>
                  <a:tcPr marL="121920" marR="121920" marT="60960" marB="60960"/>
                </a:tc>
                <a:extLst>
                  <a:ext uri="{0D108BD9-81ED-4DB2-BD59-A6C34878D82A}">
                    <a16:rowId xmlns:a16="http://schemas.microsoft.com/office/drawing/2014/main" val="4183087090"/>
                  </a:ext>
                </a:extLst>
              </a:tr>
              <a:tr h="284480">
                <a:tc>
                  <a:txBody>
                    <a:bodyPr/>
                    <a:lstStyle/>
                    <a:p>
                      <a:r>
                        <a:rPr kumimoji="1" lang="en-US" altLang="ja-JP" sz="1100" b="1" dirty="0" smtClean="0">
                          <a:solidFill>
                            <a:schemeClr val="bg1"/>
                          </a:solidFill>
                        </a:rPr>
                        <a:t>Server</a:t>
                      </a:r>
                      <a:r>
                        <a:rPr kumimoji="1" lang="en-US" altLang="ja-JP" sz="1100" b="1" baseline="0" dirty="0" smtClean="0">
                          <a:solidFill>
                            <a:schemeClr val="bg1"/>
                          </a:solidFill>
                        </a:rPr>
                        <a:t> type</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3815151462"/>
                  </a:ext>
                </a:extLst>
              </a:tr>
              <a:tr h="284480">
                <a:tc>
                  <a:txBody>
                    <a:bodyPr/>
                    <a:lstStyle/>
                    <a:p>
                      <a:r>
                        <a:rPr kumimoji="1" lang="en-US" altLang="ja-JP" sz="1100" b="1" dirty="0" smtClean="0">
                          <a:solidFill>
                            <a:schemeClr val="bg1"/>
                          </a:solidFill>
                        </a:rPr>
                        <a:t>OS</a:t>
                      </a:r>
                      <a:r>
                        <a:rPr kumimoji="1" lang="ja-JP" altLang="en-US" sz="1100" b="1" baseline="0" dirty="0" smtClean="0">
                          <a:solidFill>
                            <a:schemeClr val="bg1"/>
                          </a:solidFill>
                        </a:rPr>
                        <a:t> </a:t>
                      </a:r>
                      <a:r>
                        <a:rPr kumimoji="1" lang="en-US" altLang="ja-JP" sz="1100" b="1" baseline="0" dirty="0" smtClean="0">
                          <a:solidFill>
                            <a:schemeClr val="bg1"/>
                          </a:solidFill>
                        </a:rPr>
                        <a:t>type</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1112618683"/>
                  </a:ext>
                </a:extLst>
              </a:tr>
              <a:tr h="284480">
                <a:tc>
                  <a:txBody>
                    <a:bodyPr/>
                    <a:lstStyle/>
                    <a:p>
                      <a:r>
                        <a:rPr kumimoji="1" lang="en-US" altLang="ja-JP" sz="1100" b="1" dirty="0" smtClean="0">
                          <a:solidFill>
                            <a:schemeClr val="bg1"/>
                          </a:solidFill>
                        </a:rPr>
                        <a:t>Server</a:t>
                      </a:r>
                      <a:r>
                        <a:rPr kumimoji="1" lang="en-US" altLang="ja-JP" sz="1100" b="1" baseline="0" dirty="0" smtClean="0">
                          <a:solidFill>
                            <a:schemeClr val="bg1"/>
                          </a:solidFill>
                        </a:rPr>
                        <a:t> device list</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3182710892"/>
                  </a:ext>
                </a:extLst>
              </a:tr>
              <a:tr h="284480">
                <a:tc>
                  <a:txBody>
                    <a:bodyPr/>
                    <a:lstStyle/>
                    <a:p>
                      <a:r>
                        <a:rPr kumimoji="1" lang="en-US" altLang="ja-JP" sz="1100" b="1" dirty="0" smtClean="0">
                          <a:solidFill>
                            <a:schemeClr val="bg1"/>
                          </a:solidFill>
                        </a:rPr>
                        <a:t>Comm.</a:t>
                      </a:r>
                      <a:r>
                        <a:rPr kumimoji="1" lang="en-US" altLang="ja-JP" sz="1100" b="1" baseline="0" dirty="0" smtClean="0">
                          <a:solidFill>
                            <a:schemeClr val="bg1"/>
                          </a:solidFill>
                        </a:rPr>
                        <a:t> list</a:t>
                      </a:r>
                      <a:r>
                        <a:rPr kumimoji="1" lang="ja-JP" altLang="en-US" sz="1100" b="1" dirty="0" smtClean="0">
                          <a:solidFill>
                            <a:schemeClr val="bg1"/>
                          </a:solidFill>
                        </a:rPr>
                        <a:t> </a:t>
                      </a:r>
                      <a:r>
                        <a:rPr kumimoji="1" lang="en-US" altLang="ja-JP" sz="1100" b="1" dirty="0" smtClean="0">
                          <a:solidFill>
                            <a:schemeClr val="bg1"/>
                          </a:solidFill>
                        </a:rPr>
                        <a:t>(Allowed)</a:t>
                      </a:r>
                      <a:endParaRPr kumimoji="1" lang="ja-JP" altLang="en-US" sz="1100" b="1" dirty="0">
                        <a:solidFill>
                          <a:schemeClr val="bg1"/>
                        </a:solidFill>
                      </a:endParaRPr>
                    </a:p>
                  </a:txBody>
                  <a:tcPr marL="121920" marR="121920" marT="60960" marB="60960">
                    <a:solidFill>
                      <a:schemeClr val="tx1">
                        <a:lumMod val="50000"/>
                        <a:lumOff val="50000"/>
                      </a:schemeClr>
                    </a:solidFill>
                  </a:tcPr>
                </a:tc>
                <a:extLst>
                  <a:ext uri="{0D108BD9-81ED-4DB2-BD59-A6C34878D82A}">
                    <a16:rowId xmlns:a16="http://schemas.microsoft.com/office/drawing/2014/main" val="2312752337"/>
                  </a:ext>
                </a:extLst>
              </a:tr>
            </a:tbl>
          </a:graphicData>
        </a:graphic>
      </p:graphicFrame>
      <p:graphicFrame>
        <p:nvGraphicFramePr>
          <p:cNvPr id="133" name="表 132"/>
          <p:cNvGraphicFramePr>
            <a:graphicFrameLocks noGrp="1"/>
          </p:cNvGraphicFramePr>
          <p:nvPr>
            <p:extLst/>
          </p:nvPr>
        </p:nvGraphicFramePr>
        <p:xfrm>
          <a:off x="10314915" y="2496215"/>
          <a:ext cx="1440000" cy="960000"/>
        </p:xfrm>
        <a:graphic>
          <a:graphicData uri="http://schemas.openxmlformats.org/drawingml/2006/table">
            <a:tbl>
              <a:tblPr firstRow="1" bandRow="1">
                <a:tableStyleId>{5940675A-B579-460E-94D1-54222C63F5DA}</a:tableStyleId>
              </a:tblPr>
              <a:tblGrid>
                <a:gridCol w="1440000">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OS 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RHEL7</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RHEL8</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smtClean="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graphicFrame>
        <p:nvGraphicFramePr>
          <p:cNvPr id="134" name="表 133"/>
          <p:cNvGraphicFramePr>
            <a:graphicFrameLocks noGrp="1"/>
          </p:cNvGraphicFramePr>
          <p:nvPr>
            <p:extLst>
              <p:ext uri="{D42A27DB-BD31-4B8C-83A1-F6EECF244321}">
                <p14:modId xmlns:p14="http://schemas.microsoft.com/office/powerpoint/2010/main" val="2193434343"/>
              </p:ext>
            </p:extLst>
          </p:nvPr>
        </p:nvGraphicFramePr>
        <p:xfrm>
          <a:off x="8130760" y="3553344"/>
          <a:ext cx="3694265" cy="1078920"/>
        </p:xfrm>
        <a:graphic>
          <a:graphicData uri="http://schemas.openxmlformats.org/drawingml/2006/table">
            <a:tbl>
              <a:tblPr firstRow="1" bandRow="1">
                <a:tableStyleId>{5940675A-B579-460E-94D1-54222C63F5DA}</a:tableStyleId>
              </a:tblPr>
              <a:tblGrid>
                <a:gridCol w="937527">
                  <a:extLst>
                    <a:ext uri="{9D8B030D-6E8A-4147-A177-3AD203B41FA5}">
                      <a16:colId xmlns:a16="http://schemas.microsoft.com/office/drawing/2014/main" val="2720522522"/>
                    </a:ext>
                  </a:extLst>
                </a:gridCol>
                <a:gridCol w="427545">
                  <a:extLst>
                    <a:ext uri="{9D8B030D-6E8A-4147-A177-3AD203B41FA5}">
                      <a16:colId xmlns:a16="http://schemas.microsoft.com/office/drawing/2014/main" val="3676687206"/>
                    </a:ext>
                  </a:extLst>
                </a:gridCol>
                <a:gridCol w="970733">
                  <a:extLst>
                    <a:ext uri="{9D8B030D-6E8A-4147-A177-3AD203B41FA5}">
                      <a16:colId xmlns:a16="http://schemas.microsoft.com/office/drawing/2014/main" val="4264851823"/>
                    </a:ext>
                  </a:extLst>
                </a:gridCol>
                <a:gridCol w="1358460">
                  <a:extLst>
                    <a:ext uri="{9D8B030D-6E8A-4147-A177-3AD203B41FA5}">
                      <a16:colId xmlns:a16="http://schemas.microsoft.com/office/drawing/2014/main" val="3620127100"/>
                    </a:ext>
                  </a:extLst>
                </a:gridCol>
              </a:tblGrid>
              <a:tr h="162560">
                <a:tc gridSpan="4">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00270992"/>
                  </a:ext>
                </a:extLst>
              </a:tr>
              <a:tr h="192000">
                <a:tc>
                  <a:txBody>
                    <a:bodyPr/>
                    <a:lstStyle/>
                    <a:p>
                      <a:r>
                        <a:rPr kumimoji="1" lang="en-US" altLang="ja-JP" sz="1100" b="1" dirty="0" smtClean="0"/>
                        <a:t>Server</a:t>
                      </a:r>
                      <a:r>
                        <a:rPr kumimoji="1" lang="en-US" altLang="ja-JP" sz="1100" b="1" baseline="0" dirty="0" smtClean="0"/>
                        <a:t> 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Model</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Host name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OS 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tc>
                  <a:txBody>
                    <a:bodyPr/>
                    <a:lstStyle/>
                    <a:p>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web001</a:t>
                      </a:r>
                      <a:endParaRPr kumimoji="1" lang="ja-JP" altLang="en-US" sz="1100" b="1" dirty="0"/>
                    </a:p>
                  </a:txBody>
                  <a:tcPr marL="48000" marR="48000" marT="0" marB="0">
                    <a:solidFill>
                      <a:schemeClr val="bg1"/>
                    </a:solidFill>
                  </a:tcPr>
                </a:tc>
                <a:tc>
                  <a:txBody>
                    <a:bodyPr/>
                    <a:lstStyle/>
                    <a:p>
                      <a:r>
                        <a:rPr kumimoji="1" lang="en-US" altLang="ja-JP" sz="1100" b="1" dirty="0" smtClean="0"/>
                        <a:t>WinServer2019</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tc>
                  <a:txBody>
                    <a:bodyPr/>
                    <a:lstStyle/>
                    <a:p>
                      <a:r>
                        <a:rPr kumimoji="1" lang="en-US" altLang="ja-JP" sz="1100" b="1" dirty="0" smtClean="0"/>
                        <a:t>#2</a:t>
                      </a:r>
                      <a:endParaRPr kumimoji="1" lang="ja-JP" altLang="en-US" sz="1100" b="1" dirty="0"/>
                    </a:p>
                  </a:txBody>
                  <a:tcPr marL="48000" marR="48000" marT="0" marB="0">
                    <a:solidFill>
                      <a:schemeClr val="bg1"/>
                    </a:solidFill>
                  </a:tcPr>
                </a:tc>
                <a:tc>
                  <a:txBody>
                    <a:bodyPr/>
                    <a:lstStyle/>
                    <a:p>
                      <a:r>
                        <a:rPr kumimoji="1" lang="en-US" altLang="ja-JP" sz="1100" b="1" dirty="0" smtClean="0"/>
                        <a:t>web002</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t>RHEL8</a:t>
                      </a: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3042717453"/>
                  </a:ext>
                </a:extLst>
              </a:tr>
              <a:tr h="192000">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tc>
                  <a:txBody>
                    <a:bodyPr/>
                    <a:lstStyle/>
                    <a:p>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apsvr001</a:t>
                      </a:r>
                      <a:endParaRPr kumimoji="1" lang="ja-JP" altLang="en-US" sz="1100" b="1" dirty="0"/>
                    </a:p>
                  </a:txBody>
                  <a:tcPr marL="48000" marR="48000" marT="0" marB="0">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smtClean="0"/>
                        <a:t>RHEL8</a:t>
                      </a:r>
                      <a:endParaRPr kumimoji="1" lang="ja-JP" altLang="en-US" sz="1100" b="1" dirty="0" smtClean="0"/>
                    </a:p>
                  </a:txBody>
                  <a:tcPr marL="48000" marR="48000" marT="0" marB="0">
                    <a:solidFill>
                      <a:schemeClr val="bg1"/>
                    </a:solidFill>
                  </a:tcPr>
                </a:tc>
                <a:extLst>
                  <a:ext uri="{0D108BD9-81ED-4DB2-BD59-A6C34878D82A}">
                    <a16:rowId xmlns:a16="http://schemas.microsoft.com/office/drawing/2014/main" val="10004"/>
                  </a:ext>
                </a:extLst>
              </a:tr>
            </a:tbl>
          </a:graphicData>
        </a:graphic>
      </p:graphicFrame>
      <p:graphicFrame>
        <p:nvGraphicFramePr>
          <p:cNvPr id="135" name="表 134"/>
          <p:cNvGraphicFramePr>
            <a:graphicFrameLocks noGrp="1"/>
          </p:cNvGraphicFramePr>
          <p:nvPr>
            <p:extLst>
              <p:ext uri="{D42A27DB-BD31-4B8C-83A1-F6EECF244321}">
                <p14:modId xmlns:p14="http://schemas.microsoft.com/office/powerpoint/2010/main" val="1207575163"/>
              </p:ext>
            </p:extLst>
          </p:nvPr>
        </p:nvGraphicFramePr>
        <p:xfrm>
          <a:off x="8305330" y="2491560"/>
          <a:ext cx="1150252" cy="960000"/>
        </p:xfrm>
        <a:graphic>
          <a:graphicData uri="http://schemas.openxmlformats.org/drawingml/2006/table">
            <a:tbl>
              <a:tblPr firstRow="1" bandRow="1">
                <a:tableStyleId>{5940675A-B579-460E-94D1-54222C63F5DA}</a:tableStyleId>
              </a:tblPr>
              <a:tblGrid>
                <a:gridCol w="1150252">
                  <a:extLst>
                    <a:ext uri="{9D8B030D-6E8A-4147-A177-3AD203B41FA5}">
                      <a16:colId xmlns:a16="http://schemas.microsoft.com/office/drawing/2014/main" val="2720522522"/>
                    </a:ext>
                  </a:extLst>
                </a:gridCol>
              </a:tblGrid>
              <a:tr h="192000">
                <a:tc>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smtClean="0"/>
                        <a:t>Server</a:t>
                      </a:r>
                      <a:r>
                        <a:rPr kumimoji="1" lang="en-US" altLang="ja-JP" sz="1100" b="1" baseline="0" dirty="0" smtClean="0"/>
                        <a:t> type</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en-US" altLang="ja-JP" sz="1100" b="1" dirty="0" smtClean="0"/>
                        <a:t>DB</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extLst>
                  <a:ext uri="{0D108BD9-81ED-4DB2-BD59-A6C34878D82A}">
                    <a16:rowId xmlns:a16="http://schemas.microsoft.com/office/drawing/2014/main" val="3419434209"/>
                  </a:ext>
                </a:extLst>
              </a:tr>
              <a:tr h="192000">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endParaRPr kumimoji="1" lang="ja-JP" altLang="en-US" sz="1100" b="1" dirty="0"/>
                    </a:p>
                  </a:txBody>
                  <a:tcPr marL="48000" marR="48000" marT="0" marB="0">
                    <a:solidFill>
                      <a:schemeClr val="bg1"/>
                    </a:solidFill>
                  </a:tcPr>
                </a:tc>
                <a:extLst>
                  <a:ext uri="{0D108BD9-81ED-4DB2-BD59-A6C34878D82A}">
                    <a16:rowId xmlns:a16="http://schemas.microsoft.com/office/drawing/2014/main" val="2656584651"/>
                  </a:ext>
                </a:extLst>
              </a:tr>
            </a:tbl>
          </a:graphicData>
        </a:graphic>
      </p:graphicFrame>
      <p:cxnSp>
        <p:nvCxnSpPr>
          <p:cNvPr id="136" name="直線矢印コネクタ 135"/>
          <p:cNvCxnSpPr>
            <a:stCxn id="133" idx="2"/>
          </p:cNvCxnSpPr>
          <p:nvPr/>
        </p:nvCxnSpPr>
        <p:spPr>
          <a:xfrm>
            <a:off x="11034915" y="3456216"/>
            <a:ext cx="0" cy="2420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p:cNvCxnSpPr>
            <a:stCxn id="135" idx="2"/>
          </p:cNvCxnSpPr>
          <p:nvPr/>
        </p:nvCxnSpPr>
        <p:spPr>
          <a:xfrm>
            <a:off x="8880455" y="3451560"/>
            <a:ext cx="0" cy="24668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8" name="表 137"/>
          <p:cNvGraphicFramePr>
            <a:graphicFrameLocks noGrp="1"/>
          </p:cNvGraphicFramePr>
          <p:nvPr>
            <p:extLst>
              <p:ext uri="{D42A27DB-BD31-4B8C-83A1-F6EECF244321}">
                <p14:modId xmlns:p14="http://schemas.microsoft.com/office/powerpoint/2010/main" val="3102378417"/>
              </p:ext>
            </p:extLst>
          </p:nvPr>
        </p:nvGraphicFramePr>
        <p:xfrm>
          <a:off x="7981113" y="4613379"/>
          <a:ext cx="3843912" cy="911280"/>
        </p:xfrm>
        <a:graphic>
          <a:graphicData uri="http://schemas.openxmlformats.org/drawingml/2006/table">
            <a:tbl>
              <a:tblPr firstRow="1" bandRow="1">
                <a:tableStyleId>{5940675A-B579-460E-94D1-54222C63F5DA}</a:tableStyleId>
              </a:tblPr>
              <a:tblGrid>
                <a:gridCol w="597501">
                  <a:extLst>
                    <a:ext uri="{9D8B030D-6E8A-4147-A177-3AD203B41FA5}">
                      <a16:colId xmlns:a16="http://schemas.microsoft.com/office/drawing/2014/main" val="2720522522"/>
                    </a:ext>
                  </a:extLst>
                </a:gridCol>
                <a:gridCol w="1180137">
                  <a:extLst>
                    <a:ext uri="{9D8B030D-6E8A-4147-A177-3AD203B41FA5}">
                      <a16:colId xmlns:a16="http://schemas.microsoft.com/office/drawing/2014/main" val="2288316279"/>
                    </a:ext>
                  </a:extLst>
                </a:gridCol>
                <a:gridCol w="606862">
                  <a:extLst>
                    <a:ext uri="{9D8B030D-6E8A-4147-A177-3AD203B41FA5}">
                      <a16:colId xmlns:a16="http://schemas.microsoft.com/office/drawing/2014/main" val="4270368412"/>
                    </a:ext>
                  </a:extLst>
                </a:gridCol>
                <a:gridCol w="400950">
                  <a:extLst>
                    <a:ext uri="{9D8B030D-6E8A-4147-A177-3AD203B41FA5}">
                      <a16:colId xmlns:a16="http://schemas.microsoft.com/office/drawing/2014/main" val="1022849353"/>
                    </a:ext>
                  </a:extLst>
                </a:gridCol>
                <a:gridCol w="1058462">
                  <a:extLst>
                    <a:ext uri="{9D8B030D-6E8A-4147-A177-3AD203B41FA5}">
                      <a16:colId xmlns:a16="http://schemas.microsoft.com/office/drawing/2014/main" val="49160330"/>
                    </a:ext>
                  </a:extLst>
                </a:gridCol>
              </a:tblGrid>
              <a:tr h="192000">
                <a:tc gridSpan="5">
                  <a:txBody>
                    <a:bodyPr/>
                    <a:lstStyle/>
                    <a:p>
                      <a:endParaRPr kumimoji="1" lang="ja-JP" altLang="en-US" sz="1100" b="1" dirty="0"/>
                    </a:p>
                  </a:txBody>
                  <a:tcPr marL="48000" marR="48000" marT="0" marB="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dirty="0"/>
                    </a:p>
                  </a:txBody>
                  <a:tcPr marL="36000" marR="36000" marT="36000" marB="36000">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0270992"/>
                  </a:ext>
                </a:extLst>
              </a:tr>
              <a:tr h="192000">
                <a:tc>
                  <a:txBody>
                    <a:bodyPr/>
                    <a:lstStyle/>
                    <a:p>
                      <a:r>
                        <a:rPr kumimoji="1" lang="en-US" altLang="ja-JP" sz="1100" b="1" dirty="0" err="1" smtClean="0"/>
                        <a:t>Comms</a:t>
                      </a:r>
                      <a:r>
                        <a:rPr kumimoji="1" lang="en-US" altLang="ja-JP" sz="1100" b="1" dirty="0" smtClean="0"/>
                        <a:t>.№</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r>
                        <a:rPr kumimoji="1" lang="en-US" altLang="ja-JP" sz="1100" b="1" dirty="0" smtClean="0"/>
                        <a:t>FROM</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kumimoji="1" lang="en-US" altLang="ja-JP" sz="1100" b="1" dirty="0" smtClean="0"/>
                        <a:t>Protocol</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kumimoji="1" lang="ja-JP" altLang="en-US"/>
                    </a:p>
                  </a:txBody>
                  <a:tcPr/>
                </a:tc>
                <a:tc>
                  <a:txBody>
                    <a:bodyPr/>
                    <a:lstStyle/>
                    <a:p>
                      <a:r>
                        <a:rPr kumimoji="1" lang="en-US" altLang="ja-JP" sz="1100" b="1" dirty="0" smtClean="0"/>
                        <a:t>TO</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459068178"/>
                  </a:ext>
                </a:extLst>
              </a:tr>
              <a:tr h="192000">
                <a:tc>
                  <a:txBody>
                    <a:bodyPr/>
                    <a:lstStyle/>
                    <a:p>
                      <a:r>
                        <a:rPr kumimoji="1" lang="ja-JP" altLang="en-US" sz="1100" b="1" dirty="0" smtClean="0"/>
                        <a:t>①</a:t>
                      </a:r>
                      <a:endParaRPr kumimoji="1" lang="ja-JP" altLang="en-US" sz="1100" b="1" dirty="0"/>
                    </a:p>
                  </a:txBody>
                  <a:tcPr marL="48000" marR="48000" marT="0" marB="0">
                    <a:solidFill>
                      <a:schemeClr val="bg1"/>
                    </a:solidFill>
                  </a:tcPr>
                </a:tc>
                <a:tc>
                  <a:txBody>
                    <a:bodyPr/>
                    <a:lstStyle/>
                    <a:p>
                      <a:r>
                        <a:rPr kumimoji="1" lang="en-US" altLang="ja-JP" sz="1100" b="1" dirty="0" smtClean="0"/>
                        <a:t>Web</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smtClean="0"/>
                        <a:t>https</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100" b="1" dirty="0" err="1" smtClean="0"/>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673664836"/>
                  </a:ext>
                </a:extLst>
              </a:tr>
              <a:tr h="192000">
                <a:tc>
                  <a:txBody>
                    <a:bodyPr/>
                    <a:lstStyle/>
                    <a:p>
                      <a:r>
                        <a:rPr kumimoji="1" lang="ja-JP" altLang="en-US" sz="1100" b="1" dirty="0" smtClean="0"/>
                        <a:t>②</a:t>
                      </a:r>
                      <a:endParaRPr kumimoji="1" lang="ja-JP" altLang="en-US" sz="1100" b="1" dirty="0"/>
                    </a:p>
                  </a:txBody>
                  <a:tcPr marL="48000" marR="48000" marT="0" marB="0">
                    <a:solidFill>
                      <a:schemeClr val="bg1"/>
                    </a:solidFill>
                  </a:tcPr>
                </a:tc>
                <a:tc>
                  <a:txBody>
                    <a:bodyPr/>
                    <a:lstStyle/>
                    <a:p>
                      <a:r>
                        <a:rPr kumimoji="1" lang="en-US" altLang="ja-JP" sz="1100" b="1" dirty="0" smtClean="0"/>
                        <a:t>AP</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solidFill>
                      <a:schemeClr val="bg1"/>
                    </a:solidFill>
                  </a:tcPr>
                </a:tc>
                <a:tc>
                  <a:txBody>
                    <a:bodyPr/>
                    <a:lstStyle/>
                    <a:p>
                      <a:r>
                        <a:rPr kumimoji="1" lang="en-US" altLang="ja-JP" sz="1100" b="1" dirty="0" smtClean="0"/>
                        <a:t>ODBC</a:t>
                      </a:r>
                      <a:endParaRPr kumimoji="1" lang="ja-JP" altLang="en-US" sz="1100" b="1" dirty="0"/>
                    </a:p>
                  </a:txBody>
                  <a:tcPr marL="48000" marR="48000" marT="0" marB="0">
                    <a:lnR w="12700" cap="flat" cmpd="sng" algn="ctr">
                      <a:solidFill>
                        <a:schemeClr val="tx1"/>
                      </a:solidFill>
                      <a:prstDash val="solid"/>
                      <a:round/>
                      <a:headEnd type="none" w="med" len="med"/>
                      <a:tailEnd type="none" w="med" len="med"/>
                    </a:lnR>
                    <a:solidFill>
                      <a:schemeClr val="bg1"/>
                    </a:solidFill>
                  </a:tcPr>
                </a:tc>
                <a:tc>
                  <a:txBody>
                    <a:bodyPr/>
                    <a:lstStyle/>
                    <a:p>
                      <a:r>
                        <a:rPr kumimoji="1" lang="en-US" altLang="ja-JP" sz="1100" b="1" dirty="0" err="1" smtClean="0"/>
                        <a:t>tcp</a:t>
                      </a:r>
                      <a:endParaRPr kumimoji="1" lang="ja-JP" altLang="en-US" sz="1100" b="1" dirty="0"/>
                    </a:p>
                  </a:txBody>
                  <a:tcPr marL="48000" marR="48000" marT="0" marB="0">
                    <a:lnL w="12700" cap="flat" cmpd="sng" algn="ctr">
                      <a:solidFill>
                        <a:schemeClr val="tx1"/>
                      </a:solidFill>
                      <a:prstDash val="solid"/>
                      <a:round/>
                      <a:headEnd type="none" w="med" len="med"/>
                      <a:tailEnd type="none" w="med" len="med"/>
                    </a:lnL>
                    <a:solidFill>
                      <a:schemeClr val="bg1"/>
                    </a:solidFill>
                  </a:tcPr>
                </a:tc>
                <a:tc>
                  <a:txBody>
                    <a:bodyPr/>
                    <a:lstStyle/>
                    <a:p>
                      <a:r>
                        <a:rPr kumimoji="1" lang="en-US" altLang="ja-JP" sz="1100" b="1" dirty="0" smtClean="0"/>
                        <a:t>DB</a:t>
                      </a:r>
                      <a:r>
                        <a:rPr kumimoji="1" lang="ja-JP" altLang="en-US" sz="1100" b="1" baseline="0" dirty="0" smtClean="0"/>
                        <a:t> </a:t>
                      </a:r>
                      <a:r>
                        <a:rPr kumimoji="1" lang="en-US" altLang="ja-JP" sz="1100" b="1" baseline="0" dirty="0" smtClean="0"/>
                        <a:t>server</a:t>
                      </a:r>
                      <a:r>
                        <a:rPr kumimoji="1" lang="en-US" altLang="ja-JP" sz="1100" b="1" dirty="0" smtClean="0"/>
                        <a:t>#1</a:t>
                      </a:r>
                      <a:endParaRPr kumimoji="1" lang="ja-JP" altLang="en-US" sz="1100" b="1" dirty="0"/>
                    </a:p>
                  </a:txBody>
                  <a:tcPr marL="48000" marR="48000" marT="0" marB="0">
                    <a:solidFill>
                      <a:schemeClr val="bg1"/>
                    </a:solidFill>
                  </a:tcPr>
                </a:tc>
                <a:extLst>
                  <a:ext uri="{0D108BD9-81ED-4DB2-BD59-A6C34878D82A}">
                    <a16:rowId xmlns:a16="http://schemas.microsoft.com/office/drawing/2014/main" val="1729277020"/>
                  </a:ext>
                </a:extLst>
              </a:tr>
            </a:tbl>
          </a:graphicData>
        </a:graphic>
      </p:graphicFrame>
      <p:cxnSp>
        <p:nvCxnSpPr>
          <p:cNvPr id="139" name="直線矢印コネクタ 138"/>
          <p:cNvCxnSpPr/>
          <p:nvPr/>
        </p:nvCxnSpPr>
        <p:spPr>
          <a:xfrm>
            <a:off x="8690512" y="4494189"/>
            <a:ext cx="2333089" cy="281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8690512" y="4483904"/>
            <a:ext cx="514449" cy="3217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6295573" y="2677054"/>
            <a:ext cx="1146468" cy="338554"/>
          </a:xfrm>
          <a:prstGeom prst="rect">
            <a:avLst/>
          </a:prstGeom>
          <a:noFill/>
        </p:spPr>
        <p:txBody>
          <a:bodyPr wrap="none" rtlCol="0">
            <a:spAutoFit/>
          </a:bodyPr>
          <a:lstStyle/>
          <a:p>
            <a:r>
              <a:rPr lang="en-US" altLang="ja-JP" sz="1600" b="1" dirty="0" smtClean="0">
                <a:solidFill>
                  <a:srgbClr val="FF0000"/>
                </a:solidFill>
              </a:rPr>
              <a:t>Table list</a:t>
            </a:r>
            <a:endParaRPr lang="ja-JP" altLang="en-US" sz="1600" b="1" dirty="0">
              <a:solidFill>
                <a:srgbClr val="FF0000"/>
              </a:solidFill>
            </a:endParaRPr>
          </a:p>
        </p:txBody>
      </p:sp>
      <p:cxnSp>
        <p:nvCxnSpPr>
          <p:cNvPr id="142" name="直線矢印コネクタ 141"/>
          <p:cNvCxnSpPr/>
          <p:nvPr/>
        </p:nvCxnSpPr>
        <p:spPr bwMode="auto">
          <a:xfrm flipV="1">
            <a:off x="7587653" y="2769830"/>
            <a:ext cx="689281" cy="67259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3" name="直線矢印コネクタ 142"/>
          <p:cNvCxnSpPr>
            <a:stCxn id="132" idx="3"/>
          </p:cNvCxnSpPr>
          <p:nvPr/>
        </p:nvCxnSpPr>
        <p:spPr bwMode="auto">
          <a:xfrm flipV="1">
            <a:off x="7738784" y="2769832"/>
            <a:ext cx="2518638" cy="1063452"/>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4" name="直線矢印コネクタ 143"/>
          <p:cNvCxnSpPr/>
          <p:nvPr/>
        </p:nvCxnSpPr>
        <p:spPr bwMode="auto">
          <a:xfrm flipV="1">
            <a:off x="7579323" y="3944201"/>
            <a:ext cx="545008" cy="83243"/>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5" name="直線矢印コネクタ 144"/>
          <p:cNvCxnSpPr/>
          <p:nvPr/>
        </p:nvCxnSpPr>
        <p:spPr bwMode="auto">
          <a:xfrm>
            <a:off x="7579323" y="4349147"/>
            <a:ext cx="360769" cy="38490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6" name="テキスト ボックス 145"/>
          <p:cNvSpPr txBox="1"/>
          <p:nvPr/>
        </p:nvSpPr>
        <p:spPr>
          <a:xfrm>
            <a:off x="9630799" y="2336898"/>
            <a:ext cx="752129" cy="338554"/>
          </a:xfrm>
          <a:prstGeom prst="rect">
            <a:avLst/>
          </a:prstGeom>
          <a:noFill/>
        </p:spPr>
        <p:txBody>
          <a:bodyPr wrap="none" rtlCol="0">
            <a:spAutoFit/>
          </a:bodyPr>
          <a:lstStyle/>
          <a:p>
            <a:r>
              <a:rPr lang="en-US" altLang="ja-JP" sz="1600" b="1" dirty="0" smtClean="0">
                <a:solidFill>
                  <a:srgbClr val="FF0000"/>
                </a:solidFill>
              </a:rPr>
              <a:t>Table</a:t>
            </a:r>
            <a:endParaRPr lang="ja-JP" altLang="en-US" sz="1600" b="1" dirty="0">
              <a:solidFill>
                <a:srgbClr val="FF0000"/>
              </a:solidFill>
            </a:endParaRPr>
          </a:p>
        </p:txBody>
      </p:sp>
      <p:sp>
        <p:nvSpPr>
          <p:cNvPr id="81" name="正方形/長方形 80"/>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68" name="正方形/長方形 67"/>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en-US" altLang="ja-JP" sz="2133" b="1" dirty="0" smtClean="0">
                <a:latin typeface="+mj-ea"/>
              </a:rPr>
              <a:t>Use Excel to register in batches.</a:t>
            </a:r>
            <a:endParaRPr lang="en-US" altLang="ja-JP" sz="2133" b="1" dirty="0">
              <a:latin typeface="+mj-ea"/>
            </a:endParaRPr>
          </a:p>
        </p:txBody>
      </p:sp>
      <p:sp>
        <p:nvSpPr>
          <p:cNvPr id="69" name="角丸四角形 68"/>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80" name="下矢印 79"/>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
        <p:nvSpPr>
          <p:cNvPr id="11" name="正方形/長方形 10"/>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smtClean="0">
                <a:latin typeface="+mj-ea"/>
                <a:ea typeface="+mj-ea"/>
              </a:rPr>
              <a:t>Task explanation</a:t>
            </a:r>
            <a:endParaRPr lang="ja-JP" altLang="en-US" sz="2400" b="1" dirty="0">
              <a:latin typeface="+mj-ea"/>
              <a:ea typeface="+mj-ea"/>
            </a:endParaRPr>
          </a:p>
        </p:txBody>
      </p:sp>
      <p:sp>
        <p:nvSpPr>
          <p:cNvPr id="72" name="下矢印 71"/>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3" name="下矢印 72"/>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4" name="下矢印 73"/>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5" name="下矢印 74"/>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6" name="角丸四角形 75"/>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 Design Info</a:t>
            </a:r>
            <a:endParaRPr lang="ja-JP" altLang="en-US" sz="1600" b="1" dirty="0"/>
          </a:p>
        </p:txBody>
      </p:sp>
      <p:sp>
        <p:nvSpPr>
          <p:cNvPr id="77" name="角丸四角形 76"/>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82" name="角丸四角形 81"/>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70" name="角丸四角形 69"/>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Design info’s management forms</a:t>
            </a:r>
            <a:endParaRPr lang="ja-JP" altLang="en-US" sz="1500" b="1" spc="-150" dirty="0"/>
          </a:p>
        </p:txBody>
      </p:sp>
      <p:sp>
        <p:nvSpPr>
          <p:cNvPr id="71" name="角丸四角形 70"/>
          <p:cNvSpPr/>
          <p:nvPr/>
        </p:nvSpPr>
        <p:spPr bwMode="auto">
          <a:xfrm>
            <a:off x="423879" y="4307729"/>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Input Information into CMDB</a:t>
            </a:r>
            <a:endParaRPr lang="ja-JP" altLang="en-US" sz="1600" b="1" dirty="0"/>
          </a:p>
        </p:txBody>
      </p:sp>
    </p:spTree>
    <p:extLst>
      <p:ext uri="{BB962C8B-B14F-4D97-AF65-F5344CB8AC3E}">
        <p14:creationId xmlns:p14="http://schemas.microsoft.com/office/powerpoint/2010/main" val="16043706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rPr>
              <a:t>　　　① </a:t>
            </a:r>
            <a:r>
              <a:rPr lang="en-US" altLang="ja-JP" sz="2400" b="1" dirty="0">
                <a:latin typeface="+mj-ea"/>
              </a:rPr>
              <a:t>Use Excel to register in batches.</a:t>
            </a:r>
          </a:p>
        </p:txBody>
      </p:sp>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sp>
        <p:nvSpPr>
          <p:cNvPr id="12" name="正方形/長方形 11"/>
          <p:cNvSpPr/>
          <p:nvPr/>
        </p:nvSpPr>
        <p:spPr bwMode="auto">
          <a:xfrm>
            <a:off x="301409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The tables in Exastro IT Automation can be downloaded in Excel format. We can register design info more efficiently by adding/updating the information directly to the Excel file and then uploading it.</a:t>
            </a:r>
            <a:endParaRPr lang="en-US" altLang="ja-JP" sz="1867" b="1" dirty="0">
              <a:latin typeface="+mj-ea"/>
              <a:ea typeface="+mj-ea"/>
            </a:endParaRPr>
          </a:p>
        </p:txBody>
      </p:sp>
      <p:graphicFrame>
        <p:nvGraphicFramePr>
          <p:cNvPr id="15" name="表 14"/>
          <p:cNvGraphicFramePr>
            <a:graphicFrameLocks noGrp="1"/>
          </p:cNvGraphicFramePr>
          <p:nvPr>
            <p:extLst>
              <p:ext uri="{D42A27DB-BD31-4B8C-83A1-F6EECF244321}">
                <p14:modId xmlns:p14="http://schemas.microsoft.com/office/powerpoint/2010/main" val="610216249"/>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42" name="角丸四角形 4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pSp>
        <p:nvGrpSpPr>
          <p:cNvPr id="5" name="グループ化 4"/>
          <p:cNvGrpSpPr/>
          <p:nvPr/>
        </p:nvGrpSpPr>
        <p:grpSpPr>
          <a:xfrm>
            <a:off x="3167276" y="2747697"/>
            <a:ext cx="2568325" cy="1227907"/>
            <a:chOff x="2651556" y="2419043"/>
            <a:chExt cx="1926244" cy="920930"/>
          </a:xfrm>
        </p:grpSpPr>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668" y="2419043"/>
              <a:ext cx="571735" cy="214651"/>
            </a:xfrm>
            <a:prstGeom prst="rect">
              <a:avLst/>
            </a:prstGeom>
          </p:spPr>
        </p:pic>
        <p:sp>
          <p:nvSpPr>
            <p:cNvPr id="25" name="正方形/長方形 24"/>
            <p:cNvSpPr/>
            <p:nvPr/>
          </p:nvSpPr>
          <p:spPr bwMode="auto">
            <a:xfrm>
              <a:off x="2651556" y="2666974"/>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Oval 97"/>
            <p:cNvSpPr>
              <a:spLocks noChangeAspect="1" noChangeArrowheads="1"/>
            </p:cNvSpPr>
            <p:nvPr/>
          </p:nvSpPr>
          <p:spPr bwMode="gray">
            <a:xfrm>
              <a:off x="2729319" y="2733534"/>
              <a:ext cx="480434" cy="403400"/>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sp>
          <p:nvSpPr>
            <p:cNvPr id="44" name="四角形吹き出し 43"/>
            <p:cNvSpPr/>
            <p:nvPr/>
          </p:nvSpPr>
          <p:spPr bwMode="auto">
            <a:xfrm>
              <a:off x="3412019" y="2526263"/>
              <a:ext cx="1165781" cy="813710"/>
            </a:xfrm>
            <a:prstGeom prst="wedgeRectCallout">
              <a:avLst>
                <a:gd name="adj1" fmla="val -69723"/>
                <a:gd name="adj2" fmla="val -3381"/>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aphicFrame>
        <p:nvGraphicFramePr>
          <p:cNvPr id="47" name="表 46"/>
          <p:cNvGraphicFramePr>
            <a:graphicFrameLocks noGrp="1"/>
          </p:cNvGraphicFramePr>
          <p:nvPr>
            <p:extLst/>
          </p:nvPr>
        </p:nvGraphicFramePr>
        <p:xfrm>
          <a:off x="4282756" y="2975617"/>
          <a:ext cx="1391919" cy="56691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bl>
          </a:graphicData>
        </a:graphic>
      </p:graphicFrame>
      <p:grpSp>
        <p:nvGrpSpPr>
          <p:cNvPr id="65" name="グループ化 64"/>
          <p:cNvGrpSpPr/>
          <p:nvPr/>
        </p:nvGrpSpPr>
        <p:grpSpPr>
          <a:xfrm>
            <a:off x="6197911" y="2754643"/>
            <a:ext cx="2568325" cy="1227907"/>
            <a:chOff x="2651556" y="2419043"/>
            <a:chExt cx="1926244" cy="920930"/>
          </a:xfrm>
        </p:grpSpPr>
        <p:pic>
          <p:nvPicPr>
            <p:cNvPr id="66" name="図 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668" y="2419043"/>
              <a:ext cx="571735" cy="214651"/>
            </a:xfrm>
            <a:prstGeom prst="rect">
              <a:avLst/>
            </a:prstGeom>
          </p:spPr>
        </p:pic>
        <p:sp>
          <p:nvSpPr>
            <p:cNvPr id="67" name="正方形/長方形 66"/>
            <p:cNvSpPr/>
            <p:nvPr/>
          </p:nvSpPr>
          <p:spPr bwMode="auto">
            <a:xfrm>
              <a:off x="2651556" y="2666974"/>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8" name="Oval 97"/>
            <p:cNvSpPr>
              <a:spLocks noChangeAspect="1" noChangeArrowheads="1"/>
            </p:cNvSpPr>
            <p:nvPr/>
          </p:nvSpPr>
          <p:spPr bwMode="gray">
            <a:xfrm>
              <a:off x="2729319" y="2733534"/>
              <a:ext cx="480434" cy="403400"/>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sp>
          <p:nvSpPr>
            <p:cNvPr id="69" name="四角形吹き出し 68"/>
            <p:cNvSpPr/>
            <p:nvPr/>
          </p:nvSpPr>
          <p:spPr bwMode="auto">
            <a:xfrm>
              <a:off x="3412019" y="2526263"/>
              <a:ext cx="1165781" cy="813710"/>
            </a:xfrm>
            <a:prstGeom prst="wedgeRectCallout">
              <a:avLst>
                <a:gd name="adj1" fmla="val -69723"/>
                <a:gd name="adj2" fmla="val -3381"/>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pSp>
        <p:nvGrpSpPr>
          <p:cNvPr id="70" name="グループ化 69"/>
          <p:cNvGrpSpPr/>
          <p:nvPr/>
        </p:nvGrpSpPr>
        <p:grpSpPr>
          <a:xfrm>
            <a:off x="9228547" y="2757645"/>
            <a:ext cx="2568325" cy="1227907"/>
            <a:chOff x="2651556" y="2419043"/>
            <a:chExt cx="1926244" cy="920930"/>
          </a:xfrm>
        </p:grpSpPr>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3668" y="2419043"/>
              <a:ext cx="571735" cy="214651"/>
            </a:xfrm>
            <a:prstGeom prst="rect">
              <a:avLst/>
            </a:prstGeom>
          </p:spPr>
        </p:pic>
        <p:sp>
          <p:nvSpPr>
            <p:cNvPr id="72" name="正方形/長方形 71"/>
            <p:cNvSpPr/>
            <p:nvPr/>
          </p:nvSpPr>
          <p:spPr bwMode="auto">
            <a:xfrm>
              <a:off x="2651556" y="2666974"/>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3" name="Oval 97"/>
            <p:cNvSpPr>
              <a:spLocks noChangeAspect="1" noChangeArrowheads="1"/>
            </p:cNvSpPr>
            <p:nvPr/>
          </p:nvSpPr>
          <p:spPr bwMode="gray">
            <a:xfrm>
              <a:off x="2729319" y="2733534"/>
              <a:ext cx="480434" cy="403400"/>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sp>
          <p:nvSpPr>
            <p:cNvPr id="74" name="四角形吹き出し 73"/>
            <p:cNvSpPr/>
            <p:nvPr/>
          </p:nvSpPr>
          <p:spPr bwMode="auto">
            <a:xfrm>
              <a:off x="3412019" y="2526263"/>
              <a:ext cx="1165781" cy="813710"/>
            </a:xfrm>
            <a:prstGeom prst="wedgeRectCallout">
              <a:avLst>
                <a:gd name="adj1" fmla="val -69723"/>
                <a:gd name="adj2" fmla="val -3381"/>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cxnSp>
        <p:nvCxnSpPr>
          <p:cNvPr id="7" name="直線コネクタ 6"/>
          <p:cNvCxnSpPr/>
          <p:nvPr/>
        </p:nvCxnSpPr>
        <p:spPr bwMode="auto">
          <a:xfrm>
            <a:off x="5970953" y="2597900"/>
            <a:ext cx="0" cy="3491848"/>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5" name="直線コネクタ 74"/>
          <p:cNvCxnSpPr/>
          <p:nvPr/>
        </p:nvCxnSpPr>
        <p:spPr bwMode="auto">
          <a:xfrm>
            <a:off x="9008533" y="2597901"/>
            <a:ext cx="0" cy="3485279"/>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76" name="表 75"/>
          <p:cNvGraphicFramePr>
            <a:graphicFrameLocks noGrp="1"/>
          </p:cNvGraphicFramePr>
          <p:nvPr>
            <p:extLst/>
          </p:nvPr>
        </p:nvGraphicFramePr>
        <p:xfrm>
          <a:off x="7288155" y="2985338"/>
          <a:ext cx="1391919" cy="56691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bl>
          </a:graphicData>
        </a:graphic>
      </p:graphicFrame>
      <p:graphicFrame>
        <p:nvGraphicFramePr>
          <p:cNvPr id="77" name="表 76"/>
          <p:cNvGraphicFramePr>
            <a:graphicFrameLocks noGrp="1"/>
          </p:cNvGraphicFramePr>
          <p:nvPr>
            <p:extLst/>
          </p:nvPr>
        </p:nvGraphicFramePr>
        <p:xfrm>
          <a:off x="10339321" y="2972796"/>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graphicFrame>
        <p:nvGraphicFramePr>
          <p:cNvPr id="79" name="表 78"/>
          <p:cNvGraphicFramePr>
            <a:graphicFrameLocks noGrp="1"/>
          </p:cNvGraphicFramePr>
          <p:nvPr>
            <p:extLst/>
          </p:nvPr>
        </p:nvGraphicFramePr>
        <p:xfrm>
          <a:off x="7288155" y="5233686"/>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sp>
        <p:nvSpPr>
          <p:cNvPr id="8" name="正方形/長方形 7"/>
          <p:cNvSpPr/>
          <p:nvPr/>
        </p:nvSpPr>
        <p:spPr bwMode="auto">
          <a:xfrm>
            <a:off x="7288156" y="5804747"/>
            <a:ext cx="1390913" cy="361612"/>
          </a:xfrm>
          <a:prstGeom prst="rect">
            <a:avLst/>
          </a:prstGeom>
          <a:noFill/>
          <a:ln w="38100">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0" name="二等辺三角形 79"/>
          <p:cNvSpPr/>
          <p:nvPr/>
        </p:nvSpPr>
        <p:spPr bwMode="auto">
          <a:xfrm rot="5400000">
            <a:off x="5619979" y="4342774"/>
            <a:ext cx="818868" cy="324788"/>
          </a:xfrm>
          <a:prstGeom prst="triangl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1" name="二等辺三角形 80"/>
          <p:cNvSpPr/>
          <p:nvPr/>
        </p:nvSpPr>
        <p:spPr bwMode="auto">
          <a:xfrm rot="5400000">
            <a:off x="8658653" y="4342774"/>
            <a:ext cx="818868" cy="324788"/>
          </a:xfrm>
          <a:prstGeom prst="triangl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3" name="正方形/長方形 82"/>
          <p:cNvSpPr/>
          <p:nvPr/>
        </p:nvSpPr>
        <p:spPr bwMode="auto">
          <a:xfrm>
            <a:off x="10325734" y="3552251"/>
            <a:ext cx="1390913" cy="361612"/>
          </a:xfrm>
          <a:prstGeom prst="rect">
            <a:avLst/>
          </a:prstGeom>
          <a:noFill/>
          <a:ln w="38100">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85" name="図 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6457" y="4260799"/>
            <a:ext cx="723928" cy="723928"/>
          </a:xfrm>
          <a:prstGeom prst="rect">
            <a:avLst/>
          </a:prstGeom>
        </p:spPr>
      </p:pic>
      <p:pic>
        <p:nvPicPr>
          <p:cNvPr id="86" name="図 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5202" y="4853659"/>
            <a:ext cx="519863" cy="519863"/>
          </a:xfrm>
          <a:prstGeom prst="rect">
            <a:avLst/>
          </a:prstGeom>
        </p:spPr>
      </p:pic>
      <p:grpSp>
        <p:nvGrpSpPr>
          <p:cNvPr id="88" name="グループ化 87"/>
          <p:cNvGrpSpPr/>
          <p:nvPr/>
        </p:nvGrpSpPr>
        <p:grpSpPr>
          <a:xfrm>
            <a:off x="3286125" y="5476116"/>
            <a:ext cx="609600" cy="649016"/>
            <a:chOff x="531334" y="767018"/>
            <a:chExt cx="457200" cy="486762"/>
          </a:xfrm>
        </p:grpSpPr>
        <p:sp>
          <p:nvSpPr>
            <p:cNvPr id="89" name="正方形/長方形 88"/>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90" name="グループ化 89"/>
            <p:cNvGrpSpPr>
              <a:grpSpLocks noChangeAspect="1"/>
            </p:cNvGrpSpPr>
            <p:nvPr/>
          </p:nvGrpSpPr>
          <p:grpSpPr bwMode="gray">
            <a:xfrm>
              <a:off x="562146" y="1031158"/>
              <a:ext cx="175160" cy="195072"/>
              <a:chOff x="863600" y="1071564"/>
              <a:chExt cx="823913" cy="917576"/>
            </a:xfrm>
          </p:grpSpPr>
          <p:sp>
            <p:nvSpPr>
              <p:cNvPr id="100" name="フリーフォーム 9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1" name="グループ化 90"/>
            <p:cNvGrpSpPr>
              <a:grpSpLocks noChangeAspect="1"/>
            </p:cNvGrpSpPr>
            <p:nvPr/>
          </p:nvGrpSpPr>
          <p:grpSpPr bwMode="gray">
            <a:xfrm>
              <a:off x="770594" y="1027024"/>
              <a:ext cx="175160" cy="195072"/>
              <a:chOff x="863600" y="1071564"/>
              <a:chExt cx="823913" cy="917576"/>
            </a:xfrm>
          </p:grpSpPr>
          <p:sp>
            <p:nvSpPr>
              <p:cNvPr id="98" name="フリーフォーム 9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2" name="グループ化 91"/>
            <p:cNvGrpSpPr>
              <a:grpSpLocks noChangeAspect="1"/>
            </p:cNvGrpSpPr>
            <p:nvPr/>
          </p:nvGrpSpPr>
          <p:grpSpPr bwMode="gray">
            <a:xfrm>
              <a:off x="562146" y="793687"/>
              <a:ext cx="175160" cy="195072"/>
              <a:chOff x="863600" y="1071564"/>
              <a:chExt cx="823913" cy="917576"/>
            </a:xfrm>
          </p:grpSpPr>
          <p:sp>
            <p:nvSpPr>
              <p:cNvPr id="96" name="フリーフォーム 9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3" name="グループ化 92"/>
            <p:cNvGrpSpPr>
              <a:grpSpLocks noChangeAspect="1"/>
            </p:cNvGrpSpPr>
            <p:nvPr/>
          </p:nvGrpSpPr>
          <p:grpSpPr bwMode="gray">
            <a:xfrm>
              <a:off x="769750" y="793687"/>
              <a:ext cx="175160" cy="195072"/>
              <a:chOff x="863600" y="1071564"/>
              <a:chExt cx="823913" cy="917576"/>
            </a:xfrm>
          </p:grpSpPr>
          <p:sp>
            <p:nvSpPr>
              <p:cNvPr id="94" name="フリーフォーム 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9" name="下矢印 8"/>
          <p:cNvSpPr/>
          <p:nvPr/>
        </p:nvSpPr>
        <p:spPr bwMode="auto">
          <a:xfrm>
            <a:off x="3336474" y="4004863"/>
            <a:ext cx="508137" cy="1247917"/>
          </a:xfrm>
          <a:prstGeom prst="downArrow">
            <a:avLst/>
          </a:prstGeom>
          <a:solidFill>
            <a:schemeClr val="accent2">
              <a:lumMod val="10000"/>
              <a:lumOff val="90000"/>
            </a:schemeClr>
          </a:solidFill>
          <a:ln w="19050">
            <a:solidFill>
              <a:srgbClr val="FF0000"/>
            </a:solidFill>
          </a:ln>
          <a:effectLst/>
          <a:extLst/>
        </p:spPr>
        <p:txBody>
          <a:bodyPr rot="0" spcFirstLastPara="0" vertOverflow="overflow" horzOverflow="overflow" vert="eaVert" wrap="none" lIns="121920" tIns="60960" rIns="121920" bIns="60960" numCol="1" spcCol="0" rtlCol="0" fromWordArt="0" anchor="ctr" anchorCtr="0" forceAA="0" compatLnSpc="1">
            <a:prstTxWarp prst="textNoShape">
              <a:avLst/>
            </a:prstTxWarp>
            <a:noAutofit/>
          </a:bodyPr>
          <a:lstStyle/>
          <a:p>
            <a:pPr algn="ctr"/>
            <a:r>
              <a:rPr lang="en-US" altLang="ja-JP" sz="1400" b="1" dirty="0" smtClean="0">
                <a:solidFill>
                  <a:srgbClr val="FF0000"/>
                </a:solidFill>
                <a:latin typeface="+mj-ea"/>
                <a:ea typeface="+mj-ea"/>
              </a:rPr>
              <a:t>Download</a:t>
            </a:r>
            <a:endParaRPr lang="ja-JP" altLang="en-US" sz="1400" b="1" dirty="0">
              <a:solidFill>
                <a:srgbClr val="FF0000"/>
              </a:solidFill>
              <a:latin typeface="+mj-ea"/>
              <a:ea typeface="+mj-ea"/>
            </a:endParaRPr>
          </a:p>
        </p:txBody>
      </p:sp>
      <p:grpSp>
        <p:nvGrpSpPr>
          <p:cNvPr id="102" name="グループ化 101"/>
          <p:cNvGrpSpPr/>
          <p:nvPr/>
        </p:nvGrpSpPr>
        <p:grpSpPr>
          <a:xfrm>
            <a:off x="6303807" y="5480239"/>
            <a:ext cx="609600" cy="649016"/>
            <a:chOff x="531334" y="767018"/>
            <a:chExt cx="457200" cy="486762"/>
          </a:xfrm>
        </p:grpSpPr>
        <p:sp>
          <p:nvSpPr>
            <p:cNvPr id="103" name="正方形/長方形 102"/>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4" name="グループ化 103"/>
            <p:cNvGrpSpPr>
              <a:grpSpLocks noChangeAspect="1"/>
            </p:cNvGrpSpPr>
            <p:nvPr/>
          </p:nvGrpSpPr>
          <p:grpSpPr bwMode="gray">
            <a:xfrm>
              <a:off x="562146" y="1031158"/>
              <a:ext cx="175160" cy="195072"/>
              <a:chOff x="863600" y="1071564"/>
              <a:chExt cx="823913" cy="917576"/>
            </a:xfrm>
          </p:grpSpPr>
          <p:sp>
            <p:nvSpPr>
              <p:cNvPr id="114" name="フリーフォーム 11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5" name="グループ化 104"/>
            <p:cNvGrpSpPr>
              <a:grpSpLocks noChangeAspect="1"/>
            </p:cNvGrpSpPr>
            <p:nvPr/>
          </p:nvGrpSpPr>
          <p:grpSpPr bwMode="gray">
            <a:xfrm>
              <a:off x="770594" y="1027024"/>
              <a:ext cx="175160" cy="195072"/>
              <a:chOff x="863600" y="1071564"/>
              <a:chExt cx="823913" cy="917576"/>
            </a:xfrm>
          </p:grpSpPr>
          <p:sp>
            <p:nvSpPr>
              <p:cNvPr id="112" name="フリーフォーム 11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6" name="グループ化 105"/>
            <p:cNvGrpSpPr>
              <a:grpSpLocks noChangeAspect="1"/>
            </p:cNvGrpSpPr>
            <p:nvPr/>
          </p:nvGrpSpPr>
          <p:grpSpPr bwMode="gray">
            <a:xfrm>
              <a:off x="562146" y="793687"/>
              <a:ext cx="175160" cy="195072"/>
              <a:chOff x="863600" y="1071564"/>
              <a:chExt cx="823913" cy="917576"/>
            </a:xfrm>
          </p:grpSpPr>
          <p:sp>
            <p:nvSpPr>
              <p:cNvPr id="110" name="フリーフォーム 10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7" name="グループ化 106"/>
            <p:cNvGrpSpPr>
              <a:grpSpLocks noChangeAspect="1"/>
            </p:cNvGrpSpPr>
            <p:nvPr/>
          </p:nvGrpSpPr>
          <p:grpSpPr bwMode="gray">
            <a:xfrm>
              <a:off x="769750" y="793687"/>
              <a:ext cx="175160" cy="195072"/>
              <a:chOff x="863600" y="1071564"/>
              <a:chExt cx="823913" cy="917576"/>
            </a:xfrm>
          </p:grpSpPr>
          <p:sp>
            <p:nvSpPr>
              <p:cNvPr id="108" name="フリーフォーム 10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16" name="グループ化 115"/>
          <p:cNvGrpSpPr/>
          <p:nvPr/>
        </p:nvGrpSpPr>
        <p:grpSpPr>
          <a:xfrm>
            <a:off x="9351685" y="5476116"/>
            <a:ext cx="609600" cy="649016"/>
            <a:chOff x="531334" y="767018"/>
            <a:chExt cx="457200" cy="486762"/>
          </a:xfrm>
        </p:grpSpPr>
        <p:sp>
          <p:nvSpPr>
            <p:cNvPr id="117" name="正方形/長方形 116"/>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18" name="グループ化 117"/>
            <p:cNvGrpSpPr>
              <a:grpSpLocks noChangeAspect="1"/>
            </p:cNvGrpSpPr>
            <p:nvPr/>
          </p:nvGrpSpPr>
          <p:grpSpPr bwMode="gray">
            <a:xfrm>
              <a:off x="562146" y="1031158"/>
              <a:ext cx="175160" cy="195072"/>
              <a:chOff x="863600" y="1071564"/>
              <a:chExt cx="823913" cy="917576"/>
            </a:xfrm>
          </p:grpSpPr>
          <p:sp>
            <p:nvSpPr>
              <p:cNvPr id="128" name="フリーフォーム 12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19" name="グループ化 118"/>
            <p:cNvGrpSpPr>
              <a:grpSpLocks noChangeAspect="1"/>
            </p:cNvGrpSpPr>
            <p:nvPr/>
          </p:nvGrpSpPr>
          <p:grpSpPr bwMode="gray">
            <a:xfrm>
              <a:off x="770594" y="1027024"/>
              <a:ext cx="175160" cy="195072"/>
              <a:chOff x="863600" y="1071564"/>
              <a:chExt cx="823913" cy="917576"/>
            </a:xfrm>
          </p:grpSpPr>
          <p:sp>
            <p:nvSpPr>
              <p:cNvPr id="126" name="フリーフォーム 12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0" name="グループ化 119"/>
            <p:cNvGrpSpPr>
              <a:grpSpLocks noChangeAspect="1"/>
            </p:cNvGrpSpPr>
            <p:nvPr/>
          </p:nvGrpSpPr>
          <p:grpSpPr bwMode="gray">
            <a:xfrm>
              <a:off x="562146" y="793687"/>
              <a:ext cx="175160" cy="195072"/>
              <a:chOff x="863600" y="1071564"/>
              <a:chExt cx="823913" cy="917576"/>
            </a:xfrm>
          </p:grpSpPr>
          <p:sp>
            <p:nvSpPr>
              <p:cNvPr id="124" name="フリーフォーム 12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1" name="グループ化 120"/>
            <p:cNvGrpSpPr>
              <a:grpSpLocks noChangeAspect="1"/>
            </p:cNvGrpSpPr>
            <p:nvPr/>
          </p:nvGrpSpPr>
          <p:grpSpPr bwMode="gray">
            <a:xfrm>
              <a:off x="769750" y="793687"/>
              <a:ext cx="175160" cy="195072"/>
              <a:chOff x="863600" y="1071564"/>
              <a:chExt cx="823913" cy="917576"/>
            </a:xfrm>
          </p:grpSpPr>
          <p:sp>
            <p:nvSpPr>
              <p:cNvPr id="122" name="フリーフォーム 12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34" name="右矢印 133"/>
          <p:cNvSpPr/>
          <p:nvPr/>
        </p:nvSpPr>
        <p:spPr bwMode="auto">
          <a:xfrm>
            <a:off x="6642566" y="5596587"/>
            <a:ext cx="942452" cy="748021"/>
          </a:xfrm>
          <a:prstGeom prst="rightArrow">
            <a:avLst>
              <a:gd name="adj1" fmla="val 68475"/>
              <a:gd name="adj2" fmla="val 50000"/>
            </a:avLst>
          </a:prstGeom>
          <a:solidFill>
            <a:schemeClr val="accent2">
              <a:lumMod val="10000"/>
              <a:lumOff val="90000"/>
            </a:schemeClr>
          </a:solidFill>
          <a:ln w="19050">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rgbClr val="FF0000"/>
                </a:solidFill>
                <a:latin typeface="+mj-ea"/>
                <a:ea typeface="+mj-ea"/>
              </a:rPr>
              <a:t>Add</a:t>
            </a:r>
            <a:br>
              <a:rPr lang="en-US" altLang="ja-JP" sz="1200" b="1" dirty="0" smtClean="0">
                <a:solidFill>
                  <a:srgbClr val="FF0000"/>
                </a:solidFill>
                <a:latin typeface="+mj-ea"/>
                <a:ea typeface="+mj-ea"/>
              </a:rPr>
            </a:br>
            <a:r>
              <a:rPr lang="en-US" altLang="ja-JP" sz="1200" b="1" dirty="0" smtClean="0">
                <a:solidFill>
                  <a:srgbClr val="FF0000"/>
                </a:solidFill>
                <a:latin typeface="+mj-ea"/>
                <a:ea typeface="+mj-ea"/>
              </a:rPr>
              <a:t>Update</a:t>
            </a:r>
            <a:endParaRPr lang="en-US" altLang="ja-JP" sz="1200" b="1" dirty="0">
              <a:solidFill>
                <a:srgbClr val="FF0000"/>
              </a:solidFill>
              <a:latin typeface="+mj-ea"/>
              <a:ea typeface="+mj-ea"/>
            </a:endParaRPr>
          </a:p>
        </p:txBody>
      </p:sp>
      <p:sp>
        <p:nvSpPr>
          <p:cNvPr id="135" name="上矢印 134"/>
          <p:cNvSpPr/>
          <p:nvPr/>
        </p:nvSpPr>
        <p:spPr bwMode="auto">
          <a:xfrm>
            <a:off x="9407883" y="4008414"/>
            <a:ext cx="523380" cy="1254545"/>
          </a:xfrm>
          <a:prstGeom prst="upArrow">
            <a:avLst/>
          </a:prstGeom>
          <a:solidFill>
            <a:schemeClr val="accent2">
              <a:lumMod val="10000"/>
              <a:lumOff val="90000"/>
            </a:schemeClr>
          </a:solidFill>
          <a:ln w="19050">
            <a:solidFill>
              <a:srgbClr val="FF0000"/>
            </a:solidFill>
          </a:ln>
          <a:effectLst/>
          <a:extLst/>
        </p:spPr>
        <p:txBody>
          <a:bodyPr rot="0" spcFirstLastPara="0" vertOverflow="overflow" horzOverflow="overflow" vert="eaVert" wrap="none" lIns="121920" tIns="60960" rIns="121920" bIns="60960" numCol="1" spcCol="0" rtlCol="0" fromWordArt="0" anchor="ctr" anchorCtr="0" forceAA="0" compatLnSpc="1">
            <a:prstTxWarp prst="textNoShape">
              <a:avLst/>
            </a:prstTxWarp>
            <a:noAutofit/>
          </a:bodyPr>
          <a:lstStyle/>
          <a:p>
            <a:pPr algn="ctr"/>
            <a:r>
              <a:rPr lang="en-US" altLang="ja-JP" sz="1400" b="1" dirty="0" smtClean="0">
                <a:solidFill>
                  <a:srgbClr val="FF0000"/>
                </a:solidFill>
                <a:latin typeface="+mj-ea"/>
                <a:ea typeface="+mj-ea"/>
              </a:rPr>
              <a:t>Upload</a:t>
            </a:r>
            <a:endParaRPr lang="ja-JP" altLang="en-US" sz="1400" b="1" dirty="0">
              <a:solidFill>
                <a:srgbClr val="FF0000"/>
              </a:solidFill>
              <a:latin typeface="+mj-ea"/>
              <a:ea typeface="+mj-ea"/>
            </a:endParaRPr>
          </a:p>
        </p:txBody>
      </p:sp>
      <p:sp>
        <p:nvSpPr>
          <p:cNvPr id="137" name="テキスト ボックス 136"/>
          <p:cNvSpPr txBox="1"/>
          <p:nvPr/>
        </p:nvSpPr>
        <p:spPr>
          <a:xfrm>
            <a:off x="10260631" y="3975604"/>
            <a:ext cx="1543575" cy="523220"/>
          </a:xfrm>
          <a:prstGeom prst="rect">
            <a:avLst/>
          </a:prstGeom>
          <a:noFill/>
        </p:spPr>
        <p:txBody>
          <a:bodyPr wrap="square" rtlCol="0">
            <a:spAutoFit/>
          </a:bodyPr>
          <a:lstStyle/>
          <a:p>
            <a:r>
              <a:rPr lang="en-US" altLang="ja-JP" sz="1400" b="1" dirty="0" smtClean="0">
                <a:solidFill>
                  <a:srgbClr val="FF0000"/>
                </a:solidFill>
              </a:rPr>
              <a:t>Changes are</a:t>
            </a:r>
            <a:br>
              <a:rPr lang="en-US" altLang="ja-JP" sz="1400" b="1" dirty="0" smtClean="0">
                <a:solidFill>
                  <a:srgbClr val="FF0000"/>
                </a:solidFill>
              </a:rPr>
            </a:br>
            <a:r>
              <a:rPr lang="en-US" altLang="ja-JP" sz="1400" b="1" dirty="0" smtClean="0">
                <a:solidFill>
                  <a:srgbClr val="FF0000"/>
                </a:solidFill>
              </a:rPr>
              <a:t>reflected.</a:t>
            </a:r>
            <a:endParaRPr lang="ja-JP" altLang="en-US" sz="1400" b="1" dirty="0">
              <a:solidFill>
                <a:srgbClr val="FF0000"/>
              </a:solidFill>
            </a:endParaRPr>
          </a:p>
        </p:txBody>
      </p:sp>
      <p:graphicFrame>
        <p:nvGraphicFramePr>
          <p:cNvPr id="130" name="表 129"/>
          <p:cNvGraphicFramePr>
            <a:graphicFrameLocks noGrp="1"/>
          </p:cNvGraphicFramePr>
          <p:nvPr>
            <p:extLst/>
          </p:nvPr>
        </p:nvGraphicFramePr>
        <p:xfrm>
          <a:off x="10339321" y="5196582"/>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pic>
        <p:nvPicPr>
          <p:cNvPr id="132" name="図 1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6369" y="4816555"/>
            <a:ext cx="519863" cy="519863"/>
          </a:xfrm>
          <a:prstGeom prst="rect">
            <a:avLst/>
          </a:prstGeom>
        </p:spPr>
      </p:pic>
      <p:sp>
        <p:nvSpPr>
          <p:cNvPr id="133" name="下矢印 132"/>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38" name="下矢印 137"/>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39" name="下矢印 138"/>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40" name="下矢印 139"/>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41" name="角丸四角形 140"/>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 Design Info</a:t>
            </a:r>
            <a:endParaRPr lang="ja-JP" altLang="en-US" sz="1600" b="1" dirty="0"/>
          </a:p>
        </p:txBody>
      </p:sp>
      <p:sp>
        <p:nvSpPr>
          <p:cNvPr id="142" name="角丸四角形 141"/>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145" name="角丸四角形 144"/>
          <p:cNvSpPr/>
          <p:nvPr/>
        </p:nvSpPr>
        <p:spPr bwMode="auto">
          <a:xfrm>
            <a:off x="431373" y="52609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Leveraging CMDB</a:t>
            </a:r>
            <a:endParaRPr lang="en-US" altLang="ja-JP" sz="1600" b="1" dirty="0"/>
          </a:p>
        </p:txBody>
      </p:sp>
      <p:sp>
        <p:nvSpPr>
          <p:cNvPr id="131" name="角丸四角形 130"/>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Design info’s management forms</a:t>
            </a:r>
            <a:endParaRPr lang="ja-JP" altLang="en-US" sz="1500" b="1" spc="-150" dirty="0"/>
          </a:p>
        </p:txBody>
      </p:sp>
      <p:sp>
        <p:nvSpPr>
          <p:cNvPr id="136" name="角丸四角形 135"/>
          <p:cNvSpPr/>
          <p:nvPr/>
        </p:nvSpPr>
        <p:spPr bwMode="auto">
          <a:xfrm>
            <a:off x="423879" y="4307729"/>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Input Information into CMDB</a:t>
            </a:r>
            <a:endParaRPr lang="ja-JP" altLang="en-US" sz="1600" b="1" dirty="0"/>
          </a:p>
        </p:txBody>
      </p:sp>
    </p:spTree>
    <p:extLst>
      <p:ext uri="{BB962C8B-B14F-4D97-AF65-F5344CB8AC3E}">
        <p14:creationId xmlns:p14="http://schemas.microsoft.com/office/powerpoint/2010/main" val="11472631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819639"/>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b="1" dirty="0" smtClean="0">
                <a:latin typeface="+mj-ea"/>
              </a:rPr>
              <a:t>Refer and update the design info to suit the final goal.</a:t>
            </a:r>
            <a:endParaRPr lang="en-US" altLang="ja-JP" b="1" dirty="0">
              <a:latin typeface="+mj-ea"/>
            </a:endParaRPr>
          </a:p>
          <a:p>
            <a:r>
              <a:rPr lang="en-US" altLang="ja-JP" b="1" dirty="0" smtClean="0">
                <a:latin typeface="+mj-ea"/>
              </a:rPr>
              <a:t>Additionally, it is possible to store the setting values by downloading it as an Excel file.</a:t>
            </a:r>
            <a:endParaRPr lang="ja-JP" altLang="en-US" b="1" dirty="0">
              <a:latin typeface="+mj-ea"/>
            </a:endParaRPr>
          </a:p>
        </p:txBody>
      </p:sp>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575789333"/>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339915452"/>
                  </a:ext>
                </a:extLst>
              </a:tr>
            </a:tbl>
          </a:graphicData>
        </a:graphic>
      </p:graphicFrame>
      <p:sp>
        <p:nvSpPr>
          <p:cNvPr id="17" name="正方形/長方形 16"/>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8" name="正方形/長方形 17"/>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smtClean="0">
                <a:latin typeface="+mj-ea"/>
                <a:ea typeface="+mj-ea"/>
              </a:rPr>
              <a:t>Task explanation</a:t>
            </a:r>
            <a:endParaRPr lang="ja-JP" altLang="en-US" sz="2400" b="1" dirty="0">
              <a:latin typeface="+mj-ea"/>
              <a:ea typeface="+mj-ea"/>
            </a:endParaRPr>
          </a:p>
        </p:txBody>
      </p:sp>
      <p:sp>
        <p:nvSpPr>
          <p:cNvPr id="20" name="正方形/長方形 19"/>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en-US" altLang="ja-JP" sz="2133" b="1" dirty="0" smtClean="0">
                <a:latin typeface="+mj-ea"/>
                <a:ea typeface="+mj-ea"/>
              </a:rPr>
              <a:t>Case~ Investigating the scope of service</a:t>
            </a:r>
            <a:br>
              <a:rPr lang="en-US" altLang="ja-JP" sz="2133" b="1" dirty="0" smtClean="0">
                <a:latin typeface="+mj-ea"/>
                <a:ea typeface="+mj-ea"/>
              </a:rPr>
            </a:br>
            <a:r>
              <a:rPr lang="en-US" altLang="ja-JP" sz="2133" b="1" dirty="0" smtClean="0">
                <a:latin typeface="+mj-ea"/>
                <a:ea typeface="+mj-ea"/>
              </a:rPr>
              <a:t>	 	    outage impacts. </a:t>
            </a:r>
            <a:endParaRPr lang="en-US" altLang="ja-JP" sz="2133" b="1" dirty="0">
              <a:latin typeface="+mj-ea"/>
              <a:ea typeface="+mj-ea"/>
            </a:endParaRPr>
          </a:p>
        </p:txBody>
      </p:sp>
      <p:sp>
        <p:nvSpPr>
          <p:cNvPr id="21" name="角丸四角形 20"/>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22" name="下矢印 21"/>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cxnSp>
        <p:nvCxnSpPr>
          <p:cNvPr id="6" name="直線コネクタ 5"/>
          <p:cNvCxnSpPr/>
          <p:nvPr/>
        </p:nvCxnSpPr>
        <p:spPr bwMode="auto">
          <a:xfrm>
            <a:off x="7477760" y="2499360"/>
            <a:ext cx="0" cy="3048091"/>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0905" y="3389324"/>
            <a:ext cx="762313" cy="286201"/>
          </a:xfrm>
          <a:prstGeom prst="rect">
            <a:avLst/>
          </a:prstGeom>
        </p:spPr>
      </p:pic>
      <p:sp>
        <p:nvSpPr>
          <p:cNvPr id="25" name="正方形/長方形 24"/>
          <p:cNvSpPr/>
          <p:nvPr/>
        </p:nvSpPr>
        <p:spPr bwMode="auto">
          <a:xfrm>
            <a:off x="6338088" y="3719898"/>
            <a:ext cx="847947" cy="71133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6" name="Oval 97"/>
          <p:cNvSpPr>
            <a:spLocks noChangeAspect="1" noChangeArrowheads="1"/>
          </p:cNvSpPr>
          <p:nvPr/>
        </p:nvSpPr>
        <p:spPr bwMode="gray">
          <a:xfrm>
            <a:off x="6441772" y="3808644"/>
            <a:ext cx="640579" cy="53786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grpSp>
        <p:nvGrpSpPr>
          <p:cNvPr id="28" name="グループ化 27"/>
          <p:cNvGrpSpPr/>
          <p:nvPr/>
        </p:nvGrpSpPr>
        <p:grpSpPr>
          <a:xfrm>
            <a:off x="4934213" y="4319387"/>
            <a:ext cx="609600" cy="649016"/>
            <a:chOff x="531334" y="767018"/>
            <a:chExt cx="457200" cy="486762"/>
          </a:xfrm>
        </p:grpSpPr>
        <p:sp>
          <p:nvSpPr>
            <p:cNvPr id="29" name="正方形/長方形 28"/>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0" name="グループ化 29"/>
            <p:cNvGrpSpPr>
              <a:grpSpLocks noChangeAspect="1"/>
            </p:cNvGrpSpPr>
            <p:nvPr/>
          </p:nvGrpSpPr>
          <p:grpSpPr bwMode="gray">
            <a:xfrm>
              <a:off x="562146" y="1031158"/>
              <a:ext cx="175160" cy="195072"/>
              <a:chOff x="863600" y="1071564"/>
              <a:chExt cx="823913" cy="917576"/>
            </a:xfrm>
          </p:grpSpPr>
          <p:sp>
            <p:nvSpPr>
              <p:cNvPr id="41" name="フリーフォーム 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 name="グループ化 30"/>
            <p:cNvGrpSpPr>
              <a:grpSpLocks noChangeAspect="1"/>
            </p:cNvGrpSpPr>
            <p:nvPr/>
          </p:nvGrpSpPr>
          <p:grpSpPr bwMode="gray">
            <a:xfrm>
              <a:off x="770594" y="1027024"/>
              <a:ext cx="175160" cy="195072"/>
              <a:chOff x="863600" y="1071564"/>
              <a:chExt cx="823913" cy="917576"/>
            </a:xfrm>
          </p:grpSpPr>
          <p:sp>
            <p:nvSpPr>
              <p:cNvPr id="39" name="フリーフォーム 3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2" name="グループ化 31"/>
            <p:cNvGrpSpPr>
              <a:grpSpLocks noChangeAspect="1"/>
            </p:cNvGrpSpPr>
            <p:nvPr/>
          </p:nvGrpSpPr>
          <p:grpSpPr bwMode="gray">
            <a:xfrm>
              <a:off x="562146" y="793687"/>
              <a:ext cx="175160" cy="195072"/>
              <a:chOff x="863600" y="1071564"/>
              <a:chExt cx="823913" cy="917576"/>
            </a:xfrm>
          </p:grpSpPr>
          <p:sp>
            <p:nvSpPr>
              <p:cNvPr id="37" name="フリーフォーム 3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3" name="グループ化 32"/>
            <p:cNvGrpSpPr>
              <a:grpSpLocks noChangeAspect="1"/>
            </p:cNvGrpSpPr>
            <p:nvPr/>
          </p:nvGrpSpPr>
          <p:grpSpPr bwMode="gray">
            <a:xfrm>
              <a:off x="769750" y="793687"/>
              <a:ext cx="175160" cy="195072"/>
              <a:chOff x="863600" y="1071564"/>
              <a:chExt cx="823913" cy="917576"/>
            </a:xfrm>
          </p:grpSpPr>
          <p:sp>
            <p:nvSpPr>
              <p:cNvPr id="34" name="フリーフォーム 3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8" name="グループ化 7"/>
          <p:cNvGrpSpPr/>
          <p:nvPr/>
        </p:nvGrpSpPr>
        <p:grpSpPr>
          <a:xfrm>
            <a:off x="4974229" y="3124047"/>
            <a:ext cx="609600" cy="649016"/>
            <a:chOff x="2588821" y="3414978"/>
            <a:chExt cx="457200" cy="486762"/>
          </a:xfrm>
        </p:grpSpPr>
        <p:sp>
          <p:nvSpPr>
            <p:cNvPr id="58" name="正方形/長方形 57"/>
            <p:cNvSpPr/>
            <p:nvPr/>
          </p:nvSpPr>
          <p:spPr bwMode="auto">
            <a:xfrm>
              <a:off x="2588821" y="341497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59" name="グループ化 58"/>
            <p:cNvGrpSpPr>
              <a:grpSpLocks noChangeAspect="1"/>
            </p:cNvGrpSpPr>
            <p:nvPr/>
          </p:nvGrpSpPr>
          <p:grpSpPr bwMode="gray">
            <a:xfrm>
              <a:off x="2619633" y="3679118"/>
              <a:ext cx="175160" cy="195072"/>
              <a:chOff x="863600" y="1071564"/>
              <a:chExt cx="823913" cy="917576"/>
            </a:xfrm>
          </p:grpSpPr>
          <p:sp>
            <p:nvSpPr>
              <p:cNvPr id="60" name="フリーフォーム 5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62" name="グループ化 61"/>
            <p:cNvGrpSpPr>
              <a:grpSpLocks noChangeAspect="1"/>
            </p:cNvGrpSpPr>
            <p:nvPr/>
          </p:nvGrpSpPr>
          <p:grpSpPr bwMode="gray">
            <a:xfrm>
              <a:off x="2828081" y="3674984"/>
              <a:ext cx="175160" cy="195072"/>
              <a:chOff x="863600" y="1071564"/>
              <a:chExt cx="823913" cy="917576"/>
            </a:xfrm>
          </p:grpSpPr>
          <p:sp>
            <p:nvSpPr>
              <p:cNvPr id="63" name="フリーフォーム 6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65" name="グループ化 64"/>
            <p:cNvGrpSpPr>
              <a:grpSpLocks noChangeAspect="1"/>
            </p:cNvGrpSpPr>
            <p:nvPr/>
          </p:nvGrpSpPr>
          <p:grpSpPr bwMode="gray">
            <a:xfrm>
              <a:off x="2619633" y="3441647"/>
              <a:ext cx="175160" cy="195072"/>
              <a:chOff x="863600" y="1071564"/>
              <a:chExt cx="823913" cy="917576"/>
            </a:xfrm>
          </p:grpSpPr>
          <p:sp>
            <p:nvSpPr>
              <p:cNvPr id="66" name="フリーフォーム 6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68" name="グループ化 67"/>
            <p:cNvGrpSpPr>
              <a:grpSpLocks noChangeAspect="1"/>
            </p:cNvGrpSpPr>
            <p:nvPr/>
          </p:nvGrpSpPr>
          <p:grpSpPr bwMode="gray">
            <a:xfrm>
              <a:off x="2827237" y="3441647"/>
              <a:ext cx="175160" cy="195072"/>
              <a:chOff x="863600" y="1071564"/>
              <a:chExt cx="823913" cy="917576"/>
            </a:xfrm>
          </p:grpSpPr>
          <p:sp>
            <p:nvSpPr>
              <p:cNvPr id="69" name="フリーフォーム 6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7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
        <p:nvSpPr>
          <p:cNvPr id="10" name="テキスト ボックス 9"/>
          <p:cNvSpPr txBox="1"/>
          <p:nvPr/>
        </p:nvSpPr>
        <p:spPr>
          <a:xfrm>
            <a:off x="4336949" y="4986954"/>
            <a:ext cx="1830309" cy="502573"/>
          </a:xfrm>
          <a:prstGeom prst="rect">
            <a:avLst/>
          </a:prstGeom>
          <a:noFill/>
        </p:spPr>
        <p:txBody>
          <a:bodyPr wrap="none" rtlCol="0">
            <a:spAutoFit/>
          </a:bodyPr>
          <a:lstStyle/>
          <a:p>
            <a:pPr algn="ctr"/>
            <a:r>
              <a:rPr lang="en-US" altLang="ja-JP" sz="1333" b="1" dirty="0" smtClean="0"/>
              <a:t>Server</a:t>
            </a:r>
            <a:br>
              <a:rPr lang="en-US" altLang="ja-JP" sz="1333" b="1" dirty="0" smtClean="0"/>
            </a:br>
            <a:r>
              <a:rPr lang="en-US" altLang="ja-JP" sz="1333" b="1" dirty="0" smtClean="0"/>
              <a:t>construction team</a:t>
            </a:r>
            <a:endParaRPr lang="ja-JP" altLang="en-US" sz="1333" b="1" dirty="0"/>
          </a:p>
        </p:txBody>
      </p:sp>
      <p:sp>
        <p:nvSpPr>
          <p:cNvPr id="71" name="テキスト ボックス 70"/>
          <p:cNvSpPr txBox="1"/>
          <p:nvPr/>
        </p:nvSpPr>
        <p:spPr>
          <a:xfrm>
            <a:off x="4728452" y="3791443"/>
            <a:ext cx="1078309" cy="502573"/>
          </a:xfrm>
          <a:prstGeom prst="rect">
            <a:avLst/>
          </a:prstGeom>
          <a:noFill/>
        </p:spPr>
        <p:txBody>
          <a:bodyPr wrap="none" rtlCol="0">
            <a:spAutoFit/>
          </a:bodyPr>
          <a:lstStyle/>
          <a:p>
            <a:r>
              <a:rPr lang="en-US" altLang="ja-JP" sz="1333" b="1" dirty="0" smtClean="0"/>
              <a:t>Operation</a:t>
            </a:r>
            <a:br>
              <a:rPr lang="en-US" altLang="ja-JP" sz="1333" b="1" dirty="0" smtClean="0"/>
            </a:br>
            <a:r>
              <a:rPr lang="en-US" altLang="ja-JP" sz="1333" b="1" dirty="0" smtClean="0"/>
              <a:t> team</a:t>
            </a:r>
            <a:endParaRPr lang="ja-JP" altLang="en-US" sz="1333" b="1" dirty="0"/>
          </a:p>
        </p:txBody>
      </p:sp>
      <p:sp>
        <p:nvSpPr>
          <p:cNvPr id="11" name="角丸四角形吹き出し 10"/>
          <p:cNvSpPr/>
          <p:nvPr/>
        </p:nvSpPr>
        <p:spPr bwMode="auto">
          <a:xfrm>
            <a:off x="2743036" y="4241289"/>
            <a:ext cx="1945400" cy="816864"/>
          </a:xfrm>
          <a:prstGeom prst="wedgeRoundRectCallout">
            <a:avLst>
              <a:gd name="adj1" fmla="val 66117"/>
              <a:gd name="adj2" fmla="val 7773"/>
              <a:gd name="adj3" fmla="val 16667"/>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200" b="1" dirty="0" smtClean="0">
                <a:latin typeface="+mj-ea"/>
                <a:ea typeface="+mj-ea"/>
              </a:rPr>
              <a:t>Let’s update the server list now that there are additional web servers.</a:t>
            </a:r>
            <a:endParaRPr lang="ja-JP" altLang="en-US" sz="1200" b="1" dirty="0">
              <a:latin typeface="+mj-ea"/>
              <a:ea typeface="+mj-ea"/>
            </a:endParaRPr>
          </a:p>
        </p:txBody>
      </p:sp>
      <p:sp>
        <p:nvSpPr>
          <p:cNvPr id="72" name="角丸四角形吹き出し 71"/>
          <p:cNvSpPr/>
          <p:nvPr/>
        </p:nvSpPr>
        <p:spPr bwMode="auto">
          <a:xfrm>
            <a:off x="2858113" y="2988941"/>
            <a:ext cx="1970255" cy="816864"/>
          </a:xfrm>
          <a:prstGeom prst="wedgeRoundRectCallout">
            <a:avLst>
              <a:gd name="adj1" fmla="val 59506"/>
              <a:gd name="adj2" fmla="val 311"/>
              <a:gd name="adj3" fmla="val 16667"/>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200" b="1" dirty="0" smtClean="0">
                <a:latin typeface="+mj-ea"/>
                <a:ea typeface="+mj-ea"/>
              </a:rPr>
              <a:t>We want to see the version info for all the servers that are getting patched.</a:t>
            </a:r>
            <a:endParaRPr lang="ja-JP" altLang="en-US" sz="1200" b="1" dirty="0">
              <a:latin typeface="+mj-ea"/>
              <a:ea typeface="+mj-ea"/>
            </a:endParaRPr>
          </a:p>
        </p:txBody>
      </p:sp>
      <p:sp>
        <p:nvSpPr>
          <p:cNvPr id="12" name="テキスト ボックス 11"/>
          <p:cNvSpPr txBox="1"/>
          <p:nvPr/>
        </p:nvSpPr>
        <p:spPr>
          <a:xfrm>
            <a:off x="2614333" y="2370824"/>
            <a:ext cx="4720780" cy="420564"/>
          </a:xfrm>
          <a:prstGeom prst="rect">
            <a:avLst/>
          </a:prstGeom>
          <a:noFill/>
        </p:spPr>
        <p:txBody>
          <a:bodyPr wrap="none" rtlCol="0">
            <a:spAutoFit/>
          </a:bodyPr>
          <a:lstStyle/>
          <a:p>
            <a:r>
              <a:rPr lang="en-US" altLang="ja-JP" sz="2133" u="sng" dirty="0" smtClean="0"/>
              <a:t>【Referring and Updating CMDB】</a:t>
            </a:r>
            <a:endParaRPr lang="ja-JP" altLang="en-US" sz="2133" u="sng" dirty="0"/>
          </a:p>
        </p:txBody>
      </p:sp>
      <p:sp>
        <p:nvSpPr>
          <p:cNvPr id="73" name="テキスト ボックス 72"/>
          <p:cNvSpPr txBox="1"/>
          <p:nvPr/>
        </p:nvSpPr>
        <p:spPr>
          <a:xfrm>
            <a:off x="7822041" y="2297708"/>
            <a:ext cx="3689472" cy="748795"/>
          </a:xfrm>
          <a:prstGeom prst="rect">
            <a:avLst/>
          </a:prstGeom>
          <a:noFill/>
        </p:spPr>
        <p:txBody>
          <a:bodyPr wrap="none" rtlCol="0">
            <a:spAutoFit/>
          </a:bodyPr>
          <a:lstStyle/>
          <a:p>
            <a:pPr algn="ctr"/>
            <a:r>
              <a:rPr lang="en-US" altLang="ja-JP" sz="2133" u="sng" dirty="0" smtClean="0"/>
              <a:t>【Submit the final product</a:t>
            </a:r>
            <a:br>
              <a:rPr lang="en-US" altLang="ja-JP" sz="2133" u="sng" dirty="0" smtClean="0"/>
            </a:br>
            <a:r>
              <a:rPr lang="en-US" altLang="ja-JP" sz="2133" u="sng" dirty="0" smtClean="0"/>
              <a:t>   as an excel file】</a:t>
            </a:r>
            <a:endParaRPr lang="ja-JP" altLang="en-US" sz="2133" u="sng" dirty="0"/>
          </a:p>
        </p:txBody>
      </p:sp>
      <p:cxnSp>
        <p:nvCxnSpPr>
          <p:cNvPr id="74" name="直線矢印コネクタ 73"/>
          <p:cNvCxnSpPr/>
          <p:nvPr/>
        </p:nvCxnSpPr>
        <p:spPr bwMode="auto">
          <a:xfrm>
            <a:off x="5720080" y="3505483"/>
            <a:ext cx="467360" cy="37563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5" name="直線矢印コネクタ 74"/>
          <p:cNvCxnSpPr/>
          <p:nvPr/>
        </p:nvCxnSpPr>
        <p:spPr bwMode="auto">
          <a:xfrm flipV="1">
            <a:off x="5720081" y="4267955"/>
            <a:ext cx="478844" cy="43286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78" name="図 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2925" y="2989282"/>
            <a:ext cx="762313" cy="286201"/>
          </a:xfrm>
          <a:prstGeom prst="rect">
            <a:avLst/>
          </a:prstGeom>
        </p:spPr>
      </p:pic>
      <p:sp>
        <p:nvSpPr>
          <p:cNvPr id="79" name="正方形/長方形 78"/>
          <p:cNvSpPr/>
          <p:nvPr/>
        </p:nvSpPr>
        <p:spPr bwMode="auto">
          <a:xfrm>
            <a:off x="8090108" y="3319857"/>
            <a:ext cx="847947" cy="71133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80" name="Oval 97"/>
          <p:cNvSpPr>
            <a:spLocks noChangeAspect="1" noChangeArrowheads="1"/>
          </p:cNvSpPr>
          <p:nvPr/>
        </p:nvSpPr>
        <p:spPr bwMode="gray">
          <a:xfrm>
            <a:off x="8193792" y="3408603"/>
            <a:ext cx="640579" cy="53786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1333" b="1" dirty="0">
              <a:solidFill>
                <a:schemeClr val="bg1"/>
              </a:solidFill>
            </a:endParaRPr>
          </a:p>
          <a:p>
            <a:pPr algn="ctr"/>
            <a:r>
              <a:rPr lang="en-US" altLang="ja-JP" sz="1333" b="1" dirty="0">
                <a:solidFill>
                  <a:schemeClr val="bg1"/>
                </a:solidFill>
              </a:rPr>
              <a:t>CMDB</a:t>
            </a:r>
            <a:endParaRPr lang="ja-JP" altLang="en-US" sz="1333" b="1" dirty="0">
              <a:solidFill>
                <a:schemeClr val="bg1"/>
              </a:solidFill>
            </a:endParaRPr>
          </a:p>
        </p:txBody>
      </p:sp>
      <p:pic>
        <p:nvPicPr>
          <p:cNvPr id="82" name="図 8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7082" y="4110214"/>
            <a:ext cx="542741" cy="542741"/>
          </a:xfrm>
          <a:prstGeom prst="rect">
            <a:avLst/>
          </a:prstGeom>
        </p:spPr>
      </p:pic>
      <p:grpSp>
        <p:nvGrpSpPr>
          <p:cNvPr id="83" name="グループ化 82"/>
          <p:cNvGrpSpPr/>
          <p:nvPr/>
        </p:nvGrpSpPr>
        <p:grpSpPr>
          <a:xfrm>
            <a:off x="8233653" y="4747739"/>
            <a:ext cx="609600" cy="649016"/>
            <a:chOff x="531334" y="767018"/>
            <a:chExt cx="457200" cy="486762"/>
          </a:xfrm>
        </p:grpSpPr>
        <p:sp>
          <p:nvSpPr>
            <p:cNvPr id="84" name="正方形/長方形 83"/>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85" name="グループ化 84"/>
            <p:cNvGrpSpPr>
              <a:grpSpLocks noChangeAspect="1"/>
            </p:cNvGrpSpPr>
            <p:nvPr/>
          </p:nvGrpSpPr>
          <p:grpSpPr bwMode="gray">
            <a:xfrm>
              <a:off x="562146" y="1031158"/>
              <a:ext cx="175160" cy="195072"/>
              <a:chOff x="863600" y="1071564"/>
              <a:chExt cx="823913" cy="917576"/>
            </a:xfrm>
          </p:grpSpPr>
          <p:sp>
            <p:nvSpPr>
              <p:cNvPr id="95" name="フリーフォーム 9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6" name="グループ化 85"/>
            <p:cNvGrpSpPr>
              <a:grpSpLocks noChangeAspect="1"/>
            </p:cNvGrpSpPr>
            <p:nvPr/>
          </p:nvGrpSpPr>
          <p:grpSpPr bwMode="gray">
            <a:xfrm>
              <a:off x="770594" y="1027024"/>
              <a:ext cx="175160" cy="195072"/>
              <a:chOff x="863600" y="1071564"/>
              <a:chExt cx="823913" cy="917576"/>
            </a:xfrm>
          </p:grpSpPr>
          <p:sp>
            <p:nvSpPr>
              <p:cNvPr id="93" name="フリーフォーム 9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7" name="グループ化 86"/>
            <p:cNvGrpSpPr>
              <a:grpSpLocks noChangeAspect="1"/>
            </p:cNvGrpSpPr>
            <p:nvPr/>
          </p:nvGrpSpPr>
          <p:grpSpPr bwMode="gray">
            <a:xfrm>
              <a:off x="562146" y="793687"/>
              <a:ext cx="175160" cy="195072"/>
              <a:chOff x="863600" y="1071564"/>
              <a:chExt cx="823913" cy="917576"/>
            </a:xfrm>
          </p:grpSpPr>
          <p:sp>
            <p:nvSpPr>
              <p:cNvPr id="91" name="フリーフォーム 9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8" name="グループ化 87"/>
            <p:cNvGrpSpPr>
              <a:grpSpLocks noChangeAspect="1"/>
            </p:cNvGrpSpPr>
            <p:nvPr/>
          </p:nvGrpSpPr>
          <p:grpSpPr bwMode="gray">
            <a:xfrm>
              <a:off x="769750" y="793687"/>
              <a:ext cx="175160" cy="195072"/>
              <a:chOff x="863600" y="1071564"/>
              <a:chExt cx="823913" cy="917576"/>
            </a:xfrm>
          </p:grpSpPr>
          <p:sp>
            <p:nvSpPr>
              <p:cNvPr id="89" name="フリーフォーム 8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cxnSp>
        <p:nvCxnSpPr>
          <p:cNvPr id="98" name="直線矢印コネクタ 97"/>
          <p:cNvCxnSpPr/>
          <p:nvPr/>
        </p:nvCxnSpPr>
        <p:spPr bwMode="auto">
          <a:xfrm>
            <a:off x="8527168" y="4119737"/>
            <a:ext cx="0" cy="495304"/>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01" name="グループ化 100"/>
          <p:cNvGrpSpPr>
            <a:grpSpLocks noChangeAspect="1"/>
          </p:cNvGrpSpPr>
          <p:nvPr/>
        </p:nvGrpSpPr>
        <p:grpSpPr bwMode="gray">
          <a:xfrm>
            <a:off x="10794849" y="4570708"/>
            <a:ext cx="672697" cy="751043"/>
            <a:chOff x="-1284288" y="2855912"/>
            <a:chExt cx="1022350" cy="1141412"/>
          </a:xfrm>
        </p:grpSpPr>
        <p:sp>
          <p:nvSpPr>
            <p:cNvPr id="102" name="フリーフォーム 101"/>
            <p:cNvSpPr>
              <a:spLocks/>
            </p:cNvSpPr>
            <p:nvPr/>
          </p:nvSpPr>
          <p:spPr bwMode="gray">
            <a:xfrm>
              <a:off x="-1284288" y="2855912"/>
              <a:ext cx="1022350" cy="1141412"/>
            </a:xfrm>
            <a:custGeom>
              <a:avLst/>
              <a:gdLst>
                <a:gd name="connsiteX0" fmla="*/ 301376 w 1022350"/>
                <a:gd name="connsiteY0" fmla="*/ 585787 h 1141412"/>
                <a:gd name="connsiteX1" fmla="*/ 434611 w 1022350"/>
                <a:gd name="connsiteY1" fmla="*/ 1005134 h 1141412"/>
                <a:gd name="connsiteX2" fmla="*/ 479274 w 1022350"/>
                <a:gd name="connsiteY2" fmla="*/ 615821 h 1141412"/>
                <a:gd name="connsiteX3" fmla="*/ 543077 w 1022350"/>
                <a:gd name="connsiteY3" fmla="*/ 615821 h 1141412"/>
                <a:gd name="connsiteX4" fmla="*/ 587739 w 1022350"/>
                <a:gd name="connsiteY4" fmla="*/ 1005509 h 1141412"/>
                <a:gd name="connsiteX5" fmla="*/ 720974 w 1022350"/>
                <a:gd name="connsiteY5" fmla="*/ 585787 h 1141412"/>
                <a:gd name="connsiteX6" fmla="*/ 979564 w 1022350"/>
                <a:gd name="connsiteY6" fmla="*/ 657117 h 1141412"/>
                <a:gd name="connsiteX7" fmla="*/ 1022350 w 1022350"/>
                <a:gd name="connsiteY7" fmla="*/ 729949 h 1141412"/>
                <a:gd name="connsiteX8" fmla="*/ 1022350 w 1022350"/>
                <a:gd name="connsiteY8" fmla="*/ 1116634 h 1141412"/>
                <a:gd name="connsiteX9" fmla="*/ 997204 w 1022350"/>
                <a:gd name="connsiteY9" fmla="*/ 1141412 h 1141412"/>
                <a:gd name="connsiteX10" fmla="*/ 25146 w 1022350"/>
                <a:gd name="connsiteY10" fmla="*/ 1141412 h 1141412"/>
                <a:gd name="connsiteX11" fmla="*/ 0 w 1022350"/>
                <a:gd name="connsiteY11" fmla="*/ 1116634 h 1141412"/>
                <a:gd name="connsiteX12" fmla="*/ 0 w 1022350"/>
                <a:gd name="connsiteY12" fmla="*/ 729949 h 1141412"/>
                <a:gd name="connsiteX13" fmla="*/ 42786 w 1022350"/>
                <a:gd name="connsiteY13" fmla="*/ 657117 h 1141412"/>
                <a:gd name="connsiteX14" fmla="*/ 301376 w 1022350"/>
                <a:gd name="connsiteY14" fmla="*/ 585787 h 1141412"/>
                <a:gd name="connsiteX15" fmla="*/ 461096 w 1022350"/>
                <a:gd name="connsiteY15" fmla="*/ 0 h 1141412"/>
                <a:gd name="connsiteX16" fmla="*/ 554903 w 1022350"/>
                <a:gd name="connsiteY16" fmla="*/ 0 h 1141412"/>
                <a:gd name="connsiteX17" fmla="*/ 735012 w 1022350"/>
                <a:gd name="connsiteY17" fmla="*/ 180447 h 1141412"/>
                <a:gd name="connsiteX18" fmla="*/ 735012 w 1022350"/>
                <a:gd name="connsiteY18" fmla="*/ 225935 h 1141412"/>
                <a:gd name="connsiteX19" fmla="*/ 733886 w 1022350"/>
                <a:gd name="connsiteY19" fmla="*/ 226311 h 1141412"/>
                <a:gd name="connsiteX20" fmla="*/ 735012 w 1022350"/>
                <a:gd name="connsiteY20" fmla="*/ 239844 h 1141412"/>
                <a:gd name="connsiteX21" fmla="*/ 735012 w 1022350"/>
                <a:gd name="connsiteY21" fmla="*/ 353375 h 1141412"/>
                <a:gd name="connsiteX22" fmla="*/ 519256 w 1022350"/>
                <a:gd name="connsiteY22" fmla="*/ 569912 h 1141412"/>
                <a:gd name="connsiteX23" fmla="*/ 496743 w 1022350"/>
                <a:gd name="connsiteY23" fmla="*/ 569912 h 1141412"/>
                <a:gd name="connsiteX24" fmla="*/ 280987 w 1022350"/>
                <a:gd name="connsiteY24" fmla="*/ 353375 h 1141412"/>
                <a:gd name="connsiteX25" fmla="*/ 280987 w 1022350"/>
                <a:gd name="connsiteY25" fmla="*/ 239844 h 1141412"/>
                <a:gd name="connsiteX26" fmla="*/ 281362 w 1022350"/>
                <a:gd name="connsiteY26" fmla="*/ 235333 h 1141412"/>
                <a:gd name="connsiteX27" fmla="*/ 280987 w 1022350"/>
                <a:gd name="connsiteY27" fmla="*/ 235333 h 1141412"/>
                <a:gd name="connsiteX28" fmla="*/ 280987 w 1022350"/>
                <a:gd name="connsiteY28" fmla="*/ 180447 h 1141412"/>
                <a:gd name="connsiteX29" fmla="*/ 461096 w 1022350"/>
                <a:gd name="connsiteY29" fmla="*/ 0 h 1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22350" h="1141412">
                  <a:moveTo>
                    <a:pt x="301376" y="585787"/>
                  </a:moveTo>
                  <a:cubicBezTo>
                    <a:pt x="301376" y="585787"/>
                    <a:pt x="301376" y="585787"/>
                    <a:pt x="434611" y="1005134"/>
                  </a:cubicBezTo>
                  <a:cubicBezTo>
                    <a:pt x="434611" y="1005134"/>
                    <a:pt x="434611" y="1005134"/>
                    <a:pt x="479274" y="615821"/>
                  </a:cubicBezTo>
                  <a:cubicBezTo>
                    <a:pt x="479274" y="615821"/>
                    <a:pt x="479274" y="615821"/>
                    <a:pt x="543077" y="615821"/>
                  </a:cubicBezTo>
                  <a:cubicBezTo>
                    <a:pt x="543077" y="615821"/>
                    <a:pt x="543077" y="615821"/>
                    <a:pt x="587739" y="1005509"/>
                  </a:cubicBezTo>
                  <a:cubicBezTo>
                    <a:pt x="587739" y="1005509"/>
                    <a:pt x="587739" y="1005509"/>
                    <a:pt x="720974" y="585787"/>
                  </a:cubicBezTo>
                  <a:cubicBezTo>
                    <a:pt x="720974" y="585787"/>
                    <a:pt x="961549" y="651861"/>
                    <a:pt x="979564" y="657117"/>
                  </a:cubicBezTo>
                  <a:cubicBezTo>
                    <a:pt x="1021599" y="668755"/>
                    <a:pt x="1022350" y="689028"/>
                    <a:pt x="1022350" y="729949"/>
                  </a:cubicBezTo>
                  <a:cubicBezTo>
                    <a:pt x="1022350" y="729949"/>
                    <a:pt x="1022350" y="729949"/>
                    <a:pt x="1022350" y="1116634"/>
                  </a:cubicBezTo>
                  <a:cubicBezTo>
                    <a:pt x="1022350" y="1130149"/>
                    <a:pt x="1011091" y="1141412"/>
                    <a:pt x="997204" y="1141412"/>
                  </a:cubicBezTo>
                  <a:cubicBezTo>
                    <a:pt x="997204" y="1141412"/>
                    <a:pt x="997204" y="1141412"/>
                    <a:pt x="25146" y="1141412"/>
                  </a:cubicBezTo>
                  <a:cubicBezTo>
                    <a:pt x="11259" y="1141412"/>
                    <a:pt x="0" y="1130149"/>
                    <a:pt x="0" y="1116634"/>
                  </a:cubicBezTo>
                  <a:cubicBezTo>
                    <a:pt x="0" y="1116634"/>
                    <a:pt x="0" y="1116634"/>
                    <a:pt x="0" y="729949"/>
                  </a:cubicBezTo>
                  <a:cubicBezTo>
                    <a:pt x="0" y="689028"/>
                    <a:pt x="751" y="668755"/>
                    <a:pt x="42786" y="657117"/>
                  </a:cubicBezTo>
                  <a:cubicBezTo>
                    <a:pt x="60801" y="651861"/>
                    <a:pt x="301376" y="585787"/>
                    <a:pt x="301376" y="585787"/>
                  </a:cubicBezTo>
                  <a:close/>
                  <a:moveTo>
                    <a:pt x="461096" y="0"/>
                  </a:moveTo>
                  <a:cubicBezTo>
                    <a:pt x="461096" y="0"/>
                    <a:pt x="461096" y="0"/>
                    <a:pt x="554903" y="0"/>
                  </a:cubicBezTo>
                  <a:cubicBezTo>
                    <a:pt x="653963" y="0"/>
                    <a:pt x="735012" y="81201"/>
                    <a:pt x="735012" y="180447"/>
                  </a:cubicBezTo>
                  <a:cubicBezTo>
                    <a:pt x="735012" y="180447"/>
                    <a:pt x="735012" y="180447"/>
                    <a:pt x="735012" y="225935"/>
                  </a:cubicBezTo>
                  <a:cubicBezTo>
                    <a:pt x="734637" y="225935"/>
                    <a:pt x="734262" y="226311"/>
                    <a:pt x="733886" y="226311"/>
                  </a:cubicBezTo>
                  <a:cubicBezTo>
                    <a:pt x="734262" y="230822"/>
                    <a:pt x="735012" y="235333"/>
                    <a:pt x="735012" y="239844"/>
                  </a:cubicBezTo>
                  <a:cubicBezTo>
                    <a:pt x="735012" y="239844"/>
                    <a:pt x="735012" y="239844"/>
                    <a:pt x="735012" y="353375"/>
                  </a:cubicBezTo>
                  <a:cubicBezTo>
                    <a:pt x="735012" y="472922"/>
                    <a:pt x="638203" y="569912"/>
                    <a:pt x="519256" y="569912"/>
                  </a:cubicBezTo>
                  <a:cubicBezTo>
                    <a:pt x="519256" y="569912"/>
                    <a:pt x="519256" y="569912"/>
                    <a:pt x="496743" y="569912"/>
                  </a:cubicBezTo>
                  <a:cubicBezTo>
                    <a:pt x="377796" y="569912"/>
                    <a:pt x="280987" y="472922"/>
                    <a:pt x="280987" y="353375"/>
                  </a:cubicBezTo>
                  <a:cubicBezTo>
                    <a:pt x="280987" y="353375"/>
                    <a:pt x="280987" y="353375"/>
                    <a:pt x="280987" y="239844"/>
                  </a:cubicBezTo>
                  <a:cubicBezTo>
                    <a:pt x="280987" y="238340"/>
                    <a:pt x="281362" y="236837"/>
                    <a:pt x="281362" y="235333"/>
                  </a:cubicBezTo>
                  <a:cubicBezTo>
                    <a:pt x="281362" y="235333"/>
                    <a:pt x="281362" y="235333"/>
                    <a:pt x="280987" y="235333"/>
                  </a:cubicBezTo>
                  <a:cubicBezTo>
                    <a:pt x="280987" y="235333"/>
                    <a:pt x="280987" y="235333"/>
                    <a:pt x="280987" y="180447"/>
                  </a:cubicBezTo>
                  <a:cubicBezTo>
                    <a:pt x="280987" y="81201"/>
                    <a:pt x="362036" y="0"/>
                    <a:pt x="461096"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sp>
          <p:nvSpPr>
            <p:cNvPr id="103" name="フリーフォーム 102"/>
            <p:cNvSpPr>
              <a:spLocks/>
            </p:cNvSpPr>
            <p:nvPr/>
          </p:nvSpPr>
          <p:spPr bwMode="gray">
            <a:xfrm>
              <a:off x="-968376" y="2979738"/>
              <a:ext cx="382588" cy="409575"/>
            </a:xfrm>
            <a:custGeom>
              <a:avLst/>
              <a:gdLst>
                <a:gd name="connsiteX0" fmla="*/ 177416 w 382588"/>
                <a:gd name="connsiteY0" fmla="*/ 180975 h 409575"/>
                <a:gd name="connsiteX1" fmla="*/ 208923 w 382588"/>
                <a:gd name="connsiteY1" fmla="*/ 180975 h 409575"/>
                <a:gd name="connsiteX2" fmla="*/ 226177 w 382588"/>
                <a:gd name="connsiteY2" fmla="*/ 216518 h 409575"/>
                <a:gd name="connsiteX3" fmla="*/ 311697 w 382588"/>
                <a:gd name="connsiteY3" fmla="*/ 247198 h 409575"/>
                <a:gd name="connsiteX4" fmla="*/ 314697 w 382588"/>
                <a:gd name="connsiteY4" fmla="*/ 247198 h 409575"/>
                <a:gd name="connsiteX5" fmla="*/ 382588 w 382588"/>
                <a:gd name="connsiteY5" fmla="*/ 218763 h 409575"/>
                <a:gd name="connsiteX6" fmla="*/ 382588 w 382588"/>
                <a:gd name="connsiteY6" fmla="*/ 229988 h 409575"/>
                <a:gd name="connsiteX7" fmla="*/ 202547 w 382588"/>
                <a:gd name="connsiteY7" fmla="*/ 409575 h 409575"/>
                <a:gd name="connsiteX8" fmla="*/ 180041 w 382588"/>
                <a:gd name="connsiteY8" fmla="*/ 409575 h 409575"/>
                <a:gd name="connsiteX9" fmla="*/ 0 w 382588"/>
                <a:gd name="connsiteY9" fmla="*/ 229988 h 409575"/>
                <a:gd name="connsiteX10" fmla="*/ 0 w 382588"/>
                <a:gd name="connsiteY10" fmla="*/ 213151 h 409575"/>
                <a:gd name="connsiteX11" fmla="*/ 3751 w 382588"/>
                <a:gd name="connsiteY11" fmla="*/ 218763 h 409575"/>
                <a:gd name="connsiteX12" fmla="*/ 71642 w 382588"/>
                <a:gd name="connsiteY12" fmla="*/ 247198 h 409575"/>
                <a:gd name="connsiteX13" fmla="*/ 74642 w 382588"/>
                <a:gd name="connsiteY13" fmla="*/ 247198 h 409575"/>
                <a:gd name="connsiteX14" fmla="*/ 160537 w 382588"/>
                <a:gd name="connsiteY14" fmla="*/ 216518 h 409575"/>
                <a:gd name="connsiteX15" fmla="*/ 177416 w 382588"/>
                <a:gd name="connsiteY15" fmla="*/ 180975 h 409575"/>
                <a:gd name="connsiteX16" fmla="*/ 311703 w 382588"/>
                <a:gd name="connsiteY16" fmla="*/ 119062 h 409575"/>
                <a:gd name="connsiteX17" fmla="*/ 316553 w 382588"/>
                <a:gd name="connsiteY17" fmla="*/ 119062 h 409575"/>
                <a:gd name="connsiteX18" fmla="*/ 382588 w 382588"/>
                <a:gd name="connsiteY18" fmla="*/ 147924 h 409575"/>
                <a:gd name="connsiteX19" fmla="*/ 382588 w 382588"/>
                <a:gd name="connsiteY19" fmla="*/ 175661 h 409575"/>
                <a:gd name="connsiteX20" fmla="*/ 367292 w 382588"/>
                <a:gd name="connsiteY20" fmla="*/ 204523 h 409575"/>
                <a:gd name="connsiteX21" fmla="*/ 312076 w 382588"/>
                <a:gd name="connsiteY21" fmla="*/ 226262 h 409575"/>
                <a:gd name="connsiteX22" fmla="*/ 241936 w 382588"/>
                <a:gd name="connsiteY22" fmla="*/ 202274 h 409575"/>
                <a:gd name="connsiteX23" fmla="*/ 228878 w 382588"/>
                <a:gd name="connsiteY23" fmla="*/ 165166 h 409575"/>
                <a:gd name="connsiteX24" fmla="*/ 311703 w 382588"/>
                <a:gd name="connsiteY24" fmla="*/ 119062 h 409575"/>
                <a:gd name="connsiteX25" fmla="*/ 71431 w 382588"/>
                <a:gd name="connsiteY25" fmla="*/ 119062 h 409575"/>
                <a:gd name="connsiteX26" fmla="*/ 76688 w 382588"/>
                <a:gd name="connsiteY26" fmla="*/ 119062 h 409575"/>
                <a:gd name="connsiteX27" fmla="*/ 160049 w 382588"/>
                <a:gd name="connsiteY27" fmla="*/ 165166 h 409575"/>
                <a:gd name="connsiteX28" fmla="*/ 146906 w 382588"/>
                <a:gd name="connsiteY28" fmla="*/ 202274 h 409575"/>
                <a:gd name="connsiteX29" fmla="*/ 75561 w 382588"/>
                <a:gd name="connsiteY29" fmla="*/ 226262 h 409575"/>
                <a:gd name="connsiteX30" fmla="*/ 20363 w 382588"/>
                <a:gd name="connsiteY30" fmla="*/ 204523 h 409575"/>
                <a:gd name="connsiteX31" fmla="*/ 3466 w 382588"/>
                <a:gd name="connsiteY31" fmla="*/ 152422 h 409575"/>
                <a:gd name="connsiteX32" fmla="*/ 71431 w 382588"/>
                <a:gd name="connsiteY32" fmla="*/ 119062 h 409575"/>
                <a:gd name="connsiteX33" fmla="*/ 242681 w 382588"/>
                <a:gd name="connsiteY33" fmla="*/ 0 h 409575"/>
                <a:gd name="connsiteX34" fmla="*/ 380713 w 382588"/>
                <a:gd name="connsiteY34" fmla="*/ 101020 h 409575"/>
                <a:gd name="connsiteX35" fmla="*/ 382588 w 382588"/>
                <a:gd name="connsiteY35" fmla="*/ 116041 h 409575"/>
                <a:gd name="connsiteX36" fmla="*/ 382588 w 382588"/>
                <a:gd name="connsiteY36" fmla="*/ 118670 h 409575"/>
                <a:gd name="connsiteX37" fmla="*/ 316948 w 382588"/>
                <a:gd name="connsiteY37" fmla="*/ 98767 h 409575"/>
                <a:gd name="connsiteX38" fmla="*/ 311322 w 382588"/>
                <a:gd name="connsiteY38" fmla="*/ 98767 h 409575"/>
                <a:gd name="connsiteX39" fmla="*/ 216800 w 382588"/>
                <a:gd name="connsiteY39" fmla="*/ 139700 h 409575"/>
                <a:gd name="connsiteX40" fmla="*/ 169914 w 382588"/>
                <a:gd name="connsiteY40" fmla="*/ 139700 h 409575"/>
                <a:gd name="connsiteX41" fmla="*/ 75017 w 382588"/>
                <a:gd name="connsiteY41" fmla="*/ 98767 h 409575"/>
                <a:gd name="connsiteX42" fmla="*/ 69766 w 382588"/>
                <a:gd name="connsiteY42" fmla="*/ 98767 h 409575"/>
                <a:gd name="connsiteX43" fmla="*/ 0 w 382588"/>
                <a:gd name="connsiteY43" fmla="*/ 121674 h 409575"/>
                <a:gd name="connsiteX44" fmla="*/ 0 w 382588"/>
                <a:gd name="connsiteY44" fmla="*/ 116041 h 409575"/>
                <a:gd name="connsiteX45" fmla="*/ 2251 w 382588"/>
                <a:gd name="connsiteY45" fmla="*/ 94636 h 409575"/>
                <a:gd name="connsiteX46" fmla="*/ 93021 w 382588"/>
                <a:gd name="connsiteY46" fmla="*/ 14271 h 409575"/>
                <a:gd name="connsiteX47" fmla="*/ 150035 w 382588"/>
                <a:gd name="connsiteY47" fmla="*/ 35676 h 409575"/>
                <a:gd name="connsiteX48" fmla="*/ 242681 w 382588"/>
                <a:gd name="connsiteY48" fmla="*/ 0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82588" h="409575">
                  <a:moveTo>
                    <a:pt x="177416" y="180975"/>
                  </a:moveTo>
                  <a:cubicBezTo>
                    <a:pt x="177416" y="180975"/>
                    <a:pt x="177416" y="180975"/>
                    <a:pt x="208923" y="180975"/>
                  </a:cubicBezTo>
                  <a:cubicBezTo>
                    <a:pt x="211174" y="192573"/>
                    <a:pt x="216050" y="205294"/>
                    <a:pt x="226177" y="216518"/>
                  </a:cubicBezTo>
                  <a:cubicBezTo>
                    <a:pt x="244181" y="236722"/>
                    <a:pt x="273063" y="246824"/>
                    <a:pt x="311697" y="247198"/>
                  </a:cubicBezTo>
                  <a:cubicBezTo>
                    <a:pt x="312447" y="247198"/>
                    <a:pt x="313572" y="247198"/>
                    <a:pt x="314697" y="247198"/>
                  </a:cubicBezTo>
                  <a:cubicBezTo>
                    <a:pt x="349956" y="247198"/>
                    <a:pt x="370960" y="231858"/>
                    <a:pt x="382588" y="218763"/>
                  </a:cubicBezTo>
                  <a:cubicBezTo>
                    <a:pt x="382588" y="218763"/>
                    <a:pt x="382588" y="218763"/>
                    <a:pt x="382588" y="229988"/>
                  </a:cubicBezTo>
                  <a:cubicBezTo>
                    <a:pt x="382588" y="328761"/>
                    <a:pt x="301569" y="409575"/>
                    <a:pt x="202547" y="409575"/>
                  </a:cubicBezTo>
                  <a:cubicBezTo>
                    <a:pt x="202547" y="409575"/>
                    <a:pt x="202547" y="409575"/>
                    <a:pt x="180041" y="409575"/>
                  </a:cubicBezTo>
                  <a:cubicBezTo>
                    <a:pt x="81019" y="409575"/>
                    <a:pt x="0" y="328761"/>
                    <a:pt x="0" y="229988"/>
                  </a:cubicBezTo>
                  <a:cubicBezTo>
                    <a:pt x="0" y="229988"/>
                    <a:pt x="0" y="229988"/>
                    <a:pt x="0" y="213151"/>
                  </a:cubicBezTo>
                  <a:cubicBezTo>
                    <a:pt x="1500" y="215022"/>
                    <a:pt x="2251" y="216893"/>
                    <a:pt x="3751" y="218763"/>
                  </a:cubicBezTo>
                  <a:cubicBezTo>
                    <a:pt x="15379" y="231858"/>
                    <a:pt x="36383" y="247198"/>
                    <a:pt x="71642" y="247198"/>
                  </a:cubicBezTo>
                  <a:cubicBezTo>
                    <a:pt x="72767" y="247198"/>
                    <a:pt x="73892" y="247198"/>
                    <a:pt x="74642" y="247198"/>
                  </a:cubicBezTo>
                  <a:cubicBezTo>
                    <a:pt x="113651" y="246824"/>
                    <a:pt x="142533" y="236722"/>
                    <a:pt x="160537" y="216518"/>
                  </a:cubicBezTo>
                  <a:cubicBezTo>
                    <a:pt x="170664" y="205294"/>
                    <a:pt x="175540" y="192573"/>
                    <a:pt x="177416" y="180975"/>
                  </a:cubicBezTo>
                  <a:close/>
                  <a:moveTo>
                    <a:pt x="311703" y="119062"/>
                  </a:moveTo>
                  <a:cubicBezTo>
                    <a:pt x="313195" y="119062"/>
                    <a:pt x="315060" y="119062"/>
                    <a:pt x="316553" y="119062"/>
                  </a:cubicBezTo>
                  <a:cubicBezTo>
                    <a:pt x="359830" y="120187"/>
                    <a:pt x="377365" y="138178"/>
                    <a:pt x="382588" y="147924"/>
                  </a:cubicBezTo>
                  <a:lnTo>
                    <a:pt x="382588" y="175661"/>
                  </a:lnTo>
                  <a:cubicBezTo>
                    <a:pt x="379976" y="185032"/>
                    <a:pt x="375126" y="195527"/>
                    <a:pt x="367292" y="204523"/>
                  </a:cubicBezTo>
                  <a:cubicBezTo>
                    <a:pt x="354234" y="219516"/>
                    <a:pt x="335580" y="227012"/>
                    <a:pt x="312076" y="226262"/>
                  </a:cubicBezTo>
                  <a:cubicBezTo>
                    <a:pt x="279618" y="225888"/>
                    <a:pt x="255740" y="218016"/>
                    <a:pt x="241936" y="202274"/>
                  </a:cubicBezTo>
                  <a:cubicBezTo>
                    <a:pt x="227013" y="185406"/>
                    <a:pt x="228505" y="165915"/>
                    <a:pt x="228878" y="165166"/>
                  </a:cubicBezTo>
                  <a:cubicBezTo>
                    <a:pt x="228878" y="164416"/>
                    <a:pt x="234102" y="119062"/>
                    <a:pt x="311703" y="119062"/>
                  </a:cubicBezTo>
                  <a:close/>
                  <a:moveTo>
                    <a:pt x="71431" y="119062"/>
                  </a:moveTo>
                  <a:cubicBezTo>
                    <a:pt x="73308" y="119062"/>
                    <a:pt x="74810" y="119062"/>
                    <a:pt x="76688" y="119062"/>
                  </a:cubicBezTo>
                  <a:cubicBezTo>
                    <a:pt x="154416" y="119062"/>
                    <a:pt x="160049" y="164416"/>
                    <a:pt x="160049" y="165166"/>
                  </a:cubicBezTo>
                  <a:cubicBezTo>
                    <a:pt x="160049" y="165915"/>
                    <a:pt x="161926" y="185406"/>
                    <a:pt x="146906" y="202274"/>
                  </a:cubicBezTo>
                  <a:cubicBezTo>
                    <a:pt x="132637" y="218016"/>
                    <a:pt x="108605" y="225888"/>
                    <a:pt x="75561" y="226262"/>
                  </a:cubicBezTo>
                  <a:cubicBezTo>
                    <a:pt x="52280" y="227012"/>
                    <a:pt x="33505" y="219516"/>
                    <a:pt x="20363" y="204523"/>
                  </a:cubicBezTo>
                  <a:cubicBezTo>
                    <a:pt x="4592" y="186531"/>
                    <a:pt x="1588" y="163292"/>
                    <a:pt x="3466" y="152422"/>
                  </a:cubicBezTo>
                  <a:cubicBezTo>
                    <a:pt x="4592" y="146050"/>
                    <a:pt x="19987" y="120561"/>
                    <a:pt x="71431" y="119062"/>
                  </a:cubicBezTo>
                  <a:close/>
                  <a:moveTo>
                    <a:pt x="242681" y="0"/>
                  </a:moveTo>
                  <a:cubicBezTo>
                    <a:pt x="305695" y="0"/>
                    <a:pt x="358583" y="42060"/>
                    <a:pt x="380713" y="101020"/>
                  </a:cubicBezTo>
                  <a:cubicBezTo>
                    <a:pt x="381463" y="106277"/>
                    <a:pt x="382588" y="111159"/>
                    <a:pt x="382588" y="116041"/>
                  </a:cubicBezTo>
                  <a:lnTo>
                    <a:pt x="382588" y="118670"/>
                  </a:lnTo>
                  <a:cubicBezTo>
                    <a:pt x="369085" y="108531"/>
                    <a:pt x="348455" y="99518"/>
                    <a:pt x="316948" y="98767"/>
                  </a:cubicBezTo>
                  <a:cubicBezTo>
                    <a:pt x="315073" y="98767"/>
                    <a:pt x="313197" y="98767"/>
                    <a:pt x="311322" y="98767"/>
                  </a:cubicBezTo>
                  <a:cubicBezTo>
                    <a:pt x="257309" y="98767"/>
                    <a:pt x="229178" y="119421"/>
                    <a:pt x="216800" y="139700"/>
                  </a:cubicBezTo>
                  <a:cubicBezTo>
                    <a:pt x="216800" y="139700"/>
                    <a:pt x="216800" y="139700"/>
                    <a:pt x="169914" y="139700"/>
                  </a:cubicBezTo>
                  <a:cubicBezTo>
                    <a:pt x="157161" y="119421"/>
                    <a:pt x="129405" y="98767"/>
                    <a:pt x="75017" y="98767"/>
                  </a:cubicBezTo>
                  <a:cubicBezTo>
                    <a:pt x="73142" y="98767"/>
                    <a:pt x="71642" y="98767"/>
                    <a:pt x="69766" y="98767"/>
                  </a:cubicBezTo>
                  <a:cubicBezTo>
                    <a:pt x="34883" y="99893"/>
                    <a:pt x="13128" y="110033"/>
                    <a:pt x="0" y="121674"/>
                  </a:cubicBezTo>
                  <a:cubicBezTo>
                    <a:pt x="0" y="121674"/>
                    <a:pt x="0" y="121674"/>
                    <a:pt x="0" y="116041"/>
                  </a:cubicBezTo>
                  <a:cubicBezTo>
                    <a:pt x="0" y="108906"/>
                    <a:pt x="1500" y="101771"/>
                    <a:pt x="2251" y="94636"/>
                  </a:cubicBezTo>
                  <a:cubicBezTo>
                    <a:pt x="10878" y="48820"/>
                    <a:pt x="48011" y="14271"/>
                    <a:pt x="93021" y="14271"/>
                  </a:cubicBezTo>
                  <a:cubicBezTo>
                    <a:pt x="114776" y="14271"/>
                    <a:pt x="134281" y="22532"/>
                    <a:pt x="150035" y="35676"/>
                  </a:cubicBezTo>
                  <a:cubicBezTo>
                    <a:pt x="175540" y="13519"/>
                    <a:pt x="207423" y="0"/>
                    <a:pt x="24268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pic>
        <p:nvPicPr>
          <p:cNvPr id="104" name="図 10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35735" y="4248645"/>
            <a:ext cx="723928" cy="723928"/>
          </a:xfrm>
          <a:prstGeom prst="rect">
            <a:avLst/>
          </a:prstGeom>
        </p:spPr>
      </p:pic>
      <p:sp>
        <p:nvSpPr>
          <p:cNvPr id="108" name="正方形/長方形 107"/>
          <p:cNvSpPr/>
          <p:nvPr/>
        </p:nvSpPr>
        <p:spPr bwMode="auto">
          <a:xfrm>
            <a:off x="10004492" y="3405050"/>
            <a:ext cx="1636969" cy="602061"/>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333" dirty="0" smtClean="0">
                <a:latin typeface="+mj-ea"/>
                <a:ea typeface="+mj-ea"/>
              </a:rPr>
              <a:t>The client must have agreed to this in advance.</a:t>
            </a:r>
            <a:endParaRPr lang="ja-JP" altLang="en-US" sz="1333" dirty="0">
              <a:latin typeface="+mj-ea"/>
              <a:ea typeface="+mj-ea"/>
            </a:endParaRPr>
          </a:p>
        </p:txBody>
      </p:sp>
      <p:sp>
        <p:nvSpPr>
          <p:cNvPr id="109" name="角丸四角形 108"/>
          <p:cNvSpPr/>
          <p:nvPr/>
        </p:nvSpPr>
        <p:spPr bwMode="auto">
          <a:xfrm>
            <a:off x="9792610" y="3134784"/>
            <a:ext cx="905870" cy="284917"/>
          </a:xfrm>
          <a:prstGeom prst="roundRect">
            <a:avLst>
              <a:gd name="adj" fmla="val 50000"/>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rgbClr val="FF0000"/>
                </a:solidFill>
                <a:latin typeface="+mj-ea"/>
                <a:ea typeface="+mj-ea"/>
              </a:rPr>
              <a:t>Attention</a:t>
            </a:r>
            <a:endParaRPr lang="ja-JP" altLang="en-US" sz="1333" b="1" dirty="0">
              <a:solidFill>
                <a:srgbClr val="FF0000"/>
              </a:solidFill>
              <a:latin typeface="+mj-ea"/>
              <a:ea typeface="+mj-ea"/>
            </a:endParaRPr>
          </a:p>
        </p:txBody>
      </p:sp>
      <p:sp>
        <p:nvSpPr>
          <p:cNvPr id="112" name="テキスト ボックス 111"/>
          <p:cNvSpPr txBox="1"/>
          <p:nvPr/>
        </p:nvSpPr>
        <p:spPr>
          <a:xfrm>
            <a:off x="9231460" y="4710635"/>
            <a:ext cx="1341265" cy="502573"/>
          </a:xfrm>
          <a:prstGeom prst="rect">
            <a:avLst/>
          </a:prstGeom>
          <a:noFill/>
        </p:spPr>
        <p:txBody>
          <a:bodyPr wrap="none" rtlCol="0">
            <a:spAutoFit/>
          </a:bodyPr>
          <a:lstStyle/>
          <a:p>
            <a:r>
              <a:rPr lang="en-US" altLang="ja-JP" sz="1333" b="1" dirty="0" smtClean="0"/>
              <a:t>Deliver the</a:t>
            </a:r>
            <a:br>
              <a:rPr lang="en-US" altLang="ja-JP" sz="1333" b="1" dirty="0" smtClean="0"/>
            </a:br>
            <a:r>
              <a:rPr lang="en-US" altLang="ja-JP" sz="1333" b="1" dirty="0" smtClean="0"/>
              <a:t>final product</a:t>
            </a:r>
            <a:endParaRPr lang="ja-JP" altLang="en-US" sz="1333" b="1" dirty="0"/>
          </a:p>
        </p:txBody>
      </p:sp>
      <p:cxnSp>
        <p:nvCxnSpPr>
          <p:cNvPr id="117" name="直線矢印コネクタ 116"/>
          <p:cNvCxnSpPr/>
          <p:nvPr/>
        </p:nvCxnSpPr>
        <p:spPr bwMode="auto">
          <a:xfrm>
            <a:off x="9040235" y="5143616"/>
            <a:ext cx="1658245" cy="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0" name="テキスト ボックス 119"/>
          <p:cNvSpPr txBox="1"/>
          <p:nvPr/>
        </p:nvSpPr>
        <p:spPr>
          <a:xfrm>
            <a:off x="10748992" y="5328510"/>
            <a:ext cx="702436" cy="297454"/>
          </a:xfrm>
          <a:prstGeom prst="rect">
            <a:avLst/>
          </a:prstGeom>
          <a:noFill/>
        </p:spPr>
        <p:txBody>
          <a:bodyPr wrap="none" rtlCol="0">
            <a:spAutoFit/>
          </a:bodyPr>
          <a:lstStyle/>
          <a:p>
            <a:r>
              <a:rPr lang="en-US" altLang="ja-JP" sz="1333" b="1" dirty="0" smtClean="0"/>
              <a:t>Client</a:t>
            </a:r>
            <a:endParaRPr lang="ja-JP" altLang="en-US" sz="1333" b="1" dirty="0"/>
          </a:p>
        </p:txBody>
      </p:sp>
      <p:sp>
        <p:nvSpPr>
          <p:cNvPr id="121" name="テキスト ボックス 120"/>
          <p:cNvSpPr txBox="1"/>
          <p:nvPr/>
        </p:nvSpPr>
        <p:spPr>
          <a:xfrm>
            <a:off x="8139255" y="5383303"/>
            <a:ext cx="826829" cy="297454"/>
          </a:xfrm>
          <a:prstGeom prst="rect">
            <a:avLst/>
          </a:prstGeom>
          <a:noFill/>
        </p:spPr>
        <p:txBody>
          <a:bodyPr wrap="none" rtlCol="0">
            <a:spAutoFit/>
          </a:bodyPr>
          <a:lstStyle/>
          <a:p>
            <a:pPr algn="ctr"/>
            <a:r>
              <a:rPr lang="en-US" altLang="ja-JP" sz="1333" b="1" dirty="0" smtClean="0"/>
              <a:t>Project</a:t>
            </a:r>
            <a:endParaRPr lang="ja-JP" altLang="en-US" sz="1333" b="1" dirty="0"/>
          </a:p>
        </p:txBody>
      </p:sp>
      <p:sp>
        <p:nvSpPr>
          <p:cNvPr id="97" name="下矢印 96"/>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99" name="下矢印 98"/>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0" name="下矢印 99"/>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5" name="下矢印 104"/>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06" name="角丸四角形 105"/>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 Design Info</a:t>
            </a:r>
            <a:endParaRPr lang="ja-JP" altLang="en-US" sz="1600" b="1" dirty="0"/>
          </a:p>
        </p:txBody>
      </p:sp>
      <p:sp>
        <p:nvSpPr>
          <p:cNvPr id="107" name="角丸四角形 106"/>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110" name="角丸四角形 109"/>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114" name="角丸四角形 113"/>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Design info’s management forms</a:t>
            </a:r>
            <a:endParaRPr lang="ja-JP" altLang="en-US" sz="1500" b="1" spc="-150" dirty="0"/>
          </a:p>
        </p:txBody>
      </p:sp>
      <p:sp>
        <p:nvSpPr>
          <p:cNvPr id="111" name="角丸四角形 110"/>
          <p:cNvSpPr/>
          <p:nvPr/>
        </p:nvSpPr>
        <p:spPr bwMode="auto">
          <a:xfrm>
            <a:off x="423878" y="52609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Leveraging CMDB</a:t>
            </a:r>
          </a:p>
        </p:txBody>
      </p:sp>
    </p:spTree>
    <p:extLst>
      <p:ext uri="{BB962C8B-B14F-4D97-AF65-F5344CB8AC3E}">
        <p14:creationId xmlns:p14="http://schemas.microsoft.com/office/powerpoint/2010/main" val="30257527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正方形/長方形 37"/>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a:latin typeface="+mj-ea"/>
              </a:rPr>
              <a:t>　　　</a:t>
            </a:r>
            <a:r>
              <a:rPr lang="ja-JP" altLang="en-US" b="1" dirty="0" smtClean="0">
                <a:latin typeface="+mj-ea"/>
              </a:rPr>
              <a:t>  ① </a:t>
            </a:r>
            <a:r>
              <a:rPr lang="en-US" altLang="ja-JP" b="1" dirty="0">
                <a:latin typeface="+mj-ea"/>
              </a:rPr>
              <a:t>Case~ Investigating the scope of service </a:t>
            </a:r>
            <a:r>
              <a:rPr lang="en-US" altLang="ja-JP" b="1" dirty="0" smtClean="0">
                <a:latin typeface="+mj-ea"/>
              </a:rPr>
              <a:t>outage impacts</a:t>
            </a:r>
            <a:r>
              <a:rPr lang="en-US" altLang="ja-JP" b="1" dirty="0">
                <a:latin typeface="+mj-ea"/>
              </a:rPr>
              <a:t>. </a:t>
            </a:r>
          </a:p>
        </p:txBody>
      </p:sp>
      <p:sp>
        <p:nvSpPr>
          <p:cNvPr id="2" name="タイトル 1"/>
          <p:cNvSpPr>
            <a:spLocks noGrp="1"/>
          </p:cNvSpPr>
          <p:nvPr>
            <p:ph type="title"/>
          </p:nvPr>
        </p:nvSpPr>
        <p:spPr/>
        <p:txBody>
          <a:bodyPr/>
          <a:lstStyle/>
          <a:p>
            <a:r>
              <a:rPr lang="en-US" altLang="ja-JP" dirty="0"/>
              <a:t>Step 1</a:t>
            </a:r>
            <a:r>
              <a:rPr lang="ja-JP" altLang="en-US" dirty="0"/>
              <a:t>：</a:t>
            </a:r>
            <a:r>
              <a:rPr lang="en-US" altLang="ja-JP" dirty="0"/>
              <a:t>Central management of System info</a:t>
            </a:r>
            <a:endParaRPr kumimoji="1" lang="ja-JP" altLang="en-US" dirty="0"/>
          </a:p>
        </p:txBody>
      </p:sp>
      <p:sp>
        <p:nvSpPr>
          <p:cNvPr id="12" name="正方形/長方形 11"/>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2"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600" b="1" dirty="0" smtClean="0">
                <a:latin typeface="+mj-ea"/>
                <a:ea typeface="+mj-ea"/>
              </a:rPr>
              <a:t>Here, we will show an example of using CMDB to investigate the impact of a service outage.</a:t>
            </a:r>
            <a:endParaRPr lang="en-US" altLang="ja-JP" sz="1600"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a:p>
            <a:endParaRPr lang="en-US" altLang="ja-JP" sz="1867" b="1" dirty="0">
              <a:latin typeface="+mj-ea"/>
              <a:ea typeface="+mj-ea"/>
            </a:endParaRPr>
          </a:p>
        </p:txBody>
      </p:sp>
      <p:graphicFrame>
        <p:nvGraphicFramePr>
          <p:cNvPr id="15" name="表 14"/>
          <p:cNvGraphicFramePr>
            <a:graphicFrameLocks noGrp="1"/>
          </p:cNvGraphicFramePr>
          <p:nvPr>
            <p:extLst>
              <p:ext uri="{D42A27DB-BD31-4B8C-83A1-F6EECF244321}">
                <p14:modId xmlns:p14="http://schemas.microsoft.com/office/powerpoint/2010/main" val="4169646001"/>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57588380"/>
                  </a:ext>
                </a:extLst>
              </a:tr>
            </a:tbl>
          </a:graphicData>
        </a:graphic>
      </p:graphicFrame>
      <p:sp>
        <p:nvSpPr>
          <p:cNvPr id="42" name="角丸四角形 4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4" name="下矢印 3"/>
          <p:cNvSpPr/>
          <p:nvPr/>
        </p:nvSpPr>
        <p:spPr bwMode="auto">
          <a:xfrm>
            <a:off x="5000083" y="3183935"/>
            <a:ext cx="646176" cy="495251"/>
          </a:xfrm>
          <a:prstGeom prst="downArrow">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5" name="テキスト ボックス 4"/>
          <p:cNvSpPr txBox="1"/>
          <p:nvPr/>
        </p:nvSpPr>
        <p:spPr>
          <a:xfrm>
            <a:off x="5543712" y="3222085"/>
            <a:ext cx="1412566" cy="666977"/>
          </a:xfrm>
          <a:prstGeom prst="rect">
            <a:avLst/>
          </a:prstGeom>
          <a:noFill/>
        </p:spPr>
        <p:txBody>
          <a:bodyPr wrap="none" rtlCol="0">
            <a:spAutoFit/>
          </a:bodyPr>
          <a:lstStyle/>
          <a:p>
            <a:pPr algn="ctr"/>
            <a:r>
              <a:rPr lang="en-US" altLang="ja-JP" sz="1867" b="1" dirty="0" smtClean="0"/>
              <a:t>Construct</a:t>
            </a:r>
            <a:br>
              <a:rPr lang="en-US" altLang="ja-JP" sz="1867" b="1" dirty="0" smtClean="0"/>
            </a:br>
            <a:r>
              <a:rPr lang="en-US" altLang="ja-JP" sz="1867" b="1" dirty="0" smtClean="0"/>
              <a:t>CMDB</a:t>
            </a:r>
            <a:endParaRPr lang="ja-JP" altLang="en-US" sz="1867" b="1" dirty="0"/>
          </a:p>
        </p:txBody>
      </p:sp>
      <p:sp>
        <p:nvSpPr>
          <p:cNvPr id="6" name="テキスト ボックス 5"/>
          <p:cNvSpPr txBox="1"/>
          <p:nvPr/>
        </p:nvSpPr>
        <p:spPr>
          <a:xfrm>
            <a:off x="3060691" y="5744774"/>
            <a:ext cx="8767657" cy="666977"/>
          </a:xfrm>
          <a:prstGeom prst="rect">
            <a:avLst/>
          </a:prstGeom>
          <a:noFill/>
        </p:spPr>
        <p:txBody>
          <a:bodyPr wrap="none" rtlCol="0">
            <a:spAutoFit/>
          </a:bodyPr>
          <a:lstStyle/>
          <a:p>
            <a:r>
              <a:rPr lang="en-US" altLang="ja-JP" sz="1867" b="1" dirty="0">
                <a:latin typeface="+mj-ea"/>
              </a:rPr>
              <a:t>For more details regarding this case, please refer to the URL below.</a:t>
            </a:r>
          </a:p>
          <a:p>
            <a:r>
              <a:rPr lang="en-US" altLang="ja-JP" sz="1867" dirty="0">
                <a:hlinkClick r:id="rId3"/>
              </a:rPr>
              <a:t>https://exastro-suite.github.io/it-automation-docs/case.html#case003</a:t>
            </a:r>
            <a:endParaRPr lang="en-US" altLang="ja-JP" sz="1867" b="1" dirty="0">
              <a:latin typeface="+mj-ea"/>
            </a:endParaRPr>
          </a:p>
        </p:txBody>
      </p:sp>
      <p:graphicFrame>
        <p:nvGraphicFramePr>
          <p:cNvPr id="7" name="表 6"/>
          <p:cNvGraphicFramePr>
            <a:graphicFrameLocks noGrp="1"/>
          </p:cNvGraphicFramePr>
          <p:nvPr>
            <p:extLst>
              <p:ext uri="{D42A27DB-BD31-4B8C-83A1-F6EECF244321}">
                <p14:modId xmlns:p14="http://schemas.microsoft.com/office/powerpoint/2010/main" val="2325659968"/>
              </p:ext>
            </p:extLst>
          </p:nvPr>
        </p:nvGraphicFramePr>
        <p:xfrm>
          <a:off x="3254123" y="2242701"/>
          <a:ext cx="4154005" cy="975360"/>
        </p:xfrm>
        <a:graphic>
          <a:graphicData uri="http://schemas.openxmlformats.org/drawingml/2006/table">
            <a:tbl>
              <a:tblPr bandRow="1">
                <a:tableStyleId>{5C22544A-7EE6-4342-B048-85BDC9FD1C3A}</a:tableStyleId>
              </a:tblPr>
              <a:tblGrid>
                <a:gridCol w="528320">
                  <a:extLst>
                    <a:ext uri="{9D8B030D-6E8A-4147-A177-3AD203B41FA5}">
                      <a16:colId xmlns:a16="http://schemas.microsoft.com/office/drawing/2014/main" val="2995359110"/>
                    </a:ext>
                  </a:extLst>
                </a:gridCol>
                <a:gridCol w="3625685">
                  <a:extLst>
                    <a:ext uri="{9D8B030D-6E8A-4147-A177-3AD203B41FA5}">
                      <a16:colId xmlns:a16="http://schemas.microsoft.com/office/drawing/2014/main" val="1556262752"/>
                    </a:ext>
                  </a:extLst>
                </a:gridCol>
              </a:tblGrid>
              <a:tr h="896984">
                <a:tc>
                  <a:txBody>
                    <a:bodyPr/>
                    <a:lstStyle/>
                    <a:p>
                      <a:r>
                        <a:rPr kumimoji="1" lang="en-US" altLang="ja-JP" sz="1400" b="1" spc="-150" dirty="0" smtClean="0"/>
                        <a:t>Problem</a:t>
                      </a:r>
                      <a:endParaRPr kumimoji="1" lang="ja-JP" altLang="en-US" sz="1400" b="1" spc="-150" dirty="0"/>
                    </a:p>
                  </a:txBody>
                  <a:tcPr marL="121920" marR="121920" marT="60960" marB="60960" vert="eaVert"/>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b="0" dirty="0" smtClean="0"/>
                        <a:t>Large-scale carrier systems require a lot of man-hours to investigate service impacts of both expected and unexpected equipment outages.</a:t>
                      </a:r>
                      <a:endParaRPr kumimoji="1" lang="ja-JP" altLang="en-US" sz="1400" b="0" kern="1200" dirty="0" smtClean="0">
                        <a:solidFill>
                          <a:schemeClr val="dk1"/>
                        </a:solidFill>
                        <a:latin typeface="+mj-ea"/>
                        <a:ea typeface="+mn-ea"/>
                        <a:cs typeface="+mn-cs"/>
                      </a:endParaRPr>
                    </a:p>
                  </a:txBody>
                  <a:tcPr marL="121920" marR="121920" marT="60960" marB="60960"/>
                </a:tc>
                <a:extLst>
                  <a:ext uri="{0D108BD9-81ED-4DB2-BD59-A6C34878D82A}">
                    <a16:rowId xmlns:a16="http://schemas.microsoft.com/office/drawing/2014/main" val="945430262"/>
                  </a:ext>
                </a:extLst>
              </a:tr>
            </a:tbl>
          </a:graphicData>
        </a:graphic>
      </p:graphicFrame>
      <p:graphicFrame>
        <p:nvGraphicFramePr>
          <p:cNvPr id="26" name="表 25"/>
          <p:cNvGraphicFramePr>
            <a:graphicFrameLocks noGrp="1"/>
          </p:cNvGraphicFramePr>
          <p:nvPr>
            <p:extLst>
              <p:ext uri="{D42A27DB-BD31-4B8C-83A1-F6EECF244321}">
                <p14:modId xmlns:p14="http://schemas.microsoft.com/office/powerpoint/2010/main" val="524072938"/>
              </p:ext>
            </p:extLst>
          </p:nvPr>
        </p:nvGraphicFramePr>
        <p:xfrm>
          <a:off x="3246168" y="3771413"/>
          <a:ext cx="4154005" cy="975360"/>
        </p:xfrm>
        <a:graphic>
          <a:graphicData uri="http://schemas.openxmlformats.org/drawingml/2006/table">
            <a:tbl>
              <a:tblPr bandRow="1">
                <a:tableStyleId>{5C22544A-7EE6-4342-B048-85BDC9FD1C3A}</a:tableStyleId>
              </a:tblPr>
              <a:tblGrid>
                <a:gridCol w="528320">
                  <a:extLst>
                    <a:ext uri="{9D8B030D-6E8A-4147-A177-3AD203B41FA5}">
                      <a16:colId xmlns:a16="http://schemas.microsoft.com/office/drawing/2014/main" val="2995359110"/>
                    </a:ext>
                  </a:extLst>
                </a:gridCol>
                <a:gridCol w="3625685">
                  <a:extLst>
                    <a:ext uri="{9D8B030D-6E8A-4147-A177-3AD203B41FA5}">
                      <a16:colId xmlns:a16="http://schemas.microsoft.com/office/drawing/2014/main" val="1556262752"/>
                    </a:ext>
                  </a:extLst>
                </a:gridCol>
              </a:tblGrid>
              <a:tr h="853587">
                <a:tc>
                  <a:txBody>
                    <a:bodyPr/>
                    <a:lstStyle/>
                    <a:p>
                      <a:r>
                        <a:rPr kumimoji="1" lang="en-US" altLang="ja-JP" sz="1400" b="1" spc="-150" dirty="0" smtClean="0"/>
                        <a:t>Solution</a:t>
                      </a:r>
                      <a:endParaRPr kumimoji="1" lang="ja-JP" altLang="en-US" sz="1400" b="1" spc="-150" dirty="0"/>
                    </a:p>
                  </a:txBody>
                  <a:tcPr marL="121920" marR="121920" marT="60960" marB="60960" vert="eaVert">
                    <a:solidFill>
                      <a:schemeClr val="accent2">
                        <a:lumMod val="10000"/>
                        <a:lumOff val="90000"/>
                      </a:schemeClr>
                    </a:solidFill>
                  </a:tcPr>
                </a:tc>
                <a:tc>
                  <a:txBody>
                    <a:bodyPr/>
                    <a:lstStyle/>
                    <a:p>
                      <a:r>
                        <a:rPr lang="en-US" altLang="ja-JP" sz="1400" b="0" dirty="0" smtClean="0"/>
                        <a:t>By managing</a:t>
                      </a:r>
                      <a:r>
                        <a:rPr lang="en-US" altLang="ja-JP" sz="1400" b="0" baseline="0" dirty="0" smtClean="0"/>
                        <a:t> the configuration of the system, it is possible to automatically predict the impact of equipment outages.</a:t>
                      </a:r>
                      <a:endParaRPr kumimoji="1" lang="ja-JP" altLang="en-US" sz="1400" b="0" kern="1200" dirty="0">
                        <a:solidFill>
                          <a:schemeClr val="dk1"/>
                        </a:solidFill>
                        <a:latin typeface="+mj-ea"/>
                        <a:ea typeface="+mn-ea"/>
                        <a:cs typeface="+mn-cs"/>
                      </a:endParaRPr>
                    </a:p>
                  </a:txBody>
                  <a:tcPr marL="121920" marR="121920" marT="60960" marB="60960">
                    <a:solidFill>
                      <a:schemeClr val="accent2">
                        <a:lumMod val="10000"/>
                        <a:lumOff val="90000"/>
                      </a:schemeClr>
                    </a:solidFill>
                  </a:tcPr>
                </a:tc>
                <a:extLst>
                  <a:ext uri="{0D108BD9-81ED-4DB2-BD59-A6C34878D82A}">
                    <a16:rowId xmlns:a16="http://schemas.microsoft.com/office/drawing/2014/main" val="945430262"/>
                  </a:ext>
                </a:extLst>
              </a:tr>
            </a:tbl>
          </a:graphicData>
        </a:graphic>
      </p:graphicFrame>
      <p:graphicFrame>
        <p:nvGraphicFramePr>
          <p:cNvPr id="27" name="表 26"/>
          <p:cNvGraphicFramePr>
            <a:graphicFrameLocks noGrp="1"/>
          </p:cNvGraphicFramePr>
          <p:nvPr>
            <p:extLst>
              <p:ext uri="{D42A27DB-BD31-4B8C-83A1-F6EECF244321}">
                <p14:modId xmlns:p14="http://schemas.microsoft.com/office/powerpoint/2010/main" val="2462725597"/>
              </p:ext>
            </p:extLst>
          </p:nvPr>
        </p:nvGraphicFramePr>
        <p:xfrm>
          <a:off x="3231642" y="4776830"/>
          <a:ext cx="4154005" cy="975360"/>
        </p:xfrm>
        <a:graphic>
          <a:graphicData uri="http://schemas.openxmlformats.org/drawingml/2006/table">
            <a:tbl>
              <a:tblPr bandRow="1">
                <a:tableStyleId>{5C22544A-7EE6-4342-B048-85BDC9FD1C3A}</a:tableStyleId>
              </a:tblPr>
              <a:tblGrid>
                <a:gridCol w="528320">
                  <a:extLst>
                    <a:ext uri="{9D8B030D-6E8A-4147-A177-3AD203B41FA5}">
                      <a16:colId xmlns:a16="http://schemas.microsoft.com/office/drawing/2014/main" val="2995359110"/>
                    </a:ext>
                  </a:extLst>
                </a:gridCol>
                <a:gridCol w="3625685">
                  <a:extLst>
                    <a:ext uri="{9D8B030D-6E8A-4147-A177-3AD203B41FA5}">
                      <a16:colId xmlns:a16="http://schemas.microsoft.com/office/drawing/2014/main" val="1556262752"/>
                    </a:ext>
                  </a:extLst>
                </a:gridCol>
              </a:tblGrid>
              <a:tr h="853587">
                <a:tc>
                  <a:txBody>
                    <a:bodyPr/>
                    <a:lstStyle/>
                    <a:p>
                      <a:r>
                        <a:rPr kumimoji="1" lang="en-US" altLang="ja-JP" sz="1800" b="1" dirty="0" smtClean="0"/>
                        <a:t>Effect</a:t>
                      </a:r>
                      <a:endParaRPr kumimoji="1" lang="ja-JP" altLang="en-US" sz="1800" b="1" dirty="0"/>
                    </a:p>
                  </a:txBody>
                  <a:tcPr marL="121920" marR="121920" marT="60960" marB="60960" vert="eaVert">
                    <a:solidFill>
                      <a:schemeClr val="tx2">
                        <a:lumMod val="10000"/>
                        <a:lumOff val="90000"/>
                      </a:schemeClr>
                    </a:solidFill>
                  </a:tcPr>
                </a:tc>
                <a:tc>
                  <a:txBody>
                    <a:bodyPr/>
                    <a:lstStyle/>
                    <a:p>
                      <a:r>
                        <a:rPr lang="en-US" altLang="ja-JP" sz="1400" b="0" dirty="0" smtClean="0"/>
                        <a:t>Don’t have to pay 800 000 Yen per</a:t>
                      </a:r>
                      <a:r>
                        <a:rPr lang="en-US" altLang="ja-JP" sz="1400" b="0" baseline="0" dirty="0" smtClean="0"/>
                        <a:t> investigation. The annual cost was reduced by about 94 mil. Yen. (checked 120 times)</a:t>
                      </a:r>
                      <a:endParaRPr kumimoji="1" lang="ja-JP" altLang="en-US" sz="1400" b="0" kern="1200" dirty="0">
                        <a:solidFill>
                          <a:schemeClr val="dk1"/>
                        </a:solidFill>
                        <a:latin typeface="+mj-ea"/>
                        <a:ea typeface="+mn-ea"/>
                        <a:cs typeface="+mn-cs"/>
                      </a:endParaRPr>
                    </a:p>
                  </a:txBody>
                  <a:tcPr marL="121920" marR="121920" marT="60960" marB="60960">
                    <a:solidFill>
                      <a:schemeClr val="tx2">
                        <a:lumMod val="10000"/>
                        <a:lumOff val="90000"/>
                      </a:schemeClr>
                    </a:solidFill>
                  </a:tcPr>
                </a:tc>
                <a:extLst>
                  <a:ext uri="{0D108BD9-81ED-4DB2-BD59-A6C34878D82A}">
                    <a16:rowId xmlns:a16="http://schemas.microsoft.com/office/drawing/2014/main" val="945430262"/>
                  </a:ext>
                </a:extLst>
              </a:tr>
            </a:tbl>
          </a:graphicData>
        </a:graphic>
      </p:graphicFrame>
      <p:sp>
        <p:nvSpPr>
          <p:cNvPr id="23" name="下矢印 22"/>
          <p:cNvSpPr/>
          <p:nvPr/>
        </p:nvSpPr>
        <p:spPr bwMode="auto">
          <a:xfrm>
            <a:off x="959297" y="213170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4" name="下矢印 23"/>
          <p:cNvSpPr/>
          <p:nvPr/>
        </p:nvSpPr>
        <p:spPr bwMode="auto">
          <a:xfrm>
            <a:off x="959297" y="3096289"/>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5" name="下矢印 24"/>
          <p:cNvSpPr/>
          <p:nvPr/>
        </p:nvSpPr>
        <p:spPr bwMode="auto">
          <a:xfrm>
            <a:off x="963545" y="4062972"/>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8" name="下矢印 27"/>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9" name="角丸四角形 28"/>
          <p:cNvSpPr/>
          <p:nvPr/>
        </p:nvSpPr>
        <p:spPr bwMode="auto">
          <a:xfrm>
            <a:off x="423881" y="240046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Normalize Design Info</a:t>
            </a:r>
            <a:endParaRPr lang="ja-JP" altLang="en-US" sz="1600" b="1" dirty="0"/>
          </a:p>
        </p:txBody>
      </p:sp>
      <p:sp>
        <p:nvSpPr>
          <p:cNvPr id="30" name="角丸四角形 29"/>
          <p:cNvSpPr/>
          <p:nvPr/>
        </p:nvSpPr>
        <p:spPr bwMode="auto">
          <a:xfrm>
            <a:off x="431373" y="3340877"/>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400" b="1" dirty="0" smtClean="0"/>
              <a:t>Construct Exastro IT Automation (CMDB)</a:t>
            </a:r>
            <a:endParaRPr lang="ja-JP" altLang="en-US" sz="1400" b="1" dirty="0"/>
          </a:p>
        </p:txBody>
      </p:sp>
      <p:sp>
        <p:nvSpPr>
          <p:cNvPr id="31" name="角丸四角形 30"/>
          <p:cNvSpPr/>
          <p:nvPr/>
        </p:nvSpPr>
        <p:spPr bwMode="auto">
          <a:xfrm>
            <a:off x="423879" y="4307729"/>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Input Information into CMDB</a:t>
            </a:r>
            <a:endParaRPr lang="ja-JP" altLang="en-US" sz="1600" b="1" dirty="0"/>
          </a:p>
        </p:txBody>
      </p:sp>
      <p:sp>
        <p:nvSpPr>
          <p:cNvPr id="34" name="角丸四角形 33"/>
          <p:cNvSpPr/>
          <p:nvPr/>
        </p:nvSpPr>
        <p:spPr bwMode="auto">
          <a:xfrm>
            <a:off x="431373" y="1435080"/>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500" b="1" spc="-150" dirty="0"/>
              <a:t>Collect Design info’s management forms</a:t>
            </a:r>
            <a:endParaRPr lang="ja-JP" altLang="en-US" sz="1500" b="1" spc="-150" dirty="0"/>
          </a:p>
        </p:txBody>
      </p:sp>
      <p:pic>
        <p:nvPicPr>
          <p:cNvPr id="3" name="図 2"/>
          <p:cNvPicPr>
            <a:picLocks noChangeAspect="1"/>
          </p:cNvPicPr>
          <p:nvPr/>
        </p:nvPicPr>
        <p:blipFill>
          <a:blip r:embed="rId4"/>
          <a:stretch>
            <a:fillRect/>
          </a:stretch>
        </p:blipFill>
        <p:spPr>
          <a:xfrm>
            <a:off x="7603840" y="1681881"/>
            <a:ext cx="4219575" cy="3829050"/>
          </a:xfrm>
          <a:prstGeom prst="rect">
            <a:avLst/>
          </a:prstGeom>
        </p:spPr>
      </p:pic>
      <p:sp>
        <p:nvSpPr>
          <p:cNvPr id="8" name="テキスト ボックス 7"/>
          <p:cNvSpPr txBox="1"/>
          <p:nvPr/>
        </p:nvSpPr>
        <p:spPr>
          <a:xfrm>
            <a:off x="9814230" y="2492870"/>
            <a:ext cx="854721" cy="415498"/>
          </a:xfrm>
          <a:prstGeom prst="rect">
            <a:avLst/>
          </a:prstGeom>
          <a:noFill/>
        </p:spPr>
        <p:txBody>
          <a:bodyPr wrap="none" rtlCol="0">
            <a:spAutoFit/>
          </a:bodyPr>
          <a:lstStyle/>
          <a:p>
            <a:pPr algn="ctr"/>
            <a:r>
              <a:rPr kumimoji="1" lang="en-US" altLang="ja-JP" sz="1000" b="1" dirty="0" smtClean="0">
                <a:solidFill>
                  <a:schemeClr val="tx1">
                    <a:lumMod val="65000"/>
                    <a:lumOff val="35000"/>
                  </a:schemeClr>
                </a:solidFill>
              </a:rPr>
              <a:t>Service </a:t>
            </a:r>
            <a:br>
              <a:rPr kumimoji="1" lang="en-US" altLang="ja-JP" sz="1000" b="1" dirty="0" smtClean="0">
                <a:solidFill>
                  <a:schemeClr val="tx1">
                    <a:lumMod val="65000"/>
                    <a:lumOff val="35000"/>
                  </a:schemeClr>
                </a:solidFill>
              </a:rPr>
            </a:br>
            <a:r>
              <a:rPr kumimoji="1" lang="en-US" altLang="ja-JP" sz="1000" b="1" dirty="0" smtClean="0">
                <a:solidFill>
                  <a:schemeClr val="tx1">
                    <a:lumMod val="65000"/>
                    <a:lumOff val="35000"/>
                  </a:schemeClr>
                </a:solidFill>
              </a:rPr>
              <a:t>sequence</a:t>
            </a:r>
            <a:endParaRPr kumimoji="1" lang="ja-JP" altLang="en-US" sz="1000" b="1" dirty="0">
              <a:solidFill>
                <a:schemeClr val="tx1">
                  <a:lumMod val="65000"/>
                  <a:lumOff val="35000"/>
                </a:schemeClr>
              </a:solidFill>
            </a:endParaRPr>
          </a:p>
        </p:txBody>
      </p:sp>
      <p:sp>
        <p:nvSpPr>
          <p:cNvPr id="32" name="テキスト ボックス 31"/>
          <p:cNvSpPr txBox="1"/>
          <p:nvPr/>
        </p:nvSpPr>
        <p:spPr>
          <a:xfrm>
            <a:off x="9814230" y="4093926"/>
            <a:ext cx="854721" cy="415498"/>
          </a:xfrm>
          <a:prstGeom prst="rect">
            <a:avLst/>
          </a:prstGeom>
          <a:noFill/>
        </p:spPr>
        <p:txBody>
          <a:bodyPr wrap="none" rtlCol="0">
            <a:spAutoFit/>
          </a:bodyPr>
          <a:lstStyle/>
          <a:p>
            <a:pPr algn="ctr"/>
            <a:r>
              <a:rPr kumimoji="1" lang="en-US" altLang="ja-JP" sz="1000" b="1" dirty="0" smtClean="0">
                <a:solidFill>
                  <a:schemeClr val="tx1">
                    <a:lumMod val="65000"/>
                    <a:lumOff val="35000"/>
                  </a:schemeClr>
                </a:solidFill>
              </a:rPr>
              <a:t>Service </a:t>
            </a:r>
            <a:br>
              <a:rPr kumimoji="1" lang="en-US" altLang="ja-JP" sz="1000" b="1" dirty="0" smtClean="0">
                <a:solidFill>
                  <a:schemeClr val="tx1">
                    <a:lumMod val="65000"/>
                    <a:lumOff val="35000"/>
                  </a:schemeClr>
                </a:solidFill>
              </a:rPr>
            </a:br>
            <a:r>
              <a:rPr kumimoji="1" lang="en-US" altLang="ja-JP" sz="1000" b="1" dirty="0" smtClean="0">
                <a:solidFill>
                  <a:schemeClr val="tx1">
                    <a:lumMod val="65000"/>
                    <a:lumOff val="35000"/>
                  </a:schemeClr>
                </a:solidFill>
              </a:rPr>
              <a:t>sequence</a:t>
            </a:r>
            <a:endParaRPr kumimoji="1" lang="ja-JP" altLang="en-US" sz="1000" b="1" dirty="0">
              <a:solidFill>
                <a:schemeClr val="tx1">
                  <a:lumMod val="65000"/>
                  <a:lumOff val="35000"/>
                </a:schemeClr>
              </a:solidFill>
            </a:endParaRPr>
          </a:p>
        </p:txBody>
      </p:sp>
      <p:sp>
        <p:nvSpPr>
          <p:cNvPr id="9" name="テキスト ボックス 8"/>
          <p:cNvSpPr txBox="1"/>
          <p:nvPr/>
        </p:nvSpPr>
        <p:spPr>
          <a:xfrm>
            <a:off x="9028784" y="2349287"/>
            <a:ext cx="307777" cy="1240083"/>
          </a:xfrm>
          <a:prstGeom prst="rect">
            <a:avLst/>
          </a:prstGeom>
          <a:noFill/>
        </p:spPr>
        <p:txBody>
          <a:bodyPr vert="vert" wrap="none" rtlCol="0">
            <a:spAutoFit/>
          </a:bodyPr>
          <a:lstStyle/>
          <a:p>
            <a:r>
              <a:rPr kumimoji="1" lang="en-US" altLang="ja-JP" sz="800" b="1" dirty="0" smtClean="0">
                <a:solidFill>
                  <a:srgbClr val="0071BC"/>
                </a:solidFill>
              </a:rPr>
              <a:t>Registers design info</a:t>
            </a:r>
            <a:endParaRPr kumimoji="1" lang="ja-JP" altLang="en-US" sz="800" b="1" dirty="0">
              <a:solidFill>
                <a:srgbClr val="0071BC"/>
              </a:solidFill>
            </a:endParaRPr>
          </a:p>
        </p:txBody>
      </p:sp>
      <p:sp>
        <p:nvSpPr>
          <p:cNvPr id="10" name="テキスト ボックス 9"/>
          <p:cNvSpPr txBox="1"/>
          <p:nvPr/>
        </p:nvSpPr>
        <p:spPr>
          <a:xfrm>
            <a:off x="7642972" y="1732250"/>
            <a:ext cx="737702" cy="215444"/>
          </a:xfrm>
          <a:prstGeom prst="rect">
            <a:avLst/>
          </a:prstGeom>
          <a:noFill/>
        </p:spPr>
        <p:txBody>
          <a:bodyPr wrap="none" rtlCol="0">
            <a:spAutoFit/>
          </a:bodyPr>
          <a:lstStyle/>
          <a:p>
            <a:r>
              <a:rPr kumimoji="1" lang="en-US" altLang="ja-JP" sz="800" b="1" dirty="0" smtClean="0">
                <a:solidFill>
                  <a:schemeClr val="bg1"/>
                </a:solidFill>
              </a:rPr>
              <a:t>Developer</a:t>
            </a:r>
            <a:endParaRPr kumimoji="1" lang="ja-JP" altLang="en-US" sz="800" b="1" dirty="0">
              <a:solidFill>
                <a:schemeClr val="bg1"/>
              </a:solidFill>
            </a:endParaRPr>
          </a:p>
        </p:txBody>
      </p:sp>
      <p:sp>
        <p:nvSpPr>
          <p:cNvPr id="11" name="テキスト ボックス 10"/>
          <p:cNvSpPr txBox="1"/>
          <p:nvPr/>
        </p:nvSpPr>
        <p:spPr>
          <a:xfrm>
            <a:off x="7877804" y="3808245"/>
            <a:ext cx="774571" cy="369332"/>
          </a:xfrm>
          <a:prstGeom prst="rect">
            <a:avLst/>
          </a:prstGeom>
          <a:noFill/>
        </p:spPr>
        <p:txBody>
          <a:bodyPr wrap="none" rtlCol="0">
            <a:spAutoFit/>
          </a:bodyPr>
          <a:lstStyle/>
          <a:p>
            <a:r>
              <a:rPr kumimoji="1" lang="en-US" altLang="ja-JP" sz="600" b="1" dirty="0" smtClean="0"/>
              <a:t>If X machines </a:t>
            </a:r>
            <a:br>
              <a:rPr kumimoji="1" lang="en-US" altLang="ja-JP" sz="600" b="1" dirty="0" smtClean="0"/>
            </a:br>
            <a:r>
              <a:rPr kumimoji="1" lang="en-US" altLang="ja-JP" sz="600" b="1" dirty="0" smtClean="0"/>
              <a:t>stops for </a:t>
            </a:r>
            <a:br>
              <a:rPr kumimoji="1" lang="en-US" altLang="ja-JP" sz="600" b="1" dirty="0" smtClean="0"/>
            </a:br>
            <a:r>
              <a:rPr kumimoji="1" lang="en-US" altLang="ja-JP" sz="600" b="1" dirty="0" smtClean="0"/>
              <a:t>Y seconds…</a:t>
            </a:r>
            <a:endParaRPr kumimoji="1" lang="ja-JP" altLang="en-US" sz="600" b="1" dirty="0"/>
          </a:p>
        </p:txBody>
      </p:sp>
      <p:sp>
        <p:nvSpPr>
          <p:cNvPr id="13" name="テキスト ボックス 12"/>
          <p:cNvSpPr txBox="1"/>
          <p:nvPr/>
        </p:nvSpPr>
        <p:spPr>
          <a:xfrm>
            <a:off x="7676635" y="5163028"/>
            <a:ext cx="670376" cy="215444"/>
          </a:xfrm>
          <a:prstGeom prst="rect">
            <a:avLst/>
          </a:prstGeom>
          <a:noFill/>
        </p:spPr>
        <p:txBody>
          <a:bodyPr wrap="none" rtlCol="0">
            <a:spAutoFit/>
          </a:bodyPr>
          <a:lstStyle/>
          <a:p>
            <a:r>
              <a:rPr kumimoji="1" lang="en-US" altLang="ja-JP" sz="800" b="1" dirty="0" smtClean="0">
                <a:solidFill>
                  <a:schemeClr val="bg1"/>
                </a:solidFill>
              </a:rPr>
              <a:t>Operator</a:t>
            </a:r>
            <a:endParaRPr kumimoji="1" lang="ja-JP" altLang="en-US" sz="800" b="1" dirty="0">
              <a:solidFill>
                <a:schemeClr val="bg1"/>
              </a:solidFill>
            </a:endParaRPr>
          </a:p>
        </p:txBody>
      </p:sp>
      <p:sp>
        <p:nvSpPr>
          <p:cNvPr id="14" name="テキスト ボックス 13"/>
          <p:cNvSpPr txBox="1"/>
          <p:nvPr/>
        </p:nvSpPr>
        <p:spPr>
          <a:xfrm>
            <a:off x="10586806" y="2629655"/>
            <a:ext cx="793807" cy="261610"/>
          </a:xfrm>
          <a:prstGeom prst="rect">
            <a:avLst/>
          </a:prstGeom>
          <a:noFill/>
        </p:spPr>
        <p:txBody>
          <a:bodyPr wrap="none" rtlCol="0">
            <a:spAutoFit/>
          </a:bodyPr>
          <a:lstStyle/>
          <a:p>
            <a:r>
              <a:rPr kumimoji="1" lang="en-US" altLang="ja-JP" sz="1100" b="1" dirty="0" smtClean="0">
                <a:solidFill>
                  <a:schemeClr val="tx1">
                    <a:lumMod val="65000"/>
                    <a:lumOff val="35000"/>
                  </a:schemeClr>
                </a:solidFill>
              </a:rPr>
              <a:t>Path list</a:t>
            </a:r>
            <a:endParaRPr kumimoji="1" lang="ja-JP" altLang="en-US" sz="1100" b="1" dirty="0">
              <a:solidFill>
                <a:schemeClr val="tx1">
                  <a:lumMod val="65000"/>
                  <a:lumOff val="35000"/>
                </a:schemeClr>
              </a:solidFill>
            </a:endParaRPr>
          </a:p>
        </p:txBody>
      </p:sp>
      <p:sp>
        <p:nvSpPr>
          <p:cNvPr id="35" name="テキスト ボックス 34"/>
          <p:cNvSpPr txBox="1"/>
          <p:nvPr/>
        </p:nvSpPr>
        <p:spPr>
          <a:xfrm>
            <a:off x="10590759" y="4255434"/>
            <a:ext cx="793807" cy="261610"/>
          </a:xfrm>
          <a:prstGeom prst="rect">
            <a:avLst/>
          </a:prstGeom>
          <a:noFill/>
        </p:spPr>
        <p:txBody>
          <a:bodyPr wrap="none" rtlCol="0">
            <a:spAutoFit/>
          </a:bodyPr>
          <a:lstStyle/>
          <a:p>
            <a:r>
              <a:rPr kumimoji="1" lang="en-US" altLang="ja-JP" sz="1100" b="1" dirty="0" smtClean="0">
                <a:solidFill>
                  <a:schemeClr val="tx1">
                    <a:lumMod val="65000"/>
                    <a:lumOff val="35000"/>
                  </a:schemeClr>
                </a:solidFill>
              </a:rPr>
              <a:t>Path list</a:t>
            </a:r>
            <a:endParaRPr kumimoji="1" lang="ja-JP" altLang="en-US" sz="1100" b="1" dirty="0">
              <a:solidFill>
                <a:schemeClr val="tx1">
                  <a:lumMod val="65000"/>
                  <a:lumOff val="35000"/>
                </a:schemeClr>
              </a:solidFill>
            </a:endParaRPr>
          </a:p>
        </p:txBody>
      </p:sp>
      <p:sp>
        <p:nvSpPr>
          <p:cNvPr id="16" name="テキスト ボックス 15"/>
          <p:cNvSpPr txBox="1"/>
          <p:nvPr/>
        </p:nvSpPr>
        <p:spPr>
          <a:xfrm>
            <a:off x="8975271" y="4002995"/>
            <a:ext cx="400110" cy="1108637"/>
          </a:xfrm>
          <a:prstGeom prst="rect">
            <a:avLst/>
          </a:prstGeom>
          <a:noFill/>
        </p:spPr>
        <p:txBody>
          <a:bodyPr vert="vert" wrap="none" rtlCol="0">
            <a:spAutoFit/>
          </a:bodyPr>
          <a:lstStyle/>
          <a:p>
            <a:r>
              <a:rPr kumimoji="1" lang="en-US" altLang="ja-JP" sz="1400" b="1" dirty="0" smtClean="0">
                <a:solidFill>
                  <a:schemeClr val="bg1"/>
                </a:solidFill>
              </a:rPr>
              <a:t>Estimation</a:t>
            </a:r>
            <a:endParaRPr kumimoji="1" lang="ja-JP" altLang="en-US" sz="1400" b="1" dirty="0">
              <a:solidFill>
                <a:schemeClr val="bg1"/>
              </a:solidFill>
            </a:endParaRPr>
          </a:p>
        </p:txBody>
      </p:sp>
      <p:sp>
        <p:nvSpPr>
          <p:cNvPr id="17" name="テキスト ボックス 16"/>
          <p:cNvSpPr txBox="1"/>
          <p:nvPr/>
        </p:nvSpPr>
        <p:spPr>
          <a:xfrm>
            <a:off x="8335214" y="5063001"/>
            <a:ext cx="906017" cy="415498"/>
          </a:xfrm>
          <a:prstGeom prst="rect">
            <a:avLst/>
          </a:prstGeom>
          <a:noFill/>
        </p:spPr>
        <p:txBody>
          <a:bodyPr wrap="none" rtlCol="0">
            <a:spAutoFit/>
          </a:bodyPr>
          <a:lstStyle/>
          <a:p>
            <a:r>
              <a:rPr lang="en-US" altLang="ja-JP" sz="700" b="1" dirty="0" smtClean="0"/>
              <a:t>This will affect </a:t>
            </a:r>
            <a:br>
              <a:rPr lang="en-US" altLang="ja-JP" sz="700" b="1" dirty="0" smtClean="0"/>
            </a:br>
            <a:r>
              <a:rPr lang="en-US" altLang="ja-JP" sz="700" b="1" dirty="0" smtClean="0"/>
              <a:t>Service A and</a:t>
            </a:r>
            <a:br>
              <a:rPr lang="en-US" altLang="ja-JP" sz="700" b="1" dirty="0" smtClean="0"/>
            </a:br>
            <a:r>
              <a:rPr lang="en-US" altLang="ja-JP" sz="700" b="1" dirty="0" smtClean="0"/>
              <a:t>Service B</a:t>
            </a:r>
            <a:endParaRPr kumimoji="1" lang="ja-JP" altLang="en-US" sz="700" b="1" dirty="0"/>
          </a:p>
        </p:txBody>
      </p:sp>
      <p:sp>
        <p:nvSpPr>
          <p:cNvPr id="18" name="テキスト ボックス 17"/>
          <p:cNvSpPr txBox="1"/>
          <p:nvPr/>
        </p:nvSpPr>
        <p:spPr>
          <a:xfrm>
            <a:off x="9829458" y="2971545"/>
            <a:ext cx="671979" cy="353943"/>
          </a:xfrm>
          <a:prstGeom prst="rect">
            <a:avLst/>
          </a:prstGeom>
          <a:noFill/>
        </p:spPr>
        <p:txBody>
          <a:bodyPr wrap="none" rtlCol="0">
            <a:spAutoFit/>
          </a:bodyPr>
          <a:lstStyle/>
          <a:p>
            <a:pPr algn="ctr"/>
            <a:r>
              <a:rPr kumimoji="1" lang="en-US" altLang="ja-JP" sz="850" b="1" dirty="0" smtClean="0">
                <a:solidFill>
                  <a:schemeClr val="tx1">
                    <a:lumMod val="65000"/>
                    <a:lumOff val="35000"/>
                  </a:schemeClr>
                </a:solidFill>
              </a:rPr>
              <a:t>Server   </a:t>
            </a:r>
            <a:br>
              <a:rPr kumimoji="1" lang="en-US" altLang="ja-JP" sz="850" b="1" dirty="0" smtClean="0">
                <a:solidFill>
                  <a:schemeClr val="tx1">
                    <a:lumMod val="65000"/>
                    <a:lumOff val="35000"/>
                  </a:schemeClr>
                </a:solidFill>
              </a:rPr>
            </a:br>
            <a:r>
              <a:rPr kumimoji="1" lang="en-US" altLang="ja-JP" sz="850" b="1" dirty="0" smtClean="0">
                <a:solidFill>
                  <a:schemeClr val="tx1">
                    <a:lumMod val="65000"/>
                    <a:lumOff val="35000"/>
                  </a:schemeClr>
                </a:solidFill>
              </a:rPr>
              <a:t>list</a:t>
            </a:r>
            <a:endParaRPr kumimoji="1" lang="ja-JP" altLang="en-US" sz="850" b="1" dirty="0">
              <a:solidFill>
                <a:schemeClr val="tx1">
                  <a:lumMod val="65000"/>
                  <a:lumOff val="35000"/>
                </a:schemeClr>
              </a:solidFill>
            </a:endParaRPr>
          </a:p>
        </p:txBody>
      </p:sp>
      <p:sp>
        <p:nvSpPr>
          <p:cNvPr id="36" name="テキスト ボックス 35"/>
          <p:cNvSpPr txBox="1"/>
          <p:nvPr/>
        </p:nvSpPr>
        <p:spPr>
          <a:xfrm>
            <a:off x="10313181" y="3059538"/>
            <a:ext cx="595035" cy="353943"/>
          </a:xfrm>
          <a:prstGeom prst="rect">
            <a:avLst/>
          </a:prstGeom>
          <a:noFill/>
        </p:spPr>
        <p:txBody>
          <a:bodyPr wrap="none" rtlCol="0">
            <a:spAutoFit/>
          </a:bodyPr>
          <a:lstStyle/>
          <a:p>
            <a:pPr algn="ctr"/>
            <a:r>
              <a:rPr kumimoji="1" lang="en-US" altLang="ja-JP" sz="850" b="1" dirty="0" smtClean="0">
                <a:solidFill>
                  <a:schemeClr val="tx1">
                    <a:lumMod val="65000"/>
                    <a:lumOff val="35000"/>
                  </a:schemeClr>
                </a:solidFill>
              </a:rPr>
              <a:t>Netw   </a:t>
            </a:r>
            <a:br>
              <a:rPr kumimoji="1" lang="en-US" altLang="ja-JP" sz="850" b="1" dirty="0" smtClean="0">
                <a:solidFill>
                  <a:schemeClr val="tx1">
                    <a:lumMod val="65000"/>
                    <a:lumOff val="35000"/>
                  </a:schemeClr>
                </a:solidFill>
              </a:rPr>
            </a:br>
            <a:r>
              <a:rPr kumimoji="1" lang="en-US" altLang="ja-JP" sz="850" b="1" dirty="0" smtClean="0">
                <a:solidFill>
                  <a:schemeClr val="tx1">
                    <a:lumMod val="65000"/>
                    <a:lumOff val="35000"/>
                  </a:schemeClr>
                </a:solidFill>
              </a:rPr>
              <a:t>devi </a:t>
            </a:r>
            <a:endParaRPr kumimoji="1" lang="ja-JP" altLang="en-US" sz="850" b="1" dirty="0">
              <a:solidFill>
                <a:schemeClr val="tx1">
                  <a:lumMod val="65000"/>
                  <a:lumOff val="35000"/>
                </a:schemeClr>
              </a:solidFill>
            </a:endParaRPr>
          </a:p>
        </p:txBody>
      </p:sp>
      <p:sp>
        <p:nvSpPr>
          <p:cNvPr id="37" name="テキスト ボックス 36"/>
          <p:cNvSpPr txBox="1"/>
          <p:nvPr/>
        </p:nvSpPr>
        <p:spPr>
          <a:xfrm>
            <a:off x="10673368" y="3119766"/>
            <a:ext cx="742511" cy="338554"/>
          </a:xfrm>
          <a:prstGeom prst="rect">
            <a:avLst/>
          </a:prstGeom>
          <a:noFill/>
        </p:spPr>
        <p:txBody>
          <a:bodyPr wrap="none" rtlCol="0">
            <a:spAutoFit/>
          </a:bodyPr>
          <a:lstStyle/>
          <a:p>
            <a:pPr algn="ctr"/>
            <a:r>
              <a:rPr kumimoji="1" lang="en-US" altLang="ja-JP" sz="800" b="1" dirty="0" smtClean="0">
                <a:solidFill>
                  <a:schemeClr val="tx1">
                    <a:lumMod val="65000"/>
                    <a:lumOff val="35000"/>
                  </a:schemeClr>
                </a:solidFill>
              </a:rPr>
              <a:t>Storage</a:t>
            </a:r>
            <a:br>
              <a:rPr kumimoji="1" lang="en-US" altLang="ja-JP" sz="800" b="1" dirty="0" smtClean="0">
                <a:solidFill>
                  <a:schemeClr val="tx1">
                    <a:lumMod val="65000"/>
                    <a:lumOff val="35000"/>
                  </a:schemeClr>
                </a:solidFill>
              </a:rPr>
            </a:br>
            <a:r>
              <a:rPr kumimoji="1" lang="en-US" altLang="ja-JP" sz="800" b="1" dirty="0" smtClean="0">
                <a:solidFill>
                  <a:schemeClr val="tx1">
                    <a:lumMod val="65000"/>
                    <a:lumOff val="35000"/>
                  </a:schemeClr>
                </a:solidFill>
              </a:rPr>
              <a:t>Device list</a:t>
            </a:r>
            <a:endParaRPr kumimoji="1" lang="ja-JP" altLang="en-US" sz="800" b="1" dirty="0">
              <a:solidFill>
                <a:schemeClr val="tx1">
                  <a:lumMod val="65000"/>
                  <a:lumOff val="35000"/>
                </a:schemeClr>
              </a:solidFill>
            </a:endParaRPr>
          </a:p>
        </p:txBody>
      </p:sp>
      <p:sp>
        <p:nvSpPr>
          <p:cNvPr id="39" name="テキスト ボックス 38"/>
          <p:cNvSpPr txBox="1"/>
          <p:nvPr/>
        </p:nvSpPr>
        <p:spPr>
          <a:xfrm>
            <a:off x="9829458" y="4596775"/>
            <a:ext cx="671979" cy="353943"/>
          </a:xfrm>
          <a:prstGeom prst="rect">
            <a:avLst/>
          </a:prstGeom>
          <a:noFill/>
        </p:spPr>
        <p:txBody>
          <a:bodyPr wrap="none" rtlCol="0">
            <a:spAutoFit/>
          </a:bodyPr>
          <a:lstStyle/>
          <a:p>
            <a:pPr algn="ctr"/>
            <a:r>
              <a:rPr kumimoji="1" lang="en-US" altLang="ja-JP" sz="850" b="1" dirty="0" smtClean="0">
                <a:solidFill>
                  <a:schemeClr val="tx1">
                    <a:lumMod val="65000"/>
                    <a:lumOff val="35000"/>
                  </a:schemeClr>
                </a:solidFill>
              </a:rPr>
              <a:t>Server   </a:t>
            </a:r>
            <a:br>
              <a:rPr kumimoji="1" lang="en-US" altLang="ja-JP" sz="850" b="1" dirty="0" smtClean="0">
                <a:solidFill>
                  <a:schemeClr val="tx1">
                    <a:lumMod val="65000"/>
                    <a:lumOff val="35000"/>
                  </a:schemeClr>
                </a:solidFill>
              </a:rPr>
            </a:br>
            <a:r>
              <a:rPr kumimoji="1" lang="en-US" altLang="ja-JP" sz="850" b="1" dirty="0" smtClean="0">
                <a:solidFill>
                  <a:schemeClr val="tx1">
                    <a:lumMod val="65000"/>
                    <a:lumOff val="35000"/>
                  </a:schemeClr>
                </a:solidFill>
              </a:rPr>
              <a:t>list</a:t>
            </a:r>
            <a:endParaRPr kumimoji="1" lang="ja-JP" altLang="en-US" sz="850" b="1" dirty="0">
              <a:solidFill>
                <a:schemeClr val="tx1">
                  <a:lumMod val="65000"/>
                  <a:lumOff val="35000"/>
                </a:schemeClr>
              </a:solidFill>
            </a:endParaRPr>
          </a:p>
        </p:txBody>
      </p:sp>
      <p:sp>
        <p:nvSpPr>
          <p:cNvPr id="40" name="テキスト ボックス 39"/>
          <p:cNvSpPr txBox="1"/>
          <p:nvPr/>
        </p:nvSpPr>
        <p:spPr>
          <a:xfrm>
            <a:off x="10313181" y="4684768"/>
            <a:ext cx="595035" cy="353943"/>
          </a:xfrm>
          <a:prstGeom prst="rect">
            <a:avLst/>
          </a:prstGeom>
          <a:noFill/>
        </p:spPr>
        <p:txBody>
          <a:bodyPr wrap="none" rtlCol="0">
            <a:spAutoFit/>
          </a:bodyPr>
          <a:lstStyle/>
          <a:p>
            <a:pPr algn="ctr"/>
            <a:r>
              <a:rPr kumimoji="1" lang="en-US" altLang="ja-JP" sz="850" b="1" dirty="0" smtClean="0">
                <a:solidFill>
                  <a:schemeClr val="tx1">
                    <a:lumMod val="65000"/>
                    <a:lumOff val="35000"/>
                  </a:schemeClr>
                </a:solidFill>
              </a:rPr>
              <a:t>Netw   </a:t>
            </a:r>
            <a:br>
              <a:rPr kumimoji="1" lang="en-US" altLang="ja-JP" sz="850" b="1" dirty="0" smtClean="0">
                <a:solidFill>
                  <a:schemeClr val="tx1">
                    <a:lumMod val="65000"/>
                    <a:lumOff val="35000"/>
                  </a:schemeClr>
                </a:solidFill>
              </a:rPr>
            </a:br>
            <a:r>
              <a:rPr kumimoji="1" lang="en-US" altLang="ja-JP" sz="850" b="1" dirty="0" smtClean="0">
                <a:solidFill>
                  <a:schemeClr val="tx1">
                    <a:lumMod val="65000"/>
                    <a:lumOff val="35000"/>
                  </a:schemeClr>
                </a:solidFill>
              </a:rPr>
              <a:t>devi </a:t>
            </a:r>
            <a:endParaRPr kumimoji="1" lang="ja-JP" altLang="en-US" sz="850" b="1" dirty="0">
              <a:solidFill>
                <a:schemeClr val="tx1">
                  <a:lumMod val="65000"/>
                  <a:lumOff val="35000"/>
                </a:schemeClr>
              </a:solidFill>
            </a:endParaRPr>
          </a:p>
        </p:txBody>
      </p:sp>
      <p:sp>
        <p:nvSpPr>
          <p:cNvPr id="41" name="テキスト ボックス 40"/>
          <p:cNvSpPr txBox="1"/>
          <p:nvPr/>
        </p:nvSpPr>
        <p:spPr>
          <a:xfrm>
            <a:off x="10673368" y="4744996"/>
            <a:ext cx="742511" cy="338554"/>
          </a:xfrm>
          <a:prstGeom prst="rect">
            <a:avLst/>
          </a:prstGeom>
          <a:noFill/>
        </p:spPr>
        <p:txBody>
          <a:bodyPr wrap="none" rtlCol="0">
            <a:spAutoFit/>
          </a:bodyPr>
          <a:lstStyle/>
          <a:p>
            <a:pPr algn="ctr"/>
            <a:r>
              <a:rPr kumimoji="1" lang="en-US" altLang="ja-JP" sz="800" b="1" dirty="0" smtClean="0">
                <a:solidFill>
                  <a:schemeClr val="tx1">
                    <a:lumMod val="65000"/>
                    <a:lumOff val="35000"/>
                  </a:schemeClr>
                </a:solidFill>
              </a:rPr>
              <a:t>Storage</a:t>
            </a:r>
            <a:br>
              <a:rPr kumimoji="1" lang="en-US" altLang="ja-JP" sz="800" b="1" dirty="0" smtClean="0">
                <a:solidFill>
                  <a:schemeClr val="tx1">
                    <a:lumMod val="65000"/>
                    <a:lumOff val="35000"/>
                  </a:schemeClr>
                </a:solidFill>
              </a:rPr>
            </a:br>
            <a:r>
              <a:rPr kumimoji="1" lang="en-US" altLang="ja-JP" sz="800" b="1" dirty="0" smtClean="0">
                <a:solidFill>
                  <a:schemeClr val="tx1">
                    <a:lumMod val="65000"/>
                    <a:lumOff val="35000"/>
                  </a:schemeClr>
                </a:solidFill>
              </a:rPr>
              <a:t>Device list</a:t>
            </a:r>
            <a:endParaRPr kumimoji="1" lang="ja-JP" altLang="en-US" sz="800" b="1" dirty="0">
              <a:solidFill>
                <a:schemeClr val="tx1">
                  <a:lumMod val="65000"/>
                  <a:lumOff val="35000"/>
                </a:schemeClr>
              </a:solidFill>
            </a:endParaRPr>
          </a:p>
        </p:txBody>
      </p:sp>
      <p:sp>
        <p:nvSpPr>
          <p:cNvPr id="19" name="テキスト ボックス 18"/>
          <p:cNvSpPr txBox="1"/>
          <p:nvPr/>
        </p:nvSpPr>
        <p:spPr>
          <a:xfrm>
            <a:off x="10283978" y="3512900"/>
            <a:ext cx="636713" cy="507831"/>
          </a:xfrm>
          <a:prstGeom prst="rect">
            <a:avLst/>
          </a:prstGeom>
          <a:noFill/>
        </p:spPr>
        <p:txBody>
          <a:bodyPr wrap="none" rtlCol="0">
            <a:spAutoFit/>
          </a:bodyPr>
          <a:lstStyle/>
          <a:p>
            <a:pPr algn="ctr"/>
            <a:r>
              <a:rPr kumimoji="1" lang="en-US" altLang="ja-JP" sz="900" b="1" spc="-50" dirty="0" smtClean="0">
                <a:solidFill>
                  <a:schemeClr val="bg1"/>
                </a:solidFill>
              </a:rPr>
              <a:t>Extract </a:t>
            </a:r>
            <a:br>
              <a:rPr kumimoji="1" lang="en-US" altLang="ja-JP" sz="900" b="1" spc="-50" dirty="0" smtClean="0">
                <a:solidFill>
                  <a:schemeClr val="bg1"/>
                </a:solidFill>
              </a:rPr>
            </a:br>
            <a:r>
              <a:rPr kumimoji="1" lang="en-US" altLang="ja-JP" sz="900" b="1" spc="-50" dirty="0" smtClean="0">
                <a:solidFill>
                  <a:schemeClr val="bg1"/>
                </a:solidFill>
              </a:rPr>
              <a:t>Chrono-</a:t>
            </a:r>
            <a:br>
              <a:rPr kumimoji="1" lang="en-US" altLang="ja-JP" sz="900" b="1" spc="-50" dirty="0" smtClean="0">
                <a:solidFill>
                  <a:schemeClr val="bg1"/>
                </a:solidFill>
              </a:rPr>
            </a:br>
            <a:r>
              <a:rPr kumimoji="1" lang="en-US" altLang="ja-JP" sz="900" b="1" spc="-50" dirty="0" smtClean="0">
                <a:solidFill>
                  <a:schemeClr val="bg1"/>
                </a:solidFill>
              </a:rPr>
              <a:t>logically</a:t>
            </a:r>
            <a:endParaRPr kumimoji="1" lang="ja-JP" altLang="en-US" sz="900" b="1" spc="-50" dirty="0">
              <a:solidFill>
                <a:schemeClr val="bg1"/>
              </a:solidFill>
            </a:endParaRPr>
          </a:p>
        </p:txBody>
      </p:sp>
      <p:sp>
        <p:nvSpPr>
          <p:cNvPr id="43" name="角丸四角形 42"/>
          <p:cNvSpPr/>
          <p:nvPr/>
        </p:nvSpPr>
        <p:spPr bwMode="auto">
          <a:xfrm>
            <a:off x="423878" y="5260977"/>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Leveraging CMDB</a:t>
            </a:r>
          </a:p>
        </p:txBody>
      </p:sp>
    </p:spTree>
    <p:extLst>
      <p:ext uri="{BB962C8B-B14F-4D97-AF65-F5344CB8AC3E}">
        <p14:creationId xmlns:p14="http://schemas.microsoft.com/office/powerpoint/2010/main" val="2545126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3045073"/>
            <a:ext cx="11712000" cy="467239"/>
          </a:xfrm>
        </p:spPr>
        <p:txBody>
          <a:bodyPr/>
          <a:lstStyle/>
          <a:p>
            <a:r>
              <a:rPr lang="en-US" altLang="ja-JP" dirty="0" smtClean="0"/>
              <a:t>Introduction</a:t>
            </a:r>
            <a:endParaRPr kumimoji="1" lang="ja-JP" altLang="en-US" dirty="0"/>
          </a:p>
        </p:txBody>
      </p:sp>
    </p:spTree>
    <p:extLst>
      <p:ext uri="{BB962C8B-B14F-4D97-AF65-F5344CB8AC3E}">
        <p14:creationId xmlns:p14="http://schemas.microsoft.com/office/powerpoint/2010/main" val="32508058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752412"/>
            <a:ext cx="11712000" cy="1759900"/>
          </a:xfrm>
        </p:spPr>
        <p:txBody>
          <a:bodyPr/>
          <a:lstStyle/>
          <a:p>
            <a:r>
              <a:rPr lang="en-US" altLang="ja-JP" dirty="0">
                <a:solidFill>
                  <a:schemeClr val="tx1">
                    <a:lumMod val="50000"/>
                    <a:lumOff val="50000"/>
                  </a:schemeClr>
                </a:solidFill>
              </a:rPr>
              <a:t>Automation Preparation</a:t>
            </a:r>
            <a:br>
              <a:rPr lang="en-US" altLang="ja-JP" dirty="0">
                <a:solidFill>
                  <a:schemeClr val="tx1">
                    <a:lumMod val="50000"/>
                    <a:lumOff val="50000"/>
                  </a:schemeClr>
                </a:solidFill>
              </a:rPr>
            </a:br>
            <a:r>
              <a:rPr lang="ja-JP" altLang="en-US" dirty="0">
                <a:solidFill>
                  <a:schemeClr val="tx1">
                    <a:lumMod val="50000"/>
                    <a:lumOff val="50000"/>
                  </a:schemeClr>
                </a:solidFill>
              </a:rPr>
              <a:t>　　</a:t>
            </a:r>
            <a:r>
              <a:rPr lang="en-US" altLang="ja-JP" dirty="0">
                <a:solidFill>
                  <a:schemeClr val="tx1">
                    <a:lumMod val="50000"/>
                    <a:lumOff val="50000"/>
                  </a:schemeClr>
                </a:solidFill>
              </a:rPr>
              <a:t>Step 1</a:t>
            </a:r>
            <a:r>
              <a:rPr lang="ja-JP" altLang="en-US" dirty="0">
                <a:solidFill>
                  <a:schemeClr val="tx1">
                    <a:lumMod val="50000"/>
                    <a:lumOff val="50000"/>
                  </a:schemeClr>
                </a:solidFill>
              </a:rPr>
              <a:t>：</a:t>
            </a:r>
            <a:r>
              <a:rPr lang="en-US" altLang="ja-JP" dirty="0">
                <a:solidFill>
                  <a:schemeClr val="tx1">
                    <a:lumMod val="50000"/>
                    <a:lumOff val="50000"/>
                  </a:schemeClr>
                </a:solidFill>
              </a:rPr>
              <a:t>Central management of the system info.</a:t>
            </a:r>
            <a:br>
              <a:rPr lang="en-US" altLang="ja-JP" dirty="0">
                <a:solidFill>
                  <a:schemeClr val="tx1">
                    <a:lumMod val="50000"/>
                    <a:lumOff val="50000"/>
                  </a:schemeClr>
                </a:solidFill>
              </a:rPr>
            </a:br>
            <a:r>
              <a:rPr lang="ja-JP" altLang="en-US" dirty="0">
                <a:solidFill>
                  <a:schemeClr val="tx1">
                    <a:lumMod val="50000"/>
                    <a:lumOff val="50000"/>
                  </a:schemeClr>
                </a:solidFill>
              </a:rPr>
              <a:t>　   </a:t>
            </a:r>
            <a:r>
              <a:rPr lang="en-US" altLang="ja-JP" dirty="0"/>
              <a:t>Step 2</a:t>
            </a:r>
            <a:r>
              <a:rPr lang="ja-JP" altLang="en-US" dirty="0" smtClean="0"/>
              <a:t>：</a:t>
            </a:r>
            <a:r>
              <a:rPr lang="en-US" altLang="ja-JP" dirty="0" smtClean="0"/>
              <a:t>Actualize </a:t>
            </a:r>
            <a:r>
              <a:rPr lang="en-US" altLang="ja-JP" dirty="0"/>
              <a:t>Automatic Execution.</a:t>
            </a:r>
            <a:br>
              <a:rPr lang="en-US" altLang="ja-JP" dirty="0"/>
            </a:br>
            <a:r>
              <a:rPr lang="ja-JP" altLang="en-US" dirty="0">
                <a:solidFill>
                  <a:schemeClr val="tx1">
                    <a:lumMod val="50000"/>
                    <a:lumOff val="50000"/>
                  </a:schemeClr>
                </a:solidFill>
              </a:rPr>
              <a:t>　   </a:t>
            </a:r>
            <a:r>
              <a:rPr lang="en-US" altLang="ja-JP" dirty="0">
                <a:solidFill>
                  <a:schemeClr val="tx1">
                    <a:lumMod val="50000"/>
                    <a:lumOff val="50000"/>
                  </a:schemeClr>
                </a:solidFill>
              </a:rPr>
              <a:t>Step 3</a:t>
            </a:r>
            <a:r>
              <a:rPr lang="ja-JP" altLang="en-US" dirty="0" smtClean="0">
                <a:solidFill>
                  <a:schemeClr val="tx1">
                    <a:lumMod val="50000"/>
                    <a:lumOff val="50000"/>
                  </a:schemeClr>
                </a:solidFill>
              </a:rPr>
              <a:t>：</a:t>
            </a:r>
            <a:r>
              <a:rPr lang="en-US" altLang="ja-JP" dirty="0" smtClean="0">
                <a:solidFill>
                  <a:schemeClr val="tx1">
                    <a:lumMod val="50000"/>
                    <a:lumOff val="50000"/>
                  </a:schemeClr>
                </a:solidFill>
              </a:rPr>
              <a:t>Connect Design </a:t>
            </a:r>
            <a:r>
              <a:rPr lang="en-US" altLang="ja-JP" dirty="0">
                <a:solidFill>
                  <a:schemeClr val="tx1">
                    <a:lumMod val="50000"/>
                    <a:lumOff val="50000"/>
                  </a:schemeClr>
                </a:solidFill>
              </a:rPr>
              <a:t>info and Automated Executions.</a:t>
            </a:r>
            <a:endParaRPr kumimoji="1" lang="ja-JP" altLang="en-US" dirty="0">
              <a:solidFill>
                <a:schemeClr val="tx1">
                  <a:lumMod val="50000"/>
                  <a:lumOff val="50000"/>
                </a:schemeClr>
              </a:solidFill>
            </a:endParaRP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6309659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sp>
        <p:nvSpPr>
          <p:cNvPr id="15" name="テキスト プレースホルダー 7"/>
          <p:cNvSpPr txBox="1">
            <a:spLocks/>
          </p:cNvSpPr>
          <p:nvPr/>
        </p:nvSpPr>
        <p:spPr bwMode="gray">
          <a:xfrm>
            <a:off x="239916" y="817534"/>
            <a:ext cx="11712168" cy="93576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800" b="1" kern="0" dirty="0" smtClean="0">
                <a:solidFill>
                  <a:srgbClr val="C00000"/>
                </a:solidFill>
                <a:effectLst>
                  <a:glow rad="152400">
                    <a:srgbClr val="FFFFFF"/>
                  </a:glow>
                </a:effectLst>
                <a:latin typeface="メイリオ"/>
              </a:rPr>
              <a:t>The “pain” of IT Engineers that works with</a:t>
            </a:r>
            <a:br>
              <a:rPr lang="en-US" altLang="ja-JP" sz="2800" b="1" kern="0" dirty="0" smtClean="0">
                <a:solidFill>
                  <a:srgbClr val="C00000"/>
                </a:solidFill>
                <a:effectLst>
                  <a:glow rad="152400">
                    <a:srgbClr val="FFFFFF"/>
                  </a:glow>
                </a:effectLst>
                <a:latin typeface="メイリオ"/>
              </a:rPr>
            </a:br>
            <a:r>
              <a:rPr lang="en-US" altLang="ja-JP" sz="2800" b="1" kern="0" dirty="0" smtClean="0">
                <a:solidFill>
                  <a:srgbClr val="C00000"/>
                </a:solidFill>
                <a:effectLst>
                  <a:glow rad="152400">
                    <a:srgbClr val="FFFFFF"/>
                  </a:glow>
                </a:effectLst>
                <a:latin typeface="メイリオ"/>
              </a:rPr>
              <a:t>Constructing/Operating systems</a:t>
            </a:r>
            <a:endParaRPr lang="en-US" altLang="ja-JP" sz="2800" b="1" kern="0" dirty="0">
              <a:solidFill>
                <a:srgbClr val="005DD6"/>
              </a:solidFill>
              <a:effectLst>
                <a:glow rad="152400">
                  <a:srgbClr val="FFFFFF"/>
                </a:glow>
              </a:effectLst>
              <a:latin typeface="メイリオ"/>
              <a:ea typeface="メイリオ"/>
            </a:endParaRPr>
          </a:p>
        </p:txBody>
      </p:sp>
      <p:grpSp>
        <p:nvGrpSpPr>
          <p:cNvPr id="16" name="グループ化 15"/>
          <p:cNvGrpSpPr/>
          <p:nvPr/>
        </p:nvGrpSpPr>
        <p:grpSpPr>
          <a:xfrm>
            <a:off x="239916" y="2080163"/>
            <a:ext cx="11711435" cy="1477328"/>
            <a:chOff x="179937" y="1389209"/>
            <a:chExt cx="8783576" cy="1107996"/>
          </a:xfrm>
        </p:grpSpPr>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37" y="1427193"/>
              <a:ext cx="1348626" cy="899084"/>
            </a:xfrm>
            <a:prstGeom prst="rect">
              <a:avLst/>
            </a:prstGeom>
            <a:effectLst>
              <a:softEdge rad="63500"/>
            </a:effectLst>
          </p:spPr>
        </p:pic>
        <p:sp>
          <p:nvSpPr>
            <p:cNvPr id="18" name="テキスト ボックス 17"/>
            <p:cNvSpPr txBox="1"/>
            <p:nvPr/>
          </p:nvSpPr>
          <p:spPr>
            <a:xfrm>
              <a:off x="1609171" y="1389209"/>
              <a:ext cx="7354342" cy="1107996"/>
            </a:xfrm>
            <a:prstGeom prst="rect">
              <a:avLst/>
            </a:prstGeom>
            <a:noFill/>
          </p:spPr>
          <p:txBody>
            <a:bodyPr wrap="square" rtlCol="0">
              <a:spAutoFit/>
            </a:bodyPr>
            <a:lstStyle/>
            <a:p>
              <a:pPr marL="457189" indent="-457189">
                <a:buSzPct val="160000"/>
                <a:buBlip>
                  <a:blip r:embed="rId4"/>
                </a:buBlip>
              </a:pPr>
              <a:r>
                <a:rPr lang="en-US" altLang="ja-JP" u="sng" dirty="0" smtClean="0">
                  <a:solidFill>
                    <a:srgbClr val="C00000"/>
                  </a:solidFill>
                  <a:effectLst>
                    <a:glow rad="127000">
                      <a:schemeClr val="bg1"/>
                    </a:glow>
                  </a:effectLst>
                </a:rPr>
                <a:t>Delays and errors </a:t>
              </a:r>
              <a:r>
                <a:rPr lang="en-US" altLang="ja-JP" dirty="0" smtClean="0">
                  <a:effectLst>
                    <a:glow rad="127000">
                      <a:schemeClr val="bg1"/>
                    </a:glow>
                  </a:effectLst>
                </a:rPr>
                <a:t>occurs when communicating between teams.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Double managing data and proprietary wording leads to </a:t>
              </a:r>
              <a:r>
                <a:rPr lang="en-US" altLang="ja-JP" u="sng" dirty="0" smtClean="0">
                  <a:solidFill>
                    <a:srgbClr val="C00000"/>
                  </a:solidFill>
                  <a:effectLst>
                    <a:glow rad="127000">
                      <a:schemeClr val="bg1"/>
                    </a:glow>
                  </a:effectLst>
                </a:rPr>
                <a:t>errors</a:t>
              </a:r>
              <a:r>
                <a:rPr lang="ja-JP" altLang="en-US" dirty="0" smtClean="0">
                  <a:effectLst>
                    <a:glow rad="127000">
                      <a:schemeClr val="bg1"/>
                    </a:glow>
                  </a:effectLst>
                </a:rPr>
                <a:t> </a:t>
              </a:r>
              <a:r>
                <a:rPr lang="en-US" altLang="ja-JP" dirty="0" smtClean="0">
                  <a:effectLst>
                    <a:glow rad="127000">
                      <a:schemeClr val="bg1"/>
                    </a:glow>
                  </a:effectLst>
                </a:rPr>
                <a:t>in the design</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Multiple development leads to </a:t>
              </a:r>
              <a:r>
                <a:rPr lang="en-US" altLang="ja-JP" u="sng" dirty="0" smtClean="0">
                  <a:solidFill>
                    <a:srgbClr val="C00000"/>
                  </a:solidFill>
                  <a:effectLst>
                    <a:glow rad="127000">
                      <a:schemeClr val="bg1"/>
                    </a:glow>
                  </a:effectLst>
                </a:rPr>
                <a:t>complications with managing design documents (forms)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As a result, we are unable to check before and after the settings.</a:t>
              </a:r>
              <a:endParaRPr lang="en-US" altLang="ja-JP" u="sng" dirty="0">
                <a:solidFill>
                  <a:srgbClr val="C00000"/>
                </a:solidFill>
                <a:effectLst>
                  <a:glow rad="127000">
                    <a:schemeClr val="bg1"/>
                  </a:glow>
                </a:effectLst>
              </a:endParaRPr>
            </a:p>
          </p:txBody>
        </p:sp>
        <p:sp>
          <p:nvSpPr>
            <p:cNvPr id="19" name="テキスト ボックス 18"/>
            <p:cNvSpPr txBox="1"/>
            <p:nvPr/>
          </p:nvSpPr>
          <p:spPr>
            <a:xfrm>
              <a:off x="179937" y="1427193"/>
              <a:ext cx="1348626" cy="899084"/>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grpSp>
      <p:grpSp>
        <p:nvGrpSpPr>
          <p:cNvPr id="20" name="グループ化 19"/>
          <p:cNvGrpSpPr/>
          <p:nvPr/>
        </p:nvGrpSpPr>
        <p:grpSpPr>
          <a:xfrm>
            <a:off x="239916" y="3707101"/>
            <a:ext cx="11711435" cy="1783208"/>
            <a:chOff x="179937" y="2609414"/>
            <a:chExt cx="8783576" cy="1337406"/>
          </a:xfrm>
        </p:grpSpPr>
        <p:pic>
          <p:nvPicPr>
            <p:cNvPr id="21" name="図 20"/>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179937" y="2609414"/>
              <a:ext cx="1333500" cy="896400"/>
            </a:xfrm>
            <a:prstGeom prst="rect">
              <a:avLst/>
            </a:prstGeom>
            <a:effectLst>
              <a:softEdge rad="63500"/>
            </a:effectLst>
          </p:spPr>
        </p:pic>
        <p:sp>
          <p:nvSpPr>
            <p:cNvPr id="22" name="テキスト ボックス 21"/>
            <p:cNvSpPr txBox="1"/>
            <p:nvPr/>
          </p:nvSpPr>
          <p:spPr>
            <a:xfrm>
              <a:off x="1609171" y="2631076"/>
              <a:ext cx="7354342" cy="1315744"/>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Work orders between teams are complex. Each time a </a:t>
              </a:r>
              <a:r>
                <a:rPr lang="en-US" altLang="ja-JP" u="sng" dirty="0">
                  <a:solidFill>
                    <a:srgbClr val="C00000"/>
                  </a:solidFill>
                  <a:effectLst>
                    <a:glow rad="127000">
                      <a:schemeClr val="bg1"/>
                    </a:glow>
                  </a:effectLst>
                </a:rPr>
                <a:t>t</a:t>
              </a:r>
              <a:r>
                <a:rPr lang="en-US" altLang="ja-JP" u="sng" dirty="0" smtClean="0">
                  <a:solidFill>
                    <a:srgbClr val="C00000"/>
                  </a:solidFill>
                  <a:effectLst>
                    <a:glow rad="127000">
                      <a:schemeClr val="bg1"/>
                    </a:glow>
                  </a:effectLst>
                </a:rPr>
                <a:t>ime chart</a:t>
              </a:r>
              <a:r>
                <a:rPr lang="ja-JP" altLang="en-US" dirty="0" smtClean="0">
                  <a:effectLst>
                    <a:glow rad="127000">
                      <a:schemeClr val="bg1"/>
                    </a:glow>
                  </a:effectLst>
                </a:rPr>
                <a:t> </a:t>
              </a:r>
              <a:r>
                <a:rPr lang="en-US" altLang="ja-JP" dirty="0" smtClean="0">
                  <a:effectLst>
                    <a:glow rad="127000">
                      <a:schemeClr val="bg1"/>
                    </a:glow>
                  </a:effectLst>
                </a:rPr>
                <a:t>is created, it gets discarded.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Every operation’s </a:t>
              </a:r>
              <a:r>
                <a:rPr lang="en-US" altLang="ja-JP" u="sng" dirty="0" smtClean="0">
                  <a:solidFill>
                    <a:srgbClr val="C00000"/>
                  </a:solidFill>
                  <a:effectLst>
                    <a:glow rad="127000">
                      <a:schemeClr val="bg1"/>
                    </a:glow>
                  </a:effectLst>
                </a:rPr>
                <a:t>Manual</a:t>
              </a:r>
              <a:r>
                <a:rPr lang="en-US" altLang="ja-JP" dirty="0" smtClean="0">
                  <a:effectLst>
                    <a:glow rad="127000">
                      <a:schemeClr val="bg1"/>
                    </a:glow>
                  </a:effectLst>
                </a:rPr>
                <a:t> is discarded after its created/reviewed.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Configurations are embedded in each procedure, and the number of patterns increases each time a new model/</a:t>
              </a:r>
              <a:r>
                <a:rPr lang="en-US" altLang="ja-JP" dirty="0" err="1" smtClean="0">
                  <a:effectLst>
                    <a:glow rad="127000">
                      <a:schemeClr val="bg1"/>
                    </a:glow>
                  </a:effectLst>
                </a:rPr>
                <a:t>os</a:t>
              </a:r>
              <a:r>
                <a:rPr lang="en-US" altLang="ja-JP" dirty="0" smtClean="0">
                  <a:effectLst>
                    <a:glow rad="127000">
                      <a:schemeClr val="bg1"/>
                    </a:glow>
                  </a:effectLst>
                </a:rPr>
                <a:t> is added (barrier to multi-vendor support)</a:t>
              </a:r>
            </a:p>
            <a:p>
              <a:pPr marL="457189" indent="-457189">
                <a:buSzPct val="160000"/>
                <a:buBlip>
                  <a:blip r:embed="rId4"/>
                </a:buBlip>
              </a:pPr>
              <a:endParaRPr lang="en-US" altLang="ja-JP" u="sng" dirty="0">
                <a:solidFill>
                  <a:srgbClr val="C00000"/>
                </a:solidFill>
                <a:effectLst>
                  <a:glow rad="127000">
                    <a:schemeClr val="bg1"/>
                  </a:glow>
                </a:effectLst>
              </a:endParaRPr>
            </a:p>
          </p:txBody>
        </p:sp>
        <p:sp>
          <p:nvSpPr>
            <p:cNvPr id="23" name="テキスト ボックス 22"/>
            <p:cNvSpPr txBox="1"/>
            <p:nvPr/>
          </p:nvSpPr>
          <p:spPr>
            <a:xfrm>
              <a:off x="179937" y="2609414"/>
              <a:ext cx="1344748" cy="901432"/>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grpSp>
      <p:grpSp>
        <p:nvGrpSpPr>
          <p:cNvPr id="24" name="グループ化 23"/>
          <p:cNvGrpSpPr/>
          <p:nvPr/>
        </p:nvGrpSpPr>
        <p:grpSpPr>
          <a:xfrm>
            <a:off x="239916" y="5191404"/>
            <a:ext cx="11712168" cy="1117996"/>
            <a:chOff x="179937" y="3722641"/>
            <a:chExt cx="8784126" cy="838497"/>
          </a:xfrm>
        </p:grpSpPr>
        <p:pic>
          <p:nvPicPr>
            <p:cNvPr id="25" name="図 24"/>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179937" y="3722641"/>
              <a:ext cx="1261863" cy="811259"/>
            </a:xfrm>
            <a:prstGeom prst="rect">
              <a:avLst/>
            </a:prstGeom>
            <a:effectLst>
              <a:softEdge rad="63500"/>
            </a:effectLst>
          </p:spPr>
        </p:pic>
        <p:sp>
          <p:nvSpPr>
            <p:cNvPr id="26" name="テキスト ボックス 25"/>
            <p:cNvSpPr txBox="1"/>
            <p:nvPr/>
          </p:nvSpPr>
          <p:spPr>
            <a:xfrm>
              <a:off x="1609721" y="3722641"/>
              <a:ext cx="7354342" cy="692498"/>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Since the operations are done manually, the production time is inconsistent.</a:t>
              </a:r>
              <a:r>
                <a:rPr lang="en-US" altLang="ja-JP" dirty="0">
                  <a:effectLst>
                    <a:glow rad="127000">
                      <a:schemeClr val="bg1"/>
                    </a:glow>
                  </a:effectLst>
                </a:rPr>
                <a:t/>
              </a:r>
              <a:br>
                <a:rPr lang="en-US" altLang="ja-JP" dirty="0">
                  <a:effectLst>
                    <a:glow rad="127000">
                      <a:schemeClr val="bg1"/>
                    </a:glow>
                  </a:effectLst>
                </a:rPr>
              </a:br>
              <a:r>
                <a:rPr lang="ja-JP" altLang="en-US" dirty="0" smtClean="0">
                  <a:effectLst>
                    <a:glow rad="127000">
                      <a:schemeClr val="bg1"/>
                    </a:glow>
                  </a:effectLst>
                </a:rPr>
                <a:t>⇒</a:t>
              </a:r>
              <a:r>
                <a:rPr lang="en-US" altLang="ja-JP" dirty="0" smtClean="0">
                  <a:effectLst>
                    <a:glow rad="127000">
                      <a:schemeClr val="bg1"/>
                    </a:glow>
                  </a:effectLst>
                </a:rPr>
                <a:t>People often have to</a:t>
              </a:r>
              <a:r>
                <a:rPr lang="ja-JP" altLang="en-US" u="sng" dirty="0">
                  <a:solidFill>
                    <a:srgbClr val="C00000"/>
                  </a:solidFill>
                  <a:effectLst>
                    <a:glow rad="127000">
                      <a:schemeClr val="bg1"/>
                    </a:glow>
                  </a:effectLst>
                </a:rPr>
                <a:t> </a:t>
              </a:r>
              <a:r>
                <a:rPr lang="en-US" altLang="ja-JP" u="sng" dirty="0" smtClean="0">
                  <a:solidFill>
                    <a:srgbClr val="C00000"/>
                  </a:solidFill>
                  <a:effectLst>
                    <a:glow rad="127000">
                      <a:schemeClr val="bg1"/>
                    </a:glow>
                  </a:effectLst>
                </a:rPr>
                <a:t>wait</a:t>
              </a:r>
              <a:r>
                <a:rPr lang="ja-JP" altLang="en-US" dirty="0">
                  <a:effectLst>
                    <a:glow rad="127000">
                      <a:schemeClr val="bg1"/>
                    </a:glow>
                  </a:effectLst>
                </a:rPr>
                <a:t> </a:t>
              </a:r>
              <a:r>
                <a:rPr lang="en-US" altLang="ja-JP" dirty="0" smtClean="0">
                  <a:effectLst>
                    <a:glow rad="127000">
                      <a:schemeClr val="bg1"/>
                    </a:glow>
                  </a:effectLst>
                </a:rPr>
                <a:t>before they can continue.</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Since most of the operations are done manually, human error is inevitable.</a:t>
              </a:r>
              <a:endParaRPr lang="en-US" altLang="ja-JP" dirty="0">
                <a:effectLst>
                  <a:glow rad="127000">
                    <a:schemeClr val="bg1"/>
                  </a:glow>
                </a:effectLst>
              </a:endParaRPr>
            </a:p>
          </p:txBody>
        </p:sp>
        <p:sp>
          <p:nvSpPr>
            <p:cNvPr id="27" name="テキスト ボックス 26"/>
            <p:cNvSpPr txBox="1"/>
            <p:nvPr/>
          </p:nvSpPr>
          <p:spPr>
            <a:xfrm>
              <a:off x="179938" y="3722641"/>
              <a:ext cx="1333500" cy="838497"/>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grpSp>
      <p:sp>
        <p:nvSpPr>
          <p:cNvPr id="29" name="テキスト ボックス 28"/>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30" name="テキスト ボックス 29"/>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sp>
        <p:nvSpPr>
          <p:cNvPr id="31" name="テキスト ボックス 30"/>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sp>
        <p:nvSpPr>
          <p:cNvPr id="37" name="右矢印 3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Solution</a:t>
            </a:r>
            <a:endParaRPr lang="ja-JP" altLang="en-US" sz="1867" b="1" dirty="0">
              <a:solidFill>
                <a:srgbClr val="FF0000"/>
              </a:solidFill>
              <a:latin typeface="+mj-ea"/>
              <a:ea typeface="+mj-ea"/>
            </a:endParaRPr>
          </a:p>
        </p:txBody>
      </p:sp>
      <p:sp>
        <p:nvSpPr>
          <p:cNvPr id="38" name="右中かっこ 3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39" name="右矢印 3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a:solidFill>
                  <a:srgbClr val="FF0000"/>
                </a:solidFill>
                <a:latin typeface="+mj-ea"/>
              </a:rPr>
              <a:t>Solution</a:t>
            </a:r>
            <a:endParaRPr lang="ja-JP" altLang="en-US" sz="1400" b="1" dirty="0">
              <a:solidFill>
                <a:srgbClr val="FF0000"/>
              </a:solidFill>
              <a:latin typeface="+mj-ea"/>
            </a:endParaRPr>
          </a:p>
        </p:txBody>
      </p:sp>
      <p:sp>
        <p:nvSpPr>
          <p:cNvPr id="40" name="角丸四角形 39"/>
          <p:cNvSpPr/>
          <p:nvPr/>
        </p:nvSpPr>
        <p:spPr bwMode="auto">
          <a:xfrm>
            <a:off x="8159592" y="3044620"/>
            <a:ext cx="3820040" cy="237378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1" name="右矢印 40"/>
          <p:cNvSpPr/>
          <p:nvPr/>
        </p:nvSpPr>
        <p:spPr bwMode="auto">
          <a:xfrm>
            <a:off x="7207675" y="3704690"/>
            <a:ext cx="823804"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Link</a:t>
            </a:r>
            <a:endParaRPr lang="ja-JP" altLang="en-US" sz="1867" b="1" dirty="0">
              <a:solidFill>
                <a:srgbClr val="FF0000"/>
              </a:solidFill>
              <a:latin typeface="+mj-ea"/>
              <a:ea typeface="+mj-ea"/>
            </a:endParaRPr>
          </a:p>
        </p:txBody>
      </p:sp>
      <p:sp>
        <p:nvSpPr>
          <p:cNvPr id="42" name="右中かっこ 4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43" name="テキスト ボックス 42"/>
          <p:cNvSpPr txBox="1"/>
          <p:nvPr/>
        </p:nvSpPr>
        <p:spPr>
          <a:xfrm>
            <a:off x="8223489" y="3079739"/>
            <a:ext cx="3678508" cy="1036309"/>
          </a:xfrm>
          <a:prstGeom prst="rect">
            <a:avLst/>
          </a:prstGeom>
          <a:noFill/>
        </p:spPr>
        <p:txBody>
          <a:bodyPr wrap="none" rtlCol="0">
            <a:spAutoFit/>
          </a:bodyPr>
          <a:lstStyle/>
          <a:p>
            <a:r>
              <a:rPr lang="en-US" altLang="ja-JP" sz="2400" b="1" dirty="0">
                <a:solidFill>
                  <a:srgbClr val="FF0000"/>
                </a:solidFill>
              </a:rPr>
              <a:t>Step 3</a:t>
            </a:r>
          </a:p>
          <a:p>
            <a:r>
              <a:rPr lang="en-US" altLang="ja-JP" sz="1867" b="1" dirty="0" smtClean="0"/>
              <a:t>Link centrally managed </a:t>
            </a:r>
            <a:br>
              <a:rPr lang="en-US" altLang="ja-JP" sz="1867" b="1" dirty="0" smtClean="0"/>
            </a:br>
            <a:r>
              <a:rPr lang="en-US" altLang="ja-JP" sz="1867" b="1" dirty="0" smtClean="0"/>
              <a:t>design info and automation</a:t>
            </a:r>
            <a:endParaRPr lang="ja-JP" altLang="en-US" sz="1867" b="1" dirty="0"/>
          </a:p>
        </p:txBody>
      </p:sp>
      <p:sp>
        <p:nvSpPr>
          <p:cNvPr id="44" name="角丸四角形 43"/>
          <p:cNvSpPr/>
          <p:nvPr/>
        </p:nvSpPr>
        <p:spPr bwMode="auto">
          <a:xfrm>
            <a:off x="3916493" y="2130808"/>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5" name="角丸四角形 44"/>
          <p:cNvSpPr/>
          <p:nvPr/>
        </p:nvSpPr>
        <p:spPr bwMode="auto">
          <a:xfrm>
            <a:off x="3916492" y="4284976"/>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6" name="テキスト ボックス 45"/>
          <p:cNvSpPr txBox="1"/>
          <p:nvPr/>
        </p:nvSpPr>
        <p:spPr>
          <a:xfrm>
            <a:off x="3957365" y="2180977"/>
            <a:ext cx="2070118" cy="861774"/>
          </a:xfrm>
          <a:prstGeom prst="rect">
            <a:avLst/>
          </a:prstGeom>
          <a:noFill/>
        </p:spPr>
        <p:txBody>
          <a:bodyPr wrap="none" rtlCol="0">
            <a:spAutoFit/>
          </a:bodyPr>
          <a:lstStyle/>
          <a:p>
            <a:r>
              <a:rPr lang="en-US" altLang="ja-JP" b="1" dirty="0">
                <a:solidFill>
                  <a:srgbClr val="FF0000"/>
                </a:solidFill>
              </a:rPr>
              <a:t>Step 1</a:t>
            </a:r>
          </a:p>
          <a:p>
            <a:r>
              <a:rPr lang="en-US" altLang="ja-JP" sz="1600" b="1" dirty="0" smtClean="0"/>
              <a:t>Centrally Manage</a:t>
            </a:r>
            <a:br>
              <a:rPr lang="en-US" altLang="ja-JP" sz="1600" b="1" dirty="0" smtClean="0"/>
            </a:br>
            <a:r>
              <a:rPr lang="en-US" altLang="ja-JP" sz="1600" b="1" dirty="0" smtClean="0"/>
              <a:t>design info</a:t>
            </a:r>
            <a:endParaRPr lang="ja-JP" altLang="en-US" sz="1600" b="1" dirty="0"/>
          </a:p>
        </p:txBody>
      </p:sp>
      <p:sp>
        <p:nvSpPr>
          <p:cNvPr id="47" name="テキスト ボックス 46"/>
          <p:cNvSpPr txBox="1"/>
          <p:nvPr/>
        </p:nvSpPr>
        <p:spPr>
          <a:xfrm>
            <a:off x="3957364" y="4323792"/>
            <a:ext cx="1427763" cy="748988"/>
          </a:xfrm>
          <a:prstGeom prst="rect">
            <a:avLst/>
          </a:prstGeom>
          <a:noFill/>
        </p:spPr>
        <p:txBody>
          <a:bodyPr wrap="none" rtlCol="0">
            <a:spAutoFit/>
          </a:bodyPr>
          <a:lstStyle/>
          <a:p>
            <a:r>
              <a:rPr lang="en-US" altLang="ja-JP" sz="2400" b="1" dirty="0">
                <a:solidFill>
                  <a:srgbClr val="FF0000"/>
                </a:solidFill>
              </a:rPr>
              <a:t>Step 2</a:t>
            </a:r>
          </a:p>
          <a:p>
            <a:r>
              <a:rPr lang="en-US" altLang="ja-JP" sz="1867" b="1" dirty="0" smtClean="0"/>
              <a:t>Automate</a:t>
            </a:r>
            <a:endParaRPr lang="ja-JP" altLang="en-US" sz="1867" b="1" dirty="0"/>
          </a:p>
        </p:txBody>
      </p:sp>
      <p:sp>
        <p:nvSpPr>
          <p:cNvPr id="4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49" name="メモ 48"/>
          <p:cNvSpPr/>
          <p:nvPr/>
        </p:nvSpPr>
        <p:spPr bwMode="auto">
          <a:xfrm>
            <a:off x="5212146" y="29499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0" name="メモ 49"/>
          <p:cNvSpPr/>
          <p:nvPr/>
        </p:nvSpPr>
        <p:spPr bwMode="auto">
          <a:xfrm>
            <a:off x="5415346" y="31531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1" name="メモ 50"/>
          <p:cNvSpPr/>
          <p:nvPr/>
        </p:nvSpPr>
        <p:spPr bwMode="auto">
          <a:xfrm>
            <a:off x="5618546" y="33563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smtClean="0">
                <a:latin typeface="+mj-ea"/>
                <a:ea typeface="+mj-ea"/>
              </a:rPr>
              <a:t>Design</a:t>
            </a:r>
            <a:br>
              <a:rPr lang="en-US" altLang="ja-JP" sz="1050" b="1" dirty="0" smtClean="0">
                <a:latin typeface="+mj-ea"/>
                <a:ea typeface="+mj-ea"/>
              </a:rPr>
            </a:br>
            <a:r>
              <a:rPr lang="en-US" altLang="ja-JP" sz="1050" b="1" dirty="0" smtClean="0">
                <a:latin typeface="+mj-ea"/>
                <a:ea typeface="+mj-ea"/>
              </a:rPr>
              <a:t>info</a:t>
            </a:r>
            <a:endParaRPr lang="en-US" altLang="ja-JP" sz="1100" b="1" dirty="0">
              <a:latin typeface="+mj-ea"/>
              <a:ea typeface="+mj-ea"/>
            </a:endParaRPr>
          </a:p>
        </p:txBody>
      </p:sp>
      <p:sp>
        <p:nvSpPr>
          <p:cNvPr id="52" name="楕円 51"/>
          <p:cNvSpPr/>
          <p:nvPr/>
        </p:nvSpPr>
        <p:spPr bwMode="auto">
          <a:xfrm>
            <a:off x="4551961" y="5141991"/>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3" name="楕円 52"/>
          <p:cNvSpPr/>
          <p:nvPr/>
        </p:nvSpPr>
        <p:spPr bwMode="auto">
          <a:xfrm>
            <a:off x="4551959" y="553742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4" name="楕円 53"/>
          <p:cNvSpPr/>
          <p:nvPr/>
        </p:nvSpPr>
        <p:spPr bwMode="auto">
          <a:xfrm>
            <a:off x="4538966" y="5905236"/>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5"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56" name="メモ 55"/>
          <p:cNvSpPr/>
          <p:nvPr/>
        </p:nvSpPr>
        <p:spPr bwMode="auto">
          <a:xfrm>
            <a:off x="9082385" y="40949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7" name="メモ 56"/>
          <p:cNvSpPr/>
          <p:nvPr/>
        </p:nvSpPr>
        <p:spPr bwMode="auto">
          <a:xfrm>
            <a:off x="9285585" y="42981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8" name="メモ 57"/>
          <p:cNvSpPr/>
          <p:nvPr/>
        </p:nvSpPr>
        <p:spPr bwMode="auto">
          <a:xfrm>
            <a:off x="9488785" y="45013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a:latin typeface="+mj-ea"/>
              </a:rPr>
              <a:t>Design</a:t>
            </a:r>
            <a:br>
              <a:rPr lang="en-US" altLang="ja-JP" sz="1050" b="1" dirty="0">
                <a:latin typeface="+mj-ea"/>
              </a:rPr>
            </a:br>
            <a:r>
              <a:rPr lang="en-US" altLang="ja-JP" sz="1050" b="1" dirty="0">
                <a:latin typeface="+mj-ea"/>
              </a:rPr>
              <a:t>info</a:t>
            </a:r>
            <a:endParaRPr lang="en-US" altLang="ja-JP" sz="1100" b="1" dirty="0">
              <a:latin typeface="+mj-ea"/>
            </a:endParaRPr>
          </a:p>
        </p:txBody>
      </p:sp>
      <p:sp>
        <p:nvSpPr>
          <p:cNvPr id="59" name="下矢印 58"/>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Execute</a:t>
            </a:r>
            <a:endParaRPr lang="ja-JP" altLang="en-US" sz="1333" b="1" dirty="0">
              <a:latin typeface="+mj-ea"/>
              <a:ea typeface="+mj-ea"/>
            </a:endParaRPr>
          </a:p>
        </p:txBody>
      </p:sp>
      <p:sp>
        <p:nvSpPr>
          <p:cNvPr id="60" name="楕円 59"/>
          <p:cNvSpPr/>
          <p:nvPr/>
        </p:nvSpPr>
        <p:spPr bwMode="auto">
          <a:xfrm>
            <a:off x="10535555" y="403776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1" name="楕円 60"/>
          <p:cNvSpPr/>
          <p:nvPr/>
        </p:nvSpPr>
        <p:spPr bwMode="auto">
          <a:xfrm>
            <a:off x="10535554" y="4433195"/>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2" name="楕円 61"/>
          <p:cNvSpPr/>
          <p:nvPr/>
        </p:nvSpPr>
        <p:spPr bwMode="auto">
          <a:xfrm>
            <a:off x="10522561" y="4801008"/>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3" name="下矢印 62"/>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a:latin typeface="+mj-ea"/>
              </a:rPr>
              <a:t>Execute</a:t>
            </a:r>
            <a:endParaRPr lang="ja-JP" altLang="en-US" sz="1333" b="1" dirty="0">
              <a:latin typeface="+mj-ea"/>
            </a:endParaRPr>
          </a:p>
        </p:txBody>
      </p:sp>
      <p:sp>
        <p:nvSpPr>
          <p:cNvPr id="64" name="十字形 63"/>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5" name="テキスト プレースホルダー 7"/>
          <p:cNvSpPr txBox="1">
            <a:spLocks/>
          </p:cNvSpPr>
          <p:nvPr/>
        </p:nvSpPr>
        <p:spPr bwMode="gray">
          <a:xfrm>
            <a:off x="239916" y="817534"/>
            <a:ext cx="11712168" cy="945318"/>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3200" b="1" kern="0" dirty="0" smtClean="0">
                <a:solidFill>
                  <a:srgbClr val="005DD6"/>
                </a:solidFill>
                <a:effectLst>
                  <a:glow rad="152400">
                    <a:srgbClr val="FFFFFF"/>
                  </a:glow>
                </a:effectLst>
                <a:latin typeface="メイリオ"/>
              </a:rPr>
              <a:t>Solve the problems in 3 steps.</a:t>
            </a:r>
            <a:endParaRPr lang="en-US" altLang="ja-JP" sz="3200" b="1" kern="0" dirty="0">
              <a:solidFill>
                <a:srgbClr val="005DD6"/>
              </a:solidFill>
              <a:effectLst>
                <a:glow rad="152400">
                  <a:srgbClr val="FFFFFF"/>
                </a:glow>
              </a:effectLst>
              <a:latin typeface="メイリオ"/>
            </a:endParaRPr>
          </a:p>
        </p:txBody>
      </p:sp>
      <p:sp>
        <p:nvSpPr>
          <p:cNvPr id="69" name="正方形/長方形 68"/>
          <p:cNvSpPr/>
          <p:nvPr/>
        </p:nvSpPr>
        <p:spPr bwMode="auto">
          <a:xfrm>
            <a:off x="-649" y="662400"/>
            <a:ext cx="12192000" cy="5894187"/>
          </a:xfrm>
          <a:prstGeom prst="rect">
            <a:avLst/>
          </a:prstGeom>
          <a:solidFill>
            <a:schemeClr val="tx1">
              <a:alpha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0" name="角丸四角形 69"/>
          <p:cNvSpPr/>
          <p:nvPr/>
        </p:nvSpPr>
        <p:spPr bwMode="auto">
          <a:xfrm>
            <a:off x="3942269" y="4302931"/>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1" name="テキスト ボックス 70"/>
          <p:cNvSpPr txBox="1"/>
          <p:nvPr/>
        </p:nvSpPr>
        <p:spPr>
          <a:xfrm>
            <a:off x="3983141" y="4341747"/>
            <a:ext cx="1427763" cy="748988"/>
          </a:xfrm>
          <a:prstGeom prst="rect">
            <a:avLst/>
          </a:prstGeom>
          <a:noFill/>
        </p:spPr>
        <p:txBody>
          <a:bodyPr wrap="none" rtlCol="0">
            <a:spAutoFit/>
          </a:bodyPr>
          <a:lstStyle/>
          <a:p>
            <a:r>
              <a:rPr lang="en-US" altLang="ja-JP" sz="2400" b="1" dirty="0">
                <a:solidFill>
                  <a:srgbClr val="FF0000"/>
                </a:solidFill>
              </a:rPr>
              <a:t>Step 2</a:t>
            </a:r>
          </a:p>
          <a:p>
            <a:r>
              <a:rPr lang="en-US" altLang="ja-JP" sz="1867" b="1" dirty="0" smtClean="0"/>
              <a:t>Automate</a:t>
            </a:r>
            <a:endParaRPr lang="ja-JP" altLang="en-US" sz="1867" b="1" dirty="0"/>
          </a:p>
        </p:txBody>
      </p:sp>
      <p:sp>
        <p:nvSpPr>
          <p:cNvPr id="72" name="楕円 71"/>
          <p:cNvSpPr/>
          <p:nvPr/>
        </p:nvSpPr>
        <p:spPr bwMode="auto">
          <a:xfrm>
            <a:off x="4577738" y="5159946"/>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73" name="楕円 72"/>
          <p:cNvSpPr/>
          <p:nvPr/>
        </p:nvSpPr>
        <p:spPr bwMode="auto">
          <a:xfrm>
            <a:off x="4577736" y="5555378"/>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74" name="楕円 73"/>
          <p:cNvSpPr/>
          <p:nvPr/>
        </p:nvSpPr>
        <p:spPr bwMode="auto">
          <a:xfrm>
            <a:off x="4564743" y="5923191"/>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75" name="下矢印 74"/>
          <p:cNvSpPr/>
          <p:nvPr/>
        </p:nvSpPr>
        <p:spPr bwMode="auto">
          <a:xfrm>
            <a:off x="5467898" y="5159946"/>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Execute</a:t>
            </a:r>
            <a:endParaRPr lang="ja-JP" altLang="en-US" sz="1333" b="1" dirty="0">
              <a:latin typeface="+mj-ea"/>
              <a:ea typeface="+mj-ea"/>
            </a:endParaRPr>
          </a:p>
        </p:txBody>
      </p:sp>
      <p:sp>
        <p:nvSpPr>
          <p:cNvPr id="76" name="四角形吹き出し 75"/>
          <p:cNvSpPr/>
          <p:nvPr/>
        </p:nvSpPr>
        <p:spPr bwMode="auto">
          <a:xfrm>
            <a:off x="6938028" y="2087435"/>
            <a:ext cx="2691312" cy="4274484"/>
          </a:xfrm>
          <a:prstGeom prst="wedgeRectCallout">
            <a:avLst>
              <a:gd name="adj1" fmla="val -67782"/>
              <a:gd name="adj2" fmla="val 28501"/>
            </a:avLst>
          </a:prstGeom>
          <a:solidFill>
            <a:schemeClr val="accent2">
              <a:lumMod val="10000"/>
              <a:lumOff val="90000"/>
            </a:schemeClr>
          </a:solidFill>
          <a:ln w="38100">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2" name="図 1"/>
          <p:cNvPicPr>
            <a:picLocks noChangeAspect="1"/>
          </p:cNvPicPr>
          <p:nvPr/>
        </p:nvPicPr>
        <p:blipFill>
          <a:blip r:embed="rId7"/>
          <a:stretch>
            <a:fillRect/>
          </a:stretch>
        </p:blipFill>
        <p:spPr>
          <a:xfrm>
            <a:off x="7294516" y="2155576"/>
            <a:ext cx="1965893" cy="4155133"/>
          </a:xfrm>
          <a:prstGeom prst="rect">
            <a:avLst/>
          </a:prstGeom>
        </p:spPr>
      </p:pic>
      <p:sp>
        <p:nvSpPr>
          <p:cNvPr id="66" name="テキスト プレースホルダー 7"/>
          <p:cNvSpPr txBox="1">
            <a:spLocks/>
          </p:cNvSpPr>
          <p:nvPr/>
        </p:nvSpPr>
        <p:spPr bwMode="gray">
          <a:xfrm>
            <a:off x="239916" y="817534"/>
            <a:ext cx="11712168" cy="9623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667" b="1" kern="0" dirty="0" smtClean="0">
                <a:solidFill>
                  <a:srgbClr val="005DD6"/>
                </a:solidFill>
                <a:effectLst>
                  <a:glow rad="152400">
                    <a:srgbClr val="FFFFFF"/>
                  </a:glow>
                </a:effectLst>
                <a:latin typeface="メイリオ"/>
              </a:rPr>
              <a:t>The next slides </a:t>
            </a:r>
            <a:r>
              <a:rPr lang="en-US" altLang="ja-JP" sz="2667" b="1" kern="0" dirty="0" smtClean="0">
                <a:solidFill>
                  <a:srgbClr val="FF0000"/>
                </a:solidFill>
                <a:effectLst>
                  <a:glow rad="152400">
                    <a:srgbClr val="FFFFFF"/>
                  </a:glow>
                </a:effectLst>
                <a:latin typeface="メイリオ"/>
              </a:rPr>
              <a:t>explains the 5 tasks in Step 2.</a:t>
            </a:r>
            <a:endParaRPr lang="en-US" altLang="ja-JP" sz="2667" b="1" kern="0" dirty="0">
              <a:solidFill>
                <a:srgbClr val="FF0000"/>
              </a:solidFill>
              <a:effectLst>
                <a:glow rad="152400">
                  <a:srgbClr val="FFFFFF"/>
                </a:glow>
              </a:effectLst>
              <a:latin typeface="メイリオ"/>
            </a:endParaRPr>
          </a:p>
        </p:txBody>
      </p:sp>
    </p:spTree>
    <p:extLst>
      <p:ext uri="{BB962C8B-B14F-4D97-AF65-F5344CB8AC3E}">
        <p14:creationId xmlns:p14="http://schemas.microsoft.com/office/powerpoint/2010/main" val="405563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extLst>
              <p:ext uri="{D42A27DB-BD31-4B8C-83A1-F6EECF244321}">
                <p14:modId xmlns:p14="http://schemas.microsoft.com/office/powerpoint/2010/main" val="2698251503"/>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12700"/>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smtClean="0">
                <a:latin typeface="+mj-ea"/>
              </a:rPr>
              <a:t>Organize the manually executed tasks and select which ones to automate.</a:t>
            </a:r>
            <a:endParaRPr lang="en-US" altLang="ja-JP" sz="1600" b="1" dirty="0">
              <a:latin typeface="+mj-ea"/>
            </a:endParaRPr>
          </a:p>
          <a:p>
            <a:r>
              <a:rPr lang="en-US" altLang="ja-JP" sz="1600" b="1" dirty="0" smtClean="0">
                <a:latin typeface="+mj-ea"/>
              </a:rPr>
              <a:t>If the organized tasks crosses more than one team, the team leaders will do the coordination.</a:t>
            </a:r>
            <a:endParaRPr lang="en-US" altLang="ja-JP" sz="1600" b="1" dirty="0">
              <a:latin typeface="+mj-ea"/>
            </a:endParaRPr>
          </a:p>
        </p:txBody>
      </p:sp>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1" name="角丸四角形 18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Make Operations </a:t>
            </a:r>
            <a:br>
              <a:rPr lang="en-US" altLang="ja-JP" sz="1600" b="1" dirty="0" smtClean="0"/>
            </a:br>
            <a:r>
              <a:rPr lang="en-US" altLang="ja-JP" sz="1600" b="1" dirty="0" smtClean="0"/>
              <a:t>more detailed</a:t>
            </a:r>
            <a:endParaRPr lang="ja-JP" altLang="en-US" sz="1600" b="1" dirty="0"/>
          </a:p>
        </p:txBody>
      </p:sp>
      <p:sp>
        <p:nvSpPr>
          <p:cNvPr id="182" name="角丸四角形 181"/>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Prepare Ansible files (Playbooks, etc.)</a:t>
            </a:r>
            <a:endParaRPr lang="en-US" altLang="ja-JP" sz="1600" b="1"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Construct Job flow</a:t>
            </a:r>
            <a:br>
              <a:rPr lang="en-US" altLang="ja-JP" sz="1600" b="1" dirty="0" smtClean="0"/>
            </a:br>
            <a:r>
              <a:rPr lang="en-US" altLang="ja-JP" sz="1600" b="1" dirty="0" smtClean="0"/>
              <a:t>(Symphony)</a:t>
            </a:r>
            <a:endParaRPr lang="ja-JP" altLang="en-US" sz="1600" b="1" dirty="0"/>
          </a:p>
        </p:txBody>
      </p:sp>
      <p:sp>
        <p:nvSpPr>
          <p:cNvPr id="186" name="角丸四角形 185"/>
          <p:cNvSpPr/>
          <p:nvPr/>
        </p:nvSpPr>
        <p:spPr bwMode="auto">
          <a:xfrm>
            <a:off x="417962" y="14194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Classify </a:t>
            </a:r>
            <a:br>
              <a:rPr lang="en-US" altLang="ja-JP" sz="1600" b="1" dirty="0" smtClean="0"/>
            </a:br>
            <a:r>
              <a:rPr lang="en-US" altLang="ja-JP" sz="1600" b="1" dirty="0" smtClean="0"/>
              <a:t>automated tasks</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Execute Job flow</a:t>
            </a:r>
            <a:br>
              <a:rPr lang="en-US" altLang="ja-JP" sz="1200" b="1" dirty="0" smtClean="0"/>
            </a:br>
            <a:r>
              <a:rPr lang="en-US" altLang="ja-JP" sz="1200" b="1" dirty="0" smtClean="0"/>
              <a:t>(Symphony)</a:t>
            </a:r>
          </a:p>
          <a:p>
            <a:pPr algn="ctr"/>
            <a:r>
              <a:rPr lang="en-US" altLang="ja-JP" sz="1000" b="1" dirty="0" smtClean="0"/>
              <a:t>Parameters are </a:t>
            </a:r>
            <a:br>
              <a:rPr lang="en-US" altLang="ja-JP" sz="1000" b="1" dirty="0" smtClean="0"/>
            </a:br>
            <a:r>
              <a:rPr lang="en-US" altLang="ja-JP" sz="1000" b="1" dirty="0" smtClean="0"/>
              <a:t>registered manually</a:t>
            </a:r>
            <a:endParaRPr lang="en-US" altLang="ja-JP" sz="1000" b="1" dirty="0"/>
          </a:p>
        </p:txBody>
      </p:sp>
      <p:sp>
        <p:nvSpPr>
          <p:cNvPr id="19" name="テキスト ボックス 18"/>
          <p:cNvSpPr txBox="1"/>
          <p:nvPr/>
        </p:nvSpPr>
        <p:spPr>
          <a:xfrm>
            <a:off x="6438447" y="5198412"/>
            <a:ext cx="1384674" cy="297454"/>
          </a:xfrm>
          <a:prstGeom prst="rect">
            <a:avLst/>
          </a:prstGeom>
          <a:noFill/>
        </p:spPr>
        <p:txBody>
          <a:bodyPr wrap="none" rtlCol="0">
            <a:spAutoFit/>
          </a:bodyPr>
          <a:lstStyle/>
          <a:p>
            <a:r>
              <a:rPr lang="en-US" altLang="ja-JP" sz="1333" b="1" dirty="0" smtClean="0"/>
              <a:t>Team leaders</a:t>
            </a:r>
            <a:endParaRPr lang="ja-JP" altLang="en-US" sz="1333" b="1" dirty="0"/>
          </a:p>
        </p:txBody>
      </p:sp>
      <p:sp>
        <p:nvSpPr>
          <p:cNvPr id="21" name="正方形/長方形 20"/>
          <p:cNvSpPr/>
          <p:nvPr/>
        </p:nvSpPr>
        <p:spPr bwMode="auto">
          <a:xfrm>
            <a:off x="6956344" y="4529597"/>
            <a:ext cx="609600" cy="64901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2" name="グループ化 21"/>
          <p:cNvGrpSpPr>
            <a:grpSpLocks noChangeAspect="1"/>
          </p:cNvGrpSpPr>
          <p:nvPr/>
        </p:nvGrpSpPr>
        <p:grpSpPr bwMode="gray">
          <a:xfrm>
            <a:off x="6997427" y="4881784"/>
            <a:ext cx="233547" cy="260096"/>
            <a:chOff x="863600" y="1071564"/>
            <a:chExt cx="823913" cy="917576"/>
          </a:xfrm>
        </p:grpSpPr>
        <p:sp>
          <p:nvSpPr>
            <p:cNvPr id="23" name="フリーフォーム 2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5" name="グループ化 24"/>
          <p:cNvGrpSpPr>
            <a:grpSpLocks noChangeAspect="1"/>
          </p:cNvGrpSpPr>
          <p:nvPr/>
        </p:nvGrpSpPr>
        <p:grpSpPr bwMode="gray">
          <a:xfrm>
            <a:off x="7275357" y="4876272"/>
            <a:ext cx="233547" cy="260096"/>
            <a:chOff x="863600" y="1071564"/>
            <a:chExt cx="823913" cy="917576"/>
          </a:xfrm>
        </p:grpSpPr>
        <p:sp>
          <p:nvSpPr>
            <p:cNvPr id="26" name="フリーフォーム 2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8" name="グループ化 27"/>
          <p:cNvGrpSpPr>
            <a:grpSpLocks noChangeAspect="1"/>
          </p:cNvGrpSpPr>
          <p:nvPr/>
        </p:nvGrpSpPr>
        <p:grpSpPr bwMode="gray">
          <a:xfrm>
            <a:off x="6997427" y="4565156"/>
            <a:ext cx="233547" cy="260096"/>
            <a:chOff x="863600" y="1071564"/>
            <a:chExt cx="823913" cy="917576"/>
          </a:xfrm>
        </p:grpSpPr>
        <p:sp>
          <p:nvSpPr>
            <p:cNvPr id="29" name="フリーフォーム 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1" name="グループ化 30"/>
          <p:cNvGrpSpPr>
            <a:grpSpLocks noChangeAspect="1"/>
          </p:cNvGrpSpPr>
          <p:nvPr/>
        </p:nvGrpSpPr>
        <p:grpSpPr bwMode="gray">
          <a:xfrm>
            <a:off x="7274232" y="4565156"/>
            <a:ext cx="233547" cy="260096"/>
            <a:chOff x="863600" y="1071564"/>
            <a:chExt cx="823913" cy="917576"/>
          </a:xfrm>
        </p:grpSpPr>
        <p:sp>
          <p:nvSpPr>
            <p:cNvPr id="32" name="フリーフォーム 3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4" name="グループ化 33"/>
          <p:cNvGrpSpPr/>
          <p:nvPr/>
        </p:nvGrpSpPr>
        <p:grpSpPr>
          <a:xfrm>
            <a:off x="7763274" y="4706475"/>
            <a:ext cx="578581" cy="630532"/>
            <a:chOff x="7413163" y="3244813"/>
            <a:chExt cx="433936" cy="472899"/>
          </a:xfrm>
        </p:grpSpPr>
        <p:sp>
          <p:nvSpPr>
            <p:cNvPr id="35" name="メモ 34"/>
            <p:cNvSpPr/>
            <p:nvPr/>
          </p:nvSpPr>
          <p:spPr bwMode="auto">
            <a:xfrm>
              <a:off x="7413163" y="3244813"/>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6" name="メモ 35"/>
            <p:cNvSpPr/>
            <p:nvPr/>
          </p:nvSpPr>
          <p:spPr bwMode="auto">
            <a:xfrm>
              <a:off x="7474413" y="3303248"/>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7" name="メモ 36"/>
            <p:cNvSpPr/>
            <p:nvPr/>
          </p:nvSpPr>
          <p:spPr bwMode="auto">
            <a:xfrm>
              <a:off x="7549738" y="336280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38" name="メモ 37"/>
            <p:cNvSpPr/>
            <p:nvPr/>
          </p:nvSpPr>
          <p:spPr bwMode="auto">
            <a:xfrm>
              <a:off x="7619259" y="341926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grpSp>
      <p:sp>
        <p:nvSpPr>
          <p:cNvPr id="5" name="角丸四角形 4"/>
          <p:cNvSpPr/>
          <p:nvPr/>
        </p:nvSpPr>
        <p:spPr bwMode="auto">
          <a:xfrm>
            <a:off x="3174769" y="3007585"/>
            <a:ext cx="2562172" cy="1675428"/>
          </a:xfrm>
          <a:prstGeom prst="roundRect">
            <a:avLst/>
          </a:prstGeom>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600" b="1" dirty="0">
                <a:latin typeface="+mj-ea"/>
                <a:ea typeface="+mj-ea"/>
              </a:rPr>
              <a:t>・</a:t>
            </a:r>
            <a:r>
              <a:rPr lang="en-US" altLang="ja-JP" sz="1600" b="1" dirty="0" smtClean="0">
                <a:latin typeface="+mj-ea"/>
                <a:ea typeface="+mj-ea"/>
              </a:rPr>
              <a:t>OS</a:t>
            </a:r>
            <a:r>
              <a:rPr lang="ja-JP" altLang="en-US" sz="1600" b="1" dirty="0">
                <a:latin typeface="+mj-ea"/>
                <a:ea typeface="+mj-ea"/>
              </a:rPr>
              <a:t> </a:t>
            </a:r>
            <a:r>
              <a:rPr lang="en-US" altLang="ja-JP" sz="1600" b="1" dirty="0" smtClean="0">
                <a:latin typeface="+mj-ea"/>
                <a:ea typeface="+mj-ea"/>
              </a:rPr>
              <a:t>settings</a:t>
            </a:r>
            <a:endParaRPr lang="en-US" altLang="ja-JP" sz="1600" b="1" dirty="0">
              <a:latin typeface="+mj-ea"/>
              <a:ea typeface="+mj-ea"/>
            </a:endParaRPr>
          </a:p>
          <a:p>
            <a:r>
              <a:rPr lang="ja-JP" altLang="en-US" sz="1600" b="1" dirty="0">
                <a:latin typeface="+mj-ea"/>
                <a:ea typeface="+mj-ea"/>
              </a:rPr>
              <a:t>・</a:t>
            </a:r>
            <a:r>
              <a:rPr lang="en-US" altLang="ja-JP" sz="1600" b="1" dirty="0" smtClean="0">
                <a:latin typeface="+mj-ea"/>
                <a:ea typeface="+mj-ea"/>
              </a:rPr>
              <a:t>OS</a:t>
            </a:r>
            <a:r>
              <a:rPr lang="ja-JP" altLang="en-US" sz="1600" b="1" dirty="0">
                <a:latin typeface="+mj-ea"/>
                <a:ea typeface="+mj-ea"/>
              </a:rPr>
              <a:t> </a:t>
            </a:r>
            <a:r>
              <a:rPr lang="en-US" altLang="ja-JP" sz="1600" b="1" dirty="0" smtClean="0">
                <a:latin typeface="+mj-ea"/>
                <a:ea typeface="+mj-ea"/>
              </a:rPr>
              <a:t>update</a:t>
            </a:r>
            <a:endParaRPr lang="en-US" altLang="ja-JP" sz="1600" b="1" dirty="0">
              <a:latin typeface="+mj-ea"/>
              <a:ea typeface="+mj-ea"/>
            </a:endParaRPr>
          </a:p>
          <a:p>
            <a:r>
              <a:rPr lang="ja-JP" altLang="en-US" sz="1600" b="1" dirty="0">
                <a:latin typeface="+mj-ea"/>
                <a:ea typeface="+mj-ea"/>
              </a:rPr>
              <a:t>・</a:t>
            </a:r>
            <a:r>
              <a:rPr lang="en-US" altLang="ja-JP" sz="1600" b="1" dirty="0" err="1" smtClean="0">
                <a:latin typeface="+mj-ea"/>
                <a:ea typeface="+mj-ea"/>
              </a:rPr>
              <a:t>SELinux</a:t>
            </a:r>
            <a:r>
              <a:rPr lang="ja-JP" altLang="en-US" sz="1600" b="1" dirty="0">
                <a:latin typeface="+mj-ea"/>
                <a:ea typeface="+mj-ea"/>
              </a:rPr>
              <a:t> </a:t>
            </a:r>
            <a:r>
              <a:rPr lang="en-US" altLang="ja-JP" sz="1600" b="1" dirty="0" smtClean="0">
                <a:latin typeface="+mj-ea"/>
                <a:ea typeface="+mj-ea"/>
              </a:rPr>
              <a:t>settings</a:t>
            </a:r>
            <a:endParaRPr lang="en-US" altLang="ja-JP" sz="1600" b="1" dirty="0">
              <a:latin typeface="+mj-ea"/>
              <a:ea typeface="+mj-ea"/>
            </a:endParaRPr>
          </a:p>
          <a:p>
            <a:r>
              <a:rPr lang="ja-JP" altLang="en-US" sz="1600" b="1" dirty="0">
                <a:latin typeface="+mj-ea"/>
                <a:ea typeface="+mj-ea"/>
              </a:rPr>
              <a:t>・</a:t>
            </a:r>
            <a:r>
              <a:rPr lang="en-US" altLang="ja-JP" sz="1600" b="1" dirty="0" err="1" smtClean="0">
                <a:latin typeface="+mj-ea"/>
                <a:ea typeface="+mj-ea"/>
              </a:rPr>
              <a:t>firewalld</a:t>
            </a:r>
            <a:r>
              <a:rPr lang="ja-JP" altLang="en-US" sz="1600" b="1" dirty="0">
                <a:latin typeface="+mj-ea"/>
                <a:ea typeface="+mj-ea"/>
              </a:rPr>
              <a:t> </a:t>
            </a:r>
            <a:r>
              <a:rPr lang="en-US" altLang="ja-JP" sz="1600" b="1" dirty="0" smtClean="0">
                <a:latin typeface="+mj-ea"/>
                <a:ea typeface="+mj-ea"/>
              </a:rPr>
              <a:t>settings</a:t>
            </a:r>
            <a:endParaRPr lang="en-US" altLang="ja-JP" sz="1600" b="1" dirty="0">
              <a:latin typeface="+mj-ea"/>
              <a:ea typeface="+mj-ea"/>
            </a:endParaRPr>
          </a:p>
          <a:p>
            <a:r>
              <a:rPr lang="ja-JP" altLang="en-US" sz="1600" b="1" dirty="0">
                <a:latin typeface="+mj-ea"/>
                <a:ea typeface="+mj-ea"/>
              </a:rPr>
              <a:t>・</a:t>
            </a:r>
            <a:r>
              <a:rPr lang="en-US" altLang="ja-JP" sz="1600" b="1" dirty="0" err="1">
                <a:latin typeface="+mj-ea"/>
                <a:ea typeface="+mj-ea"/>
              </a:rPr>
              <a:t>etc</a:t>
            </a:r>
            <a:endParaRPr lang="ja-JP" altLang="en-US" sz="1600" b="1" dirty="0">
              <a:latin typeface="+mj-ea"/>
              <a:ea typeface="+mj-ea"/>
            </a:endParaRPr>
          </a:p>
        </p:txBody>
      </p:sp>
      <p:sp>
        <p:nvSpPr>
          <p:cNvPr id="39" name="角丸四角形 38"/>
          <p:cNvSpPr/>
          <p:nvPr/>
        </p:nvSpPr>
        <p:spPr bwMode="auto">
          <a:xfrm>
            <a:off x="6142464" y="2409906"/>
            <a:ext cx="2706897" cy="1401388"/>
          </a:xfrm>
          <a:prstGeom prst="roundRect">
            <a:avLst/>
          </a:prstGeom>
          <a:ln>
            <a:solidFill>
              <a:schemeClr val="accent2">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latin typeface="+mj-ea"/>
                <a:ea typeface="+mj-ea"/>
              </a:rPr>
              <a:t>・</a:t>
            </a:r>
            <a:r>
              <a:rPr lang="en-US" altLang="ja-JP" sz="1200" b="1" dirty="0" smtClean="0">
                <a:latin typeface="+mj-ea"/>
                <a:ea typeface="+mj-ea"/>
              </a:rPr>
              <a:t>Implement Monitor agent</a:t>
            </a:r>
            <a:endParaRPr lang="en-US" altLang="ja-JP" sz="1200" b="1" dirty="0">
              <a:latin typeface="+mj-ea"/>
              <a:ea typeface="+mj-ea"/>
            </a:endParaRPr>
          </a:p>
          <a:p>
            <a:r>
              <a:rPr lang="ja-JP" altLang="en-US" sz="1200" b="1" dirty="0" smtClean="0">
                <a:latin typeface="+mj-ea"/>
                <a:ea typeface="+mj-ea"/>
              </a:rPr>
              <a:t>・</a:t>
            </a:r>
            <a:r>
              <a:rPr lang="en-US" altLang="ja-JP" sz="1200" b="1" dirty="0" smtClean="0">
                <a:latin typeface="+mj-ea"/>
                <a:ea typeface="+mj-ea"/>
              </a:rPr>
              <a:t>Communication check(ping</a:t>
            </a:r>
            <a:r>
              <a:rPr lang="en-US" altLang="ja-JP" sz="1200" b="1" dirty="0">
                <a:latin typeface="+mj-ea"/>
                <a:ea typeface="+mj-ea"/>
              </a:rPr>
              <a:t>)</a:t>
            </a:r>
          </a:p>
          <a:p>
            <a:r>
              <a:rPr lang="ja-JP" altLang="en-US" sz="1200" b="1" dirty="0" smtClean="0">
                <a:latin typeface="+mj-ea"/>
                <a:ea typeface="+mj-ea"/>
              </a:rPr>
              <a:t>・</a:t>
            </a:r>
            <a:r>
              <a:rPr lang="en-US" altLang="ja-JP" sz="1200" b="1" dirty="0" smtClean="0">
                <a:latin typeface="+mj-ea"/>
                <a:ea typeface="+mj-ea"/>
              </a:rPr>
              <a:t>Distribute hosts files</a:t>
            </a:r>
            <a:endParaRPr lang="en-US" altLang="ja-JP" sz="1200" b="1" dirty="0">
              <a:latin typeface="+mj-ea"/>
              <a:ea typeface="+mj-ea"/>
            </a:endParaRPr>
          </a:p>
          <a:p>
            <a:r>
              <a:rPr lang="ja-JP" altLang="en-US" sz="1200" b="1" dirty="0">
                <a:latin typeface="+mj-ea"/>
                <a:ea typeface="+mj-ea"/>
              </a:rPr>
              <a:t>・</a:t>
            </a:r>
            <a:r>
              <a:rPr lang="en-US" altLang="ja-JP" sz="1200" b="1" dirty="0" err="1">
                <a:latin typeface="+mj-ea"/>
                <a:ea typeface="+mj-ea"/>
              </a:rPr>
              <a:t>etc</a:t>
            </a:r>
            <a:endParaRPr lang="ja-JP" altLang="en-US" sz="1200" b="1" dirty="0">
              <a:latin typeface="+mj-ea"/>
              <a:ea typeface="+mj-ea"/>
            </a:endParaRPr>
          </a:p>
        </p:txBody>
      </p:sp>
      <p:sp>
        <p:nvSpPr>
          <p:cNvPr id="40" name="角丸四角形 39"/>
          <p:cNvSpPr/>
          <p:nvPr/>
        </p:nvSpPr>
        <p:spPr bwMode="auto">
          <a:xfrm>
            <a:off x="9227679" y="3003135"/>
            <a:ext cx="2323647" cy="1675428"/>
          </a:xfrm>
          <a:prstGeom prst="roundRect">
            <a:avLst/>
          </a:prstGeom>
          <a:ln>
            <a:solidFill>
              <a:schemeClr val="accent3">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400" b="1" dirty="0">
                <a:latin typeface="+mj-ea"/>
                <a:ea typeface="+mj-ea"/>
              </a:rPr>
              <a:t>・</a:t>
            </a:r>
            <a:r>
              <a:rPr lang="en-US" altLang="ja-JP" sz="1400" b="1" dirty="0" smtClean="0">
                <a:latin typeface="+mj-ea"/>
                <a:ea typeface="+mj-ea"/>
              </a:rPr>
              <a:t>IF</a:t>
            </a:r>
            <a:r>
              <a:rPr lang="ja-JP" altLang="en-US" sz="1400" b="1" dirty="0">
                <a:latin typeface="+mj-ea"/>
                <a:ea typeface="+mj-ea"/>
              </a:rPr>
              <a:t> </a:t>
            </a:r>
            <a:r>
              <a:rPr lang="en-US" altLang="ja-JP" sz="1400" b="1" dirty="0" smtClean="0">
                <a:latin typeface="+mj-ea"/>
                <a:ea typeface="+mj-ea"/>
              </a:rPr>
              <a:t>settings</a:t>
            </a:r>
            <a:endParaRPr lang="en-US" altLang="ja-JP" sz="1400" b="1" dirty="0">
              <a:latin typeface="+mj-ea"/>
              <a:ea typeface="+mj-ea"/>
            </a:endParaRPr>
          </a:p>
          <a:p>
            <a:r>
              <a:rPr lang="ja-JP" altLang="en-US" sz="1400" b="1" dirty="0">
                <a:latin typeface="+mj-ea"/>
                <a:ea typeface="+mj-ea"/>
              </a:rPr>
              <a:t>・</a:t>
            </a:r>
            <a:r>
              <a:rPr lang="en-US" altLang="ja-JP" sz="1400" b="1" dirty="0" smtClean="0">
                <a:latin typeface="+mj-ea"/>
                <a:ea typeface="+mj-ea"/>
              </a:rPr>
              <a:t>VLAN</a:t>
            </a:r>
            <a:r>
              <a:rPr lang="ja-JP" altLang="en-US" sz="1400" b="1" dirty="0">
                <a:latin typeface="+mj-ea"/>
                <a:ea typeface="+mj-ea"/>
              </a:rPr>
              <a:t> </a:t>
            </a:r>
            <a:r>
              <a:rPr lang="en-US" altLang="ja-JP" sz="1400" b="1" dirty="0" smtClean="0">
                <a:latin typeface="+mj-ea"/>
                <a:ea typeface="+mj-ea"/>
              </a:rPr>
              <a:t>construction</a:t>
            </a:r>
            <a:endParaRPr lang="en-US" altLang="ja-JP" sz="1400" b="1" dirty="0">
              <a:latin typeface="+mj-ea"/>
              <a:ea typeface="+mj-ea"/>
            </a:endParaRPr>
          </a:p>
          <a:p>
            <a:r>
              <a:rPr lang="ja-JP" altLang="en-US" sz="1400" b="1" dirty="0" smtClean="0">
                <a:latin typeface="+mj-ea"/>
                <a:ea typeface="+mj-ea"/>
              </a:rPr>
              <a:t>・</a:t>
            </a:r>
            <a:r>
              <a:rPr lang="en-US" altLang="ja-JP" sz="1400" b="1" dirty="0" smtClean="0">
                <a:latin typeface="+mj-ea"/>
                <a:ea typeface="+mj-ea"/>
              </a:rPr>
              <a:t>Communication access settings</a:t>
            </a:r>
            <a:endParaRPr lang="en-US" altLang="ja-JP" sz="1400" b="1" dirty="0">
              <a:latin typeface="+mj-ea"/>
              <a:ea typeface="+mj-ea"/>
            </a:endParaRPr>
          </a:p>
          <a:p>
            <a:r>
              <a:rPr lang="ja-JP" altLang="en-US" sz="1400" b="1" dirty="0">
                <a:latin typeface="+mj-ea"/>
                <a:ea typeface="+mj-ea"/>
              </a:rPr>
              <a:t>・</a:t>
            </a:r>
            <a:r>
              <a:rPr lang="en-US" altLang="ja-JP" sz="1400" b="1" dirty="0" err="1">
                <a:latin typeface="+mj-ea"/>
                <a:ea typeface="+mj-ea"/>
              </a:rPr>
              <a:t>etc</a:t>
            </a:r>
            <a:endParaRPr lang="en-US" altLang="ja-JP" sz="1400" b="1" dirty="0">
              <a:latin typeface="+mj-ea"/>
              <a:ea typeface="+mj-ea"/>
            </a:endParaRPr>
          </a:p>
        </p:txBody>
      </p:sp>
      <p:cxnSp>
        <p:nvCxnSpPr>
          <p:cNvPr id="7" name="直線矢印コネクタ 6"/>
          <p:cNvCxnSpPr/>
          <p:nvPr/>
        </p:nvCxnSpPr>
        <p:spPr bwMode="auto">
          <a:xfrm flipV="1">
            <a:off x="7507779" y="3901440"/>
            <a:ext cx="0" cy="41463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4" name="直線矢印コネクタ 43"/>
          <p:cNvCxnSpPr/>
          <p:nvPr/>
        </p:nvCxnSpPr>
        <p:spPr bwMode="auto">
          <a:xfrm flipV="1">
            <a:off x="8341856" y="4045222"/>
            <a:ext cx="649745" cy="65975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7" name="直線矢印コネクタ 46"/>
          <p:cNvCxnSpPr/>
          <p:nvPr/>
        </p:nvCxnSpPr>
        <p:spPr bwMode="auto">
          <a:xfrm flipH="1" flipV="1">
            <a:off x="5902962" y="4078286"/>
            <a:ext cx="721359" cy="73225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テキスト ボックス 12"/>
          <p:cNvSpPr txBox="1"/>
          <p:nvPr/>
        </p:nvSpPr>
        <p:spPr>
          <a:xfrm>
            <a:off x="5969779" y="2152461"/>
            <a:ext cx="2840201" cy="420564"/>
          </a:xfrm>
          <a:prstGeom prst="rect">
            <a:avLst/>
          </a:prstGeom>
          <a:solidFill>
            <a:schemeClr val="bg1"/>
          </a:solidFill>
        </p:spPr>
        <p:txBody>
          <a:bodyPr wrap="none" rtlCol="0">
            <a:spAutoFit/>
          </a:bodyPr>
          <a:lstStyle/>
          <a:p>
            <a:r>
              <a:rPr lang="en-US" altLang="ja-JP" sz="2133" b="1" dirty="0" smtClean="0"/>
              <a:t>Shared operations</a:t>
            </a:r>
            <a:endParaRPr lang="ja-JP" altLang="en-US" sz="2133" b="1" dirty="0"/>
          </a:p>
        </p:txBody>
      </p:sp>
      <p:sp>
        <p:nvSpPr>
          <p:cNvPr id="51" name="テキスト ボックス 50"/>
          <p:cNvSpPr txBox="1"/>
          <p:nvPr/>
        </p:nvSpPr>
        <p:spPr>
          <a:xfrm>
            <a:off x="2902702" y="2673886"/>
            <a:ext cx="3033331" cy="420564"/>
          </a:xfrm>
          <a:prstGeom prst="rect">
            <a:avLst/>
          </a:prstGeom>
          <a:solidFill>
            <a:schemeClr val="bg1"/>
          </a:solidFill>
        </p:spPr>
        <p:txBody>
          <a:bodyPr wrap="none" rtlCol="0">
            <a:spAutoFit/>
          </a:bodyPr>
          <a:lstStyle/>
          <a:p>
            <a:r>
              <a:rPr lang="en-US" altLang="ja-JP" sz="2133" b="1" dirty="0" smtClean="0"/>
              <a:t>Server construction</a:t>
            </a:r>
            <a:endParaRPr lang="ja-JP" altLang="en-US" sz="2133" b="1" dirty="0"/>
          </a:p>
        </p:txBody>
      </p:sp>
      <p:sp>
        <p:nvSpPr>
          <p:cNvPr id="52" name="テキスト ボックス 51"/>
          <p:cNvSpPr txBox="1"/>
          <p:nvPr/>
        </p:nvSpPr>
        <p:spPr>
          <a:xfrm>
            <a:off x="8849361" y="2552662"/>
            <a:ext cx="3393878" cy="400110"/>
          </a:xfrm>
          <a:prstGeom prst="rect">
            <a:avLst/>
          </a:prstGeom>
          <a:solidFill>
            <a:schemeClr val="bg1"/>
          </a:solidFill>
        </p:spPr>
        <p:txBody>
          <a:bodyPr wrap="none" rtlCol="0">
            <a:spAutoFit/>
          </a:bodyPr>
          <a:lstStyle/>
          <a:p>
            <a:r>
              <a:rPr lang="en-US" altLang="ja-JP" sz="2000" b="1" dirty="0" smtClean="0"/>
              <a:t>NW</a:t>
            </a:r>
            <a:r>
              <a:rPr lang="ja-JP" altLang="en-US" sz="2000" b="1" dirty="0"/>
              <a:t> </a:t>
            </a:r>
            <a:r>
              <a:rPr lang="en-US" altLang="ja-JP" sz="2000" b="1" dirty="0" smtClean="0"/>
              <a:t>device construction</a:t>
            </a:r>
            <a:endParaRPr lang="ja-JP" altLang="en-US" sz="2000" b="1" dirty="0"/>
          </a:p>
        </p:txBody>
      </p:sp>
      <p:sp>
        <p:nvSpPr>
          <p:cNvPr id="46" name="正方形/長方形 45"/>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48" name="正方形/長方形 47"/>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smtClean="0">
                <a:latin typeface="+mj-ea"/>
                <a:ea typeface="+mj-ea"/>
              </a:rPr>
              <a:t>Task explanation</a:t>
            </a:r>
            <a:endParaRPr lang="ja-JP" altLang="en-US" sz="2400" b="1" dirty="0">
              <a:latin typeface="+mj-ea"/>
              <a:ea typeface="+mj-ea"/>
            </a:endParaRPr>
          </a:p>
        </p:txBody>
      </p:sp>
      <p:sp>
        <p:nvSpPr>
          <p:cNvPr id="49" name="正方形/長方形 48"/>
          <p:cNvSpPr/>
          <p:nvPr/>
        </p:nvSpPr>
        <p:spPr bwMode="auto">
          <a:xfrm>
            <a:off x="3013449" y="5600162"/>
            <a:ext cx="8937251" cy="881078"/>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a:latin typeface="+mj-ea"/>
                <a:ea typeface="+mj-ea"/>
              </a:rPr>
              <a:t>　　　</a:t>
            </a:r>
            <a:r>
              <a:rPr lang="ja-JP" altLang="en-US" b="1" dirty="0" smtClean="0">
                <a:latin typeface="+mj-ea"/>
                <a:ea typeface="+mj-ea"/>
              </a:rPr>
              <a:t>  ① </a:t>
            </a:r>
            <a:r>
              <a:rPr lang="en-US" altLang="ja-JP" b="1" dirty="0" smtClean="0">
                <a:latin typeface="+mj-ea"/>
              </a:rPr>
              <a:t>Categorize tasks with “just right” granularity.</a:t>
            </a:r>
            <a:endParaRPr lang="en-US" altLang="ja-JP" b="1" dirty="0">
              <a:latin typeface="+mj-ea"/>
            </a:endParaRPr>
          </a:p>
          <a:p>
            <a:r>
              <a:rPr lang="ja-JP" altLang="en-US" b="1" dirty="0">
                <a:latin typeface="+mj-ea"/>
                <a:ea typeface="+mj-ea"/>
              </a:rPr>
              <a:t>　　　</a:t>
            </a:r>
            <a:r>
              <a:rPr lang="ja-JP" altLang="en-US" b="1" dirty="0" smtClean="0">
                <a:latin typeface="+mj-ea"/>
                <a:ea typeface="+mj-ea"/>
              </a:rPr>
              <a:t>  ② </a:t>
            </a:r>
            <a:r>
              <a:rPr lang="en-US" altLang="ja-JP" b="1" dirty="0" smtClean="0">
                <a:latin typeface="+mj-ea"/>
              </a:rPr>
              <a:t>Estimate the effects of the operation and arrange them</a:t>
            </a:r>
            <a:br>
              <a:rPr lang="en-US" altLang="ja-JP" b="1" dirty="0" smtClean="0">
                <a:latin typeface="+mj-ea"/>
              </a:rPr>
            </a:br>
            <a:r>
              <a:rPr lang="en-US" altLang="ja-JP" b="1" dirty="0" smtClean="0">
                <a:latin typeface="+mj-ea"/>
              </a:rPr>
              <a:t> 	   by priority.</a:t>
            </a:r>
            <a:endParaRPr lang="en-US" altLang="ja-JP" b="1" dirty="0">
              <a:latin typeface="+mj-ea"/>
            </a:endParaRPr>
          </a:p>
        </p:txBody>
      </p:sp>
      <p:sp>
        <p:nvSpPr>
          <p:cNvPr id="50" name="角丸四角形 49"/>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53" name="下矢印 52"/>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Tree>
    <p:extLst>
      <p:ext uri="{BB962C8B-B14F-4D97-AF65-F5344CB8AC3E}">
        <p14:creationId xmlns:p14="http://schemas.microsoft.com/office/powerpoint/2010/main" val="39266145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ext uri="{D42A27DB-BD31-4B8C-83A1-F6EECF244321}">
                <p14:modId xmlns:p14="http://schemas.microsoft.com/office/powerpoint/2010/main" val="3863861320"/>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00" b="1" dirty="0">
              <a:latin typeface="+mj-ea"/>
              <a:ea typeface="+mj-ea"/>
            </a:endParaRPr>
          </a:p>
          <a:p>
            <a:r>
              <a:rPr lang="en-US" altLang="ja-JP" sz="1600" b="1" dirty="0" smtClean="0">
                <a:latin typeface="+mj-ea"/>
                <a:ea typeface="+mj-ea"/>
              </a:rPr>
              <a:t>Categorize the tasks that are getting automated with “just right” granularity. For example, for server construction, the example in the bottom right has too much information. On the other hand, the one on the left is too broad. </a:t>
            </a:r>
            <a:endParaRPr lang="en-US" altLang="ja-JP" sz="1600" b="1" dirty="0">
              <a:latin typeface="+mj-ea"/>
              <a:ea typeface="+mj-ea"/>
            </a:endParaRPr>
          </a:p>
          <a:p>
            <a:endParaRPr lang="en-US" altLang="ja-JP" sz="1000" b="1" dirty="0">
              <a:solidFill>
                <a:schemeClr val="tx1"/>
              </a:solidFill>
              <a:latin typeface="+mj-ea"/>
              <a:ea typeface="+mj-ea"/>
            </a:endParaRPr>
          </a:p>
          <a:p>
            <a:r>
              <a:rPr lang="en-US" altLang="ja-JP" sz="1600" b="1" dirty="0" smtClean="0">
                <a:solidFill>
                  <a:schemeClr val="tx1"/>
                </a:solidFill>
                <a:latin typeface="+mj-ea"/>
                <a:ea typeface="+mj-ea"/>
              </a:rPr>
              <a:t>As can be seen in the middle figure, the “OS Settings” illustrates the perfect amount of granularity. </a:t>
            </a:r>
            <a:endParaRPr lang="en-US" altLang="ja-JP" sz="1600" b="1" dirty="0">
              <a:solidFill>
                <a:schemeClr val="tx1"/>
              </a:solidFill>
              <a:latin typeface="+mj-ea"/>
            </a:endParaRPr>
          </a:p>
        </p:txBody>
      </p:sp>
      <p:grpSp>
        <p:nvGrpSpPr>
          <p:cNvPr id="168" name="グループ化 167"/>
          <p:cNvGrpSpPr/>
          <p:nvPr/>
        </p:nvGrpSpPr>
        <p:grpSpPr>
          <a:xfrm>
            <a:off x="6150175" y="3007671"/>
            <a:ext cx="2660077" cy="3425893"/>
            <a:chOff x="2543867" y="1825745"/>
            <a:chExt cx="1995058" cy="2569420"/>
          </a:xfrm>
        </p:grpSpPr>
        <p:sp>
          <p:nvSpPr>
            <p:cNvPr id="170" name="テキスト ボックス 169"/>
            <p:cNvSpPr txBox="1"/>
            <p:nvPr/>
          </p:nvSpPr>
          <p:spPr>
            <a:xfrm>
              <a:off x="2543867" y="1825745"/>
              <a:ext cx="904334" cy="438581"/>
            </a:xfrm>
            <a:prstGeom prst="rect">
              <a:avLst/>
            </a:prstGeom>
            <a:noFill/>
          </p:spPr>
          <p:txBody>
            <a:bodyPr wrap="none" rtlCol="0">
              <a:spAutoFit/>
            </a:bodyPr>
            <a:lstStyle/>
            <a:p>
              <a:r>
                <a:rPr lang="en-US" altLang="ja-JP" sz="1600" b="1" dirty="0" smtClean="0">
                  <a:solidFill>
                    <a:schemeClr val="bg1">
                      <a:lumMod val="75000"/>
                    </a:schemeClr>
                  </a:solidFill>
                </a:rPr>
                <a:t>Server </a:t>
              </a:r>
              <a:br>
                <a:rPr lang="en-US" altLang="ja-JP" sz="1600" b="1" dirty="0" smtClean="0">
                  <a:solidFill>
                    <a:schemeClr val="bg1">
                      <a:lumMod val="75000"/>
                    </a:schemeClr>
                  </a:solidFill>
                </a:rPr>
              </a:br>
              <a:r>
                <a:rPr lang="en-US" altLang="ja-JP" sz="1600" b="1" dirty="0" smtClean="0">
                  <a:solidFill>
                    <a:schemeClr val="bg1">
                      <a:lumMod val="75000"/>
                    </a:schemeClr>
                  </a:solidFill>
                </a:rPr>
                <a:t>construct</a:t>
              </a:r>
              <a:endParaRPr lang="ja-JP" altLang="en-US" sz="1600" b="1" dirty="0">
                <a:solidFill>
                  <a:schemeClr val="bg1">
                    <a:lumMod val="75000"/>
                  </a:schemeClr>
                </a:solidFill>
              </a:endParaRPr>
            </a:p>
          </p:txBody>
        </p:sp>
        <p:sp>
          <p:nvSpPr>
            <p:cNvPr id="171" name="角丸四角形 170"/>
            <p:cNvSpPr/>
            <p:nvPr/>
          </p:nvSpPr>
          <p:spPr bwMode="auto">
            <a:xfrm>
              <a:off x="2791949" y="3922396"/>
              <a:ext cx="1577340" cy="447674"/>
            </a:xfrm>
            <a:prstGeom prst="roundRect">
              <a:avLst>
                <a:gd name="adj" fmla="val 19075"/>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Start installer</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Insert license</a:t>
              </a:r>
              <a:endParaRPr lang="ja-JP" altLang="en-US" sz="1067" b="1" dirty="0">
                <a:solidFill>
                  <a:schemeClr val="bg1">
                    <a:lumMod val="75000"/>
                  </a:schemeClr>
                </a:solidFill>
                <a:latin typeface="+mj-ea"/>
                <a:ea typeface="+mj-ea"/>
              </a:endParaRPr>
            </a:p>
          </p:txBody>
        </p:sp>
        <p:sp>
          <p:nvSpPr>
            <p:cNvPr id="172" name="テキスト ボックス 171"/>
            <p:cNvSpPr txBox="1"/>
            <p:nvPr/>
          </p:nvSpPr>
          <p:spPr>
            <a:xfrm>
              <a:off x="2630911" y="3806176"/>
              <a:ext cx="1899415" cy="223091"/>
            </a:xfrm>
            <a:prstGeom prst="rect">
              <a:avLst/>
            </a:prstGeom>
            <a:solidFill>
              <a:schemeClr val="lt1"/>
            </a:solidFill>
          </p:spPr>
          <p:txBody>
            <a:bodyPr wrap="none" rtlCol="0">
              <a:spAutoFit/>
            </a:bodyPr>
            <a:lstStyle/>
            <a:p>
              <a:r>
                <a:rPr lang="en-US" altLang="ja-JP" sz="1333" b="1" dirty="0" smtClean="0">
                  <a:solidFill>
                    <a:srgbClr val="FF0000"/>
                  </a:solidFill>
                </a:rPr>
                <a:t>Implement monitor agent</a:t>
              </a:r>
              <a:endParaRPr lang="ja-JP" altLang="en-US" sz="1333" b="1" dirty="0">
                <a:solidFill>
                  <a:srgbClr val="FF0000"/>
                </a:solidFill>
              </a:endParaRPr>
            </a:p>
          </p:txBody>
        </p:sp>
        <p:sp>
          <p:nvSpPr>
            <p:cNvPr id="173" name="角丸四角形 172"/>
            <p:cNvSpPr/>
            <p:nvPr/>
          </p:nvSpPr>
          <p:spPr bwMode="auto">
            <a:xfrm>
              <a:off x="2785110" y="3139753"/>
              <a:ext cx="1577340" cy="644631"/>
            </a:xfrm>
            <a:prstGeom prst="roundRect">
              <a:avLst>
                <a:gd name="adj" fmla="val 9125"/>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latin typeface="+mj-ea"/>
                <a:ea typeface="+mj-ea"/>
              </a:endParaRPr>
            </a:p>
            <a:p>
              <a:r>
                <a:rPr lang="ja-JP" altLang="en-US" sz="1067" b="1" dirty="0" smtClean="0">
                  <a:solidFill>
                    <a:schemeClr val="bg1">
                      <a:lumMod val="75000"/>
                    </a:schemeClr>
                  </a:solidFill>
                  <a:latin typeface="+mj-ea"/>
                </a:rPr>
                <a:t>・</a:t>
              </a:r>
              <a:r>
                <a:rPr lang="en-US" altLang="ja-JP" sz="1067" b="1" dirty="0" smtClean="0">
                  <a:solidFill>
                    <a:schemeClr val="bg1">
                      <a:lumMod val="75000"/>
                    </a:schemeClr>
                  </a:solidFill>
                  <a:latin typeface="+mj-ea"/>
                </a:rPr>
                <a:t>Copy hosts in </a:t>
              </a:r>
              <a:r>
                <a:rPr lang="en-US" altLang="ja-JP" sz="1067" b="1" dirty="0" err="1" smtClean="0">
                  <a:solidFill>
                    <a:schemeClr val="bg1">
                      <a:lumMod val="75000"/>
                    </a:schemeClr>
                  </a:solidFill>
                  <a:latin typeface="+mj-ea"/>
                </a:rPr>
                <a:t>scp</a:t>
              </a:r>
              <a:endParaRPr lang="en-US" altLang="ja-JP" sz="1067" b="1" dirty="0">
                <a:solidFill>
                  <a:schemeClr val="bg1">
                    <a:lumMod val="75000"/>
                  </a:schemeClr>
                </a:solidFill>
                <a:latin typeface="+mj-ea"/>
              </a:endParaRPr>
            </a:p>
            <a:p>
              <a:r>
                <a:rPr lang="ja-JP" altLang="en-US" sz="1067" b="1" dirty="0" smtClean="0">
                  <a:solidFill>
                    <a:schemeClr val="bg1">
                      <a:lumMod val="75000"/>
                    </a:schemeClr>
                  </a:solidFill>
                  <a:latin typeface="+mj-ea"/>
                </a:rPr>
                <a:t>・</a:t>
              </a:r>
              <a:r>
                <a:rPr lang="en-US" altLang="ja-JP" sz="1067" b="1" dirty="0" smtClean="0">
                  <a:solidFill>
                    <a:schemeClr val="bg1">
                      <a:lumMod val="75000"/>
                    </a:schemeClr>
                  </a:solidFill>
                  <a:latin typeface="+mj-ea"/>
                </a:rPr>
                <a:t>Backup old hosts</a:t>
              </a:r>
              <a:endParaRPr lang="en-US" altLang="ja-JP" sz="1067" b="1" dirty="0">
                <a:solidFill>
                  <a:schemeClr val="bg1">
                    <a:lumMod val="75000"/>
                  </a:schemeClr>
                </a:solidFill>
                <a:latin typeface="+mj-ea"/>
              </a:endParaRPr>
            </a:p>
            <a:p>
              <a:r>
                <a:rPr lang="ja-JP" altLang="en-US" sz="1067" b="1" dirty="0" smtClean="0">
                  <a:solidFill>
                    <a:schemeClr val="bg1">
                      <a:lumMod val="75000"/>
                    </a:schemeClr>
                  </a:solidFill>
                  <a:latin typeface="+mj-ea"/>
                </a:rPr>
                <a:t>・</a:t>
              </a:r>
              <a:r>
                <a:rPr lang="en-US" altLang="ja-JP" sz="1067" b="1" dirty="0" smtClean="0">
                  <a:solidFill>
                    <a:schemeClr val="bg1">
                      <a:lumMod val="75000"/>
                    </a:schemeClr>
                  </a:solidFill>
                  <a:latin typeface="+mj-ea"/>
                </a:rPr>
                <a:t>Replace hosts</a:t>
              </a:r>
              <a:endParaRPr lang="ja-JP" altLang="en-US" sz="1067" b="1" dirty="0">
                <a:solidFill>
                  <a:schemeClr val="bg1">
                    <a:lumMod val="75000"/>
                  </a:schemeClr>
                </a:solidFill>
                <a:latin typeface="+mj-ea"/>
              </a:endParaRPr>
            </a:p>
          </p:txBody>
        </p:sp>
        <p:sp>
          <p:nvSpPr>
            <p:cNvPr id="174" name="テキスト ボックス 173"/>
            <p:cNvSpPr txBox="1"/>
            <p:nvPr/>
          </p:nvSpPr>
          <p:spPr>
            <a:xfrm>
              <a:off x="2840970" y="3022298"/>
              <a:ext cx="1606594" cy="223091"/>
            </a:xfrm>
            <a:prstGeom prst="rect">
              <a:avLst/>
            </a:prstGeom>
            <a:solidFill>
              <a:schemeClr val="lt1"/>
            </a:solidFill>
          </p:spPr>
          <p:txBody>
            <a:bodyPr wrap="none" rtlCol="0">
              <a:spAutoFit/>
            </a:bodyPr>
            <a:lstStyle/>
            <a:p>
              <a:r>
                <a:rPr lang="en-US" altLang="ja-JP" sz="1333" b="1" dirty="0" smtClean="0">
                  <a:solidFill>
                    <a:srgbClr val="FF0000"/>
                  </a:solidFill>
                </a:rPr>
                <a:t>Distribute Hosts files</a:t>
              </a:r>
              <a:endParaRPr lang="ja-JP" altLang="en-US" sz="1333" b="1" dirty="0">
                <a:solidFill>
                  <a:srgbClr val="FF0000"/>
                </a:solidFill>
              </a:endParaRPr>
            </a:p>
          </p:txBody>
        </p:sp>
        <p:sp>
          <p:nvSpPr>
            <p:cNvPr id="175" name="テキスト ボックス 174"/>
            <p:cNvSpPr txBox="1"/>
            <p:nvPr/>
          </p:nvSpPr>
          <p:spPr>
            <a:xfrm>
              <a:off x="3428219" y="3600080"/>
              <a:ext cx="214242" cy="161727"/>
            </a:xfrm>
            <a:prstGeom prst="rect">
              <a:avLst/>
            </a:prstGeom>
            <a:noFill/>
          </p:spPr>
          <p:txBody>
            <a:bodyPr wrap="none" rtlCol="0">
              <a:spAutoFit/>
            </a:bodyPr>
            <a:lstStyle/>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p>
          </p:txBody>
        </p:sp>
        <p:sp>
          <p:nvSpPr>
            <p:cNvPr id="176" name="角丸四角形 175"/>
            <p:cNvSpPr/>
            <p:nvPr/>
          </p:nvSpPr>
          <p:spPr bwMode="auto">
            <a:xfrm>
              <a:off x="2785110" y="2364740"/>
              <a:ext cx="1577340" cy="644631"/>
            </a:xfrm>
            <a:prstGeom prst="roundRect">
              <a:avLst>
                <a:gd name="adj" fmla="val 9125"/>
              </a:avLst>
            </a:prstGeom>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Log in with SSH</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Change to super user</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Execute .yum </a:t>
              </a:r>
              <a:br>
                <a:rPr lang="en-US" altLang="ja-JP" sz="1067" b="1" dirty="0" smtClean="0">
                  <a:solidFill>
                    <a:schemeClr val="bg1">
                      <a:lumMod val="75000"/>
                    </a:schemeClr>
                  </a:solidFill>
                  <a:latin typeface="+mj-ea"/>
                  <a:ea typeface="+mj-ea"/>
                </a:rPr>
              </a:br>
              <a:r>
                <a:rPr lang="en-US" altLang="ja-JP" sz="1067" b="1" dirty="0" smtClean="0">
                  <a:solidFill>
                    <a:schemeClr val="bg1">
                      <a:lumMod val="75000"/>
                    </a:schemeClr>
                  </a:solidFill>
                  <a:latin typeface="+mj-ea"/>
                  <a:ea typeface="+mj-ea"/>
                </a:rPr>
                <a:t>   and update OS</a:t>
              </a:r>
              <a:endParaRPr lang="ja-JP" altLang="en-US" sz="1067" b="1" dirty="0">
                <a:solidFill>
                  <a:schemeClr val="bg1">
                    <a:lumMod val="75000"/>
                  </a:schemeClr>
                </a:solidFill>
                <a:latin typeface="+mj-ea"/>
                <a:ea typeface="+mj-ea"/>
              </a:endParaRPr>
            </a:p>
          </p:txBody>
        </p:sp>
        <p:sp>
          <p:nvSpPr>
            <p:cNvPr id="177" name="テキスト ボックス 176"/>
            <p:cNvSpPr txBox="1"/>
            <p:nvPr/>
          </p:nvSpPr>
          <p:spPr>
            <a:xfrm>
              <a:off x="2840970" y="2247285"/>
              <a:ext cx="911548" cy="223091"/>
            </a:xfrm>
            <a:prstGeom prst="rect">
              <a:avLst/>
            </a:prstGeom>
            <a:solidFill>
              <a:schemeClr val="lt1"/>
            </a:solidFill>
          </p:spPr>
          <p:txBody>
            <a:bodyPr wrap="none" rtlCol="0">
              <a:spAutoFit/>
            </a:bodyPr>
            <a:lstStyle/>
            <a:p>
              <a:r>
                <a:rPr lang="en-US" altLang="ja-JP" sz="1333" b="1" dirty="0" smtClean="0">
                  <a:solidFill>
                    <a:srgbClr val="FF0000"/>
                  </a:solidFill>
                </a:rPr>
                <a:t>OS settings</a:t>
              </a:r>
              <a:endParaRPr lang="ja-JP" altLang="en-US" sz="1333" b="1" dirty="0">
                <a:solidFill>
                  <a:srgbClr val="FF0000"/>
                </a:solidFill>
              </a:endParaRPr>
            </a:p>
          </p:txBody>
        </p:sp>
        <p:sp>
          <p:nvSpPr>
            <p:cNvPr id="178" name="テキスト ボックス 177"/>
            <p:cNvSpPr txBox="1"/>
            <p:nvPr/>
          </p:nvSpPr>
          <p:spPr>
            <a:xfrm>
              <a:off x="3428219" y="2825067"/>
              <a:ext cx="214242" cy="161727"/>
            </a:xfrm>
            <a:prstGeom prst="rect">
              <a:avLst/>
            </a:prstGeom>
            <a:noFill/>
          </p:spPr>
          <p:txBody>
            <a:bodyPr wrap="none" rtlCol="0">
              <a:spAutoFit/>
            </a:bodyPr>
            <a:lstStyle/>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p>
          </p:txBody>
        </p:sp>
        <p:sp>
          <p:nvSpPr>
            <p:cNvPr id="169" name="角丸四角形 168"/>
            <p:cNvSpPr/>
            <p:nvPr/>
          </p:nvSpPr>
          <p:spPr bwMode="auto">
            <a:xfrm>
              <a:off x="2678430" y="2234358"/>
              <a:ext cx="1793805" cy="2135711"/>
            </a:xfrm>
            <a:prstGeom prst="roundRect">
              <a:avLst>
                <a:gd name="adj" fmla="val 3688"/>
              </a:avLst>
            </a:prstGeom>
            <a:noFill/>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endParaRPr lang="ja-JP" altLang="en-US" sz="1067" b="1" dirty="0">
                <a:latin typeface="+mj-ea"/>
                <a:ea typeface="+mj-ea"/>
              </a:endParaRPr>
            </a:p>
          </p:txBody>
        </p:sp>
        <p:sp>
          <p:nvSpPr>
            <p:cNvPr id="179" name="正方形/長方形 178"/>
            <p:cNvSpPr/>
            <p:nvPr/>
          </p:nvSpPr>
          <p:spPr bwMode="auto">
            <a:xfrm>
              <a:off x="2622313" y="4286250"/>
              <a:ext cx="1916612" cy="108915"/>
            </a:xfrm>
            <a:prstGeom prst="rect">
              <a:avLst/>
            </a:prstGeom>
            <a:solidFill>
              <a:schemeClr val="bg1"/>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pSp>
        <p:nvGrpSpPr>
          <p:cNvPr id="224" name="グループ化 223"/>
          <p:cNvGrpSpPr/>
          <p:nvPr/>
        </p:nvGrpSpPr>
        <p:grpSpPr>
          <a:xfrm>
            <a:off x="3178958" y="3032345"/>
            <a:ext cx="2656414" cy="3402297"/>
            <a:chOff x="2546614" y="1843442"/>
            <a:chExt cx="1992311" cy="2551723"/>
          </a:xfrm>
        </p:grpSpPr>
        <p:sp>
          <p:nvSpPr>
            <p:cNvPr id="226" name="テキスト ボックス 225"/>
            <p:cNvSpPr txBox="1"/>
            <p:nvPr/>
          </p:nvSpPr>
          <p:spPr>
            <a:xfrm>
              <a:off x="2546614" y="1843442"/>
              <a:ext cx="1155605" cy="438581"/>
            </a:xfrm>
            <a:prstGeom prst="rect">
              <a:avLst/>
            </a:prstGeom>
            <a:noFill/>
          </p:spPr>
          <p:txBody>
            <a:bodyPr wrap="none" rtlCol="0">
              <a:spAutoFit/>
            </a:bodyPr>
            <a:lstStyle/>
            <a:p>
              <a:r>
                <a:rPr lang="en-US" altLang="ja-JP" sz="1600" b="1" dirty="0" smtClean="0">
                  <a:solidFill>
                    <a:srgbClr val="FF0000"/>
                  </a:solidFill>
                </a:rPr>
                <a:t>Server</a:t>
              </a:r>
              <a:br>
                <a:rPr lang="en-US" altLang="ja-JP" sz="1600" b="1" dirty="0" smtClean="0">
                  <a:solidFill>
                    <a:srgbClr val="FF0000"/>
                  </a:solidFill>
                </a:rPr>
              </a:br>
              <a:r>
                <a:rPr lang="en-US" altLang="ja-JP" sz="1600" b="1" dirty="0" smtClean="0">
                  <a:solidFill>
                    <a:srgbClr val="FF0000"/>
                  </a:solidFill>
                </a:rPr>
                <a:t>construction</a:t>
              </a:r>
              <a:endParaRPr lang="ja-JP" altLang="en-US" sz="1600" b="1" dirty="0">
                <a:solidFill>
                  <a:srgbClr val="FF0000"/>
                </a:solidFill>
              </a:endParaRPr>
            </a:p>
          </p:txBody>
        </p:sp>
        <p:sp>
          <p:nvSpPr>
            <p:cNvPr id="227" name="角丸四角形 226"/>
            <p:cNvSpPr/>
            <p:nvPr/>
          </p:nvSpPr>
          <p:spPr bwMode="auto">
            <a:xfrm>
              <a:off x="2791949" y="3922396"/>
              <a:ext cx="1577340" cy="447674"/>
            </a:xfrm>
            <a:prstGeom prst="roundRect">
              <a:avLst>
                <a:gd name="adj" fmla="val 1907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Start installer</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Insert license</a:t>
              </a:r>
              <a:endParaRPr lang="ja-JP" altLang="en-US" sz="1067" b="1" dirty="0">
                <a:solidFill>
                  <a:schemeClr val="bg1">
                    <a:lumMod val="75000"/>
                  </a:schemeClr>
                </a:solidFill>
                <a:latin typeface="+mj-ea"/>
                <a:ea typeface="+mj-ea"/>
              </a:endParaRPr>
            </a:p>
          </p:txBody>
        </p:sp>
        <p:sp>
          <p:nvSpPr>
            <p:cNvPr id="228" name="テキスト ボックス 227"/>
            <p:cNvSpPr txBox="1"/>
            <p:nvPr/>
          </p:nvSpPr>
          <p:spPr>
            <a:xfrm>
              <a:off x="2633750" y="3756717"/>
              <a:ext cx="1899415" cy="223091"/>
            </a:xfrm>
            <a:prstGeom prst="rect">
              <a:avLst/>
            </a:prstGeom>
            <a:solidFill>
              <a:schemeClr val="lt1"/>
            </a:solidFill>
          </p:spPr>
          <p:txBody>
            <a:bodyPr wrap="none" rtlCol="0">
              <a:spAutoFit/>
            </a:bodyPr>
            <a:lstStyle/>
            <a:p>
              <a:r>
                <a:rPr lang="en-US" altLang="ja-JP" sz="1333" b="1" dirty="0" smtClean="0">
                  <a:solidFill>
                    <a:schemeClr val="bg1">
                      <a:lumMod val="75000"/>
                    </a:schemeClr>
                  </a:solidFill>
                </a:rPr>
                <a:t>Implement monitor agent</a:t>
              </a:r>
              <a:endParaRPr lang="ja-JP" altLang="en-US" sz="1333" b="1" dirty="0">
                <a:solidFill>
                  <a:schemeClr val="bg1">
                    <a:lumMod val="75000"/>
                  </a:schemeClr>
                </a:solidFill>
              </a:endParaRPr>
            </a:p>
          </p:txBody>
        </p:sp>
        <p:sp>
          <p:nvSpPr>
            <p:cNvPr id="229" name="角丸四角形 228"/>
            <p:cNvSpPr/>
            <p:nvPr/>
          </p:nvSpPr>
          <p:spPr bwMode="auto">
            <a:xfrm>
              <a:off x="2785110" y="3139753"/>
              <a:ext cx="1577340" cy="644631"/>
            </a:xfrm>
            <a:prstGeom prst="roundRect">
              <a:avLst>
                <a:gd name="adj" fmla="val 912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Copy hosts in </a:t>
              </a:r>
              <a:r>
                <a:rPr lang="en-US" altLang="ja-JP" sz="1067" b="1" dirty="0" err="1" smtClean="0">
                  <a:solidFill>
                    <a:schemeClr val="bg1">
                      <a:lumMod val="75000"/>
                    </a:schemeClr>
                  </a:solidFill>
                  <a:latin typeface="+mj-ea"/>
                  <a:ea typeface="+mj-ea"/>
                </a:rPr>
                <a:t>scp</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Backup old hosts</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Replace hosts</a:t>
              </a:r>
              <a:endParaRPr lang="ja-JP" altLang="en-US" sz="1067" b="1" dirty="0">
                <a:solidFill>
                  <a:schemeClr val="bg1">
                    <a:lumMod val="75000"/>
                  </a:schemeClr>
                </a:solidFill>
                <a:latin typeface="+mj-ea"/>
                <a:ea typeface="+mj-ea"/>
              </a:endParaRPr>
            </a:p>
          </p:txBody>
        </p:sp>
        <p:sp>
          <p:nvSpPr>
            <p:cNvPr id="230" name="テキスト ボックス 229"/>
            <p:cNvSpPr txBox="1"/>
            <p:nvPr/>
          </p:nvSpPr>
          <p:spPr>
            <a:xfrm>
              <a:off x="2840970" y="3022298"/>
              <a:ext cx="1606594" cy="223091"/>
            </a:xfrm>
            <a:prstGeom prst="rect">
              <a:avLst/>
            </a:prstGeom>
            <a:solidFill>
              <a:schemeClr val="lt1"/>
            </a:solidFill>
          </p:spPr>
          <p:txBody>
            <a:bodyPr wrap="none" rtlCol="0">
              <a:spAutoFit/>
            </a:bodyPr>
            <a:lstStyle/>
            <a:p>
              <a:r>
                <a:rPr lang="en-US" altLang="ja-JP" sz="1333" b="1" dirty="0" smtClean="0">
                  <a:solidFill>
                    <a:schemeClr val="bg1">
                      <a:lumMod val="75000"/>
                    </a:schemeClr>
                  </a:solidFill>
                </a:rPr>
                <a:t>Distribute Hosts files</a:t>
              </a:r>
              <a:endParaRPr lang="ja-JP" altLang="en-US" sz="1333" b="1" dirty="0">
                <a:solidFill>
                  <a:schemeClr val="bg1">
                    <a:lumMod val="75000"/>
                  </a:schemeClr>
                </a:solidFill>
              </a:endParaRPr>
            </a:p>
          </p:txBody>
        </p:sp>
        <p:sp>
          <p:nvSpPr>
            <p:cNvPr id="231" name="テキスト ボックス 230"/>
            <p:cNvSpPr txBox="1"/>
            <p:nvPr/>
          </p:nvSpPr>
          <p:spPr>
            <a:xfrm>
              <a:off x="3428219" y="3600080"/>
              <a:ext cx="214242" cy="161727"/>
            </a:xfrm>
            <a:prstGeom prst="rect">
              <a:avLst/>
            </a:prstGeom>
            <a:noFill/>
          </p:spPr>
          <p:txBody>
            <a:bodyPr wrap="none" rtlCol="0">
              <a:spAutoFit/>
            </a:bodyPr>
            <a:lstStyle/>
            <a:p>
              <a:r>
                <a:rPr lang="ja-JP" altLang="en-US" sz="267" b="1" dirty="0"/>
                <a:t>　●　</a:t>
              </a:r>
              <a:endParaRPr lang="en-US" altLang="ja-JP" sz="267" b="1" dirty="0"/>
            </a:p>
            <a:p>
              <a:r>
                <a:rPr lang="ja-JP" altLang="en-US" sz="267" b="1" dirty="0"/>
                <a:t>　●　</a:t>
              </a:r>
              <a:endParaRPr lang="en-US" altLang="ja-JP" sz="267" b="1" dirty="0"/>
            </a:p>
            <a:p>
              <a:r>
                <a:rPr lang="ja-JP" altLang="en-US" sz="267" b="1" dirty="0"/>
                <a:t>　●　</a:t>
              </a:r>
            </a:p>
          </p:txBody>
        </p:sp>
        <p:sp>
          <p:nvSpPr>
            <p:cNvPr id="232" name="角丸四角形 231"/>
            <p:cNvSpPr/>
            <p:nvPr/>
          </p:nvSpPr>
          <p:spPr bwMode="auto">
            <a:xfrm>
              <a:off x="2785110" y="2364740"/>
              <a:ext cx="1577340" cy="644631"/>
            </a:xfrm>
            <a:prstGeom prst="roundRect">
              <a:avLst>
                <a:gd name="adj" fmla="val 912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Log in with SSH</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Change to super user</a:t>
              </a:r>
              <a:endParaRPr lang="en-US" altLang="ja-JP" sz="1067" b="1" dirty="0">
                <a:solidFill>
                  <a:schemeClr val="bg1">
                    <a:lumMod val="75000"/>
                  </a:schemeClr>
                </a:solidFill>
                <a:latin typeface="+mj-ea"/>
                <a:ea typeface="+mj-ea"/>
              </a:endParaRPr>
            </a:p>
            <a:p>
              <a:r>
                <a:rPr lang="ja-JP" altLang="en-US" sz="1067" b="1" dirty="0" smtClean="0">
                  <a:solidFill>
                    <a:schemeClr val="bg1">
                      <a:lumMod val="75000"/>
                    </a:schemeClr>
                  </a:solidFill>
                  <a:latin typeface="+mj-ea"/>
                  <a:ea typeface="+mj-ea"/>
                </a:rPr>
                <a:t>・</a:t>
              </a:r>
              <a:r>
                <a:rPr lang="en-US" altLang="ja-JP" sz="1067" b="1" dirty="0" smtClean="0">
                  <a:solidFill>
                    <a:schemeClr val="bg1">
                      <a:lumMod val="75000"/>
                    </a:schemeClr>
                  </a:solidFill>
                  <a:latin typeface="+mj-ea"/>
                  <a:ea typeface="+mj-ea"/>
                </a:rPr>
                <a:t>Execute .yum </a:t>
              </a:r>
              <a:br>
                <a:rPr lang="en-US" altLang="ja-JP" sz="1067" b="1" dirty="0" smtClean="0">
                  <a:solidFill>
                    <a:schemeClr val="bg1">
                      <a:lumMod val="75000"/>
                    </a:schemeClr>
                  </a:solidFill>
                  <a:latin typeface="+mj-ea"/>
                  <a:ea typeface="+mj-ea"/>
                </a:rPr>
              </a:br>
              <a:r>
                <a:rPr lang="en-US" altLang="ja-JP" sz="1067" b="1" dirty="0" smtClean="0">
                  <a:solidFill>
                    <a:schemeClr val="bg1">
                      <a:lumMod val="75000"/>
                    </a:schemeClr>
                  </a:solidFill>
                  <a:latin typeface="+mj-ea"/>
                  <a:ea typeface="+mj-ea"/>
                </a:rPr>
                <a:t>   and update OS</a:t>
              </a:r>
              <a:endParaRPr lang="ja-JP" altLang="en-US" sz="1067" b="1" dirty="0">
                <a:solidFill>
                  <a:schemeClr val="bg1">
                    <a:lumMod val="75000"/>
                  </a:schemeClr>
                </a:solidFill>
                <a:latin typeface="+mj-ea"/>
                <a:ea typeface="+mj-ea"/>
              </a:endParaRPr>
            </a:p>
          </p:txBody>
        </p:sp>
        <p:sp>
          <p:nvSpPr>
            <p:cNvPr id="233" name="テキスト ボックス 232"/>
            <p:cNvSpPr txBox="1"/>
            <p:nvPr/>
          </p:nvSpPr>
          <p:spPr>
            <a:xfrm>
              <a:off x="2840970" y="2247285"/>
              <a:ext cx="327254" cy="223091"/>
            </a:xfrm>
            <a:prstGeom prst="rect">
              <a:avLst/>
            </a:prstGeom>
            <a:solidFill>
              <a:schemeClr val="lt1"/>
            </a:solidFill>
          </p:spPr>
          <p:txBody>
            <a:bodyPr wrap="none" rtlCol="0">
              <a:spAutoFit/>
            </a:bodyPr>
            <a:lstStyle/>
            <a:p>
              <a:r>
                <a:rPr lang="en-US" altLang="ja-JP" sz="1333" b="1" dirty="0" smtClean="0">
                  <a:solidFill>
                    <a:schemeClr val="bg1">
                      <a:lumMod val="75000"/>
                    </a:schemeClr>
                  </a:solidFill>
                </a:rPr>
                <a:t>OS</a:t>
              </a:r>
              <a:endParaRPr lang="ja-JP" altLang="en-US" sz="1333" b="1" dirty="0">
                <a:solidFill>
                  <a:schemeClr val="bg1">
                    <a:lumMod val="75000"/>
                  </a:schemeClr>
                </a:solidFill>
              </a:endParaRPr>
            </a:p>
          </p:txBody>
        </p:sp>
        <p:sp>
          <p:nvSpPr>
            <p:cNvPr id="234" name="テキスト ボックス 233"/>
            <p:cNvSpPr txBox="1"/>
            <p:nvPr/>
          </p:nvSpPr>
          <p:spPr>
            <a:xfrm>
              <a:off x="3428219" y="2825067"/>
              <a:ext cx="214242" cy="161727"/>
            </a:xfrm>
            <a:prstGeom prst="rect">
              <a:avLst/>
            </a:prstGeom>
            <a:noFill/>
          </p:spPr>
          <p:txBody>
            <a:bodyPr wrap="none" rtlCol="0">
              <a:spAutoFit/>
            </a:bodyPr>
            <a:lstStyle/>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endParaRPr lang="en-US" altLang="ja-JP" sz="267" b="1" dirty="0">
                <a:solidFill>
                  <a:schemeClr val="bg1">
                    <a:lumMod val="75000"/>
                  </a:schemeClr>
                </a:solidFill>
              </a:endParaRPr>
            </a:p>
            <a:p>
              <a:r>
                <a:rPr lang="ja-JP" altLang="en-US" sz="267" b="1" dirty="0">
                  <a:solidFill>
                    <a:schemeClr val="bg1">
                      <a:lumMod val="75000"/>
                    </a:schemeClr>
                  </a:solidFill>
                </a:rPr>
                <a:t>　●　</a:t>
              </a:r>
            </a:p>
          </p:txBody>
        </p:sp>
        <p:sp>
          <p:nvSpPr>
            <p:cNvPr id="225" name="角丸四角形 224"/>
            <p:cNvSpPr/>
            <p:nvPr/>
          </p:nvSpPr>
          <p:spPr bwMode="auto">
            <a:xfrm>
              <a:off x="2678430" y="2234358"/>
              <a:ext cx="1793805" cy="2135711"/>
            </a:xfrm>
            <a:prstGeom prst="roundRect">
              <a:avLst>
                <a:gd name="adj" fmla="val 3688"/>
              </a:avLst>
            </a:prstGeom>
            <a:noFill/>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endParaRPr lang="ja-JP" altLang="en-US" sz="1067" b="1" dirty="0">
                <a:latin typeface="+mj-ea"/>
                <a:ea typeface="+mj-ea"/>
              </a:endParaRPr>
            </a:p>
          </p:txBody>
        </p:sp>
        <p:sp>
          <p:nvSpPr>
            <p:cNvPr id="235" name="正方形/長方形 234"/>
            <p:cNvSpPr/>
            <p:nvPr/>
          </p:nvSpPr>
          <p:spPr bwMode="auto">
            <a:xfrm>
              <a:off x="2622313" y="4286250"/>
              <a:ext cx="1916612" cy="108915"/>
            </a:xfrm>
            <a:prstGeom prst="rect">
              <a:avLst/>
            </a:prstGeom>
            <a:solidFill>
              <a:schemeClr val="bg1"/>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grpSp>
        <p:nvGrpSpPr>
          <p:cNvPr id="236" name="グループ化 235"/>
          <p:cNvGrpSpPr/>
          <p:nvPr/>
        </p:nvGrpSpPr>
        <p:grpSpPr>
          <a:xfrm>
            <a:off x="9120502" y="3030363"/>
            <a:ext cx="2664629" cy="3403201"/>
            <a:chOff x="2540453" y="1842764"/>
            <a:chExt cx="1998472" cy="2552401"/>
          </a:xfrm>
        </p:grpSpPr>
        <p:sp>
          <p:nvSpPr>
            <p:cNvPr id="238" name="テキスト ボックス 237"/>
            <p:cNvSpPr txBox="1"/>
            <p:nvPr/>
          </p:nvSpPr>
          <p:spPr>
            <a:xfrm>
              <a:off x="2540453" y="1842764"/>
              <a:ext cx="1155605" cy="438581"/>
            </a:xfrm>
            <a:prstGeom prst="rect">
              <a:avLst/>
            </a:prstGeom>
            <a:noFill/>
          </p:spPr>
          <p:txBody>
            <a:bodyPr wrap="none" rtlCol="0">
              <a:spAutoFit/>
            </a:bodyPr>
            <a:lstStyle/>
            <a:p>
              <a:r>
                <a:rPr lang="en-US" altLang="ja-JP" sz="1600" b="1" dirty="0" smtClean="0">
                  <a:solidFill>
                    <a:schemeClr val="bg1">
                      <a:lumMod val="75000"/>
                    </a:schemeClr>
                  </a:solidFill>
                </a:rPr>
                <a:t>Server </a:t>
              </a:r>
              <a:br>
                <a:rPr lang="en-US" altLang="ja-JP" sz="1600" b="1" dirty="0" smtClean="0">
                  <a:solidFill>
                    <a:schemeClr val="bg1">
                      <a:lumMod val="75000"/>
                    </a:schemeClr>
                  </a:solidFill>
                </a:rPr>
              </a:br>
              <a:r>
                <a:rPr lang="en-US" altLang="ja-JP" sz="1600" b="1" dirty="0" smtClean="0">
                  <a:solidFill>
                    <a:schemeClr val="bg1">
                      <a:lumMod val="75000"/>
                    </a:schemeClr>
                  </a:solidFill>
                </a:rPr>
                <a:t>construction</a:t>
              </a:r>
              <a:endParaRPr lang="ja-JP" altLang="en-US" sz="1600" b="1" dirty="0">
                <a:solidFill>
                  <a:schemeClr val="bg1">
                    <a:lumMod val="75000"/>
                  </a:schemeClr>
                </a:solidFill>
              </a:endParaRPr>
            </a:p>
          </p:txBody>
        </p:sp>
        <p:sp>
          <p:nvSpPr>
            <p:cNvPr id="239" name="角丸四角形 238"/>
            <p:cNvSpPr/>
            <p:nvPr/>
          </p:nvSpPr>
          <p:spPr bwMode="auto">
            <a:xfrm>
              <a:off x="2791949" y="3922396"/>
              <a:ext cx="1577340" cy="447674"/>
            </a:xfrm>
            <a:prstGeom prst="roundRect">
              <a:avLst>
                <a:gd name="adj" fmla="val 1907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Start installer</a:t>
              </a:r>
              <a:endParaRPr lang="en-US" altLang="ja-JP" sz="1067"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Insert license</a:t>
              </a:r>
              <a:endParaRPr lang="ja-JP" altLang="en-US" sz="1067" b="1" dirty="0">
                <a:solidFill>
                  <a:srgbClr val="FF0000"/>
                </a:solidFill>
                <a:latin typeface="+mj-ea"/>
                <a:ea typeface="+mj-ea"/>
              </a:endParaRPr>
            </a:p>
          </p:txBody>
        </p:sp>
        <p:sp>
          <p:nvSpPr>
            <p:cNvPr id="240" name="テキスト ボックス 239"/>
            <p:cNvSpPr txBox="1"/>
            <p:nvPr/>
          </p:nvSpPr>
          <p:spPr>
            <a:xfrm>
              <a:off x="2639510" y="3811363"/>
              <a:ext cx="1899415" cy="223091"/>
            </a:xfrm>
            <a:prstGeom prst="rect">
              <a:avLst/>
            </a:prstGeom>
            <a:solidFill>
              <a:schemeClr val="lt1"/>
            </a:solidFill>
          </p:spPr>
          <p:txBody>
            <a:bodyPr wrap="none" rtlCol="0">
              <a:spAutoFit/>
            </a:bodyPr>
            <a:lstStyle/>
            <a:p>
              <a:r>
                <a:rPr lang="en-US" altLang="ja-JP" sz="1333" b="1" dirty="0">
                  <a:solidFill>
                    <a:schemeClr val="bg1">
                      <a:lumMod val="75000"/>
                    </a:schemeClr>
                  </a:solidFill>
                </a:rPr>
                <a:t>Implement monitor agent</a:t>
              </a:r>
              <a:endParaRPr lang="ja-JP" altLang="en-US" sz="1333" b="1" dirty="0">
                <a:solidFill>
                  <a:schemeClr val="bg1">
                    <a:lumMod val="75000"/>
                  </a:schemeClr>
                </a:solidFill>
              </a:endParaRPr>
            </a:p>
          </p:txBody>
        </p:sp>
        <p:sp>
          <p:nvSpPr>
            <p:cNvPr id="241" name="角丸四角形 240"/>
            <p:cNvSpPr/>
            <p:nvPr/>
          </p:nvSpPr>
          <p:spPr bwMode="auto">
            <a:xfrm>
              <a:off x="2785110" y="3139753"/>
              <a:ext cx="1577340" cy="644631"/>
            </a:xfrm>
            <a:prstGeom prst="roundRect">
              <a:avLst>
                <a:gd name="adj" fmla="val 912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Copy hosts in </a:t>
              </a:r>
              <a:r>
                <a:rPr lang="en-US" altLang="ja-JP" sz="1067" b="1" dirty="0" err="1" smtClean="0">
                  <a:solidFill>
                    <a:srgbClr val="FF0000"/>
                  </a:solidFill>
                  <a:latin typeface="+mj-ea"/>
                  <a:ea typeface="+mj-ea"/>
                </a:rPr>
                <a:t>scp</a:t>
              </a:r>
              <a:endParaRPr lang="ja-JP" altLang="en-US" sz="1067"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Backup old hosts</a:t>
              </a:r>
              <a:endParaRPr lang="ja-JP" altLang="en-US" sz="1067"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Replace hosts</a:t>
              </a:r>
              <a:endParaRPr lang="ja-JP" altLang="en-US" sz="1067" b="1" dirty="0">
                <a:solidFill>
                  <a:srgbClr val="FF0000"/>
                </a:solidFill>
                <a:latin typeface="+mj-ea"/>
                <a:ea typeface="+mj-ea"/>
              </a:endParaRPr>
            </a:p>
          </p:txBody>
        </p:sp>
        <p:sp>
          <p:nvSpPr>
            <p:cNvPr id="242" name="テキスト ボックス 241"/>
            <p:cNvSpPr txBox="1"/>
            <p:nvPr/>
          </p:nvSpPr>
          <p:spPr>
            <a:xfrm>
              <a:off x="2840970" y="3022298"/>
              <a:ext cx="1606594" cy="223091"/>
            </a:xfrm>
            <a:prstGeom prst="rect">
              <a:avLst/>
            </a:prstGeom>
            <a:solidFill>
              <a:schemeClr val="lt1"/>
            </a:solidFill>
          </p:spPr>
          <p:txBody>
            <a:bodyPr wrap="none" rtlCol="0">
              <a:spAutoFit/>
            </a:bodyPr>
            <a:lstStyle/>
            <a:p>
              <a:r>
                <a:rPr lang="en-US" altLang="ja-JP" sz="1333" b="1" dirty="0" smtClean="0">
                  <a:solidFill>
                    <a:schemeClr val="bg1">
                      <a:lumMod val="75000"/>
                    </a:schemeClr>
                  </a:solidFill>
                </a:rPr>
                <a:t>Distribute Hosts files</a:t>
              </a:r>
              <a:endParaRPr lang="ja-JP" altLang="en-US" sz="1333" b="1" dirty="0">
                <a:solidFill>
                  <a:schemeClr val="bg1">
                    <a:lumMod val="75000"/>
                  </a:schemeClr>
                </a:solidFill>
              </a:endParaRPr>
            </a:p>
          </p:txBody>
        </p:sp>
        <p:sp>
          <p:nvSpPr>
            <p:cNvPr id="243" name="テキスト ボックス 242"/>
            <p:cNvSpPr txBox="1"/>
            <p:nvPr/>
          </p:nvSpPr>
          <p:spPr>
            <a:xfrm>
              <a:off x="3428219" y="3600080"/>
              <a:ext cx="214242" cy="161727"/>
            </a:xfrm>
            <a:prstGeom prst="rect">
              <a:avLst/>
            </a:prstGeom>
            <a:noFill/>
          </p:spPr>
          <p:txBody>
            <a:bodyPr wrap="none" rtlCol="0">
              <a:spAutoFit/>
            </a:bodyPr>
            <a:lstStyle/>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p>
          </p:txBody>
        </p:sp>
        <p:sp>
          <p:nvSpPr>
            <p:cNvPr id="244" name="角丸四角形 243"/>
            <p:cNvSpPr/>
            <p:nvPr/>
          </p:nvSpPr>
          <p:spPr bwMode="auto">
            <a:xfrm>
              <a:off x="2785110" y="2364740"/>
              <a:ext cx="1577340" cy="644631"/>
            </a:xfrm>
            <a:prstGeom prst="roundRect">
              <a:avLst>
                <a:gd name="adj" fmla="val 9125"/>
              </a:avLst>
            </a:prstGeom>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Log in with SSH</a:t>
              </a:r>
              <a:endParaRPr lang="en-US" altLang="ja-JP" sz="1067"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Change to super user</a:t>
              </a:r>
              <a:endParaRPr lang="en-US" altLang="ja-JP" sz="1067" b="1" dirty="0">
                <a:solidFill>
                  <a:srgbClr val="FF0000"/>
                </a:solidFill>
                <a:latin typeface="+mj-ea"/>
                <a:ea typeface="+mj-ea"/>
              </a:endParaRPr>
            </a:p>
            <a:p>
              <a:r>
                <a:rPr lang="ja-JP" altLang="en-US" sz="1067" b="1" dirty="0" smtClean="0">
                  <a:solidFill>
                    <a:srgbClr val="FF0000"/>
                  </a:solidFill>
                  <a:latin typeface="+mj-ea"/>
                  <a:ea typeface="+mj-ea"/>
                </a:rPr>
                <a:t>・</a:t>
              </a:r>
              <a:r>
                <a:rPr lang="en-US" altLang="ja-JP" sz="1067" b="1" dirty="0" smtClean="0">
                  <a:solidFill>
                    <a:srgbClr val="FF0000"/>
                  </a:solidFill>
                  <a:latin typeface="+mj-ea"/>
                  <a:ea typeface="+mj-ea"/>
                </a:rPr>
                <a:t>Execute .yum </a:t>
              </a:r>
              <a:br>
                <a:rPr lang="en-US" altLang="ja-JP" sz="1067" b="1" dirty="0" smtClean="0">
                  <a:solidFill>
                    <a:srgbClr val="FF0000"/>
                  </a:solidFill>
                  <a:latin typeface="+mj-ea"/>
                  <a:ea typeface="+mj-ea"/>
                </a:rPr>
              </a:br>
              <a:r>
                <a:rPr lang="en-US" altLang="ja-JP" sz="1067" b="1" dirty="0" smtClean="0">
                  <a:solidFill>
                    <a:srgbClr val="FF0000"/>
                  </a:solidFill>
                  <a:latin typeface="+mj-ea"/>
                  <a:ea typeface="+mj-ea"/>
                </a:rPr>
                <a:t>   and update OS</a:t>
              </a:r>
              <a:endParaRPr lang="ja-JP" altLang="en-US" sz="1067" b="1" dirty="0">
                <a:solidFill>
                  <a:srgbClr val="FF0000"/>
                </a:solidFill>
                <a:latin typeface="+mj-ea"/>
                <a:ea typeface="+mj-ea"/>
              </a:endParaRPr>
            </a:p>
          </p:txBody>
        </p:sp>
        <p:sp>
          <p:nvSpPr>
            <p:cNvPr id="245" name="テキスト ボックス 244"/>
            <p:cNvSpPr txBox="1"/>
            <p:nvPr/>
          </p:nvSpPr>
          <p:spPr>
            <a:xfrm>
              <a:off x="2840970" y="2247285"/>
              <a:ext cx="911548" cy="223091"/>
            </a:xfrm>
            <a:prstGeom prst="rect">
              <a:avLst/>
            </a:prstGeom>
            <a:solidFill>
              <a:schemeClr val="lt1"/>
            </a:solidFill>
          </p:spPr>
          <p:txBody>
            <a:bodyPr wrap="none" rtlCol="0">
              <a:spAutoFit/>
            </a:bodyPr>
            <a:lstStyle/>
            <a:p>
              <a:r>
                <a:rPr lang="en-US" altLang="ja-JP" sz="1333" b="1" dirty="0" smtClean="0">
                  <a:solidFill>
                    <a:schemeClr val="bg1">
                      <a:lumMod val="75000"/>
                    </a:schemeClr>
                  </a:solidFill>
                </a:rPr>
                <a:t>OS settings</a:t>
              </a:r>
              <a:endParaRPr lang="ja-JP" altLang="en-US" sz="1333" b="1" dirty="0">
                <a:solidFill>
                  <a:schemeClr val="bg1">
                    <a:lumMod val="75000"/>
                  </a:schemeClr>
                </a:solidFill>
              </a:endParaRPr>
            </a:p>
          </p:txBody>
        </p:sp>
        <p:sp>
          <p:nvSpPr>
            <p:cNvPr id="246" name="テキスト ボックス 245"/>
            <p:cNvSpPr txBox="1"/>
            <p:nvPr/>
          </p:nvSpPr>
          <p:spPr>
            <a:xfrm>
              <a:off x="3428219" y="2825067"/>
              <a:ext cx="214242" cy="161727"/>
            </a:xfrm>
            <a:prstGeom prst="rect">
              <a:avLst/>
            </a:prstGeom>
            <a:noFill/>
          </p:spPr>
          <p:txBody>
            <a:bodyPr wrap="none" rtlCol="0">
              <a:spAutoFit/>
            </a:bodyPr>
            <a:lstStyle/>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endParaRPr lang="en-US" altLang="ja-JP" sz="267" b="1" dirty="0">
                <a:solidFill>
                  <a:srgbClr val="FF0000"/>
                </a:solidFill>
              </a:endParaRPr>
            </a:p>
            <a:p>
              <a:r>
                <a:rPr lang="ja-JP" altLang="en-US" sz="267" b="1" dirty="0">
                  <a:solidFill>
                    <a:srgbClr val="FF0000"/>
                  </a:solidFill>
                </a:rPr>
                <a:t>　●　</a:t>
              </a:r>
            </a:p>
          </p:txBody>
        </p:sp>
        <p:sp>
          <p:nvSpPr>
            <p:cNvPr id="237" name="角丸四角形 236"/>
            <p:cNvSpPr/>
            <p:nvPr/>
          </p:nvSpPr>
          <p:spPr bwMode="auto">
            <a:xfrm>
              <a:off x="2678430" y="2234358"/>
              <a:ext cx="1793805" cy="2135711"/>
            </a:xfrm>
            <a:prstGeom prst="roundRect">
              <a:avLst>
                <a:gd name="adj" fmla="val 3688"/>
              </a:avLst>
            </a:prstGeom>
            <a:noFill/>
            <a:ln>
              <a:solidFill>
                <a:schemeClr val="bg1">
                  <a:lumMod val="7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endParaRPr lang="ja-JP" altLang="en-US" sz="1067" b="1" dirty="0">
                <a:latin typeface="+mj-ea"/>
                <a:ea typeface="+mj-ea"/>
              </a:endParaRPr>
            </a:p>
          </p:txBody>
        </p:sp>
        <p:sp>
          <p:nvSpPr>
            <p:cNvPr id="247" name="正方形/長方形 246"/>
            <p:cNvSpPr/>
            <p:nvPr/>
          </p:nvSpPr>
          <p:spPr bwMode="auto">
            <a:xfrm>
              <a:off x="2622313" y="4286250"/>
              <a:ext cx="1916612" cy="108915"/>
            </a:xfrm>
            <a:prstGeom prst="rect">
              <a:avLst/>
            </a:prstGeom>
            <a:solidFill>
              <a:schemeClr val="bg1"/>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sp>
        <p:nvSpPr>
          <p:cNvPr id="5" name="正方形/長方形 4"/>
          <p:cNvSpPr/>
          <p:nvPr/>
        </p:nvSpPr>
        <p:spPr bwMode="auto">
          <a:xfrm rot="379106">
            <a:off x="4890962" y="3238512"/>
            <a:ext cx="1129375" cy="428051"/>
          </a:xfrm>
          <a:prstGeom prst="rect">
            <a:avLst/>
          </a:prstGeom>
          <a:solidFill>
            <a:schemeClr val="accent6"/>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smtClean="0">
                <a:solidFill>
                  <a:schemeClr val="bg1"/>
                </a:solidFill>
                <a:latin typeface="+mj-ea"/>
                <a:ea typeface="+mj-ea"/>
              </a:rPr>
              <a:t>Too broad</a:t>
            </a:r>
            <a:endParaRPr lang="ja-JP" altLang="en-US" sz="1600" b="1" dirty="0">
              <a:solidFill>
                <a:schemeClr val="bg1"/>
              </a:solidFill>
              <a:latin typeface="+mj-ea"/>
              <a:ea typeface="+mj-ea"/>
            </a:endParaRPr>
          </a:p>
        </p:txBody>
      </p:sp>
      <p:sp>
        <p:nvSpPr>
          <p:cNvPr id="248" name="正方形/長方形 247"/>
          <p:cNvSpPr/>
          <p:nvPr/>
        </p:nvSpPr>
        <p:spPr bwMode="auto">
          <a:xfrm rot="379106">
            <a:off x="10921711" y="3223223"/>
            <a:ext cx="1129375" cy="428051"/>
          </a:xfrm>
          <a:prstGeom prst="rect">
            <a:avLst/>
          </a:prstGeom>
          <a:solidFill>
            <a:schemeClr val="accent6"/>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j-ea"/>
                <a:ea typeface="+mj-ea"/>
              </a:rPr>
              <a:t>Too </a:t>
            </a:r>
            <a:br>
              <a:rPr lang="en-US" altLang="ja-JP" sz="1400" b="1" dirty="0" smtClean="0">
                <a:solidFill>
                  <a:schemeClr val="bg1"/>
                </a:solidFill>
                <a:latin typeface="+mj-ea"/>
                <a:ea typeface="+mj-ea"/>
              </a:rPr>
            </a:br>
            <a:r>
              <a:rPr lang="en-US" altLang="ja-JP" sz="1400" b="1" dirty="0" smtClean="0">
                <a:solidFill>
                  <a:schemeClr val="bg1"/>
                </a:solidFill>
                <a:latin typeface="+mj-ea"/>
                <a:ea typeface="+mj-ea"/>
              </a:rPr>
              <a:t>narrow</a:t>
            </a:r>
            <a:endParaRPr lang="ja-JP" altLang="en-US" sz="1400" b="1" dirty="0">
              <a:solidFill>
                <a:schemeClr val="bg1"/>
              </a:solidFill>
              <a:latin typeface="+mj-ea"/>
              <a:ea typeface="+mj-ea"/>
            </a:endParaRPr>
          </a:p>
        </p:txBody>
      </p:sp>
      <p:sp>
        <p:nvSpPr>
          <p:cNvPr id="249" name="正方形/長方形 248"/>
          <p:cNvSpPr/>
          <p:nvPr/>
        </p:nvSpPr>
        <p:spPr bwMode="auto">
          <a:xfrm rot="379106">
            <a:off x="7853650" y="3218147"/>
            <a:ext cx="1129375" cy="428051"/>
          </a:xfrm>
          <a:prstGeom prst="rect">
            <a:avLst/>
          </a:prstGeom>
          <a:solidFill>
            <a:schemeClr val="accent6"/>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smtClean="0">
                <a:solidFill>
                  <a:schemeClr val="bg1"/>
                </a:solidFill>
                <a:latin typeface="+mj-ea"/>
                <a:ea typeface="+mj-ea"/>
              </a:rPr>
              <a:t>Just right</a:t>
            </a:r>
            <a:endParaRPr lang="ja-JP" altLang="en-US" sz="1600" b="1" dirty="0">
              <a:solidFill>
                <a:schemeClr val="bg1"/>
              </a:solidFill>
              <a:latin typeface="+mj-ea"/>
              <a:ea typeface="+mj-ea"/>
            </a:endParaRPr>
          </a:p>
        </p:txBody>
      </p:sp>
      <p:sp>
        <p:nvSpPr>
          <p:cNvPr id="54" name="正方形/長方形 53"/>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smtClean="0">
                <a:latin typeface="+mj-ea"/>
                <a:ea typeface="+mj-ea"/>
              </a:rPr>
              <a:t>　　　</a:t>
            </a:r>
            <a:r>
              <a:rPr lang="ja-JP" altLang="en-US" sz="2400" b="1" dirty="0">
                <a:latin typeface="+mj-ea"/>
              </a:rPr>
              <a:t>① </a:t>
            </a:r>
            <a:r>
              <a:rPr lang="en-US" altLang="ja-JP" sz="2400" b="1" dirty="0">
                <a:latin typeface="+mj-ea"/>
              </a:rPr>
              <a:t>Categorize tasks with “just right” granularity.</a:t>
            </a:r>
          </a:p>
        </p:txBody>
      </p:sp>
      <p:sp>
        <p:nvSpPr>
          <p:cNvPr id="55" name="角丸四角形 54"/>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56" name="下矢印 55"/>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7" name="下矢印 56"/>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8" name="下矢印 57"/>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9" name="下矢印 58"/>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0" name="角丸四角形 59"/>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Make Operations </a:t>
            </a:r>
            <a:br>
              <a:rPr lang="en-US" altLang="ja-JP" sz="1600" b="1" dirty="0" smtClean="0"/>
            </a:br>
            <a:r>
              <a:rPr lang="en-US" altLang="ja-JP" sz="1600" b="1" dirty="0" smtClean="0"/>
              <a:t>more detailed</a:t>
            </a:r>
            <a:endParaRPr lang="ja-JP" altLang="en-US" sz="1600" b="1" dirty="0"/>
          </a:p>
        </p:txBody>
      </p:sp>
      <p:sp>
        <p:nvSpPr>
          <p:cNvPr id="61" name="角丸四角形 60"/>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Prepare Ansible files (Playbooks, etc.)</a:t>
            </a:r>
            <a:endParaRPr lang="en-US" altLang="ja-JP" sz="1600" b="1" dirty="0"/>
          </a:p>
        </p:txBody>
      </p:sp>
      <p:sp>
        <p:nvSpPr>
          <p:cNvPr id="62" name="角丸四角形 61"/>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Construct Job flow</a:t>
            </a:r>
            <a:br>
              <a:rPr lang="en-US" altLang="ja-JP" sz="1600" b="1" dirty="0" smtClean="0"/>
            </a:br>
            <a:r>
              <a:rPr lang="en-US" altLang="ja-JP" sz="1600" b="1" dirty="0" smtClean="0"/>
              <a:t>(Symphony)</a:t>
            </a:r>
            <a:endParaRPr lang="ja-JP" altLang="en-US" sz="1600" b="1" dirty="0"/>
          </a:p>
        </p:txBody>
      </p:sp>
      <p:sp>
        <p:nvSpPr>
          <p:cNvPr id="63" name="角丸四角形 62"/>
          <p:cNvSpPr/>
          <p:nvPr/>
        </p:nvSpPr>
        <p:spPr bwMode="auto">
          <a:xfrm>
            <a:off x="417962" y="14194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Classify </a:t>
            </a:r>
            <a:br>
              <a:rPr lang="en-US" altLang="ja-JP" sz="1600" b="1" dirty="0" smtClean="0"/>
            </a:br>
            <a:r>
              <a:rPr lang="en-US" altLang="ja-JP" sz="1600" b="1" dirty="0" smtClean="0"/>
              <a:t>automated tasks</a:t>
            </a:r>
            <a:endParaRPr lang="ja-JP" altLang="en-US" sz="1600" b="1" dirty="0"/>
          </a:p>
        </p:txBody>
      </p:sp>
      <p:sp>
        <p:nvSpPr>
          <p:cNvPr id="64" name="角丸四角形 63"/>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Execute Job flow</a:t>
            </a:r>
            <a:br>
              <a:rPr lang="en-US" altLang="ja-JP" sz="1200" b="1" dirty="0" smtClean="0"/>
            </a:br>
            <a:r>
              <a:rPr lang="en-US" altLang="ja-JP" sz="1200" b="1" dirty="0" smtClean="0"/>
              <a:t>(Symphony)</a:t>
            </a:r>
          </a:p>
          <a:p>
            <a:pPr algn="ctr"/>
            <a:r>
              <a:rPr lang="en-US" altLang="ja-JP" sz="1000" b="1" dirty="0" smtClean="0"/>
              <a:t>Parameters are </a:t>
            </a:r>
            <a:br>
              <a:rPr lang="en-US" altLang="ja-JP" sz="1000" b="1" dirty="0" smtClean="0"/>
            </a:br>
            <a:r>
              <a:rPr lang="en-US" altLang="ja-JP" sz="1000" b="1" dirty="0" smtClean="0"/>
              <a:t>registered manually</a:t>
            </a:r>
            <a:endParaRPr lang="en-US" altLang="ja-JP" sz="1000" b="1" dirty="0"/>
          </a:p>
        </p:txBody>
      </p:sp>
    </p:spTree>
    <p:extLst>
      <p:ext uri="{BB962C8B-B14F-4D97-AF65-F5344CB8AC3E}">
        <p14:creationId xmlns:p14="http://schemas.microsoft.com/office/powerpoint/2010/main" val="42035035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ext uri="{D42A27DB-BD31-4B8C-83A1-F6EECF244321}">
                <p14:modId xmlns:p14="http://schemas.microsoft.com/office/powerpoint/2010/main" val="4262530479"/>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9" name="正方形/長方形 18"/>
          <p:cNvSpPr/>
          <p:nvPr/>
        </p:nvSpPr>
        <p:spPr bwMode="auto">
          <a:xfrm>
            <a:off x="3013449" y="1312061"/>
            <a:ext cx="8937252" cy="514136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900" b="1" dirty="0">
              <a:latin typeface="+mj-ea"/>
              <a:ea typeface="+mj-ea"/>
            </a:endParaRPr>
          </a:p>
          <a:p>
            <a:r>
              <a:rPr lang="en-US" altLang="ja-JP" sz="1400" b="1" dirty="0" smtClean="0">
                <a:latin typeface="+mj-ea"/>
                <a:ea typeface="+mj-ea"/>
              </a:rPr>
              <a:t>Estimate the effects of the operations and arrange them by priority. Once we know the effects, we can prioritize the tasks and decide whether to automate them or not.</a:t>
            </a:r>
            <a:endParaRPr lang="en-US" altLang="ja-JP" sz="1400" b="1" dirty="0">
              <a:latin typeface="+mj-ea"/>
              <a:ea typeface="+mj-ea"/>
            </a:endParaRPr>
          </a:p>
          <a:p>
            <a:endParaRPr lang="en-US" altLang="ja-JP" sz="900" b="1" dirty="0">
              <a:latin typeface="+mj-ea"/>
              <a:ea typeface="+mj-ea"/>
            </a:endParaRPr>
          </a:p>
          <a:p>
            <a:r>
              <a:rPr lang="en-US" altLang="ja-JP" sz="1400" b="1" dirty="0" smtClean="0">
                <a:latin typeface="+mj-ea"/>
                <a:ea typeface="+mj-ea"/>
              </a:rPr>
              <a:t>Estimated effects includes the number of times the operation is used per year, the number of target devices and the number of man-hours per project. If the number isn’t a quantitative number, it is possible to sort them by “Large”, “Medium”, or “Small". The following is an example of an organized list of operations with priority.</a:t>
            </a:r>
            <a:endParaRPr lang="en-US" altLang="ja-JP" sz="1400" b="1" dirty="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smtClean="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smtClean="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smtClean="0">
              <a:solidFill>
                <a:schemeClr val="tx1"/>
              </a:solidFill>
              <a:latin typeface="+mj-ea"/>
              <a:ea typeface="+mj-ea"/>
            </a:endParaRPr>
          </a:p>
          <a:p>
            <a:endParaRPr lang="en-US" altLang="ja-JP" sz="1400" b="1" dirty="0">
              <a:solidFill>
                <a:schemeClr val="tx1"/>
              </a:solidFill>
              <a:latin typeface="+mj-ea"/>
              <a:ea typeface="+mj-ea"/>
            </a:endParaRPr>
          </a:p>
          <a:p>
            <a:endParaRPr lang="en-US" altLang="ja-JP" sz="1400" b="1" dirty="0">
              <a:solidFill>
                <a:schemeClr val="tx1"/>
              </a:solidFill>
              <a:latin typeface="+mj-ea"/>
              <a:ea typeface="+mj-ea"/>
            </a:endParaRPr>
          </a:p>
          <a:p>
            <a:r>
              <a:rPr lang="en-US" altLang="ja-JP" sz="1400" b="1" dirty="0" smtClean="0">
                <a:solidFill>
                  <a:schemeClr val="tx1"/>
                </a:solidFill>
                <a:latin typeface="+mj-ea"/>
                <a:ea typeface="+mj-ea"/>
              </a:rPr>
              <a:t>As a general rule, automation tends to be more effective for common tasks, since they are used more often per year. Additionally</a:t>
            </a:r>
            <a:r>
              <a:rPr lang="en-US" altLang="ja-JP" sz="1400" b="1" dirty="0" smtClean="0">
                <a:latin typeface="+mj-ea"/>
              </a:rPr>
              <a:t>, by reviewing the granularity of the tasks, we can find out which tasks are common.</a:t>
            </a:r>
            <a:endParaRPr lang="en-US" altLang="ja-JP" sz="1400" b="1" dirty="0">
              <a:solidFill>
                <a:schemeClr val="tx1"/>
              </a:solidFill>
              <a:latin typeface="+mj-ea"/>
            </a:endParaRPr>
          </a:p>
        </p:txBody>
      </p:sp>
      <p:graphicFrame>
        <p:nvGraphicFramePr>
          <p:cNvPr id="3" name="表 2"/>
          <p:cNvGraphicFramePr>
            <a:graphicFrameLocks noGrp="1"/>
          </p:cNvGraphicFramePr>
          <p:nvPr>
            <p:extLst>
              <p:ext uri="{D42A27DB-BD31-4B8C-83A1-F6EECF244321}">
                <p14:modId xmlns:p14="http://schemas.microsoft.com/office/powerpoint/2010/main" val="36800347"/>
              </p:ext>
            </p:extLst>
          </p:nvPr>
        </p:nvGraphicFramePr>
        <p:xfrm>
          <a:off x="3174768" y="3061443"/>
          <a:ext cx="8647223" cy="2461260"/>
        </p:xfrm>
        <a:graphic>
          <a:graphicData uri="http://schemas.openxmlformats.org/drawingml/2006/table">
            <a:tbl>
              <a:tblPr firstRow="1" bandRow="1">
                <a:tableStyleId>{93296810-A885-4BE3-A3E7-6D5BEEA58F35}</a:tableStyleId>
              </a:tblPr>
              <a:tblGrid>
                <a:gridCol w="1994324">
                  <a:extLst>
                    <a:ext uri="{9D8B030D-6E8A-4147-A177-3AD203B41FA5}">
                      <a16:colId xmlns:a16="http://schemas.microsoft.com/office/drawing/2014/main" val="1855014555"/>
                    </a:ext>
                  </a:extLst>
                </a:gridCol>
                <a:gridCol w="1008000">
                  <a:extLst>
                    <a:ext uri="{9D8B030D-6E8A-4147-A177-3AD203B41FA5}">
                      <a16:colId xmlns:a16="http://schemas.microsoft.com/office/drawing/2014/main" val="1183324811"/>
                    </a:ext>
                  </a:extLst>
                </a:gridCol>
                <a:gridCol w="1008000">
                  <a:extLst>
                    <a:ext uri="{9D8B030D-6E8A-4147-A177-3AD203B41FA5}">
                      <a16:colId xmlns:a16="http://schemas.microsoft.com/office/drawing/2014/main" val="4014778675"/>
                    </a:ext>
                  </a:extLst>
                </a:gridCol>
                <a:gridCol w="1008000">
                  <a:extLst>
                    <a:ext uri="{9D8B030D-6E8A-4147-A177-3AD203B41FA5}">
                      <a16:colId xmlns:a16="http://schemas.microsoft.com/office/drawing/2014/main" val="3707405367"/>
                    </a:ext>
                  </a:extLst>
                </a:gridCol>
                <a:gridCol w="1008000">
                  <a:extLst>
                    <a:ext uri="{9D8B030D-6E8A-4147-A177-3AD203B41FA5}">
                      <a16:colId xmlns:a16="http://schemas.microsoft.com/office/drawing/2014/main" val="3265459060"/>
                    </a:ext>
                  </a:extLst>
                </a:gridCol>
                <a:gridCol w="808991">
                  <a:extLst>
                    <a:ext uri="{9D8B030D-6E8A-4147-A177-3AD203B41FA5}">
                      <a16:colId xmlns:a16="http://schemas.microsoft.com/office/drawing/2014/main" val="2083707772"/>
                    </a:ext>
                  </a:extLst>
                </a:gridCol>
                <a:gridCol w="1811908">
                  <a:extLst>
                    <a:ext uri="{9D8B030D-6E8A-4147-A177-3AD203B41FA5}">
                      <a16:colId xmlns:a16="http://schemas.microsoft.com/office/drawing/2014/main" val="3667022289"/>
                    </a:ext>
                  </a:extLst>
                </a:gridCol>
              </a:tblGrid>
              <a:tr h="325120">
                <a:tc>
                  <a:txBody>
                    <a:bodyPr/>
                    <a:lstStyle/>
                    <a:p>
                      <a:r>
                        <a:rPr kumimoji="1" lang="en-US" altLang="ja-JP" sz="1050" dirty="0" smtClean="0"/>
                        <a:t>Operation</a:t>
                      </a:r>
                      <a:endParaRPr kumimoji="1" lang="ja-JP" altLang="en-US" sz="1050" dirty="0"/>
                    </a:p>
                  </a:txBody>
                  <a:tcPr marL="121920" marR="121920" marT="60960" marB="60960"/>
                </a:tc>
                <a:tc>
                  <a:txBody>
                    <a:bodyPr/>
                    <a:lstStyle/>
                    <a:p>
                      <a:r>
                        <a:rPr kumimoji="1" lang="en-US" altLang="ja-JP" sz="1050" dirty="0" smtClean="0"/>
                        <a:t>Times</a:t>
                      </a:r>
                      <a:r>
                        <a:rPr kumimoji="1" lang="en-US" altLang="ja-JP" sz="1050" baseline="0" dirty="0" smtClean="0"/>
                        <a:t> used</a:t>
                      </a:r>
                      <a:endParaRPr kumimoji="1" lang="ja-JP" altLang="en-US" sz="1050" dirty="0"/>
                    </a:p>
                  </a:txBody>
                  <a:tcPr marL="121920" marR="121920" marT="60960" marB="60960"/>
                </a:tc>
                <a:tc>
                  <a:txBody>
                    <a:bodyPr/>
                    <a:lstStyle/>
                    <a:p>
                      <a:r>
                        <a:rPr kumimoji="1" lang="en-US" altLang="ja-JP" sz="1050" dirty="0" smtClean="0"/>
                        <a:t>Number of devices</a:t>
                      </a:r>
                      <a:endParaRPr kumimoji="1" lang="ja-JP" altLang="en-US" sz="1050" dirty="0"/>
                    </a:p>
                  </a:txBody>
                  <a:tcPr marL="121920" marR="121920" marT="60960" marB="60960"/>
                </a:tc>
                <a:tc>
                  <a:txBody>
                    <a:bodyPr/>
                    <a:lstStyle/>
                    <a:p>
                      <a:r>
                        <a:rPr kumimoji="1" lang="en-US" altLang="ja-JP" sz="1050" dirty="0" smtClean="0"/>
                        <a:t>Man-hour per worker</a:t>
                      </a:r>
                      <a:endParaRPr kumimoji="1" lang="ja-JP" altLang="en-US" sz="1050" dirty="0"/>
                    </a:p>
                  </a:txBody>
                  <a:tcPr marL="121920" marR="121920" marT="60960" marB="60960"/>
                </a:tc>
                <a:tc>
                  <a:txBody>
                    <a:bodyPr/>
                    <a:lstStyle/>
                    <a:p>
                      <a:r>
                        <a:rPr kumimoji="1" lang="en-US" altLang="ja-JP" sz="1050" dirty="0" smtClean="0"/>
                        <a:t>Man-hour</a:t>
                      </a:r>
                      <a:endParaRPr kumimoji="1" lang="ja-JP" altLang="en-US" sz="1050" dirty="0"/>
                    </a:p>
                  </a:txBody>
                  <a:tcPr marL="121920" marR="121920" marT="60960" marB="60960"/>
                </a:tc>
                <a:tc>
                  <a:txBody>
                    <a:bodyPr/>
                    <a:lstStyle/>
                    <a:p>
                      <a:r>
                        <a:rPr kumimoji="1" lang="en-US" altLang="ja-JP" sz="1050" dirty="0" smtClean="0"/>
                        <a:t>Priority</a:t>
                      </a:r>
                      <a:endParaRPr kumimoji="1" lang="ja-JP" altLang="en-US" sz="1050" dirty="0"/>
                    </a:p>
                  </a:txBody>
                  <a:tcPr marL="121920" marR="121920" marT="60960" marB="60960"/>
                </a:tc>
                <a:tc>
                  <a:txBody>
                    <a:bodyPr/>
                    <a:lstStyle/>
                    <a:p>
                      <a:r>
                        <a:rPr kumimoji="1" lang="en-US" altLang="ja-JP" sz="1050" dirty="0" smtClean="0"/>
                        <a:t>Remarks</a:t>
                      </a:r>
                      <a:endParaRPr kumimoji="1" lang="ja-JP" altLang="en-US" sz="1050" dirty="0"/>
                    </a:p>
                  </a:txBody>
                  <a:tcPr marL="121920" marR="121920" marT="60960" marB="60960"/>
                </a:tc>
                <a:extLst>
                  <a:ext uri="{0D108BD9-81ED-4DB2-BD59-A6C34878D82A}">
                    <a16:rowId xmlns:a16="http://schemas.microsoft.com/office/drawing/2014/main" val="262913053"/>
                  </a:ext>
                </a:extLst>
              </a:tr>
              <a:tr h="325120">
                <a:tc>
                  <a:txBody>
                    <a:bodyPr/>
                    <a:lstStyle/>
                    <a:p>
                      <a:r>
                        <a:rPr kumimoji="1" lang="en-US" altLang="ja-JP" sz="1050" dirty="0" smtClean="0"/>
                        <a:t>OS settings</a:t>
                      </a:r>
                      <a:endParaRPr kumimoji="1" lang="ja-JP" altLang="en-US" sz="1050" dirty="0"/>
                    </a:p>
                  </a:txBody>
                  <a:tcPr marL="121920" marR="121920" marT="60960" marB="60960"/>
                </a:tc>
                <a:tc>
                  <a:txBody>
                    <a:bodyPr/>
                    <a:lstStyle/>
                    <a:p>
                      <a:pPr algn="r"/>
                      <a:r>
                        <a:rPr kumimoji="1" lang="en-US" altLang="ja-JP" sz="1050" dirty="0" smtClean="0"/>
                        <a:t>50</a:t>
                      </a:r>
                      <a:endParaRPr kumimoji="1" lang="ja-JP" altLang="en-US" sz="1050" dirty="0"/>
                    </a:p>
                  </a:txBody>
                  <a:tcPr marL="121920" marR="121920" marT="60960" marB="60960"/>
                </a:tc>
                <a:tc>
                  <a:txBody>
                    <a:bodyPr/>
                    <a:lstStyle/>
                    <a:p>
                      <a:pPr algn="r"/>
                      <a:r>
                        <a:rPr kumimoji="1" lang="en-US" altLang="ja-JP" sz="1050" dirty="0" smtClean="0"/>
                        <a:t>50</a:t>
                      </a:r>
                      <a:endParaRPr kumimoji="1" lang="ja-JP" altLang="en-US" sz="1050" dirty="0"/>
                    </a:p>
                  </a:txBody>
                  <a:tcPr marL="121920" marR="121920" marT="60960" marB="60960"/>
                </a:tc>
                <a:tc>
                  <a:txBody>
                    <a:bodyPr/>
                    <a:lstStyle/>
                    <a:p>
                      <a:pPr algn="r"/>
                      <a:r>
                        <a:rPr kumimoji="1" lang="en-US" altLang="ja-JP" sz="1050" dirty="0" smtClean="0"/>
                        <a:t>10H</a:t>
                      </a:r>
                      <a:endParaRPr kumimoji="1" lang="ja-JP" altLang="en-US" sz="1050" dirty="0"/>
                    </a:p>
                  </a:txBody>
                  <a:tcPr marL="121920" marR="121920" marT="60960" marB="60960"/>
                </a:tc>
                <a:tc>
                  <a:txBody>
                    <a:bodyPr/>
                    <a:lstStyle/>
                    <a:p>
                      <a:pPr algn="r"/>
                      <a:r>
                        <a:rPr kumimoji="1" lang="en-US" altLang="ja-JP" sz="1050" dirty="0" smtClean="0"/>
                        <a:t>5H</a:t>
                      </a:r>
                      <a:endParaRPr kumimoji="1" lang="ja-JP" altLang="en-US" sz="1050" dirty="0"/>
                    </a:p>
                  </a:txBody>
                  <a:tcPr marL="121920" marR="121920" marT="60960" marB="60960"/>
                </a:tc>
                <a:tc>
                  <a:txBody>
                    <a:bodyPr/>
                    <a:lstStyle/>
                    <a:p>
                      <a:pPr algn="ctr"/>
                      <a:r>
                        <a:rPr kumimoji="1" lang="en-US" altLang="ja-JP" sz="1050" b="1" dirty="0" smtClean="0">
                          <a:solidFill>
                            <a:srgbClr val="FF0000"/>
                          </a:solidFill>
                        </a:rPr>
                        <a:t>High</a:t>
                      </a:r>
                      <a:endParaRPr kumimoji="1" lang="ja-JP" altLang="en-US" sz="1050" b="1" dirty="0">
                        <a:solidFill>
                          <a:srgbClr val="FF0000"/>
                        </a:solidFill>
                      </a:endParaRPr>
                    </a:p>
                  </a:txBody>
                  <a:tcPr marL="121920" marR="121920" marT="60960" marB="60960"/>
                </a:tc>
                <a:tc>
                  <a:txBody>
                    <a:bodyPr/>
                    <a:lstStyle/>
                    <a:p>
                      <a:r>
                        <a:rPr kumimoji="1" lang="en-US" altLang="ja-JP" sz="1050" dirty="0" smtClean="0"/>
                        <a:t>Requires 2 persons</a:t>
                      </a:r>
                      <a:endParaRPr kumimoji="1" lang="ja-JP" altLang="en-US" sz="1050" dirty="0"/>
                    </a:p>
                  </a:txBody>
                  <a:tcPr marL="121920" marR="121920" marT="60960" marB="60960"/>
                </a:tc>
                <a:extLst>
                  <a:ext uri="{0D108BD9-81ED-4DB2-BD59-A6C34878D82A}">
                    <a16:rowId xmlns:a16="http://schemas.microsoft.com/office/drawing/2014/main" val="980766265"/>
                  </a:ext>
                </a:extLst>
              </a:tr>
              <a:tr h="325120">
                <a:tc>
                  <a:txBody>
                    <a:bodyPr/>
                    <a:lstStyle/>
                    <a:p>
                      <a:r>
                        <a:rPr kumimoji="1" lang="en-US" altLang="ja-JP" sz="1050" dirty="0" smtClean="0"/>
                        <a:t>Distribute Hosts files</a:t>
                      </a:r>
                      <a:endParaRPr kumimoji="1" lang="ja-JP" altLang="en-US" sz="1050" dirty="0"/>
                    </a:p>
                  </a:txBody>
                  <a:tcPr marL="121920" marR="121920" marT="60960" marB="60960"/>
                </a:tc>
                <a:tc>
                  <a:txBody>
                    <a:bodyPr/>
                    <a:lstStyle/>
                    <a:p>
                      <a:pPr algn="r"/>
                      <a:r>
                        <a:rPr kumimoji="1" lang="en-US" altLang="ja-JP" sz="1050" dirty="0" smtClean="0"/>
                        <a:t>200</a:t>
                      </a:r>
                      <a:endParaRPr kumimoji="1" lang="ja-JP" altLang="en-US" sz="1050" dirty="0"/>
                    </a:p>
                  </a:txBody>
                  <a:tcPr marL="121920" marR="121920" marT="60960" marB="6096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050" dirty="0" smtClean="0"/>
                        <a:t>50</a:t>
                      </a:r>
                      <a:endParaRPr kumimoji="1" lang="ja-JP" altLang="en-US" sz="1050" dirty="0" smtClean="0"/>
                    </a:p>
                  </a:txBody>
                  <a:tcPr marL="121920" marR="121920" marT="60960" marB="60960"/>
                </a:tc>
                <a:tc>
                  <a:txBody>
                    <a:bodyPr/>
                    <a:lstStyle/>
                    <a:p>
                      <a:pPr algn="r"/>
                      <a:r>
                        <a:rPr kumimoji="1" lang="en-US" altLang="ja-JP" sz="1050" dirty="0" smtClean="0"/>
                        <a:t>1H</a:t>
                      </a:r>
                      <a:endParaRPr kumimoji="1" lang="ja-JP" altLang="en-US" sz="1050" dirty="0"/>
                    </a:p>
                  </a:txBody>
                  <a:tcPr marL="121920" marR="121920" marT="60960" marB="60960"/>
                </a:tc>
                <a:tc>
                  <a:txBody>
                    <a:bodyPr/>
                    <a:lstStyle/>
                    <a:p>
                      <a:pPr algn="r"/>
                      <a:r>
                        <a:rPr kumimoji="1" lang="en-US" altLang="ja-JP" sz="1050" dirty="0" smtClean="0"/>
                        <a:t>0.5H</a:t>
                      </a:r>
                      <a:endParaRPr kumimoji="1" lang="ja-JP" altLang="en-US" sz="1050" dirty="0"/>
                    </a:p>
                  </a:txBody>
                  <a:tcPr marL="121920" marR="121920" marT="60960" marB="60960"/>
                </a:tc>
                <a:tc>
                  <a:txBody>
                    <a:bodyPr/>
                    <a:lstStyle/>
                    <a:p>
                      <a:pPr algn="ctr"/>
                      <a:r>
                        <a:rPr kumimoji="1" lang="en-US" altLang="ja-JP" sz="1050" b="1" dirty="0" smtClean="0">
                          <a:solidFill>
                            <a:srgbClr val="FF0000"/>
                          </a:solidFill>
                        </a:rPr>
                        <a:t>Middle</a:t>
                      </a:r>
                      <a:endParaRPr kumimoji="1" lang="ja-JP" altLang="en-US" sz="1050" b="1" dirty="0">
                        <a:solidFill>
                          <a:srgbClr val="FF0000"/>
                        </a:solidFill>
                      </a:endParaRPr>
                    </a:p>
                  </a:txBody>
                  <a:tcPr marL="121920" marR="121920" marT="60960" marB="60960"/>
                </a:tc>
                <a:tc>
                  <a:txBody>
                    <a:bodyPr/>
                    <a:lstStyle/>
                    <a:p>
                      <a:r>
                        <a:rPr kumimoji="1" lang="en-US" altLang="ja-JP" sz="1050" dirty="0" smtClean="0"/>
                        <a:t>Updates 4 times a year</a:t>
                      </a:r>
                      <a:endParaRPr kumimoji="1" lang="ja-JP" altLang="en-US" sz="1050" dirty="0"/>
                    </a:p>
                  </a:txBody>
                  <a:tcPr marL="121920" marR="121920" marT="60960" marB="60960"/>
                </a:tc>
                <a:extLst>
                  <a:ext uri="{0D108BD9-81ED-4DB2-BD59-A6C34878D82A}">
                    <a16:rowId xmlns:a16="http://schemas.microsoft.com/office/drawing/2014/main" val="1846480229"/>
                  </a:ext>
                </a:extLst>
              </a:tr>
              <a:tr h="325120">
                <a:tc>
                  <a:txBody>
                    <a:bodyPr/>
                    <a:lstStyle/>
                    <a:p>
                      <a:r>
                        <a:rPr kumimoji="1" lang="en-US" altLang="ja-JP" sz="1050" dirty="0" smtClean="0"/>
                        <a:t>Implement monitor agent</a:t>
                      </a:r>
                      <a:endParaRPr kumimoji="1" lang="ja-JP" altLang="en-US" sz="1050" dirty="0"/>
                    </a:p>
                  </a:txBody>
                  <a:tcPr marL="121920" marR="121920" marT="60960" marB="60960"/>
                </a:tc>
                <a:tc>
                  <a:txBody>
                    <a:bodyPr/>
                    <a:lstStyle/>
                    <a:p>
                      <a:pPr algn="r"/>
                      <a:r>
                        <a:rPr kumimoji="1" lang="en-US" altLang="ja-JP" sz="1050" dirty="0" smtClean="0"/>
                        <a:t>30</a:t>
                      </a:r>
                      <a:endParaRPr kumimoji="1" lang="ja-JP" altLang="en-US" sz="1050" dirty="0"/>
                    </a:p>
                  </a:txBody>
                  <a:tcPr marL="121920" marR="121920" marT="60960" marB="60960"/>
                </a:tc>
                <a:tc>
                  <a:txBody>
                    <a:bodyPr/>
                    <a:lstStyle/>
                    <a:p>
                      <a:pPr algn="r"/>
                      <a:r>
                        <a:rPr kumimoji="1" lang="en-US" altLang="ja-JP" sz="1050" dirty="0" smtClean="0"/>
                        <a:t>30</a:t>
                      </a:r>
                      <a:endParaRPr kumimoji="1" lang="ja-JP" altLang="en-US" sz="1050" dirty="0"/>
                    </a:p>
                  </a:txBody>
                  <a:tcPr marL="121920" marR="121920" marT="60960" marB="60960"/>
                </a:tc>
                <a:tc>
                  <a:txBody>
                    <a:bodyPr/>
                    <a:lstStyle/>
                    <a:p>
                      <a:pPr algn="r"/>
                      <a:r>
                        <a:rPr kumimoji="1" lang="en-US" altLang="ja-JP" sz="1050" dirty="0" smtClean="0"/>
                        <a:t>5H</a:t>
                      </a:r>
                      <a:endParaRPr kumimoji="1" lang="ja-JP" altLang="en-US" sz="1050" dirty="0"/>
                    </a:p>
                  </a:txBody>
                  <a:tcPr marL="121920" marR="121920" marT="60960" marB="60960"/>
                </a:tc>
                <a:tc>
                  <a:txBody>
                    <a:bodyPr/>
                    <a:lstStyle/>
                    <a:p>
                      <a:pPr algn="r"/>
                      <a:r>
                        <a:rPr kumimoji="1" lang="en-US" altLang="ja-JP" sz="1050" dirty="0" smtClean="0"/>
                        <a:t>5H</a:t>
                      </a:r>
                      <a:endParaRPr kumimoji="1" lang="ja-JP" altLang="en-US" sz="1050" dirty="0"/>
                    </a:p>
                  </a:txBody>
                  <a:tcPr marL="121920" marR="121920" marT="60960" marB="60960"/>
                </a:tc>
                <a:tc>
                  <a:txBody>
                    <a:bodyPr/>
                    <a:lstStyle/>
                    <a:p>
                      <a:pPr algn="ctr"/>
                      <a:r>
                        <a:rPr kumimoji="1" lang="en-US" altLang="ja-JP" sz="1050" b="1" dirty="0" smtClean="0">
                          <a:solidFill>
                            <a:srgbClr val="FF0000"/>
                          </a:solidFill>
                        </a:rPr>
                        <a:t>Low</a:t>
                      </a:r>
                      <a:endParaRPr kumimoji="1" lang="ja-JP" altLang="en-US" sz="1050" b="1" dirty="0">
                        <a:solidFill>
                          <a:srgbClr val="FF0000"/>
                        </a:solidFill>
                      </a:endParaRPr>
                    </a:p>
                  </a:txBody>
                  <a:tcPr marL="121920" marR="121920" marT="60960" marB="60960"/>
                </a:tc>
                <a:tc>
                  <a:txBody>
                    <a:bodyPr/>
                    <a:lstStyle/>
                    <a:p>
                      <a:endParaRPr kumimoji="1" lang="ja-JP" altLang="en-US" sz="1050" dirty="0"/>
                    </a:p>
                  </a:txBody>
                  <a:tcPr marL="121920" marR="121920" marT="60960" marB="60960"/>
                </a:tc>
                <a:extLst>
                  <a:ext uri="{0D108BD9-81ED-4DB2-BD59-A6C34878D82A}">
                    <a16:rowId xmlns:a16="http://schemas.microsoft.com/office/drawing/2014/main" val="4243030109"/>
                  </a:ext>
                </a:extLst>
              </a:tr>
              <a:tr h="325120">
                <a:tc>
                  <a:txBody>
                    <a:bodyPr/>
                    <a:lstStyle/>
                    <a:p>
                      <a:r>
                        <a:rPr kumimoji="1" lang="en-US" altLang="ja-JP" sz="1050" dirty="0" smtClean="0"/>
                        <a:t>Update</a:t>
                      </a:r>
                      <a:r>
                        <a:rPr kumimoji="1" lang="en-US" altLang="ja-JP" sz="1050" baseline="0" dirty="0" smtClean="0"/>
                        <a:t> Web contents</a:t>
                      </a:r>
                      <a:endParaRPr kumimoji="1" lang="ja-JP" altLang="en-US" sz="1050" dirty="0"/>
                    </a:p>
                  </a:txBody>
                  <a:tcPr marL="121920" marR="121920" marT="60960" marB="60960"/>
                </a:tc>
                <a:tc>
                  <a:txBody>
                    <a:bodyPr/>
                    <a:lstStyle/>
                    <a:p>
                      <a:pPr algn="r"/>
                      <a:r>
                        <a:rPr kumimoji="1" lang="en-US" altLang="ja-JP" sz="1050" dirty="0" smtClean="0"/>
                        <a:t>600</a:t>
                      </a:r>
                      <a:endParaRPr kumimoji="1" lang="ja-JP" altLang="en-US" sz="1050" dirty="0"/>
                    </a:p>
                  </a:txBody>
                  <a:tcPr marL="121920" marR="121920" marT="60960" marB="60960"/>
                </a:tc>
                <a:tc>
                  <a:txBody>
                    <a:bodyPr/>
                    <a:lstStyle/>
                    <a:p>
                      <a:pPr algn="r"/>
                      <a:r>
                        <a:rPr kumimoji="1" lang="en-US" altLang="ja-JP" sz="1050" dirty="0" smtClean="0"/>
                        <a:t>5</a:t>
                      </a:r>
                      <a:endParaRPr kumimoji="1" lang="ja-JP" altLang="en-US" sz="1050" dirty="0"/>
                    </a:p>
                  </a:txBody>
                  <a:tcPr marL="121920" marR="121920" marT="60960" marB="60960"/>
                </a:tc>
                <a:tc>
                  <a:txBody>
                    <a:bodyPr/>
                    <a:lstStyle/>
                    <a:p>
                      <a:pPr algn="r"/>
                      <a:r>
                        <a:rPr kumimoji="1" lang="en-US" altLang="ja-JP" sz="1050" dirty="0" smtClean="0"/>
                        <a:t>1H</a:t>
                      </a:r>
                      <a:endParaRPr kumimoji="1" lang="ja-JP" altLang="en-US" sz="1050" dirty="0"/>
                    </a:p>
                  </a:txBody>
                  <a:tcPr marL="121920" marR="121920" marT="60960" marB="60960"/>
                </a:tc>
                <a:tc>
                  <a:txBody>
                    <a:bodyPr/>
                    <a:lstStyle/>
                    <a:p>
                      <a:pPr algn="r"/>
                      <a:r>
                        <a:rPr kumimoji="1" lang="en-US" altLang="ja-JP" sz="1050" dirty="0" smtClean="0"/>
                        <a:t>1H</a:t>
                      </a:r>
                      <a:endParaRPr kumimoji="1" lang="ja-JP" altLang="en-US" sz="1050" dirty="0"/>
                    </a:p>
                  </a:txBody>
                  <a:tcPr marL="121920" marR="121920" marT="60960" marB="60960"/>
                </a:tc>
                <a:tc>
                  <a:txBody>
                    <a:bodyPr/>
                    <a:lstStyle/>
                    <a:p>
                      <a:pPr algn="ctr"/>
                      <a:r>
                        <a:rPr kumimoji="1" lang="en-US" altLang="ja-JP" sz="1050" b="1" dirty="0" smtClean="0">
                          <a:solidFill>
                            <a:srgbClr val="FF0000"/>
                          </a:solidFill>
                        </a:rPr>
                        <a:t>High</a:t>
                      </a:r>
                      <a:endParaRPr kumimoji="1" lang="ja-JP" altLang="en-US" sz="1050" b="1" dirty="0">
                        <a:solidFill>
                          <a:srgbClr val="FF0000"/>
                        </a:solidFill>
                      </a:endParaRPr>
                    </a:p>
                  </a:txBody>
                  <a:tcPr marL="121920" marR="121920" marT="60960" marB="60960"/>
                </a:tc>
                <a:tc>
                  <a:txBody>
                    <a:bodyPr/>
                    <a:lstStyle/>
                    <a:p>
                      <a:r>
                        <a:rPr kumimoji="1" lang="en-US" altLang="ja-JP" sz="1050" dirty="0" smtClean="0"/>
                        <a:t>Updates 10 times a month</a:t>
                      </a:r>
                      <a:endParaRPr kumimoji="1" lang="ja-JP" altLang="en-US" sz="1050" dirty="0"/>
                    </a:p>
                  </a:txBody>
                  <a:tcPr marL="121920" marR="121920" marT="60960" marB="60960"/>
                </a:tc>
                <a:extLst>
                  <a:ext uri="{0D108BD9-81ED-4DB2-BD59-A6C34878D82A}">
                    <a16:rowId xmlns:a16="http://schemas.microsoft.com/office/drawing/2014/main" val="2195210369"/>
                  </a:ext>
                </a:extLst>
              </a:tr>
              <a:tr h="325120">
                <a:tc>
                  <a:txBody>
                    <a:bodyPr/>
                    <a:lstStyle/>
                    <a:p>
                      <a:r>
                        <a:rPr kumimoji="1" lang="en-US" altLang="ja-JP" sz="1050" dirty="0" smtClean="0"/>
                        <a:t>Summarize</a:t>
                      </a:r>
                      <a:r>
                        <a:rPr kumimoji="1" lang="en-US" altLang="ja-JP" sz="1050" baseline="0" dirty="0" smtClean="0"/>
                        <a:t> Access log</a:t>
                      </a:r>
                      <a:endParaRPr kumimoji="1" lang="ja-JP" altLang="en-US" sz="1050" dirty="0"/>
                    </a:p>
                  </a:txBody>
                  <a:tcPr marL="121920" marR="121920" marT="60960" marB="60960"/>
                </a:tc>
                <a:tc>
                  <a:txBody>
                    <a:bodyPr/>
                    <a:lstStyle/>
                    <a:p>
                      <a:pPr algn="r"/>
                      <a:r>
                        <a:rPr kumimoji="1" lang="en-US" altLang="ja-JP" sz="1050" dirty="0" smtClean="0"/>
                        <a:t>60</a:t>
                      </a:r>
                      <a:endParaRPr kumimoji="1" lang="ja-JP" altLang="en-US" sz="1050" dirty="0"/>
                    </a:p>
                  </a:txBody>
                  <a:tcPr marL="121920" marR="121920" marT="60960" marB="60960"/>
                </a:tc>
                <a:tc>
                  <a:txBody>
                    <a:bodyPr/>
                    <a:lstStyle/>
                    <a:p>
                      <a:pPr algn="r"/>
                      <a:r>
                        <a:rPr kumimoji="1" lang="en-US" altLang="ja-JP" sz="1050" dirty="0" smtClean="0"/>
                        <a:t>5</a:t>
                      </a:r>
                      <a:endParaRPr kumimoji="1" lang="ja-JP" altLang="en-US" sz="1050" dirty="0"/>
                    </a:p>
                  </a:txBody>
                  <a:tcPr marL="121920" marR="121920" marT="60960" marB="60960"/>
                </a:tc>
                <a:tc>
                  <a:txBody>
                    <a:bodyPr/>
                    <a:lstStyle/>
                    <a:p>
                      <a:pPr algn="r"/>
                      <a:r>
                        <a:rPr kumimoji="1" lang="en-US" altLang="ja-JP" sz="1050" dirty="0" smtClean="0"/>
                        <a:t>2H</a:t>
                      </a:r>
                      <a:endParaRPr kumimoji="1" lang="ja-JP" altLang="en-US" sz="1050" dirty="0"/>
                    </a:p>
                  </a:txBody>
                  <a:tcPr marL="121920" marR="121920" marT="60960" marB="60960"/>
                </a:tc>
                <a:tc>
                  <a:txBody>
                    <a:bodyPr/>
                    <a:lstStyle/>
                    <a:p>
                      <a:pPr algn="r"/>
                      <a:r>
                        <a:rPr kumimoji="1" lang="en-US" altLang="ja-JP" sz="1050" dirty="0" smtClean="0"/>
                        <a:t>2H</a:t>
                      </a:r>
                      <a:endParaRPr kumimoji="1" lang="ja-JP" altLang="en-US" sz="1050" dirty="0"/>
                    </a:p>
                  </a:txBody>
                  <a:tcPr marL="121920" marR="121920" marT="60960" marB="60960"/>
                </a:tc>
                <a:tc>
                  <a:txBody>
                    <a:bodyPr/>
                    <a:lstStyle/>
                    <a:p>
                      <a:pPr algn="ctr"/>
                      <a:r>
                        <a:rPr kumimoji="1" lang="en-US" altLang="ja-JP" sz="1050" b="1" dirty="0" smtClean="0">
                          <a:solidFill>
                            <a:srgbClr val="FF0000"/>
                          </a:solidFill>
                        </a:rPr>
                        <a:t>Low</a:t>
                      </a:r>
                      <a:endParaRPr kumimoji="1" lang="ja-JP" altLang="en-US" sz="1050" b="1" dirty="0">
                        <a:solidFill>
                          <a:srgbClr val="FF0000"/>
                        </a:solidFill>
                      </a:endParaRPr>
                    </a:p>
                  </a:txBody>
                  <a:tcPr marL="121920" marR="121920" marT="60960" marB="60960"/>
                </a:tc>
                <a:tc>
                  <a:txBody>
                    <a:bodyPr/>
                    <a:lstStyle/>
                    <a:p>
                      <a:r>
                        <a:rPr kumimoji="1" lang="en-US" altLang="ja-JP" sz="1050" dirty="0" smtClean="0"/>
                        <a:t>Executed</a:t>
                      </a:r>
                      <a:r>
                        <a:rPr kumimoji="1" lang="en-US" altLang="ja-JP" sz="1050" baseline="0" dirty="0" smtClean="0"/>
                        <a:t> at the end of the month</a:t>
                      </a:r>
                      <a:endParaRPr kumimoji="1" lang="ja-JP" altLang="en-US" sz="1050" dirty="0"/>
                    </a:p>
                  </a:txBody>
                  <a:tcPr marL="121920" marR="121920" marT="60960" marB="60960"/>
                </a:tc>
                <a:extLst>
                  <a:ext uri="{0D108BD9-81ED-4DB2-BD59-A6C34878D82A}">
                    <a16:rowId xmlns:a16="http://schemas.microsoft.com/office/drawing/2014/main" val="1881358318"/>
                  </a:ext>
                </a:extLst>
              </a:tr>
            </a:tbl>
          </a:graphicData>
        </a:graphic>
      </p:graphicFrame>
      <p:sp>
        <p:nvSpPr>
          <p:cNvPr id="16" name="正方形/長方形 15"/>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600" b="1" dirty="0">
                <a:latin typeface="+mj-ea"/>
                <a:ea typeface="+mj-ea"/>
              </a:rPr>
              <a:t>　　　</a:t>
            </a:r>
            <a:r>
              <a:rPr lang="ja-JP" altLang="en-US" sz="1600" b="1" dirty="0" smtClean="0">
                <a:latin typeface="+mj-ea"/>
                <a:ea typeface="+mj-ea"/>
              </a:rPr>
              <a:t>   ② </a:t>
            </a:r>
            <a:r>
              <a:rPr lang="ja-JP" altLang="en-US" sz="1600" b="1" dirty="0" smtClean="0">
                <a:latin typeface="+mj-ea"/>
              </a:rPr>
              <a:t> </a:t>
            </a:r>
            <a:r>
              <a:rPr lang="en-US" altLang="ja-JP" sz="1600" b="1" dirty="0">
                <a:latin typeface="+mj-ea"/>
              </a:rPr>
              <a:t>Estimate the effects of the operation and arrange them by priority</a:t>
            </a:r>
          </a:p>
        </p:txBody>
      </p:sp>
      <p:sp>
        <p:nvSpPr>
          <p:cNvPr id="20" name="角丸四角形 19"/>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18" name="下矢印 17"/>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下矢印 21"/>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3" name="下矢印 22"/>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4" name="角丸四角形 23"/>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Make Operations </a:t>
            </a:r>
            <a:br>
              <a:rPr lang="en-US" altLang="ja-JP" sz="1600" b="1" dirty="0" smtClean="0"/>
            </a:br>
            <a:r>
              <a:rPr lang="en-US" altLang="ja-JP" sz="1600" b="1" dirty="0" smtClean="0"/>
              <a:t>more detailed</a:t>
            </a:r>
            <a:endParaRPr lang="ja-JP" altLang="en-US" sz="1600" b="1" dirty="0"/>
          </a:p>
        </p:txBody>
      </p:sp>
      <p:sp>
        <p:nvSpPr>
          <p:cNvPr id="25" name="角丸四角形 24"/>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Prepare Ansible files (Playbooks, etc.)</a:t>
            </a:r>
            <a:endParaRPr lang="en-US" altLang="ja-JP" sz="1600" b="1" dirty="0"/>
          </a:p>
        </p:txBody>
      </p:sp>
      <p:sp>
        <p:nvSpPr>
          <p:cNvPr id="26" name="角丸四角形 25"/>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Construct Job flow</a:t>
            </a:r>
            <a:br>
              <a:rPr lang="en-US" altLang="ja-JP" sz="1600" b="1" dirty="0" smtClean="0"/>
            </a:br>
            <a:r>
              <a:rPr lang="en-US" altLang="ja-JP" sz="1600" b="1" dirty="0" smtClean="0"/>
              <a:t>(Symphony)</a:t>
            </a:r>
            <a:endParaRPr lang="ja-JP" altLang="en-US" sz="1600" b="1" dirty="0"/>
          </a:p>
        </p:txBody>
      </p:sp>
      <p:sp>
        <p:nvSpPr>
          <p:cNvPr id="27" name="角丸四角形 26"/>
          <p:cNvSpPr/>
          <p:nvPr/>
        </p:nvSpPr>
        <p:spPr bwMode="auto">
          <a:xfrm>
            <a:off x="417962" y="14194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Classify </a:t>
            </a:r>
            <a:br>
              <a:rPr lang="en-US" altLang="ja-JP" sz="1600" b="1" dirty="0" smtClean="0"/>
            </a:br>
            <a:r>
              <a:rPr lang="en-US" altLang="ja-JP" sz="1600" b="1" dirty="0" smtClean="0"/>
              <a:t>automated tasks</a:t>
            </a:r>
            <a:endParaRPr lang="ja-JP" altLang="en-US" sz="1600" b="1" dirty="0"/>
          </a:p>
        </p:txBody>
      </p:sp>
      <p:sp>
        <p:nvSpPr>
          <p:cNvPr id="28" name="角丸四角形 27"/>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Execute Job flow</a:t>
            </a:r>
            <a:br>
              <a:rPr lang="en-US" altLang="ja-JP" sz="1200" b="1" dirty="0" smtClean="0"/>
            </a:br>
            <a:r>
              <a:rPr lang="en-US" altLang="ja-JP" sz="1200" b="1" dirty="0" smtClean="0"/>
              <a:t>(Symphony)</a:t>
            </a:r>
          </a:p>
          <a:p>
            <a:pPr algn="ctr"/>
            <a:r>
              <a:rPr lang="en-US" altLang="ja-JP" sz="1000" b="1" dirty="0" smtClean="0"/>
              <a:t>Parameters are </a:t>
            </a:r>
            <a:br>
              <a:rPr lang="en-US" altLang="ja-JP" sz="1000" b="1" dirty="0" smtClean="0"/>
            </a:br>
            <a:r>
              <a:rPr lang="en-US" altLang="ja-JP" sz="1000" b="1" dirty="0" smtClean="0"/>
              <a:t>registered manually</a:t>
            </a:r>
            <a:endParaRPr lang="en-US" altLang="ja-JP" sz="1000" b="1" dirty="0"/>
          </a:p>
        </p:txBody>
      </p:sp>
    </p:spTree>
    <p:extLst>
      <p:ext uri="{BB962C8B-B14F-4D97-AF65-F5344CB8AC3E}">
        <p14:creationId xmlns:p14="http://schemas.microsoft.com/office/powerpoint/2010/main" val="41839242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extLst>
              <p:ext uri="{D42A27DB-BD31-4B8C-83A1-F6EECF244321}">
                <p14:modId xmlns:p14="http://schemas.microsoft.com/office/powerpoint/2010/main" val="118935925"/>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smtClean="0">
                <a:latin typeface="+mj-ea"/>
              </a:rPr>
              <a:t>Make the categorized tasks more detailed and reduce them to more specific operations</a:t>
            </a:r>
            <a:r>
              <a:rPr lang="en-US" altLang="ja-JP" sz="1600" b="1" dirty="0">
                <a:latin typeface="+mj-ea"/>
              </a:rPr>
              <a:t>.</a:t>
            </a:r>
          </a:p>
          <a:p>
            <a:r>
              <a:rPr lang="en-US" altLang="ja-JP" sz="1600" b="1" dirty="0" smtClean="0">
                <a:latin typeface="+mj-ea"/>
              </a:rPr>
              <a:t>Detailing operations can be based on existing procedures and other documents.</a:t>
            </a:r>
            <a:endParaRPr lang="ja-JP" altLang="en-US" sz="1600" b="1" dirty="0">
              <a:latin typeface="+mj-ea"/>
            </a:endParaRPr>
          </a:p>
        </p:txBody>
      </p:sp>
      <p:sp>
        <p:nvSpPr>
          <p:cNvPr id="17" name="下矢印 16"/>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下矢印 17"/>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10470" y="238480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23" name="角丸四角形 22"/>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24" name="角丸四角形 2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26" name="角丸四角形 25"/>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registered manually</a:t>
            </a:r>
          </a:p>
        </p:txBody>
      </p:sp>
      <p:sp>
        <p:nvSpPr>
          <p:cNvPr id="27" name="角丸四角形 26"/>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graphicFrame>
        <p:nvGraphicFramePr>
          <p:cNvPr id="25" name="表 24"/>
          <p:cNvGraphicFramePr>
            <a:graphicFrameLocks noGrp="1"/>
          </p:cNvGraphicFramePr>
          <p:nvPr>
            <p:extLst>
              <p:ext uri="{D42A27DB-BD31-4B8C-83A1-F6EECF244321}">
                <p14:modId xmlns:p14="http://schemas.microsoft.com/office/powerpoint/2010/main" val="2980292436"/>
              </p:ext>
            </p:extLst>
          </p:nvPr>
        </p:nvGraphicFramePr>
        <p:xfrm>
          <a:off x="3013448" y="2592019"/>
          <a:ext cx="2345691" cy="3048000"/>
        </p:xfrm>
        <a:graphic>
          <a:graphicData uri="http://schemas.openxmlformats.org/drawingml/2006/table">
            <a:tbl>
              <a:tblPr firstRow="1" bandRow="1">
                <a:tableStyleId>{93296810-A885-4BE3-A3E7-6D5BEEA58F35}</a:tableStyleId>
              </a:tblPr>
              <a:tblGrid>
                <a:gridCol w="2345691">
                  <a:extLst>
                    <a:ext uri="{9D8B030D-6E8A-4147-A177-3AD203B41FA5}">
                      <a16:colId xmlns:a16="http://schemas.microsoft.com/office/drawing/2014/main" val="1855014555"/>
                    </a:ext>
                  </a:extLst>
                </a:gridCol>
              </a:tblGrid>
              <a:tr h="365760">
                <a:tc>
                  <a:txBody>
                    <a:bodyPr/>
                    <a:lstStyle/>
                    <a:p>
                      <a:r>
                        <a:rPr kumimoji="1" lang="en-US" altLang="ja-JP" sz="1600" dirty="0" smtClean="0"/>
                        <a:t>Categorized</a:t>
                      </a:r>
                      <a:r>
                        <a:rPr kumimoji="1" lang="en-US" altLang="ja-JP" sz="1600" baseline="0" dirty="0" smtClean="0"/>
                        <a:t> tasks</a:t>
                      </a:r>
                      <a:endParaRPr kumimoji="1" lang="ja-JP" altLang="en-US" sz="1600" dirty="0"/>
                    </a:p>
                  </a:txBody>
                  <a:tcPr marL="121920" marR="121920" marT="60960" marB="60960"/>
                </a:tc>
                <a:extLst>
                  <a:ext uri="{0D108BD9-81ED-4DB2-BD59-A6C34878D82A}">
                    <a16:rowId xmlns:a16="http://schemas.microsoft.com/office/drawing/2014/main" val="262913053"/>
                  </a:ext>
                </a:extLst>
              </a:tr>
              <a:tr h="365760">
                <a:tc>
                  <a:txBody>
                    <a:bodyPr/>
                    <a:lstStyle/>
                    <a:p>
                      <a:r>
                        <a:rPr kumimoji="1" lang="en-US" altLang="ja-JP" sz="1600" dirty="0" smtClean="0"/>
                        <a:t>OS settings</a:t>
                      </a:r>
                      <a:endParaRPr kumimoji="1" lang="ja-JP" altLang="en-US" sz="1600" dirty="0"/>
                    </a:p>
                  </a:txBody>
                  <a:tcPr marL="121920" marR="121920" marT="60960" marB="60960"/>
                </a:tc>
                <a:extLst>
                  <a:ext uri="{0D108BD9-81ED-4DB2-BD59-A6C34878D82A}">
                    <a16:rowId xmlns:a16="http://schemas.microsoft.com/office/drawing/2014/main" val="980766265"/>
                  </a:ext>
                </a:extLst>
              </a:tr>
              <a:tr h="365760">
                <a:tc>
                  <a:txBody>
                    <a:bodyPr/>
                    <a:lstStyle/>
                    <a:p>
                      <a:r>
                        <a:rPr kumimoji="1" lang="en-US" altLang="ja-JP" sz="1600" dirty="0" smtClean="0"/>
                        <a:t>Distribute Hosts files</a:t>
                      </a:r>
                      <a:endParaRPr kumimoji="1" lang="ja-JP" altLang="en-US" sz="1600" dirty="0"/>
                    </a:p>
                  </a:txBody>
                  <a:tcPr marL="121920" marR="121920" marT="60960" marB="60960"/>
                </a:tc>
                <a:extLst>
                  <a:ext uri="{0D108BD9-81ED-4DB2-BD59-A6C34878D82A}">
                    <a16:rowId xmlns:a16="http://schemas.microsoft.com/office/drawing/2014/main" val="1846480229"/>
                  </a:ext>
                </a:extLst>
              </a:tr>
              <a:tr h="365760">
                <a:tc>
                  <a:txBody>
                    <a:bodyPr/>
                    <a:lstStyle/>
                    <a:p>
                      <a:r>
                        <a:rPr kumimoji="1" lang="en-US" altLang="ja-JP" sz="1600" dirty="0" smtClean="0"/>
                        <a:t>Implement monitor agent</a:t>
                      </a:r>
                      <a:endParaRPr kumimoji="1" lang="ja-JP" altLang="en-US" sz="1600" dirty="0"/>
                    </a:p>
                  </a:txBody>
                  <a:tcPr marL="121920" marR="121920" marT="60960" marB="60960"/>
                </a:tc>
                <a:extLst>
                  <a:ext uri="{0D108BD9-81ED-4DB2-BD59-A6C34878D82A}">
                    <a16:rowId xmlns:a16="http://schemas.microsoft.com/office/drawing/2014/main" val="4243030109"/>
                  </a:ext>
                </a:extLst>
              </a:tr>
              <a:tr h="365760">
                <a:tc>
                  <a:txBody>
                    <a:bodyPr/>
                    <a:lstStyle/>
                    <a:p>
                      <a:r>
                        <a:rPr kumimoji="1" lang="en-US" altLang="ja-JP" sz="1600" dirty="0" smtClean="0"/>
                        <a:t>Web</a:t>
                      </a:r>
                      <a:r>
                        <a:rPr kumimoji="1" lang="ja-JP" altLang="en-US" sz="1600" baseline="0" dirty="0" smtClean="0"/>
                        <a:t> </a:t>
                      </a:r>
                      <a:r>
                        <a:rPr kumimoji="1" lang="en-US" altLang="ja-JP" sz="1600" baseline="0" dirty="0" smtClean="0"/>
                        <a:t>container</a:t>
                      </a:r>
                      <a:endParaRPr kumimoji="1" lang="ja-JP" altLang="en-US" sz="1600" dirty="0"/>
                    </a:p>
                  </a:txBody>
                  <a:tcPr marL="121920" marR="121920" marT="60960" marB="60960"/>
                </a:tc>
                <a:extLst>
                  <a:ext uri="{0D108BD9-81ED-4DB2-BD59-A6C34878D82A}">
                    <a16:rowId xmlns:a16="http://schemas.microsoft.com/office/drawing/2014/main" val="2195210369"/>
                  </a:ext>
                </a:extLst>
              </a:tr>
              <a:tr h="365760">
                <a:tc>
                  <a:txBody>
                    <a:bodyPr/>
                    <a:lstStyle/>
                    <a:p>
                      <a:r>
                        <a:rPr kumimoji="1" lang="en-US" altLang="ja-JP" sz="1600" b="0" dirty="0" smtClean="0"/>
                        <a:t>Summarize access log</a:t>
                      </a:r>
                      <a:endParaRPr kumimoji="1" lang="ja-JP" altLang="en-US" sz="1600" b="0" dirty="0"/>
                    </a:p>
                  </a:txBody>
                  <a:tcPr marL="121920" marR="121920" marT="60960" marB="60960"/>
                </a:tc>
                <a:extLst>
                  <a:ext uri="{0D108BD9-81ED-4DB2-BD59-A6C34878D82A}">
                    <a16:rowId xmlns:a16="http://schemas.microsoft.com/office/drawing/2014/main" val="1881358318"/>
                  </a:ext>
                </a:extLst>
              </a:tr>
              <a:tr h="365760">
                <a:tc>
                  <a:txBody>
                    <a:bodyPr/>
                    <a:lstStyle/>
                    <a:p>
                      <a:pPr algn="ctr"/>
                      <a:r>
                        <a:rPr kumimoji="1" lang="en-US" altLang="ja-JP" sz="1600" b="0" dirty="0" smtClean="0"/>
                        <a:t>………</a:t>
                      </a:r>
                      <a:endParaRPr kumimoji="1" lang="ja-JP" altLang="en-US" sz="1600" b="0" dirty="0"/>
                    </a:p>
                  </a:txBody>
                  <a:tcPr marL="121920" marR="121920" marT="60960" marB="60960"/>
                </a:tc>
                <a:extLst>
                  <a:ext uri="{0D108BD9-81ED-4DB2-BD59-A6C34878D82A}">
                    <a16:rowId xmlns:a16="http://schemas.microsoft.com/office/drawing/2014/main" val="2521151943"/>
                  </a:ext>
                </a:extLst>
              </a:tr>
            </a:tbl>
          </a:graphicData>
        </a:graphic>
      </p:graphicFrame>
      <p:sp>
        <p:nvSpPr>
          <p:cNvPr id="28" name="正方形/長方形 27"/>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31" name="正方形/長方形 30"/>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smtClean="0">
                <a:latin typeface="+mj-ea"/>
                <a:ea typeface="+mj-ea"/>
              </a:rPr>
              <a:t>Task explanation</a:t>
            </a:r>
            <a:endParaRPr lang="ja-JP" altLang="en-US" sz="2400" b="1" dirty="0">
              <a:latin typeface="+mj-ea"/>
              <a:ea typeface="+mj-ea"/>
            </a:endParaRPr>
          </a:p>
        </p:txBody>
      </p:sp>
      <p:sp>
        <p:nvSpPr>
          <p:cNvPr id="32" name="正方形/長方形 31"/>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a:t>
            </a:r>
            <a:r>
              <a:rPr lang="ja-JP" altLang="en-US" sz="2133" b="1" dirty="0" smtClean="0">
                <a:latin typeface="+mj-ea"/>
                <a:ea typeface="+mj-ea"/>
              </a:rPr>
              <a:t>①</a:t>
            </a:r>
            <a:r>
              <a:rPr lang="en-US" altLang="ja-JP" sz="2133" b="1" dirty="0" smtClean="0">
                <a:latin typeface="+mj-ea"/>
              </a:rPr>
              <a:t>Backup, Run operation and Acquire backup.</a:t>
            </a:r>
            <a:endParaRPr lang="en-US" altLang="ja-JP" sz="2133" b="1" dirty="0">
              <a:latin typeface="+mj-ea"/>
            </a:endParaRPr>
          </a:p>
        </p:txBody>
      </p:sp>
      <p:sp>
        <p:nvSpPr>
          <p:cNvPr id="33" name="角丸四角形 32"/>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34" name="下矢印 33"/>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grpSp>
        <p:nvGrpSpPr>
          <p:cNvPr id="4" name="グループ化 3"/>
          <p:cNvGrpSpPr/>
          <p:nvPr/>
        </p:nvGrpSpPr>
        <p:grpSpPr>
          <a:xfrm>
            <a:off x="6457180" y="2199295"/>
            <a:ext cx="3815400" cy="1665701"/>
            <a:chOff x="4198163" y="1650232"/>
            <a:chExt cx="2238722" cy="1249276"/>
          </a:xfrm>
        </p:grpSpPr>
        <p:sp>
          <p:nvSpPr>
            <p:cNvPr id="39" name="角丸四角形 38"/>
            <p:cNvSpPr/>
            <p:nvPr/>
          </p:nvSpPr>
          <p:spPr bwMode="auto">
            <a:xfrm>
              <a:off x="4198163" y="1815161"/>
              <a:ext cx="2238722" cy="1084347"/>
            </a:xfrm>
            <a:prstGeom prst="roundRect">
              <a:avLst>
                <a:gd name="adj" fmla="val 9125"/>
              </a:avLst>
            </a:prstGeom>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Log in with SSH</a:t>
              </a:r>
              <a:endParaRPr lang="en-US" altLang="ja-JP" sz="1600"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Change to super user</a:t>
              </a:r>
              <a:endParaRPr lang="en-US" altLang="ja-JP" sz="1600"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Execute .yum and update OS</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a:solidFill>
                    <a:schemeClr val="tx1"/>
                  </a:solidFill>
                  <a:latin typeface="+mj-ea"/>
                  <a:ea typeface="+mj-ea"/>
                </a:rPr>
                <a:t>etc…</a:t>
              </a:r>
              <a:endParaRPr lang="ja-JP" altLang="en-US" sz="1600" b="1" dirty="0">
                <a:solidFill>
                  <a:schemeClr val="tx1"/>
                </a:solidFill>
                <a:latin typeface="+mj-ea"/>
                <a:ea typeface="+mj-ea"/>
              </a:endParaRPr>
            </a:p>
          </p:txBody>
        </p:sp>
        <p:sp>
          <p:nvSpPr>
            <p:cNvPr id="40" name="テキスト ボックス 39"/>
            <p:cNvSpPr txBox="1"/>
            <p:nvPr/>
          </p:nvSpPr>
          <p:spPr>
            <a:xfrm>
              <a:off x="4254023" y="1650232"/>
              <a:ext cx="1066638" cy="253916"/>
            </a:xfrm>
            <a:prstGeom prst="rect">
              <a:avLst/>
            </a:prstGeom>
            <a:solidFill>
              <a:schemeClr val="lt1"/>
            </a:solidFill>
          </p:spPr>
          <p:txBody>
            <a:bodyPr wrap="none" rtlCol="0">
              <a:spAutoFit/>
            </a:bodyPr>
            <a:lstStyle/>
            <a:p>
              <a:r>
                <a:rPr lang="en-US" altLang="ja-JP" sz="1600" b="1" dirty="0" smtClean="0"/>
                <a:t>OS settings</a:t>
              </a:r>
              <a:endParaRPr lang="ja-JP" altLang="en-US" sz="1600" b="1" dirty="0"/>
            </a:p>
          </p:txBody>
        </p:sp>
      </p:grpSp>
      <p:grpSp>
        <p:nvGrpSpPr>
          <p:cNvPr id="3" name="グループ化 2"/>
          <p:cNvGrpSpPr/>
          <p:nvPr/>
        </p:nvGrpSpPr>
        <p:grpSpPr>
          <a:xfrm>
            <a:off x="7482074" y="3429119"/>
            <a:ext cx="2995457" cy="1440724"/>
            <a:chOff x="6616052" y="2294158"/>
            <a:chExt cx="2246593" cy="1080543"/>
          </a:xfrm>
        </p:grpSpPr>
        <p:sp>
          <p:nvSpPr>
            <p:cNvPr id="37" name="角丸四角形 36"/>
            <p:cNvSpPr/>
            <p:nvPr/>
          </p:nvSpPr>
          <p:spPr bwMode="auto">
            <a:xfrm>
              <a:off x="6616052" y="2432658"/>
              <a:ext cx="2246593" cy="942043"/>
            </a:xfrm>
            <a:prstGeom prst="roundRect">
              <a:avLst>
                <a:gd name="adj" fmla="val 9125"/>
              </a:avLst>
            </a:prstGeom>
            <a:ln>
              <a:solidFill>
                <a:schemeClr val="accent2">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Copy hosts in </a:t>
              </a:r>
              <a:r>
                <a:rPr lang="en-US" altLang="ja-JP" sz="1600" b="1" dirty="0" err="1" smtClean="0">
                  <a:solidFill>
                    <a:schemeClr val="tx1"/>
                  </a:solidFill>
                  <a:latin typeface="+mj-ea"/>
                  <a:ea typeface="+mj-ea"/>
                </a:rPr>
                <a:t>scp</a:t>
              </a:r>
              <a:endParaRPr lang="ja-JP" altLang="en-US" sz="1600"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Backup old hosts</a:t>
              </a:r>
              <a:endParaRPr lang="ja-JP" altLang="en-US" sz="1600"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Change hosts</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a:solidFill>
                    <a:schemeClr val="tx1"/>
                  </a:solidFill>
                  <a:latin typeface="+mj-ea"/>
                  <a:ea typeface="+mj-ea"/>
                </a:rPr>
                <a:t>etc…</a:t>
              </a:r>
            </a:p>
          </p:txBody>
        </p:sp>
        <p:sp>
          <p:nvSpPr>
            <p:cNvPr id="38" name="テキスト ボックス 37"/>
            <p:cNvSpPr txBox="1"/>
            <p:nvPr/>
          </p:nvSpPr>
          <p:spPr>
            <a:xfrm>
              <a:off x="6721620" y="2294158"/>
              <a:ext cx="1897731" cy="253916"/>
            </a:xfrm>
            <a:prstGeom prst="rect">
              <a:avLst/>
            </a:prstGeom>
            <a:solidFill>
              <a:schemeClr val="lt1"/>
            </a:solidFill>
          </p:spPr>
          <p:txBody>
            <a:bodyPr wrap="none" rtlCol="0">
              <a:spAutoFit/>
            </a:bodyPr>
            <a:lstStyle/>
            <a:p>
              <a:r>
                <a:rPr lang="en-US" altLang="ja-JP" sz="1600" b="1" dirty="0" smtClean="0"/>
                <a:t>Distribute Hosts files</a:t>
              </a:r>
              <a:endParaRPr lang="ja-JP" altLang="en-US" sz="1600" b="1" dirty="0"/>
            </a:p>
          </p:txBody>
        </p:sp>
      </p:grpSp>
      <p:grpSp>
        <p:nvGrpSpPr>
          <p:cNvPr id="5" name="グループ化 4"/>
          <p:cNvGrpSpPr/>
          <p:nvPr/>
        </p:nvGrpSpPr>
        <p:grpSpPr>
          <a:xfrm>
            <a:off x="8714287" y="4514924"/>
            <a:ext cx="3127496" cy="1180249"/>
            <a:chOff x="6257572" y="3691546"/>
            <a:chExt cx="2345623" cy="885187"/>
          </a:xfrm>
        </p:grpSpPr>
        <p:sp>
          <p:nvSpPr>
            <p:cNvPr id="30" name="角丸四角形 29"/>
            <p:cNvSpPr/>
            <p:nvPr/>
          </p:nvSpPr>
          <p:spPr bwMode="auto">
            <a:xfrm>
              <a:off x="6257572" y="3840343"/>
              <a:ext cx="2097073" cy="736390"/>
            </a:xfrm>
            <a:prstGeom prst="roundRect">
              <a:avLst>
                <a:gd name="adj" fmla="val 19075"/>
              </a:avLst>
            </a:prstGeom>
            <a:ln>
              <a:solidFill>
                <a:schemeClr val="accent3">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Start installer</a:t>
              </a:r>
              <a:endParaRPr lang="en-US" altLang="ja-JP" sz="1600" b="1" dirty="0">
                <a:solidFill>
                  <a:schemeClr val="tx1"/>
                </a:solidFill>
                <a:latin typeface="+mj-ea"/>
                <a:ea typeface="+mj-ea"/>
              </a:endParaRPr>
            </a:p>
            <a:p>
              <a:r>
                <a:rPr lang="ja-JP" altLang="en-US" sz="1600" b="1" dirty="0" smtClean="0">
                  <a:solidFill>
                    <a:schemeClr val="tx1"/>
                  </a:solidFill>
                  <a:latin typeface="+mj-ea"/>
                  <a:ea typeface="+mj-ea"/>
                </a:rPr>
                <a:t>・</a:t>
              </a:r>
              <a:r>
                <a:rPr lang="en-US" altLang="ja-JP" sz="1600" b="1" dirty="0" smtClean="0">
                  <a:solidFill>
                    <a:schemeClr val="tx1"/>
                  </a:solidFill>
                  <a:latin typeface="+mj-ea"/>
                  <a:ea typeface="+mj-ea"/>
                </a:rPr>
                <a:t>Insert license</a:t>
              </a:r>
              <a:endParaRPr lang="en-US" altLang="ja-JP" sz="1600" b="1" dirty="0">
                <a:solidFill>
                  <a:schemeClr val="tx1"/>
                </a:solidFill>
                <a:latin typeface="+mj-ea"/>
                <a:ea typeface="+mj-ea"/>
              </a:endParaRPr>
            </a:p>
            <a:p>
              <a:r>
                <a:rPr lang="ja-JP" altLang="en-US" sz="1600" b="1" dirty="0">
                  <a:solidFill>
                    <a:schemeClr val="tx1"/>
                  </a:solidFill>
                  <a:latin typeface="+mj-ea"/>
                  <a:ea typeface="+mj-ea"/>
                </a:rPr>
                <a:t>・</a:t>
              </a:r>
              <a:r>
                <a:rPr lang="en-US" altLang="ja-JP" sz="1600" b="1" dirty="0">
                  <a:solidFill>
                    <a:schemeClr val="tx1"/>
                  </a:solidFill>
                  <a:latin typeface="+mj-ea"/>
                  <a:ea typeface="+mj-ea"/>
                </a:rPr>
                <a:t>etc…</a:t>
              </a:r>
              <a:endParaRPr lang="ja-JP" altLang="en-US" sz="1600" b="1" dirty="0">
                <a:solidFill>
                  <a:schemeClr val="tx1"/>
                </a:solidFill>
                <a:latin typeface="+mj-ea"/>
                <a:ea typeface="+mj-ea"/>
              </a:endParaRPr>
            </a:p>
          </p:txBody>
        </p:sp>
        <p:sp>
          <p:nvSpPr>
            <p:cNvPr id="36" name="テキスト ボックス 35"/>
            <p:cNvSpPr txBox="1"/>
            <p:nvPr/>
          </p:nvSpPr>
          <p:spPr>
            <a:xfrm>
              <a:off x="6313433" y="3691546"/>
              <a:ext cx="2289762" cy="253916"/>
            </a:xfrm>
            <a:prstGeom prst="rect">
              <a:avLst/>
            </a:prstGeom>
            <a:solidFill>
              <a:schemeClr val="lt1"/>
            </a:solidFill>
          </p:spPr>
          <p:txBody>
            <a:bodyPr wrap="none" rtlCol="0">
              <a:spAutoFit/>
            </a:bodyPr>
            <a:lstStyle/>
            <a:p>
              <a:r>
                <a:rPr lang="en-US" altLang="ja-JP" sz="1600" b="1" dirty="0" smtClean="0"/>
                <a:t>Implement Monitor agent.</a:t>
              </a:r>
              <a:endParaRPr lang="ja-JP" altLang="en-US" sz="1600" b="1" dirty="0"/>
            </a:p>
          </p:txBody>
        </p:sp>
      </p:grpSp>
      <p:cxnSp>
        <p:nvCxnSpPr>
          <p:cNvPr id="7" name="直線矢印コネクタ 6"/>
          <p:cNvCxnSpPr/>
          <p:nvPr/>
        </p:nvCxnSpPr>
        <p:spPr bwMode="auto">
          <a:xfrm flipV="1">
            <a:off x="5359139" y="2990687"/>
            <a:ext cx="966112" cy="15141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1" name="直線矢印コネクタ 40"/>
          <p:cNvCxnSpPr/>
          <p:nvPr/>
        </p:nvCxnSpPr>
        <p:spPr bwMode="auto">
          <a:xfrm>
            <a:off x="5359139" y="3498041"/>
            <a:ext cx="2020047" cy="81803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直線矢印コネクタ 41"/>
          <p:cNvCxnSpPr>
            <a:stCxn id="25" idx="3"/>
          </p:cNvCxnSpPr>
          <p:nvPr/>
        </p:nvCxnSpPr>
        <p:spPr bwMode="auto">
          <a:xfrm>
            <a:off x="5359139" y="4116019"/>
            <a:ext cx="3355148" cy="138002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 name="テキスト ボックス 43"/>
          <p:cNvSpPr txBox="1"/>
          <p:nvPr/>
        </p:nvSpPr>
        <p:spPr>
          <a:xfrm>
            <a:off x="5406878" y="2692259"/>
            <a:ext cx="1079142" cy="338554"/>
          </a:xfrm>
          <a:prstGeom prst="rect">
            <a:avLst/>
          </a:prstGeom>
          <a:noFill/>
        </p:spPr>
        <p:txBody>
          <a:bodyPr wrap="none" rtlCol="0">
            <a:spAutoFit/>
          </a:bodyPr>
          <a:lstStyle/>
          <a:p>
            <a:r>
              <a:rPr lang="en-US" altLang="ja-JP" sz="1600" b="1" dirty="0" smtClean="0">
                <a:solidFill>
                  <a:srgbClr val="FF0000"/>
                </a:solidFill>
              </a:rPr>
              <a:t>Detailed</a:t>
            </a:r>
            <a:endParaRPr lang="ja-JP" altLang="en-US" sz="1600" b="1" dirty="0">
              <a:solidFill>
                <a:srgbClr val="FF0000"/>
              </a:solidFill>
            </a:endParaRPr>
          </a:p>
        </p:txBody>
      </p:sp>
      <p:sp>
        <p:nvSpPr>
          <p:cNvPr id="47" name="テキスト ボックス 46"/>
          <p:cNvSpPr txBox="1"/>
          <p:nvPr/>
        </p:nvSpPr>
        <p:spPr>
          <a:xfrm>
            <a:off x="5562445" y="3393519"/>
            <a:ext cx="1079142" cy="338554"/>
          </a:xfrm>
          <a:prstGeom prst="rect">
            <a:avLst/>
          </a:prstGeom>
          <a:noFill/>
        </p:spPr>
        <p:txBody>
          <a:bodyPr wrap="none" rtlCol="0">
            <a:spAutoFit/>
          </a:bodyPr>
          <a:lstStyle/>
          <a:p>
            <a:r>
              <a:rPr lang="en-US" altLang="ja-JP" sz="1600" b="1" dirty="0">
                <a:solidFill>
                  <a:srgbClr val="FF0000"/>
                </a:solidFill>
              </a:rPr>
              <a:t>Detailed</a:t>
            </a:r>
            <a:endParaRPr lang="ja-JP" altLang="en-US" sz="1600" b="1" dirty="0">
              <a:solidFill>
                <a:srgbClr val="FF0000"/>
              </a:solidFill>
            </a:endParaRPr>
          </a:p>
        </p:txBody>
      </p:sp>
      <p:sp>
        <p:nvSpPr>
          <p:cNvPr id="48" name="テキスト ボックス 47"/>
          <p:cNvSpPr txBox="1"/>
          <p:nvPr/>
        </p:nvSpPr>
        <p:spPr>
          <a:xfrm>
            <a:off x="5698323" y="4338502"/>
            <a:ext cx="1079142" cy="338554"/>
          </a:xfrm>
          <a:prstGeom prst="rect">
            <a:avLst/>
          </a:prstGeom>
          <a:noFill/>
        </p:spPr>
        <p:txBody>
          <a:bodyPr wrap="none" rtlCol="0">
            <a:spAutoFit/>
          </a:bodyPr>
          <a:lstStyle/>
          <a:p>
            <a:r>
              <a:rPr lang="en-US" altLang="ja-JP" sz="1600" b="1" dirty="0">
                <a:solidFill>
                  <a:srgbClr val="FF0000"/>
                </a:solidFill>
              </a:rPr>
              <a:t>Detailed</a:t>
            </a:r>
            <a:endParaRPr lang="ja-JP" altLang="en-US" sz="1600" b="1" dirty="0">
              <a:solidFill>
                <a:srgbClr val="FF0000"/>
              </a:solidFill>
            </a:endParaRPr>
          </a:p>
        </p:txBody>
      </p:sp>
    </p:spTree>
    <p:extLst>
      <p:ext uri="{BB962C8B-B14F-4D97-AF65-F5344CB8AC3E}">
        <p14:creationId xmlns:p14="http://schemas.microsoft.com/office/powerpoint/2010/main" val="38730090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2" name="角丸四角形 181"/>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19" name="正方形/長方形 18"/>
          <p:cNvSpPr/>
          <p:nvPr/>
        </p:nvSpPr>
        <p:spPr bwMode="auto">
          <a:xfrm>
            <a:off x="3013449" y="1312061"/>
            <a:ext cx="8937252" cy="5143940"/>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We recommend to structure the detailed operations in sets of 3 </a:t>
            </a:r>
            <a:endParaRPr lang="en-US" altLang="ja-JP" sz="1867" b="1" dirty="0">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en-US" altLang="ja-JP" sz="1867" b="1" dirty="0" smtClean="0">
                <a:solidFill>
                  <a:schemeClr val="tx1"/>
                </a:solidFill>
                <a:latin typeface="+mj-ea"/>
                <a:ea typeface="+mj-ea"/>
              </a:rPr>
              <a:t>This configuration ensures that backups and evidence are available at all times, meaning that the operations can be safely re-used.</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en-US" altLang="ja-JP" sz="1867" b="1" dirty="0" smtClean="0">
                <a:solidFill>
                  <a:schemeClr val="tx1"/>
                </a:solidFill>
                <a:latin typeface="+mj-ea"/>
                <a:ea typeface="+mj-ea"/>
              </a:rPr>
              <a:t>As an example, the following is the configuration of a procedure that distributes hosts files.</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p:txBody>
      </p:sp>
      <p:sp>
        <p:nvSpPr>
          <p:cNvPr id="15" name="角丸四角形 14"/>
          <p:cNvSpPr/>
          <p:nvPr/>
        </p:nvSpPr>
        <p:spPr bwMode="auto">
          <a:xfrm>
            <a:off x="410470" y="238480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graphicFrame>
        <p:nvGraphicFramePr>
          <p:cNvPr id="20" name="表 19"/>
          <p:cNvGraphicFramePr>
            <a:graphicFrameLocks noGrp="1"/>
          </p:cNvGraphicFramePr>
          <p:nvPr>
            <p:extLst>
              <p:ext uri="{D42A27DB-BD31-4B8C-83A1-F6EECF244321}">
                <p14:modId xmlns:p14="http://schemas.microsoft.com/office/powerpoint/2010/main" val="559527080"/>
              </p:ext>
            </p:extLst>
          </p:nvPr>
        </p:nvGraphicFramePr>
        <p:xfrm>
          <a:off x="4280191" y="4529484"/>
          <a:ext cx="6403764" cy="1950720"/>
        </p:xfrm>
        <a:graphic>
          <a:graphicData uri="http://schemas.openxmlformats.org/drawingml/2006/table">
            <a:tbl>
              <a:tblPr firstRow="1" bandRow="1">
                <a:tableStyleId>{93296810-A885-4BE3-A3E7-6D5BEEA58F35}</a:tableStyleId>
              </a:tblPr>
              <a:tblGrid>
                <a:gridCol w="2110740">
                  <a:extLst>
                    <a:ext uri="{9D8B030D-6E8A-4147-A177-3AD203B41FA5}">
                      <a16:colId xmlns:a16="http://schemas.microsoft.com/office/drawing/2014/main" val="1855014555"/>
                    </a:ext>
                  </a:extLst>
                </a:gridCol>
                <a:gridCol w="4293024">
                  <a:extLst>
                    <a:ext uri="{9D8B030D-6E8A-4147-A177-3AD203B41FA5}">
                      <a16:colId xmlns:a16="http://schemas.microsoft.com/office/drawing/2014/main" val="1183324811"/>
                    </a:ext>
                  </a:extLst>
                </a:gridCol>
              </a:tblGrid>
              <a:tr h="365760">
                <a:tc>
                  <a:txBody>
                    <a:bodyPr/>
                    <a:lstStyle/>
                    <a:p>
                      <a:r>
                        <a:rPr kumimoji="1" lang="en-US" altLang="ja-JP" sz="1600" dirty="0" smtClean="0"/>
                        <a:t>Process</a:t>
                      </a:r>
                      <a:endParaRPr kumimoji="1" lang="ja-JP" altLang="en-US" sz="1600" dirty="0"/>
                    </a:p>
                  </a:txBody>
                  <a:tcPr marL="121920" marR="121920" marT="60960" marB="60960"/>
                </a:tc>
                <a:tc>
                  <a:txBody>
                    <a:bodyPr/>
                    <a:lstStyle/>
                    <a:p>
                      <a:r>
                        <a:rPr kumimoji="1" lang="en-US" altLang="ja-JP" sz="1600" dirty="0" smtClean="0"/>
                        <a:t>Specific</a:t>
                      </a:r>
                      <a:r>
                        <a:rPr kumimoji="1" lang="en-US" altLang="ja-JP" sz="1600" baseline="0" dirty="0" smtClean="0"/>
                        <a:t> procedure</a:t>
                      </a:r>
                      <a:endParaRPr kumimoji="1" lang="ja-JP" altLang="en-US" sz="1600" dirty="0"/>
                    </a:p>
                  </a:txBody>
                  <a:tcPr marL="121920" marR="121920" marT="60960" marB="60960"/>
                </a:tc>
                <a:extLst>
                  <a:ext uri="{0D108BD9-81ED-4DB2-BD59-A6C34878D82A}">
                    <a16:rowId xmlns:a16="http://schemas.microsoft.com/office/drawing/2014/main" val="262913053"/>
                  </a:ext>
                </a:extLst>
              </a:tr>
              <a:tr h="365760">
                <a:tc>
                  <a:txBody>
                    <a:bodyPr/>
                    <a:lstStyle/>
                    <a:p>
                      <a:pPr marL="342900" indent="-342900" algn="l">
                        <a:buAutoNum type="arabicParenBoth"/>
                      </a:pPr>
                      <a:r>
                        <a:rPr kumimoji="1" lang="en-US" altLang="ja-JP" sz="1600" dirty="0" smtClean="0"/>
                        <a:t>Backup</a:t>
                      </a:r>
                      <a:endParaRPr kumimoji="1" lang="ja-JP" altLang="en-US" sz="16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t>Takes</a:t>
                      </a:r>
                      <a:r>
                        <a:rPr kumimoji="1" lang="en-US" altLang="ja-JP" sz="1600" baseline="0" dirty="0" smtClean="0"/>
                        <a:t> back up of current hosts files.</a:t>
                      </a:r>
                      <a:endParaRPr kumimoji="1" lang="ja-JP" altLang="en-US" sz="1600" dirty="0" smtClean="0"/>
                    </a:p>
                  </a:txBody>
                  <a:tcPr marL="121920" marR="121920" marT="60960" marB="60960"/>
                </a:tc>
                <a:extLst>
                  <a:ext uri="{0D108BD9-81ED-4DB2-BD59-A6C34878D82A}">
                    <a16:rowId xmlns:a16="http://schemas.microsoft.com/office/drawing/2014/main" val="980766265"/>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t>(2) Run</a:t>
                      </a:r>
                      <a:r>
                        <a:rPr kumimoji="1" lang="en-US" altLang="ja-JP" sz="1600" baseline="0" dirty="0" smtClean="0"/>
                        <a:t> operation</a:t>
                      </a:r>
                      <a:endParaRPr kumimoji="1" lang="ja-JP" altLang="en-US" sz="1600" dirty="0" smtClean="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aseline="0" dirty="0" smtClean="0"/>
                        <a:t>Copies new host files to the designated place.</a:t>
                      </a:r>
                      <a:endParaRPr kumimoji="1" lang="ja-JP" altLang="en-US" sz="1600" dirty="0" smtClean="0"/>
                    </a:p>
                  </a:txBody>
                  <a:tcPr marL="121920" marR="121920" marT="60960" marB="60960"/>
                </a:tc>
                <a:extLst>
                  <a:ext uri="{0D108BD9-81ED-4DB2-BD59-A6C34878D82A}">
                    <a16:rowId xmlns:a16="http://schemas.microsoft.com/office/drawing/2014/main" val="1846480229"/>
                  </a:ext>
                </a:extLst>
              </a:tr>
              <a:tr h="365760">
                <a:tc>
                  <a:txBody>
                    <a:bodyPr/>
                    <a:lstStyle/>
                    <a:p>
                      <a:pPr algn="l"/>
                      <a:r>
                        <a:rPr kumimoji="1" lang="en-US" altLang="ja-JP" sz="1600" dirty="0" smtClean="0"/>
                        <a:t>(3) Acquire</a:t>
                      </a:r>
                      <a:r>
                        <a:rPr kumimoji="1" lang="en-US" altLang="ja-JP" sz="1600" baseline="0" dirty="0" smtClean="0"/>
                        <a:t> evidence</a:t>
                      </a:r>
                      <a:endParaRPr kumimoji="1" lang="ja-JP" altLang="en-US" sz="1600" dirty="0"/>
                    </a:p>
                  </a:txBody>
                  <a:tcPr marL="121920" marR="121920" marT="60960" marB="60960"/>
                </a:tc>
                <a:tc>
                  <a:txBody>
                    <a:bodyPr/>
                    <a:lstStyle/>
                    <a:p>
                      <a:pPr algn="l"/>
                      <a:r>
                        <a:rPr kumimoji="1" lang="en-US" altLang="ja-JP" sz="1600" dirty="0" smtClean="0"/>
                        <a:t>Saves</a:t>
                      </a:r>
                      <a:r>
                        <a:rPr kumimoji="1" lang="en-US" altLang="ja-JP" sz="1600" baseline="0" dirty="0" smtClean="0"/>
                        <a:t> successful name resolution results.</a:t>
                      </a:r>
                      <a:endParaRPr kumimoji="1" lang="ja-JP" altLang="en-US" sz="1600" dirty="0"/>
                    </a:p>
                  </a:txBody>
                  <a:tcPr marL="121920" marR="121920" marT="60960" marB="60960"/>
                </a:tc>
                <a:extLst>
                  <a:ext uri="{0D108BD9-81ED-4DB2-BD59-A6C34878D82A}">
                    <a16:rowId xmlns:a16="http://schemas.microsoft.com/office/drawing/2014/main" val="2195210369"/>
                  </a:ext>
                </a:extLst>
              </a:tr>
            </a:tbl>
          </a:graphicData>
        </a:graphic>
      </p:graphicFrame>
      <p:sp>
        <p:nvSpPr>
          <p:cNvPr id="21" name="正方形/長方形 20"/>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en-US" altLang="ja-JP" sz="2400" b="1" dirty="0">
                <a:latin typeface="+mj-ea"/>
              </a:rPr>
              <a:t>Backup, Run operation and Acquire backup.</a:t>
            </a:r>
          </a:p>
        </p:txBody>
      </p:sp>
      <p:sp>
        <p:nvSpPr>
          <p:cNvPr id="22" name="角丸四角形 21"/>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5" name="ホームベース 4"/>
          <p:cNvSpPr/>
          <p:nvPr/>
        </p:nvSpPr>
        <p:spPr bwMode="auto">
          <a:xfrm>
            <a:off x="8887801" y="2066607"/>
            <a:ext cx="2279811" cy="646176"/>
          </a:xfrm>
          <a:prstGeom prst="homePlat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(3) </a:t>
            </a:r>
            <a:r>
              <a:rPr lang="en-US" altLang="ja-JP" sz="1600" b="1" dirty="0" smtClean="0">
                <a:solidFill>
                  <a:schemeClr val="bg1"/>
                </a:solidFill>
                <a:latin typeface="+mj-ea"/>
                <a:ea typeface="+mj-ea"/>
              </a:rPr>
              <a:t>Acquire </a:t>
            </a:r>
            <a:br>
              <a:rPr lang="en-US" altLang="ja-JP" sz="1600" b="1" dirty="0" smtClean="0">
                <a:solidFill>
                  <a:schemeClr val="bg1"/>
                </a:solidFill>
                <a:latin typeface="+mj-ea"/>
                <a:ea typeface="+mj-ea"/>
              </a:rPr>
            </a:br>
            <a:r>
              <a:rPr lang="en-US" altLang="ja-JP" sz="1600" b="1" dirty="0" smtClean="0">
                <a:solidFill>
                  <a:schemeClr val="bg1"/>
                </a:solidFill>
                <a:latin typeface="+mj-ea"/>
                <a:ea typeface="+mj-ea"/>
              </a:rPr>
              <a:t>evidence</a:t>
            </a:r>
            <a:endParaRPr lang="ja-JP" altLang="en-US" sz="1600" b="1" dirty="0">
              <a:solidFill>
                <a:schemeClr val="bg1"/>
              </a:solidFill>
              <a:latin typeface="+mj-ea"/>
              <a:ea typeface="+mj-ea"/>
            </a:endParaRPr>
          </a:p>
        </p:txBody>
      </p:sp>
      <p:sp>
        <p:nvSpPr>
          <p:cNvPr id="25" name="ホームベース 24"/>
          <p:cNvSpPr/>
          <p:nvPr/>
        </p:nvSpPr>
        <p:spPr bwMode="auto">
          <a:xfrm>
            <a:off x="6342168" y="2066607"/>
            <a:ext cx="2279811" cy="646176"/>
          </a:xfrm>
          <a:prstGeom prst="homePlat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(2) </a:t>
            </a:r>
            <a:r>
              <a:rPr lang="en-US" altLang="ja-JP" sz="1600" b="1" dirty="0" smtClean="0">
                <a:solidFill>
                  <a:schemeClr val="bg1"/>
                </a:solidFill>
                <a:latin typeface="+mj-ea"/>
                <a:ea typeface="+mj-ea"/>
              </a:rPr>
              <a:t>Run Operation</a:t>
            </a:r>
            <a:endParaRPr lang="ja-JP" altLang="en-US" sz="1600" b="1" dirty="0">
              <a:solidFill>
                <a:schemeClr val="bg1"/>
              </a:solidFill>
              <a:latin typeface="+mj-ea"/>
              <a:ea typeface="+mj-ea"/>
            </a:endParaRPr>
          </a:p>
        </p:txBody>
      </p:sp>
      <p:sp>
        <p:nvSpPr>
          <p:cNvPr id="26" name="ホームベース 25"/>
          <p:cNvSpPr/>
          <p:nvPr/>
        </p:nvSpPr>
        <p:spPr bwMode="auto">
          <a:xfrm>
            <a:off x="3796535" y="2066607"/>
            <a:ext cx="2279811" cy="646176"/>
          </a:xfrm>
          <a:prstGeom prst="homePlat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solidFill>
                  <a:schemeClr val="bg1"/>
                </a:solidFill>
                <a:latin typeface="+mj-ea"/>
                <a:ea typeface="+mj-ea"/>
              </a:rPr>
              <a:t>(1) </a:t>
            </a:r>
            <a:r>
              <a:rPr lang="en-US" altLang="ja-JP" sz="1600" b="1" dirty="0" smtClean="0">
                <a:solidFill>
                  <a:schemeClr val="bg1"/>
                </a:solidFill>
                <a:latin typeface="+mj-ea"/>
                <a:ea typeface="+mj-ea"/>
              </a:rPr>
              <a:t>Backup</a:t>
            </a:r>
            <a:endParaRPr lang="ja-JP" altLang="en-US" sz="1600" b="1" dirty="0">
              <a:solidFill>
                <a:schemeClr val="bg1"/>
              </a:solidFill>
              <a:latin typeface="+mj-ea"/>
              <a:ea typeface="+mj-ea"/>
            </a:endParaRPr>
          </a:p>
        </p:txBody>
      </p:sp>
    </p:spTree>
    <p:extLst>
      <p:ext uri="{BB962C8B-B14F-4D97-AF65-F5344CB8AC3E}">
        <p14:creationId xmlns:p14="http://schemas.microsoft.com/office/powerpoint/2010/main" val="2422550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dirty="0" smtClean="0">
                <a:latin typeface="+mj-ea"/>
              </a:rPr>
              <a:t>Prepare Ansible files (Playbook, Etc.) to execute the procedure. You can create new one or use existing ones.</a:t>
            </a:r>
            <a:endParaRPr lang="ja-JP" altLang="en-US" sz="2133" b="1" dirty="0">
              <a:latin typeface="+mj-ea"/>
            </a:endParaRPr>
          </a:p>
        </p:txBody>
      </p:sp>
      <p:sp>
        <p:nvSpPr>
          <p:cNvPr id="17" name="下矢印 16"/>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下矢印 17"/>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23" name="角丸四角形 22"/>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24" name="角丸四角形 2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26" name="角丸四角形 25"/>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27" name="角丸四角形 26"/>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5" name="正方形/長方形 24"/>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29" name="正方形/長方形 2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smtClean="0">
                <a:latin typeface="+mj-ea"/>
                <a:ea typeface="+mj-ea"/>
              </a:rPr>
              <a:t>Task explanation</a:t>
            </a:r>
            <a:endParaRPr lang="ja-JP" altLang="en-US" sz="2400" b="1" dirty="0">
              <a:latin typeface="+mj-ea"/>
              <a:ea typeface="+mj-ea"/>
            </a:endParaRPr>
          </a:p>
        </p:txBody>
      </p:sp>
      <p:sp>
        <p:nvSpPr>
          <p:cNvPr id="30" name="正方形/長方形 29"/>
          <p:cNvSpPr/>
          <p:nvPr/>
        </p:nvSpPr>
        <p:spPr bwMode="auto">
          <a:xfrm>
            <a:off x="3013449" y="5091784"/>
            <a:ext cx="8937251" cy="137738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a:latin typeface="+mj-ea"/>
                <a:ea typeface="+mj-ea"/>
              </a:rPr>
              <a:t>　　　① </a:t>
            </a:r>
            <a:r>
              <a:rPr lang="en-US" altLang="ja-JP" b="1" dirty="0" smtClean="0">
                <a:latin typeface="+mj-ea"/>
              </a:rPr>
              <a:t>Reuse any existing files available</a:t>
            </a:r>
            <a:endParaRPr lang="en-US" altLang="ja-JP" b="1" dirty="0">
              <a:latin typeface="+mj-ea"/>
            </a:endParaRPr>
          </a:p>
          <a:p>
            <a:r>
              <a:rPr lang="ja-JP" altLang="en-US" b="1" dirty="0">
                <a:latin typeface="+mj-ea"/>
              </a:rPr>
              <a:t>　　　② </a:t>
            </a:r>
            <a:r>
              <a:rPr lang="en-US" altLang="ja-JP" b="1" dirty="0" smtClean="0">
                <a:latin typeface="+mj-ea"/>
              </a:rPr>
              <a:t>Variablize any values that changes for each operation run.</a:t>
            </a:r>
            <a:endParaRPr lang="en-US" altLang="ja-JP" b="1" dirty="0">
              <a:latin typeface="+mj-ea"/>
            </a:endParaRPr>
          </a:p>
          <a:p>
            <a:r>
              <a:rPr lang="ja-JP" altLang="en-US" b="1" dirty="0">
                <a:latin typeface="+mj-ea"/>
              </a:rPr>
              <a:t>　　　③ </a:t>
            </a:r>
            <a:r>
              <a:rPr lang="en-US" altLang="ja-JP" b="1" dirty="0" smtClean="0">
                <a:latin typeface="+mj-ea"/>
              </a:rPr>
              <a:t>Keep similar processes concise by repeating.</a:t>
            </a:r>
            <a:endParaRPr lang="en-US" altLang="ja-JP" b="1" dirty="0">
              <a:latin typeface="+mj-ea"/>
            </a:endParaRPr>
          </a:p>
          <a:p>
            <a:r>
              <a:rPr lang="ja-JP" altLang="en-US" b="1" dirty="0">
                <a:latin typeface="+mj-ea"/>
              </a:rPr>
              <a:t>　　　④ </a:t>
            </a:r>
            <a:r>
              <a:rPr lang="en-US" altLang="ja-JP" b="1" dirty="0" smtClean="0">
                <a:latin typeface="+mj-ea"/>
              </a:rPr>
              <a:t>Create a standard configuration for templates.</a:t>
            </a:r>
            <a:endParaRPr lang="en-US" altLang="ja-JP" b="1" dirty="0">
              <a:latin typeface="+mj-ea"/>
            </a:endParaRPr>
          </a:p>
        </p:txBody>
      </p:sp>
      <p:sp>
        <p:nvSpPr>
          <p:cNvPr id="31" name="角丸四角形 30"/>
          <p:cNvSpPr/>
          <p:nvPr/>
        </p:nvSpPr>
        <p:spPr bwMode="auto">
          <a:xfrm rot="20999056">
            <a:off x="2623594" y="5084282"/>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33" name="下矢印 32"/>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cxnSp>
        <p:nvCxnSpPr>
          <p:cNvPr id="28" name="直線コネクタ 27"/>
          <p:cNvCxnSpPr/>
          <p:nvPr/>
        </p:nvCxnSpPr>
        <p:spPr bwMode="auto">
          <a:xfrm>
            <a:off x="7297545" y="2349506"/>
            <a:ext cx="0" cy="2547615"/>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2" name="二等辺三角形 31"/>
          <p:cNvSpPr/>
          <p:nvPr/>
        </p:nvSpPr>
        <p:spPr bwMode="auto">
          <a:xfrm rot="5400000">
            <a:off x="6910246" y="3572262"/>
            <a:ext cx="818868" cy="324788"/>
          </a:xfrm>
          <a:prstGeom prst="triangle">
            <a:avLst/>
          </a:prstGeom>
          <a:solidFill>
            <a:schemeClr val="accent6"/>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5" name="テキスト ボックス 34"/>
          <p:cNvSpPr txBox="1"/>
          <p:nvPr/>
        </p:nvSpPr>
        <p:spPr>
          <a:xfrm>
            <a:off x="2614333" y="2370824"/>
            <a:ext cx="3793026" cy="420564"/>
          </a:xfrm>
          <a:prstGeom prst="rect">
            <a:avLst/>
          </a:prstGeom>
          <a:noFill/>
        </p:spPr>
        <p:txBody>
          <a:bodyPr wrap="none" rtlCol="0">
            <a:spAutoFit/>
          </a:bodyPr>
          <a:lstStyle/>
          <a:p>
            <a:r>
              <a:rPr lang="en-US" altLang="ja-JP" sz="2133" u="sng" dirty="0"/>
              <a:t>【</a:t>
            </a:r>
            <a:r>
              <a:rPr lang="en-US" altLang="ja-JP" sz="2133" u="sng" dirty="0" smtClean="0"/>
              <a:t>Ansible</a:t>
            </a:r>
            <a:r>
              <a:rPr lang="ja-JP" altLang="en-US" sz="2133" u="sng" dirty="0"/>
              <a:t> </a:t>
            </a:r>
            <a:r>
              <a:rPr lang="en-US" altLang="ja-JP" sz="2133" u="sng" dirty="0" smtClean="0"/>
              <a:t>file preparation】</a:t>
            </a:r>
            <a:endParaRPr lang="ja-JP" altLang="en-US" sz="2133" u="sng" dirty="0"/>
          </a:p>
        </p:txBody>
      </p:sp>
      <p:sp>
        <p:nvSpPr>
          <p:cNvPr id="36" name="テキスト ボックス 35"/>
          <p:cNvSpPr txBox="1"/>
          <p:nvPr/>
        </p:nvSpPr>
        <p:spPr>
          <a:xfrm>
            <a:off x="7482074" y="2263385"/>
            <a:ext cx="3269806" cy="748795"/>
          </a:xfrm>
          <a:prstGeom prst="rect">
            <a:avLst/>
          </a:prstGeom>
          <a:noFill/>
        </p:spPr>
        <p:txBody>
          <a:bodyPr wrap="none" rtlCol="0">
            <a:spAutoFit/>
          </a:bodyPr>
          <a:lstStyle/>
          <a:p>
            <a:r>
              <a:rPr lang="en-US" altLang="ja-JP" sz="2133" u="sng" dirty="0"/>
              <a:t>【</a:t>
            </a:r>
            <a:r>
              <a:rPr lang="en-US" altLang="ja-JP" sz="2133" u="sng" dirty="0" smtClean="0"/>
              <a:t>Ansible</a:t>
            </a:r>
            <a:r>
              <a:rPr lang="ja-JP" altLang="en-US" sz="2133" u="sng" dirty="0"/>
              <a:t> </a:t>
            </a:r>
            <a:r>
              <a:rPr lang="en-US" altLang="ja-JP" sz="2133" u="sng" dirty="0" smtClean="0"/>
              <a:t>files</a:t>
            </a:r>
            <a:br>
              <a:rPr lang="en-US" altLang="ja-JP" sz="2133" u="sng" dirty="0" smtClean="0"/>
            </a:br>
            <a:r>
              <a:rPr lang="en-US" altLang="ja-JP" sz="2133" dirty="0" smtClean="0"/>
              <a:t>	    </a:t>
            </a:r>
            <a:r>
              <a:rPr lang="en-US" altLang="ja-JP" sz="2133" u="sng" dirty="0" smtClean="0"/>
              <a:t>registration】</a:t>
            </a:r>
            <a:endParaRPr lang="ja-JP" altLang="en-US" sz="2133" u="sng" dirty="0"/>
          </a:p>
        </p:txBody>
      </p:sp>
      <p:grpSp>
        <p:nvGrpSpPr>
          <p:cNvPr id="40" name="グループ化 39"/>
          <p:cNvGrpSpPr/>
          <p:nvPr/>
        </p:nvGrpSpPr>
        <p:grpSpPr>
          <a:xfrm>
            <a:off x="8055468" y="4035264"/>
            <a:ext cx="609600" cy="649016"/>
            <a:chOff x="531334" y="767018"/>
            <a:chExt cx="457200" cy="486762"/>
          </a:xfrm>
        </p:grpSpPr>
        <p:sp>
          <p:nvSpPr>
            <p:cNvPr id="41" name="正方形/長方形 40"/>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42" name="グループ化 41"/>
            <p:cNvGrpSpPr>
              <a:grpSpLocks noChangeAspect="1"/>
            </p:cNvGrpSpPr>
            <p:nvPr/>
          </p:nvGrpSpPr>
          <p:grpSpPr bwMode="gray">
            <a:xfrm>
              <a:off x="562146" y="1031158"/>
              <a:ext cx="175160" cy="195072"/>
              <a:chOff x="863600" y="1071564"/>
              <a:chExt cx="823913" cy="917576"/>
            </a:xfrm>
          </p:grpSpPr>
          <p:sp>
            <p:nvSpPr>
              <p:cNvPr id="52" name="フリーフォーム 5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43" name="グループ化 42"/>
            <p:cNvGrpSpPr>
              <a:grpSpLocks noChangeAspect="1"/>
            </p:cNvGrpSpPr>
            <p:nvPr/>
          </p:nvGrpSpPr>
          <p:grpSpPr bwMode="gray">
            <a:xfrm>
              <a:off x="770594" y="1027024"/>
              <a:ext cx="175160" cy="195072"/>
              <a:chOff x="863600" y="1071564"/>
              <a:chExt cx="823913" cy="917576"/>
            </a:xfrm>
          </p:grpSpPr>
          <p:sp>
            <p:nvSpPr>
              <p:cNvPr id="50" name="フリーフォーム 4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44" name="グループ化 43"/>
            <p:cNvGrpSpPr>
              <a:grpSpLocks noChangeAspect="1"/>
            </p:cNvGrpSpPr>
            <p:nvPr/>
          </p:nvGrpSpPr>
          <p:grpSpPr bwMode="gray">
            <a:xfrm>
              <a:off x="562146" y="793687"/>
              <a:ext cx="175160" cy="195072"/>
              <a:chOff x="863600" y="1071564"/>
              <a:chExt cx="823913" cy="917576"/>
            </a:xfrm>
          </p:grpSpPr>
          <p:sp>
            <p:nvSpPr>
              <p:cNvPr id="48" name="フリーフォーム 4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45" name="グループ化 44"/>
            <p:cNvGrpSpPr>
              <a:grpSpLocks noChangeAspect="1"/>
            </p:cNvGrpSpPr>
            <p:nvPr/>
          </p:nvGrpSpPr>
          <p:grpSpPr bwMode="gray">
            <a:xfrm>
              <a:off x="769750" y="793687"/>
              <a:ext cx="175160" cy="195072"/>
              <a:chOff x="863600" y="1071564"/>
              <a:chExt cx="823913" cy="917576"/>
            </a:xfrm>
          </p:grpSpPr>
          <p:sp>
            <p:nvSpPr>
              <p:cNvPr id="46" name="フリーフォーム 4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54" name="グループ化 53"/>
          <p:cNvGrpSpPr/>
          <p:nvPr/>
        </p:nvGrpSpPr>
        <p:grpSpPr>
          <a:xfrm>
            <a:off x="8062419" y="2879565"/>
            <a:ext cx="609600" cy="649016"/>
            <a:chOff x="2588821" y="3414978"/>
            <a:chExt cx="457200" cy="486762"/>
          </a:xfrm>
        </p:grpSpPr>
        <p:sp>
          <p:nvSpPr>
            <p:cNvPr id="55" name="正方形/長方形 54"/>
            <p:cNvSpPr/>
            <p:nvPr/>
          </p:nvSpPr>
          <p:spPr bwMode="auto">
            <a:xfrm>
              <a:off x="2588821" y="341497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56" name="グループ化 55"/>
            <p:cNvGrpSpPr>
              <a:grpSpLocks noChangeAspect="1"/>
            </p:cNvGrpSpPr>
            <p:nvPr/>
          </p:nvGrpSpPr>
          <p:grpSpPr bwMode="gray">
            <a:xfrm>
              <a:off x="2619633" y="3679118"/>
              <a:ext cx="175160" cy="195072"/>
              <a:chOff x="863600" y="1071564"/>
              <a:chExt cx="823913" cy="917576"/>
            </a:xfrm>
          </p:grpSpPr>
          <p:sp>
            <p:nvSpPr>
              <p:cNvPr id="66" name="フリーフォーム 6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7" name="グループ化 56"/>
            <p:cNvGrpSpPr>
              <a:grpSpLocks noChangeAspect="1"/>
            </p:cNvGrpSpPr>
            <p:nvPr/>
          </p:nvGrpSpPr>
          <p:grpSpPr bwMode="gray">
            <a:xfrm>
              <a:off x="2828081" y="3674984"/>
              <a:ext cx="175160" cy="195072"/>
              <a:chOff x="863600" y="1071564"/>
              <a:chExt cx="823913" cy="917576"/>
            </a:xfrm>
          </p:grpSpPr>
          <p:sp>
            <p:nvSpPr>
              <p:cNvPr id="64" name="フリーフォーム 6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8" name="グループ化 57"/>
            <p:cNvGrpSpPr>
              <a:grpSpLocks noChangeAspect="1"/>
            </p:cNvGrpSpPr>
            <p:nvPr/>
          </p:nvGrpSpPr>
          <p:grpSpPr bwMode="gray">
            <a:xfrm>
              <a:off x="2619633" y="3441647"/>
              <a:ext cx="175160" cy="195072"/>
              <a:chOff x="863600" y="1071564"/>
              <a:chExt cx="823913" cy="917576"/>
            </a:xfrm>
          </p:grpSpPr>
          <p:sp>
            <p:nvSpPr>
              <p:cNvPr id="62" name="フリーフォーム 6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9" name="グループ化 58"/>
            <p:cNvGrpSpPr>
              <a:grpSpLocks noChangeAspect="1"/>
            </p:cNvGrpSpPr>
            <p:nvPr/>
          </p:nvGrpSpPr>
          <p:grpSpPr bwMode="gray">
            <a:xfrm>
              <a:off x="2827237" y="3441647"/>
              <a:ext cx="175160" cy="195072"/>
              <a:chOff x="863600" y="1071564"/>
              <a:chExt cx="823913" cy="917576"/>
            </a:xfrm>
          </p:grpSpPr>
          <p:sp>
            <p:nvSpPr>
              <p:cNvPr id="60" name="フリーフォーム 5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cxnSp>
        <p:nvCxnSpPr>
          <p:cNvPr id="72" name="直線矢印コネクタ 71"/>
          <p:cNvCxnSpPr/>
          <p:nvPr/>
        </p:nvCxnSpPr>
        <p:spPr bwMode="auto">
          <a:xfrm>
            <a:off x="8750768" y="3231752"/>
            <a:ext cx="686123" cy="29682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3" name="直線矢印コネクタ 72"/>
          <p:cNvCxnSpPr/>
          <p:nvPr/>
        </p:nvCxnSpPr>
        <p:spPr bwMode="auto">
          <a:xfrm flipV="1">
            <a:off x="8750768" y="4100072"/>
            <a:ext cx="672221" cy="28737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1" name="グループ化 10"/>
          <p:cNvGrpSpPr/>
          <p:nvPr/>
        </p:nvGrpSpPr>
        <p:grpSpPr>
          <a:xfrm>
            <a:off x="9555548" y="3446522"/>
            <a:ext cx="847947" cy="711335"/>
            <a:chOff x="7950657" y="2600826"/>
            <a:chExt cx="635960" cy="533501"/>
          </a:xfrm>
        </p:grpSpPr>
        <p:sp>
          <p:nvSpPr>
            <p:cNvPr id="38" name="正方形/長方形 37"/>
            <p:cNvSpPr/>
            <p:nvPr/>
          </p:nvSpPr>
          <p:spPr bwMode="auto">
            <a:xfrm>
              <a:off x="7950657" y="2600826"/>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37" name="図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69" y="2768419"/>
              <a:ext cx="571735" cy="214651"/>
            </a:xfrm>
            <a:prstGeom prst="rect">
              <a:avLst/>
            </a:prstGeom>
          </p:spPr>
        </p:pic>
      </p:grpSp>
      <p:grpSp>
        <p:nvGrpSpPr>
          <p:cNvPr id="74" name="グループ化 73"/>
          <p:cNvGrpSpPr/>
          <p:nvPr/>
        </p:nvGrpSpPr>
        <p:grpSpPr>
          <a:xfrm>
            <a:off x="3198911" y="2986448"/>
            <a:ext cx="609600" cy="649016"/>
            <a:chOff x="531334" y="767018"/>
            <a:chExt cx="457200" cy="486762"/>
          </a:xfrm>
        </p:grpSpPr>
        <p:sp>
          <p:nvSpPr>
            <p:cNvPr id="75" name="正方形/長方形 74"/>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6" name="グループ化 75"/>
            <p:cNvGrpSpPr>
              <a:grpSpLocks noChangeAspect="1"/>
            </p:cNvGrpSpPr>
            <p:nvPr/>
          </p:nvGrpSpPr>
          <p:grpSpPr bwMode="gray">
            <a:xfrm>
              <a:off x="562146" y="1031158"/>
              <a:ext cx="175160" cy="195072"/>
              <a:chOff x="863600" y="1071564"/>
              <a:chExt cx="823913" cy="917576"/>
            </a:xfrm>
          </p:grpSpPr>
          <p:sp>
            <p:nvSpPr>
              <p:cNvPr id="87" name="フリーフォーム 8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7" name="グループ化 76"/>
            <p:cNvGrpSpPr>
              <a:grpSpLocks noChangeAspect="1"/>
            </p:cNvGrpSpPr>
            <p:nvPr/>
          </p:nvGrpSpPr>
          <p:grpSpPr bwMode="gray">
            <a:xfrm>
              <a:off x="770594" y="1027024"/>
              <a:ext cx="175160" cy="195072"/>
              <a:chOff x="863600" y="1071564"/>
              <a:chExt cx="823913" cy="917576"/>
            </a:xfrm>
          </p:grpSpPr>
          <p:sp>
            <p:nvSpPr>
              <p:cNvPr id="85" name="フリーフォーム 8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78" name="グループ化 77"/>
            <p:cNvGrpSpPr>
              <a:grpSpLocks noChangeAspect="1"/>
            </p:cNvGrpSpPr>
            <p:nvPr/>
          </p:nvGrpSpPr>
          <p:grpSpPr bwMode="gray">
            <a:xfrm>
              <a:off x="562146" y="793687"/>
              <a:ext cx="175160" cy="195072"/>
              <a:chOff x="863600" y="1071564"/>
              <a:chExt cx="823913" cy="917576"/>
            </a:xfrm>
          </p:grpSpPr>
          <p:sp>
            <p:nvSpPr>
              <p:cNvPr id="83" name="フリーフォーム 8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0" name="グループ化 79"/>
            <p:cNvGrpSpPr>
              <a:grpSpLocks noChangeAspect="1"/>
            </p:cNvGrpSpPr>
            <p:nvPr/>
          </p:nvGrpSpPr>
          <p:grpSpPr bwMode="gray">
            <a:xfrm>
              <a:off x="769750" y="793687"/>
              <a:ext cx="175160" cy="195072"/>
              <a:chOff x="863600" y="1071564"/>
              <a:chExt cx="823913" cy="917576"/>
            </a:xfrm>
          </p:grpSpPr>
          <p:sp>
            <p:nvSpPr>
              <p:cNvPr id="81" name="フリーフォーム 8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8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03" name="グループ化 102"/>
          <p:cNvGrpSpPr/>
          <p:nvPr/>
        </p:nvGrpSpPr>
        <p:grpSpPr>
          <a:xfrm>
            <a:off x="3844192" y="3131215"/>
            <a:ext cx="578581" cy="630532"/>
            <a:chOff x="7413163" y="3244813"/>
            <a:chExt cx="433936" cy="472899"/>
          </a:xfrm>
        </p:grpSpPr>
        <p:sp>
          <p:nvSpPr>
            <p:cNvPr id="104" name="メモ 103"/>
            <p:cNvSpPr/>
            <p:nvPr/>
          </p:nvSpPr>
          <p:spPr bwMode="auto">
            <a:xfrm>
              <a:off x="7413163" y="3244813"/>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05" name="メモ 104"/>
            <p:cNvSpPr/>
            <p:nvPr/>
          </p:nvSpPr>
          <p:spPr bwMode="auto">
            <a:xfrm>
              <a:off x="7474413" y="3303248"/>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06" name="メモ 105"/>
            <p:cNvSpPr/>
            <p:nvPr/>
          </p:nvSpPr>
          <p:spPr bwMode="auto">
            <a:xfrm>
              <a:off x="7549738" y="336280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sp>
          <p:nvSpPr>
            <p:cNvPr id="107" name="メモ 106"/>
            <p:cNvSpPr/>
            <p:nvPr/>
          </p:nvSpPr>
          <p:spPr bwMode="auto">
            <a:xfrm>
              <a:off x="7619259" y="3419264"/>
              <a:ext cx="227840" cy="298448"/>
            </a:xfrm>
            <a:prstGeom prst="foldedCorner">
              <a:avLst>
                <a:gd name="adj" fmla="val 40078"/>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pPr algn="ctr"/>
              <a:r>
                <a:rPr lang="ja-JP" altLang="en-US" sz="1067" b="1" dirty="0">
                  <a:latin typeface="+mj-ea"/>
                  <a:ea typeface="+mj-ea"/>
                </a:rPr>
                <a:t>三</a:t>
              </a:r>
              <a:endParaRPr lang="en-US" altLang="ja-JP" sz="1067" b="1" dirty="0">
                <a:latin typeface="+mj-ea"/>
                <a:ea typeface="+mj-ea"/>
              </a:endParaRPr>
            </a:p>
            <a:p>
              <a:pPr algn="ctr"/>
              <a:r>
                <a:rPr lang="ja-JP" altLang="en-US" sz="1067" b="1" dirty="0">
                  <a:latin typeface="+mj-ea"/>
                  <a:ea typeface="+mj-ea"/>
                </a:rPr>
                <a:t>三</a:t>
              </a:r>
              <a:endParaRPr lang="en-US" altLang="ja-JP" sz="1067" b="1" dirty="0">
                <a:latin typeface="+mj-ea"/>
                <a:ea typeface="+mj-ea"/>
              </a:endParaRPr>
            </a:p>
          </p:txBody>
        </p:sp>
      </p:grpSp>
      <p:sp>
        <p:nvSpPr>
          <p:cNvPr id="108" name="メモ 107"/>
          <p:cNvSpPr/>
          <p:nvPr/>
        </p:nvSpPr>
        <p:spPr bwMode="auto">
          <a:xfrm>
            <a:off x="3000275" y="4379702"/>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09" name="メモ 108"/>
          <p:cNvSpPr/>
          <p:nvPr/>
        </p:nvSpPr>
        <p:spPr bwMode="auto">
          <a:xfrm>
            <a:off x="3140601" y="4493749"/>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10" name="メモ 109"/>
          <p:cNvSpPr/>
          <p:nvPr/>
        </p:nvSpPr>
        <p:spPr bwMode="auto">
          <a:xfrm>
            <a:off x="3302471" y="461375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ea typeface="+mj-ea"/>
              </a:rPr>
              <a:t>Ansible files</a:t>
            </a:r>
            <a:r>
              <a:rPr lang="ja-JP" altLang="en-US" sz="1333" b="1" dirty="0" smtClean="0">
                <a:latin typeface="+mj-ea"/>
                <a:ea typeface="+mj-ea"/>
              </a:rPr>
              <a:t>  </a:t>
            </a:r>
            <a:endParaRPr lang="ja-JP" altLang="en-US" sz="1333" b="1" dirty="0">
              <a:latin typeface="+mj-ea"/>
              <a:ea typeface="+mj-ea"/>
            </a:endParaRPr>
          </a:p>
        </p:txBody>
      </p:sp>
      <p:cxnSp>
        <p:nvCxnSpPr>
          <p:cNvPr id="10" name="直線矢印コネクタ 9"/>
          <p:cNvCxnSpPr/>
          <p:nvPr/>
        </p:nvCxnSpPr>
        <p:spPr bwMode="auto">
          <a:xfrm>
            <a:off x="3691162" y="3830128"/>
            <a:ext cx="4887" cy="422213"/>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7" name="メモ 116"/>
          <p:cNvSpPr/>
          <p:nvPr/>
        </p:nvSpPr>
        <p:spPr bwMode="auto">
          <a:xfrm>
            <a:off x="10297183" y="4001829"/>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18" name="メモ 117"/>
          <p:cNvSpPr/>
          <p:nvPr/>
        </p:nvSpPr>
        <p:spPr bwMode="auto">
          <a:xfrm>
            <a:off x="10437509" y="411587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19" name="メモ 118"/>
          <p:cNvSpPr/>
          <p:nvPr/>
        </p:nvSpPr>
        <p:spPr bwMode="auto">
          <a:xfrm>
            <a:off x="10599379" y="4235882"/>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ea typeface="+mj-ea"/>
              </a:rPr>
              <a:t>Ansible</a:t>
            </a:r>
            <a:r>
              <a:rPr lang="ja-JP" altLang="en-US" sz="1333" b="1" dirty="0">
                <a:latin typeface="+mj-ea"/>
                <a:ea typeface="+mj-ea"/>
              </a:rPr>
              <a:t> </a:t>
            </a:r>
            <a:r>
              <a:rPr lang="en-US" altLang="ja-JP" sz="1333" b="1" dirty="0" smtClean="0">
                <a:latin typeface="+mj-ea"/>
                <a:ea typeface="+mj-ea"/>
              </a:rPr>
              <a:t>files</a:t>
            </a:r>
            <a:r>
              <a:rPr lang="ja-JP" altLang="en-US" sz="1333" b="1" dirty="0" smtClean="0">
                <a:latin typeface="+mj-ea"/>
                <a:ea typeface="+mj-ea"/>
              </a:rPr>
              <a:t>  </a:t>
            </a:r>
            <a:endParaRPr lang="ja-JP" altLang="en-US" sz="1333" b="1" dirty="0">
              <a:latin typeface="+mj-ea"/>
              <a:ea typeface="+mj-ea"/>
            </a:endParaRPr>
          </a:p>
        </p:txBody>
      </p:sp>
      <p:sp>
        <p:nvSpPr>
          <p:cNvPr id="20" name="テキスト ボックス 19"/>
          <p:cNvSpPr txBox="1"/>
          <p:nvPr/>
        </p:nvSpPr>
        <p:spPr>
          <a:xfrm>
            <a:off x="3736421" y="3813080"/>
            <a:ext cx="1898277" cy="502573"/>
          </a:xfrm>
          <a:prstGeom prst="rect">
            <a:avLst/>
          </a:prstGeom>
          <a:noFill/>
        </p:spPr>
        <p:txBody>
          <a:bodyPr wrap="none" rtlCol="0">
            <a:spAutoFit/>
          </a:bodyPr>
          <a:lstStyle/>
          <a:p>
            <a:r>
              <a:rPr lang="en-US" altLang="ja-JP" sz="1333" b="1" dirty="0" smtClean="0"/>
              <a:t>Create new</a:t>
            </a:r>
            <a:br>
              <a:rPr lang="en-US" altLang="ja-JP" sz="1333" b="1" dirty="0" smtClean="0"/>
            </a:br>
            <a:r>
              <a:rPr lang="en-US" altLang="ja-JP" sz="1333" b="1" dirty="0" smtClean="0"/>
              <a:t>from user manuals</a:t>
            </a:r>
            <a:endParaRPr lang="en-US" altLang="ja-JP" sz="1333" b="1" dirty="0"/>
          </a:p>
        </p:txBody>
      </p:sp>
      <p:grpSp>
        <p:nvGrpSpPr>
          <p:cNvPr id="121" name="グループ化 120"/>
          <p:cNvGrpSpPr/>
          <p:nvPr/>
        </p:nvGrpSpPr>
        <p:grpSpPr>
          <a:xfrm>
            <a:off x="5788917" y="2989527"/>
            <a:ext cx="609600" cy="649016"/>
            <a:chOff x="2588821" y="3414978"/>
            <a:chExt cx="457200" cy="486762"/>
          </a:xfrm>
        </p:grpSpPr>
        <p:sp>
          <p:nvSpPr>
            <p:cNvPr id="122" name="正方形/長方形 121"/>
            <p:cNvSpPr/>
            <p:nvPr/>
          </p:nvSpPr>
          <p:spPr bwMode="auto">
            <a:xfrm>
              <a:off x="2588821" y="341497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24" name="グループ化 123"/>
            <p:cNvGrpSpPr>
              <a:grpSpLocks noChangeAspect="1"/>
            </p:cNvGrpSpPr>
            <p:nvPr/>
          </p:nvGrpSpPr>
          <p:grpSpPr bwMode="gray">
            <a:xfrm>
              <a:off x="2619633" y="3679118"/>
              <a:ext cx="175160" cy="195072"/>
              <a:chOff x="863600" y="1071564"/>
              <a:chExt cx="823913" cy="917576"/>
            </a:xfrm>
          </p:grpSpPr>
          <p:sp>
            <p:nvSpPr>
              <p:cNvPr id="134" name="フリーフォーム 13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5" name="グループ化 124"/>
            <p:cNvGrpSpPr>
              <a:grpSpLocks noChangeAspect="1"/>
            </p:cNvGrpSpPr>
            <p:nvPr/>
          </p:nvGrpSpPr>
          <p:grpSpPr bwMode="gray">
            <a:xfrm>
              <a:off x="2828081" y="3674984"/>
              <a:ext cx="175160" cy="195072"/>
              <a:chOff x="863600" y="1071564"/>
              <a:chExt cx="823913" cy="917576"/>
            </a:xfrm>
          </p:grpSpPr>
          <p:sp>
            <p:nvSpPr>
              <p:cNvPr id="132" name="フリーフォーム 13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6" name="グループ化 125"/>
            <p:cNvGrpSpPr>
              <a:grpSpLocks noChangeAspect="1"/>
            </p:cNvGrpSpPr>
            <p:nvPr/>
          </p:nvGrpSpPr>
          <p:grpSpPr bwMode="gray">
            <a:xfrm>
              <a:off x="2619633" y="3441647"/>
              <a:ext cx="175160" cy="195072"/>
              <a:chOff x="863600" y="1071564"/>
              <a:chExt cx="823913" cy="917576"/>
            </a:xfrm>
          </p:grpSpPr>
          <p:sp>
            <p:nvSpPr>
              <p:cNvPr id="130" name="フリーフォーム 12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3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27" name="グループ化 126"/>
            <p:cNvGrpSpPr>
              <a:grpSpLocks noChangeAspect="1"/>
            </p:cNvGrpSpPr>
            <p:nvPr/>
          </p:nvGrpSpPr>
          <p:grpSpPr bwMode="gray">
            <a:xfrm>
              <a:off x="2827237" y="3441647"/>
              <a:ext cx="175160" cy="195072"/>
              <a:chOff x="863600" y="1071564"/>
              <a:chExt cx="823913" cy="917576"/>
            </a:xfrm>
          </p:grpSpPr>
          <p:sp>
            <p:nvSpPr>
              <p:cNvPr id="128" name="フリーフォーム 12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cxnSp>
        <p:nvCxnSpPr>
          <p:cNvPr id="136" name="直線矢印コネクタ 135"/>
          <p:cNvCxnSpPr/>
          <p:nvPr/>
        </p:nvCxnSpPr>
        <p:spPr bwMode="auto">
          <a:xfrm>
            <a:off x="6088831" y="3772268"/>
            <a:ext cx="4887" cy="422213"/>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7" name="メモ 136"/>
          <p:cNvSpPr/>
          <p:nvPr/>
        </p:nvSpPr>
        <p:spPr bwMode="auto">
          <a:xfrm>
            <a:off x="5409903" y="4338418"/>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38" name="メモ 137"/>
          <p:cNvSpPr/>
          <p:nvPr/>
        </p:nvSpPr>
        <p:spPr bwMode="auto">
          <a:xfrm>
            <a:off x="5550229" y="445246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139" name="メモ 138"/>
          <p:cNvSpPr/>
          <p:nvPr/>
        </p:nvSpPr>
        <p:spPr bwMode="auto">
          <a:xfrm>
            <a:off x="5712099" y="4572471"/>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ea typeface="+mj-ea"/>
              </a:rPr>
              <a:t>Ansible</a:t>
            </a:r>
            <a:r>
              <a:rPr lang="ja-JP" altLang="en-US" sz="1333" b="1" dirty="0">
                <a:latin typeface="+mj-ea"/>
                <a:ea typeface="+mj-ea"/>
              </a:rPr>
              <a:t> </a:t>
            </a:r>
            <a:r>
              <a:rPr lang="en-US" altLang="ja-JP" sz="1333" b="1" dirty="0" smtClean="0">
                <a:latin typeface="+mj-ea"/>
                <a:ea typeface="+mj-ea"/>
              </a:rPr>
              <a:t>files</a:t>
            </a:r>
            <a:r>
              <a:rPr lang="ja-JP" altLang="en-US" sz="1333" b="1" dirty="0" smtClean="0">
                <a:latin typeface="+mj-ea"/>
                <a:ea typeface="+mj-ea"/>
              </a:rPr>
              <a:t>  </a:t>
            </a:r>
            <a:endParaRPr lang="ja-JP" altLang="en-US" sz="1333" b="1" dirty="0">
              <a:latin typeface="+mj-ea"/>
              <a:ea typeface="+mj-ea"/>
            </a:endParaRPr>
          </a:p>
        </p:txBody>
      </p:sp>
      <p:sp>
        <p:nvSpPr>
          <p:cNvPr id="140" name="テキスト ボックス 139"/>
          <p:cNvSpPr txBox="1"/>
          <p:nvPr/>
        </p:nvSpPr>
        <p:spPr>
          <a:xfrm>
            <a:off x="6052176" y="3835845"/>
            <a:ext cx="1334853" cy="502573"/>
          </a:xfrm>
          <a:prstGeom prst="rect">
            <a:avLst/>
          </a:prstGeom>
          <a:noFill/>
        </p:spPr>
        <p:txBody>
          <a:bodyPr wrap="none" rtlCol="0">
            <a:spAutoFit/>
          </a:bodyPr>
          <a:lstStyle/>
          <a:p>
            <a:r>
              <a:rPr lang="en-US" altLang="ja-JP" sz="1333" b="1" dirty="0" smtClean="0"/>
              <a:t>Reuse</a:t>
            </a:r>
            <a:br>
              <a:rPr lang="en-US" altLang="ja-JP" sz="1333" b="1" dirty="0" smtClean="0"/>
            </a:br>
            <a:r>
              <a:rPr lang="en-US" altLang="ja-JP" sz="1333" b="1" dirty="0" smtClean="0"/>
              <a:t>existing files</a:t>
            </a:r>
            <a:endParaRPr lang="ja-JP" altLang="en-US" sz="1333" b="1" dirty="0"/>
          </a:p>
        </p:txBody>
      </p:sp>
      <p:sp>
        <p:nvSpPr>
          <p:cNvPr id="141" name="テキスト ボックス 140"/>
          <p:cNvSpPr txBox="1"/>
          <p:nvPr/>
        </p:nvSpPr>
        <p:spPr>
          <a:xfrm>
            <a:off x="8858997" y="4274151"/>
            <a:ext cx="934166" cy="297454"/>
          </a:xfrm>
          <a:prstGeom prst="rect">
            <a:avLst/>
          </a:prstGeom>
          <a:noFill/>
        </p:spPr>
        <p:txBody>
          <a:bodyPr wrap="none" rtlCol="0">
            <a:spAutoFit/>
          </a:bodyPr>
          <a:lstStyle/>
          <a:p>
            <a:r>
              <a:rPr lang="en-US" altLang="ja-JP" sz="1333" b="1" dirty="0" smtClean="0"/>
              <a:t>Register</a:t>
            </a:r>
            <a:endParaRPr lang="ja-JP" altLang="en-US" sz="1333" b="1" dirty="0"/>
          </a:p>
        </p:txBody>
      </p:sp>
      <p:sp>
        <p:nvSpPr>
          <p:cNvPr id="142" name="テキスト ボックス 141"/>
          <p:cNvSpPr txBox="1"/>
          <p:nvPr/>
        </p:nvSpPr>
        <p:spPr>
          <a:xfrm>
            <a:off x="8829315" y="3126606"/>
            <a:ext cx="934166" cy="297454"/>
          </a:xfrm>
          <a:prstGeom prst="rect">
            <a:avLst/>
          </a:prstGeom>
          <a:noFill/>
        </p:spPr>
        <p:txBody>
          <a:bodyPr wrap="none" rtlCol="0">
            <a:spAutoFit/>
          </a:bodyPr>
          <a:lstStyle/>
          <a:p>
            <a:r>
              <a:rPr lang="en-US" altLang="ja-JP" sz="1333" b="1" dirty="0" smtClean="0"/>
              <a:t>Register</a:t>
            </a:r>
            <a:endParaRPr lang="ja-JP" altLang="en-US" sz="1333" b="1" dirty="0"/>
          </a:p>
        </p:txBody>
      </p:sp>
      <p:sp>
        <p:nvSpPr>
          <p:cNvPr id="3" name="正方形/長方形 2"/>
          <p:cNvSpPr/>
          <p:nvPr/>
        </p:nvSpPr>
        <p:spPr bwMode="auto">
          <a:xfrm>
            <a:off x="10560620" y="2141314"/>
            <a:ext cx="1726701" cy="1235024"/>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067" dirty="0" smtClean="0">
                <a:latin typeface="+mj-ea"/>
                <a:ea typeface="+mj-ea"/>
              </a:rPr>
              <a:t>Ansible files is a set of files required for an operation to run.</a:t>
            </a:r>
            <a:endParaRPr lang="en-US" altLang="ja-JP" sz="1067" dirty="0">
              <a:latin typeface="+mj-ea"/>
              <a:ea typeface="+mj-ea"/>
            </a:endParaRPr>
          </a:p>
          <a:p>
            <a:r>
              <a:rPr lang="ja-JP" altLang="en-US" sz="1067" dirty="0">
                <a:latin typeface="+mj-ea"/>
                <a:ea typeface="+mj-ea"/>
              </a:rPr>
              <a:t>・</a:t>
            </a:r>
            <a:r>
              <a:rPr lang="en-US" altLang="ja-JP" sz="1067" dirty="0">
                <a:latin typeface="+mj-ea"/>
                <a:ea typeface="+mj-ea"/>
              </a:rPr>
              <a:t>Playbook</a:t>
            </a:r>
          </a:p>
          <a:p>
            <a:r>
              <a:rPr lang="ja-JP" altLang="en-US" sz="1067" dirty="0">
                <a:latin typeface="+mj-ea"/>
                <a:ea typeface="+mj-ea"/>
              </a:rPr>
              <a:t>・</a:t>
            </a:r>
            <a:r>
              <a:rPr lang="en-US" altLang="ja-JP" sz="1067" dirty="0">
                <a:latin typeface="+mj-ea"/>
                <a:ea typeface="+mj-ea"/>
              </a:rPr>
              <a:t>Role</a:t>
            </a:r>
          </a:p>
          <a:p>
            <a:r>
              <a:rPr lang="ja-JP" altLang="en-US" sz="1067" dirty="0" smtClean="0">
                <a:latin typeface="+mj-ea"/>
                <a:ea typeface="+mj-ea"/>
              </a:rPr>
              <a:t>・</a:t>
            </a:r>
            <a:r>
              <a:rPr lang="en-US" altLang="ja-JP" sz="1067" dirty="0" smtClean="0">
                <a:latin typeface="+mj-ea"/>
                <a:ea typeface="+mj-ea"/>
              </a:rPr>
              <a:t>File</a:t>
            </a:r>
            <a:endParaRPr lang="en-US" altLang="ja-JP" sz="1067" dirty="0">
              <a:latin typeface="+mj-ea"/>
              <a:ea typeface="+mj-ea"/>
            </a:endParaRPr>
          </a:p>
          <a:p>
            <a:r>
              <a:rPr lang="ja-JP" altLang="en-US" sz="1067" dirty="0" smtClean="0">
                <a:latin typeface="+mj-ea"/>
                <a:ea typeface="+mj-ea"/>
              </a:rPr>
              <a:t>・</a:t>
            </a:r>
            <a:r>
              <a:rPr lang="en-US" altLang="ja-JP" sz="1067" dirty="0" smtClean="0">
                <a:latin typeface="+mj-ea"/>
                <a:ea typeface="+mj-ea"/>
              </a:rPr>
              <a:t>Template</a:t>
            </a:r>
            <a:endParaRPr lang="ja-JP" altLang="en-US" sz="1067" dirty="0">
              <a:latin typeface="+mj-ea"/>
              <a:ea typeface="+mj-ea"/>
            </a:endParaRPr>
          </a:p>
        </p:txBody>
      </p:sp>
      <p:cxnSp>
        <p:nvCxnSpPr>
          <p:cNvPr id="5" name="直線コネクタ 4"/>
          <p:cNvCxnSpPr/>
          <p:nvPr/>
        </p:nvCxnSpPr>
        <p:spPr bwMode="auto">
          <a:xfrm>
            <a:off x="9908845" y="1646144"/>
            <a:ext cx="432676" cy="310656"/>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2171472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You don’t need to create every part manually in an Ansible file. If you have any existing files, it is possible to use parts of them to create other files more efficiently.</a:t>
            </a:r>
            <a:endParaRPr lang="en-US" altLang="ja-JP" sz="1867" b="1" dirty="0">
              <a:latin typeface="+mj-ea"/>
              <a:ea typeface="+mj-ea"/>
            </a:endParaRPr>
          </a:p>
          <a:p>
            <a:endParaRPr lang="en-US" altLang="ja-JP" sz="1067" b="1" dirty="0">
              <a:solidFill>
                <a:schemeClr val="tx1"/>
              </a:solidFill>
              <a:latin typeface="+mj-ea"/>
              <a:ea typeface="+mj-ea"/>
            </a:endParaRPr>
          </a:p>
          <a:p>
            <a:r>
              <a:rPr lang="en-US" altLang="ja-JP" sz="1867" b="1" dirty="0" smtClean="0">
                <a:solidFill>
                  <a:schemeClr val="tx1"/>
                </a:solidFill>
                <a:latin typeface="+mj-ea"/>
                <a:ea typeface="+mj-ea"/>
              </a:rPr>
              <a:t>The following example illustrates how to build a web server by using Ansible files from various sources.</a:t>
            </a:r>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26" name="角丸四角形 25"/>
          <p:cNvSpPr/>
          <p:nvPr/>
        </p:nvSpPr>
        <p:spPr bwMode="auto">
          <a:xfrm>
            <a:off x="4073889" y="3339244"/>
            <a:ext cx="2103120" cy="580800"/>
          </a:xfrm>
          <a:prstGeom prst="roundRect">
            <a:avLst>
              <a:gd name="adj" fmla="val 9125"/>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27" name="テキスト ボックス 26"/>
          <p:cNvSpPr txBox="1"/>
          <p:nvPr/>
        </p:nvSpPr>
        <p:spPr>
          <a:xfrm>
            <a:off x="4148370" y="3182636"/>
            <a:ext cx="1215397" cy="297454"/>
          </a:xfrm>
          <a:prstGeom prst="rect">
            <a:avLst/>
          </a:prstGeom>
          <a:solidFill>
            <a:schemeClr val="lt1"/>
          </a:solidFill>
        </p:spPr>
        <p:txBody>
          <a:bodyPr wrap="none" rtlCol="0">
            <a:spAutoFit/>
          </a:bodyPr>
          <a:lstStyle/>
          <a:p>
            <a:r>
              <a:rPr lang="en-US" altLang="ja-JP" sz="1333" b="1" dirty="0" smtClean="0"/>
              <a:t>OS settings</a:t>
            </a:r>
            <a:endParaRPr lang="ja-JP" altLang="en-US" sz="1333" b="1" dirty="0"/>
          </a:p>
        </p:txBody>
      </p:sp>
      <p:sp>
        <p:nvSpPr>
          <p:cNvPr id="28" name="角丸四角形 27"/>
          <p:cNvSpPr/>
          <p:nvPr/>
        </p:nvSpPr>
        <p:spPr bwMode="auto">
          <a:xfrm>
            <a:off x="4065899" y="4132605"/>
            <a:ext cx="2103120" cy="580800"/>
          </a:xfrm>
          <a:prstGeom prst="roundRect">
            <a:avLst>
              <a:gd name="adj" fmla="val 9125"/>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29" name="テキスト ボックス 28"/>
          <p:cNvSpPr txBox="1"/>
          <p:nvPr/>
        </p:nvSpPr>
        <p:spPr>
          <a:xfrm>
            <a:off x="4140379" y="3975998"/>
            <a:ext cx="2142125" cy="297454"/>
          </a:xfrm>
          <a:prstGeom prst="rect">
            <a:avLst/>
          </a:prstGeom>
          <a:solidFill>
            <a:schemeClr val="lt1"/>
          </a:solidFill>
        </p:spPr>
        <p:txBody>
          <a:bodyPr wrap="none" rtlCol="0">
            <a:spAutoFit/>
          </a:bodyPr>
          <a:lstStyle/>
          <a:p>
            <a:r>
              <a:rPr lang="en-US" altLang="ja-JP" sz="1333" b="1" dirty="0" smtClean="0"/>
              <a:t>Distribute Hosts files</a:t>
            </a:r>
            <a:endParaRPr lang="ja-JP" altLang="en-US" sz="1333" b="1" dirty="0"/>
          </a:p>
        </p:txBody>
      </p:sp>
      <p:sp>
        <p:nvSpPr>
          <p:cNvPr id="32" name="角丸四角形 31"/>
          <p:cNvSpPr/>
          <p:nvPr/>
        </p:nvSpPr>
        <p:spPr bwMode="auto">
          <a:xfrm>
            <a:off x="4073889" y="4936029"/>
            <a:ext cx="2103120" cy="580800"/>
          </a:xfrm>
          <a:prstGeom prst="roundRect">
            <a:avLst>
              <a:gd name="adj" fmla="val 9125"/>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34" name="テキスト ボックス 33"/>
          <p:cNvSpPr txBox="1"/>
          <p:nvPr/>
        </p:nvSpPr>
        <p:spPr>
          <a:xfrm>
            <a:off x="4148370" y="4779422"/>
            <a:ext cx="2532553" cy="297454"/>
          </a:xfrm>
          <a:prstGeom prst="rect">
            <a:avLst/>
          </a:prstGeom>
          <a:solidFill>
            <a:schemeClr val="lt1"/>
          </a:solidFill>
        </p:spPr>
        <p:txBody>
          <a:bodyPr wrap="none" rtlCol="0">
            <a:spAutoFit/>
          </a:bodyPr>
          <a:lstStyle/>
          <a:p>
            <a:r>
              <a:rPr lang="en-US" altLang="ja-JP" sz="1333" b="1" dirty="0" smtClean="0"/>
              <a:t>Implement monitor agent</a:t>
            </a:r>
            <a:endParaRPr lang="ja-JP" altLang="en-US" sz="1333" b="1" dirty="0"/>
          </a:p>
        </p:txBody>
      </p:sp>
      <p:sp>
        <p:nvSpPr>
          <p:cNvPr id="35" name="角丸四角形 34"/>
          <p:cNvSpPr/>
          <p:nvPr/>
        </p:nvSpPr>
        <p:spPr bwMode="auto">
          <a:xfrm>
            <a:off x="4065899" y="5706856"/>
            <a:ext cx="2103120" cy="582184"/>
          </a:xfrm>
          <a:prstGeom prst="roundRect">
            <a:avLst>
              <a:gd name="adj" fmla="val 9125"/>
            </a:avLst>
          </a:prstGeom>
          <a:ln>
            <a:solidFill>
              <a:schemeClr val="tx1"/>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t" anchorCtr="0" forceAA="0" compatLnSpc="1">
            <a:prstTxWarp prst="textNoShape">
              <a:avLst/>
            </a:prstTxWarp>
            <a:noAutofit/>
          </a:bodyPr>
          <a:lstStyle/>
          <a:p>
            <a:endParaRPr lang="en-US" altLang="ja-JP" sz="533" b="1" dirty="0">
              <a:solidFill>
                <a:schemeClr val="tx1"/>
              </a:solidFill>
              <a:latin typeface="+mj-ea"/>
              <a:ea typeface="+mj-ea"/>
            </a:endParaRPr>
          </a:p>
        </p:txBody>
      </p:sp>
      <p:sp>
        <p:nvSpPr>
          <p:cNvPr id="36" name="テキスト ボックス 35"/>
          <p:cNvSpPr txBox="1"/>
          <p:nvPr/>
        </p:nvSpPr>
        <p:spPr>
          <a:xfrm>
            <a:off x="4140379" y="5550248"/>
            <a:ext cx="2389693" cy="297454"/>
          </a:xfrm>
          <a:prstGeom prst="rect">
            <a:avLst/>
          </a:prstGeom>
          <a:solidFill>
            <a:schemeClr val="lt1"/>
          </a:solidFill>
        </p:spPr>
        <p:txBody>
          <a:bodyPr wrap="none" rtlCol="0">
            <a:spAutoFit/>
          </a:bodyPr>
          <a:lstStyle/>
          <a:p>
            <a:r>
              <a:rPr lang="en-US" altLang="ja-JP" sz="1333" b="1" dirty="0" smtClean="0"/>
              <a:t>Web</a:t>
            </a:r>
            <a:r>
              <a:rPr lang="ja-JP" altLang="en-US" sz="1333" b="1" dirty="0"/>
              <a:t> </a:t>
            </a:r>
            <a:r>
              <a:rPr lang="en-US" altLang="ja-JP" sz="1333" b="1" dirty="0" smtClean="0"/>
              <a:t>server construction</a:t>
            </a:r>
            <a:endParaRPr lang="ja-JP" altLang="en-US" sz="1333" b="1" dirty="0"/>
          </a:p>
        </p:txBody>
      </p:sp>
      <p:cxnSp>
        <p:nvCxnSpPr>
          <p:cNvPr id="37" name="直線矢印コネクタ 36"/>
          <p:cNvCxnSpPr/>
          <p:nvPr/>
        </p:nvCxnSpPr>
        <p:spPr bwMode="auto">
          <a:xfrm>
            <a:off x="3789667" y="3458469"/>
            <a:ext cx="0" cy="2643840"/>
          </a:xfrm>
          <a:prstGeom prst="straightConnector1">
            <a:avLst/>
          </a:prstGeom>
          <a:solidFill>
            <a:schemeClr val="bg1"/>
          </a:solidFill>
          <a:ln w="508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8" name="テキスト ボックス 37"/>
          <p:cNvSpPr txBox="1"/>
          <p:nvPr/>
        </p:nvSpPr>
        <p:spPr>
          <a:xfrm>
            <a:off x="3124014" y="3458469"/>
            <a:ext cx="677108" cy="2808910"/>
          </a:xfrm>
          <a:prstGeom prst="rect">
            <a:avLst/>
          </a:prstGeom>
          <a:noFill/>
        </p:spPr>
        <p:txBody>
          <a:bodyPr vert="eaVert" wrap="none" rtlCol="0">
            <a:spAutoFit/>
          </a:bodyPr>
          <a:lstStyle/>
          <a:p>
            <a:r>
              <a:rPr lang="en-US" altLang="ja-JP" sz="1600" b="1" dirty="0" smtClean="0"/>
              <a:t>Web</a:t>
            </a:r>
            <a:r>
              <a:rPr lang="ja-JP" altLang="en-US" sz="1600" b="1" dirty="0" smtClean="0"/>
              <a:t> </a:t>
            </a:r>
            <a:r>
              <a:rPr lang="en-US" altLang="ja-JP" sz="1600" b="1" dirty="0" smtClean="0"/>
              <a:t>server construction </a:t>
            </a:r>
            <a:br>
              <a:rPr lang="en-US" altLang="ja-JP" sz="1600" b="1" dirty="0" smtClean="0"/>
            </a:br>
            <a:r>
              <a:rPr lang="en-US" altLang="ja-JP" sz="1600" b="1" dirty="0" smtClean="0"/>
              <a:t>          procedure</a:t>
            </a:r>
            <a:endParaRPr lang="ja-JP" altLang="en-US" sz="1600" b="1" dirty="0"/>
          </a:p>
        </p:txBody>
      </p:sp>
      <p:sp>
        <p:nvSpPr>
          <p:cNvPr id="39" name="テキスト ボックス 38"/>
          <p:cNvSpPr txBox="1"/>
          <p:nvPr/>
        </p:nvSpPr>
        <p:spPr>
          <a:xfrm>
            <a:off x="8075740" y="3490631"/>
            <a:ext cx="1784784" cy="297454"/>
          </a:xfrm>
          <a:prstGeom prst="rect">
            <a:avLst/>
          </a:prstGeom>
          <a:noFill/>
        </p:spPr>
        <p:txBody>
          <a:bodyPr wrap="none" rtlCol="0">
            <a:spAutoFit/>
          </a:bodyPr>
          <a:lstStyle/>
          <a:p>
            <a:r>
              <a:rPr lang="en-US" altLang="ja-JP" sz="1333" b="1" dirty="0" smtClean="0"/>
              <a:t>From the internet</a:t>
            </a:r>
            <a:endParaRPr lang="ja-JP" altLang="en-US" sz="1333" b="1" dirty="0"/>
          </a:p>
        </p:txBody>
      </p:sp>
      <p:sp>
        <p:nvSpPr>
          <p:cNvPr id="40" name="テキスト ボックス 39"/>
          <p:cNvSpPr txBox="1"/>
          <p:nvPr/>
        </p:nvSpPr>
        <p:spPr>
          <a:xfrm>
            <a:off x="8038865" y="4292074"/>
            <a:ext cx="2272738" cy="297454"/>
          </a:xfrm>
          <a:prstGeom prst="rect">
            <a:avLst/>
          </a:prstGeom>
          <a:noFill/>
        </p:spPr>
        <p:txBody>
          <a:bodyPr wrap="none" rtlCol="0">
            <a:spAutoFit/>
          </a:bodyPr>
          <a:lstStyle/>
          <a:p>
            <a:r>
              <a:rPr lang="en-US" altLang="ja-JP" sz="1333" b="1" dirty="0" smtClean="0"/>
              <a:t>From an earlier project</a:t>
            </a:r>
            <a:endParaRPr lang="ja-JP" altLang="en-US" sz="1333" b="1" dirty="0"/>
          </a:p>
        </p:txBody>
      </p:sp>
      <p:cxnSp>
        <p:nvCxnSpPr>
          <p:cNvPr id="47" name="直線矢印コネクタ 46"/>
          <p:cNvCxnSpPr/>
          <p:nvPr/>
        </p:nvCxnSpPr>
        <p:spPr bwMode="auto">
          <a:xfrm flipH="1">
            <a:off x="5899835" y="3600437"/>
            <a:ext cx="1618987" cy="0"/>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直線矢印コネクタ 47"/>
          <p:cNvCxnSpPr/>
          <p:nvPr/>
        </p:nvCxnSpPr>
        <p:spPr bwMode="auto">
          <a:xfrm flipH="1" flipV="1">
            <a:off x="5899836" y="5972374"/>
            <a:ext cx="1618987" cy="2396"/>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9" name="直線矢印コネクタ 48"/>
          <p:cNvCxnSpPr/>
          <p:nvPr/>
        </p:nvCxnSpPr>
        <p:spPr bwMode="auto">
          <a:xfrm flipH="1">
            <a:off x="5899835" y="5270916"/>
            <a:ext cx="1628492" cy="0"/>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0" name="直線矢印コネクタ 49"/>
          <p:cNvCxnSpPr/>
          <p:nvPr/>
        </p:nvCxnSpPr>
        <p:spPr bwMode="auto">
          <a:xfrm flipH="1">
            <a:off x="5899835" y="4406257"/>
            <a:ext cx="1583431" cy="0"/>
          </a:xfrm>
          <a:prstGeom prst="straightConnector1">
            <a:avLst/>
          </a:prstGeom>
          <a:solidFill>
            <a:schemeClr val="bg1"/>
          </a:solidFill>
          <a:ln w="50800" cap="flat" cmpd="sng" algn="ctr">
            <a:solidFill>
              <a:schemeClr val="accent2">
                <a:lumMod val="25000"/>
                <a:lumOff val="7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51" name="図 50"/>
          <p:cNvPicPr>
            <a:picLocks noChangeAspect="1"/>
          </p:cNvPicPr>
          <p:nvPr/>
        </p:nvPicPr>
        <p:blipFill>
          <a:blip r:embed="rId3"/>
          <a:stretch>
            <a:fillRect/>
          </a:stretch>
        </p:blipFill>
        <p:spPr>
          <a:xfrm>
            <a:off x="7597136" y="5757913"/>
            <a:ext cx="634315" cy="448395"/>
          </a:xfrm>
          <a:prstGeom prst="rect">
            <a:avLst/>
          </a:prstGeom>
        </p:spPr>
      </p:pic>
      <p:pic>
        <p:nvPicPr>
          <p:cNvPr id="52" name="図 51"/>
          <p:cNvPicPr>
            <a:picLocks noChangeAspect="1"/>
          </p:cNvPicPr>
          <p:nvPr/>
        </p:nvPicPr>
        <p:blipFill>
          <a:blip r:embed="rId4"/>
          <a:stretch>
            <a:fillRect/>
          </a:stretch>
        </p:blipFill>
        <p:spPr>
          <a:xfrm>
            <a:off x="7648243" y="3366924"/>
            <a:ext cx="467027" cy="467027"/>
          </a:xfrm>
          <a:prstGeom prst="rect">
            <a:avLst/>
          </a:prstGeom>
        </p:spPr>
      </p:pic>
      <p:pic>
        <p:nvPicPr>
          <p:cNvPr id="53" name="図 52"/>
          <p:cNvPicPr>
            <a:picLocks noChangeAspect="1"/>
          </p:cNvPicPr>
          <p:nvPr/>
        </p:nvPicPr>
        <p:blipFill>
          <a:blip r:embed="rId5"/>
          <a:stretch>
            <a:fillRect/>
          </a:stretch>
        </p:blipFill>
        <p:spPr>
          <a:xfrm>
            <a:off x="7648603" y="5033610"/>
            <a:ext cx="467632" cy="474612"/>
          </a:xfrm>
          <a:prstGeom prst="rect">
            <a:avLst/>
          </a:prstGeom>
        </p:spPr>
      </p:pic>
      <p:pic>
        <p:nvPicPr>
          <p:cNvPr id="54" name="図 53"/>
          <p:cNvPicPr>
            <a:picLocks noChangeAspect="1"/>
          </p:cNvPicPr>
          <p:nvPr/>
        </p:nvPicPr>
        <p:blipFill>
          <a:blip r:embed="rId6"/>
          <a:stretch>
            <a:fillRect/>
          </a:stretch>
        </p:blipFill>
        <p:spPr>
          <a:xfrm>
            <a:off x="7648243" y="4190083"/>
            <a:ext cx="391943" cy="432349"/>
          </a:xfrm>
          <a:prstGeom prst="rect">
            <a:avLst/>
          </a:prstGeom>
        </p:spPr>
      </p:pic>
      <p:sp>
        <p:nvSpPr>
          <p:cNvPr id="55" name="テキスト ボックス 54"/>
          <p:cNvSpPr txBox="1"/>
          <p:nvPr/>
        </p:nvSpPr>
        <p:spPr>
          <a:xfrm>
            <a:off x="8231451" y="5795782"/>
            <a:ext cx="3825278" cy="297454"/>
          </a:xfrm>
          <a:prstGeom prst="rect">
            <a:avLst/>
          </a:prstGeom>
          <a:noFill/>
        </p:spPr>
        <p:txBody>
          <a:bodyPr wrap="none" rtlCol="0">
            <a:spAutoFit/>
          </a:bodyPr>
          <a:lstStyle/>
          <a:p>
            <a:r>
              <a:rPr lang="en-US" altLang="ja-JP" sz="1333" b="1" dirty="0" smtClean="0"/>
              <a:t>From in-house engineering department.</a:t>
            </a:r>
            <a:endParaRPr lang="ja-JP" altLang="en-US" sz="1333" b="1" dirty="0"/>
          </a:p>
        </p:txBody>
      </p:sp>
      <p:sp>
        <p:nvSpPr>
          <p:cNvPr id="56" name="テキスト ボックス 55"/>
          <p:cNvSpPr txBox="1"/>
          <p:nvPr/>
        </p:nvSpPr>
        <p:spPr>
          <a:xfrm>
            <a:off x="8085247" y="5179927"/>
            <a:ext cx="2944204" cy="297454"/>
          </a:xfrm>
          <a:prstGeom prst="rect">
            <a:avLst/>
          </a:prstGeom>
          <a:noFill/>
        </p:spPr>
        <p:txBody>
          <a:bodyPr wrap="none" rtlCol="0">
            <a:spAutoFit/>
          </a:bodyPr>
          <a:lstStyle/>
          <a:p>
            <a:r>
              <a:rPr lang="en-US" altLang="ja-JP" sz="1333" b="1" dirty="0" smtClean="0"/>
              <a:t>From Monitor software vendor</a:t>
            </a:r>
            <a:endParaRPr lang="ja-JP" altLang="en-US" sz="1333" b="1" dirty="0"/>
          </a:p>
        </p:txBody>
      </p:sp>
      <p:sp>
        <p:nvSpPr>
          <p:cNvPr id="58" name="メモ 57"/>
          <p:cNvSpPr/>
          <p:nvPr/>
        </p:nvSpPr>
        <p:spPr bwMode="auto">
          <a:xfrm>
            <a:off x="4570092" y="349304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ea typeface="+mj-ea"/>
              </a:rPr>
              <a:t>Ansible</a:t>
            </a:r>
            <a:r>
              <a:rPr lang="ja-JP" altLang="en-US" sz="1333" b="1" dirty="0">
                <a:latin typeface="+mj-ea"/>
                <a:ea typeface="+mj-ea"/>
              </a:rPr>
              <a:t> </a:t>
            </a:r>
            <a:r>
              <a:rPr lang="en-US" altLang="ja-JP" sz="1333" b="1" dirty="0" smtClean="0">
                <a:latin typeface="+mj-ea"/>
                <a:ea typeface="+mj-ea"/>
              </a:rPr>
              <a:t>file</a:t>
            </a:r>
            <a:r>
              <a:rPr lang="ja-JP" altLang="en-US" sz="1333" b="1" dirty="0" smtClean="0">
                <a:latin typeface="+mj-ea"/>
                <a:ea typeface="+mj-ea"/>
              </a:rPr>
              <a:t>  </a:t>
            </a:r>
            <a:endParaRPr lang="ja-JP" altLang="en-US" sz="1333" b="1" dirty="0">
              <a:latin typeface="+mj-ea"/>
              <a:ea typeface="+mj-ea"/>
            </a:endParaRPr>
          </a:p>
        </p:txBody>
      </p:sp>
      <p:sp>
        <p:nvSpPr>
          <p:cNvPr id="59" name="メモ 58"/>
          <p:cNvSpPr/>
          <p:nvPr/>
        </p:nvSpPr>
        <p:spPr bwMode="auto">
          <a:xfrm>
            <a:off x="4576555" y="4292074"/>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rPr>
              <a:t>Ansible</a:t>
            </a:r>
            <a:r>
              <a:rPr lang="ja-JP" altLang="en-US" sz="1333" b="1" dirty="0">
                <a:latin typeface="+mj-ea"/>
              </a:rPr>
              <a:t> </a:t>
            </a:r>
            <a:r>
              <a:rPr lang="en-US" altLang="ja-JP" sz="1333" b="1" dirty="0" smtClean="0">
                <a:latin typeface="+mj-ea"/>
              </a:rPr>
              <a:t>file</a:t>
            </a:r>
            <a:r>
              <a:rPr lang="ja-JP" altLang="en-US" sz="1333" b="1" dirty="0" smtClean="0">
                <a:latin typeface="+mj-ea"/>
              </a:rPr>
              <a:t>  </a:t>
            </a:r>
            <a:endParaRPr lang="ja-JP" altLang="en-US" sz="1333" b="1" dirty="0">
              <a:latin typeface="+mj-ea"/>
            </a:endParaRPr>
          </a:p>
        </p:txBody>
      </p:sp>
      <p:sp>
        <p:nvSpPr>
          <p:cNvPr id="60" name="メモ 59"/>
          <p:cNvSpPr/>
          <p:nvPr/>
        </p:nvSpPr>
        <p:spPr bwMode="auto">
          <a:xfrm>
            <a:off x="4576555" y="5097537"/>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rPr>
              <a:t>Ansible</a:t>
            </a:r>
            <a:r>
              <a:rPr lang="ja-JP" altLang="en-US" sz="1333" b="1" dirty="0">
                <a:latin typeface="+mj-ea"/>
              </a:rPr>
              <a:t> </a:t>
            </a:r>
            <a:r>
              <a:rPr lang="en-US" altLang="ja-JP" sz="1333" b="1" dirty="0" smtClean="0">
                <a:latin typeface="+mj-ea"/>
              </a:rPr>
              <a:t>file</a:t>
            </a:r>
            <a:r>
              <a:rPr lang="ja-JP" altLang="en-US" sz="1333" b="1" dirty="0" smtClean="0">
                <a:latin typeface="+mj-ea"/>
              </a:rPr>
              <a:t>  </a:t>
            </a:r>
            <a:endParaRPr lang="ja-JP" altLang="en-US" sz="1333" b="1" dirty="0">
              <a:latin typeface="+mj-ea"/>
            </a:endParaRPr>
          </a:p>
        </p:txBody>
      </p:sp>
      <p:sp>
        <p:nvSpPr>
          <p:cNvPr id="61" name="メモ 60"/>
          <p:cNvSpPr/>
          <p:nvPr/>
        </p:nvSpPr>
        <p:spPr bwMode="auto">
          <a:xfrm>
            <a:off x="4570092" y="5869102"/>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rPr>
              <a:t>Ansible</a:t>
            </a:r>
            <a:r>
              <a:rPr lang="ja-JP" altLang="en-US" sz="1333" b="1" dirty="0">
                <a:latin typeface="+mj-ea"/>
              </a:rPr>
              <a:t> </a:t>
            </a:r>
            <a:r>
              <a:rPr lang="en-US" altLang="ja-JP" sz="1333" b="1" dirty="0" smtClean="0">
                <a:latin typeface="+mj-ea"/>
              </a:rPr>
              <a:t>file</a:t>
            </a:r>
            <a:r>
              <a:rPr lang="ja-JP" altLang="en-US" sz="1333" b="1" dirty="0" smtClean="0">
                <a:latin typeface="+mj-ea"/>
              </a:rPr>
              <a:t>  </a:t>
            </a:r>
            <a:endParaRPr lang="ja-JP" altLang="en-US" sz="1333" b="1" dirty="0">
              <a:latin typeface="+mj-ea"/>
            </a:endParaRPr>
          </a:p>
        </p:txBody>
      </p:sp>
      <p:sp>
        <p:nvSpPr>
          <p:cNvPr id="42" name="正方形/長方形 41"/>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① </a:t>
            </a:r>
            <a:r>
              <a:rPr lang="en-US" altLang="ja-JP" sz="2400" b="1" dirty="0">
                <a:latin typeface="+mj-ea"/>
              </a:rPr>
              <a:t>Reuse any existing files available</a:t>
            </a:r>
          </a:p>
        </p:txBody>
      </p:sp>
      <p:sp>
        <p:nvSpPr>
          <p:cNvPr id="43" name="角丸四角形 42"/>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996689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t>
            </a:r>
            <a:r>
              <a:rPr lang="en-US" altLang="ja-JP" sz="1000" b="1" dirty="0" smtClean="0"/>
              <a:t>are</a:t>
            </a:r>
            <a:br>
              <a:rPr lang="en-US" altLang="ja-JP" sz="1000" b="1" dirty="0" smtClean="0"/>
            </a:br>
            <a:r>
              <a:rPr lang="en-US" altLang="ja-JP" sz="1000" b="1" dirty="0" smtClean="0"/>
              <a:t> </a:t>
            </a:r>
            <a:r>
              <a:rPr lang="en-US" altLang="ja-JP" sz="1000" b="1" dirty="0"/>
              <a:t>registered manually</a:t>
            </a:r>
          </a:p>
        </p:txBody>
      </p:sp>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00" b="1" dirty="0">
              <a:latin typeface="+mj-ea"/>
              <a:ea typeface="+mj-ea"/>
            </a:endParaRPr>
          </a:p>
          <a:p>
            <a:r>
              <a:rPr lang="en-US" altLang="ja-JP" sz="1600" b="1" dirty="0" smtClean="0">
                <a:solidFill>
                  <a:schemeClr val="tx1"/>
                </a:solidFill>
                <a:latin typeface="+mj-ea"/>
                <a:ea typeface="+mj-ea"/>
              </a:rPr>
              <a:t>Some values, such as the host name for the machine, will change when the operations are executed. If you embed these values as fixed values in the Ansible files, you will need to modify the files every time you run an operation.</a:t>
            </a:r>
            <a:endParaRPr lang="en-US" altLang="ja-JP" sz="1600" b="1" dirty="0">
              <a:solidFill>
                <a:schemeClr val="tx1"/>
              </a:solidFill>
              <a:latin typeface="+mj-ea"/>
              <a:ea typeface="+mj-ea"/>
            </a:endParaRPr>
          </a:p>
          <a:p>
            <a:endParaRPr lang="en-US" altLang="ja-JP" sz="1000" b="1" dirty="0">
              <a:solidFill>
                <a:schemeClr val="tx1"/>
              </a:solidFill>
              <a:latin typeface="+mj-ea"/>
              <a:ea typeface="+mj-ea"/>
            </a:endParaRPr>
          </a:p>
          <a:p>
            <a:r>
              <a:rPr lang="en-US" altLang="ja-JP" sz="1600" b="1" dirty="0" smtClean="0">
                <a:solidFill>
                  <a:schemeClr val="tx1"/>
                </a:solidFill>
                <a:latin typeface="+mj-ea"/>
                <a:ea typeface="+mj-ea"/>
              </a:rPr>
              <a:t>In order this, we use “variables” in Ansible files.</a:t>
            </a:r>
            <a:endParaRPr lang="en-US" altLang="ja-JP" sz="1600" b="1" dirty="0">
              <a:solidFill>
                <a:schemeClr val="tx1"/>
              </a:solidFill>
              <a:latin typeface="+mj-ea"/>
              <a:ea typeface="+mj-ea"/>
            </a:endParaRPr>
          </a:p>
          <a:p>
            <a:endParaRPr lang="en-US" altLang="ja-JP" sz="1600" b="1" dirty="0">
              <a:solidFill>
                <a:schemeClr val="tx1"/>
              </a:solidFill>
              <a:latin typeface="+mj-ea"/>
              <a:ea typeface="+mj-ea"/>
            </a:endParaRPr>
          </a:p>
          <a:p>
            <a:endParaRPr lang="en-US" altLang="ja-JP" sz="1600" b="1" dirty="0">
              <a:solidFill>
                <a:schemeClr val="tx1"/>
              </a:solidFill>
              <a:latin typeface="+mj-ea"/>
              <a:ea typeface="+mj-ea"/>
            </a:endParaRPr>
          </a:p>
          <a:p>
            <a:endParaRPr lang="en-US" altLang="ja-JP" sz="1600" b="1" dirty="0">
              <a:solidFill>
                <a:schemeClr val="tx1"/>
              </a:solidFill>
              <a:latin typeface="+mj-ea"/>
              <a:ea typeface="+mj-ea"/>
            </a:endParaRPr>
          </a:p>
          <a:p>
            <a:endParaRPr lang="en-US" altLang="ja-JP" sz="1600" b="1" dirty="0">
              <a:solidFill>
                <a:schemeClr val="tx1"/>
              </a:solidFill>
              <a:latin typeface="+mj-ea"/>
              <a:ea typeface="+mj-ea"/>
            </a:endParaRPr>
          </a:p>
          <a:p>
            <a:endParaRPr lang="en-US" altLang="ja-JP" sz="1600" b="1" dirty="0">
              <a:solidFill>
                <a:schemeClr val="tx1"/>
              </a:solidFill>
              <a:latin typeface="+mj-ea"/>
              <a:ea typeface="+mj-ea"/>
            </a:endParaRPr>
          </a:p>
          <a:p>
            <a:endParaRPr lang="en-US" altLang="ja-JP" sz="1600" b="1" dirty="0">
              <a:solidFill>
                <a:schemeClr val="tx1"/>
              </a:solidFill>
              <a:latin typeface="+mj-ea"/>
              <a:ea typeface="+mj-ea"/>
            </a:endParaRPr>
          </a:p>
          <a:p>
            <a:r>
              <a:rPr lang="en-US" altLang="ja-JP" sz="1600" b="1" dirty="0" smtClean="0">
                <a:solidFill>
                  <a:schemeClr val="tx1"/>
                </a:solidFill>
                <a:latin typeface="+mj-ea"/>
                <a:ea typeface="+mj-ea"/>
              </a:rPr>
              <a:t>The playbook on the left has a fixed host name,”web01”. If we don’t change it, we will need to modify the playbook in order to set up “web02” on another machine.</a:t>
            </a:r>
            <a:endParaRPr lang="en-US" altLang="ja-JP" sz="1600" b="1" dirty="0">
              <a:solidFill>
                <a:schemeClr val="tx1"/>
              </a:solidFill>
              <a:latin typeface="+mj-ea"/>
              <a:ea typeface="+mj-ea"/>
            </a:endParaRPr>
          </a:p>
          <a:p>
            <a:endParaRPr lang="en-US" altLang="ja-JP" sz="1000" b="1" dirty="0">
              <a:solidFill>
                <a:schemeClr val="tx1"/>
              </a:solidFill>
              <a:latin typeface="+mj-ea"/>
              <a:ea typeface="+mj-ea"/>
            </a:endParaRPr>
          </a:p>
          <a:p>
            <a:r>
              <a:rPr lang="en-US" altLang="ja-JP" sz="1600" b="1" dirty="0" smtClean="0">
                <a:solidFill>
                  <a:schemeClr val="tx1"/>
                </a:solidFill>
                <a:latin typeface="+mj-ea"/>
                <a:ea typeface="+mj-ea"/>
              </a:rPr>
              <a:t>On the other hand, the playbook on the right has the host name converted into a variable, </a:t>
            </a:r>
            <a:r>
              <a:rPr lang="en-US" altLang="ja-JP" sz="1600" b="1" dirty="0">
                <a:solidFill>
                  <a:schemeClr val="tx1"/>
                </a:solidFill>
                <a:latin typeface="+mj-ea"/>
              </a:rPr>
              <a:t>{{ </a:t>
            </a:r>
            <a:r>
              <a:rPr lang="en-US" altLang="ja-JP" sz="1600" b="1" dirty="0" err="1">
                <a:solidFill>
                  <a:schemeClr val="tx1"/>
                </a:solidFill>
                <a:latin typeface="+mj-ea"/>
              </a:rPr>
              <a:t>VAR_hostname</a:t>
            </a:r>
            <a:r>
              <a:rPr lang="ja-JP" altLang="en-US" sz="1600" b="1" dirty="0">
                <a:solidFill>
                  <a:schemeClr val="tx1"/>
                </a:solidFill>
                <a:latin typeface="+mj-ea"/>
              </a:rPr>
              <a:t> </a:t>
            </a:r>
            <a:r>
              <a:rPr lang="en-US" altLang="ja-JP" sz="1600" b="1" dirty="0" smtClean="0">
                <a:solidFill>
                  <a:schemeClr val="tx1"/>
                </a:solidFill>
                <a:latin typeface="+mj-ea"/>
              </a:rPr>
              <a:t>}}. By setting specific values for the variables separately, the </a:t>
            </a:r>
            <a:r>
              <a:rPr lang="en-US" altLang="ja-JP" sz="1600" b="1" dirty="0" err="1" smtClean="0">
                <a:solidFill>
                  <a:schemeClr val="tx1"/>
                </a:solidFill>
                <a:latin typeface="+mj-ea"/>
              </a:rPr>
              <a:t>variablized</a:t>
            </a:r>
            <a:r>
              <a:rPr lang="en-US" altLang="ja-JP" sz="1600" b="1" dirty="0" smtClean="0">
                <a:solidFill>
                  <a:schemeClr val="tx1"/>
                </a:solidFill>
                <a:latin typeface="+mj-ea"/>
              </a:rPr>
              <a:t> parts can be replaced with any expected values when the operation is executed.</a:t>
            </a:r>
            <a:endParaRPr lang="en-US" altLang="ja-JP" sz="1600"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20" name="正方形/長方形 19"/>
          <p:cNvSpPr/>
          <p:nvPr/>
        </p:nvSpPr>
        <p:spPr bwMode="auto">
          <a:xfrm>
            <a:off x="7836214" y="3172275"/>
            <a:ext cx="3703219" cy="66983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a:t>
            </a:r>
            <a:r>
              <a:rPr lang="ja-JP" altLang="en-US" sz="1600" b="1" dirty="0">
                <a:latin typeface="Courier New" panose="02070309020205020404" pitchFamily="49" charset="0"/>
                <a:ea typeface="+mj-ea"/>
                <a:cs typeface="Courier New" panose="02070309020205020404" pitchFamily="49" charset="0"/>
              </a:rPr>
              <a:t> </a:t>
            </a:r>
            <a:r>
              <a:rPr lang="en-US" altLang="ja-JP" sz="1600" b="1" dirty="0">
                <a:latin typeface="Courier New" panose="02070309020205020404" pitchFamily="49" charset="0"/>
                <a:ea typeface="+mj-ea"/>
                <a:cs typeface="Courier New" panose="02070309020205020404" pitchFamily="49" charset="0"/>
              </a:rPr>
              <a:t>hostname:</a:t>
            </a:r>
          </a:p>
          <a:p>
            <a:r>
              <a:rPr lang="en-US" altLang="ja-JP" sz="1600" b="1" dirty="0">
                <a:latin typeface="Courier New" panose="02070309020205020404" pitchFamily="49" charset="0"/>
                <a:ea typeface="+mj-ea"/>
                <a:cs typeface="Courier New" panose="02070309020205020404" pitchFamily="49" charset="0"/>
              </a:rPr>
              <a:t>    name: </a:t>
            </a:r>
            <a:r>
              <a:rPr lang="en-US" altLang="ja-JP" sz="1600" b="1" dirty="0">
                <a:solidFill>
                  <a:srgbClr val="FF0000"/>
                </a:solidFill>
                <a:latin typeface="Courier New" panose="02070309020205020404" pitchFamily="49" charset="0"/>
                <a:ea typeface="+mj-ea"/>
                <a:cs typeface="Courier New" panose="02070309020205020404" pitchFamily="49" charset="0"/>
              </a:rPr>
              <a:t>{{ </a:t>
            </a:r>
            <a:r>
              <a:rPr lang="en-US" altLang="ja-JP" sz="1600" b="1" dirty="0" err="1">
                <a:solidFill>
                  <a:srgbClr val="FF0000"/>
                </a:solidFill>
                <a:latin typeface="Courier New" panose="02070309020205020404" pitchFamily="49" charset="0"/>
                <a:ea typeface="+mj-ea"/>
                <a:cs typeface="Courier New" panose="02070309020205020404" pitchFamily="49" charset="0"/>
              </a:rPr>
              <a:t>VAR_hostname</a:t>
            </a:r>
            <a:r>
              <a:rPr lang="en-US" altLang="ja-JP" sz="1600" b="1" dirty="0">
                <a:solidFill>
                  <a:srgbClr val="FF0000"/>
                </a:solidFill>
                <a:latin typeface="Courier New" panose="02070309020205020404" pitchFamily="49" charset="0"/>
                <a:ea typeface="+mj-ea"/>
                <a:cs typeface="Courier New" panose="02070309020205020404" pitchFamily="49" charset="0"/>
              </a:rPr>
              <a:t>}}</a:t>
            </a:r>
            <a:endParaRPr lang="ja-JP" altLang="en-US" sz="1600" b="1" dirty="0">
              <a:solidFill>
                <a:srgbClr val="FF0000"/>
              </a:solidFill>
              <a:latin typeface="Courier New" panose="02070309020205020404" pitchFamily="49" charset="0"/>
              <a:ea typeface="+mj-ea"/>
              <a:cs typeface="Courier New" panose="02070309020205020404" pitchFamily="49" charset="0"/>
            </a:endParaRPr>
          </a:p>
        </p:txBody>
      </p:sp>
      <p:sp>
        <p:nvSpPr>
          <p:cNvPr id="23" name="正方形/長方形 22"/>
          <p:cNvSpPr/>
          <p:nvPr/>
        </p:nvSpPr>
        <p:spPr bwMode="auto">
          <a:xfrm>
            <a:off x="3319608" y="3172275"/>
            <a:ext cx="3703219" cy="66983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a:t>
            </a:r>
            <a:r>
              <a:rPr lang="ja-JP" altLang="en-US" sz="1600" b="1" dirty="0">
                <a:latin typeface="Courier New" panose="02070309020205020404" pitchFamily="49" charset="0"/>
                <a:ea typeface="+mj-ea"/>
                <a:cs typeface="Courier New" panose="02070309020205020404" pitchFamily="49" charset="0"/>
              </a:rPr>
              <a:t> </a:t>
            </a:r>
            <a:r>
              <a:rPr lang="en-US" altLang="ja-JP" sz="1600" b="1" dirty="0">
                <a:latin typeface="Courier New" panose="02070309020205020404" pitchFamily="49" charset="0"/>
                <a:ea typeface="+mj-ea"/>
                <a:cs typeface="Courier New" panose="02070309020205020404" pitchFamily="49" charset="0"/>
              </a:rPr>
              <a:t>hostname:</a:t>
            </a:r>
          </a:p>
          <a:p>
            <a:r>
              <a:rPr lang="en-US" altLang="ja-JP" sz="1600" b="1" dirty="0">
                <a:latin typeface="Courier New" panose="02070309020205020404" pitchFamily="49" charset="0"/>
                <a:ea typeface="+mj-ea"/>
                <a:cs typeface="Courier New" panose="02070309020205020404" pitchFamily="49" charset="0"/>
              </a:rPr>
              <a:t>    name: web01</a:t>
            </a:r>
            <a:endParaRPr lang="ja-JP" altLang="en-US" sz="1600" b="1" dirty="0">
              <a:solidFill>
                <a:srgbClr val="FF0000"/>
              </a:solidFill>
              <a:latin typeface="Courier New" panose="02070309020205020404" pitchFamily="49" charset="0"/>
              <a:ea typeface="+mj-ea"/>
              <a:cs typeface="Courier New" panose="02070309020205020404" pitchFamily="49" charset="0"/>
            </a:endParaRPr>
          </a:p>
        </p:txBody>
      </p:sp>
      <p:sp>
        <p:nvSpPr>
          <p:cNvPr id="7" name="右矢印 6"/>
          <p:cNvSpPr/>
          <p:nvPr/>
        </p:nvSpPr>
        <p:spPr bwMode="auto">
          <a:xfrm>
            <a:off x="7110313" y="3187423"/>
            <a:ext cx="682467" cy="646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8" name="テキスト ボックス 7"/>
          <p:cNvSpPr txBox="1"/>
          <p:nvPr/>
        </p:nvSpPr>
        <p:spPr>
          <a:xfrm>
            <a:off x="3188686" y="2830583"/>
            <a:ext cx="3477427" cy="338554"/>
          </a:xfrm>
          <a:prstGeom prst="rect">
            <a:avLst/>
          </a:prstGeom>
          <a:noFill/>
        </p:spPr>
        <p:txBody>
          <a:bodyPr wrap="none" rtlCol="0">
            <a:spAutoFit/>
          </a:bodyPr>
          <a:lstStyle/>
          <a:p>
            <a:r>
              <a:rPr lang="en-US" altLang="ja-JP" sz="1600" b="1" dirty="0" smtClean="0"/>
              <a:t>Playbook before </a:t>
            </a:r>
            <a:r>
              <a:rPr lang="en-US" altLang="ja-JP" sz="1600" b="1" dirty="0" err="1" smtClean="0"/>
              <a:t>variablization</a:t>
            </a:r>
            <a:endParaRPr lang="ja-JP" altLang="en-US" sz="1600" b="1" dirty="0"/>
          </a:p>
        </p:txBody>
      </p:sp>
      <p:sp>
        <p:nvSpPr>
          <p:cNvPr id="24" name="テキスト ボックス 23"/>
          <p:cNvSpPr txBox="1"/>
          <p:nvPr/>
        </p:nvSpPr>
        <p:spPr>
          <a:xfrm>
            <a:off x="7705291" y="2823118"/>
            <a:ext cx="3305072" cy="338554"/>
          </a:xfrm>
          <a:prstGeom prst="rect">
            <a:avLst/>
          </a:prstGeom>
          <a:noFill/>
        </p:spPr>
        <p:txBody>
          <a:bodyPr wrap="none" rtlCol="0">
            <a:spAutoFit/>
          </a:bodyPr>
          <a:lstStyle/>
          <a:p>
            <a:r>
              <a:rPr lang="en-US" altLang="ja-JP" sz="1600" b="1" dirty="0" smtClean="0"/>
              <a:t>Playbook after </a:t>
            </a:r>
            <a:r>
              <a:rPr lang="en-US" altLang="ja-JP" sz="1600" b="1" dirty="0" err="1" smtClean="0"/>
              <a:t>variablization</a:t>
            </a:r>
            <a:endParaRPr lang="ja-JP" altLang="en-US" sz="1600" b="1" dirty="0"/>
          </a:p>
        </p:txBody>
      </p:sp>
      <p:sp>
        <p:nvSpPr>
          <p:cNvPr id="25" name="正方形/長方形 2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a:latin typeface="+mj-ea"/>
                <a:ea typeface="+mj-ea"/>
              </a:rPr>
              <a:t>　　　</a:t>
            </a:r>
            <a:r>
              <a:rPr lang="ja-JP" altLang="en-US" b="1" dirty="0" smtClean="0">
                <a:latin typeface="+mj-ea"/>
                <a:ea typeface="+mj-ea"/>
              </a:rPr>
              <a:t>  ② </a:t>
            </a:r>
            <a:r>
              <a:rPr lang="en-US" altLang="ja-JP" b="1" dirty="0">
                <a:latin typeface="+mj-ea"/>
              </a:rPr>
              <a:t>Variablize any values that changes for each operation run.</a:t>
            </a:r>
          </a:p>
        </p:txBody>
      </p:sp>
      <p:sp>
        <p:nvSpPr>
          <p:cNvPr id="26" name="角丸四角形 2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750553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About this document</a:t>
            </a:r>
            <a:endParaRPr kumimoji="1" lang="ja-JP" altLang="en-US" dirty="0"/>
          </a:p>
        </p:txBody>
      </p:sp>
      <p:sp>
        <p:nvSpPr>
          <p:cNvPr id="3" name="コンテンツ プレースホルダー 2"/>
          <p:cNvSpPr>
            <a:spLocks noGrp="1"/>
          </p:cNvSpPr>
          <p:nvPr>
            <p:ph sz="quarter" idx="10"/>
          </p:nvPr>
        </p:nvSpPr>
        <p:spPr/>
        <p:txBody>
          <a:bodyPr>
            <a:noAutofit/>
          </a:bodyPr>
          <a:lstStyle/>
          <a:p>
            <a:pPr marL="0" indent="0">
              <a:buNone/>
            </a:pPr>
            <a:r>
              <a:rPr kumimoji="1" lang="en-US" altLang="ja-JP" sz="2400" dirty="0" smtClean="0"/>
              <a:t>IT Engineers who are currently working in the field are struggling with inefficient system operation and construction. While the obvious solution is to make it more efficient, there are many who are wondering how to do it.</a:t>
            </a:r>
            <a:endParaRPr lang="en-US" altLang="ja-JP" sz="2400" dirty="0" smtClean="0"/>
          </a:p>
          <a:p>
            <a:pPr marL="0" indent="0">
              <a:buNone/>
            </a:pPr>
            <a:endParaRPr lang="en-US" altLang="ja-JP" sz="1400" dirty="0"/>
          </a:p>
          <a:p>
            <a:pPr marL="0" indent="0">
              <a:buNone/>
            </a:pPr>
            <a:r>
              <a:rPr lang="en-US" altLang="ja-JP" sz="2400" dirty="0" smtClean="0"/>
              <a:t>This document uses an on premise environment to show what obstacles to get rid off and what kind of preparation one must do in 3 simple steps</a:t>
            </a:r>
            <a:br>
              <a:rPr lang="en-US" altLang="ja-JP" sz="2400" dirty="0" smtClean="0"/>
            </a:br>
            <a:r>
              <a:rPr lang="en-US" altLang="ja-JP" sz="2400" b="1" dirty="0" smtClean="0">
                <a:solidFill>
                  <a:srgbClr val="FF0000"/>
                </a:solidFill>
              </a:rPr>
              <a:t>(AKA PSSO Method)</a:t>
            </a:r>
            <a:r>
              <a:rPr lang="en-US" altLang="ja-JP" sz="2400" dirty="0" smtClean="0"/>
              <a:t>.</a:t>
            </a:r>
          </a:p>
          <a:p>
            <a:pPr marL="0" indent="0">
              <a:buNone/>
            </a:pPr>
            <a:endParaRPr lang="en-US" altLang="ja-JP" sz="1100" dirty="0"/>
          </a:p>
          <a:p>
            <a:pPr marL="0" indent="0">
              <a:buNone/>
            </a:pPr>
            <a:r>
              <a:rPr lang="ja-JP" altLang="en-US" sz="2400" dirty="0" smtClean="0"/>
              <a:t>　</a:t>
            </a:r>
            <a:r>
              <a:rPr lang="en-US" altLang="ja-JP" sz="2400" dirty="0" smtClean="0"/>
              <a:t>Step </a:t>
            </a:r>
            <a:r>
              <a:rPr lang="en-US" altLang="ja-JP" sz="2400" dirty="0"/>
              <a:t>1</a:t>
            </a:r>
            <a:r>
              <a:rPr lang="ja-JP" altLang="en-US" sz="2400" dirty="0" smtClean="0"/>
              <a:t>：</a:t>
            </a:r>
            <a:r>
              <a:rPr lang="en-US" altLang="ja-JP" sz="2400" dirty="0" smtClean="0"/>
              <a:t>Central management of System info</a:t>
            </a:r>
            <a:endParaRPr lang="ja-JP" altLang="en-US" sz="2400" dirty="0"/>
          </a:p>
          <a:p>
            <a:pPr marL="0" indent="0">
              <a:buNone/>
            </a:pPr>
            <a:r>
              <a:rPr lang="ja-JP" altLang="en-US" sz="2400" dirty="0" smtClean="0"/>
              <a:t>　</a:t>
            </a:r>
            <a:r>
              <a:rPr lang="en-US" altLang="ja-JP" sz="2400" dirty="0" smtClean="0"/>
              <a:t>Step </a:t>
            </a:r>
            <a:r>
              <a:rPr lang="en-US" altLang="ja-JP" sz="2400" dirty="0"/>
              <a:t>2</a:t>
            </a:r>
            <a:r>
              <a:rPr lang="ja-JP" altLang="en-US" sz="2400" dirty="0" smtClean="0"/>
              <a:t>：</a:t>
            </a:r>
            <a:r>
              <a:rPr lang="en-US" altLang="ja-JP" sz="2400" dirty="0" smtClean="0"/>
              <a:t>Actualize Automatic Execution</a:t>
            </a:r>
            <a:endParaRPr lang="ja-JP" altLang="en-US" sz="2400" dirty="0"/>
          </a:p>
          <a:p>
            <a:pPr marL="0" indent="0">
              <a:buNone/>
            </a:pPr>
            <a:r>
              <a:rPr lang="ja-JP" altLang="en-US" sz="2400" dirty="0" smtClean="0"/>
              <a:t>　</a:t>
            </a:r>
            <a:r>
              <a:rPr lang="en-US" altLang="ja-JP" sz="2400" dirty="0" smtClean="0"/>
              <a:t>Step </a:t>
            </a:r>
            <a:r>
              <a:rPr lang="en-US" altLang="ja-JP" sz="2400" dirty="0"/>
              <a:t>3</a:t>
            </a:r>
            <a:r>
              <a:rPr lang="ja-JP" altLang="en-US" sz="2400" dirty="0" smtClean="0"/>
              <a:t>：</a:t>
            </a:r>
            <a:r>
              <a:rPr lang="en-US" altLang="ja-JP" sz="2400" dirty="0" smtClean="0"/>
              <a:t>Connect Design </a:t>
            </a:r>
            <a:r>
              <a:rPr lang="en-US" altLang="ja-JP" sz="2400" dirty="0"/>
              <a:t>info and Automated Executions.</a:t>
            </a:r>
          </a:p>
          <a:p>
            <a:pPr marL="0" indent="0">
              <a:buNone/>
            </a:pPr>
            <a:endParaRPr lang="en-US" altLang="ja-JP" sz="1100" dirty="0"/>
          </a:p>
          <a:p>
            <a:pPr marL="0" indent="0">
              <a:buNone/>
            </a:pPr>
            <a:r>
              <a:rPr kumimoji="1" lang="en-US" altLang="ja-JP" sz="2400" dirty="0" smtClean="0"/>
              <a:t>In order to estimate the automation/efficiency rate, the process changes and results will be divided into phases.</a:t>
            </a:r>
          </a:p>
        </p:txBody>
      </p:sp>
    </p:spTree>
    <p:extLst>
      <p:ext uri="{BB962C8B-B14F-4D97-AF65-F5344CB8AC3E}">
        <p14:creationId xmlns:p14="http://schemas.microsoft.com/office/powerpoint/2010/main" val="1838367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00" b="1" dirty="0">
              <a:latin typeface="+mj-ea"/>
              <a:ea typeface="+mj-ea"/>
            </a:endParaRPr>
          </a:p>
          <a:p>
            <a:r>
              <a:rPr lang="en-US" altLang="ja-JP" sz="1600" b="1" dirty="0" smtClean="0">
                <a:solidFill>
                  <a:schemeClr val="tx1"/>
                </a:solidFill>
                <a:latin typeface="+mj-ea"/>
                <a:ea typeface="+mj-ea"/>
              </a:rPr>
              <a:t>If the tasks are organized to be executed automatically, you might see that some similar tasks are used multiple times. In those cases, we can keep the process concise by using repetition. In the case of </a:t>
            </a:r>
            <a:r>
              <a:rPr lang="en-US" altLang="ja-JP" sz="1600" b="1" dirty="0" err="1" smtClean="0">
                <a:solidFill>
                  <a:schemeClr val="tx1"/>
                </a:solidFill>
                <a:latin typeface="+mj-ea"/>
                <a:ea typeface="+mj-ea"/>
              </a:rPr>
              <a:t>Ansible’s</a:t>
            </a:r>
            <a:r>
              <a:rPr lang="en-US" altLang="ja-JP" sz="1600" b="1" dirty="0" smtClean="0">
                <a:solidFill>
                  <a:schemeClr val="tx1"/>
                </a:solidFill>
                <a:latin typeface="+mj-ea"/>
                <a:ea typeface="+mj-ea"/>
              </a:rPr>
              <a:t> Playbooks, we can use the “Loop” instruction.</a:t>
            </a:r>
            <a:endParaRPr lang="en-US" altLang="ja-JP" sz="1600" b="1" dirty="0">
              <a:solidFill>
                <a:schemeClr val="tx1"/>
              </a:solidFill>
              <a:latin typeface="+mj-ea"/>
              <a:ea typeface="+mj-ea"/>
            </a:endParaRPr>
          </a:p>
          <a:p>
            <a:endParaRPr lang="en-US" altLang="ja-JP" sz="1000" b="1" dirty="0">
              <a:solidFill>
                <a:schemeClr val="tx1"/>
              </a:solidFill>
              <a:latin typeface="+mj-ea"/>
              <a:ea typeface="+mj-ea"/>
            </a:endParaRPr>
          </a:p>
          <a:p>
            <a:r>
              <a:rPr lang="en-US" altLang="ja-JP" sz="1600" b="1" dirty="0" smtClean="0">
                <a:solidFill>
                  <a:schemeClr val="tx1"/>
                </a:solidFill>
                <a:latin typeface="+mj-ea"/>
                <a:ea typeface="+mj-ea"/>
              </a:rPr>
              <a:t>The following is an example of a playbook that creates three directories: /dir1, /dir2 and /dir3. The playbook on the left runs 3 different processes. On the other hand, the one on the right uses “loop” to repeat the process, which makes it more concise and easier to maintain.</a:t>
            </a:r>
            <a:endParaRPr lang="en-US" altLang="ja-JP" sz="1600"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42" name="正方形/長方形 41"/>
          <p:cNvSpPr/>
          <p:nvPr/>
        </p:nvSpPr>
        <p:spPr bwMode="auto">
          <a:xfrm>
            <a:off x="3350135" y="4045221"/>
            <a:ext cx="3257847" cy="2310597"/>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400" b="1" dirty="0">
                <a:latin typeface="Courier New" panose="02070309020205020404" pitchFamily="49" charset="0"/>
                <a:ea typeface="+mj-ea"/>
                <a:cs typeface="Courier New" panose="02070309020205020404" pitchFamily="49" charset="0"/>
              </a:rPr>
              <a:t>- file:</a:t>
            </a:r>
          </a:p>
          <a:p>
            <a:r>
              <a:rPr lang="en-US" altLang="ja-JP" sz="1400" b="1" dirty="0">
                <a:latin typeface="Courier New" panose="02070309020205020404" pitchFamily="49" charset="0"/>
                <a:ea typeface="+mj-ea"/>
                <a:cs typeface="Courier New" panose="02070309020205020404" pitchFamily="49" charset="0"/>
              </a:rPr>
              <a:t>    path: /dir1</a:t>
            </a:r>
          </a:p>
          <a:p>
            <a:r>
              <a:rPr lang="en-US" altLang="ja-JP" sz="1400" b="1" dirty="0">
                <a:latin typeface="Courier New" panose="02070309020205020404" pitchFamily="49" charset="0"/>
                <a:ea typeface="+mj-ea"/>
                <a:cs typeface="Courier New" panose="02070309020205020404" pitchFamily="49" charset="0"/>
              </a:rPr>
              <a:t>    state: directory</a:t>
            </a:r>
          </a:p>
          <a:p>
            <a:endParaRPr lang="en-US" altLang="ja-JP" sz="1050" b="1" dirty="0">
              <a:latin typeface="Courier New" panose="02070309020205020404" pitchFamily="49" charset="0"/>
              <a:ea typeface="+mj-ea"/>
              <a:cs typeface="Courier New" panose="02070309020205020404" pitchFamily="49" charset="0"/>
            </a:endParaRPr>
          </a:p>
          <a:p>
            <a:r>
              <a:rPr lang="en-US" altLang="ja-JP" sz="1400" b="1" dirty="0">
                <a:latin typeface="Courier New" panose="02070309020205020404" pitchFamily="49" charset="0"/>
                <a:ea typeface="+mj-ea"/>
                <a:cs typeface="Courier New" panose="02070309020205020404" pitchFamily="49" charset="0"/>
              </a:rPr>
              <a:t>- file:</a:t>
            </a:r>
          </a:p>
          <a:p>
            <a:r>
              <a:rPr lang="en-US" altLang="ja-JP" sz="1400" b="1" dirty="0">
                <a:latin typeface="Courier New" panose="02070309020205020404" pitchFamily="49" charset="0"/>
                <a:ea typeface="+mj-ea"/>
                <a:cs typeface="Courier New" panose="02070309020205020404" pitchFamily="49" charset="0"/>
              </a:rPr>
              <a:t>    path: /dir2</a:t>
            </a:r>
          </a:p>
          <a:p>
            <a:r>
              <a:rPr lang="en-US" altLang="ja-JP" sz="1400" b="1" dirty="0">
                <a:latin typeface="Courier New" panose="02070309020205020404" pitchFamily="49" charset="0"/>
                <a:ea typeface="+mj-ea"/>
                <a:cs typeface="Courier New" panose="02070309020205020404" pitchFamily="49" charset="0"/>
              </a:rPr>
              <a:t>    state: directory</a:t>
            </a:r>
          </a:p>
          <a:p>
            <a:endParaRPr lang="en-US" altLang="ja-JP" sz="1050" b="1" dirty="0">
              <a:latin typeface="Courier New" panose="02070309020205020404" pitchFamily="49" charset="0"/>
              <a:ea typeface="+mj-ea"/>
              <a:cs typeface="Courier New" panose="02070309020205020404" pitchFamily="49" charset="0"/>
            </a:endParaRPr>
          </a:p>
          <a:p>
            <a:r>
              <a:rPr lang="en-US" altLang="ja-JP" sz="1400" b="1" dirty="0">
                <a:latin typeface="Courier New" panose="02070309020205020404" pitchFamily="49" charset="0"/>
                <a:ea typeface="+mj-ea"/>
                <a:cs typeface="Courier New" panose="02070309020205020404" pitchFamily="49" charset="0"/>
              </a:rPr>
              <a:t>- file:</a:t>
            </a:r>
          </a:p>
          <a:p>
            <a:r>
              <a:rPr lang="en-US" altLang="ja-JP" sz="1400" b="1" dirty="0">
                <a:latin typeface="Courier New" panose="02070309020205020404" pitchFamily="49" charset="0"/>
                <a:ea typeface="+mj-ea"/>
                <a:cs typeface="Courier New" panose="02070309020205020404" pitchFamily="49" charset="0"/>
              </a:rPr>
              <a:t>    path: /dir3</a:t>
            </a:r>
          </a:p>
          <a:p>
            <a:r>
              <a:rPr lang="en-US" altLang="ja-JP" sz="1400" b="1" dirty="0">
                <a:latin typeface="Courier New" panose="02070309020205020404" pitchFamily="49" charset="0"/>
                <a:ea typeface="+mj-ea"/>
                <a:cs typeface="Courier New" panose="02070309020205020404" pitchFamily="49" charset="0"/>
              </a:rPr>
              <a:t>    state: directory</a:t>
            </a:r>
          </a:p>
        </p:txBody>
      </p:sp>
      <p:sp>
        <p:nvSpPr>
          <p:cNvPr id="44" name="正方形/長方形 43"/>
          <p:cNvSpPr/>
          <p:nvPr/>
        </p:nvSpPr>
        <p:spPr bwMode="auto">
          <a:xfrm>
            <a:off x="7866741" y="4434155"/>
            <a:ext cx="3825387" cy="1325247"/>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cs typeface="Courier New" panose="02070309020205020404" pitchFamily="49" charset="0"/>
              </a:rPr>
              <a:t>- file:</a:t>
            </a:r>
          </a:p>
          <a:p>
            <a:r>
              <a:rPr lang="en-US" altLang="ja-JP" sz="1600" b="1" dirty="0">
                <a:latin typeface="Courier New" panose="02070309020205020404" pitchFamily="49" charset="0"/>
                <a:cs typeface="Courier New" panose="02070309020205020404" pitchFamily="49" charset="0"/>
              </a:rPr>
              <a:t>    path: ”{{ item }}”</a:t>
            </a:r>
          </a:p>
          <a:p>
            <a:r>
              <a:rPr lang="en-US" altLang="ja-JP" sz="1600" b="1" dirty="0">
                <a:latin typeface="Courier New" panose="02070309020205020404" pitchFamily="49" charset="0"/>
                <a:cs typeface="Courier New" panose="02070309020205020404" pitchFamily="49" charset="0"/>
              </a:rPr>
              <a:t>    state: directory</a:t>
            </a:r>
          </a:p>
          <a:p>
            <a:r>
              <a:rPr lang="en-US" altLang="ja-JP" sz="1600" b="1" dirty="0">
                <a:latin typeface="Courier New" panose="02070309020205020404" pitchFamily="49" charset="0"/>
                <a:cs typeface="Courier New" panose="02070309020205020404" pitchFamily="49" charset="0"/>
              </a:rPr>
              <a:t>  loop: {{ </a:t>
            </a:r>
            <a:r>
              <a:rPr lang="en-US" altLang="ja-JP" sz="1600" b="1" dirty="0" err="1">
                <a:latin typeface="Courier New" panose="02070309020205020404" pitchFamily="49" charset="0"/>
                <a:cs typeface="Courier New" panose="02070309020205020404" pitchFamily="49" charset="0"/>
              </a:rPr>
              <a:t>VAR_dirs</a:t>
            </a:r>
            <a:r>
              <a:rPr lang="en-US" altLang="ja-JP" sz="1600" b="1" dirty="0">
                <a:latin typeface="Courier New" panose="02070309020205020404" pitchFamily="49" charset="0"/>
                <a:cs typeface="Courier New" panose="02070309020205020404" pitchFamily="49" charset="0"/>
              </a:rPr>
              <a:t> }}</a:t>
            </a:r>
          </a:p>
        </p:txBody>
      </p:sp>
      <p:sp>
        <p:nvSpPr>
          <p:cNvPr id="45" name="右矢印 44"/>
          <p:cNvSpPr/>
          <p:nvPr/>
        </p:nvSpPr>
        <p:spPr bwMode="auto">
          <a:xfrm>
            <a:off x="6960235" y="4829064"/>
            <a:ext cx="825099" cy="646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 </a:t>
            </a:r>
            <a:r>
              <a:rPr lang="en-US" altLang="ja-JP" sz="1333" b="1" dirty="0" smtClean="0">
                <a:latin typeface="+mj-ea"/>
                <a:ea typeface="+mj-ea"/>
              </a:rPr>
              <a:t>Repeat</a:t>
            </a:r>
            <a:endParaRPr lang="ja-JP" altLang="en-US" sz="1333" b="1" dirty="0">
              <a:latin typeface="+mj-ea"/>
              <a:ea typeface="+mj-ea"/>
            </a:endParaRPr>
          </a:p>
        </p:txBody>
      </p:sp>
      <p:sp>
        <p:nvSpPr>
          <p:cNvPr id="46" name="テキスト ボックス 45"/>
          <p:cNvSpPr txBox="1"/>
          <p:nvPr/>
        </p:nvSpPr>
        <p:spPr>
          <a:xfrm>
            <a:off x="7693514" y="4119108"/>
            <a:ext cx="2256002" cy="338554"/>
          </a:xfrm>
          <a:prstGeom prst="rect">
            <a:avLst/>
          </a:prstGeom>
          <a:noFill/>
        </p:spPr>
        <p:txBody>
          <a:bodyPr wrap="none" rtlCol="0">
            <a:spAutoFit/>
          </a:bodyPr>
          <a:lstStyle/>
          <a:p>
            <a:r>
              <a:rPr lang="en-US" altLang="ja-JP" sz="1600" b="1" dirty="0" smtClean="0"/>
              <a:t>Repeated playbook</a:t>
            </a:r>
            <a:endParaRPr lang="ja-JP" altLang="en-US" sz="1600" b="1" dirty="0"/>
          </a:p>
        </p:txBody>
      </p:sp>
      <p:sp>
        <p:nvSpPr>
          <p:cNvPr id="57" name="テキスト ボックス 56"/>
          <p:cNvSpPr txBox="1"/>
          <p:nvPr/>
        </p:nvSpPr>
        <p:spPr>
          <a:xfrm>
            <a:off x="3332941" y="3739968"/>
            <a:ext cx="2659061" cy="338554"/>
          </a:xfrm>
          <a:prstGeom prst="rect">
            <a:avLst/>
          </a:prstGeom>
          <a:noFill/>
        </p:spPr>
        <p:txBody>
          <a:bodyPr wrap="none" rtlCol="0">
            <a:spAutoFit/>
          </a:bodyPr>
          <a:lstStyle/>
          <a:p>
            <a:r>
              <a:rPr lang="en-US" altLang="ja-JP" sz="1600" b="1" dirty="0" smtClean="0"/>
              <a:t>Not repeated playbook</a:t>
            </a:r>
            <a:endParaRPr lang="ja-JP" altLang="en-US" sz="1600" b="1" dirty="0"/>
          </a:p>
        </p:txBody>
      </p:sp>
      <p:sp>
        <p:nvSpPr>
          <p:cNvPr id="20" name="正方形/長方形 19"/>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③ </a:t>
            </a:r>
            <a:r>
              <a:rPr lang="en-US" altLang="ja-JP" sz="2400" b="1" dirty="0">
                <a:latin typeface="+mj-ea"/>
              </a:rPr>
              <a:t>Keep similar processes concise by </a:t>
            </a:r>
            <a:r>
              <a:rPr lang="en-US" altLang="ja-JP" sz="2400" b="1" dirty="0" smtClean="0">
                <a:latin typeface="+mj-ea"/>
              </a:rPr>
              <a:t>repeating.</a:t>
            </a:r>
            <a:endParaRPr lang="en-US" altLang="ja-JP" sz="2400" b="1" dirty="0">
              <a:latin typeface="+mj-ea"/>
            </a:endParaRPr>
          </a:p>
        </p:txBody>
      </p:sp>
      <p:sp>
        <p:nvSpPr>
          <p:cNvPr id="23" name="角丸四角形 22"/>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37389007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4" name="角丸四角形 18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solidFill>
                  <a:schemeClr val="tx1"/>
                </a:solidFill>
                <a:latin typeface="+mj-ea"/>
                <a:ea typeface="+mj-ea"/>
              </a:rPr>
              <a:t>In situations where setting files are distributed to multiple servers, the contents of the files are in many cases almost the same, which only some of the values being different. In these cases, we can be more efficient by creating setting files using formats.</a:t>
            </a:r>
            <a:endParaRPr lang="en-US" altLang="ja-JP" sz="1867" b="1" dirty="0">
              <a:solidFill>
                <a:schemeClr val="tx1"/>
              </a:solidFill>
              <a:latin typeface="+mj-ea"/>
              <a:ea typeface="+mj-ea"/>
            </a:endParaRPr>
          </a:p>
          <a:p>
            <a:endParaRPr lang="en-US" altLang="ja-JP" sz="1067" b="1" dirty="0">
              <a:solidFill>
                <a:schemeClr val="tx1"/>
              </a:solidFill>
              <a:latin typeface="+mj-ea"/>
              <a:ea typeface="+mj-ea"/>
            </a:endParaRPr>
          </a:p>
          <a:p>
            <a:r>
              <a:rPr lang="en-US" altLang="ja-JP" sz="1867" b="1" dirty="0" smtClean="0">
                <a:solidFill>
                  <a:schemeClr val="tx1"/>
                </a:solidFill>
                <a:latin typeface="+mj-ea"/>
                <a:ea typeface="+mj-ea"/>
              </a:rPr>
              <a:t>In Ansible, Files with .j2 extensions are “Format” files. Similarly to playbooks, formats can also use variables. The following is an example of an Apache settings file being created. The blue text are variables and the red text are values after it has been created.</a:t>
            </a:r>
            <a:endParaRPr lang="en-US" altLang="ja-JP" sz="1867" b="1" dirty="0">
              <a:solidFill>
                <a:schemeClr val="tx1"/>
              </a:solidFill>
              <a:latin typeface="+mj-ea"/>
              <a:ea typeface="+mj-ea"/>
            </a:endParaRP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22" name="角丸四角形 21"/>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42" name="正方形/長方形 41"/>
          <p:cNvSpPr/>
          <p:nvPr/>
        </p:nvSpPr>
        <p:spPr bwMode="auto">
          <a:xfrm>
            <a:off x="3171941" y="4446253"/>
            <a:ext cx="4265179" cy="120228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 *:80&gt;</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ServerName</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r>
              <a:rPr lang="en-US" altLang="ja-JP" sz="1600" b="1" dirty="0" err="1">
                <a:solidFill>
                  <a:schemeClr val="accent6">
                    <a:lumMod val="75000"/>
                    <a:lumOff val="25000"/>
                  </a:schemeClr>
                </a:solidFill>
                <a:latin typeface="Courier New" panose="02070309020205020404" pitchFamily="49" charset="0"/>
                <a:ea typeface="+mj-ea"/>
                <a:cs typeface="Courier New" panose="02070309020205020404" pitchFamily="49" charset="0"/>
              </a:rPr>
              <a:t>VAR_hostname</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DocumentRoot</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r>
              <a:rPr lang="en-US" altLang="ja-JP" sz="1600" b="1" dirty="0" err="1">
                <a:solidFill>
                  <a:schemeClr val="accent6">
                    <a:lumMod val="75000"/>
                    <a:lumOff val="25000"/>
                  </a:schemeClr>
                </a:solidFill>
                <a:latin typeface="Courier New" panose="02070309020205020404" pitchFamily="49" charset="0"/>
                <a:ea typeface="+mj-ea"/>
                <a:cs typeface="Courier New" panose="02070309020205020404" pitchFamily="49" charset="0"/>
              </a:rPr>
              <a:t>VAR_docroot</a:t>
            </a:r>
            <a:r>
              <a:rPr lang="en-US" altLang="ja-JP" sz="1600" b="1" dirty="0">
                <a:solidFill>
                  <a:schemeClr val="accent6">
                    <a:lumMod val="75000"/>
                    <a:lumOff val="25000"/>
                  </a:schemeClr>
                </a:solidFill>
                <a:latin typeface="Courier New" panose="02070309020205020404" pitchFamily="49" charset="0"/>
                <a:ea typeface="+mj-ea"/>
                <a:cs typeface="Courier New" panose="02070309020205020404" pitchFamily="49" charset="0"/>
              </a:rPr>
              <a:t> }}</a:t>
            </a:r>
          </a:p>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&gt;</a:t>
            </a:r>
          </a:p>
        </p:txBody>
      </p:sp>
      <p:sp>
        <p:nvSpPr>
          <p:cNvPr id="20" name="正方形/長方形 19"/>
          <p:cNvSpPr/>
          <p:nvPr/>
        </p:nvSpPr>
        <p:spPr bwMode="auto">
          <a:xfrm>
            <a:off x="8402971" y="4045221"/>
            <a:ext cx="3448732" cy="120228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 *:80&gt;</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ServerName</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www.test.com</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DocumentRoot</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/contents</a:t>
            </a:r>
          </a:p>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&gt;</a:t>
            </a:r>
          </a:p>
        </p:txBody>
      </p:sp>
      <p:sp>
        <p:nvSpPr>
          <p:cNvPr id="23" name="右矢印 22"/>
          <p:cNvSpPr/>
          <p:nvPr/>
        </p:nvSpPr>
        <p:spPr bwMode="auto">
          <a:xfrm rot="19800000">
            <a:off x="7561779" y="4280217"/>
            <a:ext cx="716539" cy="646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333" b="1" dirty="0">
                <a:latin typeface="+mj-ea"/>
                <a:ea typeface="+mj-ea"/>
              </a:rPr>
              <a:t> </a:t>
            </a:r>
            <a:r>
              <a:rPr lang="en-US" altLang="ja-JP" sz="1333" b="1" dirty="0" smtClean="0">
                <a:latin typeface="+mj-ea"/>
                <a:ea typeface="+mj-ea"/>
              </a:rPr>
              <a:t>Create</a:t>
            </a:r>
            <a:endParaRPr lang="ja-JP" altLang="en-US" sz="1333" b="1" dirty="0">
              <a:latin typeface="+mj-ea"/>
              <a:ea typeface="+mj-ea"/>
            </a:endParaRPr>
          </a:p>
        </p:txBody>
      </p:sp>
      <p:sp>
        <p:nvSpPr>
          <p:cNvPr id="24" name="正方形/長方形 23"/>
          <p:cNvSpPr/>
          <p:nvPr/>
        </p:nvSpPr>
        <p:spPr bwMode="auto">
          <a:xfrm>
            <a:off x="8373414" y="5150600"/>
            <a:ext cx="3448732" cy="120228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 *:80&gt;</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ServerName</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www.dev.com</a:t>
            </a:r>
          </a:p>
          <a:p>
            <a:r>
              <a:rPr lang="en-US" altLang="ja-JP" sz="1600" b="1" dirty="0">
                <a:latin typeface="Courier New" panose="02070309020205020404" pitchFamily="49" charset="0"/>
                <a:ea typeface="+mj-ea"/>
                <a:cs typeface="Courier New" panose="02070309020205020404" pitchFamily="49" charset="0"/>
              </a:rPr>
              <a:t>  </a:t>
            </a:r>
            <a:r>
              <a:rPr lang="en-US" altLang="ja-JP" sz="1600" b="1" dirty="0" err="1">
                <a:latin typeface="Courier New" panose="02070309020205020404" pitchFamily="49" charset="0"/>
                <a:ea typeface="+mj-ea"/>
                <a:cs typeface="Courier New" panose="02070309020205020404" pitchFamily="49" charset="0"/>
              </a:rPr>
              <a:t>DocumentRoot</a:t>
            </a:r>
            <a:r>
              <a:rPr lang="en-US" altLang="ja-JP" sz="1600" b="1" dirty="0">
                <a:latin typeface="Courier New" panose="02070309020205020404" pitchFamily="49" charset="0"/>
                <a:ea typeface="+mj-ea"/>
                <a:cs typeface="Courier New" panose="02070309020205020404" pitchFamily="49" charset="0"/>
              </a:rPr>
              <a:t> </a:t>
            </a:r>
            <a:r>
              <a:rPr lang="en-US" altLang="ja-JP" sz="1600" b="1" dirty="0">
                <a:solidFill>
                  <a:srgbClr val="FF0000"/>
                </a:solidFill>
                <a:latin typeface="Courier New" panose="02070309020205020404" pitchFamily="49" charset="0"/>
                <a:ea typeface="+mj-ea"/>
                <a:cs typeface="Courier New" panose="02070309020205020404" pitchFamily="49" charset="0"/>
              </a:rPr>
              <a:t>/public</a:t>
            </a:r>
          </a:p>
          <a:p>
            <a:r>
              <a:rPr lang="en-US" altLang="ja-JP" sz="1600" b="1" dirty="0">
                <a:latin typeface="Courier New" panose="02070309020205020404" pitchFamily="49" charset="0"/>
                <a:ea typeface="+mj-ea"/>
                <a:cs typeface="Courier New" panose="02070309020205020404" pitchFamily="49" charset="0"/>
              </a:rPr>
              <a:t>&lt;/</a:t>
            </a:r>
            <a:r>
              <a:rPr lang="en-US" altLang="ja-JP" sz="1600" b="1" dirty="0" err="1">
                <a:latin typeface="Courier New" panose="02070309020205020404" pitchFamily="49" charset="0"/>
                <a:ea typeface="+mj-ea"/>
                <a:cs typeface="Courier New" panose="02070309020205020404" pitchFamily="49" charset="0"/>
              </a:rPr>
              <a:t>VirtualHost</a:t>
            </a:r>
            <a:r>
              <a:rPr lang="en-US" altLang="ja-JP" sz="1600" b="1" dirty="0">
                <a:latin typeface="Courier New" panose="02070309020205020404" pitchFamily="49" charset="0"/>
                <a:ea typeface="+mj-ea"/>
                <a:cs typeface="Courier New" panose="02070309020205020404" pitchFamily="49" charset="0"/>
              </a:rPr>
              <a:t>&gt;</a:t>
            </a:r>
          </a:p>
        </p:txBody>
      </p:sp>
      <p:sp>
        <p:nvSpPr>
          <p:cNvPr id="25" name="テキスト ボックス 24"/>
          <p:cNvSpPr txBox="1"/>
          <p:nvPr/>
        </p:nvSpPr>
        <p:spPr>
          <a:xfrm>
            <a:off x="3027162" y="4094810"/>
            <a:ext cx="2632259" cy="338554"/>
          </a:xfrm>
          <a:prstGeom prst="rect">
            <a:avLst/>
          </a:prstGeom>
          <a:noFill/>
        </p:spPr>
        <p:txBody>
          <a:bodyPr wrap="none" rtlCol="0">
            <a:spAutoFit/>
          </a:bodyPr>
          <a:lstStyle/>
          <a:p>
            <a:r>
              <a:rPr lang="en-US" altLang="ja-JP" sz="1600" b="1" dirty="0"/>
              <a:t>httpd.conf.j2</a:t>
            </a:r>
            <a:r>
              <a:rPr lang="ja-JP" altLang="en-US" sz="1600" b="1" dirty="0"/>
              <a:t> </a:t>
            </a:r>
            <a:r>
              <a:rPr lang="en-US" altLang="ja-JP" sz="1600" b="1" dirty="0" smtClean="0"/>
              <a:t>(Format)</a:t>
            </a:r>
            <a:endParaRPr lang="ja-JP" altLang="en-US" sz="1600" b="1" dirty="0"/>
          </a:p>
        </p:txBody>
      </p:sp>
      <p:sp>
        <p:nvSpPr>
          <p:cNvPr id="26" name="右矢印 25"/>
          <p:cNvSpPr/>
          <p:nvPr/>
        </p:nvSpPr>
        <p:spPr bwMode="auto">
          <a:xfrm rot="1800000">
            <a:off x="7561776" y="5181255"/>
            <a:ext cx="716539" cy="646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Create</a:t>
            </a:r>
            <a:endParaRPr lang="ja-JP" altLang="en-US" sz="1333" b="1" dirty="0">
              <a:latin typeface="+mj-ea"/>
              <a:ea typeface="+mj-ea"/>
            </a:endParaRPr>
          </a:p>
        </p:txBody>
      </p:sp>
      <p:sp>
        <p:nvSpPr>
          <p:cNvPr id="27" name="正方形/長方形 26"/>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a:t>
            </a:r>
            <a:r>
              <a:rPr lang="ja-JP" altLang="en-US" sz="2000" b="1" dirty="0" smtClean="0">
                <a:latin typeface="+mj-ea"/>
                <a:ea typeface="+mj-ea"/>
              </a:rPr>
              <a:t> ④ </a:t>
            </a:r>
            <a:r>
              <a:rPr lang="en-US" altLang="ja-JP" sz="2000" b="1" dirty="0">
                <a:latin typeface="+mj-ea"/>
              </a:rPr>
              <a:t>Create a standard configuration for templates.</a:t>
            </a:r>
          </a:p>
        </p:txBody>
      </p:sp>
      <p:sp>
        <p:nvSpPr>
          <p:cNvPr id="28" name="角丸四角形 27"/>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29325330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a:t>Actualize Automatic Execution</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123" name="正方形/長方形 122"/>
          <p:cNvSpPr/>
          <p:nvPr/>
        </p:nvSpPr>
        <p:spPr bwMode="auto">
          <a:xfrm>
            <a:off x="3013449" y="1312061"/>
            <a:ext cx="8937252" cy="97773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000" b="1" u="sng" dirty="0" smtClean="0">
                <a:latin typeface="+mj-ea"/>
              </a:rPr>
              <a:t>This section describes how to manage Ansible materials (</a:t>
            </a:r>
            <a:r>
              <a:rPr lang="en-US" altLang="ja-JP" sz="2000" b="1" u="sng" dirty="0" err="1" smtClean="0">
                <a:latin typeface="+mj-ea"/>
              </a:rPr>
              <a:t>Playbooks,etc</a:t>
            </a:r>
            <a:r>
              <a:rPr lang="en-US" altLang="ja-JP" sz="2000" b="1" u="sng" dirty="0" smtClean="0">
                <a:latin typeface="+mj-ea"/>
              </a:rPr>
              <a:t>.), using problems and solutions that actually happened as examples.</a:t>
            </a:r>
          </a:p>
        </p:txBody>
      </p:sp>
      <p:sp>
        <p:nvSpPr>
          <p:cNvPr id="25" name="正方形/長方形 24"/>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29" name="正方形/長方形 2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dirty="0" smtClean="0">
                <a:latin typeface="+mj-ea"/>
                <a:ea typeface="+mj-ea"/>
              </a:rPr>
              <a:t>Appendix</a:t>
            </a:r>
            <a:r>
              <a:rPr lang="ja-JP" altLang="en-US" sz="2400" b="1" dirty="0" smtClean="0">
                <a:latin typeface="+mj-ea"/>
                <a:ea typeface="+mj-ea"/>
              </a:rPr>
              <a:t>：</a:t>
            </a:r>
            <a:r>
              <a:rPr lang="en-US" altLang="ja-JP" sz="2400" b="1" dirty="0" smtClean="0">
                <a:latin typeface="+mj-ea"/>
                <a:ea typeface="+mj-ea"/>
              </a:rPr>
              <a:t>Managing</a:t>
            </a:r>
            <a:r>
              <a:rPr lang="ja-JP" altLang="en-US" sz="2400" b="1" dirty="0" smtClean="0">
                <a:latin typeface="+mj-ea"/>
                <a:ea typeface="+mj-ea"/>
              </a:rPr>
              <a:t> </a:t>
            </a:r>
            <a:r>
              <a:rPr lang="en-US" altLang="ja-JP" sz="2400" b="1" dirty="0" smtClean="0">
                <a:latin typeface="+mj-ea"/>
                <a:ea typeface="+mj-ea"/>
              </a:rPr>
              <a:t>Playbooks</a:t>
            </a:r>
            <a:endParaRPr lang="ja-JP" altLang="en-US" sz="2400" b="1" dirty="0">
              <a:latin typeface="+mj-ea"/>
              <a:ea typeface="+mj-ea"/>
            </a:endParaRPr>
          </a:p>
        </p:txBody>
      </p:sp>
      <p:sp>
        <p:nvSpPr>
          <p:cNvPr id="113" name="テキスト ボックス 112"/>
          <p:cNvSpPr txBox="1"/>
          <p:nvPr/>
        </p:nvSpPr>
        <p:spPr>
          <a:xfrm>
            <a:off x="3026835" y="2654767"/>
            <a:ext cx="8923865" cy="1323439"/>
          </a:xfrm>
          <a:prstGeom prst="rect">
            <a:avLst/>
          </a:prstGeom>
          <a:solidFill>
            <a:srgbClr val="FFFFCC"/>
          </a:solidFill>
        </p:spPr>
        <p:txBody>
          <a:bodyPr wrap="square" rtlCol="0">
            <a:spAutoFit/>
          </a:bodyPr>
          <a:lstStyle/>
          <a:p>
            <a:r>
              <a:rPr lang="ja-JP" altLang="en-US" sz="2000" b="1" dirty="0" smtClean="0">
                <a:latin typeface="+mj-ea"/>
                <a:ea typeface="+mj-ea"/>
              </a:rPr>
              <a:t>         ① </a:t>
            </a:r>
            <a:r>
              <a:rPr lang="en-US" altLang="ja-JP" sz="2000" b="1" dirty="0" smtClean="0">
                <a:latin typeface="+mj-ea"/>
                <a:ea typeface="+mj-ea"/>
              </a:rPr>
              <a:t>The same playbook exists across multiple directories.</a:t>
            </a:r>
          </a:p>
          <a:p>
            <a:r>
              <a:rPr lang="ja-JP" altLang="en-US" sz="2000" b="1" dirty="0" smtClean="0">
                <a:latin typeface="+mj-ea"/>
                <a:ea typeface="+mj-ea"/>
              </a:rPr>
              <a:t>　　   ② </a:t>
            </a:r>
            <a:r>
              <a:rPr lang="en-US" altLang="ja-JP" sz="2000" b="1" dirty="0" smtClean="0">
                <a:latin typeface="+mj-ea"/>
                <a:ea typeface="+mj-ea"/>
              </a:rPr>
              <a:t>Playbooks with different contents have the same name.</a:t>
            </a:r>
          </a:p>
          <a:p>
            <a:r>
              <a:rPr lang="ja-JP" altLang="en-US" sz="2000" b="1" dirty="0">
                <a:latin typeface="+mj-ea"/>
              </a:rPr>
              <a:t>　　　</a:t>
            </a:r>
            <a:r>
              <a:rPr lang="ja-JP" altLang="en-US" sz="2000" b="1" dirty="0" smtClean="0">
                <a:latin typeface="+mj-ea"/>
                <a:ea typeface="+mj-ea"/>
              </a:rPr>
              <a:t>③ </a:t>
            </a:r>
            <a:r>
              <a:rPr lang="en-US" altLang="ja-JP" sz="2000" b="1" dirty="0" smtClean="0">
                <a:latin typeface="+mj-ea"/>
                <a:ea typeface="+mj-ea"/>
              </a:rPr>
              <a:t>There are differences in playbook contents between 	 	  the version management tool and ITA.</a:t>
            </a:r>
          </a:p>
        </p:txBody>
      </p:sp>
      <p:sp>
        <p:nvSpPr>
          <p:cNvPr id="115" name="正方形/長方形 114"/>
          <p:cNvSpPr/>
          <p:nvPr/>
        </p:nvSpPr>
        <p:spPr bwMode="auto">
          <a:xfrm>
            <a:off x="3033004" y="4283929"/>
            <a:ext cx="8917696" cy="1441262"/>
          </a:xfrm>
          <a:prstGeom prst="rect">
            <a:avLst/>
          </a:prstGeom>
          <a:solidFill>
            <a:srgbClr val="F9E0E1"/>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a:t>
            </a:r>
            <a:r>
              <a:rPr lang="ja-JP" altLang="en-US" sz="2000" b="1" dirty="0" smtClean="0">
                <a:latin typeface="+mj-ea"/>
                <a:ea typeface="+mj-ea"/>
              </a:rPr>
              <a:t>① </a:t>
            </a:r>
            <a:r>
              <a:rPr lang="en-US" altLang="ja-JP" sz="2000" b="1" dirty="0" smtClean="0">
                <a:solidFill>
                  <a:schemeClr val="tx1"/>
                </a:solidFill>
                <a:latin typeface="+mj-ea"/>
              </a:rPr>
              <a:t>Create a directory for common processes.</a:t>
            </a:r>
            <a:endParaRPr lang="en-US" altLang="ja-JP" sz="2000" b="1" dirty="0" smtClean="0">
              <a:latin typeface="+mj-ea"/>
            </a:endParaRPr>
          </a:p>
          <a:p>
            <a:r>
              <a:rPr lang="ja-JP" altLang="en-US" sz="2000" b="1" dirty="0">
                <a:latin typeface="+mj-ea"/>
              </a:rPr>
              <a:t>　　　</a:t>
            </a:r>
            <a:r>
              <a:rPr lang="ja-JP" altLang="en-US" sz="2000" b="1" dirty="0" smtClean="0">
                <a:latin typeface="+mj-ea"/>
              </a:rPr>
              <a:t>② </a:t>
            </a:r>
            <a:r>
              <a:rPr lang="en-US" altLang="ja-JP" sz="2000" b="1" dirty="0" smtClean="0">
                <a:solidFill>
                  <a:schemeClr val="tx1"/>
                </a:solidFill>
              </a:rPr>
              <a:t>Decide on a naming convention in advance and don’t 	  allow files with same name</a:t>
            </a:r>
            <a:endParaRPr lang="en-US" altLang="ja-JP" sz="2000" b="1" dirty="0">
              <a:latin typeface="+mj-ea"/>
            </a:endParaRPr>
          </a:p>
          <a:p>
            <a:r>
              <a:rPr lang="ja-JP" altLang="en-US" sz="2000" b="1" dirty="0">
                <a:latin typeface="+mj-ea"/>
              </a:rPr>
              <a:t>　　　③ </a:t>
            </a:r>
            <a:r>
              <a:rPr lang="en-US" altLang="ja-JP" sz="2000" b="1" dirty="0" smtClean="0">
                <a:latin typeface="+mj-ea"/>
              </a:rPr>
              <a:t>Manage using a </a:t>
            </a:r>
            <a:r>
              <a:rPr lang="en-US" altLang="ja-JP" sz="2000" b="1" dirty="0">
                <a:latin typeface="+mj-ea"/>
              </a:rPr>
              <a:t>v</a:t>
            </a:r>
            <a:r>
              <a:rPr lang="en-US" altLang="ja-JP" sz="2000" b="1" dirty="0" smtClean="0">
                <a:latin typeface="+mj-ea"/>
              </a:rPr>
              <a:t>ersion management tool and   	  	  CICD tool.</a:t>
            </a:r>
            <a:endParaRPr lang="en-US" altLang="ja-JP" sz="2000" b="1" dirty="0">
              <a:latin typeface="+mj-ea"/>
            </a:endParaRPr>
          </a:p>
        </p:txBody>
      </p:sp>
      <p:sp>
        <p:nvSpPr>
          <p:cNvPr id="116" name="角丸四角形 115"/>
          <p:cNvSpPr/>
          <p:nvPr/>
        </p:nvSpPr>
        <p:spPr bwMode="auto">
          <a:xfrm rot="20999056">
            <a:off x="2644131" y="3870363"/>
            <a:ext cx="1488663" cy="493883"/>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b="1" dirty="0" smtClean="0">
                <a:solidFill>
                  <a:schemeClr val="bg1"/>
                </a:solidFill>
                <a:latin typeface="+mj-ea"/>
                <a:ea typeface="+mj-ea"/>
              </a:rPr>
              <a:t>SOLUTION</a:t>
            </a:r>
            <a:endParaRPr lang="ja-JP" altLang="en-US" b="1" dirty="0">
              <a:solidFill>
                <a:schemeClr val="bg1"/>
              </a:solidFill>
              <a:latin typeface="+mj-ea"/>
              <a:ea typeface="+mj-ea"/>
            </a:endParaRPr>
          </a:p>
        </p:txBody>
      </p:sp>
      <p:sp>
        <p:nvSpPr>
          <p:cNvPr id="120" name="下矢印 119"/>
          <p:cNvSpPr/>
          <p:nvPr/>
        </p:nvSpPr>
        <p:spPr bwMode="auto">
          <a:xfrm>
            <a:off x="10870994" y="5725191"/>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
        <p:nvSpPr>
          <p:cNvPr id="144" name="角丸四角形 143"/>
          <p:cNvSpPr/>
          <p:nvPr/>
        </p:nvSpPr>
        <p:spPr bwMode="auto">
          <a:xfrm rot="20999056">
            <a:off x="2612824" y="2397899"/>
            <a:ext cx="1288111" cy="512647"/>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b="1" dirty="0" smtClean="0">
                <a:solidFill>
                  <a:schemeClr val="bg1"/>
                </a:solidFill>
                <a:latin typeface="+mj-ea"/>
                <a:ea typeface="+mj-ea"/>
              </a:rPr>
              <a:t>PROBLEM</a:t>
            </a:r>
            <a:endParaRPr lang="ja-JP" altLang="en-US" b="1" dirty="0">
              <a:solidFill>
                <a:schemeClr val="bg1"/>
              </a:solidFill>
              <a:latin typeface="+mj-ea"/>
              <a:ea typeface="+mj-ea"/>
            </a:endParaRPr>
          </a:p>
        </p:txBody>
      </p:sp>
      <p:graphicFrame>
        <p:nvGraphicFramePr>
          <p:cNvPr id="47" name="表 46"/>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48" name="下矢印 47"/>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49" name="下矢印 48"/>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0" name="下矢印 49"/>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1" name="下矢印 5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52" name="角丸四角形 51"/>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53" name="角丸四角形 52"/>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54" name="角丸四角形 53"/>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55" name="角丸四角形 54"/>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56" name="角丸四角形 55"/>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Tree>
    <p:extLst>
      <p:ext uri="{BB962C8B-B14F-4D97-AF65-F5344CB8AC3E}">
        <p14:creationId xmlns:p14="http://schemas.microsoft.com/office/powerpoint/2010/main" val="38872173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p:cNvSpPr/>
          <p:nvPr/>
        </p:nvSpPr>
        <p:spPr bwMode="auto">
          <a:xfrm>
            <a:off x="3013449" y="4178632"/>
            <a:ext cx="8937252" cy="229488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600" b="1" dirty="0">
                <a:solidFill>
                  <a:schemeClr val="tx1"/>
                </a:solidFill>
                <a:latin typeface="+mj-ea"/>
              </a:rPr>
              <a:t>In order to prevent situations like this, </a:t>
            </a:r>
          </a:p>
          <a:p>
            <a:r>
              <a:rPr lang="en-US" altLang="ja-JP" sz="1600" b="1" dirty="0">
                <a:solidFill>
                  <a:schemeClr val="tx1"/>
                </a:solidFill>
                <a:latin typeface="+mj-ea"/>
              </a:rPr>
              <a:t>if the user wants to use the same playbook for multiple movements, </a:t>
            </a:r>
          </a:p>
          <a:p>
            <a:r>
              <a:rPr lang="en-US" altLang="ja-JP" sz="1600" b="1" dirty="0">
                <a:solidFill>
                  <a:schemeClr val="tx1"/>
                </a:solidFill>
                <a:latin typeface="+mj-ea"/>
              </a:rPr>
              <a:t>we recommend creating a </a:t>
            </a:r>
            <a:r>
              <a:rPr lang="en-US" altLang="ja-JP" sz="1600" b="1" dirty="0" smtClean="0">
                <a:solidFill>
                  <a:schemeClr val="tx1"/>
                </a:solidFill>
                <a:latin typeface="+mj-ea"/>
              </a:rPr>
              <a:t>shared directory </a:t>
            </a:r>
            <a:r>
              <a:rPr lang="en-US" altLang="ja-JP" sz="1600" b="1" dirty="0">
                <a:solidFill>
                  <a:schemeClr val="tx1"/>
                </a:solidFill>
                <a:latin typeface="+mj-ea"/>
              </a:rPr>
              <a:t>for common processes.</a:t>
            </a:r>
            <a:endParaRPr lang="en-US" altLang="ja-JP" sz="1600" b="1" dirty="0">
              <a:solidFill>
                <a:schemeClr val="tx1"/>
              </a:solidFill>
              <a:latin typeface="+mj-ea"/>
              <a:ea typeface="+mj-ea"/>
            </a:endParaRPr>
          </a:p>
        </p:txBody>
      </p:sp>
      <p:sp>
        <p:nvSpPr>
          <p:cNvPr id="2" name="タイトル 1"/>
          <p:cNvSpPr>
            <a:spLocks noGrp="1"/>
          </p:cNvSpPr>
          <p:nvPr>
            <p:ph type="title"/>
          </p:nvPr>
        </p:nvSpPr>
        <p:spPr/>
        <p:txBody>
          <a:bodyPr/>
          <a:lstStyle/>
          <a:p>
            <a:r>
              <a:rPr lang="en-US" altLang="ja-JP" dirty="0"/>
              <a:t>Step </a:t>
            </a:r>
            <a:r>
              <a:rPr lang="en-US" altLang="ja-JP" dirty="0" smtClean="0"/>
              <a:t>2</a:t>
            </a:r>
            <a:r>
              <a:rPr lang="ja-JP" altLang="en-US" dirty="0" smtClean="0"/>
              <a:t>：</a:t>
            </a:r>
            <a:r>
              <a:rPr lang="en-US" altLang="ja-JP" dirty="0"/>
              <a:t>Actualize Automatic Execution</a:t>
            </a:r>
            <a:endParaRPr kumimoji="1" lang="ja-JP" altLang="en-US" dirty="0"/>
          </a:p>
        </p:txBody>
      </p:sp>
      <p:sp>
        <p:nvSpPr>
          <p:cNvPr id="19" name="正方形/長方形 18"/>
          <p:cNvSpPr/>
          <p:nvPr/>
        </p:nvSpPr>
        <p:spPr bwMode="auto">
          <a:xfrm>
            <a:off x="3013813" y="1309083"/>
            <a:ext cx="8937252" cy="2294886"/>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600" b="1" dirty="0">
                <a:solidFill>
                  <a:schemeClr val="tx1"/>
                </a:solidFill>
                <a:latin typeface="+mj-ea"/>
                <a:ea typeface="+mj-ea"/>
              </a:rPr>
              <a:t>In Ansible Legacy, one Playbook was used for Multiple movements, but when we tried to manage it in a shared directory, </a:t>
            </a:r>
            <a:r>
              <a:rPr lang="en-US" altLang="ja-JP" sz="1600" b="1" dirty="0" smtClean="0">
                <a:solidFill>
                  <a:schemeClr val="tx1"/>
                </a:solidFill>
                <a:latin typeface="+mj-ea"/>
                <a:ea typeface="+mj-ea"/>
              </a:rPr>
              <a:t>because </a:t>
            </a:r>
            <a:r>
              <a:rPr lang="en-US" altLang="ja-JP" sz="1600" b="1" dirty="0">
                <a:solidFill>
                  <a:schemeClr val="tx1"/>
                </a:solidFill>
                <a:latin typeface="+mj-ea"/>
                <a:ea typeface="+mj-ea"/>
              </a:rPr>
              <a:t>a directory was created for each movement, multiple directories contained the same file </a:t>
            </a:r>
          </a:p>
        </p:txBody>
      </p:sp>
      <p:sp>
        <p:nvSpPr>
          <p:cNvPr id="39" name="正方形/長方形 38"/>
          <p:cNvSpPr/>
          <p:nvPr/>
        </p:nvSpPr>
        <p:spPr bwMode="auto">
          <a:xfrm>
            <a:off x="3155438" y="2276265"/>
            <a:ext cx="5813498" cy="1239605"/>
          </a:xfrm>
          <a:prstGeom prst="rect">
            <a:avLst/>
          </a:prstGeom>
          <a:solidFill>
            <a:srgbClr val="CCFFFF"/>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smtClean="0">
              <a:latin typeface="Courier New" panose="02070309020205020404" pitchFamily="49" charset="0"/>
              <a:ea typeface="+mj-ea"/>
              <a:cs typeface="Courier New" panose="02070309020205020404" pitchFamily="49" charset="0"/>
            </a:endParaRPr>
          </a:p>
        </p:txBody>
      </p:sp>
      <p:sp>
        <p:nvSpPr>
          <p:cNvPr id="42" name="正方形/長方形 41"/>
          <p:cNvSpPr/>
          <p:nvPr/>
        </p:nvSpPr>
        <p:spPr bwMode="auto">
          <a:xfrm>
            <a:off x="6608000" y="2554680"/>
            <a:ext cx="1008514" cy="848503"/>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ea typeface="+mj-ea"/>
                <a:cs typeface="Courier New" panose="02070309020205020404" pitchFamily="49" charset="0"/>
              </a:rPr>
              <a:t>A</a:t>
            </a:r>
            <a:r>
              <a:rPr lang="en-US" altLang="ja-JP" sz="1200" b="1" dirty="0" smtClean="0">
                <a:ea typeface="+mj-ea"/>
                <a:cs typeface="Courier New" panose="02070309020205020404" pitchFamily="49" charset="0"/>
              </a:rPr>
              <a:t>dd</a:t>
            </a:r>
          </a:p>
          <a:p>
            <a:r>
              <a:rPr lang="en-US" altLang="ja-JP" sz="1200" b="1" dirty="0" err="1" smtClean="0">
                <a:solidFill>
                  <a:srgbClr val="FF0000"/>
                </a:solidFill>
                <a:ea typeface="+mj-ea"/>
                <a:cs typeface="Courier New" panose="02070309020205020404" pitchFamily="49" charset="0"/>
              </a:rPr>
              <a:t>Pre.yml</a:t>
            </a:r>
            <a:endParaRPr lang="en-US" altLang="ja-JP" sz="1200" b="1" dirty="0" smtClean="0">
              <a:ea typeface="+mj-ea"/>
              <a:cs typeface="Courier New" panose="02070309020205020404" pitchFamily="49" charset="0"/>
            </a:endParaRPr>
          </a:p>
          <a:p>
            <a:r>
              <a:rPr lang="en-US" altLang="ja-JP" sz="1200" b="1" dirty="0" err="1" smtClean="0">
                <a:ea typeface="+mj-ea"/>
                <a:cs typeface="Courier New" panose="02070309020205020404" pitchFamily="49" charset="0"/>
              </a:rPr>
              <a:t>Add.yml</a:t>
            </a:r>
            <a:endParaRPr lang="en-US" altLang="ja-JP" sz="1200" b="1" dirty="0" smtClean="0">
              <a:ea typeface="+mj-ea"/>
              <a:cs typeface="Courier New" panose="02070309020205020404" pitchFamily="49" charset="0"/>
            </a:endParaRPr>
          </a:p>
          <a:p>
            <a:r>
              <a:rPr lang="en-US" altLang="ja-JP" sz="1200" b="1" dirty="0" err="1" smtClean="0">
                <a:solidFill>
                  <a:srgbClr val="0070C0"/>
                </a:solidFill>
                <a:ea typeface="+mj-ea"/>
                <a:cs typeface="Courier New" panose="02070309020205020404" pitchFamily="49" charset="0"/>
              </a:rPr>
              <a:t>Post.yml</a:t>
            </a:r>
            <a:endParaRPr lang="en-US" altLang="ja-JP" sz="1200" b="1" dirty="0" smtClean="0">
              <a:solidFill>
                <a:srgbClr val="0070C0"/>
              </a:solidFill>
              <a:ea typeface="+mj-ea"/>
              <a:cs typeface="Courier New" panose="02070309020205020404" pitchFamily="49" charset="0"/>
            </a:endParaRPr>
          </a:p>
        </p:txBody>
      </p:sp>
      <p:sp>
        <p:nvSpPr>
          <p:cNvPr id="27" name="正方形/長方形 26"/>
          <p:cNvSpPr/>
          <p:nvPr/>
        </p:nvSpPr>
        <p:spPr bwMode="auto">
          <a:xfrm>
            <a:off x="3013449" y="814630"/>
            <a:ext cx="8937251" cy="497431"/>
          </a:xfrm>
          <a:prstGeom prst="rect">
            <a:avLst/>
          </a:prstGeom>
          <a:solidFill>
            <a:srgbClr val="FFFFCC"/>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smtClean="0">
                <a:latin typeface="+mj-ea"/>
                <a:ea typeface="+mj-ea"/>
              </a:rPr>
              <a:t>　　　　① </a:t>
            </a:r>
            <a:r>
              <a:rPr lang="en-US" altLang="ja-JP" sz="2000" b="1" dirty="0">
                <a:latin typeface="+mj-ea"/>
              </a:rPr>
              <a:t>The same playbook exists across multiple directories.</a:t>
            </a:r>
          </a:p>
        </p:txBody>
      </p:sp>
      <p:sp>
        <p:nvSpPr>
          <p:cNvPr id="28" name="角丸四角形 27"/>
          <p:cNvSpPr/>
          <p:nvPr/>
        </p:nvSpPr>
        <p:spPr bwMode="auto">
          <a:xfrm rot="20999056">
            <a:off x="2624238" y="817692"/>
            <a:ext cx="1440175" cy="486539"/>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000" b="1" dirty="0" smtClean="0">
                <a:solidFill>
                  <a:schemeClr val="bg1"/>
                </a:solidFill>
                <a:latin typeface="+mj-ea"/>
              </a:rPr>
              <a:t>PROBLEM</a:t>
            </a:r>
            <a:endParaRPr lang="ja-JP" altLang="en-US" sz="2000" b="1" dirty="0">
              <a:solidFill>
                <a:schemeClr val="bg1"/>
              </a:solidFill>
              <a:latin typeface="+mj-ea"/>
            </a:endParaRPr>
          </a:p>
        </p:txBody>
      </p:sp>
      <p:sp>
        <p:nvSpPr>
          <p:cNvPr id="29" name="正方形/長方形 28"/>
          <p:cNvSpPr/>
          <p:nvPr/>
        </p:nvSpPr>
        <p:spPr bwMode="auto">
          <a:xfrm>
            <a:off x="7661284" y="2550679"/>
            <a:ext cx="1223528" cy="848503"/>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ea typeface="+mj-ea"/>
                <a:cs typeface="Courier New" panose="02070309020205020404" pitchFamily="49" charset="0"/>
              </a:rPr>
              <a:t>Chang</a:t>
            </a:r>
            <a:r>
              <a:rPr lang="en-US" altLang="ja-JP" sz="1200" b="1" dirty="0">
                <a:ea typeface="+mj-ea"/>
                <a:cs typeface="Courier New" panose="02070309020205020404" pitchFamily="49" charset="0"/>
              </a:rPr>
              <a:t>e</a:t>
            </a:r>
            <a:endParaRPr lang="en-US" altLang="ja-JP" sz="1200" b="1" dirty="0" smtClean="0">
              <a:ea typeface="+mj-ea"/>
              <a:cs typeface="Courier New" panose="02070309020205020404" pitchFamily="49" charset="0"/>
            </a:endParaRPr>
          </a:p>
          <a:p>
            <a:r>
              <a:rPr lang="en-US" altLang="ja-JP" sz="1200" b="1" dirty="0" err="1" smtClean="0">
                <a:solidFill>
                  <a:srgbClr val="FF0000"/>
                </a:solidFill>
                <a:ea typeface="+mj-ea"/>
                <a:cs typeface="Courier New" panose="02070309020205020404" pitchFamily="49" charset="0"/>
              </a:rPr>
              <a:t>Pre.yml</a:t>
            </a:r>
            <a:endParaRPr lang="en-US" altLang="ja-JP" sz="1200" b="1" dirty="0" smtClean="0">
              <a:ea typeface="+mj-ea"/>
              <a:cs typeface="Courier New" panose="02070309020205020404" pitchFamily="49" charset="0"/>
            </a:endParaRPr>
          </a:p>
          <a:p>
            <a:r>
              <a:rPr lang="en-US" altLang="ja-JP" sz="1200" b="1" dirty="0" err="1" smtClean="0">
                <a:ea typeface="+mj-ea"/>
                <a:cs typeface="Courier New" panose="02070309020205020404" pitchFamily="49" charset="0"/>
              </a:rPr>
              <a:t>change.yml</a:t>
            </a:r>
            <a:endParaRPr lang="en-US" altLang="ja-JP" sz="1200" b="1" dirty="0" smtClean="0">
              <a:ea typeface="+mj-ea"/>
              <a:cs typeface="Courier New" panose="02070309020205020404" pitchFamily="49" charset="0"/>
            </a:endParaRPr>
          </a:p>
          <a:p>
            <a:r>
              <a:rPr lang="en-US" altLang="ja-JP" sz="1200" b="1" dirty="0" err="1" smtClean="0">
                <a:solidFill>
                  <a:srgbClr val="0070C0"/>
                </a:solidFill>
                <a:ea typeface="+mj-ea"/>
                <a:cs typeface="Courier New" panose="02070309020205020404" pitchFamily="49" charset="0"/>
              </a:rPr>
              <a:t>Post.yml</a:t>
            </a:r>
            <a:endParaRPr lang="en-US" altLang="ja-JP" sz="1200" b="1" dirty="0" smtClean="0">
              <a:solidFill>
                <a:srgbClr val="0070C0"/>
              </a:solidFill>
              <a:ea typeface="+mj-ea"/>
              <a:cs typeface="Courier New" panose="02070309020205020404" pitchFamily="49" charset="0"/>
            </a:endParaRPr>
          </a:p>
        </p:txBody>
      </p:sp>
      <p:sp>
        <p:nvSpPr>
          <p:cNvPr id="31" name="テキスト ボックス 30"/>
          <p:cNvSpPr txBox="1"/>
          <p:nvPr/>
        </p:nvSpPr>
        <p:spPr>
          <a:xfrm>
            <a:off x="6615634" y="2271630"/>
            <a:ext cx="1626727" cy="276999"/>
          </a:xfrm>
          <a:prstGeom prst="rect">
            <a:avLst/>
          </a:prstGeom>
          <a:noFill/>
        </p:spPr>
        <p:txBody>
          <a:bodyPr wrap="none" rtlCol="0">
            <a:spAutoFit/>
          </a:bodyPr>
          <a:lstStyle/>
          <a:p>
            <a:r>
              <a:rPr lang="en-US" altLang="ja-JP" sz="1200" b="1" dirty="0" smtClean="0"/>
              <a:t>Movement details</a:t>
            </a:r>
          </a:p>
        </p:txBody>
      </p:sp>
      <p:sp>
        <p:nvSpPr>
          <p:cNvPr id="52" name="正方形/長方形 51"/>
          <p:cNvSpPr/>
          <p:nvPr/>
        </p:nvSpPr>
        <p:spPr bwMode="auto">
          <a:xfrm>
            <a:off x="9111901" y="2261652"/>
            <a:ext cx="2807095" cy="1259951"/>
          </a:xfrm>
          <a:prstGeom prst="rect">
            <a:avLst/>
          </a:prstGeom>
          <a:solidFill>
            <a:srgbClr val="FFCCFF"/>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smtClean="0">
              <a:latin typeface="Courier New" panose="02070309020205020404" pitchFamily="49" charset="0"/>
              <a:ea typeface="+mj-ea"/>
              <a:cs typeface="Courier New" panose="02070309020205020404" pitchFamily="49" charset="0"/>
            </a:endParaRPr>
          </a:p>
        </p:txBody>
      </p:sp>
      <p:sp>
        <p:nvSpPr>
          <p:cNvPr id="32" name="正方形/長方形 31"/>
          <p:cNvSpPr/>
          <p:nvPr/>
        </p:nvSpPr>
        <p:spPr bwMode="auto">
          <a:xfrm>
            <a:off x="9336956" y="2610818"/>
            <a:ext cx="1223236" cy="848503"/>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ea typeface="+mj-ea"/>
                <a:cs typeface="Courier New" panose="02070309020205020404" pitchFamily="49" charset="0"/>
              </a:rPr>
              <a:t>share/add/</a:t>
            </a:r>
          </a:p>
          <a:p>
            <a:r>
              <a:rPr lang="en-US" altLang="ja-JP" sz="1200" b="1" dirty="0" err="1" smtClean="0">
                <a:solidFill>
                  <a:srgbClr val="FF0000"/>
                </a:solidFill>
                <a:ea typeface="+mj-ea"/>
                <a:cs typeface="Courier New" panose="02070309020205020404" pitchFamily="49" charset="0"/>
              </a:rPr>
              <a:t>Pre.yml</a:t>
            </a:r>
            <a:endParaRPr lang="en-US" altLang="ja-JP" sz="1200" b="1" dirty="0" smtClean="0">
              <a:solidFill>
                <a:srgbClr val="FF0000"/>
              </a:solidFill>
              <a:ea typeface="+mj-ea"/>
              <a:cs typeface="Courier New" panose="02070309020205020404" pitchFamily="49" charset="0"/>
            </a:endParaRPr>
          </a:p>
          <a:p>
            <a:r>
              <a:rPr lang="en-US" altLang="ja-JP" sz="1200" b="1" dirty="0" err="1" smtClean="0">
                <a:ea typeface="+mj-ea"/>
                <a:cs typeface="Courier New" panose="02070309020205020404" pitchFamily="49" charset="0"/>
              </a:rPr>
              <a:t>Add.yml</a:t>
            </a:r>
            <a:endParaRPr lang="en-US" altLang="ja-JP" sz="1200" b="1" dirty="0" smtClean="0">
              <a:ea typeface="+mj-ea"/>
              <a:cs typeface="Courier New" panose="02070309020205020404" pitchFamily="49" charset="0"/>
            </a:endParaRPr>
          </a:p>
          <a:p>
            <a:r>
              <a:rPr lang="en-US" altLang="ja-JP" sz="1200" b="1" dirty="0" err="1" smtClean="0">
                <a:solidFill>
                  <a:srgbClr val="0070C0"/>
                </a:solidFill>
                <a:ea typeface="+mj-ea"/>
                <a:cs typeface="Courier New" panose="02070309020205020404" pitchFamily="49" charset="0"/>
              </a:rPr>
              <a:t>Post.yml</a:t>
            </a:r>
            <a:endParaRPr lang="en-US" altLang="ja-JP" sz="1200" b="1" dirty="0" smtClean="0">
              <a:solidFill>
                <a:srgbClr val="0070C0"/>
              </a:solidFill>
              <a:ea typeface="+mj-ea"/>
              <a:cs typeface="Courier New" panose="02070309020205020404" pitchFamily="49" charset="0"/>
            </a:endParaRPr>
          </a:p>
        </p:txBody>
      </p:sp>
      <p:sp>
        <p:nvSpPr>
          <p:cNvPr id="33" name="正方形/長方形 32"/>
          <p:cNvSpPr/>
          <p:nvPr/>
        </p:nvSpPr>
        <p:spPr bwMode="auto">
          <a:xfrm>
            <a:off x="10634070" y="2600916"/>
            <a:ext cx="1223236" cy="848503"/>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ea typeface="+mj-ea"/>
                <a:cs typeface="Courier New" panose="02070309020205020404" pitchFamily="49" charset="0"/>
              </a:rPr>
              <a:t>share/add/</a:t>
            </a:r>
          </a:p>
          <a:p>
            <a:r>
              <a:rPr lang="en-US" altLang="ja-JP" sz="1200" b="1" dirty="0" err="1" smtClean="0">
                <a:solidFill>
                  <a:srgbClr val="FF0000"/>
                </a:solidFill>
                <a:ea typeface="+mj-ea"/>
                <a:cs typeface="Courier New" panose="02070309020205020404" pitchFamily="49" charset="0"/>
              </a:rPr>
              <a:t>Pre.yml</a:t>
            </a:r>
            <a:endParaRPr lang="en-US" altLang="ja-JP" sz="1200" b="1" dirty="0" smtClean="0">
              <a:ea typeface="+mj-ea"/>
              <a:cs typeface="Courier New" panose="02070309020205020404" pitchFamily="49" charset="0"/>
            </a:endParaRPr>
          </a:p>
          <a:p>
            <a:r>
              <a:rPr lang="en-US" altLang="ja-JP" sz="1200" b="1" dirty="0" err="1" smtClean="0">
                <a:ea typeface="+mj-ea"/>
                <a:cs typeface="Courier New" panose="02070309020205020404" pitchFamily="49" charset="0"/>
              </a:rPr>
              <a:t>change.yml</a:t>
            </a:r>
            <a:endParaRPr lang="en-US" altLang="ja-JP" sz="1200" b="1" dirty="0" smtClean="0">
              <a:ea typeface="+mj-ea"/>
              <a:cs typeface="Courier New" panose="02070309020205020404" pitchFamily="49" charset="0"/>
            </a:endParaRPr>
          </a:p>
          <a:p>
            <a:r>
              <a:rPr lang="en-US" altLang="ja-JP" sz="1200" b="1" dirty="0" err="1" smtClean="0">
                <a:solidFill>
                  <a:srgbClr val="0070C0"/>
                </a:solidFill>
                <a:ea typeface="+mj-ea"/>
                <a:cs typeface="Courier New" panose="02070309020205020404" pitchFamily="49" charset="0"/>
              </a:rPr>
              <a:t>Post.yml</a:t>
            </a:r>
            <a:endParaRPr lang="en-US" altLang="ja-JP" sz="1200" b="1" dirty="0" smtClean="0">
              <a:solidFill>
                <a:srgbClr val="0070C0"/>
              </a:solidFill>
              <a:ea typeface="+mj-ea"/>
              <a:cs typeface="Courier New" panose="02070309020205020404" pitchFamily="49" charset="0"/>
            </a:endParaRPr>
          </a:p>
        </p:txBody>
      </p:sp>
      <p:sp>
        <p:nvSpPr>
          <p:cNvPr id="34" name="テキスト ボックス 33"/>
          <p:cNvSpPr txBox="1"/>
          <p:nvPr/>
        </p:nvSpPr>
        <p:spPr>
          <a:xfrm>
            <a:off x="10248033" y="2287834"/>
            <a:ext cx="1558692" cy="276999"/>
          </a:xfrm>
          <a:prstGeom prst="rect">
            <a:avLst/>
          </a:prstGeom>
          <a:noFill/>
        </p:spPr>
        <p:txBody>
          <a:bodyPr wrap="square" rtlCol="0">
            <a:spAutoFit/>
          </a:bodyPr>
          <a:lstStyle/>
          <a:p>
            <a:r>
              <a:rPr lang="en-US" altLang="ja-JP" sz="1200" b="1" dirty="0" smtClean="0"/>
              <a:t>Shared Directory</a:t>
            </a:r>
          </a:p>
        </p:txBody>
      </p:sp>
      <p:sp>
        <p:nvSpPr>
          <p:cNvPr id="36" name="テキスト ボックス 35"/>
          <p:cNvSpPr txBox="1"/>
          <p:nvPr/>
        </p:nvSpPr>
        <p:spPr>
          <a:xfrm>
            <a:off x="3981352" y="2276265"/>
            <a:ext cx="2084801" cy="276999"/>
          </a:xfrm>
          <a:prstGeom prst="rect">
            <a:avLst/>
          </a:prstGeom>
          <a:noFill/>
        </p:spPr>
        <p:txBody>
          <a:bodyPr wrap="none" rtlCol="0">
            <a:spAutoFit/>
          </a:bodyPr>
          <a:lstStyle/>
          <a:p>
            <a:r>
              <a:rPr lang="en-US" altLang="ja-JP" sz="1200" b="1" dirty="0" smtClean="0"/>
              <a:t>Playbook</a:t>
            </a:r>
            <a:r>
              <a:rPr lang="ja-JP" altLang="en-US" sz="1200" b="1" dirty="0" smtClean="0"/>
              <a:t> </a:t>
            </a:r>
            <a:r>
              <a:rPr lang="en-US" altLang="ja-JP" sz="1200" b="1" dirty="0" smtClean="0"/>
              <a:t>File collection</a:t>
            </a:r>
          </a:p>
        </p:txBody>
      </p:sp>
      <p:sp>
        <p:nvSpPr>
          <p:cNvPr id="38" name="正方形/長方形 37"/>
          <p:cNvSpPr/>
          <p:nvPr/>
        </p:nvSpPr>
        <p:spPr bwMode="auto">
          <a:xfrm>
            <a:off x="3861048" y="2576125"/>
            <a:ext cx="2441432" cy="891343"/>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ea typeface="+mj-ea"/>
                <a:cs typeface="Courier New" panose="02070309020205020404" pitchFamily="49" charset="0"/>
              </a:rPr>
              <a:t>１．</a:t>
            </a:r>
            <a:r>
              <a:rPr lang="en-US" altLang="ja-JP" sz="1200" b="1" dirty="0" err="1" smtClean="0">
                <a:solidFill>
                  <a:srgbClr val="FF0000"/>
                </a:solidFill>
                <a:ea typeface="+mj-ea"/>
                <a:cs typeface="Courier New" panose="02070309020205020404" pitchFamily="49" charset="0"/>
              </a:rPr>
              <a:t>Pre.yml</a:t>
            </a:r>
            <a:r>
              <a:rPr lang="en-US" altLang="ja-JP" sz="1200" b="1" dirty="0" smtClean="0">
                <a:ea typeface="+mj-ea"/>
                <a:cs typeface="Courier New" panose="02070309020205020404" pitchFamily="49" charset="0"/>
              </a:rPr>
              <a:t>(preprocess)</a:t>
            </a:r>
          </a:p>
          <a:p>
            <a:r>
              <a:rPr lang="ja-JP" altLang="en-US" sz="1200" b="1" dirty="0" smtClean="0">
                <a:ea typeface="+mj-ea"/>
                <a:cs typeface="Courier New" panose="02070309020205020404" pitchFamily="49" charset="0"/>
              </a:rPr>
              <a:t>２．</a:t>
            </a:r>
            <a:r>
              <a:rPr lang="en-US" altLang="ja-JP" sz="1200" b="1" dirty="0" err="1" smtClean="0">
                <a:ea typeface="+mj-ea"/>
                <a:cs typeface="Courier New" panose="02070309020205020404" pitchFamily="49" charset="0"/>
              </a:rPr>
              <a:t>Add.yml</a:t>
            </a:r>
            <a:r>
              <a:rPr lang="en-US" altLang="ja-JP" sz="1200" b="1" dirty="0" smtClean="0">
                <a:ea typeface="+mj-ea"/>
                <a:cs typeface="Courier New" panose="02070309020205020404" pitchFamily="49" charset="0"/>
              </a:rPr>
              <a:t>(add)</a:t>
            </a:r>
          </a:p>
          <a:p>
            <a:r>
              <a:rPr lang="ja-JP" altLang="en-US" sz="1200" b="1" dirty="0" smtClean="0">
                <a:ea typeface="+mj-ea"/>
                <a:cs typeface="Courier New" panose="02070309020205020404" pitchFamily="49" charset="0"/>
              </a:rPr>
              <a:t>３．</a:t>
            </a:r>
            <a:r>
              <a:rPr lang="en-US" altLang="ja-JP" sz="1200" b="1" dirty="0" err="1" smtClean="0">
                <a:solidFill>
                  <a:srgbClr val="0070C0"/>
                </a:solidFill>
                <a:ea typeface="+mj-ea"/>
                <a:cs typeface="Courier New" panose="02070309020205020404" pitchFamily="49" charset="0"/>
              </a:rPr>
              <a:t>Post.yml</a:t>
            </a:r>
            <a:r>
              <a:rPr lang="ja-JP" altLang="en-US" sz="1200" b="1" dirty="0" smtClean="0">
                <a:ea typeface="+mj-ea"/>
                <a:cs typeface="Courier New" panose="02070309020205020404" pitchFamily="49" charset="0"/>
              </a:rPr>
              <a:t>（</a:t>
            </a:r>
            <a:r>
              <a:rPr lang="en-US" altLang="ja-JP" sz="1200" b="1" dirty="0">
                <a:cs typeface="Courier New" panose="02070309020205020404" pitchFamily="49" charset="0"/>
              </a:rPr>
              <a:t>preprocess</a:t>
            </a:r>
            <a:r>
              <a:rPr lang="ja-JP" altLang="en-US" sz="1200" b="1" dirty="0" smtClean="0">
                <a:ea typeface="+mj-ea"/>
                <a:cs typeface="Courier New" panose="02070309020205020404" pitchFamily="49" charset="0"/>
              </a:rPr>
              <a:t>）</a:t>
            </a:r>
            <a:endParaRPr lang="en-US" altLang="ja-JP" sz="1200" b="1" dirty="0" smtClean="0">
              <a:ea typeface="+mj-ea"/>
              <a:cs typeface="Courier New" panose="02070309020205020404" pitchFamily="49" charset="0"/>
            </a:endParaRPr>
          </a:p>
          <a:p>
            <a:r>
              <a:rPr lang="ja-JP" altLang="en-US" sz="1200" b="1" dirty="0" smtClean="0">
                <a:ea typeface="+mj-ea"/>
                <a:cs typeface="Courier New" panose="02070309020205020404" pitchFamily="49" charset="0"/>
              </a:rPr>
              <a:t>４．</a:t>
            </a:r>
            <a:r>
              <a:rPr lang="en-US" altLang="ja-JP" sz="1200" b="1" dirty="0" err="1" smtClean="0">
                <a:ea typeface="+mj-ea"/>
                <a:cs typeface="Courier New" panose="02070309020205020404" pitchFamily="49" charset="0"/>
              </a:rPr>
              <a:t>Change.yml</a:t>
            </a:r>
            <a:r>
              <a:rPr lang="ja-JP" altLang="en-US" sz="1200" b="1" dirty="0" smtClean="0">
                <a:ea typeface="+mj-ea"/>
                <a:cs typeface="Courier New" panose="02070309020205020404" pitchFamily="49" charset="0"/>
              </a:rPr>
              <a:t>（</a:t>
            </a:r>
            <a:r>
              <a:rPr lang="en-US" altLang="ja-JP" sz="1200" b="1" dirty="0" smtClean="0">
                <a:ea typeface="+mj-ea"/>
                <a:cs typeface="Courier New" panose="02070309020205020404" pitchFamily="49" charset="0"/>
              </a:rPr>
              <a:t>Change</a:t>
            </a:r>
            <a:r>
              <a:rPr lang="ja-JP" altLang="en-US" sz="1200" b="1" dirty="0" smtClean="0">
                <a:ea typeface="+mj-ea"/>
                <a:cs typeface="Courier New" panose="02070309020205020404" pitchFamily="49" charset="0"/>
              </a:rPr>
              <a:t>）</a:t>
            </a:r>
            <a:endParaRPr lang="en-US" altLang="ja-JP" sz="1200" b="1" dirty="0" smtClean="0">
              <a:ea typeface="+mj-ea"/>
              <a:cs typeface="Courier New" panose="02070309020205020404" pitchFamily="49" charset="0"/>
            </a:endParaRPr>
          </a:p>
        </p:txBody>
      </p:sp>
      <p:grpSp>
        <p:nvGrpSpPr>
          <p:cNvPr id="40" name="グループ化 39"/>
          <p:cNvGrpSpPr/>
          <p:nvPr/>
        </p:nvGrpSpPr>
        <p:grpSpPr>
          <a:xfrm>
            <a:off x="3153441" y="2268859"/>
            <a:ext cx="624404" cy="501851"/>
            <a:chOff x="7950657" y="2600826"/>
            <a:chExt cx="635960" cy="533501"/>
          </a:xfrm>
        </p:grpSpPr>
        <p:sp>
          <p:nvSpPr>
            <p:cNvPr id="41" name="正方形/長方形 40"/>
            <p:cNvSpPr/>
            <p:nvPr/>
          </p:nvSpPr>
          <p:spPr bwMode="auto">
            <a:xfrm>
              <a:off x="7950657" y="2600826"/>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43" name="図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44" name="右矢印 43"/>
          <p:cNvSpPr/>
          <p:nvPr/>
        </p:nvSpPr>
        <p:spPr bwMode="auto">
          <a:xfrm>
            <a:off x="6242866" y="2731979"/>
            <a:ext cx="359935" cy="328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53" name="正方形/長方形 52"/>
          <p:cNvSpPr/>
          <p:nvPr/>
        </p:nvSpPr>
        <p:spPr bwMode="auto">
          <a:xfrm>
            <a:off x="9107400" y="2261651"/>
            <a:ext cx="1092888" cy="2668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54" name="テキスト ボックス 53"/>
          <p:cNvSpPr txBox="1"/>
          <p:nvPr/>
        </p:nvSpPr>
        <p:spPr>
          <a:xfrm>
            <a:off x="9159646" y="2268859"/>
            <a:ext cx="1027845" cy="276999"/>
          </a:xfrm>
          <a:prstGeom prst="rect">
            <a:avLst/>
          </a:prstGeom>
          <a:noFill/>
        </p:spPr>
        <p:txBody>
          <a:bodyPr wrap="none" rtlCol="0">
            <a:spAutoFit/>
          </a:bodyPr>
          <a:lstStyle/>
          <a:p>
            <a:r>
              <a:rPr lang="en-US" altLang="ja-JP" sz="1200" b="1" dirty="0" smtClean="0"/>
              <a:t>Shared</a:t>
            </a:r>
            <a:r>
              <a:rPr lang="ja-JP" altLang="en-US" sz="1200" b="1" dirty="0" smtClean="0"/>
              <a:t> </a:t>
            </a:r>
            <a:r>
              <a:rPr lang="en-US" altLang="ja-JP" sz="1200" b="1" dirty="0" smtClean="0"/>
              <a:t>SV</a:t>
            </a:r>
          </a:p>
        </p:txBody>
      </p:sp>
      <p:sp>
        <p:nvSpPr>
          <p:cNvPr id="50" name="正方形/長方形 49"/>
          <p:cNvSpPr/>
          <p:nvPr/>
        </p:nvSpPr>
        <p:spPr bwMode="auto">
          <a:xfrm>
            <a:off x="3184969" y="5007869"/>
            <a:ext cx="7063063" cy="1254103"/>
          </a:xfrm>
          <a:prstGeom prst="rect">
            <a:avLst/>
          </a:prstGeom>
          <a:solidFill>
            <a:srgbClr val="FFCCFF"/>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200" b="1" dirty="0" smtClean="0">
              <a:latin typeface="Courier New" panose="02070309020205020404" pitchFamily="49" charset="0"/>
              <a:ea typeface="+mj-ea"/>
              <a:cs typeface="Courier New" panose="02070309020205020404" pitchFamily="49" charset="0"/>
            </a:endParaRPr>
          </a:p>
        </p:txBody>
      </p:sp>
      <p:sp>
        <p:nvSpPr>
          <p:cNvPr id="51" name="正方形/長方形 50"/>
          <p:cNvSpPr/>
          <p:nvPr/>
        </p:nvSpPr>
        <p:spPr bwMode="auto">
          <a:xfrm>
            <a:off x="6045908" y="5445280"/>
            <a:ext cx="1615375" cy="530134"/>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latin typeface="Courier New" panose="02070309020205020404" pitchFamily="49" charset="0"/>
                <a:ea typeface="+mj-ea"/>
                <a:cs typeface="Courier New" panose="02070309020205020404" pitchFamily="49" charset="0"/>
              </a:rPr>
              <a:t>share/add</a:t>
            </a:r>
            <a:r>
              <a:rPr lang="ja-JP" altLang="en-US" sz="1200" b="1" dirty="0" smtClean="0">
                <a:latin typeface="Courier New" panose="02070309020205020404" pitchFamily="49" charset="0"/>
                <a:ea typeface="+mj-ea"/>
                <a:cs typeface="Courier New" panose="02070309020205020404" pitchFamily="49" charset="0"/>
              </a:rPr>
              <a:t>○○</a:t>
            </a:r>
            <a:r>
              <a:rPr lang="en-US" altLang="ja-JP" sz="1200" b="1" dirty="0" smtClean="0">
                <a:latin typeface="Courier New" panose="02070309020205020404" pitchFamily="49" charset="0"/>
                <a:ea typeface="+mj-ea"/>
                <a:cs typeface="Courier New" panose="02070309020205020404" pitchFamily="49" charset="0"/>
              </a:rPr>
              <a:t>/</a:t>
            </a:r>
          </a:p>
          <a:p>
            <a:r>
              <a:rPr lang="en-US" altLang="ja-JP" sz="1200" b="1" dirty="0" err="1" smtClean="0">
                <a:latin typeface="Courier New" panose="02070309020205020404" pitchFamily="49" charset="0"/>
                <a:ea typeface="+mj-ea"/>
                <a:cs typeface="Courier New" panose="02070309020205020404" pitchFamily="49" charset="0"/>
              </a:rPr>
              <a:t>Add.yml</a:t>
            </a:r>
            <a:endParaRPr lang="en-US" altLang="ja-JP" sz="1200" b="1" dirty="0" smtClean="0">
              <a:latin typeface="Courier New" panose="02070309020205020404" pitchFamily="49" charset="0"/>
              <a:ea typeface="+mj-ea"/>
              <a:cs typeface="Courier New" panose="02070309020205020404" pitchFamily="49" charset="0"/>
            </a:endParaRPr>
          </a:p>
        </p:txBody>
      </p:sp>
      <p:sp>
        <p:nvSpPr>
          <p:cNvPr id="55" name="正方形/長方形 54"/>
          <p:cNvSpPr/>
          <p:nvPr/>
        </p:nvSpPr>
        <p:spPr bwMode="auto">
          <a:xfrm>
            <a:off x="7994027" y="5454989"/>
            <a:ext cx="1781570" cy="51071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latin typeface="Courier New" panose="02070309020205020404" pitchFamily="49" charset="0"/>
                <a:ea typeface="+mj-ea"/>
                <a:cs typeface="Courier New" panose="02070309020205020404" pitchFamily="49" charset="0"/>
              </a:rPr>
              <a:t>share/</a:t>
            </a:r>
            <a:r>
              <a:rPr lang="en-US" altLang="ja-JP" sz="1200" b="1" dirty="0" smtClean="0">
                <a:latin typeface="Courier New" panose="02070309020205020404" pitchFamily="49" charset="0"/>
                <a:cs typeface="Courier New" panose="02070309020205020404" pitchFamily="49" charset="0"/>
              </a:rPr>
              <a:t>change</a:t>
            </a:r>
            <a:r>
              <a:rPr lang="ja-JP" altLang="en-US" sz="1200" b="1" dirty="0" smtClean="0">
                <a:latin typeface="Courier New" panose="02070309020205020404" pitchFamily="49" charset="0"/>
                <a:cs typeface="Courier New" panose="02070309020205020404" pitchFamily="49" charset="0"/>
              </a:rPr>
              <a:t>○○</a:t>
            </a:r>
            <a:r>
              <a:rPr lang="en-US" altLang="ja-JP" sz="1200" b="1" dirty="0" smtClean="0">
                <a:latin typeface="Courier New" panose="02070309020205020404" pitchFamily="49" charset="0"/>
                <a:ea typeface="+mj-ea"/>
                <a:cs typeface="Courier New" panose="02070309020205020404" pitchFamily="49" charset="0"/>
              </a:rPr>
              <a:t>/</a:t>
            </a:r>
          </a:p>
          <a:p>
            <a:r>
              <a:rPr lang="en-US" altLang="ja-JP" sz="1200" b="1" dirty="0" err="1" smtClean="0">
                <a:latin typeface="Courier New" panose="02070309020205020404" pitchFamily="49" charset="0"/>
                <a:ea typeface="+mj-ea"/>
                <a:cs typeface="Courier New" panose="02070309020205020404" pitchFamily="49" charset="0"/>
              </a:rPr>
              <a:t>change.yml</a:t>
            </a:r>
            <a:endParaRPr lang="en-US" altLang="ja-JP" sz="1200" b="1" dirty="0" smtClean="0">
              <a:latin typeface="Courier New" panose="02070309020205020404" pitchFamily="49" charset="0"/>
              <a:ea typeface="+mj-ea"/>
              <a:cs typeface="Courier New" panose="02070309020205020404" pitchFamily="49" charset="0"/>
            </a:endParaRPr>
          </a:p>
        </p:txBody>
      </p:sp>
      <p:sp>
        <p:nvSpPr>
          <p:cNvPr id="56" name="テキスト ボックス 55"/>
          <p:cNvSpPr txBox="1"/>
          <p:nvPr/>
        </p:nvSpPr>
        <p:spPr>
          <a:xfrm>
            <a:off x="4528717" y="5012277"/>
            <a:ext cx="1566454" cy="276999"/>
          </a:xfrm>
          <a:prstGeom prst="rect">
            <a:avLst/>
          </a:prstGeom>
          <a:noFill/>
        </p:spPr>
        <p:txBody>
          <a:bodyPr wrap="none" rtlCol="0">
            <a:spAutoFit/>
          </a:bodyPr>
          <a:lstStyle/>
          <a:p>
            <a:r>
              <a:rPr lang="en-US" altLang="ja-JP" sz="1200" b="1" dirty="0" smtClean="0"/>
              <a:t>Shared Directory</a:t>
            </a:r>
          </a:p>
        </p:txBody>
      </p:sp>
      <p:sp>
        <p:nvSpPr>
          <p:cNvPr id="66" name="正方形/長方形 65"/>
          <p:cNvSpPr/>
          <p:nvPr/>
        </p:nvSpPr>
        <p:spPr bwMode="auto">
          <a:xfrm>
            <a:off x="3176858" y="5000683"/>
            <a:ext cx="1275960" cy="28418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200" b="1" dirty="0">
              <a:latin typeface="+mj-ea"/>
              <a:ea typeface="+mj-ea"/>
            </a:endParaRPr>
          </a:p>
        </p:txBody>
      </p:sp>
      <p:sp>
        <p:nvSpPr>
          <p:cNvPr id="67" name="テキスト ボックス 66"/>
          <p:cNvSpPr txBox="1"/>
          <p:nvPr/>
        </p:nvSpPr>
        <p:spPr>
          <a:xfrm>
            <a:off x="3222221" y="4995635"/>
            <a:ext cx="1027845" cy="276999"/>
          </a:xfrm>
          <a:prstGeom prst="rect">
            <a:avLst/>
          </a:prstGeom>
          <a:noFill/>
        </p:spPr>
        <p:txBody>
          <a:bodyPr wrap="none" rtlCol="0">
            <a:spAutoFit/>
          </a:bodyPr>
          <a:lstStyle/>
          <a:p>
            <a:r>
              <a:rPr lang="en-US" altLang="ja-JP" sz="1200" b="1" dirty="0" smtClean="0"/>
              <a:t>Shared SV</a:t>
            </a:r>
          </a:p>
        </p:txBody>
      </p:sp>
      <p:sp>
        <p:nvSpPr>
          <p:cNvPr id="68" name="正方形/長方形 67"/>
          <p:cNvSpPr/>
          <p:nvPr/>
        </p:nvSpPr>
        <p:spPr bwMode="auto">
          <a:xfrm>
            <a:off x="3176857" y="5461347"/>
            <a:ext cx="2692211" cy="676676"/>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latin typeface="Courier New" panose="02070309020205020404" pitchFamily="49" charset="0"/>
                <a:ea typeface="+mj-ea"/>
                <a:cs typeface="Courier New" panose="02070309020205020404" pitchFamily="49" charset="0"/>
              </a:rPr>
              <a:t>share/</a:t>
            </a:r>
            <a:r>
              <a:rPr lang="ja-JP" altLang="en-US" sz="1200" b="1" dirty="0" smtClean="0">
                <a:latin typeface="Courier New" panose="02070309020205020404" pitchFamily="49" charset="0"/>
                <a:cs typeface="Courier New" panose="02070309020205020404" pitchFamily="49" charset="0"/>
              </a:rPr>
              <a:t>〇〇</a:t>
            </a:r>
            <a:r>
              <a:rPr lang="en-US" altLang="ja-JP" sz="1200" b="1" dirty="0" smtClean="0">
                <a:latin typeface="Courier New" panose="02070309020205020404" pitchFamily="49" charset="0"/>
                <a:ea typeface="+mj-ea"/>
                <a:cs typeface="Courier New" panose="02070309020205020404" pitchFamily="49" charset="0"/>
              </a:rPr>
              <a:t>shared process/</a:t>
            </a:r>
          </a:p>
          <a:p>
            <a:r>
              <a:rPr lang="en-US" altLang="ja-JP" sz="1200" b="1" dirty="0" err="1" smtClean="0">
                <a:solidFill>
                  <a:srgbClr val="FF0000"/>
                </a:solidFill>
                <a:latin typeface="Courier New" panose="02070309020205020404" pitchFamily="49" charset="0"/>
                <a:ea typeface="+mj-ea"/>
                <a:cs typeface="Courier New" panose="02070309020205020404" pitchFamily="49" charset="0"/>
              </a:rPr>
              <a:t>Pre.yml</a:t>
            </a:r>
            <a:endParaRPr lang="en-US" altLang="ja-JP" sz="1200" b="1" dirty="0" smtClean="0">
              <a:solidFill>
                <a:srgbClr val="FF0000"/>
              </a:solidFill>
              <a:latin typeface="Courier New" panose="02070309020205020404" pitchFamily="49" charset="0"/>
              <a:ea typeface="+mj-ea"/>
              <a:cs typeface="Courier New" panose="02070309020205020404" pitchFamily="49" charset="0"/>
            </a:endParaRPr>
          </a:p>
          <a:p>
            <a:r>
              <a:rPr lang="en-US" altLang="ja-JP" sz="1200" b="1" dirty="0" err="1" smtClean="0">
                <a:solidFill>
                  <a:srgbClr val="0070C0"/>
                </a:solidFill>
                <a:latin typeface="Courier New" panose="02070309020205020404" pitchFamily="49" charset="0"/>
                <a:ea typeface="+mj-ea"/>
                <a:cs typeface="Courier New" panose="02070309020205020404" pitchFamily="49" charset="0"/>
              </a:rPr>
              <a:t>Post.yml</a:t>
            </a:r>
            <a:endParaRPr lang="en-US" altLang="ja-JP" sz="1200" b="1" dirty="0" smtClean="0">
              <a:solidFill>
                <a:srgbClr val="0070C0"/>
              </a:solidFill>
              <a:latin typeface="Courier New" panose="02070309020205020404" pitchFamily="49" charset="0"/>
              <a:ea typeface="+mj-ea"/>
              <a:cs typeface="Courier New" panose="02070309020205020404" pitchFamily="49" charset="0"/>
            </a:endParaRPr>
          </a:p>
        </p:txBody>
      </p:sp>
      <p:sp>
        <p:nvSpPr>
          <p:cNvPr id="71" name="正方形/長方形 70"/>
          <p:cNvSpPr/>
          <p:nvPr/>
        </p:nvSpPr>
        <p:spPr bwMode="auto">
          <a:xfrm>
            <a:off x="3013449" y="3676153"/>
            <a:ext cx="8937251" cy="497431"/>
          </a:xfrm>
          <a:prstGeom prst="rect">
            <a:avLst/>
          </a:prstGeom>
          <a:solidFill>
            <a:srgbClr val="F9E0E1"/>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smtClean="0">
                <a:latin typeface="+mj-ea"/>
              </a:rPr>
              <a:t>　</a:t>
            </a:r>
            <a:r>
              <a:rPr lang="ja-JP" altLang="en-US" sz="2000" b="1" dirty="0">
                <a:latin typeface="+mj-ea"/>
              </a:rPr>
              <a:t>　　　</a:t>
            </a:r>
            <a:r>
              <a:rPr lang="ja-JP" altLang="en-US" sz="2000" b="1" dirty="0" smtClean="0">
                <a:latin typeface="+mj-ea"/>
              </a:rPr>
              <a:t>① </a:t>
            </a:r>
            <a:r>
              <a:rPr lang="en-US" altLang="ja-JP" sz="2000" b="1" dirty="0">
                <a:solidFill>
                  <a:schemeClr val="tx1"/>
                </a:solidFill>
                <a:latin typeface="+mj-ea"/>
              </a:rPr>
              <a:t>Create a directory for common processes.</a:t>
            </a:r>
            <a:endParaRPr lang="en-US" altLang="ja-JP" sz="2000" b="1" dirty="0">
              <a:latin typeface="+mj-ea"/>
            </a:endParaRPr>
          </a:p>
        </p:txBody>
      </p:sp>
      <p:sp>
        <p:nvSpPr>
          <p:cNvPr id="72" name="角丸四角形 71"/>
          <p:cNvSpPr/>
          <p:nvPr/>
        </p:nvSpPr>
        <p:spPr bwMode="auto">
          <a:xfrm rot="20999056">
            <a:off x="2573038" y="3573066"/>
            <a:ext cx="1613622" cy="478540"/>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000" b="1" dirty="0">
                <a:solidFill>
                  <a:schemeClr val="bg1"/>
                </a:solidFill>
                <a:latin typeface="+mj-ea"/>
              </a:rPr>
              <a:t>SOLUTION</a:t>
            </a:r>
            <a:endParaRPr lang="ja-JP" altLang="en-US" sz="2000" b="1" dirty="0">
              <a:solidFill>
                <a:schemeClr val="bg1"/>
              </a:solidFill>
              <a:latin typeface="+mj-ea"/>
              <a:ea typeface="+mj-ea"/>
            </a:endParaRPr>
          </a:p>
        </p:txBody>
      </p:sp>
      <p:graphicFrame>
        <p:nvGraphicFramePr>
          <p:cNvPr id="62" name="表 61"/>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63" name="下矢印 62"/>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4" name="下矢印 63"/>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5" name="下矢印 6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9" name="下矢印 68"/>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0" name="角丸四角形 69"/>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73" name="角丸四角形 72"/>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74" name="角丸四角形 73"/>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76" name="角丸四角形 75"/>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77" name="角丸四角形 76"/>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Tree>
    <p:extLst>
      <p:ext uri="{BB962C8B-B14F-4D97-AF65-F5344CB8AC3E}">
        <p14:creationId xmlns:p14="http://schemas.microsoft.com/office/powerpoint/2010/main" val="17244828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a:t>
            </a:r>
            <a:r>
              <a:rPr lang="en-US" altLang="ja-JP" dirty="0" smtClean="0"/>
              <a:t>2</a:t>
            </a:r>
            <a:r>
              <a:rPr lang="ja-JP" altLang="en-US" dirty="0" smtClean="0"/>
              <a:t>：</a:t>
            </a:r>
            <a:r>
              <a:rPr lang="en-US" altLang="ja-JP" dirty="0"/>
              <a:t>Actualize Automatic Execution</a:t>
            </a:r>
            <a:endParaRPr kumimoji="1" lang="ja-JP" altLang="en-US" dirty="0"/>
          </a:p>
        </p:txBody>
      </p:sp>
      <p:sp>
        <p:nvSpPr>
          <p:cNvPr id="19" name="正方形/長方形 18"/>
          <p:cNvSpPr/>
          <p:nvPr/>
        </p:nvSpPr>
        <p:spPr bwMode="auto">
          <a:xfrm>
            <a:off x="3013813" y="1309083"/>
            <a:ext cx="8937252" cy="239191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400" b="1" dirty="0">
                <a:solidFill>
                  <a:schemeClr val="tx1"/>
                </a:solidFill>
                <a:ea typeface="+mj-ea"/>
              </a:rPr>
              <a:t>Two files with the same name but different contents was </a:t>
            </a:r>
            <a:r>
              <a:rPr lang="en-US" altLang="ja-JP" sz="1400" b="1" dirty="0" smtClean="0">
                <a:solidFill>
                  <a:schemeClr val="tx1"/>
                </a:solidFill>
                <a:ea typeface="+mj-ea"/>
              </a:rPr>
              <a:t>accidentally </a:t>
            </a:r>
            <a:r>
              <a:rPr lang="en-US" altLang="ja-JP" sz="1400" b="1" dirty="0">
                <a:solidFill>
                  <a:schemeClr val="tx1"/>
                </a:solidFill>
                <a:ea typeface="+mj-ea"/>
              </a:rPr>
              <a:t>created in Ansible Legacy Role. </a:t>
            </a:r>
          </a:p>
          <a:p>
            <a:r>
              <a:rPr lang="en-US" altLang="ja-JP" sz="1400" b="1" dirty="0">
                <a:solidFill>
                  <a:schemeClr val="tx1"/>
                </a:solidFill>
                <a:ea typeface="+mj-ea"/>
              </a:rPr>
              <a:t>Therefore, altering the </a:t>
            </a:r>
            <a:r>
              <a:rPr lang="en-US" altLang="ja-JP" sz="1400" b="1" dirty="0" smtClean="0">
                <a:solidFill>
                  <a:schemeClr val="tx1"/>
                </a:solidFill>
                <a:ea typeface="+mj-ea"/>
              </a:rPr>
              <a:t>“add” </a:t>
            </a:r>
            <a:r>
              <a:rPr lang="en-US" altLang="ja-JP" sz="1400" b="1" dirty="0" err="1">
                <a:solidFill>
                  <a:schemeClr val="tx1"/>
                </a:solidFill>
                <a:ea typeface="+mj-ea"/>
              </a:rPr>
              <a:t>Pre.yml</a:t>
            </a:r>
            <a:r>
              <a:rPr lang="en-US" altLang="ja-JP" sz="1400" b="1" dirty="0">
                <a:solidFill>
                  <a:schemeClr val="tx1"/>
                </a:solidFill>
                <a:ea typeface="+mj-ea"/>
              </a:rPr>
              <a:t> also changes the </a:t>
            </a:r>
            <a:r>
              <a:rPr lang="en-US" altLang="ja-JP" sz="1400" b="1" dirty="0" smtClean="0">
                <a:solidFill>
                  <a:schemeClr val="tx1"/>
                </a:solidFill>
                <a:ea typeface="+mj-ea"/>
              </a:rPr>
              <a:t>“change” </a:t>
            </a:r>
            <a:r>
              <a:rPr lang="en-US" altLang="ja-JP" sz="1400" b="1" dirty="0" err="1">
                <a:solidFill>
                  <a:schemeClr val="tx1"/>
                </a:solidFill>
                <a:ea typeface="+mj-ea"/>
              </a:rPr>
              <a:t>Pre.yml</a:t>
            </a:r>
            <a:r>
              <a:rPr lang="en-US" altLang="ja-JP" sz="1400" b="1" dirty="0">
                <a:solidFill>
                  <a:schemeClr val="tx1"/>
                </a:solidFill>
                <a:ea typeface="+mj-ea"/>
              </a:rPr>
              <a:t>, leading to a bug </a:t>
            </a:r>
            <a:r>
              <a:rPr lang="en-US" altLang="ja-JP" sz="1400" b="1" dirty="0" smtClean="0">
                <a:solidFill>
                  <a:schemeClr val="tx1"/>
                </a:solidFill>
                <a:ea typeface="+mj-ea"/>
              </a:rPr>
              <a:t>occurring.</a:t>
            </a:r>
            <a:endParaRPr lang="en-US" altLang="ja-JP" sz="1400" b="1" dirty="0">
              <a:solidFill>
                <a:schemeClr val="tx1"/>
              </a:solidFill>
              <a:ea typeface="+mj-ea"/>
            </a:endParaRPr>
          </a:p>
        </p:txBody>
      </p:sp>
      <p:sp>
        <p:nvSpPr>
          <p:cNvPr id="39" name="正方形/長方形 38"/>
          <p:cNvSpPr/>
          <p:nvPr/>
        </p:nvSpPr>
        <p:spPr bwMode="auto">
          <a:xfrm>
            <a:off x="3169274" y="2205980"/>
            <a:ext cx="5376088" cy="1329501"/>
          </a:xfrm>
          <a:prstGeom prst="rect">
            <a:avLst/>
          </a:prstGeom>
          <a:solidFill>
            <a:srgbClr val="CCFFFF"/>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200" b="1" dirty="0" smtClean="0">
              <a:ea typeface="+mj-ea"/>
              <a:cs typeface="Courier New" panose="02070309020205020404" pitchFamily="49" charset="0"/>
            </a:endParaRPr>
          </a:p>
        </p:txBody>
      </p:sp>
      <p:sp>
        <p:nvSpPr>
          <p:cNvPr id="42" name="正方形/長方形 41"/>
          <p:cNvSpPr/>
          <p:nvPr/>
        </p:nvSpPr>
        <p:spPr bwMode="auto">
          <a:xfrm>
            <a:off x="5447910" y="2469983"/>
            <a:ext cx="1275601" cy="97113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ea typeface="+mj-ea"/>
                <a:cs typeface="Courier New" panose="02070309020205020404" pitchFamily="49" charset="0"/>
              </a:rPr>
              <a:t>roles</a:t>
            </a:r>
            <a:r>
              <a:rPr lang="ja-JP" altLang="en-US" sz="1200" b="1" dirty="0" smtClean="0">
                <a:ea typeface="+mj-ea"/>
                <a:cs typeface="Courier New" panose="02070309020205020404" pitchFamily="49" charset="0"/>
              </a:rPr>
              <a:t>（</a:t>
            </a:r>
            <a:r>
              <a:rPr lang="en-US" altLang="ja-JP" sz="1200" b="1" dirty="0" smtClean="0">
                <a:ea typeface="+mj-ea"/>
                <a:cs typeface="Courier New" panose="02070309020205020404" pitchFamily="49" charset="0"/>
              </a:rPr>
              <a:t>add</a:t>
            </a:r>
            <a:r>
              <a:rPr lang="ja-JP" altLang="en-US" sz="1200" b="1" dirty="0" smtClean="0">
                <a:ea typeface="+mj-ea"/>
                <a:cs typeface="Courier New" panose="02070309020205020404" pitchFamily="49" charset="0"/>
              </a:rPr>
              <a:t>）</a:t>
            </a:r>
            <a:endParaRPr lang="en-US" altLang="ja-JP" sz="1200" b="1" dirty="0" smtClean="0">
              <a:ea typeface="+mj-ea"/>
              <a:cs typeface="Courier New" panose="02070309020205020404" pitchFamily="49" charset="0"/>
            </a:endParaRPr>
          </a:p>
          <a:p>
            <a:r>
              <a:rPr lang="ja-JP" altLang="en-US" sz="1200" b="1" dirty="0" smtClean="0">
                <a:ea typeface="+mj-ea"/>
                <a:cs typeface="Courier New" panose="02070309020205020404" pitchFamily="49" charset="0"/>
              </a:rPr>
              <a:t>└</a:t>
            </a:r>
            <a:r>
              <a:rPr lang="en-US" altLang="ja-JP" sz="1200" b="1" dirty="0" smtClean="0">
                <a:ea typeface="+mj-ea"/>
                <a:cs typeface="Courier New" panose="02070309020205020404" pitchFamily="49" charset="0"/>
              </a:rPr>
              <a:t>tasks</a:t>
            </a:r>
          </a:p>
          <a:p>
            <a:r>
              <a:rPr lang="ja-JP" altLang="en-US" sz="1200" b="1" dirty="0" smtClean="0">
                <a:ea typeface="+mj-ea"/>
                <a:cs typeface="Courier New" panose="02070309020205020404" pitchFamily="49" charset="0"/>
              </a:rPr>
              <a:t>　└ </a:t>
            </a:r>
            <a:r>
              <a:rPr lang="en-US" altLang="ja-JP" sz="1200" b="1" dirty="0" err="1">
                <a:solidFill>
                  <a:srgbClr val="FF0000"/>
                </a:solidFill>
                <a:ea typeface="+mj-ea"/>
                <a:cs typeface="Courier New" panose="02070309020205020404" pitchFamily="49" charset="0"/>
              </a:rPr>
              <a:t>P</a:t>
            </a:r>
            <a:r>
              <a:rPr lang="en-US" altLang="ja-JP" sz="1200" b="1" dirty="0" err="1" smtClean="0">
                <a:solidFill>
                  <a:srgbClr val="FF0000"/>
                </a:solidFill>
                <a:ea typeface="+mj-ea"/>
                <a:cs typeface="Courier New" panose="02070309020205020404" pitchFamily="49" charset="0"/>
              </a:rPr>
              <a:t>re.yml</a:t>
            </a:r>
            <a:endParaRPr lang="en-US" altLang="ja-JP" sz="1200" b="1" dirty="0" smtClean="0">
              <a:solidFill>
                <a:srgbClr val="FF0000"/>
              </a:solidFill>
              <a:ea typeface="+mj-ea"/>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smtClean="0">
                <a:cs typeface="Courier New" panose="02070309020205020404" pitchFamily="49" charset="0"/>
              </a:rPr>
              <a:t>Add.yml</a:t>
            </a:r>
            <a:endParaRPr lang="en-US" altLang="ja-JP" sz="1200" b="1" dirty="0" smtClean="0">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smtClean="0">
                <a:cs typeface="Courier New" panose="02070309020205020404" pitchFamily="49" charset="0"/>
              </a:rPr>
              <a:t>End.yml</a:t>
            </a:r>
            <a:endParaRPr lang="en-US" altLang="ja-JP" sz="1200" b="1" dirty="0">
              <a:ea typeface="+mj-ea"/>
              <a:cs typeface="Courier New" panose="02070309020205020404" pitchFamily="49" charset="0"/>
            </a:endParaRPr>
          </a:p>
        </p:txBody>
      </p:sp>
      <p:sp>
        <p:nvSpPr>
          <p:cNvPr id="27" name="正方形/長方形 26"/>
          <p:cNvSpPr/>
          <p:nvPr/>
        </p:nvSpPr>
        <p:spPr bwMode="auto">
          <a:xfrm>
            <a:off x="3013449" y="814630"/>
            <a:ext cx="8937251" cy="497431"/>
          </a:xfrm>
          <a:prstGeom prst="rect">
            <a:avLst/>
          </a:prstGeom>
          <a:solidFill>
            <a:srgbClr val="FFFFCC"/>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b="1" dirty="0" smtClean="0">
                <a:latin typeface="+mj-ea"/>
                <a:ea typeface="+mj-ea"/>
              </a:rPr>
              <a:t>　　　　② </a:t>
            </a:r>
            <a:r>
              <a:rPr lang="en-US" altLang="ja-JP" b="1" dirty="0">
                <a:latin typeface="+mj-ea"/>
              </a:rPr>
              <a:t>Playbooks with different contents have the same name.</a:t>
            </a:r>
          </a:p>
        </p:txBody>
      </p:sp>
      <p:sp>
        <p:nvSpPr>
          <p:cNvPr id="31" name="テキスト ボックス 30"/>
          <p:cNvSpPr txBox="1"/>
          <p:nvPr/>
        </p:nvSpPr>
        <p:spPr>
          <a:xfrm>
            <a:off x="5375900" y="2223373"/>
            <a:ext cx="2395464" cy="276999"/>
          </a:xfrm>
          <a:prstGeom prst="rect">
            <a:avLst/>
          </a:prstGeom>
          <a:noFill/>
        </p:spPr>
        <p:txBody>
          <a:bodyPr wrap="none" rtlCol="0">
            <a:spAutoFit/>
          </a:bodyPr>
          <a:lstStyle/>
          <a:p>
            <a:r>
              <a:rPr lang="en-US" altLang="ja-JP" sz="1200" b="1" dirty="0" smtClean="0"/>
              <a:t>Role</a:t>
            </a:r>
            <a:r>
              <a:rPr lang="ja-JP" altLang="en-US" sz="1200" b="1" dirty="0"/>
              <a:t> </a:t>
            </a:r>
            <a:r>
              <a:rPr lang="en-US" altLang="ja-JP" sz="1200" b="1" dirty="0" smtClean="0"/>
              <a:t>package management</a:t>
            </a:r>
          </a:p>
        </p:txBody>
      </p:sp>
      <p:sp>
        <p:nvSpPr>
          <p:cNvPr id="36" name="テキスト ボックス 35"/>
          <p:cNvSpPr txBox="1"/>
          <p:nvPr/>
        </p:nvSpPr>
        <p:spPr>
          <a:xfrm>
            <a:off x="3983987" y="2208321"/>
            <a:ext cx="1331775" cy="276999"/>
          </a:xfrm>
          <a:prstGeom prst="rect">
            <a:avLst/>
          </a:prstGeom>
          <a:noFill/>
        </p:spPr>
        <p:txBody>
          <a:bodyPr wrap="none" rtlCol="0">
            <a:spAutoFit/>
          </a:bodyPr>
          <a:lstStyle/>
          <a:p>
            <a:r>
              <a:rPr lang="en-US" altLang="ja-JP" sz="1200" b="1" dirty="0" smtClean="0"/>
              <a:t>Movement</a:t>
            </a:r>
            <a:r>
              <a:rPr lang="ja-JP" altLang="en-US" sz="1200" b="1" dirty="0"/>
              <a:t> </a:t>
            </a:r>
            <a:r>
              <a:rPr lang="en-US" altLang="ja-JP" sz="1200" b="1" dirty="0" smtClean="0"/>
              <a:t>list</a:t>
            </a:r>
          </a:p>
        </p:txBody>
      </p:sp>
      <p:sp>
        <p:nvSpPr>
          <p:cNvPr id="38" name="正方形/長方形 37"/>
          <p:cNvSpPr/>
          <p:nvPr/>
        </p:nvSpPr>
        <p:spPr bwMode="auto">
          <a:xfrm>
            <a:off x="3907336" y="2468686"/>
            <a:ext cx="1169279" cy="47603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ea typeface="+mj-ea"/>
                <a:cs typeface="Courier New" panose="02070309020205020404" pitchFamily="49" charset="0"/>
              </a:rPr>
              <a:t>１．</a:t>
            </a:r>
            <a:r>
              <a:rPr lang="en-US" altLang="ja-JP" sz="1200" b="1" dirty="0" smtClean="0">
                <a:solidFill>
                  <a:schemeClr val="tx1"/>
                </a:solidFill>
                <a:ea typeface="+mj-ea"/>
                <a:cs typeface="Courier New" panose="02070309020205020404" pitchFamily="49" charset="0"/>
              </a:rPr>
              <a:t>Add</a:t>
            </a:r>
          </a:p>
          <a:p>
            <a:r>
              <a:rPr lang="ja-JP" altLang="en-US" sz="1200" b="1" dirty="0" smtClean="0">
                <a:ea typeface="+mj-ea"/>
                <a:cs typeface="Courier New" panose="02070309020205020404" pitchFamily="49" charset="0"/>
              </a:rPr>
              <a:t>２．</a:t>
            </a:r>
            <a:r>
              <a:rPr lang="en-US" altLang="ja-JP" sz="1200" b="1" dirty="0" smtClean="0">
                <a:ea typeface="+mj-ea"/>
                <a:cs typeface="Courier New" panose="02070309020205020404" pitchFamily="49" charset="0"/>
              </a:rPr>
              <a:t>Change</a:t>
            </a:r>
          </a:p>
        </p:txBody>
      </p:sp>
      <p:grpSp>
        <p:nvGrpSpPr>
          <p:cNvPr id="40" name="グループ化 39"/>
          <p:cNvGrpSpPr/>
          <p:nvPr/>
        </p:nvGrpSpPr>
        <p:grpSpPr>
          <a:xfrm>
            <a:off x="3167277" y="2208199"/>
            <a:ext cx="696414" cy="534225"/>
            <a:chOff x="7950657" y="2600826"/>
            <a:chExt cx="635960" cy="533501"/>
          </a:xfrm>
        </p:grpSpPr>
        <p:sp>
          <p:nvSpPr>
            <p:cNvPr id="41" name="正方形/長方形 40"/>
            <p:cNvSpPr/>
            <p:nvPr/>
          </p:nvSpPr>
          <p:spPr bwMode="auto">
            <a:xfrm>
              <a:off x="7950657" y="2600826"/>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ea typeface="+mj-ea"/>
              </a:endParaRPr>
            </a:p>
          </p:txBody>
        </p:sp>
        <p:pic>
          <p:nvPicPr>
            <p:cNvPr id="43" name="図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35" name="正方形/長方形 34"/>
          <p:cNvSpPr/>
          <p:nvPr/>
        </p:nvSpPr>
        <p:spPr bwMode="auto">
          <a:xfrm>
            <a:off x="6816100" y="2468686"/>
            <a:ext cx="1581963" cy="97113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ea typeface="+mj-ea"/>
                <a:cs typeface="Courier New" panose="02070309020205020404" pitchFamily="49" charset="0"/>
              </a:rPr>
              <a:t>roles</a:t>
            </a:r>
            <a:r>
              <a:rPr lang="ja-JP" altLang="en-US" sz="1200" b="1" dirty="0" smtClean="0">
                <a:ea typeface="+mj-ea"/>
                <a:cs typeface="Courier New" panose="02070309020205020404" pitchFamily="49" charset="0"/>
              </a:rPr>
              <a:t>（</a:t>
            </a:r>
            <a:r>
              <a:rPr lang="en-US" altLang="ja-JP" sz="1200" b="1" dirty="0" smtClean="0">
                <a:ea typeface="+mj-ea"/>
                <a:cs typeface="Courier New" panose="02070309020205020404" pitchFamily="49" charset="0"/>
              </a:rPr>
              <a:t>change</a:t>
            </a:r>
            <a:r>
              <a:rPr lang="ja-JP" altLang="en-US" sz="1200" b="1" dirty="0" smtClean="0">
                <a:ea typeface="+mj-ea"/>
                <a:cs typeface="Courier New" panose="02070309020205020404" pitchFamily="49" charset="0"/>
              </a:rPr>
              <a:t>）</a:t>
            </a:r>
            <a:endParaRPr lang="en-US" altLang="ja-JP" sz="1200" b="1" dirty="0" smtClean="0">
              <a:ea typeface="+mj-ea"/>
              <a:cs typeface="Courier New" panose="02070309020205020404" pitchFamily="49" charset="0"/>
            </a:endParaRPr>
          </a:p>
          <a:p>
            <a:r>
              <a:rPr lang="ja-JP" altLang="en-US" sz="1200" b="1" dirty="0" smtClean="0">
                <a:ea typeface="+mj-ea"/>
                <a:cs typeface="Courier New" panose="02070309020205020404" pitchFamily="49" charset="0"/>
              </a:rPr>
              <a:t>└</a:t>
            </a:r>
            <a:r>
              <a:rPr lang="en-US" altLang="ja-JP" sz="1200" b="1" dirty="0" smtClean="0">
                <a:ea typeface="+mj-ea"/>
                <a:cs typeface="Courier New" panose="02070309020205020404" pitchFamily="49" charset="0"/>
              </a:rPr>
              <a:t>tasks</a:t>
            </a:r>
          </a:p>
          <a:p>
            <a:r>
              <a:rPr lang="ja-JP" altLang="en-US" sz="1200" b="1" dirty="0" smtClean="0">
                <a:ea typeface="+mj-ea"/>
                <a:cs typeface="Courier New" panose="02070309020205020404" pitchFamily="49" charset="0"/>
              </a:rPr>
              <a:t>　└ </a:t>
            </a:r>
            <a:r>
              <a:rPr lang="en-US" altLang="ja-JP" sz="1200" b="1" dirty="0" err="1" smtClean="0">
                <a:solidFill>
                  <a:srgbClr val="FF0000"/>
                </a:solidFill>
                <a:ea typeface="+mj-ea"/>
                <a:cs typeface="Courier New" panose="02070309020205020404" pitchFamily="49" charset="0"/>
              </a:rPr>
              <a:t>Pre.yml</a:t>
            </a:r>
            <a:endParaRPr lang="en-US" altLang="ja-JP" sz="1200" b="1" dirty="0" smtClean="0">
              <a:solidFill>
                <a:srgbClr val="FF0000"/>
              </a:solidFill>
              <a:ea typeface="+mj-ea"/>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a:cs typeface="Courier New" panose="02070309020205020404" pitchFamily="49" charset="0"/>
              </a:rPr>
              <a:t>C</a:t>
            </a:r>
            <a:r>
              <a:rPr lang="en-US" altLang="ja-JP" sz="1200" b="1" dirty="0" err="1" smtClean="0">
                <a:cs typeface="Courier New" panose="02070309020205020404" pitchFamily="49" charset="0"/>
              </a:rPr>
              <a:t>hange.yml</a:t>
            </a:r>
            <a:endParaRPr lang="en-US" altLang="ja-JP" sz="1200" b="1" dirty="0" smtClean="0">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a:cs typeface="Courier New" panose="02070309020205020404" pitchFamily="49" charset="0"/>
              </a:rPr>
              <a:t>P</a:t>
            </a:r>
            <a:r>
              <a:rPr lang="en-US" altLang="ja-JP" sz="1200" b="1" dirty="0" err="1" smtClean="0">
                <a:cs typeface="Courier New" panose="02070309020205020404" pitchFamily="49" charset="0"/>
              </a:rPr>
              <a:t>ost.yml</a:t>
            </a:r>
            <a:endParaRPr lang="en-US" altLang="ja-JP" sz="1200" b="1" dirty="0">
              <a:ea typeface="+mj-ea"/>
              <a:cs typeface="Courier New" panose="02070309020205020404" pitchFamily="49" charset="0"/>
            </a:endParaRPr>
          </a:p>
        </p:txBody>
      </p:sp>
      <p:grpSp>
        <p:nvGrpSpPr>
          <p:cNvPr id="6" name="グループ化 5"/>
          <p:cNvGrpSpPr/>
          <p:nvPr/>
        </p:nvGrpSpPr>
        <p:grpSpPr>
          <a:xfrm>
            <a:off x="8803160" y="2878198"/>
            <a:ext cx="2154833" cy="789292"/>
            <a:chOff x="8694544" y="2875444"/>
            <a:chExt cx="2154833" cy="789292"/>
          </a:xfrm>
        </p:grpSpPr>
        <p:sp>
          <p:nvSpPr>
            <p:cNvPr id="3" name="テキスト ボックス 2"/>
            <p:cNvSpPr txBox="1"/>
            <p:nvPr/>
          </p:nvSpPr>
          <p:spPr>
            <a:xfrm>
              <a:off x="8703367" y="2875444"/>
              <a:ext cx="2031249" cy="707886"/>
            </a:xfrm>
            <a:prstGeom prst="rect">
              <a:avLst/>
            </a:prstGeom>
            <a:noFill/>
          </p:spPr>
          <p:txBody>
            <a:bodyPr wrap="square" rtlCol="0">
              <a:spAutoFit/>
            </a:bodyPr>
            <a:lstStyle/>
            <a:p>
              <a:r>
                <a:rPr lang="en-US" altLang="ja-JP" sz="1000" dirty="0" err="1" smtClean="0"/>
                <a:t>Pre.yml</a:t>
              </a:r>
              <a:r>
                <a:rPr lang="ja-JP" altLang="en-US" sz="1000" dirty="0" smtClean="0"/>
                <a:t>（</a:t>
              </a:r>
              <a:r>
                <a:rPr lang="en-US" altLang="ja-JP" sz="1000" dirty="0" smtClean="0"/>
                <a:t>change</a:t>
              </a:r>
              <a:r>
                <a:rPr lang="ja-JP" altLang="en-US" sz="1000" dirty="0" smtClean="0"/>
                <a:t>）</a:t>
              </a:r>
              <a:endParaRPr lang="en-US" altLang="ja-JP" sz="1000" dirty="0" smtClean="0"/>
            </a:p>
            <a:p>
              <a:pPr marL="171450" indent="-171450">
                <a:buFontTx/>
                <a:buChar char="-"/>
              </a:pPr>
              <a:r>
                <a:rPr lang="en-US" altLang="ja-JP" sz="1000" dirty="0" smtClean="0"/>
                <a:t>Name: check for files</a:t>
              </a:r>
            </a:p>
            <a:p>
              <a:r>
                <a:rPr lang="ja-JP" altLang="en-US" sz="1000" dirty="0" smtClean="0"/>
                <a:t>    </a:t>
              </a:r>
              <a:r>
                <a:rPr lang="en-US" altLang="ja-JP" sz="1000" dirty="0" smtClean="0"/>
                <a:t>stat</a:t>
              </a:r>
              <a:r>
                <a:rPr lang="en-US" altLang="ja-JP" sz="1000" dirty="0"/>
                <a:t>: /</a:t>
              </a:r>
              <a:r>
                <a:rPr lang="en-US" altLang="ja-JP" sz="1000" dirty="0" err="1" smtClean="0"/>
                <a:t>var</a:t>
              </a:r>
              <a:r>
                <a:rPr lang="en-US" altLang="ja-JP" sz="1000" dirty="0" smtClean="0"/>
                <a:t>/</a:t>
              </a:r>
              <a:r>
                <a:rPr lang="en-US" altLang="ja-JP" sz="1000" dirty="0" err="1" smtClean="0"/>
                <a:t>tmp</a:t>
              </a:r>
              <a:r>
                <a:rPr lang="en-US" altLang="ja-JP" sz="1000" dirty="0" smtClean="0"/>
                <a:t>/test.txt</a:t>
              </a:r>
            </a:p>
            <a:p>
              <a:r>
                <a:rPr lang="ja-JP" altLang="en-US" sz="1000" dirty="0"/>
                <a:t> </a:t>
              </a:r>
              <a:r>
                <a:rPr lang="ja-JP" altLang="en-US" sz="1000" dirty="0" smtClean="0"/>
                <a:t>   </a:t>
              </a:r>
              <a:r>
                <a:rPr lang="en-US" altLang="ja-JP" sz="1000" dirty="0" smtClean="0"/>
                <a:t>register</a:t>
              </a:r>
              <a:r>
                <a:rPr lang="en-US" altLang="ja-JP" sz="1000" dirty="0"/>
                <a:t>: </a:t>
              </a:r>
              <a:r>
                <a:rPr lang="en-US" altLang="ja-JP" sz="1000" dirty="0" err="1"/>
                <a:t>RegStat</a:t>
              </a:r>
              <a:endParaRPr kumimoji="1" lang="ja-JP" altLang="en-US" sz="1000" dirty="0"/>
            </a:p>
          </p:txBody>
        </p:sp>
        <p:sp>
          <p:nvSpPr>
            <p:cNvPr id="56" name="フローチャート: 書類 55"/>
            <p:cNvSpPr/>
            <p:nvPr/>
          </p:nvSpPr>
          <p:spPr bwMode="auto">
            <a:xfrm>
              <a:off x="8694544" y="2895215"/>
              <a:ext cx="2154833" cy="769521"/>
            </a:xfrm>
            <a:prstGeom prst="flowChartDocumen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p>
          </p:txBody>
        </p:sp>
      </p:grpSp>
      <p:grpSp>
        <p:nvGrpSpPr>
          <p:cNvPr id="5" name="グループ化 4"/>
          <p:cNvGrpSpPr/>
          <p:nvPr/>
        </p:nvGrpSpPr>
        <p:grpSpPr>
          <a:xfrm>
            <a:off x="8789430" y="2185318"/>
            <a:ext cx="2154833" cy="613994"/>
            <a:chOff x="8694544" y="2205970"/>
            <a:chExt cx="2154833" cy="613994"/>
          </a:xfrm>
        </p:grpSpPr>
        <p:sp>
          <p:nvSpPr>
            <p:cNvPr id="4" name="フローチャート: 書類 3"/>
            <p:cNvSpPr/>
            <p:nvPr/>
          </p:nvSpPr>
          <p:spPr bwMode="auto">
            <a:xfrm>
              <a:off x="8694544" y="2205970"/>
              <a:ext cx="2154833" cy="613994"/>
            </a:xfrm>
            <a:prstGeom prst="flowChartDocumen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p>
          </p:txBody>
        </p:sp>
        <p:sp>
          <p:nvSpPr>
            <p:cNvPr id="57" name="テキスト ボックス 56"/>
            <p:cNvSpPr txBox="1"/>
            <p:nvPr/>
          </p:nvSpPr>
          <p:spPr>
            <a:xfrm>
              <a:off x="8721264" y="2221962"/>
              <a:ext cx="2031249" cy="553998"/>
            </a:xfrm>
            <a:prstGeom prst="rect">
              <a:avLst/>
            </a:prstGeom>
            <a:noFill/>
          </p:spPr>
          <p:txBody>
            <a:bodyPr wrap="square" rtlCol="0">
              <a:spAutoFit/>
            </a:bodyPr>
            <a:lstStyle/>
            <a:p>
              <a:r>
                <a:rPr lang="en-US" altLang="ja-JP" sz="1000" dirty="0" err="1" smtClean="0"/>
                <a:t>Pre.yml</a:t>
              </a:r>
              <a:r>
                <a:rPr lang="ja-JP" altLang="en-US" sz="1000" dirty="0" smtClean="0"/>
                <a:t>（</a:t>
              </a:r>
              <a:r>
                <a:rPr lang="en-US" altLang="ja-JP" sz="1000" dirty="0" smtClean="0"/>
                <a:t>add</a:t>
              </a:r>
              <a:r>
                <a:rPr lang="ja-JP" altLang="en-US" sz="1000" dirty="0" smtClean="0"/>
                <a:t>）</a:t>
              </a:r>
              <a:endParaRPr lang="en-US" altLang="ja-JP" sz="1000" dirty="0" smtClean="0"/>
            </a:p>
            <a:p>
              <a:pPr marL="171450" indent="-171450">
                <a:buFontTx/>
                <a:buChar char="-"/>
              </a:pPr>
              <a:r>
                <a:rPr lang="en-US" altLang="ja-JP" sz="1000" dirty="0" smtClean="0"/>
                <a:t>name:</a:t>
              </a:r>
              <a:r>
                <a:rPr lang="ja-JP" altLang="en-US" sz="1000" dirty="0" smtClean="0"/>
                <a:t> </a:t>
              </a:r>
              <a:r>
                <a:rPr lang="en-US" altLang="ja-JP" sz="1000" dirty="0" smtClean="0"/>
                <a:t>Start add process</a:t>
              </a:r>
            </a:p>
            <a:p>
              <a:r>
                <a:rPr lang="ja-JP" altLang="en-US" sz="1000" dirty="0" smtClean="0"/>
                <a:t>    </a:t>
              </a:r>
              <a:r>
                <a:rPr lang="en-US" altLang="ja-JP" sz="1000" dirty="0" smtClean="0"/>
                <a:t>debug: </a:t>
              </a:r>
              <a:r>
                <a:rPr lang="ja-JP" altLang="en-US" sz="1000" dirty="0" smtClean="0"/>
                <a:t>“</a:t>
              </a:r>
              <a:r>
                <a:rPr lang="en-US" altLang="ja-JP" sz="1000" dirty="0" smtClean="0"/>
                <a:t>Start adding</a:t>
              </a:r>
              <a:r>
                <a:rPr lang="ja-JP" altLang="en-US" sz="1000" dirty="0" smtClean="0"/>
                <a:t>”</a:t>
              </a:r>
              <a:endParaRPr lang="en-US" altLang="ja-JP" sz="1000" dirty="0" smtClean="0"/>
            </a:p>
          </p:txBody>
        </p:sp>
      </p:grpSp>
      <p:sp>
        <p:nvSpPr>
          <p:cNvPr id="9" name="爆発 2 8"/>
          <p:cNvSpPr/>
          <p:nvPr/>
        </p:nvSpPr>
        <p:spPr bwMode="auto">
          <a:xfrm rot="20163747">
            <a:off x="10622773" y="2053327"/>
            <a:ext cx="1504327" cy="1491969"/>
          </a:xfrm>
          <a:prstGeom prst="irregularSeal2">
            <a:avLst/>
          </a:prstGeom>
          <a:solidFill>
            <a:srgbClr val="FFDBC9"/>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p>
        </p:txBody>
      </p:sp>
      <p:sp>
        <p:nvSpPr>
          <p:cNvPr id="67" name="テキスト ボックス 66"/>
          <p:cNvSpPr txBox="1"/>
          <p:nvPr/>
        </p:nvSpPr>
        <p:spPr>
          <a:xfrm>
            <a:off x="10767608" y="2440764"/>
            <a:ext cx="1005038" cy="769441"/>
          </a:xfrm>
          <a:prstGeom prst="rect">
            <a:avLst/>
          </a:prstGeom>
          <a:noFill/>
        </p:spPr>
        <p:txBody>
          <a:bodyPr wrap="square" rtlCol="0">
            <a:spAutoFit/>
          </a:bodyPr>
          <a:lstStyle/>
          <a:p>
            <a:pPr algn="ctr"/>
            <a:r>
              <a:rPr lang="en-US" altLang="ja-JP" sz="1100" dirty="0" smtClean="0"/>
              <a:t>The contents are different!</a:t>
            </a:r>
          </a:p>
        </p:txBody>
      </p:sp>
      <p:sp>
        <p:nvSpPr>
          <p:cNvPr id="44" name="正方形/長方形 43"/>
          <p:cNvSpPr/>
          <p:nvPr/>
        </p:nvSpPr>
        <p:spPr bwMode="auto">
          <a:xfrm>
            <a:off x="2999570" y="3812489"/>
            <a:ext cx="8951130" cy="497431"/>
          </a:xfrm>
          <a:prstGeom prst="rect">
            <a:avLst/>
          </a:prstGeom>
          <a:solidFill>
            <a:srgbClr val="F9E0E1"/>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smtClean="0">
                <a:latin typeface="+mj-ea"/>
                <a:ea typeface="+mj-ea"/>
              </a:rPr>
              <a:t>　　　　② </a:t>
            </a:r>
            <a:r>
              <a:rPr lang="en-US" altLang="ja-JP" sz="2000" b="1" dirty="0">
                <a:solidFill>
                  <a:schemeClr val="tx1"/>
                </a:solidFill>
              </a:rPr>
              <a:t>Decide on a naming convention in advance and don’t 	  allow files with same name</a:t>
            </a:r>
            <a:endParaRPr lang="en-US" altLang="ja-JP" sz="2000" b="1" dirty="0">
              <a:latin typeface="+mj-ea"/>
            </a:endParaRPr>
          </a:p>
        </p:txBody>
      </p:sp>
      <p:sp>
        <p:nvSpPr>
          <p:cNvPr id="48" name="正方形/長方形 47"/>
          <p:cNvSpPr/>
          <p:nvPr/>
        </p:nvSpPr>
        <p:spPr bwMode="auto">
          <a:xfrm>
            <a:off x="3013813" y="4309558"/>
            <a:ext cx="8937252" cy="2215871"/>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200" b="1" dirty="0">
                <a:solidFill>
                  <a:schemeClr val="tx1"/>
                </a:solidFill>
                <a:ea typeface="+mj-ea"/>
              </a:rPr>
              <a:t>Ansible Role allows for files with same name but different </a:t>
            </a:r>
            <a:r>
              <a:rPr lang="en-US" altLang="ja-JP" sz="1200" b="1" dirty="0" smtClean="0">
                <a:solidFill>
                  <a:schemeClr val="tx1"/>
                </a:solidFill>
                <a:ea typeface="+mj-ea"/>
              </a:rPr>
              <a:t>packages</a:t>
            </a:r>
            <a:r>
              <a:rPr lang="en-US" altLang="ja-JP" sz="1200" b="1" dirty="0">
                <a:solidFill>
                  <a:schemeClr val="tx1"/>
                </a:solidFill>
                <a:ea typeface="+mj-ea"/>
              </a:rPr>
              <a:t>.</a:t>
            </a:r>
          </a:p>
          <a:p>
            <a:r>
              <a:rPr lang="en-US" altLang="ja-JP" sz="1200" b="1" dirty="0">
                <a:solidFill>
                  <a:schemeClr val="tx1"/>
                </a:solidFill>
                <a:ea typeface="+mj-ea"/>
              </a:rPr>
              <a:t>However, as this often leads to bugs, we recommend deciding on a naming convention and forbidding files with same name.</a:t>
            </a:r>
          </a:p>
          <a:p>
            <a:r>
              <a:rPr lang="en-US" altLang="ja-JP" sz="1200" b="1" i="1" dirty="0">
                <a:solidFill>
                  <a:schemeClr val="tx1"/>
                </a:solidFill>
                <a:ea typeface="+mj-ea"/>
              </a:rPr>
              <a:t>Example:</a:t>
            </a:r>
            <a:r>
              <a:rPr lang="en-US" altLang="ja-JP" sz="1200" b="1" dirty="0">
                <a:solidFill>
                  <a:schemeClr val="tx1"/>
                </a:solidFill>
                <a:ea typeface="+mj-ea"/>
              </a:rPr>
              <a:t> Playbooks are named in this format "</a:t>
            </a:r>
            <a:r>
              <a:rPr lang="en-US" altLang="ja-JP" sz="1200" b="1" dirty="0" err="1">
                <a:solidFill>
                  <a:schemeClr val="tx1"/>
                </a:solidFill>
                <a:ea typeface="+mj-ea"/>
              </a:rPr>
              <a:t>Process_XXX.yml</a:t>
            </a:r>
            <a:r>
              <a:rPr lang="en-US" altLang="ja-JP" sz="1200" b="1" dirty="0">
                <a:solidFill>
                  <a:schemeClr val="tx1"/>
                </a:solidFill>
                <a:ea typeface="+mj-ea"/>
              </a:rPr>
              <a:t>"</a:t>
            </a:r>
          </a:p>
        </p:txBody>
      </p:sp>
      <p:sp>
        <p:nvSpPr>
          <p:cNvPr id="49" name="右矢印 48"/>
          <p:cNvSpPr/>
          <p:nvPr/>
        </p:nvSpPr>
        <p:spPr bwMode="auto">
          <a:xfrm>
            <a:off x="5052409" y="2513446"/>
            <a:ext cx="359935" cy="328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50" name="右矢印 49"/>
          <p:cNvSpPr/>
          <p:nvPr/>
        </p:nvSpPr>
        <p:spPr bwMode="auto">
          <a:xfrm>
            <a:off x="8425083" y="2670265"/>
            <a:ext cx="359935" cy="328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52" name="正方形/長方形 51"/>
          <p:cNvSpPr/>
          <p:nvPr/>
        </p:nvSpPr>
        <p:spPr bwMode="auto">
          <a:xfrm>
            <a:off x="3168446" y="5119520"/>
            <a:ext cx="8184284" cy="1329501"/>
          </a:xfrm>
          <a:prstGeom prst="rect">
            <a:avLst/>
          </a:prstGeom>
          <a:solidFill>
            <a:srgbClr val="CCFFFF"/>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200" b="1" dirty="0" smtClean="0">
              <a:ea typeface="+mj-ea"/>
              <a:cs typeface="Courier New" panose="02070309020205020404" pitchFamily="49" charset="0"/>
            </a:endParaRPr>
          </a:p>
        </p:txBody>
      </p:sp>
      <p:sp>
        <p:nvSpPr>
          <p:cNvPr id="53" name="正方形/長方形 52"/>
          <p:cNvSpPr/>
          <p:nvPr/>
        </p:nvSpPr>
        <p:spPr bwMode="auto">
          <a:xfrm>
            <a:off x="6046096" y="5383523"/>
            <a:ext cx="2130181" cy="97113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ea typeface="+mj-ea"/>
                <a:cs typeface="Courier New" panose="02070309020205020404" pitchFamily="49" charset="0"/>
              </a:rPr>
              <a:t>roles</a:t>
            </a:r>
            <a:r>
              <a:rPr lang="ja-JP" altLang="en-US" sz="1200" b="1" dirty="0" smtClean="0">
                <a:ea typeface="+mj-ea"/>
                <a:cs typeface="Courier New" panose="02070309020205020404" pitchFamily="49" charset="0"/>
              </a:rPr>
              <a:t>（</a:t>
            </a:r>
            <a:r>
              <a:rPr lang="en-US" altLang="ja-JP" sz="1200" b="1" dirty="0" smtClean="0">
                <a:ea typeface="+mj-ea"/>
                <a:cs typeface="Courier New" panose="02070309020205020404" pitchFamily="49" charset="0"/>
              </a:rPr>
              <a:t>add</a:t>
            </a:r>
            <a:r>
              <a:rPr lang="ja-JP" altLang="en-US" sz="1200" b="1" dirty="0" smtClean="0">
                <a:ea typeface="+mj-ea"/>
                <a:cs typeface="Courier New" panose="02070309020205020404" pitchFamily="49" charset="0"/>
              </a:rPr>
              <a:t>）</a:t>
            </a:r>
            <a:endParaRPr lang="en-US" altLang="ja-JP" sz="1200" b="1" dirty="0" smtClean="0">
              <a:ea typeface="+mj-ea"/>
              <a:cs typeface="Courier New" panose="02070309020205020404" pitchFamily="49" charset="0"/>
            </a:endParaRPr>
          </a:p>
          <a:p>
            <a:r>
              <a:rPr lang="ja-JP" altLang="en-US" sz="1200" b="1" dirty="0" smtClean="0">
                <a:ea typeface="+mj-ea"/>
                <a:cs typeface="Courier New" panose="02070309020205020404" pitchFamily="49" charset="0"/>
              </a:rPr>
              <a:t>└</a:t>
            </a:r>
            <a:r>
              <a:rPr lang="en-US" altLang="ja-JP" sz="1200" b="1" dirty="0" smtClean="0">
                <a:ea typeface="+mj-ea"/>
                <a:cs typeface="Courier New" panose="02070309020205020404" pitchFamily="49" charset="0"/>
              </a:rPr>
              <a:t>tasks</a:t>
            </a:r>
          </a:p>
          <a:p>
            <a:r>
              <a:rPr lang="ja-JP" altLang="en-US" sz="1200" b="1" dirty="0" smtClean="0">
                <a:ea typeface="+mj-ea"/>
                <a:cs typeface="Courier New" panose="02070309020205020404" pitchFamily="49" charset="0"/>
              </a:rPr>
              <a:t>　└ </a:t>
            </a:r>
            <a:r>
              <a:rPr lang="en-US" altLang="ja-JP" sz="1200" b="1" dirty="0" err="1" smtClean="0">
                <a:solidFill>
                  <a:schemeClr val="tx1"/>
                </a:solidFill>
                <a:ea typeface="+mj-ea"/>
                <a:cs typeface="Courier New" panose="02070309020205020404" pitchFamily="49" charset="0"/>
              </a:rPr>
              <a:t>AddFile_Pre.yml</a:t>
            </a:r>
            <a:endParaRPr lang="en-US" altLang="ja-JP" sz="1200" b="1" dirty="0" smtClean="0">
              <a:solidFill>
                <a:schemeClr val="tx1"/>
              </a:solidFill>
              <a:ea typeface="+mj-ea"/>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a:cs typeface="Courier New" panose="02070309020205020404" pitchFamily="49" charset="0"/>
              </a:rPr>
              <a:t>AddFile_</a:t>
            </a:r>
            <a:r>
              <a:rPr lang="en-US" altLang="ja-JP" sz="1200" b="1" dirty="0" err="1" smtClean="0">
                <a:cs typeface="Courier New" panose="02070309020205020404" pitchFamily="49" charset="0"/>
              </a:rPr>
              <a:t>Add.yml</a:t>
            </a:r>
            <a:endParaRPr lang="en-US" altLang="ja-JP" sz="1200" b="1" dirty="0" smtClean="0">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a:cs typeface="Courier New" panose="02070309020205020404" pitchFamily="49" charset="0"/>
              </a:rPr>
              <a:t>AddFile_</a:t>
            </a:r>
            <a:r>
              <a:rPr lang="en-US" altLang="ja-JP" sz="1200" b="1" dirty="0" err="1" smtClean="0">
                <a:cs typeface="Courier New" panose="02070309020205020404" pitchFamily="49" charset="0"/>
              </a:rPr>
              <a:t>End.yml</a:t>
            </a:r>
            <a:endParaRPr lang="en-US" altLang="ja-JP" sz="1200" b="1" dirty="0">
              <a:ea typeface="+mj-ea"/>
              <a:cs typeface="Courier New" panose="02070309020205020404" pitchFamily="49" charset="0"/>
            </a:endParaRPr>
          </a:p>
        </p:txBody>
      </p:sp>
      <p:sp>
        <p:nvSpPr>
          <p:cNvPr id="54" name="テキスト ボックス 53"/>
          <p:cNvSpPr txBox="1"/>
          <p:nvPr/>
        </p:nvSpPr>
        <p:spPr>
          <a:xfrm>
            <a:off x="5991805" y="5136913"/>
            <a:ext cx="2498056" cy="276999"/>
          </a:xfrm>
          <a:prstGeom prst="rect">
            <a:avLst/>
          </a:prstGeom>
          <a:noFill/>
        </p:spPr>
        <p:txBody>
          <a:bodyPr wrap="none" rtlCol="0">
            <a:spAutoFit/>
          </a:bodyPr>
          <a:lstStyle/>
          <a:p>
            <a:r>
              <a:rPr lang="en-US" altLang="ja-JP" sz="1200" b="1" dirty="0" smtClean="0"/>
              <a:t>Role</a:t>
            </a:r>
            <a:r>
              <a:rPr lang="ja-JP" altLang="en-US" sz="1200" b="1" dirty="0"/>
              <a:t> </a:t>
            </a:r>
            <a:r>
              <a:rPr lang="en-US" altLang="ja-JP" sz="1200" b="1" dirty="0" err="1" smtClean="0"/>
              <a:t>ppackage</a:t>
            </a:r>
            <a:r>
              <a:rPr lang="en-US" altLang="ja-JP" sz="1200" b="1" dirty="0" smtClean="0"/>
              <a:t> management</a:t>
            </a:r>
          </a:p>
        </p:txBody>
      </p:sp>
      <p:sp>
        <p:nvSpPr>
          <p:cNvPr id="55" name="テキスト ボックス 54"/>
          <p:cNvSpPr txBox="1"/>
          <p:nvPr/>
        </p:nvSpPr>
        <p:spPr>
          <a:xfrm>
            <a:off x="3983160" y="5121861"/>
            <a:ext cx="1331775" cy="276999"/>
          </a:xfrm>
          <a:prstGeom prst="rect">
            <a:avLst/>
          </a:prstGeom>
          <a:noFill/>
        </p:spPr>
        <p:txBody>
          <a:bodyPr wrap="none" rtlCol="0">
            <a:spAutoFit/>
          </a:bodyPr>
          <a:lstStyle/>
          <a:p>
            <a:r>
              <a:rPr lang="en-US" altLang="ja-JP" sz="1200" b="1" dirty="0" smtClean="0"/>
              <a:t>Movement</a:t>
            </a:r>
            <a:r>
              <a:rPr lang="ja-JP" altLang="en-US" sz="1200" b="1" dirty="0"/>
              <a:t> </a:t>
            </a:r>
            <a:r>
              <a:rPr lang="en-US" altLang="ja-JP" sz="1200" b="1" dirty="0" smtClean="0"/>
              <a:t>list</a:t>
            </a:r>
          </a:p>
        </p:txBody>
      </p:sp>
      <p:sp>
        <p:nvSpPr>
          <p:cNvPr id="58" name="正方形/長方形 57"/>
          <p:cNvSpPr/>
          <p:nvPr/>
        </p:nvSpPr>
        <p:spPr bwMode="auto">
          <a:xfrm>
            <a:off x="4066417" y="5382226"/>
            <a:ext cx="1478171" cy="47603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ea typeface="+mj-ea"/>
                <a:cs typeface="Courier New" panose="02070309020205020404" pitchFamily="49" charset="0"/>
              </a:rPr>
              <a:t>１．</a:t>
            </a:r>
            <a:r>
              <a:rPr lang="en-US" altLang="ja-JP" sz="1200" b="1" dirty="0" smtClean="0">
                <a:ea typeface="+mj-ea"/>
                <a:cs typeface="Courier New" panose="02070309020205020404" pitchFamily="49" charset="0"/>
              </a:rPr>
              <a:t>Add file</a:t>
            </a:r>
            <a:endParaRPr lang="en-US" altLang="ja-JP" sz="1200" b="1" dirty="0" smtClean="0">
              <a:solidFill>
                <a:schemeClr val="tx1"/>
              </a:solidFill>
              <a:ea typeface="+mj-ea"/>
              <a:cs typeface="Courier New" panose="02070309020205020404" pitchFamily="49" charset="0"/>
            </a:endParaRPr>
          </a:p>
          <a:p>
            <a:r>
              <a:rPr lang="ja-JP" altLang="en-US" sz="1200" b="1" dirty="0" smtClean="0">
                <a:ea typeface="+mj-ea"/>
                <a:cs typeface="Courier New" panose="02070309020205020404" pitchFamily="49" charset="0"/>
              </a:rPr>
              <a:t>２．</a:t>
            </a:r>
            <a:r>
              <a:rPr lang="en-US" altLang="ja-JP" sz="1200" b="1" dirty="0" smtClean="0">
                <a:ea typeface="+mj-ea"/>
                <a:cs typeface="Courier New" panose="02070309020205020404" pitchFamily="49" charset="0"/>
              </a:rPr>
              <a:t>Change file</a:t>
            </a:r>
          </a:p>
        </p:txBody>
      </p:sp>
      <p:grpSp>
        <p:nvGrpSpPr>
          <p:cNvPr id="59" name="グループ化 58"/>
          <p:cNvGrpSpPr/>
          <p:nvPr/>
        </p:nvGrpSpPr>
        <p:grpSpPr>
          <a:xfrm>
            <a:off x="3166450" y="5121739"/>
            <a:ext cx="696414" cy="534225"/>
            <a:chOff x="7950657" y="2600826"/>
            <a:chExt cx="635960" cy="533501"/>
          </a:xfrm>
        </p:grpSpPr>
        <p:sp>
          <p:nvSpPr>
            <p:cNvPr id="60" name="正方形/長方形 59"/>
            <p:cNvSpPr/>
            <p:nvPr/>
          </p:nvSpPr>
          <p:spPr bwMode="auto">
            <a:xfrm>
              <a:off x="7950657" y="2600826"/>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ea typeface="+mj-ea"/>
              </a:endParaRPr>
            </a:p>
          </p:txBody>
        </p:sp>
        <p:pic>
          <p:nvPicPr>
            <p:cNvPr id="63" name="図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64" name="正方形/長方形 63"/>
          <p:cNvSpPr/>
          <p:nvPr/>
        </p:nvSpPr>
        <p:spPr bwMode="auto">
          <a:xfrm>
            <a:off x="8260035" y="5372691"/>
            <a:ext cx="2732645" cy="97113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ea typeface="+mj-ea"/>
                <a:cs typeface="Courier New" panose="02070309020205020404" pitchFamily="49" charset="0"/>
              </a:rPr>
              <a:t>roles</a:t>
            </a:r>
            <a:r>
              <a:rPr lang="ja-JP" altLang="en-US" sz="1200" b="1" dirty="0" smtClean="0">
                <a:ea typeface="+mj-ea"/>
                <a:cs typeface="Courier New" panose="02070309020205020404" pitchFamily="49" charset="0"/>
              </a:rPr>
              <a:t>（</a:t>
            </a:r>
            <a:r>
              <a:rPr lang="en-US" altLang="ja-JP" sz="1200" b="1" dirty="0" smtClean="0">
                <a:ea typeface="+mj-ea"/>
                <a:cs typeface="Courier New" panose="02070309020205020404" pitchFamily="49" charset="0"/>
              </a:rPr>
              <a:t>change</a:t>
            </a:r>
            <a:r>
              <a:rPr lang="ja-JP" altLang="en-US" sz="1200" b="1" dirty="0" smtClean="0">
                <a:ea typeface="+mj-ea"/>
                <a:cs typeface="Courier New" panose="02070309020205020404" pitchFamily="49" charset="0"/>
              </a:rPr>
              <a:t>）</a:t>
            </a:r>
            <a:endParaRPr lang="en-US" altLang="ja-JP" sz="1200" b="1" dirty="0" smtClean="0">
              <a:ea typeface="+mj-ea"/>
              <a:cs typeface="Courier New" panose="02070309020205020404" pitchFamily="49" charset="0"/>
            </a:endParaRPr>
          </a:p>
          <a:p>
            <a:r>
              <a:rPr lang="ja-JP" altLang="en-US" sz="1200" b="1" dirty="0" smtClean="0">
                <a:ea typeface="+mj-ea"/>
                <a:cs typeface="Courier New" panose="02070309020205020404" pitchFamily="49" charset="0"/>
              </a:rPr>
              <a:t>└</a:t>
            </a:r>
            <a:r>
              <a:rPr lang="en-US" altLang="ja-JP" sz="1200" b="1" dirty="0" smtClean="0">
                <a:ea typeface="+mj-ea"/>
                <a:cs typeface="Courier New" panose="02070309020205020404" pitchFamily="49" charset="0"/>
              </a:rPr>
              <a:t>tasks</a:t>
            </a:r>
          </a:p>
          <a:p>
            <a:r>
              <a:rPr lang="ja-JP" altLang="en-US" sz="1200" b="1" dirty="0" smtClean="0">
                <a:ea typeface="+mj-ea"/>
                <a:cs typeface="Courier New" panose="02070309020205020404" pitchFamily="49" charset="0"/>
              </a:rPr>
              <a:t>　└ </a:t>
            </a:r>
            <a:r>
              <a:rPr lang="en-US" altLang="ja-JP" sz="1200" b="1" dirty="0" err="1" smtClean="0">
                <a:solidFill>
                  <a:schemeClr val="tx1"/>
                </a:solidFill>
                <a:cs typeface="Courier New" panose="02070309020205020404" pitchFamily="49" charset="0"/>
              </a:rPr>
              <a:t>Chang</a:t>
            </a:r>
            <a:r>
              <a:rPr lang="en-US" altLang="ja-JP" sz="1200" b="1" dirty="0" err="1">
                <a:solidFill>
                  <a:schemeClr val="tx1"/>
                </a:solidFill>
                <a:cs typeface="Courier New" panose="02070309020205020404" pitchFamily="49" charset="0"/>
              </a:rPr>
              <a:t>e</a:t>
            </a:r>
            <a:r>
              <a:rPr lang="en-US" altLang="ja-JP" sz="1200" b="1" dirty="0" err="1" smtClean="0">
                <a:solidFill>
                  <a:schemeClr val="tx1"/>
                </a:solidFill>
                <a:cs typeface="Courier New" panose="02070309020205020404" pitchFamily="49" charset="0"/>
              </a:rPr>
              <a:t>File_</a:t>
            </a:r>
            <a:r>
              <a:rPr lang="en-US" altLang="ja-JP" sz="1200" b="1" dirty="0" err="1" smtClean="0">
                <a:solidFill>
                  <a:schemeClr val="tx1"/>
                </a:solidFill>
                <a:ea typeface="+mj-ea"/>
                <a:cs typeface="Courier New" panose="02070309020205020404" pitchFamily="49" charset="0"/>
              </a:rPr>
              <a:t>Pre.yml</a:t>
            </a:r>
            <a:endParaRPr lang="en-US" altLang="ja-JP" sz="1200" b="1" dirty="0" smtClean="0">
              <a:solidFill>
                <a:schemeClr val="tx1"/>
              </a:solidFill>
              <a:ea typeface="+mj-ea"/>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a:cs typeface="Courier New" panose="02070309020205020404" pitchFamily="49" charset="0"/>
              </a:rPr>
              <a:t>ChangeFile_Change.yml</a:t>
            </a:r>
            <a:endParaRPr lang="en-US" altLang="ja-JP" sz="1200" b="1" dirty="0" smtClean="0">
              <a:cs typeface="Courier New" panose="02070309020205020404" pitchFamily="49" charset="0"/>
            </a:endParaRPr>
          </a:p>
          <a:p>
            <a:r>
              <a:rPr lang="ja-JP" altLang="en-US" sz="1200" b="1" dirty="0" smtClean="0">
                <a:cs typeface="Courier New" panose="02070309020205020404" pitchFamily="49" charset="0"/>
              </a:rPr>
              <a:t>　└ </a:t>
            </a:r>
            <a:r>
              <a:rPr lang="en-US" altLang="ja-JP" sz="1200" b="1" dirty="0" err="1">
                <a:cs typeface="Courier New" panose="02070309020205020404" pitchFamily="49" charset="0"/>
              </a:rPr>
              <a:t>ChangeFile_Post.yml</a:t>
            </a:r>
            <a:endParaRPr lang="en-US" altLang="ja-JP" sz="1200" b="1" dirty="0">
              <a:ea typeface="+mj-ea"/>
              <a:cs typeface="Courier New" panose="02070309020205020404" pitchFamily="49" charset="0"/>
            </a:endParaRPr>
          </a:p>
        </p:txBody>
      </p:sp>
      <p:sp>
        <p:nvSpPr>
          <p:cNvPr id="68" name="右矢印 67"/>
          <p:cNvSpPr/>
          <p:nvPr/>
        </p:nvSpPr>
        <p:spPr bwMode="auto">
          <a:xfrm>
            <a:off x="5592045" y="5428839"/>
            <a:ext cx="359935" cy="328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graphicFrame>
        <p:nvGraphicFramePr>
          <p:cNvPr id="51" name="表 50"/>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61" name="下矢印 60"/>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2" name="下矢印 61"/>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5" name="下矢印 6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66" name="下矢印 65"/>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70" name="角丸四角形 69"/>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71" name="角丸四角形 70"/>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72" name="角丸四角形 71"/>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73" name="角丸四角形 72"/>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74" name="角丸四角形 73"/>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69" name="角丸四角形 68"/>
          <p:cNvSpPr/>
          <p:nvPr/>
        </p:nvSpPr>
        <p:spPr bwMode="auto">
          <a:xfrm rot="20999056">
            <a:off x="2457913" y="3676817"/>
            <a:ext cx="1698943"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rPr>
              <a:t>SOLUTION</a:t>
            </a:r>
            <a:endParaRPr lang="ja-JP" altLang="en-US" sz="2133" b="1" dirty="0">
              <a:solidFill>
                <a:schemeClr val="bg1"/>
              </a:solidFill>
              <a:latin typeface="+mj-ea"/>
              <a:ea typeface="+mj-ea"/>
            </a:endParaRPr>
          </a:p>
        </p:txBody>
      </p:sp>
      <p:sp>
        <p:nvSpPr>
          <p:cNvPr id="28" name="角丸四角形 27"/>
          <p:cNvSpPr/>
          <p:nvPr/>
        </p:nvSpPr>
        <p:spPr bwMode="auto">
          <a:xfrm rot="20999056">
            <a:off x="2461536" y="756940"/>
            <a:ext cx="1615477"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smtClean="0">
                <a:solidFill>
                  <a:schemeClr val="bg1"/>
                </a:solidFill>
                <a:latin typeface="+mj-ea"/>
              </a:rPr>
              <a:t>PROBLEM</a:t>
            </a:r>
            <a:endParaRPr lang="ja-JP" altLang="en-US" sz="2133" b="1" dirty="0">
              <a:solidFill>
                <a:schemeClr val="bg1"/>
              </a:solidFill>
              <a:latin typeface="+mj-ea"/>
            </a:endParaRPr>
          </a:p>
        </p:txBody>
      </p:sp>
    </p:spTree>
    <p:extLst>
      <p:ext uri="{BB962C8B-B14F-4D97-AF65-F5344CB8AC3E}">
        <p14:creationId xmlns:p14="http://schemas.microsoft.com/office/powerpoint/2010/main" val="35587205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a:t>
            </a:r>
            <a:r>
              <a:rPr lang="en-US" altLang="ja-JP" dirty="0" smtClean="0"/>
              <a:t>2</a:t>
            </a:r>
            <a:r>
              <a:rPr lang="ja-JP" altLang="en-US" dirty="0" smtClean="0"/>
              <a:t>：</a:t>
            </a:r>
            <a:r>
              <a:rPr lang="en-US" altLang="ja-JP" dirty="0"/>
              <a:t>Actualize Automatic Execution</a:t>
            </a:r>
            <a:endParaRPr kumimoji="1" lang="ja-JP" altLang="en-US" dirty="0"/>
          </a:p>
        </p:txBody>
      </p:sp>
      <p:sp>
        <p:nvSpPr>
          <p:cNvPr id="19" name="正方形/長方形 18"/>
          <p:cNvSpPr/>
          <p:nvPr/>
        </p:nvSpPr>
        <p:spPr bwMode="auto">
          <a:xfrm>
            <a:off x="3013813" y="1309084"/>
            <a:ext cx="8937252" cy="2501097"/>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260" b="1" dirty="0">
                <a:solidFill>
                  <a:schemeClr val="tx1"/>
                </a:solidFill>
                <a:ea typeface="+mj-ea"/>
              </a:rPr>
              <a:t>When adding and </a:t>
            </a:r>
            <a:r>
              <a:rPr lang="en-US" altLang="ja-JP" sz="1260" b="1" dirty="0" smtClean="0">
                <a:solidFill>
                  <a:schemeClr val="tx1"/>
                </a:solidFill>
                <a:ea typeface="+mj-ea"/>
              </a:rPr>
              <a:t>repairing </a:t>
            </a:r>
            <a:r>
              <a:rPr lang="en-US" altLang="ja-JP" sz="1260" b="1" dirty="0">
                <a:solidFill>
                  <a:schemeClr val="tx1"/>
                </a:solidFill>
                <a:ea typeface="+mj-ea"/>
              </a:rPr>
              <a:t>Playbooks, </a:t>
            </a:r>
            <a:r>
              <a:rPr lang="en-US" altLang="ja-JP" sz="1260" b="1" dirty="0" smtClean="0">
                <a:solidFill>
                  <a:schemeClr val="tx1"/>
                </a:solidFill>
                <a:ea typeface="+mj-ea"/>
              </a:rPr>
              <a:t>we </a:t>
            </a:r>
            <a:r>
              <a:rPr lang="en-US" altLang="ja-JP" sz="1260" b="1" dirty="0">
                <a:solidFill>
                  <a:schemeClr val="tx1"/>
                </a:solidFill>
                <a:ea typeface="+mj-ea"/>
              </a:rPr>
              <a:t>upload them both to ITA and </a:t>
            </a:r>
            <a:r>
              <a:rPr lang="en-US" altLang="ja-JP" sz="1260" b="1" dirty="0" smtClean="0">
                <a:solidFill>
                  <a:schemeClr val="tx1"/>
                </a:solidFill>
                <a:ea typeface="+mj-ea"/>
              </a:rPr>
              <a:t>a version </a:t>
            </a:r>
            <a:r>
              <a:rPr lang="en-US" altLang="ja-JP" sz="1260" b="1" dirty="0">
                <a:solidFill>
                  <a:schemeClr val="tx1"/>
                </a:solidFill>
                <a:ea typeface="+mj-ea"/>
              </a:rPr>
              <a:t>management tool (</a:t>
            </a:r>
            <a:r>
              <a:rPr lang="en-US" altLang="ja-JP" sz="1260" b="1" dirty="0" err="1">
                <a:solidFill>
                  <a:schemeClr val="tx1"/>
                </a:solidFill>
                <a:ea typeface="+mj-ea"/>
              </a:rPr>
              <a:t>Git</a:t>
            </a:r>
            <a:r>
              <a:rPr lang="en-US" altLang="ja-JP" sz="1260" b="1" dirty="0">
                <a:solidFill>
                  <a:schemeClr val="tx1"/>
                </a:solidFill>
                <a:ea typeface="+mj-ea"/>
              </a:rPr>
              <a:t>, and such), </a:t>
            </a:r>
            <a:r>
              <a:rPr lang="en-US" altLang="ja-JP" sz="1260" b="1" dirty="0" smtClean="0">
                <a:solidFill>
                  <a:schemeClr val="tx1"/>
                </a:solidFill>
                <a:ea typeface="+mj-ea"/>
              </a:rPr>
              <a:t>but </a:t>
            </a:r>
            <a:r>
              <a:rPr lang="en-US" altLang="ja-JP" sz="1260" b="1" dirty="0">
                <a:solidFill>
                  <a:schemeClr val="tx1"/>
                </a:solidFill>
                <a:ea typeface="+mj-ea"/>
              </a:rPr>
              <a:t>I forgot to upload </a:t>
            </a:r>
            <a:r>
              <a:rPr lang="en-US" altLang="ja-JP" sz="1260" b="1" dirty="0" smtClean="0">
                <a:solidFill>
                  <a:schemeClr val="tx1"/>
                </a:solidFill>
                <a:ea typeface="+mj-ea"/>
              </a:rPr>
              <a:t>it to ITA, </a:t>
            </a:r>
            <a:r>
              <a:rPr lang="en-US" altLang="ja-JP" sz="1260" b="1" dirty="0">
                <a:solidFill>
                  <a:schemeClr val="tx1"/>
                </a:solidFill>
                <a:ea typeface="+mj-ea"/>
              </a:rPr>
              <a:t>meaning that the fix/new one wont get displayed.</a:t>
            </a:r>
          </a:p>
        </p:txBody>
      </p:sp>
      <p:sp>
        <p:nvSpPr>
          <p:cNvPr id="39" name="正方形/長方形 38"/>
          <p:cNvSpPr/>
          <p:nvPr/>
        </p:nvSpPr>
        <p:spPr bwMode="auto">
          <a:xfrm>
            <a:off x="5303891" y="1919893"/>
            <a:ext cx="2304320" cy="1369165"/>
          </a:xfrm>
          <a:prstGeom prst="rect">
            <a:avLst/>
          </a:prstGeom>
          <a:solidFill>
            <a:srgbClr val="CCFFFF"/>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smtClean="0">
              <a:latin typeface="Courier New" panose="02070309020205020404" pitchFamily="49" charset="0"/>
              <a:ea typeface="+mj-ea"/>
              <a:cs typeface="Courier New" panose="02070309020205020404" pitchFamily="49" charset="0"/>
            </a:endParaRPr>
          </a:p>
        </p:txBody>
      </p:sp>
      <p:sp>
        <p:nvSpPr>
          <p:cNvPr id="27" name="正方形/長方形 26"/>
          <p:cNvSpPr/>
          <p:nvPr/>
        </p:nvSpPr>
        <p:spPr bwMode="auto">
          <a:xfrm>
            <a:off x="3013449" y="684928"/>
            <a:ext cx="8937251" cy="627134"/>
          </a:xfrm>
          <a:prstGeom prst="rect">
            <a:avLst/>
          </a:prstGeom>
          <a:solidFill>
            <a:srgbClr val="FFFFCC"/>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900" b="1" dirty="0" smtClean="0">
                <a:latin typeface="+mj-ea"/>
                <a:ea typeface="+mj-ea"/>
              </a:rPr>
              <a:t>　　　　③ </a:t>
            </a:r>
            <a:r>
              <a:rPr lang="en-US" altLang="ja-JP" sz="1900" b="1" dirty="0">
                <a:latin typeface="+mj-ea"/>
              </a:rPr>
              <a:t>There are differences in playbook contents between 	 	</a:t>
            </a:r>
            <a:r>
              <a:rPr lang="en-US" altLang="ja-JP" sz="1900" b="1">
                <a:latin typeface="+mj-ea"/>
              </a:rPr>
              <a:t>  </a:t>
            </a:r>
            <a:r>
              <a:rPr lang="en-US" altLang="ja-JP" sz="1900" b="1" smtClean="0">
                <a:latin typeface="+mj-ea"/>
              </a:rPr>
              <a:t>   the Version </a:t>
            </a:r>
            <a:r>
              <a:rPr lang="en-US" altLang="ja-JP" sz="1900" b="1" dirty="0">
                <a:latin typeface="+mj-ea"/>
              </a:rPr>
              <a:t>management tool and ITA.</a:t>
            </a:r>
          </a:p>
        </p:txBody>
      </p:sp>
      <p:grpSp>
        <p:nvGrpSpPr>
          <p:cNvPr id="40" name="グループ化 39"/>
          <p:cNvGrpSpPr/>
          <p:nvPr/>
        </p:nvGrpSpPr>
        <p:grpSpPr>
          <a:xfrm>
            <a:off x="5303891" y="1935149"/>
            <a:ext cx="612874" cy="508536"/>
            <a:chOff x="7950657" y="2600826"/>
            <a:chExt cx="635960" cy="533501"/>
          </a:xfrm>
        </p:grpSpPr>
        <p:sp>
          <p:nvSpPr>
            <p:cNvPr id="41" name="正方形/長方形 40"/>
            <p:cNvSpPr/>
            <p:nvPr/>
          </p:nvSpPr>
          <p:spPr bwMode="auto">
            <a:xfrm>
              <a:off x="7950657" y="2600826"/>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43" name="図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44" name="テキスト ボックス 43"/>
          <p:cNvSpPr txBox="1"/>
          <p:nvPr/>
        </p:nvSpPr>
        <p:spPr>
          <a:xfrm>
            <a:off x="5939090" y="1938423"/>
            <a:ext cx="1609287" cy="276999"/>
          </a:xfrm>
          <a:prstGeom prst="rect">
            <a:avLst/>
          </a:prstGeom>
          <a:noFill/>
        </p:spPr>
        <p:txBody>
          <a:bodyPr wrap="none" rtlCol="0">
            <a:spAutoFit/>
          </a:bodyPr>
          <a:lstStyle/>
          <a:p>
            <a:r>
              <a:rPr lang="en-US" altLang="ja-JP" sz="1200" b="1" dirty="0" smtClean="0"/>
              <a:t>Playbook</a:t>
            </a:r>
            <a:r>
              <a:rPr lang="ja-JP" altLang="en-US" sz="1200" b="1" dirty="0" smtClean="0"/>
              <a:t> </a:t>
            </a:r>
            <a:r>
              <a:rPr lang="en-US" altLang="ja-JP" sz="1200" b="1" dirty="0" smtClean="0"/>
              <a:t>file coll.</a:t>
            </a:r>
          </a:p>
        </p:txBody>
      </p:sp>
      <p:sp>
        <p:nvSpPr>
          <p:cNvPr id="45" name="正方形/長方形 44"/>
          <p:cNvSpPr/>
          <p:nvPr/>
        </p:nvSpPr>
        <p:spPr bwMode="auto">
          <a:xfrm>
            <a:off x="5960757" y="2198238"/>
            <a:ext cx="1503433" cy="996098"/>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solidFill>
                  <a:schemeClr val="tx1"/>
                </a:solidFill>
                <a:ea typeface="+mj-ea"/>
                <a:cs typeface="Courier New" panose="02070309020205020404" pitchFamily="49" charset="0"/>
              </a:rPr>
              <a:t>１．</a:t>
            </a:r>
            <a:r>
              <a:rPr lang="en-US" altLang="ja-JP" sz="1200" b="1" dirty="0" err="1" smtClean="0">
                <a:solidFill>
                  <a:schemeClr val="tx1"/>
                </a:solidFill>
                <a:ea typeface="+mj-ea"/>
                <a:cs typeface="Courier New" panose="02070309020205020404" pitchFamily="49" charset="0"/>
              </a:rPr>
              <a:t>Pre.yml</a:t>
            </a:r>
            <a:endParaRPr lang="en-US" altLang="ja-JP" sz="1200" b="1" dirty="0" smtClean="0">
              <a:solidFill>
                <a:schemeClr val="tx1"/>
              </a:solidFill>
              <a:ea typeface="+mj-ea"/>
              <a:cs typeface="Courier New" panose="02070309020205020404" pitchFamily="49" charset="0"/>
            </a:endParaRPr>
          </a:p>
          <a:p>
            <a:r>
              <a:rPr lang="ja-JP" altLang="en-US" sz="1200" b="1" dirty="0" smtClean="0">
                <a:ea typeface="+mj-ea"/>
                <a:cs typeface="Courier New" panose="02070309020205020404" pitchFamily="49" charset="0"/>
              </a:rPr>
              <a:t>２．</a:t>
            </a:r>
            <a:r>
              <a:rPr lang="en-US" altLang="ja-JP" sz="1200" b="1" dirty="0" err="1" smtClean="0">
                <a:ea typeface="+mj-ea"/>
                <a:cs typeface="Courier New" panose="02070309020205020404" pitchFamily="49" charset="0"/>
              </a:rPr>
              <a:t>Add.yml</a:t>
            </a:r>
            <a:endParaRPr lang="en-US" altLang="ja-JP" sz="1200" b="1" dirty="0" smtClean="0">
              <a:ea typeface="+mj-ea"/>
              <a:cs typeface="Courier New" panose="02070309020205020404" pitchFamily="49" charset="0"/>
            </a:endParaRPr>
          </a:p>
          <a:p>
            <a:r>
              <a:rPr lang="ja-JP" altLang="en-US" sz="1200" b="1" dirty="0" smtClean="0">
                <a:ea typeface="+mj-ea"/>
                <a:cs typeface="Courier New" panose="02070309020205020404" pitchFamily="49" charset="0"/>
              </a:rPr>
              <a:t>３．</a:t>
            </a:r>
            <a:r>
              <a:rPr lang="en-US" altLang="ja-JP" sz="1200" b="1" dirty="0" err="1" smtClean="0">
                <a:solidFill>
                  <a:schemeClr val="tx1"/>
                </a:solidFill>
                <a:ea typeface="+mj-ea"/>
                <a:cs typeface="Courier New" panose="02070309020205020404" pitchFamily="49" charset="0"/>
              </a:rPr>
              <a:t>Post.yml</a:t>
            </a:r>
            <a:endParaRPr lang="en-US" altLang="ja-JP" sz="1200" b="1" dirty="0" smtClean="0">
              <a:solidFill>
                <a:schemeClr val="tx1"/>
              </a:solidFill>
              <a:ea typeface="+mj-ea"/>
              <a:cs typeface="Courier New" panose="02070309020205020404" pitchFamily="49" charset="0"/>
            </a:endParaRPr>
          </a:p>
          <a:p>
            <a:r>
              <a:rPr lang="ja-JP" altLang="en-US" sz="1200" b="1" dirty="0" smtClean="0">
                <a:ea typeface="+mj-ea"/>
                <a:cs typeface="Courier New" panose="02070309020205020404" pitchFamily="49" charset="0"/>
              </a:rPr>
              <a:t>４．</a:t>
            </a:r>
            <a:r>
              <a:rPr lang="en-US" altLang="ja-JP" sz="1200" b="1" dirty="0" err="1" smtClean="0">
                <a:ea typeface="+mj-ea"/>
                <a:cs typeface="Courier New" panose="02070309020205020404" pitchFamily="49" charset="0"/>
              </a:rPr>
              <a:t>Change.yml</a:t>
            </a:r>
            <a:endParaRPr lang="en-US" altLang="ja-JP" sz="1200" b="1" dirty="0" smtClean="0">
              <a:ea typeface="+mj-ea"/>
              <a:cs typeface="Courier New" panose="02070309020205020404" pitchFamily="49" charset="0"/>
            </a:endParaRPr>
          </a:p>
        </p:txBody>
      </p:sp>
      <p:sp>
        <p:nvSpPr>
          <p:cNvPr id="46" name="正方形/長方形 45"/>
          <p:cNvSpPr/>
          <p:nvPr/>
        </p:nvSpPr>
        <p:spPr bwMode="auto">
          <a:xfrm>
            <a:off x="7746890" y="1959139"/>
            <a:ext cx="3965889" cy="1383419"/>
          </a:xfrm>
          <a:prstGeom prst="rect">
            <a:avLst/>
          </a:prstGeom>
          <a:solidFill>
            <a:srgbClr val="CDFFCD"/>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smtClean="0">
              <a:latin typeface="Courier New" panose="02070309020205020404" pitchFamily="49" charset="0"/>
              <a:ea typeface="+mj-ea"/>
              <a:cs typeface="Courier New" panose="02070309020205020404" pitchFamily="49" charset="0"/>
            </a:endParaRPr>
          </a:p>
        </p:txBody>
      </p:sp>
      <p:sp>
        <p:nvSpPr>
          <p:cNvPr id="55" name="正方形/長方形 54"/>
          <p:cNvSpPr/>
          <p:nvPr/>
        </p:nvSpPr>
        <p:spPr bwMode="auto">
          <a:xfrm>
            <a:off x="7746393" y="1957684"/>
            <a:ext cx="1713891" cy="379428"/>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52" name="正方形/長方形 51"/>
          <p:cNvSpPr/>
          <p:nvPr/>
        </p:nvSpPr>
        <p:spPr bwMode="auto">
          <a:xfrm>
            <a:off x="9790985" y="2181459"/>
            <a:ext cx="1395646" cy="47846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cs typeface="Courier New" panose="02070309020205020404" pitchFamily="49" charset="0"/>
              </a:rPr>
              <a:t>xxx</a:t>
            </a:r>
            <a:r>
              <a:rPr lang="en-US" altLang="ja-JP" sz="1200" b="1" dirty="0" smtClean="0">
                <a:ea typeface="+mj-ea"/>
                <a:cs typeface="Courier New" panose="02070309020205020404" pitchFamily="49" charset="0"/>
              </a:rPr>
              <a:t>/add</a:t>
            </a:r>
            <a:r>
              <a:rPr lang="ja-JP" altLang="en-US" sz="1200" b="1" dirty="0" smtClean="0">
                <a:cs typeface="Courier New" panose="02070309020205020404" pitchFamily="49" charset="0"/>
              </a:rPr>
              <a:t>〇〇</a:t>
            </a:r>
            <a:r>
              <a:rPr lang="en-US" altLang="ja-JP" sz="1200" b="1" dirty="0" smtClean="0">
                <a:ea typeface="+mj-ea"/>
                <a:cs typeface="Courier New" panose="02070309020205020404" pitchFamily="49" charset="0"/>
              </a:rPr>
              <a:t>/</a:t>
            </a:r>
          </a:p>
          <a:p>
            <a:r>
              <a:rPr lang="en-US" altLang="ja-JP" sz="1200" b="1" dirty="0" err="1" smtClean="0">
                <a:ea typeface="+mj-ea"/>
                <a:cs typeface="Courier New" panose="02070309020205020404" pitchFamily="49" charset="0"/>
              </a:rPr>
              <a:t>Add.yml</a:t>
            </a:r>
            <a:endParaRPr lang="en-US" altLang="ja-JP" sz="1200" b="1" dirty="0" smtClean="0">
              <a:ea typeface="+mj-ea"/>
              <a:cs typeface="Courier New" panose="02070309020205020404" pitchFamily="49" charset="0"/>
            </a:endParaRPr>
          </a:p>
        </p:txBody>
      </p:sp>
      <p:sp>
        <p:nvSpPr>
          <p:cNvPr id="53" name="正方形/長方形 52"/>
          <p:cNvSpPr/>
          <p:nvPr/>
        </p:nvSpPr>
        <p:spPr bwMode="auto">
          <a:xfrm>
            <a:off x="9790984" y="2757219"/>
            <a:ext cx="1633756" cy="47846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smtClean="0">
                <a:ea typeface="+mj-ea"/>
                <a:cs typeface="Courier New" panose="02070309020205020404" pitchFamily="49" charset="0"/>
              </a:rPr>
              <a:t>xxx/change</a:t>
            </a:r>
            <a:r>
              <a:rPr lang="ja-JP" altLang="en-US" sz="1200" b="1" dirty="0" smtClean="0">
                <a:cs typeface="Courier New" panose="02070309020205020404" pitchFamily="49" charset="0"/>
              </a:rPr>
              <a:t>〇〇</a:t>
            </a:r>
            <a:r>
              <a:rPr lang="en-US" altLang="ja-JP" sz="1200" b="1" dirty="0" smtClean="0">
                <a:ea typeface="+mj-ea"/>
                <a:cs typeface="Courier New" panose="02070309020205020404" pitchFamily="49" charset="0"/>
              </a:rPr>
              <a:t>/</a:t>
            </a:r>
          </a:p>
          <a:p>
            <a:r>
              <a:rPr lang="en-US" altLang="ja-JP" sz="1200" b="1" dirty="0" err="1" smtClean="0">
                <a:ea typeface="+mj-ea"/>
                <a:cs typeface="Courier New" panose="02070309020205020404" pitchFamily="49" charset="0"/>
              </a:rPr>
              <a:t>change.yml</a:t>
            </a:r>
            <a:endParaRPr lang="en-US" altLang="ja-JP" sz="1200" b="1" dirty="0" smtClean="0">
              <a:ea typeface="+mj-ea"/>
              <a:cs typeface="Courier New" panose="02070309020205020404" pitchFamily="49" charset="0"/>
            </a:endParaRPr>
          </a:p>
        </p:txBody>
      </p:sp>
      <p:sp>
        <p:nvSpPr>
          <p:cNvPr id="54" name="正方形/長方形 53"/>
          <p:cNvSpPr/>
          <p:nvPr/>
        </p:nvSpPr>
        <p:spPr bwMode="auto">
          <a:xfrm>
            <a:off x="7813008" y="2385342"/>
            <a:ext cx="1739472" cy="834703"/>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solidFill>
                  <a:schemeClr val="tx1"/>
                </a:solidFill>
                <a:ea typeface="+mj-ea"/>
                <a:cs typeface="Courier New" panose="02070309020205020404" pitchFamily="49" charset="0"/>
              </a:rPr>
              <a:t>xxx</a:t>
            </a:r>
            <a:r>
              <a:rPr lang="en-US" altLang="ja-JP" sz="1200" b="1" dirty="0" smtClean="0">
                <a:solidFill>
                  <a:schemeClr val="tx1"/>
                </a:solidFill>
                <a:ea typeface="+mj-ea"/>
                <a:cs typeface="Courier New" panose="02070309020205020404" pitchFamily="49" charset="0"/>
              </a:rPr>
              <a:t>/</a:t>
            </a:r>
            <a:r>
              <a:rPr lang="ja-JP" altLang="en-US" sz="1200" b="1" dirty="0" smtClean="0">
                <a:solidFill>
                  <a:schemeClr val="tx1"/>
                </a:solidFill>
                <a:cs typeface="Courier New" panose="02070309020205020404" pitchFamily="49" charset="0"/>
              </a:rPr>
              <a:t>〇〇</a:t>
            </a:r>
            <a:r>
              <a:rPr lang="en-US" altLang="ja-JP" sz="1200" b="1" dirty="0" smtClean="0">
                <a:solidFill>
                  <a:schemeClr val="tx1"/>
                </a:solidFill>
                <a:ea typeface="+mj-ea"/>
                <a:cs typeface="Courier New" panose="02070309020205020404" pitchFamily="49" charset="0"/>
              </a:rPr>
              <a:t>common process/</a:t>
            </a:r>
          </a:p>
          <a:p>
            <a:r>
              <a:rPr lang="en-US" altLang="ja-JP" sz="1200" b="1" dirty="0" err="1" smtClean="0">
                <a:solidFill>
                  <a:schemeClr val="tx1"/>
                </a:solidFill>
                <a:ea typeface="+mj-ea"/>
                <a:cs typeface="Courier New" panose="02070309020205020404" pitchFamily="49" charset="0"/>
              </a:rPr>
              <a:t>Pre.yml</a:t>
            </a:r>
            <a:endParaRPr lang="en-US" altLang="ja-JP" sz="1200" b="1" dirty="0" smtClean="0">
              <a:solidFill>
                <a:schemeClr val="tx1"/>
              </a:solidFill>
              <a:ea typeface="+mj-ea"/>
              <a:cs typeface="Courier New" panose="02070309020205020404" pitchFamily="49" charset="0"/>
            </a:endParaRPr>
          </a:p>
          <a:p>
            <a:r>
              <a:rPr lang="en-US" altLang="ja-JP" sz="1200" b="1" dirty="0" err="1" smtClean="0">
                <a:solidFill>
                  <a:schemeClr val="tx1"/>
                </a:solidFill>
                <a:ea typeface="+mj-ea"/>
                <a:cs typeface="Courier New" panose="02070309020205020404" pitchFamily="49" charset="0"/>
              </a:rPr>
              <a:t>Post.yml</a:t>
            </a:r>
            <a:endParaRPr lang="en-US" altLang="ja-JP" sz="1200" b="1" dirty="0" smtClean="0">
              <a:solidFill>
                <a:schemeClr val="tx1"/>
              </a:solidFill>
              <a:ea typeface="+mj-ea"/>
              <a:cs typeface="Courier New" panose="02070309020205020404" pitchFamily="49" charset="0"/>
            </a:endParaRPr>
          </a:p>
        </p:txBody>
      </p:sp>
      <p:sp>
        <p:nvSpPr>
          <p:cNvPr id="59" name="正方形/長方形 58"/>
          <p:cNvSpPr/>
          <p:nvPr/>
        </p:nvSpPr>
        <p:spPr bwMode="auto">
          <a:xfrm>
            <a:off x="3130347" y="1916790"/>
            <a:ext cx="1896059" cy="1059528"/>
          </a:xfrm>
          <a:prstGeom prst="rect">
            <a:avLst/>
          </a:prstGeom>
          <a:solidFill>
            <a:srgbClr val="FFFFA3"/>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smtClean="0">
              <a:latin typeface="Courier New" panose="02070309020205020404" pitchFamily="49" charset="0"/>
              <a:ea typeface="+mj-ea"/>
              <a:cs typeface="Courier New" panose="02070309020205020404" pitchFamily="49" charset="0"/>
            </a:endParaRPr>
          </a:p>
        </p:txBody>
      </p:sp>
      <p:sp>
        <p:nvSpPr>
          <p:cNvPr id="60" name="正方形/長方形 59"/>
          <p:cNvSpPr/>
          <p:nvPr/>
        </p:nvSpPr>
        <p:spPr bwMode="auto">
          <a:xfrm>
            <a:off x="3128576" y="1916790"/>
            <a:ext cx="771636" cy="309058"/>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50" name="テキスト ボックス 49"/>
          <p:cNvSpPr txBox="1"/>
          <p:nvPr/>
        </p:nvSpPr>
        <p:spPr>
          <a:xfrm>
            <a:off x="7703080" y="1999841"/>
            <a:ext cx="1532856" cy="276999"/>
          </a:xfrm>
          <a:prstGeom prst="rect">
            <a:avLst/>
          </a:prstGeom>
          <a:noFill/>
        </p:spPr>
        <p:txBody>
          <a:bodyPr wrap="none" rtlCol="0">
            <a:spAutoFit/>
          </a:bodyPr>
          <a:lstStyle/>
          <a:p>
            <a:r>
              <a:rPr lang="en-US" altLang="ja-JP" sz="1200" b="1" dirty="0" smtClean="0"/>
              <a:t>Version </a:t>
            </a:r>
            <a:r>
              <a:rPr lang="en-US" altLang="ja-JP" sz="1200" b="1" dirty="0" err="1" smtClean="0"/>
              <a:t>mgt</a:t>
            </a:r>
            <a:r>
              <a:rPr lang="en-US" altLang="ja-JP" sz="1200" b="1" dirty="0" smtClean="0"/>
              <a:t> tool</a:t>
            </a:r>
          </a:p>
        </p:txBody>
      </p:sp>
      <p:sp>
        <p:nvSpPr>
          <p:cNvPr id="6" name="フローチャート: 書類 5"/>
          <p:cNvSpPr/>
          <p:nvPr/>
        </p:nvSpPr>
        <p:spPr bwMode="auto">
          <a:xfrm>
            <a:off x="3416076" y="2327575"/>
            <a:ext cx="1309913" cy="483766"/>
          </a:xfrm>
          <a:prstGeom prst="flowChartDocumen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err="1">
                <a:cs typeface="Courier New" panose="02070309020205020404" pitchFamily="49" charset="0"/>
              </a:rPr>
              <a:t>Pre.yml</a:t>
            </a:r>
            <a:endParaRPr kumimoji="1" lang="ja-JP" altLang="en-US" sz="1200" b="1" dirty="0" smtClean="0"/>
          </a:p>
        </p:txBody>
      </p:sp>
      <p:sp>
        <p:nvSpPr>
          <p:cNvPr id="63" name="テキスト ボックス 62"/>
          <p:cNvSpPr txBox="1"/>
          <p:nvPr/>
        </p:nvSpPr>
        <p:spPr>
          <a:xfrm>
            <a:off x="3099993" y="1948849"/>
            <a:ext cx="603627" cy="276999"/>
          </a:xfrm>
          <a:prstGeom prst="rect">
            <a:avLst/>
          </a:prstGeom>
          <a:noFill/>
        </p:spPr>
        <p:txBody>
          <a:bodyPr wrap="none" rtlCol="0">
            <a:spAutoFit/>
          </a:bodyPr>
          <a:lstStyle/>
          <a:p>
            <a:r>
              <a:rPr lang="en-US" altLang="ja-JP" sz="1200" b="1" dirty="0" smtClean="0"/>
              <a:t>Local</a:t>
            </a:r>
          </a:p>
        </p:txBody>
      </p:sp>
      <p:sp>
        <p:nvSpPr>
          <p:cNvPr id="68" name="上カーブ矢印 67"/>
          <p:cNvSpPr/>
          <p:nvPr/>
        </p:nvSpPr>
        <p:spPr bwMode="auto">
          <a:xfrm>
            <a:off x="4511780" y="3031503"/>
            <a:ext cx="4500354" cy="541120"/>
          </a:xfrm>
          <a:prstGeom prst="curvedUp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333" b="1" dirty="0" smtClean="0">
              <a:ea typeface="+mj-ea"/>
            </a:endParaRPr>
          </a:p>
        </p:txBody>
      </p:sp>
      <p:sp>
        <p:nvSpPr>
          <p:cNvPr id="7" name="乗算 6"/>
          <p:cNvSpPr/>
          <p:nvPr/>
        </p:nvSpPr>
        <p:spPr bwMode="auto">
          <a:xfrm>
            <a:off x="5964519" y="3275644"/>
            <a:ext cx="721619" cy="576080"/>
          </a:xfrm>
          <a:prstGeom prst="mathMultiply">
            <a:avLst/>
          </a:prstGeom>
          <a:solidFill>
            <a:srgbClr val="FF0000"/>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p>
        </p:txBody>
      </p:sp>
      <p:sp>
        <p:nvSpPr>
          <p:cNvPr id="69" name="正方形/長方形 68"/>
          <p:cNvSpPr/>
          <p:nvPr/>
        </p:nvSpPr>
        <p:spPr bwMode="auto">
          <a:xfrm>
            <a:off x="4506462" y="2950901"/>
            <a:ext cx="1390709" cy="346501"/>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067" dirty="0" smtClean="0">
                <a:ea typeface="+mj-ea"/>
              </a:rPr>
              <a:t>Forgot to upload</a:t>
            </a:r>
            <a:endParaRPr lang="ja-JP" altLang="en-US" sz="1067" dirty="0">
              <a:ea typeface="+mj-ea"/>
            </a:endParaRPr>
          </a:p>
        </p:txBody>
      </p:sp>
      <p:cxnSp>
        <p:nvCxnSpPr>
          <p:cNvPr id="70" name="直線コネクタ 69"/>
          <p:cNvCxnSpPr>
            <a:stCxn id="7" idx="0"/>
            <a:endCxn id="69" idx="2"/>
          </p:cNvCxnSpPr>
          <p:nvPr/>
        </p:nvCxnSpPr>
        <p:spPr bwMode="auto">
          <a:xfrm flipH="1" flipV="1">
            <a:off x="5201817" y="3297402"/>
            <a:ext cx="936017" cy="11660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7" name="右矢印 36"/>
          <p:cNvSpPr/>
          <p:nvPr/>
        </p:nvSpPr>
        <p:spPr bwMode="auto">
          <a:xfrm>
            <a:off x="4889003" y="2385342"/>
            <a:ext cx="359935" cy="328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38" name="正方形/長方形 37"/>
          <p:cNvSpPr/>
          <p:nvPr/>
        </p:nvSpPr>
        <p:spPr bwMode="auto">
          <a:xfrm>
            <a:off x="2999998" y="4377054"/>
            <a:ext cx="8937252" cy="222733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r>
              <a:rPr lang="en-US" altLang="ja-JP" sz="1400" b="1" dirty="0" smtClean="0">
                <a:solidFill>
                  <a:schemeClr val="tx1"/>
                </a:solidFill>
                <a:latin typeface="+mj-ea"/>
                <a:ea typeface="+mj-ea"/>
              </a:rPr>
              <a:t>We </a:t>
            </a:r>
            <a:r>
              <a:rPr lang="en-US" altLang="ja-JP" sz="1400" b="1" dirty="0">
                <a:solidFill>
                  <a:schemeClr val="tx1"/>
                </a:solidFill>
                <a:latin typeface="+mj-ea"/>
                <a:ea typeface="+mj-ea"/>
              </a:rPr>
              <a:t>recommend creating a tool that automatically uploads to ITA after </a:t>
            </a:r>
            <a:r>
              <a:rPr lang="en-US" altLang="ja-JP" sz="1400" b="1" dirty="0" smtClean="0">
                <a:solidFill>
                  <a:schemeClr val="tx1"/>
                </a:solidFill>
                <a:latin typeface="+mj-ea"/>
                <a:ea typeface="+mj-ea"/>
              </a:rPr>
              <a:t>committing </a:t>
            </a:r>
            <a:r>
              <a:rPr lang="en-US" altLang="ja-JP" sz="1400" b="1" dirty="0">
                <a:solidFill>
                  <a:schemeClr val="tx1"/>
                </a:solidFill>
                <a:latin typeface="+mj-ea"/>
                <a:ea typeface="+mj-ea"/>
              </a:rPr>
              <a:t>when using Version Management tools</a:t>
            </a:r>
            <a:r>
              <a:rPr lang="en-US" altLang="ja-JP" sz="1400" b="1" dirty="0" smtClean="0">
                <a:solidFill>
                  <a:schemeClr val="tx1"/>
                </a:solidFill>
                <a:latin typeface="+mj-ea"/>
                <a:ea typeface="+mj-ea"/>
              </a:rPr>
              <a:t>.</a:t>
            </a:r>
            <a:endParaRPr lang="en-US" altLang="ja-JP" sz="1400" b="1" dirty="0">
              <a:solidFill>
                <a:schemeClr val="tx1"/>
              </a:solidFill>
              <a:latin typeface="+mj-ea"/>
              <a:ea typeface="+mj-ea"/>
            </a:endParaRPr>
          </a:p>
          <a:p>
            <a:r>
              <a:rPr lang="en-US" altLang="ja-JP" sz="1400" b="1" i="1" dirty="0">
                <a:solidFill>
                  <a:schemeClr val="tx1"/>
                </a:solidFill>
                <a:latin typeface="+mj-ea"/>
                <a:ea typeface="+mj-ea"/>
              </a:rPr>
              <a:t>Example: </a:t>
            </a:r>
            <a:r>
              <a:rPr lang="en-US" altLang="ja-JP" sz="1400" b="1" dirty="0">
                <a:solidFill>
                  <a:schemeClr val="tx1"/>
                </a:solidFill>
                <a:latin typeface="+mj-ea"/>
                <a:ea typeface="+mj-ea"/>
              </a:rPr>
              <a:t>Using CICD to detect when something is added to GIT and upload the file to ITA.</a:t>
            </a:r>
            <a:endParaRPr lang="en-US" altLang="ja-JP" sz="1400" b="1" dirty="0" smtClean="0">
              <a:solidFill>
                <a:schemeClr val="tx1"/>
              </a:solidFill>
              <a:latin typeface="+mj-ea"/>
              <a:ea typeface="+mj-ea"/>
            </a:endParaRPr>
          </a:p>
        </p:txBody>
      </p:sp>
      <p:sp>
        <p:nvSpPr>
          <p:cNvPr id="42" name="正方形/長方形 41"/>
          <p:cNvSpPr/>
          <p:nvPr/>
        </p:nvSpPr>
        <p:spPr bwMode="auto">
          <a:xfrm>
            <a:off x="3013449" y="3861060"/>
            <a:ext cx="8937251" cy="497431"/>
          </a:xfrm>
          <a:prstGeom prst="rect">
            <a:avLst/>
          </a:prstGeom>
          <a:solidFill>
            <a:srgbClr val="F9E0E1"/>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900" b="1" dirty="0" smtClean="0">
                <a:latin typeface="+mj-ea"/>
                <a:ea typeface="+mj-ea"/>
              </a:rPr>
              <a:t>　　　　③ </a:t>
            </a:r>
            <a:r>
              <a:rPr lang="en-US" altLang="ja-JP" sz="1900" b="1" dirty="0">
                <a:latin typeface="+mj-ea"/>
              </a:rPr>
              <a:t>Manage </a:t>
            </a:r>
            <a:r>
              <a:rPr lang="en-US" altLang="ja-JP" sz="1900" b="1" dirty="0" smtClean="0">
                <a:latin typeface="+mj-ea"/>
              </a:rPr>
              <a:t>using </a:t>
            </a:r>
            <a:r>
              <a:rPr lang="en-US" altLang="ja-JP" sz="1900" b="1" dirty="0">
                <a:latin typeface="+mj-ea"/>
              </a:rPr>
              <a:t>Version management </a:t>
            </a:r>
            <a:r>
              <a:rPr lang="en-US" altLang="ja-JP" sz="1900" b="1" dirty="0" smtClean="0">
                <a:latin typeface="+mj-ea"/>
              </a:rPr>
              <a:t>tools </a:t>
            </a:r>
            <a:r>
              <a:rPr lang="en-US" altLang="ja-JP" sz="1900" b="1" dirty="0">
                <a:latin typeface="+mj-ea"/>
              </a:rPr>
              <a:t>and 	  </a:t>
            </a:r>
            <a:r>
              <a:rPr lang="en-US" altLang="ja-JP" sz="1900" b="1" dirty="0" smtClean="0">
                <a:latin typeface="+mj-ea"/>
              </a:rPr>
              <a:t>	    	     CICD </a:t>
            </a:r>
            <a:r>
              <a:rPr lang="en-US" altLang="ja-JP" sz="1900" b="1" dirty="0">
                <a:latin typeface="+mj-ea"/>
              </a:rPr>
              <a:t>tool.</a:t>
            </a:r>
          </a:p>
        </p:txBody>
      </p:sp>
      <p:sp>
        <p:nvSpPr>
          <p:cNvPr id="48" name="正方形/長方形 47"/>
          <p:cNvSpPr/>
          <p:nvPr/>
        </p:nvSpPr>
        <p:spPr bwMode="auto">
          <a:xfrm>
            <a:off x="5056367" y="5206557"/>
            <a:ext cx="1952435" cy="1275869"/>
          </a:xfrm>
          <a:prstGeom prst="rect">
            <a:avLst/>
          </a:prstGeom>
          <a:solidFill>
            <a:srgbClr val="CDFFCD"/>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smtClean="0">
              <a:latin typeface="Courier New" panose="02070309020205020404" pitchFamily="49" charset="0"/>
              <a:ea typeface="+mj-ea"/>
              <a:cs typeface="Courier New" panose="02070309020205020404" pitchFamily="49" charset="0"/>
            </a:endParaRPr>
          </a:p>
        </p:txBody>
      </p:sp>
      <p:sp>
        <p:nvSpPr>
          <p:cNvPr id="49" name="正方形/長方形 48"/>
          <p:cNvSpPr/>
          <p:nvPr/>
        </p:nvSpPr>
        <p:spPr bwMode="auto">
          <a:xfrm>
            <a:off x="5050140" y="5201062"/>
            <a:ext cx="1689740" cy="308962"/>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200" b="1" dirty="0">
              <a:latin typeface="+mj-ea"/>
              <a:ea typeface="+mj-ea"/>
            </a:endParaRPr>
          </a:p>
        </p:txBody>
      </p:sp>
      <p:sp>
        <p:nvSpPr>
          <p:cNvPr id="51" name="正方形/長方形 50"/>
          <p:cNvSpPr/>
          <p:nvPr/>
        </p:nvSpPr>
        <p:spPr bwMode="auto">
          <a:xfrm>
            <a:off x="5231752" y="5646327"/>
            <a:ext cx="1672512" cy="745596"/>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200" b="1" dirty="0">
                <a:solidFill>
                  <a:schemeClr val="tx1"/>
                </a:solidFill>
                <a:ea typeface="+mj-ea"/>
                <a:cs typeface="Courier New" panose="02070309020205020404" pitchFamily="49" charset="0"/>
              </a:rPr>
              <a:t>xxx</a:t>
            </a:r>
            <a:r>
              <a:rPr lang="en-US" altLang="ja-JP" sz="1200" b="1" dirty="0" smtClean="0">
                <a:solidFill>
                  <a:schemeClr val="tx1"/>
                </a:solidFill>
                <a:ea typeface="+mj-ea"/>
                <a:cs typeface="Courier New" panose="02070309020205020404" pitchFamily="49" charset="0"/>
              </a:rPr>
              <a:t>/</a:t>
            </a:r>
            <a:r>
              <a:rPr lang="ja-JP" altLang="en-US" sz="1200" b="1" dirty="0" smtClean="0">
                <a:solidFill>
                  <a:schemeClr val="tx1"/>
                </a:solidFill>
                <a:cs typeface="Courier New" panose="02070309020205020404" pitchFamily="49" charset="0"/>
              </a:rPr>
              <a:t>〇〇</a:t>
            </a:r>
            <a:r>
              <a:rPr lang="en-US" altLang="ja-JP" sz="1200" b="1" dirty="0" smtClean="0">
                <a:solidFill>
                  <a:schemeClr val="tx1"/>
                </a:solidFill>
                <a:ea typeface="+mj-ea"/>
                <a:cs typeface="Courier New" panose="02070309020205020404" pitchFamily="49" charset="0"/>
              </a:rPr>
              <a:t>common process/</a:t>
            </a:r>
          </a:p>
          <a:p>
            <a:r>
              <a:rPr lang="en-US" altLang="ja-JP" sz="1200" b="1" dirty="0" err="1" smtClean="0">
                <a:solidFill>
                  <a:schemeClr val="tx1"/>
                </a:solidFill>
                <a:ea typeface="+mj-ea"/>
                <a:cs typeface="Courier New" panose="02070309020205020404" pitchFamily="49" charset="0"/>
              </a:rPr>
              <a:t>Pre.yml</a:t>
            </a:r>
            <a:endParaRPr lang="en-US" altLang="ja-JP" sz="1200" b="1" dirty="0" smtClean="0">
              <a:solidFill>
                <a:schemeClr val="tx1"/>
              </a:solidFill>
              <a:ea typeface="+mj-ea"/>
              <a:cs typeface="Courier New" panose="02070309020205020404" pitchFamily="49" charset="0"/>
            </a:endParaRPr>
          </a:p>
          <a:p>
            <a:r>
              <a:rPr lang="en-US" altLang="ja-JP" sz="1200" b="1" dirty="0" err="1" smtClean="0">
                <a:solidFill>
                  <a:schemeClr val="tx1"/>
                </a:solidFill>
                <a:ea typeface="+mj-ea"/>
                <a:cs typeface="Courier New" panose="02070309020205020404" pitchFamily="49" charset="0"/>
              </a:rPr>
              <a:t>Post.yml</a:t>
            </a:r>
            <a:endParaRPr lang="en-US" altLang="ja-JP" sz="1200" b="1" dirty="0" smtClean="0">
              <a:solidFill>
                <a:schemeClr val="tx1"/>
              </a:solidFill>
              <a:ea typeface="+mj-ea"/>
              <a:cs typeface="Courier New" panose="02070309020205020404" pitchFamily="49" charset="0"/>
            </a:endParaRPr>
          </a:p>
        </p:txBody>
      </p:sp>
      <p:sp>
        <p:nvSpPr>
          <p:cNvPr id="56" name="正方形/長方形 55"/>
          <p:cNvSpPr/>
          <p:nvPr/>
        </p:nvSpPr>
        <p:spPr bwMode="auto">
          <a:xfrm>
            <a:off x="3130348" y="5198128"/>
            <a:ext cx="1665536" cy="1284298"/>
          </a:xfrm>
          <a:prstGeom prst="rect">
            <a:avLst/>
          </a:prstGeom>
          <a:solidFill>
            <a:srgbClr val="FFFFA3"/>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smtClean="0">
              <a:latin typeface="Courier New" panose="02070309020205020404" pitchFamily="49" charset="0"/>
              <a:ea typeface="+mj-ea"/>
              <a:cs typeface="Courier New" panose="02070309020205020404" pitchFamily="49" charset="0"/>
            </a:endParaRPr>
          </a:p>
        </p:txBody>
      </p:sp>
      <p:sp>
        <p:nvSpPr>
          <p:cNvPr id="57" name="正方形/長方形 56"/>
          <p:cNvSpPr/>
          <p:nvPr/>
        </p:nvSpPr>
        <p:spPr bwMode="auto">
          <a:xfrm>
            <a:off x="3128576" y="5198127"/>
            <a:ext cx="813314" cy="379428"/>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58" name="テキスト ボックス 57"/>
          <p:cNvSpPr txBox="1"/>
          <p:nvPr/>
        </p:nvSpPr>
        <p:spPr>
          <a:xfrm>
            <a:off x="5015850" y="5236737"/>
            <a:ext cx="1532856" cy="276999"/>
          </a:xfrm>
          <a:prstGeom prst="rect">
            <a:avLst/>
          </a:prstGeom>
          <a:noFill/>
        </p:spPr>
        <p:txBody>
          <a:bodyPr wrap="none" rtlCol="0">
            <a:spAutoFit/>
          </a:bodyPr>
          <a:lstStyle/>
          <a:p>
            <a:r>
              <a:rPr lang="en-US" altLang="ja-JP" sz="1200" b="1" dirty="0" smtClean="0"/>
              <a:t>Version </a:t>
            </a:r>
            <a:r>
              <a:rPr lang="en-US" altLang="ja-JP" sz="1200" b="1" dirty="0" err="1" smtClean="0"/>
              <a:t>mgt</a:t>
            </a:r>
            <a:r>
              <a:rPr lang="en-US" altLang="ja-JP" sz="1200" b="1" dirty="0" smtClean="0"/>
              <a:t> tool</a:t>
            </a:r>
          </a:p>
        </p:txBody>
      </p:sp>
      <p:sp>
        <p:nvSpPr>
          <p:cNvPr id="61" name="フローチャート: 書類 60"/>
          <p:cNvSpPr/>
          <p:nvPr/>
        </p:nvSpPr>
        <p:spPr bwMode="auto">
          <a:xfrm>
            <a:off x="3322630" y="5646326"/>
            <a:ext cx="1309913" cy="583676"/>
          </a:xfrm>
          <a:prstGeom prst="flowChartDocumen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err="1">
                <a:cs typeface="Courier New" panose="02070309020205020404" pitchFamily="49" charset="0"/>
              </a:rPr>
              <a:t>Pre.yml</a:t>
            </a:r>
            <a:endParaRPr kumimoji="1" lang="ja-JP" altLang="en-US" sz="1200" b="1" dirty="0" smtClean="0"/>
          </a:p>
        </p:txBody>
      </p:sp>
      <p:sp>
        <p:nvSpPr>
          <p:cNvPr id="62" name="テキスト ボックス 61"/>
          <p:cNvSpPr txBox="1"/>
          <p:nvPr/>
        </p:nvSpPr>
        <p:spPr>
          <a:xfrm>
            <a:off x="3099993" y="5230186"/>
            <a:ext cx="603627" cy="276999"/>
          </a:xfrm>
          <a:prstGeom prst="rect">
            <a:avLst/>
          </a:prstGeom>
          <a:noFill/>
        </p:spPr>
        <p:txBody>
          <a:bodyPr wrap="none" rtlCol="0">
            <a:spAutoFit/>
          </a:bodyPr>
          <a:lstStyle/>
          <a:p>
            <a:r>
              <a:rPr lang="en-US" altLang="ja-JP" sz="1200" b="1" dirty="0" smtClean="0"/>
              <a:t>Local</a:t>
            </a:r>
          </a:p>
        </p:txBody>
      </p:sp>
      <p:sp>
        <p:nvSpPr>
          <p:cNvPr id="65" name="正方形/長方形 64"/>
          <p:cNvSpPr/>
          <p:nvPr/>
        </p:nvSpPr>
        <p:spPr bwMode="auto">
          <a:xfrm>
            <a:off x="9480471" y="5263021"/>
            <a:ext cx="2376329" cy="1219405"/>
          </a:xfrm>
          <a:prstGeom prst="rect">
            <a:avLst/>
          </a:prstGeom>
          <a:solidFill>
            <a:srgbClr val="CCFFFF"/>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200" b="1" dirty="0" smtClean="0">
              <a:ea typeface="+mj-ea"/>
              <a:cs typeface="Courier New" panose="02070309020205020404" pitchFamily="49" charset="0"/>
            </a:endParaRPr>
          </a:p>
        </p:txBody>
      </p:sp>
      <p:grpSp>
        <p:nvGrpSpPr>
          <p:cNvPr id="66" name="グループ化 65"/>
          <p:cNvGrpSpPr/>
          <p:nvPr/>
        </p:nvGrpSpPr>
        <p:grpSpPr>
          <a:xfrm>
            <a:off x="9480471" y="5259987"/>
            <a:ext cx="481454" cy="403038"/>
            <a:chOff x="7950657" y="2600826"/>
            <a:chExt cx="635960" cy="533501"/>
          </a:xfrm>
        </p:grpSpPr>
        <p:sp>
          <p:nvSpPr>
            <p:cNvPr id="67" name="正方形/長方形 66"/>
            <p:cNvSpPr/>
            <p:nvPr/>
          </p:nvSpPr>
          <p:spPr bwMode="auto">
            <a:xfrm>
              <a:off x="7950657" y="2600826"/>
              <a:ext cx="635960" cy="533501"/>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770" y="2768419"/>
              <a:ext cx="571735" cy="214651"/>
            </a:xfrm>
            <a:prstGeom prst="rect">
              <a:avLst/>
            </a:prstGeom>
          </p:spPr>
        </p:pic>
      </p:grpSp>
      <p:sp>
        <p:nvSpPr>
          <p:cNvPr id="72" name="テキスト ボックス 71"/>
          <p:cNvSpPr txBox="1"/>
          <p:nvPr/>
        </p:nvSpPr>
        <p:spPr>
          <a:xfrm>
            <a:off x="9984540" y="5290583"/>
            <a:ext cx="1609287" cy="276999"/>
          </a:xfrm>
          <a:prstGeom prst="rect">
            <a:avLst/>
          </a:prstGeom>
          <a:noFill/>
        </p:spPr>
        <p:txBody>
          <a:bodyPr wrap="none" rtlCol="0">
            <a:spAutoFit/>
          </a:bodyPr>
          <a:lstStyle/>
          <a:p>
            <a:r>
              <a:rPr lang="en-US" altLang="ja-JP" sz="1200" b="1" dirty="0" smtClean="0"/>
              <a:t>Playbook</a:t>
            </a:r>
            <a:r>
              <a:rPr lang="ja-JP" altLang="en-US" sz="1200" b="1" dirty="0" smtClean="0"/>
              <a:t> </a:t>
            </a:r>
            <a:r>
              <a:rPr lang="en-US" altLang="ja-JP" sz="1200" b="1" dirty="0" smtClean="0"/>
              <a:t>file coll.</a:t>
            </a:r>
          </a:p>
        </p:txBody>
      </p:sp>
      <p:sp>
        <p:nvSpPr>
          <p:cNvPr id="73" name="正方形/長方形 72"/>
          <p:cNvSpPr/>
          <p:nvPr/>
        </p:nvSpPr>
        <p:spPr bwMode="auto">
          <a:xfrm>
            <a:off x="9987181" y="5549928"/>
            <a:ext cx="1757850" cy="792956"/>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1200" b="1" dirty="0" smtClean="0">
                <a:solidFill>
                  <a:schemeClr val="tx1"/>
                </a:solidFill>
                <a:ea typeface="+mj-ea"/>
                <a:cs typeface="Courier New" panose="02070309020205020404" pitchFamily="49" charset="0"/>
              </a:rPr>
              <a:t>１．</a:t>
            </a:r>
            <a:r>
              <a:rPr lang="en-US" altLang="ja-JP" sz="1200" b="1" dirty="0" err="1" smtClean="0">
                <a:solidFill>
                  <a:schemeClr val="tx1"/>
                </a:solidFill>
                <a:ea typeface="+mj-ea"/>
                <a:cs typeface="Courier New" panose="02070309020205020404" pitchFamily="49" charset="0"/>
              </a:rPr>
              <a:t>Pre.yml</a:t>
            </a:r>
            <a:endParaRPr lang="en-US" altLang="ja-JP" sz="1200" b="1" dirty="0" smtClean="0">
              <a:solidFill>
                <a:schemeClr val="tx1"/>
              </a:solidFill>
              <a:ea typeface="+mj-ea"/>
              <a:cs typeface="Courier New" panose="02070309020205020404" pitchFamily="49" charset="0"/>
            </a:endParaRPr>
          </a:p>
          <a:p>
            <a:r>
              <a:rPr lang="ja-JP" altLang="en-US" sz="1200" b="1" dirty="0" smtClean="0">
                <a:ea typeface="+mj-ea"/>
                <a:cs typeface="Courier New" panose="02070309020205020404" pitchFamily="49" charset="0"/>
              </a:rPr>
              <a:t>２．</a:t>
            </a:r>
            <a:r>
              <a:rPr lang="en-US" altLang="ja-JP" sz="1200" b="1" dirty="0" err="1" smtClean="0">
                <a:ea typeface="+mj-ea"/>
                <a:cs typeface="Courier New" panose="02070309020205020404" pitchFamily="49" charset="0"/>
              </a:rPr>
              <a:t>Add.yml</a:t>
            </a:r>
            <a:endParaRPr lang="en-US" altLang="ja-JP" sz="1200" b="1" dirty="0" smtClean="0">
              <a:ea typeface="+mj-ea"/>
              <a:cs typeface="Courier New" panose="02070309020205020404" pitchFamily="49" charset="0"/>
            </a:endParaRPr>
          </a:p>
          <a:p>
            <a:r>
              <a:rPr lang="ja-JP" altLang="en-US" sz="1200" b="1" dirty="0" smtClean="0">
                <a:ea typeface="+mj-ea"/>
                <a:cs typeface="Courier New" panose="02070309020205020404" pitchFamily="49" charset="0"/>
              </a:rPr>
              <a:t>３．</a:t>
            </a:r>
            <a:r>
              <a:rPr lang="en-US" altLang="ja-JP" sz="1200" b="1" dirty="0" err="1" smtClean="0">
                <a:solidFill>
                  <a:schemeClr val="tx1"/>
                </a:solidFill>
                <a:ea typeface="+mj-ea"/>
                <a:cs typeface="Courier New" panose="02070309020205020404" pitchFamily="49" charset="0"/>
              </a:rPr>
              <a:t>Post.yml</a:t>
            </a:r>
            <a:endParaRPr lang="en-US" altLang="ja-JP" sz="1200" b="1" dirty="0" smtClean="0">
              <a:solidFill>
                <a:schemeClr val="tx1"/>
              </a:solidFill>
              <a:ea typeface="+mj-ea"/>
              <a:cs typeface="Courier New" panose="02070309020205020404" pitchFamily="49" charset="0"/>
            </a:endParaRPr>
          </a:p>
          <a:p>
            <a:r>
              <a:rPr lang="ja-JP" altLang="en-US" sz="1200" b="1" dirty="0" smtClean="0">
                <a:ea typeface="+mj-ea"/>
                <a:cs typeface="Courier New" panose="02070309020205020404" pitchFamily="49" charset="0"/>
              </a:rPr>
              <a:t>４．</a:t>
            </a:r>
            <a:r>
              <a:rPr lang="en-US" altLang="ja-JP" sz="1200" b="1" dirty="0" err="1" smtClean="0">
                <a:ea typeface="+mj-ea"/>
                <a:cs typeface="Courier New" panose="02070309020205020404" pitchFamily="49" charset="0"/>
              </a:rPr>
              <a:t>Change.yml</a:t>
            </a:r>
            <a:endParaRPr lang="en-US" altLang="ja-JP" sz="1200" b="1" dirty="0" smtClean="0">
              <a:ea typeface="+mj-ea"/>
              <a:cs typeface="Courier New" panose="02070309020205020404" pitchFamily="49" charset="0"/>
            </a:endParaRPr>
          </a:p>
        </p:txBody>
      </p:sp>
      <p:sp>
        <p:nvSpPr>
          <p:cNvPr id="74" name="正方形/長方形 73"/>
          <p:cNvSpPr/>
          <p:nvPr/>
        </p:nvSpPr>
        <p:spPr bwMode="auto">
          <a:xfrm>
            <a:off x="7380750" y="5217696"/>
            <a:ext cx="1895863" cy="1174226"/>
          </a:xfrm>
          <a:prstGeom prst="rect">
            <a:avLst/>
          </a:prstGeom>
          <a:solidFill>
            <a:srgbClr val="CDFFCD"/>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en-US" altLang="ja-JP" sz="1600" b="1" dirty="0" smtClean="0">
              <a:latin typeface="Courier New" panose="02070309020205020404" pitchFamily="49" charset="0"/>
              <a:ea typeface="+mj-ea"/>
              <a:cs typeface="Courier New" panose="02070309020205020404" pitchFamily="49" charset="0"/>
            </a:endParaRPr>
          </a:p>
        </p:txBody>
      </p:sp>
      <p:sp>
        <p:nvSpPr>
          <p:cNvPr id="75" name="正方形/長方形 74"/>
          <p:cNvSpPr/>
          <p:nvPr/>
        </p:nvSpPr>
        <p:spPr bwMode="auto">
          <a:xfrm>
            <a:off x="7378102" y="5212200"/>
            <a:ext cx="1191226" cy="379428"/>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100" b="1" dirty="0">
              <a:latin typeface="+mj-ea"/>
              <a:ea typeface="+mj-ea"/>
            </a:endParaRPr>
          </a:p>
        </p:txBody>
      </p:sp>
      <p:sp>
        <p:nvSpPr>
          <p:cNvPr id="76" name="テキスト ボックス 75"/>
          <p:cNvSpPr txBox="1"/>
          <p:nvPr/>
        </p:nvSpPr>
        <p:spPr>
          <a:xfrm>
            <a:off x="7369320" y="5289346"/>
            <a:ext cx="956159" cy="276999"/>
          </a:xfrm>
          <a:prstGeom prst="rect">
            <a:avLst/>
          </a:prstGeom>
          <a:noFill/>
        </p:spPr>
        <p:txBody>
          <a:bodyPr wrap="none" rtlCol="0">
            <a:spAutoFit/>
          </a:bodyPr>
          <a:lstStyle/>
          <a:p>
            <a:r>
              <a:rPr lang="en-US" altLang="ja-JP" sz="1200" b="1" dirty="0" smtClean="0"/>
              <a:t>CICD</a:t>
            </a:r>
            <a:r>
              <a:rPr lang="ja-JP" altLang="en-US" sz="1200" b="1" dirty="0"/>
              <a:t> </a:t>
            </a:r>
            <a:r>
              <a:rPr lang="en-US" altLang="ja-JP" sz="1200" b="1" dirty="0" smtClean="0"/>
              <a:t>tool</a:t>
            </a:r>
          </a:p>
        </p:txBody>
      </p:sp>
      <p:sp>
        <p:nvSpPr>
          <p:cNvPr id="77" name="正方形/長方形 76"/>
          <p:cNvSpPr/>
          <p:nvPr/>
        </p:nvSpPr>
        <p:spPr bwMode="auto">
          <a:xfrm>
            <a:off x="6863797" y="6289427"/>
            <a:ext cx="869491" cy="31657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000" dirty="0" smtClean="0">
                <a:latin typeface="+mj-ea"/>
                <a:ea typeface="+mj-ea"/>
              </a:rPr>
              <a:t>Detect Change</a:t>
            </a:r>
            <a:endParaRPr lang="ja-JP" altLang="en-US" sz="1000" dirty="0">
              <a:latin typeface="+mj-ea"/>
              <a:ea typeface="+mj-ea"/>
            </a:endParaRPr>
          </a:p>
        </p:txBody>
      </p:sp>
      <p:cxnSp>
        <p:nvCxnSpPr>
          <p:cNvPr id="78" name="直線コネクタ 77"/>
          <p:cNvCxnSpPr>
            <a:stCxn id="77" idx="0"/>
          </p:cNvCxnSpPr>
          <p:nvPr/>
        </p:nvCxnSpPr>
        <p:spPr bwMode="auto">
          <a:xfrm flipV="1">
            <a:off x="7298543" y="6036811"/>
            <a:ext cx="24928" cy="252616"/>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0" name="フローチャート: 書類 79"/>
          <p:cNvSpPr/>
          <p:nvPr/>
        </p:nvSpPr>
        <p:spPr bwMode="auto">
          <a:xfrm>
            <a:off x="7533915" y="5683376"/>
            <a:ext cx="1583287" cy="583676"/>
          </a:xfrm>
          <a:prstGeom prst="flowChartDocument">
            <a:avLst/>
          </a:prstGeom>
          <a:solidFill>
            <a:schemeClr val="bg1"/>
          </a:solid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100" b="1" dirty="0">
                <a:cs typeface="Courier New" panose="02070309020205020404" pitchFamily="49" charset="0"/>
              </a:rPr>
              <a:t>Shell</a:t>
            </a:r>
            <a:r>
              <a:rPr lang="en-US" altLang="ja-JP" sz="1100" b="1" dirty="0" smtClean="0">
                <a:cs typeface="Courier New" panose="02070309020205020404" pitchFamily="49" charset="0"/>
              </a:rPr>
              <a:t>, etc</a:t>
            </a:r>
            <a:r>
              <a:rPr lang="en-US" altLang="ja-JP" sz="1100" b="1" dirty="0">
                <a:cs typeface="Courier New" panose="02070309020205020404" pitchFamily="49" charset="0"/>
              </a:rPr>
              <a:t>. that </a:t>
            </a:r>
            <a:r>
              <a:rPr lang="en-US" altLang="ja-JP" sz="1100" b="1" dirty="0" smtClean="0">
                <a:cs typeface="Courier New" panose="02070309020205020404" pitchFamily="49" charset="0"/>
              </a:rPr>
              <a:t>will</a:t>
            </a:r>
            <a:br>
              <a:rPr lang="en-US" altLang="ja-JP" sz="1100" b="1" dirty="0" smtClean="0">
                <a:cs typeface="Courier New" panose="02070309020205020404" pitchFamily="49" charset="0"/>
              </a:rPr>
            </a:br>
            <a:r>
              <a:rPr lang="en-US" altLang="ja-JP" sz="1100" b="1" dirty="0" smtClean="0">
                <a:cs typeface="Courier New" panose="02070309020205020404" pitchFamily="49" charset="0"/>
              </a:rPr>
              <a:t> </a:t>
            </a:r>
            <a:r>
              <a:rPr lang="en-US" altLang="ja-JP" sz="1100" b="1" dirty="0">
                <a:cs typeface="Courier New" panose="02070309020205020404" pitchFamily="49" charset="0"/>
              </a:rPr>
              <a:t>be uploaded to ITA</a:t>
            </a:r>
            <a:endParaRPr kumimoji="1" lang="ja-JP" altLang="en-US" sz="1100" b="1" dirty="0" smtClean="0"/>
          </a:p>
        </p:txBody>
      </p:sp>
      <p:sp>
        <p:nvSpPr>
          <p:cNvPr id="81" name="正方形/長方形 80"/>
          <p:cNvSpPr/>
          <p:nvPr/>
        </p:nvSpPr>
        <p:spPr bwMode="auto">
          <a:xfrm>
            <a:off x="8437073" y="6194458"/>
            <a:ext cx="1405103" cy="411544"/>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1000" dirty="0" smtClean="0">
                <a:latin typeface="+mj-ea"/>
                <a:ea typeface="+mj-ea"/>
              </a:rPr>
              <a:t>Upload changed file to ITA</a:t>
            </a:r>
            <a:endParaRPr lang="ja-JP" altLang="en-US" sz="1000" dirty="0">
              <a:latin typeface="+mj-ea"/>
              <a:ea typeface="+mj-ea"/>
            </a:endParaRPr>
          </a:p>
        </p:txBody>
      </p:sp>
      <p:cxnSp>
        <p:nvCxnSpPr>
          <p:cNvPr id="82" name="直線コネクタ 81"/>
          <p:cNvCxnSpPr>
            <a:endCxn id="81" idx="0"/>
          </p:cNvCxnSpPr>
          <p:nvPr/>
        </p:nvCxnSpPr>
        <p:spPr bwMode="auto">
          <a:xfrm flipH="1">
            <a:off x="9139625" y="6005459"/>
            <a:ext cx="181414" cy="188999"/>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3" name="右矢印 82"/>
          <p:cNvSpPr/>
          <p:nvPr/>
        </p:nvSpPr>
        <p:spPr bwMode="auto">
          <a:xfrm>
            <a:off x="4727925" y="5708635"/>
            <a:ext cx="359935" cy="328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84" name="右矢印 83"/>
          <p:cNvSpPr/>
          <p:nvPr/>
        </p:nvSpPr>
        <p:spPr bwMode="auto">
          <a:xfrm rot="10800000">
            <a:off x="7066081" y="5764729"/>
            <a:ext cx="359935" cy="328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sp>
        <p:nvSpPr>
          <p:cNvPr id="85" name="右矢印 84"/>
          <p:cNvSpPr/>
          <p:nvPr/>
        </p:nvSpPr>
        <p:spPr bwMode="auto">
          <a:xfrm>
            <a:off x="9189832" y="5733519"/>
            <a:ext cx="359935" cy="328176"/>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333" b="1" dirty="0">
              <a:latin typeface="+mj-ea"/>
              <a:ea typeface="+mj-ea"/>
            </a:endParaRPr>
          </a:p>
        </p:txBody>
      </p:sp>
      <p:graphicFrame>
        <p:nvGraphicFramePr>
          <p:cNvPr id="87" name="表 86"/>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88" name="下矢印 87"/>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89" name="下矢印 88"/>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90" name="下矢印 89"/>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91" name="下矢印 9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92" name="角丸四角形 91"/>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93" name="角丸四角形 92"/>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94" name="角丸四角形 93"/>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95" name="角丸四角形 94"/>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96" name="角丸四角形 95"/>
          <p:cNvSpPr/>
          <p:nvPr/>
        </p:nvSpPr>
        <p:spPr bwMode="auto">
          <a:xfrm>
            <a:off x="417962" y="3325221"/>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28" name="角丸四角形 27"/>
          <p:cNvSpPr/>
          <p:nvPr/>
        </p:nvSpPr>
        <p:spPr bwMode="auto">
          <a:xfrm rot="20999056">
            <a:off x="2461536" y="756940"/>
            <a:ext cx="1615477"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smtClean="0">
                <a:solidFill>
                  <a:schemeClr val="bg1"/>
                </a:solidFill>
                <a:latin typeface="+mj-ea"/>
              </a:rPr>
              <a:t>PROBLEM</a:t>
            </a:r>
            <a:endParaRPr lang="ja-JP" altLang="en-US" sz="2133" b="1" dirty="0">
              <a:solidFill>
                <a:schemeClr val="bg1"/>
              </a:solidFill>
              <a:latin typeface="+mj-ea"/>
            </a:endParaRPr>
          </a:p>
        </p:txBody>
      </p:sp>
      <p:sp>
        <p:nvSpPr>
          <p:cNvPr id="86" name="角丸四角形 85"/>
          <p:cNvSpPr/>
          <p:nvPr/>
        </p:nvSpPr>
        <p:spPr bwMode="auto">
          <a:xfrm rot="20999056">
            <a:off x="2458286" y="3753077"/>
            <a:ext cx="1650068"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rPr>
              <a:t>SOLUTION</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34472627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3"/>
          <a:stretch>
            <a:fillRect/>
          </a:stretch>
        </p:blipFill>
        <p:spPr>
          <a:xfrm>
            <a:off x="3262612" y="2139424"/>
            <a:ext cx="5132283" cy="3968047"/>
          </a:xfrm>
          <a:prstGeom prst="rect">
            <a:avLst/>
          </a:prstGeom>
        </p:spPr>
      </p:pic>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460709"/>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dirty="0" smtClean="0">
                <a:latin typeface="+mj-ea"/>
              </a:rPr>
              <a:t>Create a </a:t>
            </a:r>
            <a:r>
              <a:rPr lang="en-US" altLang="ja-JP" sz="2133" b="1" dirty="0">
                <a:latin typeface="+mj-ea"/>
              </a:rPr>
              <a:t>J</a:t>
            </a:r>
            <a:r>
              <a:rPr lang="en-US" altLang="ja-JP" sz="2133" b="1" dirty="0" smtClean="0">
                <a:latin typeface="+mj-ea"/>
              </a:rPr>
              <a:t>obflow in IT Automation</a:t>
            </a:r>
            <a:r>
              <a:rPr lang="en-US" altLang="ja-JP" sz="2133" b="1" dirty="0">
                <a:latin typeface="+mj-ea"/>
              </a:rPr>
              <a:t>.</a:t>
            </a:r>
            <a:endParaRPr lang="ja-JP" altLang="en-US" sz="2133" b="1" dirty="0">
              <a:latin typeface="+mj-ea"/>
            </a:endParaRPr>
          </a:p>
        </p:txBody>
      </p:sp>
      <p:sp>
        <p:nvSpPr>
          <p:cNvPr id="26" name="下矢印 25"/>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7" name="下矢印 26"/>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8" name="下矢印 27"/>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9" name="下矢印 28"/>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30" name="角丸四角形 29"/>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31" name="角丸四角形 30"/>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32" name="角丸四角形 31"/>
          <p:cNvSpPr/>
          <p:nvPr/>
        </p:nvSpPr>
        <p:spPr bwMode="auto">
          <a:xfrm>
            <a:off x="410469" y="4292073"/>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34" name="角丸四角形 33"/>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35" name="角丸四角形 34"/>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18" name="正方形/長方形 17"/>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9" name="正方形/長方形 18"/>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smtClean="0">
                <a:latin typeface="+mj-ea"/>
                <a:ea typeface="+mj-ea"/>
              </a:rPr>
              <a:t>Task explanation</a:t>
            </a:r>
            <a:endParaRPr lang="ja-JP" altLang="en-US" sz="2400" b="1" dirty="0">
              <a:latin typeface="+mj-ea"/>
              <a:ea typeface="+mj-ea"/>
            </a:endParaRPr>
          </a:p>
        </p:txBody>
      </p:sp>
      <p:sp>
        <p:nvSpPr>
          <p:cNvPr id="21" name="正方形/長方形 20"/>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en-US" altLang="ja-JP" sz="2133" b="1" dirty="0" smtClean="0">
                <a:latin typeface="+mj-ea"/>
                <a:ea typeface="+mj-ea"/>
              </a:rPr>
              <a:t>Understand the process of creating Jobs and 	 	   </a:t>
            </a:r>
            <a:r>
              <a:rPr lang="en-US" altLang="ja-JP" sz="2133" b="1" dirty="0" err="1" smtClean="0">
                <a:latin typeface="+mj-ea"/>
                <a:ea typeface="+mj-ea"/>
              </a:rPr>
              <a:t>Jobflows</a:t>
            </a:r>
            <a:r>
              <a:rPr lang="en-US" altLang="ja-JP" sz="2133" b="1" dirty="0" smtClean="0">
                <a:latin typeface="+mj-ea"/>
                <a:ea typeface="+mj-ea"/>
              </a:rPr>
              <a:t>.</a:t>
            </a:r>
            <a:endParaRPr lang="en-US" altLang="ja-JP" sz="2133" b="1" dirty="0">
              <a:latin typeface="+mj-ea"/>
            </a:endParaRPr>
          </a:p>
        </p:txBody>
      </p:sp>
      <p:sp>
        <p:nvSpPr>
          <p:cNvPr id="22" name="角丸四角形 21"/>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23" name="下矢印 22"/>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
        <p:nvSpPr>
          <p:cNvPr id="25" name="テキスト ボックス 24"/>
          <p:cNvSpPr txBox="1"/>
          <p:nvPr/>
        </p:nvSpPr>
        <p:spPr>
          <a:xfrm>
            <a:off x="3013449" y="1856256"/>
            <a:ext cx="3336234" cy="369332"/>
          </a:xfrm>
          <a:prstGeom prst="rect">
            <a:avLst/>
          </a:prstGeom>
          <a:noFill/>
        </p:spPr>
        <p:txBody>
          <a:bodyPr wrap="none" rtlCol="0">
            <a:spAutoFit/>
          </a:bodyPr>
          <a:lstStyle/>
          <a:p>
            <a:r>
              <a:rPr lang="en-US" altLang="ja-JP" u="sng" dirty="0" smtClean="0"/>
              <a:t>【Jobflow Creation screen】</a:t>
            </a:r>
            <a:endParaRPr lang="ja-JP" altLang="en-US" u="sng" dirty="0"/>
          </a:p>
        </p:txBody>
      </p:sp>
      <p:sp>
        <p:nvSpPr>
          <p:cNvPr id="20" name="左カーブ矢印 19"/>
          <p:cNvSpPr/>
          <p:nvPr/>
        </p:nvSpPr>
        <p:spPr bwMode="auto">
          <a:xfrm flipV="1">
            <a:off x="4070223" y="3868683"/>
            <a:ext cx="458112" cy="738675"/>
          </a:xfrm>
          <a:prstGeom prst="curvedLeftArrow">
            <a:avLst/>
          </a:prstGeom>
          <a:ln/>
          <a:ex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 name="正方形/長方形 32"/>
          <p:cNvSpPr/>
          <p:nvPr/>
        </p:nvSpPr>
        <p:spPr bwMode="auto">
          <a:xfrm>
            <a:off x="3359620" y="3104804"/>
            <a:ext cx="3600500" cy="2520000"/>
          </a:xfrm>
          <a:prstGeom prst="rect">
            <a:avLst/>
          </a:prstGeom>
          <a:noFill/>
          <a:ln w="38100">
            <a:solidFill>
              <a:srgbClr val="FF0000"/>
            </a:solidFill>
          </a:ln>
          <a:effectLst>
            <a:outerShdw blurRad="50800" dist="165100" dir="5400000" sx="1000" sy="1000" algn="ctr" rotWithShape="0">
              <a:srgbClr val="000000">
                <a:alpha val="4000"/>
              </a:srgb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dirty="0" smtClean="0">
              <a:latin typeface="+mn-ea"/>
            </a:endParaRPr>
          </a:p>
        </p:txBody>
      </p:sp>
      <p:sp>
        <p:nvSpPr>
          <p:cNvPr id="37" name="左カーブ矢印 36"/>
          <p:cNvSpPr/>
          <p:nvPr/>
        </p:nvSpPr>
        <p:spPr bwMode="auto">
          <a:xfrm flipH="1">
            <a:off x="3043298" y="3951645"/>
            <a:ext cx="470861" cy="728861"/>
          </a:xfrm>
          <a:prstGeom prst="curvedLeftArrow">
            <a:avLst/>
          </a:prstGeom>
          <a:ln/>
          <a:ex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正方形/長方形 39"/>
          <p:cNvSpPr/>
          <p:nvPr/>
        </p:nvSpPr>
        <p:spPr bwMode="auto">
          <a:xfrm>
            <a:off x="6433190" y="3617709"/>
            <a:ext cx="288040" cy="289966"/>
          </a:xfrm>
          <a:prstGeom prst="rect">
            <a:avLst/>
          </a:prstGeom>
          <a:noFill/>
          <a:ln w="38100">
            <a:solidFill>
              <a:srgbClr val="FF0000"/>
            </a:solidFill>
          </a:ln>
          <a:effectLst>
            <a:outerShdw blurRad="50800" dist="165100" dir="5400000" sx="1000" sy="1000" algn="ctr" rotWithShape="0">
              <a:srgbClr val="000000">
                <a:alpha val="4000"/>
              </a:srgb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dirty="0" smtClean="0">
              <a:latin typeface="+mn-ea"/>
            </a:endParaRPr>
          </a:p>
        </p:txBody>
      </p:sp>
      <p:sp>
        <p:nvSpPr>
          <p:cNvPr id="41" name="正方形/長方形 40"/>
          <p:cNvSpPr/>
          <p:nvPr/>
        </p:nvSpPr>
        <p:spPr bwMode="auto">
          <a:xfrm>
            <a:off x="7081280" y="3548305"/>
            <a:ext cx="288040" cy="263605"/>
          </a:xfrm>
          <a:prstGeom prst="rect">
            <a:avLst/>
          </a:prstGeom>
          <a:noFill/>
          <a:ln w="38100">
            <a:solidFill>
              <a:srgbClr val="FF0000"/>
            </a:solidFill>
          </a:ln>
          <a:effectLst>
            <a:outerShdw blurRad="50800" dist="165100" dir="5400000" sx="1000" sy="1000" algn="ctr" rotWithShape="0">
              <a:srgbClr val="000000">
                <a:alpha val="4000"/>
              </a:srgb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dirty="0" smtClean="0">
              <a:latin typeface="+mn-ea"/>
            </a:endParaRPr>
          </a:p>
        </p:txBody>
      </p:sp>
      <p:sp>
        <p:nvSpPr>
          <p:cNvPr id="36" name="図形 35"/>
          <p:cNvSpPr/>
          <p:nvPr/>
        </p:nvSpPr>
        <p:spPr>
          <a:xfrm rot="10562698">
            <a:off x="6165684" y="3879249"/>
            <a:ext cx="1239795" cy="1005690"/>
          </a:xfrm>
          <a:prstGeom prst="swooshArrow">
            <a:avLst>
              <a:gd name="adj1" fmla="val 25000"/>
              <a:gd name="adj2" fmla="val 25000"/>
            </a:avLst>
          </a:prstGeom>
        </p:spPr>
        <p:style>
          <a:lnRef idx="3">
            <a:schemeClr val="lt1"/>
          </a:lnRef>
          <a:fillRef idx="1">
            <a:schemeClr val="accent2"/>
          </a:fillRef>
          <a:effectRef idx="1">
            <a:schemeClr val="accent2"/>
          </a:effectRef>
          <a:fontRef idx="minor">
            <a:schemeClr val="lt1"/>
          </a:fontRef>
        </p:style>
      </p:sp>
      <p:sp>
        <p:nvSpPr>
          <p:cNvPr id="38" name="テキスト ボックス 37"/>
          <p:cNvSpPr txBox="1"/>
          <p:nvPr/>
        </p:nvSpPr>
        <p:spPr>
          <a:xfrm>
            <a:off x="3694789" y="3364763"/>
            <a:ext cx="1465081" cy="276999"/>
          </a:xfrm>
          <a:prstGeom prst="rect">
            <a:avLst/>
          </a:prstGeom>
          <a:noFill/>
        </p:spPr>
        <p:txBody>
          <a:bodyPr wrap="none" rtlCol="0">
            <a:spAutoFit/>
          </a:bodyPr>
          <a:lstStyle/>
          <a:p>
            <a:r>
              <a:rPr kumimoji="1" lang="en-US" altLang="ja-JP" sz="1200" b="1" u="sng" dirty="0" smtClean="0">
                <a:solidFill>
                  <a:srgbClr val="FF0000"/>
                </a:solidFill>
              </a:rPr>
              <a:t>Movement Area</a:t>
            </a:r>
            <a:endParaRPr kumimoji="1" lang="ja-JP" altLang="en-US" sz="1200" b="1" u="sng" dirty="0">
              <a:solidFill>
                <a:srgbClr val="FF0000"/>
              </a:solidFill>
            </a:endParaRPr>
          </a:p>
        </p:txBody>
      </p:sp>
      <p:sp>
        <p:nvSpPr>
          <p:cNvPr id="43" name="テキスト ボックス 42"/>
          <p:cNvSpPr txBox="1"/>
          <p:nvPr/>
        </p:nvSpPr>
        <p:spPr>
          <a:xfrm>
            <a:off x="7322629" y="3866887"/>
            <a:ext cx="2084225" cy="738664"/>
          </a:xfrm>
          <a:prstGeom prst="rect">
            <a:avLst/>
          </a:prstGeom>
          <a:noFill/>
        </p:spPr>
        <p:txBody>
          <a:bodyPr wrap="none" rtlCol="0">
            <a:spAutoFit/>
          </a:bodyPr>
          <a:lstStyle/>
          <a:p>
            <a:r>
              <a:rPr kumimoji="1" lang="en-US" altLang="ja-JP" sz="1050" b="1" u="sng" dirty="0" smtClean="0">
                <a:solidFill>
                  <a:srgbClr val="0000FF"/>
                </a:solidFill>
              </a:rPr>
              <a:t>Add Movements </a:t>
            </a:r>
            <a:br>
              <a:rPr kumimoji="1" lang="en-US" altLang="ja-JP" sz="1050" b="1" u="sng" dirty="0" smtClean="0">
                <a:solidFill>
                  <a:srgbClr val="0000FF"/>
                </a:solidFill>
              </a:rPr>
            </a:br>
            <a:r>
              <a:rPr kumimoji="1" lang="en-US" altLang="ja-JP" sz="1050" b="1" u="sng" dirty="0" smtClean="0">
                <a:solidFill>
                  <a:srgbClr val="0000FF"/>
                </a:solidFill>
              </a:rPr>
              <a:t>by dragging and dropping </a:t>
            </a:r>
            <a:br>
              <a:rPr kumimoji="1" lang="en-US" altLang="ja-JP" sz="1050" b="1" u="sng" dirty="0" smtClean="0">
                <a:solidFill>
                  <a:srgbClr val="0000FF"/>
                </a:solidFill>
              </a:rPr>
            </a:br>
            <a:r>
              <a:rPr kumimoji="1" lang="en-US" altLang="ja-JP" sz="1050" b="1" u="sng" dirty="0" smtClean="0">
                <a:solidFill>
                  <a:srgbClr val="0000FF"/>
                </a:solidFill>
              </a:rPr>
              <a:t>the orbs into the </a:t>
            </a:r>
            <a:br>
              <a:rPr kumimoji="1" lang="en-US" altLang="ja-JP" sz="1050" b="1" u="sng" dirty="0" smtClean="0">
                <a:solidFill>
                  <a:srgbClr val="0000FF"/>
                </a:solidFill>
              </a:rPr>
            </a:br>
            <a:r>
              <a:rPr kumimoji="1" lang="en-US" altLang="ja-JP" sz="1050" b="1" u="sng" dirty="0" smtClean="0">
                <a:solidFill>
                  <a:srgbClr val="0000FF"/>
                </a:solidFill>
              </a:rPr>
              <a:t>Movement Area</a:t>
            </a:r>
            <a:endParaRPr kumimoji="1" lang="ja-JP" altLang="en-US" sz="1050" b="1" u="sng" dirty="0">
              <a:solidFill>
                <a:srgbClr val="0000FF"/>
              </a:solidFill>
            </a:endParaRPr>
          </a:p>
        </p:txBody>
      </p:sp>
      <p:sp>
        <p:nvSpPr>
          <p:cNvPr id="44" name="テキスト ボックス 43"/>
          <p:cNvSpPr txBox="1"/>
          <p:nvPr/>
        </p:nvSpPr>
        <p:spPr>
          <a:xfrm>
            <a:off x="4727079" y="3775345"/>
            <a:ext cx="1947969" cy="415498"/>
          </a:xfrm>
          <a:prstGeom prst="rect">
            <a:avLst/>
          </a:prstGeom>
          <a:noFill/>
        </p:spPr>
        <p:txBody>
          <a:bodyPr wrap="none" rtlCol="0">
            <a:spAutoFit/>
          </a:bodyPr>
          <a:lstStyle/>
          <a:p>
            <a:r>
              <a:rPr lang="en-US" altLang="ja-JP" sz="1050" b="1" u="sng" dirty="0" smtClean="0">
                <a:solidFill>
                  <a:srgbClr val="0000FF"/>
                </a:solidFill>
              </a:rPr>
              <a:t>Remove Movements </a:t>
            </a:r>
            <a:br>
              <a:rPr lang="en-US" altLang="ja-JP" sz="1050" b="1" u="sng" dirty="0" smtClean="0">
                <a:solidFill>
                  <a:srgbClr val="0000FF"/>
                </a:solidFill>
              </a:rPr>
            </a:br>
            <a:r>
              <a:rPr lang="en-US" altLang="ja-JP" sz="1050" b="1" u="sng" dirty="0" smtClean="0">
                <a:solidFill>
                  <a:srgbClr val="0000FF"/>
                </a:solidFill>
              </a:rPr>
              <a:t>by pressing the X button</a:t>
            </a:r>
            <a:endParaRPr kumimoji="1" lang="ja-JP" altLang="en-US" sz="1050" b="1" u="sng" dirty="0">
              <a:solidFill>
                <a:srgbClr val="0000FF"/>
              </a:solidFill>
            </a:endParaRPr>
          </a:p>
        </p:txBody>
      </p:sp>
      <p:sp>
        <p:nvSpPr>
          <p:cNvPr id="45" name="テキスト ボックス 44"/>
          <p:cNvSpPr txBox="1"/>
          <p:nvPr/>
        </p:nvSpPr>
        <p:spPr>
          <a:xfrm>
            <a:off x="3855881" y="4609437"/>
            <a:ext cx="1444626" cy="415498"/>
          </a:xfrm>
          <a:prstGeom prst="rect">
            <a:avLst/>
          </a:prstGeom>
          <a:noFill/>
          <a:effectLst>
            <a:outerShdw blurRad="63500" sx="102000" sy="102000" algn="ctr" rotWithShape="0">
              <a:prstClr val="black">
                <a:alpha val="38000"/>
              </a:prstClr>
            </a:outerShdw>
            <a:softEdge rad="12700"/>
          </a:effectLst>
        </p:spPr>
        <p:txBody>
          <a:bodyPr wrap="none" rtlCol="0">
            <a:spAutoFit/>
          </a:bodyPr>
          <a:lstStyle/>
          <a:p>
            <a:r>
              <a:rPr lang="en-US" altLang="ja-JP" sz="1050" b="1" u="sng" dirty="0" smtClean="0">
                <a:solidFill>
                  <a:srgbClr val="0000FF"/>
                </a:solidFill>
              </a:rPr>
              <a:t>Can change order</a:t>
            </a:r>
            <a:br>
              <a:rPr lang="en-US" altLang="ja-JP" sz="1050" b="1" u="sng" dirty="0" smtClean="0">
                <a:solidFill>
                  <a:srgbClr val="0000FF"/>
                </a:solidFill>
              </a:rPr>
            </a:br>
            <a:r>
              <a:rPr lang="en-US" altLang="ja-JP" sz="1050" b="1" u="sng" dirty="0" smtClean="0">
                <a:solidFill>
                  <a:srgbClr val="0000FF"/>
                </a:solidFill>
              </a:rPr>
              <a:t>of Movements</a:t>
            </a:r>
            <a:endParaRPr kumimoji="1" lang="ja-JP" altLang="en-US" sz="1050" b="1" u="sng" dirty="0">
              <a:solidFill>
                <a:srgbClr val="0000FF"/>
              </a:solidFill>
            </a:endParaRPr>
          </a:p>
        </p:txBody>
      </p:sp>
    </p:spTree>
    <p:extLst>
      <p:ext uri="{BB962C8B-B14F-4D97-AF65-F5344CB8AC3E}">
        <p14:creationId xmlns:p14="http://schemas.microsoft.com/office/powerpoint/2010/main" val="2278163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50" b="1" dirty="0">
              <a:latin typeface="+mj-ea"/>
              <a:ea typeface="+mj-ea"/>
            </a:endParaRPr>
          </a:p>
          <a:p>
            <a:r>
              <a:rPr lang="en-US" altLang="ja-JP" b="1" dirty="0" smtClean="0">
                <a:latin typeface="+mj-ea"/>
                <a:ea typeface="+mj-ea"/>
              </a:rPr>
              <a:t>The operations that we categorized in the first task of step 2, Classifying Automated Tasks, is called a “job”. A “Jobflow” is a string of several jobs that are executed in a specific order.</a:t>
            </a:r>
            <a:endParaRPr lang="en-US" altLang="ja-JP" b="1" dirty="0">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endParaRPr lang="en-US" altLang="ja-JP" b="1" dirty="0">
              <a:solidFill>
                <a:schemeClr val="tx1"/>
              </a:solidFill>
              <a:latin typeface="+mj-ea"/>
              <a:ea typeface="+mj-ea"/>
            </a:endParaRPr>
          </a:p>
          <a:p>
            <a:r>
              <a:rPr lang="en-US" altLang="ja-JP" b="1" dirty="0" smtClean="0">
                <a:solidFill>
                  <a:schemeClr val="tx1"/>
                </a:solidFill>
                <a:latin typeface="+mj-ea"/>
                <a:ea typeface="+mj-ea"/>
              </a:rPr>
              <a:t>In Exastro IT Automation, </a:t>
            </a:r>
            <a:r>
              <a:rPr lang="en-US" altLang="ja-JP" b="1" dirty="0" err="1" smtClean="0">
                <a:solidFill>
                  <a:schemeClr val="tx1"/>
                </a:solidFill>
                <a:latin typeface="+mj-ea"/>
                <a:ea typeface="+mj-ea"/>
              </a:rPr>
              <a:t>jobflows</a:t>
            </a:r>
            <a:r>
              <a:rPr lang="en-US" altLang="ja-JP" b="1" dirty="0" smtClean="0">
                <a:solidFill>
                  <a:schemeClr val="tx1"/>
                </a:solidFill>
                <a:latin typeface="+mj-ea"/>
                <a:ea typeface="+mj-ea"/>
              </a:rPr>
              <a:t> are made possible with the “Symphony” function, and “Jobs” by the “Movement” function. </a:t>
            </a:r>
            <a:r>
              <a:rPr lang="en-US" altLang="ja-JP" b="1" dirty="0">
                <a:solidFill>
                  <a:schemeClr val="tx1"/>
                </a:solidFill>
                <a:latin typeface="+mj-ea"/>
                <a:ea typeface="+mj-ea"/>
              </a:rPr>
              <a:t/>
            </a:r>
            <a:br>
              <a:rPr lang="en-US" altLang="ja-JP" b="1" dirty="0">
                <a:solidFill>
                  <a:schemeClr val="tx1"/>
                </a:solidFill>
                <a:latin typeface="+mj-ea"/>
                <a:ea typeface="+mj-ea"/>
              </a:rPr>
            </a:br>
            <a:r>
              <a:rPr lang="en-US" altLang="ja-JP" b="1" dirty="0" smtClean="0">
                <a:solidFill>
                  <a:schemeClr val="tx1"/>
                </a:solidFill>
                <a:latin typeface="+mj-ea"/>
                <a:ea typeface="+mj-ea"/>
              </a:rPr>
              <a:t>By linking an Ansible file (Playbook, etc.) to a movement, it becomes possible to run operations with real effects.</a:t>
            </a:r>
          </a:p>
          <a:p>
            <a:endParaRPr lang="en-US" altLang="ja-JP" b="1" dirty="0">
              <a:solidFill>
                <a:schemeClr val="tx1"/>
              </a:solidFill>
              <a:latin typeface="+mj-ea"/>
              <a:ea typeface="+mj-ea"/>
            </a:endParaRPr>
          </a:p>
        </p:txBody>
      </p:sp>
      <p:sp>
        <p:nvSpPr>
          <p:cNvPr id="73" name="正方形/長方形 72"/>
          <p:cNvSpPr/>
          <p:nvPr/>
        </p:nvSpPr>
        <p:spPr bwMode="auto">
          <a:xfrm>
            <a:off x="8121064" y="2995071"/>
            <a:ext cx="1792224" cy="2060448"/>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0" name="正方形/長方形 19"/>
          <p:cNvSpPr/>
          <p:nvPr/>
        </p:nvSpPr>
        <p:spPr bwMode="auto">
          <a:xfrm>
            <a:off x="3720767" y="2995071"/>
            <a:ext cx="1792224" cy="2060448"/>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7" name="角丸四角形 186"/>
          <p:cNvSpPr/>
          <p:nvPr/>
        </p:nvSpPr>
        <p:spPr bwMode="auto">
          <a:xfrm>
            <a:off x="417962" y="527252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cxnSp>
        <p:nvCxnSpPr>
          <p:cNvPr id="7" name="直線矢印コネクタ 6"/>
          <p:cNvCxnSpPr>
            <a:stCxn id="66" idx="4"/>
            <a:endCxn id="65" idx="0"/>
          </p:cNvCxnSpPr>
          <p:nvPr/>
        </p:nvCxnSpPr>
        <p:spPr bwMode="auto">
          <a:xfrm>
            <a:off x="9017177" y="3651519"/>
            <a:ext cx="0" cy="17791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7" name="直線矢印コネクタ 56"/>
          <p:cNvCxnSpPr>
            <a:stCxn id="65" idx="4"/>
            <a:endCxn id="64" idx="0"/>
          </p:cNvCxnSpPr>
          <p:nvPr/>
        </p:nvCxnSpPr>
        <p:spPr bwMode="auto">
          <a:xfrm>
            <a:off x="9017178" y="4269885"/>
            <a:ext cx="1996" cy="16076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4" name="楕円 63"/>
          <p:cNvSpPr/>
          <p:nvPr/>
        </p:nvSpPr>
        <p:spPr bwMode="auto">
          <a:xfrm>
            <a:off x="8305103" y="4430645"/>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chemeClr val="bg1"/>
                </a:solidFill>
                <a:latin typeface="+mj-ea"/>
                <a:ea typeface="+mj-ea"/>
              </a:rPr>
              <a:t>Transfer</a:t>
            </a:r>
            <a:br>
              <a:rPr lang="en-US" altLang="ja-JP" sz="1200" b="1" dirty="0" smtClean="0">
                <a:solidFill>
                  <a:schemeClr val="bg1"/>
                </a:solidFill>
                <a:latin typeface="+mj-ea"/>
                <a:ea typeface="+mj-ea"/>
              </a:rPr>
            </a:br>
            <a:r>
              <a:rPr lang="en-US" altLang="ja-JP" sz="1200" b="1" dirty="0" smtClean="0">
                <a:solidFill>
                  <a:schemeClr val="bg1"/>
                </a:solidFill>
                <a:latin typeface="+mj-ea"/>
                <a:ea typeface="+mj-ea"/>
              </a:rPr>
              <a:t>contents</a:t>
            </a:r>
            <a:endParaRPr lang="ja-JP" altLang="en-US" sz="1200" b="1" dirty="0">
              <a:solidFill>
                <a:schemeClr val="bg1"/>
              </a:solidFill>
              <a:latin typeface="+mj-ea"/>
              <a:ea typeface="+mj-ea"/>
            </a:endParaRPr>
          </a:p>
        </p:txBody>
      </p:sp>
      <p:sp>
        <p:nvSpPr>
          <p:cNvPr id="65" name="楕円 64"/>
          <p:cNvSpPr/>
          <p:nvPr/>
        </p:nvSpPr>
        <p:spPr bwMode="auto">
          <a:xfrm>
            <a:off x="8303107" y="3829433"/>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chemeClr val="bg1"/>
                </a:solidFill>
                <a:latin typeface="+mj-ea"/>
              </a:rPr>
              <a:t>Implement </a:t>
            </a:r>
            <a:br>
              <a:rPr lang="en-US" altLang="ja-JP" sz="1200" b="1" dirty="0" smtClean="0">
                <a:solidFill>
                  <a:schemeClr val="bg1"/>
                </a:solidFill>
                <a:latin typeface="+mj-ea"/>
              </a:rPr>
            </a:br>
            <a:r>
              <a:rPr lang="en-US" altLang="ja-JP" sz="1200" b="1" dirty="0" smtClean="0">
                <a:solidFill>
                  <a:schemeClr val="bg1"/>
                </a:solidFill>
                <a:latin typeface="+mj-ea"/>
              </a:rPr>
              <a:t>web server</a:t>
            </a:r>
            <a:endParaRPr lang="ja-JP" altLang="en-US" sz="1200" b="1" dirty="0">
              <a:solidFill>
                <a:schemeClr val="bg1"/>
              </a:solidFill>
              <a:latin typeface="+mj-ea"/>
            </a:endParaRPr>
          </a:p>
        </p:txBody>
      </p:sp>
      <p:sp>
        <p:nvSpPr>
          <p:cNvPr id="66" name="楕円 65"/>
          <p:cNvSpPr/>
          <p:nvPr/>
        </p:nvSpPr>
        <p:spPr bwMode="auto">
          <a:xfrm>
            <a:off x="8303107" y="3211068"/>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chemeClr val="bg1"/>
                </a:solidFill>
                <a:latin typeface="+mj-ea"/>
                <a:ea typeface="+mj-ea"/>
              </a:rPr>
              <a:t>Distribute </a:t>
            </a:r>
            <a:br>
              <a:rPr lang="en-US" altLang="ja-JP" sz="1200" b="1" dirty="0" smtClean="0">
                <a:solidFill>
                  <a:schemeClr val="bg1"/>
                </a:solidFill>
                <a:latin typeface="+mj-ea"/>
                <a:ea typeface="+mj-ea"/>
              </a:rPr>
            </a:br>
            <a:r>
              <a:rPr lang="en-US" altLang="ja-JP" sz="1200" b="1" dirty="0" smtClean="0">
                <a:solidFill>
                  <a:schemeClr val="bg1"/>
                </a:solidFill>
                <a:latin typeface="+mj-ea"/>
                <a:ea typeface="+mj-ea"/>
              </a:rPr>
              <a:t>hosts files</a:t>
            </a:r>
            <a:endParaRPr lang="ja-JP" altLang="en-US" sz="1200" b="1" dirty="0">
              <a:solidFill>
                <a:schemeClr val="bg1"/>
              </a:solidFill>
              <a:latin typeface="+mj-ea"/>
              <a:ea typeface="+mj-ea"/>
            </a:endParaRPr>
          </a:p>
        </p:txBody>
      </p:sp>
      <p:cxnSp>
        <p:nvCxnSpPr>
          <p:cNvPr id="68" name="直線矢印コネクタ 67"/>
          <p:cNvCxnSpPr>
            <a:stCxn id="72" idx="4"/>
            <a:endCxn id="71" idx="0"/>
          </p:cNvCxnSpPr>
          <p:nvPr/>
        </p:nvCxnSpPr>
        <p:spPr bwMode="auto">
          <a:xfrm>
            <a:off x="4614883" y="3658104"/>
            <a:ext cx="0" cy="177915"/>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9" name="直線矢印コネクタ 68"/>
          <p:cNvCxnSpPr>
            <a:stCxn id="71" idx="4"/>
            <a:endCxn id="70" idx="0"/>
          </p:cNvCxnSpPr>
          <p:nvPr/>
        </p:nvCxnSpPr>
        <p:spPr bwMode="auto">
          <a:xfrm>
            <a:off x="4614883" y="4276470"/>
            <a:ext cx="1996" cy="160761"/>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0" name="楕円 69"/>
          <p:cNvSpPr/>
          <p:nvPr/>
        </p:nvSpPr>
        <p:spPr bwMode="auto">
          <a:xfrm>
            <a:off x="3902809" y="4437231"/>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chemeClr val="bg1"/>
                </a:solidFill>
                <a:latin typeface="+mj-ea"/>
                <a:ea typeface="+mj-ea"/>
              </a:rPr>
              <a:t>Job</a:t>
            </a:r>
            <a:endParaRPr lang="ja-JP" altLang="en-US" sz="1333" b="1" dirty="0">
              <a:solidFill>
                <a:schemeClr val="bg1"/>
              </a:solidFill>
              <a:latin typeface="+mj-ea"/>
              <a:ea typeface="+mj-ea"/>
            </a:endParaRPr>
          </a:p>
        </p:txBody>
      </p:sp>
      <p:sp>
        <p:nvSpPr>
          <p:cNvPr id="71" name="楕円 70"/>
          <p:cNvSpPr/>
          <p:nvPr/>
        </p:nvSpPr>
        <p:spPr bwMode="auto">
          <a:xfrm>
            <a:off x="3900813" y="3836019"/>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chemeClr val="bg1"/>
                </a:solidFill>
                <a:latin typeface="+mj-ea"/>
                <a:ea typeface="+mj-ea"/>
              </a:rPr>
              <a:t>Job</a:t>
            </a:r>
            <a:endParaRPr lang="ja-JP" altLang="en-US" sz="1333" b="1" dirty="0">
              <a:solidFill>
                <a:schemeClr val="bg1"/>
              </a:solidFill>
              <a:latin typeface="+mj-ea"/>
              <a:ea typeface="+mj-ea"/>
            </a:endParaRPr>
          </a:p>
        </p:txBody>
      </p:sp>
      <p:sp>
        <p:nvSpPr>
          <p:cNvPr id="72" name="楕円 71"/>
          <p:cNvSpPr/>
          <p:nvPr/>
        </p:nvSpPr>
        <p:spPr bwMode="auto">
          <a:xfrm>
            <a:off x="3900813" y="3217653"/>
            <a:ext cx="1428140" cy="440451"/>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chemeClr val="bg1"/>
                </a:solidFill>
                <a:latin typeface="+mj-ea"/>
                <a:ea typeface="+mj-ea"/>
              </a:rPr>
              <a:t>Job</a:t>
            </a:r>
            <a:endParaRPr lang="ja-JP" altLang="en-US" sz="1333" b="1" dirty="0">
              <a:solidFill>
                <a:schemeClr val="bg1"/>
              </a:solidFill>
              <a:latin typeface="+mj-ea"/>
              <a:ea typeface="+mj-ea"/>
            </a:endParaRPr>
          </a:p>
        </p:txBody>
      </p:sp>
      <p:sp>
        <p:nvSpPr>
          <p:cNvPr id="23" name="テキスト ボックス 22"/>
          <p:cNvSpPr txBox="1"/>
          <p:nvPr/>
        </p:nvSpPr>
        <p:spPr>
          <a:xfrm>
            <a:off x="3543812" y="2714543"/>
            <a:ext cx="940963" cy="338554"/>
          </a:xfrm>
          <a:prstGeom prst="rect">
            <a:avLst/>
          </a:prstGeom>
          <a:noFill/>
        </p:spPr>
        <p:txBody>
          <a:bodyPr wrap="none" rtlCol="0">
            <a:spAutoFit/>
          </a:bodyPr>
          <a:lstStyle/>
          <a:p>
            <a:r>
              <a:rPr lang="en-US" altLang="ja-JP" sz="1600" dirty="0" smtClean="0"/>
              <a:t>Jobflow</a:t>
            </a:r>
            <a:endParaRPr lang="ja-JP" altLang="en-US" sz="1600" dirty="0"/>
          </a:p>
        </p:txBody>
      </p:sp>
      <p:sp>
        <p:nvSpPr>
          <p:cNvPr id="74" name="テキスト ボックス 73"/>
          <p:cNvSpPr txBox="1"/>
          <p:nvPr/>
        </p:nvSpPr>
        <p:spPr>
          <a:xfrm>
            <a:off x="7898578" y="2419855"/>
            <a:ext cx="3701141" cy="584775"/>
          </a:xfrm>
          <a:prstGeom prst="rect">
            <a:avLst/>
          </a:prstGeom>
          <a:noFill/>
        </p:spPr>
        <p:txBody>
          <a:bodyPr wrap="none" rtlCol="0">
            <a:spAutoFit/>
          </a:bodyPr>
          <a:lstStyle/>
          <a:p>
            <a:r>
              <a:rPr lang="en-US" altLang="ja-JP" sz="1600" dirty="0" smtClean="0"/>
              <a:t>Web server construction procedure</a:t>
            </a:r>
            <a:br>
              <a:rPr lang="en-US" altLang="ja-JP" sz="1600" dirty="0" smtClean="0"/>
            </a:br>
            <a:r>
              <a:rPr lang="en-US" altLang="ja-JP" sz="1600" dirty="0" smtClean="0"/>
              <a:t>(= </a:t>
            </a:r>
            <a:r>
              <a:rPr lang="en-US" altLang="ja-JP" sz="1600" dirty="0"/>
              <a:t>Symphony)</a:t>
            </a:r>
            <a:endParaRPr lang="ja-JP" altLang="en-US" sz="1600" dirty="0"/>
          </a:p>
        </p:txBody>
      </p:sp>
      <p:sp>
        <p:nvSpPr>
          <p:cNvPr id="75" name="テキスト ボックス 74"/>
          <p:cNvSpPr txBox="1"/>
          <p:nvPr/>
        </p:nvSpPr>
        <p:spPr>
          <a:xfrm>
            <a:off x="7469606" y="2997554"/>
            <a:ext cx="1228413" cy="338554"/>
          </a:xfrm>
          <a:prstGeom prst="rect">
            <a:avLst/>
          </a:prstGeom>
          <a:noFill/>
        </p:spPr>
        <p:txBody>
          <a:bodyPr wrap="none" rtlCol="0">
            <a:spAutoFit/>
          </a:bodyPr>
          <a:lstStyle/>
          <a:p>
            <a:r>
              <a:rPr lang="en-US" altLang="ja-JP" sz="1600" dirty="0"/>
              <a:t>Movement</a:t>
            </a:r>
            <a:endParaRPr lang="ja-JP" altLang="en-US" sz="1600" dirty="0"/>
          </a:p>
        </p:txBody>
      </p:sp>
      <p:sp>
        <p:nvSpPr>
          <p:cNvPr id="76" name="テキスト ボックス 75"/>
          <p:cNvSpPr txBox="1"/>
          <p:nvPr/>
        </p:nvSpPr>
        <p:spPr>
          <a:xfrm>
            <a:off x="7469606" y="3599711"/>
            <a:ext cx="1228413" cy="338554"/>
          </a:xfrm>
          <a:prstGeom prst="rect">
            <a:avLst/>
          </a:prstGeom>
          <a:noFill/>
        </p:spPr>
        <p:txBody>
          <a:bodyPr wrap="none" rtlCol="0">
            <a:spAutoFit/>
          </a:bodyPr>
          <a:lstStyle/>
          <a:p>
            <a:r>
              <a:rPr lang="en-US" altLang="ja-JP" sz="1600" dirty="0"/>
              <a:t>Movement</a:t>
            </a:r>
            <a:endParaRPr lang="ja-JP" altLang="en-US" sz="1600" dirty="0"/>
          </a:p>
        </p:txBody>
      </p:sp>
      <p:sp>
        <p:nvSpPr>
          <p:cNvPr id="77" name="テキスト ボックス 76"/>
          <p:cNvSpPr txBox="1"/>
          <p:nvPr/>
        </p:nvSpPr>
        <p:spPr>
          <a:xfrm>
            <a:off x="7477939" y="4201868"/>
            <a:ext cx="1228413" cy="338554"/>
          </a:xfrm>
          <a:prstGeom prst="rect">
            <a:avLst/>
          </a:prstGeom>
          <a:noFill/>
        </p:spPr>
        <p:txBody>
          <a:bodyPr wrap="none" rtlCol="0">
            <a:spAutoFit/>
          </a:bodyPr>
          <a:lstStyle/>
          <a:p>
            <a:r>
              <a:rPr lang="en-US" altLang="ja-JP" sz="1600" dirty="0"/>
              <a:t>Movement</a:t>
            </a:r>
            <a:endParaRPr lang="ja-JP" altLang="en-US" sz="1600" dirty="0"/>
          </a:p>
        </p:txBody>
      </p:sp>
      <p:sp>
        <p:nvSpPr>
          <p:cNvPr id="80" name="メモ 79"/>
          <p:cNvSpPr/>
          <p:nvPr/>
        </p:nvSpPr>
        <p:spPr bwMode="auto">
          <a:xfrm>
            <a:off x="10105343" y="3106599"/>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81" name="メモ 80"/>
          <p:cNvSpPr/>
          <p:nvPr/>
        </p:nvSpPr>
        <p:spPr bwMode="auto">
          <a:xfrm>
            <a:off x="10257506" y="3211069"/>
            <a:ext cx="1222564"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ea typeface="+mj-ea"/>
              </a:rPr>
              <a:t>Ansible</a:t>
            </a:r>
            <a:r>
              <a:rPr lang="ja-JP" altLang="en-US" sz="1333" b="1" dirty="0">
                <a:latin typeface="+mj-ea"/>
                <a:ea typeface="+mj-ea"/>
              </a:rPr>
              <a:t> </a:t>
            </a:r>
            <a:r>
              <a:rPr lang="en-US" altLang="ja-JP" sz="1333" b="1" dirty="0" smtClean="0">
                <a:latin typeface="+mj-ea"/>
                <a:ea typeface="+mj-ea"/>
              </a:rPr>
              <a:t>file</a:t>
            </a:r>
            <a:r>
              <a:rPr lang="ja-JP" altLang="en-US" sz="1333" b="1" dirty="0" smtClean="0">
                <a:latin typeface="+mj-ea"/>
                <a:ea typeface="+mj-ea"/>
              </a:rPr>
              <a:t>  </a:t>
            </a:r>
            <a:endParaRPr lang="ja-JP" altLang="en-US" sz="1333" b="1" dirty="0">
              <a:latin typeface="+mj-ea"/>
              <a:ea typeface="+mj-ea"/>
            </a:endParaRPr>
          </a:p>
        </p:txBody>
      </p:sp>
      <p:cxnSp>
        <p:nvCxnSpPr>
          <p:cNvPr id="25" name="直線コネクタ 24"/>
          <p:cNvCxnSpPr>
            <a:stCxn id="66" idx="6"/>
            <a:endCxn id="80" idx="1"/>
          </p:cNvCxnSpPr>
          <p:nvPr/>
        </p:nvCxnSpPr>
        <p:spPr bwMode="auto">
          <a:xfrm flipV="1">
            <a:off x="9731247" y="3256581"/>
            <a:ext cx="374096" cy="17471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2" name="直線コネクタ 81"/>
          <p:cNvCxnSpPr>
            <a:stCxn id="66" idx="6"/>
          </p:cNvCxnSpPr>
          <p:nvPr/>
        </p:nvCxnSpPr>
        <p:spPr bwMode="auto">
          <a:xfrm>
            <a:off x="9731248" y="3431294"/>
            <a:ext cx="515113" cy="49425"/>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9" name="メモ 88"/>
          <p:cNvSpPr/>
          <p:nvPr/>
        </p:nvSpPr>
        <p:spPr bwMode="auto">
          <a:xfrm>
            <a:off x="10106780" y="3734074"/>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p:txBody>
      </p:sp>
      <p:sp>
        <p:nvSpPr>
          <p:cNvPr id="90" name="メモ 89"/>
          <p:cNvSpPr/>
          <p:nvPr/>
        </p:nvSpPr>
        <p:spPr bwMode="auto">
          <a:xfrm>
            <a:off x="10257505" y="385714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rPr>
              <a:t>Ansible</a:t>
            </a:r>
            <a:r>
              <a:rPr lang="ja-JP" altLang="en-US" sz="1333" b="1" dirty="0">
                <a:latin typeface="+mj-ea"/>
              </a:rPr>
              <a:t> </a:t>
            </a:r>
            <a:r>
              <a:rPr lang="en-US" altLang="ja-JP" sz="1333" b="1" dirty="0" smtClean="0">
                <a:latin typeface="+mj-ea"/>
              </a:rPr>
              <a:t>file</a:t>
            </a:r>
            <a:r>
              <a:rPr lang="ja-JP" altLang="en-US" sz="1333" b="1" dirty="0" smtClean="0">
                <a:latin typeface="+mj-ea"/>
              </a:rPr>
              <a:t>  </a:t>
            </a:r>
            <a:endParaRPr lang="ja-JP" altLang="en-US" sz="1333" b="1" dirty="0">
              <a:latin typeface="+mj-ea"/>
            </a:endParaRPr>
          </a:p>
        </p:txBody>
      </p:sp>
      <p:cxnSp>
        <p:nvCxnSpPr>
          <p:cNvPr id="91" name="直線コネクタ 90"/>
          <p:cNvCxnSpPr>
            <a:endCxn id="89" idx="1"/>
          </p:cNvCxnSpPr>
          <p:nvPr/>
        </p:nvCxnSpPr>
        <p:spPr bwMode="auto">
          <a:xfrm flipV="1">
            <a:off x="9732684" y="3884056"/>
            <a:ext cx="374096" cy="17471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2" name="直線コネクタ 91"/>
          <p:cNvCxnSpPr/>
          <p:nvPr/>
        </p:nvCxnSpPr>
        <p:spPr bwMode="auto">
          <a:xfrm>
            <a:off x="9732685" y="4058769"/>
            <a:ext cx="518756" cy="62031"/>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3" name="メモ 92"/>
          <p:cNvSpPr/>
          <p:nvPr/>
        </p:nvSpPr>
        <p:spPr bwMode="auto">
          <a:xfrm>
            <a:off x="10123245" y="4331865"/>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ja-JP" altLang="en-US" sz="1600" b="1" dirty="0">
              <a:latin typeface="+mj-ea"/>
            </a:endParaRPr>
          </a:p>
        </p:txBody>
      </p:sp>
      <p:sp>
        <p:nvSpPr>
          <p:cNvPr id="94" name="メモ 93"/>
          <p:cNvSpPr/>
          <p:nvPr/>
        </p:nvSpPr>
        <p:spPr bwMode="auto">
          <a:xfrm>
            <a:off x="10257505" y="4456362"/>
            <a:ext cx="1224000" cy="299964"/>
          </a:xfrm>
          <a:prstGeom prst="foldedCorner">
            <a:avLst>
              <a:gd name="adj" fmla="val 50000"/>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endParaRPr lang="en-US" altLang="ja-JP" sz="1600" b="1" dirty="0">
              <a:latin typeface="+mj-ea"/>
              <a:ea typeface="+mj-ea"/>
            </a:endParaRPr>
          </a:p>
          <a:p>
            <a:pPr algn="ctr"/>
            <a:r>
              <a:rPr lang="en-US" altLang="ja-JP" sz="1333" b="1" dirty="0" smtClean="0">
                <a:latin typeface="+mj-ea"/>
              </a:rPr>
              <a:t>Ansible</a:t>
            </a:r>
            <a:r>
              <a:rPr lang="ja-JP" altLang="en-US" sz="1333" b="1" dirty="0">
                <a:latin typeface="+mj-ea"/>
              </a:rPr>
              <a:t> </a:t>
            </a:r>
            <a:r>
              <a:rPr lang="en-US" altLang="ja-JP" sz="1333" b="1" dirty="0" smtClean="0">
                <a:latin typeface="+mj-ea"/>
              </a:rPr>
              <a:t>file</a:t>
            </a:r>
            <a:r>
              <a:rPr lang="ja-JP" altLang="en-US" sz="1333" b="1" dirty="0" smtClean="0">
                <a:latin typeface="+mj-ea"/>
              </a:rPr>
              <a:t>  </a:t>
            </a:r>
            <a:endParaRPr lang="ja-JP" altLang="en-US" sz="1333" b="1" dirty="0">
              <a:latin typeface="+mj-ea"/>
            </a:endParaRPr>
          </a:p>
        </p:txBody>
      </p:sp>
      <p:cxnSp>
        <p:nvCxnSpPr>
          <p:cNvPr id="95" name="直線コネクタ 94"/>
          <p:cNvCxnSpPr>
            <a:endCxn id="93" idx="1"/>
          </p:cNvCxnSpPr>
          <p:nvPr/>
        </p:nvCxnSpPr>
        <p:spPr bwMode="auto">
          <a:xfrm flipV="1">
            <a:off x="9749149" y="4481847"/>
            <a:ext cx="374096" cy="174712"/>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6" name="直線コネクタ 95"/>
          <p:cNvCxnSpPr/>
          <p:nvPr/>
        </p:nvCxnSpPr>
        <p:spPr bwMode="auto">
          <a:xfrm>
            <a:off x="9749149" y="4656559"/>
            <a:ext cx="492131" cy="58600"/>
          </a:xfrm>
          <a:prstGeom prst="line">
            <a:avLst/>
          </a:prstGeom>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7" name="右矢印 96"/>
          <p:cNvSpPr/>
          <p:nvPr/>
        </p:nvSpPr>
        <p:spPr bwMode="auto">
          <a:xfrm>
            <a:off x="5765979" y="3511033"/>
            <a:ext cx="1704395" cy="777422"/>
          </a:xfrm>
          <a:prstGeom prst="rightArrow">
            <a:avLst/>
          </a:prstGeom>
          <a:solidFill>
            <a:schemeClr val="accent2">
              <a:lumMod val="10000"/>
              <a:lumOff val="90000"/>
            </a:schemeClr>
          </a:solidFill>
          <a:ln>
            <a:solidFill>
              <a:schemeClr val="accent2">
                <a:lumMod val="50000"/>
                <a:lumOff val="5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ja-JP" altLang="en-US" sz="1200" b="1" dirty="0">
                <a:latin typeface="+mj-ea"/>
                <a:ea typeface="+mj-ea"/>
              </a:rPr>
              <a:t> </a:t>
            </a:r>
            <a:r>
              <a:rPr lang="en-US" altLang="ja-JP" sz="1200" b="1" dirty="0" smtClean="0">
                <a:latin typeface="+mj-ea"/>
                <a:ea typeface="+mj-ea"/>
              </a:rPr>
              <a:t>Realized with </a:t>
            </a:r>
            <a:br>
              <a:rPr lang="en-US" altLang="ja-JP" sz="1200" b="1" dirty="0" smtClean="0">
                <a:latin typeface="+mj-ea"/>
                <a:ea typeface="+mj-ea"/>
              </a:rPr>
            </a:br>
            <a:r>
              <a:rPr lang="en-US" altLang="ja-JP" sz="1200" b="1" dirty="0" smtClean="0">
                <a:latin typeface="+mj-ea"/>
                <a:ea typeface="+mj-ea"/>
              </a:rPr>
              <a:t>Exastro</a:t>
            </a:r>
            <a:endParaRPr lang="ja-JP" altLang="en-US" sz="1200" b="1" dirty="0">
              <a:latin typeface="+mj-ea"/>
              <a:ea typeface="+mj-ea"/>
            </a:endParaRPr>
          </a:p>
        </p:txBody>
      </p:sp>
      <p:sp>
        <p:nvSpPr>
          <p:cNvPr id="98" name="角丸四角形 97"/>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99" name="角丸四角形 98"/>
          <p:cNvSpPr/>
          <p:nvPr/>
        </p:nvSpPr>
        <p:spPr bwMode="auto">
          <a:xfrm>
            <a:off x="410469" y="4292073"/>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a:t>
            </a:r>
            <a:r>
              <a:rPr lang="ja-JP" altLang="en-US" sz="2000" b="1" dirty="0" smtClean="0">
                <a:latin typeface="+mj-ea"/>
                <a:ea typeface="+mj-ea"/>
              </a:rPr>
              <a:t> ① </a:t>
            </a:r>
            <a:r>
              <a:rPr lang="en-US" altLang="ja-JP" sz="2000" b="1" dirty="0">
                <a:latin typeface="+mj-ea"/>
              </a:rPr>
              <a:t>Understand the process of creating Jobs and </a:t>
            </a:r>
            <a:r>
              <a:rPr lang="en-US" altLang="ja-JP" sz="2000" b="1" dirty="0" err="1">
                <a:latin typeface="+mj-ea"/>
              </a:rPr>
              <a:t>Jobflows</a:t>
            </a:r>
            <a:r>
              <a:rPr lang="en-US" altLang="ja-JP" sz="2000" b="1" dirty="0">
                <a:latin typeface="+mj-ea"/>
              </a:rPr>
              <a:t>.</a:t>
            </a: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Tree>
    <p:extLst>
      <p:ext uri="{BB962C8B-B14F-4D97-AF65-F5344CB8AC3E}">
        <p14:creationId xmlns:p14="http://schemas.microsoft.com/office/powerpoint/2010/main" val="2141173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sp>
        <p:nvSpPr>
          <p:cNvPr id="15" name="Freeform 138"/>
          <p:cNvSpPr>
            <a:spLocks noChangeAspect="1"/>
          </p:cNvSpPr>
          <p:nvPr/>
        </p:nvSpPr>
        <p:spPr bwMode="gray">
          <a:xfrm>
            <a:off x="4355851" y="602250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23" name="正方形/長方形 122"/>
          <p:cNvSpPr/>
          <p:nvPr/>
        </p:nvSpPr>
        <p:spPr bwMode="auto">
          <a:xfrm>
            <a:off x="3013449" y="1312061"/>
            <a:ext cx="8937252" cy="83085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133" b="1" dirty="0" smtClean="0">
                <a:latin typeface="+mj-ea"/>
              </a:rPr>
              <a:t>Link Jobflow and Operation and Automatically execute the Operation.</a:t>
            </a:r>
            <a:endParaRPr lang="ja-JP" altLang="en-US" sz="2133" b="1" dirty="0">
              <a:latin typeface="+mj-ea"/>
            </a:endParaRPr>
          </a:p>
        </p:txBody>
      </p:sp>
      <p:sp>
        <p:nvSpPr>
          <p:cNvPr id="17" name="下矢印 16"/>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 name="下矢印 17"/>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9" name="下矢印 18"/>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1" name="下矢印 20"/>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23" name="角丸四角形 22"/>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24" name="角丸四角形 23"/>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26" name="角丸四角形 25"/>
          <p:cNvSpPr/>
          <p:nvPr/>
        </p:nvSpPr>
        <p:spPr bwMode="auto">
          <a:xfrm>
            <a:off x="417962" y="52725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sp>
        <p:nvSpPr>
          <p:cNvPr id="27" name="角丸四角形 26"/>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9" name="正方形/長方形 28"/>
          <p:cNvSpPr/>
          <p:nvPr/>
        </p:nvSpPr>
        <p:spPr bwMode="auto">
          <a:xfrm>
            <a:off x="5191177" y="3058627"/>
            <a:ext cx="3720203" cy="1822477"/>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cxnSp>
        <p:nvCxnSpPr>
          <p:cNvPr id="31" name="直線矢印コネクタ 30"/>
          <p:cNvCxnSpPr>
            <a:stCxn id="34" idx="3"/>
          </p:cNvCxnSpPr>
          <p:nvPr/>
        </p:nvCxnSpPr>
        <p:spPr bwMode="auto">
          <a:xfrm>
            <a:off x="4140499" y="3500317"/>
            <a:ext cx="887263"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矢印コネクタ 31"/>
          <p:cNvCxnSpPr>
            <a:stCxn id="48" idx="3"/>
          </p:cNvCxnSpPr>
          <p:nvPr/>
        </p:nvCxnSpPr>
        <p:spPr bwMode="auto">
          <a:xfrm flipV="1">
            <a:off x="4140499" y="4186149"/>
            <a:ext cx="911515" cy="324508"/>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3" name="グループ化 32"/>
          <p:cNvGrpSpPr/>
          <p:nvPr/>
        </p:nvGrpSpPr>
        <p:grpSpPr>
          <a:xfrm>
            <a:off x="3530899" y="3175809"/>
            <a:ext cx="609600" cy="649016"/>
            <a:chOff x="531334" y="767018"/>
            <a:chExt cx="457200" cy="486762"/>
          </a:xfrm>
        </p:grpSpPr>
        <p:sp>
          <p:nvSpPr>
            <p:cNvPr id="34" name="正方形/長方形 33"/>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5" name="グループ化 34"/>
            <p:cNvGrpSpPr>
              <a:grpSpLocks noChangeAspect="1"/>
            </p:cNvGrpSpPr>
            <p:nvPr/>
          </p:nvGrpSpPr>
          <p:grpSpPr bwMode="gray">
            <a:xfrm>
              <a:off x="562146" y="1031158"/>
              <a:ext cx="175160" cy="195072"/>
              <a:chOff x="863600" y="1071564"/>
              <a:chExt cx="823913" cy="917576"/>
            </a:xfrm>
          </p:grpSpPr>
          <p:sp>
            <p:nvSpPr>
              <p:cNvPr id="45" name="フリーフォーム 4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6" name="グループ化 35"/>
            <p:cNvGrpSpPr>
              <a:grpSpLocks noChangeAspect="1"/>
            </p:cNvGrpSpPr>
            <p:nvPr/>
          </p:nvGrpSpPr>
          <p:grpSpPr bwMode="gray">
            <a:xfrm>
              <a:off x="770594" y="1027024"/>
              <a:ext cx="175160" cy="195072"/>
              <a:chOff x="863600" y="1071564"/>
              <a:chExt cx="823913" cy="917576"/>
            </a:xfrm>
          </p:grpSpPr>
          <p:sp>
            <p:nvSpPr>
              <p:cNvPr id="43" name="フリーフォーム 4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7" name="グループ化 36"/>
            <p:cNvGrpSpPr>
              <a:grpSpLocks noChangeAspect="1"/>
            </p:cNvGrpSpPr>
            <p:nvPr/>
          </p:nvGrpSpPr>
          <p:grpSpPr bwMode="gray">
            <a:xfrm>
              <a:off x="562146" y="793687"/>
              <a:ext cx="175160" cy="195072"/>
              <a:chOff x="863600" y="1071564"/>
              <a:chExt cx="823913" cy="917576"/>
            </a:xfrm>
          </p:grpSpPr>
          <p:sp>
            <p:nvSpPr>
              <p:cNvPr id="41" name="フリーフォーム 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8" name="グループ化 37"/>
            <p:cNvGrpSpPr>
              <a:grpSpLocks noChangeAspect="1"/>
            </p:cNvGrpSpPr>
            <p:nvPr/>
          </p:nvGrpSpPr>
          <p:grpSpPr bwMode="gray">
            <a:xfrm>
              <a:off x="769750" y="793687"/>
              <a:ext cx="175160" cy="195072"/>
              <a:chOff x="863600" y="1071564"/>
              <a:chExt cx="823913" cy="917576"/>
            </a:xfrm>
          </p:grpSpPr>
          <p:sp>
            <p:nvSpPr>
              <p:cNvPr id="39" name="フリーフォーム 3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47" name="グループ化 46"/>
          <p:cNvGrpSpPr/>
          <p:nvPr/>
        </p:nvGrpSpPr>
        <p:grpSpPr>
          <a:xfrm>
            <a:off x="3530899" y="4186148"/>
            <a:ext cx="609600" cy="649016"/>
            <a:chOff x="531334" y="1943055"/>
            <a:chExt cx="457200" cy="486762"/>
          </a:xfrm>
        </p:grpSpPr>
        <p:sp>
          <p:nvSpPr>
            <p:cNvPr id="48" name="正方形/長方形 47"/>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49" name="グループ化 48"/>
            <p:cNvGrpSpPr>
              <a:grpSpLocks noChangeAspect="1"/>
            </p:cNvGrpSpPr>
            <p:nvPr/>
          </p:nvGrpSpPr>
          <p:grpSpPr bwMode="gray">
            <a:xfrm>
              <a:off x="562146" y="2207195"/>
              <a:ext cx="175160" cy="195072"/>
              <a:chOff x="863600" y="1071564"/>
              <a:chExt cx="823913" cy="917576"/>
            </a:xfrm>
          </p:grpSpPr>
          <p:sp>
            <p:nvSpPr>
              <p:cNvPr id="59" name="フリーフォーム 5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6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0" name="グループ化 49"/>
            <p:cNvGrpSpPr>
              <a:grpSpLocks noChangeAspect="1"/>
            </p:cNvGrpSpPr>
            <p:nvPr/>
          </p:nvGrpSpPr>
          <p:grpSpPr bwMode="gray">
            <a:xfrm>
              <a:off x="770594" y="2203061"/>
              <a:ext cx="175160" cy="195072"/>
              <a:chOff x="863600" y="1071564"/>
              <a:chExt cx="823913" cy="917576"/>
            </a:xfrm>
          </p:grpSpPr>
          <p:sp>
            <p:nvSpPr>
              <p:cNvPr id="57" name="フリーフォーム 5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1" name="グループ化 50"/>
            <p:cNvGrpSpPr>
              <a:grpSpLocks noChangeAspect="1"/>
            </p:cNvGrpSpPr>
            <p:nvPr/>
          </p:nvGrpSpPr>
          <p:grpSpPr bwMode="gray">
            <a:xfrm>
              <a:off x="562146" y="1969724"/>
              <a:ext cx="175160" cy="195072"/>
              <a:chOff x="863600" y="1071564"/>
              <a:chExt cx="823913" cy="917576"/>
            </a:xfrm>
          </p:grpSpPr>
          <p:sp>
            <p:nvSpPr>
              <p:cNvPr id="55" name="フリーフォーム 5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52" name="グループ化 51"/>
            <p:cNvGrpSpPr>
              <a:grpSpLocks noChangeAspect="1"/>
            </p:cNvGrpSpPr>
            <p:nvPr/>
          </p:nvGrpSpPr>
          <p:grpSpPr bwMode="gray">
            <a:xfrm>
              <a:off x="769750" y="1969724"/>
              <a:ext cx="175160" cy="195072"/>
              <a:chOff x="863600" y="1071564"/>
              <a:chExt cx="823913" cy="917576"/>
            </a:xfrm>
          </p:grpSpPr>
          <p:sp>
            <p:nvSpPr>
              <p:cNvPr id="53" name="フリーフォーム 5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5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pic>
        <p:nvPicPr>
          <p:cNvPr id="25" name="図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178" y="2484237"/>
            <a:ext cx="1212769" cy="455320"/>
          </a:xfrm>
          <a:prstGeom prst="rect">
            <a:avLst/>
          </a:prstGeom>
        </p:spPr>
      </p:pic>
      <p:grpSp>
        <p:nvGrpSpPr>
          <p:cNvPr id="3" name="グループ化 2"/>
          <p:cNvGrpSpPr/>
          <p:nvPr/>
        </p:nvGrpSpPr>
        <p:grpSpPr>
          <a:xfrm>
            <a:off x="5409157" y="3527997"/>
            <a:ext cx="929936" cy="1237196"/>
            <a:chOff x="5534940" y="2217613"/>
            <a:chExt cx="697452" cy="927897"/>
          </a:xfrm>
        </p:grpSpPr>
        <p:sp>
          <p:nvSpPr>
            <p:cNvPr id="75" name="正方形/長方形 74"/>
            <p:cNvSpPr/>
            <p:nvPr/>
          </p:nvSpPr>
          <p:spPr bwMode="auto">
            <a:xfrm>
              <a:off x="5534940" y="2217613"/>
              <a:ext cx="697452" cy="927897"/>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6" name="楕円 75"/>
            <p:cNvSpPr/>
            <p:nvPr/>
          </p:nvSpPr>
          <p:spPr bwMode="auto">
            <a:xfrm>
              <a:off x="5626381" y="2274832"/>
              <a:ext cx="526674" cy="207442"/>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77" name="楕円 76"/>
            <p:cNvSpPr/>
            <p:nvPr/>
          </p:nvSpPr>
          <p:spPr bwMode="auto">
            <a:xfrm>
              <a:off x="5626380" y="2571406"/>
              <a:ext cx="526674" cy="207442"/>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78" name="楕円 77"/>
            <p:cNvSpPr/>
            <p:nvPr/>
          </p:nvSpPr>
          <p:spPr bwMode="auto">
            <a:xfrm>
              <a:off x="5616635" y="2847266"/>
              <a:ext cx="526674" cy="207442"/>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grpSp>
      <p:sp>
        <p:nvSpPr>
          <p:cNvPr id="7" name="テキスト ボックス 6"/>
          <p:cNvSpPr txBox="1"/>
          <p:nvPr/>
        </p:nvSpPr>
        <p:spPr>
          <a:xfrm>
            <a:off x="5271144" y="3169866"/>
            <a:ext cx="918200" cy="307777"/>
          </a:xfrm>
          <a:prstGeom prst="rect">
            <a:avLst/>
          </a:prstGeom>
          <a:noFill/>
        </p:spPr>
        <p:txBody>
          <a:bodyPr wrap="none" rtlCol="0">
            <a:spAutoFit/>
          </a:bodyPr>
          <a:lstStyle/>
          <a:p>
            <a:r>
              <a:rPr lang="en-US" altLang="ja-JP" sz="1400" b="1" dirty="0" smtClean="0"/>
              <a:t>Jobflow</a:t>
            </a:r>
            <a:endParaRPr lang="ja-JP" altLang="en-US" sz="1400" b="1" dirty="0"/>
          </a:p>
        </p:txBody>
      </p:sp>
      <p:sp>
        <p:nvSpPr>
          <p:cNvPr id="69" name="正方形/長方形 68"/>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85" name="正方形/長方形 84"/>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smtClean="0">
                <a:latin typeface="+mj-ea"/>
                <a:ea typeface="+mj-ea"/>
              </a:rPr>
              <a:t>Task explanation</a:t>
            </a:r>
            <a:endParaRPr lang="ja-JP" altLang="en-US" sz="2400" b="1" dirty="0">
              <a:latin typeface="+mj-ea"/>
              <a:ea typeface="+mj-ea"/>
            </a:endParaRPr>
          </a:p>
        </p:txBody>
      </p:sp>
      <p:sp>
        <p:nvSpPr>
          <p:cNvPr id="86" name="正方形/長方形 85"/>
          <p:cNvSpPr/>
          <p:nvPr/>
        </p:nvSpPr>
        <p:spPr bwMode="auto">
          <a:xfrm>
            <a:off x="3013449" y="5650584"/>
            <a:ext cx="8937251" cy="830656"/>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smtClean="0">
                <a:latin typeface="+mj-ea"/>
                <a:ea typeface="+mj-ea"/>
              </a:rPr>
              <a:t>①</a:t>
            </a:r>
            <a:r>
              <a:rPr lang="en-US" altLang="ja-JP" sz="2400" b="1" dirty="0" smtClean="0">
                <a:latin typeface="+mj-ea"/>
                <a:ea typeface="+mj-ea"/>
              </a:rPr>
              <a:t>Understand the relationship between  	  	   Operations and </a:t>
            </a:r>
            <a:r>
              <a:rPr lang="en-US" altLang="ja-JP" sz="2400" b="1" dirty="0" err="1" smtClean="0">
                <a:latin typeface="+mj-ea"/>
                <a:ea typeface="+mj-ea"/>
              </a:rPr>
              <a:t>Jobflows</a:t>
            </a:r>
            <a:endParaRPr lang="en-US" altLang="ja-JP" sz="2400" b="1" dirty="0">
              <a:latin typeface="+mj-ea"/>
            </a:endParaRPr>
          </a:p>
        </p:txBody>
      </p:sp>
      <p:sp>
        <p:nvSpPr>
          <p:cNvPr id="87" name="角丸四角形 86"/>
          <p:cNvSpPr/>
          <p:nvPr/>
        </p:nvSpPr>
        <p:spPr bwMode="auto">
          <a:xfrm rot="20999056">
            <a:off x="2783012" y="564335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88" name="下矢印 87"/>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
        <p:nvSpPr>
          <p:cNvPr id="90" name="加算 89"/>
          <p:cNvSpPr/>
          <p:nvPr/>
        </p:nvSpPr>
        <p:spPr bwMode="auto">
          <a:xfrm>
            <a:off x="6453394" y="3869763"/>
            <a:ext cx="496469" cy="496469"/>
          </a:xfrm>
          <a:prstGeom prst="mathPlus">
            <a:avLst/>
          </a:prstGeom>
          <a:solidFill>
            <a:schemeClr val="accent2">
              <a:lumMod val="50000"/>
              <a:lumOff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91" name="テキスト ボックス 90"/>
          <p:cNvSpPr txBox="1"/>
          <p:nvPr/>
        </p:nvSpPr>
        <p:spPr>
          <a:xfrm>
            <a:off x="7141774" y="3272540"/>
            <a:ext cx="1126270" cy="307777"/>
          </a:xfrm>
          <a:prstGeom prst="rect">
            <a:avLst/>
          </a:prstGeom>
          <a:noFill/>
        </p:spPr>
        <p:txBody>
          <a:bodyPr wrap="none" rtlCol="0">
            <a:spAutoFit/>
          </a:bodyPr>
          <a:lstStyle/>
          <a:p>
            <a:r>
              <a:rPr lang="en-US" altLang="ja-JP" sz="1400" b="1" dirty="0" smtClean="0"/>
              <a:t>Operation</a:t>
            </a:r>
            <a:endParaRPr lang="ja-JP" altLang="en-US" sz="1400" b="1" dirty="0"/>
          </a:p>
        </p:txBody>
      </p:sp>
      <p:sp>
        <p:nvSpPr>
          <p:cNvPr id="94" name="正方形/長方形 93"/>
          <p:cNvSpPr/>
          <p:nvPr/>
        </p:nvSpPr>
        <p:spPr bwMode="auto">
          <a:xfrm>
            <a:off x="7071828" y="3583781"/>
            <a:ext cx="1676136" cy="1124952"/>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aphicFrame>
        <p:nvGraphicFramePr>
          <p:cNvPr id="92" name="表 91"/>
          <p:cNvGraphicFramePr>
            <a:graphicFrameLocks noGrp="1"/>
          </p:cNvGraphicFramePr>
          <p:nvPr>
            <p:extLst/>
          </p:nvPr>
        </p:nvGraphicFramePr>
        <p:xfrm>
          <a:off x="7240447" y="3662661"/>
          <a:ext cx="1391919" cy="932673"/>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extLst>
                  <a:ext uri="{0D108BD9-81ED-4DB2-BD59-A6C34878D82A}">
                    <a16:rowId xmlns:a16="http://schemas.microsoft.com/office/drawing/2014/main" val="3055711747"/>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119556958"/>
                  </a:ext>
                </a:extLst>
              </a:tr>
            </a:tbl>
          </a:graphicData>
        </a:graphic>
      </p:graphicFrame>
      <p:grpSp>
        <p:nvGrpSpPr>
          <p:cNvPr id="62" name="グループ化 61"/>
          <p:cNvGrpSpPr>
            <a:grpSpLocks noChangeAspect="1"/>
          </p:cNvGrpSpPr>
          <p:nvPr/>
        </p:nvGrpSpPr>
        <p:grpSpPr bwMode="gray">
          <a:xfrm>
            <a:off x="10148665" y="2878798"/>
            <a:ext cx="1088887" cy="327361"/>
            <a:chOff x="7327869" y="1435609"/>
            <a:chExt cx="1003300" cy="301625"/>
          </a:xfrm>
        </p:grpSpPr>
        <p:sp>
          <p:nvSpPr>
            <p:cNvPr id="63"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64" name="フリーフォーム 63"/>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65" name="グループ化 64"/>
          <p:cNvGrpSpPr>
            <a:grpSpLocks noChangeAspect="1"/>
          </p:cNvGrpSpPr>
          <p:nvPr/>
        </p:nvGrpSpPr>
        <p:grpSpPr bwMode="gray">
          <a:xfrm>
            <a:off x="10148663" y="3782309"/>
            <a:ext cx="1088887" cy="327361"/>
            <a:chOff x="7327869" y="1435609"/>
            <a:chExt cx="1003300" cy="301625"/>
          </a:xfrm>
        </p:grpSpPr>
        <p:sp>
          <p:nvSpPr>
            <p:cNvPr id="66"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67" name="フリーフォーム 66"/>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68" name="グループ化 67"/>
          <p:cNvGrpSpPr>
            <a:grpSpLocks noChangeAspect="1"/>
          </p:cNvGrpSpPr>
          <p:nvPr/>
        </p:nvGrpSpPr>
        <p:grpSpPr bwMode="gray">
          <a:xfrm>
            <a:off x="10141685" y="4683385"/>
            <a:ext cx="1088887" cy="327361"/>
            <a:chOff x="7327869" y="1435609"/>
            <a:chExt cx="1003300" cy="301625"/>
          </a:xfrm>
        </p:grpSpPr>
        <p:sp>
          <p:nvSpPr>
            <p:cNvPr id="70"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71" name="フリーフォーム 70"/>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cxnSp>
        <p:nvCxnSpPr>
          <p:cNvPr id="5" name="直線矢印コネクタ 4"/>
          <p:cNvCxnSpPr>
            <a:stCxn id="29" idx="3"/>
          </p:cNvCxnSpPr>
          <p:nvPr/>
        </p:nvCxnSpPr>
        <p:spPr bwMode="auto">
          <a:xfrm flipV="1">
            <a:off x="8911381" y="3111396"/>
            <a:ext cx="1137265" cy="858469"/>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0" name="直線矢印コネクタ 79"/>
          <p:cNvCxnSpPr>
            <a:stCxn id="29" idx="3"/>
          </p:cNvCxnSpPr>
          <p:nvPr/>
        </p:nvCxnSpPr>
        <p:spPr bwMode="auto">
          <a:xfrm>
            <a:off x="8911381" y="3969865"/>
            <a:ext cx="1144244" cy="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1" name="直線矢印コネクタ 80"/>
          <p:cNvCxnSpPr>
            <a:stCxn id="29" idx="3"/>
          </p:cNvCxnSpPr>
          <p:nvPr/>
        </p:nvCxnSpPr>
        <p:spPr bwMode="auto">
          <a:xfrm>
            <a:off x="8911381" y="3969865"/>
            <a:ext cx="1137265" cy="84154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テキスト ボックス 19"/>
          <p:cNvSpPr txBox="1"/>
          <p:nvPr/>
        </p:nvSpPr>
        <p:spPr>
          <a:xfrm>
            <a:off x="4417407" y="3252011"/>
            <a:ext cx="430887" cy="2169889"/>
          </a:xfrm>
          <a:prstGeom prst="rect">
            <a:avLst/>
          </a:prstGeom>
          <a:noFill/>
        </p:spPr>
        <p:txBody>
          <a:bodyPr vert="eaVert" wrap="none" rtlCol="0">
            <a:spAutoFit/>
          </a:bodyPr>
          <a:lstStyle/>
          <a:p>
            <a:r>
              <a:rPr lang="en-US" altLang="ja-JP" sz="1600" b="1" dirty="0" smtClean="0">
                <a:solidFill>
                  <a:srgbClr val="FF0000"/>
                </a:solidFill>
              </a:rPr>
              <a:t>Links and Executes</a:t>
            </a:r>
            <a:endParaRPr lang="ja-JP" altLang="en-US" sz="1600" b="1" dirty="0">
              <a:solidFill>
                <a:srgbClr val="FF0000"/>
              </a:solidFill>
            </a:endParaRPr>
          </a:p>
        </p:txBody>
      </p:sp>
      <p:sp>
        <p:nvSpPr>
          <p:cNvPr id="89" name="テキスト ボックス 88"/>
          <p:cNvSpPr txBox="1"/>
          <p:nvPr/>
        </p:nvSpPr>
        <p:spPr>
          <a:xfrm>
            <a:off x="9292431" y="3307975"/>
            <a:ext cx="430887" cy="2342949"/>
          </a:xfrm>
          <a:prstGeom prst="rect">
            <a:avLst/>
          </a:prstGeom>
          <a:noFill/>
        </p:spPr>
        <p:txBody>
          <a:bodyPr vert="eaVert" wrap="none" rtlCol="0">
            <a:spAutoFit/>
          </a:bodyPr>
          <a:lstStyle/>
          <a:p>
            <a:r>
              <a:rPr lang="en-US" altLang="ja-JP" sz="1600" b="1" dirty="0" smtClean="0">
                <a:solidFill>
                  <a:srgbClr val="FF0000"/>
                </a:solidFill>
              </a:rPr>
              <a:t>Starts real operation</a:t>
            </a:r>
            <a:endParaRPr lang="ja-JP" altLang="en-US" sz="1600" b="1" dirty="0">
              <a:solidFill>
                <a:srgbClr val="FF0000"/>
              </a:solidFill>
            </a:endParaRPr>
          </a:p>
        </p:txBody>
      </p:sp>
    </p:spTree>
    <p:extLst>
      <p:ext uri="{BB962C8B-B14F-4D97-AF65-F5344CB8AC3E}">
        <p14:creationId xmlns:p14="http://schemas.microsoft.com/office/powerpoint/2010/main" val="30895196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An Operation links a target device and specific setting values to a Jobflow. The following illustrates a simple Jobflow that transfers files to a server.</a:t>
            </a:r>
            <a:endParaRPr lang="en-US" altLang="ja-JP" sz="1867" b="1" dirty="0">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endParaRPr lang="en-US" altLang="ja-JP" sz="1867" b="1" dirty="0">
              <a:solidFill>
                <a:schemeClr val="tx1"/>
              </a:solidFill>
              <a:latin typeface="+mj-ea"/>
              <a:ea typeface="+mj-ea"/>
            </a:endParaRPr>
          </a:p>
          <a:p>
            <a:r>
              <a:rPr lang="en-US" altLang="ja-JP" sz="1867" b="1" dirty="0" smtClean="0">
                <a:solidFill>
                  <a:schemeClr val="tx1"/>
                </a:solidFill>
                <a:latin typeface="+mj-ea"/>
                <a:ea typeface="+mj-ea"/>
              </a:rPr>
              <a:t>With the help of the Operation, “Target Device” ,”Sender” and “Receiver” gets linked to the Jobflow. The combination above deploys Data.txt to the web server.</a:t>
            </a:r>
            <a:endParaRPr lang="en-US" altLang="ja-JP" sz="1867" b="1" dirty="0">
              <a:solidFill>
                <a:schemeClr val="tx1"/>
              </a:solidFill>
              <a:latin typeface="+mj-ea"/>
              <a:ea typeface="+mj-ea"/>
            </a:endParaRPr>
          </a:p>
          <a:p>
            <a:endParaRPr lang="en-US" altLang="ja-JP" sz="1067" b="1" dirty="0">
              <a:solidFill>
                <a:schemeClr val="tx1"/>
              </a:solidFill>
              <a:latin typeface="+mj-ea"/>
              <a:ea typeface="+mj-ea"/>
            </a:endParaRPr>
          </a:p>
          <a:p>
            <a:r>
              <a:rPr lang="en-US" altLang="ja-JP" sz="1867" b="1" dirty="0" smtClean="0">
                <a:solidFill>
                  <a:schemeClr val="tx1"/>
                </a:solidFill>
                <a:latin typeface="+mj-ea"/>
                <a:ea typeface="+mj-ea"/>
              </a:rPr>
              <a:t>By changing the inside of the Operation, we can choose to send different files to different target devices.</a:t>
            </a:r>
            <a:endParaRPr lang="en-US" altLang="ja-JP" sz="1867" b="1" dirty="0">
              <a:solidFill>
                <a:schemeClr val="tx1"/>
              </a:solidFill>
              <a:latin typeface="+mj-ea"/>
              <a:ea typeface="+mj-ea"/>
            </a:endParaRPr>
          </a:p>
        </p:txBody>
      </p:sp>
      <p:sp>
        <p:nvSpPr>
          <p:cNvPr id="2" name="タイトル 1"/>
          <p:cNvSpPr>
            <a:spLocks noGrp="1"/>
          </p:cNvSpPr>
          <p:nvPr>
            <p:ph type="title"/>
          </p:nvPr>
        </p:nvSpPr>
        <p:spPr/>
        <p:txBody>
          <a:bodyPr/>
          <a:lstStyle/>
          <a:p>
            <a:r>
              <a:rPr lang="en-US" altLang="ja-JP" dirty="0"/>
              <a:t>Step 2</a:t>
            </a:r>
            <a:r>
              <a:rPr lang="ja-JP" altLang="en-US" dirty="0" smtClean="0"/>
              <a:t>：</a:t>
            </a:r>
            <a:r>
              <a:rPr lang="en-US" altLang="ja-JP" dirty="0" smtClean="0"/>
              <a:t>Actualize </a:t>
            </a:r>
            <a:r>
              <a:rPr lang="en-US" altLang="ja-JP" dirty="0"/>
              <a:t>Automatic Execution</a:t>
            </a:r>
            <a:endParaRPr kumimoji="1" lang="ja-JP" altLang="en-US" dirty="0"/>
          </a:p>
        </p:txBody>
      </p:sp>
      <p:graphicFrame>
        <p:nvGraphicFramePr>
          <p:cNvPr id="79" name="表 78"/>
          <p:cNvGraphicFramePr>
            <a:graphicFrameLocks noGrp="1"/>
          </p:cNvGraphicFramePr>
          <p:nvPr>
            <p:extLst>
              <p:ext uri="{D42A27DB-BD31-4B8C-83A1-F6EECF244321}">
                <p14:modId xmlns:p14="http://schemas.microsoft.com/office/powerpoint/2010/main" val="111975356"/>
              </p:ext>
            </p:extLst>
          </p:nvPr>
        </p:nvGraphicFramePr>
        <p:xfrm>
          <a:off x="239351" y="814629"/>
          <a:ext cx="2400000" cy="528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180" name="下矢印 179"/>
          <p:cNvSpPr/>
          <p:nvPr/>
        </p:nvSpPr>
        <p:spPr bwMode="auto">
          <a:xfrm>
            <a:off x="945887" y="2116044"/>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3" name="下矢印 182"/>
          <p:cNvSpPr/>
          <p:nvPr/>
        </p:nvSpPr>
        <p:spPr bwMode="auto">
          <a:xfrm>
            <a:off x="945887" y="3080633"/>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5" name="下矢印 184"/>
          <p:cNvSpPr/>
          <p:nvPr/>
        </p:nvSpPr>
        <p:spPr bwMode="auto">
          <a:xfrm>
            <a:off x="950135" y="4047316"/>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7" name="下矢印 16"/>
          <p:cNvSpPr/>
          <p:nvPr/>
        </p:nvSpPr>
        <p:spPr bwMode="auto">
          <a:xfrm>
            <a:off x="928289" y="5016220"/>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6" name="角丸四角形 15"/>
          <p:cNvSpPr/>
          <p:nvPr/>
        </p:nvSpPr>
        <p:spPr bwMode="auto">
          <a:xfrm>
            <a:off x="417962" y="1419424"/>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Classify </a:t>
            </a:r>
            <a:br>
              <a:rPr lang="en-US" altLang="ja-JP" sz="1600" b="1" dirty="0"/>
            </a:br>
            <a:r>
              <a:rPr lang="en-US" altLang="ja-JP" sz="1600" b="1" dirty="0"/>
              <a:t>automated tasks</a:t>
            </a:r>
            <a:endParaRPr lang="ja-JP" altLang="en-US" sz="1600" b="1" dirty="0"/>
          </a:p>
        </p:txBody>
      </p:sp>
      <p:sp>
        <p:nvSpPr>
          <p:cNvPr id="21" name="角丸四角形 20"/>
          <p:cNvSpPr/>
          <p:nvPr/>
        </p:nvSpPr>
        <p:spPr bwMode="auto">
          <a:xfrm>
            <a:off x="410470" y="2384804"/>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Make Operations </a:t>
            </a:r>
            <a:br>
              <a:rPr lang="en-US" altLang="ja-JP" sz="1600" b="1" dirty="0"/>
            </a:br>
            <a:r>
              <a:rPr lang="en-US" altLang="ja-JP" sz="1600" b="1" dirty="0"/>
              <a:t>more detailed</a:t>
            </a:r>
            <a:endParaRPr lang="ja-JP" altLang="en-US" sz="1600" b="1" dirty="0"/>
          </a:p>
        </p:txBody>
      </p:sp>
      <p:sp>
        <p:nvSpPr>
          <p:cNvPr id="98" name="角丸四角形 97"/>
          <p:cNvSpPr/>
          <p:nvPr/>
        </p:nvSpPr>
        <p:spPr bwMode="auto">
          <a:xfrm>
            <a:off x="417962" y="3325221"/>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Prepare Ansible files (Playbooks, etc.)</a:t>
            </a:r>
          </a:p>
        </p:txBody>
      </p:sp>
      <p:sp>
        <p:nvSpPr>
          <p:cNvPr id="45" name="正方形/長方形 44"/>
          <p:cNvSpPr/>
          <p:nvPr/>
        </p:nvSpPr>
        <p:spPr bwMode="auto">
          <a:xfrm>
            <a:off x="3013449" y="747756"/>
            <a:ext cx="8937251" cy="564305"/>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000" b="1" dirty="0">
                <a:latin typeface="+mj-ea"/>
                <a:ea typeface="+mj-ea"/>
              </a:rPr>
              <a:t>　　　</a:t>
            </a:r>
            <a:r>
              <a:rPr lang="ja-JP" altLang="en-US" sz="2000" b="1" dirty="0" smtClean="0">
                <a:latin typeface="+mj-ea"/>
                <a:ea typeface="+mj-ea"/>
              </a:rPr>
              <a:t> ①</a:t>
            </a:r>
            <a:r>
              <a:rPr lang="en-US" altLang="ja-JP" sz="2000" b="1" dirty="0" smtClean="0">
                <a:latin typeface="+mj-ea"/>
              </a:rPr>
              <a:t>Understand the relationship between 	 	   	 	  Operations and </a:t>
            </a:r>
            <a:r>
              <a:rPr lang="en-US" altLang="ja-JP" sz="2000" b="1" dirty="0" err="1" smtClean="0">
                <a:latin typeface="+mj-ea"/>
              </a:rPr>
              <a:t>Jobflows</a:t>
            </a:r>
            <a:endParaRPr lang="en-US" altLang="ja-JP" sz="2000" b="1" dirty="0">
              <a:latin typeface="+mj-ea"/>
            </a:endParaRP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47" name="角丸四角形 46"/>
          <p:cNvSpPr/>
          <p:nvPr/>
        </p:nvSpPr>
        <p:spPr bwMode="auto">
          <a:xfrm>
            <a:off x="410469" y="4292073"/>
            <a:ext cx="2030940" cy="720000"/>
          </a:xfrm>
          <a:prstGeom prst="roundRect">
            <a:avLst/>
          </a:prstGeom>
          <a:solidFill>
            <a:schemeClr val="bg1"/>
          </a:solidFill>
          <a:ln w="254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Construct Job flow</a:t>
            </a:r>
            <a:br>
              <a:rPr lang="en-US" altLang="ja-JP" sz="1600" b="1" dirty="0"/>
            </a:br>
            <a:r>
              <a:rPr lang="en-US" altLang="ja-JP" sz="1600" b="1" dirty="0"/>
              <a:t>(Symphony)</a:t>
            </a:r>
            <a:endParaRPr lang="ja-JP" altLang="en-US" sz="1600" b="1" dirty="0"/>
          </a:p>
        </p:txBody>
      </p:sp>
      <p:sp>
        <p:nvSpPr>
          <p:cNvPr id="48" name="角丸四角形 47"/>
          <p:cNvSpPr/>
          <p:nvPr/>
        </p:nvSpPr>
        <p:spPr bwMode="auto">
          <a:xfrm>
            <a:off x="417962" y="5272524"/>
            <a:ext cx="2030940" cy="720000"/>
          </a:xfrm>
          <a:prstGeom prst="roundRect">
            <a:avLst/>
          </a:prstGeom>
          <a:solidFill>
            <a:schemeClr val="accent2">
              <a:lumMod val="20000"/>
              <a:lumOff val="8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Execute Job flow</a:t>
            </a:r>
            <a:br>
              <a:rPr lang="en-US" altLang="ja-JP" sz="1200" b="1" dirty="0"/>
            </a:br>
            <a:r>
              <a:rPr lang="en-US" altLang="ja-JP" sz="1200" b="1" dirty="0"/>
              <a:t>(Symphony)</a:t>
            </a:r>
          </a:p>
          <a:p>
            <a:pPr algn="ctr"/>
            <a:r>
              <a:rPr lang="en-US" altLang="ja-JP" sz="1000" b="1" dirty="0"/>
              <a:t>Parameters are </a:t>
            </a:r>
            <a:r>
              <a:rPr lang="en-US" altLang="ja-JP" sz="1000" b="1" dirty="0" smtClean="0"/>
              <a:t/>
            </a:r>
            <a:br>
              <a:rPr lang="en-US" altLang="ja-JP" sz="1000" b="1" dirty="0" smtClean="0"/>
            </a:br>
            <a:r>
              <a:rPr lang="en-US" altLang="ja-JP" sz="1000" b="1" dirty="0" smtClean="0"/>
              <a:t>registered </a:t>
            </a:r>
            <a:r>
              <a:rPr lang="en-US" altLang="ja-JP" sz="1000" b="1" dirty="0"/>
              <a:t>manually</a:t>
            </a:r>
          </a:p>
        </p:txBody>
      </p:sp>
      <p:grpSp>
        <p:nvGrpSpPr>
          <p:cNvPr id="3" name="グループ化 2"/>
          <p:cNvGrpSpPr/>
          <p:nvPr/>
        </p:nvGrpSpPr>
        <p:grpSpPr>
          <a:xfrm>
            <a:off x="3059806" y="2693787"/>
            <a:ext cx="1760557" cy="1250469"/>
            <a:chOff x="2846468" y="2233700"/>
            <a:chExt cx="1320418" cy="937852"/>
          </a:xfrm>
        </p:grpSpPr>
        <p:sp>
          <p:nvSpPr>
            <p:cNvPr id="18" name="正方形/長方形 17"/>
            <p:cNvSpPr/>
            <p:nvPr/>
          </p:nvSpPr>
          <p:spPr bwMode="auto">
            <a:xfrm>
              <a:off x="2979184" y="2444096"/>
              <a:ext cx="1187702" cy="727456"/>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2" name="テキスト ボックス 21"/>
            <p:cNvSpPr txBox="1"/>
            <p:nvPr/>
          </p:nvSpPr>
          <p:spPr>
            <a:xfrm>
              <a:off x="2846468" y="2233700"/>
              <a:ext cx="705722" cy="253916"/>
            </a:xfrm>
            <a:prstGeom prst="rect">
              <a:avLst/>
            </a:prstGeom>
            <a:noFill/>
          </p:spPr>
          <p:txBody>
            <a:bodyPr wrap="none" rtlCol="0">
              <a:spAutoFit/>
            </a:bodyPr>
            <a:lstStyle/>
            <a:p>
              <a:r>
                <a:rPr lang="en-US" altLang="ja-JP" sz="1600" dirty="0" smtClean="0"/>
                <a:t>Jobflow</a:t>
              </a:r>
              <a:endParaRPr lang="ja-JP" altLang="en-US" sz="1600" dirty="0"/>
            </a:p>
          </p:txBody>
        </p:sp>
        <p:cxnSp>
          <p:nvCxnSpPr>
            <p:cNvPr id="23" name="直線矢印コネクタ 22"/>
            <p:cNvCxnSpPr/>
            <p:nvPr/>
          </p:nvCxnSpPr>
          <p:spPr bwMode="auto">
            <a:xfrm>
              <a:off x="3590308" y="2526392"/>
              <a:ext cx="1" cy="56896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楕円 19"/>
            <p:cNvSpPr/>
            <p:nvPr/>
          </p:nvSpPr>
          <p:spPr bwMode="auto">
            <a:xfrm>
              <a:off x="3114219" y="2611033"/>
              <a:ext cx="924280" cy="330338"/>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chemeClr val="bg1"/>
                  </a:solidFill>
                  <a:latin typeface="+mj-ea"/>
                  <a:ea typeface="+mj-ea"/>
                </a:rPr>
                <a:t>File</a:t>
              </a:r>
              <a:br>
                <a:rPr lang="en-US" altLang="ja-JP" sz="1333" b="1" dirty="0" smtClean="0">
                  <a:solidFill>
                    <a:schemeClr val="bg1"/>
                  </a:solidFill>
                  <a:latin typeface="+mj-ea"/>
                  <a:ea typeface="+mj-ea"/>
                </a:rPr>
              </a:br>
              <a:r>
                <a:rPr lang="en-US" altLang="ja-JP" sz="1333" b="1" dirty="0" smtClean="0">
                  <a:solidFill>
                    <a:schemeClr val="bg1"/>
                  </a:solidFill>
                  <a:latin typeface="+mj-ea"/>
                  <a:ea typeface="+mj-ea"/>
                </a:rPr>
                <a:t>Transfer</a:t>
              </a:r>
              <a:endParaRPr lang="ja-JP" altLang="en-US" sz="1333" b="1" dirty="0">
                <a:solidFill>
                  <a:schemeClr val="bg1"/>
                </a:solidFill>
                <a:latin typeface="+mj-ea"/>
                <a:ea typeface="+mj-ea"/>
              </a:endParaRPr>
            </a:p>
          </p:txBody>
        </p:sp>
      </p:grpSp>
      <p:grpSp>
        <p:nvGrpSpPr>
          <p:cNvPr id="4" name="グループ化 3"/>
          <p:cNvGrpSpPr/>
          <p:nvPr/>
        </p:nvGrpSpPr>
        <p:grpSpPr>
          <a:xfrm>
            <a:off x="5252460" y="2706262"/>
            <a:ext cx="3501635" cy="1250469"/>
            <a:chOff x="4834262" y="2233700"/>
            <a:chExt cx="2626226" cy="937852"/>
          </a:xfrm>
        </p:grpSpPr>
        <p:sp>
          <p:nvSpPr>
            <p:cNvPr id="32" name="正方形/長方形 31"/>
            <p:cNvSpPr/>
            <p:nvPr/>
          </p:nvSpPr>
          <p:spPr bwMode="auto">
            <a:xfrm>
              <a:off x="4966977" y="2444096"/>
              <a:ext cx="2493511" cy="727456"/>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600" b="1" dirty="0">
                <a:latin typeface="+mj-ea"/>
                <a:ea typeface="+mj-ea"/>
              </a:endParaRPr>
            </a:p>
          </p:txBody>
        </p:sp>
        <p:sp>
          <p:nvSpPr>
            <p:cNvPr id="33" name="テキスト ボックス 32"/>
            <p:cNvSpPr txBox="1"/>
            <p:nvPr/>
          </p:nvSpPr>
          <p:spPr>
            <a:xfrm>
              <a:off x="4834262" y="2233700"/>
              <a:ext cx="874519" cy="253916"/>
            </a:xfrm>
            <a:prstGeom prst="rect">
              <a:avLst/>
            </a:prstGeom>
            <a:noFill/>
          </p:spPr>
          <p:txBody>
            <a:bodyPr wrap="none" rtlCol="0">
              <a:spAutoFit/>
            </a:bodyPr>
            <a:lstStyle/>
            <a:p>
              <a:r>
                <a:rPr lang="en-US" altLang="ja-JP" sz="1600" dirty="0" smtClean="0"/>
                <a:t>Operation</a:t>
              </a:r>
              <a:endParaRPr lang="ja-JP" altLang="en-US" sz="1600" dirty="0"/>
            </a:p>
          </p:txBody>
        </p:sp>
      </p:grpSp>
      <p:graphicFrame>
        <p:nvGraphicFramePr>
          <p:cNvPr id="34" name="表 33"/>
          <p:cNvGraphicFramePr>
            <a:graphicFrameLocks noGrp="1"/>
          </p:cNvGraphicFramePr>
          <p:nvPr>
            <p:extLst>
              <p:ext uri="{D42A27DB-BD31-4B8C-83A1-F6EECF244321}">
                <p14:modId xmlns:p14="http://schemas.microsoft.com/office/powerpoint/2010/main" val="3546279561"/>
              </p:ext>
            </p:extLst>
          </p:nvPr>
        </p:nvGraphicFramePr>
        <p:xfrm>
          <a:off x="5520243" y="3039604"/>
          <a:ext cx="3150871" cy="843280"/>
        </p:xfrm>
        <a:graphic>
          <a:graphicData uri="http://schemas.openxmlformats.org/drawingml/2006/table">
            <a:tbl>
              <a:tblPr firstRow="1" bandRow="1">
                <a:tableStyleId>{93296810-A885-4BE3-A3E7-6D5BEEA58F35}</a:tableStyleId>
              </a:tblPr>
              <a:tblGrid>
                <a:gridCol w="1211009">
                  <a:extLst>
                    <a:ext uri="{9D8B030D-6E8A-4147-A177-3AD203B41FA5}">
                      <a16:colId xmlns:a16="http://schemas.microsoft.com/office/drawing/2014/main" val="1855014555"/>
                    </a:ext>
                  </a:extLst>
                </a:gridCol>
                <a:gridCol w="936130">
                  <a:extLst>
                    <a:ext uri="{9D8B030D-6E8A-4147-A177-3AD203B41FA5}">
                      <a16:colId xmlns:a16="http://schemas.microsoft.com/office/drawing/2014/main" val="1183324811"/>
                    </a:ext>
                  </a:extLst>
                </a:gridCol>
                <a:gridCol w="1003732">
                  <a:extLst>
                    <a:ext uri="{9D8B030D-6E8A-4147-A177-3AD203B41FA5}">
                      <a16:colId xmlns:a16="http://schemas.microsoft.com/office/drawing/2014/main" val="1393148492"/>
                    </a:ext>
                  </a:extLst>
                </a:gridCol>
              </a:tblGrid>
              <a:tr h="325120">
                <a:tc>
                  <a:txBody>
                    <a:bodyPr/>
                    <a:lstStyle/>
                    <a:p>
                      <a:r>
                        <a:rPr kumimoji="1" lang="en-US" altLang="ja-JP" sz="1300" dirty="0" smtClean="0"/>
                        <a:t>Target</a:t>
                      </a:r>
                      <a:r>
                        <a:rPr kumimoji="1" lang="en-US" altLang="ja-JP" sz="1300" baseline="0" dirty="0" smtClean="0"/>
                        <a:t> Device</a:t>
                      </a:r>
                      <a:endParaRPr kumimoji="1" lang="ja-JP" altLang="en-US" sz="1300" dirty="0"/>
                    </a:p>
                  </a:txBody>
                  <a:tcPr marL="121920" marR="121920" marT="60960" marB="60960"/>
                </a:tc>
                <a:tc>
                  <a:txBody>
                    <a:bodyPr/>
                    <a:lstStyle/>
                    <a:p>
                      <a:r>
                        <a:rPr kumimoji="1" lang="en-US" altLang="ja-JP" sz="1300" dirty="0" smtClean="0"/>
                        <a:t>Sender</a:t>
                      </a:r>
                      <a:endParaRPr kumimoji="1" lang="ja-JP" altLang="en-US" sz="1300" dirty="0"/>
                    </a:p>
                  </a:txBody>
                  <a:tcPr marL="121920" marR="121920" marT="60960" marB="60960"/>
                </a:tc>
                <a:tc>
                  <a:txBody>
                    <a:bodyPr/>
                    <a:lstStyle/>
                    <a:p>
                      <a:r>
                        <a:rPr kumimoji="1" lang="en-US" altLang="ja-JP" sz="1300" dirty="0" smtClean="0"/>
                        <a:t>Receiver</a:t>
                      </a:r>
                      <a:endParaRPr kumimoji="1" lang="ja-JP" altLang="en-US" sz="1300" dirty="0"/>
                    </a:p>
                  </a:txBody>
                  <a:tcPr marL="121920" marR="121920" marT="60960" marB="60960"/>
                </a:tc>
                <a:extLst>
                  <a:ext uri="{0D108BD9-81ED-4DB2-BD59-A6C34878D82A}">
                    <a16:rowId xmlns:a16="http://schemas.microsoft.com/office/drawing/2014/main" val="262913053"/>
                  </a:ext>
                </a:extLst>
              </a:tr>
              <a:tr h="325120">
                <a:tc>
                  <a:txBody>
                    <a:bodyPr/>
                    <a:lstStyle/>
                    <a:p>
                      <a:pPr algn="l"/>
                      <a:r>
                        <a:rPr kumimoji="1" lang="en-US" altLang="ja-JP" sz="1300" dirty="0" smtClean="0"/>
                        <a:t>webserver</a:t>
                      </a:r>
                      <a:endParaRPr kumimoji="1" lang="ja-JP" altLang="en-US" sz="1300" dirty="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data.txt</a:t>
                      </a:r>
                      <a:endParaRPr kumimoji="1" lang="ja-JP" altLang="en-US" sz="1300" dirty="0" smtClean="0"/>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a:t>
                      </a:r>
                      <a:r>
                        <a:rPr kumimoji="1" lang="en-US" altLang="ja-JP" sz="1300" dirty="0" err="1" smtClean="0"/>
                        <a:t>etc</a:t>
                      </a:r>
                      <a:r>
                        <a:rPr kumimoji="1" lang="en-US" altLang="ja-JP" sz="1300" dirty="0" smtClean="0"/>
                        <a:t>/</a:t>
                      </a:r>
                      <a:r>
                        <a:rPr kumimoji="1" lang="en-US" altLang="ja-JP" sz="1300" dirty="0" err="1" smtClean="0"/>
                        <a:t>conf</a:t>
                      </a:r>
                      <a:endParaRPr kumimoji="1" lang="ja-JP" altLang="en-US" sz="1300" dirty="0" smtClean="0"/>
                    </a:p>
                  </a:txBody>
                  <a:tcPr marL="121920" marR="121920" marT="60960" marB="60960"/>
                </a:tc>
                <a:extLst>
                  <a:ext uri="{0D108BD9-81ED-4DB2-BD59-A6C34878D82A}">
                    <a16:rowId xmlns:a16="http://schemas.microsoft.com/office/drawing/2014/main" val="980766265"/>
                  </a:ext>
                </a:extLst>
              </a:tr>
            </a:tbl>
          </a:graphicData>
        </a:graphic>
      </p:graphicFrame>
      <p:sp>
        <p:nvSpPr>
          <p:cNvPr id="14" name="加算 13"/>
          <p:cNvSpPr/>
          <p:nvPr/>
        </p:nvSpPr>
        <p:spPr bwMode="auto">
          <a:xfrm>
            <a:off x="4873435" y="3218439"/>
            <a:ext cx="496469" cy="496469"/>
          </a:xfrm>
          <a:prstGeom prst="mathPlus">
            <a:avLst/>
          </a:prstGeom>
          <a:solidFill>
            <a:schemeClr val="accent2">
              <a:lumMod val="50000"/>
              <a:lumOff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28" name="テキスト ボックス 27"/>
          <p:cNvSpPr txBox="1"/>
          <p:nvPr/>
        </p:nvSpPr>
        <p:spPr>
          <a:xfrm>
            <a:off x="10791440" y="2954910"/>
            <a:ext cx="898003" cy="297454"/>
          </a:xfrm>
          <a:prstGeom prst="rect">
            <a:avLst/>
          </a:prstGeom>
          <a:noFill/>
        </p:spPr>
        <p:txBody>
          <a:bodyPr wrap="none" rtlCol="0">
            <a:spAutoFit/>
          </a:bodyPr>
          <a:lstStyle/>
          <a:p>
            <a:r>
              <a:rPr lang="en-US" altLang="ja-JP" sz="1333" b="1" dirty="0"/>
              <a:t>data.txt</a:t>
            </a:r>
            <a:endParaRPr lang="ja-JP" altLang="en-US" sz="1333" b="1" dirty="0"/>
          </a:p>
        </p:txBody>
      </p:sp>
      <p:sp>
        <p:nvSpPr>
          <p:cNvPr id="29" name="正方形/長方形 28"/>
          <p:cNvSpPr/>
          <p:nvPr/>
        </p:nvSpPr>
        <p:spPr bwMode="auto">
          <a:xfrm>
            <a:off x="9762113" y="3390479"/>
            <a:ext cx="2032705" cy="465525"/>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b" anchorCtr="0" forceAA="0" compatLnSpc="1">
            <a:prstTxWarp prst="textNoShape">
              <a:avLst/>
            </a:prstTxWarp>
            <a:noAutofit/>
          </a:bodyPr>
          <a:lstStyle/>
          <a:p>
            <a:pPr algn="ctr"/>
            <a:r>
              <a:rPr lang="en-US" altLang="ja-JP" sz="1333" b="1" dirty="0"/>
              <a:t>/</a:t>
            </a:r>
            <a:r>
              <a:rPr lang="en-US" altLang="ja-JP" sz="1333" b="1" dirty="0" err="1"/>
              <a:t>etc</a:t>
            </a:r>
            <a:r>
              <a:rPr lang="en-US" altLang="ja-JP" sz="1333" b="1" dirty="0"/>
              <a:t>/</a:t>
            </a:r>
            <a:r>
              <a:rPr lang="en-US" altLang="ja-JP" sz="1333" b="1" dirty="0" err="1"/>
              <a:t>conf</a:t>
            </a:r>
            <a:r>
              <a:rPr lang="en-US" altLang="ja-JP" sz="1333" b="1" dirty="0"/>
              <a:t>/data.txt</a:t>
            </a:r>
            <a:endParaRPr lang="ja-JP" altLang="en-US" sz="1333" b="1" dirty="0">
              <a:latin typeface="+mj-ea"/>
              <a:ea typeface="+mj-ea"/>
            </a:endParaRPr>
          </a:p>
        </p:txBody>
      </p:sp>
      <p:sp>
        <p:nvSpPr>
          <p:cNvPr id="50" name="テキスト ボックス 49"/>
          <p:cNvSpPr txBox="1"/>
          <p:nvPr/>
        </p:nvSpPr>
        <p:spPr>
          <a:xfrm>
            <a:off x="9526096" y="2844400"/>
            <a:ext cx="1128322" cy="297454"/>
          </a:xfrm>
          <a:prstGeom prst="rect">
            <a:avLst/>
          </a:prstGeom>
          <a:noFill/>
        </p:spPr>
        <p:txBody>
          <a:bodyPr wrap="none" rtlCol="0">
            <a:spAutoFit/>
          </a:bodyPr>
          <a:lstStyle/>
          <a:p>
            <a:r>
              <a:rPr lang="en-US" altLang="ja-JP" sz="1333" b="1" dirty="0"/>
              <a:t>webserver</a:t>
            </a:r>
            <a:endParaRPr lang="ja-JP" altLang="en-US" sz="1333" b="1" dirty="0"/>
          </a:p>
        </p:txBody>
      </p:sp>
      <p:grpSp>
        <p:nvGrpSpPr>
          <p:cNvPr id="37" name="グループ化 36"/>
          <p:cNvGrpSpPr>
            <a:grpSpLocks noChangeAspect="1"/>
          </p:cNvGrpSpPr>
          <p:nvPr/>
        </p:nvGrpSpPr>
        <p:grpSpPr bwMode="gray">
          <a:xfrm>
            <a:off x="9595378" y="3167837"/>
            <a:ext cx="1088887" cy="327361"/>
            <a:chOff x="7327869" y="1435609"/>
            <a:chExt cx="1003300" cy="301625"/>
          </a:xfrm>
        </p:grpSpPr>
        <p:sp>
          <p:nvSpPr>
            <p:cNvPr id="38" name="Freeform 32"/>
            <p:cNvSpPr>
              <a:spLocks noChangeAspect="1"/>
            </p:cNvSpPr>
            <p:nvPr/>
          </p:nvSpPr>
          <p:spPr bwMode="gray">
            <a:xfrm>
              <a:off x="7327869" y="1435609"/>
              <a:ext cx="1003300" cy="301625"/>
            </a:xfrm>
            <a:custGeom>
              <a:avLst/>
              <a:gdLst>
                <a:gd name="T0" fmla="*/ 1335 w 1335"/>
                <a:gd name="T1" fmla="*/ 374 h 401"/>
                <a:gd name="T2" fmla="*/ 1308 w 1335"/>
                <a:gd name="T3" fmla="*/ 401 h 401"/>
                <a:gd name="T4" fmla="*/ 27 w 1335"/>
                <a:gd name="T5" fmla="*/ 401 h 401"/>
                <a:gd name="T6" fmla="*/ 0 w 1335"/>
                <a:gd name="T7" fmla="*/ 374 h 401"/>
                <a:gd name="T8" fmla="*/ 0 w 1335"/>
                <a:gd name="T9" fmla="*/ 27 h 401"/>
                <a:gd name="T10" fmla="*/ 27 w 1335"/>
                <a:gd name="T11" fmla="*/ 0 h 401"/>
                <a:gd name="T12" fmla="*/ 1308 w 1335"/>
                <a:gd name="T13" fmla="*/ 0 h 401"/>
                <a:gd name="T14" fmla="*/ 1335 w 1335"/>
                <a:gd name="T15" fmla="*/ 27 h 401"/>
                <a:gd name="T16" fmla="*/ 1335 w 1335"/>
                <a:gd name="T17" fmla="*/ 37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5" h="401">
                  <a:moveTo>
                    <a:pt x="1335" y="374"/>
                  </a:moveTo>
                  <a:cubicBezTo>
                    <a:pt x="1335" y="389"/>
                    <a:pt x="1323" y="401"/>
                    <a:pt x="1308" y="401"/>
                  </a:cubicBezTo>
                  <a:cubicBezTo>
                    <a:pt x="27" y="401"/>
                    <a:pt x="27" y="401"/>
                    <a:pt x="27" y="401"/>
                  </a:cubicBezTo>
                  <a:cubicBezTo>
                    <a:pt x="12" y="401"/>
                    <a:pt x="0" y="389"/>
                    <a:pt x="0" y="374"/>
                  </a:cubicBezTo>
                  <a:cubicBezTo>
                    <a:pt x="0" y="27"/>
                    <a:pt x="0" y="27"/>
                    <a:pt x="0" y="27"/>
                  </a:cubicBezTo>
                  <a:cubicBezTo>
                    <a:pt x="0" y="12"/>
                    <a:pt x="12" y="0"/>
                    <a:pt x="27" y="0"/>
                  </a:cubicBezTo>
                  <a:cubicBezTo>
                    <a:pt x="1308" y="0"/>
                    <a:pt x="1308" y="0"/>
                    <a:pt x="1308" y="0"/>
                  </a:cubicBezTo>
                  <a:cubicBezTo>
                    <a:pt x="1323" y="0"/>
                    <a:pt x="1335" y="12"/>
                    <a:pt x="1335" y="27"/>
                  </a:cubicBezTo>
                  <a:lnTo>
                    <a:pt x="1335" y="374"/>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sp>
          <p:nvSpPr>
            <p:cNvPr id="39" name="フリーフォーム 38"/>
            <p:cNvSpPr>
              <a:spLocks noChangeAspect="1"/>
            </p:cNvSpPr>
            <p:nvPr/>
          </p:nvSpPr>
          <p:spPr bwMode="gray">
            <a:xfrm>
              <a:off x="7429469" y="1521334"/>
              <a:ext cx="815975" cy="128587"/>
            </a:xfrm>
            <a:custGeom>
              <a:avLst/>
              <a:gdLst>
                <a:gd name="connsiteX0" fmla="*/ 369870 w 815975"/>
                <a:gd name="connsiteY0" fmla="*/ 84138 h 128587"/>
                <a:gd name="connsiteX1" fmla="*/ 800955 w 815975"/>
                <a:gd name="connsiteY1" fmla="*/ 84138 h 128587"/>
                <a:gd name="connsiteX2" fmla="*/ 815975 w 815975"/>
                <a:gd name="connsiteY2" fmla="*/ 98832 h 128587"/>
                <a:gd name="connsiteX3" fmla="*/ 800955 w 815975"/>
                <a:gd name="connsiteY3" fmla="*/ 114300 h 128587"/>
                <a:gd name="connsiteX4" fmla="*/ 369870 w 815975"/>
                <a:gd name="connsiteY4" fmla="*/ 114300 h 128587"/>
                <a:gd name="connsiteX5" fmla="*/ 355600 w 815975"/>
                <a:gd name="connsiteY5" fmla="*/ 98832 h 128587"/>
                <a:gd name="connsiteX6" fmla="*/ 369870 w 815975"/>
                <a:gd name="connsiteY6" fmla="*/ 84138 h 128587"/>
                <a:gd name="connsiteX7" fmla="*/ 369870 w 815975"/>
                <a:gd name="connsiteY7" fmla="*/ 14288 h 128587"/>
                <a:gd name="connsiteX8" fmla="*/ 800955 w 815975"/>
                <a:gd name="connsiteY8" fmla="*/ 14288 h 128587"/>
                <a:gd name="connsiteX9" fmla="*/ 815975 w 815975"/>
                <a:gd name="connsiteY9" fmla="*/ 29369 h 128587"/>
                <a:gd name="connsiteX10" fmla="*/ 800955 w 815975"/>
                <a:gd name="connsiteY10" fmla="*/ 44450 h 128587"/>
                <a:gd name="connsiteX11" fmla="*/ 369870 w 815975"/>
                <a:gd name="connsiteY11" fmla="*/ 44450 h 128587"/>
                <a:gd name="connsiteX12" fmla="*/ 355600 w 815975"/>
                <a:gd name="connsiteY12" fmla="*/ 29369 h 128587"/>
                <a:gd name="connsiteX13" fmla="*/ 369870 w 815975"/>
                <a:gd name="connsiteY13" fmla="*/ 14288 h 128587"/>
                <a:gd name="connsiteX14" fmla="*/ 0 w 815975"/>
                <a:gd name="connsiteY14" fmla="*/ 0 h 128587"/>
                <a:gd name="connsiteX15" fmla="*/ 123825 w 815975"/>
                <a:gd name="connsiteY15" fmla="*/ 0 h 128587"/>
                <a:gd name="connsiteX16" fmla="*/ 123825 w 815975"/>
                <a:gd name="connsiteY16" fmla="*/ 128587 h 128587"/>
                <a:gd name="connsiteX17" fmla="*/ 0 w 815975"/>
                <a:gd name="connsiteY17" fmla="*/ 128587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15975" h="128587">
                  <a:moveTo>
                    <a:pt x="369870" y="84138"/>
                  </a:moveTo>
                  <a:cubicBezTo>
                    <a:pt x="369870" y="84138"/>
                    <a:pt x="369870" y="84138"/>
                    <a:pt x="800955" y="84138"/>
                  </a:cubicBezTo>
                  <a:cubicBezTo>
                    <a:pt x="809216" y="84138"/>
                    <a:pt x="815975" y="91099"/>
                    <a:pt x="815975" y="98832"/>
                  </a:cubicBezTo>
                  <a:cubicBezTo>
                    <a:pt x="815975" y="107340"/>
                    <a:pt x="809216" y="114300"/>
                    <a:pt x="800955" y="114300"/>
                  </a:cubicBezTo>
                  <a:cubicBezTo>
                    <a:pt x="800955" y="114300"/>
                    <a:pt x="800955" y="114300"/>
                    <a:pt x="369870" y="114300"/>
                  </a:cubicBezTo>
                  <a:cubicBezTo>
                    <a:pt x="361608" y="114300"/>
                    <a:pt x="355600" y="107340"/>
                    <a:pt x="355600" y="98832"/>
                  </a:cubicBezTo>
                  <a:cubicBezTo>
                    <a:pt x="355600" y="91099"/>
                    <a:pt x="361608" y="84138"/>
                    <a:pt x="369870" y="84138"/>
                  </a:cubicBezTo>
                  <a:close/>
                  <a:moveTo>
                    <a:pt x="369870" y="14288"/>
                  </a:moveTo>
                  <a:cubicBezTo>
                    <a:pt x="369870" y="14288"/>
                    <a:pt x="369870" y="14288"/>
                    <a:pt x="800955" y="14288"/>
                  </a:cubicBezTo>
                  <a:cubicBezTo>
                    <a:pt x="809216" y="14288"/>
                    <a:pt x="815975" y="21075"/>
                    <a:pt x="815975" y="29369"/>
                  </a:cubicBezTo>
                  <a:cubicBezTo>
                    <a:pt x="815975" y="37664"/>
                    <a:pt x="809216" y="44450"/>
                    <a:pt x="800955" y="44450"/>
                  </a:cubicBezTo>
                  <a:cubicBezTo>
                    <a:pt x="800955" y="44450"/>
                    <a:pt x="800955" y="44450"/>
                    <a:pt x="369870" y="44450"/>
                  </a:cubicBezTo>
                  <a:cubicBezTo>
                    <a:pt x="361608" y="44450"/>
                    <a:pt x="355600" y="37664"/>
                    <a:pt x="355600" y="29369"/>
                  </a:cubicBezTo>
                  <a:cubicBezTo>
                    <a:pt x="355600" y="21075"/>
                    <a:pt x="361608" y="14288"/>
                    <a:pt x="369870" y="14288"/>
                  </a:cubicBezTo>
                  <a:close/>
                  <a:moveTo>
                    <a:pt x="0" y="0"/>
                  </a:moveTo>
                  <a:lnTo>
                    <a:pt x="123825" y="0"/>
                  </a:lnTo>
                  <a:lnTo>
                    <a:pt x="123825" y="128587"/>
                  </a:lnTo>
                  <a:lnTo>
                    <a:pt x="0" y="1285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p>
          </p:txBody>
        </p:sp>
      </p:grpSp>
      <p:grpSp>
        <p:nvGrpSpPr>
          <p:cNvPr id="5" name="グループ化 4"/>
          <p:cNvGrpSpPr/>
          <p:nvPr/>
        </p:nvGrpSpPr>
        <p:grpSpPr>
          <a:xfrm>
            <a:off x="8919977" y="3069405"/>
            <a:ext cx="645441" cy="862244"/>
            <a:chOff x="6520939" y="2478629"/>
            <a:chExt cx="484081" cy="646683"/>
          </a:xfrm>
        </p:grpSpPr>
        <p:sp>
          <p:nvSpPr>
            <p:cNvPr id="24" name="二等辺三角形 23"/>
            <p:cNvSpPr/>
            <p:nvPr/>
          </p:nvSpPr>
          <p:spPr bwMode="auto">
            <a:xfrm rot="5400000">
              <a:off x="6461954" y="2582246"/>
              <a:ext cx="646683" cy="439449"/>
            </a:xfrm>
            <a:prstGeom prst="triangle">
              <a:avLst/>
            </a:prstGeom>
            <a:solidFill>
              <a:schemeClr val="accent2">
                <a:lumMod val="50000"/>
                <a:lumOff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30" name="テキスト ボックス 29"/>
            <p:cNvSpPr txBox="1"/>
            <p:nvPr/>
          </p:nvSpPr>
          <p:spPr>
            <a:xfrm>
              <a:off x="6520939" y="2680988"/>
              <a:ext cx="409343" cy="223091"/>
            </a:xfrm>
            <a:prstGeom prst="rect">
              <a:avLst/>
            </a:prstGeom>
            <a:noFill/>
          </p:spPr>
          <p:txBody>
            <a:bodyPr wrap="none" rtlCol="0">
              <a:spAutoFit/>
            </a:bodyPr>
            <a:lstStyle/>
            <a:p>
              <a:r>
                <a:rPr lang="en-US" altLang="ja-JP" sz="1333" b="1" dirty="0" smtClean="0">
                  <a:solidFill>
                    <a:schemeClr val="bg1"/>
                  </a:solidFill>
                </a:rPr>
                <a:t>Run</a:t>
              </a:r>
              <a:endParaRPr lang="ja-JP" altLang="en-US" sz="1333" b="1" dirty="0">
                <a:solidFill>
                  <a:schemeClr val="bg1"/>
                </a:solidFill>
              </a:endParaRPr>
            </a:p>
          </p:txBody>
        </p:sp>
      </p:grpSp>
      <p:cxnSp>
        <p:nvCxnSpPr>
          <p:cNvPr id="26" name="直線矢印コネクタ 25"/>
          <p:cNvCxnSpPr/>
          <p:nvPr/>
        </p:nvCxnSpPr>
        <p:spPr bwMode="auto">
          <a:xfrm>
            <a:off x="10795451" y="2890927"/>
            <a:ext cx="0" cy="667920"/>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996472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What is the PSSO Method?</a:t>
            </a:r>
            <a:endParaRPr kumimoji="1" lang="ja-JP" altLang="en-US" dirty="0"/>
          </a:p>
        </p:txBody>
      </p:sp>
      <p:sp>
        <p:nvSpPr>
          <p:cNvPr id="5" name="コンテンツ プレースホルダー 4">
            <a:extLst>
              <a:ext uri="{FF2B5EF4-FFF2-40B4-BE49-F238E27FC236}">
                <a16:creationId xmlns:a16="http://schemas.microsoft.com/office/drawing/2014/main" id="{AE3834A8-BC7F-4DFA-ACD3-8FBF0DD509B3}"/>
              </a:ext>
            </a:extLst>
          </p:cNvPr>
          <p:cNvSpPr>
            <a:spLocks noGrp="1"/>
          </p:cNvSpPr>
          <p:nvPr>
            <p:ph sz="quarter" idx="10"/>
          </p:nvPr>
        </p:nvSpPr>
        <p:spPr/>
        <p:txBody>
          <a:bodyPr>
            <a:normAutofit/>
          </a:bodyPr>
          <a:lstStyle/>
          <a:p>
            <a:pPr marL="0" indent="0">
              <a:buNone/>
            </a:pPr>
            <a:r>
              <a:rPr lang="en-US" altLang="ja-JP" sz="2400" dirty="0" smtClean="0"/>
              <a:t>The PSSO</a:t>
            </a:r>
            <a:r>
              <a:rPr lang="ja-JP" altLang="en-US" sz="2400" dirty="0"/>
              <a:t> </a:t>
            </a:r>
            <a:r>
              <a:rPr lang="en-US" altLang="ja-JP" sz="2400" dirty="0" smtClean="0"/>
              <a:t>(</a:t>
            </a:r>
            <a:r>
              <a:rPr lang="en-US" altLang="ja-JP" sz="2800" b="1" dirty="0" smtClean="0"/>
              <a:t>P</a:t>
            </a:r>
            <a:r>
              <a:rPr lang="en-US" altLang="ja-JP" sz="2400" dirty="0" smtClean="0"/>
              <a:t>rocedures </a:t>
            </a:r>
            <a:r>
              <a:rPr lang="en-US" altLang="ja-JP" sz="2400" dirty="0"/>
              <a:t>for </a:t>
            </a:r>
            <a:r>
              <a:rPr lang="en-US" altLang="ja-JP" sz="2800" b="1" dirty="0"/>
              <a:t>s</a:t>
            </a:r>
            <a:r>
              <a:rPr lang="en-US" altLang="ja-JP" sz="2400" dirty="0"/>
              <a:t>treamlining </a:t>
            </a:r>
            <a:r>
              <a:rPr lang="en-US" altLang="ja-JP" sz="2800" b="1" dirty="0"/>
              <a:t>s</a:t>
            </a:r>
            <a:r>
              <a:rPr lang="en-US" altLang="ja-JP" sz="2400" dirty="0"/>
              <a:t>ystem </a:t>
            </a:r>
            <a:r>
              <a:rPr lang="en-US" altLang="ja-JP" sz="2800" b="1" dirty="0" smtClean="0"/>
              <a:t>o</a:t>
            </a:r>
            <a:r>
              <a:rPr lang="en-US" altLang="ja-JP" sz="2400" dirty="0" smtClean="0"/>
              <a:t>peration) method is a process of changing conventional “Manual system construction/operation” to “Automated system construction/operation” and solves problems often found during the Design, Preparation and Execution phases.</a:t>
            </a:r>
            <a:endParaRPr lang="en-US" altLang="ja-JP" sz="2400" dirty="0"/>
          </a:p>
        </p:txBody>
      </p:sp>
      <p:sp>
        <p:nvSpPr>
          <p:cNvPr id="46" name="正方形/長方形 45">
            <a:extLst>
              <a:ext uri="{FF2B5EF4-FFF2-40B4-BE49-F238E27FC236}">
                <a16:creationId xmlns:a16="http://schemas.microsoft.com/office/drawing/2014/main" id="{0B2836BE-A0F8-47BF-9205-5DB46C6EA47E}"/>
              </a:ext>
            </a:extLst>
          </p:cNvPr>
          <p:cNvSpPr/>
          <p:nvPr/>
        </p:nvSpPr>
        <p:spPr bwMode="auto">
          <a:xfrm>
            <a:off x="2144391" y="4382612"/>
            <a:ext cx="7633184" cy="1489632"/>
          </a:xfrm>
          <a:prstGeom prst="rect">
            <a:avLst/>
          </a:prstGeom>
          <a:solidFill>
            <a:schemeClr val="accent6">
              <a:lumMod val="10000"/>
              <a:lumOff val="90000"/>
            </a:schemeClr>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游ゴシック"/>
              <a:ea typeface="游ゴシック"/>
              <a:cs typeface="+mn-cs"/>
            </a:endParaRPr>
          </a:p>
        </p:txBody>
      </p:sp>
      <p:sp>
        <p:nvSpPr>
          <p:cNvPr id="47" name="右矢印 16">
            <a:extLst>
              <a:ext uri="{FF2B5EF4-FFF2-40B4-BE49-F238E27FC236}">
                <a16:creationId xmlns:a16="http://schemas.microsoft.com/office/drawing/2014/main" id="{0E31FC47-0D2D-4CFB-8855-68A133DFB212}"/>
              </a:ext>
            </a:extLst>
          </p:cNvPr>
          <p:cNvSpPr/>
          <p:nvPr/>
        </p:nvSpPr>
        <p:spPr bwMode="gray">
          <a:xfrm>
            <a:off x="2193625" y="4792094"/>
            <a:ext cx="2520000" cy="970909"/>
          </a:xfrm>
          <a:prstGeom prst="rightArrow">
            <a:avLst>
              <a:gd name="adj1" fmla="val 100000"/>
              <a:gd name="adj2" fmla="val 34907"/>
            </a:avLst>
          </a:prstGeom>
          <a:solidFill>
            <a:schemeClr val="accent6">
              <a:lumMod val="75000"/>
              <a:lumOff val="25000"/>
            </a:schemeClr>
          </a:solidFill>
          <a:ln>
            <a:noFill/>
          </a:ln>
          <a:effectLst/>
          <a:scene3d>
            <a:camera prst="orthographicFront"/>
            <a:lightRig rig="threePt" dir="t"/>
          </a:scene3d>
          <a:sp3d/>
        </p:spPr>
        <p:txBody>
          <a:bodyPr rot="0" spcFirstLastPara="0" vert="horz" wrap="none" lIns="91440" tIns="72000" rIns="91440" bIns="3600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srgbClr val="FFFFFF"/>
                </a:solidFill>
                <a:effectLst/>
                <a:uLnTx/>
                <a:uFillTx/>
                <a:latin typeface="游ゴシック"/>
                <a:ea typeface="游ゴシック"/>
                <a:cs typeface="+mn-cs"/>
              </a:rPr>
              <a:t>[Step1]</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en-US" altLang="ja-JP" sz="300" b="1"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smtClean="0">
                <a:ln>
                  <a:noFill/>
                </a:ln>
                <a:solidFill>
                  <a:srgbClr val="FFFFFF"/>
                </a:solidFill>
                <a:effectLst/>
                <a:uLnTx/>
                <a:uFillTx/>
                <a:latin typeface="游ゴシック"/>
                <a:ea typeface="游ゴシック"/>
                <a:cs typeface="+mn-cs"/>
              </a:rPr>
              <a:t>Centrally </a:t>
            </a:r>
            <a:br>
              <a:rPr kumimoji="1" lang="en-US" altLang="ja-JP" sz="1200" b="0" i="0" u="none" strike="noStrike" kern="1200" cap="none" spc="0" normalizeH="0" baseline="0" noProof="0" dirty="0" smtClean="0">
                <a:ln>
                  <a:noFill/>
                </a:ln>
                <a:solidFill>
                  <a:srgbClr val="FFFFFF"/>
                </a:solidFill>
                <a:effectLst/>
                <a:uLnTx/>
                <a:uFillTx/>
                <a:latin typeface="游ゴシック"/>
                <a:ea typeface="游ゴシック"/>
                <a:cs typeface="+mn-cs"/>
              </a:rPr>
            </a:br>
            <a:r>
              <a:rPr kumimoji="1" lang="en-US" altLang="ja-JP" sz="1200" b="0" i="0" u="none" strike="noStrike" kern="1200" cap="none" spc="0" normalizeH="0" baseline="0" noProof="0" dirty="0" smtClean="0">
                <a:ln>
                  <a:noFill/>
                </a:ln>
                <a:solidFill>
                  <a:srgbClr val="FFFFFF"/>
                </a:solidFill>
                <a:effectLst/>
                <a:uLnTx/>
                <a:uFillTx/>
                <a:latin typeface="游ゴシック"/>
                <a:ea typeface="游ゴシック"/>
                <a:cs typeface="+mn-cs"/>
              </a:rPr>
              <a:t>managing</a:t>
            </a:r>
            <a:br>
              <a:rPr kumimoji="1" lang="en-US" altLang="ja-JP" sz="1200" b="0" i="0" u="none" strike="noStrike" kern="1200" cap="none" spc="0" normalizeH="0" baseline="0" noProof="0" dirty="0" smtClean="0">
                <a:ln>
                  <a:noFill/>
                </a:ln>
                <a:solidFill>
                  <a:srgbClr val="FFFFFF"/>
                </a:solidFill>
                <a:effectLst/>
                <a:uLnTx/>
                <a:uFillTx/>
                <a:latin typeface="游ゴシック"/>
                <a:ea typeface="游ゴシック"/>
                <a:cs typeface="+mn-cs"/>
              </a:rPr>
            </a:br>
            <a:r>
              <a:rPr kumimoji="1" lang="en-US" altLang="ja-JP" sz="1200" b="0" i="0" u="none" strike="noStrike" kern="1200" cap="none" spc="0" normalizeH="0" baseline="0" noProof="0" dirty="0" smtClean="0">
                <a:ln>
                  <a:noFill/>
                </a:ln>
                <a:solidFill>
                  <a:srgbClr val="FFFFFF"/>
                </a:solidFill>
                <a:effectLst/>
                <a:uLnTx/>
                <a:uFillTx/>
                <a:latin typeface="游ゴシック"/>
                <a:ea typeface="游ゴシック"/>
                <a:cs typeface="+mn-cs"/>
              </a:rPr>
              <a:t>setting information</a:t>
            </a:r>
            <a:endParaRPr kumimoji="1" lang="en-US" altLang="ja-JP" sz="1200" b="0" i="0" u="none" strike="noStrike" kern="1200" cap="none" spc="0" normalizeH="0" baseline="0" noProof="0" dirty="0">
              <a:ln>
                <a:noFill/>
              </a:ln>
              <a:solidFill>
                <a:srgbClr val="FFFFFF"/>
              </a:solidFill>
              <a:effectLst/>
              <a:uLnTx/>
              <a:uFillTx/>
              <a:latin typeface="游ゴシック"/>
              <a:ea typeface="游ゴシック"/>
              <a:cs typeface="+mn-cs"/>
            </a:endParaRPr>
          </a:p>
        </p:txBody>
      </p:sp>
      <p:sp>
        <p:nvSpPr>
          <p:cNvPr id="48" name="右矢印 16">
            <a:extLst>
              <a:ext uri="{FF2B5EF4-FFF2-40B4-BE49-F238E27FC236}">
                <a16:creationId xmlns:a16="http://schemas.microsoft.com/office/drawing/2014/main" id="{62C5C70C-0AE5-4D76-A870-39576BDF0096}"/>
              </a:ext>
            </a:extLst>
          </p:cNvPr>
          <p:cNvSpPr/>
          <p:nvPr/>
        </p:nvSpPr>
        <p:spPr bwMode="gray">
          <a:xfrm>
            <a:off x="4762859" y="4804231"/>
            <a:ext cx="2520000" cy="958772"/>
          </a:xfrm>
          <a:prstGeom prst="rightArrow">
            <a:avLst>
              <a:gd name="adj1" fmla="val 100000"/>
              <a:gd name="adj2" fmla="val 34907"/>
            </a:avLst>
          </a:prstGeom>
          <a:solidFill>
            <a:schemeClr val="accent6">
              <a:lumMod val="75000"/>
              <a:lumOff val="25000"/>
            </a:schemeClr>
          </a:solidFill>
          <a:ln>
            <a:noFill/>
          </a:ln>
          <a:effectLst/>
          <a:scene3d>
            <a:camera prst="orthographicFront"/>
            <a:lightRig rig="threePt" dir="t"/>
          </a:scene3d>
          <a:sp3d/>
        </p:spPr>
        <p:txBody>
          <a:bodyPr rot="0" spcFirstLastPara="0" vert="horz" wrap="none" lIns="91440" tIns="72000" rIns="91440" bIns="3600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srgbClr val="FFFFFF"/>
                </a:solidFill>
                <a:effectLst/>
                <a:uLnTx/>
                <a:uFillTx/>
                <a:latin typeface="游ゴシック"/>
                <a:ea typeface="游ゴシック"/>
                <a:cs typeface="+mn-cs"/>
              </a:rPr>
              <a:t>[Step2]</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en-US" altLang="ja-JP" sz="300" b="1"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smtClean="0">
                <a:ln>
                  <a:noFill/>
                </a:ln>
                <a:solidFill>
                  <a:srgbClr val="FFFFFF"/>
                </a:solidFill>
                <a:effectLst/>
                <a:uLnTx/>
                <a:uFillTx/>
                <a:latin typeface="游ゴシック"/>
                <a:ea typeface="游ゴシック"/>
                <a:cs typeface="+mn-cs"/>
              </a:rPr>
              <a:t>Preparing</a:t>
            </a:r>
            <a:br>
              <a:rPr kumimoji="1" lang="en-US" altLang="ja-JP" sz="1200" b="0" i="0" u="none" strike="noStrike" kern="1200" cap="none" spc="0" normalizeH="0" baseline="0" noProof="0" dirty="0" smtClean="0">
                <a:ln>
                  <a:noFill/>
                </a:ln>
                <a:solidFill>
                  <a:srgbClr val="FFFFFF"/>
                </a:solidFill>
                <a:effectLst/>
                <a:uLnTx/>
                <a:uFillTx/>
                <a:latin typeface="游ゴシック"/>
                <a:ea typeface="游ゴシック"/>
                <a:cs typeface="+mn-cs"/>
              </a:rPr>
            </a:br>
            <a:r>
              <a:rPr kumimoji="1" lang="en-US" altLang="ja-JP" sz="1200" b="0" i="0" u="none" strike="noStrike" kern="1200" cap="none" spc="0" normalizeH="0" baseline="0" noProof="0" dirty="0" smtClean="0">
                <a:ln>
                  <a:noFill/>
                </a:ln>
                <a:solidFill>
                  <a:srgbClr val="FFFFFF"/>
                </a:solidFill>
                <a:effectLst/>
                <a:uLnTx/>
                <a:uFillTx/>
                <a:latin typeface="游ゴシック"/>
                <a:ea typeface="游ゴシック"/>
                <a:cs typeface="+mn-cs"/>
              </a:rPr>
              <a:t>Automatic</a:t>
            </a:r>
            <a:br>
              <a:rPr kumimoji="1" lang="en-US" altLang="ja-JP" sz="1200" b="0" i="0" u="none" strike="noStrike" kern="1200" cap="none" spc="0" normalizeH="0" baseline="0" noProof="0" dirty="0" smtClean="0">
                <a:ln>
                  <a:noFill/>
                </a:ln>
                <a:solidFill>
                  <a:srgbClr val="FFFFFF"/>
                </a:solidFill>
                <a:effectLst/>
                <a:uLnTx/>
                <a:uFillTx/>
                <a:latin typeface="游ゴシック"/>
                <a:ea typeface="游ゴシック"/>
                <a:cs typeface="+mn-cs"/>
              </a:rPr>
            </a:br>
            <a:r>
              <a:rPr kumimoji="1" lang="en-US" altLang="ja-JP" sz="1200" b="0" i="0" u="none" strike="noStrike" kern="1200" cap="none" spc="0" normalizeH="0" baseline="0" noProof="0" dirty="0" smtClean="0">
                <a:ln>
                  <a:noFill/>
                </a:ln>
                <a:solidFill>
                  <a:srgbClr val="FFFFFF"/>
                </a:solidFill>
                <a:effectLst/>
                <a:uLnTx/>
                <a:uFillTx/>
                <a:latin typeface="游ゴシック"/>
                <a:ea typeface="游ゴシック"/>
                <a:cs typeface="+mn-cs"/>
              </a:rPr>
              <a:t>execution</a:t>
            </a:r>
            <a:endParaRPr kumimoji="1" lang="en-US" altLang="ja-JP" sz="1200" b="0" i="0" u="none" strike="noStrike" kern="1200" cap="none" spc="0" normalizeH="0" baseline="0" noProof="0" dirty="0">
              <a:ln>
                <a:noFill/>
              </a:ln>
              <a:solidFill>
                <a:srgbClr val="FFFFFF"/>
              </a:solidFill>
              <a:effectLst/>
              <a:uLnTx/>
              <a:uFillTx/>
              <a:latin typeface="游ゴシック"/>
              <a:ea typeface="游ゴシック"/>
              <a:cs typeface="+mn-cs"/>
            </a:endParaRPr>
          </a:p>
        </p:txBody>
      </p:sp>
      <p:sp>
        <p:nvSpPr>
          <p:cNvPr id="49" name="右矢印 16">
            <a:extLst>
              <a:ext uri="{FF2B5EF4-FFF2-40B4-BE49-F238E27FC236}">
                <a16:creationId xmlns:a16="http://schemas.microsoft.com/office/drawing/2014/main" id="{9F5C33BA-390F-4971-A1A9-006D9B8A307D}"/>
              </a:ext>
            </a:extLst>
          </p:cNvPr>
          <p:cNvSpPr/>
          <p:nvPr/>
        </p:nvSpPr>
        <p:spPr bwMode="gray">
          <a:xfrm>
            <a:off x="7257575" y="4804231"/>
            <a:ext cx="2520000" cy="958772"/>
          </a:xfrm>
          <a:prstGeom prst="rightArrow">
            <a:avLst>
              <a:gd name="adj1" fmla="val 100000"/>
              <a:gd name="adj2" fmla="val 34907"/>
            </a:avLst>
          </a:prstGeom>
          <a:solidFill>
            <a:schemeClr val="accent6">
              <a:lumMod val="75000"/>
              <a:lumOff val="25000"/>
            </a:schemeClr>
          </a:solidFill>
          <a:ln>
            <a:noFill/>
          </a:ln>
          <a:effectLst/>
          <a:scene3d>
            <a:camera prst="orthographicFront"/>
            <a:lightRig rig="threePt" dir="t"/>
          </a:scene3d>
          <a:sp3d/>
        </p:spPr>
        <p:txBody>
          <a:bodyPr rot="0" spcFirstLastPara="0" vert="horz" wrap="none" lIns="91440" tIns="0" rIns="91440" bIns="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dirty="0">
                <a:ln>
                  <a:noFill/>
                </a:ln>
                <a:solidFill>
                  <a:srgbClr val="FFFFFF"/>
                </a:solidFill>
                <a:effectLst/>
                <a:uLnTx/>
                <a:uFillTx/>
                <a:latin typeface="游ゴシック"/>
                <a:ea typeface="游ゴシック"/>
                <a:cs typeface="+mn-cs"/>
              </a:rPr>
              <a:t>[Step3]</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1" lang="en-US" altLang="ja-JP" sz="300" b="1"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smtClean="0">
                <a:ln>
                  <a:noFill/>
                </a:ln>
                <a:solidFill>
                  <a:srgbClr val="FFFFFF"/>
                </a:solidFill>
                <a:effectLst/>
                <a:uLnTx/>
                <a:uFillTx/>
                <a:latin typeface="游ゴシック"/>
                <a:ea typeface="游ゴシック"/>
                <a:cs typeface="+mn-cs"/>
              </a:rPr>
              <a:t>Linking </a:t>
            </a:r>
            <a:br>
              <a:rPr kumimoji="1" lang="en-US" altLang="ja-JP" sz="1100" b="0" i="0" u="none" strike="noStrike" kern="1200" cap="none" spc="0" normalizeH="0" baseline="0" noProof="0" dirty="0" smtClean="0">
                <a:ln>
                  <a:noFill/>
                </a:ln>
                <a:solidFill>
                  <a:srgbClr val="FFFFFF"/>
                </a:solidFill>
                <a:effectLst/>
                <a:uLnTx/>
                <a:uFillTx/>
                <a:latin typeface="游ゴシック"/>
                <a:ea typeface="游ゴシック"/>
                <a:cs typeface="+mn-cs"/>
              </a:rPr>
            </a:br>
            <a:r>
              <a:rPr kumimoji="1" lang="en-US" altLang="ja-JP" sz="1100" b="0" i="0" u="none" strike="noStrike" kern="1200" cap="none" spc="0" normalizeH="0" baseline="0" noProof="0" dirty="0" smtClean="0">
                <a:ln>
                  <a:noFill/>
                </a:ln>
                <a:solidFill>
                  <a:srgbClr val="FFFFFF"/>
                </a:solidFill>
                <a:effectLst/>
                <a:uLnTx/>
                <a:uFillTx/>
                <a:latin typeface="游ゴシック"/>
                <a:ea typeface="游ゴシック"/>
                <a:cs typeface="+mn-cs"/>
              </a:rPr>
              <a:t>Central</a:t>
            </a:r>
            <a:r>
              <a:rPr kumimoji="1" lang="en-US" altLang="ja-JP" sz="1100" b="0" i="0" u="none" strike="noStrike" kern="1200" cap="none" spc="0" normalizeH="0" noProof="0" dirty="0" smtClean="0">
                <a:ln>
                  <a:noFill/>
                </a:ln>
                <a:solidFill>
                  <a:srgbClr val="FFFFFF"/>
                </a:solidFill>
                <a:effectLst/>
                <a:uLnTx/>
                <a:uFillTx/>
                <a:latin typeface="游ゴシック"/>
                <a:ea typeface="游ゴシック"/>
                <a:cs typeface="+mn-cs"/>
              </a:rPr>
              <a:t> </a:t>
            </a:r>
            <a:br>
              <a:rPr kumimoji="1" lang="en-US" altLang="ja-JP" sz="1100" b="0" i="0" u="none" strike="noStrike" kern="1200" cap="none" spc="0" normalizeH="0" noProof="0" dirty="0" smtClean="0">
                <a:ln>
                  <a:noFill/>
                </a:ln>
                <a:solidFill>
                  <a:srgbClr val="FFFFFF"/>
                </a:solidFill>
                <a:effectLst/>
                <a:uLnTx/>
                <a:uFillTx/>
                <a:latin typeface="游ゴシック"/>
                <a:ea typeface="游ゴシック"/>
                <a:cs typeface="+mn-cs"/>
              </a:rPr>
            </a:br>
            <a:r>
              <a:rPr kumimoji="1" lang="en-US" altLang="ja-JP" sz="1100" b="0" i="0" u="none" strike="noStrike" kern="1200" cap="none" spc="0" normalizeH="0" noProof="0" dirty="0" smtClean="0">
                <a:ln>
                  <a:noFill/>
                </a:ln>
                <a:solidFill>
                  <a:srgbClr val="FFFFFF"/>
                </a:solidFill>
                <a:effectLst/>
                <a:uLnTx/>
                <a:uFillTx/>
                <a:latin typeface="游ゴシック"/>
                <a:ea typeface="游ゴシック"/>
                <a:cs typeface="+mn-cs"/>
              </a:rPr>
              <a:t>management</a:t>
            </a:r>
            <a:br>
              <a:rPr kumimoji="1" lang="en-US" altLang="ja-JP" sz="1100" b="0" i="0" u="none" strike="noStrike" kern="1200" cap="none" spc="0" normalizeH="0" noProof="0" dirty="0" smtClean="0">
                <a:ln>
                  <a:noFill/>
                </a:ln>
                <a:solidFill>
                  <a:srgbClr val="FFFFFF"/>
                </a:solidFill>
                <a:effectLst/>
                <a:uLnTx/>
                <a:uFillTx/>
                <a:latin typeface="游ゴシック"/>
                <a:ea typeface="游ゴシック"/>
                <a:cs typeface="+mn-cs"/>
              </a:rPr>
            </a:br>
            <a:r>
              <a:rPr kumimoji="1" lang="en-US" altLang="ja-JP" sz="1100" b="0" i="0" u="none" strike="noStrike" kern="1200" cap="none" spc="0" normalizeH="0" noProof="0" dirty="0" smtClean="0">
                <a:ln>
                  <a:noFill/>
                </a:ln>
                <a:solidFill>
                  <a:srgbClr val="FFFFFF"/>
                </a:solidFill>
                <a:effectLst/>
                <a:uLnTx/>
                <a:uFillTx/>
                <a:latin typeface="游ゴシック"/>
                <a:ea typeface="游ゴシック"/>
                <a:cs typeface="+mn-cs"/>
              </a:rPr>
              <a:t>and automatic execution</a:t>
            </a:r>
            <a:endParaRPr kumimoji="1" lang="ja-JP" altLang="en-US" sz="1100" b="0" i="0" u="none" strike="noStrike" kern="1200" cap="none" spc="0" normalizeH="0" baseline="0" noProof="0" dirty="0">
              <a:ln>
                <a:noFill/>
              </a:ln>
              <a:solidFill>
                <a:srgbClr val="FFFFFF"/>
              </a:solidFill>
              <a:effectLst/>
              <a:uLnTx/>
              <a:uFillTx/>
              <a:latin typeface="游ゴシック"/>
              <a:ea typeface="游ゴシック"/>
              <a:cs typeface="+mn-cs"/>
            </a:endParaRPr>
          </a:p>
        </p:txBody>
      </p:sp>
      <p:sp>
        <p:nvSpPr>
          <p:cNvPr id="50" name="右矢印 15">
            <a:extLst>
              <a:ext uri="{FF2B5EF4-FFF2-40B4-BE49-F238E27FC236}">
                <a16:creationId xmlns:a16="http://schemas.microsoft.com/office/drawing/2014/main" id="{D0B18CC0-7519-42CD-8938-7259AE1633DB}"/>
              </a:ext>
            </a:extLst>
          </p:cNvPr>
          <p:cNvSpPr/>
          <p:nvPr/>
        </p:nvSpPr>
        <p:spPr bwMode="gray">
          <a:xfrm>
            <a:off x="530539" y="4804231"/>
            <a:ext cx="1613852" cy="958772"/>
          </a:xfrm>
          <a:prstGeom prst="rightArrow">
            <a:avLst>
              <a:gd name="adj1" fmla="val 100000"/>
              <a:gd name="adj2" fmla="val 34907"/>
            </a:avLst>
          </a:prstGeom>
          <a:solidFill>
            <a:schemeClr val="accent6">
              <a:lumMod val="10000"/>
              <a:lumOff val="90000"/>
            </a:schemeClr>
          </a:solidFill>
          <a:ln w="34925">
            <a:solidFill>
              <a:schemeClr val="accent6">
                <a:lumMod val="75000"/>
                <a:lumOff val="25000"/>
              </a:schemeClr>
            </a:solidFill>
          </a:ln>
          <a:effectLst/>
          <a:scene3d>
            <a:camera prst="orthographicFront"/>
            <a:lightRig rig="threePt" dir="t"/>
          </a:scene3d>
          <a:sp3d/>
        </p:spPr>
        <p:txBody>
          <a:bodyPr rot="0" spcFirstLastPara="0" vert="horz" wrap="none" lIns="91440" tIns="72000" rIns="91440" bIns="3600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lumMod val="75000"/>
                    <a:lumOff val="25000"/>
                  </a:srgbClr>
                </a:solidFill>
                <a:effectLst/>
                <a:uLnTx/>
                <a:uFillTx/>
                <a:latin typeface="游ゴシック"/>
                <a:ea typeface="游ゴシック"/>
                <a:cs typeface="+mn-cs"/>
              </a:rPr>
              <a:t>Requirement </a:t>
            </a:r>
            <a:br>
              <a:rPr kumimoji="1" lang="en-US" altLang="ja-JP" sz="1400" b="0" i="0" u="none" strike="noStrike" kern="1200" cap="none" spc="0" normalizeH="0" baseline="0" noProof="0" dirty="0" smtClean="0">
                <a:ln>
                  <a:noFill/>
                </a:ln>
                <a:solidFill>
                  <a:srgbClr val="000000">
                    <a:lumMod val="75000"/>
                    <a:lumOff val="25000"/>
                  </a:srgbClr>
                </a:solidFill>
                <a:effectLst/>
                <a:uLnTx/>
                <a:uFillTx/>
                <a:latin typeface="游ゴシック"/>
                <a:ea typeface="游ゴシック"/>
                <a:cs typeface="+mn-cs"/>
              </a:rPr>
            </a:br>
            <a:r>
              <a:rPr kumimoji="1" lang="en-US" altLang="ja-JP" sz="1400" b="0" i="0" u="none" strike="noStrike" kern="1200" cap="none" spc="0" normalizeH="0" baseline="0" noProof="0" dirty="0" smtClean="0">
                <a:ln>
                  <a:noFill/>
                </a:ln>
                <a:solidFill>
                  <a:srgbClr val="000000">
                    <a:lumMod val="75000"/>
                    <a:lumOff val="25000"/>
                  </a:srgbClr>
                </a:solidFill>
                <a:effectLst/>
                <a:uLnTx/>
                <a:uFillTx/>
                <a:latin typeface="游ゴシック"/>
                <a:ea typeface="游ゴシック"/>
                <a:cs typeface="+mn-cs"/>
              </a:rPr>
              <a:t>definitions</a:t>
            </a:r>
            <a:endParaRPr kumimoji="1" lang="en-US" altLang="ja-JP" sz="14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000000">
                    <a:lumMod val="75000"/>
                    <a:lumOff val="25000"/>
                  </a:srgbClr>
                </a:solidFill>
                <a:effectLst/>
                <a:uLnTx/>
                <a:uFillTx/>
                <a:latin typeface="游ゴシック"/>
                <a:ea typeface="游ゴシック"/>
                <a:cs typeface="+mn-cs"/>
              </a:rPr>
              <a:t>(Setting goals)</a:t>
            </a:r>
            <a:endParaRPr kumimoji="1" lang="ja-JP" altLang="en-US" sz="14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endParaRPr>
          </a:p>
        </p:txBody>
      </p:sp>
      <p:sp>
        <p:nvSpPr>
          <p:cNvPr id="51" name="二等辺三角形 50">
            <a:extLst>
              <a:ext uri="{FF2B5EF4-FFF2-40B4-BE49-F238E27FC236}">
                <a16:creationId xmlns:a16="http://schemas.microsoft.com/office/drawing/2014/main" id="{D4D87B7B-F4B5-4D7C-AB1C-59B7EAFC24FD}"/>
              </a:ext>
            </a:extLst>
          </p:cNvPr>
          <p:cNvSpPr/>
          <p:nvPr/>
        </p:nvSpPr>
        <p:spPr bwMode="auto">
          <a:xfrm rot="5400000">
            <a:off x="1497569" y="5134030"/>
            <a:ext cx="962163" cy="302566"/>
          </a:xfrm>
          <a:prstGeom prst="triangle">
            <a:avLst/>
          </a:prstGeom>
          <a:solidFill>
            <a:schemeClr val="accent6">
              <a:lumMod val="75000"/>
              <a:lumOff val="25000"/>
            </a:schemeClr>
          </a:solidFill>
          <a:ln>
            <a:noFill/>
          </a:ln>
        </p:spPr>
        <p:style>
          <a:lnRef idx="2">
            <a:schemeClr val="dk1"/>
          </a:lnRef>
          <a:fillRef idx="1">
            <a:schemeClr val="lt1"/>
          </a:fillRef>
          <a:effectRef idx="0">
            <a:schemeClr val="dk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defPPr>
              <a:defRPr lang="ja-JP"/>
            </a:defPPr>
            <a:lvl1pPr marL="0" algn="l" defTabSz="914377" rtl="0" eaLnBrk="1" latinLnBrk="0" hangingPunct="1">
              <a:defRPr kumimoji="1" sz="1800" kern="1200">
                <a:solidFill>
                  <a:schemeClr val="dk1"/>
                </a:solidFill>
                <a:latin typeface="+mn-lt"/>
                <a:ea typeface="+mn-ea"/>
                <a:cs typeface="+mn-cs"/>
              </a:defRPr>
            </a:lvl1pPr>
            <a:lvl2pPr marL="457189" algn="l" defTabSz="914377" rtl="0" eaLnBrk="1" latinLnBrk="0" hangingPunct="1">
              <a:defRPr kumimoji="1" sz="1800" kern="1200">
                <a:solidFill>
                  <a:schemeClr val="dk1"/>
                </a:solidFill>
                <a:latin typeface="+mn-lt"/>
                <a:ea typeface="+mn-ea"/>
                <a:cs typeface="+mn-cs"/>
              </a:defRPr>
            </a:lvl2pPr>
            <a:lvl3pPr marL="914377" algn="l" defTabSz="914377" rtl="0" eaLnBrk="1" latinLnBrk="0" hangingPunct="1">
              <a:defRPr kumimoji="1" sz="1800" kern="1200">
                <a:solidFill>
                  <a:schemeClr val="dk1"/>
                </a:solidFill>
                <a:latin typeface="+mn-lt"/>
                <a:ea typeface="+mn-ea"/>
                <a:cs typeface="+mn-cs"/>
              </a:defRPr>
            </a:lvl3pPr>
            <a:lvl4pPr marL="1371566" algn="l" defTabSz="914377" rtl="0" eaLnBrk="1" latinLnBrk="0" hangingPunct="1">
              <a:defRPr kumimoji="1" sz="1800" kern="1200">
                <a:solidFill>
                  <a:schemeClr val="dk1"/>
                </a:solidFill>
                <a:latin typeface="+mn-lt"/>
                <a:ea typeface="+mn-ea"/>
                <a:cs typeface="+mn-cs"/>
              </a:defRPr>
            </a:lvl4pPr>
            <a:lvl5pPr marL="1828754" algn="l" defTabSz="914377" rtl="0" eaLnBrk="1" latinLnBrk="0" hangingPunct="1">
              <a:defRPr kumimoji="1" sz="1800" kern="1200">
                <a:solidFill>
                  <a:schemeClr val="dk1"/>
                </a:solidFill>
                <a:latin typeface="+mn-lt"/>
                <a:ea typeface="+mn-ea"/>
                <a:cs typeface="+mn-cs"/>
              </a:defRPr>
            </a:lvl5pPr>
            <a:lvl6pPr marL="2285943" algn="l" defTabSz="914377" rtl="0" eaLnBrk="1" latinLnBrk="0" hangingPunct="1">
              <a:defRPr kumimoji="1" sz="1800" kern="1200">
                <a:solidFill>
                  <a:schemeClr val="dk1"/>
                </a:solidFill>
                <a:latin typeface="+mn-lt"/>
                <a:ea typeface="+mn-ea"/>
                <a:cs typeface="+mn-cs"/>
              </a:defRPr>
            </a:lvl6pPr>
            <a:lvl7pPr marL="2743131" algn="l" defTabSz="914377" rtl="0" eaLnBrk="1" latinLnBrk="0" hangingPunct="1">
              <a:defRPr kumimoji="1" sz="1800" kern="1200">
                <a:solidFill>
                  <a:schemeClr val="dk1"/>
                </a:solidFill>
                <a:latin typeface="+mn-lt"/>
                <a:ea typeface="+mn-ea"/>
                <a:cs typeface="+mn-cs"/>
              </a:defRPr>
            </a:lvl7pPr>
            <a:lvl8pPr marL="3200320" algn="l" defTabSz="914377" rtl="0" eaLnBrk="1" latinLnBrk="0" hangingPunct="1">
              <a:defRPr kumimoji="1" sz="1800" kern="1200">
                <a:solidFill>
                  <a:schemeClr val="dk1"/>
                </a:solidFill>
                <a:latin typeface="+mn-lt"/>
                <a:ea typeface="+mn-ea"/>
                <a:cs typeface="+mn-cs"/>
              </a:defRPr>
            </a:lvl8pPr>
            <a:lvl9pPr marL="3657509" algn="l" defTabSz="914377" rtl="0" eaLnBrk="1" latinLnBrk="0" hangingPunct="1">
              <a:defRPr kumimoji="1" sz="1800" kern="1200">
                <a:solidFill>
                  <a:schemeClr val="dk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a:ln>
                <a:noFill/>
              </a:ln>
              <a:solidFill>
                <a:sysClr val="windowText" lastClr="000000"/>
              </a:solidFill>
              <a:effectLst/>
              <a:uLnTx/>
              <a:uFillTx/>
              <a:latin typeface="BIZ UDPゴシック"/>
              <a:ea typeface="BIZ UDPゴシック"/>
              <a:cs typeface="+mn-cs"/>
            </a:endParaRPr>
          </a:p>
        </p:txBody>
      </p:sp>
      <p:pic>
        <p:nvPicPr>
          <p:cNvPr id="52" name="図 51" descr="テキスト&#10;&#10;自動的に生成された説明">
            <a:extLst>
              <a:ext uri="{FF2B5EF4-FFF2-40B4-BE49-F238E27FC236}">
                <a16:creationId xmlns:a16="http://schemas.microsoft.com/office/drawing/2014/main" id="{C8AB20C0-FD05-4366-B4B7-1FFAC1B4C822}"/>
              </a:ext>
            </a:extLst>
          </p:cNvPr>
          <p:cNvPicPr>
            <a:picLocks noChangeAspect="1"/>
          </p:cNvPicPr>
          <p:nvPr/>
        </p:nvPicPr>
        <p:blipFill>
          <a:blip r:embed="rId3"/>
          <a:stretch>
            <a:fillRect/>
          </a:stretch>
        </p:blipFill>
        <p:spPr>
          <a:xfrm>
            <a:off x="5591930" y="2852920"/>
            <a:ext cx="2017425" cy="1184651"/>
          </a:xfrm>
          <a:prstGeom prst="rect">
            <a:avLst/>
          </a:prstGeom>
          <a:effectLst/>
        </p:spPr>
      </p:pic>
      <p:sp>
        <p:nvSpPr>
          <p:cNvPr id="53" name="上下矢印 23">
            <a:extLst>
              <a:ext uri="{FF2B5EF4-FFF2-40B4-BE49-F238E27FC236}">
                <a16:creationId xmlns:a16="http://schemas.microsoft.com/office/drawing/2014/main" id="{3943FF00-1B10-4A5A-AD38-BD1CF9C7F66C}"/>
              </a:ext>
            </a:extLst>
          </p:cNvPr>
          <p:cNvSpPr/>
          <p:nvPr/>
        </p:nvSpPr>
        <p:spPr bwMode="gray">
          <a:xfrm>
            <a:off x="2871711" y="3357641"/>
            <a:ext cx="421529" cy="1266977"/>
          </a:xfrm>
          <a:prstGeom prst="upDownArrow">
            <a:avLst/>
          </a:prstGeom>
          <a:gradFill>
            <a:gsLst>
              <a:gs pos="50000">
                <a:schemeClr val="accent2">
                  <a:lumMod val="20000"/>
                  <a:lumOff val="80000"/>
                </a:schemeClr>
              </a:gs>
              <a:gs pos="75000">
                <a:schemeClr val="accent2">
                  <a:lumMod val="60000"/>
                  <a:lumOff val="40000"/>
                </a:schemeClr>
              </a:gs>
              <a:gs pos="25000">
                <a:schemeClr val="accent2">
                  <a:lumMod val="60000"/>
                  <a:lumOff val="40000"/>
                </a:schemeClr>
              </a:gs>
              <a:gs pos="0">
                <a:schemeClr val="accent2">
                  <a:lumMod val="60000"/>
                  <a:lumOff val="40000"/>
                </a:schemeClr>
              </a:gs>
              <a:gs pos="100000">
                <a:schemeClr val="accent2">
                  <a:lumMod val="60000"/>
                  <a:lumOff val="40000"/>
                </a:schemeClr>
              </a:gs>
            </a:gsLst>
            <a:lin ang="5400000" scaled="1"/>
          </a:gra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ja-JP" altLang="en-US" sz="1800" b="1" i="0" u="none" strike="noStrike" kern="1200" cap="none" spc="0" normalizeH="0" baseline="0" noProof="0" dirty="0">
              <a:ln>
                <a:noFill/>
              </a:ln>
              <a:solidFill>
                <a:srgbClr val="000000"/>
              </a:solidFill>
              <a:effectLst/>
              <a:uLnTx/>
              <a:uFillTx/>
              <a:latin typeface="游ゴシック"/>
              <a:ea typeface="游ゴシック"/>
              <a:cs typeface="+mn-cs"/>
            </a:endParaRPr>
          </a:p>
        </p:txBody>
      </p:sp>
      <p:sp>
        <p:nvSpPr>
          <p:cNvPr id="54" name="矢印: 五方向 53">
            <a:extLst>
              <a:ext uri="{FF2B5EF4-FFF2-40B4-BE49-F238E27FC236}">
                <a16:creationId xmlns:a16="http://schemas.microsoft.com/office/drawing/2014/main" id="{4C0048EF-1790-4996-B5EA-E2BDBA767340}"/>
              </a:ext>
            </a:extLst>
          </p:cNvPr>
          <p:cNvSpPr/>
          <p:nvPr/>
        </p:nvSpPr>
        <p:spPr bwMode="auto">
          <a:xfrm>
            <a:off x="449129" y="3078629"/>
            <a:ext cx="4843411" cy="688202"/>
          </a:xfrm>
          <a:prstGeom prst="homePlate">
            <a:avLst/>
          </a:prstGeom>
          <a:solidFill>
            <a:schemeClr val="accent2">
              <a:lumMod val="60000"/>
              <a:lumOff val="40000"/>
            </a:schemeClr>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FFFFFF"/>
                </a:solidFill>
                <a:effectLst/>
                <a:uLnTx/>
                <a:uFillTx/>
                <a:latin typeface="游ゴシック"/>
                <a:ea typeface="游ゴシック"/>
                <a:cs typeface="+mn-cs"/>
              </a:rPr>
              <a:t>Conventional system operation process</a:t>
            </a:r>
            <a:endParaRPr kumimoji="1" lang="en-US" altLang="ja-JP" sz="1400" b="0"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lang="en-US" altLang="ja-JP" sz="1400" dirty="0">
                <a:solidFill>
                  <a:srgbClr val="FFFFFF"/>
                </a:solidFill>
                <a:latin typeface="游ゴシック"/>
                <a:ea typeface="游ゴシック"/>
              </a:rPr>
              <a:t>(</a:t>
            </a:r>
            <a:r>
              <a:rPr kumimoji="1" lang="en-US" altLang="ja-JP" sz="1400" b="0" i="0" u="none" strike="noStrike" kern="1200" cap="none" spc="0" normalizeH="0" baseline="0" noProof="0" dirty="0" smtClean="0">
                <a:ln>
                  <a:noFill/>
                </a:ln>
                <a:solidFill>
                  <a:srgbClr val="FFFFFF"/>
                </a:solidFill>
                <a:effectLst/>
                <a:uLnTx/>
                <a:uFillTx/>
                <a:latin typeface="游ゴシック"/>
                <a:ea typeface="游ゴシック"/>
                <a:cs typeface="+mn-cs"/>
              </a:rPr>
              <a:t>Manually</a:t>
            </a:r>
            <a:r>
              <a:rPr kumimoji="1" lang="ja-JP" altLang="en-US" sz="1400" b="0" i="0" u="none" strike="noStrike" kern="1200" cap="none" spc="0" normalizeH="0" baseline="0" noProof="0" dirty="0" smtClean="0">
                <a:ln>
                  <a:noFill/>
                </a:ln>
                <a:solidFill>
                  <a:srgbClr val="FFFFFF"/>
                </a:solidFill>
                <a:effectLst/>
                <a:uLnTx/>
                <a:uFillTx/>
                <a:latin typeface="游ゴシック"/>
                <a:ea typeface="游ゴシック"/>
                <a:cs typeface="+mn-cs"/>
              </a:rPr>
              <a:t>・</a:t>
            </a:r>
            <a:r>
              <a:rPr lang="en-US" altLang="ja-JP" sz="1400" dirty="0" smtClean="0">
                <a:solidFill>
                  <a:srgbClr val="FFFFFF"/>
                </a:solidFill>
                <a:latin typeface="游ゴシック"/>
                <a:ea typeface="游ゴシック"/>
              </a:rPr>
              <a:t>Inefficient</a:t>
            </a:r>
            <a:r>
              <a:rPr kumimoji="1" lang="en-US" altLang="ja-JP" sz="1400" b="0" i="0" u="none" strike="noStrike" kern="1200" cap="none" spc="0" normalizeH="0" baseline="0" noProof="0" dirty="0" smtClean="0">
                <a:ln>
                  <a:noFill/>
                </a:ln>
                <a:solidFill>
                  <a:srgbClr val="FFFFFF"/>
                </a:solidFill>
                <a:effectLst/>
                <a:uLnTx/>
                <a:uFillTx/>
                <a:latin typeface="游ゴシック"/>
                <a:ea typeface="游ゴシック"/>
                <a:cs typeface="+mn-cs"/>
              </a:rPr>
              <a:t>)</a:t>
            </a:r>
            <a:endPar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endParaRPr>
          </a:p>
        </p:txBody>
      </p:sp>
      <p:sp>
        <p:nvSpPr>
          <p:cNvPr id="55" name="テキスト ボックス 42">
            <a:extLst>
              <a:ext uri="{FF2B5EF4-FFF2-40B4-BE49-F238E27FC236}">
                <a16:creationId xmlns:a16="http://schemas.microsoft.com/office/drawing/2014/main" id="{BA89423C-3989-414C-BD9E-676719CA084D}"/>
              </a:ext>
            </a:extLst>
          </p:cNvPr>
          <p:cNvSpPr txBox="1"/>
          <p:nvPr/>
        </p:nvSpPr>
        <p:spPr>
          <a:xfrm>
            <a:off x="3190763" y="3864164"/>
            <a:ext cx="1170513" cy="369332"/>
          </a:xfrm>
          <a:prstGeom prst="rect">
            <a:avLst/>
          </a:prstGeom>
          <a:noFill/>
        </p:spPr>
        <p:txBody>
          <a:bodyPr wrap="none" rtlCol="0">
            <a:sp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base"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smtClean="0">
                <a:ln>
                  <a:noFill/>
                </a:ln>
                <a:solidFill>
                  <a:srgbClr val="000000">
                    <a:lumMod val="85000"/>
                    <a:lumOff val="15000"/>
                  </a:srgbClr>
                </a:solidFill>
                <a:effectLst/>
                <a:uLnTx/>
                <a:uFillTx/>
                <a:latin typeface="游ゴシック"/>
                <a:ea typeface="游ゴシック"/>
                <a:cs typeface="+mn-cs"/>
              </a:rPr>
              <a:t>Inventory</a:t>
            </a:r>
            <a:endParaRPr kumimoji="1" lang="ja-JP" altLang="en-US" sz="1800" b="0" i="0" u="none" strike="noStrike" kern="1200" cap="none" spc="0" normalizeH="0" baseline="0" noProof="0" dirty="0">
              <a:ln>
                <a:noFill/>
              </a:ln>
              <a:solidFill>
                <a:srgbClr val="000000">
                  <a:lumMod val="85000"/>
                  <a:lumOff val="15000"/>
                </a:srgbClr>
              </a:solidFill>
              <a:effectLst/>
              <a:uLnTx/>
              <a:uFillTx/>
              <a:latin typeface="游ゴシック"/>
              <a:ea typeface="游ゴシック"/>
              <a:cs typeface="+mn-cs"/>
            </a:endParaRPr>
          </a:p>
        </p:txBody>
      </p:sp>
      <p:sp>
        <p:nvSpPr>
          <p:cNvPr id="56" name="矢印: 五方向 55">
            <a:extLst>
              <a:ext uri="{FF2B5EF4-FFF2-40B4-BE49-F238E27FC236}">
                <a16:creationId xmlns:a16="http://schemas.microsoft.com/office/drawing/2014/main" id="{8B0688B8-3560-4F23-BF15-461D811F19D6}"/>
              </a:ext>
            </a:extLst>
          </p:cNvPr>
          <p:cNvSpPr/>
          <p:nvPr/>
        </p:nvSpPr>
        <p:spPr bwMode="auto">
          <a:xfrm>
            <a:off x="8044733" y="3080093"/>
            <a:ext cx="3783596" cy="686738"/>
          </a:xfrm>
          <a:prstGeom prst="homePlate">
            <a:avLst/>
          </a:prstGeom>
          <a:solidFill>
            <a:schemeClr val="accent6"/>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smtClean="0">
                <a:ln>
                  <a:noFill/>
                </a:ln>
                <a:solidFill>
                  <a:srgbClr val="FFFFFF"/>
                </a:solidFill>
                <a:effectLst/>
                <a:uLnTx/>
                <a:uFillTx/>
                <a:latin typeface="游ゴシック"/>
                <a:ea typeface="游ゴシック"/>
                <a:cs typeface="+mn-cs"/>
              </a:rPr>
              <a:t>Optimized operation process</a:t>
            </a:r>
            <a:endParaRPr kumimoji="1" lang="en-US" altLang="ja-JP" sz="1400" b="0" i="0" u="none" strike="noStrike" kern="1200" cap="none" spc="0" normalizeH="0" baseline="0" noProof="0" dirty="0">
              <a:ln>
                <a:noFill/>
              </a:ln>
              <a:solidFill>
                <a:srgbClr val="FFFFFF"/>
              </a:solidFill>
              <a:effectLst/>
              <a:uLnTx/>
              <a:uFillTx/>
              <a:latin typeface="游ゴシック"/>
              <a:ea typeface="游ゴシック"/>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smtClean="0">
                <a:ln>
                  <a:noFill/>
                </a:ln>
                <a:solidFill>
                  <a:srgbClr val="FFFFFF"/>
                </a:solidFill>
                <a:effectLst/>
                <a:uLnTx/>
                <a:uFillTx/>
                <a:latin typeface="游ゴシック"/>
                <a:ea typeface="游ゴシック"/>
                <a:cs typeface="+mn-cs"/>
              </a:rPr>
              <a:t>（</a:t>
            </a:r>
            <a:r>
              <a:rPr lang="en-US" altLang="ja-JP" sz="1400" dirty="0" smtClean="0">
                <a:solidFill>
                  <a:srgbClr val="FFFFFF"/>
                </a:solidFill>
                <a:latin typeface="游ゴシック"/>
                <a:ea typeface="游ゴシック"/>
              </a:rPr>
              <a:t>Automatic</a:t>
            </a:r>
            <a:r>
              <a:rPr kumimoji="1" lang="ja-JP" altLang="en-US" sz="1400" b="0" i="0" u="none" strike="noStrike" kern="1200" cap="none" spc="0" normalizeH="0" baseline="0" noProof="0" dirty="0" smtClean="0">
                <a:ln>
                  <a:noFill/>
                </a:ln>
                <a:solidFill>
                  <a:srgbClr val="FFFFFF"/>
                </a:solidFill>
                <a:effectLst/>
                <a:uLnTx/>
                <a:uFillTx/>
                <a:latin typeface="游ゴシック"/>
                <a:ea typeface="游ゴシック"/>
                <a:cs typeface="+mn-cs"/>
              </a:rPr>
              <a:t>・</a:t>
            </a:r>
            <a:r>
              <a:rPr kumimoji="1" lang="en-US" altLang="ja-JP" sz="1400" b="0" i="0" u="none" strike="noStrike" kern="1200" cap="none" spc="0" normalizeH="0" baseline="0" noProof="0" dirty="0" smtClean="0">
                <a:ln>
                  <a:noFill/>
                </a:ln>
                <a:solidFill>
                  <a:srgbClr val="FFFFFF"/>
                </a:solidFill>
                <a:effectLst/>
                <a:uLnTx/>
                <a:uFillTx/>
                <a:latin typeface="游ゴシック"/>
                <a:ea typeface="游ゴシック"/>
                <a:cs typeface="+mn-cs"/>
              </a:rPr>
              <a:t>Efficient</a:t>
            </a:r>
            <a:r>
              <a:rPr kumimoji="1" lang="ja-JP" altLang="en-US" sz="1400" b="0" i="0" u="none" strike="noStrike" kern="1200" cap="none" spc="0" normalizeH="0" baseline="0" noProof="0" dirty="0" smtClean="0">
                <a:ln>
                  <a:noFill/>
                </a:ln>
                <a:solidFill>
                  <a:srgbClr val="FFFFFF"/>
                </a:solidFill>
                <a:effectLst/>
                <a:uLnTx/>
                <a:uFillTx/>
                <a:latin typeface="游ゴシック"/>
                <a:ea typeface="游ゴシック"/>
                <a:cs typeface="+mn-cs"/>
              </a:rPr>
              <a:t>）</a:t>
            </a:r>
            <a:endParaRPr kumimoji="1" lang="ja-JP" altLang="en-US" sz="1400" b="0" i="0" u="none" strike="noStrike" kern="1200" cap="none" spc="0" normalizeH="0" baseline="0" noProof="0" dirty="0">
              <a:ln>
                <a:noFill/>
              </a:ln>
              <a:solidFill>
                <a:srgbClr val="FFFFFF"/>
              </a:solidFill>
              <a:effectLst/>
              <a:uLnTx/>
              <a:uFillTx/>
              <a:latin typeface="游ゴシック"/>
              <a:ea typeface="游ゴシック"/>
              <a:cs typeface="+mn-cs"/>
            </a:endParaRPr>
          </a:p>
        </p:txBody>
      </p:sp>
      <p:sp>
        <p:nvSpPr>
          <p:cNvPr id="57" name="右矢印 15">
            <a:extLst>
              <a:ext uri="{FF2B5EF4-FFF2-40B4-BE49-F238E27FC236}">
                <a16:creationId xmlns:a16="http://schemas.microsoft.com/office/drawing/2014/main" id="{26001862-DB85-4DC4-8B23-0C8B3AE2B10C}"/>
              </a:ext>
            </a:extLst>
          </p:cNvPr>
          <p:cNvSpPr/>
          <p:nvPr/>
        </p:nvSpPr>
        <p:spPr bwMode="gray">
          <a:xfrm>
            <a:off x="9792032" y="4804231"/>
            <a:ext cx="2159319" cy="958772"/>
          </a:xfrm>
          <a:prstGeom prst="rightArrow">
            <a:avLst>
              <a:gd name="adj1" fmla="val 100000"/>
              <a:gd name="adj2" fmla="val 34907"/>
            </a:avLst>
          </a:prstGeom>
          <a:solidFill>
            <a:schemeClr val="accent3">
              <a:lumMod val="20000"/>
              <a:lumOff val="80000"/>
            </a:schemeClr>
          </a:solidFill>
          <a:ln w="34925">
            <a:solidFill>
              <a:schemeClr val="accent3"/>
            </a:solidFill>
          </a:ln>
          <a:effectLst/>
          <a:scene3d>
            <a:camera prst="orthographicFront"/>
            <a:lightRig rig="threePt" dir="t"/>
          </a:scene3d>
          <a:sp3d/>
        </p:spPr>
        <p:txBody>
          <a:bodyPr rot="0" spcFirstLastPara="0" vert="horz" wrap="none" lIns="91440" tIns="72000" rIns="91440" bIns="3600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altLang="ja-JP" sz="1400" dirty="0" smtClean="0">
                <a:solidFill>
                  <a:srgbClr val="000000">
                    <a:lumMod val="75000"/>
                    <a:lumOff val="25000"/>
                  </a:srgbClr>
                </a:solidFill>
                <a:latin typeface="游ゴシック"/>
                <a:ea typeface="游ゴシック"/>
              </a:rPr>
              <a:t>Operate</a:t>
            </a:r>
            <a:r>
              <a:rPr kumimoji="1" lang="ja-JP" altLang="en-US" sz="1400" b="0" i="0" u="none" strike="noStrike" kern="1200" cap="none" spc="0" normalizeH="0" baseline="0" noProof="0" dirty="0" smtClean="0">
                <a:ln>
                  <a:noFill/>
                </a:ln>
                <a:solidFill>
                  <a:srgbClr val="000000">
                    <a:lumMod val="75000"/>
                    <a:lumOff val="25000"/>
                  </a:srgbClr>
                </a:solidFill>
                <a:effectLst/>
                <a:uLnTx/>
                <a:uFillTx/>
                <a:latin typeface="游ゴシック"/>
                <a:ea typeface="游ゴシック"/>
                <a:cs typeface="+mn-cs"/>
              </a:rPr>
              <a:t>・</a:t>
            </a:r>
            <a:r>
              <a:rPr kumimoji="1" lang="en-US" altLang="ja-JP" sz="1400" b="0" i="0" u="none" strike="noStrike" kern="1200" cap="none" spc="0" normalizeH="0" baseline="0" noProof="0" dirty="0" smtClean="0">
                <a:ln>
                  <a:noFill/>
                </a:ln>
                <a:solidFill>
                  <a:srgbClr val="000000">
                    <a:lumMod val="75000"/>
                    <a:lumOff val="25000"/>
                  </a:srgbClr>
                </a:solidFill>
                <a:effectLst/>
                <a:uLnTx/>
                <a:uFillTx/>
                <a:latin typeface="游ゴシック"/>
                <a:ea typeface="游ゴシック"/>
                <a:cs typeface="+mn-cs"/>
              </a:rPr>
              <a:t>Maintain</a:t>
            </a:r>
            <a:endParaRPr kumimoji="1" lang="en-US" altLang="ja-JP" sz="14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en-US" altLang="ja-JP" sz="2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smtClean="0">
                <a:ln>
                  <a:noFill/>
                </a:ln>
                <a:solidFill>
                  <a:srgbClr val="000000">
                    <a:lumMod val="75000"/>
                    <a:lumOff val="25000"/>
                  </a:srgbClr>
                </a:solidFill>
                <a:effectLst/>
                <a:uLnTx/>
                <a:uFillTx/>
                <a:latin typeface="游ゴシック"/>
                <a:ea typeface="游ゴシック"/>
                <a:cs typeface="+mn-cs"/>
              </a:rPr>
              <a:t>  ※Paid ser</a:t>
            </a:r>
            <a:r>
              <a:rPr lang="en-US" altLang="ja-JP" sz="1100" dirty="0" smtClean="0">
                <a:solidFill>
                  <a:srgbClr val="000000">
                    <a:lumMod val="75000"/>
                    <a:lumOff val="25000"/>
                  </a:srgbClr>
                </a:solidFill>
                <a:latin typeface="游ゴシック"/>
                <a:ea typeface="游ゴシック"/>
              </a:rPr>
              <a:t>vices in Operation</a:t>
            </a:r>
            <a:br>
              <a:rPr lang="en-US" altLang="ja-JP" sz="1100" dirty="0" smtClean="0">
                <a:solidFill>
                  <a:srgbClr val="000000">
                    <a:lumMod val="75000"/>
                    <a:lumOff val="25000"/>
                  </a:srgbClr>
                </a:solidFill>
                <a:latin typeface="游ゴシック"/>
                <a:ea typeface="游ゴシック"/>
              </a:rPr>
            </a:br>
            <a:r>
              <a:rPr lang="en-US" altLang="ja-JP" sz="1100" dirty="0" smtClean="0">
                <a:solidFill>
                  <a:srgbClr val="000000">
                    <a:lumMod val="75000"/>
                    <a:lumOff val="25000"/>
                  </a:srgbClr>
                </a:solidFill>
                <a:latin typeface="游ゴシック"/>
                <a:ea typeface="游ゴシック"/>
              </a:rPr>
              <a:t> and Maintenance support</a:t>
            </a:r>
            <a:endParaRPr kumimoji="1" lang="en-US" altLang="ja-JP" sz="1500" b="0" i="0" u="none" strike="noStrike" kern="1200" cap="none" spc="0" normalizeH="0" baseline="0" noProof="0" dirty="0">
              <a:ln>
                <a:noFill/>
              </a:ln>
              <a:solidFill>
                <a:srgbClr val="000000">
                  <a:lumMod val="75000"/>
                  <a:lumOff val="25000"/>
                </a:srgbClr>
              </a:solidFill>
              <a:effectLst/>
              <a:uLnTx/>
              <a:uFillTx/>
              <a:latin typeface="游ゴシック"/>
              <a:ea typeface="游ゴシック"/>
              <a:cs typeface="+mn-cs"/>
            </a:endParaRPr>
          </a:p>
        </p:txBody>
      </p:sp>
      <p:sp>
        <p:nvSpPr>
          <p:cNvPr id="58" name="正方形/長方形 57">
            <a:extLst>
              <a:ext uri="{FF2B5EF4-FFF2-40B4-BE49-F238E27FC236}">
                <a16:creationId xmlns:a16="http://schemas.microsoft.com/office/drawing/2014/main" id="{3FA61371-85A7-4ECD-A681-AD9AE3883D52}"/>
              </a:ext>
            </a:extLst>
          </p:cNvPr>
          <p:cNvSpPr/>
          <p:nvPr/>
        </p:nvSpPr>
        <p:spPr bwMode="auto">
          <a:xfrm>
            <a:off x="1763676" y="4814494"/>
            <a:ext cx="63692" cy="958771"/>
          </a:xfrm>
          <a:prstGeom prst="rect">
            <a:avLst/>
          </a:prstGeom>
          <a:solidFill>
            <a:schemeClr val="accent6">
              <a:lumMod val="75000"/>
              <a:lumOff val="25000"/>
            </a:schemeClr>
          </a:solidFill>
          <a:ln>
            <a:noFill/>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游ゴシック"/>
              <a:ea typeface="游ゴシック"/>
              <a:cs typeface="+mn-cs"/>
            </a:endParaRPr>
          </a:p>
        </p:txBody>
      </p:sp>
      <p:grpSp>
        <p:nvGrpSpPr>
          <p:cNvPr id="59" name="グループ化 58">
            <a:extLst>
              <a:ext uri="{FF2B5EF4-FFF2-40B4-BE49-F238E27FC236}">
                <a16:creationId xmlns:a16="http://schemas.microsoft.com/office/drawing/2014/main" id="{A297DE31-D55E-4B03-B2F0-18A5332FD30E}"/>
              </a:ext>
            </a:extLst>
          </p:cNvPr>
          <p:cNvGrpSpPr>
            <a:grpSpLocks noChangeAspect="1"/>
          </p:cNvGrpSpPr>
          <p:nvPr/>
        </p:nvGrpSpPr>
        <p:grpSpPr>
          <a:xfrm>
            <a:off x="3504416" y="4935611"/>
            <a:ext cx="827254" cy="746515"/>
            <a:chOff x="357020" y="3119663"/>
            <a:chExt cx="3658026" cy="3301011"/>
          </a:xfrm>
          <a:solidFill>
            <a:schemeClr val="tx1"/>
          </a:solidFill>
        </p:grpSpPr>
        <p:pic>
          <p:nvPicPr>
            <p:cNvPr id="72" name="図 71">
              <a:extLst>
                <a:ext uri="{FF2B5EF4-FFF2-40B4-BE49-F238E27FC236}">
                  <a16:creationId xmlns:a16="http://schemas.microsoft.com/office/drawing/2014/main" id="{FB2CC0C6-7A2E-4096-8169-31C3BFBC0D07}"/>
                </a:ext>
              </a:extLst>
            </p:cNvPr>
            <p:cNvPicPr>
              <a:picLocks noChangeAspect="1"/>
            </p:cNvPicPr>
            <p:nvPr/>
          </p:nvPicPr>
          <p:blipFill>
            <a:blip r:embed="rId4"/>
            <a:stretch>
              <a:fillRect/>
            </a:stretch>
          </p:blipFill>
          <p:spPr>
            <a:xfrm>
              <a:off x="357020" y="3119663"/>
              <a:ext cx="3048426" cy="1714740"/>
            </a:xfrm>
            <a:prstGeom prst="rect">
              <a:avLst/>
            </a:prstGeom>
            <a:grpFill/>
            <a:ln>
              <a:solidFill>
                <a:schemeClr val="bg1">
                  <a:lumMod val="50000"/>
                </a:schemeClr>
              </a:solidFill>
            </a:ln>
          </p:spPr>
        </p:pic>
        <p:pic>
          <p:nvPicPr>
            <p:cNvPr id="73" name="図 72">
              <a:extLst>
                <a:ext uri="{FF2B5EF4-FFF2-40B4-BE49-F238E27FC236}">
                  <a16:creationId xmlns:a16="http://schemas.microsoft.com/office/drawing/2014/main" id="{32B5A9F4-A33B-4AFE-A6AD-819F5A04F100}"/>
                </a:ext>
              </a:extLst>
            </p:cNvPr>
            <p:cNvPicPr>
              <a:picLocks noChangeAspect="1"/>
            </p:cNvPicPr>
            <p:nvPr/>
          </p:nvPicPr>
          <p:blipFill>
            <a:blip r:embed="rId5"/>
            <a:stretch>
              <a:fillRect/>
            </a:stretch>
          </p:blipFill>
          <p:spPr>
            <a:xfrm>
              <a:off x="509420" y="3272063"/>
              <a:ext cx="3048426" cy="1714740"/>
            </a:xfrm>
            <a:prstGeom prst="rect">
              <a:avLst/>
            </a:prstGeom>
            <a:grpFill/>
            <a:ln>
              <a:solidFill>
                <a:schemeClr val="bg1">
                  <a:lumMod val="50000"/>
                </a:schemeClr>
              </a:solidFill>
            </a:ln>
          </p:spPr>
        </p:pic>
        <p:pic>
          <p:nvPicPr>
            <p:cNvPr id="74" name="図 73">
              <a:extLst>
                <a:ext uri="{FF2B5EF4-FFF2-40B4-BE49-F238E27FC236}">
                  <a16:creationId xmlns:a16="http://schemas.microsoft.com/office/drawing/2014/main" id="{DEFC8383-D747-4D08-9588-F00FE5AB716B}"/>
                </a:ext>
              </a:extLst>
            </p:cNvPr>
            <p:cNvPicPr>
              <a:picLocks noChangeAspect="1"/>
            </p:cNvPicPr>
            <p:nvPr/>
          </p:nvPicPr>
          <p:blipFill>
            <a:blip r:embed="rId6"/>
            <a:stretch>
              <a:fillRect/>
            </a:stretch>
          </p:blipFill>
          <p:spPr>
            <a:xfrm>
              <a:off x="661820" y="3424463"/>
              <a:ext cx="3048426" cy="1714740"/>
            </a:xfrm>
            <a:prstGeom prst="rect">
              <a:avLst/>
            </a:prstGeom>
            <a:grpFill/>
            <a:ln>
              <a:solidFill>
                <a:schemeClr val="bg1">
                  <a:lumMod val="50000"/>
                </a:schemeClr>
              </a:solidFill>
            </a:ln>
          </p:spPr>
        </p:pic>
        <p:pic>
          <p:nvPicPr>
            <p:cNvPr id="75" name="図 74">
              <a:extLst>
                <a:ext uri="{FF2B5EF4-FFF2-40B4-BE49-F238E27FC236}">
                  <a16:creationId xmlns:a16="http://schemas.microsoft.com/office/drawing/2014/main" id="{935BC2B4-F333-44FC-90AB-88469E9491AF}"/>
                </a:ext>
              </a:extLst>
            </p:cNvPr>
            <p:cNvPicPr>
              <a:picLocks noChangeAspect="1"/>
            </p:cNvPicPr>
            <p:nvPr/>
          </p:nvPicPr>
          <p:blipFill>
            <a:blip r:embed="rId7"/>
            <a:stretch>
              <a:fillRect/>
            </a:stretch>
          </p:blipFill>
          <p:spPr>
            <a:xfrm>
              <a:off x="814220" y="3576863"/>
              <a:ext cx="3048426" cy="1714740"/>
            </a:xfrm>
            <a:prstGeom prst="rect">
              <a:avLst/>
            </a:prstGeom>
            <a:grpFill/>
            <a:ln>
              <a:solidFill>
                <a:schemeClr val="bg1">
                  <a:lumMod val="50000"/>
                </a:schemeClr>
              </a:solidFill>
            </a:ln>
          </p:spPr>
        </p:pic>
        <p:pic>
          <p:nvPicPr>
            <p:cNvPr id="76" name="図 75">
              <a:extLst>
                <a:ext uri="{FF2B5EF4-FFF2-40B4-BE49-F238E27FC236}">
                  <a16:creationId xmlns:a16="http://schemas.microsoft.com/office/drawing/2014/main" id="{80E03D2B-EF33-4E8A-BAA5-89B40A306DE4}"/>
                </a:ext>
              </a:extLst>
            </p:cNvPr>
            <p:cNvPicPr>
              <a:picLocks noChangeAspect="1"/>
            </p:cNvPicPr>
            <p:nvPr/>
          </p:nvPicPr>
          <p:blipFill>
            <a:blip r:embed="rId8"/>
            <a:stretch>
              <a:fillRect/>
            </a:stretch>
          </p:blipFill>
          <p:spPr>
            <a:xfrm>
              <a:off x="966620" y="3729263"/>
              <a:ext cx="3048426" cy="1714740"/>
            </a:xfrm>
            <a:prstGeom prst="rect">
              <a:avLst/>
            </a:prstGeom>
            <a:grpFill/>
            <a:ln>
              <a:solidFill>
                <a:schemeClr val="bg1">
                  <a:lumMod val="50000"/>
                </a:schemeClr>
              </a:solidFill>
            </a:ln>
          </p:spPr>
        </p:pic>
        <p:sp>
          <p:nvSpPr>
            <p:cNvPr id="77" name="テキスト ボックス 18">
              <a:extLst>
                <a:ext uri="{FF2B5EF4-FFF2-40B4-BE49-F238E27FC236}">
                  <a16:creationId xmlns:a16="http://schemas.microsoft.com/office/drawing/2014/main" id="{5E5D4FB4-61ED-4E03-8ED4-B823EB8E9D19}"/>
                </a:ext>
              </a:extLst>
            </p:cNvPr>
            <p:cNvSpPr txBox="1"/>
            <p:nvPr/>
          </p:nvSpPr>
          <p:spPr>
            <a:xfrm>
              <a:off x="1160579" y="5536052"/>
              <a:ext cx="2191705" cy="884622"/>
            </a:xfrm>
            <a:prstGeom prst="rect">
              <a:avLst/>
            </a:prstGeom>
            <a:noFill/>
          </p:spPr>
          <p:txBody>
            <a:bodyPr wrap="none" rtlCol="0">
              <a:sp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700" b="1" i="0" u="none" strike="noStrike" kern="1200" cap="none" spc="0" normalizeH="0" baseline="0" noProof="0" dirty="0" smtClean="0">
                  <a:ln>
                    <a:noFill/>
                  </a:ln>
                  <a:solidFill>
                    <a:srgbClr val="FFFFFF"/>
                  </a:solidFill>
                  <a:effectLst/>
                  <a:uLnTx/>
                  <a:uFillTx/>
                  <a:latin typeface="游ゴシック"/>
                  <a:ea typeface="游ゴシック"/>
                  <a:cs typeface="+mn-cs"/>
                </a:rPr>
                <a:t>5 tasks</a:t>
              </a:r>
              <a:endParaRPr kumimoji="1" lang="ja-JP" altLang="en-US" sz="700" b="1" i="0" u="none" strike="noStrike" kern="1200" cap="none" spc="0" normalizeH="0" baseline="0" noProof="0" dirty="0">
                <a:ln>
                  <a:noFill/>
                </a:ln>
                <a:solidFill>
                  <a:srgbClr val="FFFFFF"/>
                </a:solidFill>
                <a:effectLst/>
                <a:uLnTx/>
                <a:uFillTx/>
                <a:latin typeface="游ゴシック"/>
                <a:ea typeface="游ゴシック"/>
                <a:cs typeface="+mn-cs"/>
              </a:endParaRPr>
            </a:p>
          </p:txBody>
        </p:sp>
      </p:grpSp>
      <p:grpSp>
        <p:nvGrpSpPr>
          <p:cNvPr id="60" name="グループ化 59">
            <a:extLst>
              <a:ext uri="{FF2B5EF4-FFF2-40B4-BE49-F238E27FC236}">
                <a16:creationId xmlns:a16="http://schemas.microsoft.com/office/drawing/2014/main" id="{26DA78E2-DE82-4770-9DA5-E4F32983D1BC}"/>
              </a:ext>
            </a:extLst>
          </p:cNvPr>
          <p:cNvGrpSpPr>
            <a:grpSpLocks noChangeAspect="1"/>
          </p:cNvGrpSpPr>
          <p:nvPr/>
        </p:nvGrpSpPr>
        <p:grpSpPr>
          <a:xfrm>
            <a:off x="5927926" y="4941400"/>
            <a:ext cx="961418" cy="778077"/>
            <a:chOff x="4247340" y="3132522"/>
            <a:chExt cx="3744926" cy="3030786"/>
          </a:xfrm>
        </p:grpSpPr>
        <p:pic>
          <p:nvPicPr>
            <p:cNvPr id="66" name="図 65">
              <a:extLst>
                <a:ext uri="{FF2B5EF4-FFF2-40B4-BE49-F238E27FC236}">
                  <a16:creationId xmlns:a16="http://schemas.microsoft.com/office/drawing/2014/main" id="{CB73F4C1-B0E2-4BE5-B93B-452853B612B0}"/>
                </a:ext>
              </a:extLst>
            </p:cNvPr>
            <p:cNvPicPr>
              <a:picLocks noChangeAspect="1"/>
            </p:cNvPicPr>
            <p:nvPr/>
          </p:nvPicPr>
          <p:blipFill>
            <a:blip r:embed="rId9"/>
            <a:stretch>
              <a:fillRect/>
            </a:stretch>
          </p:blipFill>
          <p:spPr>
            <a:xfrm>
              <a:off x="4247340" y="3132522"/>
              <a:ext cx="3048426" cy="1714740"/>
            </a:xfrm>
            <a:prstGeom prst="rect">
              <a:avLst/>
            </a:prstGeom>
            <a:ln>
              <a:solidFill>
                <a:schemeClr val="bg1">
                  <a:lumMod val="50000"/>
                </a:schemeClr>
              </a:solidFill>
            </a:ln>
          </p:spPr>
        </p:pic>
        <p:pic>
          <p:nvPicPr>
            <p:cNvPr id="67" name="図 66">
              <a:extLst>
                <a:ext uri="{FF2B5EF4-FFF2-40B4-BE49-F238E27FC236}">
                  <a16:creationId xmlns:a16="http://schemas.microsoft.com/office/drawing/2014/main" id="{1910E5FE-06EB-4ADC-A8EA-2153C7593C2D}"/>
                </a:ext>
              </a:extLst>
            </p:cNvPr>
            <p:cNvPicPr>
              <a:picLocks noChangeAspect="1"/>
            </p:cNvPicPr>
            <p:nvPr/>
          </p:nvPicPr>
          <p:blipFill>
            <a:blip r:embed="rId10"/>
            <a:stretch>
              <a:fillRect/>
            </a:stretch>
          </p:blipFill>
          <p:spPr>
            <a:xfrm>
              <a:off x="4415216" y="3272471"/>
              <a:ext cx="3048426" cy="1714740"/>
            </a:xfrm>
            <a:prstGeom prst="rect">
              <a:avLst/>
            </a:prstGeom>
            <a:ln>
              <a:solidFill>
                <a:schemeClr val="bg1">
                  <a:lumMod val="50000"/>
                </a:schemeClr>
              </a:solidFill>
            </a:ln>
          </p:spPr>
        </p:pic>
        <p:pic>
          <p:nvPicPr>
            <p:cNvPr id="68" name="図 67">
              <a:extLst>
                <a:ext uri="{FF2B5EF4-FFF2-40B4-BE49-F238E27FC236}">
                  <a16:creationId xmlns:a16="http://schemas.microsoft.com/office/drawing/2014/main" id="{19E23B63-CB0F-4FC5-BBE5-3E5E13E88366}"/>
                </a:ext>
              </a:extLst>
            </p:cNvPr>
            <p:cNvPicPr>
              <a:picLocks noChangeAspect="1"/>
            </p:cNvPicPr>
            <p:nvPr/>
          </p:nvPicPr>
          <p:blipFill>
            <a:blip r:embed="rId11"/>
            <a:stretch>
              <a:fillRect/>
            </a:stretch>
          </p:blipFill>
          <p:spPr>
            <a:xfrm>
              <a:off x="4605956" y="3416777"/>
              <a:ext cx="3048426" cy="1714740"/>
            </a:xfrm>
            <a:prstGeom prst="rect">
              <a:avLst/>
            </a:prstGeom>
            <a:ln>
              <a:solidFill>
                <a:schemeClr val="bg1">
                  <a:lumMod val="50000"/>
                </a:schemeClr>
              </a:solidFill>
            </a:ln>
          </p:spPr>
        </p:pic>
        <p:pic>
          <p:nvPicPr>
            <p:cNvPr id="69" name="図 68">
              <a:extLst>
                <a:ext uri="{FF2B5EF4-FFF2-40B4-BE49-F238E27FC236}">
                  <a16:creationId xmlns:a16="http://schemas.microsoft.com/office/drawing/2014/main" id="{DC63A372-C087-4675-AA0C-3BF887564B04}"/>
                </a:ext>
              </a:extLst>
            </p:cNvPr>
            <p:cNvPicPr>
              <a:picLocks noChangeAspect="1"/>
            </p:cNvPicPr>
            <p:nvPr/>
          </p:nvPicPr>
          <p:blipFill>
            <a:blip r:embed="rId12"/>
            <a:stretch>
              <a:fillRect/>
            </a:stretch>
          </p:blipFill>
          <p:spPr>
            <a:xfrm>
              <a:off x="4776836" y="3573020"/>
              <a:ext cx="3048426" cy="1714740"/>
            </a:xfrm>
            <a:prstGeom prst="rect">
              <a:avLst/>
            </a:prstGeom>
            <a:ln>
              <a:solidFill>
                <a:schemeClr val="bg1">
                  <a:lumMod val="50000"/>
                </a:schemeClr>
              </a:solidFill>
            </a:ln>
          </p:spPr>
        </p:pic>
        <p:pic>
          <p:nvPicPr>
            <p:cNvPr id="70" name="図 69">
              <a:extLst>
                <a:ext uri="{FF2B5EF4-FFF2-40B4-BE49-F238E27FC236}">
                  <a16:creationId xmlns:a16="http://schemas.microsoft.com/office/drawing/2014/main" id="{1860C49B-61FF-4592-BFB7-455A824CD6BB}"/>
                </a:ext>
              </a:extLst>
            </p:cNvPr>
            <p:cNvPicPr>
              <a:picLocks noChangeAspect="1"/>
            </p:cNvPicPr>
            <p:nvPr/>
          </p:nvPicPr>
          <p:blipFill>
            <a:blip r:embed="rId13"/>
            <a:stretch>
              <a:fillRect/>
            </a:stretch>
          </p:blipFill>
          <p:spPr>
            <a:xfrm>
              <a:off x="4943840" y="3729263"/>
              <a:ext cx="3048426" cy="1714740"/>
            </a:xfrm>
            <a:prstGeom prst="rect">
              <a:avLst/>
            </a:prstGeom>
            <a:ln>
              <a:solidFill>
                <a:schemeClr val="bg1">
                  <a:lumMod val="50000"/>
                </a:schemeClr>
              </a:solidFill>
            </a:ln>
          </p:spPr>
        </p:pic>
        <p:sp>
          <p:nvSpPr>
            <p:cNvPr id="71" name="テキスト ボックス 26">
              <a:extLst>
                <a:ext uri="{FF2B5EF4-FFF2-40B4-BE49-F238E27FC236}">
                  <a16:creationId xmlns:a16="http://schemas.microsoft.com/office/drawing/2014/main" id="{8096BA96-59E5-4599-A844-66E2AE0378DD}"/>
                </a:ext>
              </a:extLst>
            </p:cNvPr>
            <p:cNvSpPr txBox="1"/>
            <p:nvPr/>
          </p:nvSpPr>
          <p:spPr>
            <a:xfrm>
              <a:off x="5348290" y="5384049"/>
              <a:ext cx="1930657" cy="779259"/>
            </a:xfrm>
            <a:prstGeom prst="rect">
              <a:avLst/>
            </a:prstGeom>
            <a:noFill/>
          </p:spPr>
          <p:txBody>
            <a:bodyPr wrap="none" rtlCol="0">
              <a:sp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700" b="1" i="0" u="none" strike="noStrike" kern="1200" cap="none" spc="0" normalizeH="0" baseline="0" noProof="0" dirty="0" smtClean="0">
                  <a:ln>
                    <a:noFill/>
                  </a:ln>
                  <a:solidFill>
                    <a:srgbClr val="FFFFFF"/>
                  </a:solidFill>
                  <a:effectLst/>
                  <a:uLnTx/>
                  <a:uFillTx/>
                  <a:latin typeface="游ゴシック"/>
                  <a:ea typeface="游ゴシック"/>
                  <a:cs typeface="+mn-cs"/>
                </a:rPr>
                <a:t>5 tasks</a:t>
              </a:r>
              <a:endParaRPr kumimoji="1" lang="ja-JP" altLang="en-US" sz="700" b="1" i="0" u="none" strike="noStrike" kern="1200" cap="none" spc="0" normalizeH="0" baseline="0" noProof="0" dirty="0">
                <a:ln>
                  <a:noFill/>
                </a:ln>
                <a:solidFill>
                  <a:srgbClr val="FFFFFF"/>
                </a:solidFill>
                <a:effectLst/>
                <a:uLnTx/>
                <a:uFillTx/>
                <a:latin typeface="游ゴシック"/>
                <a:ea typeface="游ゴシック"/>
                <a:cs typeface="+mn-cs"/>
              </a:endParaRPr>
            </a:p>
          </p:txBody>
        </p:sp>
      </p:grpSp>
      <p:grpSp>
        <p:nvGrpSpPr>
          <p:cNvPr id="61" name="グループ化 60">
            <a:extLst>
              <a:ext uri="{FF2B5EF4-FFF2-40B4-BE49-F238E27FC236}">
                <a16:creationId xmlns:a16="http://schemas.microsoft.com/office/drawing/2014/main" id="{78BC4112-1B05-418D-96C9-48FA3F09281C}"/>
              </a:ext>
            </a:extLst>
          </p:cNvPr>
          <p:cNvGrpSpPr>
            <a:grpSpLocks noChangeAspect="1"/>
          </p:cNvGrpSpPr>
          <p:nvPr/>
        </p:nvGrpSpPr>
        <p:grpSpPr>
          <a:xfrm>
            <a:off x="8633548" y="4958375"/>
            <a:ext cx="892014" cy="697774"/>
            <a:chOff x="8449346" y="3573020"/>
            <a:chExt cx="3215430" cy="2515255"/>
          </a:xfrm>
        </p:grpSpPr>
        <p:pic>
          <p:nvPicPr>
            <p:cNvPr id="63" name="図 62">
              <a:extLst>
                <a:ext uri="{FF2B5EF4-FFF2-40B4-BE49-F238E27FC236}">
                  <a16:creationId xmlns:a16="http://schemas.microsoft.com/office/drawing/2014/main" id="{660CA722-91DF-4C14-A244-5F532BD36783}"/>
                </a:ext>
              </a:extLst>
            </p:cNvPr>
            <p:cNvPicPr>
              <a:picLocks noChangeAspect="1"/>
            </p:cNvPicPr>
            <p:nvPr/>
          </p:nvPicPr>
          <p:blipFill>
            <a:blip r:embed="rId14"/>
            <a:stretch>
              <a:fillRect/>
            </a:stretch>
          </p:blipFill>
          <p:spPr>
            <a:xfrm>
              <a:off x="8449346" y="3573020"/>
              <a:ext cx="3048426" cy="1714740"/>
            </a:xfrm>
            <a:prstGeom prst="rect">
              <a:avLst/>
            </a:prstGeom>
            <a:ln>
              <a:solidFill>
                <a:schemeClr val="bg1">
                  <a:lumMod val="50000"/>
                </a:schemeClr>
              </a:solidFill>
            </a:ln>
          </p:spPr>
        </p:pic>
        <p:pic>
          <p:nvPicPr>
            <p:cNvPr id="64" name="図 63">
              <a:extLst>
                <a:ext uri="{FF2B5EF4-FFF2-40B4-BE49-F238E27FC236}">
                  <a16:creationId xmlns:a16="http://schemas.microsoft.com/office/drawing/2014/main" id="{1DE9AF70-C1D4-4D27-A2F9-5AAD416A78AF}"/>
                </a:ext>
              </a:extLst>
            </p:cNvPr>
            <p:cNvPicPr>
              <a:picLocks noChangeAspect="1"/>
            </p:cNvPicPr>
            <p:nvPr/>
          </p:nvPicPr>
          <p:blipFill>
            <a:blip r:embed="rId15"/>
            <a:stretch>
              <a:fillRect/>
            </a:stretch>
          </p:blipFill>
          <p:spPr>
            <a:xfrm>
              <a:off x="8616350" y="3729263"/>
              <a:ext cx="3048426" cy="1714740"/>
            </a:xfrm>
            <a:prstGeom prst="rect">
              <a:avLst/>
            </a:prstGeom>
            <a:ln>
              <a:solidFill>
                <a:schemeClr val="bg1">
                  <a:lumMod val="50000"/>
                </a:schemeClr>
              </a:solidFill>
            </a:ln>
          </p:spPr>
        </p:pic>
        <p:sp>
          <p:nvSpPr>
            <p:cNvPr id="65" name="テキスト ボックス 31">
              <a:extLst>
                <a:ext uri="{FF2B5EF4-FFF2-40B4-BE49-F238E27FC236}">
                  <a16:creationId xmlns:a16="http://schemas.microsoft.com/office/drawing/2014/main" id="{1B1C1848-F2CD-4456-A1C4-8DE72BB70BB1}"/>
                </a:ext>
              </a:extLst>
            </p:cNvPr>
            <p:cNvSpPr txBox="1"/>
            <p:nvPr/>
          </p:nvSpPr>
          <p:spPr>
            <a:xfrm>
              <a:off x="9196280" y="5367140"/>
              <a:ext cx="1786659" cy="721135"/>
            </a:xfrm>
            <a:prstGeom prst="rect">
              <a:avLst/>
            </a:prstGeom>
            <a:noFill/>
          </p:spPr>
          <p:txBody>
            <a:bodyPr wrap="none" rtlCol="0">
              <a:sp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en-US" altLang="ja-JP" sz="700" b="1" i="0" u="none" strike="noStrike" kern="1200" cap="none" spc="0" normalizeH="0" baseline="0" noProof="0" dirty="0" smtClean="0">
                  <a:ln>
                    <a:noFill/>
                  </a:ln>
                  <a:solidFill>
                    <a:srgbClr val="FFFFFF"/>
                  </a:solidFill>
                  <a:effectLst/>
                  <a:uLnTx/>
                  <a:uFillTx/>
                  <a:latin typeface="游ゴシック"/>
                  <a:ea typeface="游ゴシック"/>
                  <a:cs typeface="+mn-cs"/>
                </a:rPr>
                <a:t>2 tasks</a:t>
              </a:r>
              <a:endParaRPr kumimoji="1" lang="ja-JP" altLang="en-US" sz="700" b="1" i="0" u="none" strike="noStrike" kern="1200" cap="none" spc="0" normalizeH="0" baseline="0" noProof="0" dirty="0">
                <a:ln>
                  <a:noFill/>
                </a:ln>
                <a:solidFill>
                  <a:srgbClr val="FFFFFF"/>
                </a:solidFill>
                <a:effectLst/>
                <a:uLnTx/>
                <a:uFillTx/>
                <a:latin typeface="游ゴシック"/>
                <a:ea typeface="游ゴシック"/>
                <a:cs typeface="+mn-cs"/>
              </a:endParaRPr>
            </a:p>
          </p:txBody>
        </p:sp>
      </p:grpSp>
      <p:sp>
        <p:nvSpPr>
          <p:cNvPr id="62" name="テキスト ボックス 50">
            <a:extLst>
              <a:ext uri="{FF2B5EF4-FFF2-40B4-BE49-F238E27FC236}">
                <a16:creationId xmlns:a16="http://schemas.microsoft.com/office/drawing/2014/main" id="{DA0850A4-72A3-4643-B950-A54A678F7F5A}"/>
              </a:ext>
            </a:extLst>
          </p:cNvPr>
          <p:cNvSpPr txBox="1"/>
          <p:nvPr/>
        </p:nvSpPr>
        <p:spPr>
          <a:xfrm>
            <a:off x="4553785" y="4432044"/>
            <a:ext cx="2172390" cy="400110"/>
          </a:xfrm>
          <a:prstGeom prst="rect">
            <a:avLst/>
          </a:prstGeom>
          <a:noFill/>
        </p:spPr>
        <p:txBody>
          <a:bodyPr wrap="none" rtlCol="0">
            <a:spAutoFit/>
          </a:bodyPr>
          <a:ls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a:lstStyle>
          <a:p>
            <a:pPr marL="0" marR="0" lvl="0" indent="0" algn="l" defTabSz="914377" rtl="0" eaLnBrk="1" fontAlgn="base"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smtClean="0">
                <a:ln>
                  <a:noFill/>
                </a:ln>
                <a:solidFill>
                  <a:srgbClr val="1E32A5"/>
                </a:solidFill>
                <a:effectLst/>
                <a:uLnTx/>
                <a:uFillTx/>
                <a:latin typeface="游ゴシック"/>
                <a:ea typeface="游ゴシック"/>
                <a:cs typeface="+mn-cs"/>
              </a:rPr>
              <a:t>“PSSO” Method</a:t>
            </a:r>
            <a:endParaRPr kumimoji="1" lang="ja-JP" altLang="en-US" sz="2000" b="1" i="0" u="none" strike="noStrike" kern="1200" cap="none" spc="0" normalizeH="0" baseline="0" noProof="0" dirty="0">
              <a:ln>
                <a:noFill/>
              </a:ln>
              <a:solidFill>
                <a:srgbClr val="1E32A5"/>
              </a:solidFill>
              <a:effectLst/>
              <a:uLnTx/>
              <a:uFillTx/>
              <a:latin typeface="游ゴシック"/>
              <a:ea typeface="游ゴシック"/>
              <a:cs typeface="+mn-cs"/>
            </a:endParaRPr>
          </a:p>
        </p:txBody>
      </p:sp>
      <p:sp>
        <p:nvSpPr>
          <p:cNvPr id="78" name="吹き出し: 四角形 77">
            <a:extLst>
              <a:ext uri="{FF2B5EF4-FFF2-40B4-BE49-F238E27FC236}">
                <a16:creationId xmlns:a16="http://schemas.microsoft.com/office/drawing/2014/main" id="{9FBED0E6-74FF-4185-820C-880BBA901219}"/>
              </a:ext>
            </a:extLst>
          </p:cNvPr>
          <p:cNvSpPr/>
          <p:nvPr/>
        </p:nvSpPr>
        <p:spPr bwMode="auto">
          <a:xfrm>
            <a:off x="295486" y="4233496"/>
            <a:ext cx="11664950" cy="1676134"/>
          </a:xfrm>
          <a:prstGeom prst="wedgeRectCallout">
            <a:avLst>
              <a:gd name="adj1" fmla="val 7996"/>
              <a:gd name="adj2" fmla="val -65345"/>
            </a:avLst>
          </a:prstGeom>
          <a:noFill/>
          <a:ln w="22225">
            <a:solidFill>
              <a:srgbClr val="00B0F0"/>
            </a:solid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游ゴシック"/>
              <a:ea typeface="游ゴシック"/>
              <a:cs typeface="+mn-cs"/>
            </a:endParaRPr>
          </a:p>
        </p:txBody>
      </p:sp>
    </p:spTree>
    <p:extLst>
      <p:ext uri="{BB962C8B-B14F-4D97-AF65-F5344CB8AC3E}">
        <p14:creationId xmlns:p14="http://schemas.microsoft.com/office/powerpoint/2010/main" val="5021565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1752412"/>
            <a:ext cx="11712000" cy="1759900"/>
          </a:xfrm>
        </p:spPr>
        <p:txBody>
          <a:bodyPr/>
          <a:lstStyle/>
          <a:p>
            <a:r>
              <a:rPr lang="en-US" altLang="ja-JP" dirty="0">
                <a:solidFill>
                  <a:schemeClr val="tx1">
                    <a:lumMod val="50000"/>
                    <a:lumOff val="50000"/>
                  </a:schemeClr>
                </a:solidFill>
              </a:rPr>
              <a:t>Automation Preparation</a:t>
            </a:r>
            <a:br>
              <a:rPr lang="en-US" altLang="ja-JP" dirty="0">
                <a:solidFill>
                  <a:schemeClr val="tx1">
                    <a:lumMod val="50000"/>
                    <a:lumOff val="50000"/>
                  </a:schemeClr>
                </a:solidFill>
              </a:rPr>
            </a:br>
            <a:r>
              <a:rPr lang="ja-JP" altLang="en-US" dirty="0">
                <a:solidFill>
                  <a:schemeClr val="tx1">
                    <a:lumMod val="50000"/>
                    <a:lumOff val="50000"/>
                  </a:schemeClr>
                </a:solidFill>
              </a:rPr>
              <a:t>　　</a:t>
            </a:r>
            <a:r>
              <a:rPr lang="en-US" altLang="ja-JP" dirty="0">
                <a:solidFill>
                  <a:schemeClr val="tx1">
                    <a:lumMod val="50000"/>
                    <a:lumOff val="50000"/>
                  </a:schemeClr>
                </a:solidFill>
              </a:rPr>
              <a:t>Step 1</a:t>
            </a:r>
            <a:r>
              <a:rPr lang="ja-JP" altLang="en-US" dirty="0">
                <a:solidFill>
                  <a:schemeClr val="tx1">
                    <a:lumMod val="50000"/>
                    <a:lumOff val="50000"/>
                  </a:schemeClr>
                </a:solidFill>
              </a:rPr>
              <a:t>：</a:t>
            </a:r>
            <a:r>
              <a:rPr lang="en-US" altLang="ja-JP" dirty="0">
                <a:solidFill>
                  <a:schemeClr val="tx1">
                    <a:lumMod val="50000"/>
                    <a:lumOff val="50000"/>
                  </a:schemeClr>
                </a:solidFill>
              </a:rPr>
              <a:t>Central management of the system info.</a:t>
            </a:r>
            <a:br>
              <a:rPr lang="en-US" altLang="ja-JP" dirty="0">
                <a:solidFill>
                  <a:schemeClr val="tx1">
                    <a:lumMod val="50000"/>
                    <a:lumOff val="50000"/>
                  </a:schemeClr>
                </a:solidFill>
              </a:rPr>
            </a:br>
            <a:r>
              <a:rPr lang="ja-JP" altLang="en-US" dirty="0">
                <a:solidFill>
                  <a:schemeClr val="tx1">
                    <a:lumMod val="50000"/>
                    <a:lumOff val="50000"/>
                  </a:schemeClr>
                </a:solidFill>
              </a:rPr>
              <a:t>　   </a:t>
            </a:r>
            <a:r>
              <a:rPr lang="en-US" altLang="ja-JP" dirty="0">
                <a:solidFill>
                  <a:schemeClr val="tx1">
                    <a:lumMod val="50000"/>
                    <a:lumOff val="50000"/>
                  </a:schemeClr>
                </a:solidFill>
              </a:rPr>
              <a:t>Step 2</a:t>
            </a:r>
            <a:r>
              <a:rPr lang="ja-JP" altLang="en-US" dirty="0" smtClean="0">
                <a:solidFill>
                  <a:schemeClr val="tx1">
                    <a:lumMod val="50000"/>
                    <a:lumOff val="50000"/>
                  </a:schemeClr>
                </a:solidFill>
              </a:rPr>
              <a:t>：</a:t>
            </a:r>
            <a:r>
              <a:rPr lang="en-US" altLang="ja-JP" dirty="0" smtClean="0">
                <a:solidFill>
                  <a:schemeClr val="tx1">
                    <a:lumMod val="50000"/>
                    <a:lumOff val="50000"/>
                  </a:schemeClr>
                </a:solidFill>
              </a:rPr>
              <a:t>Actualize </a:t>
            </a:r>
            <a:r>
              <a:rPr lang="en-US" altLang="ja-JP" dirty="0">
                <a:solidFill>
                  <a:schemeClr val="tx1">
                    <a:lumMod val="50000"/>
                    <a:lumOff val="50000"/>
                  </a:schemeClr>
                </a:solidFill>
              </a:rPr>
              <a:t>Automatic Execution.</a:t>
            </a:r>
            <a:r>
              <a:rPr lang="en-US" altLang="ja-JP" dirty="0"/>
              <a:t/>
            </a:r>
            <a:br>
              <a:rPr lang="en-US" altLang="ja-JP" dirty="0"/>
            </a:br>
            <a:r>
              <a:rPr lang="ja-JP" altLang="en-US" dirty="0"/>
              <a:t>　   </a:t>
            </a:r>
            <a:r>
              <a:rPr lang="en-US" altLang="ja-JP" dirty="0"/>
              <a:t>Step 3</a:t>
            </a:r>
            <a:r>
              <a:rPr lang="ja-JP" altLang="en-US" dirty="0" smtClean="0"/>
              <a:t>：</a:t>
            </a:r>
            <a:r>
              <a:rPr lang="en-US" altLang="ja-JP" dirty="0" smtClean="0"/>
              <a:t>Connect Design </a:t>
            </a:r>
            <a:r>
              <a:rPr lang="en-US" altLang="ja-JP" dirty="0"/>
              <a:t>info and Automated Executions.</a:t>
            </a:r>
            <a:endParaRPr kumimoji="1" lang="ja-JP" altLang="en-US" dirty="0"/>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24742292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Step 3</a:t>
            </a:r>
            <a:r>
              <a:rPr lang="ja-JP" altLang="en-US" dirty="0"/>
              <a:t>：</a:t>
            </a:r>
            <a:r>
              <a:rPr lang="en-US" altLang="ja-JP" dirty="0"/>
              <a:t> </a:t>
            </a:r>
            <a:r>
              <a:rPr lang="en-US" altLang="ja-JP" dirty="0" smtClean="0"/>
              <a:t>Connect Design </a:t>
            </a:r>
            <a:r>
              <a:rPr lang="en-US" altLang="ja-JP" dirty="0"/>
              <a:t>info and Automated Executions</a:t>
            </a:r>
            <a:endParaRPr kumimoji="1" lang="ja-JP" altLang="en-US" dirty="0"/>
          </a:p>
        </p:txBody>
      </p:sp>
      <p:sp>
        <p:nvSpPr>
          <p:cNvPr id="15" name="テキスト プレースホルダー 7"/>
          <p:cNvSpPr txBox="1">
            <a:spLocks/>
          </p:cNvSpPr>
          <p:nvPr/>
        </p:nvSpPr>
        <p:spPr bwMode="gray">
          <a:xfrm>
            <a:off x="239916" y="817534"/>
            <a:ext cx="11712168" cy="93576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800" b="1" kern="0" dirty="0" smtClean="0">
                <a:solidFill>
                  <a:srgbClr val="C00000"/>
                </a:solidFill>
                <a:effectLst>
                  <a:glow rad="152400">
                    <a:srgbClr val="FFFFFF"/>
                  </a:glow>
                </a:effectLst>
                <a:latin typeface="メイリオ"/>
              </a:rPr>
              <a:t>The “pain” of IT Engineers that works with</a:t>
            </a:r>
            <a:br>
              <a:rPr lang="en-US" altLang="ja-JP" sz="2800" b="1" kern="0" dirty="0" smtClean="0">
                <a:solidFill>
                  <a:srgbClr val="C00000"/>
                </a:solidFill>
                <a:effectLst>
                  <a:glow rad="152400">
                    <a:srgbClr val="FFFFFF"/>
                  </a:glow>
                </a:effectLst>
                <a:latin typeface="メイリオ"/>
              </a:rPr>
            </a:br>
            <a:r>
              <a:rPr lang="en-US" altLang="ja-JP" sz="2800" b="1" kern="0" dirty="0" smtClean="0">
                <a:solidFill>
                  <a:srgbClr val="C00000"/>
                </a:solidFill>
                <a:effectLst>
                  <a:glow rad="152400">
                    <a:srgbClr val="FFFFFF"/>
                  </a:glow>
                </a:effectLst>
                <a:latin typeface="メイリオ"/>
              </a:rPr>
              <a:t>Constructing/Operating systems</a:t>
            </a:r>
            <a:endParaRPr lang="en-US" altLang="ja-JP" sz="2800" b="1" kern="0" dirty="0">
              <a:solidFill>
                <a:srgbClr val="005DD6"/>
              </a:solidFill>
              <a:effectLst>
                <a:glow rad="152400">
                  <a:srgbClr val="FFFFFF"/>
                </a:glow>
              </a:effectLst>
              <a:latin typeface="メイリオ"/>
              <a:ea typeface="メイリオ"/>
            </a:endParaRPr>
          </a:p>
        </p:txBody>
      </p:sp>
      <p:grpSp>
        <p:nvGrpSpPr>
          <p:cNvPr id="16" name="グループ化 15"/>
          <p:cNvGrpSpPr/>
          <p:nvPr/>
        </p:nvGrpSpPr>
        <p:grpSpPr>
          <a:xfrm>
            <a:off x="239916" y="2080163"/>
            <a:ext cx="11711435" cy="1477328"/>
            <a:chOff x="179937" y="1389209"/>
            <a:chExt cx="8783576" cy="1107996"/>
          </a:xfrm>
        </p:grpSpPr>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37" y="1427193"/>
              <a:ext cx="1348626" cy="899084"/>
            </a:xfrm>
            <a:prstGeom prst="rect">
              <a:avLst/>
            </a:prstGeom>
            <a:effectLst>
              <a:softEdge rad="63500"/>
            </a:effectLst>
          </p:spPr>
        </p:pic>
        <p:sp>
          <p:nvSpPr>
            <p:cNvPr id="18" name="テキスト ボックス 17"/>
            <p:cNvSpPr txBox="1"/>
            <p:nvPr/>
          </p:nvSpPr>
          <p:spPr>
            <a:xfrm>
              <a:off x="1609171" y="1389209"/>
              <a:ext cx="7354342" cy="1107996"/>
            </a:xfrm>
            <a:prstGeom prst="rect">
              <a:avLst/>
            </a:prstGeom>
            <a:noFill/>
          </p:spPr>
          <p:txBody>
            <a:bodyPr wrap="square" rtlCol="0">
              <a:spAutoFit/>
            </a:bodyPr>
            <a:lstStyle/>
            <a:p>
              <a:pPr marL="457189" indent="-457189">
                <a:buSzPct val="160000"/>
                <a:buBlip>
                  <a:blip r:embed="rId4"/>
                </a:buBlip>
              </a:pPr>
              <a:r>
                <a:rPr lang="en-US" altLang="ja-JP" u="sng" dirty="0" smtClean="0">
                  <a:solidFill>
                    <a:srgbClr val="C00000"/>
                  </a:solidFill>
                  <a:effectLst>
                    <a:glow rad="127000">
                      <a:schemeClr val="bg1"/>
                    </a:glow>
                  </a:effectLst>
                </a:rPr>
                <a:t>Delays and errors </a:t>
              </a:r>
              <a:r>
                <a:rPr lang="en-US" altLang="ja-JP" dirty="0" smtClean="0">
                  <a:effectLst>
                    <a:glow rad="127000">
                      <a:schemeClr val="bg1"/>
                    </a:glow>
                  </a:effectLst>
                </a:rPr>
                <a:t>occurs when communicating between teams.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Double managing data and proprietary wording leads to </a:t>
              </a:r>
              <a:r>
                <a:rPr lang="en-US" altLang="ja-JP" u="sng" dirty="0" smtClean="0">
                  <a:solidFill>
                    <a:srgbClr val="C00000"/>
                  </a:solidFill>
                  <a:effectLst>
                    <a:glow rad="127000">
                      <a:schemeClr val="bg1"/>
                    </a:glow>
                  </a:effectLst>
                </a:rPr>
                <a:t>errors</a:t>
              </a:r>
              <a:r>
                <a:rPr lang="ja-JP" altLang="en-US" dirty="0" smtClean="0">
                  <a:effectLst>
                    <a:glow rad="127000">
                      <a:schemeClr val="bg1"/>
                    </a:glow>
                  </a:effectLst>
                </a:rPr>
                <a:t> </a:t>
              </a:r>
              <a:r>
                <a:rPr lang="en-US" altLang="ja-JP" dirty="0" smtClean="0">
                  <a:effectLst>
                    <a:glow rad="127000">
                      <a:schemeClr val="bg1"/>
                    </a:glow>
                  </a:effectLst>
                </a:rPr>
                <a:t>in the design</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Multiple development leads to </a:t>
              </a:r>
              <a:r>
                <a:rPr lang="en-US" altLang="ja-JP" u="sng" dirty="0" smtClean="0">
                  <a:solidFill>
                    <a:srgbClr val="C00000"/>
                  </a:solidFill>
                  <a:effectLst>
                    <a:glow rad="127000">
                      <a:schemeClr val="bg1"/>
                    </a:glow>
                  </a:effectLst>
                </a:rPr>
                <a:t>complications with managing design documents (forms)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As a result, we are unable to check before and after the settings.</a:t>
              </a:r>
              <a:endParaRPr lang="en-US" altLang="ja-JP" u="sng" dirty="0">
                <a:solidFill>
                  <a:srgbClr val="C00000"/>
                </a:solidFill>
                <a:effectLst>
                  <a:glow rad="127000">
                    <a:schemeClr val="bg1"/>
                  </a:glow>
                </a:effectLst>
              </a:endParaRPr>
            </a:p>
          </p:txBody>
        </p:sp>
        <p:sp>
          <p:nvSpPr>
            <p:cNvPr id="19" name="テキスト ボックス 18"/>
            <p:cNvSpPr txBox="1"/>
            <p:nvPr/>
          </p:nvSpPr>
          <p:spPr>
            <a:xfrm>
              <a:off x="179937" y="1427193"/>
              <a:ext cx="1348626" cy="899084"/>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grpSp>
      <p:grpSp>
        <p:nvGrpSpPr>
          <p:cNvPr id="20" name="グループ化 19"/>
          <p:cNvGrpSpPr/>
          <p:nvPr/>
        </p:nvGrpSpPr>
        <p:grpSpPr>
          <a:xfrm>
            <a:off x="239916" y="3707101"/>
            <a:ext cx="11711435" cy="1783208"/>
            <a:chOff x="179937" y="2609414"/>
            <a:chExt cx="8783576" cy="1337406"/>
          </a:xfrm>
        </p:grpSpPr>
        <p:pic>
          <p:nvPicPr>
            <p:cNvPr id="21" name="図 20"/>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179937" y="2609414"/>
              <a:ext cx="1333500" cy="896400"/>
            </a:xfrm>
            <a:prstGeom prst="rect">
              <a:avLst/>
            </a:prstGeom>
            <a:effectLst>
              <a:softEdge rad="63500"/>
            </a:effectLst>
          </p:spPr>
        </p:pic>
        <p:sp>
          <p:nvSpPr>
            <p:cNvPr id="22" name="テキスト ボックス 21"/>
            <p:cNvSpPr txBox="1"/>
            <p:nvPr/>
          </p:nvSpPr>
          <p:spPr>
            <a:xfrm>
              <a:off x="1609171" y="2631076"/>
              <a:ext cx="7354342" cy="1315744"/>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Work orders between teams are complex. Each time a </a:t>
              </a:r>
              <a:r>
                <a:rPr lang="en-US" altLang="ja-JP" u="sng" dirty="0">
                  <a:solidFill>
                    <a:srgbClr val="C00000"/>
                  </a:solidFill>
                  <a:effectLst>
                    <a:glow rad="127000">
                      <a:schemeClr val="bg1"/>
                    </a:glow>
                  </a:effectLst>
                </a:rPr>
                <a:t>t</a:t>
              </a:r>
              <a:r>
                <a:rPr lang="en-US" altLang="ja-JP" u="sng" dirty="0" smtClean="0">
                  <a:solidFill>
                    <a:srgbClr val="C00000"/>
                  </a:solidFill>
                  <a:effectLst>
                    <a:glow rad="127000">
                      <a:schemeClr val="bg1"/>
                    </a:glow>
                  </a:effectLst>
                </a:rPr>
                <a:t>ime chart</a:t>
              </a:r>
              <a:r>
                <a:rPr lang="ja-JP" altLang="en-US" dirty="0" smtClean="0">
                  <a:effectLst>
                    <a:glow rad="127000">
                      <a:schemeClr val="bg1"/>
                    </a:glow>
                  </a:effectLst>
                </a:rPr>
                <a:t> </a:t>
              </a:r>
              <a:r>
                <a:rPr lang="en-US" altLang="ja-JP" dirty="0" smtClean="0">
                  <a:effectLst>
                    <a:glow rad="127000">
                      <a:schemeClr val="bg1"/>
                    </a:glow>
                  </a:effectLst>
                </a:rPr>
                <a:t>is created, it gets discarded.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Every operation’s </a:t>
              </a:r>
              <a:r>
                <a:rPr lang="en-US" altLang="ja-JP" u="sng" dirty="0" smtClean="0">
                  <a:solidFill>
                    <a:srgbClr val="C00000"/>
                  </a:solidFill>
                  <a:effectLst>
                    <a:glow rad="127000">
                      <a:schemeClr val="bg1"/>
                    </a:glow>
                  </a:effectLst>
                </a:rPr>
                <a:t>Manual</a:t>
              </a:r>
              <a:r>
                <a:rPr lang="en-US" altLang="ja-JP" dirty="0" smtClean="0">
                  <a:effectLst>
                    <a:glow rad="127000">
                      <a:schemeClr val="bg1"/>
                    </a:glow>
                  </a:effectLst>
                </a:rPr>
                <a:t> is discarded after its created/reviewed.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Configurations are embedded in each procedure, and the number of patterns increases each time a new model/</a:t>
              </a:r>
              <a:r>
                <a:rPr lang="en-US" altLang="ja-JP" dirty="0" err="1" smtClean="0">
                  <a:effectLst>
                    <a:glow rad="127000">
                      <a:schemeClr val="bg1"/>
                    </a:glow>
                  </a:effectLst>
                </a:rPr>
                <a:t>os</a:t>
              </a:r>
              <a:r>
                <a:rPr lang="en-US" altLang="ja-JP" dirty="0" smtClean="0">
                  <a:effectLst>
                    <a:glow rad="127000">
                      <a:schemeClr val="bg1"/>
                    </a:glow>
                  </a:effectLst>
                </a:rPr>
                <a:t> is added (barrier to multi-vendor support)</a:t>
              </a:r>
            </a:p>
            <a:p>
              <a:pPr marL="457189" indent="-457189">
                <a:buSzPct val="160000"/>
                <a:buBlip>
                  <a:blip r:embed="rId4"/>
                </a:buBlip>
              </a:pPr>
              <a:endParaRPr lang="en-US" altLang="ja-JP" u="sng" dirty="0">
                <a:solidFill>
                  <a:srgbClr val="C00000"/>
                </a:solidFill>
                <a:effectLst>
                  <a:glow rad="127000">
                    <a:schemeClr val="bg1"/>
                  </a:glow>
                </a:effectLst>
              </a:endParaRPr>
            </a:p>
          </p:txBody>
        </p:sp>
        <p:sp>
          <p:nvSpPr>
            <p:cNvPr id="23" name="テキスト ボックス 22"/>
            <p:cNvSpPr txBox="1"/>
            <p:nvPr/>
          </p:nvSpPr>
          <p:spPr>
            <a:xfrm>
              <a:off x="179937" y="2609414"/>
              <a:ext cx="1344748" cy="901432"/>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grpSp>
      <p:grpSp>
        <p:nvGrpSpPr>
          <p:cNvPr id="24" name="グループ化 23"/>
          <p:cNvGrpSpPr/>
          <p:nvPr/>
        </p:nvGrpSpPr>
        <p:grpSpPr>
          <a:xfrm>
            <a:off x="239916" y="5191404"/>
            <a:ext cx="11712168" cy="1117996"/>
            <a:chOff x="179937" y="3722641"/>
            <a:chExt cx="8784126" cy="838497"/>
          </a:xfrm>
        </p:grpSpPr>
        <p:pic>
          <p:nvPicPr>
            <p:cNvPr id="25" name="図 24"/>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179937" y="3722641"/>
              <a:ext cx="1261863" cy="811259"/>
            </a:xfrm>
            <a:prstGeom prst="rect">
              <a:avLst/>
            </a:prstGeom>
            <a:effectLst>
              <a:softEdge rad="63500"/>
            </a:effectLst>
          </p:spPr>
        </p:pic>
        <p:sp>
          <p:nvSpPr>
            <p:cNvPr id="26" name="テキスト ボックス 25"/>
            <p:cNvSpPr txBox="1"/>
            <p:nvPr/>
          </p:nvSpPr>
          <p:spPr>
            <a:xfrm>
              <a:off x="1609721" y="3722641"/>
              <a:ext cx="7354342" cy="692498"/>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Since the operations are done manually, the production time is inconsistent.</a:t>
              </a:r>
              <a:r>
                <a:rPr lang="en-US" altLang="ja-JP" dirty="0">
                  <a:effectLst>
                    <a:glow rad="127000">
                      <a:schemeClr val="bg1"/>
                    </a:glow>
                  </a:effectLst>
                </a:rPr>
                <a:t/>
              </a:r>
              <a:br>
                <a:rPr lang="en-US" altLang="ja-JP" dirty="0">
                  <a:effectLst>
                    <a:glow rad="127000">
                      <a:schemeClr val="bg1"/>
                    </a:glow>
                  </a:effectLst>
                </a:rPr>
              </a:br>
              <a:r>
                <a:rPr lang="ja-JP" altLang="en-US" dirty="0" smtClean="0">
                  <a:effectLst>
                    <a:glow rad="127000">
                      <a:schemeClr val="bg1"/>
                    </a:glow>
                  </a:effectLst>
                </a:rPr>
                <a:t>⇒</a:t>
              </a:r>
              <a:r>
                <a:rPr lang="en-US" altLang="ja-JP" dirty="0" smtClean="0">
                  <a:effectLst>
                    <a:glow rad="127000">
                      <a:schemeClr val="bg1"/>
                    </a:glow>
                  </a:effectLst>
                </a:rPr>
                <a:t>People often have to</a:t>
              </a:r>
              <a:r>
                <a:rPr lang="ja-JP" altLang="en-US" u="sng" dirty="0">
                  <a:solidFill>
                    <a:srgbClr val="C00000"/>
                  </a:solidFill>
                  <a:effectLst>
                    <a:glow rad="127000">
                      <a:schemeClr val="bg1"/>
                    </a:glow>
                  </a:effectLst>
                </a:rPr>
                <a:t> </a:t>
              </a:r>
              <a:r>
                <a:rPr lang="en-US" altLang="ja-JP" u="sng" dirty="0" smtClean="0">
                  <a:solidFill>
                    <a:srgbClr val="C00000"/>
                  </a:solidFill>
                  <a:effectLst>
                    <a:glow rad="127000">
                      <a:schemeClr val="bg1"/>
                    </a:glow>
                  </a:effectLst>
                </a:rPr>
                <a:t>wait</a:t>
              </a:r>
              <a:r>
                <a:rPr lang="ja-JP" altLang="en-US" dirty="0">
                  <a:effectLst>
                    <a:glow rad="127000">
                      <a:schemeClr val="bg1"/>
                    </a:glow>
                  </a:effectLst>
                </a:rPr>
                <a:t> </a:t>
              </a:r>
              <a:r>
                <a:rPr lang="en-US" altLang="ja-JP" dirty="0" smtClean="0">
                  <a:effectLst>
                    <a:glow rad="127000">
                      <a:schemeClr val="bg1"/>
                    </a:glow>
                  </a:effectLst>
                </a:rPr>
                <a:t>before they can continue.</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Since most of the operations are done manually, human error is inevitable.</a:t>
              </a:r>
              <a:endParaRPr lang="en-US" altLang="ja-JP" dirty="0">
                <a:effectLst>
                  <a:glow rad="127000">
                    <a:schemeClr val="bg1"/>
                  </a:glow>
                </a:effectLst>
              </a:endParaRPr>
            </a:p>
          </p:txBody>
        </p:sp>
        <p:sp>
          <p:nvSpPr>
            <p:cNvPr id="27" name="テキスト ボックス 26"/>
            <p:cNvSpPr txBox="1"/>
            <p:nvPr/>
          </p:nvSpPr>
          <p:spPr>
            <a:xfrm>
              <a:off x="179938" y="3722641"/>
              <a:ext cx="1333500" cy="838497"/>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grpSp>
      <p:sp>
        <p:nvSpPr>
          <p:cNvPr id="29" name="テキスト ボックス 28"/>
          <p:cNvSpPr txBox="1"/>
          <p:nvPr/>
        </p:nvSpPr>
        <p:spPr>
          <a:xfrm>
            <a:off x="239917" y="2130808"/>
            <a:ext cx="1798168" cy="1198779"/>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sp>
        <p:nvSpPr>
          <p:cNvPr id="30" name="テキスト ボックス 29"/>
          <p:cNvSpPr txBox="1"/>
          <p:nvPr/>
        </p:nvSpPr>
        <p:spPr>
          <a:xfrm>
            <a:off x="239916" y="3707103"/>
            <a:ext cx="1792997" cy="1201909"/>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sp>
        <p:nvSpPr>
          <p:cNvPr id="31" name="テキスト ボックス 30"/>
          <p:cNvSpPr txBox="1"/>
          <p:nvPr/>
        </p:nvSpPr>
        <p:spPr>
          <a:xfrm>
            <a:off x="239917" y="5191405"/>
            <a:ext cx="1778000" cy="1117996"/>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sp>
        <p:nvSpPr>
          <p:cNvPr id="37" name="右矢印 36"/>
          <p:cNvSpPr/>
          <p:nvPr/>
        </p:nvSpPr>
        <p:spPr bwMode="auto">
          <a:xfrm>
            <a:off x="2240165" y="2285267"/>
            <a:ext cx="1570367"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Solution</a:t>
            </a:r>
            <a:endParaRPr lang="ja-JP" altLang="en-US" sz="1867" b="1" dirty="0">
              <a:solidFill>
                <a:srgbClr val="FF0000"/>
              </a:solidFill>
              <a:latin typeface="+mj-ea"/>
              <a:ea typeface="+mj-ea"/>
            </a:endParaRPr>
          </a:p>
        </p:txBody>
      </p:sp>
      <p:sp>
        <p:nvSpPr>
          <p:cNvPr id="38" name="右中かっこ 37"/>
          <p:cNvSpPr/>
          <p:nvPr/>
        </p:nvSpPr>
        <p:spPr bwMode="auto">
          <a:xfrm>
            <a:off x="2211449" y="3707103"/>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39" name="右矢印 38"/>
          <p:cNvSpPr/>
          <p:nvPr/>
        </p:nvSpPr>
        <p:spPr bwMode="auto">
          <a:xfrm>
            <a:off x="2796329" y="4599785"/>
            <a:ext cx="1014203"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a:solidFill>
                  <a:srgbClr val="FF0000"/>
                </a:solidFill>
                <a:latin typeface="+mj-ea"/>
              </a:rPr>
              <a:t>Solution</a:t>
            </a:r>
            <a:endParaRPr lang="ja-JP" altLang="en-US" sz="1400" b="1" dirty="0">
              <a:solidFill>
                <a:srgbClr val="FF0000"/>
              </a:solidFill>
              <a:latin typeface="+mj-ea"/>
            </a:endParaRPr>
          </a:p>
        </p:txBody>
      </p:sp>
      <p:sp>
        <p:nvSpPr>
          <p:cNvPr id="40" name="角丸四角形 39"/>
          <p:cNvSpPr/>
          <p:nvPr/>
        </p:nvSpPr>
        <p:spPr bwMode="auto">
          <a:xfrm>
            <a:off x="8159592" y="3044620"/>
            <a:ext cx="3820040" cy="237378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1" name="右矢印 40"/>
          <p:cNvSpPr/>
          <p:nvPr/>
        </p:nvSpPr>
        <p:spPr bwMode="auto">
          <a:xfrm>
            <a:off x="7207675" y="3704690"/>
            <a:ext cx="823804" cy="883252"/>
          </a:xfrm>
          <a:prstGeom prst="rightArrow">
            <a:avLst/>
          </a:prstGeom>
          <a:solidFill>
            <a:schemeClr val="accent2">
              <a:lumMod val="10000"/>
              <a:lumOff val="90000"/>
            </a:schemeClr>
          </a:solidFill>
          <a:ln>
            <a:solidFill>
              <a:srgbClr val="FF0000"/>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867" b="1" dirty="0" smtClean="0">
                <a:solidFill>
                  <a:srgbClr val="FF0000"/>
                </a:solidFill>
                <a:latin typeface="+mj-ea"/>
                <a:ea typeface="+mj-ea"/>
              </a:rPr>
              <a:t>Link</a:t>
            </a:r>
            <a:endParaRPr lang="ja-JP" altLang="en-US" sz="1867" b="1" dirty="0">
              <a:solidFill>
                <a:srgbClr val="FF0000"/>
              </a:solidFill>
              <a:latin typeface="+mj-ea"/>
              <a:ea typeface="+mj-ea"/>
            </a:endParaRPr>
          </a:p>
        </p:txBody>
      </p:sp>
      <p:sp>
        <p:nvSpPr>
          <p:cNvPr id="42" name="右中かっこ 41"/>
          <p:cNvSpPr/>
          <p:nvPr/>
        </p:nvSpPr>
        <p:spPr bwMode="auto">
          <a:xfrm>
            <a:off x="6693800" y="2841580"/>
            <a:ext cx="401227" cy="2675224"/>
          </a:xfrm>
          <a:prstGeom prst="rightBrace">
            <a:avLst/>
          </a:prstGeom>
          <a:noFill/>
          <a:ln w="57150" cap="flat" cmpd="sng" algn="ctr">
            <a:solidFill>
              <a:schemeClr val="accent2">
                <a:lumMod val="25000"/>
                <a:lumOff val="75000"/>
              </a:schemeClr>
            </a:solidFill>
            <a:prstDash val="solid"/>
            <a:round/>
            <a:headEnd type="none" w="med" len="med"/>
            <a:tailEnd type="none" w="med" len="med"/>
          </a:ln>
          <a:effectLst>
            <a:outerShdw blurRad="63500" sx="102000" sy="102000" algn="ctr" rotWithShape="0">
              <a:prstClr val="black">
                <a:alpha val="40000"/>
              </a:prstClr>
            </a:outerShdw>
          </a:effectLst>
          <a:extLst/>
        </p:spPr>
        <p:txBody>
          <a:bodyPr rtlCol="0" anchor="ctr"/>
          <a:lstStyle/>
          <a:p>
            <a:pPr algn="ctr"/>
            <a:endParaRPr lang="ja-JP" altLang="en-US" sz="2400"/>
          </a:p>
        </p:txBody>
      </p:sp>
      <p:sp>
        <p:nvSpPr>
          <p:cNvPr id="43" name="テキスト ボックス 42"/>
          <p:cNvSpPr txBox="1"/>
          <p:nvPr/>
        </p:nvSpPr>
        <p:spPr>
          <a:xfrm>
            <a:off x="8223489" y="3079739"/>
            <a:ext cx="3678508" cy="1036309"/>
          </a:xfrm>
          <a:prstGeom prst="rect">
            <a:avLst/>
          </a:prstGeom>
          <a:noFill/>
        </p:spPr>
        <p:txBody>
          <a:bodyPr wrap="none" rtlCol="0">
            <a:spAutoFit/>
          </a:bodyPr>
          <a:lstStyle/>
          <a:p>
            <a:r>
              <a:rPr lang="en-US" altLang="ja-JP" sz="2400" b="1" dirty="0">
                <a:solidFill>
                  <a:srgbClr val="FF0000"/>
                </a:solidFill>
              </a:rPr>
              <a:t>Step 3</a:t>
            </a:r>
          </a:p>
          <a:p>
            <a:r>
              <a:rPr lang="en-US" altLang="ja-JP" sz="1867" b="1" dirty="0" smtClean="0"/>
              <a:t>Link centrally managed </a:t>
            </a:r>
            <a:br>
              <a:rPr lang="en-US" altLang="ja-JP" sz="1867" b="1" dirty="0" smtClean="0"/>
            </a:br>
            <a:r>
              <a:rPr lang="en-US" altLang="ja-JP" sz="1867" b="1" dirty="0" smtClean="0"/>
              <a:t>design info and automation</a:t>
            </a:r>
            <a:endParaRPr lang="ja-JP" altLang="en-US" sz="1867" b="1" dirty="0"/>
          </a:p>
        </p:txBody>
      </p:sp>
      <p:sp>
        <p:nvSpPr>
          <p:cNvPr id="44" name="角丸四角形 43"/>
          <p:cNvSpPr/>
          <p:nvPr/>
        </p:nvSpPr>
        <p:spPr bwMode="auto">
          <a:xfrm>
            <a:off x="3916493" y="2130808"/>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5" name="角丸四角形 44"/>
          <p:cNvSpPr/>
          <p:nvPr/>
        </p:nvSpPr>
        <p:spPr bwMode="auto">
          <a:xfrm>
            <a:off x="3916492" y="4284976"/>
            <a:ext cx="2638883" cy="202442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46" name="テキスト ボックス 45"/>
          <p:cNvSpPr txBox="1"/>
          <p:nvPr/>
        </p:nvSpPr>
        <p:spPr>
          <a:xfrm>
            <a:off x="3957365" y="2180977"/>
            <a:ext cx="2070118" cy="861774"/>
          </a:xfrm>
          <a:prstGeom prst="rect">
            <a:avLst/>
          </a:prstGeom>
          <a:noFill/>
        </p:spPr>
        <p:txBody>
          <a:bodyPr wrap="none" rtlCol="0">
            <a:spAutoFit/>
          </a:bodyPr>
          <a:lstStyle/>
          <a:p>
            <a:r>
              <a:rPr lang="en-US" altLang="ja-JP" b="1" dirty="0">
                <a:solidFill>
                  <a:srgbClr val="FF0000"/>
                </a:solidFill>
              </a:rPr>
              <a:t>Step 1</a:t>
            </a:r>
          </a:p>
          <a:p>
            <a:r>
              <a:rPr lang="en-US" altLang="ja-JP" sz="1600" b="1" dirty="0" smtClean="0"/>
              <a:t>Centrally Manage</a:t>
            </a:r>
            <a:br>
              <a:rPr lang="en-US" altLang="ja-JP" sz="1600" b="1" dirty="0" smtClean="0"/>
            </a:br>
            <a:r>
              <a:rPr lang="en-US" altLang="ja-JP" sz="1600" b="1" dirty="0" smtClean="0"/>
              <a:t>design info</a:t>
            </a:r>
            <a:endParaRPr lang="ja-JP" altLang="en-US" sz="1600" b="1" dirty="0"/>
          </a:p>
        </p:txBody>
      </p:sp>
      <p:sp>
        <p:nvSpPr>
          <p:cNvPr id="47" name="テキスト ボックス 46"/>
          <p:cNvSpPr txBox="1"/>
          <p:nvPr/>
        </p:nvSpPr>
        <p:spPr>
          <a:xfrm>
            <a:off x="3957364" y="4323792"/>
            <a:ext cx="1427763" cy="748988"/>
          </a:xfrm>
          <a:prstGeom prst="rect">
            <a:avLst/>
          </a:prstGeom>
          <a:noFill/>
        </p:spPr>
        <p:txBody>
          <a:bodyPr wrap="none" rtlCol="0">
            <a:spAutoFit/>
          </a:bodyPr>
          <a:lstStyle/>
          <a:p>
            <a:r>
              <a:rPr lang="en-US" altLang="ja-JP" sz="2400" b="1" dirty="0">
                <a:solidFill>
                  <a:srgbClr val="FF0000"/>
                </a:solidFill>
              </a:rPr>
              <a:t>Step 2</a:t>
            </a:r>
          </a:p>
          <a:p>
            <a:r>
              <a:rPr lang="en-US" altLang="ja-JP" sz="1867" b="1" dirty="0" smtClean="0"/>
              <a:t>Automate</a:t>
            </a:r>
            <a:endParaRPr lang="ja-JP" altLang="en-US" sz="1867" b="1" dirty="0"/>
          </a:p>
        </p:txBody>
      </p:sp>
      <p:sp>
        <p:nvSpPr>
          <p:cNvPr id="48" name="Oval 97"/>
          <p:cNvSpPr>
            <a:spLocks noChangeAspect="1" noChangeArrowheads="1"/>
          </p:cNvSpPr>
          <p:nvPr/>
        </p:nvSpPr>
        <p:spPr bwMode="gray">
          <a:xfrm>
            <a:off x="4408745" y="3079739"/>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49" name="メモ 48"/>
          <p:cNvSpPr/>
          <p:nvPr/>
        </p:nvSpPr>
        <p:spPr bwMode="auto">
          <a:xfrm>
            <a:off x="5212146" y="29499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0" name="メモ 49"/>
          <p:cNvSpPr/>
          <p:nvPr/>
        </p:nvSpPr>
        <p:spPr bwMode="auto">
          <a:xfrm>
            <a:off x="5415346" y="31531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1" name="メモ 50"/>
          <p:cNvSpPr/>
          <p:nvPr/>
        </p:nvSpPr>
        <p:spPr bwMode="auto">
          <a:xfrm>
            <a:off x="5618546" y="3356395"/>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smtClean="0">
                <a:latin typeface="+mj-ea"/>
                <a:ea typeface="+mj-ea"/>
              </a:rPr>
              <a:t>Design</a:t>
            </a:r>
            <a:br>
              <a:rPr lang="en-US" altLang="ja-JP" sz="1050" b="1" dirty="0" smtClean="0">
                <a:latin typeface="+mj-ea"/>
                <a:ea typeface="+mj-ea"/>
              </a:rPr>
            </a:br>
            <a:r>
              <a:rPr lang="en-US" altLang="ja-JP" sz="1050" b="1" dirty="0" smtClean="0">
                <a:latin typeface="+mj-ea"/>
                <a:ea typeface="+mj-ea"/>
              </a:rPr>
              <a:t>info</a:t>
            </a:r>
            <a:endParaRPr lang="en-US" altLang="ja-JP" sz="1100" b="1" dirty="0">
              <a:latin typeface="+mj-ea"/>
              <a:ea typeface="+mj-ea"/>
            </a:endParaRPr>
          </a:p>
        </p:txBody>
      </p:sp>
      <p:sp>
        <p:nvSpPr>
          <p:cNvPr id="52" name="楕円 51"/>
          <p:cNvSpPr/>
          <p:nvPr/>
        </p:nvSpPr>
        <p:spPr bwMode="auto">
          <a:xfrm>
            <a:off x="4551961" y="5141991"/>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3" name="楕円 52"/>
          <p:cNvSpPr/>
          <p:nvPr/>
        </p:nvSpPr>
        <p:spPr bwMode="auto">
          <a:xfrm>
            <a:off x="4551959" y="553742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4" name="楕円 53"/>
          <p:cNvSpPr/>
          <p:nvPr/>
        </p:nvSpPr>
        <p:spPr bwMode="auto">
          <a:xfrm>
            <a:off x="4538966" y="5905236"/>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55" name="Oval 97"/>
          <p:cNvSpPr>
            <a:spLocks noChangeAspect="1" noChangeArrowheads="1"/>
          </p:cNvSpPr>
          <p:nvPr/>
        </p:nvSpPr>
        <p:spPr bwMode="gray">
          <a:xfrm>
            <a:off x="8278984" y="422467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56" name="メモ 55"/>
          <p:cNvSpPr/>
          <p:nvPr/>
        </p:nvSpPr>
        <p:spPr bwMode="auto">
          <a:xfrm>
            <a:off x="9082385" y="40949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7" name="メモ 56"/>
          <p:cNvSpPr/>
          <p:nvPr/>
        </p:nvSpPr>
        <p:spPr bwMode="auto">
          <a:xfrm>
            <a:off x="9285585" y="42981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58" name="メモ 57"/>
          <p:cNvSpPr/>
          <p:nvPr/>
        </p:nvSpPr>
        <p:spPr bwMode="auto">
          <a:xfrm>
            <a:off x="9488785" y="450133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a:latin typeface="+mj-ea"/>
              </a:rPr>
              <a:t>Design</a:t>
            </a:r>
            <a:br>
              <a:rPr lang="en-US" altLang="ja-JP" sz="1050" b="1" dirty="0">
                <a:latin typeface="+mj-ea"/>
              </a:rPr>
            </a:br>
            <a:r>
              <a:rPr lang="en-US" altLang="ja-JP" sz="1050" b="1" dirty="0">
                <a:latin typeface="+mj-ea"/>
              </a:rPr>
              <a:t>info</a:t>
            </a:r>
            <a:endParaRPr lang="en-US" altLang="ja-JP" sz="1100" b="1" dirty="0">
              <a:latin typeface="+mj-ea"/>
            </a:endParaRPr>
          </a:p>
        </p:txBody>
      </p:sp>
      <p:sp>
        <p:nvSpPr>
          <p:cNvPr id="59" name="下矢印 58"/>
          <p:cNvSpPr/>
          <p:nvPr/>
        </p:nvSpPr>
        <p:spPr bwMode="auto">
          <a:xfrm>
            <a:off x="5442121" y="5141991"/>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Execute</a:t>
            </a:r>
            <a:endParaRPr lang="ja-JP" altLang="en-US" sz="1333" b="1" dirty="0">
              <a:latin typeface="+mj-ea"/>
              <a:ea typeface="+mj-ea"/>
            </a:endParaRPr>
          </a:p>
        </p:txBody>
      </p:sp>
      <p:sp>
        <p:nvSpPr>
          <p:cNvPr id="60" name="楕円 59"/>
          <p:cNvSpPr/>
          <p:nvPr/>
        </p:nvSpPr>
        <p:spPr bwMode="auto">
          <a:xfrm>
            <a:off x="10535555" y="403776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1" name="楕円 60"/>
          <p:cNvSpPr/>
          <p:nvPr/>
        </p:nvSpPr>
        <p:spPr bwMode="auto">
          <a:xfrm>
            <a:off x="10535554" y="4433195"/>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2" name="楕円 61"/>
          <p:cNvSpPr/>
          <p:nvPr/>
        </p:nvSpPr>
        <p:spPr bwMode="auto">
          <a:xfrm>
            <a:off x="10522561" y="4801008"/>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63" name="下矢印 62"/>
          <p:cNvSpPr/>
          <p:nvPr/>
        </p:nvSpPr>
        <p:spPr bwMode="auto">
          <a:xfrm>
            <a:off x="11425715" y="4037763"/>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a:latin typeface="+mj-ea"/>
              </a:rPr>
              <a:t>Execute</a:t>
            </a:r>
            <a:endParaRPr lang="ja-JP" altLang="en-US" sz="1333" b="1" dirty="0">
              <a:latin typeface="+mj-ea"/>
            </a:endParaRPr>
          </a:p>
        </p:txBody>
      </p:sp>
      <p:sp>
        <p:nvSpPr>
          <p:cNvPr id="64" name="十字形 63"/>
          <p:cNvSpPr/>
          <p:nvPr/>
        </p:nvSpPr>
        <p:spPr bwMode="auto">
          <a:xfrm>
            <a:off x="10063881" y="4357061"/>
            <a:ext cx="352723" cy="352723"/>
          </a:xfrm>
          <a:prstGeom prst="plus">
            <a:avLst>
              <a:gd name="adj" fmla="val 37778"/>
            </a:avLst>
          </a:prstGeom>
          <a:solidFill>
            <a:schemeClr val="accent2">
              <a:lumMod val="10000"/>
              <a:lumOff val="90000"/>
            </a:schemeClr>
          </a:solidFill>
          <a:ln>
            <a:solidFill>
              <a:srgbClr val="FF0000"/>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5" name="テキスト プレースホルダー 7"/>
          <p:cNvSpPr txBox="1">
            <a:spLocks/>
          </p:cNvSpPr>
          <p:nvPr/>
        </p:nvSpPr>
        <p:spPr bwMode="gray">
          <a:xfrm>
            <a:off x="239916" y="817534"/>
            <a:ext cx="11712168" cy="945318"/>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3200" b="1" kern="0" dirty="0" smtClean="0">
                <a:solidFill>
                  <a:srgbClr val="005DD6"/>
                </a:solidFill>
                <a:effectLst>
                  <a:glow rad="152400">
                    <a:srgbClr val="FFFFFF"/>
                  </a:glow>
                </a:effectLst>
                <a:latin typeface="メイリオ"/>
              </a:rPr>
              <a:t>Solve the problems in 3 steps.</a:t>
            </a:r>
            <a:endParaRPr lang="en-US" altLang="ja-JP" sz="3200" b="1" kern="0" dirty="0">
              <a:solidFill>
                <a:srgbClr val="005DD6"/>
              </a:solidFill>
              <a:effectLst>
                <a:glow rad="152400">
                  <a:srgbClr val="FFFFFF"/>
                </a:glow>
              </a:effectLst>
              <a:latin typeface="メイリオ"/>
            </a:endParaRPr>
          </a:p>
        </p:txBody>
      </p:sp>
      <p:sp>
        <p:nvSpPr>
          <p:cNvPr id="66" name="正方形/長方形 65"/>
          <p:cNvSpPr/>
          <p:nvPr/>
        </p:nvSpPr>
        <p:spPr bwMode="auto">
          <a:xfrm>
            <a:off x="-649" y="662400"/>
            <a:ext cx="12192000" cy="5894187"/>
          </a:xfrm>
          <a:prstGeom prst="rect">
            <a:avLst/>
          </a:prstGeom>
          <a:solidFill>
            <a:schemeClr val="tx1">
              <a:alpha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7" name="角丸四角形 66"/>
          <p:cNvSpPr/>
          <p:nvPr/>
        </p:nvSpPr>
        <p:spPr bwMode="auto">
          <a:xfrm>
            <a:off x="8171590" y="3047740"/>
            <a:ext cx="3820040" cy="2373784"/>
          </a:xfrm>
          <a:prstGeom prst="roundRect">
            <a:avLst/>
          </a:prstGeom>
          <a:solidFill>
            <a:schemeClr val="bg1"/>
          </a:solidFill>
          <a:ln w="38100">
            <a:solidFill>
              <a:schemeClr val="tx1"/>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8" name="テキスト ボックス 67"/>
          <p:cNvSpPr txBox="1"/>
          <p:nvPr/>
        </p:nvSpPr>
        <p:spPr>
          <a:xfrm>
            <a:off x="8235487" y="3082859"/>
            <a:ext cx="3678508" cy="1036309"/>
          </a:xfrm>
          <a:prstGeom prst="rect">
            <a:avLst/>
          </a:prstGeom>
          <a:noFill/>
        </p:spPr>
        <p:txBody>
          <a:bodyPr wrap="none" rtlCol="0">
            <a:spAutoFit/>
          </a:bodyPr>
          <a:lstStyle/>
          <a:p>
            <a:r>
              <a:rPr lang="en-US" altLang="ja-JP" sz="2400" b="1" dirty="0">
                <a:solidFill>
                  <a:srgbClr val="FF0000"/>
                </a:solidFill>
              </a:rPr>
              <a:t>Step 3</a:t>
            </a:r>
          </a:p>
          <a:p>
            <a:r>
              <a:rPr lang="en-US" altLang="ja-JP" sz="1867" b="1" dirty="0" smtClean="0"/>
              <a:t>Link centrally managed </a:t>
            </a:r>
            <a:br>
              <a:rPr lang="en-US" altLang="ja-JP" sz="1867" b="1" dirty="0" smtClean="0"/>
            </a:br>
            <a:r>
              <a:rPr lang="en-US" altLang="ja-JP" sz="1867" b="1" dirty="0" smtClean="0"/>
              <a:t>design info and automation</a:t>
            </a:r>
            <a:endParaRPr lang="ja-JP" altLang="en-US" sz="1867" b="1" dirty="0"/>
          </a:p>
        </p:txBody>
      </p:sp>
      <p:sp>
        <p:nvSpPr>
          <p:cNvPr id="69" name="Oval 97"/>
          <p:cNvSpPr>
            <a:spLocks noChangeAspect="1" noChangeArrowheads="1"/>
          </p:cNvSpPr>
          <p:nvPr/>
        </p:nvSpPr>
        <p:spPr bwMode="gray">
          <a:xfrm>
            <a:off x="8290982" y="4227797"/>
            <a:ext cx="1058104" cy="771307"/>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none" lIns="121920" tIns="60960" rIns="121920" bIns="60960" numCol="1" anchor="t" anchorCtr="0" compatLnSpc="1">
            <a:prstTxWarp prst="textNoShape">
              <a:avLst/>
            </a:prstTxWarp>
          </a:bodyPr>
          <a:lstStyle/>
          <a:p>
            <a:pPr algn="ctr"/>
            <a:endParaRPr lang="en-US" altLang="ja-JP" sz="2133" b="1" dirty="0">
              <a:solidFill>
                <a:schemeClr val="bg1"/>
              </a:solidFill>
            </a:endParaRPr>
          </a:p>
          <a:p>
            <a:pPr algn="ctr"/>
            <a:r>
              <a:rPr lang="en-US" altLang="ja-JP" sz="2133" b="1" dirty="0">
                <a:solidFill>
                  <a:schemeClr val="bg1"/>
                </a:solidFill>
              </a:rPr>
              <a:t>CMDB</a:t>
            </a:r>
            <a:endParaRPr lang="ja-JP" altLang="en-US" sz="2133" b="1" dirty="0">
              <a:solidFill>
                <a:schemeClr val="bg1"/>
              </a:solidFill>
            </a:endParaRPr>
          </a:p>
        </p:txBody>
      </p:sp>
      <p:sp>
        <p:nvSpPr>
          <p:cNvPr id="70" name="メモ 69"/>
          <p:cNvSpPr/>
          <p:nvPr/>
        </p:nvSpPr>
        <p:spPr bwMode="auto">
          <a:xfrm>
            <a:off x="9094383" y="409805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71" name="メモ 70"/>
          <p:cNvSpPr/>
          <p:nvPr/>
        </p:nvSpPr>
        <p:spPr bwMode="auto">
          <a:xfrm>
            <a:off x="9297583" y="430125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a:latin typeface="+mj-ea"/>
              </a:rPr>
              <a:t>Design</a:t>
            </a:r>
            <a:br>
              <a:rPr lang="en-US" altLang="ja-JP" sz="1100" b="1" dirty="0">
                <a:latin typeface="+mj-ea"/>
              </a:rPr>
            </a:br>
            <a:r>
              <a:rPr lang="en-US" altLang="ja-JP" sz="1100" b="1" dirty="0">
                <a:latin typeface="+mj-ea"/>
              </a:rPr>
              <a:t>info</a:t>
            </a:r>
            <a:endParaRPr lang="en-US" altLang="ja-JP" sz="1200" b="1" dirty="0">
              <a:latin typeface="+mj-ea"/>
            </a:endParaRPr>
          </a:p>
        </p:txBody>
      </p:sp>
      <p:sp>
        <p:nvSpPr>
          <p:cNvPr id="72" name="メモ 71"/>
          <p:cNvSpPr/>
          <p:nvPr/>
        </p:nvSpPr>
        <p:spPr bwMode="auto">
          <a:xfrm>
            <a:off x="9500783" y="4504453"/>
            <a:ext cx="502209" cy="525315"/>
          </a:xfrm>
          <a:prstGeom prst="foldedCorner">
            <a:avLst>
              <a:gd name="adj" fmla="val 28038"/>
            </a:avLst>
          </a:prstGeom>
          <a:solidFill>
            <a:schemeClr val="accent3">
              <a:lumMod val="10000"/>
              <a:lumOff val="9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a:latin typeface="+mj-ea"/>
              </a:rPr>
              <a:t>Design</a:t>
            </a:r>
            <a:br>
              <a:rPr lang="en-US" altLang="ja-JP" sz="1050" b="1" dirty="0">
                <a:latin typeface="+mj-ea"/>
              </a:rPr>
            </a:br>
            <a:r>
              <a:rPr lang="en-US" altLang="ja-JP" sz="1050" b="1" dirty="0">
                <a:latin typeface="+mj-ea"/>
              </a:rPr>
              <a:t>info</a:t>
            </a:r>
            <a:endParaRPr lang="en-US" altLang="ja-JP" sz="1100" b="1" dirty="0">
              <a:latin typeface="+mj-ea"/>
            </a:endParaRPr>
          </a:p>
        </p:txBody>
      </p:sp>
      <p:sp>
        <p:nvSpPr>
          <p:cNvPr id="73" name="楕円 72"/>
          <p:cNvSpPr/>
          <p:nvPr/>
        </p:nvSpPr>
        <p:spPr bwMode="auto">
          <a:xfrm>
            <a:off x="10547553" y="4040883"/>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74" name="楕円 73"/>
          <p:cNvSpPr/>
          <p:nvPr/>
        </p:nvSpPr>
        <p:spPr bwMode="auto">
          <a:xfrm>
            <a:off x="10547552" y="4436315"/>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75" name="楕円 74"/>
          <p:cNvSpPr/>
          <p:nvPr/>
        </p:nvSpPr>
        <p:spPr bwMode="auto">
          <a:xfrm>
            <a:off x="10534559" y="4804128"/>
            <a:ext cx="956628" cy="276589"/>
          </a:xfrm>
          <a:prstGeom prst="ellipse">
            <a:avLst/>
          </a:prstGeom>
          <a:ln/>
          <a:extLst/>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latin typeface="+mj-ea"/>
                <a:ea typeface="+mj-ea"/>
              </a:rPr>
              <a:t>Job</a:t>
            </a:r>
            <a:endParaRPr lang="ja-JP" altLang="en-US" sz="1333" b="1" dirty="0">
              <a:latin typeface="+mj-ea"/>
              <a:ea typeface="+mj-ea"/>
            </a:endParaRPr>
          </a:p>
        </p:txBody>
      </p:sp>
      <p:sp>
        <p:nvSpPr>
          <p:cNvPr id="76" name="下矢印 75"/>
          <p:cNvSpPr/>
          <p:nvPr/>
        </p:nvSpPr>
        <p:spPr bwMode="auto">
          <a:xfrm>
            <a:off x="11437713" y="4040883"/>
            <a:ext cx="488372" cy="992797"/>
          </a:xfrm>
          <a:prstGeom prst="downArrow">
            <a:avLst/>
          </a:prstGeom>
          <a:solidFill>
            <a:schemeClr val="accent6">
              <a:lumMod val="25000"/>
              <a:lumOff val="75000"/>
            </a:schemeClr>
          </a:solidFill>
          <a:ln>
            <a:solidFill>
              <a:schemeClr val="accent6">
                <a:lumMod val="75000"/>
                <a:lumOff val="25000"/>
              </a:schemeClr>
            </a:solidFill>
          </a:ln>
          <a:effectLst/>
          <a:extLst/>
        </p:spPr>
        <p:txBody>
          <a:bodyPr rot="0" spcFirstLastPara="0" vertOverflow="overflow" horzOverflow="overflow" vert="vert" wrap="square" lIns="121920" tIns="60960" rIns="121920" bIns="60960" numCol="1" spcCol="0" rtlCol="0" fromWordArt="0" anchor="ctr" anchorCtr="0" forceAA="0" compatLnSpc="1">
            <a:prstTxWarp prst="textNoShape">
              <a:avLst/>
            </a:prstTxWarp>
            <a:noAutofit/>
          </a:bodyPr>
          <a:lstStyle/>
          <a:p>
            <a:pPr algn="ctr"/>
            <a:r>
              <a:rPr lang="en-US" altLang="ja-JP" sz="1333" b="1" dirty="0">
                <a:latin typeface="+mj-ea"/>
              </a:rPr>
              <a:t>Execute</a:t>
            </a:r>
            <a:endParaRPr lang="ja-JP" altLang="en-US" sz="1333" b="1" dirty="0">
              <a:latin typeface="+mj-ea"/>
            </a:endParaRPr>
          </a:p>
        </p:txBody>
      </p:sp>
      <p:sp>
        <p:nvSpPr>
          <p:cNvPr id="77" name="十字形 76"/>
          <p:cNvSpPr/>
          <p:nvPr/>
        </p:nvSpPr>
        <p:spPr bwMode="auto">
          <a:xfrm>
            <a:off x="10075879" y="4360181"/>
            <a:ext cx="352723" cy="352723"/>
          </a:xfrm>
          <a:prstGeom prst="plus">
            <a:avLst>
              <a:gd name="adj" fmla="val 37778"/>
            </a:avLst>
          </a:prstGeom>
          <a:solidFill>
            <a:schemeClr val="accent2">
              <a:lumMod val="10000"/>
              <a:lumOff val="90000"/>
            </a:schemeClr>
          </a:solidFill>
          <a:ln>
            <a:solidFill>
              <a:srgbClr val="FF0000"/>
            </a:solid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8" name="テキスト プレースホルダー 7"/>
          <p:cNvSpPr txBox="1">
            <a:spLocks/>
          </p:cNvSpPr>
          <p:nvPr/>
        </p:nvSpPr>
        <p:spPr bwMode="gray">
          <a:xfrm>
            <a:off x="239916" y="817533"/>
            <a:ext cx="11712168" cy="958443"/>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667" b="1" kern="0" dirty="0" smtClean="0">
                <a:solidFill>
                  <a:srgbClr val="005DD6"/>
                </a:solidFill>
                <a:effectLst>
                  <a:glow rad="152400">
                    <a:srgbClr val="FFFFFF"/>
                  </a:glow>
                </a:effectLst>
                <a:latin typeface="メイリオ"/>
              </a:rPr>
              <a:t>The following slides explains the</a:t>
            </a:r>
            <a:r>
              <a:rPr lang="en-US" altLang="ja-JP" sz="2667" b="1" kern="0" dirty="0">
                <a:solidFill>
                  <a:srgbClr val="FF0000"/>
                </a:solidFill>
                <a:effectLst>
                  <a:glow rad="152400">
                    <a:srgbClr val="FFFFFF"/>
                  </a:glow>
                </a:effectLst>
                <a:latin typeface="メイリオ"/>
              </a:rPr>
              <a:t> </a:t>
            </a:r>
            <a:r>
              <a:rPr lang="en-US" altLang="ja-JP" sz="2667" b="1" kern="0" dirty="0" smtClean="0">
                <a:solidFill>
                  <a:srgbClr val="FF0000"/>
                </a:solidFill>
                <a:effectLst>
                  <a:glow rad="152400">
                    <a:srgbClr val="FFFFFF"/>
                  </a:glow>
                </a:effectLst>
                <a:latin typeface="メイリオ"/>
              </a:rPr>
              <a:t>2 tasks in step 3.</a:t>
            </a:r>
            <a:endParaRPr lang="en-US" altLang="ja-JP" sz="2667" b="1" kern="0" dirty="0">
              <a:solidFill>
                <a:srgbClr val="005DD6"/>
              </a:solidFill>
              <a:effectLst>
                <a:glow rad="152400">
                  <a:srgbClr val="FFFFFF"/>
                </a:glow>
              </a:effectLst>
              <a:latin typeface="メイリオ"/>
            </a:endParaRPr>
          </a:p>
        </p:txBody>
      </p:sp>
      <p:sp>
        <p:nvSpPr>
          <p:cNvPr id="79" name="四角形吹き出し 78"/>
          <p:cNvSpPr/>
          <p:nvPr/>
        </p:nvSpPr>
        <p:spPr bwMode="auto">
          <a:xfrm>
            <a:off x="4646983" y="2839910"/>
            <a:ext cx="2691312" cy="2713573"/>
          </a:xfrm>
          <a:prstGeom prst="wedgeRectCallout">
            <a:avLst>
              <a:gd name="adj1" fmla="val 83959"/>
              <a:gd name="adj2" fmla="val -356"/>
            </a:avLst>
          </a:prstGeom>
          <a:solidFill>
            <a:schemeClr val="accent2">
              <a:lumMod val="10000"/>
              <a:lumOff val="90000"/>
            </a:schemeClr>
          </a:solidFill>
          <a:ln w="38100">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pic>
        <p:nvPicPr>
          <p:cNvPr id="2" name="図 1"/>
          <p:cNvPicPr>
            <a:picLocks noChangeAspect="1"/>
          </p:cNvPicPr>
          <p:nvPr/>
        </p:nvPicPr>
        <p:blipFill>
          <a:blip r:embed="rId7"/>
          <a:stretch>
            <a:fillRect/>
          </a:stretch>
        </p:blipFill>
        <p:spPr>
          <a:xfrm>
            <a:off x="4930672" y="3082858"/>
            <a:ext cx="2156270" cy="2202641"/>
          </a:xfrm>
          <a:prstGeom prst="rect">
            <a:avLst/>
          </a:prstGeom>
        </p:spPr>
      </p:pic>
    </p:spTree>
    <p:extLst>
      <p:ext uri="{BB962C8B-B14F-4D97-AF65-F5344CB8AC3E}">
        <p14:creationId xmlns:p14="http://schemas.microsoft.com/office/powerpoint/2010/main" val="175551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3</a:t>
            </a:r>
            <a:r>
              <a:rPr lang="ja-JP" altLang="en-US" dirty="0"/>
              <a:t>：</a:t>
            </a:r>
            <a:r>
              <a:rPr lang="en-US" altLang="ja-JP" dirty="0"/>
              <a:t> </a:t>
            </a:r>
            <a:r>
              <a:rPr lang="en-US" altLang="ja-JP" dirty="0" smtClean="0"/>
              <a:t>Connect Design </a:t>
            </a:r>
            <a:r>
              <a:rPr lang="en-US" altLang="ja-JP" dirty="0"/>
              <a:t>info and Automated Executions</a:t>
            </a:r>
            <a:endParaRPr kumimoji="1" lang="ja-JP" altLang="en-US" dirty="0"/>
          </a:p>
        </p:txBody>
      </p:sp>
      <p:sp>
        <p:nvSpPr>
          <p:cNvPr id="15" name="Freeform 138"/>
          <p:cNvSpPr>
            <a:spLocks noChangeAspect="1"/>
          </p:cNvSpPr>
          <p:nvPr/>
        </p:nvSpPr>
        <p:spPr bwMode="gray">
          <a:xfrm>
            <a:off x="4355851" y="6221425"/>
            <a:ext cx="85120" cy="78379"/>
          </a:xfrm>
          <a:custGeom>
            <a:avLst/>
            <a:gdLst>
              <a:gd name="T0" fmla="*/ 33 w 214"/>
              <a:gd name="T1" fmla="*/ 196 h 196"/>
              <a:gd name="T2" fmla="*/ 22 w 214"/>
              <a:gd name="T3" fmla="*/ 193 h 196"/>
              <a:gd name="T4" fmla="*/ 6 w 214"/>
              <a:gd name="T5" fmla="*/ 156 h 196"/>
              <a:gd name="T6" fmla="*/ 174 w 214"/>
              <a:gd name="T7" fmla="*/ 5 h 196"/>
              <a:gd name="T8" fmla="*/ 209 w 214"/>
              <a:gd name="T9" fmla="*/ 24 h 196"/>
              <a:gd name="T10" fmla="*/ 190 w 214"/>
              <a:gd name="T11" fmla="*/ 60 h 196"/>
              <a:gd name="T12" fmla="*/ 59 w 214"/>
              <a:gd name="T13" fmla="*/ 178 h 196"/>
              <a:gd name="T14" fmla="*/ 33 w 214"/>
              <a:gd name="T15" fmla="*/ 196 h 1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196">
                <a:moveTo>
                  <a:pt x="33" y="196"/>
                </a:moveTo>
                <a:cubicBezTo>
                  <a:pt x="29" y="196"/>
                  <a:pt x="25" y="195"/>
                  <a:pt x="22" y="193"/>
                </a:cubicBezTo>
                <a:cubicBezTo>
                  <a:pt x="7" y="187"/>
                  <a:pt x="0" y="170"/>
                  <a:pt x="6" y="156"/>
                </a:cubicBezTo>
                <a:cubicBezTo>
                  <a:pt x="37" y="83"/>
                  <a:pt x="98" y="28"/>
                  <a:pt x="174" y="5"/>
                </a:cubicBezTo>
                <a:cubicBezTo>
                  <a:pt x="189" y="0"/>
                  <a:pt x="205" y="9"/>
                  <a:pt x="209" y="24"/>
                </a:cubicBezTo>
                <a:cubicBezTo>
                  <a:pt x="214" y="39"/>
                  <a:pt x="205" y="55"/>
                  <a:pt x="190" y="60"/>
                </a:cubicBezTo>
                <a:cubicBezTo>
                  <a:pt x="131" y="78"/>
                  <a:pt x="83" y="121"/>
                  <a:pt x="59" y="178"/>
                </a:cubicBezTo>
                <a:cubicBezTo>
                  <a:pt x="55" y="189"/>
                  <a:pt x="44" y="196"/>
                  <a:pt x="33" y="19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p>
        </p:txBody>
      </p:sp>
      <p:graphicFrame>
        <p:nvGraphicFramePr>
          <p:cNvPr id="79" name="表 78"/>
          <p:cNvGraphicFramePr>
            <a:graphicFrameLocks noGrp="1"/>
          </p:cNvGraphicFramePr>
          <p:nvPr>
            <p:extLst/>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123" name="正方形/長方形 122"/>
          <p:cNvSpPr/>
          <p:nvPr/>
        </p:nvSpPr>
        <p:spPr bwMode="auto">
          <a:xfrm>
            <a:off x="3013449" y="1312061"/>
            <a:ext cx="8937252" cy="100088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000" b="1" dirty="0" smtClean="0">
                <a:latin typeface="+mj-ea"/>
              </a:rPr>
              <a:t>Use the “Substitute automatic value registration list” function in IT Automation to link the parameter sheet values and the job variables.</a:t>
            </a:r>
            <a:endParaRPr lang="ja-JP" altLang="en-US" sz="2000" b="1" dirty="0">
              <a:latin typeface="+mj-ea"/>
            </a:endParaRPr>
          </a:p>
        </p:txBody>
      </p:sp>
      <p:sp>
        <p:nvSpPr>
          <p:cNvPr id="12" name="下矢印 11"/>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86" name="角丸四角形 185"/>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smtClean="0"/>
              <a:t>Link Variable</a:t>
            </a:r>
            <a:br>
              <a:rPr lang="en-US" altLang="ja-JP" sz="1600" b="1" dirty="0" smtClean="0"/>
            </a:br>
            <a:r>
              <a:rPr lang="en-US" altLang="ja-JP" sz="1600" b="1" dirty="0" smtClean="0"/>
              <a:t>and Specific</a:t>
            </a:r>
            <a:br>
              <a:rPr lang="en-US" altLang="ja-JP" sz="1600" b="1" dirty="0" smtClean="0"/>
            </a:br>
            <a:r>
              <a:rPr lang="en-US" altLang="ja-JP" sz="1600" b="1" dirty="0" smtClean="0"/>
              <a:t>Value</a:t>
            </a:r>
            <a:endParaRPr lang="ja-JP" altLang="en-US" sz="1600" b="1" dirty="0"/>
          </a:p>
        </p:txBody>
      </p:sp>
      <p:sp>
        <p:nvSpPr>
          <p:cNvPr id="11" name="角丸四角形 10"/>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smtClean="0"/>
              <a:t>Run Jobflow</a:t>
            </a:r>
            <a:endParaRPr lang="en-US" altLang="ja-JP" sz="1600" b="1" dirty="0"/>
          </a:p>
          <a:p>
            <a:pPr algn="ctr"/>
            <a:r>
              <a:rPr lang="en-US" altLang="ja-JP" sz="1600" b="1" dirty="0"/>
              <a:t>(Symphony)</a:t>
            </a:r>
          </a:p>
        </p:txBody>
      </p:sp>
      <p:sp>
        <p:nvSpPr>
          <p:cNvPr id="13" name="正方形/長方形 12"/>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4" name="正方形/長方形 13"/>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smtClean="0">
                <a:latin typeface="+mj-ea"/>
                <a:ea typeface="+mj-ea"/>
              </a:rPr>
              <a:t>Task explanation</a:t>
            </a:r>
            <a:endParaRPr lang="ja-JP" altLang="en-US" sz="2400" b="1" dirty="0">
              <a:latin typeface="+mj-ea"/>
              <a:ea typeface="+mj-ea"/>
            </a:endParaRPr>
          </a:p>
        </p:txBody>
      </p:sp>
      <p:sp>
        <p:nvSpPr>
          <p:cNvPr id="16" name="正方形/長方形 15"/>
          <p:cNvSpPr/>
          <p:nvPr/>
        </p:nvSpPr>
        <p:spPr bwMode="auto">
          <a:xfrm>
            <a:off x="3013449" y="5550753"/>
            <a:ext cx="8937251" cy="95797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133" b="1" dirty="0">
                <a:latin typeface="+mj-ea"/>
                <a:ea typeface="+mj-ea"/>
              </a:rPr>
              <a:t>　　　① </a:t>
            </a:r>
            <a:r>
              <a:rPr lang="en-US" altLang="ja-JP" sz="2133" b="1" dirty="0" smtClean="0">
                <a:latin typeface="+mj-ea"/>
                <a:ea typeface="+mj-ea"/>
              </a:rPr>
              <a:t>How to use Value-types</a:t>
            </a:r>
          </a:p>
          <a:p>
            <a:r>
              <a:rPr lang="ja-JP" altLang="en-US" sz="2133" b="1" dirty="0">
                <a:latin typeface="+mj-ea"/>
                <a:ea typeface="+mj-ea"/>
              </a:rPr>
              <a:t> </a:t>
            </a:r>
            <a:r>
              <a:rPr lang="ja-JP" altLang="en-US" sz="2133" b="1" dirty="0" smtClean="0">
                <a:latin typeface="+mj-ea"/>
                <a:ea typeface="+mj-ea"/>
              </a:rPr>
              <a:t>        ② </a:t>
            </a:r>
            <a:r>
              <a:rPr lang="en-US" altLang="ja-JP" sz="2133" b="1" dirty="0" smtClean="0">
                <a:latin typeface="+mj-ea"/>
                <a:ea typeface="+mj-ea"/>
              </a:rPr>
              <a:t>How to use Key-types</a:t>
            </a:r>
          </a:p>
          <a:p>
            <a:r>
              <a:rPr lang="ja-JP" altLang="en-US" sz="2133" b="1" dirty="0">
                <a:latin typeface="+mj-ea"/>
                <a:ea typeface="+mj-ea"/>
              </a:rPr>
              <a:t> </a:t>
            </a:r>
            <a:r>
              <a:rPr lang="ja-JP" altLang="en-US" sz="2133" b="1" dirty="0" smtClean="0">
                <a:latin typeface="+mj-ea"/>
                <a:ea typeface="+mj-ea"/>
              </a:rPr>
              <a:t>        ③ </a:t>
            </a:r>
            <a:r>
              <a:rPr lang="en-US" altLang="ja-JP" sz="2133" b="1" dirty="0" smtClean="0">
                <a:latin typeface="+mj-ea"/>
                <a:ea typeface="+mj-ea"/>
              </a:rPr>
              <a:t>How to use Key-Value types</a:t>
            </a:r>
            <a:endParaRPr lang="en-US" altLang="ja-JP" sz="2133" b="1" dirty="0">
              <a:latin typeface="+mj-ea"/>
            </a:endParaRPr>
          </a:p>
        </p:txBody>
      </p:sp>
      <p:sp>
        <p:nvSpPr>
          <p:cNvPr id="17" name="角丸四角形 16"/>
          <p:cNvSpPr/>
          <p:nvPr/>
        </p:nvSpPr>
        <p:spPr bwMode="auto">
          <a:xfrm rot="20999056">
            <a:off x="2783012" y="5543529"/>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sp>
        <p:nvSpPr>
          <p:cNvPr id="18" name="下矢印 17"/>
          <p:cNvSpPr/>
          <p:nvPr/>
        </p:nvSpPr>
        <p:spPr bwMode="auto">
          <a:xfrm>
            <a:off x="10881360" y="5707694"/>
            <a:ext cx="1069992" cy="726292"/>
          </a:xfrm>
          <a:prstGeom prst="downArrow">
            <a:avLst>
              <a:gd name="adj1" fmla="val 58557"/>
              <a:gd name="adj2" fmla="val 35509"/>
            </a:avLst>
          </a:prstGeom>
          <a:solidFill>
            <a:srgbClr val="FFFF00"/>
          </a:solidFill>
          <a:ln w="25400">
            <a:solidFill>
              <a:schemeClr val="tx2">
                <a:lumMod val="90000"/>
                <a:lumOff val="10000"/>
              </a:schemeClr>
            </a:solid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67" b="1" dirty="0">
                <a:latin typeface="+mj-ea"/>
              </a:rPr>
              <a:t>Check </a:t>
            </a:r>
            <a:br>
              <a:rPr lang="en-US" altLang="ja-JP" sz="1067" b="1" dirty="0">
                <a:latin typeface="+mj-ea"/>
              </a:rPr>
            </a:br>
            <a:r>
              <a:rPr lang="en-US" altLang="ja-JP" sz="1067" b="1" dirty="0">
                <a:latin typeface="+mj-ea"/>
              </a:rPr>
              <a:t>next</a:t>
            </a:r>
            <a:br>
              <a:rPr lang="en-US" altLang="ja-JP" sz="1067" b="1" dirty="0">
                <a:latin typeface="+mj-ea"/>
              </a:rPr>
            </a:br>
            <a:r>
              <a:rPr lang="en-US" altLang="ja-JP" sz="1067" b="1" dirty="0">
                <a:latin typeface="+mj-ea"/>
              </a:rPr>
              <a:t>page</a:t>
            </a:r>
            <a:endParaRPr lang="ja-JP" altLang="en-US" sz="1600" b="1" dirty="0">
              <a:latin typeface="+mj-ea"/>
            </a:endParaRPr>
          </a:p>
        </p:txBody>
      </p:sp>
      <p:sp>
        <p:nvSpPr>
          <p:cNvPr id="83" name="正方形/長方形 82"/>
          <p:cNvSpPr/>
          <p:nvPr/>
        </p:nvSpPr>
        <p:spPr bwMode="auto">
          <a:xfrm>
            <a:off x="5640849" y="2427281"/>
            <a:ext cx="4979025" cy="3017999"/>
          </a:xfrm>
          <a:prstGeom prst="rect">
            <a:avLst/>
          </a:prstGeom>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cxnSp>
        <p:nvCxnSpPr>
          <p:cNvPr id="84" name="直線矢印コネクタ 83"/>
          <p:cNvCxnSpPr>
            <a:stCxn id="87" idx="3"/>
          </p:cNvCxnSpPr>
          <p:nvPr/>
        </p:nvCxnSpPr>
        <p:spPr bwMode="auto">
          <a:xfrm>
            <a:off x="4163451" y="3653844"/>
            <a:ext cx="1313983" cy="185976"/>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5" name="直線矢印コネクタ 84"/>
          <p:cNvCxnSpPr>
            <a:stCxn id="101" idx="3"/>
          </p:cNvCxnSpPr>
          <p:nvPr/>
        </p:nvCxnSpPr>
        <p:spPr bwMode="auto">
          <a:xfrm flipV="1">
            <a:off x="4163451" y="4339676"/>
            <a:ext cx="1338235" cy="32450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86" name="グループ化 85"/>
          <p:cNvGrpSpPr/>
          <p:nvPr/>
        </p:nvGrpSpPr>
        <p:grpSpPr>
          <a:xfrm>
            <a:off x="3553851" y="3329336"/>
            <a:ext cx="609600" cy="649016"/>
            <a:chOff x="531334" y="767018"/>
            <a:chExt cx="457200" cy="486762"/>
          </a:xfrm>
        </p:grpSpPr>
        <p:sp>
          <p:nvSpPr>
            <p:cNvPr id="87" name="正方形/長方形 86"/>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88" name="グループ化 87"/>
            <p:cNvGrpSpPr>
              <a:grpSpLocks noChangeAspect="1"/>
            </p:cNvGrpSpPr>
            <p:nvPr/>
          </p:nvGrpSpPr>
          <p:grpSpPr bwMode="gray">
            <a:xfrm>
              <a:off x="562146" y="1031158"/>
              <a:ext cx="175160" cy="195072"/>
              <a:chOff x="863600" y="1071564"/>
              <a:chExt cx="823913" cy="917576"/>
            </a:xfrm>
          </p:grpSpPr>
          <p:sp>
            <p:nvSpPr>
              <p:cNvPr id="98" name="フリーフォーム 9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9" name="グループ化 88"/>
            <p:cNvGrpSpPr>
              <a:grpSpLocks noChangeAspect="1"/>
            </p:cNvGrpSpPr>
            <p:nvPr/>
          </p:nvGrpSpPr>
          <p:grpSpPr bwMode="gray">
            <a:xfrm>
              <a:off x="770594" y="1027024"/>
              <a:ext cx="175160" cy="195072"/>
              <a:chOff x="863600" y="1071564"/>
              <a:chExt cx="823913" cy="917576"/>
            </a:xfrm>
          </p:grpSpPr>
          <p:sp>
            <p:nvSpPr>
              <p:cNvPr id="96" name="フリーフォーム 9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0" name="グループ化 89"/>
            <p:cNvGrpSpPr>
              <a:grpSpLocks noChangeAspect="1"/>
            </p:cNvGrpSpPr>
            <p:nvPr/>
          </p:nvGrpSpPr>
          <p:grpSpPr bwMode="gray">
            <a:xfrm>
              <a:off x="562146" y="793687"/>
              <a:ext cx="175160" cy="195072"/>
              <a:chOff x="863600" y="1071564"/>
              <a:chExt cx="823913" cy="917576"/>
            </a:xfrm>
          </p:grpSpPr>
          <p:sp>
            <p:nvSpPr>
              <p:cNvPr id="94" name="フリーフォーム 9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1" name="グループ化 90"/>
            <p:cNvGrpSpPr>
              <a:grpSpLocks noChangeAspect="1"/>
            </p:cNvGrpSpPr>
            <p:nvPr/>
          </p:nvGrpSpPr>
          <p:grpSpPr bwMode="gray">
            <a:xfrm>
              <a:off x="769750" y="793687"/>
              <a:ext cx="175160" cy="195072"/>
              <a:chOff x="863600" y="1071564"/>
              <a:chExt cx="823913" cy="917576"/>
            </a:xfrm>
          </p:grpSpPr>
          <p:sp>
            <p:nvSpPr>
              <p:cNvPr id="92" name="フリーフォーム 9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9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00" name="グループ化 99"/>
          <p:cNvGrpSpPr/>
          <p:nvPr/>
        </p:nvGrpSpPr>
        <p:grpSpPr>
          <a:xfrm>
            <a:off x="3553851" y="4339675"/>
            <a:ext cx="609600" cy="649016"/>
            <a:chOff x="531334" y="1943055"/>
            <a:chExt cx="457200" cy="486762"/>
          </a:xfrm>
        </p:grpSpPr>
        <p:sp>
          <p:nvSpPr>
            <p:cNvPr id="101" name="正方形/長方形 100"/>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102" name="グループ化 101"/>
            <p:cNvGrpSpPr>
              <a:grpSpLocks noChangeAspect="1"/>
            </p:cNvGrpSpPr>
            <p:nvPr/>
          </p:nvGrpSpPr>
          <p:grpSpPr bwMode="gray">
            <a:xfrm>
              <a:off x="562146" y="2207195"/>
              <a:ext cx="175160" cy="195072"/>
              <a:chOff x="863600" y="1071564"/>
              <a:chExt cx="823913" cy="917576"/>
            </a:xfrm>
          </p:grpSpPr>
          <p:sp>
            <p:nvSpPr>
              <p:cNvPr id="112" name="フリーフォーム 11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3" name="グループ化 102"/>
            <p:cNvGrpSpPr>
              <a:grpSpLocks noChangeAspect="1"/>
            </p:cNvGrpSpPr>
            <p:nvPr/>
          </p:nvGrpSpPr>
          <p:grpSpPr bwMode="gray">
            <a:xfrm>
              <a:off x="770594" y="2203061"/>
              <a:ext cx="175160" cy="195072"/>
              <a:chOff x="863600" y="1071564"/>
              <a:chExt cx="823913" cy="917576"/>
            </a:xfrm>
          </p:grpSpPr>
          <p:sp>
            <p:nvSpPr>
              <p:cNvPr id="110" name="フリーフォーム 10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1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4" name="グループ化 103"/>
            <p:cNvGrpSpPr>
              <a:grpSpLocks noChangeAspect="1"/>
            </p:cNvGrpSpPr>
            <p:nvPr/>
          </p:nvGrpSpPr>
          <p:grpSpPr bwMode="gray">
            <a:xfrm>
              <a:off x="562146" y="1969724"/>
              <a:ext cx="175160" cy="195072"/>
              <a:chOff x="863600" y="1071564"/>
              <a:chExt cx="823913" cy="917576"/>
            </a:xfrm>
          </p:grpSpPr>
          <p:sp>
            <p:nvSpPr>
              <p:cNvPr id="108" name="フリーフォーム 107"/>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9"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5" name="グループ化 104"/>
            <p:cNvGrpSpPr>
              <a:grpSpLocks noChangeAspect="1"/>
            </p:cNvGrpSpPr>
            <p:nvPr/>
          </p:nvGrpSpPr>
          <p:grpSpPr bwMode="gray">
            <a:xfrm>
              <a:off x="769750" y="1969724"/>
              <a:ext cx="175160" cy="195072"/>
              <a:chOff x="863600" y="1071564"/>
              <a:chExt cx="823913" cy="917576"/>
            </a:xfrm>
          </p:grpSpPr>
          <p:sp>
            <p:nvSpPr>
              <p:cNvPr id="106" name="フリーフォーム 10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0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pic>
        <p:nvPicPr>
          <p:cNvPr id="114" name="図 1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356" y="2347734"/>
            <a:ext cx="1074912" cy="403563"/>
          </a:xfrm>
          <a:prstGeom prst="rect">
            <a:avLst/>
          </a:prstGeom>
        </p:spPr>
      </p:pic>
      <p:graphicFrame>
        <p:nvGraphicFramePr>
          <p:cNvPr id="125" name="表 124"/>
          <p:cNvGraphicFramePr>
            <a:graphicFrameLocks noGrp="1"/>
          </p:cNvGraphicFramePr>
          <p:nvPr>
            <p:extLst/>
          </p:nvPr>
        </p:nvGraphicFramePr>
        <p:xfrm>
          <a:off x="5924523" y="2552162"/>
          <a:ext cx="1391919" cy="768066"/>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2547023643"/>
                  </a:ext>
                </a:extLst>
              </a:tr>
            </a:tbl>
          </a:graphicData>
        </a:graphic>
      </p:graphicFrame>
      <p:sp>
        <p:nvSpPr>
          <p:cNvPr id="126" name="テキスト ボックス 125"/>
          <p:cNvSpPr txBox="1"/>
          <p:nvPr/>
        </p:nvSpPr>
        <p:spPr>
          <a:xfrm>
            <a:off x="4694166" y="3192452"/>
            <a:ext cx="430887" cy="1927835"/>
          </a:xfrm>
          <a:prstGeom prst="rect">
            <a:avLst/>
          </a:prstGeom>
          <a:noFill/>
        </p:spPr>
        <p:txBody>
          <a:bodyPr vert="eaVert" wrap="none" rtlCol="0">
            <a:spAutoFit/>
          </a:bodyPr>
          <a:lstStyle/>
          <a:p>
            <a:r>
              <a:rPr lang="en-US" altLang="ja-JP" sz="1600" b="1" dirty="0" smtClean="0">
                <a:solidFill>
                  <a:srgbClr val="FF0000"/>
                </a:solidFill>
              </a:rPr>
              <a:t>Substitute value </a:t>
            </a:r>
            <a:endParaRPr lang="ja-JP" altLang="en-US" sz="1600" b="1" dirty="0">
              <a:solidFill>
                <a:srgbClr val="FF0000"/>
              </a:solidFill>
            </a:endParaRPr>
          </a:p>
        </p:txBody>
      </p:sp>
      <p:graphicFrame>
        <p:nvGraphicFramePr>
          <p:cNvPr id="58" name="表 57"/>
          <p:cNvGraphicFramePr>
            <a:graphicFrameLocks noGrp="1"/>
          </p:cNvGraphicFramePr>
          <p:nvPr>
            <p:extLst/>
          </p:nvPr>
        </p:nvGraphicFramePr>
        <p:xfrm>
          <a:off x="5924523" y="3549610"/>
          <a:ext cx="1391919" cy="768066"/>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473015831"/>
                  </a:ext>
                </a:extLst>
              </a:tr>
            </a:tbl>
          </a:graphicData>
        </a:graphic>
      </p:graphicFrame>
      <p:graphicFrame>
        <p:nvGraphicFramePr>
          <p:cNvPr id="59" name="表 58"/>
          <p:cNvGraphicFramePr>
            <a:graphicFrameLocks noGrp="1"/>
          </p:cNvGraphicFramePr>
          <p:nvPr>
            <p:extLst/>
          </p:nvPr>
        </p:nvGraphicFramePr>
        <p:xfrm>
          <a:off x="5924523" y="4550278"/>
          <a:ext cx="1391919" cy="768066"/>
        </p:xfrm>
        <a:graphic>
          <a:graphicData uri="http://schemas.openxmlformats.org/drawingml/2006/table">
            <a:tbl>
              <a:tblPr firstRow="1" bandRow="1">
                <a:tableStyleId>{5C22544A-7EE6-4342-B048-85BDC9FD1C3A}</a:tableStyleId>
              </a:tblPr>
              <a:tblGrid>
                <a:gridCol w="463973">
                  <a:extLst>
                    <a:ext uri="{9D8B030D-6E8A-4147-A177-3AD203B41FA5}">
                      <a16:colId xmlns:a16="http://schemas.microsoft.com/office/drawing/2014/main" val="3359214156"/>
                    </a:ext>
                  </a:extLst>
                </a:gridCol>
                <a:gridCol w="463973">
                  <a:extLst>
                    <a:ext uri="{9D8B030D-6E8A-4147-A177-3AD203B41FA5}">
                      <a16:colId xmlns:a16="http://schemas.microsoft.com/office/drawing/2014/main" val="1261700536"/>
                    </a:ext>
                  </a:extLst>
                </a:gridCol>
                <a:gridCol w="463973">
                  <a:extLst>
                    <a:ext uri="{9D8B030D-6E8A-4147-A177-3AD203B41FA5}">
                      <a16:colId xmlns:a16="http://schemas.microsoft.com/office/drawing/2014/main" val="1342716617"/>
                    </a:ext>
                  </a:extLst>
                </a:gridCol>
              </a:tblGrid>
              <a:tr h="182880">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tc>
                  <a:txBody>
                    <a:bodyPr/>
                    <a:lstStyle/>
                    <a:p>
                      <a:r>
                        <a:rPr kumimoji="1" lang="ja-JP" altLang="en-US" sz="400" dirty="0" smtClean="0"/>
                        <a:t>●●●●</a:t>
                      </a:r>
                      <a:endParaRPr kumimoji="1" lang="ja-JP" altLang="en-US" sz="400" dirty="0"/>
                    </a:p>
                  </a:txBody>
                  <a:tcPr marL="121920" marR="121920" marT="60960" marB="60960"/>
                </a:tc>
                <a:extLst>
                  <a:ext uri="{0D108BD9-81ED-4DB2-BD59-A6C34878D82A}">
                    <a16:rowId xmlns:a16="http://schemas.microsoft.com/office/drawing/2014/main" val="2610677780"/>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130858760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smtClean="0">
                          <a:ln>
                            <a:noFill/>
                          </a:ln>
                          <a:solidFill>
                            <a:srgbClr val="000000"/>
                          </a:solidFill>
                          <a:effectLst/>
                          <a:uLnTx/>
                          <a:uFillTx/>
                          <a:latin typeface="メイリオ"/>
                          <a:ea typeface="メイリオ"/>
                          <a:cs typeface="+mn-cs"/>
                        </a:rPr>
                        <a:t>●●●●</a:t>
                      </a:r>
                      <a:endPar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169380855"/>
                  </a:ext>
                </a:extLst>
              </a:tr>
              <a:tr h="2011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dirty="0" smtClean="0">
                          <a:ln>
                            <a:noFill/>
                          </a:ln>
                          <a:solidFill>
                            <a:srgbClr val="000000"/>
                          </a:solidFill>
                          <a:effectLst/>
                          <a:uLnTx/>
                          <a:uFillTx/>
                          <a:latin typeface="メイリオ"/>
                          <a:ea typeface="メイリオ"/>
                          <a:cs typeface="+mn-cs"/>
                        </a:rPr>
                        <a:t>●●●●</a:t>
                      </a:r>
                    </a:p>
                  </a:txBody>
                  <a:tcPr marL="121920" marR="121920" marT="60960" marB="60960"/>
                </a:tc>
                <a:extLst>
                  <a:ext uri="{0D108BD9-81ED-4DB2-BD59-A6C34878D82A}">
                    <a16:rowId xmlns:a16="http://schemas.microsoft.com/office/drawing/2014/main" val="3229471011"/>
                  </a:ext>
                </a:extLst>
              </a:tr>
            </a:tbl>
          </a:graphicData>
        </a:graphic>
      </p:graphicFrame>
      <p:sp>
        <p:nvSpPr>
          <p:cNvPr id="62" name="楕円 61"/>
          <p:cNvSpPr/>
          <p:nvPr/>
        </p:nvSpPr>
        <p:spPr bwMode="auto">
          <a:xfrm>
            <a:off x="6327925" y="2709186"/>
            <a:ext cx="543344" cy="207156"/>
          </a:xfrm>
          <a:prstGeom prst="ellipse">
            <a:avLst/>
          </a:prstGeom>
          <a:noFill/>
          <a:ln>
            <a:solidFill>
              <a:schemeClr val="accent3">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3" name="楕円 62"/>
          <p:cNvSpPr/>
          <p:nvPr/>
        </p:nvSpPr>
        <p:spPr bwMode="auto">
          <a:xfrm>
            <a:off x="6356612" y="3714744"/>
            <a:ext cx="543344" cy="207156"/>
          </a:xfrm>
          <a:prstGeom prst="ellipse">
            <a:avLst/>
          </a:prstGeom>
          <a:noFill/>
          <a:ln>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4" name="楕円 63"/>
          <p:cNvSpPr/>
          <p:nvPr/>
        </p:nvSpPr>
        <p:spPr bwMode="auto">
          <a:xfrm>
            <a:off x="6806815" y="4913214"/>
            <a:ext cx="543344" cy="207156"/>
          </a:xfrm>
          <a:prstGeom prst="ellipse">
            <a:avLst/>
          </a:prstGeom>
          <a:noFill/>
          <a:ln>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65" name="正方形/長方形 64"/>
          <p:cNvSpPr/>
          <p:nvPr/>
        </p:nvSpPr>
        <p:spPr bwMode="auto">
          <a:xfrm>
            <a:off x="9240280" y="2676081"/>
            <a:ext cx="1180353" cy="675525"/>
          </a:xfrm>
          <a:prstGeom prst="rect">
            <a:avLst/>
          </a:prstGeom>
          <a:solidFill>
            <a:schemeClr val="lt1"/>
          </a:solidFill>
          <a:ln w="9525">
            <a:solidFill>
              <a:srgbClr val="FF0000"/>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067" b="1" dirty="0" err="1">
                <a:solidFill>
                  <a:srgbClr val="FF0000"/>
                </a:solidFill>
                <a:latin typeface="+mj-ea"/>
                <a:ea typeface="+mj-ea"/>
              </a:rPr>
              <a:t>VAR_value</a:t>
            </a:r>
            <a:endParaRPr lang="en-US" altLang="ja-JP" sz="1067" b="1" dirty="0">
              <a:solidFill>
                <a:srgbClr val="FF0000"/>
              </a:solidFill>
              <a:latin typeface="+mj-ea"/>
              <a:ea typeface="+mj-ea"/>
            </a:endParaRPr>
          </a:p>
        </p:txBody>
      </p:sp>
      <p:sp>
        <p:nvSpPr>
          <p:cNvPr id="66" name="楕円 65"/>
          <p:cNvSpPr/>
          <p:nvPr/>
        </p:nvSpPr>
        <p:spPr bwMode="auto">
          <a:xfrm>
            <a:off x="9343953" y="2556847"/>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chemeClr val="bg1"/>
                </a:solidFill>
                <a:latin typeface="+mj-ea"/>
                <a:ea typeface="+mj-ea"/>
              </a:rPr>
              <a:t>Job</a:t>
            </a:r>
            <a:endParaRPr lang="ja-JP" altLang="en-US" sz="1333" b="1" dirty="0">
              <a:solidFill>
                <a:schemeClr val="bg1"/>
              </a:solidFill>
              <a:latin typeface="+mj-ea"/>
              <a:ea typeface="+mj-ea"/>
            </a:endParaRPr>
          </a:p>
        </p:txBody>
      </p:sp>
      <p:sp>
        <p:nvSpPr>
          <p:cNvPr id="67" name="正方形/長方形 66"/>
          <p:cNvSpPr/>
          <p:nvPr/>
        </p:nvSpPr>
        <p:spPr bwMode="auto">
          <a:xfrm>
            <a:off x="9232428" y="3645138"/>
            <a:ext cx="1180353" cy="675525"/>
          </a:xfrm>
          <a:prstGeom prst="rect">
            <a:avLst/>
          </a:prstGeom>
          <a:solidFill>
            <a:schemeClr val="lt1"/>
          </a:solidFill>
          <a:ln w="9525">
            <a:solidFill>
              <a:schemeClr val="accent3">
                <a:lumMod val="75000"/>
                <a:lumOff val="25000"/>
              </a:schemeClr>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067" b="1" dirty="0">
                <a:solidFill>
                  <a:schemeClr val="accent3">
                    <a:lumMod val="75000"/>
                    <a:lumOff val="25000"/>
                  </a:schemeClr>
                </a:solidFill>
                <a:latin typeface="+mj-ea"/>
                <a:ea typeface="+mj-ea"/>
              </a:rPr>
              <a:t>VAR_value1</a:t>
            </a:r>
          </a:p>
          <a:p>
            <a:r>
              <a:rPr lang="en-US" altLang="ja-JP" sz="1067" b="1" dirty="0">
                <a:solidFill>
                  <a:schemeClr val="accent3">
                    <a:lumMod val="75000"/>
                    <a:lumOff val="25000"/>
                  </a:schemeClr>
                </a:solidFill>
                <a:latin typeface="+mj-ea"/>
                <a:ea typeface="+mj-ea"/>
              </a:rPr>
              <a:t>VAR_value2</a:t>
            </a:r>
          </a:p>
        </p:txBody>
      </p:sp>
      <p:sp>
        <p:nvSpPr>
          <p:cNvPr id="68" name="楕円 67"/>
          <p:cNvSpPr/>
          <p:nvPr/>
        </p:nvSpPr>
        <p:spPr bwMode="auto">
          <a:xfrm>
            <a:off x="9336101" y="3525904"/>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chemeClr val="bg1"/>
                </a:solidFill>
                <a:latin typeface="+mj-ea"/>
                <a:ea typeface="+mj-ea"/>
              </a:rPr>
              <a:t>Job</a:t>
            </a:r>
            <a:endParaRPr lang="ja-JP" altLang="en-US" sz="1333" b="1" dirty="0">
              <a:solidFill>
                <a:schemeClr val="bg1"/>
              </a:solidFill>
              <a:latin typeface="+mj-ea"/>
              <a:ea typeface="+mj-ea"/>
            </a:endParaRPr>
          </a:p>
        </p:txBody>
      </p:sp>
      <p:sp>
        <p:nvSpPr>
          <p:cNvPr id="69" name="正方形/長方形 68"/>
          <p:cNvSpPr/>
          <p:nvPr/>
        </p:nvSpPr>
        <p:spPr bwMode="auto">
          <a:xfrm>
            <a:off x="9232428" y="4614195"/>
            <a:ext cx="1180353" cy="675525"/>
          </a:xfrm>
          <a:prstGeom prst="rect">
            <a:avLst/>
          </a:prstGeom>
          <a:solidFill>
            <a:schemeClr val="lt1"/>
          </a:solidFill>
          <a:ln w="9525">
            <a:solidFill>
              <a:srgbClr val="002060"/>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067" b="1" dirty="0">
                <a:solidFill>
                  <a:srgbClr val="002060"/>
                </a:solidFill>
                <a:latin typeface="+mj-ea"/>
                <a:ea typeface="+mj-ea"/>
              </a:rPr>
              <a:t>VAR_value1</a:t>
            </a:r>
          </a:p>
          <a:p>
            <a:r>
              <a:rPr lang="en-US" altLang="ja-JP" sz="1067" b="1" dirty="0">
                <a:solidFill>
                  <a:srgbClr val="002060"/>
                </a:solidFill>
                <a:latin typeface="+mj-ea"/>
                <a:ea typeface="+mj-ea"/>
              </a:rPr>
              <a:t>VAR_value2</a:t>
            </a:r>
          </a:p>
        </p:txBody>
      </p:sp>
      <p:sp>
        <p:nvSpPr>
          <p:cNvPr id="70" name="楕円 69"/>
          <p:cNvSpPr/>
          <p:nvPr/>
        </p:nvSpPr>
        <p:spPr bwMode="auto">
          <a:xfrm>
            <a:off x="9336101" y="4494961"/>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333" b="1" dirty="0" smtClean="0">
                <a:solidFill>
                  <a:schemeClr val="bg1"/>
                </a:solidFill>
                <a:latin typeface="+mj-ea"/>
                <a:ea typeface="+mj-ea"/>
              </a:rPr>
              <a:t>Job</a:t>
            </a:r>
            <a:endParaRPr lang="ja-JP" altLang="en-US" sz="1333" b="1" dirty="0">
              <a:solidFill>
                <a:schemeClr val="bg1"/>
              </a:solidFill>
              <a:latin typeface="+mj-ea"/>
              <a:ea typeface="+mj-ea"/>
            </a:endParaRPr>
          </a:p>
        </p:txBody>
      </p:sp>
      <p:sp>
        <p:nvSpPr>
          <p:cNvPr id="71" name="楕円 70"/>
          <p:cNvSpPr/>
          <p:nvPr/>
        </p:nvSpPr>
        <p:spPr bwMode="auto">
          <a:xfrm>
            <a:off x="6781261" y="3723426"/>
            <a:ext cx="543344" cy="207156"/>
          </a:xfrm>
          <a:prstGeom prst="ellipse">
            <a:avLst/>
          </a:prstGeom>
          <a:noFill/>
          <a:ln>
            <a:solidFill>
              <a:srgbClr val="FF000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
        <p:nvSpPr>
          <p:cNvPr id="72" name="楕円 71"/>
          <p:cNvSpPr/>
          <p:nvPr/>
        </p:nvSpPr>
        <p:spPr bwMode="auto">
          <a:xfrm>
            <a:off x="5927105" y="4890318"/>
            <a:ext cx="543344" cy="207156"/>
          </a:xfrm>
          <a:prstGeom prst="ellipse">
            <a:avLst/>
          </a:prstGeom>
          <a:noFill/>
          <a:ln>
            <a:solidFill>
              <a:schemeClr val="accent3">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cxnSp>
        <p:nvCxnSpPr>
          <p:cNvPr id="7" name="直線矢印コネクタ 6"/>
          <p:cNvCxnSpPr>
            <a:stCxn id="71" idx="7"/>
          </p:cNvCxnSpPr>
          <p:nvPr/>
        </p:nvCxnSpPr>
        <p:spPr bwMode="auto">
          <a:xfrm flipV="1">
            <a:off x="7245035" y="2996720"/>
            <a:ext cx="2047979" cy="757044"/>
          </a:xfrm>
          <a:prstGeom prst="straightConnector1">
            <a:avLst/>
          </a:prstGeom>
          <a:solidFill>
            <a:schemeClr val="bg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7" name="直線矢印コネクタ 76"/>
          <p:cNvCxnSpPr>
            <a:stCxn id="72" idx="7"/>
          </p:cNvCxnSpPr>
          <p:nvPr/>
        </p:nvCxnSpPr>
        <p:spPr bwMode="auto">
          <a:xfrm flipV="1">
            <a:off x="6390879" y="4127866"/>
            <a:ext cx="2942775" cy="792789"/>
          </a:xfrm>
          <a:prstGeom prst="straightConnector1">
            <a:avLst/>
          </a:prstGeom>
          <a:solidFill>
            <a:schemeClr val="bg1"/>
          </a:solidFill>
          <a:ln w="9525" cap="flat" cmpd="sng" algn="ctr">
            <a:solidFill>
              <a:schemeClr val="accent3">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1" name="直線矢印コネクタ 80"/>
          <p:cNvCxnSpPr>
            <a:stCxn id="63" idx="6"/>
          </p:cNvCxnSpPr>
          <p:nvPr/>
        </p:nvCxnSpPr>
        <p:spPr bwMode="auto">
          <a:xfrm>
            <a:off x="6899957" y="3818322"/>
            <a:ext cx="2386284" cy="1102024"/>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7" name="直線矢印コネクタ 126"/>
          <p:cNvCxnSpPr>
            <a:stCxn id="62" idx="5"/>
          </p:cNvCxnSpPr>
          <p:nvPr/>
        </p:nvCxnSpPr>
        <p:spPr bwMode="auto">
          <a:xfrm>
            <a:off x="6791699" y="2886004"/>
            <a:ext cx="2492979" cy="1036056"/>
          </a:xfrm>
          <a:prstGeom prst="straightConnector1">
            <a:avLst/>
          </a:prstGeom>
          <a:solidFill>
            <a:schemeClr val="bg1"/>
          </a:solidFill>
          <a:ln w="9525" cap="flat" cmpd="sng" algn="ctr">
            <a:solidFill>
              <a:schemeClr val="accent3">
                <a:lumMod val="75000"/>
                <a:lumOff val="25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8" name="直線矢印コネクタ 127"/>
          <p:cNvCxnSpPr>
            <a:stCxn id="64" idx="6"/>
          </p:cNvCxnSpPr>
          <p:nvPr/>
        </p:nvCxnSpPr>
        <p:spPr bwMode="auto">
          <a:xfrm>
            <a:off x="7350159" y="5016793"/>
            <a:ext cx="1949628" cy="32247"/>
          </a:xfrm>
          <a:prstGeom prst="straightConnector1">
            <a:avLst/>
          </a:prstGeom>
          <a:solidFill>
            <a:schemeClr val="bg1"/>
          </a:solidFill>
          <a:ln w="9525"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 name="角丸四角形 2"/>
          <p:cNvSpPr/>
          <p:nvPr/>
        </p:nvSpPr>
        <p:spPr bwMode="auto">
          <a:xfrm>
            <a:off x="7577752" y="3525858"/>
            <a:ext cx="1372982" cy="998668"/>
          </a:xfrm>
          <a:prstGeom prst="roundRect">
            <a:avLst/>
          </a:prstGeom>
          <a:solidFill>
            <a:schemeClr val="lt1">
              <a:alpha val="7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400" b="1" dirty="0" smtClean="0">
                <a:solidFill>
                  <a:srgbClr val="FF0000"/>
                </a:solidFill>
                <a:latin typeface="+mn-ea"/>
              </a:rPr>
              <a:t>Link formats</a:t>
            </a:r>
            <a:r>
              <a:rPr kumimoji="1" lang="ja-JP" altLang="en-US" sz="1400" b="1" dirty="0" smtClean="0">
                <a:solidFill>
                  <a:srgbClr val="FF0000"/>
                </a:solidFill>
                <a:latin typeface="+mn-ea"/>
              </a:rPr>
              <a:t> </a:t>
            </a:r>
            <a:endParaRPr kumimoji="1" lang="en-US" altLang="ja-JP" sz="1400" b="1" dirty="0" smtClean="0">
              <a:solidFill>
                <a:srgbClr val="FF0000"/>
              </a:solidFill>
              <a:latin typeface="+mn-ea"/>
            </a:endParaRPr>
          </a:p>
          <a:p>
            <a:r>
              <a:rPr lang="ja-JP" altLang="en-US" sz="1400" b="1" dirty="0" smtClean="0">
                <a:solidFill>
                  <a:srgbClr val="FF0000"/>
                </a:solidFill>
                <a:latin typeface="+mn-ea"/>
              </a:rPr>
              <a:t>・</a:t>
            </a:r>
            <a:r>
              <a:rPr lang="en-US" altLang="ja-JP" sz="1400" b="1" dirty="0" smtClean="0">
                <a:solidFill>
                  <a:srgbClr val="FF0000"/>
                </a:solidFill>
                <a:latin typeface="+mn-ea"/>
              </a:rPr>
              <a:t>Value</a:t>
            </a:r>
          </a:p>
          <a:p>
            <a:r>
              <a:rPr kumimoji="1" lang="ja-JP" altLang="en-US" sz="1400" b="1" dirty="0" smtClean="0">
                <a:solidFill>
                  <a:srgbClr val="FF0000"/>
                </a:solidFill>
                <a:latin typeface="+mn-ea"/>
              </a:rPr>
              <a:t>・</a:t>
            </a:r>
            <a:r>
              <a:rPr kumimoji="1" lang="en-US" altLang="ja-JP" sz="1400" b="1" dirty="0" smtClean="0">
                <a:solidFill>
                  <a:srgbClr val="FF0000"/>
                </a:solidFill>
                <a:latin typeface="+mn-ea"/>
              </a:rPr>
              <a:t>Key</a:t>
            </a:r>
          </a:p>
          <a:p>
            <a:r>
              <a:rPr lang="ja-JP" altLang="en-US" sz="1400" b="1" dirty="0" smtClean="0">
                <a:solidFill>
                  <a:srgbClr val="FF0000"/>
                </a:solidFill>
                <a:latin typeface="+mn-ea"/>
              </a:rPr>
              <a:t>・</a:t>
            </a:r>
            <a:r>
              <a:rPr lang="en-US" altLang="ja-JP" sz="1400" b="1" dirty="0" smtClean="0">
                <a:solidFill>
                  <a:srgbClr val="FF0000"/>
                </a:solidFill>
                <a:latin typeface="+mn-ea"/>
              </a:rPr>
              <a:t>Key-Value</a:t>
            </a: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9339879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3634"/>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a:latin typeface="+mj-ea"/>
              <a:ea typeface="+mj-ea"/>
            </a:endParaRPr>
          </a:p>
          <a:p>
            <a:r>
              <a:rPr lang="en-US" altLang="ja-JP" sz="1867" b="1" dirty="0" smtClean="0">
                <a:latin typeface="+mj-ea"/>
                <a:ea typeface="+mj-ea"/>
              </a:rPr>
              <a:t>Value type is a basic type and links the values inside the chart to the variables. It can be used for many things, such as for system settings and command line arguments.</a:t>
            </a:r>
          </a:p>
          <a:p>
            <a:endParaRPr lang="en-US" altLang="ja-JP" sz="800" b="1" dirty="0">
              <a:latin typeface="+mj-ea"/>
              <a:ea typeface="+mj-ea"/>
            </a:endParaRPr>
          </a:p>
          <a:p>
            <a:r>
              <a:rPr lang="en-US" altLang="ja-JP" sz="1867" b="1" dirty="0" smtClean="0">
                <a:latin typeface="+mj-ea"/>
              </a:rPr>
              <a:t>The following illustrates how variables are linked to each of the server type settings.</a:t>
            </a: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r>
              <a:rPr lang="en-US" altLang="ja-JP" sz="1867" b="1" dirty="0" smtClean="0">
                <a:latin typeface="+mj-ea"/>
                <a:ea typeface="+mj-ea"/>
              </a:rPr>
              <a:t>In the example above, each value in “web2” is linked with the job variables.</a:t>
            </a:r>
          </a:p>
        </p:txBody>
      </p:sp>
      <p:sp>
        <p:nvSpPr>
          <p:cNvPr id="2" name="タイトル 1"/>
          <p:cNvSpPr>
            <a:spLocks noGrp="1"/>
          </p:cNvSpPr>
          <p:nvPr>
            <p:ph type="title"/>
          </p:nvPr>
        </p:nvSpPr>
        <p:spPr/>
        <p:txBody>
          <a:bodyPr/>
          <a:lstStyle/>
          <a:p>
            <a:r>
              <a:rPr lang="en-US" altLang="ja-JP" dirty="0"/>
              <a:t>Step 3</a:t>
            </a:r>
            <a:r>
              <a:rPr lang="ja-JP" altLang="en-US" dirty="0"/>
              <a:t>：</a:t>
            </a:r>
            <a:r>
              <a:rPr lang="en-US" altLang="ja-JP" dirty="0"/>
              <a:t> </a:t>
            </a:r>
            <a:r>
              <a:rPr lang="en-US" altLang="ja-JP" dirty="0" smtClean="0"/>
              <a:t>Connect Design </a:t>
            </a:r>
            <a:r>
              <a:rPr lang="en-US" altLang="ja-JP" dirty="0"/>
              <a:t>info and Automated Executions</a:t>
            </a:r>
            <a:endParaRPr kumimoji="1" lang="ja-JP" altLang="en-US"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a:latin typeface="+mj-ea"/>
              </a:rPr>
              <a:t>① </a:t>
            </a:r>
            <a:r>
              <a:rPr lang="en-US" altLang="ja-JP" sz="2400" b="1" dirty="0">
                <a:latin typeface="+mj-ea"/>
              </a:rPr>
              <a:t>How to use Value-types</a:t>
            </a: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18" name="表 17"/>
          <p:cNvGraphicFramePr>
            <a:graphicFrameLocks noGrp="1"/>
          </p:cNvGraphicFramePr>
          <p:nvPr>
            <p:extLst/>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20" name="下矢印 19"/>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Link Variable</a:t>
            </a:r>
            <a:br>
              <a:rPr lang="en-US" altLang="ja-JP" sz="1600" b="1" dirty="0"/>
            </a:br>
            <a:r>
              <a:rPr lang="en-US" altLang="ja-JP" sz="1600" b="1" dirty="0"/>
              <a:t>and Specific</a:t>
            </a:r>
            <a:br>
              <a:rPr lang="en-US" altLang="ja-JP" sz="1600" b="1" dirty="0"/>
            </a:br>
            <a:r>
              <a:rPr lang="en-US" altLang="ja-JP" sz="1600" b="1" dirty="0"/>
              <a:t>Value</a:t>
            </a:r>
            <a:endParaRPr lang="ja-JP" altLang="en-US" sz="1600" b="1" dirty="0"/>
          </a:p>
        </p:txBody>
      </p:sp>
      <p:sp>
        <p:nvSpPr>
          <p:cNvPr id="23" name="角丸四角形 22"/>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a:t>Run Jobflow</a:t>
            </a:r>
          </a:p>
          <a:p>
            <a:pPr algn="ctr"/>
            <a:r>
              <a:rPr lang="en-US" altLang="ja-JP" sz="1600" b="1" dirty="0"/>
              <a:t>(Symphony)</a:t>
            </a:r>
          </a:p>
        </p:txBody>
      </p:sp>
      <p:graphicFrame>
        <p:nvGraphicFramePr>
          <p:cNvPr id="10" name="表 9"/>
          <p:cNvGraphicFramePr>
            <a:graphicFrameLocks noGrp="1"/>
          </p:cNvGraphicFramePr>
          <p:nvPr>
            <p:extLst>
              <p:ext uri="{D42A27DB-BD31-4B8C-83A1-F6EECF244321}">
                <p14:modId xmlns:p14="http://schemas.microsoft.com/office/powerpoint/2010/main" val="3222961523"/>
              </p:ext>
            </p:extLst>
          </p:nvPr>
        </p:nvGraphicFramePr>
        <p:xfrm>
          <a:off x="3287610" y="3330410"/>
          <a:ext cx="4269987" cy="1432560"/>
        </p:xfrm>
        <a:graphic>
          <a:graphicData uri="http://schemas.openxmlformats.org/drawingml/2006/table">
            <a:tbl>
              <a:tblPr bandRow="1">
                <a:tableStyleId>{5C22544A-7EE6-4342-B048-85BDC9FD1C3A}</a:tableStyleId>
              </a:tblPr>
              <a:tblGrid>
                <a:gridCol w="1157161">
                  <a:extLst>
                    <a:ext uri="{9D8B030D-6E8A-4147-A177-3AD203B41FA5}">
                      <a16:colId xmlns:a16="http://schemas.microsoft.com/office/drawing/2014/main" val="3143021831"/>
                    </a:ext>
                  </a:extLst>
                </a:gridCol>
                <a:gridCol w="775018">
                  <a:extLst>
                    <a:ext uri="{9D8B030D-6E8A-4147-A177-3AD203B41FA5}">
                      <a16:colId xmlns:a16="http://schemas.microsoft.com/office/drawing/2014/main" val="3063350675"/>
                    </a:ext>
                  </a:extLst>
                </a:gridCol>
                <a:gridCol w="1080000">
                  <a:extLst>
                    <a:ext uri="{9D8B030D-6E8A-4147-A177-3AD203B41FA5}">
                      <a16:colId xmlns:a16="http://schemas.microsoft.com/office/drawing/2014/main" val="2927812385"/>
                    </a:ext>
                  </a:extLst>
                </a:gridCol>
                <a:gridCol w="1257808">
                  <a:extLst>
                    <a:ext uri="{9D8B030D-6E8A-4147-A177-3AD203B41FA5}">
                      <a16:colId xmlns:a16="http://schemas.microsoft.com/office/drawing/2014/main" val="2247829396"/>
                    </a:ext>
                  </a:extLst>
                </a:gridCol>
              </a:tblGrid>
              <a:tr h="144020">
                <a:tc>
                  <a:txBody>
                    <a:bodyPr/>
                    <a:lstStyle/>
                    <a:p>
                      <a:r>
                        <a:rPr kumimoji="1" lang="en-US" altLang="ja-JP" sz="1400" b="1" dirty="0" smtClean="0">
                          <a:solidFill>
                            <a:schemeClr val="bg2"/>
                          </a:solidFill>
                        </a:rPr>
                        <a:t>Host name</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smtClean="0">
                          <a:solidFill>
                            <a:schemeClr val="bg2"/>
                          </a:solidFill>
                        </a:rPr>
                        <a:t>Time</a:t>
                      </a:r>
                      <a:br>
                        <a:rPr kumimoji="1" lang="en-US" altLang="ja-JP" sz="1400" b="1" dirty="0" smtClean="0">
                          <a:solidFill>
                            <a:schemeClr val="bg2"/>
                          </a:solidFill>
                        </a:rPr>
                      </a:br>
                      <a:r>
                        <a:rPr kumimoji="1" lang="en-US" altLang="ja-JP" sz="1400" b="1" dirty="0" smtClean="0">
                          <a:solidFill>
                            <a:schemeClr val="bg2"/>
                          </a:solidFill>
                        </a:rPr>
                        <a:t>out</a:t>
                      </a:r>
                    </a:p>
                  </a:txBody>
                  <a:tcPr>
                    <a:solidFill>
                      <a:srgbClr val="002060"/>
                    </a:solidFill>
                  </a:tcPr>
                </a:tc>
                <a:tc>
                  <a:txBody>
                    <a:bodyPr/>
                    <a:lstStyle/>
                    <a:p>
                      <a:pPr algn="ctr"/>
                      <a:r>
                        <a:rPr kumimoji="1" lang="en-US" altLang="ja-JP" sz="1400" b="1" dirty="0" smtClean="0">
                          <a:solidFill>
                            <a:schemeClr val="bg2"/>
                          </a:solidFill>
                        </a:rPr>
                        <a:t>Threads</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err="1" smtClean="0">
                          <a:solidFill>
                            <a:schemeClr val="bg2"/>
                          </a:solidFill>
                        </a:rPr>
                        <a:t>SELinux</a:t>
                      </a:r>
                      <a:endParaRPr kumimoji="1" lang="ja-JP" altLang="en-US" sz="1400" b="1" dirty="0">
                        <a:solidFill>
                          <a:schemeClr val="bg2"/>
                        </a:solidFill>
                      </a:endParaRPr>
                    </a:p>
                  </a:txBody>
                  <a:tcPr>
                    <a:solidFill>
                      <a:srgbClr val="002060"/>
                    </a:solidFill>
                  </a:tcPr>
                </a:tc>
                <a:extLst>
                  <a:ext uri="{0D108BD9-81ED-4DB2-BD59-A6C34878D82A}">
                    <a16:rowId xmlns:a16="http://schemas.microsoft.com/office/drawing/2014/main" val="4198545125"/>
                  </a:ext>
                </a:extLst>
              </a:tr>
              <a:tr h="157740">
                <a:tc>
                  <a:txBody>
                    <a:bodyPr/>
                    <a:lstStyle/>
                    <a:p>
                      <a:r>
                        <a:rPr kumimoji="1" lang="en-US" altLang="ja-JP" sz="1400" b="1" dirty="0" smtClean="0"/>
                        <a:t>web1</a:t>
                      </a:r>
                      <a:endParaRPr kumimoji="1" lang="ja-JP" altLang="en-US" sz="1400" b="1" dirty="0"/>
                    </a:p>
                  </a:txBody>
                  <a:tcPr/>
                </a:tc>
                <a:tc>
                  <a:txBody>
                    <a:bodyPr/>
                    <a:lstStyle/>
                    <a:p>
                      <a:pPr algn="ctr"/>
                      <a:r>
                        <a:rPr kumimoji="1" lang="en-US" altLang="ja-JP" sz="1400" b="1" dirty="0" smtClean="0">
                          <a:solidFill>
                            <a:schemeClr val="tx1"/>
                          </a:solidFill>
                        </a:rPr>
                        <a:t>60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200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enforcing </a:t>
                      </a:r>
                      <a:endParaRPr kumimoji="1" lang="ja-JP" altLang="en-US" sz="1400" b="1" dirty="0">
                        <a:solidFill>
                          <a:schemeClr val="tx1"/>
                        </a:solidFill>
                      </a:endParaRPr>
                    </a:p>
                  </a:txBody>
                  <a:tcPr/>
                </a:tc>
                <a:extLst>
                  <a:ext uri="{0D108BD9-81ED-4DB2-BD59-A6C34878D82A}">
                    <a16:rowId xmlns:a16="http://schemas.microsoft.com/office/drawing/2014/main" val="3047509718"/>
                  </a:ext>
                </a:extLst>
              </a:tr>
              <a:tr h="0">
                <a:tc>
                  <a:txBody>
                    <a:bodyPr/>
                    <a:lstStyle/>
                    <a:p>
                      <a:r>
                        <a:rPr kumimoji="1" lang="en-US" altLang="ja-JP" sz="1400" b="1" dirty="0" smtClean="0"/>
                        <a:t>web2</a:t>
                      </a:r>
                      <a:endParaRPr kumimoji="1" lang="ja-JP" altLang="en-US" sz="1400" b="1" dirty="0"/>
                    </a:p>
                  </a:txBody>
                  <a:tcPr/>
                </a:tc>
                <a:tc>
                  <a:txBody>
                    <a:bodyPr/>
                    <a:lstStyle/>
                    <a:p>
                      <a:pPr algn="ctr"/>
                      <a:r>
                        <a:rPr kumimoji="1" lang="en-US" altLang="ja-JP" sz="1400" b="1" dirty="0" smtClean="0">
                          <a:solidFill>
                            <a:schemeClr val="tx1"/>
                          </a:solidFill>
                        </a:rPr>
                        <a:t>60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200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enforcing </a:t>
                      </a:r>
                      <a:endParaRPr kumimoji="1" lang="ja-JP" altLang="en-US" sz="1400" b="1" dirty="0">
                        <a:solidFill>
                          <a:schemeClr val="tx1"/>
                        </a:solidFill>
                      </a:endParaRPr>
                    </a:p>
                  </a:txBody>
                  <a:tcPr/>
                </a:tc>
                <a:extLst>
                  <a:ext uri="{0D108BD9-81ED-4DB2-BD59-A6C34878D82A}">
                    <a16:rowId xmlns:a16="http://schemas.microsoft.com/office/drawing/2014/main" val="2923726326"/>
                  </a:ext>
                </a:extLst>
              </a:tr>
              <a:tr h="0">
                <a:tc>
                  <a:txBody>
                    <a:bodyPr/>
                    <a:lstStyle/>
                    <a:p>
                      <a:r>
                        <a:rPr kumimoji="1" lang="en-US" altLang="ja-JP" sz="1400" b="1" dirty="0" err="1" smtClean="0"/>
                        <a:t>db</a:t>
                      </a:r>
                      <a:r>
                        <a:rPr kumimoji="1" lang="en-US" altLang="ja-JP" sz="1400" b="1" dirty="0" smtClean="0"/>
                        <a:t>-server</a:t>
                      </a:r>
                      <a:endParaRPr kumimoji="1" lang="ja-JP" altLang="en-US" sz="1400" b="1" dirty="0"/>
                    </a:p>
                  </a:txBody>
                  <a:tcPr/>
                </a:tc>
                <a:tc>
                  <a:txBody>
                    <a:bodyPr/>
                    <a:lstStyle/>
                    <a:p>
                      <a:pPr algn="ctr"/>
                      <a:r>
                        <a:rPr kumimoji="1" lang="en-US" altLang="ja-JP" sz="1400" b="1" dirty="0" smtClean="0">
                          <a:solidFill>
                            <a:schemeClr val="tx1"/>
                          </a:solidFill>
                        </a:rPr>
                        <a:t>30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50</a:t>
                      </a:r>
                      <a:endParaRPr kumimoji="1" lang="ja-JP" altLang="en-US" sz="1400" b="1" dirty="0">
                        <a:solidFill>
                          <a:schemeClr val="tx1"/>
                        </a:solidFill>
                      </a:endParaRPr>
                    </a:p>
                  </a:txBody>
                  <a:tcPr/>
                </a:tc>
                <a:tc>
                  <a:txBody>
                    <a:bodyPr/>
                    <a:lstStyle/>
                    <a:p>
                      <a:pPr algn="ctr"/>
                      <a:r>
                        <a:rPr kumimoji="1" lang="en-US" altLang="ja-JP" sz="1400" b="1" dirty="0" smtClean="0">
                          <a:solidFill>
                            <a:schemeClr val="tx1"/>
                          </a:solidFill>
                        </a:rPr>
                        <a:t>permissive</a:t>
                      </a:r>
                      <a:endParaRPr kumimoji="1" lang="ja-JP" altLang="en-US" sz="1400" b="1" dirty="0">
                        <a:solidFill>
                          <a:schemeClr val="tx1"/>
                        </a:solidFill>
                      </a:endParaRPr>
                    </a:p>
                  </a:txBody>
                  <a:tcPr/>
                </a:tc>
                <a:extLst>
                  <a:ext uri="{0D108BD9-81ED-4DB2-BD59-A6C34878D82A}">
                    <a16:rowId xmlns:a16="http://schemas.microsoft.com/office/drawing/2014/main" val="1195036935"/>
                  </a:ext>
                </a:extLst>
              </a:tr>
            </a:tbl>
          </a:graphicData>
        </a:graphic>
      </p:graphicFrame>
      <p:sp>
        <p:nvSpPr>
          <p:cNvPr id="11" name="正方形/長方形 10"/>
          <p:cNvSpPr/>
          <p:nvPr/>
        </p:nvSpPr>
        <p:spPr bwMode="auto">
          <a:xfrm>
            <a:off x="8760370" y="3128060"/>
            <a:ext cx="2908244" cy="1669130"/>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p:txBody>
      </p:sp>
      <p:cxnSp>
        <p:nvCxnSpPr>
          <p:cNvPr id="12" name="直線矢印コネクタ 11"/>
          <p:cNvCxnSpPr/>
          <p:nvPr/>
        </p:nvCxnSpPr>
        <p:spPr bwMode="auto">
          <a:xfrm>
            <a:off x="10200570" y="2882398"/>
            <a:ext cx="13922" cy="2274842"/>
          </a:xfrm>
          <a:prstGeom prst="straightConnector1">
            <a:avLst/>
          </a:prstGeom>
          <a:solidFill>
            <a:schemeClr val="bg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正方形/長方形 12"/>
          <p:cNvSpPr/>
          <p:nvPr/>
        </p:nvSpPr>
        <p:spPr bwMode="auto">
          <a:xfrm>
            <a:off x="8976400" y="3514520"/>
            <a:ext cx="2481870" cy="994630"/>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smtClean="0">
                <a:latin typeface="+mj-ea"/>
                <a:ea typeface="+mj-ea"/>
              </a:rPr>
              <a:t>VAR_timeout</a:t>
            </a:r>
            <a:r>
              <a:rPr lang="en-US" altLang="ja-JP" sz="1400" b="1" dirty="0" smtClean="0">
                <a:latin typeface="+mj-ea"/>
                <a:ea typeface="+mj-ea"/>
              </a:rPr>
              <a:t>: </a:t>
            </a:r>
            <a:r>
              <a:rPr lang="en-US" altLang="ja-JP" sz="1400" b="1" dirty="0" smtClean="0">
                <a:solidFill>
                  <a:srgbClr val="FF0000"/>
                </a:solidFill>
                <a:latin typeface="+mj-ea"/>
                <a:ea typeface="+mj-ea"/>
              </a:rPr>
              <a:t>60</a:t>
            </a:r>
          </a:p>
          <a:p>
            <a:r>
              <a:rPr lang="en-US" altLang="ja-JP" sz="1400" b="1" dirty="0" err="1" smtClean="0">
                <a:latin typeface="+mj-ea"/>
                <a:ea typeface="+mj-ea"/>
              </a:rPr>
              <a:t>VAR_thread</a:t>
            </a:r>
            <a:r>
              <a:rPr lang="en-US" altLang="ja-JP" sz="1400" b="1" dirty="0" smtClean="0">
                <a:latin typeface="+mj-ea"/>
                <a:ea typeface="+mj-ea"/>
              </a:rPr>
              <a:t>: </a:t>
            </a:r>
            <a:r>
              <a:rPr lang="en-US" altLang="ja-JP" sz="1400" b="1" dirty="0" smtClean="0">
                <a:solidFill>
                  <a:srgbClr val="FF0000"/>
                </a:solidFill>
                <a:latin typeface="+mj-ea"/>
                <a:ea typeface="+mj-ea"/>
              </a:rPr>
              <a:t>200</a:t>
            </a:r>
          </a:p>
          <a:p>
            <a:r>
              <a:rPr lang="en-US" altLang="ja-JP" sz="1400" b="1" dirty="0" err="1" smtClean="0">
                <a:latin typeface="+mj-ea"/>
                <a:ea typeface="+mj-ea"/>
              </a:rPr>
              <a:t>VAR_selinux</a:t>
            </a:r>
            <a:r>
              <a:rPr lang="en-US" altLang="ja-JP" sz="1400" b="1" dirty="0">
                <a:latin typeface="+mj-ea"/>
                <a:ea typeface="+mj-ea"/>
              </a:rPr>
              <a:t>: </a:t>
            </a:r>
            <a:r>
              <a:rPr lang="en-US" altLang="ja-JP" sz="1400" b="1" dirty="0">
                <a:solidFill>
                  <a:srgbClr val="FF0000"/>
                </a:solidFill>
                <a:latin typeface="+mj-ea"/>
                <a:ea typeface="+mj-ea"/>
              </a:rPr>
              <a:t>enforcing</a:t>
            </a:r>
          </a:p>
        </p:txBody>
      </p:sp>
      <p:sp>
        <p:nvSpPr>
          <p:cNvPr id="14" name="楕円 13"/>
          <p:cNvSpPr/>
          <p:nvPr/>
        </p:nvSpPr>
        <p:spPr bwMode="auto">
          <a:xfrm>
            <a:off x="8891955" y="3309547"/>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j-ea"/>
                <a:ea typeface="+mj-ea"/>
              </a:rPr>
              <a:t>Job</a:t>
            </a:r>
            <a:endParaRPr lang="ja-JP" altLang="en-US" sz="1400" b="1" dirty="0">
              <a:solidFill>
                <a:schemeClr val="bg1"/>
              </a:solidFill>
              <a:latin typeface="+mj-ea"/>
              <a:ea typeface="+mj-ea"/>
            </a:endParaRPr>
          </a:p>
        </p:txBody>
      </p:sp>
      <p:sp>
        <p:nvSpPr>
          <p:cNvPr id="3" name="テキスト ボックス 2"/>
          <p:cNvSpPr txBox="1"/>
          <p:nvPr/>
        </p:nvSpPr>
        <p:spPr>
          <a:xfrm>
            <a:off x="8645443" y="2835952"/>
            <a:ext cx="1021113" cy="338554"/>
          </a:xfrm>
          <a:prstGeom prst="rect">
            <a:avLst/>
          </a:prstGeom>
          <a:noFill/>
        </p:spPr>
        <p:txBody>
          <a:bodyPr wrap="none" rtlCol="0">
            <a:spAutoFit/>
          </a:bodyPr>
          <a:lstStyle/>
          <a:p>
            <a:r>
              <a:rPr lang="en-US" altLang="ja-JP" sz="1600" b="1" dirty="0" smtClean="0"/>
              <a:t>Jobflow</a:t>
            </a:r>
            <a:endParaRPr kumimoji="1" lang="ja-JP" altLang="en-US" sz="1600" b="1" dirty="0"/>
          </a:p>
        </p:txBody>
      </p:sp>
      <p:sp>
        <p:nvSpPr>
          <p:cNvPr id="17" name="正方形/長方形 16"/>
          <p:cNvSpPr/>
          <p:nvPr/>
        </p:nvSpPr>
        <p:spPr bwMode="auto">
          <a:xfrm>
            <a:off x="3251605" y="4109880"/>
            <a:ext cx="4481017" cy="38163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39" name="直線矢印コネクタ 38"/>
          <p:cNvCxnSpPr>
            <a:stCxn id="17" idx="3"/>
          </p:cNvCxnSpPr>
          <p:nvPr/>
        </p:nvCxnSpPr>
        <p:spPr bwMode="auto">
          <a:xfrm flipV="1">
            <a:off x="7732622" y="3830320"/>
            <a:ext cx="1330098" cy="470377"/>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4" name="直線矢印コネクタ 43"/>
          <p:cNvCxnSpPr/>
          <p:nvPr/>
        </p:nvCxnSpPr>
        <p:spPr bwMode="auto">
          <a:xfrm flipV="1">
            <a:off x="7768627" y="4023360"/>
            <a:ext cx="1273773" cy="277337"/>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8" name="直線矢印コネクタ 47"/>
          <p:cNvCxnSpPr/>
          <p:nvPr/>
        </p:nvCxnSpPr>
        <p:spPr bwMode="auto">
          <a:xfrm flipV="1">
            <a:off x="7768627" y="4216400"/>
            <a:ext cx="1283933" cy="84297"/>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8888064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61752" y="1270527"/>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smtClean="0">
              <a:latin typeface="+mj-ea"/>
              <a:ea typeface="+mj-ea"/>
            </a:endParaRPr>
          </a:p>
          <a:p>
            <a:r>
              <a:rPr lang="en-US" altLang="ja-JP" sz="1867" b="1" dirty="0" smtClean="0">
                <a:latin typeface="+mj-ea"/>
                <a:ea typeface="+mj-ea"/>
              </a:rPr>
              <a:t>Key type is used to tie table column names to variables. It is mainly used as a flag. The following shows an example on how variables are linked to running services on a server.</a:t>
            </a: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smtClean="0">
              <a:latin typeface="+mj-ea"/>
              <a:ea typeface="+mj-ea"/>
            </a:endParaRPr>
          </a:p>
          <a:p>
            <a:r>
              <a:rPr lang="en-US" altLang="ja-JP" sz="1867" b="1" dirty="0" smtClean="0">
                <a:latin typeface="+mj-ea"/>
                <a:ea typeface="+mj-ea"/>
              </a:rPr>
              <a:t>In the example above, “Web2” has the columns, “</a:t>
            </a:r>
            <a:r>
              <a:rPr lang="en-US" altLang="ja-JP" sz="1867" b="1" dirty="0" err="1" smtClean="0">
                <a:latin typeface="+mj-ea"/>
                <a:ea typeface="+mj-ea"/>
              </a:rPr>
              <a:t>httpd</a:t>
            </a:r>
            <a:r>
              <a:rPr lang="en-US" altLang="ja-JP" sz="1867" b="1" dirty="0" smtClean="0">
                <a:latin typeface="+mj-ea"/>
                <a:ea typeface="+mj-ea"/>
              </a:rPr>
              <a:t>” and ”</a:t>
            </a:r>
            <a:r>
              <a:rPr lang="en-US" altLang="ja-JP" sz="1867" b="1" dirty="0" err="1" smtClean="0">
                <a:latin typeface="+mj-ea"/>
                <a:ea typeface="+mj-ea"/>
              </a:rPr>
              <a:t>firefalld</a:t>
            </a:r>
            <a:r>
              <a:rPr lang="en-US" altLang="ja-JP" sz="1867" b="1" dirty="0" smtClean="0">
                <a:latin typeface="+mj-ea"/>
                <a:ea typeface="+mj-ea"/>
              </a:rPr>
              <a:t>” set to “yes”, so the column names will be linked to the values of the variables and then execute the job.</a:t>
            </a:r>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smtClean="0">
              <a:latin typeface="+mj-ea"/>
              <a:ea typeface="+mj-ea"/>
            </a:endParaRPr>
          </a:p>
        </p:txBody>
      </p:sp>
      <p:sp>
        <p:nvSpPr>
          <p:cNvPr id="15" name="正方形/長方形 14"/>
          <p:cNvSpPr/>
          <p:nvPr/>
        </p:nvSpPr>
        <p:spPr bwMode="auto">
          <a:xfrm>
            <a:off x="8760370" y="2623990"/>
            <a:ext cx="2908244" cy="1957170"/>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p:txBody>
      </p:sp>
      <p:sp>
        <p:nvSpPr>
          <p:cNvPr id="2" name="タイトル 1"/>
          <p:cNvSpPr>
            <a:spLocks noGrp="1"/>
          </p:cNvSpPr>
          <p:nvPr>
            <p:ph type="title"/>
          </p:nvPr>
        </p:nvSpPr>
        <p:spPr/>
        <p:txBody>
          <a:bodyPr/>
          <a:lstStyle/>
          <a:p>
            <a:r>
              <a:rPr lang="en-US" altLang="ja-JP" dirty="0"/>
              <a:t>Step 3</a:t>
            </a:r>
            <a:r>
              <a:rPr lang="ja-JP" altLang="en-US" dirty="0"/>
              <a:t>：</a:t>
            </a:r>
            <a:r>
              <a:rPr lang="en-US" altLang="ja-JP" dirty="0"/>
              <a:t> </a:t>
            </a:r>
            <a:r>
              <a:rPr lang="en-US" altLang="ja-JP" dirty="0" smtClean="0"/>
              <a:t>Connect Design </a:t>
            </a:r>
            <a:r>
              <a:rPr lang="en-US" altLang="ja-JP" dirty="0"/>
              <a:t>info and Automated Executions</a:t>
            </a:r>
            <a:endParaRPr kumimoji="1" lang="ja-JP" altLang="en-US"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smtClean="0">
                <a:latin typeface="+mj-ea"/>
              </a:rPr>
              <a:t>② </a:t>
            </a:r>
            <a:r>
              <a:rPr lang="en-US" altLang="ja-JP" sz="2400" b="1" dirty="0">
                <a:latin typeface="+mj-ea"/>
              </a:rPr>
              <a:t>How to use Key-types</a:t>
            </a: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18" name="表 17"/>
          <p:cNvGraphicFramePr>
            <a:graphicFrameLocks noGrp="1"/>
          </p:cNvGraphicFramePr>
          <p:nvPr>
            <p:extLst/>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20" name="下矢印 19"/>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Link Variable</a:t>
            </a:r>
            <a:br>
              <a:rPr lang="en-US" altLang="ja-JP" sz="1600" b="1" dirty="0"/>
            </a:br>
            <a:r>
              <a:rPr lang="en-US" altLang="ja-JP" sz="1600" b="1" dirty="0"/>
              <a:t>and Specific</a:t>
            </a:r>
            <a:br>
              <a:rPr lang="en-US" altLang="ja-JP" sz="1600" b="1" dirty="0"/>
            </a:br>
            <a:r>
              <a:rPr lang="en-US" altLang="ja-JP" sz="1600" b="1" dirty="0"/>
              <a:t>Value</a:t>
            </a:r>
            <a:endParaRPr lang="ja-JP" altLang="en-US" sz="1600" b="1" dirty="0"/>
          </a:p>
        </p:txBody>
      </p:sp>
      <p:sp>
        <p:nvSpPr>
          <p:cNvPr id="23" name="角丸四角形 22"/>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a:t>Run Jobflow</a:t>
            </a:r>
          </a:p>
          <a:p>
            <a:pPr algn="ctr"/>
            <a:r>
              <a:rPr lang="en-US" altLang="ja-JP" sz="1600" b="1" dirty="0"/>
              <a:t>(Symphony)</a:t>
            </a:r>
          </a:p>
        </p:txBody>
      </p:sp>
      <p:graphicFrame>
        <p:nvGraphicFramePr>
          <p:cNvPr id="3" name="表 2"/>
          <p:cNvGraphicFramePr>
            <a:graphicFrameLocks noGrp="1"/>
          </p:cNvGraphicFramePr>
          <p:nvPr>
            <p:extLst>
              <p:ext uri="{D42A27DB-BD31-4B8C-83A1-F6EECF244321}">
                <p14:modId xmlns:p14="http://schemas.microsoft.com/office/powerpoint/2010/main" val="3917238195"/>
              </p:ext>
            </p:extLst>
          </p:nvPr>
        </p:nvGraphicFramePr>
        <p:xfrm>
          <a:off x="3287610" y="2970360"/>
          <a:ext cx="4397161" cy="1524000"/>
        </p:xfrm>
        <a:graphic>
          <a:graphicData uri="http://schemas.openxmlformats.org/drawingml/2006/table">
            <a:tbl>
              <a:tblPr bandRow="1">
                <a:tableStyleId>{5C22544A-7EE6-4342-B048-85BDC9FD1C3A}</a:tableStyleId>
              </a:tblPr>
              <a:tblGrid>
                <a:gridCol w="1157161">
                  <a:extLst>
                    <a:ext uri="{9D8B030D-6E8A-4147-A177-3AD203B41FA5}">
                      <a16:colId xmlns:a16="http://schemas.microsoft.com/office/drawing/2014/main" val="3143021831"/>
                    </a:ext>
                  </a:extLst>
                </a:gridCol>
                <a:gridCol w="1080000">
                  <a:extLst>
                    <a:ext uri="{9D8B030D-6E8A-4147-A177-3AD203B41FA5}">
                      <a16:colId xmlns:a16="http://schemas.microsoft.com/office/drawing/2014/main" val="3063350675"/>
                    </a:ext>
                  </a:extLst>
                </a:gridCol>
                <a:gridCol w="1080000">
                  <a:extLst>
                    <a:ext uri="{9D8B030D-6E8A-4147-A177-3AD203B41FA5}">
                      <a16:colId xmlns:a16="http://schemas.microsoft.com/office/drawing/2014/main" val="2927812385"/>
                    </a:ext>
                  </a:extLst>
                </a:gridCol>
                <a:gridCol w="1080000">
                  <a:extLst>
                    <a:ext uri="{9D8B030D-6E8A-4147-A177-3AD203B41FA5}">
                      <a16:colId xmlns:a16="http://schemas.microsoft.com/office/drawing/2014/main" val="2247829396"/>
                    </a:ext>
                  </a:extLst>
                </a:gridCol>
              </a:tblGrid>
              <a:tr h="144020">
                <a:tc rowSpan="2">
                  <a:txBody>
                    <a:bodyPr/>
                    <a:lstStyle/>
                    <a:p>
                      <a:r>
                        <a:rPr kumimoji="1" lang="en-US" altLang="ja-JP" sz="1400" b="1" dirty="0" smtClean="0">
                          <a:solidFill>
                            <a:schemeClr val="bg2"/>
                          </a:solidFill>
                        </a:rPr>
                        <a:t>Host name</a:t>
                      </a:r>
                      <a:endParaRPr kumimoji="1" lang="ja-JP" altLang="en-US" sz="1400" b="1" dirty="0">
                        <a:solidFill>
                          <a:schemeClr val="bg2"/>
                        </a:solidFill>
                      </a:endParaRPr>
                    </a:p>
                  </a:txBody>
                  <a:tcPr>
                    <a:solidFill>
                      <a:srgbClr val="002060"/>
                    </a:solidFill>
                  </a:tcPr>
                </a:tc>
                <a:tc gridSpan="3">
                  <a:txBody>
                    <a:bodyPr/>
                    <a:lstStyle/>
                    <a:p>
                      <a:pPr algn="ctr"/>
                      <a:r>
                        <a:rPr kumimoji="1" lang="en-US" altLang="ja-JP" sz="1400" b="1" dirty="0" err="1" smtClean="0">
                          <a:solidFill>
                            <a:schemeClr val="bg2"/>
                          </a:solidFill>
                        </a:rPr>
                        <a:t>Systemctl</a:t>
                      </a:r>
                      <a:r>
                        <a:rPr kumimoji="1" lang="en-US" altLang="ja-JP" sz="1400" b="1" baseline="0" dirty="0" smtClean="0">
                          <a:solidFill>
                            <a:schemeClr val="bg2"/>
                          </a:solidFill>
                        </a:rPr>
                        <a:t> Service name</a:t>
                      </a:r>
                      <a:endParaRPr kumimoji="1" lang="ja-JP" altLang="en-US" sz="1400" b="1" dirty="0">
                        <a:solidFill>
                          <a:schemeClr val="bg2"/>
                        </a:solidFill>
                      </a:endParaRPr>
                    </a:p>
                  </a:txBody>
                  <a:tcPr>
                    <a:solidFill>
                      <a:srgbClr val="002060"/>
                    </a:solidFill>
                  </a:tcPr>
                </a:tc>
                <a:tc hMerge="1">
                  <a:txBody>
                    <a:bodyPr/>
                    <a:lstStyle/>
                    <a:p>
                      <a:endParaRPr kumimoji="1" lang="ja-JP" altLang="en-US" sz="1400" b="1" dirty="0">
                        <a:solidFill>
                          <a:schemeClr val="bg2"/>
                        </a:solidFill>
                      </a:endParaRPr>
                    </a:p>
                  </a:txBody>
                  <a:tcPr>
                    <a:solidFill>
                      <a:schemeClr val="accent2"/>
                    </a:solidFill>
                  </a:tcPr>
                </a:tc>
                <a:tc hMerge="1">
                  <a:txBody>
                    <a:bodyPr/>
                    <a:lstStyle/>
                    <a:p>
                      <a:endParaRPr kumimoji="1" lang="ja-JP" altLang="en-US" sz="1400" b="1" dirty="0">
                        <a:solidFill>
                          <a:schemeClr val="bg2"/>
                        </a:solidFill>
                      </a:endParaRPr>
                    </a:p>
                  </a:txBody>
                  <a:tcPr>
                    <a:solidFill>
                      <a:schemeClr val="accent2"/>
                    </a:solidFill>
                  </a:tcPr>
                </a:tc>
                <a:extLst>
                  <a:ext uri="{0D108BD9-81ED-4DB2-BD59-A6C34878D82A}">
                    <a16:rowId xmlns:a16="http://schemas.microsoft.com/office/drawing/2014/main" val="3592729397"/>
                  </a:ext>
                </a:extLst>
              </a:tr>
              <a:tr h="144020">
                <a:tc vMerge="1">
                  <a:txBody>
                    <a:bodyPr/>
                    <a:lstStyle/>
                    <a:p>
                      <a:endParaRPr kumimoji="1" lang="ja-JP" altLang="en-US" sz="1400" b="1" dirty="0">
                        <a:solidFill>
                          <a:schemeClr val="bg2"/>
                        </a:solidFill>
                      </a:endParaRPr>
                    </a:p>
                  </a:txBody>
                  <a:tcPr>
                    <a:solidFill>
                      <a:schemeClr val="accent2"/>
                    </a:solidFill>
                  </a:tcPr>
                </a:tc>
                <a:tc>
                  <a:txBody>
                    <a:bodyPr/>
                    <a:lstStyle/>
                    <a:p>
                      <a:pPr algn="ctr"/>
                      <a:r>
                        <a:rPr kumimoji="1" lang="en-US" altLang="ja-JP" sz="1400" b="1" dirty="0" err="1" smtClean="0">
                          <a:solidFill>
                            <a:schemeClr val="bg2"/>
                          </a:solidFill>
                        </a:rPr>
                        <a:t>httpd</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err="1" smtClean="0">
                          <a:solidFill>
                            <a:schemeClr val="bg2"/>
                          </a:solidFill>
                        </a:rPr>
                        <a:t>mariadb</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err="1" smtClean="0">
                          <a:solidFill>
                            <a:schemeClr val="bg2"/>
                          </a:solidFill>
                        </a:rPr>
                        <a:t>firewalld</a:t>
                      </a:r>
                      <a:endParaRPr kumimoji="1" lang="ja-JP" altLang="en-US" sz="1400" b="1" dirty="0">
                        <a:solidFill>
                          <a:schemeClr val="bg2"/>
                        </a:solidFill>
                      </a:endParaRPr>
                    </a:p>
                  </a:txBody>
                  <a:tcPr>
                    <a:solidFill>
                      <a:srgbClr val="002060"/>
                    </a:solidFill>
                  </a:tcPr>
                </a:tc>
                <a:extLst>
                  <a:ext uri="{0D108BD9-81ED-4DB2-BD59-A6C34878D82A}">
                    <a16:rowId xmlns:a16="http://schemas.microsoft.com/office/drawing/2014/main" val="4198545125"/>
                  </a:ext>
                </a:extLst>
              </a:tr>
              <a:tr h="157740">
                <a:tc>
                  <a:txBody>
                    <a:bodyPr/>
                    <a:lstStyle/>
                    <a:p>
                      <a:r>
                        <a:rPr kumimoji="1" lang="en-US" altLang="ja-JP" sz="1400" b="1" dirty="0" smtClean="0"/>
                        <a:t>web1</a:t>
                      </a:r>
                      <a:endParaRPr kumimoji="1" lang="ja-JP" altLang="en-US" sz="1400" b="1" dirty="0"/>
                    </a:p>
                  </a:txBody>
                  <a:tcPr/>
                </a:tc>
                <a:tc>
                  <a:txBody>
                    <a:bodyPr/>
                    <a:lstStyle/>
                    <a:p>
                      <a:pPr algn="ctr"/>
                      <a:r>
                        <a:rPr kumimoji="1" lang="en-US" altLang="ja-JP" sz="1400" b="1" dirty="0" smtClean="0"/>
                        <a:t>yes</a:t>
                      </a:r>
                      <a:endParaRPr kumimoji="1" lang="ja-JP" altLang="en-US" sz="1400" b="1" dirty="0"/>
                    </a:p>
                  </a:txBody>
                  <a:tcPr/>
                </a:tc>
                <a:tc>
                  <a:txBody>
                    <a:bodyPr/>
                    <a:lstStyle/>
                    <a:p>
                      <a:pPr algn="ctr"/>
                      <a:endParaRPr kumimoji="1" lang="ja-JP" altLang="en-US" sz="1400" b="1" dirty="0"/>
                    </a:p>
                  </a:txBody>
                  <a:tcPr/>
                </a:tc>
                <a:tc>
                  <a:txBody>
                    <a:bodyPr/>
                    <a:lstStyle/>
                    <a:p>
                      <a:pPr algn="ctr"/>
                      <a:r>
                        <a:rPr kumimoji="1" lang="en-US" altLang="ja-JP" sz="1400" b="1" dirty="0" smtClean="0"/>
                        <a:t>yes</a:t>
                      </a:r>
                      <a:endParaRPr kumimoji="1" lang="ja-JP" altLang="en-US" sz="1400" b="1" dirty="0"/>
                    </a:p>
                  </a:txBody>
                  <a:tcPr/>
                </a:tc>
                <a:extLst>
                  <a:ext uri="{0D108BD9-81ED-4DB2-BD59-A6C34878D82A}">
                    <a16:rowId xmlns:a16="http://schemas.microsoft.com/office/drawing/2014/main" val="3047509718"/>
                  </a:ext>
                </a:extLst>
              </a:tr>
              <a:tr h="0">
                <a:tc>
                  <a:txBody>
                    <a:bodyPr/>
                    <a:lstStyle/>
                    <a:p>
                      <a:r>
                        <a:rPr kumimoji="1" lang="en-US" altLang="ja-JP" sz="1400" b="1" dirty="0" smtClean="0"/>
                        <a:t>web2</a:t>
                      </a:r>
                      <a:endParaRPr kumimoji="1" lang="ja-JP" altLang="en-US" sz="1400" b="1" dirty="0"/>
                    </a:p>
                  </a:txBody>
                  <a:tcPr/>
                </a:tc>
                <a:tc>
                  <a:txBody>
                    <a:bodyPr/>
                    <a:lstStyle/>
                    <a:p>
                      <a:pPr algn="ctr"/>
                      <a:r>
                        <a:rPr kumimoji="1" lang="en-US" altLang="ja-JP" sz="1400" b="1" dirty="0" smtClean="0">
                          <a:solidFill>
                            <a:srgbClr val="FF0000"/>
                          </a:solidFill>
                        </a:rPr>
                        <a:t>yes</a:t>
                      </a:r>
                      <a:endParaRPr kumimoji="1" lang="ja-JP" altLang="en-US" sz="1400" b="1" dirty="0">
                        <a:solidFill>
                          <a:srgbClr val="FF0000"/>
                        </a:solidFill>
                      </a:endParaRPr>
                    </a:p>
                  </a:txBody>
                  <a:tcPr/>
                </a:tc>
                <a:tc>
                  <a:txBody>
                    <a:bodyPr/>
                    <a:lstStyle/>
                    <a:p>
                      <a:pPr algn="ctr"/>
                      <a:endParaRPr kumimoji="1" lang="ja-JP" altLang="en-US" sz="1400" b="1" dirty="0"/>
                    </a:p>
                  </a:txBody>
                  <a:tcPr/>
                </a:tc>
                <a:tc>
                  <a:txBody>
                    <a:bodyPr/>
                    <a:lstStyle/>
                    <a:p>
                      <a:pPr algn="ctr"/>
                      <a:r>
                        <a:rPr kumimoji="1" lang="en-US" altLang="ja-JP" sz="1400" b="1" dirty="0" smtClean="0">
                          <a:solidFill>
                            <a:srgbClr val="FF0000"/>
                          </a:solidFill>
                        </a:rPr>
                        <a:t>yes</a:t>
                      </a:r>
                      <a:endParaRPr kumimoji="1" lang="ja-JP" altLang="en-US" sz="1400" b="1" dirty="0">
                        <a:solidFill>
                          <a:srgbClr val="FF0000"/>
                        </a:solidFill>
                      </a:endParaRPr>
                    </a:p>
                  </a:txBody>
                  <a:tcPr/>
                </a:tc>
                <a:extLst>
                  <a:ext uri="{0D108BD9-81ED-4DB2-BD59-A6C34878D82A}">
                    <a16:rowId xmlns:a16="http://schemas.microsoft.com/office/drawing/2014/main" val="2923726326"/>
                  </a:ext>
                </a:extLst>
              </a:tr>
              <a:tr h="0">
                <a:tc>
                  <a:txBody>
                    <a:bodyPr/>
                    <a:lstStyle/>
                    <a:p>
                      <a:r>
                        <a:rPr kumimoji="1" lang="en-US" altLang="ja-JP" sz="1400" b="1" dirty="0" err="1" smtClean="0"/>
                        <a:t>db</a:t>
                      </a:r>
                      <a:r>
                        <a:rPr kumimoji="1" lang="en-US" altLang="ja-JP" sz="1400" b="1" dirty="0" smtClean="0"/>
                        <a:t>-server</a:t>
                      </a:r>
                      <a:endParaRPr kumimoji="1" lang="ja-JP" altLang="en-US" sz="1400" b="1" dirty="0"/>
                    </a:p>
                  </a:txBody>
                  <a:tcPr/>
                </a:tc>
                <a:tc>
                  <a:txBody>
                    <a:bodyPr/>
                    <a:lstStyle/>
                    <a:p>
                      <a:pPr algn="ctr"/>
                      <a:endParaRPr kumimoji="1" lang="ja-JP" altLang="en-US" sz="1400" b="1" dirty="0"/>
                    </a:p>
                  </a:txBody>
                  <a:tcPr/>
                </a:tc>
                <a:tc>
                  <a:txBody>
                    <a:bodyPr/>
                    <a:lstStyle/>
                    <a:p>
                      <a:pPr algn="ctr"/>
                      <a:r>
                        <a:rPr kumimoji="1" lang="en-US" altLang="ja-JP" sz="1400" b="1" dirty="0" smtClean="0"/>
                        <a:t>yes</a:t>
                      </a:r>
                      <a:endParaRPr kumimoji="1" lang="ja-JP" altLang="en-US" sz="1400" b="1" dirty="0"/>
                    </a:p>
                  </a:txBody>
                  <a:tcPr/>
                </a:tc>
                <a:tc>
                  <a:txBody>
                    <a:bodyPr/>
                    <a:lstStyle/>
                    <a:p>
                      <a:pPr algn="ctr"/>
                      <a:r>
                        <a:rPr kumimoji="1" lang="en-US" altLang="ja-JP" sz="1400" b="1" dirty="0" smtClean="0"/>
                        <a:t>yes</a:t>
                      </a:r>
                      <a:endParaRPr kumimoji="1" lang="ja-JP" altLang="en-US" sz="1400" b="1" dirty="0"/>
                    </a:p>
                  </a:txBody>
                  <a:tcPr/>
                </a:tc>
                <a:extLst>
                  <a:ext uri="{0D108BD9-81ED-4DB2-BD59-A6C34878D82A}">
                    <a16:rowId xmlns:a16="http://schemas.microsoft.com/office/drawing/2014/main" val="1195036935"/>
                  </a:ext>
                </a:extLst>
              </a:tr>
            </a:tbl>
          </a:graphicData>
        </a:graphic>
      </p:graphicFrame>
      <p:sp>
        <p:nvSpPr>
          <p:cNvPr id="4" name="楕円 3"/>
          <p:cNvSpPr/>
          <p:nvPr/>
        </p:nvSpPr>
        <p:spPr bwMode="auto">
          <a:xfrm>
            <a:off x="4403047" y="3210431"/>
            <a:ext cx="1119947" cy="392144"/>
          </a:xfrm>
          <a:prstGeom prst="ellipse">
            <a:avLst/>
          </a:prstGeom>
          <a:noFill/>
          <a:ln w="38100">
            <a:solidFill>
              <a:schemeClr val="accent3">
                <a:lumMod val="50000"/>
                <a:lumOff val="5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 name="正方形/長方形 4"/>
          <p:cNvSpPr/>
          <p:nvPr/>
        </p:nvSpPr>
        <p:spPr bwMode="auto">
          <a:xfrm>
            <a:off x="3215600" y="3842497"/>
            <a:ext cx="4562675" cy="38163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楕円 23"/>
          <p:cNvSpPr/>
          <p:nvPr/>
        </p:nvSpPr>
        <p:spPr bwMode="auto">
          <a:xfrm>
            <a:off x="6657033" y="3222309"/>
            <a:ext cx="1023187" cy="392144"/>
          </a:xfrm>
          <a:prstGeom prst="ellipse">
            <a:avLst/>
          </a:prstGeom>
          <a:noFill/>
          <a:ln w="38100">
            <a:solidFill>
              <a:schemeClr val="accent6">
                <a:lumMod val="50000"/>
                <a:lumOff val="5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7" name="直線矢印コネクタ 6"/>
          <p:cNvCxnSpPr/>
          <p:nvPr/>
        </p:nvCxnSpPr>
        <p:spPr bwMode="auto">
          <a:xfrm>
            <a:off x="10200570" y="2378328"/>
            <a:ext cx="0" cy="2634892"/>
          </a:xfrm>
          <a:prstGeom prst="straightConnector1">
            <a:avLst/>
          </a:prstGeom>
          <a:solidFill>
            <a:schemeClr val="bg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 name="正方形/長方形 10"/>
          <p:cNvSpPr/>
          <p:nvPr/>
        </p:nvSpPr>
        <p:spPr bwMode="auto">
          <a:xfrm>
            <a:off x="9035974" y="3010450"/>
            <a:ext cx="2422296" cy="427889"/>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smtClean="0">
                <a:latin typeface="+mj-ea"/>
                <a:ea typeface="+mj-ea"/>
              </a:rPr>
              <a:t>VAR_service</a:t>
            </a:r>
            <a:r>
              <a:rPr lang="en-US" altLang="ja-JP" sz="1400" b="1" dirty="0" smtClean="0">
                <a:latin typeface="+mj-ea"/>
                <a:ea typeface="+mj-ea"/>
              </a:rPr>
              <a:t>: </a:t>
            </a:r>
            <a:r>
              <a:rPr lang="en-US" altLang="ja-JP" sz="1400" b="1" dirty="0" err="1" smtClean="0">
                <a:solidFill>
                  <a:schemeClr val="accent3">
                    <a:lumMod val="75000"/>
                    <a:lumOff val="25000"/>
                  </a:schemeClr>
                </a:solidFill>
                <a:latin typeface="+mj-ea"/>
                <a:ea typeface="+mj-ea"/>
              </a:rPr>
              <a:t>httpd</a:t>
            </a:r>
            <a:endParaRPr lang="en-US" altLang="ja-JP" sz="1400" b="1" dirty="0">
              <a:solidFill>
                <a:schemeClr val="accent3">
                  <a:lumMod val="75000"/>
                  <a:lumOff val="25000"/>
                </a:schemeClr>
              </a:solidFill>
              <a:latin typeface="+mj-ea"/>
              <a:ea typeface="+mj-ea"/>
            </a:endParaRPr>
          </a:p>
        </p:txBody>
      </p:sp>
      <p:sp>
        <p:nvSpPr>
          <p:cNvPr id="12" name="楕円 11"/>
          <p:cNvSpPr/>
          <p:nvPr/>
        </p:nvSpPr>
        <p:spPr bwMode="auto">
          <a:xfrm>
            <a:off x="8891955" y="2805477"/>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j-ea"/>
                <a:ea typeface="+mj-ea"/>
              </a:rPr>
              <a:t>Job</a:t>
            </a:r>
            <a:endParaRPr lang="ja-JP" altLang="en-US" sz="1400" b="1" dirty="0">
              <a:solidFill>
                <a:schemeClr val="bg1"/>
              </a:solidFill>
              <a:latin typeface="+mj-ea"/>
              <a:ea typeface="+mj-ea"/>
            </a:endParaRPr>
          </a:p>
        </p:txBody>
      </p:sp>
      <p:sp>
        <p:nvSpPr>
          <p:cNvPr id="13" name="正方形/長方形 12"/>
          <p:cNvSpPr/>
          <p:nvPr/>
        </p:nvSpPr>
        <p:spPr bwMode="auto">
          <a:xfrm>
            <a:off x="9035974" y="3935770"/>
            <a:ext cx="2422296" cy="427889"/>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smtClean="0">
                <a:latin typeface="+mj-ea"/>
                <a:ea typeface="+mj-ea"/>
              </a:rPr>
              <a:t>VAR_service</a:t>
            </a:r>
            <a:r>
              <a:rPr lang="en-US" altLang="ja-JP" sz="1400" b="1" dirty="0" smtClean="0">
                <a:latin typeface="+mj-ea"/>
                <a:ea typeface="+mj-ea"/>
              </a:rPr>
              <a:t>: </a:t>
            </a:r>
            <a:r>
              <a:rPr lang="en-US" altLang="ja-JP" sz="1400" b="1" dirty="0" err="1" smtClean="0">
                <a:solidFill>
                  <a:schemeClr val="accent6">
                    <a:lumMod val="50000"/>
                    <a:lumOff val="50000"/>
                  </a:schemeClr>
                </a:solidFill>
                <a:latin typeface="+mj-ea"/>
                <a:ea typeface="+mj-ea"/>
              </a:rPr>
              <a:t>firewalld</a:t>
            </a:r>
            <a:endParaRPr lang="en-US" altLang="ja-JP" sz="1400" b="1" dirty="0">
              <a:solidFill>
                <a:schemeClr val="accent6">
                  <a:lumMod val="50000"/>
                  <a:lumOff val="50000"/>
                </a:schemeClr>
              </a:solidFill>
              <a:latin typeface="+mj-ea"/>
              <a:ea typeface="+mj-ea"/>
            </a:endParaRPr>
          </a:p>
        </p:txBody>
      </p:sp>
      <p:sp>
        <p:nvSpPr>
          <p:cNvPr id="14" name="楕円 13"/>
          <p:cNvSpPr/>
          <p:nvPr/>
        </p:nvSpPr>
        <p:spPr bwMode="auto">
          <a:xfrm>
            <a:off x="8891955" y="3730797"/>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j-ea"/>
                <a:ea typeface="+mj-ea"/>
              </a:rPr>
              <a:t>Job</a:t>
            </a:r>
            <a:endParaRPr lang="ja-JP" altLang="en-US" sz="1400" b="1" dirty="0">
              <a:solidFill>
                <a:schemeClr val="bg1"/>
              </a:solidFill>
              <a:latin typeface="+mj-ea"/>
              <a:ea typeface="+mj-ea"/>
            </a:endParaRPr>
          </a:p>
        </p:txBody>
      </p:sp>
      <p:cxnSp>
        <p:nvCxnSpPr>
          <p:cNvPr id="51" name="曲線コネクタ 50"/>
          <p:cNvCxnSpPr>
            <a:stCxn id="24" idx="5"/>
            <a:endCxn id="13" idx="1"/>
          </p:cNvCxnSpPr>
          <p:nvPr/>
        </p:nvCxnSpPr>
        <p:spPr bwMode="auto">
          <a:xfrm rot="16200000" flipH="1">
            <a:off x="7986831" y="3100572"/>
            <a:ext cx="592690" cy="1505596"/>
          </a:xfrm>
          <a:prstGeom prst="curvedConnector2">
            <a:avLst/>
          </a:prstGeom>
          <a:solidFill>
            <a:schemeClr val="bg1"/>
          </a:solidFill>
          <a:ln w="38100" cap="flat" cmpd="sng" algn="ctr">
            <a:solidFill>
              <a:schemeClr val="accent6">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4" name="曲線コネクタ 53"/>
          <p:cNvCxnSpPr>
            <a:stCxn id="4" idx="0"/>
            <a:endCxn id="11" idx="1"/>
          </p:cNvCxnSpPr>
          <p:nvPr/>
        </p:nvCxnSpPr>
        <p:spPr bwMode="auto">
          <a:xfrm rot="16200000" flipH="1">
            <a:off x="6992515" y="1180937"/>
            <a:ext cx="13964" cy="4072953"/>
          </a:xfrm>
          <a:prstGeom prst="curvedConnector4">
            <a:avLst>
              <a:gd name="adj1" fmla="val -5511472"/>
              <a:gd name="adj2" fmla="val 79699"/>
            </a:avLst>
          </a:prstGeom>
          <a:solidFill>
            <a:schemeClr val="bg1"/>
          </a:solidFill>
          <a:ln w="38100" cap="flat" cmpd="sng" algn="ctr">
            <a:solidFill>
              <a:schemeClr val="accent3">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8" name="テキスト ボックス 77"/>
          <p:cNvSpPr txBox="1"/>
          <p:nvPr/>
        </p:nvSpPr>
        <p:spPr>
          <a:xfrm>
            <a:off x="8615884" y="2370304"/>
            <a:ext cx="1021113" cy="338554"/>
          </a:xfrm>
          <a:prstGeom prst="rect">
            <a:avLst/>
          </a:prstGeom>
          <a:noFill/>
        </p:spPr>
        <p:txBody>
          <a:bodyPr wrap="none" rtlCol="0">
            <a:spAutoFit/>
          </a:bodyPr>
          <a:lstStyle/>
          <a:p>
            <a:r>
              <a:rPr lang="en-US" altLang="ja-JP" sz="1600" b="1" dirty="0" smtClean="0"/>
              <a:t>Jobflow</a:t>
            </a:r>
            <a:endParaRPr kumimoji="1" lang="ja-JP" altLang="en-US" sz="1600" b="1" dirty="0"/>
          </a:p>
        </p:txBody>
      </p:sp>
    </p:spTree>
    <p:extLst>
      <p:ext uri="{BB962C8B-B14F-4D97-AF65-F5344CB8AC3E}">
        <p14:creationId xmlns:p14="http://schemas.microsoft.com/office/powerpoint/2010/main" val="11830692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p:cNvSpPr/>
          <p:nvPr/>
        </p:nvSpPr>
        <p:spPr bwMode="auto">
          <a:xfrm>
            <a:off x="3013449" y="1312061"/>
            <a:ext cx="8937252" cy="5143940"/>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1067" b="1" dirty="0" smtClean="0">
              <a:latin typeface="+mj-ea"/>
              <a:ea typeface="+mj-ea"/>
            </a:endParaRPr>
          </a:p>
          <a:p>
            <a:r>
              <a:rPr lang="en-US" altLang="ja-JP" sz="1867" b="1" dirty="0" smtClean="0">
                <a:latin typeface="+mj-ea"/>
                <a:ea typeface="+mj-ea"/>
              </a:rPr>
              <a:t>Key-Value types can be used to tie both they key and value to a variable. The following example shows how to set environment variables on the server using the Environment variable definition table.</a:t>
            </a:r>
            <a:endParaRPr lang="en-US" altLang="ja-JP" sz="1867" b="1" dirty="0" smtClean="0">
              <a:latin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a:latin typeface="+mj-ea"/>
              <a:ea typeface="+mj-ea"/>
            </a:endParaRPr>
          </a:p>
          <a:p>
            <a:endParaRPr lang="en-US" altLang="ja-JP" sz="1867" b="1" dirty="0" smtClean="0">
              <a:latin typeface="+mj-ea"/>
              <a:ea typeface="+mj-ea"/>
            </a:endParaRPr>
          </a:p>
          <a:p>
            <a:endParaRPr lang="en-US" altLang="ja-JP" sz="1867" b="1" dirty="0" smtClean="0">
              <a:latin typeface="+mj-ea"/>
              <a:ea typeface="+mj-ea"/>
            </a:endParaRPr>
          </a:p>
          <a:p>
            <a:r>
              <a:rPr lang="en-US" altLang="ja-JP" sz="1867" b="1" dirty="0" smtClean="0">
                <a:latin typeface="+mj-ea"/>
                <a:ea typeface="+mj-ea"/>
              </a:rPr>
              <a:t>In the example above, the column name is the environment name.</a:t>
            </a:r>
          </a:p>
          <a:p>
            <a:endParaRPr lang="en-US" altLang="ja-JP" sz="1867" b="1" dirty="0">
              <a:latin typeface="+mj-ea"/>
              <a:ea typeface="+mj-ea"/>
            </a:endParaRPr>
          </a:p>
          <a:p>
            <a:r>
              <a:rPr lang="en-US" altLang="ja-JP" sz="1867" b="1" dirty="0" smtClean="0">
                <a:latin typeface="+mj-ea"/>
                <a:ea typeface="+mj-ea"/>
              </a:rPr>
              <a:t>Both the environment variable name, “</a:t>
            </a:r>
            <a:r>
              <a:rPr lang="en-US" altLang="ja-JP" sz="1867" b="1" dirty="0" err="1" smtClean="0">
                <a:latin typeface="+mj-ea"/>
                <a:ea typeface="+mj-ea"/>
              </a:rPr>
              <a:t>http_proxy</a:t>
            </a:r>
            <a:r>
              <a:rPr lang="en-US" altLang="ja-JP" sz="1867" b="1" dirty="0" smtClean="0">
                <a:latin typeface="+mj-ea"/>
                <a:ea typeface="+mj-ea"/>
              </a:rPr>
              <a:t>”, and it’s value ,”http://host” are linked to the variable.</a:t>
            </a:r>
            <a:endParaRPr lang="ja-JP" altLang="en-US" sz="1867" b="1" dirty="0">
              <a:latin typeface="+mj-ea"/>
              <a:ea typeface="+mj-ea"/>
            </a:endParaRPr>
          </a:p>
          <a:p>
            <a:endParaRPr lang="en-US" altLang="ja-JP" sz="1867" b="1" dirty="0" smtClean="0">
              <a:latin typeface="+mj-ea"/>
              <a:ea typeface="+mj-ea"/>
            </a:endParaRPr>
          </a:p>
        </p:txBody>
      </p:sp>
      <p:sp>
        <p:nvSpPr>
          <p:cNvPr id="2" name="タイトル 1"/>
          <p:cNvSpPr>
            <a:spLocks noGrp="1"/>
          </p:cNvSpPr>
          <p:nvPr>
            <p:ph type="title"/>
          </p:nvPr>
        </p:nvSpPr>
        <p:spPr/>
        <p:txBody>
          <a:bodyPr/>
          <a:lstStyle/>
          <a:p>
            <a:r>
              <a:rPr lang="en-US" altLang="ja-JP" dirty="0"/>
              <a:t>Step 3</a:t>
            </a:r>
            <a:r>
              <a:rPr lang="ja-JP" altLang="en-US" dirty="0"/>
              <a:t>：</a:t>
            </a:r>
            <a:r>
              <a:rPr lang="en-US" altLang="ja-JP" dirty="0"/>
              <a:t> </a:t>
            </a:r>
            <a:r>
              <a:rPr lang="en-US" altLang="ja-JP" dirty="0" smtClean="0"/>
              <a:t>Connect Design </a:t>
            </a:r>
            <a:r>
              <a:rPr lang="en-US" altLang="ja-JP" dirty="0"/>
              <a:t>info and Automated Executions</a:t>
            </a:r>
            <a:endParaRPr kumimoji="1" lang="ja-JP" altLang="en-US" dirty="0"/>
          </a:p>
        </p:txBody>
      </p:sp>
      <p:sp>
        <p:nvSpPr>
          <p:cNvPr id="45" name="正方形/長方形 44"/>
          <p:cNvSpPr/>
          <p:nvPr/>
        </p:nvSpPr>
        <p:spPr bwMode="auto">
          <a:xfrm>
            <a:off x="3013449" y="814630"/>
            <a:ext cx="8937251" cy="497431"/>
          </a:xfrm>
          <a:prstGeom prst="rect">
            <a:avLst/>
          </a:prstGeom>
          <a:solidFill>
            <a:schemeClr val="accent2">
              <a:lumMod val="10000"/>
              <a:lumOff val="90000"/>
            </a:schemeClr>
          </a:solidFill>
          <a:ln>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ja-JP" altLang="en-US" sz="2400" b="1" dirty="0">
                <a:latin typeface="+mj-ea"/>
                <a:ea typeface="+mj-ea"/>
              </a:rPr>
              <a:t>　　　</a:t>
            </a:r>
            <a:r>
              <a:rPr lang="ja-JP" altLang="en-US" sz="2400" b="1" dirty="0">
                <a:latin typeface="+mj-ea"/>
              </a:rPr>
              <a:t>③ </a:t>
            </a:r>
            <a:r>
              <a:rPr lang="en-US" altLang="ja-JP" sz="2400" b="1" dirty="0">
                <a:latin typeface="+mj-ea"/>
              </a:rPr>
              <a:t>How to use Key-Value types</a:t>
            </a:r>
          </a:p>
        </p:txBody>
      </p:sp>
      <p:sp>
        <p:nvSpPr>
          <p:cNvPr id="46" name="角丸四角形 45"/>
          <p:cNvSpPr/>
          <p:nvPr/>
        </p:nvSpPr>
        <p:spPr bwMode="auto">
          <a:xfrm rot="20999056">
            <a:off x="2783012" y="807405"/>
            <a:ext cx="1150632" cy="544724"/>
          </a:xfrm>
          <a:prstGeom prst="roundRect">
            <a:avLst>
              <a:gd name="adj" fmla="val 50000"/>
            </a:avLst>
          </a:prstGeom>
          <a:solidFill>
            <a:schemeClr val="accent2">
              <a:lumMod val="75000"/>
              <a:lumOff val="25000"/>
            </a:schemeClr>
          </a:solidFill>
          <a:ln>
            <a:noFill/>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2133" b="1" dirty="0">
                <a:solidFill>
                  <a:schemeClr val="bg1"/>
                </a:solidFill>
                <a:latin typeface="+mj-ea"/>
                <a:ea typeface="+mj-ea"/>
              </a:rPr>
              <a:t>POINT</a:t>
            </a:r>
            <a:endParaRPr lang="ja-JP" altLang="en-US" sz="2133" b="1" dirty="0">
              <a:solidFill>
                <a:schemeClr val="bg1"/>
              </a:solidFill>
              <a:latin typeface="+mj-ea"/>
              <a:ea typeface="+mj-ea"/>
            </a:endParaRPr>
          </a:p>
        </p:txBody>
      </p:sp>
      <p:graphicFrame>
        <p:nvGraphicFramePr>
          <p:cNvPr id="18" name="表 17"/>
          <p:cNvGraphicFramePr>
            <a:graphicFrameLocks noGrp="1"/>
          </p:cNvGraphicFramePr>
          <p:nvPr>
            <p:extLst/>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20" name="下矢印 19"/>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22" name="角丸四角形 21"/>
          <p:cNvSpPr/>
          <p:nvPr/>
        </p:nvSpPr>
        <p:spPr bwMode="auto">
          <a:xfrm>
            <a:off x="423881" y="1428840"/>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Link Variable</a:t>
            </a:r>
            <a:br>
              <a:rPr lang="en-US" altLang="ja-JP" sz="1600" b="1" dirty="0"/>
            </a:br>
            <a:r>
              <a:rPr lang="en-US" altLang="ja-JP" sz="1600" b="1" dirty="0"/>
              <a:t>and Specific</a:t>
            </a:r>
            <a:br>
              <a:rPr lang="en-US" altLang="ja-JP" sz="1600" b="1" dirty="0"/>
            </a:br>
            <a:r>
              <a:rPr lang="en-US" altLang="ja-JP" sz="1600" b="1" dirty="0"/>
              <a:t>Value</a:t>
            </a:r>
            <a:endParaRPr lang="ja-JP" altLang="en-US" sz="1600" b="1" dirty="0"/>
          </a:p>
        </p:txBody>
      </p:sp>
      <p:sp>
        <p:nvSpPr>
          <p:cNvPr id="23" name="角丸四角形 22"/>
          <p:cNvSpPr/>
          <p:nvPr/>
        </p:nvSpPr>
        <p:spPr bwMode="auto">
          <a:xfrm>
            <a:off x="423879" y="2378328"/>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a:t>Run Jobflow</a:t>
            </a:r>
          </a:p>
          <a:p>
            <a:pPr algn="ctr"/>
            <a:r>
              <a:rPr lang="en-US" altLang="ja-JP" sz="1600" b="1" dirty="0"/>
              <a:t>(Symphony)</a:t>
            </a:r>
          </a:p>
        </p:txBody>
      </p:sp>
      <p:graphicFrame>
        <p:nvGraphicFramePr>
          <p:cNvPr id="10" name="表 9"/>
          <p:cNvGraphicFramePr>
            <a:graphicFrameLocks noGrp="1"/>
          </p:cNvGraphicFramePr>
          <p:nvPr>
            <p:extLst>
              <p:ext uri="{D42A27DB-BD31-4B8C-83A1-F6EECF244321}">
                <p14:modId xmlns:p14="http://schemas.microsoft.com/office/powerpoint/2010/main" val="3479037301"/>
              </p:ext>
            </p:extLst>
          </p:nvPr>
        </p:nvGraphicFramePr>
        <p:xfrm>
          <a:off x="3287610" y="3123561"/>
          <a:ext cx="4140074" cy="1432560"/>
        </p:xfrm>
        <a:graphic>
          <a:graphicData uri="http://schemas.openxmlformats.org/drawingml/2006/table">
            <a:tbl>
              <a:tblPr bandRow="1">
                <a:tableStyleId>{5C22544A-7EE6-4342-B048-85BDC9FD1C3A}</a:tableStyleId>
              </a:tblPr>
              <a:tblGrid>
                <a:gridCol w="1157161">
                  <a:extLst>
                    <a:ext uri="{9D8B030D-6E8A-4147-A177-3AD203B41FA5}">
                      <a16:colId xmlns:a16="http://schemas.microsoft.com/office/drawing/2014/main" val="3143021831"/>
                    </a:ext>
                  </a:extLst>
                </a:gridCol>
                <a:gridCol w="1525270">
                  <a:extLst>
                    <a:ext uri="{9D8B030D-6E8A-4147-A177-3AD203B41FA5}">
                      <a16:colId xmlns:a16="http://schemas.microsoft.com/office/drawing/2014/main" val="3063350675"/>
                    </a:ext>
                  </a:extLst>
                </a:gridCol>
                <a:gridCol w="1457643">
                  <a:extLst>
                    <a:ext uri="{9D8B030D-6E8A-4147-A177-3AD203B41FA5}">
                      <a16:colId xmlns:a16="http://schemas.microsoft.com/office/drawing/2014/main" val="3203886850"/>
                    </a:ext>
                  </a:extLst>
                </a:gridCol>
              </a:tblGrid>
              <a:tr h="144020">
                <a:tc>
                  <a:txBody>
                    <a:bodyPr/>
                    <a:lstStyle/>
                    <a:p>
                      <a:r>
                        <a:rPr kumimoji="1" lang="en-US" altLang="ja-JP" sz="1400" b="1" dirty="0" smtClean="0">
                          <a:solidFill>
                            <a:schemeClr val="bg2"/>
                          </a:solidFill>
                        </a:rPr>
                        <a:t>Host name</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smtClean="0">
                          <a:solidFill>
                            <a:schemeClr val="bg2"/>
                          </a:solidFill>
                        </a:rPr>
                        <a:t>PATH</a:t>
                      </a:r>
                      <a:endParaRPr kumimoji="1" lang="ja-JP" altLang="en-US" sz="1400" b="1" dirty="0">
                        <a:solidFill>
                          <a:schemeClr val="bg2"/>
                        </a:solidFill>
                      </a:endParaRPr>
                    </a:p>
                  </a:txBody>
                  <a:tcPr>
                    <a:solidFill>
                      <a:srgbClr val="002060"/>
                    </a:solidFill>
                  </a:tcPr>
                </a:tc>
                <a:tc>
                  <a:txBody>
                    <a:bodyPr/>
                    <a:lstStyle/>
                    <a:p>
                      <a:pPr algn="ctr"/>
                      <a:r>
                        <a:rPr kumimoji="1" lang="en-US" altLang="ja-JP" sz="1400" b="1" dirty="0" err="1" smtClean="0">
                          <a:solidFill>
                            <a:schemeClr val="bg2"/>
                          </a:solidFill>
                        </a:rPr>
                        <a:t>http_proxy</a:t>
                      </a:r>
                      <a:endParaRPr kumimoji="1" lang="ja-JP" altLang="en-US" sz="1400" b="1" dirty="0">
                        <a:solidFill>
                          <a:schemeClr val="bg2"/>
                        </a:solidFill>
                      </a:endParaRPr>
                    </a:p>
                  </a:txBody>
                  <a:tcPr>
                    <a:solidFill>
                      <a:srgbClr val="002060"/>
                    </a:solidFill>
                  </a:tcPr>
                </a:tc>
                <a:extLst>
                  <a:ext uri="{0D108BD9-81ED-4DB2-BD59-A6C34878D82A}">
                    <a16:rowId xmlns:a16="http://schemas.microsoft.com/office/drawing/2014/main" val="4198545125"/>
                  </a:ext>
                </a:extLst>
              </a:tr>
              <a:tr h="157740">
                <a:tc>
                  <a:txBody>
                    <a:bodyPr/>
                    <a:lstStyle/>
                    <a:p>
                      <a:pPr algn="l"/>
                      <a:r>
                        <a:rPr kumimoji="1" lang="en-US" altLang="ja-JP" sz="1400" b="1" dirty="0" smtClean="0"/>
                        <a:t>web1</a:t>
                      </a:r>
                      <a:endParaRPr kumimoji="1" lang="ja-JP" alt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/bin:/</a:t>
                      </a:r>
                      <a:r>
                        <a:rPr kumimoji="1" lang="en-US" altLang="ja-JP" sz="1400" b="1" dirty="0" err="1" smtClean="0">
                          <a:solidFill>
                            <a:schemeClr val="tx1"/>
                          </a:solidFill>
                        </a:rPr>
                        <a:t>usr</a:t>
                      </a:r>
                      <a:r>
                        <a:rPr kumimoji="1" lang="en-US" altLang="ja-JP" sz="1400" b="1" dirty="0" smtClean="0">
                          <a:solidFill>
                            <a:schemeClr val="tx1"/>
                          </a:solidFill>
                        </a:rPr>
                        <a:t>/bin</a:t>
                      </a:r>
                      <a:endParaRPr kumimoji="1" lang="ja-JP" altLang="en-US" sz="1400" b="1"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http://host</a:t>
                      </a:r>
                      <a:endParaRPr kumimoji="1" lang="ja-JP" altLang="en-US" sz="1400" b="1" dirty="0" smtClean="0">
                        <a:solidFill>
                          <a:schemeClr val="tx1"/>
                        </a:solidFill>
                      </a:endParaRPr>
                    </a:p>
                  </a:txBody>
                  <a:tcPr/>
                </a:tc>
                <a:extLst>
                  <a:ext uri="{0D108BD9-81ED-4DB2-BD59-A6C34878D82A}">
                    <a16:rowId xmlns:a16="http://schemas.microsoft.com/office/drawing/2014/main" val="3047509718"/>
                  </a:ext>
                </a:extLst>
              </a:tr>
              <a:tr h="0">
                <a:tc>
                  <a:txBody>
                    <a:bodyPr/>
                    <a:lstStyle/>
                    <a:p>
                      <a:pPr algn="l"/>
                      <a:r>
                        <a:rPr kumimoji="1" lang="en-US" altLang="ja-JP" sz="1400" b="1" dirty="0" smtClean="0"/>
                        <a:t>web2</a:t>
                      </a:r>
                      <a:endParaRPr kumimoji="1" lang="ja-JP" alt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/bin:/</a:t>
                      </a:r>
                      <a:r>
                        <a:rPr kumimoji="1" lang="en-US" altLang="ja-JP" sz="1400" b="1" dirty="0" err="1" smtClean="0">
                          <a:solidFill>
                            <a:schemeClr val="tx1"/>
                          </a:solidFill>
                        </a:rPr>
                        <a:t>usr</a:t>
                      </a:r>
                      <a:r>
                        <a:rPr kumimoji="1" lang="en-US" altLang="ja-JP" sz="1400" b="1" dirty="0" smtClean="0">
                          <a:solidFill>
                            <a:schemeClr val="tx1"/>
                          </a:solidFill>
                        </a:rPr>
                        <a:t>/bin</a:t>
                      </a:r>
                      <a:endParaRPr kumimoji="1" lang="ja-JP" altLang="en-US" sz="1400" b="1"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http://host</a:t>
                      </a:r>
                      <a:endParaRPr kumimoji="1" lang="ja-JP" altLang="en-US" sz="1400" b="1" dirty="0" smtClean="0">
                        <a:solidFill>
                          <a:schemeClr val="tx1"/>
                        </a:solidFill>
                      </a:endParaRPr>
                    </a:p>
                  </a:txBody>
                  <a:tcPr/>
                </a:tc>
                <a:extLst>
                  <a:ext uri="{0D108BD9-81ED-4DB2-BD59-A6C34878D82A}">
                    <a16:rowId xmlns:a16="http://schemas.microsoft.com/office/drawing/2014/main" val="2923726326"/>
                  </a:ext>
                </a:extLst>
              </a:tr>
              <a:tr h="0">
                <a:tc>
                  <a:txBody>
                    <a:bodyPr/>
                    <a:lstStyle/>
                    <a:p>
                      <a:pPr algn="l"/>
                      <a:r>
                        <a:rPr kumimoji="1" lang="en-US" altLang="ja-JP" sz="1400" b="1" dirty="0" err="1" smtClean="0"/>
                        <a:t>db</a:t>
                      </a:r>
                      <a:r>
                        <a:rPr kumimoji="1" lang="en-US" altLang="ja-JP" sz="1400" b="1" dirty="0" smtClean="0"/>
                        <a:t>-server</a:t>
                      </a:r>
                      <a:endParaRPr kumimoji="1" lang="ja-JP" alt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/bin:/</a:t>
                      </a:r>
                      <a:r>
                        <a:rPr kumimoji="1" lang="en-US" altLang="ja-JP" sz="1400" b="1" dirty="0" err="1" smtClean="0">
                          <a:solidFill>
                            <a:schemeClr val="tx1"/>
                          </a:solidFill>
                        </a:rPr>
                        <a:t>sbin</a:t>
                      </a:r>
                      <a:endParaRPr kumimoji="1" lang="ja-JP" altLang="en-US" sz="1400" b="1"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tx1"/>
                          </a:solidFill>
                        </a:rPr>
                        <a:t>http://proxy</a:t>
                      </a:r>
                      <a:endParaRPr kumimoji="1" lang="ja-JP" altLang="en-US" sz="1400" b="1" dirty="0" smtClean="0">
                        <a:solidFill>
                          <a:schemeClr val="tx1"/>
                        </a:solidFill>
                      </a:endParaRPr>
                    </a:p>
                  </a:txBody>
                  <a:tcPr/>
                </a:tc>
                <a:extLst>
                  <a:ext uri="{0D108BD9-81ED-4DB2-BD59-A6C34878D82A}">
                    <a16:rowId xmlns:a16="http://schemas.microsoft.com/office/drawing/2014/main" val="1195036935"/>
                  </a:ext>
                </a:extLst>
              </a:tr>
            </a:tbl>
          </a:graphicData>
        </a:graphic>
      </p:graphicFrame>
      <p:sp>
        <p:nvSpPr>
          <p:cNvPr id="11" name="正方形/長方形 10"/>
          <p:cNvSpPr/>
          <p:nvPr/>
        </p:nvSpPr>
        <p:spPr bwMode="auto">
          <a:xfrm>
            <a:off x="8472330" y="2962586"/>
            <a:ext cx="3190330" cy="1227235"/>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p:txBody>
      </p:sp>
      <p:cxnSp>
        <p:nvCxnSpPr>
          <p:cNvPr id="12" name="直線矢印コネクタ 11"/>
          <p:cNvCxnSpPr/>
          <p:nvPr/>
        </p:nvCxnSpPr>
        <p:spPr bwMode="auto">
          <a:xfrm>
            <a:off x="10200570" y="2708900"/>
            <a:ext cx="0" cy="1849891"/>
          </a:xfrm>
          <a:prstGeom prst="straightConnector1">
            <a:avLst/>
          </a:prstGeom>
          <a:solidFill>
            <a:schemeClr val="bg1"/>
          </a:solidFill>
          <a:ln w="381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3" name="正方形/長方形 12"/>
          <p:cNvSpPr/>
          <p:nvPr/>
        </p:nvSpPr>
        <p:spPr bwMode="auto">
          <a:xfrm>
            <a:off x="8747933" y="3349046"/>
            <a:ext cx="2676807" cy="657089"/>
          </a:xfrm>
          <a:prstGeom prst="rect">
            <a:avLst/>
          </a:prstGeom>
          <a:solidFill>
            <a:schemeClr val="lt1"/>
          </a:solidFill>
          <a:ln w="9525">
            <a:solidFill>
              <a:schemeClr val="tx1"/>
            </a:solidFill>
          </a:ln>
          <a:effectLst/>
          <a:extLst/>
        </p:spPr>
        <p:txBody>
          <a:bodyPr rot="0" spcFirstLastPara="0" vertOverflow="overflow" horzOverflow="overflow" vert="horz" wrap="square" lIns="121920" tIns="60960" rIns="121920" bIns="60960" numCol="1" spcCol="0" rtlCol="0" fromWordArt="0" anchor="t" anchorCtr="0" forceAA="0" compatLnSpc="1">
            <a:prstTxWarp prst="textNoShape">
              <a:avLst/>
            </a:prstTxWarp>
            <a:noAutofit/>
          </a:bodyPr>
          <a:lstStyle/>
          <a:p>
            <a:endParaRPr lang="en-US" altLang="ja-JP" sz="800" b="1" dirty="0">
              <a:latin typeface="+mj-ea"/>
              <a:ea typeface="+mj-ea"/>
            </a:endParaRPr>
          </a:p>
          <a:p>
            <a:r>
              <a:rPr lang="en-US" altLang="ja-JP" sz="1400" b="1" dirty="0" err="1" smtClean="0">
                <a:latin typeface="+mj-ea"/>
                <a:ea typeface="+mj-ea"/>
              </a:rPr>
              <a:t>VAR_key</a:t>
            </a:r>
            <a:r>
              <a:rPr lang="en-US" altLang="ja-JP" sz="1400" b="1" dirty="0" smtClean="0">
                <a:latin typeface="+mj-ea"/>
                <a:ea typeface="+mj-ea"/>
              </a:rPr>
              <a:t>: </a:t>
            </a:r>
            <a:r>
              <a:rPr lang="en-US" altLang="ja-JP" sz="1400" b="1" dirty="0" err="1" smtClean="0">
                <a:solidFill>
                  <a:schemeClr val="accent3">
                    <a:lumMod val="75000"/>
                    <a:lumOff val="25000"/>
                  </a:schemeClr>
                </a:solidFill>
                <a:latin typeface="+mj-ea"/>
                <a:ea typeface="+mj-ea"/>
              </a:rPr>
              <a:t>http_proxy</a:t>
            </a:r>
            <a:endParaRPr lang="en-US" altLang="ja-JP" sz="1400" b="1" dirty="0" smtClean="0">
              <a:solidFill>
                <a:schemeClr val="accent3">
                  <a:lumMod val="75000"/>
                  <a:lumOff val="25000"/>
                </a:schemeClr>
              </a:solidFill>
              <a:latin typeface="+mj-ea"/>
              <a:ea typeface="+mj-ea"/>
            </a:endParaRPr>
          </a:p>
          <a:p>
            <a:r>
              <a:rPr lang="en-US" altLang="ja-JP" sz="1400" b="1" dirty="0" err="1" smtClean="0">
                <a:latin typeface="+mj-ea"/>
                <a:ea typeface="+mj-ea"/>
              </a:rPr>
              <a:t>VAR_value</a:t>
            </a:r>
            <a:r>
              <a:rPr lang="en-US" altLang="ja-JP" sz="1400" b="1" dirty="0" smtClean="0">
                <a:latin typeface="+mj-ea"/>
                <a:ea typeface="+mj-ea"/>
              </a:rPr>
              <a:t>: </a:t>
            </a:r>
            <a:r>
              <a:rPr lang="en-US" altLang="ja-JP" sz="1400" b="1" dirty="0" smtClean="0">
                <a:solidFill>
                  <a:schemeClr val="accent6">
                    <a:lumMod val="50000"/>
                    <a:lumOff val="50000"/>
                  </a:schemeClr>
                </a:solidFill>
                <a:latin typeface="+mj-ea"/>
                <a:ea typeface="+mj-ea"/>
              </a:rPr>
              <a:t>http://host</a:t>
            </a:r>
            <a:endParaRPr lang="en-US" altLang="ja-JP" sz="1400" b="1" dirty="0">
              <a:solidFill>
                <a:schemeClr val="accent6">
                  <a:lumMod val="50000"/>
                  <a:lumOff val="50000"/>
                </a:schemeClr>
              </a:solidFill>
              <a:latin typeface="+mj-ea"/>
              <a:ea typeface="+mj-ea"/>
            </a:endParaRPr>
          </a:p>
        </p:txBody>
      </p:sp>
      <p:sp>
        <p:nvSpPr>
          <p:cNvPr id="14" name="楕円 13"/>
          <p:cNvSpPr/>
          <p:nvPr/>
        </p:nvSpPr>
        <p:spPr bwMode="auto">
          <a:xfrm>
            <a:off x="8603915" y="3144073"/>
            <a:ext cx="964076" cy="297329"/>
          </a:xfrm>
          <a:prstGeom prst="ellipse">
            <a:avLst/>
          </a:prstGeom>
          <a:solidFill>
            <a:srgbClr val="002060"/>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j-ea"/>
                <a:ea typeface="+mj-ea"/>
              </a:rPr>
              <a:t>Job</a:t>
            </a:r>
            <a:endParaRPr lang="ja-JP" altLang="en-US" sz="1400" b="1" dirty="0">
              <a:solidFill>
                <a:schemeClr val="bg1"/>
              </a:solidFill>
              <a:latin typeface="+mj-ea"/>
              <a:ea typeface="+mj-ea"/>
            </a:endParaRPr>
          </a:p>
        </p:txBody>
      </p:sp>
      <p:sp>
        <p:nvSpPr>
          <p:cNvPr id="17" name="テキスト ボックス 16"/>
          <p:cNvSpPr txBox="1"/>
          <p:nvPr/>
        </p:nvSpPr>
        <p:spPr>
          <a:xfrm>
            <a:off x="8327844" y="2708900"/>
            <a:ext cx="1021113" cy="338554"/>
          </a:xfrm>
          <a:prstGeom prst="rect">
            <a:avLst/>
          </a:prstGeom>
          <a:noFill/>
        </p:spPr>
        <p:txBody>
          <a:bodyPr wrap="none" rtlCol="0">
            <a:spAutoFit/>
          </a:bodyPr>
          <a:lstStyle/>
          <a:p>
            <a:r>
              <a:rPr lang="en-US" altLang="ja-JP" sz="1600" b="1" dirty="0" smtClean="0"/>
              <a:t>Jobflow</a:t>
            </a:r>
            <a:endParaRPr kumimoji="1" lang="ja-JP" altLang="en-US" sz="1600" b="1" dirty="0"/>
          </a:p>
        </p:txBody>
      </p:sp>
      <p:sp>
        <p:nvSpPr>
          <p:cNvPr id="21" name="正方形/長方形 20"/>
          <p:cNvSpPr/>
          <p:nvPr/>
        </p:nvSpPr>
        <p:spPr bwMode="auto">
          <a:xfrm>
            <a:off x="3221574" y="3068720"/>
            <a:ext cx="4381326" cy="93741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楕円 23"/>
          <p:cNvSpPr/>
          <p:nvPr/>
        </p:nvSpPr>
        <p:spPr bwMode="auto">
          <a:xfrm>
            <a:off x="6020942" y="3079606"/>
            <a:ext cx="1406742" cy="392144"/>
          </a:xfrm>
          <a:prstGeom prst="ellipse">
            <a:avLst/>
          </a:prstGeom>
          <a:noFill/>
          <a:ln w="38100">
            <a:solidFill>
              <a:schemeClr val="accent3">
                <a:lumMod val="50000"/>
                <a:lumOff val="5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 name="楕円 26"/>
          <p:cNvSpPr/>
          <p:nvPr/>
        </p:nvSpPr>
        <p:spPr bwMode="auto">
          <a:xfrm>
            <a:off x="6020942" y="3667800"/>
            <a:ext cx="1406742" cy="392144"/>
          </a:xfrm>
          <a:prstGeom prst="ellipse">
            <a:avLst/>
          </a:prstGeom>
          <a:noFill/>
          <a:ln w="38100">
            <a:solidFill>
              <a:schemeClr val="accent6">
                <a:lumMod val="50000"/>
                <a:lumOff val="50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53" name="直線矢印コネクタ 52"/>
          <p:cNvCxnSpPr>
            <a:stCxn id="27" idx="6"/>
          </p:cNvCxnSpPr>
          <p:nvPr/>
        </p:nvCxnSpPr>
        <p:spPr bwMode="auto">
          <a:xfrm>
            <a:off x="7427684" y="3863872"/>
            <a:ext cx="1391196" cy="5929"/>
          </a:xfrm>
          <a:prstGeom prst="straightConnector1">
            <a:avLst/>
          </a:prstGeom>
          <a:solidFill>
            <a:schemeClr val="bg1"/>
          </a:solidFill>
          <a:ln w="38100" cap="flat" cmpd="sng" algn="ctr">
            <a:solidFill>
              <a:schemeClr val="accent6">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5" name="直線矢印コネクタ 64"/>
          <p:cNvCxnSpPr>
            <a:stCxn id="24" idx="6"/>
          </p:cNvCxnSpPr>
          <p:nvPr/>
        </p:nvCxnSpPr>
        <p:spPr bwMode="auto">
          <a:xfrm>
            <a:off x="7427684" y="3275678"/>
            <a:ext cx="1411516" cy="360443"/>
          </a:xfrm>
          <a:prstGeom prst="straightConnector1">
            <a:avLst/>
          </a:prstGeom>
          <a:solidFill>
            <a:schemeClr val="bg1"/>
          </a:solidFill>
          <a:ln w="38100" cap="flat" cmpd="sng" algn="ctr">
            <a:solidFill>
              <a:schemeClr val="accent3">
                <a:lumMod val="50000"/>
                <a:lumOff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4521527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 3</a:t>
            </a:r>
            <a:r>
              <a:rPr lang="ja-JP" altLang="en-US" dirty="0"/>
              <a:t>：</a:t>
            </a:r>
            <a:r>
              <a:rPr lang="en-US" altLang="ja-JP" dirty="0"/>
              <a:t> </a:t>
            </a:r>
            <a:r>
              <a:rPr lang="en-US" altLang="ja-JP" dirty="0" smtClean="0"/>
              <a:t>Connect Design </a:t>
            </a:r>
            <a:r>
              <a:rPr lang="en-US" altLang="ja-JP" dirty="0"/>
              <a:t>info and Automated Executions</a:t>
            </a:r>
            <a:endParaRPr kumimoji="1" lang="ja-JP" altLang="en-US" dirty="0"/>
          </a:p>
        </p:txBody>
      </p:sp>
      <p:graphicFrame>
        <p:nvGraphicFramePr>
          <p:cNvPr id="79" name="表 78"/>
          <p:cNvGraphicFramePr>
            <a:graphicFrameLocks noGrp="1"/>
          </p:cNvGraphicFramePr>
          <p:nvPr>
            <p:extLst/>
          </p:nvPr>
        </p:nvGraphicFramePr>
        <p:xfrm>
          <a:off x="239351" y="814629"/>
          <a:ext cx="2400000" cy="2407680"/>
        </p:xfrm>
        <a:graphic>
          <a:graphicData uri="http://schemas.openxmlformats.org/drawingml/2006/table">
            <a:tbl>
              <a:tblPr firstRow="1" bandRow="1">
                <a:tableStyleId>{93296810-A885-4BE3-A3E7-6D5BEEA58F35}</a:tableStyleId>
              </a:tblPr>
              <a:tblGrid>
                <a:gridCol w="2400000">
                  <a:extLst>
                    <a:ext uri="{9D8B030D-6E8A-4147-A177-3AD203B41FA5}">
                      <a16:colId xmlns:a16="http://schemas.microsoft.com/office/drawing/2014/main" val="20000"/>
                    </a:ext>
                  </a:extLst>
                </a:gridCol>
              </a:tblGrid>
              <a:tr h="487680">
                <a:tc>
                  <a:txBody>
                    <a:bodyPr/>
                    <a:lstStyle/>
                    <a:p>
                      <a:pPr algn="ctr"/>
                      <a:r>
                        <a:rPr kumimoji="1" lang="en-US" altLang="ja-JP" sz="2400" dirty="0" smtClean="0">
                          <a:latin typeface="Meiryo UI" panose="020B0604030504040204" pitchFamily="50" charset="-128"/>
                          <a:ea typeface="Meiryo UI" panose="020B0604030504040204" pitchFamily="50" charset="-128"/>
                          <a:cs typeface="Meiryo UI" panose="020B0604030504040204" pitchFamily="50" charset="-128"/>
                        </a:rPr>
                        <a:t>Tasks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0"/>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10001"/>
                  </a:ext>
                </a:extLst>
              </a:tr>
              <a:tr h="960000">
                <a:tc>
                  <a:txBody>
                    <a:bodyPr/>
                    <a:lstStyle/>
                    <a:p>
                      <a:pPr algn="ct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a:txBody>
                  <a:tcPr marL="121920" marR="121920" marT="60960" marB="60960"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4869644"/>
                  </a:ext>
                </a:extLst>
              </a:tr>
            </a:tbl>
          </a:graphicData>
        </a:graphic>
      </p:graphicFrame>
      <p:sp>
        <p:nvSpPr>
          <p:cNvPr id="123" name="正方形/長方形 122"/>
          <p:cNvSpPr/>
          <p:nvPr/>
        </p:nvSpPr>
        <p:spPr bwMode="auto">
          <a:xfrm>
            <a:off x="3013449" y="1312061"/>
            <a:ext cx="8937252" cy="830855"/>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b="1" dirty="0" smtClean="0">
                <a:latin typeface="+mj-ea"/>
              </a:rPr>
              <a:t>Link Jobflow and Operation and automatically execute the operation.</a:t>
            </a:r>
            <a:endParaRPr lang="en-US" altLang="ja-JP" b="1" dirty="0">
              <a:latin typeface="+mj-ea"/>
            </a:endParaRPr>
          </a:p>
          <a:p>
            <a:r>
              <a:rPr lang="en-US" altLang="ja-JP" b="1" dirty="0" smtClean="0">
                <a:latin typeface="+mj-ea"/>
              </a:rPr>
              <a:t>Users can create systems by using these two actions: </a:t>
            </a:r>
            <a:br>
              <a:rPr lang="en-US" altLang="ja-JP" b="1" dirty="0" smtClean="0">
                <a:latin typeface="+mj-ea"/>
              </a:rPr>
            </a:br>
            <a:r>
              <a:rPr lang="en-US" altLang="ja-JP" b="1" dirty="0" smtClean="0">
                <a:latin typeface="+mj-ea"/>
              </a:rPr>
              <a:t>Edit parameters</a:t>
            </a:r>
            <a:r>
              <a:rPr lang="ja-JP" altLang="en-US" b="1" dirty="0" smtClean="0">
                <a:latin typeface="+mj-ea"/>
              </a:rPr>
              <a:t>→ </a:t>
            </a:r>
            <a:r>
              <a:rPr lang="en-US" altLang="ja-JP" b="1" dirty="0" smtClean="0">
                <a:latin typeface="+mj-ea"/>
              </a:rPr>
              <a:t>Execute.</a:t>
            </a:r>
            <a:endParaRPr lang="ja-JP" altLang="en-US" b="1" dirty="0">
              <a:latin typeface="+mj-ea"/>
            </a:endParaRPr>
          </a:p>
        </p:txBody>
      </p:sp>
      <p:sp>
        <p:nvSpPr>
          <p:cNvPr id="12" name="下矢印 11"/>
          <p:cNvSpPr/>
          <p:nvPr/>
        </p:nvSpPr>
        <p:spPr bwMode="auto">
          <a:xfrm>
            <a:off x="959295" y="2148841"/>
            <a:ext cx="960107" cy="268761"/>
          </a:xfrm>
          <a:prstGeom prst="downArrow">
            <a:avLst/>
          </a:prstGeom>
          <a:solidFill>
            <a:schemeClr val="accent6"/>
          </a:solidFill>
          <a:ln w="25400" cap="flat" cmpd="sng" algn="ctr">
            <a:solidFill>
              <a:schemeClr val="bg1"/>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1867" dirty="0"/>
          </a:p>
        </p:txBody>
      </p:sp>
      <p:sp>
        <p:nvSpPr>
          <p:cNvPr id="13" name="正方形/長方形 12"/>
          <p:cNvSpPr/>
          <p:nvPr/>
        </p:nvSpPr>
        <p:spPr bwMode="auto">
          <a:xfrm>
            <a:off x="3013450" y="814630"/>
            <a:ext cx="269047" cy="497431"/>
          </a:xfrm>
          <a:prstGeom prst="rect">
            <a:avLst/>
          </a:prstGeom>
          <a:solidFill>
            <a:schemeClr val="accent6">
              <a:lumMod val="75000"/>
              <a:lumOff val="25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endParaRPr lang="ja-JP" altLang="en-US" sz="2400" b="1" dirty="0">
              <a:latin typeface="+mj-ea"/>
              <a:ea typeface="+mj-ea"/>
            </a:endParaRPr>
          </a:p>
        </p:txBody>
      </p:sp>
      <p:sp>
        <p:nvSpPr>
          <p:cNvPr id="14" name="正方形/長方形 13"/>
          <p:cNvSpPr/>
          <p:nvPr/>
        </p:nvSpPr>
        <p:spPr bwMode="auto">
          <a:xfrm>
            <a:off x="3282497" y="814630"/>
            <a:ext cx="8668203" cy="497431"/>
          </a:xfrm>
          <a:prstGeom prst="rect">
            <a:avLst/>
          </a:prstGeom>
          <a:solidFill>
            <a:schemeClr val="accent6">
              <a:lumMod val="10000"/>
              <a:lumOff val="90000"/>
            </a:schemeClr>
          </a:solidFill>
          <a:ln>
            <a:solidFill>
              <a:schemeClr val="accent6">
                <a:lumMod val="75000"/>
                <a:lumOff val="25000"/>
              </a:schemeClr>
            </a:solid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altLang="ja-JP" sz="2400" b="1" smtClean="0">
                <a:latin typeface="+mj-ea"/>
                <a:ea typeface="+mj-ea"/>
              </a:rPr>
              <a:t>Task explanation</a:t>
            </a:r>
            <a:endParaRPr lang="ja-JP" altLang="en-US" sz="2400" b="1" dirty="0">
              <a:latin typeface="+mj-ea"/>
              <a:ea typeface="+mj-ea"/>
            </a:endParaRPr>
          </a:p>
        </p:txBody>
      </p:sp>
      <p:sp>
        <p:nvSpPr>
          <p:cNvPr id="19" name="角丸四角形 18"/>
          <p:cNvSpPr/>
          <p:nvPr/>
        </p:nvSpPr>
        <p:spPr bwMode="auto">
          <a:xfrm>
            <a:off x="423881" y="1428840"/>
            <a:ext cx="2030940" cy="720000"/>
          </a:xfrm>
          <a:prstGeom prst="roundRect">
            <a:avLst/>
          </a:prstGeom>
          <a:solidFill>
            <a:schemeClr val="bg1"/>
          </a:solidFill>
          <a:ln w="25400" cap="flat" cmpd="sng" algn="ctr">
            <a:solidFill>
              <a:srgbClr val="002060"/>
            </a:solidFill>
            <a:prstDash val="solid"/>
            <a:round/>
            <a:headEnd type="none" w="med" len="med"/>
            <a:tailEnd type="none" w="med" len="med"/>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ja-JP" sz="1600" b="1" dirty="0"/>
              <a:t>Link Variable</a:t>
            </a:r>
            <a:br>
              <a:rPr lang="en-US" altLang="ja-JP" sz="1600" b="1" dirty="0"/>
            </a:br>
            <a:r>
              <a:rPr lang="en-US" altLang="ja-JP" sz="1600" b="1" dirty="0"/>
              <a:t>and Specific</a:t>
            </a:r>
            <a:br>
              <a:rPr lang="en-US" altLang="ja-JP" sz="1600" b="1" dirty="0"/>
            </a:br>
            <a:r>
              <a:rPr lang="en-US" altLang="ja-JP" sz="1600" b="1" dirty="0"/>
              <a:t>Value</a:t>
            </a:r>
            <a:endParaRPr lang="ja-JP" altLang="en-US" sz="1600" b="1" dirty="0"/>
          </a:p>
        </p:txBody>
      </p:sp>
      <p:sp>
        <p:nvSpPr>
          <p:cNvPr id="20" name="角丸四角形 19"/>
          <p:cNvSpPr/>
          <p:nvPr/>
        </p:nvSpPr>
        <p:spPr bwMode="auto">
          <a:xfrm>
            <a:off x="423879" y="2378328"/>
            <a:ext cx="2030940" cy="720000"/>
          </a:xfrm>
          <a:prstGeom prst="roundRect">
            <a:avLst/>
          </a:prstGeom>
          <a:solidFill>
            <a:schemeClr val="accent2">
              <a:lumMod val="10000"/>
              <a:lumOff val="90000"/>
            </a:schemeClr>
          </a:solidFill>
          <a:ln w="25400" cap="flat" cmpd="sng" algn="ctr">
            <a:solidFill>
              <a:srgbClr val="FF0000"/>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600" b="1" dirty="0"/>
              <a:t>Run Jobflow</a:t>
            </a:r>
          </a:p>
          <a:p>
            <a:pPr algn="ctr"/>
            <a:r>
              <a:rPr lang="en-US" altLang="ja-JP" sz="1600" b="1" dirty="0"/>
              <a:t>(Symphony)</a:t>
            </a:r>
          </a:p>
        </p:txBody>
      </p:sp>
      <p:pic>
        <p:nvPicPr>
          <p:cNvPr id="4" name="図 3"/>
          <p:cNvPicPr>
            <a:picLocks noChangeAspect="1"/>
          </p:cNvPicPr>
          <p:nvPr/>
        </p:nvPicPr>
        <p:blipFill>
          <a:blip r:embed="rId3"/>
          <a:stretch>
            <a:fillRect/>
          </a:stretch>
        </p:blipFill>
        <p:spPr>
          <a:xfrm>
            <a:off x="3431630" y="2492870"/>
            <a:ext cx="7524750" cy="3714750"/>
          </a:xfrm>
          <a:prstGeom prst="rect">
            <a:avLst/>
          </a:prstGeom>
        </p:spPr>
      </p:pic>
    </p:spTree>
    <p:extLst>
      <p:ext uri="{BB962C8B-B14F-4D97-AF65-F5344CB8AC3E}">
        <p14:creationId xmlns:p14="http://schemas.microsoft.com/office/powerpoint/2010/main" val="5977893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2183299"/>
            <a:ext cx="11712000" cy="1329013"/>
          </a:xfrm>
        </p:spPr>
        <p:txBody>
          <a:bodyPr/>
          <a:lstStyle/>
          <a:p>
            <a:pPr marL="342900" indent="-342900">
              <a:buFont typeface="Arial" panose="020B0604020202020204" pitchFamily="34" charset="0"/>
              <a:buChar char="•"/>
            </a:pPr>
            <a:r>
              <a:rPr lang="en-US" altLang="ja-JP" dirty="0"/>
              <a:t>Implementing automated SI</a:t>
            </a:r>
            <a:br>
              <a:rPr lang="en-US" altLang="ja-JP" dirty="0"/>
            </a:br>
            <a:r>
              <a:rPr lang="en-US" altLang="ja-JP" dirty="0"/>
              <a:t>	</a:t>
            </a:r>
            <a:r>
              <a:rPr lang="ja-JP" altLang="en-US" dirty="0"/>
              <a:t>　</a:t>
            </a:r>
            <a:r>
              <a:rPr lang="en-US" altLang="ja-JP" dirty="0"/>
              <a:t>Effects and Estimations</a:t>
            </a:r>
            <a:br>
              <a:rPr lang="en-US" altLang="ja-JP" dirty="0"/>
            </a:br>
            <a:r>
              <a:rPr lang="en-US" altLang="ja-JP" dirty="0"/>
              <a:t>	</a:t>
            </a:r>
            <a:r>
              <a:rPr lang="ja-JP" altLang="en-US" dirty="0"/>
              <a:t>　</a:t>
            </a:r>
            <a:r>
              <a:rPr lang="en-US" altLang="ja-JP" dirty="0"/>
              <a:t>Post-Automation Process changes and results.</a:t>
            </a: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14362668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2183299"/>
            <a:ext cx="11712000" cy="1329013"/>
          </a:xfrm>
        </p:spPr>
        <p:txBody>
          <a:bodyPr/>
          <a:lstStyle/>
          <a:p>
            <a:pPr marL="342900" indent="-342900">
              <a:buFont typeface="Arial" panose="020B0604020202020204" pitchFamily="34" charset="0"/>
              <a:buChar char="•"/>
            </a:pPr>
            <a:r>
              <a:rPr lang="en-US" altLang="ja-JP" dirty="0">
                <a:solidFill>
                  <a:schemeClr val="tx1">
                    <a:lumMod val="50000"/>
                    <a:lumOff val="50000"/>
                  </a:schemeClr>
                </a:solidFill>
              </a:rPr>
              <a:t>Implementing automated SI</a:t>
            </a:r>
            <a:br>
              <a:rPr lang="en-US" altLang="ja-JP" dirty="0">
                <a:solidFill>
                  <a:schemeClr val="tx1">
                    <a:lumMod val="50000"/>
                    <a:lumOff val="50000"/>
                  </a:schemeClr>
                </a:solidFill>
              </a:rPr>
            </a:br>
            <a:r>
              <a:rPr lang="en-US" altLang="ja-JP" dirty="0">
                <a:solidFill>
                  <a:schemeClr val="tx1">
                    <a:lumMod val="50000"/>
                    <a:lumOff val="50000"/>
                  </a:schemeClr>
                </a:solidFill>
              </a:rPr>
              <a:t>	</a:t>
            </a:r>
            <a:r>
              <a:rPr lang="ja-JP" altLang="en-US" dirty="0">
                <a:solidFill>
                  <a:schemeClr val="tx1">
                    <a:lumMod val="50000"/>
                    <a:lumOff val="50000"/>
                  </a:schemeClr>
                </a:solidFill>
              </a:rPr>
              <a:t>　</a:t>
            </a:r>
            <a:r>
              <a:rPr lang="en-US" altLang="ja-JP" dirty="0"/>
              <a:t>Effects and Estimations</a:t>
            </a:r>
            <a:r>
              <a:rPr lang="en-US" altLang="ja-JP" dirty="0">
                <a:solidFill>
                  <a:schemeClr val="tx1">
                    <a:lumMod val="50000"/>
                    <a:lumOff val="50000"/>
                  </a:schemeClr>
                </a:solidFill>
              </a:rPr>
              <a:t/>
            </a:r>
            <a:br>
              <a:rPr lang="en-US" altLang="ja-JP" dirty="0">
                <a:solidFill>
                  <a:schemeClr val="tx1">
                    <a:lumMod val="50000"/>
                    <a:lumOff val="50000"/>
                  </a:schemeClr>
                </a:solidFill>
              </a:rPr>
            </a:br>
            <a:r>
              <a:rPr lang="en-US" altLang="ja-JP" dirty="0">
                <a:solidFill>
                  <a:schemeClr val="tx1">
                    <a:lumMod val="50000"/>
                    <a:lumOff val="50000"/>
                  </a:schemeClr>
                </a:solidFill>
              </a:rPr>
              <a:t>	</a:t>
            </a:r>
            <a:r>
              <a:rPr lang="ja-JP" altLang="en-US" dirty="0">
                <a:solidFill>
                  <a:schemeClr val="tx1">
                    <a:lumMod val="50000"/>
                    <a:lumOff val="50000"/>
                  </a:schemeClr>
                </a:solidFill>
              </a:rPr>
              <a:t>　</a:t>
            </a:r>
            <a:r>
              <a:rPr lang="en-US" altLang="ja-JP" dirty="0">
                <a:solidFill>
                  <a:schemeClr val="tx1">
                    <a:lumMod val="50000"/>
                    <a:lumOff val="50000"/>
                  </a:schemeClr>
                </a:solidFill>
              </a:rPr>
              <a:t>Post-Automation Process changes and results.</a:t>
            </a: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20626122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79220" y="692620"/>
            <a:ext cx="11960262" cy="8563883"/>
          </a:xfrm>
          <a:prstGeom prst="rect">
            <a:avLst/>
          </a:prstGeom>
          <a:noFill/>
        </p:spPr>
        <p:txBody>
          <a:bodyPr wrap="none" rtlCol="0">
            <a:spAutoFit/>
          </a:bodyPr>
          <a:lstStyle/>
          <a:p>
            <a:endParaRPr lang="en-US" altLang="ja-JP" sz="1050" b="1" dirty="0">
              <a:latin typeface="+mj-ea"/>
            </a:endParaRPr>
          </a:p>
          <a:p>
            <a:r>
              <a:rPr lang="en-US" altLang="ja-JP" b="1" dirty="0">
                <a:latin typeface="+mj-ea"/>
              </a:rPr>
              <a:t>Estimate the effects of the operations and arrange them by priority</a:t>
            </a:r>
            <a:r>
              <a:rPr lang="en-US" altLang="ja-JP" b="1" dirty="0" smtClean="0">
                <a:latin typeface="+mj-ea"/>
              </a:rPr>
              <a:t>.</a:t>
            </a:r>
            <a:br>
              <a:rPr lang="en-US" altLang="ja-JP" b="1" dirty="0" smtClean="0">
                <a:latin typeface="+mj-ea"/>
              </a:rPr>
            </a:br>
            <a:r>
              <a:rPr lang="en-US" altLang="ja-JP" b="1" dirty="0" smtClean="0">
                <a:latin typeface="+mj-ea"/>
              </a:rPr>
              <a:t> </a:t>
            </a:r>
            <a:r>
              <a:rPr lang="en-US" altLang="ja-JP" b="1" dirty="0">
                <a:latin typeface="+mj-ea"/>
              </a:rPr>
              <a:t>Once we know the effects, we can prioritize the tasks and decide </a:t>
            </a:r>
            <a:r>
              <a:rPr lang="en-US" altLang="ja-JP" b="1" dirty="0" smtClean="0">
                <a:latin typeface="+mj-ea"/>
              </a:rPr>
              <a:t>whether </a:t>
            </a:r>
            <a:r>
              <a:rPr lang="en-US" altLang="ja-JP" b="1" dirty="0">
                <a:latin typeface="+mj-ea"/>
              </a:rPr>
              <a:t>to </a:t>
            </a:r>
            <a:r>
              <a:rPr lang="en-US" altLang="ja-JP" b="1" dirty="0" smtClean="0">
                <a:latin typeface="+mj-ea"/>
              </a:rPr>
              <a:t>automate</a:t>
            </a:r>
            <a:br>
              <a:rPr lang="en-US" altLang="ja-JP" b="1" dirty="0" smtClean="0">
                <a:latin typeface="+mj-ea"/>
              </a:rPr>
            </a:br>
            <a:r>
              <a:rPr lang="en-US" altLang="ja-JP" b="1" dirty="0" smtClean="0">
                <a:latin typeface="+mj-ea"/>
              </a:rPr>
              <a:t> </a:t>
            </a:r>
            <a:r>
              <a:rPr lang="en-US" altLang="ja-JP" b="1" dirty="0">
                <a:latin typeface="+mj-ea"/>
              </a:rPr>
              <a:t>them or </a:t>
            </a:r>
            <a:r>
              <a:rPr lang="en-US" altLang="ja-JP" b="1" dirty="0" smtClean="0">
                <a:latin typeface="+mj-ea"/>
              </a:rPr>
              <a:t>not. Estimated </a:t>
            </a:r>
            <a:r>
              <a:rPr lang="en-US" altLang="ja-JP" b="1" dirty="0">
                <a:latin typeface="+mj-ea"/>
              </a:rPr>
              <a:t>effects includes the number of times the operation is used per year, </a:t>
            </a:r>
            <a:r>
              <a:rPr lang="en-US" altLang="ja-JP" b="1" dirty="0" smtClean="0">
                <a:latin typeface="+mj-ea"/>
              </a:rPr>
              <a:t/>
            </a:r>
            <a:br>
              <a:rPr lang="en-US" altLang="ja-JP" b="1" dirty="0" smtClean="0">
                <a:latin typeface="+mj-ea"/>
              </a:rPr>
            </a:br>
            <a:r>
              <a:rPr lang="en-US" altLang="ja-JP" b="1" dirty="0" smtClean="0">
                <a:latin typeface="+mj-ea"/>
              </a:rPr>
              <a:t>the </a:t>
            </a:r>
            <a:r>
              <a:rPr lang="en-US" altLang="ja-JP" b="1" dirty="0">
                <a:latin typeface="+mj-ea"/>
              </a:rPr>
              <a:t>number of target devices and the number of man-hours per project</a:t>
            </a:r>
            <a:r>
              <a:rPr lang="en-US" altLang="ja-JP" b="1" dirty="0" smtClean="0">
                <a:latin typeface="+mj-ea"/>
              </a:rPr>
              <a:t>.</a:t>
            </a:r>
          </a:p>
          <a:p>
            <a:endParaRPr lang="en-US" altLang="ja-JP" b="1" dirty="0">
              <a:latin typeface="+mj-ea"/>
            </a:endParaRPr>
          </a:p>
          <a:p>
            <a:endParaRPr lang="en-US" altLang="ja-JP" b="1" dirty="0" smtClean="0">
              <a:latin typeface="+mj-ea"/>
            </a:endParaRPr>
          </a:p>
          <a:p>
            <a:endParaRPr lang="en-US" altLang="ja-JP" b="1" dirty="0">
              <a:latin typeface="+mj-ea"/>
            </a:endParaRPr>
          </a:p>
          <a:p>
            <a:endParaRPr lang="en-US" altLang="ja-JP" b="1" dirty="0" smtClean="0">
              <a:latin typeface="+mj-ea"/>
            </a:endParaRPr>
          </a:p>
          <a:p>
            <a:endParaRPr lang="en-US" altLang="ja-JP" b="1" dirty="0">
              <a:latin typeface="+mj-ea"/>
            </a:endParaRPr>
          </a:p>
          <a:p>
            <a:endParaRPr lang="en-US" altLang="ja-JP" b="1" dirty="0" smtClean="0">
              <a:latin typeface="+mj-ea"/>
            </a:endParaRPr>
          </a:p>
          <a:p>
            <a:endParaRPr lang="en-US" altLang="ja-JP" b="1" dirty="0">
              <a:latin typeface="+mj-ea"/>
            </a:endParaRPr>
          </a:p>
          <a:p>
            <a:endParaRPr lang="en-US" altLang="ja-JP" b="1" dirty="0" smtClean="0">
              <a:latin typeface="+mj-ea"/>
            </a:endParaRPr>
          </a:p>
          <a:p>
            <a:endParaRPr lang="en-US" altLang="ja-JP" b="1" dirty="0">
              <a:latin typeface="+mj-ea"/>
            </a:endParaRPr>
          </a:p>
          <a:p>
            <a:endParaRPr lang="en-US" altLang="ja-JP" b="1" dirty="0" smtClean="0">
              <a:latin typeface="+mj-ea"/>
            </a:endParaRPr>
          </a:p>
          <a:p>
            <a:endParaRPr lang="en-US" altLang="ja-JP" b="1" dirty="0">
              <a:latin typeface="+mj-ea"/>
            </a:endParaRPr>
          </a:p>
          <a:p>
            <a:endParaRPr lang="en-US" altLang="ja-JP" b="1" dirty="0" smtClean="0">
              <a:latin typeface="+mj-ea"/>
            </a:endParaRPr>
          </a:p>
          <a:p>
            <a:r>
              <a:rPr lang="en-US" altLang="ja-JP" b="1" dirty="0" smtClean="0">
                <a:latin typeface="+mj-ea"/>
              </a:rPr>
              <a:t/>
            </a:r>
            <a:br>
              <a:rPr lang="en-US" altLang="ja-JP" b="1" dirty="0" smtClean="0">
                <a:latin typeface="+mj-ea"/>
              </a:rPr>
            </a:br>
            <a:r>
              <a:rPr lang="en-US" altLang="ja-JP" b="1" dirty="0" smtClean="0">
                <a:latin typeface="+mj-ea"/>
              </a:rPr>
              <a:t>If </a:t>
            </a:r>
            <a:r>
              <a:rPr lang="en-US" altLang="ja-JP" b="1" dirty="0">
                <a:latin typeface="+mj-ea"/>
              </a:rPr>
              <a:t>the number isn’t a quantitative number, it is possible to sort </a:t>
            </a:r>
            <a:r>
              <a:rPr lang="en-US" altLang="ja-JP" b="1" dirty="0" smtClean="0">
                <a:latin typeface="+mj-ea"/>
              </a:rPr>
              <a:t>them</a:t>
            </a:r>
            <a:br>
              <a:rPr lang="en-US" altLang="ja-JP" b="1" dirty="0" smtClean="0">
                <a:latin typeface="+mj-ea"/>
              </a:rPr>
            </a:br>
            <a:r>
              <a:rPr lang="en-US" altLang="ja-JP" b="1" dirty="0" smtClean="0">
                <a:latin typeface="+mj-ea"/>
              </a:rPr>
              <a:t> </a:t>
            </a:r>
            <a:r>
              <a:rPr lang="en-US" altLang="ja-JP" b="1" dirty="0">
                <a:latin typeface="+mj-ea"/>
              </a:rPr>
              <a:t>by “Large”, “Medium”, or “Small". The following is an example of an organized list of </a:t>
            </a:r>
            <a:r>
              <a:rPr lang="en-US" altLang="ja-JP" b="1" dirty="0" smtClean="0">
                <a:latin typeface="+mj-ea"/>
              </a:rPr>
              <a:t>operations</a:t>
            </a:r>
            <a:br>
              <a:rPr lang="en-US" altLang="ja-JP" b="1" dirty="0" smtClean="0">
                <a:latin typeface="+mj-ea"/>
              </a:rPr>
            </a:br>
            <a:r>
              <a:rPr lang="en-US" altLang="ja-JP" b="1" dirty="0" smtClean="0">
                <a:latin typeface="+mj-ea"/>
              </a:rPr>
              <a:t> </a:t>
            </a:r>
            <a:r>
              <a:rPr lang="en-US" altLang="ja-JP" b="1" dirty="0">
                <a:latin typeface="+mj-ea"/>
              </a:rPr>
              <a:t>with priority.</a:t>
            </a:r>
          </a:p>
          <a:p>
            <a:endParaRPr lang="en-US" altLang="ja-JP" b="1" dirty="0">
              <a:latin typeface="+mj-ea"/>
            </a:endParaRPr>
          </a:p>
          <a:p>
            <a:endParaRPr lang="en-US" altLang="ja-JP" b="1" dirty="0">
              <a:latin typeface="+mj-ea"/>
            </a:endParaRPr>
          </a:p>
          <a:p>
            <a:endParaRPr lang="en-US" altLang="ja-JP" b="1" dirty="0">
              <a:latin typeface="+mj-ea"/>
            </a:endParaRPr>
          </a:p>
          <a:p>
            <a:endParaRPr lang="en-US" altLang="ja-JP" b="1" dirty="0">
              <a:latin typeface="+mj-ea"/>
            </a:endParaRPr>
          </a:p>
          <a:p>
            <a:endParaRPr lang="en-US" altLang="ja-JP" b="1" dirty="0">
              <a:latin typeface="+mj-ea"/>
            </a:endParaRPr>
          </a:p>
          <a:p>
            <a:endParaRPr lang="en-US" altLang="ja-JP" b="1" dirty="0" smtClean="0">
              <a:latin typeface="+mj-ea"/>
            </a:endParaRPr>
          </a:p>
          <a:p>
            <a:endParaRPr lang="en-US" altLang="ja-JP" b="1" dirty="0" smtClean="0">
              <a:latin typeface="+mj-ea"/>
            </a:endParaRPr>
          </a:p>
          <a:p>
            <a:endParaRPr lang="en-US" altLang="ja-JP" b="1" dirty="0">
              <a:latin typeface="+mj-ea"/>
            </a:endParaRPr>
          </a:p>
          <a:p>
            <a:endParaRPr lang="en-US" altLang="ja-JP" b="1" dirty="0">
              <a:latin typeface="+mj-ea"/>
            </a:endParaRPr>
          </a:p>
          <a:p>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461875909"/>
              </p:ext>
            </p:extLst>
          </p:nvPr>
        </p:nvGraphicFramePr>
        <p:xfrm>
          <a:off x="623240" y="2276840"/>
          <a:ext cx="8647223" cy="3114040"/>
        </p:xfrm>
        <a:graphic>
          <a:graphicData uri="http://schemas.openxmlformats.org/drawingml/2006/table">
            <a:tbl>
              <a:tblPr firstRow="1" bandRow="1">
                <a:tableStyleId>{93296810-A885-4BE3-A3E7-6D5BEEA58F35}</a:tableStyleId>
              </a:tblPr>
              <a:tblGrid>
                <a:gridCol w="1994324">
                  <a:extLst>
                    <a:ext uri="{9D8B030D-6E8A-4147-A177-3AD203B41FA5}">
                      <a16:colId xmlns:a16="http://schemas.microsoft.com/office/drawing/2014/main" val="1855014555"/>
                    </a:ext>
                  </a:extLst>
                </a:gridCol>
                <a:gridCol w="1008000">
                  <a:extLst>
                    <a:ext uri="{9D8B030D-6E8A-4147-A177-3AD203B41FA5}">
                      <a16:colId xmlns:a16="http://schemas.microsoft.com/office/drawing/2014/main" val="1183324811"/>
                    </a:ext>
                  </a:extLst>
                </a:gridCol>
                <a:gridCol w="1008000">
                  <a:extLst>
                    <a:ext uri="{9D8B030D-6E8A-4147-A177-3AD203B41FA5}">
                      <a16:colId xmlns:a16="http://schemas.microsoft.com/office/drawing/2014/main" val="4014778675"/>
                    </a:ext>
                  </a:extLst>
                </a:gridCol>
                <a:gridCol w="1008000">
                  <a:extLst>
                    <a:ext uri="{9D8B030D-6E8A-4147-A177-3AD203B41FA5}">
                      <a16:colId xmlns:a16="http://schemas.microsoft.com/office/drawing/2014/main" val="3707405367"/>
                    </a:ext>
                  </a:extLst>
                </a:gridCol>
                <a:gridCol w="1008000">
                  <a:extLst>
                    <a:ext uri="{9D8B030D-6E8A-4147-A177-3AD203B41FA5}">
                      <a16:colId xmlns:a16="http://schemas.microsoft.com/office/drawing/2014/main" val="3265459060"/>
                    </a:ext>
                  </a:extLst>
                </a:gridCol>
                <a:gridCol w="808991">
                  <a:extLst>
                    <a:ext uri="{9D8B030D-6E8A-4147-A177-3AD203B41FA5}">
                      <a16:colId xmlns:a16="http://schemas.microsoft.com/office/drawing/2014/main" val="2083707772"/>
                    </a:ext>
                  </a:extLst>
                </a:gridCol>
                <a:gridCol w="1811908">
                  <a:extLst>
                    <a:ext uri="{9D8B030D-6E8A-4147-A177-3AD203B41FA5}">
                      <a16:colId xmlns:a16="http://schemas.microsoft.com/office/drawing/2014/main" val="3667022289"/>
                    </a:ext>
                  </a:extLst>
                </a:gridCol>
              </a:tblGrid>
              <a:tr h="325120">
                <a:tc>
                  <a:txBody>
                    <a:bodyPr/>
                    <a:lstStyle/>
                    <a:p>
                      <a:r>
                        <a:rPr kumimoji="1" lang="en-US" altLang="ja-JP" sz="1300" dirty="0" smtClean="0"/>
                        <a:t>Operation</a:t>
                      </a:r>
                      <a:endParaRPr kumimoji="1" lang="ja-JP" altLang="en-US" sz="1300" dirty="0"/>
                    </a:p>
                  </a:txBody>
                  <a:tcPr marL="121920" marR="121920" marT="60960" marB="60960"/>
                </a:tc>
                <a:tc>
                  <a:txBody>
                    <a:bodyPr/>
                    <a:lstStyle/>
                    <a:p>
                      <a:r>
                        <a:rPr kumimoji="1" lang="en-US" altLang="ja-JP" sz="1300" dirty="0" smtClean="0"/>
                        <a:t>Times</a:t>
                      </a:r>
                      <a:r>
                        <a:rPr kumimoji="1" lang="en-US" altLang="ja-JP" sz="1300" baseline="0" dirty="0" smtClean="0"/>
                        <a:t> used</a:t>
                      </a:r>
                      <a:endParaRPr kumimoji="1" lang="ja-JP" altLang="en-US" sz="1300" dirty="0"/>
                    </a:p>
                  </a:txBody>
                  <a:tcPr marL="121920" marR="121920" marT="60960" marB="60960"/>
                </a:tc>
                <a:tc>
                  <a:txBody>
                    <a:bodyPr/>
                    <a:lstStyle/>
                    <a:p>
                      <a:r>
                        <a:rPr kumimoji="1" lang="en-US" altLang="ja-JP" sz="1300" dirty="0" smtClean="0"/>
                        <a:t>Number of devices</a:t>
                      </a:r>
                      <a:endParaRPr kumimoji="1" lang="ja-JP" altLang="en-US" sz="1300" dirty="0"/>
                    </a:p>
                  </a:txBody>
                  <a:tcPr marL="121920" marR="121920" marT="60960" marB="60960"/>
                </a:tc>
                <a:tc>
                  <a:txBody>
                    <a:bodyPr/>
                    <a:lstStyle/>
                    <a:p>
                      <a:r>
                        <a:rPr kumimoji="1" lang="en-US" altLang="ja-JP" sz="1300" dirty="0" smtClean="0"/>
                        <a:t>Man-hour per worker</a:t>
                      </a:r>
                      <a:endParaRPr kumimoji="1" lang="ja-JP" altLang="en-US" sz="1300" dirty="0"/>
                    </a:p>
                  </a:txBody>
                  <a:tcPr marL="121920" marR="121920" marT="60960" marB="60960"/>
                </a:tc>
                <a:tc>
                  <a:txBody>
                    <a:bodyPr/>
                    <a:lstStyle/>
                    <a:p>
                      <a:r>
                        <a:rPr kumimoji="1" lang="en-US" altLang="ja-JP" sz="1300" dirty="0" smtClean="0"/>
                        <a:t>Man-hour</a:t>
                      </a:r>
                      <a:endParaRPr kumimoji="1" lang="ja-JP" altLang="en-US" sz="1300" dirty="0"/>
                    </a:p>
                  </a:txBody>
                  <a:tcPr marL="121920" marR="121920" marT="60960" marB="60960"/>
                </a:tc>
                <a:tc>
                  <a:txBody>
                    <a:bodyPr/>
                    <a:lstStyle/>
                    <a:p>
                      <a:r>
                        <a:rPr kumimoji="1" lang="en-US" altLang="ja-JP" sz="1300" dirty="0" smtClean="0"/>
                        <a:t>Priority</a:t>
                      </a:r>
                      <a:endParaRPr kumimoji="1" lang="ja-JP" altLang="en-US" sz="1300" dirty="0"/>
                    </a:p>
                  </a:txBody>
                  <a:tcPr marL="121920" marR="121920" marT="60960" marB="60960"/>
                </a:tc>
                <a:tc>
                  <a:txBody>
                    <a:bodyPr/>
                    <a:lstStyle/>
                    <a:p>
                      <a:r>
                        <a:rPr kumimoji="1" lang="en-US" altLang="ja-JP" sz="1300" dirty="0" smtClean="0"/>
                        <a:t>Remarks</a:t>
                      </a:r>
                      <a:endParaRPr kumimoji="1" lang="ja-JP" altLang="en-US" sz="1300" dirty="0"/>
                    </a:p>
                  </a:txBody>
                  <a:tcPr marL="121920" marR="121920" marT="60960" marB="60960"/>
                </a:tc>
                <a:extLst>
                  <a:ext uri="{0D108BD9-81ED-4DB2-BD59-A6C34878D82A}">
                    <a16:rowId xmlns:a16="http://schemas.microsoft.com/office/drawing/2014/main" val="262913053"/>
                  </a:ext>
                </a:extLst>
              </a:tr>
              <a:tr h="325120">
                <a:tc>
                  <a:txBody>
                    <a:bodyPr/>
                    <a:lstStyle/>
                    <a:p>
                      <a:r>
                        <a:rPr kumimoji="1" lang="en-US" altLang="ja-JP" sz="1300" dirty="0" smtClean="0"/>
                        <a:t>OS settings</a:t>
                      </a:r>
                      <a:endParaRPr kumimoji="1" lang="ja-JP" altLang="en-US" sz="1300" dirty="0"/>
                    </a:p>
                  </a:txBody>
                  <a:tcPr marL="121920" marR="121920" marT="60960" marB="60960"/>
                </a:tc>
                <a:tc>
                  <a:txBody>
                    <a:bodyPr/>
                    <a:lstStyle/>
                    <a:p>
                      <a:pPr algn="r"/>
                      <a:r>
                        <a:rPr kumimoji="1" lang="en-US" altLang="ja-JP" sz="1300" dirty="0" smtClean="0"/>
                        <a:t>50</a:t>
                      </a:r>
                      <a:endParaRPr kumimoji="1" lang="ja-JP" altLang="en-US" sz="1300" dirty="0"/>
                    </a:p>
                  </a:txBody>
                  <a:tcPr marL="121920" marR="121920" marT="60960" marB="60960"/>
                </a:tc>
                <a:tc>
                  <a:txBody>
                    <a:bodyPr/>
                    <a:lstStyle/>
                    <a:p>
                      <a:pPr algn="r"/>
                      <a:r>
                        <a:rPr kumimoji="1" lang="en-US" altLang="ja-JP" sz="1300" dirty="0" smtClean="0"/>
                        <a:t>50</a:t>
                      </a:r>
                      <a:endParaRPr kumimoji="1" lang="ja-JP" altLang="en-US" sz="1300" dirty="0"/>
                    </a:p>
                  </a:txBody>
                  <a:tcPr marL="121920" marR="121920" marT="60960" marB="60960"/>
                </a:tc>
                <a:tc>
                  <a:txBody>
                    <a:bodyPr/>
                    <a:lstStyle/>
                    <a:p>
                      <a:pPr algn="r"/>
                      <a:r>
                        <a:rPr kumimoji="1" lang="en-US" altLang="ja-JP" sz="1300" dirty="0" smtClean="0"/>
                        <a:t>10H</a:t>
                      </a:r>
                      <a:endParaRPr kumimoji="1" lang="ja-JP" altLang="en-US" sz="1300" dirty="0"/>
                    </a:p>
                  </a:txBody>
                  <a:tcPr marL="121920" marR="121920" marT="60960" marB="60960"/>
                </a:tc>
                <a:tc>
                  <a:txBody>
                    <a:bodyPr/>
                    <a:lstStyle/>
                    <a:p>
                      <a:pPr algn="r"/>
                      <a:r>
                        <a:rPr kumimoji="1" lang="en-US" altLang="ja-JP" sz="1300" dirty="0" smtClean="0"/>
                        <a:t>5H</a:t>
                      </a:r>
                      <a:endParaRPr kumimoji="1" lang="ja-JP" altLang="en-US" sz="1300" dirty="0"/>
                    </a:p>
                  </a:txBody>
                  <a:tcPr marL="121920" marR="121920" marT="60960" marB="60960"/>
                </a:tc>
                <a:tc>
                  <a:txBody>
                    <a:bodyPr/>
                    <a:lstStyle/>
                    <a:p>
                      <a:pPr algn="ctr"/>
                      <a:r>
                        <a:rPr kumimoji="1" lang="en-US" altLang="ja-JP" sz="1300" b="1" dirty="0" smtClean="0">
                          <a:solidFill>
                            <a:srgbClr val="FF0000"/>
                          </a:solidFill>
                        </a:rPr>
                        <a:t>High</a:t>
                      </a:r>
                      <a:endParaRPr kumimoji="1" lang="ja-JP" altLang="en-US" sz="1300" b="1" dirty="0">
                        <a:solidFill>
                          <a:srgbClr val="FF0000"/>
                        </a:solidFill>
                      </a:endParaRPr>
                    </a:p>
                  </a:txBody>
                  <a:tcPr marL="121920" marR="121920" marT="60960" marB="60960"/>
                </a:tc>
                <a:tc>
                  <a:txBody>
                    <a:bodyPr/>
                    <a:lstStyle/>
                    <a:p>
                      <a:r>
                        <a:rPr kumimoji="1" lang="en-US" altLang="ja-JP" sz="1300" dirty="0" smtClean="0"/>
                        <a:t>Requires 2 persons</a:t>
                      </a:r>
                      <a:endParaRPr kumimoji="1" lang="ja-JP" altLang="en-US" sz="1300" dirty="0"/>
                    </a:p>
                  </a:txBody>
                  <a:tcPr marL="121920" marR="121920" marT="60960" marB="60960"/>
                </a:tc>
                <a:extLst>
                  <a:ext uri="{0D108BD9-81ED-4DB2-BD59-A6C34878D82A}">
                    <a16:rowId xmlns:a16="http://schemas.microsoft.com/office/drawing/2014/main" val="980766265"/>
                  </a:ext>
                </a:extLst>
              </a:tr>
              <a:tr h="325120">
                <a:tc>
                  <a:txBody>
                    <a:bodyPr/>
                    <a:lstStyle/>
                    <a:p>
                      <a:r>
                        <a:rPr kumimoji="1" lang="en-US" altLang="ja-JP" sz="1300" dirty="0" smtClean="0"/>
                        <a:t>Distribute Hosts files</a:t>
                      </a:r>
                      <a:endParaRPr kumimoji="1" lang="ja-JP" altLang="en-US" sz="1300" dirty="0"/>
                    </a:p>
                  </a:txBody>
                  <a:tcPr marL="121920" marR="121920" marT="60960" marB="60960"/>
                </a:tc>
                <a:tc>
                  <a:txBody>
                    <a:bodyPr/>
                    <a:lstStyle/>
                    <a:p>
                      <a:pPr algn="r"/>
                      <a:r>
                        <a:rPr kumimoji="1" lang="en-US" altLang="ja-JP" sz="1300" dirty="0" smtClean="0"/>
                        <a:t>200</a:t>
                      </a:r>
                      <a:endParaRPr kumimoji="1" lang="ja-JP" altLang="en-US" sz="1300" dirty="0"/>
                    </a:p>
                  </a:txBody>
                  <a:tcPr marL="121920" marR="121920" marT="60960" marB="6096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300" dirty="0" smtClean="0"/>
                        <a:t>50</a:t>
                      </a:r>
                      <a:endParaRPr kumimoji="1" lang="ja-JP" altLang="en-US" sz="1300" dirty="0" smtClean="0"/>
                    </a:p>
                  </a:txBody>
                  <a:tcPr marL="121920" marR="121920" marT="60960" marB="60960"/>
                </a:tc>
                <a:tc>
                  <a:txBody>
                    <a:bodyPr/>
                    <a:lstStyle/>
                    <a:p>
                      <a:pPr algn="r"/>
                      <a:r>
                        <a:rPr kumimoji="1" lang="en-US" altLang="ja-JP" sz="1300" dirty="0" smtClean="0"/>
                        <a:t>1H</a:t>
                      </a:r>
                      <a:endParaRPr kumimoji="1" lang="ja-JP" altLang="en-US" sz="1300" dirty="0"/>
                    </a:p>
                  </a:txBody>
                  <a:tcPr marL="121920" marR="121920" marT="60960" marB="60960"/>
                </a:tc>
                <a:tc>
                  <a:txBody>
                    <a:bodyPr/>
                    <a:lstStyle/>
                    <a:p>
                      <a:pPr algn="r"/>
                      <a:r>
                        <a:rPr kumimoji="1" lang="en-US" altLang="ja-JP" sz="1300" dirty="0" smtClean="0"/>
                        <a:t>0.5H</a:t>
                      </a:r>
                      <a:endParaRPr kumimoji="1" lang="ja-JP" altLang="en-US" sz="1300" dirty="0"/>
                    </a:p>
                  </a:txBody>
                  <a:tcPr marL="121920" marR="121920" marT="60960" marB="60960"/>
                </a:tc>
                <a:tc>
                  <a:txBody>
                    <a:bodyPr/>
                    <a:lstStyle/>
                    <a:p>
                      <a:pPr algn="ctr"/>
                      <a:r>
                        <a:rPr kumimoji="1" lang="en-US" altLang="ja-JP" sz="1300" b="1" dirty="0" smtClean="0">
                          <a:solidFill>
                            <a:srgbClr val="FF0000"/>
                          </a:solidFill>
                        </a:rPr>
                        <a:t>Middle</a:t>
                      </a:r>
                      <a:endParaRPr kumimoji="1" lang="ja-JP" altLang="en-US" sz="1300" b="1" dirty="0">
                        <a:solidFill>
                          <a:srgbClr val="FF0000"/>
                        </a:solidFill>
                      </a:endParaRPr>
                    </a:p>
                  </a:txBody>
                  <a:tcPr marL="121920" marR="121920" marT="60960" marB="60960"/>
                </a:tc>
                <a:tc>
                  <a:txBody>
                    <a:bodyPr/>
                    <a:lstStyle/>
                    <a:p>
                      <a:r>
                        <a:rPr kumimoji="1" lang="en-US" altLang="ja-JP" sz="1300" dirty="0" smtClean="0"/>
                        <a:t>Updates 4 times a year</a:t>
                      </a:r>
                      <a:endParaRPr kumimoji="1" lang="ja-JP" altLang="en-US" sz="1300" dirty="0"/>
                    </a:p>
                  </a:txBody>
                  <a:tcPr marL="121920" marR="121920" marT="60960" marB="60960"/>
                </a:tc>
                <a:extLst>
                  <a:ext uri="{0D108BD9-81ED-4DB2-BD59-A6C34878D82A}">
                    <a16:rowId xmlns:a16="http://schemas.microsoft.com/office/drawing/2014/main" val="1846480229"/>
                  </a:ext>
                </a:extLst>
              </a:tr>
              <a:tr h="325120">
                <a:tc>
                  <a:txBody>
                    <a:bodyPr/>
                    <a:lstStyle/>
                    <a:p>
                      <a:r>
                        <a:rPr kumimoji="1" lang="en-US" altLang="ja-JP" sz="1300" dirty="0" smtClean="0"/>
                        <a:t>Implement monitor agent</a:t>
                      </a:r>
                      <a:endParaRPr kumimoji="1" lang="ja-JP" altLang="en-US" sz="1300" dirty="0"/>
                    </a:p>
                  </a:txBody>
                  <a:tcPr marL="121920" marR="121920" marT="60960" marB="60960"/>
                </a:tc>
                <a:tc>
                  <a:txBody>
                    <a:bodyPr/>
                    <a:lstStyle/>
                    <a:p>
                      <a:pPr algn="r"/>
                      <a:r>
                        <a:rPr kumimoji="1" lang="en-US" altLang="ja-JP" sz="1300" dirty="0" smtClean="0"/>
                        <a:t>30</a:t>
                      </a:r>
                      <a:endParaRPr kumimoji="1" lang="ja-JP" altLang="en-US" sz="1300" dirty="0"/>
                    </a:p>
                  </a:txBody>
                  <a:tcPr marL="121920" marR="121920" marT="60960" marB="60960"/>
                </a:tc>
                <a:tc>
                  <a:txBody>
                    <a:bodyPr/>
                    <a:lstStyle/>
                    <a:p>
                      <a:pPr algn="r"/>
                      <a:r>
                        <a:rPr kumimoji="1" lang="en-US" altLang="ja-JP" sz="1300" dirty="0" smtClean="0"/>
                        <a:t>30</a:t>
                      </a:r>
                      <a:endParaRPr kumimoji="1" lang="ja-JP" altLang="en-US" sz="1300" dirty="0"/>
                    </a:p>
                  </a:txBody>
                  <a:tcPr marL="121920" marR="121920" marT="60960" marB="60960"/>
                </a:tc>
                <a:tc>
                  <a:txBody>
                    <a:bodyPr/>
                    <a:lstStyle/>
                    <a:p>
                      <a:pPr algn="r"/>
                      <a:r>
                        <a:rPr kumimoji="1" lang="en-US" altLang="ja-JP" sz="1300" dirty="0" smtClean="0"/>
                        <a:t>5H</a:t>
                      </a:r>
                      <a:endParaRPr kumimoji="1" lang="ja-JP" altLang="en-US" sz="1300" dirty="0"/>
                    </a:p>
                  </a:txBody>
                  <a:tcPr marL="121920" marR="121920" marT="60960" marB="60960"/>
                </a:tc>
                <a:tc>
                  <a:txBody>
                    <a:bodyPr/>
                    <a:lstStyle/>
                    <a:p>
                      <a:pPr algn="r"/>
                      <a:r>
                        <a:rPr kumimoji="1" lang="en-US" altLang="ja-JP" sz="1300" dirty="0" smtClean="0"/>
                        <a:t>5H</a:t>
                      </a:r>
                      <a:endParaRPr kumimoji="1" lang="ja-JP" altLang="en-US" sz="1300" dirty="0"/>
                    </a:p>
                  </a:txBody>
                  <a:tcPr marL="121920" marR="121920" marT="60960" marB="60960"/>
                </a:tc>
                <a:tc>
                  <a:txBody>
                    <a:bodyPr/>
                    <a:lstStyle/>
                    <a:p>
                      <a:pPr algn="ctr"/>
                      <a:r>
                        <a:rPr kumimoji="1" lang="en-US" altLang="ja-JP" sz="1300" b="1" dirty="0" smtClean="0">
                          <a:solidFill>
                            <a:srgbClr val="FF0000"/>
                          </a:solidFill>
                        </a:rPr>
                        <a:t>Low</a:t>
                      </a:r>
                      <a:endParaRPr kumimoji="1" lang="ja-JP" altLang="en-US" sz="1300" b="1" dirty="0">
                        <a:solidFill>
                          <a:srgbClr val="FF0000"/>
                        </a:solidFill>
                      </a:endParaRPr>
                    </a:p>
                  </a:txBody>
                  <a:tcPr marL="121920" marR="121920" marT="60960" marB="60960"/>
                </a:tc>
                <a:tc>
                  <a:txBody>
                    <a:bodyPr/>
                    <a:lstStyle/>
                    <a:p>
                      <a:endParaRPr kumimoji="1" lang="ja-JP" altLang="en-US" sz="1300" dirty="0"/>
                    </a:p>
                  </a:txBody>
                  <a:tcPr marL="121920" marR="121920" marT="60960" marB="60960"/>
                </a:tc>
                <a:extLst>
                  <a:ext uri="{0D108BD9-81ED-4DB2-BD59-A6C34878D82A}">
                    <a16:rowId xmlns:a16="http://schemas.microsoft.com/office/drawing/2014/main" val="4243030109"/>
                  </a:ext>
                </a:extLst>
              </a:tr>
              <a:tr h="325120">
                <a:tc>
                  <a:txBody>
                    <a:bodyPr/>
                    <a:lstStyle/>
                    <a:p>
                      <a:r>
                        <a:rPr kumimoji="1" lang="en-US" altLang="ja-JP" sz="1300" dirty="0" smtClean="0"/>
                        <a:t>Update</a:t>
                      </a:r>
                      <a:r>
                        <a:rPr kumimoji="1" lang="en-US" altLang="ja-JP" sz="1300" baseline="0" dirty="0" smtClean="0"/>
                        <a:t> Web contents</a:t>
                      </a:r>
                      <a:endParaRPr kumimoji="1" lang="ja-JP" altLang="en-US" sz="1300" dirty="0"/>
                    </a:p>
                  </a:txBody>
                  <a:tcPr marL="121920" marR="121920" marT="60960" marB="60960"/>
                </a:tc>
                <a:tc>
                  <a:txBody>
                    <a:bodyPr/>
                    <a:lstStyle/>
                    <a:p>
                      <a:pPr algn="r"/>
                      <a:r>
                        <a:rPr kumimoji="1" lang="en-US" altLang="ja-JP" sz="1300" dirty="0" smtClean="0"/>
                        <a:t>600</a:t>
                      </a:r>
                      <a:endParaRPr kumimoji="1" lang="ja-JP" altLang="en-US" sz="1300" dirty="0"/>
                    </a:p>
                  </a:txBody>
                  <a:tcPr marL="121920" marR="121920" marT="60960" marB="60960"/>
                </a:tc>
                <a:tc>
                  <a:txBody>
                    <a:bodyPr/>
                    <a:lstStyle/>
                    <a:p>
                      <a:pPr algn="r"/>
                      <a:r>
                        <a:rPr kumimoji="1" lang="en-US" altLang="ja-JP" sz="1300" dirty="0" smtClean="0"/>
                        <a:t>5</a:t>
                      </a:r>
                      <a:endParaRPr kumimoji="1" lang="ja-JP" altLang="en-US" sz="1300" dirty="0"/>
                    </a:p>
                  </a:txBody>
                  <a:tcPr marL="121920" marR="121920" marT="60960" marB="60960"/>
                </a:tc>
                <a:tc>
                  <a:txBody>
                    <a:bodyPr/>
                    <a:lstStyle/>
                    <a:p>
                      <a:pPr algn="r"/>
                      <a:r>
                        <a:rPr kumimoji="1" lang="en-US" altLang="ja-JP" sz="1300" dirty="0" smtClean="0"/>
                        <a:t>1H</a:t>
                      </a:r>
                      <a:endParaRPr kumimoji="1" lang="ja-JP" altLang="en-US" sz="1300" dirty="0"/>
                    </a:p>
                  </a:txBody>
                  <a:tcPr marL="121920" marR="121920" marT="60960" marB="60960"/>
                </a:tc>
                <a:tc>
                  <a:txBody>
                    <a:bodyPr/>
                    <a:lstStyle/>
                    <a:p>
                      <a:pPr algn="r"/>
                      <a:r>
                        <a:rPr kumimoji="1" lang="en-US" altLang="ja-JP" sz="1300" dirty="0" smtClean="0"/>
                        <a:t>1H</a:t>
                      </a:r>
                      <a:endParaRPr kumimoji="1" lang="ja-JP" altLang="en-US" sz="1300" dirty="0"/>
                    </a:p>
                  </a:txBody>
                  <a:tcPr marL="121920" marR="121920" marT="60960" marB="60960"/>
                </a:tc>
                <a:tc>
                  <a:txBody>
                    <a:bodyPr/>
                    <a:lstStyle/>
                    <a:p>
                      <a:pPr algn="ctr"/>
                      <a:r>
                        <a:rPr kumimoji="1" lang="en-US" altLang="ja-JP" sz="1300" b="1" dirty="0" smtClean="0">
                          <a:solidFill>
                            <a:srgbClr val="FF0000"/>
                          </a:solidFill>
                        </a:rPr>
                        <a:t>High</a:t>
                      </a:r>
                      <a:endParaRPr kumimoji="1" lang="ja-JP" altLang="en-US" sz="1300" b="1" dirty="0">
                        <a:solidFill>
                          <a:srgbClr val="FF0000"/>
                        </a:solidFill>
                      </a:endParaRPr>
                    </a:p>
                  </a:txBody>
                  <a:tcPr marL="121920" marR="121920" marT="60960" marB="60960"/>
                </a:tc>
                <a:tc>
                  <a:txBody>
                    <a:bodyPr/>
                    <a:lstStyle/>
                    <a:p>
                      <a:r>
                        <a:rPr kumimoji="1" lang="en-US" altLang="ja-JP" sz="1300" dirty="0" smtClean="0"/>
                        <a:t>Updates 10 times a month</a:t>
                      </a:r>
                      <a:endParaRPr kumimoji="1" lang="ja-JP" altLang="en-US" sz="1300" dirty="0"/>
                    </a:p>
                  </a:txBody>
                  <a:tcPr marL="121920" marR="121920" marT="60960" marB="60960"/>
                </a:tc>
                <a:extLst>
                  <a:ext uri="{0D108BD9-81ED-4DB2-BD59-A6C34878D82A}">
                    <a16:rowId xmlns:a16="http://schemas.microsoft.com/office/drawing/2014/main" val="2195210369"/>
                  </a:ext>
                </a:extLst>
              </a:tr>
              <a:tr h="325120">
                <a:tc>
                  <a:txBody>
                    <a:bodyPr/>
                    <a:lstStyle/>
                    <a:p>
                      <a:r>
                        <a:rPr kumimoji="1" lang="en-US" altLang="ja-JP" sz="1300" dirty="0" smtClean="0"/>
                        <a:t>Summarize</a:t>
                      </a:r>
                      <a:r>
                        <a:rPr kumimoji="1" lang="en-US" altLang="ja-JP" sz="1300" baseline="0" dirty="0" smtClean="0"/>
                        <a:t> Access log</a:t>
                      </a:r>
                      <a:endParaRPr kumimoji="1" lang="ja-JP" altLang="en-US" sz="1300" dirty="0"/>
                    </a:p>
                  </a:txBody>
                  <a:tcPr marL="121920" marR="121920" marT="60960" marB="60960"/>
                </a:tc>
                <a:tc>
                  <a:txBody>
                    <a:bodyPr/>
                    <a:lstStyle/>
                    <a:p>
                      <a:pPr algn="r"/>
                      <a:r>
                        <a:rPr kumimoji="1" lang="en-US" altLang="ja-JP" sz="1300" dirty="0" smtClean="0"/>
                        <a:t>60</a:t>
                      </a:r>
                      <a:endParaRPr kumimoji="1" lang="ja-JP" altLang="en-US" sz="1300" dirty="0"/>
                    </a:p>
                  </a:txBody>
                  <a:tcPr marL="121920" marR="121920" marT="60960" marB="60960"/>
                </a:tc>
                <a:tc>
                  <a:txBody>
                    <a:bodyPr/>
                    <a:lstStyle/>
                    <a:p>
                      <a:pPr algn="r"/>
                      <a:r>
                        <a:rPr kumimoji="1" lang="en-US" altLang="ja-JP" sz="1300" dirty="0" smtClean="0"/>
                        <a:t>5</a:t>
                      </a:r>
                      <a:endParaRPr kumimoji="1" lang="ja-JP" altLang="en-US" sz="1300" dirty="0"/>
                    </a:p>
                  </a:txBody>
                  <a:tcPr marL="121920" marR="121920" marT="60960" marB="60960"/>
                </a:tc>
                <a:tc>
                  <a:txBody>
                    <a:bodyPr/>
                    <a:lstStyle/>
                    <a:p>
                      <a:pPr algn="r"/>
                      <a:r>
                        <a:rPr kumimoji="1" lang="en-US" altLang="ja-JP" sz="1300" dirty="0" smtClean="0"/>
                        <a:t>2H</a:t>
                      </a:r>
                      <a:endParaRPr kumimoji="1" lang="ja-JP" altLang="en-US" sz="1300" dirty="0"/>
                    </a:p>
                  </a:txBody>
                  <a:tcPr marL="121920" marR="121920" marT="60960" marB="60960"/>
                </a:tc>
                <a:tc>
                  <a:txBody>
                    <a:bodyPr/>
                    <a:lstStyle/>
                    <a:p>
                      <a:pPr algn="r"/>
                      <a:r>
                        <a:rPr kumimoji="1" lang="en-US" altLang="ja-JP" sz="1300" dirty="0" smtClean="0"/>
                        <a:t>2H</a:t>
                      </a:r>
                      <a:endParaRPr kumimoji="1" lang="ja-JP" altLang="en-US" sz="1300" dirty="0"/>
                    </a:p>
                  </a:txBody>
                  <a:tcPr marL="121920" marR="121920" marT="60960" marB="60960"/>
                </a:tc>
                <a:tc>
                  <a:txBody>
                    <a:bodyPr/>
                    <a:lstStyle/>
                    <a:p>
                      <a:pPr algn="ctr"/>
                      <a:r>
                        <a:rPr kumimoji="1" lang="en-US" altLang="ja-JP" sz="1300" b="1" dirty="0" smtClean="0">
                          <a:solidFill>
                            <a:srgbClr val="FF0000"/>
                          </a:solidFill>
                        </a:rPr>
                        <a:t>Low</a:t>
                      </a:r>
                      <a:endParaRPr kumimoji="1" lang="ja-JP" altLang="en-US" sz="1300" b="1" dirty="0">
                        <a:solidFill>
                          <a:srgbClr val="FF0000"/>
                        </a:solidFill>
                      </a:endParaRPr>
                    </a:p>
                  </a:txBody>
                  <a:tcPr marL="121920" marR="121920" marT="60960" marB="60960"/>
                </a:tc>
                <a:tc>
                  <a:txBody>
                    <a:bodyPr/>
                    <a:lstStyle/>
                    <a:p>
                      <a:r>
                        <a:rPr kumimoji="1" lang="en-US" altLang="ja-JP" sz="1300" dirty="0" smtClean="0"/>
                        <a:t>Executed</a:t>
                      </a:r>
                      <a:r>
                        <a:rPr kumimoji="1" lang="en-US" altLang="ja-JP" sz="1300" baseline="0" dirty="0" smtClean="0"/>
                        <a:t> at the end of the month</a:t>
                      </a:r>
                      <a:endParaRPr kumimoji="1" lang="ja-JP" altLang="en-US" sz="1300" dirty="0"/>
                    </a:p>
                  </a:txBody>
                  <a:tcPr marL="121920" marR="121920" marT="60960" marB="60960"/>
                </a:tc>
                <a:extLst>
                  <a:ext uri="{0D108BD9-81ED-4DB2-BD59-A6C34878D82A}">
                    <a16:rowId xmlns:a16="http://schemas.microsoft.com/office/drawing/2014/main" val="1881358318"/>
                  </a:ext>
                </a:extLst>
              </a:tr>
            </a:tbl>
          </a:graphicData>
        </a:graphic>
      </p:graphicFrame>
      <p:sp>
        <p:nvSpPr>
          <p:cNvPr id="2" name="タイトル 1"/>
          <p:cNvSpPr>
            <a:spLocks noGrp="1"/>
          </p:cNvSpPr>
          <p:nvPr>
            <p:ph type="title"/>
          </p:nvPr>
        </p:nvSpPr>
        <p:spPr/>
        <p:txBody>
          <a:bodyPr/>
          <a:lstStyle/>
          <a:p>
            <a:r>
              <a:rPr lang="en-US" altLang="ja-JP" dirty="0">
                <a:latin typeface="+mj-ea"/>
              </a:rPr>
              <a:t>Estimate the effects of the </a:t>
            </a:r>
            <a:r>
              <a:rPr lang="en-US" altLang="ja-JP" dirty="0" smtClean="0">
                <a:latin typeface="+mj-ea"/>
              </a:rPr>
              <a:t>operation (repost)</a:t>
            </a:r>
            <a:endParaRPr lang="en-US" altLang="ja-JP" b="1" dirty="0">
              <a:latin typeface="+mj-ea"/>
            </a:endParaRPr>
          </a:p>
        </p:txBody>
      </p:sp>
      <p:sp>
        <p:nvSpPr>
          <p:cNvPr id="3" name="角丸四角形 2"/>
          <p:cNvSpPr/>
          <p:nvPr/>
        </p:nvSpPr>
        <p:spPr bwMode="auto">
          <a:xfrm>
            <a:off x="2567510" y="2996940"/>
            <a:ext cx="1080150" cy="2232310"/>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 name="角丸四角形 4"/>
          <p:cNvSpPr/>
          <p:nvPr/>
        </p:nvSpPr>
        <p:spPr bwMode="auto">
          <a:xfrm>
            <a:off x="4587159" y="2996940"/>
            <a:ext cx="1004771" cy="2232310"/>
          </a:xfrm>
          <a:prstGeom prst="round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917561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Roles used in this document.</a:t>
            </a:r>
            <a:endParaRPr kumimoji="1" lang="ja-JP" altLang="en-US" dirty="0"/>
          </a:p>
        </p:txBody>
      </p:sp>
      <p:sp>
        <p:nvSpPr>
          <p:cNvPr id="3" name="テキスト プレースホルダー 2"/>
          <p:cNvSpPr>
            <a:spLocks noGrp="1"/>
          </p:cNvSpPr>
          <p:nvPr>
            <p:ph type="body" sz="quarter" idx="11"/>
          </p:nvPr>
        </p:nvSpPr>
        <p:spPr/>
        <p:txBody>
          <a:bodyPr/>
          <a:lstStyle/>
          <a:p>
            <a:r>
              <a:rPr kumimoji="1" lang="en-US" altLang="ja-JP" dirty="0" smtClean="0"/>
              <a:t>For the sake of convenience, we will explain the roles used in this document below.</a:t>
            </a:r>
          </a:p>
        </p:txBody>
      </p:sp>
      <p:sp>
        <p:nvSpPr>
          <p:cNvPr id="4" name="コンテンツ プレースホルダー 3"/>
          <p:cNvSpPr>
            <a:spLocks noGrp="1"/>
          </p:cNvSpPr>
          <p:nvPr>
            <p:ph sz="quarter" idx="10"/>
          </p:nvPr>
        </p:nvSpPr>
        <p:spPr/>
        <p:txBody>
          <a:bodyPr>
            <a:normAutofit/>
          </a:bodyPr>
          <a:lstStyle/>
          <a:p>
            <a:endParaRPr kumimoji="1" lang="en-US" altLang="ja-JP" sz="2800" dirty="0" smtClean="0"/>
          </a:p>
          <a:p>
            <a:r>
              <a:rPr kumimoji="1" lang="ja-JP" altLang="en-US" sz="2800" dirty="0" smtClean="0"/>
              <a:t>　　 </a:t>
            </a:r>
            <a:r>
              <a:rPr lang="en-US" altLang="ja-JP" sz="2800" dirty="0" smtClean="0"/>
              <a:t>Development/Construction team</a:t>
            </a:r>
            <a:endParaRPr kumimoji="1" lang="en-US" altLang="ja-JP" sz="2800" dirty="0" smtClean="0"/>
          </a:p>
          <a:p>
            <a:pPr lvl="1"/>
            <a:r>
              <a:rPr lang="en-US" altLang="ja-JP" sz="2000" dirty="0" smtClean="0"/>
              <a:t>In this document, the team responsible for system construction will be called “Construction team”. Normally in a real project, this would also include someone responsible for business/affairs and infrastructure.</a:t>
            </a:r>
            <a:endParaRPr lang="en-US" altLang="ja-JP" sz="1200" dirty="0"/>
          </a:p>
          <a:p>
            <a:endParaRPr lang="en-US" altLang="ja-JP" sz="2800" dirty="0" smtClean="0"/>
          </a:p>
          <a:p>
            <a:r>
              <a:rPr kumimoji="1" lang="ja-JP" altLang="en-US" sz="2800" dirty="0"/>
              <a:t>　</a:t>
            </a:r>
            <a:r>
              <a:rPr kumimoji="1" lang="ja-JP" altLang="en-US" sz="2800" dirty="0" smtClean="0"/>
              <a:t>　 </a:t>
            </a:r>
            <a:r>
              <a:rPr lang="en-US" altLang="ja-JP" sz="2800" dirty="0" smtClean="0"/>
              <a:t>Operation team</a:t>
            </a:r>
            <a:endParaRPr kumimoji="1" lang="en-US" altLang="ja-JP" sz="2800" dirty="0" smtClean="0"/>
          </a:p>
          <a:p>
            <a:pPr lvl="1"/>
            <a:r>
              <a:rPr lang="en-US" altLang="ja-JP" sz="2000" dirty="0" smtClean="0"/>
              <a:t>The team responsible for operating running systems is called “Operation team”.</a:t>
            </a:r>
          </a:p>
          <a:p>
            <a:endParaRPr lang="en-US" altLang="ja-JP" sz="2800" dirty="0"/>
          </a:p>
          <a:p>
            <a:r>
              <a:rPr lang="ja-JP" altLang="en-US" sz="2800" dirty="0" smtClean="0"/>
              <a:t>　　 </a:t>
            </a:r>
            <a:r>
              <a:rPr lang="en-US" altLang="ja-JP" sz="2800" dirty="0" smtClean="0"/>
              <a:t>Team leader</a:t>
            </a:r>
          </a:p>
          <a:p>
            <a:pPr lvl="1"/>
            <a:r>
              <a:rPr lang="en-US" altLang="ja-JP" sz="2000" dirty="0" smtClean="0"/>
              <a:t>Representatives from each team who shares information and coordinates the team.</a:t>
            </a:r>
          </a:p>
        </p:txBody>
      </p:sp>
      <p:grpSp>
        <p:nvGrpSpPr>
          <p:cNvPr id="5" name="グループ化 4"/>
          <p:cNvGrpSpPr/>
          <p:nvPr/>
        </p:nvGrpSpPr>
        <p:grpSpPr>
          <a:xfrm>
            <a:off x="696501" y="1644556"/>
            <a:ext cx="609600" cy="649016"/>
            <a:chOff x="531334" y="767018"/>
            <a:chExt cx="457200" cy="486762"/>
          </a:xfrm>
        </p:grpSpPr>
        <p:sp>
          <p:nvSpPr>
            <p:cNvPr id="6" name="正方形/長方形 5"/>
            <p:cNvSpPr/>
            <p:nvPr/>
          </p:nvSpPr>
          <p:spPr bwMode="auto">
            <a:xfrm>
              <a:off x="531334" y="767018"/>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7" name="グループ化 6"/>
            <p:cNvGrpSpPr>
              <a:grpSpLocks noChangeAspect="1"/>
            </p:cNvGrpSpPr>
            <p:nvPr/>
          </p:nvGrpSpPr>
          <p:grpSpPr bwMode="gray">
            <a:xfrm>
              <a:off x="562146" y="1031158"/>
              <a:ext cx="175160" cy="195072"/>
              <a:chOff x="863600" y="1071564"/>
              <a:chExt cx="823913" cy="917576"/>
            </a:xfrm>
          </p:grpSpPr>
          <p:sp>
            <p:nvSpPr>
              <p:cNvPr id="17" name="フリーフォーム 1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8" name="グループ化 7"/>
            <p:cNvGrpSpPr>
              <a:grpSpLocks noChangeAspect="1"/>
            </p:cNvGrpSpPr>
            <p:nvPr/>
          </p:nvGrpSpPr>
          <p:grpSpPr bwMode="gray">
            <a:xfrm>
              <a:off x="770594" y="1027024"/>
              <a:ext cx="175160" cy="195072"/>
              <a:chOff x="863600" y="1071564"/>
              <a:chExt cx="823913" cy="917576"/>
            </a:xfrm>
          </p:grpSpPr>
          <p:sp>
            <p:nvSpPr>
              <p:cNvPr id="15" name="フリーフォーム 1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9" name="グループ化 8"/>
            <p:cNvGrpSpPr>
              <a:grpSpLocks noChangeAspect="1"/>
            </p:cNvGrpSpPr>
            <p:nvPr/>
          </p:nvGrpSpPr>
          <p:grpSpPr bwMode="gray">
            <a:xfrm>
              <a:off x="562146" y="793687"/>
              <a:ext cx="175160" cy="195072"/>
              <a:chOff x="863600" y="1071564"/>
              <a:chExt cx="823913" cy="917576"/>
            </a:xfrm>
          </p:grpSpPr>
          <p:sp>
            <p:nvSpPr>
              <p:cNvPr id="13" name="フリーフォーム 1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10" name="グループ化 9"/>
            <p:cNvGrpSpPr>
              <a:grpSpLocks noChangeAspect="1"/>
            </p:cNvGrpSpPr>
            <p:nvPr/>
          </p:nvGrpSpPr>
          <p:grpSpPr bwMode="gray">
            <a:xfrm>
              <a:off x="769750" y="793687"/>
              <a:ext cx="175160" cy="195072"/>
              <a:chOff x="863600" y="1071564"/>
              <a:chExt cx="823913" cy="917576"/>
            </a:xfrm>
          </p:grpSpPr>
          <p:sp>
            <p:nvSpPr>
              <p:cNvPr id="11" name="フリーフォーム 1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1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19" name="グループ化 18"/>
          <p:cNvGrpSpPr/>
          <p:nvPr/>
        </p:nvGrpSpPr>
        <p:grpSpPr>
          <a:xfrm>
            <a:off x="696501" y="3361873"/>
            <a:ext cx="609600" cy="649016"/>
            <a:chOff x="531334" y="1943055"/>
            <a:chExt cx="457200" cy="486762"/>
          </a:xfrm>
        </p:grpSpPr>
        <p:sp>
          <p:nvSpPr>
            <p:cNvPr id="20" name="正方形/長方形 19"/>
            <p:cNvSpPr/>
            <p:nvPr/>
          </p:nvSpPr>
          <p:spPr bwMode="auto">
            <a:xfrm>
              <a:off x="531334" y="1943055"/>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21" name="グループ化 20"/>
            <p:cNvGrpSpPr>
              <a:grpSpLocks noChangeAspect="1"/>
            </p:cNvGrpSpPr>
            <p:nvPr/>
          </p:nvGrpSpPr>
          <p:grpSpPr bwMode="gray">
            <a:xfrm>
              <a:off x="562146" y="2207195"/>
              <a:ext cx="175160" cy="195072"/>
              <a:chOff x="863600" y="1071564"/>
              <a:chExt cx="823913" cy="917576"/>
            </a:xfrm>
          </p:grpSpPr>
          <p:sp>
            <p:nvSpPr>
              <p:cNvPr id="31" name="フリーフォーム 3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2" name="グループ化 21"/>
            <p:cNvGrpSpPr>
              <a:grpSpLocks noChangeAspect="1"/>
            </p:cNvGrpSpPr>
            <p:nvPr/>
          </p:nvGrpSpPr>
          <p:grpSpPr bwMode="gray">
            <a:xfrm>
              <a:off x="770594" y="2203061"/>
              <a:ext cx="175160" cy="195072"/>
              <a:chOff x="863600" y="1071564"/>
              <a:chExt cx="823913" cy="917576"/>
            </a:xfrm>
          </p:grpSpPr>
          <p:sp>
            <p:nvSpPr>
              <p:cNvPr id="29" name="フリーフォーム 2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3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3" name="グループ化 22"/>
            <p:cNvGrpSpPr>
              <a:grpSpLocks noChangeAspect="1"/>
            </p:cNvGrpSpPr>
            <p:nvPr/>
          </p:nvGrpSpPr>
          <p:grpSpPr bwMode="gray">
            <a:xfrm>
              <a:off x="562146" y="1969724"/>
              <a:ext cx="175160" cy="195072"/>
              <a:chOff x="863600" y="1071564"/>
              <a:chExt cx="823913" cy="917576"/>
            </a:xfrm>
          </p:grpSpPr>
          <p:sp>
            <p:nvSpPr>
              <p:cNvPr id="27" name="フリーフォーム 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24" name="グループ化 23"/>
            <p:cNvGrpSpPr>
              <a:grpSpLocks noChangeAspect="1"/>
            </p:cNvGrpSpPr>
            <p:nvPr/>
          </p:nvGrpSpPr>
          <p:grpSpPr bwMode="gray">
            <a:xfrm>
              <a:off x="769750" y="1969724"/>
              <a:ext cx="175160" cy="195072"/>
              <a:chOff x="863600" y="1071564"/>
              <a:chExt cx="823913" cy="917576"/>
            </a:xfrm>
          </p:grpSpPr>
          <p:sp>
            <p:nvSpPr>
              <p:cNvPr id="25" name="フリーフォーム 2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2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grpSp>
        <p:nvGrpSpPr>
          <p:cNvPr id="33" name="グループ化 32"/>
          <p:cNvGrpSpPr/>
          <p:nvPr/>
        </p:nvGrpSpPr>
        <p:grpSpPr>
          <a:xfrm>
            <a:off x="695250" y="4725180"/>
            <a:ext cx="609600" cy="649016"/>
            <a:chOff x="530490" y="3113413"/>
            <a:chExt cx="457200" cy="486762"/>
          </a:xfrm>
        </p:grpSpPr>
        <p:sp>
          <p:nvSpPr>
            <p:cNvPr id="34" name="正方形/長方形 33"/>
            <p:cNvSpPr/>
            <p:nvPr/>
          </p:nvSpPr>
          <p:spPr bwMode="auto">
            <a:xfrm>
              <a:off x="530490" y="3113413"/>
              <a:ext cx="457200" cy="486762"/>
            </a:xfrm>
            <a:prstGeom prst="rect">
              <a:avLst/>
            </a:prstGeom>
            <a:ln w="9525"/>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grpSp>
          <p:nvGrpSpPr>
            <p:cNvPr id="35" name="グループ化 34"/>
            <p:cNvGrpSpPr>
              <a:grpSpLocks noChangeAspect="1"/>
            </p:cNvGrpSpPr>
            <p:nvPr/>
          </p:nvGrpSpPr>
          <p:grpSpPr bwMode="gray">
            <a:xfrm>
              <a:off x="561302" y="3377553"/>
              <a:ext cx="175160" cy="195072"/>
              <a:chOff x="863600" y="1071564"/>
              <a:chExt cx="823913" cy="917576"/>
            </a:xfrm>
          </p:grpSpPr>
          <p:sp>
            <p:nvSpPr>
              <p:cNvPr id="45" name="フリーフォーム 44"/>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6"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6" name="グループ化 35"/>
            <p:cNvGrpSpPr>
              <a:grpSpLocks noChangeAspect="1"/>
            </p:cNvGrpSpPr>
            <p:nvPr/>
          </p:nvGrpSpPr>
          <p:grpSpPr bwMode="gray">
            <a:xfrm>
              <a:off x="769750" y="3373419"/>
              <a:ext cx="175160" cy="195072"/>
              <a:chOff x="863600" y="1071564"/>
              <a:chExt cx="823913" cy="917576"/>
            </a:xfrm>
          </p:grpSpPr>
          <p:sp>
            <p:nvSpPr>
              <p:cNvPr id="43" name="フリーフォーム 42"/>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4"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7" name="グループ化 36"/>
            <p:cNvGrpSpPr>
              <a:grpSpLocks noChangeAspect="1"/>
            </p:cNvGrpSpPr>
            <p:nvPr/>
          </p:nvGrpSpPr>
          <p:grpSpPr bwMode="gray">
            <a:xfrm>
              <a:off x="561302" y="3140082"/>
              <a:ext cx="175160" cy="195072"/>
              <a:chOff x="863600" y="1071564"/>
              <a:chExt cx="823913" cy="917576"/>
            </a:xfrm>
          </p:grpSpPr>
          <p:sp>
            <p:nvSpPr>
              <p:cNvPr id="41" name="フリーフォーム 40"/>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3">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2"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nvGrpSpPr>
            <p:cNvPr id="38" name="グループ化 37"/>
            <p:cNvGrpSpPr>
              <a:grpSpLocks noChangeAspect="1"/>
            </p:cNvGrpSpPr>
            <p:nvPr/>
          </p:nvGrpSpPr>
          <p:grpSpPr bwMode="gray">
            <a:xfrm>
              <a:off x="768906" y="3140082"/>
              <a:ext cx="175160" cy="195072"/>
              <a:chOff x="863600" y="1071564"/>
              <a:chExt cx="823913" cy="917576"/>
            </a:xfrm>
          </p:grpSpPr>
          <p:sp>
            <p:nvSpPr>
              <p:cNvPr id="39" name="フリーフォーム 3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2">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noAutofit/>
              </a:bodyPr>
              <a:lstStyle/>
              <a:p>
                <a:endParaRPr lang="ja-JP" altLang="en-US" sz="2400">
                  <a:solidFill>
                    <a:schemeClr val="accent6"/>
                  </a:solidFill>
                </a:endParaRPr>
              </a:p>
            </p:txBody>
          </p:sp>
          <p:sp>
            <p:nvSpPr>
              <p:cNvPr id="4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ja-JP" altLang="en-US" sz="2400">
                  <a:solidFill>
                    <a:schemeClr val="bg2"/>
                  </a:solidFill>
                </a:endParaRPr>
              </a:p>
            </p:txBody>
          </p:sp>
        </p:grpSp>
      </p:grpSp>
    </p:spTree>
    <p:extLst>
      <p:ext uri="{BB962C8B-B14F-4D97-AF65-F5344CB8AC3E}">
        <p14:creationId xmlns:p14="http://schemas.microsoft.com/office/powerpoint/2010/main" val="15003004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Case: Constructing Network Device(1/2)</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2400" dirty="0" smtClean="0"/>
              <a:t>Overview</a:t>
            </a:r>
          </a:p>
          <a:p>
            <a:pPr lvl="1"/>
            <a:r>
              <a:rPr lang="en-US" altLang="ja-JP" sz="1800" dirty="0" smtClean="0"/>
              <a:t>Adding more network devices in a carrier type system</a:t>
            </a:r>
            <a:endParaRPr lang="ja-JP" altLang="en-US" sz="1800" dirty="0" smtClean="0"/>
          </a:p>
          <a:p>
            <a:pPr lvl="1"/>
            <a:r>
              <a:rPr lang="en-US" altLang="ja-JP" sz="1800" dirty="0" smtClean="0"/>
              <a:t>Automate the operations of adding virtual IP and </a:t>
            </a:r>
            <a:br>
              <a:rPr lang="en-US" altLang="ja-JP" sz="1800" dirty="0" smtClean="0"/>
            </a:br>
            <a:r>
              <a:rPr lang="en-US" altLang="ja-JP" sz="1800" dirty="0" smtClean="0"/>
              <a:t>compare the operational costs of with and without automation.</a:t>
            </a:r>
          </a:p>
          <a:p>
            <a:endParaRPr lang="en-US" altLang="ja-JP" sz="2400" dirty="0" smtClean="0"/>
          </a:p>
          <a:p>
            <a:r>
              <a:rPr lang="en-US" altLang="ja-JP" sz="2400" dirty="0" smtClean="0"/>
              <a:t>Construction of the automated operations.</a:t>
            </a:r>
          </a:p>
          <a:p>
            <a:pPr lvl="1"/>
            <a:r>
              <a:rPr lang="en-US" altLang="ja-JP" sz="2000" dirty="0" smtClean="0"/>
              <a:t>Refer to the picture on the left for the construction.</a:t>
            </a:r>
          </a:p>
          <a:p>
            <a:pPr lvl="1"/>
            <a:r>
              <a:rPr lang="en-US" altLang="ja-JP" sz="2000" dirty="0" smtClean="0"/>
              <a:t>Total of 30 network devices</a:t>
            </a:r>
            <a:endParaRPr lang="en-US" altLang="ja-JP" sz="2000" dirty="0"/>
          </a:p>
          <a:p>
            <a:endParaRPr lang="ja-JP" altLang="en-US" sz="2400" dirty="0"/>
          </a:p>
          <a:p>
            <a:r>
              <a:rPr lang="en-US" altLang="ja-JP" sz="2400" dirty="0" smtClean="0"/>
              <a:t>Automation construction and tasks</a:t>
            </a:r>
            <a:endParaRPr lang="ja-JP" altLang="en-US" sz="2400" dirty="0"/>
          </a:p>
          <a:p>
            <a:pPr lvl="1"/>
            <a:r>
              <a:rPr lang="en-US" altLang="ja-JP" sz="1800" dirty="0" smtClean="0"/>
              <a:t>Add Virtual IP and Member to Load balancer.</a:t>
            </a:r>
            <a:endParaRPr lang="ja-JP" altLang="en-US" sz="1800" dirty="0"/>
          </a:p>
          <a:p>
            <a:pPr lvl="1"/>
            <a:r>
              <a:rPr lang="en-US" altLang="ja-JP" sz="1800" dirty="0" smtClean="0"/>
              <a:t>Add policy to firewall</a:t>
            </a:r>
            <a:endParaRPr lang="ja-JP" altLang="en-US" sz="1800" dirty="0"/>
          </a:p>
          <a:p>
            <a:pPr lvl="1"/>
            <a:r>
              <a:rPr lang="en-US" altLang="ja-JP" sz="1800" dirty="0" smtClean="0"/>
              <a:t>Add static-route to switch.</a:t>
            </a:r>
            <a:endParaRPr lang="ja-JP" altLang="en-US" sz="1800" dirty="0"/>
          </a:p>
        </p:txBody>
      </p:sp>
      <p:cxnSp>
        <p:nvCxnSpPr>
          <p:cNvPr id="6" name="直線コネクタ 5"/>
          <p:cNvCxnSpPr/>
          <p:nvPr/>
        </p:nvCxnSpPr>
        <p:spPr bwMode="auto">
          <a:xfrm>
            <a:off x="5847941" y="3675329"/>
            <a:ext cx="0" cy="1872260"/>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 name="正方形/長方形 6"/>
          <p:cNvSpPr/>
          <p:nvPr/>
        </p:nvSpPr>
        <p:spPr bwMode="auto">
          <a:xfrm>
            <a:off x="7896099" y="4220960"/>
            <a:ext cx="1080000" cy="72000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smtClean="0">
                <a:latin typeface="+mn-ea"/>
              </a:rPr>
              <a:t>Fire</a:t>
            </a:r>
            <a:br>
              <a:rPr kumimoji="1" lang="en-US" altLang="ja-JP" sz="1200" b="1" dirty="0" smtClean="0">
                <a:latin typeface="+mn-ea"/>
              </a:rPr>
            </a:br>
            <a:r>
              <a:rPr kumimoji="1" lang="en-US" altLang="ja-JP" sz="1200" b="1" dirty="0" smtClean="0">
                <a:latin typeface="+mn-ea"/>
              </a:rPr>
              <a:t>wall</a:t>
            </a:r>
            <a:endParaRPr kumimoji="1" lang="ja-JP" altLang="en-US" sz="1200" b="1" dirty="0" smtClean="0">
              <a:latin typeface="+mn-ea"/>
            </a:endParaRPr>
          </a:p>
        </p:txBody>
      </p:sp>
      <p:sp>
        <p:nvSpPr>
          <p:cNvPr id="8" name="正方形/長方形 7"/>
          <p:cNvSpPr/>
          <p:nvPr/>
        </p:nvSpPr>
        <p:spPr bwMode="auto">
          <a:xfrm>
            <a:off x="6312030" y="4221110"/>
            <a:ext cx="1080000" cy="72000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b="1" dirty="0" smtClean="0">
                <a:latin typeface="+mn-ea"/>
              </a:rPr>
              <a:t>Switch</a:t>
            </a:r>
            <a:endParaRPr kumimoji="1" lang="ja-JP" altLang="en-US" sz="1200" b="1" dirty="0" smtClean="0">
              <a:latin typeface="+mn-ea"/>
            </a:endParaRPr>
          </a:p>
        </p:txBody>
      </p:sp>
      <p:sp>
        <p:nvSpPr>
          <p:cNvPr id="9" name="正方形/長方形 8"/>
          <p:cNvSpPr/>
          <p:nvPr/>
        </p:nvSpPr>
        <p:spPr bwMode="auto">
          <a:xfrm>
            <a:off x="9480168" y="4217255"/>
            <a:ext cx="1080000" cy="72000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smtClean="0">
                <a:latin typeface="+mn-ea"/>
              </a:rPr>
              <a:t>Switch</a:t>
            </a:r>
            <a:endParaRPr kumimoji="1" lang="ja-JP" altLang="en-US" sz="1200" b="1" dirty="0" smtClean="0">
              <a:latin typeface="+mn-ea"/>
            </a:endParaRPr>
          </a:p>
        </p:txBody>
      </p:sp>
      <p:sp>
        <p:nvSpPr>
          <p:cNvPr id="10" name="正方形/長方形 9"/>
          <p:cNvSpPr/>
          <p:nvPr/>
        </p:nvSpPr>
        <p:spPr bwMode="auto">
          <a:xfrm>
            <a:off x="11352730" y="4341320"/>
            <a:ext cx="792563" cy="47187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smtClean="0">
                <a:latin typeface="+mn-ea"/>
              </a:rPr>
              <a:t>DMZ</a:t>
            </a:r>
          </a:p>
          <a:p>
            <a:pPr algn="ctr"/>
            <a:r>
              <a:rPr lang="en-US" altLang="ja-JP" sz="1200" b="1" dirty="0" smtClean="0">
                <a:latin typeface="+mn-ea"/>
              </a:rPr>
              <a:t>Server</a:t>
            </a:r>
            <a:endParaRPr kumimoji="1" lang="ja-JP" altLang="en-US" sz="1200" b="1" dirty="0" smtClean="0">
              <a:latin typeface="+mn-ea"/>
            </a:endParaRPr>
          </a:p>
        </p:txBody>
      </p:sp>
      <p:sp>
        <p:nvSpPr>
          <p:cNvPr id="11" name="正方形/長方形 10"/>
          <p:cNvSpPr/>
          <p:nvPr/>
        </p:nvSpPr>
        <p:spPr bwMode="auto">
          <a:xfrm>
            <a:off x="9480168" y="2953407"/>
            <a:ext cx="1080000" cy="720000"/>
          </a:xfrm>
          <a:prstGeom prst="rec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smtClean="0">
                <a:latin typeface="+mn-ea"/>
              </a:rPr>
              <a:t>Load </a:t>
            </a:r>
            <a:br>
              <a:rPr kumimoji="1" lang="en-US" altLang="ja-JP" sz="1200" b="1" dirty="0" smtClean="0">
                <a:latin typeface="+mn-ea"/>
              </a:rPr>
            </a:br>
            <a:r>
              <a:rPr kumimoji="1" lang="en-US" altLang="ja-JP" sz="1200" b="1" dirty="0" smtClean="0">
                <a:latin typeface="+mn-ea"/>
              </a:rPr>
              <a:t>balancer</a:t>
            </a:r>
            <a:endParaRPr kumimoji="1" lang="ja-JP" altLang="en-US" sz="1200" b="1" dirty="0" smtClean="0">
              <a:latin typeface="+mn-ea"/>
            </a:endParaRPr>
          </a:p>
        </p:txBody>
      </p:sp>
      <p:sp>
        <p:nvSpPr>
          <p:cNvPr id="13" name="角丸四角形吹き出し 12"/>
          <p:cNvSpPr/>
          <p:nvPr/>
        </p:nvSpPr>
        <p:spPr>
          <a:xfrm>
            <a:off x="6535472" y="3587148"/>
            <a:ext cx="1139466" cy="507206"/>
          </a:xfrm>
          <a:prstGeom prst="wedgeRoundRectCallout">
            <a:avLst>
              <a:gd name="adj1" fmla="val -20833"/>
              <a:gd name="adj2" fmla="val 70254"/>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Adds policy</a:t>
            </a:r>
            <a:endPar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角丸四角形吹き出し 13"/>
          <p:cNvSpPr/>
          <p:nvPr/>
        </p:nvSpPr>
        <p:spPr>
          <a:xfrm>
            <a:off x="9228133" y="2282907"/>
            <a:ext cx="1139466" cy="507206"/>
          </a:xfrm>
          <a:prstGeom prst="wedgeRoundRectCallout">
            <a:avLst>
              <a:gd name="adj1" fmla="val 24864"/>
              <a:gd name="adj2" fmla="val 67750"/>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Adds VIP</a:t>
            </a:r>
            <a:br>
              <a:rPr kumimoji="1" lang="en-US" altLang="ja-JP"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br>
            <a:r>
              <a:rPr kumimoji="1" lang="en-US" altLang="ja-JP"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Adds User</a:t>
            </a:r>
            <a:endParaRPr kumimoji="1" lang="ja-JP" altLang="en-US"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角丸四角形吹き出し 14"/>
          <p:cNvSpPr/>
          <p:nvPr/>
        </p:nvSpPr>
        <p:spPr>
          <a:xfrm>
            <a:off x="10187803" y="5218480"/>
            <a:ext cx="1139466" cy="507206"/>
          </a:xfrm>
          <a:prstGeom prst="wedgeRoundRectCallout">
            <a:avLst>
              <a:gd name="adj1" fmla="val -41542"/>
              <a:gd name="adj2" fmla="val -88786"/>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A</a:t>
            </a:r>
            <a:r>
              <a:rPr kumimoji="1" lang="en-US" altLang="ja-JP" sz="120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dds static-Route</a:t>
            </a:r>
          </a:p>
        </p:txBody>
      </p:sp>
      <p:cxnSp>
        <p:nvCxnSpPr>
          <p:cNvPr id="17" name="直線コネクタ 16"/>
          <p:cNvCxnSpPr/>
          <p:nvPr/>
        </p:nvCxnSpPr>
        <p:spPr bwMode="auto">
          <a:xfrm flipV="1">
            <a:off x="7392030" y="4611459"/>
            <a:ext cx="504069" cy="150"/>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0" name="直線コネクタ 19"/>
          <p:cNvCxnSpPr>
            <a:stCxn id="7" idx="3"/>
            <a:endCxn id="9" idx="1"/>
          </p:cNvCxnSpPr>
          <p:nvPr/>
        </p:nvCxnSpPr>
        <p:spPr bwMode="auto">
          <a:xfrm flipV="1">
            <a:off x="8976099" y="4577255"/>
            <a:ext cx="504069" cy="3705"/>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3" name="直線コネクタ 22"/>
          <p:cNvCxnSpPr>
            <a:stCxn id="11" idx="2"/>
            <a:endCxn id="9" idx="0"/>
          </p:cNvCxnSpPr>
          <p:nvPr/>
        </p:nvCxnSpPr>
        <p:spPr bwMode="auto">
          <a:xfrm>
            <a:off x="10020168" y="3673407"/>
            <a:ext cx="0" cy="543848"/>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直線コネクタ 25"/>
          <p:cNvCxnSpPr>
            <a:stCxn id="9" idx="3"/>
            <a:endCxn id="10" idx="1"/>
          </p:cNvCxnSpPr>
          <p:nvPr/>
        </p:nvCxnSpPr>
        <p:spPr bwMode="auto">
          <a:xfrm>
            <a:off x="10560168" y="4577255"/>
            <a:ext cx="792562" cy="0"/>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9" name="直線コネクタ 28"/>
          <p:cNvCxnSpPr>
            <a:endCxn id="8" idx="1"/>
          </p:cNvCxnSpPr>
          <p:nvPr/>
        </p:nvCxnSpPr>
        <p:spPr bwMode="auto">
          <a:xfrm>
            <a:off x="5854310" y="4577255"/>
            <a:ext cx="457720" cy="3855"/>
          </a:xfrm>
          <a:prstGeom prst="line">
            <a:avLst/>
          </a:prstGeom>
          <a:solidFill>
            <a:schemeClr val="bg1"/>
          </a:solidFill>
          <a:ln w="12700" cap="flat" cmpd="sng" algn="ctr">
            <a:solidFill>
              <a:schemeClr val="tx1"/>
            </a:solidFill>
            <a:prstDash val="solid"/>
            <a:round/>
            <a:headEnd type="oval" w="lg" len="lg"/>
            <a:tailEnd type="oval"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3986600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2"/>
          <a:stretch>
            <a:fillRect/>
          </a:stretch>
        </p:blipFill>
        <p:spPr>
          <a:xfrm>
            <a:off x="7846076" y="3275670"/>
            <a:ext cx="4105275" cy="2743200"/>
          </a:xfrm>
          <a:prstGeom prst="rect">
            <a:avLst/>
          </a:prstGeom>
        </p:spPr>
      </p:pic>
      <p:pic>
        <p:nvPicPr>
          <p:cNvPr id="14" name="図 13"/>
          <p:cNvPicPr>
            <a:picLocks noChangeAspect="1"/>
          </p:cNvPicPr>
          <p:nvPr/>
        </p:nvPicPr>
        <p:blipFill>
          <a:blip r:embed="rId3"/>
          <a:stretch>
            <a:fillRect/>
          </a:stretch>
        </p:blipFill>
        <p:spPr>
          <a:xfrm>
            <a:off x="4390829" y="5721316"/>
            <a:ext cx="2477755" cy="1025878"/>
          </a:xfrm>
          <a:prstGeom prst="rect">
            <a:avLst/>
          </a:prstGeom>
        </p:spPr>
      </p:pic>
      <p:pic>
        <p:nvPicPr>
          <p:cNvPr id="8" name="図 7"/>
          <p:cNvPicPr>
            <a:picLocks noChangeAspect="1"/>
          </p:cNvPicPr>
          <p:nvPr/>
        </p:nvPicPr>
        <p:blipFill>
          <a:blip r:embed="rId3"/>
          <a:stretch>
            <a:fillRect/>
          </a:stretch>
        </p:blipFill>
        <p:spPr>
          <a:xfrm>
            <a:off x="1138436" y="5734050"/>
            <a:ext cx="2425740" cy="1004341"/>
          </a:xfrm>
          <a:prstGeom prst="rect">
            <a:avLst/>
          </a:prstGeom>
        </p:spPr>
      </p:pic>
      <p:sp>
        <p:nvSpPr>
          <p:cNvPr id="2" name="タイトル 1"/>
          <p:cNvSpPr>
            <a:spLocks noGrp="1"/>
          </p:cNvSpPr>
          <p:nvPr>
            <p:ph type="title"/>
          </p:nvPr>
        </p:nvSpPr>
        <p:spPr/>
        <p:txBody>
          <a:bodyPr/>
          <a:lstStyle/>
          <a:p>
            <a:r>
              <a:rPr lang="en-US" altLang="ja-JP" dirty="0"/>
              <a:t>Case: Constructing Network </a:t>
            </a:r>
            <a:r>
              <a:rPr lang="en-US" altLang="ja-JP" dirty="0" smtClean="0"/>
              <a:t>Device(2/2</a:t>
            </a:r>
            <a:r>
              <a:rPr lang="en-US" altLang="ja-JP" dirty="0"/>
              <a:t>)</a:t>
            </a:r>
            <a:endParaRPr kumimoji="1" lang="ja-JP" altLang="en-US" dirty="0"/>
          </a:p>
        </p:txBody>
      </p:sp>
      <p:sp>
        <p:nvSpPr>
          <p:cNvPr id="3" name="コンテンツ プレースホルダー 2"/>
          <p:cNvSpPr>
            <a:spLocks noGrp="1"/>
          </p:cNvSpPr>
          <p:nvPr>
            <p:ph sz="quarter" idx="10"/>
          </p:nvPr>
        </p:nvSpPr>
        <p:spPr>
          <a:xfrm>
            <a:off x="239350" y="836712"/>
            <a:ext cx="8088960" cy="5616476"/>
          </a:xfrm>
        </p:spPr>
        <p:txBody>
          <a:bodyPr>
            <a:normAutofit/>
          </a:bodyPr>
          <a:lstStyle/>
          <a:p>
            <a:r>
              <a:rPr lang="en-US" altLang="ja-JP" sz="1600" dirty="0" smtClean="0"/>
              <a:t>Increase/Decrease in man-hours before and after automation + added work.</a:t>
            </a:r>
          </a:p>
          <a:p>
            <a:pPr lvl="1"/>
            <a:endParaRPr lang="en-US" altLang="ja-JP" dirty="0"/>
          </a:p>
          <a:p>
            <a:endParaRPr lang="en-US" altLang="ja-JP" sz="1600" dirty="0" smtClean="0"/>
          </a:p>
          <a:p>
            <a:endParaRPr lang="en-US" altLang="ja-JP" sz="1600" dirty="0"/>
          </a:p>
          <a:p>
            <a:pPr marL="0" indent="0">
              <a:buNone/>
            </a:pPr>
            <a:endParaRPr lang="en-US" altLang="ja-JP" sz="1600" dirty="0" smtClean="0"/>
          </a:p>
          <a:p>
            <a:pPr marL="0" indent="0">
              <a:buNone/>
            </a:pPr>
            <a:endParaRPr lang="en-US" altLang="ja-JP" sz="1600" dirty="0" smtClean="0"/>
          </a:p>
          <a:p>
            <a:pPr marL="0" indent="0">
              <a:buNone/>
            </a:pPr>
            <a:endParaRPr lang="en-US" altLang="ja-JP" sz="1600" dirty="0" smtClean="0"/>
          </a:p>
          <a:p>
            <a:r>
              <a:rPr lang="en-US" altLang="ja-JP" sz="1400" dirty="0" smtClean="0"/>
              <a:t>Return on Investment Concept.</a:t>
            </a:r>
          </a:p>
          <a:p>
            <a:pPr lvl="1"/>
            <a:r>
              <a:rPr lang="en-US" altLang="ja-JP" sz="1400" dirty="0" smtClean="0"/>
              <a:t>Man-hours used for Automation (Initial)</a:t>
            </a:r>
            <a:r>
              <a:rPr lang="ja-JP" altLang="en-US" sz="1400" dirty="0" smtClean="0"/>
              <a:t>：</a:t>
            </a:r>
            <a:r>
              <a:rPr lang="en-US" altLang="ja-JP" sz="1400" dirty="0" smtClean="0">
                <a:solidFill>
                  <a:srgbClr val="0070C0"/>
                </a:solidFill>
              </a:rPr>
              <a:t>123.4H</a:t>
            </a:r>
            <a:endParaRPr lang="en-US" altLang="ja-JP" sz="1400" dirty="0" smtClean="0"/>
          </a:p>
          <a:p>
            <a:pPr lvl="2"/>
            <a:r>
              <a:rPr lang="en-US" altLang="ja-JP" dirty="0" smtClean="0"/>
              <a:t>Step 1</a:t>
            </a:r>
            <a:r>
              <a:rPr lang="ja-JP" altLang="en-US" dirty="0" smtClean="0"/>
              <a:t>：</a:t>
            </a:r>
            <a:r>
              <a:rPr lang="en-US" altLang="ja-JP" dirty="0" smtClean="0"/>
              <a:t>44.7H</a:t>
            </a:r>
            <a:r>
              <a:rPr lang="ja-JP" altLang="en-US" dirty="0"/>
              <a:t>　</a:t>
            </a:r>
            <a:r>
              <a:rPr lang="ja-JP" altLang="en-US" dirty="0" smtClean="0"/>
              <a:t>　</a:t>
            </a:r>
            <a:r>
              <a:rPr lang="en-US" altLang="ja-JP" dirty="0" smtClean="0"/>
              <a:t>Step 2</a:t>
            </a:r>
            <a:r>
              <a:rPr lang="ja-JP" altLang="en-US" dirty="0" smtClean="0"/>
              <a:t>：</a:t>
            </a:r>
            <a:r>
              <a:rPr lang="en-US" altLang="ja-JP" dirty="0" smtClean="0"/>
              <a:t>63.5H</a:t>
            </a:r>
            <a:r>
              <a:rPr lang="ja-JP" altLang="en-US" dirty="0" smtClean="0"/>
              <a:t>　　</a:t>
            </a:r>
            <a:r>
              <a:rPr lang="en-US" altLang="ja-JP" dirty="0" smtClean="0"/>
              <a:t>Step 3</a:t>
            </a:r>
            <a:r>
              <a:rPr lang="ja-JP" altLang="en-US" dirty="0" smtClean="0"/>
              <a:t>：</a:t>
            </a:r>
            <a:r>
              <a:rPr lang="en-US" altLang="ja-JP" dirty="0" smtClean="0"/>
              <a:t>15.2H</a:t>
            </a:r>
          </a:p>
          <a:p>
            <a:pPr lvl="2"/>
            <a:endParaRPr lang="en-US" altLang="ja-JP" sz="400" dirty="0" smtClean="0"/>
          </a:p>
          <a:p>
            <a:pPr lvl="1"/>
            <a:r>
              <a:rPr lang="en-US" altLang="ja-JP" sz="1400" dirty="0" smtClean="0"/>
              <a:t>Hours before Automation</a:t>
            </a:r>
            <a:r>
              <a:rPr lang="ja-JP" altLang="en-US" sz="1400" dirty="0" smtClean="0"/>
              <a:t>：</a:t>
            </a:r>
            <a:r>
              <a:rPr lang="en-US" altLang="ja-JP" sz="1400" dirty="0" smtClean="0">
                <a:solidFill>
                  <a:srgbClr val="0070C0"/>
                </a:solidFill>
              </a:rPr>
              <a:t>143.8H</a:t>
            </a:r>
            <a:r>
              <a:rPr lang="ja-JP" altLang="en-US" sz="1400" dirty="0" smtClean="0">
                <a:solidFill>
                  <a:srgbClr val="0070C0"/>
                </a:solidFill>
              </a:rPr>
              <a:t> </a:t>
            </a:r>
            <a:r>
              <a:rPr lang="ja-JP" altLang="en-US" sz="1400" dirty="0" smtClean="0"/>
              <a:t>⇒</a:t>
            </a:r>
            <a:r>
              <a:rPr lang="ja-JP" altLang="en-US" sz="1400" dirty="0" smtClean="0">
                <a:solidFill>
                  <a:srgbClr val="0070C0"/>
                </a:solidFill>
              </a:rPr>
              <a:t> </a:t>
            </a:r>
            <a:r>
              <a:rPr lang="en-US" altLang="ja-JP" sz="1400" dirty="0" smtClean="0"/>
              <a:t>After Automation</a:t>
            </a:r>
            <a:r>
              <a:rPr lang="ja-JP" altLang="en-US" sz="1400" dirty="0" smtClean="0"/>
              <a:t>：</a:t>
            </a:r>
            <a:r>
              <a:rPr lang="en-US" altLang="ja-JP" sz="1400" dirty="0" smtClean="0">
                <a:solidFill>
                  <a:srgbClr val="0070C0"/>
                </a:solidFill>
              </a:rPr>
              <a:t>95.2H</a:t>
            </a:r>
          </a:p>
          <a:p>
            <a:pPr lvl="2"/>
            <a:r>
              <a:rPr lang="ja-JP" altLang="en-US" dirty="0" smtClean="0">
                <a:solidFill>
                  <a:srgbClr val="0070C0"/>
                </a:solidFill>
              </a:rPr>
              <a:t> </a:t>
            </a:r>
            <a:r>
              <a:rPr lang="en-US" altLang="ja-JP" dirty="0" smtClean="0"/>
              <a:t>The number of man hours is reduced by</a:t>
            </a:r>
            <a:r>
              <a:rPr lang="en-US" altLang="ja-JP" dirty="0" smtClean="0">
                <a:solidFill>
                  <a:srgbClr val="0070C0"/>
                </a:solidFill>
              </a:rPr>
              <a:t>34%</a:t>
            </a:r>
            <a:r>
              <a:rPr lang="en-US" altLang="ja-JP" dirty="0" smtClean="0"/>
              <a:t>. Additionally, the investment</a:t>
            </a:r>
            <a:br>
              <a:rPr lang="en-US" altLang="ja-JP" dirty="0" smtClean="0"/>
            </a:br>
            <a:r>
              <a:rPr lang="en-US" altLang="ja-JP" dirty="0" smtClean="0"/>
              <a:t> returns profit after the </a:t>
            </a:r>
            <a:r>
              <a:rPr lang="en-US" altLang="ja-JP" dirty="0" smtClean="0">
                <a:solidFill>
                  <a:srgbClr val="FF0000"/>
                </a:solidFill>
              </a:rPr>
              <a:t>Third time </a:t>
            </a:r>
            <a:r>
              <a:rPr lang="en-US" altLang="ja-JP" dirty="0" smtClean="0"/>
              <a:t>(including the Initial stage)</a:t>
            </a:r>
          </a:p>
          <a:p>
            <a:pPr lvl="1"/>
            <a:endParaRPr lang="en-US" altLang="ja-JP" sz="100" dirty="0" smtClean="0"/>
          </a:p>
          <a:p>
            <a:pPr lvl="1"/>
            <a:r>
              <a:rPr lang="en-US" altLang="ja-JP" sz="1400" dirty="0" smtClean="0"/>
              <a:t>Depending on the case, preparation for automation and implementing the automation</a:t>
            </a:r>
            <a:br>
              <a:rPr lang="en-US" altLang="ja-JP" sz="1400" dirty="0" smtClean="0"/>
            </a:br>
            <a:r>
              <a:rPr lang="en-US" altLang="ja-JP" sz="1400" dirty="0" smtClean="0"/>
              <a:t>may be done separately or at the same time. In this case, they were done separately.</a:t>
            </a:r>
            <a:endParaRPr lang="en-US" altLang="ja-JP" sz="1400" dirty="0"/>
          </a:p>
          <a:p>
            <a:endParaRPr lang="en-US" altLang="ja-JP" sz="1600" dirty="0" smtClean="0"/>
          </a:p>
        </p:txBody>
      </p:sp>
      <p:sp>
        <p:nvSpPr>
          <p:cNvPr id="21" name="正方形/長方形 20"/>
          <p:cNvSpPr/>
          <p:nvPr/>
        </p:nvSpPr>
        <p:spPr bwMode="auto">
          <a:xfrm>
            <a:off x="1068344" y="4129093"/>
            <a:ext cx="383073" cy="253393"/>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5" name="角丸四角形吹き出し 14"/>
          <p:cNvSpPr/>
          <p:nvPr/>
        </p:nvSpPr>
        <p:spPr>
          <a:xfrm>
            <a:off x="10728940" y="4653054"/>
            <a:ext cx="1222411" cy="510790"/>
          </a:xfrm>
          <a:prstGeom prst="wedgeRoundRectCallout">
            <a:avLst>
              <a:gd name="adj1" fmla="val -35321"/>
              <a:gd name="adj2" fmla="val -109638"/>
              <a:gd name="adj3" fmla="val 16667"/>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05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Investment returned after 3</a:t>
            </a:r>
            <a:r>
              <a:rPr lang="en-US" altLang="ja-JP" sz="1050" b="1" baseline="30000"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rd</a:t>
            </a:r>
            <a:r>
              <a:rPr lang="en-US" altLang="ja-JP" sz="1050" b="1" dirty="0"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 time.</a:t>
            </a:r>
            <a:endParaRPr kumimoji="1" lang="ja-JP" altLang="en-US" sz="105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10" name="表 9"/>
          <p:cNvGraphicFramePr>
            <a:graphicFrameLocks noGrp="1"/>
          </p:cNvGraphicFramePr>
          <p:nvPr>
            <p:extLst>
              <p:ext uri="{D42A27DB-BD31-4B8C-83A1-F6EECF244321}">
                <p14:modId xmlns:p14="http://schemas.microsoft.com/office/powerpoint/2010/main" val="34359186"/>
              </p:ext>
            </p:extLst>
          </p:nvPr>
        </p:nvGraphicFramePr>
        <p:xfrm>
          <a:off x="768644" y="1263152"/>
          <a:ext cx="10679045" cy="1546860"/>
        </p:xfrm>
        <a:graphic>
          <a:graphicData uri="http://schemas.openxmlformats.org/drawingml/2006/table">
            <a:tbl>
              <a:tblPr/>
              <a:tblGrid>
                <a:gridCol w="984561">
                  <a:extLst>
                    <a:ext uri="{9D8B030D-6E8A-4147-A177-3AD203B41FA5}">
                      <a16:colId xmlns:a16="http://schemas.microsoft.com/office/drawing/2014/main" val="2057840479"/>
                    </a:ext>
                  </a:extLst>
                </a:gridCol>
                <a:gridCol w="1002665">
                  <a:extLst>
                    <a:ext uri="{9D8B030D-6E8A-4147-A177-3AD203B41FA5}">
                      <a16:colId xmlns:a16="http://schemas.microsoft.com/office/drawing/2014/main" val="510838364"/>
                    </a:ext>
                  </a:extLst>
                </a:gridCol>
                <a:gridCol w="1080000">
                  <a:extLst>
                    <a:ext uri="{9D8B030D-6E8A-4147-A177-3AD203B41FA5}">
                      <a16:colId xmlns:a16="http://schemas.microsoft.com/office/drawing/2014/main" val="547459292"/>
                    </a:ext>
                  </a:extLst>
                </a:gridCol>
                <a:gridCol w="963950">
                  <a:extLst>
                    <a:ext uri="{9D8B030D-6E8A-4147-A177-3AD203B41FA5}">
                      <a16:colId xmlns:a16="http://schemas.microsoft.com/office/drawing/2014/main" val="1695835220"/>
                    </a:ext>
                  </a:extLst>
                </a:gridCol>
                <a:gridCol w="1196050">
                  <a:extLst>
                    <a:ext uri="{9D8B030D-6E8A-4147-A177-3AD203B41FA5}">
                      <a16:colId xmlns:a16="http://schemas.microsoft.com/office/drawing/2014/main" val="911063197"/>
                    </a:ext>
                  </a:extLst>
                </a:gridCol>
                <a:gridCol w="1080000">
                  <a:extLst>
                    <a:ext uri="{9D8B030D-6E8A-4147-A177-3AD203B41FA5}">
                      <a16:colId xmlns:a16="http://schemas.microsoft.com/office/drawing/2014/main" val="1953342046"/>
                    </a:ext>
                  </a:extLst>
                </a:gridCol>
                <a:gridCol w="1080000">
                  <a:extLst>
                    <a:ext uri="{9D8B030D-6E8A-4147-A177-3AD203B41FA5}">
                      <a16:colId xmlns:a16="http://schemas.microsoft.com/office/drawing/2014/main" val="1833383771"/>
                    </a:ext>
                  </a:extLst>
                </a:gridCol>
                <a:gridCol w="1080000">
                  <a:extLst>
                    <a:ext uri="{9D8B030D-6E8A-4147-A177-3AD203B41FA5}">
                      <a16:colId xmlns:a16="http://schemas.microsoft.com/office/drawing/2014/main" val="18254929"/>
                    </a:ext>
                  </a:extLst>
                </a:gridCol>
                <a:gridCol w="1080000">
                  <a:extLst>
                    <a:ext uri="{9D8B030D-6E8A-4147-A177-3AD203B41FA5}">
                      <a16:colId xmlns:a16="http://schemas.microsoft.com/office/drawing/2014/main" val="248675452"/>
                    </a:ext>
                  </a:extLst>
                </a:gridCol>
                <a:gridCol w="51819">
                  <a:extLst>
                    <a:ext uri="{9D8B030D-6E8A-4147-A177-3AD203B41FA5}">
                      <a16:colId xmlns:a16="http://schemas.microsoft.com/office/drawing/2014/main" val="1476762438"/>
                    </a:ext>
                  </a:extLst>
                </a:gridCol>
                <a:gridCol w="1080000">
                  <a:extLst>
                    <a:ext uri="{9D8B030D-6E8A-4147-A177-3AD203B41FA5}">
                      <a16:colId xmlns:a16="http://schemas.microsoft.com/office/drawing/2014/main" val="3000922784"/>
                    </a:ext>
                  </a:extLst>
                </a:gridCol>
              </a:tblGrid>
              <a:tr h="217345">
                <a:tc gridSpan="2">
                  <a:txBody>
                    <a:bodyPr/>
                    <a:lstStyle/>
                    <a:p>
                      <a:pPr algn="ctr" fontAlgn="ctr"/>
                      <a:r>
                        <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endParaRPr kumimoji="1" lang="ja-JP" altLang="en-US"/>
                    </a:p>
                  </a:txBody>
                  <a:tcPr/>
                </a:tc>
                <a:tc>
                  <a:txBody>
                    <a:bodyPr/>
                    <a:lstStyle/>
                    <a:p>
                      <a:pPr algn="ctr"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Defining</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Basic</a:t>
                      </a:r>
                      <a:b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b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Design</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Detailed</a:t>
                      </a:r>
                      <a:b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b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Design</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Operation</a:t>
                      </a:r>
                      <a:r>
                        <a:rPr lang="en-US" altLang="ja-JP" sz="1100" b="1" i="0" u="none" strike="noStrike" baseline="0" dirty="0" smtClean="0">
                          <a:solidFill>
                            <a:srgbClr val="FFFFFF"/>
                          </a:solidFill>
                          <a:effectLst/>
                          <a:latin typeface="游ゴシック" panose="020B0400000000000000" pitchFamily="50" charset="-128"/>
                          <a:ea typeface="游ゴシック" panose="020B0400000000000000" pitchFamily="50" charset="-128"/>
                        </a:rPr>
                        <a:t> design</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Production</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Evaluation</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ja-JP" altLang="en-US" sz="1100" b="1" i="0" u="none" strike="noStrike">
                          <a:solidFill>
                            <a:srgbClr val="FFFFFF"/>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ctr"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Total</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4974445"/>
                  </a:ext>
                </a:extLst>
              </a:tr>
              <a:tr h="212395">
                <a:tc>
                  <a:txBody>
                    <a:bodyPr/>
                    <a:lstStyle/>
                    <a:p>
                      <a:pPr algn="l"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Before</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Hours(Per</a:t>
                      </a:r>
                      <a:r>
                        <a:rPr lang="en-US" altLang="ja-JP" sz="1100" b="1" i="0" u="none" strike="noStrike" baseline="0" dirty="0" smtClean="0">
                          <a:solidFill>
                            <a:srgbClr val="FFFFFF"/>
                          </a:solidFill>
                          <a:effectLst/>
                          <a:latin typeface="游ゴシック" panose="020B0400000000000000" pitchFamily="50" charset="-128"/>
                          <a:ea typeface="游ゴシック" panose="020B0400000000000000" pitchFamily="50" charset="-128"/>
                        </a:rPr>
                        <a:t> worker</a:t>
                      </a:r>
                      <a:r>
                        <a:rPr lang="en-US" sz="1100" b="1" i="0" u="none" strike="noStrike" dirty="0" smtClean="0">
                          <a:solidFill>
                            <a:srgbClr val="FFFFFF"/>
                          </a:solidFill>
                          <a:effectLst/>
                          <a:latin typeface="游ゴシック" panose="020B0400000000000000" pitchFamily="50" charset="-128"/>
                          <a:ea typeface="游ゴシック" panose="020B0400000000000000" pitchFamily="50" charset="-128"/>
                        </a:rPr>
                        <a:t>)</a:t>
                      </a:r>
                      <a:endParaRPr 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20.1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22.4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11.2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19.7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58.4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l" fontAlgn="ctr"/>
                      <a:r>
                        <a:rPr lang="ja-JP" altLang="en-US" sz="1200" b="1" i="0" u="none" strike="noStrike">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tc>
                  <a:txBody>
                    <a:bodyPr/>
                    <a:lstStyle/>
                    <a:p>
                      <a:pPr algn="r" fontAlgn="ctr"/>
                      <a:r>
                        <a:rPr lang="en-US" altLang="ja-JP" sz="1200" b="1" i="0" u="none" strike="noStrike">
                          <a:solidFill>
                            <a:srgbClr val="000000"/>
                          </a:solidFill>
                          <a:effectLst/>
                          <a:latin typeface="游ゴシック" panose="020B0400000000000000" pitchFamily="50" charset="-128"/>
                          <a:ea typeface="游ゴシック" panose="020B0400000000000000" pitchFamily="50" charset="-128"/>
                        </a:rPr>
                        <a:t>143.8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80242474"/>
                  </a:ext>
                </a:extLst>
              </a:tr>
              <a:tr h="176965">
                <a:tc rowSpan="3">
                  <a:txBody>
                    <a:bodyPr/>
                    <a:lstStyle/>
                    <a:p>
                      <a:pPr algn="l" fontAlgn="t"/>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After</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Hours(Per</a:t>
                      </a:r>
                      <a:r>
                        <a:rPr lang="en-US" altLang="ja-JP" sz="1100" b="1" i="0" u="none" strike="noStrike" baseline="0" dirty="0" smtClean="0">
                          <a:solidFill>
                            <a:srgbClr val="FFFFFF"/>
                          </a:solidFill>
                          <a:effectLst/>
                          <a:latin typeface="游ゴシック" panose="020B0400000000000000" pitchFamily="50" charset="-128"/>
                          <a:ea typeface="游ゴシック" panose="020B0400000000000000" pitchFamily="50" charset="-128"/>
                        </a:rPr>
                        <a:t> worker</a:t>
                      </a:r>
                      <a:r>
                        <a:rPr lang="en-US" sz="1100" b="1" i="0" u="none" strike="noStrike" dirty="0" smtClean="0">
                          <a:solidFill>
                            <a:srgbClr val="FFFFFF"/>
                          </a:solidFill>
                          <a:effectLst/>
                          <a:latin typeface="游ゴシック" panose="020B0400000000000000" pitchFamily="50" charset="-128"/>
                          <a:ea typeface="游ゴシック" panose="020B0400000000000000" pitchFamily="50" charset="-128"/>
                        </a:rPr>
                        <a:t>)</a:t>
                      </a:r>
                      <a:endParaRPr 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0070C0"/>
                    </a:solidFill>
                  </a:tcPr>
                </a:tc>
                <a:tc>
                  <a:txBody>
                    <a:bodyPr/>
                    <a:lstStyle/>
                    <a:p>
                      <a:pPr algn="r" fontAlgn="ctr"/>
                      <a:r>
                        <a:rPr lang="en-US" altLang="ja-JP" sz="1200" b="1" i="0" u="none" strike="noStrike" dirty="0">
                          <a:solidFill>
                            <a:srgbClr val="FF0000"/>
                          </a:solidFill>
                          <a:effectLst/>
                          <a:latin typeface="游ゴシック" panose="020B0400000000000000" pitchFamily="50" charset="-128"/>
                          <a:ea typeface="游ゴシック" panose="020B0400000000000000" pitchFamily="50" charset="-128"/>
                        </a:rPr>
                        <a:t>28.7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20.6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20.3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200" b="1"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12.1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9.5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l" fontAlgn="ctr"/>
                      <a:r>
                        <a:rPr lang="ja-JP" altLang="en-US" sz="1200" b="1" i="0" u="none" strike="noStrike">
                          <a:solidFill>
                            <a:srgbClr val="0070C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95.2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CE4D6"/>
                    </a:solidFill>
                  </a:tcPr>
                </a:tc>
                <a:extLst>
                  <a:ext uri="{0D108BD9-81ED-4DB2-BD59-A6C34878D82A}">
                    <a16:rowId xmlns:a16="http://schemas.microsoft.com/office/drawing/2014/main" val="4056128842"/>
                  </a:ext>
                </a:extLst>
              </a:tr>
              <a:tr h="335280">
                <a:tc vMerge="1">
                  <a:txBody>
                    <a:bodyPr/>
                    <a:lstStyle/>
                    <a:p>
                      <a:endParaRPr kumimoji="1" lang="ja-JP" altLang="en-US"/>
                    </a:p>
                  </a:txBody>
                  <a:tcPr/>
                </a:tc>
                <a:tc>
                  <a:txBody>
                    <a:bodyPr/>
                    <a:lstStyle/>
                    <a:p>
                      <a:pPr algn="l"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Increase/Decrease(%)</a:t>
                      </a:r>
                      <a:endParaRPr lang="en-US" altLang="ja-JP"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0070C0"/>
                    </a:solidFill>
                  </a:tcPr>
                </a:tc>
                <a:tc>
                  <a:txBody>
                    <a:bodyPr/>
                    <a:lstStyle/>
                    <a:p>
                      <a:pPr algn="r" fontAlgn="ctr"/>
                      <a:r>
                        <a:rPr lang="en-US" altLang="ja-JP" sz="1200" b="1" i="0" u="none" strike="noStrike" dirty="0">
                          <a:solidFill>
                            <a:srgbClr val="FF0000"/>
                          </a:solidFill>
                          <a:effectLst/>
                          <a:latin typeface="游ゴシック" panose="020B0400000000000000" pitchFamily="50" charset="-128"/>
                          <a:ea typeface="游ゴシック" panose="020B0400000000000000" pitchFamily="50" charset="-128"/>
                        </a:rPr>
                        <a:t>(↑43%)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200" b="1" i="0" u="none" strike="noStrike" dirty="0">
                          <a:solidFill>
                            <a:srgbClr val="FF0000"/>
                          </a:solidFill>
                          <a:effectLst/>
                          <a:latin typeface="游ゴシック" panose="020B0400000000000000" pitchFamily="50" charset="-128"/>
                          <a:ea typeface="游ゴシック" panose="020B0400000000000000" pitchFamily="50" charset="-128"/>
                        </a:rPr>
                        <a:t>(↑81%)</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ctr" fontAlgn="ctr"/>
                      <a:r>
                        <a:rPr lang="en-US" altLang="ja-JP" sz="1200" b="1" i="0" u="none" strike="noStrike" dirty="0">
                          <a:solidFill>
                            <a:schemeClr val="tx1"/>
                          </a:solidFill>
                          <a:effectLst/>
                          <a:latin typeface="游ゴシック" panose="020B0400000000000000" pitchFamily="50" charset="-128"/>
                          <a:ea typeface="游ゴシック" panose="020B0400000000000000" pitchFamily="50" charset="-128"/>
                        </a:rPr>
                        <a: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(↓39%)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200" b="1" i="0" u="none" strike="noStrike">
                          <a:solidFill>
                            <a:srgbClr val="0070C0"/>
                          </a:solidFill>
                          <a:effectLst/>
                          <a:latin typeface="游ゴシック" panose="020B0400000000000000" pitchFamily="50" charset="-128"/>
                          <a:ea typeface="游ゴシック" panose="020B0400000000000000" pitchFamily="50" charset="-128"/>
                        </a:rPr>
                        <a:t>(↓67%)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(↓84%)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l" fontAlgn="ctr"/>
                      <a:r>
                        <a:rPr lang="ja-JP" altLang="en-US" sz="1200" b="1" i="0" u="none" strike="noStrike" dirty="0">
                          <a:solidFill>
                            <a:srgbClr val="0070C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tc>
                  <a:txBody>
                    <a:bodyPr/>
                    <a:lstStyle/>
                    <a:p>
                      <a:pPr algn="r" fontAlgn="ctr"/>
                      <a:r>
                        <a:rPr lang="en-US" altLang="ja-JP" sz="1200" b="1" i="0" u="none" strike="noStrike" dirty="0">
                          <a:solidFill>
                            <a:srgbClr val="0070C0"/>
                          </a:solidFill>
                          <a:effectLst/>
                          <a:latin typeface="游ゴシック" panose="020B0400000000000000" pitchFamily="50" charset="-128"/>
                          <a:ea typeface="游ゴシック" panose="020B0400000000000000" pitchFamily="50" charset="-128"/>
                        </a:rPr>
                        <a:t>(↓34%)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2EFDA"/>
                    </a:solidFill>
                  </a:tcPr>
                </a:tc>
                <a:extLst>
                  <a:ext uri="{0D108BD9-81ED-4DB2-BD59-A6C34878D82A}">
                    <a16:rowId xmlns:a16="http://schemas.microsoft.com/office/drawing/2014/main" val="3841707724"/>
                  </a:ext>
                </a:extLst>
              </a:tr>
              <a:tr h="94295">
                <a:tc vMerge="1">
                  <a:txBody>
                    <a:bodyPr/>
                    <a:lstStyle/>
                    <a:p>
                      <a:endParaRPr kumimoji="1" lang="ja-JP" altLang="en-US"/>
                    </a:p>
                  </a:txBody>
                  <a:tcPr/>
                </a:tc>
                <a:tc>
                  <a:txBody>
                    <a:bodyPr/>
                    <a:lstStyle/>
                    <a:p>
                      <a:pPr algn="l" fontAlgn="ctr"/>
                      <a:r>
                        <a:rPr lang="en-US" altLang="ja-JP" sz="1100" b="1" i="0" u="none" strike="noStrike" dirty="0" smtClean="0">
                          <a:solidFill>
                            <a:srgbClr val="FFFFFF"/>
                          </a:solidFill>
                          <a:effectLst/>
                          <a:latin typeface="游ゴシック" panose="020B0400000000000000" pitchFamily="50" charset="-128"/>
                          <a:ea typeface="游ゴシック" panose="020B0400000000000000" pitchFamily="50" charset="-128"/>
                        </a:rPr>
                        <a:t>Added</a:t>
                      </a:r>
                      <a:r>
                        <a:rPr lang="en-US" altLang="ja-JP" sz="1100" b="1" i="0" u="none" strike="noStrike" baseline="0" dirty="0" smtClean="0">
                          <a:solidFill>
                            <a:srgbClr val="FFFFFF"/>
                          </a:solidFill>
                          <a:effectLst/>
                          <a:latin typeface="游ゴシック" panose="020B0400000000000000" pitchFamily="50" charset="-128"/>
                          <a:ea typeface="游ゴシック" panose="020B0400000000000000" pitchFamily="50" charset="-128"/>
                        </a:rPr>
                        <a:t> work</a:t>
                      </a:r>
                      <a:endParaRPr lang="ja-JP" altLang="en-US" sz="11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fontAlgn="ctr"/>
                      <a:r>
                        <a:rPr lang="en-US" altLang="ja-JP" sz="800" b="1" i="0" u="none" strike="noStrike" dirty="0" smtClean="0">
                          <a:solidFill>
                            <a:srgbClr val="000000"/>
                          </a:solidFill>
                          <a:effectLst/>
                          <a:latin typeface="游ゴシック" panose="020B0400000000000000" pitchFamily="50" charset="-128"/>
                          <a:ea typeface="游ゴシック" panose="020B0400000000000000" pitchFamily="50" charset="-128"/>
                        </a:rPr>
                        <a:t>Consider</a:t>
                      </a:r>
                      <a:r>
                        <a:rPr lang="en-US" altLang="ja-JP" sz="800" b="1" i="0" u="none" strike="noStrike" baseline="0" dirty="0" smtClean="0">
                          <a:solidFill>
                            <a:srgbClr val="000000"/>
                          </a:solidFill>
                          <a:effectLst/>
                          <a:latin typeface="游ゴシック" panose="020B0400000000000000" pitchFamily="50" charset="-128"/>
                          <a:ea typeface="游ゴシック" panose="020B0400000000000000" pitchFamily="50" charset="-128"/>
                        </a:rPr>
                        <a:t> Automation</a:t>
                      </a:r>
                      <a:endPar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ja-JP" sz="800" b="1" i="0" u="none" strike="noStrike" dirty="0" smtClean="0">
                          <a:solidFill>
                            <a:srgbClr val="000000"/>
                          </a:solidFill>
                          <a:effectLst/>
                          <a:latin typeface="游ゴシック" panose="020B0400000000000000" pitchFamily="50" charset="-128"/>
                          <a:ea typeface="游ゴシック" panose="020B0400000000000000" pitchFamily="50" charset="-128"/>
                        </a:rPr>
                        <a:t>Register</a:t>
                      </a:r>
                      <a:r>
                        <a:rPr lang="en-US" altLang="ja-JP" sz="800" b="1" i="0" u="none" strike="noStrike" baseline="0" dirty="0" smtClean="0">
                          <a:solidFill>
                            <a:srgbClr val="000000"/>
                          </a:solidFill>
                          <a:effectLst/>
                          <a:latin typeface="游ゴシック" panose="020B0400000000000000" pitchFamily="50" charset="-128"/>
                          <a:ea typeface="游ゴシック" panose="020B0400000000000000" pitchFamily="50" charset="-128"/>
                        </a:rPr>
                        <a:t> CMDB</a:t>
                      </a:r>
                      <a:endPar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altLang="ja-JP" sz="800" b="1" i="0" u="none" strike="noStrike" dirty="0" smtClean="0">
                          <a:solidFill>
                            <a:srgbClr val="000000"/>
                          </a:solidFill>
                          <a:effectLst/>
                          <a:latin typeface="游ゴシック" panose="020B0400000000000000" pitchFamily="50" charset="-128"/>
                          <a:ea typeface="游ゴシック" panose="020B0400000000000000" pitchFamily="50" charset="-128"/>
                        </a:rPr>
                        <a:t>Run</a:t>
                      </a:r>
                      <a:r>
                        <a:rPr lang="en-US" altLang="ja-JP" sz="800" b="1" i="0" u="none" strike="noStrike" baseline="0" dirty="0" smtClean="0">
                          <a:solidFill>
                            <a:srgbClr val="000000"/>
                          </a:solidFill>
                          <a:effectLst/>
                          <a:latin typeface="游ゴシック" panose="020B0400000000000000" pitchFamily="50" charset="-128"/>
                          <a:ea typeface="游ゴシック" panose="020B0400000000000000" pitchFamily="50" charset="-128"/>
                        </a:rPr>
                        <a:t> Jobflow</a:t>
                      </a:r>
                      <a:endPar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8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4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4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ja-JP" altLang="en-US" sz="400" b="1" i="0" u="none" strike="noStrike" dirty="0">
                          <a:solidFill>
                            <a:srgbClr val="000000"/>
                          </a:solidFill>
                          <a:effectLst/>
                          <a:latin typeface="游ゴシック" panose="020B0400000000000000" pitchFamily="50" charset="-128"/>
                          <a:ea typeface="游ゴシック" panose="020B0400000000000000" pitchFamily="50" charset="-128"/>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2225257"/>
                  </a:ext>
                </a:extLst>
              </a:tr>
            </a:tbl>
          </a:graphicData>
        </a:graphic>
      </p:graphicFrame>
      <p:sp>
        <p:nvSpPr>
          <p:cNvPr id="11" name="角丸四角形 10"/>
          <p:cNvSpPr/>
          <p:nvPr/>
        </p:nvSpPr>
        <p:spPr bwMode="auto">
          <a:xfrm>
            <a:off x="4631790" y="5976888"/>
            <a:ext cx="924793" cy="737857"/>
          </a:xfrm>
          <a:prstGeom prst="roundRect">
            <a:avLst/>
          </a:prstGeom>
          <a:noFill/>
          <a:ln w="28575">
            <a:solidFill>
              <a:srgbClr val="FF0000"/>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 name="角丸四角形 27"/>
          <p:cNvSpPr/>
          <p:nvPr/>
        </p:nvSpPr>
        <p:spPr bwMode="auto">
          <a:xfrm>
            <a:off x="1833231" y="5960694"/>
            <a:ext cx="352405" cy="728863"/>
          </a:xfrm>
          <a:prstGeom prst="roundRect">
            <a:avLst/>
          </a:prstGeom>
          <a:noFill/>
          <a:ln w="28575">
            <a:solidFill>
              <a:srgbClr val="FF0000"/>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 name="角丸四角形 29"/>
          <p:cNvSpPr/>
          <p:nvPr/>
        </p:nvSpPr>
        <p:spPr bwMode="auto">
          <a:xfrm>
            <a:off x="1412459" y="6092181"/>
            <a:ext cx="352405" cy="593836"/>
          </a:xfrm>
          <a:prstGeom prst="roundRect">
            <a:avLst/>
          </a:prstGeom>
          <a:noFill/>
          <a:ln w="28575">
            <a:solidFill>
              <a:srgbClr val="FF0000"/>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テキスト ボックス 11"/>
          <p:cNvSpPr txBox="1"/>
          <p:nvPr/>
        </p:nvSpPr>
        <p:spPr>
          <a:xfrm>
            <a:off x="911280" y="5517290"/>
            <a:ext cx="2383986" cy="307777"/>
          </a:xfrm>
          <a:prstGeom prst="rect">
            <a:avLst/>
          </a:prstGeom>
          <a:noFill/>
        </p:spPr>
        <p:txBody>
          <a:bodyPr wrap="none" rtlCol="0">
            <a:spAutoFit/>
          </a:bodyPr>
          <a:lstStyle/>
          <a:p>
            <a:r>
              <a:rPr kumimoji="1" lang="en-US" altLang="ja-JP" sz="1400" dirty="0" smtClean="0"/>
              <a:t>Individually implemented</a:t>
            </a:r>
            <a:endParaRPr kumimoji="1" lang="ja-JP" altLang="en-US" sz="1400" dirty="0"/>
          </a:p>
        </p:txBody>
      </p:sp>
      <p:sp>
        <p:nvSpPr>
          <p:cNvPr id="31" name="テキスト ボックス 30"/>
          <p:cNvSpPr txBox="1"/>
          <p:nvPr/>
        </p:nvSpPr>
        <p:spPr>
          <a:xfrm>
            <a:off x="4309187" y="5517290"/>
            <a:ext cx="2908168" cy="307777"/>
          </a:xfrm>
          <a:prstGeom prst="rect">
            <a:avLst/>
          </a:prstGeom>
          <a:noFill/>
        </p:spPr>
        <p:txBody>
          <a:bodyPr wrap="none" rtlCol="0">
            <a:spAutoFit/>
          </a:bodyPr>
          <a:lstStyle/>
          <a:p>
            <a:r>
              <a:rPr kumimoji="1" lang="en-US" altLang="ja-JP" sz="1400" dirty="0" smtClean="0"/>
              <a:t>Implemented at the same time</a:t>
            </a:r>
            <a:endParaRPr kumimoji="1" lang="ja-JP" altLang="en-US" sz="1400" dirty="0"/>
          </a:p>
        </p:txBody>
      </p:sp>
      <p:sp>
        <p:nvSpPr>
          <p:cNvPr id="32" name="正方形/長方形 31"/>
          <p:cNvSpPr/>
          <p:nvPr/>
        </p:nvSpPr>
        <p:spPr bwMode="auto">
          <a:xfrm>
            <a:off x="10344591" y="1221854"/>
            <a:ext cx="1103098" cy="1631065"/>
          </a:xfrm>
          <a:prstGeom prst="rect">
            <a:avLst/>
          </a:prstGeom>
          <a:no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 name="楕円 3"/>
          <p:cNvSpPr/>
          <p:nvPr/>
        </p:nvSpPr>
        <p:spPr bwMode="auto">
          <a:xfrm>
            <a:off x="8792846" y="5206632"/>
            <a:ext cx="216030" cy="576080"/>
          </a:xfrm>
          <a:prstGeom prst="ellipse">
            <a:avLst/>
          </a:prstGeom>
          <a:solidFill>
            <a:srgbClr val="FFC000">
              <a:alpha val="30000"/>
            </a:srgb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フリーフォーム 5"/>
          <p:cNvSpPr/>
          <p:nvPr/>
        </p:nvSpPr>
        <p:spPr bwMode="auto">
          <a:xfrm>
            <a:off x="5735950" y="3225799"/>
            <a:ext cx="3128650" cy="1938045"/>
          </a:xfrm>
          <a:custGeom>
            <a:avLst/>
            <a:gdLst>
              <a:gd name="connsiteX0" fmla="*/ 0 w 2857500"/>
              <a:gd name="connsiteY0" fmla="*/ 0 h 2032000"/>
              <a:gd name="connsiteX1" fmla="*/ 1841500 w 2857500"/>
              <a:gd name="connsiteY1" fmla="*/ 419100 h 2032000"/>
              <a:gd name="connsiteX2" fmla="*/ 2857500 w 2857500"/>
              <a:gd name="connsiteY2" fmla="*/ 2032000 h 2032000"/>
            </a:gdLst>
            <a:ahLst/>
            <a:cxnLst>
              <a:cxn ang="0">
                <a:pos x="connsiteX0" y="connsiteY0"/>
              </a:cxn>
              <a:cxn ang="0">
                <a:pos x="connsiteX1" y="connsiteY1"/>
              </a:cxn>
              <a:cxn ang="0">
                <a:pos x="connsiteX2" y="connsiteY2"/>
              </a:cxn>
            </a:cxnLst>
            <a:rect l="l" t="t" r="r" b="b"/>
            <a:pathLst>
              <a:path w="2857500" h="2032000">
                <a:moveTo>
                  <a:pt x="0" y="0"/>
                </a:moveTo>
                <a:cubicBezTo>
                  <a:pt x="682625" y="40216"/>
                  <a:pt x="1365250" y="80433"/>
                  <a:pt x="1841500" y="419100"/>
                </a:cubicBezTo>
                <a:cubicBezTo>
                  <a:pt x="2317750" y="757767"/>
                  <a:pt x="2587625" y="1394883"/>
                  <a:pt x="2857500" y="2032000"/>
                </a:cubicBezTo>
              </a:path>
            </a:pathLst>
          </a:custGeom>
          <a:noFill/>
          <a:ln w="12700">
            <a:solidFill>
              <a:srgbClr val="FFC000"/>
            </a:solidFill>
            <a:tailEnd type="triangle"/>
          </a:ln>
          <a:effectLst/>
          <a:extLst/>
        </p:spPr>
        <p:txBody>
          <a:bodyPr rtlCol="0" anchor="ctr"/>
          <a:lstStyle/>
          <a:p>
            <a:pPr algn="ctr"/>
            <a:endParaRPr kumimoji="1" lang="ja-JP" altLang="en-US"/>
          </a:p>
        </p:txBody>
      </p:sp>
      <p:sp>
        <p:nvSpPr>
          <p:cNvPr id="29" name="テキスト ボックス 28"/>
          <p:cNvSpPr txBox="1"/>
          <p:nvPr/>
        </p:nvSpPr>
        <p:spPr>
          <a:xfrm>
            <a:off x="9014568" y="6210016"/>
            <a:ext cx="2599430" cy="307777"/>
          </a:xfrm>
          <a:prstGeom prst="rect">
            <a:avLst/>
          </a:prstGeom>
          <a:noFill/>
        </p:spPr>
        <p:txBody>
          <a:bodyPr wrap="none" rtlCol="0">
            <a:spAutoFit/>
          </a:bodyPr>
          <a:lstStyle/>
          <a:p>
            <a:r>
              <a:rPr lang="en-US" altLang="ja-JP" sz="1400" dirty="0" smtClean="0"/>
              <a:t>Graph of Man-hours (costs)</a:t>
            </a:r>
            <a:endParaRPr kumimoji="1" lang="ja-JP" altLang="en-US" sz="1400" dirty="0"/>
          </a:p>
        </p:txBody>
      </p:sp>
      <p:sp>
        <p:nvSpPr>
          <p:cNvPr id="17" name="テキスト ボックス 16"/>
          <p:cNvSpPr txBox="1"/>
          <p:nvPr/>
        </p:nvSpPr>
        <p:spPr>
          <a:xfrm>
            <a:off x="7846076" y="4205004"/>
            <a:ext cx="369332" cy="576440"/>
          </a:xfrm>
          <a:prstGeom prst="rect">
            <a:avLst/>
          </a:prstGeom>
          <a:noFill/>
        </p:spPr>
        <p:txBody>
          <a:bodyPr vert="vert" wrap="none" rtlCol="0">
            <a:spAutoFit/>
          </a:bodyPr>
          <a:lstStyle/>
          <a:p>
            <a:r>
              <a:rPr kumimoji="1" lang="en-US" altLang="ja-JP" sz="1200" b="1" dirty="0" smtClean="0"/>
              <a:t>Hours</a:t>
            </a:r>
            <a:endParaRPr kumimoji="1" lang="ja-JP" altLang="en-US" sz="1200" b="1" dirty="0"/>
          </a:p>
        </p:txBody>
      </p:sp>
      <p:sp>
        <p:nvSpPr>
          <p:cNvPr id="20" name="テキスト ボックス 19"/>
          <p:cNvSpPr txBox="1"/>
          <p:nvPr/>
        </p:nvSpPr>
        <p:spPr>
          <a:xfrm>
            <a:off x="9898713" y="3489964"/>
            <a:ext cx="675185" cy="261610"/>
          </a:xfrm>
          <a:prstGeom prst="rect">
            <a:avLst/>
          </a:prstGeom>
          <a:noFill/>
        </p:spPr>
        <p:txBody>
          <a:bodyPr wrap="none" rtlCol="0">
            <a:spAutoFit/>
          </a:bodyPr>
          <a:lstStyle/>
          <a:p>
            <a:r>
              <a:rPr kumimoji="1" lang="en-US" altLang="ja-JP" sz="1050" b="1" dirty="0" smtClean="0"/>
              <a:t>Before</a:t>
            </a:r>
            <a:endParaRPr kumimoji="1" lang="ja-JP" altLang="en-US" sz="1050" b="1" dirty="0"/>
          </a:p>
        </p:txBody>
      </p:sp>
      <p:sp>
        <p:nvSpPr>
          <p:cNvPr id="33" name="テキスト ボックス 32"/>
          <p:cNvSpPr txBox="1"/>
          <p:nvPr/>
        </p:nvSpPr>
        <p:spPr>
          <a:xfrm>
            <a:off x="10956217" y="3489964"/>
            <a:ext cx="540533" cy="253916"/>
          </a:xfrm>
          <a:prstGeom prst="rect">
            <a:avLst/>
          </a:prstGeom>
          <a:noFill/>
        </p:spPr>
        <p:txBody>
          <a:bodyPr wrap="none" rtlCol="0">
            <a:spAutoFit/>
          </a:bodyPr>
          <a:lstStyle/>
          <a:p>
            <a:r>
              <a:rPr kumimoji="1" lang="en-US" altLang="ja-JP" sz="1050" b="1" dirty="0" smtClean="0"/>
              <a:t>After</a:t>
            </a:r>
            <a:endParaRPr kumimoji="1" lang="ja-JP" altLang="en-US" sz="1050" b="1" dirty="0"/>
          </a:p>
        </p:txBody>
      </p:sp>
      <p:sp>
        <p:nvSpPr>
          <p:cNvPr id="23" name="テキスト ボックス 22"/>
          <p:cNvSpPr txBox="1"/>
          <p:nvPr/>
        </p:nvSpPr>
        <p:spPr>
          <a:xfrm>
            <a:off x="8597220" y="5727173"/>
            <a:ext cx="587020" cy="246221"/>
          </a:xfrm>
          <a:prstGeom prst="rect">
            <a:avLst/>
          </a:prstGeom>
          <a:noFill/>
        </p:spPr>
        <p:txBody>
          <a:bodyPr wrap="none" rtlCol="0">
            <a:spAutoFit/>
          </a:bodyPr>
          <a:lstStyle/>
          <a:p>
            <a:r>
              <a:rPr kumimoji="1" lang="en-US" altLang="ja-JP" sz="1000" b="1" dirty="0" smtClean="0"/>
              <a:t>Initial</a:t>
            </a:r>
            <a:endParaRPr kumimoji="1" lang="ja-JP" altLang="en-US" sz="1000" b="1" dirty="0"/>
          </a:p>
        </p:txBody>
      </p:sp>
      <p:sp>
        <p:nvSpPr>
          <p:cNvPr id="35" name="テキスト ボックス 34"/>
          <p:cNvSpPr txBox="1"/>
          <p:nvPr/>
        </p:nvSpPr>
        <p:spPr>
          <a:xfrm>
            <a:off x="9259300" y="5727173"/>
            <a:ext cx="702436" cy="246221"/>
          </a:xfrm>
          <a:prstGeom prst="rect">
            <a:avLst/>
          </a:prstGeom>
          <a:noFill/>
        </p:spPr>
        <p:txBody>
          <a:bodyPr wrap="none" rtlCol="0">
            <a:spAutoFit/>
          </a:bodyPr>
          <a:lstStyle/>
          <a:p>
            <a:r>
              <a:rPr kumimoji="1" lang="en-US" altLang="ja-JP" sz="1000" b="1" dirty="0" smtClean="0"/>
              <a:t>1</a:t>
            </a:r>
            <a:r>
              <a:rPr kumimoji="1" lang="en-US" altLang="ja-JP" sz="1000" b="1" baseline="30000" dirty="0" smtClean="0"/>
              <a:t>st</a:t>
            </a:r>
            <a:r>
              <a:rPr kumimoji="1" lang="en-US" altLang="ja-JP" sz="1000" b="1" dirty="0" smtClean="0"/>
              <a:t> time</a:t>
            </a:r>
            <a:endParaRPr kumimoji="1" lang="ja-JP" altLang="en-US" sz="1000" b="1" dirty="0"/>
          </a:p>
        </p:txBody>
      </p:sp>
      <p:sp>
        <p:nvSpPr>
          <p:cNvPr id="36" name="テキスト ボックス 35"/>
          <p:cNvSpPr txBox="1"/>
          <p:nvPr/>
        </p:nvSpPr>
        <p:spPr>
          <a:xfrm>
            <a:off x="9871462" y="5727173"/>
            <a:ext cx="732893" cy="246221"/>
          </a:xfrm>
          <a:prstGeom prst="rect">
            <a:avLst/>
          </a:prstGeom>
          <a:noFill/>
        </p:spPr>
        <p:txBody>
          <a:bodyPr wrap="none" rtlCol="0">
            <a:spAutoFit/>
          </a:bodyPr>
          <a:lstStyle/>
          <a:p>
            <a:r>
              <a:rPr kumimoji="1" lang="en-US" altLang="ja-JP" sz="1000" b="1" dirty="0" smtClean="0"/>
              <a:t>2</a:t>
            </a:r>
            <a:r>
              <a:rPr kumimoji="1" lang="en-US" altLang="ja-JP" sz="1000" b="1" baseline="30000" dirty="0" smtClean="0"/>
              <a:t>nd</a:t>
            </a:r>
            <a:r>
              <a:rPr kumimoji="1" lang="en-US" altLang="ja-JP" sz="1000" b="1" dirty="0" smtClean="0"/>
              <a:t> time</a:t>
            </a:r>
            <a:endParaRPr kumimoji="1" lang="ja-JP" altLang="en-US" sz="1000" b="1" dirty="0"/>
          </a:p>
        </p:txBody>
      </p:sp>
      <p:sp>
        <p:nvSpPr>
          <p:cNvPr id="37" name="テキスト ボックス 36"/>
          <p:cNvSpPr txBox="1"/>
          <p:nvPr/>
        </p:nvSpPr>
        <p:spPr>
          <a:xfrm>
            <a:off x="10524047" y="5727173"/>
            <a:ext cx="715260" cy="246221"/>
          </a:xfrm>
          <a:prstGeom prst="rect">
            <a:avLst/>
          </a:prstGeom>
          <a:noFill/>
        </p:spPr>
        <p:txBody>
          <a:bodyPr wrap="none" rtlCol="0">
            <a:spAutoFit/>
          </a:bodyPr>
          <a:lstStyle/>
          <a:p>
            <a:r>
              <a:rPr kumimoji="1" lang="en-US" altLang="ja-JP" sz="1000" b="1" dirty="0" smtClean="0"/>
              <a:t>3</a:t>
            </a:r>
            <a:r>
              <a:rPr kumimoji="1" lang="en-US" altLang="ja-JP" sz="1000" b="1" baseline="30000" dirty="0" smtClean="0"/>
              <a:t>rd</a:t>
            </a:r>
            <a:r>
              <a:rPr kumimoji="1" lang="en-US" altLang="ja-JP" sz="1000" b="1" dirty="0" smtClean="0"/>
              <a:t> time</a:t>
            </a:r>
          </a:p>
        </p:txBody>
      </p:sp>
      <p:sp>
        <p:nvSpPr>
          <p:cNvPr id="38" name="テキスト ボックス 37"/>
          <p:cNvSpPr txBox="1"/>
          <p:nvPr/>
        </p:nvSpPr>
        <p:spPr>
          <a:xfrm>
            <a:off x="11139921" y="5727173"/>
            <a:ext cx="713657" cy="246221"/>
          </a:xfrm>
          <a:prstGeom prst="rect">
            <a:avLst/>
          </a:prstGeom>
          <a:noFill/>
        </p:spPr>
        <p:txBody>
          <a:bodyPr wrap="none" rtlCol="0">
            <a:spAutoFit/>
          </a:bodyPr>
          <a:lstStyle/>
          <a:p>
            <a:r>
              <a:rPr kumimoji="1" lang="en-US" altLang="ja-JP" sz="1000" b="1" dirty="0" smtClean="0"/>
              <a:t>4</a:t>
            </a:r>
            <a:r>
              <a:rPr kumimoji="1" lang="en-US" altLang="ja-JP" sz="1000" b="1" baseline="30000" dirty="0" smtClean="0"/>
              <a:t>th</a:t>
            </a:r>
            <a:r>
              <a:rPr kumimoji="1" lang="en-US" altLang="ja-JP" sz="1000" b="1" dirty="0" smtClean="0"/>
              <a:t> time</a:t>
            </a:r>
            <a:endParaRPr kumimoji="1" lang="ja-JP" altLang="en-US" sz="1000" b="1" dirty="0"/>
          </a:p>
        </p:txBody>
      </p:sp>
      <p:sp>
        <p:nvSpPr>
          <p:cNvPr id="24" name="テキスト ボックス 23"/>
          <p:cNvSpPr txBox="1"/>
          <p:nvPr/>
        </p:nvSpPr>
        <p:spPr>
          <a:xfrm>
            <a:off x="1063376" y="5807652"/>
            <a:ext cx="323165" cy="457818"/>
          </a:xfrm>
          <a:prstGeom prst="rect">
            <a:avLst/>
          </a:prstGeom>
          <a:noFill/>
        </p:spPr>
        <p:txBody>
          <a:bodyPr vert="eaVert" wrap="none" rtlCol="0">
            <a:spAutoFit/>
          </a:bodyPr>
          <a:lstStyle/>
          <a:p>
            <a:r>
              <a:rPr lang="en-US" altLang="ja-JP" sz="900" b="1" dirty="0"/>
              <a:t>Hours</a:t>
            </a:r>
            <a:endParaRPr lang="ja-JP" altLang="en-US" sz="900" b="1" dirty="0"/>
          </a:p>
        </p:txBody>
      </p:sp>
      <p:sp>
        <p:nvSpPr>
          <p:cNvPr id="25" name="テキスト ボックス 24"/>
          <p:cNvSpPr txBox="1"/>
          <p:nvPr/>
        </p:nvSpPr>
        <p:spPr>
          <a:xfrm>
            <a:off x="1388151" y="6462408"/>
            <a:ext cx="385042" cy="169277"/>
          </a:xfrm>
          <a:prstGeom prst="rect">
            <a:avLst/>
          </a:prstGeom>
          <a:noFill/>
        </p:spPr>
        <p:txBody>
          <a:bodyPr wrap="none" rtlCol="0">
            <a:spAutoFit/>
          </a:bodyPr>
          <a:lstStyle/>
          <a:p>
            <a:r>
              <a:rPr kumimoji="1" lang="en-US" altLang="ja-JP" sz="500" b="1" dirty="0" smtClean="0"/>
              <a:t>Initial</a:t>
            </a:r>
            <a:endParaRPr kumimoji="1" lang="ja-JP" altLang="en-US" sz="500" b="1" dirty="0"/>
          </a:p>
        </p:txBody>
      </p:sp>
      <p:sp>
        <p:nvSpPr>
          <p:cNvPr id="44" name="テキスト ボックス 43"/>
          <p:cNvSpPr txBox="1"/>
          <p:nvPr/>
        </p:nvSpPr>
        <p:spPr>
          <a:xfrm>
            <a:off x="1797678" y="6462408"/>
            <a:ext cx="442750" cy="169277"/>
          </a:xfrm>
          <a:prstGeom prst="rect">
            <a:avLst/>
          </a:prstGeom>
          <a:noFill/>
        </p:spPr>
        <p:txBody>
          <a:bodyPr wrap="none" rtlCol="0">
            <a:spAutoFit/>
          </a:bodyPr>
          <a:lstStyle/>
          <a:p>
            <a:r>
              <a:rPr kumimoji="1" lang="en-US" altLang="ja-JP" sz="500" b="1" dirty="0" smtClean="0"/>
              <a:t>1</a:t>
            </a:r>
            <a:r>
              <a:rPr kumimoji="1" lang="en-US" altLang="ja-JP" sz="500" b="1" baseline="30000" dirty="0" smtClean="0"/>
              <a:t>st</a:t>
            </a:r>
            <a:r>
              <a:rPr kumimoji="1" lang="en-US" altLang="ja-JP" sz="500" b="1" dirty="0" smtClean="0"/>
              <a:t> time</a:t>
            </a:r>
            <a:endParaRPr kumimoji="1" lang="ja-JP" altLang="en-US" sz="500" b="1" dirty="0"/>
          </a:p>
        </p:txBody>
      </p:sp>
      <p:sp>
        <p:nvSpPr>
          <p:cNvPr id="45" name="テキスト ボックス 44"/>
          <p:cNvSpPr txBox="1"/>
          <p:nvPr/>
        </p:nvSpPr>
        <p:spPr>
          <a:xfrm>
            <a:off x="2211004" y="6462407"/>
            <a:ext cx="458780" cy="169277"/>
          </a:xfrm>
          <a:prstGeom prst="rect">
            <a:avLst/>
          </a:prstGeom>
          <a:noFill/>
        </p:spPr>
        <p:txBody>
          <a:bodyPr wrap="none" rtlCol="0">
            <a:spAutoFit/>
          </a:bodyPr>
          <a:lstStyle/>
          <a:p>
            <a:r>
              <a:rPr lang="en-US" altLang="ja-JP" sz="500" b="1" dirty="0" smtClean="0"/>
              <a:t>2</a:t>
            </a:r>
            <a:r>
              <a:rPr lang="en-US" altLang="ja-JP" sz="500" b="1" baseline="30000" dirty="0" smtClean="0"/>
              <a:t>nd</a:t>
            </a:r>
            <a:r>
              <a:rPr kumimoji="1" lang="en-US" altLang="ja-JP" sz="500" b="1" dirty="0" smtClean="0"/>
              <a:t> time</a:t>
            </a:r>
            <a:endParaRPr kumimoji="1" lang="ja-JP" altLang="en-US" sz="500" b="1" dirty="0"/>
          </a:p>
        </p:txBody>
      </p:sp>
      <p:sp>
        <p:nvSpPr>
          <p:cNvPr id="46" name="テキスト ボックス 45"/>
          <p:cNvSpPr txBox="1"/>
          <p:nvPr/>
        </p:nvSpPr>
        <p:spPr>
          <a:xfrm>
            <a:off x="2635621" y="6462407"/>
            <a:ext cx="450764" cy="169277"/>
          </a:xfrm>
          <a:prstGeom prst="rect">
            <a:avLst/>
          </a:prstGeom>
          <a:noFill/>
        </p:spPr>
        <p:txBody>
          <a:bodyPr wrap="none" rtlCol="0">
            <a:spAutoFit/>
          </a:bodyPr>
          <a:lstStyle/>
          <a:p>
            <a:r>
              <a:rPr lang="en-US" altLang="ja-JP" sz="500" b="1" dirty="0" smtClean="0"/>
              <a:t>3</a:t>
            </a:r>
            <a:r>
              <a:rPr lang="en-US" altLang="ja-JP" sz="500" b="1" baseline="30000" dirty="0" smtClean="0"/>
              <a:t>rd</a:t>
            </a:r>
            <a:r>
              <a:rPr kumimoji="1" lang="en-US" altLang="ja-JP" sz="500" b="1" dirty="0" smtClean="0"/>
              <a:t> time</a:t>
            </a:r>
            <a:endParaRPr kumimoji="1" lang="ja-JP" altLang="en-US" sz="500" b="1" dirty="0"/>
          </a:p>
        </p:txBody>
      </p:sp>
      <p:sp>
        <p:nvSpPr>
          <p:cNvPr id="47" name="テキスト ボックス 46"/>
          <p:cNvSpPr txBox="1"/>
          <p:nvPr/>
        </p:nvSpPr>
        <p:spPr>
          <a:xfrm>
            <a:off x="3060921" y="6462407"/>
            <a:ext cx="471604" cy="169277"/>
          </a:xfrm>
          <a:prstGeom prst="rect">
            <a:avLst/>
          </a:prstGeom>
          <a:noFill/>
        </p:spPr>
        <p:txBody>
          <a:bodyPr wrap="none" rtlCol="0">
            <a:spAutoFit/>
          </a:bodyPr>
          <a:lstStyle/>
          <a:p>
            <a:r>
              <a:rPr lang="en-US" altLang="ja-JP" sz="500" b="1" dirty="0" smtClean="0"/>
              <a:t>4th</a:t>
            </a:r>
            <a:r>
              <a:rPr kumimoji="1" lang="en-US" altLang="ja-JP" sz="500" b="1" dirty="0" smtClean="0"/>
              <a:t> time</a:t>
            </a:r>
            <a:endParaRPr kumimoji="1" lang="ja-JP" altLang="en-US" sz="500" b="1" dirty="0"/>
          </a:p>
        </p:txBody>
      </p:sp>
      <p:sp>
        <p:nvSpPr>
          <p:cNvPr id="49" name="テキスト ボックス 48"/>
          <p:cNvSpPr txBox="1"/>
          <p:nvPr/>
        </p:nvSpPr>
        <p:spPr>
          <a:xfrm>
            <a:off x="4342466" y="5833657"/>
            <a:ext cx="323165" cy="457818"/>
          </a:xfrm>
          <a:prstGeom prst="rect">
            <a:avLst/>
          </a:prstGeom>
          <a:noFill/>
        </p:spPr>
        <p:txBody>
          <a:bodyPr vert="eaVert" wrap="none" rtlCol="0">
            <a:spAutoFit/>
          </a:bodyPr>
          <a:lstStyle/>
          <a:p>
            <a:r>
              <a:rPr lang="en-US" altLang="ja-JP" sz="900" b="1" dirty="0"/>
              <a:t>Hours</a:t>
            </a:r>
            <a:endParaRPr lang="ja-JP" altLang="en-US" sz="900" b="1" dirty="0"/>
          </a:p>
        </p:txBody>
      </p:sp>
      <p:sp>
        <p:nvSpPr>
          <p:cNvPr id="50" name="テキスト ボックス 49"/>
          <p:cNvSpPr txBox="1"/>
          <p:nvPr/>
        </p:nvSpPr>
        <p:spPr>
          <a:xfrm>
            <a:off x="4667241" y="6488413"/>
            <a:ext cx="385042" cy="169277"/>
          </a:xfrm>
          <a:prstGeom prst="rect">
            <a:avLst/>
          </a:prstGeom>
          <a:noFill/>
        </p:spPr>
        <p:txBody>
          <a:bodyPr wrap="none" rtlCol="0">
            <a:spAutoFit/>
          </a:bodyPr>
          <a:lstStyle/>
          <a:p>
            <a:r>
              <a:rPr kumimoji="1" lang="en-US" altLang="ja-JP" sz="500" b="1" dirty="0" smtClean="0"/>
              <a:t>Initial</a:t>
            </a:r>
            <a:endParaRPr kumimoji="1" lang="ja-JP" altLang="en-US" sz="500" b="1" dirty="0"/>
          </a:p>
        </p:txBody>
      </p:sp>
      <p:sp>
        <p:nvSpPr>
          <p:cNvPr id="51" name="テキスト ボックス 50"/>
          <p:cNvSpPr txBox="1"/>
          <p:nvPr/>
        </p:nvSpPr>
        <p:spPr>
          <a:xfrm>
            <a:off x="5076768" y="6488413"/>
            <a:ext cx="442750" cy="169277"/>
          </a:xfrm>
          <a:prstGeom prst="rect">
            <a:avLst/>
          </a:prstGeom>
          <a:noFill/>
        </p:spPr>
        <p:txBody>
          <a:bodyPr wrap="none" rtlCol="0">
            <a:spAutoFit/>
          </a:bodyPr>
          <a:lstStyle/>
          <a:p>
            <a:r>
              <a:rPr kumimoji="1" lang="en-US" altLang="ja-JP" sz="500" b="1" dirty="0" smtClean="0"/>
              <a:t>1</a:t>
            </a:r>
            <a:r>
              <a:rPr kumimoji="1" lang="en-US" altLang="ja-JP" sz="500" b="1" baseline="30000" dirty="0" smtClean="0"/>
              <a:t>st</a:t>
            </a:r>
            <a:r>
              <a:rPr kumimoji="1" lang="en-US" altLang="ja-JP" sz="500" b="1" dirty="0" smtClean="0"/>
              <a:t> time</a:t>
            </a:r>
            <a:endParaRPr kumimoji="1" lang="ja-JP" altLang="en-US" sz="500" b="1" dirty="0"/>
          </a:p>
        </p:txBody>
      </p:sp>
      <p:sp>
        <p:nvSpPr>
          <p:cNvPr id="52" name="テキスト ボックス 51"/>
          <p:cNvSpPr txBox="1"/>
          <p:nvPr/>
        </p:nvSpPr>
        <p:spPr>
          <a:xfrm>
            <a:off x="5490094" y="6488412"/>
            <a:ext cx="458780" cy="169277"/>
          </a:xfrm>
          <a:prstGeom prst="rect">
            <a:avLst/>
          </a:prstGeom>
          <a:noFill/>
        </p:spPr>
        <p:txBody>
          <a:bodyPr wrap="none" rtlCol="0">
            <a:spAutoFit/>
          </a:bodyPr>
          <a:lstStyle/>
          <a:p>
            <a:r>
              <a:rPr lang="en-US" altLang="ja-JP" sz="500" b="1" dirty="0" smtClean="0"/>
              <a:t>2</a:t>
            </a:r>
            <a:r>
              <a:rPr lang="en-US" altLang="ja-JP" sz="500" b="1" baseline="30000" dirty="0" smtClean="0"/>
              <a:t>nd</a:t>
            </a:r>
            <a:r>
              <a:rPr kumimoji="1" lang="en-US" altLang="ja-JP" sz="500" b="1" dirty="0" smtClean="0"/>
              <a:t> time</a:t>
            </a:r>
            <a:endParaRPr kumimoji="1" lang="ja-JP" altLang="en-US" sz="500" b="1" dirty="0"/>
          </a:p>
        </p:txBody>
      </p:sp>
      <p:sp>
        <p:nvSpPr>
          <p:cNvPr id="53" name="テキスト ボックス 52"/>
          <p:cNvSpPr txBox="1"/>
          <p:nvPr/>
        </p:nvSpPr>
        <p:spPr>
          <a:xfrm>
            <a:off x="5914711" y="6488412"/>
            <a:ext cx="450764" cy="169277"/>
          </a:xfrm>
          <a:prstGeom prst="rect">
            <a:avLst/>
          </a:prstGeom>
          <a:noFill/>
        </p:spPr>
        <p:txBody>
          <a:bodyPr wrap="none" rtlCol="0">
            <a:spAutoFit/>
          </a:bodyPr>
          <a:lstStyle/>
          <a:p>
            <a:r>
              <a:rPr lang="en-US" altLang="ja-JP" sz="500" b="1" dirty="0" smtClean="0"/>
              <a:t>3</a:t>
            </a:r>
            <a:r>
              <a:rPr lang="en-US" altLang="ja-JP" sz="500" b="1" baseline="30000" dirty="0" smtClean="0"/>
              <a:t>rd</a:t>
            </a:r>
            <a:r>
              <a:rPr kumimoji="1" lang="en-US" altLang="ja-JP" sz="500" b="1" dirty="0" smtClean="0"/>
              <a:t> time</a:t>
            </a:r>
            <a:endParaRPr kumimoji="1" lang="ja-JP" altLang="en-US" sz="500" b="1" dirty="0"/>
          </a:p>
        </p:txBody>
      </p:sp>
      <p:sp>
        <p:nvSpPr>
          <p:cNvPr id="54" name="テキスト ボックス 53"/>
          <p:cNvSpPr txBox="1"/>
          <p:nvPr/>
        </p:nvSpPr>
        <p:spPr>
          <a:xfrm>
            <a:off x="6340011" y="6488412"/>
            <a:ext cx="471604" cy="169277"/>
          </a:xfrm>
          <a:prstGeom prst="rect">
            <a:avLst/>
          </a:prstGeom>
          <a:noFill/>
        </p:spPr>
        <p:txBody>
          <a:bodyPr wrap="none" rtlCol="0">
            <a:spAutoFit/>
          </a:bodyPr>
          <a:lstStyle/>
          <a:p>
            <a:r>
              <a:rPr lang="en-US" altLang="ja-JP" sz="500" b="1" dirty="0" smtClean="0"/>
              <a:t>4th</a:t>
            </a:r>
            <a:r>
              <a:rPr kumimoji="1" lang="en-US" altLang="ja-JP" sz="500" b="1" dirty="0" smtClean="0"/>
              <a:t> time</a:t>
            </a:r>
            <a:endParaRPr kumimoji="1" lang="ja-JP" altLang="en-US" sz="500" b="1" dirty="0"/>
          </a:p>
        </p:txBody>
      </p:sp>
    </p:spTree>
    <p:extLst>
      <p:ext uri="{BB962C8B-B14F-4D97-AF65-F5344CB8AC3E}">
        <p14:creationId xmlns:p14="http://schemas.microsoft.com/office/powerpoint/2010/main" val="3495227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184" y="2183299"/>
            <a:ext cx="11712000" cy="1329013"/>
          </a:xfrm>
        </p:spPr>
        <p:txBody>
          <a:bodyPr/>
          <a:lstStyle/>
          <a:p>
            <a:pPr marL="342900" indent="-342900">
              <a:buFont typeface="Arial" panose="020B0604020202020204" pitchFamily="34" charset="0"/>
              <a:buChar char="•"/>
            </a:pPr>
            <a:r>
              <a:rPr lang="en-US" altLang="ja-JP" dirty="0">
                <a:solidFill>
                  <a:schemeClr val="tx1">
                    <a:lumMod val="50000"/>
                    <a:lumOff val="50000"/>
                  </a:schemeClr>
                </a:solidFill>
              </a:rPr>
              <a:t>Implementing automated SI</a:t>
            </a:r>
            <a:br>
              <a:rPr lang="en-US" altLang="ja-JP" dirty="0">
                <a:solidFill>
                  <a:schemeClr val="tx1">
                    <a:lumMod val="50000"/>
                    <a:lumOff val="50000"/>
                  </a:schemeClr>
                </a:solidFill>
              </a:rPr>
            </a:br>
            <a:r>
              <a:rPr lang="en-US" altLang="ja-JP" dirty="0">
                <a:solidFill>
                  <a:schemeClr val="tx1">
                    <a:lumMod val="50000"/>
                    <a:lumOff val="50000"/>
                  </a:schemeClr>
                </a:solidFill>
              </a:rPr>
              <a:t>	</a:t>
            </a:r>
            <a:r>
              <a:rPr lang="ja-JP" altLang="en-US" dirty="0">
                <a:solidFill>
                  <a:schemeClr val="tx1">
                    <a:lumMod val="50000"/>
                    <a:lumOff val="50000"/>
                  </a:schemeClr>
                </a:solidFill>
              </a:rPr>
              <a:t>　</a:t>
            </a:r>
            <a:r>
              <a:rPr lang="en-US" altLang="ja-JP" dirty="0">
                <a:solidFill>
                  <a:schemeClr val="tx1">
                    <a:lumMod val="50000"/>
                    <a:lumOff val="50000"/>
                  </a:schemeClr>
                </a:solidFill>
              </a:rPr>
              <a:t>Effects and Estimations</a:t>
            </a:r>
            <a:r>
              <a:rPr lang="en-US" altLang="ja-JP" dirty="0"/>
              <a:t/>
            </a:r>
            <a:br>
              <a:rPr lang="en-US" altLang="ja-JP" dirty="0"/>
            </a:br>
            <a:r>
              <a:rPr lang="en-US" altLang="ja-JP" dirty="0"/>
              <a:t>	</a:t>
            </a:r>
            <a:r>
              <a:rPr lang="ja-JP" altLang="en-US" dirty="0"/>
              <a:t>　</a:t>
            </a:r>
            <a:r>
              <a:rPr lang="en-US" altLang="ja-JP" dirty="0"/>
              <a:t>Post-Automation Process changes and results.</a:t>
            </a:r>
          </a:p>
        </p:txBody>
      </p:sp>
      <p:sp>
        <p:nvSpPr>
          <p:cNvPr id="3" name="テキスト プレースホルダー 2"/>
          <p:cNvSpPr>
            <a:spLocks noGrp="1"/>
          </p:cNvSpPr>
          <p:nvPr>
            <p:ph type="body" sz="quarter" idx="10"/>
          </p:nvPr>
        </p:nvSpPr>
        <p:spPr>
          <a:xfrm>
            <a:off x="239184" y="4365130"/>
            <a:ext cx="9601200" cy="400110"/>
          </a:xfrm>
        </p:spPr>
        <p:txBody>
          <a:bodyPr/>
          <a:lstStyle/>
          <a:p>
            <a:endParaRPr kumimoji="1" lang="ja-JP" altLang="en-US"/>
          </a:p>
        </p:txBody>
      </p:sp>
    </p:spTree>
    <p:extLst>
      <p:ext uri="{BB962C8B-B14F-4D97-AF65-F5344CB8AC3E}">
        <p14:creationId xmlns:p14="http://schemas.microsoft.com/office/powerpoint/2010/main" val="22015700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Defining Requirements</a:t>
            </a:r>
            <a:endParaRPr kumimoji="1" lang="ja-JP" altLang="en-US" dirty="0"/>
          </a:p>
        </p:txBody>
      </p:sp>
      <p:sp>
        <p:nvSpPr>
          <p:cNvPr id="3" name="コンテンツ プレースホルダー 2"/>
          <p:cNvSpPr>
            <a:spLocks noGrp="1"/>
          </p:cNvSpPr>
          <p:nvPr>
            <p:ph sz="quarter" idx="10"/>
          </p:nvPr>
        </p:nvSpPr>
        <p:spPr/>
        <p:txBody>
          <a:bodyPr/>
          <a:lstStyle/>
          <a:p>
            <a:r>
              <a:rPr lang="en-US" altLang="ja-JP" sz="2300" b="1" dirty="0" smtClean="0"/>
              <a:t>Changes in QCD per phase</a:t>
            </a:r>
            <a:endParaRPr lang="en-US" altLang="ja-JP" sz="2300"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en-US" altLang="ja-JP" sz="1800" b="1" dirty="0" smtClean="0"/>
              <a:t>Product and Process changes</a:t>
            </a:r>
            <a:endParaRPr lang="ja-JP" altLang="en-US" sz="1800" dirty="0"/>
          </a:p>
        </p:txBody>
      </p:sp>
      <p:graphicFrame>
        <p:nvGraphicFramePr>
          <p:cNvPr id="200" name="表 199"/>
          <p:cNvGraphicFramePr>
            <a:graphicFrameLocks noGrp="1"/>
          </p:cNvGraphicFramePr>
          <p:nvPr>
            <p:extLst>
              <p:ext uri="{D42A27DB-BD31-4B8C-83A1-F6EECF244321}">
                <p14:modId xmlns:p14="http://schemas.microsoft.com/office/powerpoint/2010/main" val="474418791"/>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en-US" altLang="ja-JP" sz="1400" b="1" dirty="0" smtClean="0"/>
                        <a:t>Before</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b="1" dirty="0" smtClean="0"/>
                        <a:t>Results</a:t>
                      </a:r>
                      <a:endParaRPr kumimoji="1" lang="ja-JP" altLang="en-US" sz="11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en-US" altLang="ja-JP" sz="1400" b="1" dirty="0" smtClean="0"/>
                        <a:t>After</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en-US" altLang="ja-JP" sz="1200" b="1" dirty="0" smtClean="0"/>
                        <a:t>Results</a:t>
                      </a:r>
                      <a:endParaRPr kumimoji="1" lang="ja-JP" altLang="en-US" sz="12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graphicFrame>
        <p:nvGraphicFramePr>
          <p:cNvPr id="271" name="表 270"/>
          <p:cNvGraphicFramePr>
            <a:graphicFrameLocks noGrp="1"/>
          </p:cNvGraphicFramePr>
          <p:nvPr>
            <p:extLst>
              <p:ext uri="{D42A27DB-BD31-4B8C-83A1-F6EECF244321}">
                <p14:modId xmlns:p14="http://schemas.microsoft.com/office/powerpoint/2010/main" val="1082272861"/>
              </p:ext>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Defining</a:t>
                      </a:r>
                      <a:endParaRPr kumimoji="1" lang="ja-JP" altLang="en-US" sz="12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Design</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err="1" smtClean="0">
                          <a:solidFill>
                            <a:schemeClr val="bg1"/>
                          </a:solidFill>
                        </a:rPr>
                        <a:t>Det.Design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Op. 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Test</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solidFill>
                            <a:schemeClr val="bg1"/>
                          </a:solidFill>
                        </a:rPr>
                        <a:t>Release</a:t>
                      </a:r>
                      <a:endParaRPr kumimoji="1" lang="ja-JP" altLang="en-US" sz="16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en-US" altLang="ja-JP" sz="1600" b="1" dirty="0" smtClean="0"/>
                        <a:t>Before</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en-US" altLang="ja-JP" sz="1600" b="1" dirty="0" smtClean="0"/>
                        <a:t>After</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dirty="0" smtClean="0">
                <a:latin typeface="+mn-ea"/>
              </a:rPr>
              <a:t>At the defining stage, the scope of where Automation should be applied, etc. needs to be discussed and agreed upon. Therefore, C and D will increase.</a:t>
            </a:r>
            <a:endParaRPr lang="ja-JP" altLang="en-US" dirty="0">
              <a:latin typeface="+mn-ea"/>
            </a:endParaRPr>
          </a:p>
        </p:txBody>
      </p:sp>
      <p:sp>
        <p:nvSpPr>
          <p:cNvPr id="4" name="テキスト ボックス 3"/>
          <p:cNvSpPr txBox="1"/>
          <p:nvPr/>
        </p:nvSpPr>
        <p:spPr>
          <a:xfrm>
            <a:off x="9187934" y="1013899"/>
            <a:ext cx="1794081" cy="400110"/>
          </a:xfrm>
          <a:prstGeom prst="rect">
            <a:avLst/>
          </a:prstGeom>
          <a:noFill/>
        </p:spPr>
        <p:txBody>
          <a:bodyPr wrap="none" rtlCol="0">
            <a:spAutoFit/>
          </a:bodyPr>
          <a:lstStyle/>
          <a:p>
            <a:r>
              <a:rPr lang="en-US" altLang="ja-JP" sz="2000" b="1" dirty="0" smtClean="0"/>
              <a:t>Explanation</a:t>
            </a:r>
            <a:endParaRPr kumimoji="1" lang="ja-JP" altLang="en-US" sz="2000" b="1" dirty="0"/>
          </a:p>
        </p:txBody>
      </p:sp>
      <p:grpSp>
        <p:nvGrpSpPr>
          <p:cNvPr id="284" name="グループ化 283"/>
          <p:cNvGrpSpPr/>
          <p:nvPr/>
        </p:nvGrpSpPr>
        <p:grpSpPr>
          <a:xfrm>
            <a:off x="3296582"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688597" cy="962781"/>
                <a:chOff x="3859824" y="3656220"/>
                <a:chExt cx="1688597"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Confirm </a:t>
                  </a:r>
                  <a:br>
                    <a:rPr lang="en-US" altLang="ja-JP" sz="1200" b="1" dirty="0" smtClean="0"/>
                  </a:br>
                  <a:r>
                    <a:rPr lang="en-US" altLang="ja-JP" sz="1200" b="1" dirty="0" smtClean="0"/>
                    <a:t>Requirements</a:t>
                  </a:r>
                  <a:endParaRPr lang="ja-JP" altLang="en-US" sz="1200" b="1" dirty="0"/>
                </a:p>
              </p:txBody>
            </p:sp>
            <p:sp>
              <p:nvSpPr>
                <p:cNvPr id="294" name="テキスト ボックス 293"/>
                <p:cNvSpPr txBox="1"/>
                <p:nvPr/>
              </p:nvSpPr>
              <p:spPr>
                <a:xfrm>
                  <a:off x="3859882" y="4342002"/>
                  <a:ext cx="1688539" cy="276999"/>
                </a:xfrm>
                <a:prstGeom prst="rect">
                  <a:avLst/>
                </a:prstGeom>
                <a:noFill/>
              </p:spPr>
              <p:txBody>
                <a:bodyPr wrap="none" rtlCol="0">
                  <a:spAutoFit/>
                </a:bodyPr>
                <a:lstStyle/>
                <a:p>
                  <a:r>
                    <a:rPr kumimoji="1" lang="ja-JP" altLang="en-US" sz="1200" b="1" dirty="0" smtClean="0"/>
                    <a:t>・</a:t>
                  </a:r>
                  <a:r>
                    <a:rPr lang="en-US" altLang="ja-JP" sz="1200" b="1" dirty="0" smtClean="0"/>
                    <a:t>Requirement list</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999570"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5168842" y="3284980"/>
            <a:ext cx="1809222" cy="1194124"/>
            <a:chOff x="5884207" y="4971256"/>
            <a:chExt cx="1809222" cy="1194124"/>
          </a:xfrm>
        </p:grpSpPr>
        <p:grpSp>
          <p:nvGrpSpPr>
            <p:cNvPr id="447" name="グループ化 446"/>
            <p:cNvGrpSpPr/>
            <p:nvPr/>
          </p:nvGrpSpPr>
          <p:grpSpPr>
            <a:xfrm>
              <a:off x="5931768" y="5202599"/>
              <a:ext cx="1761661" cy="962781"/>
              <a:chOff x="3575650" y="3645030"/>
              <a:chExt cx="1761661" cy="962781"/>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441011" cy="962781"/>
                <a:chOff x="3859824" y="3656220"/>
                <a:chExt cx="1441011" cy="962781"/>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smtClean="0"/>
                    <a:t>Create</a:t>
                  </a:r>
                  <a:br>
                    <a:rPr lang="en-US" altLang="ja-JP" sz="1050" b="1" dirty="0" smtClean="0"/>
                  </a:br>
                  <a:r>
                    <a:rPr lang="en-US" altLang="ja-JP" sz="1050" b="1" dirty="0" smtClean="0"/>
                    <a:t>requirement</a:t>
                  </a:r>
                  <a:br>
                    <a:rPr lang="en-US" altLang="ja-JP" sz="1050" b="1" dirty="0" smtClean="0"/>
                  </a:br>
                  <a:r>
                    <a:rPr lang="en-US" altLang="ja-JP" sz="1050" b="1" dirty="0" smtClean="0"/>
                    <a:t>definition doc.</a:t>
                  </a:r>
                  <a:endParaRPr lang="ja-JP" altLang="en-US" sz="1050" b="1" dirty="0"/>
                </a:p>
              </p:txBody>
            </p:sp>
            <p:sp>
              <p:nvSpPr>
                <p:cNvPr id="452" name="テキスト ボックス 451"/>
                <p:cNvSpPr txBox="1"/>
                <p:nvPr/>
              </p:nvSpPr>
              <p:spPr>
                <a:xfrm>
                  <a:off x="3859882" y="4342002"/>
                  <a:ext cx="1132618" cy="276999"/>
                </a:xfrm>
                <a:prstGeom prst="rect">
                  <a:avLst/>
                </a:prstGeom>
                <a:noFill/>
              </p:spPr>
              <p:txBody>
                <a:bodyPr wrap="none" rtlCol="0">
                  <a:spAutoFit/>
                </a:bodyPr>
                <a:lstStyle/>
                <a:p>
                  <a:r>
                    <a:rPr kumimoji="1" lang="ja-JP" altLang="en-US" sz="1200" b="1" dirty="0" smtClean="0"/>
                    <a:t>・</a:t>
                  </a:r>
                  <a:r>
                    <a:rPr kumimoji="1" lang="en-US" altLang="ja-JP" sz="1200" b="1" dirty="0" smtClean="0"/>
                    <a:t>Definition</a:t>
                  </a:r>
                  <a:endParaRPr kumimoji="1" lang="ja-JP" altLang="en-US" sz="1200" b="1" dirty="0"/>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5" name="グループ化 4"/>
          <p:cNvGrpSpPr/>
          <p:nvPr/>
        </p:nvGrpSpPr>
        <p:grpSpPr>
          <a:xfrm>
            <a:off x="4169907" y="2798039"/>
            <a:ext cx="4806493" cy="470643"/>
            <a:chOff x="4139722" y="2755002"/>
            <a:chExt cx="4806493" cy="470643"/>
          </a:xfrm>
        </p:grpSpPr>
        <p:grpSp>
          <p:nvGrpSpPr>
            <p:cNvPr id="143" name="グループ化 142"/>
            <p:cNvGrpSpPr/>
            <p:nvPr/>
          </p:nvGrpSpPr>
          <p:grpSpPr>
            <a:xfrm>
              <a:off x="4844354" y="2755002"/>
              <a:ext cx="1133523" cy="430887"/>
              <a:chOff x="4141242" y="5041798"/>
              <a:chExt cx="1133523" cy="430887"/>
            </a:xfrm>
          </p:grpSpPr>
          <p:sp>
            <p:nvSpPr>
              <p:cNvPr id="144" name="テキスト ボックス 143"/>
              <p:cNvSpPr txBox="1"/>
              <p:nvPr/>
            </p:nvSpPr>
            <p:spPr>
              <a:xfrm>
                <a:off x="4141242" y="5041798"/>
                <a:ext cx="748923" cy="430887"/>
              </a:xfrm>
              <a:prstGeom prst="rect">
                <a:avLst/>
              </a:prstGeom>
              <a:noFill/>
            </p:spPr>
            <p:txBody>
              <a:bodyPr wrap="none" rtlCol="0">
                <a:spAutoFit/>
              </a:bodyPr>
              <a:lstStyle/>
              <a:p>
                <a:r>
                  <a:rPr lang="en-US" altLang="ja-JP" sz="1100" dirty="0" smtClean="0"/>
                  <a:t>No</a:t>
                </a:r>
                <a:br>
                  <a:rPr lang="en-US" altLang="ja-JP" sz="1100" dirty="0" smtClean="0"/>
                </a:br>
                <a:r>
                  <a:rPr lang="en-US" altLang="ja-JP" sz="1100" dirty="0" smtClean="0"/>
                  <a:t>changes</a:t>
                </a:r>
                <a:endParaRPr kumimoji="1" lang="ja-JP" altLang="en-US" sz="1100" dirty="0"/>
              </a:p>
            </p:txBody>
          </p:sp>
          <p:sp>
            <p:nvSpPr>
              <p:cNvPr id="145" name="角丸四角形 14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smtClean="0"/>
                  <a:t>Work</a:t>
                </a:r>
                <a:endParaRPr lang="ja-JP" altLang="en-US" sz="900" b="1" dirty="0"/>
              </a:p>
            </p:txBody>
          </p:sp>
        </p:grpSp>
        <p:grpSp>
          <p:nvGrpSpPr>
            <p:cNvPr id="146" name="グループ化 145"/>
            <p:cNvGrpSpPr/>
            <p:nvPr/>
          </p:nvGrpSpPr>
          <p:grpSpPr>
            <a:xfrm>
              <a:off x="6025040" y="2782900"/>
              <a:ext cx="1114236" cy="430887"/>
              <a:chOff x="4151994" y="5069696"/>
              <a:chExt cx="1114236" cy="430887"/>
            </a:xfrm>
          </p:grpSpPr>
          <p:sp>
            <p:nvSpPr>
              <p:cNvPr id="147" name="テキスト ボックス 146"/>
              <p:cNvSpPr txBox="1"/>
              <p:nvPr/>
            </p:nvSpPr>
            <p:spPr>
              <a:xfrm>
                <a:off x="4151994" y="5069696"/>
                <a:ext cx="748923" cy="430887"/>
              </a:xfrm>
              <a:prstGeom prst="rect">
                <a:avLst/>
              </a:prstGeom>
              <a:noFill/>
            </p:spPr>
            <p:txBody>
              <a:bodyPr wrap="none" rtlCol="0">
                <a:spAutoFit/>
              </a:bodyPr>
              <a:lstStyle/>
              <a:p>
                <a:r>
                  <a:rPr lang="en-US" altLang="ja-JP" sz="1100" dirty="0" smtClean="0"/>
                  <a:t>With</a:t>
                </a:r>
                <a:br>
                  <a:rPr lang="en-US" altLang="ja-JP" sz="1100" dirty="0" smtClean="0"/>
                </a:br>
                <a:r>
                  <a:rPr lang="en-US" altLang="ja-JP" sz="1100" dirty="0" smtClean="0"/>
                  <a:t>changes</a:t>
                </a:r>
                <a:endParaRPr kumimoji="1" lang="ja-JP" altLang="en-US" sz="1100" dirty="0"/>
              </a:p>
            </p:txBody>
          </p:sp>
          <p:sp>
            <p:nvSpPr>
              <p:cNvPr id="148" name="角丸四角形 147"/>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149" name="グループ化 148"/>
            <p:cNvGrpSpPr/>
            <p:nvPr/>
          </p:nvGrpSpPr>
          <p:grpSpPr>
            <a:xfrm>
              <a:off x="7184995" y="2871276"/>
              <a:ext cx="859625" cy="261610"/>
              <a:chOff x="4151730" y="5154945"/>
              <a:chExt cx="859625" cy="261610"/>
            </a:xfrm>
          </p:grpSpPr>
          <p:sp>
            <p:nvSpPr>
              <p:cNvPr id="150" name="テキスト ボックス 149"/>
              <p:cNvSpPr txBox="1"/>
              <p:nvPr/>
            </p:nvSpPr>
            <p:spPr>
              <a:xfrm>
                <a:off x="4151730" y="5154945"/>
                <a:ext cx="453970" cy="261610"/>
              </a:xfrm>
              <a:prstGeom prst="rect">
                <a:avLst/>
              </a:prstGeom>
              <a:noFill/>
            </p:spPr>
            <p:txBody>
              <a:bodyPr wrap="none" rtlCol="0">
                <a:spAutoFit/>
              </a:bodyPr>
              <a:lstStyle/>
              <a:p>
                <a:r>
                  <a:rPr lang="en-US" altLang="ja-JP" sz="1100" dirty="0" smtClean="0"/>
                  <a:t>Add</a:t>
                </a:r>
                <a:endParaRPr kumimoji="1" lang="ja-JP" altLang="en-US" sz="1100" dirty="0"/>
              </a:p>
            </p:txBody>
          </p:sp>
          <p:sp>
            <p:nvSpPr>
              <p:cNvPr id="151" name="角丸四角形 15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152" name="グループ化 151"/>
            <p:cNvGrpSpPr/>
            <p:nvPr/>
          </p:nvGrpSpPr>
          <p:grpSpPr>
            <a:xfrm>
              <a:off x="8067318" y="2794758"/>
              <a:ext cx="878897" cy="430887"/>
              <a:chOff x="4133199" y="5079806"/>
              <a:chExt cx="878897" cy="430887"/>
            </a:xfrm>
          </p:grpSpPr>
          <p:sp>
            <p:nvSpPr>
              <p:cNvPr id="153" name="テキスト ボックス 152"/>
              <p:cNvSpPr txBox="1"/>
              <p:nvPr/>
            </p:nvSpPr>
            <p:spPr>
              <a:xfrm>
                <a:off x="4133199" y="5079806"/>
                <a:ext cx="436338" cy="430887"/>
              </a:xfrm>
              <a:prstGeom prst="rect">
                <a:avLst/>
              </a:prstGeom>
              <a:noFill/>
            </p:spPr>
            <p:txBody>
              <a:bodyPr wrap="none" rtlCol="0">
                <a:spAutoFit/>
              </a:bodyPr>
              <a:lstStyle/>
              <a:p>
                <a:r>
                  <a:rPr lang="en-US" altLang="ja-JP" sz="1100" dirty="0" smtClean="0"/>
                  <a:t>De-</a:t>
                </a:r>
                <a:br>
                  <a:rPr lang="en-US" altLang="ja-JP" sz="1100" dirty="0" smtClean="0"/>
                </a:br>
                <a:r>
                  <a:rPr lang="en-US" altLang="ja-JP" sz="1100" dirty="0" err="1" smtClean="0"/>
                  <a:t>lete</a:t>
                </a:r>
                <a:endParaRPr kumimoji="1" lang="ja-JP" altLang="en-US" sz="1100" dirty="0"/>
              </a:p>
            </p:txBody>
          </p:sp>
          <p:sp>
            <p:nvSpPr>
              <p:cNvPr id="154" name="角丸四角形 153"/>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sp>
          <p:nvSpPr>
            <p:cNvPr id="155" name="テキスト ボックス 154"/>
            <p:cNvSpPr txBox="1"/>
            <p:nvPr/>
          </p:nvSpPr>
          <p:spPr>
            <a:xfrm>
              <a:off x="4139722" y="2858964"/>
              <a:ext cx="872355" cy="261610"/>
            </a:xfrm>
            <a:prstGeom prst="rect">
              <a:avLst/>
            </a:prstGeom>
            <a:noFill/>
          </p:spPr>
          <p:txBody>
            <a:bodyPr wrap="none" rtlCol="0">
              <a:spAutoFit/>
            </a:bodyPr>
            <a:lstStyle/>
            <a:p>
              <a:r>
                <a:rPr lang="en-US" altLang="ja-JP" sz="1100" b="1" dirty="0" smtClean="0"/>
                <a:t>Legend</a:t>
              </a:r>
              <a:r>
                <a:rPr lang="ja-JP" altLang="en-US" sz="1100" b="1" dirty="0" smtClean="0"/>
                <a:t>：</a:t>
              </a:r>
              <a:endParaRPr kumimoji="1" lang="ja-JP" altLang="en-US" sz="1100" b="1" dirty="0"/>
            </a:p>
          </p:txBody>
        </p:sp>
      </p:grpSp>
      <p:grpSp>
        <p:nvGrpSpPr>
          <p:cNvPr id="160" name="グループ化 159"/>
          <p:cNvGrpSpPr/>
          <p:nvPr/>
        </p:nvGrpSpPr>
        <p:grpSpPr>
          <a:xfrm>
            <a:off x="3093986" y="4878223"/>
            <a:ext cx="2059379" cy="1378790"/>
            <a:chOff x="5634050" y="4971256"/>
            <a:chExt cx="2059379" cy="1378790"/>
          </a:xfrm>
        </p:grpSpPr>
        <p:grpSp>
          <p:nvGrpSpPr>
            <p:cNvPr id="161" name="グループ化 160"/>
            <p:cNvGrpSpPr/>
            <p:nvPr/>
          </p:nvGrpSpPr>
          <p:grpSpPr>
            <a:xfrm>
              <a:off x="5634050" y="5202599"/>
              <a:ext cx="2059379" cy="1147447"/>
              <a:chOff x="3277932" y="3645030"/>
              <a:chExt cx="2059379" cy="1147447"/>
            </a:xfrm>
          </p:grpSpPr>
          <p:cxnSp>
            <p:nvCxnSpPr>
              <p:cNvPr id="163" name="直線矢印コネクタ 16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4" name="グループ化 163"/>
              <p:cNvGrpSpPr/>
              <p:nvPr/>
            </p:nvGrpSpPr>
            <p:grpSpPr>
              <a:xfrm>
                <a:off x="3277932" y="3645030"/>
                <a:ext cx="1986315" cy="1147447"/>
                <a:chOff x="3562106" y="3656220"/>
                <a:chExt cx="1986315" cy="1147447"/>
              </a:xfrm>
            </p:grpSpPr>
            <p:sp>
              <p:nvSpPr>
                <p:cNvPr id="165" name="角丸四角形 164"/>
                <p:cNvSpPr/>
                <p:nvPr/>
              </p:nvSpPr>
              <p:spPr bwMode="auto">
                <a:xfrm>
                  <a:off x="3562106" y="3656220"/>
                  <a:ext cx="1738729" cy="505685"/>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smtClean="0">
                      <a:solidFill>
                        <a:schemeClr val="accent3">
                          <a:lumMod val="90000"/>
                          <a:lumOff val="10000"/>
                        </a:schemeClr>
                      </a:solidFill>
                    </a:rPr>
                    <a:t>Confirm </a:t>
                  </a:r>
                  <a:br>
                    <a:rPr lang="en-US" altLang="ja-JP" sz="1050" b="1" dirty="0" smtClean="0">
                      <a:solidFill>
                        <a:schemeClr val="accent3">
                          <a:lumMod val="90000"/>
                          <a:lumOff val="10000"/>
                        </a:schemeClr>
                      </a:solidFill>
                    </a:rPr>
                  </a:br>
                  <a:r>
                    <a:rPr lang="en-US" altLang="ja-JP" sz="1050" b="1" dirty="0" smtClean="0">
                      <a:solidFill>
                        <a:schemeClr val="accent3">
                          <a:lumMod val="90000"/>
                          <a:lumOff val="10000"/>
                        </a:schemeClr>
                      </a:solidFill>
                    </a:rPr>
                    <a:t>requirements</a:t>
                  </a:r>
                </a:p>
                <a:p>
                  <a:pPr algn="ctr"/>
                  <a:r>
                    <a:rPr lang="en-US" altLang="ja-JP" sz="1050" b="1" dirty="0" smtClean="0">
                      <a:solidFill>
                        <a:schemeClr val="accent3">
                          <a:lumMod val="90000"/>
                          <a:lumOff val="10000"/>
                        </a:schemeClr>
                      </a:solidFill>
                    </a:rPr>
                    <a:t>(Might use Automation)</a:t>
                  </a:r>
                  <a:endParaRPr lang="ja-JP" altLang="en-US" sz="1050" b="1" dirty="0">
                    <a:solidFill>
                      <a:schemeClr val="accent3">
                        <a:lumMod val="90000"/>
                        <a:lumOff val="10000"/>
                      </a:schemeClr>
                    </a:solidFill>
                  </a:endParaRPr>
                </a:p>
              </p:txBody>
            </p:sp>
            <p:sp>
              <p:nvSpPr>
                <p:cNvPr id="166" name="テキスト ボックス 165"/>
                <p:cNvSpPr txBox="1"/>
                <p:nvPr/>
              </p:nvSpPr>
              <p:spPr>
                <a:xfrm>
                  <a:off x="3859882" y="4342002"/>
                  <a:ext cx="1688539" cy="461665"/>
                </a:xfrm>
                <a:prstGeom prst="rect">
                  <a:avLst/>
                </a:prstGeom>
                <a:noFill/>
              </p:spPr>
              <p:txBody>
                <a:bodyPr wrap="none" rtlCol="0">
                  <a:spAutoFit/>
                </a:bodyPr>
                <a:lstStyle/>
                <a:p>
                  <a:r>
                    <a:rPr kumimoji="1" lang="ja-JP" altLang="en-US" sz="1200" b="1" dirty="0" smtClean="0"/>
                    <a:t>・</a:t>
                  </a:r>
                  <a:r>
                    <a:rPr lang="en-US" altLang="ja-JP" sz="1200" b="1" dirty="0" smtClean="0"/>
                    <a:t>Requirement list</a:t>
                  </a:r>
                </a:p>
                <a:p>
                  <a:r>
                    <a:rPr kumimoji="1" lang="ja-JP" altLang="en-US" sz="1200" b="1" dirty="0" smtClean="0">
                      <a:solidFill>
                        <a:schemeClr val="accent3">
                          <a:lumMod val="90000"/>
                          <a:lumOff val="10000"/>
                        </a:schemeClr>
                      </a:solidFill>
                    </a:rPr>
                    <a:t>・</a:t>
                  </a:r>
                  <a:r>
                    <a:rPr kumimoji="1" lang="en-US" altLang="ja-JP" sz="1200" b="1" dirty="0" smtClean="0">
                      <a:solidFill>
                        <a:schemeClr val="accent3">
                          <a:lumMod val="90000"/>
                          <a:lumOff val="10000"/>
                        </a:schemeClr>
                      </a:solidFill>
                    </a:rPr>
                    <a:t>Results</a:t>
                  </a:r>
                  <a:endParaRPr kumimoji="1" lang="ja-JP" altLang="en-US" sz="1200" b="1" dirty="0">
                    <a:solidFill>
                      <a:schemeClr val="accent3">
                        <a:lumMod val="90000"/>
                        <a:lumOff val="10000"/>
                      </a:schemeClr>
                    </a:solidFill>
                  </a:endParaRPr>
                </a:p>
              </p:txBody>
            </p:sp>
          </p:grpSp>
        </p:grpSp>
        <p:sp>
          <p:nvSpPr>
            <p:cNvPr id="162" name="テキスト ボックス 161"/>
            <p:cNvSpPr txBox="1"/>
            <p:nvPr/>
          </p:nvSpPr>
          <p:spPr>
            <a:xfrm>
              <a:off x="5884207" y="4971256"/>
              <a:ext cx="1685077" cy="307777"/>
            </a:xfrm>
            <a:prstGeom prst="rect">
              <a:avLst/>
            </a:prstGeom>
            <a:noFill/>
          </p:spPr>
          <p:txBody>
            <a:bodyPr wrap="none" rtlCol="0">
              <a:spAutoFit/>
            </a:bodyPr>
            <a:lstStyle/>
            <a:p>
              <a:r>
                <a:rPr kumimoji="1" lang="en-US" altLang="ja-JP" sz="1400" dirty="0" smtClean="0"/>
                <a:t>&lt;</a:t>
              </a:r>
              <a:r>
                <a:rPr lang="en-US" altLang="ja-JP" sz="1400" dirty="0" smtClean="0"/>
                <a:t>With Changes</a:t>
              </a:r>
              <a:r>
                <a:rPr kumimoji="1" lang="en-US" altLang="ja-JP" sz="1400" dirty="0" smtClean="0"/>
                <a:t>&gt;</a:t>
              </a:r>
              <a:endParaRPr kumimoji="1" lang="ja-JP" altLang="en-US" sz="1400" dirty="0"/>
            </a:p>
          </p:txBody>
        </p:sp>
      </p:grpSp>
      <p:cxnSp>
        <p:nvCxnSpPr>
          <p:cNvPr id="167" name="直線矢印コネクタ 166"/>
          <p:cNvCxnSpPr/>
          <p:nvPr/>
        </p:nvCxnSpPr>
        <p:spPr bwMode="auto">
          <a:xfrm>
            <a:off x="2732758" y="5340450"/>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8" name="グループ化 167"/>
          <p:cNvGrpSpPr/>
          <p:nvPr/>
        </p:nvGrpSpPr>
        <p:grpSpPr>
          <a:xfrm>
            <a:off x="5216403" y="4878223"/>
            <a:ext cx="1809222" cy="1194124"/>
            <a:chOff x="5884207" y="4971256"/>
            <a:chExt cx="1809222" cy="1194124"/>
          </a:xfrm>
        </p:grpSpPr>
        <p:grpSp>
          <p:nvGrpSpPr>
            <p:cNvPr id="169" name="グループ化 168"/>
            <p:cNvGrpSpPr/>
            <p:nvPr/>
          </p:nvGrpSpPr>
          <p:grpSpPr>
            <a:xfrm>
              <a:off x="5931768" y="5202599"/>
              <a:ext cx="1761661" cy="962781"/>
              <a:chOff x="3575650" y="3645030"/>
              <a:chExt cx="1761661" cy="962781"/>
            </a:xfrm>
          </p:grpSpPr>
          <p:cxnSp>
            <p:nvCxnSpPr>
              <p:cNvPr id="171" name="直線矢印コネクタ 170"/>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72" name="グループ化 171"/>
              <p:cNvGrpSpPr/>
              <p:nvPr/>
            </p:nvGrpSpPr>
            <p:grpSpPr>
              <a:xfrm>
                <a:off x="3575650" y="3645030"/>
                <a:ext cx="1441011" cy="962781"/>
                <a:chOff x="3859824" y="3656220"/>
                <a:chExt cx="1441011" cy="962781"/>
              </a:xfrm>
            </p:grpSpPr>
            <p:sp>
              <p:nvSpPr>
                <p:cNvPr id="173" name="角丸四角形 17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050" b="1" dirty="0"/>
                    <a:t>Create</a:t>
                  </a:r>
                  <a:br>
                    <a:rPr lang="en-US" altLang="ja-JP" sz="1050" b="1" dirty="0"/>
                  </a:br>
                  <a:r>
                    <a:rPr lang="en-US" altLang="ja-JP" sz="1050" b="1" dirty="0"/>
                    <a:t>requirement</a:t>
                  </a:r>
                  <a:br>
                    <a:rPr lang="en-US" altLang="ja-JP" sz="1050" b="1" dirty="0"/>
                  </a:br>
                  <a:r>
                    <a:rPr lang="en-US" altLang="ja-JP" sz="1050" b="1" dirty="0"/>
                    <a:t>definition doc.</a:t>
                  </a:r>
                  <a:endParaRPr lang="ja-JP" altLang="en-US" sz="1050" b="1" dirty="0"/>
                </a:p>
              </p:txBody>
            </p:sp>
            <p:sp>
              <p:nvSpPr>
                <p:cNvPr id="174" name="テキスト ボックス 173"/>
                <p:cNvSpPr txBox="1"/>
                <p:nvPr/>
              </p:nvSpPr>
              <p:spPr>
                <a:xfrm>
                  <a:off x="3859882" y="4342002"/>
                  <a:ext cx="1427570" cy="276999"/>
                </a:xfrm>
                <a:prstGeom prst="rect">
                  <a:avLst/>
                </a:prstGeom>
                <a:noFill/>
              </p:spPr>
              <p:txBody>
                <a:bodyPr wrap="none" rtlCol="0">
                  <a:spAutoFit/>
                </a:bodyPr>
                <a:lstStyle/>
                <a:p>
                  <a:r>
                    <a:rPr kumimoji="1" lang="ja-JP" altLang="en-US" sz="1200" b="1" dirty="0" smtClean="0"/>
                    <a:t>・</a:t>
                  </a:r>
                  <a:r>
                    <a:rPr lang="en-US" altLang="ja-JP" sz="1200" b="1" dirty="0" smtClean="0"/>
                    <a:t>Definition list</a:t>
                  </a:r>
                  <a:endParaRPr kumimoji="1" lang="ja-JP" altLang="en-US" sz="1200" b="1" dirty="0"/>
                </a:p>
              </p:txBody>
            </p:sp>
          </p:grpSp>
        </p:grpSp>
        <p:sp>
          <p:nvSpPr>
            <p:cNvPr id="170" name="テキスト ボックス 169"/>
            <p:cNvSpPr txBox="1"/>
            <p:nvPr/>
          </p:nvSpPr>
          <p:spPr>
            <a:xfrm>
              <a:off x="5884207" y="4971256"/>
              <a:ext cx="1523174" cy="307777"/>
            </a:xfrm>
            <a:prstGeom prst="rect">
              <a:avLst/>
            </a:prstGeom>
            <a:noFill/>
          </p:spPr>
          <p:txBody>
            <a:bodyPr wrap="none" rtlCol="0">
              <a:spAutoFit/>
            </a:bodyPr>
            <a:lstStyle/>
            <a:p>
              <a:r>
                <a:rPr kumimoji="1" lang="en-US" altLang="ja-JP" sz="1400" dirty="0" smtClean="0"/>
                <a:t>&lt;</a:t>
              </a:r>
              <a:r>
                <a:rPr lang="en-US" altLang="ja-JP" sz="1400" dirty="0" smtClean="0"/>
                <a:t>No Changes</a:t>
              </a:r>
              <a:r>
                <a:rPr kumimoji="1" lang="en-US" altLang="ja-JP" sz="1400" dirty="0" smtClean="0"/>
                <a:t>&gt;</a:t>
              </a:r>
              <a:endParaRPr kumimoji="1" lang="ja-JP" altLang="en-US" sz="1400" dirty="0"/>
            </a:p>
          </p:txBody>
        </p:sp>
      </p:grpSp>
      <p:grpSp>
        <p:nvGrpSpPr>
          <p:cNvPr id="52" name="グループ化 51"/>
          <p:cNvGrpSpPr/>
          <p:nvPr/>
        </p:nvGrpSpPr>
        <p:grpSpPr>
          <a:xfrm>
            <a:off x="1550412" y="2368925"/>
            <a:ext cx="220013" cy="220228"/>
            <a:chOff x="3286729" y="2128421"/>
            <a:chExt cx="678044" cy="678705"/>
          </a:xfrm>
        </p:grpSpPr>
        <p:sp>
          <p:nvSpPr>
            <p:cNvPr id="53" name="楕円 5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4" name="楕円 5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5" name="フリーフォーム 5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56" name="グループ化 55"/>
          <p:cNvGrpSpPr/>
          <p:nvPr/>
        </p:nvGrpSpPr>
        <p:grpSpPr>
          <a:xfrm>
            <a:off x="1548320" y="2002354"/>
            <a:ext cx="220013" cy="220228"/>
            <a:chOff x="3286729" y="2128421"/>
            <a:chExt cx="678044" cy="678705"/>
          </a:xfrm>
        </p:grpSpPr>
        <p:sp>
          <p:nvSpPr>
            <p:cNvPr id="57" name="楕円 5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8" name="楕円 5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9" name="フリーフォーム 5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64" name="グループ化 63"/>
          <p:cNvGrpSpPr/>
          <p:nvPr/>
        </p:nvGrpSpPr>
        <p:grpSpPr>
          <a:xfrm>
            <a:off x="1903185" y="2002713"/>
            <a:ext cx="220013" cy="220228"/>
            <a:chOff x="3286729" y="2128421"/>
            <a:chExt cx="678044" cy="678705"/>
          </a:xfrm>
        </p:grpSpPr>
        <p:sp>
          <p:nvSpPr>
            <p:cNvPr id="65" name="楕円 6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6" name="楕円 6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7" name="フリーフォーム 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2" name="グループ化 71"/>
          <p:cNvGrpSpPr/>
          <p:nvPr/>
        </p:nvGrpSpPr>
        <p:grpSpPr>
          <a:xfrm>
            <a:off x="2229672" y="2002354"/>
            <a:ext cx="220013" cy="220228"/>
            <a:chOff x="3286729" y="2128421"/>
            <a:chExt cx="678044" cy="678705"/>
          </a:xfrm>
        </p:grpSpPr>
        <p:sp>
          <p:nvSpPr>
            <p:cNvPr id="73" name="楕円 7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4" name="楕円 7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5" name="フリーフォーム 7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6" name="グループ化 75"/>
          <p:cNvGrpSpPr/>
          <p:nvPr/>
        </p:nvGrpSpPr>
        <p:grpSpPr>
          <a:xfrm>
            <a:off x="2604974" y="2368925"/>
            <a:ext cx="220013" cy="220228"/>
            <a:chOff x="3286729" y="2128421"/>
            <a:chExt cx="678044" cy="678705"/>
          </a:xfrm>
        </p:grpSpPr>
        <p:sp>
          <p:nvSpPr>
            <p:cNvPr id="77" name="楕円 7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8" name="楕円 7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9" name="フリーフォーム 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0" name="グループ化 79"/>
          <p:cNvGrpSpPr/>
          <p:nvPr/>
        </p:nvGrpSpPr>
        <p:grpSpPr>
          <a:xfrm>
            <a:off x="2602882" y="2002354"/>
            <a:ext cx="220013" cy="220228"/>
            <a:chOff x="3286729" y="2128421"/>
            <a:chExt cx="678044" cy="678705"/>
          </a:xfrm>
        </p:grpSpPr>
        <p:sp>
          <p:nvSpPr>
            <p:cNvPr id="81" name="楕円 8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2" name="楕円 8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3" name="フリーフォーム 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4" name="グループ化 83"/>
          <p:cNvGrpSpPr/>
          <p:nvPr/>
        </p:nvGrpSpPr>
        <p:grpSpPr>
          <a:xfrm>
            <a:off x="2949784" y="2369284"/>
            <a:ext cx="220013" cy="220228"/>
            <a:chOff x="3286729" y="2128421"/>
            <a:chExt cx="678044" cy="678705"/>
          </a:xfrm>
        </p:grpSpPr>
        <p:sp>
          <p:nvSpPr>
            <p:cNvPr id="85" name="楕円 8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6" name="楕円 8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7" name="フリーフォーム 8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88" name="グループ化 87"/>
          <p:cNvGrpSpPr/>
          <p:nvPr/>
        </p:nvGrpSpPr>
        <p:grpSpPr>
          <a:xfrm>
            <a:off x="2947692" y="2002713"/>
            <a:ext cx="220013" cy="220228"/>
            <a:chOff x="3286729" y="2128421"/>
            <a:chExt cx="678044" cy="678705"/>
          </a:xfrm>
        </p:grpSpPr>
        <p:sp>
          <p:nvSpPr>
            <p:cNvPr id="89" name="楕円 8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0" name="楕円 8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1" name="フリーフォーム 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2" name="グループ化 91"/>
          <p:cNvGrpSpPr/>
          <p:nvPr/>
        </p:nvGrpSpPr>
        <p:grpSpPr>
          <a:xfrm>
            <a:off x="3276271" y="2368925"/>
            <a:ext cx="220013" cy="220228"/>
            <a:chOff x="3286729" y="2128421"/>
            <a:chExt cx="678044" cy="678705"/>
          </a:xfrm>
        </p:grpSpPr>
        <p:sp>
          <p:nvSpPr>
            <p:cNvPr id="93" name="楕円 9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4" name="楕円 9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5" name="フリーフォーム 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96" name="グループ化 95"/>
          <p:cNvGrpSpPr/>
          <p:nvPr/>
        </p:nvGrpSpPr>
        <p:grpSpPr>
          <a:xfrm>
            <a:off x="3274179" y="2002354"/>
            <a:ext cx="220013" cy="220228"/>
            <a:chOff x="3286729" y="2128421"/>
            <a:chExt cx="678044" cy="678705"/>
          </a:xfrm>
        </p:grpSpPr>
        <p:sp>
          <p:nvSpPr>
            <p:cNvPr id="97" name="楕円 9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8" name="楕円 9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9" name="フリーフォーム 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4" name="グループ化 103"/>
          <p:cNvGrpSpPr/>
          <p:nvPr/>
        </p:nvGrpSpPr>
        <p:grpSpPr>
          <a:xfrm>
            <a:off x="3674505" y="2003826"/>
            <a:ext cx="220013" cy="220228"/>
            <a:chOff x="3286729" y="2128421"/>
            <a:chExt cx="678044" cy="678705"/>
          </a:xfrm>
        </p:grpSpPr>
        <p:sp>
          <p:nvSpPr>
            <p:cNvPr id="105" name="楕円 10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 name="楕円 10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7" name="フリーフォーム 10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2" name="グループ化 111"/>
          <p:cNvGrpSpPr/>
          <p:nvPr/>
        </p:nvGrpSpPr>
        <p:grpSpPr>
          <a:xfrm>
            <a:off x="4024648" y="2004255"/>
            <a:ext cx="220013" cy="220228"/>
            <a:chOff x="3286729" y="2128421"/>
            <a:chExt cx="678044" cy="678705"/>
          </a:xfrm>
        </p:grpSpPr>
        <p:sp>
          <p:nvSpPr>
            <p:cNvPr id="113" name="楕円 11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 name="楕円 11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5" name="フリーフォーム 11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0" name="グループ化 119"/>
          <p:cNvGrpSpPr/>
          <p:nvPr/>
        </p:nvGrpSpPr>
        <p:grpSpPr>
          <a:xfrm>
            <a:off x="4375176" y="2004254"/>
            <a:ext cx="220013" cy="220228"/>
            <a:chOff x="3286729" y="2128421"/>
            <a:chExt cx="678044" cy="678705"/>
          </a:xfrm>
        </p:grpSpPr>
        <p:sp>
          <p:nvSpPr>
            <p:cNvPr id="121" name="楕円 12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2" name="楕円 12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3" name="フリーフォーム 12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76" name="グループ化 175"/>
          <p:cNvGrpSpPr/>
          <p:nvPr/>
        </p:nvGrpSpPr>
        <p:grpSpPr>
          <a:xfrm>
            <a:off x="4779561" y="2375068"/>
            <a:ext cx="220013" cy="220228"/>
            <a:chOff x="3286729" y="2128421"/>
            <a:chExt cx="678044" cy="678705"/>
          </a:xfrm>
        </p:grpSpPr>
        <p:sp>
          <p:nvSpPr>
            <p:cNvPr id="177" name="楕円 17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8" name="楕円 17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9" name="フリーフォーム 1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0" name="グループ化 179"/>
          <p:cNvGrpSpPr/>
          <p:nvPr/>
        </p:nvGrpSpPr>
        <p:grpSpPr>
          <a:xfrm>
            <a:off x="4777469" y="2008497"/>
            <a:ext cx="220013" cy="220228"/>
            <a:chOff x="3286729" y="2128421"/>
            <a:chExt cx="678044" cy="678705"/>
          </a:xfrm>
        </p:grpSpPr>
        <p:sp>
          <p:nvSpPr>
            <p:cNvPr id="181" name="楕円 18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2" name="楕円 18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3" name="フリーフォーム 1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4" name="グループ化 183"/>
          <p:cNvGrpSpPr/>
          <p:nvPr/>
        </p:nvGrpSpPr>
        <p:grpSpPr>
          <a:xfrm>
            <a:off x="5124371" y="2375427"/>
            <a:ext cx="220013" cy="220228"/>
            <a:chOff x="3286729" y="2128421"/>
            <a:chExt cx="678044" cy="678705"/>
          </a:xfrm>
        </p:grpSpPr>
        <p:sp>
          <p:nvSpPr>
            <p:cNvPr id="185" name="楕円 18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6" name="楕円 18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7" name="フリーフォーム 18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88" name="グループ化 187"/>
          <p:cNvGrpSpPr/>
          <p:nvPr/>
        </p:nvGrpSpPr>
        <p:grpSpPr>
          <a:xfrm>
            <a:off x="5122279" y="2008856"/>
            <a:ext cx="220013" cy="220228"/>
            <a:chOff x="3286729" y="2128421"/>
            <a:chExt cx="678044" cy="678705"/>
          </a:xfrm>
        </p:grpSpPr>
        <p:sp>
          <p:nvSpPr>
            <p:cNvPr id="189" name="楕円 18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0" name="楕円 18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1" name="フリーフォーム 1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2" name="グループ化 191"/>
          <p:cNvGrpSpPr/>
          <p:nvPr/>
        </p:nvGrpSpPr>
        <p:grpSpPr>
          <a:xfrm>
            <a:off x="5450858" y="2375068"/>
            <a:ext cx="220013" cy="220228"/>
            <a:chOff x="3286729" y="2128421"/>
            <a:chExt cx="678044" cy="678705"/>
          </a:xfrm>
        </p:grpSpPr>
        <p:sp>
          <p:nvSpPr>
            <p:cNvPr id="193" name="楕円 19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4" name="楕円 19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5" name="フリーフォーム 1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96" name="グループ化 195"/>
          <p:cNvGrpSpPr/>
          <p:nvPr/>
        </p:nvGrpSpPr>
        <p:grpSpPr>
          <a:xfrm>
            <a:off x="5448766" y="2008497"/>
            <a:ext cx="220013" cy="220228"/>
            <a:chOff x="3286729" y="2128421"/>
            <a:chExt cx="678044" cy="678705"/>
          </a:xfrm>
        </p:grpSpPr>
        <p:sp>
          <p:nvSpPr>
            <p:cNvPr id="197" name="楕円 19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8" name="楕円 19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9" name="フリーフォーム 1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5" name="グループ化 204"/>
          <p:cNvGrpSpPr/>
          <p:nvPr/>
        </p:nvGrpSpPr>
        <p:grpSpPr>
          <a:xfrm>
            <a:off x="5863875" y="1997623"/>
            <a:ext cx="220013" cy="220228"/>
            <a:chOff x="3286729" y="2128421"/>
            <a:chExt cx="678044" cy="678705"/>
          </a:xfrm>
        </p:grpSpPr>
        <p:sp>
          <p:nvSpPr>
            <p:cNvPr id="206" name="楕円 20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7" name="楕円 20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8" name="フリーフォーム 2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13" name="グループ化 212"/>
          <p:cNvGrpSpPr/>
          <p:nvPr/>
        </p:nvGrpSpPr>
        <p:grpSpPr>
          <a:xfrm>
            <a:off x="6223925" y="1997982"/>
            <a:ext cx="220013" cy="220228"/>
            <a:chOff x="3286729" y="2128421"/>
            <a:chExt cx="678044" cy="678705"/>
          </a:xfrm>
        </p:grpSpPr>
        <p:sp>
          <p:nvSpPr>
            <p:cNvPr id="214" name="楕円 21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5" name="楕円 21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6" name="フリーフォーム 21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21" name="グループ化 220"/>
          <p:cNvGrpSpPr/>
          <p:nvPr/>
        </p:nvGrpSpPr>
        <p:grpSpPr>
          <a:xfrm>
            <a:off x="6550412" y="1997623"/>
            <a:ext cx="220013" cy="220228"/>
            <a:chOff x="3286729" y="2128421"/>
            <a:chExt cx="678044" cy="678705"/>
          </a:xfrm>
        </p:grpSpPr>
        <p:sp>
          <p:nvSpPr>
            <p:cNvPr id="222" name="楕円 22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3" name="楕円 22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4" name="フリーフォーム 22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25" name="グループ化 224"/>
          <p:cNvGrpSpPr/>
          <p:nvPr/>
        </p:nvGrpSpPr>
        <p:grpSpPr>
          <a:xfrm>
            <a:off x="6969231" y="2368925"/>
            <a:ext cx="220013" cy="220228"/>
            <a:chOff x="3286729" y="2128421"/>
            <a:chExt cx="678044" cy="678705"/>
          </a:xfrm>
        </p:grpSpPr>
        <p:sp>
          <p:nvSpPr>
            <p:cNvPr id="227" name="楕円 22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8" name="楕円 22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9" name="フリーフォーム 22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0" name="グループ化 229"/>
          <p:cNvGrpSpPr/>
          <p:nvPr/>
        </p:nvGrpSpPr>
        <p:grpSpPr>
          <a:xfrm>
            <a:off x="6967139" y="2002354"/>
            <a:ext cx="220013" cy="220228"/>
            <a:chOff x="3286729" y="2128421"/>
            <a:chExt cx="678044" cy="678705"/>
          </a:xfrm>
        </p:grpSpPr>
        <p:sp>
          <p:nvSpPr>
            <p:cNvPr id="231" name="楕円 23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2" name="楕円 23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3" name="フリーフォーム 23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4" name="グループ化 233"/>
          <p:cNvGrpSpPr/>
          <p:nvPr/>
        </p:nvGrpSpPr>
        <p:grpSpPr>
          <a:xfrm>
            <a:off x="7329281" y="2369284"/>
            <a:ext cx="220013" cy="220228"/>
            <a:chOff x="3286729" y="2128421"/>
            <a:chExt cx="678044" cy="678705"/>
          </a:xfrm>
        </p:grpSpPr>
        <p:sp>
          <p:nvSpPr>
            <p:cNvPr id="235" name="楕円 23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6" name="楕円 23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7" name="フリーフォーム 23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38" name="グループ化 237"/>
          <p:cNvGrpSpPr/>
          <p:nvPr/>
        </p:nvGrpSpPr>
        <p:grpSpPr>
          <a:xfrm>
            <a:off x="7327189" y="2002713"/>
            <a:ext cx="220013" cy="220228"/>
            <a:chOff x="3286729" y="2128421"/>
            <a:chExt cx="678044" cy="678705"/>
          </a:xfrm>
        </p:grpSpPr>
        <p:sp>
          <p:nvSpPr>
            <p:cNvPr id="239" name="楕円 23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0" name="楕円 23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1" name="フリーフォーム 24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42" name="グループ化 241"/>
          <p:cNvGrpSpPr/>
          <p:nvPr/>
        </p:nvGrpSpPr>
        <p:grpSpPr>
          <a:xfrm>
            <a:off x="7655768" y="2368925"/>
            <a:ext cx="220013" cy="220228"/>
            <a:chOff x="3286729" y="2128421"/>
            <a:chExt cx="678044" cy="678705"/>
          </a:xfrm>
        </p:grpSpPr>
        <p:sp>
          <p:nvSpPr>
            <p:cNvPr id="243" name="楕円 24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4" name="楕円 24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5" name="フリーフォーム 24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46" name="グループ化 245"/>
          <p:cNvGrpSpPr/>
          <p:nvPr/>
        </p:nvGrpSpPr>
        <p:grpSpPr>
          <a:xfrm>
            <a:off x="7653676" y="2002354"/>
            <a:ext cx="220013" cy="220228"/>
            <a:chOff x="3286729" y="2128421"/>
            <a:chExt cx="678044" cy="678705"/>
          </a:xfrm>
        </p:grpSpPr>
        <p:sp>
          <p:nvSpPr>
            <p:cNvPr id="247" name="楕円 24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8" name="楕円 24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9" name="フリーフォーム 24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54" name="グループ化 253"/>
          <p:cNvGrpSpPr/>
          <p:nvPr/>
        </p:nvGrpSpPr>
        <p:grpSpPr>
          <a:xfrm>
            <a:off x="8049389" y="2002354"/>
            <a:ext cx="220013" cy="220228"/>
            <a:chOff x="3286729" y="2128421"/>
            <a:chExt cx="678044" cy="678705"/>
          </a:xfrm>
        </p:grpSpPr>
        <p:sp>
          <p:nvSpPr>
            <p:cNvPr id="255" name="楕円 25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6" name="楕円 25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7" name="フリーフォーム 2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2" name="グループ化 261"/>
          <p:cNvGrpSpPr/>
          <p:nvPr/>
        </p:nvGrpSpPr>
        <p:grpSpPr>
          <a:xfrm>
            <a:off x="8394199" y="2002713"/>
            <a:ext cx="220013" cy="220228"/>
            <a:chOff x="3286729" y="2128421"/>
            <a:chExt cx="678044" cy="678705"/>
          </a:xfrm>
        </p:grpSpPr>
        <p:sp>
          <p:nvSpPr>
            <p:cNvPr id="263" name="楕円 26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4" name="楕円 26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5" name="フリーフォーム 26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0" name="グループ化 269"/>
          <p:cNvGrpSpPr/>
          <p:nvPr/>
        </p:nvGrpSpPr>
        <p:grpSpPr>
          <a:xfrm>
            <a:off x="8720686" y="2002354"/>
            <a:ext cx="220013" cy="220228"/>
            <a:chOff x="3286729" y="2128421"/>
            <a:chExt cx="678044" cy="678705"/>
          </a:xfrm>
        </p:grpSpPr>
        <p:sp>
          <p:nvSpPr>
            <p:cNvPr id="272" name="楕円 27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3" name="楕円 27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4" name="フリーフォーム 27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2" name="グループ化 281"/>
          <p:cNvGrpSpPr>
            <a:grpSpLocks/>
          </p:cNvGrpSpPr>
          <p:nvPr/>
        </p:nvGrpSpPr>
        <p:grpSpPr>
          <a:xfrm>
            <a:off x="5858565" y="2356479"/>
            <a:ext cx="229767" cy="229767"/>
            <a:chOff x="4234914" y="2134263"/>
            <a:chExt cx="665935" cy="668719"/>
          </a:xfrm>
        </p:grpSpPr>
        <p:sp>
          <p:nvSpPr>
            <p:cNvPr id="283" name="楕円 28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8" name="フリーフォーム 28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89" name="グループ化 288"/>
          <p:cNvGrpSpPr>
            <a:grpSpLocks/>
          </p:cNvGrpSpPr>
          <p:nvPr/>
        </p:nvGrpSpPr>
        <p:grpSpPr>
          <a:xfrm>
            <a:off x="6221704" y="2355273"/>
            <a:ext cx="229767" cy="229767"/>
            <a:chOff x="4234914" y="2134263"/>
            <a:chExt cx="665935" cy="668719"/>
          </a:xfrm>
        </p:grpSpPr>
        <p:sp>
          <p:nvSpPr>
            <p:cNvPr id="290" name="楕円 28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1" name="フリーフォーム 29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95" name="グループ化 294"/>
          <p:cNvGrpSpPr>
            <a:grpSpLocks/>
          </p:cNvGrpSpPr>
          <p:nvPr/>
        </p:nvGrpSpPr>
        <p:grpSpPr>
          <a:xfrm>
            <a:off x="6545271" y="2355526"/>
            <a:ext cx="229767" cy="229767"/>
            <a:chOff x="4234914" y="2134263"/>
            <a:chExt cx="665935" cy="668719"/>
          </a:xfrm>
        </p:grpSpPr>
        <p:sp>
          <p:nvSpPr>
            <p:cNvPr id="296" name="楕円 29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7" name="フリーフォーム 29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298" name="グループ化 297"/>
          <p:cNvGrpSpPr>
            <a:grpSpLocks/>
          </p:cNvGrpSpPr>
          <p:nvPr/>
        </p:nvGrpSpPr>
        <p:grpSpPr>
          <a:xfrm>
            <a:off x="8030050" y="2356226"/>
            <a:ext cx="229767" cy="229767"/>
            <a:chOff x="4234914" y="2134263"/>
            <a:chExt cx="665935" cy="668719"/>
          </a:xfrm>
        </p:grpSpPr>
        <p:sp>
          <p:nvSpPr>
            <p:cNvPr id="299" name="楕円 29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0" name="フリーフォーム 29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01" name="グループ化 300"/>
          <p:cNvGrpSpPr>
            <a:grpSpLocks/>
          </p:cNvGrpSpPr>
          <p:nvPr/>
        </p:nvGrpSpPr>
        <p:grpSpPr>
          <a:xfrm>
            <a:off x="8393189" y="2355020"/>
            <a:ext cx="229767" cy="229767"/>
            <a:chOff x="4234914" y="2134263"/>
            <a:chExt cx="665935" cy="668719"/>
          </a:xfrm>
        </p:grpSpPr>
        <p:sp>
          <p:nvSpPr>
            <p:cNvPr id="302" name="楕円 30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3" name="フリーフォーム 30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04" name="グループ化 303"/>
          <p:cNvGrpSpPr>
            <a:grpSpLocks/>
          </p:cNvGrpSpPr>
          <p:nvPr/>
        </p:nvGrpSpPr>
        <p:grpSpPr>
          <a:xfrm>
            <a:off x="8716756" y="2355273"/>
            <a:ext cx="229767" cy="229767"/>
            <a:chOff x="4234914" y="2134263"/>
            <a:chExt cx="665935" cy="668719"/>
          </a:xfrm>
        </p:grpSpPr>
        <p:sp>
          <p:nvSpPr>
            <p:cNvPr id="305" name="楕円 304"/>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6" name="フリーフォーム 30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07" name="グループ化 306"/>
          <p:cNvGrpSpPr>
            <a:grpSpLocks/>
          </p:cNvGrpSpPr>
          <p:nvPr/>
        </p:nvGrpSpPr>
        <p:grpSpPr>
          <a:xfrm>
            <a:off x="3668816" y="2360802"/>
            <a:ext cx="229767" cy="229767"/>
            <a:chOff x="4234914" y="2134263"/>
            <a:chExt cx="665935" cy="668719"/>
          </a:xfrm>
        </p:grpSpPr>
        <p:sp>
          <p:nvSpPr>
            <p:cNvPr id="308" name="楕円 307"/>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9" name="フリーフォーム 30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 name="グループ化 10"/>
          <p:cNvGrpSpPr/>
          <p:nvPr/>
        </p:nvGrpSpPr>
        <p:grpSpPr>
          <a:xfrm>
            <a:off x="1909423" y="2312487"/>
            <a:ext cx="279169" cy="275089"/>
            <a:chOff x="93443" y="1883892"/>
            <a:chExt cx="279169" cy="275089"/>
          </a:xfrm>
        </p:grpSpPr>
        <p:grpSp>
          <p:nvGrpSpPr>
            <p:cNvPr id="278" name="グループ化 277"/>
            <p:cNvGrpSpPr/>
            <p:nvPr/>
          </p:nvGrpSpPr>
          <p:grpSpPr>
            <a:xfrm>
              <a:off x="93443" y="1938753"/>
              <a:ext cx="220013" cy="220228"/>
              <a:chOff x="3286729" y="2128421"/>
              <a:chExt cx="678044" cy="678705"/>
            </a:xfrm>
          </p:grpSpPr>
          <p:sp>
            <p:nvSpPr>
              <p:cNvPr id="279" name="楕円 27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0" name="楕円 27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1" name="フリーフォーム 2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9" name="楕円 8"/>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7" name="直線コネクタ 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3" name="フリーフォーム 312"/>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4" name="グループ化 313"/>
          <p:cNvGrpSpPr/>
          <p:nvPr/>
        </p:nvGrpSpPr>
        <p:grpSpPr>
          <a:xfrm>
            <a:off x="2232005" y="2312886"/>
            <a:ext cx="279169" cy="275089"/>
            <a:chOff x="93443" y="1883892"/>
            <a:chExt cx="279169" cy="275089"/>
          </a:xfrm>
        </p:grpSpPr>
        <p:grpSp>
          <p:nvGrpSpPr>
            <p:cNvPr id="315" name="グループ化 314"/>
            <p:cNvGrpSpPr/>
            <p:nvPr/>
          </p:nvGrpSpPr>
          <p:grpSpPr>
            <a:xfrm>
              <a:off x="93443" y="1938753"/>
              <a:ext cx="220013" cy="220228"/>
              <a:chOff x="3286729" y="2128421"/>
              <a:chExt cx="678044" cy="678705"/>
            </a:xfrm>
          </p:grpSpPr>
          <p:sp>
            <p:nvSpPr>
              <p:cNvPr id="319" name="楕円 31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0" name="楕円 31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1" name="フリーフォーム 32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316" name="楕円 315"/>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317" name="直線コネクタ 31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8" name="フリーフォーム 317"/>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338" name="正方形/長方形 337"/>
          <p:cNvSpPr/>
          <p:nvPr/>
        </p:nvSpPr>
        <p:spPr bwMode="auto">
          <a:xfrm>
            <a:off x="1452584" y="1321335"/>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8" name="グループ化 7"/>
          <p:cNvGrpSpPr/>
          <p:nvPr/>
        </p:nvGrpSpPr>
        <p:grpSpPr>
          <a:xfrm>
            <a:off x="4711998" y="854083"/>
            <a:ext cx="3097558" cy="430887"/>
            <a:chOff x="4711998" y="854083"/>
            <a:chExt cx="3097558" cy="430887"/>
          </a:xfrm>
        </p:grpSpPr>
        <p:sp>
          <p:nvSpPr>
            <p:cNvPr id="351" name="テキスト ボックス 350"/>
            <p:cNvSpPr txBox="1"/>
            <p:nvPr/>
          </p:nvSpPr>
          <p:spPr>
            <a:xfrm>
              <a:off x="5769594" y="854083"/>
              <a:ext cx="748923" cy="430887"/>
            </a:xfrm>
            <a:prstGeom prst="rect">
              <a:avLst/>
            </a:prstGeom>
            <a:noFill/>
          </p:spPr>
          <p:txBody>
            <a:bodyPr wrap="none" rtlCol="0">
              <a:spAutoFit/>
            </a:bodyPr>
            <a:lstStyle/>
            <a:p>
              <a:r>
                <a:rPr lang="en-US" altLang="ja-JP" sz="1100" dirty="0" smtClean="0"/>
                <a:t>No </a:t>
              </a:r>
              <a:br>
                <a:rPr lang="en-US" altLang="ja-JP" sz="1100" dirty="0" smtClean="0"/>
              </a:br>
              <a:r>
                <a:rPr lang="en-US" altLang="ja-JP" sz="1100" dirty="0" smtClean="0"/>
                <a:t>changes</a:t>
              </a:r>
              <a:endParaRPr kumimoji="1" lang="ja-JP" altLang="en-US" sz="1100" dirty="0"/>
            </a:p>
          </p:txBody>
        </p:sp>
        <p:sp>
          <p:nvSpPr>
            <p:cNvPr id="349" name="テキスト ボックス 348"/>
            <p:cNvSpPr txBox="1"/>
            <p:nvPr/>
          </p:nvSpPr>
          <p:spPr>
            <a:xfrm>
              <a:off x="6807974" y="938016"/>
              <a:ext cx="606256" cy="261610"/>
            </a:xfrm>
            <a:prstGeom prst="rect">
              <a:avLst/>
            </a:prstGeom>
            <a:noFill/>
          </p:spPr>
          <p:txBody>
            <a:bodyPr wrap="none" rtlCol="0">
              <a:spAutoFit/>
            </a:bodyPr>
            <a:lstStyle/>
            <a:p>
              <a:r>
                <a:rPr lang="en-US" altLang="ja-JP" sz="1100" dirty="0" smtClean="0"/>
                <a:t>Better</a:t>
              </a:r>
              <a:endParaRPr kumimoji="1" lang="ja-JP" altLang="en-US" sz="1100" dirty="0"/>
            </a:p>
          </p:txBody>
        </p:sp>
        <p:sp>
          <p:nvSpPr>
            <p:cNvPr id="347" name="テキスト ボックス 346"/>
            <p:cNvSpPr txBox="1"/>
            <p:nvPr/>
          </p:nvSpPr>
          <p:spPr>
            <a:xfrm>
              <a:off x="7624825" y="937863"/>
              <a:ext cx="184731" cy="261610"/>
            </a:xfrm>
            <a:prstGeom prst="rect">
              <a:avLst/>
            </a:prstGeom>
            <a:noFill/>
          </p:spPr>
          <p:txBody>
            <a:bodyPr wrap="none" rtlCol="0">
              <a:spAutoFit/>
            </a:bodyPr>
            <a:lstStyle/>
            <a:p>
              <a:endParaRPr kumimoji="1" lang="ja-JP" altLang="en-US" sz="1100" dirty="0"/>
            </a:p>
          </p:txBody>
        </p:sp>
        <p:sp>
          <p:nvSpPr>
            <p:cNvPr id="344" name="テキスト ボックス 343"/>
            <p:cNvSpPr txBox="1"/>
            <p:nvPr/>
          </p:nvSpPr>
          <p:spPr>
            <a:xfrm>
              <a:off x="4711998" y="918883"/>
              <a:ext cx="948080" cy="307777"/>
            </a:xfrm>
            <a:prstGeom prst="rect">
              <a:avLst/>
            </a:prstGeom>
            <a:noFill/>
          </p:spPr>
          <p:txBody>
            <a:bodyPr wrap="none" rtlCol="0">
              <a:spAutoFit/>
            </a:bodyPr>
            <a:lstStyle/>
            <a:p>
              <a:r>
                <a:rPr lang="en-US" altLang="ja-JP" sz="1400" b="1" dirty="0" smtClean="0"/>
                <a:t>Legend</a:t>
              </a:r>
              <a:r>
                <a:rPr lang="en-US" altLang="ja-JP" sz="1400" b="1" dirty="0"/>
                <a:t>:</a:t>
              </a:r>
              <a:endParaRPr kumimoji="1" lang="ja-JP" altLang="en-US" sz="1400" b="1" dirty="0"/>
            </a:p>
          </p:txBody>
        </p:sp>
        <p:grpSp>
          <p:nvGrpSpPr>
            <p:cNvPr id="353" name="グループ化 352"/>
            <p:cNvGrpSpPr>
              <a:grpSpLocks/>
            </p:cNvGrpSpPr>
            <p:nvPr/>
          </p:nvGrpSpPr>
          <p:grpSpPr>
            <a:xfrm>
              <a:off x="6600070" y="942833"/>
              <a:ext cx="229767" cy="229767"/>
              <a:chOff x="3051411" y="2134263"/>
              <a:chExt cx="665935" cy="668719"/>
            </a:xfrm>
          </p:grpSpPr>
          <p:sp>
            <p:nvSpPr>
              <p:cNvPr id="354" name="楕円 353"/>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5" name="フリーフォーム 354"/>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56" name="グループ化 355"/>
            <p:cNvGrpSpPr/>
            <p:nvPr/>
          </p:nvGrpSpPr>
          <p:grpSpPr>
            <a:xfrm>
              <a:off x="5587947" y="945895"/>
              <a:ext cx="220013" cy="220228"/>
              <a:chOff x="2028283" y="2128421"/>
              <a:chExt cx="678044" cy="678705"/>
            </a:xfrm>
          </p:grpSpPr>
          <p:sp>
            <p:nvSpPr>
              <p:cNvPr id="357" name="楕円 356"/>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8" name="楕円 357"/>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9" name="フリーフォーム 358"/>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0" name="グループ化 359"/>
            <p:cNvGrpSpPr/>
            <p:nvPr/>
          </p:nvGrpSpPr>
          <p:grpSpPr>
            <a:xfrm>
              <a:off x="7401051" y="913444"/>
              <a:ext cx="279169" cy="275089"/>
              <a:chOff x="93443" y="1883892"/>
              <a:chExt cx="279169" cy="275089"/>
            </a:xfrm>
          </p:grpSpPr>
          <p:grpSp>
            <p:nvGrpSpPr>
              <p:cNvPr id="361" name="グループ化 360"/>
              <p:cNvGrpSpPr/>
              <p:nvPr/>
            </p:nvGrpSpPr>
            <p:grpSpPr>
              <a:xfrm>
                <a:off x="93443" y="1938753"/>
                <a:ext cx="220013" cy="220228"/>
                <a:chOff x="3286729" y="2128421"/>
                <a:chExt cx="678044" cy="678705"/>
              </a:xfrm>
            </p:grpSpPr>
            <p:sp>
              <p:nvSpPr>
                <p:cNvPr id="365" name="楕円 36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6" name="楕円 365"/>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7" name="フリーフォーム 3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362" name="楕円 361"/>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363" name="直線コネクタ 362"/>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64" name="フリーフォーム 363"/>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368" name="グループ化 367"/>
          <p:cNvGrpSpPr>
            <a:grpSpLocks/>
          </p:cNvGrpSpPr>
          <p:nvPr/>
        </p:nvGrpSpPr>
        <p:grpSpPr>
          <a:xfrm>
            <a:off x="4023017" y="2363912"/>
            <a:ext cx="229767" cy="229767"/>
            <a:chOff x="4234914" y="2134263"/>
            <a:chExt cx="665935" cy="668719"/>
          </a:xfrm>
        </p:grpSpPr>
        <p:sp>
          <p:nvSpPr>
            <p:cNvPr id="369" name="楕円 36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0" name="フリーフォーム 36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71" name="グループ化 370"/>
          <p:cNvGrpSpPr>
            <a:grpSpLocks/>
          </p:cNvGrpSpPr>
          <p:nvPr/>
        </p:nvGrpSpPr>
        <p:grpSpPr>
          <a:xfrm>
            <a:off x="4367760" y="2362706"/>
            <a:ext cx="229767" cy="229767"/>
            <a:chOff x="4234914" y="2134263"/>
            <a:chExt cx="665935" cy="668719"/>
          </a:xfrm>
        </p:grpSpPr>
        <p:sp>
          <p:nvSpPr>
            <p:cNvPr id="372" name="楕円 37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3" name="フリーフォーム 37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250" name="テキスト ボックス 249"/>
          <p:cNvSpPr txBox="1"/>
          <p:nvPr/>
        </p:nvSpPr>
        <p:spPr>
          <a:xfrm>
            <a:off x="7645845" y="846763"/>
            <a:ext cx="1234633" cy="430887"/>
          </a:xfrm>
          <a:prstGeom prst="rect">
            <a:avLst/>
          </a:prstGeom>
          <a:noFill/>
        </p:spPr>
        <p:txBody>
          <a:bodyPr wrap="none" rtlCol="0">
            <a:spAutoFit/>
          </a:bodyPr>
          <a:lstStyle/>
          <a:p>
            <a:r>
              <a:rPr kumimoji="1" lang="en-US" altLang="ja-JP" sz="1100" dirty="0" smtClean="0"/>
              <a:t>Might have</a:t>
            </a:r>
            <a:br>
              <a:rPr kumimoji="1" lang="en-US" altLang="ja-JP" sz="1100" dirty="0" smtClean="0"/>
            </a:br>
            <a:r>
              <a:rPr kumimoji="1" lang="en-US" altLang="ja-JP" sz="1100" dirty="0" smtClean="0"/>
              <a:t>additional work</a:t>
            </a:r>
            <a:endParaRPr kumimoji="1" lang="ja-JP" altLang="en-US" sz="1100" dirty="0"/>
          </a:p>
        </p:txBody>
      </p:sp>
    </p:spTree>
    <p:extLst>
      <p:ext uri="{BB962C8B-B14F-4D97-AF65-F5344CB8AC3E}">
        <p14:creationId xmlns:p14="http://schemas.microsoft.com/office/powerpoint/2010/main" val="36662978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Design</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en-US" altLang="ja-JP" sz="2300" b="1" dirty="0"/>
              <a:t>Changes in QCD per phase</a:t>
            </a:r>
          </a:p>
          <a:p>
            <a:pPr lvl="1"/>
            <a:endParaRPr lang="en-US" altLang="ja-JP" sz="2000" b="1" dirty="0"/>
          </a:p>
          <a:p>
            <a:pPr lvl="1"/>
            <a:endParaRPr lang="en-US" altLang="ja-JP" sz="2000" b="1" dirty="0"/>
          </a:p>
          <a:p>
            <a:pPr lvl="1"/>
            <a:endParaRPr lang="en-US" altLang="ja-JP" sz="2000" b="1" dirty="0"/>
          </a:p>
          <a:p>
            <a:pPr marL="180000" lvl="1" indent="0">
              <a:buNone/>
            </a:pPr>
            <a:endParaRPr lang="en-US" altLang="ja-JP" sz="1200" b="1" dirty="0"/>
          </a:p>
          <a:p>
            <a:pPr marL="180000" lvl="1" indent="0">
              <a:buNone/>
            </a:pPr>
            <a:endParaRPr lang="en-US" altLang="ja-JP" sz="800" b="1" dirty="0"/>
          </a:p>
          <a:p>
            <a:r>
              <a:rPr lang="en-US" altLang="ja-JP" sz="1800" b="1" dirty="0"/>
              <a:t>Product and Process changes</a:t>
            </a:r>
            <a:endParaRPr lang="ja-JP" altLang="en-US" sz="1800" dirty="0"/>
          </a:p>
        </p:txBody>
      </p:sp>
      <p:graphicFrame>
        <p:nvGraphicFramePr>
          <p:cNvPr id="200" name="表 199"/>
          <p:cNvGraphicFramePr>
            <a:graphicFrameLocks noGrp="1"/>
          </p:cNvGraphicFramePr>
          <p:nvPr>
            <p:extLst>
              <p:ext uri="{D42A27DB-BD31-4B8C-83A1-F6EECF244321}">
                <p14:modId xmlns:p14="http://schemas.microsoft.com/office/powerpoint/2010/main" val="2160702376"/>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en-US" altLang="ja-JP" sz="1400" b="1" dirty="0" smtClean="0"/>
                        <a:t>Before</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en-US" altLang="ja-JP" sz="1400" b="1" dirty="0" smtClean="0"/>
                        <a:t>After</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dirty="0" smtClean="0">
                <a:latin typeface="+mn-ea"/>
              </a:rPr>
              <a:t>Since the contents that are going to get incorporated into the Design phase already is decided in the preparation phase, there is no work to be added here.</a:t>
            </a:r>
            <a:endParaRPr lang="ja-JP" altLang="en-US" dirty="0">
              <a:latin typeface="+mn-ea"/>
            </a:endParaRPr>
          </a:p>
        </p:txBody>
      </p:sp>
      <p:sp>
        <p:nvSpPr>
          <p:cNvPr id="4" name="テキスト ボックス 3"/>
          <p:cNvSpPr txBox="1"/>
          <p:nvPr/>
        </p:nvSpPr>
        <p:spPr>
          <a:xfrm>
            <a:off x="9187934" y="1013899"/>
            <a:ext cx="1794081" cy="400110"/>
          </a:xfrm>
          <a:prstGeom prst="rect">
            <a:avLst/>
          </a:prstGeom>
          <a:noFill/>
        </p:spPr>
        <p:txBody>
          <a:bodyPr wrap="none" rtlCol="0">
            <a:spAutoFit/>
          </a:bodyPr>
          <a:lstStyle/>
          <a:p>
            <a:r>
              <a:rPr lang="en-US" altLang="ja-JP" sz="2000" b="1" dirty="0" smtClean="0"/>
              <a:t>Explanation</a:t>
            </a:r>
            <a:endParaRPr kumimoji="1" lang="ja-JP" altLang="en-US" sz="2000" b="1" dirty="0"/>
          </a:p>
        </p:txBody>
      </p:sp>
      <p:grpSp>
        <p:nvGrpSpPr>
          <p:cNvPr id="284" name="グループ化 283"/>
          <p:cNvGrpSpPr/>
          <p:nvPr/>
        </p:nvGrpSpPr>
        <p:grpSpPr>
          <a:xfrm>
            <a:off x="4095197" y="3284980"/>
            <a:ext cx="1828876" cy="1194124"/>
            <a:chOff x="5884207" y="4971256"/>
            <a:chExt cx="1828876" cy="1194124"/>
          </a:xfrm>
        </p:grpSpPr>
        <p:grpSp>
          <p:nvGrpSpPr>
            <p:cNvPr id="285" name="グループ化 284"/>
            <p:cNvGrpSpPr/>
            <p:nvPr/>
          </p:nvGrpSpPr>
          <p:grpSpPr>
            <a:xfrm>
              <a:off x="5931768" y="5202599"/>
              <a:ext cx="1781315" cy="962781"/>
              <a:chOff x="3575650" y="3645030"/>
              <a:chExt cx="1781315"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781315" cy="962781"/>
                <a:chOff x="3859824" y="3656220"/>
                <a:chExt cx="1781315"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 Design</a:t>
                  </a:r>
                  <a:br>
                    <a:rPr lang="en-US" altLang="ja-JP" sz="1200" b="1" dirty="0" smtClean="0"/>
                  </a:br>
                  <a:r>
                    <a:rPr lang="en-US" altLang="ja-JP" sz="1200" b="1" dirty="0" smtClean="0"/>
                    <a:t> Document</a:t>
                  </a:r>
                  <a:endParaRPr lang="ja-JP" altLang="en-US" sz="1200" b="1" dirty="0"/>
                </a:p>
              </p:txBody>
            </p:sp>
            <p:sp>
              <p:nvSpPr>
                <p:cNvPr id="294" name="テキスト ボックス 293"/>
                <p:cNvSpPr txBox="1"/>
                <p:nvPr/>
              </p:nvSpPr>
              <p:spPr>
                <a:xfrm>
                  <a:off x="3859882" y="4342002"/>
                  <a:ext cx="1781257" cy="276999"/>
                </a:xfrm>
                <a:prstGeom prst="rect">
                  <a:avLst/>
                </a:prstGeom>
                <a:noFill/>
              </p:spPr>
              <p:txBody>
                <a:bodyPr wrap="none" rtlCol="0">
                  <a:spAutoFit/>
                </a:bodyPr>
                <a:lstStyle/>
                <a:p>
                  <a:r>
                    <a:rPr kumimoji="1" lang="ja-JP" altLang="en-US" sz="1200" b="1" dirty="0" smtClean="0"/>
                    <a:t>・</a:t>
                  </a:r>
                  <a:r>
                    <a:rPr lang="en-US" altLang="ja-JP" sz="1200" b="1" dirty="0" smtClean="0"/>
                    <a:t>Design</a:t>
                  </a:r>
                  <a:r>
                    <a:rPr lang="ja-JP" altLang="en-US" sz="1200" b="1" dirty="0"/>
                    <a:t> </a:t>
                  </a:r>
                  <a:r>
                    <a:rPr lang="en-US" altLang="ja-JP" sz="1200" b="1" dirty="0" smtClean="0"/>
                    <a:t>Document</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3798185"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7" name="グループ化 36"/>
          <p:cNvGrpSpPr/>
          <p:nvPr/>
        </p:nvGrpSpPr>
        <p:grpSpPr>
          <a:xfrm>
            <a:off x="4095197" y="4876628"/>
            <a:ext cx="1828876" cy="1194124"/>
            <a:chOff x="5884207" y="4971256"/>
            <a:chExt cx="1828876" cy="1194124"/>
          </a:xfrm>
        </p:grpSpPr>
        <p:grpSp>
          <p:nvGrpSpPr>
            <p:cNvPr id="38" name="グループ化 37"/>
            <p:cNvGrpSpPr/>
            <p:nvPr/>
          </p:nvGrpSpPr>
          <p:grpSpPr>
            <a:xfrm>
              <a:off x="5931768" y="5202599"/>
              <a:ext cx="1781315" cy="962781"/>
              <a:chOff x="3575650" y="3645030"/>
              <a:chExt cx="1781315" cy="962781"/>
            </a:xfrm>
          </p:grpSpPr>
          <p:cxnSp>
            <p:nvCxnSpPr>
              <p:cNvPr id="40" name="直線矢印コネクタ 39"/>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1" name="グループ化 40"/>
              <p:cNvGrpSpPr/>
              <p:nvPr/>
            </p:nvGrpSpPr>
            <p:grpSpPr>
              <a:xfrm>
                <a:off x="3575650" y="3645030"/>
                <a:ext cx="1781315" cy="962781"/>
                <a:chOff x="3859824" y="3656220"/>
                <a:chExt cx="1781315" cy="962781"/>
              </a:xfrm>
            </p:grpSpPr>
            <p:sp>
              <p:nvSpPr>
                <p:cNvPr id="42" name="角丸四角形 41"/>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Create Design</a:t>
                  </a:r>
                  <a:br>
                    <a:rPr lang="en-US" altLang="ja-JP" sz="1200" b="1" dirty="0"/>
                  </a:br>
                  <a:r>
                    <a:rPr lang="en-US" altLang="ja-JP" sz="1200" b="1" dirty="0"/>
                    <a:t> Document</a:t>
                  </a:r>
                  <a:endParaRPr lang="ja-JP" altLang="en-US" sz="1200" b="1" dirty="0"/>
                </a:p>
              </p:txBody>
            </p:sp>
            <p:sp>
              <p:nvSpPr>
                <p:cNvPr id="43" name="テキスト ボックス 42"/>
                <p:cNvSpPr txBox="1"/>
                <p:nvPr/>
              </p:nvSpPr>
              <p:spPr>
                <a:xfrm>
                  <a:off x="3859882" y="4342002"/>
                  <a:ext cx="1781257" cy="276999"/>
                </a:xfrm>
                <a:prstGeom prst="rect">
                  <a:avLst/>
                </a:prstGeom>
                <a:noFill/>
              </p:spPr>
              <p:txBody>
                <a:bodyPr wrap="none" rtlCol="0">
                  <a:spAutoFit/>
                </a:bodyPr>
                <a:lstStyle/>
                <a:p>
                  <a:r>
                    <a:rPr kumimoji="1" lang="ja-JP" altLang="en-US" sz="1200" b="1" dirty="0" smtClean="0"/>
                    <a:t>・</a:t>
                  </a:r>
                  <a:r>
                    <a:rPr lang="en-US" altLang="ja-JP" sz="1200" b="1" dirty="0" smtClean="0"/>
                    <a:t>Design</a:t>
                  </a:r>
                  <a:r>
                    <a:rPr lang="ja-JP" altLang="en-US" sz="1200" b="1" dirty="0"/>
                    <a:t> </a:t>
                  </a:r>
                  <a:r>
                    <a:rPr lang="en-US" altLang="ja-JP" sz="1200" b="1" dirty="0" smtClean="0"/>
                    <a:t>Document</a:t>
                  </a:r>
                  <a:endParaRPr kumimoji="1" lang="ja-JP" altLang="en-US" sz="1200" b="1" dirty="0"/>
                </a:p>
              </p:txBody>
            </p:sp>
          </p:grpSp>
        </p:grpSp>
        <p:sp>
          <p:nvSpPr>
            <p:cNvPr id="39" name="テキスト ボックス 38"/>
            <p:cNvSpPr txBox="1"/>
            <p:nvPr/>
          </p:nvSpPr>
          <p:spPr>
            <a:xfrm>
              <a:off x="5884207" y="4971256"/>
              <a:ext cx="1494320" cy="307777"/>
            </a:xfrm>
            <a:prstGeom prst="rect">
              <a:avLst/>
            </a:prstGeom>
            <a:noFill/>
          </p:spPr>
          <p:txBody>
            <a:bodyPr wrap="none" rtlCol="0">
              <a:spAutoFit/>
            </a:bodyPr>
            <a:lstStyle/>
            <a:p>
              <a:r>
                <a:rPr kumimoji="1" lang="en-US" altLang="ja-JP" sz="1400" dirty="0" smtClean="0"/>
                <a:t>&lt;No changes&gt;</a:t>
              </a:r>
              <a:endParaRPr kumimoji="1" lang="ja-JP" altLang="en-US" sz="1400" dirty="0"/>
            </a:p>
          </p:txBody>
        </p:sp>
      </p:grpSp>
      <p:cxnSp>
        <p:nvCxnSpPr>
          <p:cNvPr id="44" name="直線矢印コネクタ 43"/>
          <p:cNvCxnSpPr/>
          <p:nvPr/>
        </p:nvCxnSpPr>
        <p:spPr bwMode="auto">
          <a:xfrm>
            <a:off x="3798185" y="5360813"/>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253" name="表 252"/>
          <p:cNvGraphicFramePr>
            <a:graphicFrameLocks noGrp="1"/>
          </p:cNvGraphicFramePr>
          <p:nvPr>
            <p:extLst>
              <p:ext uri="{D42A27DB-BD31-4B8C-83A1-F6EECF244321}">
                <p14:modId xmlns:p14="http://schemas.microsoft.com/office/powerpoint/2010/main" val="3879907537"/>
              </p:ext>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Defining</a:t>
                      </a:r>
                      <a:endParaRPr kumimoji="1" lang="ja-JP" altLang="en-US" sz="12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Design</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err="1" smtClean="0">
                          <a:solidFill>
                            <a:schemeClr val="bg1"/>
                          </a:solidFill>
                        </a:rPr>
                        <a:t>Det.Design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Op. 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Test</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solidFill>
                            <a:schemeClr val="bg1"/>
                          </a:solidFill>
                        </a:rPr>
                        <a:t>Release</a:t>
                      </a:r>
                      <a:endParaRPr kumimoji="1" lang="ja-JP" altLang="en-US" sz="16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en-US" altLang="ja-JP" sz="1600" b="1" dirty="0" smtClean="0"/>
                        <a:t>Before</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en-US" altLang="ja-JP" sz="1600" b="1" dirty="0" smtClean="0"/>
                        <a:t>After</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254" name="グループ化 253"/>
          <p:cNvGrpSpPr/>
          <p:nvPr/>
        </p:nvGrpSpPr>
        <p:grpSpPr>
          <a:xfrm>
            <a:off x="1550412" y="2368925"/>
            <a:ext cx="220013" cy="220228"/>
            <a:chOff x="3286729" y="2128421"/>
            <a:chExt cx="678044" cy="678705"/>
          </a:xfrm>
        </p:grpSpPr>
        <p:sp>
          <p:nvSpPr>
            <p:cNvPr id="255" name="楕円 25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6" name="楕円 25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7" name="フリーフォーム 2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58" name="グループ化 257"/>
          <p:cNvGrpSpPr/>
          <p:nvPr/>
        </p:nvGrpSpPr>
        <p:grpSpPr>
          <a:xfrm>
            <a:off x="1548320" y="2002354"/>
            <a:ext cx="220013" cy="220228"/>
            <a:chOff x="3286729" y="2128421"/>
            <a:chExt cx="678044" cy="678705"/>
          </a:xfrm>
        </p:grpSpPr>
        <p:sp>
          <p:nvSpPr>
            <p:cNvPr id="259" name="楕円 25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0" name="楕円 25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1" name="フリーフォーム 26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2" name="グループ化 261"/>
          <p:cNvGrpSpPr/>
          <p:nvPr/>
        </p:nvGrpSpPr>
        <p:grpSpPr>
          <a:xfrm>
            <a:off x="1903185" y="2002713"/>
            <a:ext cx="220013" cy="220228"/>
            <a:chOff x="3286729" y="2128421"/>
            <a:chExt cx="678044" cy="678705"/>
          </a:xfrm>
        </p:grpSpPr>
        <p:sp>
          <p:nvSpPr>
            <p:cNvPr id="263" name="楕円 26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4" name="楕円 26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5" name="フリーフォーム 26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6" name="グループ化 265"/>
          <p:cNvGrpSpPr/>
          <p:nvPr/>
        </p:nvGrpSpPr>
        <p:grpSpPr>
          <a:xfrm>
            <a:off x="2229672" y="2002354"/>
            <a:ext cx="220013" cy="220228"/>
            <a:chOff x="3286729" y="2128421"/>
            <a:chExt cx="678044" cy="678705"/>
          </a:xfrm>
        </p:grpSpPr>
        <p:sp>
          <p:nvSpPr>
            <p:cNvPr id="267" name="楕円 26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8" name="楕円 26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9" name="フリーフォーム 26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0" name="グループ化 269"/>
          <p:cNvGrpSpPr/>
          <p:nvPr/>
        </p:nvGrpSpPr>
        <p:grpSpPr>
          <a:xfrm>
            <a:off x="2604974" y="2368925"/>
            <a:ext cx="220013" cy="220228"/>
            <a:chOff x="3286729" y="2128421"/>
            <a:chExt cx="678044" cy="678705"/>
          </a:xfrm>
        </p:grpSpPr>
        <p:sp>
          <p:nvSpPr>
            <p:cNvPr id="271" name="楕円 27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2" name="楕円 27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3" name="フリーフォーム 27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4" name="グループ化 273"/>
          <p:cNvGrpSpPr/>
          <p:nvPr/>
        </p:nvGrpSpPr>
        <p:grpSpPr>
          <a:xfrm>
            <a:off x="2602882" y="2002354"/>
            <a:ext cx="220013" cy="220228"/>
            <a:chOff x="3286729" y="2128421"/>
            <a:chExt cx="678044" cy="678705"/>
          </a:xfrm>
        </p:grpSpPr>
        <p:sp>
          <p:nvSpPr>
            <p:cNvPr id="275" name="楕円 27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6" name="楕円 27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7" name="フリーフォーム 27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8" name="グループ化 277"/>
          <p:cNvGrpSpPr/>
          <p:nvPr/>
        </p:nvGrpSpPr>
        <p:grpSpPr>
          <a:xfrm>
            <a:off x="2949784" y="2369284"/>
            <a:ext cx="220013" cy="220228"/>
            <a:chOff x="3286729" y="2128421"/>
            <a:chExt cx="678044" cy="678705"/>
          </a:xfrm>
        </p:grpSpPr>
        <p:sp>
          <p:nvSpPr>
            <p:cNvPr id="279" name="楕円 27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0" name="楕円 27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1" name="フリーフォーム 2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2" name="グループ化 281"/>
          <p:cNvGrpSpPr/>
          <p:nvPr/>
        </p:nvGrpSpPr>
        <p:grpSpPr>
          <a:xfrm>
            <a:off x="2947692" y="2002713"/>
            <a:ext cx="220013" cy="220228"/>
            <a:chOff x="3286729" y="2128421"/>
            <a:chExt cx="678044" cy="678705"/>
          </a:xfrm>
        </p:grpSpPr>
        <p:sp>
          <p:nvSpPr>
            <p:cNvPr id="283" name="楕円 28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8" name="楕円 28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9" name="フリーフォーム 28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0" name="グループ化 289"/>
          <p:cNvGrpSpPr/>
          <p:nvPr/>
        </p:nvGrpSpPr>
        <p:grpSpPr>
          <a:xfrm>
            <a:off x="3276271" y="2368925"/>
            <a:ext cx="220013" cy="220228"/>
            <a:chOff x="3286729" y="2128421"/>
            <a:chExt cx="678044" cy="678705"/>
          </a:xfrm>
        </p:grpSpPr>
        <p:sp>
          <p:nvSpPr>
            <p:cNvPr id="291" name="楕円 29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5" name="楕円 29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6" name="フリーフォーム 29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7" name="グループ化 296"/>
          <p:cNvGrpSpPr/>
          <p:nvPr/>
        </p:nvGrpSpPr>
        <p:grpSpPr>
          <a:xfrm>
            <a:off x="3274179" y="2002354"/>
            <a:ext cx="220013" cy="220228"/>
            <a:chOff x="3286729" y="2128421"/>
            <a:chExt cx="678044" cy="678705"/>
          </a:xfrm>
        </p:grpSpPr>
        <p:sp>
          <p:nvSpPr>
            <p:cNvPr id="298" name="楕円 29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9" name="楕円 29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0" name="フリーフォーム 29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1" name="グループ化 300"/>
          <p:cNvGrpSpPr/>
          <p:nvPr/>
        </p:nvGrpSpPr>
        <p:grpSpPr>
          <a:xfrm>
            <a:off x="3674505" y="2003826"/>
            <a:ext cx="220013" cy="220228"/>
            <a:chOff x="3286729" y="2128421"/>
            <a:chExt cx="678044" cy="678705"/>
          </a:xfrm>
        </p:grpSpPr>
        <p:sp>
          <p:nvSpPr>
            <p:cNvPr id="302" name="楕円 30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3" name="楕円 30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4" name="フリーフォーム 30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5" name="グループ化 304"/>
          <p:cNvGrpSpPr/>
          <p:nvPr/>
        </p:nvGrpSpPr>
        <p:grpSpPr>
          <a:xfrm>
            <a:off x="4024648" y="2004255"/>
            <a:ext cx="220013" cy="220228"/>
            <a:chOff x="3286729" y="2128421"/>
            <a:chExt cx="678044" cy="678705"/>
          </a:xfrm>
        </p:grpSpPr>
        <p:sp>
          <p:nvSpPr>
            <p:cNvPr id="306" name="楕円 30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7" name="楕円 30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8" name="フリーフォーム 30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9" name="グループ化 308"/>
          <p:cNvGrpSpPr/>
          <p:nvPr/>
        </p:nvGrpSpPr>
        <p:grpSpPr>
          <a:xfrm>
            <a:off x="4375176" y="2004254"/>
            <a:ext cx="220013" cy="220228"/>
            <a:chOff x="3286729" y="2128421"/>
            <a:chExt cx="678044" cy="678705"/>
          </a:xfrm>
        </p:grpSpPr>
        <p:sp>
          <p:nvSpPr>
            <p:cNvPr id="310" name="楕円 30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1" name="楕円 31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2" name="フリーフォーム 31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3" name="グループ化 312"/>
          <p:cNvGrpSpPr/>
          <p:nvPr/>
        </p:nvGrpSpPr>
        <p:grpSpPr>
          <a:xfrm>
            <a:off x="4779561" y="2375068"/>
            <a:ext cx="220013" cy="220228"/>
            <a:chOff x="3286729" y="2128421"/>
            <a:chExt cx="678044" cy="678705"/>
          </a:xfrm>
        </p:grpSpPr>
        <p:sp>
          <p:nvSpPr>
            <p:cNvPr id="314" name="楕円 31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5" name="楕円 31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6" name="フリーフォーム 31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7" name="グループ化 316"/>
          <p:cNvGrpSpPr/>
          <p:nvPr/>
        </p:nvGrpSpPr>
        <p:grpSpPr>
          <a:xfrm>
            <a:off x="4777469" y="2008497"/>
            <a:ext cx="220013" cy="220228"/>
            <a:chOff x="3286729" y="2128421"/>
            <a:chExt cx="678044" cy="678705"/>
          </a:xfrm>
        </p:grpSpPr>
        <p:sp>
          <p:nvSpPr>
            <p:cNvPr id="318" name="楕円 31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9" name="楕円 31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0" name="フリーフォーム 31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1" name="グループ化 320"/>
          <p:cNvGrpSpPr/>
          <p:nvPr/>
        </p:nvGrpSpPr>
        <p:grpSpPr>
          <a:xfrm>
            <a:off x="5124371" y="2375427"/>
            <a:ext cx="220013" cy="220228"/>
            <a:chOff x="3286729" y="2128421"/>
            <a:chExt cx="678044" cy="678705"/>
          </a:xfrm>
        </p:grpSpPr>
        <p:sp>
          <p:nvSpPr>
            <p:cNvPr id="322" name="楕円 32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3" name="楕円 32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4" name="フリーフォーム 32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5" name="グループ化 324"/>
          <p:cNvGrpSpPr/>
          <p:nvPr/>
        </p:nvGrpSpPr>
        <p:grpSpPr>
          <a:xfrm>
            <a:off x="5122279" y="2008856"/>
            <a:ext cx="220013" cy="220228"/>
            <a:chOff x="3286729" y="2128421"/>
            <a:chExt cx="678044" cy="678705"/>
          </a:xfrm>
        </p:grpSpPr>
        <p:sp>
          <p:nvSpPr>
            <p:cNvPr id="326" name="楕円 32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7" name="楕円 32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8" name="フリーフォーム 32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9" name="グループ化 328"/>
          <p:cNvGrpSpPr/>
          <p:nvPr/>
        </p:nvGrpSpPr>
        <p:grpSpPr>
          <a:xfrm>
            <a:off x="5450858" y="2375068"/>
            <a:ext cx="220013" cy="220228"/>
            <a:chOff x="3286729" y="2128421"/>
            <a:chExt cx="678044" cy="678705"/>
          </a:xfrm>
        </p:grpSpPr>
        <p:sp>
          <p:nvSpPr>
            <p:cNvPr id="330" name="楕円 32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1" name="楕円 33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2" name="フリーフォーム 33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3" name="グループ化 332"/>
          <p:cNvGrpSpPr/>
          <p:nvPr/>
        </p:nvGrpSpPr>
        <p:grpSpPr>
          <a:xfrm>
            <a:off x="5448766" y="2008497"/>
            <a:ext cx="220013" cy="220228"/>
            <a:chOff x="3286729" y="2128421"/>
            <a:chExt cx="678044" cy="678705"/>
          </a:xfrm>
        </p:grpSpPr>
        <p:sp>
          <p:nvSpPr>
            <p:cNvPr id="334" name="楕円 33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5" name="楕円 33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6" name="フリーフォーム 33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7" name="グループ化 336"/>
          <p:cNvGrpSpPr/>
          <p:nvPr/>
        </p:nvGrpSpPr>
        <p:grpSpPr>
          <a:xfrm>
            <a:off x="5863875" y="1997623"/>
            <a:ext cx="220013" cy="220228"/>
            <a:chOff x="3286729" y="2128421"/>
            <a:chExt cx="678044" cy="678705"/>
          </a:xfrm>
        </p:grpSpPr>
        <p:sp>
          <p:nvSpPr>
            <p:cNvPr id="338" name="楕円 33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9" name="楕円 33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0" name="フリーフォーム 33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1" name="グループ化 340"/>
          <p:cNvGrpSpPr/>
          <p:nvPr/>
        </p:nvGrpSpPr>
        <p:grpSpPr>
          <a:xfrm>
            <a:off x="6223925" y="1997982"/>
            <a:ext cx="220013" cy="220228"/>
            <a:chOff x="3286729" y="2128421"/>
            <a:chExt cx="678044" cy="678705"/>
          </a:xfrm>
        </p:grpSpPr>
        <p:sp>
          <p:nvSpPr>
            <p:cNvPr id="342" name="楕円 34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3" name="楕円 34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4" name="フリーフォーム 34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5" name="グループ化 344"/>
          <p:cNvGrpSpPr/>
          <p:nvPr/>
        </p:nvGrpSpPr>
        <p:grpSpPr>
          <a:xfrm>
            <a:off x="6550412" y="1997623"/>
            <a:ext cx="220013" cy="220228"/>
            <a:chOff x="3286729" y="2128421"/>
            <a:chExt cx="678044" cy="678705"/>
          </a:xfrm>
        </p:grpSpPr>
        <p:sp>
          <p:nvSpPr>
            <p:cNvPr id="346" name="楕円 34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7" name="楕円 34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8" name="フリーフォーム 34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9" name="グループ化 348"/>
          <p:cNvGrpSpPr/>
          <p:nvPr/>
        </p:nvGrpSpPr>
        <p:grpSpPr>
          <a:xfrm>
            <a:off x="6969231" y="2368925"/>
            <a:ext cx="220013" cy="220228"/>
            <a:chOff x="3286729" y="2128421"/>
            <a:chExt cx="678044" cy="678705"/>
          </a:xfrm>
        </p:grpSpPr>
        <p:sp>
          <p:nvSpPr>
            <p:cNvPr id="350" name="楕円 34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1" name="楕円 35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2" name="フリーフォーム 35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3" name="グループ化 352"/>
          <p:cNvGrpSpPr/>
          <p:nvPr/>
        </p:nvGrpSpPr>
        <p:grpSpPr>
          <a:xfrm>
            <a:off x="6967139" y="2002354"/>
            <a:ext cx="220013" cy="220228"/>
            <a:chOff x="3286729" y="2128421"/>
            <a:chExt cx="678044" cy="678705"/>
          </a:xfrm>
        </p:grpSpPr>
        <p:sp>
          <p:nvSpPr>
            <p:cNvPr id="354" name="楕円 35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5" name="楕円 35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6" name="フリーフォーム 35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7" name="グループ化 356"/>
          <p:cNvGrpSpPr/>
          <p:nvPr/>
        </p:nvGrpSpPr>
        <p:grpSpPr>
          <a:xfrm>
            <a:off x="7329281" y="2369284"/>
            <a:ext cx="220013" cy="220228"/>
            <a:chOff x="3286729" y="2128421"/>
            <a:chExt cx="678044" cy="678705"/>
          </a:xfrm>
        </p:grpSpPr>
        <p:sp>
          <p:nvSpPr>
            <p:cNvPr id="358" name="楕円 35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9" name="楕円 35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0" name="フリーフォーム 35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1" name="グループ化 360"/>
          <p:cNvGrpSpPr/>
          <p:nvPr/>
        </p:nvGrpSpPr>
        <p:grpSpPr>
          <a:xfrm>
            <a:off x="7327189" y="2002713"/>
            <a:ext cx="220013" cy="220228"/>
            <a:chOff x="3286729" y="2128421"/>
            <a:chExt cx="678044" cy="678705"/>
          </a:xfrm>
        </p:grpSpPr>
        <p:sp>
          <p:nvSpPr>
            <p:cNvPr id="362" name="楕円 36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3" name="楕円 36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4" name="フリーフォーム 36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5" name="グループ化 364"/>
          <p:cNvGrpSpPr/>
          <p:nvPr/>
        </p:nvGrpSpPr>
        <p:grpSpPr>
          <a:xfrm>
            <a:off x="7655768" y="2368925"/>
            <a:ext cx="220013" cy="220228"/>
            <a:chOff x="3286729" y="2128421"/>
            <a:chExt cx="678044" cy="678705"/>
          </a:xfrm>
        </p:grpSpPr>
        <p:sp>
          <p:nvSpPr>
            <p:cNvPr id="366" name="楕円 36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7" name="楕円 36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8" name="フリーフォーム 36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9" name="グループ化 368"/>
          <p:cNvGrpSpPr/>
          <p:nvPr/>
        </p:nvGrpSpPr>
        <p:grpSpPr>
          <a:xfrm>
            <a:off x="7653676" y="2002354"/>
            <a:ext cx="220013" cy="220228"/>
            <a:chOff x="3286729" y="2128421"/>
            <a:chExt cx="678044" cy="678705"/>
          </a:xfrm>
        </p:grpSpPr>
        <p:sp>
          <p:nvSpPr>
            <p:cNvPr id="370" name="楕円 36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1" name="楕円 37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2" name="フリーフォーム 37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3" name="グループ化 372"/>
          <p:cNvGrpSpPr/>
          <p:nvPr/>
        </p:nvGrpSpPr>
        <p:grpSpPr>
          <a:xfrm>
            <a:off x="8049389" y="2002354"/>
            <a:ext cx="220013" cy="220228"/>
            <a:chOff x="3286729" y="2128421"/>
            <a:chExt cx="678044" cy="678705"/>
          </a:xfrm>
        </p:grpSpPr>
        <p:sp>
          <p:nvSpPr>
            <p:cNvPr id="374" name="楕円 37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5" name="楕円 37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6" name="フリーフォーム 37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7" name="グループ化 376"/>
          <p:cNvGrpSpPr/>
          <p:nvPr/>
        </p:nvGrpSpPr>
        <p:grpSpPr>
          <a:xfrm>
            <a:off x="8394199" y="2002713"/>
            <a:ext cx="220013" cy="220228"/>
            <a:chOff x="3286729" y="2128421"/>
            <a:chExt cx="678044" cy="678705"/>
          </a:xfrm>
        </p:grpSpPr>
        <p:sp>
          <p:nvSpPr>
            <p:cNvPr id="378" name="楕円 37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9" name="楕円 37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0" name="フリーフォーム 37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1" name="グループ化 380"/>
          <p:cNvGrpSpPr/>
          <p:nvPr/>
        </p:nvGrpSpPr>
        <p:grpSpPr>
          <a:xfrm>
            <a:off x="8720686" y="2002354"/>
            <a:ext cx="220013" cy="220228"/>
            <a:chOff x="3286729" y="2128421"/>
            <a:chExt cx="678044" cy="678705"/>
          </a:xfrm>
        </p:grpSpPr>
        <p:sp>
          <p:nvSpPr>
            <p:cNvPr id="382" name="楕円 38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3" name="楕円 38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4" name="フリーフォーム 38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5" name="グループ化 384"/>
          <p:cNvGrpSpPr>
            <a:grpSpLocks/>
          </p:cNvGrpSpPr>
          <p:nvPr/>
        </p:nvGrpSpPr>
        <p:grpSpPr>
          <a:xfrm>
            <a:off x="5858565" y="2356479"/>
            <a:ext cx="229767" cy="229767"/>
            <a:chOff x="4234914" y="2134263"/>
            <a:chExt cx="665935" cy="668719"/>
          </a:xfrm>
        </p:grpSpPr>
        <p:sp>
          <p:nvSpPr>
            <p:cNvPr id="386" name="楕円 38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7" name="フリーフォーム 38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88" name="グループ化 387"/>
          <p:cNvGrpSpPr>
            <a:grpSpLocks/>
          </p:cNvGrpSpPr>
          <p:nvPr/>
        </p:nvGrpSpPr>
        <p:grpSpPr>
          <a:xfrm>
            <a:off x="6221704" y="2355273"/>
            <a:ext cx="229767" cy="229767"/>
            <a:chOff x="4234914" y="2134263"/>
            <a:chExt cx="665935" cy="668719"/>
          </a:xfrm>
        </p:grpSpPr>
        <p:sp>
          <p:nvSpPr>
            <p:cNvPr id="389" name="楕円 38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0" name="フリーフォーム 38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91" name="グループ化 390"/>
          <p:cNvGrpSpPr>
            <a:grpSpLocks/>
          </p:cNvGrpSpPr>
          <p:nvPr/>
        </p:nvGrpSpPr>
        <p:grpSpPr>
          <a:xfrm>
            <a:off x="6545271" y="2355526"/>
            <a:ext cx="229767" cy="229767"/>
            <a:chOff x="4234914" y="2134263"/>
            <a:chExt cx="665935" cy="668719"/>
          </a:xfrm>
        </p:grpSpPr>
        <p:sp>
          <p:nvSpPr>
            <p:cNvPr id="392" name="楕円 39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3" name="フリーフォーム 39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94" name="グループ化 393"/>
          <p:cNvGrpSpPr>
            <a:grpSpLocks/>
          </p:cNvGrpSpPr>
          <p:nvPr/>
        </p:nvGrpSpPr>
        <p:grpSpPr>
          <a:xfrm>
            <a:off x="8030050" y="2356226"/>
            <a:ext cx="229767" cy="229767"/>
            <a:chOff x="4234914" y="2134263"/>
            <a:chExt cx="665935" cy="668719"/>
          </a:xfrm>
        </p:grpSpPr>
        <p:sp>
          <p:nvSpPr>
            <p:cNvPr id="395" name="楕円 394"/>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6" name="フリーフォーム 39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97" name="グループ化 396"/>
          <p:cNvGrpSpPr>
            <a:grpSpLocks/>
          </p:cNvGrpSpPr>
          <p:nvPr/>
        </p:nvGrpSpPr>
        <p:grpSpPr>
          <a:xfrm>
            <a:off x="8393189" y="2355020"/>
            <a:ext cx="229767" cy="229767"/>
            <a:chOff x="4234914" y="2134263"/>
            <a:chExt cx="665935" cy="668719"/>
          </a:xfrm>
        </p:grpSpPr>
        <p:sp>
          <p:nvSpPr>
            <p:cNvPr id="398" name="楕円 397"/>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9" name="フリーフォーム 39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0" name="グループ化 399"/>
          <p:cNvGrpSpPr>
            <a:grpSpLocks/>
          </p:cNvGrpSpPr>
          <p:nvPr/>
        </p:nvGrpSpPr>
        <p:grpSpPr>
          <a:xfrm>
            <a:off x="8716756" y="2355273"/>
            <a:ext cx="229767" cy="229767"/>
            <a:chOff x="4234914" y="2134263"/>
            <a:chExt cx="665935" cy="668719"/>
          </a:xfrm>
        </p:grpSpPr>
        <p:sp>
          <p:nvSpPr>
            <p:cNvPr id="401" name="楕円 400"/>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2" name="フリーフォーム 401"/>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3" name="グループ化 402"/>
          <p:cNvGrpSpPr>
            <a:grpSpLocks/>
          </p:cNvGrpSpPr>
          <p:nvPr/>
        </p:nvGrpSpPr>
        <p:grpSpPr>
          <a:xfrm>
            <a:off x="3668816" y="2360802"/>
            <a:ext cx="229767" cy="229767"/>
            <a:chOff x="4234914" y="2134263"/>
            <a:chExt cx="665935" cy="668719"/>
          </a:xfrm>
        </p:grpSpPr>
        <p:sp>
          <p:nvSpPr>
            <p:cNvPr id="404" name="楕円 403"/>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5" name="フリーフォーム 404"/>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6" name="グループ化 405"/>
          <p:cNvGrpSpPr/>
          <p:nvPr/>
        </p:nvGrpSpPr>
        <p:grpSpPr>
          <a:xfrm>
            <a:off x="1909423" y="2312487"/>
            <a:ext cx="279169" cy="275089"/>
            <a:chOff x="93443" y="1883892"/>
            <a:chExt cx="279169" cy="275089"/>
          </a:xfrm>
        </p:grpSpPr>
        <p:grpSp>
          <p:nvGrpSpPr>
            <p:cNvPr id="407" name="グループ化 406"/>
            <p:cNvGrpSpPr/>
            <p:nvPr/>
          </p:nvGrpSpPr>
          <p:grpSpPr>
            <a:xfrm>
              <a:off x="93443" y="1938753"/>
              <a:ext cx="220013" cy="220228"/>
              <a:chOff x="3286729" y="2128421"/>
              <a:chExt cx="678044" cy="678705"/>
            </a:xfrm>
          </p:grpSpPr>
          <p:sp>
            <p:nvSpPr>
              <p:cNvPr id="411" name="楕円 41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2" name="楕円 41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3" name="フリーフォーム 41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08" name="楕円 407"/>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09" name="直線コネクタ 408"/>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10" name="フリーフォーム 409"/>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14" name="グループ化 413"/>
          <p:cNvGrpSpPr/>
          <p:nvPr/>
        </p:nvGrpSpPr>
        <p:grpSpPr>
          <a:xfrm>
            <a:off x="2232005" y="2312886"/>
            <a:ext cx="279169" cy="275089"/>
            <a:chOff x="93443" y="1883892"/>
            <a:chExt cx="279169" cy="275089"/>
          </a:xfrm>
        </p:grpSpPr>
        <p:grpSp>
          <p:nvGrpSpPr>
            <p:cNvPr id="415" name="グループ化 414"/>
            <p:cNvGrpSpPr/>
            <p:nvPr/>
          </p:nvGrpSpPr>
          <p:grpSpPr>
            <a:xfrm>
              <a:off x="93443" y="1938753"/>
              <a:ext cx="220013" cy="220228"/>
              <a:chOff x="3286729" y="2128421"/>
              <a:chExt cx="678044" cy="678705"/>
            </a:xfrm>
          </p:grpSpPr>
          <p:sp>
            <p:nvSpPr>
              <p:cNvPr id="419" name="楕円 41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0" name="楕円 41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1" name="フリーフォーム 42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16" name="楕円 415"/>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17" name="直線コネクタ 41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18" name="フリーフォーム 417"/>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22" name="正方形/長方形 421"/>
          <p:cNvSpPr/>
          <p:nvPr/>
        </p:nvSpPr>
        <p:spPr bwMode="auto">
          <a:xfrm>
            <a:off x="2525286" y="1321335"/>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423" name="グループ化 422"/>
          <p:cNvGrpSpPr/>
          <p:nvPr/>
        </p:nvGrpSpPr>
        <p:grpSpPr>
          <a:xfrm>
            <a:off x="4711998" y="854083"/>
            <a:ext cx="3097558" cy="430887"/>
            <a:chOff x="4711998" y="854083"/>
            <a:chExt cx="3097558" cy="430887"/>
          </a:xfrm>
        </p:grpSpPr>
        <p:sp>
          <p:nvSpPr>
            <p:cNvPr id="424" name="テキスト ボックス 423"/>
            <p:cNvSpPr txBox="1"/>
            <p:nvPr/>
          </p:nvSpPr>
          <p:spPr>
            <a:xfrm>
              <a:off x="5769594" y="854083"/>
              <a:ext cx="748923" cy="430887"/>
            </a:xfrm>
            <a:prstGeom prst="rect">
              <a:avLst/>
            </a:prstGeom>
            <a:noFill/>
          </p:spPr>
          <p:txBody>
            <a:bodyPr wrap="none" rtlCol="0">
              <a:spAutoFit/>
            </a:bodyPr>
            <a:lstStyle/>
            <a:p>
              <a:r>
                <a:rPr lang="en-US" altLang="ja-JP" sz="1100" dirty="0" smtClean="0"/>
                <a:t>No </a:t>
              </a:r>
              <a:br>
                <a:rPr lang="en-US" altLang="ja-JP" sz="1100" dirty="0" smtClean="0"/>
              </a:br>
              <a:r>
                <a:rPr lang="en-US" altLang="ja-JP" sz="1100" dirty="0" smtClean="0"/>
                <a:t>changes</a:t>
              </a:r>
              <a:endParaRPr kumimoji="1" lang="ja-JP" altLang="en-US" sz="1100" dirty="0"/>
            </a:p>
          </p:txBody>
        </p:sp>
        <p:sp>
          <p:nvSpPr>
            <p:cNvPr id="425" name="テキスト ボックス 424"/>
            <p:cNvSpPr txBox="1"/>
            <p:nvPr/>
          </p:nvSpPr>
          <p:spPr>
            <a:xfrm>
              <a:off x="6807974" y="938016"/>
              <a:ext cx="606256" cy="261610"/>
            </a:xfrm>
            <a:prstGeom prst="rect">
              <a:avLst/>
            </a:prstGeom>
            <a:noFill/>
          </p:spPr>
          <p:txBody>
            <a:bodyPr wrap="none" rtlCol="0">
              <a:spAutoFit/>
            </a:bodyPr>
            <a:lstStyle/>
            <a:p>
              <a:r>
                <a:rPr lang="en-US" altLang="ja-JP" sz="1100" dirty="0" smtClean="0"/>
                <a:t>Better</a:t>
              </a:r>
              <a:endParaRPr kumimoji="1" lang="ja-JP" altLang="en-US" sz="1100" dirty="0"/>
            </a:p>
          </p:txBody>
        </p:sp>
        <p:sp>
          <p:nvSpPr>
            <p:cNvPr id="426" name="テキスト ボックス 425"/>
            <p:cNvSpPr txBox="1"/>
            <p:nvPr/>
          </p:nvSpPr>
          <p:spPr>
            <a:xfrm>
              <a:off x="7624825" y="937863"/>
              <a:ext cx="184731" cy="261610"/>
            </a:xfrm>
            <a:prstGeom prst="rect">
              <a:avLst/>
            </a:prstGeom>
            <a:noFill/>
          </p:spPr>
          <p:txBody>
            <a:bodyPr wrap="none" rtlCol="0">
              <a:spAutoFit/>
            </a:bodyPr>
            <a:lstStyle/>
            <a:p>
              <a:endParaRPr kumimoji="1" lang="ja-JP" altLang="en-US" sz="1100" dirty="0"/>
            </a:p>
          </p:txBody>
        </p:sp>
        <p:sp>
          <p:nvSpPr>
            <p:cNvPr id="427" name="テキスト ボックス 426"/>
            <p:cNvSpPr txBox="1"/>
            <p:nvPr/>
          </p:nvSpPr>
          <p:spPr>
            <a:xfrm>
              <a:off x="4711998" y="918883"/>
              <a:ext cx="948080" cy="307777"/>
            </a:xfrm>
            <a:prstGeom prst="rect">
              <a:avLst/>
            </a:prstGeom>
            <a:noFill/>
          </p:spPr>
          <p:txBody>
            <a:bodyPr wrap="none" rtlCol="0">
              <a:spAutoFit/>
            </a:bodyPr>
            <a:lstStyle/>
            <a:p>
              <a:r>
                <a:rPr lang="en-US" altLang="ja-JP" sz="1400" b="1" dirty="0" smtClean="0"/>
                <a:t>Legend</a:t>
              </a:r>
              <a:r>
                <a:rPr lang="en-US" altLang="ja-JP" sz="1400" b="1" dirty="0"/>
                <a:t>:</a:t>
              </a:r>
              <a:endParaRPr kumimoji="1" lang="ja-JP" altLang="en-US" sz="1400" b="1" dirty="0"/>
            </a:p>
          </p:txBody>
        </p:sp>
        <p:grpSp>
          <p:nvGrpSpPr>
            <p:cNvPr id="428" name="グループ化 427"/>
            <p:cNvGrpSpPr>
              <a:grpSpLocks/>
            </p:cNvGrpSpPr>
            <p:nvPr/>
          </p:nvGrpSpPr>
          <p:grpSpPr>
            <a:xfrm>
              <a:off x="6600070" y="942833"/>
              <a:ext cx="229767" cy="229767"/>
              <a:chOff x="3051411" y="2134263"/>
              <a:chExt cx="665935" cy="668719"/>
            </a:xfrm>
          </p:grpSpPr>
          <p:sp>
            <p:nvSpPr>
              <p:cNvPr id="441" name="楕円 440"/>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2" name="フリーフォーム 441"/>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9" name="グループ化 428"/>
            <p:cNvGrpSpPr/>
            <p:nvPr/>
          </p:nvGrpSpPr>
          <p:grpSpPr>
            <a:xfrm>
              <a:off x="5587947" y="945895"/>
              <a:ext cx="220013" cy="220228"/>
              <a:chOff x="2028283" y="2128421"/>
              <a:chExt cx="678044" cy="678705"/>
            </a:xfrm>
          </p:grpSpPr>
          <p:sp>
            <p:nvSpPr>
              <p:cNvPr id="438" name="楕円 437"/>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9" name="楕円 438"/>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0" name="フリーフォーム 439"/>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30" name="グループ化 429"/>
            <p:cNvGrpSpPr/>
            <p:nvPr/>
          </p:nvGrpSpPr>
          <p:grpSpPr>
            <a:xfrm>
              <a:off x="7401051" y="913444"/>
              <a:ext cx="279169" cy="275089"/>
              <a:chOff x="93443" y="1883892"/>
              <a:chExt cx="279169" cy="275089"/>
            </a:xfrm>
          </p:grpSpPr>
          <p:grpSp>
            <p:nvGrpSpPr>
              <p:cNvPr id="431" name="グループ化 430"/>
              <p:cNvGrpSpPr/>
              <p:nvPr/>
            </p:nvGrpSpPr>
            <p:grpSpPr>
              <a:xfrm>
                <a:off x="93443" y="1938753"/>
                <a:ext cx="220013" cy="220228"/>
                <a:chOff x="3286729" y="2128421"/>
                <a:chExt cx="678044" cy="678705"/>
              </a:xfrm>
            </p:grpSpPr>
            <p:sp>
              <p:nvSpPr>
                <p:cNvPr id="435" name="楕円 43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6" name="楕円 435"/>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7" name="フリーフォーム 43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32" name="楕円 431"/>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33" name="直線コネクタ 432"/>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4" name="フリーフォーム 433"/>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443" name="グループ化 442"/>
          <p:cNvGrpSpPr>
            <a:grpSpLocks/>
          </p:cNvGrpSpPr>
          <p:nvPr/>
        </p:nvGrpSpPr>
        <p:grpSpPr>
          <a:xfrm>
            <a:off x="4023017" y="2363912"/>
            <a:ext cx="229767" cy="229767"/>
            <a:chOff x="4234914" y="2134263"/>
            <a:chExt cx="665935" cy="668719"/>
          </a:xfrm>
        </p:grpSpPr>
        <p:sp>
          <p:nvSpPr>
            <p:cNvPr id="444" name="楕円 443"/>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6" name="フリーフォーム 44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47" name="グループ化 446"/>
          <p:cNvGrpSpPr>
            <a:grpSpLocks/>
          </p:cNvGrpSpPr>
          <p:nvPr/>
        </p:nvGrpSpPr>
        <p:grpSpPr>
          <a:xfrm>
            <a:off x="4367760" y="2362706"/>
            <a:ext cx="229767" cy="229767"/>
            <a:chOff x="4234914" y="2134263"/>
            <a:chExt cx="665935" cy="668719"/>
          </a:xfrm>
        </p:grpSpPr>
        <p:sp>
          <p:nvSpPr>
            <p:cNvPr id="448" name="楕円 447"/>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9" name="フリーフォーム 44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450" name="テキスト ボックス 449"/>
          <p:cNvSpPr txBox="1"/>
          <p:nvPr/>
        </p:nvSpPr>
        <p:spPr>
          <a:xfrm>
            <a:off x="7645845" y="846763"/>
            <a:ext cx="1234633" cy="430887"/>
          </a:xfrm>
          <a:prstGeom prst="rect">
            <a:avLst/>
          </a:prstGeom>
          <a:noFill/>
        </p:spPr>
        <p:txBody>
          <a:bodyPr wrap="none" rtlCol="0">
            <a:spAutoFit/>
          </a:bodyPr>
          <a:lstStyle/>
          <a:p>
            <a:r>
              <a:rPr lang="en-US" altLang="ja-JP" sz="1100" dirty="0"/>
              <a:t>Might have</a:t>
            </a:r>
            <a:br>
              <a:rPr lang="en-US" altLang="ja-JP" sz="1100" dirty="0"/>
            </a:br>
            <a:r>
              <a:rPr lang="en-US" altLang="ja-JP" sz="1100" dirty="0"/>
              <a:t>additional work</a:t>
            </a:r>
            <a:endParaRPr lang="ja-JP" altLang="en-US" sz="1100" dirty="0"/>
          </a:p>
        </p:txBody>
      </p:sp>
      <p:grpSp>
        <p:nvGrpSpPr>
          <p:cNvPr id="451" name="グループ化 450"/>
          <p:cNvGrpSpPr/>
          <p:nvPr/>
        </p:nvGrpSpPr>
        <p:grpSpPr>
          <a:xfrm>
            <a:off x="4169907" y="2798039"/>
            <a:ext cx="4806493" cy="470643"/>
            <a:chOff x="4139722" y="2755002"/>
            <a:chExt cx="4806493" cy="470643"/>
          </a:xfrm>
        </p:grpSpPr>
        <p:grpSp>
          <p:nvGrpSpPr>
            <p:cNvPr id="452" name="グループ化 451"/>
            <p:cNvGrpSpPr/>
            <p:nvPr/>
          </p:nvGrpSpPr>
          <p:grpSpPr>
            <a:xfrm>
              <a:off x="4844354" y="2755002"/>
              <a:ext cx="1133523" cy="430887"/>
              <a:chOff x="4141242" y="5041798"/>
              <a:chExt cx="1133523" cy="430887"/>
            </a:xfrm>
          </p:grpSpPr>
          <p:sp>
            <p:nvSpPr>
              <p:cNvPr id="463" name="テキスト ボックス 462"/>
              <p:cNvSpPr txBox="1"/>
              <p:nvPr/>
            </p:nvSpPr>
            <p:spPr>
              <a:xfrm>
                <a:off x="4141242" y="5041798"/>
                <a:ext cx="748923" cy="430887"/>
              </a:xfrm>
              <a:prstGeom prst="rect">
                <a:avLst/>
              </a:prstGeom>
              <a:noFill/>
            </p:spPr>
            <p:txBody>
              <a:bodyPr wrap="none" rtlCol="0">
                <a:spAutoFit/>
              </a:bodyPr>
              <a:lstStyle/>
              <a:p>
                <a:r>
                  <a:rPr lang="en-US" altLang="ja-JP" sz="1100" dirty="0" smtClean="0"/>
                  <a:t>No</a:t>
                </a:r>
                <a:br>
                  <a:rPr lang="en-US" altLang="ja-JP" sz="1100" dirty="0" smtClean="0"/>
                </a:br>
                <a:r>
                  <a:rPr lang="en-US" altLang="ja-JP" sz="1100" dirty="0" smtClean="0"/>
                  <a:t>changes</a:t>
                </a:r>
                <a:endParaRPr kumimoji="1" lang="ja-JP" altLang="en-US" sz="1100" dirty="0"/>
              </a:p>
            </p:txBody>
          </p:sp>
          <p:sp>
            <p:nvSpPr>
              <p:cNvPr id="464" name="角丸四角形 463"/>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smtClean="0"/>
                  <a:t>Work</a:t>
                </a:r>
                <a:endParaRPr lang="ja-JP" altLang="en-US" sz="900" b="1" dirty="0"/>
              </a:p>
            </p:txBody>
          </p:sp>
        </p:grpSp>
        <p:grpSp>
          <p:nvGrpSpPr>
            <p:cNvPr id="453" name="グループ化 452"/>
            <p:cNvGrpSpPr/>
            <p:nvPr/>
          </p:nvGrpSpPr>
          <p:grpSpPr>
            <a:xfrm>
              <a:off x="6025040" y="2782900"/>
              <a:ext cx="1114236" cy="430887"/>
              <a:chOff x="4151994" y="5069696"/>
              <a:chExt cx="1114236" cy="430887"/>
            </a:xfrm>
          </p:grpSpPr>
          <p:sp>
            <p:nvSpPr>
              <p:cNvPr id="461" name="テキスト ボックス 460"/>
              <p:cNvSpPr txBox="1"/>
              <p:nvPr/>
            </p:nvSpPr>
            <p:spPr>
              <a:xfrm>
                <a:off x="4151994" y="5069696"/>
                <a:ext cx="748923" cy="430887"/>
              </a:xfrm>
              <a:prstGeom prst="rect">
                <a:avLst/>
              </a:prstGeom>
              <a:noFill/>
            </p:spPr>
            <p:txBody>
              <a:bodyPr wrap="none" rtlCol="0">
                <a:spAutoFit/>
              </a:bodyPr>
              <a:lstStyle/>
              <a:p>
                <a:r>
                  <a:rPr lang="en-US" altLang="ja-JP" sz="1100" dirty="0" smtClean="0"/>
                  <a:t>With</a:t>
                </a:r>
                <a:br>
                  <a:rPr lang="en-US" altLang="ja-JP" sz="1100" dirty="0" smtClean="0"/>
                </a:br>
                <a:r>
                  <a:rPr lang="en-US" altLang="ja-JP" sz="1100" dirty="0" smtClean="0"/>
                  <a:t>changes</a:t>
                </a:r>
                <a:endParaRPr kumimoji="1" lang="ja-JP" altLang="en-US" sz="1100" dirty="0"/>
              </a:p>
            </p:txBody>
          </p:sp>
          <p:sp>
            <p:nvSpPr>
              <p:cNvPr id="462" name="角丸四角形 461"/>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54" name="グループ化 453"/>
            <p:cNvGrpSpPr/>
            <p:nvPr/>
          </p:nvGrpSpPr>
          <p:grpSpPr>
            <a:xfrm>
              <a:off x="7184995" y="2871276"/>
              <a:ext cx="859625" cy="261610"/>
              <a:chOff x="4151730" y="5154945"/>
              <a:chExt cx="859625" cy="261610"/>
            </a:xfrm>
          </p:grpSpPr>
          <p:sp>
            <p:nvSpPr>
              <p:cNvPr id="459" name="テキスト ボックス 458"/>
              <p:cNvSpPr txBox="1"/>
              <p:nvPr/>
            </p:nvSpPr>
            <p:spPr>
              <a:xfrm>
                <a:off x="4151730" y="5154945"/>
                <a:ext cx="453970" cy="261610"/>
              </a:xfrm>
              <a:prstGeom prst="rect">
                <a:avLst/>
              </a:prstGeom>
              <a:noFill/>
            </p:spPr>
            <p:txBody>
              <a:bodyPr wrap="none" rtlCol="0">
                <a:spAutoFit/>
              </a:bodyPr>
              <a:lstStyle/>
              <a:p>
                <a:r>
                  <a:rPr lang="en-US" altLang="ja-JP" sz="1100" dirty="0" smtClean="0"/>
                  <a:t>Add</a:t>
                </a:r>
                <a:endParaRPr kumimoji="1" lang="ja-JP" altLang="en-US" sz="1100" dirty="0"/>
              </a:p>
            </p:txBody>
          </p:sp>
          <p:sp>
            <p:nvSpPr>
              <p:cNvPr id="460" name="角丸四角形 459"/>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55" name="グループ化 454"/>
            <p:cNvGrpSpPr/>
            <p:nvPr/>
          </p:nvGrpSpPr>
          <p:grpSpPr>
            <a:xfrm>
              <a:off x="8067318" y="2794758"/>
              <a:ext cx="878897" cy="430887"/>
              <a:chOff x="4133199" y="5079806"/>
              <a:chExt cx="878897" cy="430887"/>
            </a:xfrm>
          </p:grpSpPr>
          <p:sp>
            <p:nvSpPr>
              <p:cNvPr id="457" name="テキスト ボックス 456"/>
              <p:cNvSpPr txBox="1"/>
              <p:nvPr/>
            </p:nvSpPr>
            <p:spPr>
              <a:xfrm>
                <a:off x="4133199" y="5079806"/>
                <a:ext cx="436338" cy="430887"/>
              </a:xfrm>
              <a:prstGeom prst="rect">
                <a:avLst/>
              </a:prstGeom>
              <a:noFill/>
            </p:spPr>
            <p:txBody>
              <a:bodyPr wrap="none" rtlCol="0">
                <a:spAutoFit/>
              </a:bodyPr>
              <a:lstStyle/>
              <a:p>
                <a:r>
                  <a:rPr lang="en-US" altLang="ja-JP" sz="1100" dirty="0" smtClean="0"/>
                  <a:t>De-</a:t>
                </a:r>
                <a:br>
                  <a:rPr lang="en-US" altLang="ja-JP" sz="1100" dirty="0" smtClean="0"/>
                </a:br>
                <a:r>
                  <a:rPr lang="en-US" altLang="ja-JP" sz="1100" dirty="0" err="1" smtClean="0"/>
                  <a:t>lete</a:t>
                </a:r>
                <a:endParaRPr kumimoji="1" lang="ja-JP" altLang="en-US" sz="1100" dirty="0"/>
              </a:p>
            </p:txBody>
          </p:sp>
          <p:sp>
            <p:nvSpPr>
              <p:cNvPr id="458" name="角丸四角形 457"/>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sp>
          <p:nvSpPr>
            <p:cNvPr id="456" name="テキスト ボックス 455"/>
            <p:cNvSpPr txBox="1"/>
            <p:nvPr/>
          </p:nvSpPr>
          <p:spPr>
            <a:xfrm>
              <a:off x="4139722" y="2858964"/>
              <a:ext cx="872355" cy="261610"/>
            </a:xfrm>
            <a:prstGeom prst="rect">
              <a:avLst/>
            </a:prstGeom>
            <a:noFill/>
          </p:spPr>
          <p:txBody>
            <a:bodyPr wrap="none" rtlCol="0">
              <a:spAutoFit/>
            </a:bodyPr>
            <a:lstStyle/>
            <a:p>
              <a:r>
                <a:rPr lang="en-US" altLang="ja-JP" sz="1100" b="1" dirty="0" smtClean="0"/>
                <a:t>Legend</a:t>
              </a:r>
              <a:r>
                <a:rPr lang="ja-JP" altLang="en-US" sz="1100" b="1" dirty="0" smtClean="0"/>
                <a:t>：</a:t>
              </a:r>
              <a:endParaRPr kumimoji="1" lang="ja-JP" altLang="en-US" sz="1100" b="1" dirty="0"/>
            </a:p>
          </p:txBody>
        </p:sp>
      </p:grpSp>
    </p:spTree>
    <p:extLst>
      <p:ext uri="{BB962C8B-B14F-4D97-AF65-F5344CB8AC3E}">
        <p14:creationId xmlns:p14="http://schemas.microsoft.com/office/powerpoint/2010/main" val="33889969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Det. Design</a:t>
            </a:r>
            <a:endParaRPr kumimoji="1" lang="ja-JP" altLang="en-US" dirty="0"/>
          </a:p>
        </p:txBody>
      </p:sp>
      <p:sp>
        <p:nvSpPr>
          <p:cNvPr id="3" name="コンテンツ プレースホルダー 2"/>
          <p:cNvSpPr>
            <a:spLocks noGrp="1"/>
          </p:cNvSpPr>
          <p:nvPr>
            <p:ph sz="quarter" idx="10"/>
          </p:nvPr>
        </p:nvSpPr>
        <p:spPr/>
        <p:txBody>
          <a:bodyPr/>
          <a:lstStyle/>
          <a:p>
            <a:r>
              <a:rPr lang="en-US" altLang="ja-JP" sz="2300" b="1" dirty="0" smtClean="0"/>
              <a:t>Changes in QCD per phase</a:t>
            </a:r>
            <a:endParaRPr lang="en-US" altLang="ja-JP" sz="2300"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en-US" altLang="ja-JP" sz="1800" b="1" dirty="0" smtClean="0"/>
              <a:t>Product and Process changes</a:t>
            </a:r>
            <a:endParaRPr lang="ja-JP" altLang="en-US" sz="1800" dirty="0"/>
          </a:p>
        </p:txBody>
      </p:sp>
      <p:graphicFrame>
        <p:nvGraphicFramePr>
          <p:cNvPr id="200" name="表 199"/>
          <p:cNvGraphicFramePr>
            <a:graphicFrameLocks noGrp="1"/>
          </p:cNvGraphicFramePr>
          <p:nvPr>
            <p:extLst>
              <p:ext uri="{D42A27DB-BD31-4B8C-83A1-F6EECF244321}">
                <p14:modId xmlns:p14="http://schemas.microsoft.com/office/powerpoint/2010/main" val="1482572275"/>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en-US" altLang="ja-JP" sz="1400" b="1" dirty="0" smtClean="0"/>
                        <a:t>Before</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en-US" altLang="ja-JP" sz="1400" b="1" dirty="0" smtClean="0"/>
                        <a:t>After</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600" dirty="0" smtClean="0">
                <a:latin typeface="+mn-ea"/>
              </a:rPr>
              <a:t>Parameters created in the parameter design will be registered to the CMDB. This will formalize parameters and help eliminate ambiguity, improving Q.</a:t>
            </a:r>
          </a:p>
          <a:p>
            <a:endParaRPr lang="en-US" altLang="ja-JP" sz="1600" dirty="0">
              <a:latin typeface="+mn-ea"/>
            </a:endParaRPr>
          </a:p>
          <a:p>
            <a:r>
              <a:rPr lang="en-US" altLang="ja-JP" sz="1600" dirty="0" smtClean="0">
                <a:latin typeface="+mn-ea"/>
              </a:rPr>
              <a:t>Additionally, the operation procedures, such as the order of application of parameters, will be replaced by the job flow created in the early preparation stage. As a result , creating operation procedures will be deleted. This will improve both C and D</a:t>
            </a:r>
            <a:endParaRPr lang="ja-JP" altLang="en-US" sz="1600" dirty="0">
              <a:latin typeface="+mn-ea"/>
            </a:endParaRPr>
          </a:p>
        </p:txBody>
      </p:sp>
      <p:sp>
        <p:nvSpPr>
          <p:cNvPr id="4" name="テキスト ボックス 3"/>
          <p:cNvSpPr txBox="1"/>
          <p:nvPr/>
        </p:nvSpPr>
        <p:spPr>
          <a:xfrm>
            <a:off x="9187934" y="1013899"/>
            <a:ext cx="1794081" cy="400110"/>
          </a:xfrm>
          <a:prstGeom prst="rect">
            <a:avLst/>
          </a:prstGeom>
          <a:noFill/>
        </p:spPr>
        <p:txBody>
          <a:bodyPr wrap="none" rtlCol="0">
            <a:spAutoFit/>
          </a:bodyPr>
          <a:lstStyle/>
          <a:p>
            <a:r>
              <a:rPr lang="en-US" altLang="ja-JP" sz="2000" b="1" dirty="0" smtClean="0"/>
              <a:t>Explanation</a:t>
            </a:r>
            <a:endParaRPr kumimoji="1" lang="ja-JP" altLang="en-US" sz="2000" b="1" dirty="0"/>
          </a:p>
        </p:txBody>
      </p:sp>
      <p:grpSp>
        <p:nvGrpSpPr>
          <p:cNvPr id="284" name="グループ化 283"/>
          <p:cNvGrpSpPr/>
          <p:nvPr/>
        </p:nvGrpSpPr>
        <p:grpSpPr>
          <a:xfrm>
            <a:off x="2396784" y="3284980"/>
            <a:ext cx="1827273" cy="1378790"/>
            <a:chOff x="5884207" y="4971256"/>
            <a:chExt cx="1827273" cy="1378790"/>
          </a:xfrm>
        </p:grpSpPr>
        <p:grpSp>
          <p:nvGrpSpPr>
            <p:cNvPr id="285" name="グループ化 284"/>
            <p:cNvGrpSpPr/>
            <p:nvPr/>
          </p:nvGrpSpPr>
          <p:grpSpPr>
            <a:xfrm>
              <a:off x="5931768" y="5202599"/>
              <a:ext cx="1779712" cy="1147447"/>
              <a:chOff x="3575650" y="3645030"/>
              <a:chExt cx="1779712" cy="1147447"/>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779712" cy="1147447"/>
                <a:chOff x="3859824" y="3656220"/>
                <a:chExt cx="1779712" cy="1147447"/>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Parameter</a:t>
                  </a:r>
                  <a:br>
                    <a:rPr lang="en-US" altLang="ja-JP" sz="1200" b="1" dirty="0" smtClean="0"/>
                  </a:br>
                  <a:r>
                    <a:rPr lang="en-US" altLang="ja-JP" sz="1200" b="1" dirty="0" smtClean="0"/>
                    <a:t>design</a:t>
                  </a:r>
                  <a:endParaRPr lang="ja-JP" altLang="en-US" sz="1200" b="1" dirty="0"/>
                </a:p>
              </p:txBody>
            </p:sp>
            <p:sp>
              <p:nvSpPr>
                <p:cNvPr id="294" name="テキスト ボックス 293"/>
                <p:cNvSpPr txBox="1"/>
                <p:nvPr/>
              </p:nvSpPr>
              <p:spPr>
                <a:xfrm>
                  <a:off x="3859882" y="4342002"/>
                  <a:ext cx="1779654" cy="461665"/>
                </a:xfrm>
                <a:prstGeom prst="rect">
                  <a:avLst/>
                </a:prstGeom>
                <a:noFill/>
              </p:spPr>
              <p:txBody>
                <a:bodyPr wrap="none" rtlCol="0">
                  <a:spAutoFit/>
                </a:bodyPr>
                <a:lstStyle/>
                <a:p>
                  <a:pPr algn="ctr"/>
                  <a:r>
                    <a:rPr kumimoji="1" lang="ja-JP" altLang="en-US" sz="1200" b="1" dirty="0" smtClean="0"/>
                    <a:t>・</a:t>
                  </a:r>
                  <a:r>
                    <a:rPr lang="en-US" altLang="ja-JP" sz="1200" b="1" dirty="0" smtClean="0"/>
                    <a:t>Parameter design</a:t>
                  </a:r>
                  <a:br>
                    <a:rPr lang="en-US" altLang="ja-JP" sz="1200" b="1" dirty="0" smtClean="0"/>
                  </a:br>
                  <a:r>
                    <a:rPr lang="en-US" altLang="ja-JP" sz="1200" b="1" dirty="0" smtClean="0"/>
                    <a:t>document</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099772"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4269044" y="3284980"/>
            <a:ext cx="1809222" cy="1194124"/>
            <a:chOff x="5884207" y="4971256"/>
            <a:chExt cx="1809222" cy="1194124"/>
          </a:xfrm>
        </p:grpSpPr>
        <p:grpSp>
          <p:nvGrpSpPr>
            <p:cNvPr id="447" name="グループ化 446"/>
            <p:cNvGrpSpPr/>
            <p:nvPr/>
          </p:nvGrpSpPr>
          <p:grpSpPr>
            <a:xfrm>
              <a:off x="5931768" y="5202599"/>
              <a:ext cx="1761661" cy="962781"/>
              <a:chOff x="3575650" y="3645030"/>
              <a:chExt cx="1761661" cy="962781"/>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689944" cy="962781"/>
                <a:chOff x="3859824" y="3656220"/>
                <a:chExt cx="1689944" cy="962781"/>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 </a:t>
                  </a:r>
                  <a:br>
                    <a:rPr lang="en-US" altLang="ja-JP" sz="1200" b="1" dirty="0" smtClean="0"/>
                  </a:br>
                  <a:r>
                    <a:rPr lang="en-US" altLang="ja-JP" sz="1200" b="1" dirty="0" smtClean="0"/>
                    <a:t>Parameter sheet</a:t>
                  </a:r>
                  <a:endParaRPr lang="ja-JP" altLang="en-US" sz="1200" b="1" dirty="0"/>
                </a:p>
              </p:txBody>
            </p:sp>
            <p:sp>
              <p:nvSpPr>
                <p:cNvPr id="452" name="テキスト ボックス 451"/>
                <p:cNvSpPr txBox="1"/>
                <p:nvPr/>
              </p:nvSpPr>
              <p:spPr>
                <a:xfrm>
                  <a:off x="3859882" y="4342002"/>
                  <a:ext cx="1689886" cy="276999"/>
                </a:xfrm>
                <a:prstGeom prst="rect">
                  <a:avLst/>
                </a:prstGeom>
                <a:noFill/>
              </p:spPr>
              <p:txBody>
                <a:bodyPr wrap="none" rtlCol="0">
                  <a:spAutoFit/>
                </a:bodyPr>
                <a:lstStyle/>
                <a:p>
                  <a:r>
                    <a:rPr kumimoji="1" lang="ja-JP" altLang="en-US" sz="1200" b="1" dirty="0" smtClean="0"/>
                    <a:t>・</a:t>
                  </a:r>
                  <a:r>
                    <a:rPr lang="en-US" altLang="ja-JP" sz="1200" b="1" dirty="0" smtClean="0"/>
                    <a:t>Parameter sheet</a:t>
                  </a:r>
                  <a:endParaRPr kumimoji="1" lang="ja-JP" altLang="en-US" sz="1200" b="1" dirty="0"/>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53" name="グループ化 452"/>
          <p:cNvGrpSpPr/>
          <p:nvPr/>
        </p:nvGrpSpPr>
        <p:grpSpPr>
          <a:xfrm>
            <a:off x="6132332" y="3284980"/>
            <a:ext cx="2071956" cy="1194124"/>
            <a:chOff x="5884207" y="4971256"/>
            <a:chExt cx="2071956" cy="1194124"/>
          </a:xfrm>
        </p:grpSpPr>
        <p:grpSp>
          <p:nvGrpSpPr>
            <p:cNvPr id="454" name="グループ化 453"/>
            <p:cNvGrpSpPr/>
            <p:nvPr/>
          </p:nvGrpSpPr>
          <p:grpSpPr>
            <a:xfrm>
              <a:off x="5931768" y="5202599"/>
              <a:ext cx="2024395" cy="962781"/>
              <a:chOff x="3575650" y="3645030"/>
              <a:chExt cx="2024395" cy="962781"/>
            </a:xfrm>
          </p:grpSpPr>
          <p:cxnSp>
            <p:nvCxnSpPr>
              <p:cNvPr id="456" name="直線矢印コネクタ 455"/>
              <p:cNvCxnSpPr/>
              <p:nvPr/>
            </p:nvCxnSpPr>
            <p:spPr bwMode="auto">
              <a:xfrm>
                <a:off x="5112309" y="3897872"/>
                <a:ext cx="251708"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7" name="グループ化 456"/>
              <p:cNvGrpSpPr/>
              <p:nvPr/>
            </p:nvGrpSpPr>
            <p:grpSpPr>
              <a:xfrm>
                <a:off x="3575650" y="3645030"/>
                <a:ext cx="2024395" cy="962781"/>
                <a:chOff x="3859824" y="3656220"/>
                <a:chExt cx="2024395" cy="962781"/>
              </a:xfrm>
            </p:grpSpPr>
            <p:sp>
              <p:nvSpPr>
                <p:cNvPr id="458" name="角丸四角形 457"/>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a:t>
                  </a:r>
                  <a:r>
                    <a:rPr lang="en-US" altLang="ja-JP" sz="1200" b="1" dirty="0"/>
                    <a:t> </a:t>
                  </a:r>
                  <a:r>
                    <a:rPr lang="en-US" altLang="ja-JP" sz="1200" b="1" dirty="0" smtClean="0"/>
                    <a:t>operation </a:t>
                  </a:r>
                  <a:br>
                    <a:rPr lang="en-US" altLang="ja-JP" sz="1200" b="1" dirty="0" smtClean="0"/>
                  </a:br>
                  <a:r>
                    <a:rPr lang="en-US" altLang="ja-JP" sz="1200" b="1" dirty="0" smtClean="0"/>
                    <a:t>procedure</a:t>
                  </a:r>
                  <a:endParaRPr lang="ja-JP" altLang="en-US" sz="1200" b="1" dirty="0"/>
                </a:p>
              </p:txBody>
            </p:sp>
            <p:sp>
              <p:nvSpPr>
                <p:cNvPr id="459" name="テキスト ボックス 458"/>
                <p:cNvSpPr txBox="1"/>
                <p:nvPr/>
              </p:nvSpPr>
              <p:spPr>
                <a:xfrm>
                  <a:off x="3859882" y="4342002"/>
                  <a:ext cx="2024337" cy="276999"/>
                </a:xfrm>
                <a:prstGeom prst="rect">
                  <a:avLst/>
                </a:prstGeom>
                <a:noFill/>
              </p:spPr>
              <p:txBody>
                <a:bodyPr wrap="none" rtlCol="0">
                  <a:spAutoFit/>
                </a:bodyPr>
                <a:lstStyle/>
                <a:p>
                  <a:r>
                    <a:rPr kumimoji="1" lang="ja-JP" altLang="en-US" sz="1200" b="1" dirty="0" smtClean="0"/>
                    <a:t>・</a:t>
                  </a:r>
                  <a:r>
                    <a:rPr kumimoji="1" lang="en-US" altLang="ja-JP" sz="1200" b="1" dirty="0" smtClean="0"/>
                    <a:t>Operation procedure</a:t>
                  </a:r>
                  <a:endParaRPr kumimoji="1" lang="ja-JP" altLang="en-US" sz="1200" b="1" dirty="0"/>
                </a:p>
              </p:txBody>
            </p:sp>
          </p:grpSp>
        </p:grpSp>
        <p:sp>
          <p:nvSpPr>
            <p:cNvPr id="455" name="テキスト ボックス 454"/>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75" name="グループ化 474"/>
          <p:cNvGrpSpPr/>
          <p:nvPr/>
        </p:nvGrpSpPr>
        <p:grpSpPr>
          <a:xfrm>
            <a:off x="4290003" y="4899246"/>
            <a:ext cx="1690824" cy="1194124"/>
            <a:chOff x="5878460" y="4971256"/>
            <a:chExt cx="1690824" cy="1194124"/>
          </a:xfrm>
        </p:grpSpPr>
        <p:grpSp>
          <p:nvGrpSpPr>
            <p:cNvPr id="479" name="グループ化 478"/>
            <p:cNvGrpSpPr/>
            <p:nvPr/>
          </p:nvGrpSpPr>
          <p:grpSpPr>
            <a:xfrm>
              <a:off x="5878460" y="5202599"/>
              <a:ext cx="1656354" cy="962781"/>
              <a:chOff x="3806516" y="3656220"/>
              <a:chExt cx="1656354" cy="962781"/>
            </a:xfrm>
          </p:grpSpPr>
          <p:sp>
            <p:nvSpPr>
              <p:cNvPr id="480" name="角丸四角形 479"/>
              <p:cNvSpPr/>
              <p:nvPr/>
            </p:nvSpPr>
            <p:spPr bwMode="auto">
              <a:xfrm>
                <a:off x="3806516" y="3656220"/>
                <a:ext cx="1656354" cy="505685"/>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chemeClr val="accent3">
                        <a:lumMod val="90000"/>
                        <a:lumOff val="10000"/>
                      </a:schemeClr>
                    </a:solidFill>
                  </a:rPr>
                  <a:t>Register parameter</a:t>
                </a:r>
                <a:br>
                  <a:rPr lang="en-US" altLang="ja-JP" sz="1200" b="1" dirty="0" smtClean="0">
                    <a:solidFill>
                      <a:schemeClr val="accent3">
                        <a:lumMod val="90000"/>
                        <a:lumOff val="10000"/>
                      </a:schemeClr>
                    </a:solidFill>
                  </a:rPr>
                </a:br>
                <a:r>
                  <a:rPr lang="en-US" altLang="ja-JP" sz="1200" b="1" dirty="0" smtClean="0">
                    <a:solidFill>
                      <a:schemeClr val="accent3">
                        <a:lumMod val="90000"/>
                        <a:lumOff val="10000"/>
                      </a:schemeClr>
                    </a:solidFill>
                  </a:rPr>
                  <a:t>to CMDB</a:t>
                </a:r>
                <a:endParaRPr lang="ja-JP" altLang="en-US" sz="1200" b="1" dirty="0">
                  <a:solidFill>
                    <a:schemeClr val="accent3">
                      <a:lumMod val="90000"/>
                      <a:lumOff val="10000"/>
                    </a:schemeClr>
                  </a:solidFill>
                </a:endParaRPr>
              </a:p>
            </p:txBody>
          </p:sp>
          <p:sp>
            <p:nvSpPr>
              <p:cNvPr id="481" name="テキスト ボックス 480"/>
              <p:cNvSpPr txBox="1"/>
              <p:nvPr/>
            </p:nvSpPr>
            <p:spPr>
              <a:xfrm>
                <a:off x="3859882" y="4342002"/>
                <a:ext cx="817853" cy="276999"/>
              </a:xfrm>
              <a:prstGeom prst="rect">
                <a:avLst/>
              </a:prstGeom>
              <a:noFill/>
            </p:spPr>
            <p:txBody>
              <a:bodyPr wrap="none" rtlCol="0">
                <a:spAutoFit/>
              </a:bodyPr>
              <a:lstStyle/>
              <a:p>
                <a:r>
                  <a:rPr kumimoji="1" lang="ja-JP" altLang="en-US" sz="1200" b="1" dirty="0" smtClean="0">
                    <a:solidFill>
                      <a:schemeClr val="accent3">
                        <a:lumMod val="90000"/>
                        <a:lumOff val="10000"/>
                      </a:schemeClr>
                    </a:solidFill>
                  </a:rPr>
                  <a:t>・</a:t>
                </a:r>
                <a:r>
                  <a:rPr kumimoji="1" lang="en-US" altLang="ja-JP" sz="1200" b="1" dirty="0" smtClean="0">
                    <a:solidFill>
                      <a:schemeClr val="accent3">
                        <a:lumMod val="90000"/>
                        <a:lumOff val="10000"/>
                      </a:schemeClr>
                    </a:solidFill>
                  </a:rPr>
                  <a:t>CMDB</a:t>
                </a:r>
                <a:endParaRPr kumimoji="1" lang="ja-JP" altLang="en-US" sz="1200" b="1" dirty="0">
                  <a:solidFill>
                    <a:schemeClr val="accent3">
                      <a:lumMod val="90000"/>
                      <a:lumOff val="10000"/>
                    </a:schemeClr>
                  </a:solidFill>
                </a:endParaRPr>
              </a:p>
            </p:txBody>
          </p:sp>
        </p:grpSp>
        <p:sp>
          <p:nvSpPr>
            <p:cNvPr id="477" name="テキスト ボックス 476"/>
            <p:cNvSpPr txBox="1"/>
            <p:nvPr/>
          </p:nvSpPr>
          <p:spPr>
            <a:xfrm>
              <a:off x="5884207" y="4971256"/>
              <a:ext cx="1685077" cy="307777"/>
            </a:xfrm>
            <a:prstGeom prst="rect">
              <a:avLst/>
            </a:prstGeom>
            <a:noFill/>
          </p:spPr>
          <p:txBody>
            <a:bodyPr wrap="none" rtlCol="0">
              <a:spAutoFit/>
            </a:bodyPr>
            <a:lstStyle/>
            <a:p>
              <a:r>
                <a:rPr kumimoji="1" lang="en-US" altLang="ja-JP" sz="1400" dirty="0" smtClean="0"/>
                <a:t>&lt;With Changes&gt;</a:t>
              </a:r>
              <a:endParaRPr kumimoji="1" lang="ja-JP" altLang="en-US" sz="1400" dirty="0"/>
            </a:p>
          </p:txBody>
        </p:sp>
      </p:grpSp>
      <p:grpSp>
        <p:nvGrpSpPr>
          <p:cNvPr id="482" name="グループ化 481"/>
          <p:cNvGrpSpPr/>
          <p:nvPr/>
        </p:nvGrpSpPr>
        <p:grpSpPr>
          <a:xfrm>
            <a:off x="5853264" y="4899246"/>
            <a:ext cx="2377730" cy="1194124"/>
            <a:chOff x="5578433" y="4971256"/>
            <a:chExt cx="2377730" cy="1194124"/>
          </a:xfrm>
        </p:grpSpPr>
        <p:grpSp>
          <p:nvGrpSpPr>
            <p:cNvPr id="483" name="グループ化 482"/>
            <p:cNvGrpSpPr/>
            <p:nvPr/>
          </p:nvGrpSpPr>
          <p:grpSpPr>
            <a:xfrm>
              <a:off x="5578433" y="5202599"/>
              <a:ext cx="2377730" cy="962781"/>
              <a:chOff x="3222315" y="3645030"/>
              <a:chExt cx="2377730" cy="962781"/>
            </a:xfrm>
          </p:grpSpPr>
          <p:grpSp>
            <p:nvGrpSpPr>
              <p:cNvPr id="486" name="グループ化 485"/>
              <p:cNvGrpSpPr/>
              <p:nvPr/>
            </p:nvGrpSpPr>
            <p:grpSpPr>
              <a:xfrm>
                <a:off x="3575650" y="3645030"/>
                <a:ext cx="2024395" cy="962781"/>
                <a:chOff x="3859824" y="3656220"/>
                <a:chExt cx="2024395" cy="962781"/>
              </a:xfrm>
            </p:grpSpPr>
            <p:sp>
              <p:nvSpPr>
                <p:cNvPr id="487" name="角丸四角形 486"/>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solidFill>
                        <a:schemeClr val="bg1">
                          <a:lumMod val="85000"/>
                        </a:schemeClr>
                      </a:solidFill>
                    </a:rPr>
                    <a:t>Create operation </a:t>
                  </a:r>
                  <a:br>
                    <a:rPr lang="en-US" altLang="ja-JP" sz="1200" b="1" dirty="0">
                      <a:solidFill>
                        <a:schemeClr val="bg1">
                          <a:lumMod val="85000"/>
                        </a:schemeClr>
                      </a:solidFill>
                    </a:rPr>
                  </a:br>
                  <a:r>
                    <a:rPr lang="en-US" altLang="ja-JP" sz="1200" b="1" dirty="0">
                      <a:solidFill>
                        <a:schemeClr val="bg1">
                          <a:lumMod val="85000"/>
                        </a:schemeClr>
                      </a:solidFill>
                    </a:rPr>
                    <a:t>procedure</a:t>
                  </a:r>
                  <a:endParaRPr lang="ja-JP" altLang="en-US" sz="1200" b="1" dirty="0">
                    <a:solidFill>
                      <a:schemeClr val="bg1">
                        <a:lumMod val="85000"/>
                      </a:schemeClr>
                    </a:solidFill>
                  </a:endParaRPr>
                </a:p>
              </p:txBody>
            </p:sp>
            <p:sp>
              <p:nvSpPr>
                <p:cNvPr id="488" name="テキスト ボックス 487"/>
                <p:cNvSpPr txBox="1"/>
                <p:nvPr/>
              </p:nvSpPr>
              <p:spPr>
                <a:xfrm>
                  <a:off x="3859882" y="4342002"/>
                  <a:ext cx="2024337" cy="276999"/>
                </a:xfrm>
                <a:prstGeom prst="rect">
                  <a:avLst/>
                </a:prstGeom>
                <a:noFill/>
              </p:spPr>
              <p:txBody>
                <a:bodyPr wrap="none" rtlCol="0">
                  <a:spAutoFit/>
                </a:bodyPr>
                <a:lstStyle/>
                <a:p>
                  <a:r>
                    <a:rPr lang="ja-JP" altLang="en-US" sz="1200" b="1" dirty="0">
                      <a:solidFill>
                        <a:schemeClr val="bg1">
                          <a:lumMod val="85000"/>
                        </a:schemeClr>
                      </a:solidFill>
                    </a:rPr>
                    <a:t>・</a:t>
                  </a:r>
                  <a:r>
                    <a:rPr lang="en-US" altLang="ja-JP" sz="1200" b="1" dirty="0">
                      <a:solidFill>
                        <a:schemeClr val="bg1">
                          <a:lumMod val="85000"/>
                        </a:schemeClr>
                      </a:solidFill>
                    </a:rPr>
                    <a:t>Operation procedure</a:t>
                  </a:r>
                  <a:endParaRPr lang="ja-JP" altLang="en-US" sz="1200" b="1" dirty="0">
                    <a:solidFill>
                      <a:schemeClr val="bg1">
                        <a:lumMod val="85000"/>
                      </a:schemeClr>
                    </a:solidFill>
                  </a:endParaRPr>
                </a:p>
              </p:txBody>
            </p:sp>
          </p:grpSp>
          <p:cxnSp>
            <p:nvCxnSpPr>
              <p:cNvPr id="485" name="直線矢印コネクタ 484"/>
              <p:cNvCxnSpPr/>
              <p:nvPr/>
            </p:nvCxnSpPr>
            <p:spPr bwMode="auto">
              <a:xfrm>
                <a:off x="3222315" y="3897872"/>
                <a:ext cx="2114996"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484" name="テキスト ボックス 483"/>
            <p:cNvSpPr txBox="1"/>
            <p:nvPr/>
          </p:nvSpPr>
          <p:spPr>
            <a:xfrm>
              <a:off x="5884207" y="4971256"/>
              <a:ext cx="1032655" cy="307777"/>
            </a:xfrm>
            <a:prstGeom prst="rect">
              <a:avLst/>
            </a:prstGeom>
            <a:noFill/>
          </p:spPr>
          <p:txBody>
            <a:bodyPr wrap="none" rtlCol="0">
              <a:spAutoFit/>
            </a:bodyPr>
            <a:lstStyle/>
            <a:p>
              <a:r>
                <a:rPr kumimoji="1" lang="en-US" altLang="ja-JP" sz="1400" dirty="0" smtClean="0"/>
                <a:t>&lt;Delete&gt;</a:t>
              </a:r>
              <a:endParaRPr kumimoji="1" lang="ja-JP" altLang="en-US" sz="1400" dirty="0"/>
            </a:p>
          </p:txBody>
        </p:sp>
      </p:grpSp>
      <p:grpSp>
        <p:nvGrpSpPr>
          <p:cNvPr id="70" name="グループ化 69"/>
          <p:cNvGrpSpPr/>
          <p:nvPr/>
        </p:nvGrpSpPr>
        <p:grpSpPr>
          <a:xfrm>
            <a:off x="2339406" y="4899246"/>
            <a:ext cx="1866600" cy="1378790"/>
            <a:chOff x="5826829" y="4971256"/>
            <a:chExt cx="1866600" cy="1378790"/>
          </a:xfrm>
        </p:grpSpPr>
        <p:grpSp>
          <p:nvGrpSpPr>
            <p:cNvPr id="71" name="グループ化 70"/>
            <p:cNvGrpSpPr/>
            <p:nvPr/>
          </p:nvGrpSpPr>
          <p:grpSpPr>
            <a:xfrm>
              <a:off x="5826829" y="5202599"/>
              <a:ext cx="1866600" cy="1147447"/>
              <a:chOff x="3470711" y="3645030"/>
              <a:chExt cx="1866600" cy="1147447"/>
            </a:xfrm>
          </p:grpSpPr>
          <p:cxnSp>
            <p:nvCxnSpPr>
              <p:cNvPr id="73" name="直線矢印コネクタ 7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4" name="グループ化 73"/>
              <p:cNvGrpSpPr/>
              <p:nvPr/>
            </p:nvGrpSpPr>
            <p:grpSpPr>
              <a:xfrm>
                <a:off x="3470711" y="3645030"/>
                <a:ext cx="1779654" cy="1147447"/>
                <a:chOff x="3754885" y="3656220"/>
                <a:chExt cx="1779654" cy="1147447"/>
              </a:xfrm>
            </p:grpSpPr>
            <p:sp>
              <p:nvSpPr>
                <p:cNvPr id="75" name="角丸四角形 74"/>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Parameter</a:t>
                  </a:r>
                  <a:br>
                    <a:rPr lang="en-US" altLang="ja-JP" sz="1200" b="1" dirty="0" smtClean="0"/>
                  </a:br>
                  <a:r>
                    <a:rPr lang="en-US" altLang="ja-JP" sz="1200" b="1" dirty="0" smtClean="0"/>
                    <a:t>design</a:t>
                  </a:r>
                  <a:endParaRPr lang="ja-JP" altLang="en-US" sz="1200" b="1" dirty="0"/>
                </a:p>
              </p:txBody>
            </p:sp>
            <p:sp>
              <p:nvSpPr>
                <p:cNvPr id="76" name="テキスト ボックス 75"/>
                <p:cNvSpPr txBox="1"/>
                <p:nvPr/>
              </p:nvSpPr>
              <p:spPr>
                <a:xfrm>
                  <a:off x="3754885" y="4342002"/>
                  <a:ext cx="1779654" cy="461665"/>
                </a:xfrm>
                <a:prstGeom prst="rect">
                  <a:avLst/>
                </a:prstGeom>
                <a:noFill/>
              </p:spPr>
              <p:txBody>
                <a:bodyPr wrap="none" rtlCol="0">
                  <a:spAutoFit/>
                </a:bodyPr>
                <a:lstStyle/>
                <a:p>
                  <a:pPr algn="ctr"/>
                  <a:r>
                    <a:rPr lang="ja-JP" altLang="en-US" sz="1200" b="1" dirty="0"/>
                    <a:t>・</a:t>
                  </a:r>
                  <a:r>
                    <a:rPr lang="en-US" altLang="ja-JP" sz="1200" b="1" dirty="0"/>
                    <a:t>Parameter design</a:t>
                  </a:r>
                  <a:br>
                    <a:rPr lang="en-US" altLang="ja-JP" sz="1200" b="1" dirty="0"/>
                  </a:br>
                  <a:r>
                    <a:rPr lang="en-US" altLang="ja-JP" sz="1200" b="1" dirty="0"/>
                    <a:t>document</a:t>
                  </a:r>
                  <a:endParaRPr lang="ja-JP" altLang="en-US" sz="1200" b="1" dirty="0"/>
                </a:p>
              </p:txBody>
            </p:sp>
          </p:grpSp>
        </p:grpSp>
        <p:sp>
          <p:nvSpPr>
            <p:cNvPr id="72" name="テキスト ボックス 71"/>
            <p:cNvSpPr txBox="1"/>
            <p:nvPr/>
          </p:nvSpPr>
          <p:spPr>
            <a:xfrm>
              <a:off x="5884207" y="4971256"/>
              <a:ext cx="1494320" cy="307777"/>
            </a:xfrm>
            <a:prstGeom prst="rect">
              <a:avLst/>
            </a:prstGeom>
            <a:noFill/>
          </p:spPr>
          <p:txBody>
            <a:bodyPr wrap="none" rtlCol="0">
              <a:spAutoFit/>
            </a:bodyPr>
            <a:lstStyle/>
            <a:p>
              <a:r>
                <a:rPr kumimoji="1" lang="en-US" altLang="ja-JP" sz="1400" dirty="0" smtClean="0"/>
                <a:t>&lt;No changes&gt;</a:t>
              </a:r>
              <a:endParaRPr kumimoji="1" lang="ja-JP" altLang="en-US" sz="1400" dirty="0"/>
            </a:p>
          </p:txBody>
        </p:sp>
      </p:grpSp>
      <p:cxnSp>
        <p:nvCxnSpPr>
          <p:cNvPr id="77" name="直線矢印コネクタ 76"/>
          <p:cNvCxnSpPr/>
          <p:nvPr/>
        </p:nvCxnSpPr>
        <p:spPr bwMode="auto">
          <a:xfrm>
            <a:off x="2123351" y="5383431"/>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aphicFrame>
        <p:nvGraphicFramePr>
          <p:cNvPr id="1045" name="表 1044"/>
          <p:cNvGraphicFramePr>
            <a:graphicFrameLocks noGrp="1"/>
          </p:cNvGraphicFramePr>
          <p:nvPr>
            <p:extLst>
              <p:ext uri="{D42A27DB-BD31-4B8C-83A1-F6EECF244321}">
                <p14:modId xmlns:p14="http://schemas.microsoft.com/office/powerpoint/2010/main" val="1647516309"/>
              </p:ext>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Defining</a:t>
                      </a:r>
                      <a:endParaRPr kumimoji="1" lang="ja-JP" altLang="en-US" sz="12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Design</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err="1" smtClean="0">
                          <a:solidFill>
                            <a:schemeClr val="bg1"/>
                          </a:solidFill>
                        </a:rPr>
                        <a:t>Det.Design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Op. 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Test</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solidFill>
                            <a:schemeClr val="bg1"/>
                          </a:solidFill>
                        </a:rPr>
                        <a:t>Release</a:t>
                      </a:r>
                      <a:endParaRPr kumimoji="1" lang="ja-JP" altLang="en-US" sz="16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en-US" altLang="ja-JP" sz="1600" b="1" dirty="0" smtClean="0"/>
                        <a:t>Before</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en-US" altLang="ja-JP" sz="1600" b="1" dirty="0" smtClean="0"/>
                        <a:t>After</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1046" name="グループ化 1045"/>
          <p:cNvGrpSpPr/>
          <p:nvPr/>
        </p:nvGrpSpPr>
        <p:grpSpPr>
          <a:xfrm>
            <a:off x="1550412" y="2368925"/>
            <a:ext cx="220013" cy="220228"/>
            <a:chOff x="3286729" y="2128421"/>
            <a:chExt cx="678044" cy="678705"/>
          </a:xfrm>
        </p:grpSpPr>
        <p:sp>
          <p:nvSpPr>
            <p:cNvPr id="1047" name="楕円 104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48" name="楕円 104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49" name="フリーフォーム 104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50" name="グループ化 1049"/>
          <p:cNvGrpSpPr/>
          <p:nvPr/>
        </p:nvGrpSpPr>
        <p:grpSpPr>
          <a:xfrm>
            <a:off x="1548320" y="2002354"/>
            <a:ext cx="220013" cy="220228"/>
            <a:chOff x="3286729" y="2128421"/>
            <a:chExt cx="678044" cy="678705"/>
          </a:xfrm>
        </p:grpSpPr>
        <p:sp>
          <p:nvSpPr>
            <p:cNvPr id="1051" name="楕円 105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52" name="楕円 105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53" name="フリーフォーム 105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54" name="グループ化 1053"/>
          <p:cNvGrpSpPr/>
          <p:nvPr/>
        </p:nvGrpSpPr>
        <p:grpSpPr>
          <a:xfrm>
            <a:off x="1903185" y="2002713"/>
            <a:ext cx="220013" cy="220228"/>
            <a:chOff x="3286729" y="2128421"/>
            <a:chExt cx="678044" cy="678705"/>
          </a:xfrm>
        </p:grpSpPr>
        <p:sp>
          <p:nvSpPr>
            <p:cNvPr id="1055" name="楕円 105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56" name="楕円 105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57" name="フリーフォーム 10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58" name="グループ化 1057"/>
          <p:cNvGrpSpPr/>
          <p:nvPr/>
        </p:nvGrpSpPr>
        <p:grpSpPr>
          <a:xfrm>
            <a:off x="2229672" y="2002354"/>
            <a:ext cx="220013" cy="220228"/>
            <a:chOff x="3286729" y="2128421"/>
            <a:chExt cx="678044" cy="678705"/>
          </a:xfrm>
        </p:grpSpPr>
        <p:sp>
          <p:nvSpPr>
            <p:cNvPr id="1059" name="楕円 105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0" name="楕円 105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1" name="フリーフォーム 106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62" name="グループ化 1061"/>
          <p:cNvGrpSpPr/>
          <p:nvPr/>
        </p:nvGrpSpPr>
        <p:grpSpPr>
          <a:xfrm>
            <a:off x="2604974" y="2368925"/>
            <a:ext cx="220013" cy="220228"/>
            <a:chOff x="3286729" y="2128421"/>
            <a:chExt cx="678044" cy="678705"/>
          </a:xfrm>
        </p:grpSpPr>
        <p:sp>
          <p:nvSpPr>
            <p:cNvPr id="1063" name="楕円 106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4" name="楕円 106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5" name="フリーフォーム 106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66" name="グループ化 1065"/>
          <p:cNvGrpSpPr/>
          <p:nvPr/>
        </p:nvGrpSpPr>
        <p:grpSpPr>
          <a:xfrm>
            <a:off x="2602882" y="2002354"/>
            <a:ext cx="220013" cy="220228"/>
            <a:chOff x="3286729" y="2128421"/>
            <a:chExt cx="678044" cy="678705"/>
          </a:xfrm>
        </p:grpSpPr>
        <p:sp>
          <p:nvSpPr>
            <p:cNvPr id="1067" name="楕円 106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8" name="楕円 106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69" name="フリーフォーム 106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70" name="グループ化 1069"/>
          <p:cNvGrpSpPr/>
          <p:nvPr/>
        </p:nvGrpSpPr>
        <p:grpSpPr>
          <a:xfrm>
            <a:off x="2949784" y="2369284"/>
            <a:ext cx="220013" cy="220228"/>
            <a:chOff x="3286729" y="2128421"/>
            <a:chExt cx="678044" cy="678705"/>
          </a:xfrm>
        </p:grpSpPr>
        <p:sp>
          <p:nvSpPr>
            <p:cNvPr id="1071" name="楕円 107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72" name="楕円 107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73" name="フリーフォーム 107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74" name="グループ化 1073"/>
          <p:cNvGrpSpPr/>
          <p:nvPr/>
        </p:nvGrpSpPr>
        <p:grpSpPr>
          <a:xfrm>
            <a:off x="2947692" y="2002713"/>
            <a:ext cx="220013" cy="220228"/>
            <a:chOff x="3286729" y="2128421"/>
            <a:chExt cx="678044" cy="678705"/>
          </a:xfrm>
        </p:grpSpPr>
        <p:sp>
          <p:nvSpPr>
            <p:cNvPr id="1075" name="楕円 107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76" name="楕円 107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77" name="フリーフォーム 107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78" name="グループ化 1077"/>
          <p:cNvGrpSpPr/>
          <p:nvPr/>
        </p:nvGrpSpPr>
        <p:grpSpPr>
          <a:xfrm>
            <a:off x="3276271" y="2368925"/>
            <a:ext cx="220013" cy="220228"/>
            <a:chOff x="3286729" y="2128421"/>
            <a:chExt cx="678044" cy="678705"/>
          </a:xfrm>
        </p:grpSpPr>
        <p:sp>
          <p:nvSpPr>
            <p:cNvPr id="1079" name="楕円 107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0" name="楕円 107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1" name="フリーフォーム 108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82" name="グループ化 1081"/>
          <p:cNvGrpSpPr/>
          <p:nvPr/>
        </p:nvGrpSpPr>
        <p:grpSpPr>
          <a:xfrm>
            <a:off x="3274179" y="2002354"/>
            <a:ext cx="220013" cy="220228"/>
            <a:chOff x="3286729" y="2128421"/>
            <a:chExt cx="678044" cy="678705"/>
          </a:xfrm>
        </p:grpSpPr>
        <p:sp>
          <p:nvSpPr>
            <p:cNvPr id="1083" name="楕円 108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4" name="楕円 108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5" name="フリーフォーム 108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86" name="グループ化 1085"/>
          <p:cNvGrpSpPr/>
          <p:nvPr/>
        </p:nvGrpSpPr>
        <p:grpSpPr>
          <a:xfrm>
            <a:off x="3674505" y="2003826"/>
            <a:ext cx="220013" cy="220228"/>
            <a:chOff x="3286729" y="2128421"/>
            <a:chExt cx="678044" cy="678705"/>
          </a:xfrm>
        </p:grpSpPr>
        <p:sp>
          <p:nvSpPr>
            <p:cNvPr id="1087" name="楕円 108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8" name="楕円 108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89" name="フリーフォーム 108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90" name="グループ化 1089"/>
          <p:cNvGrpSpPr/>
          <p:nvPr/>
        </p:nvGrpSpPr>
        <p:grpSpPr>
          <a:xfrm>
            <a:off x="4024648" y="2004255"/>
            <a:ext cx="220013" cy="220228"/>
            <a:chOff x="3286729" y="2128421"/>
            <a:chExt cx="678044" cy="678705"/>
          </a:xfrm>
        </p:grpSpPr>
        <p:sp>
          <p:nvSpPr>
            <p:cNvPr id="1091" name="楕円 109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92" name="楕円 109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93" name="フリーフォーム 109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94" name="グループ化 1093"/>
          <p:cNvGrpSpPr/>
          <p:nvPr/>
        </p:nvGrpSpPr>
        <p:grpSpPr>
          <a:xfrm>
            <a:off x="4375176" y="2004254"/>
            <a:ext cx="220013" cy="220228"/>
            <a:chOff x="3286729" y="2128421"/>
            <a:chExt cx="678044" cy="678705"/>
          </a:xfrm>
        </p:grpSpPr>
        <p:sp>
          <p:nvSpPr>
            <p:cNvPr id="1095" name="楕円 109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96" name="楕円 109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97" name="フリーフォーム 109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098" name="グループ化 1097"/>
          <p:cNvGrpSpPr/>
          <p:nvPr/>
        </p:nvGrpSpPr>
        <p:grpSpPr>
          <a:xfrm>
            <a:off x="4779561" y="2375068"/>
            <a:ext cx="220013" cy="220228"/>
            <a:chOff x="3286729" y="2128421"/>
            <a:chExt cx="678044" cy="678705"/>
          </a:xfrm>
        </p:grpSpPr>
        <p:sp>
          <p:nvSpPr>
            <p:cNvPr id="1099" name="楕円 109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00" name="楕円 109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01" name="フリーフォーム 110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02" name="グループ化 1101"/>
          <p:cNvGrpSpPr/>
          <p:nvPr/>
        </p:nvGrpSpPr>
        <p:grpSpPr>
          <a:xfrm>
            <a:off x="4777469" y="2008497"/>
            <a:ext cx="220013" cy="220228"/>
            <a:chOff x="3286729" y="2128421"/>
            <a:chExt cx="678044" cy="678705"/>
          </a:xfrm>
        </p:grpSpPr>
        <p:sp>
          <p:nvSpPr>
            <p:cNvPr id="1103" name="楕円 110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04" name="楕円 110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05" name="フリーフォーム 110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06" name="グループ化 1105"/>
          <p:cNvGrpSpPr/>
          <p:nvPr/>
        </p:nvGrpSpPr>
        <p:grpSpPr>
          <a:xfrm>
            <a:off x="5124371" y="2375427"/>
            <a:ext cx="220013" cy="220228"/>
            <a:chOff x="3286729" y="2128421"/>
            <a:chExt cx="678044" cy="678705"/>
          </a:xfrm>
        </p:grpSpPr>
        <p:sp>
          <p:nvSpPr>
            <p:cNvPr id="1107" name="楕円 110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08" name="楕円 110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09" name="フリーフォーム 110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10" name="グループ化 1109"/>
          <p:cNvGrpSpPr/>
          <p:nvPr/>
        </p:nvGrpSpPr>
        <p:grpSpPr>
          <a:xfrm>
            <a:off x="5122279" y="2008856"/>
            <a:ext cx="220013" cy="220228"/>
            <a:chOff x="3286729" y="2128421"/>
            <a:chExt cx="678044" cy="678705"/>
          </a:xfrm>
        </p:grpSpPr>
        <p:sp>
          <p:nvSpPr>
            <p:cNvPr id="1111" name="楕円 111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12" name="楕円 111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13" name="フリーフォーム 111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14" name="グループ化 1113"/>
          <p:cNvGrpSpPr/>
          <p:nvPr/>
        </p:nvGrpSpPr>
        <p:grpSpPr>
          <a:xfrm>
            <a:off x="5450858" y="2375068"/>
            <a:ext cx="220013" cy="220228"/>
            <a:chOff x="3286729" y="2128421"/>
            <a:chExt cx="678044" cy="678705"/>
          </a:xfrm>
        </p:grpSpPr>
        <p:sp>
          <p:nvSpPr>
            <p:cNvPr id="1115" name="楕円 111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16" name="楕円 111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17" name="フリーフォーム 111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18" name="グループ化 1117"/>
          <p:cNvGrpSpPr/>
          <p:nvPr/>
        </p:nvGrpSpPr>
        <p:grpSpPr>
          <a:xfrm>
            <a:off x="5448766" y="2008497"/>
            <a:ext cx="220013" cy="220228"/>
            <a:chOff x="3286729" y="2128421"/>
            <a:chExt cx="678044" cy="678705"/>
          </a:xfrm>
        </p:grpSpPr>
        <p:sp>
          <p:nvSpPr>
            <p:cNvPr id="1119" name="楕円 111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20" name="楕円 111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21" name="フリーフォーム 112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22" name="グループ化 1121"/>
          <p:cNvGrpSpPr/>
          <p:nvPr/>
        </p:nvGrpSpPr>
        <p:grpSpPr>
          <a:xfrm>
            <a:off x="5863875" y="1997623"/>
            <a:ext cx="220013" cy="220228"/>
            <a:chOff x="3286729" y="2128421"/>
            <a:chExt cx="678044" cy="678705"/>
          </a:xfrm>
        </p:grpSpPr>
        <p:sp>
          <p:nvSpPr>
            <p:cNvPr id="1123" name="楕円 112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24" name="楕円 112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25" name="フリーフォーム 112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26" name="グループ化 1125"/>
          <p:cNvGrpSpPr/>
          <p:nvPr/>
        </p:nvGrpSpPr>
        <p:grpSpPr>
          <a:xfrm>
            <a:off x="6223925" y="1997982"/>
            <a:ext cx="220013" cy="220228"/>
            <a:chOff x="3286729" y="2128421"/>
            <a:chExt cx="678044" cy="678705"/>
          </a:xfrm>
        </p:grpSpPr>
        <p:sp>
          <p:nvSpPr>
            <p:cNvPr id="1127" name="楕円 112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28" name="楕円 112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29" name="フリーフォーム 112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30" name="グループ化 1129"/>
          <p:cNvGrpSpPr/>
          <p:nvPr/>
        </p:nvGrpSpPr>
        <p:grpSpPr>
          <a:xfrm>
            <a:off x="6550412" y="1997623"/>
            <a:ext cx="220013" cy="220228"/>
            <a:chOff x="3286729" y="2128421"/>
            <a:chExt cx="678044" cy="678705"/>
          </a:xfrm>
        </p:grpSpPr>
        <p:sp>
          <p:nvSpPr>
            <p:cNvPr id="1131" name="楕円 113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32" name="楕円 113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33" name="フリーフォーム 113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34" name="グループ化 1133"/>
          <p:cNvGrpSpPr/>
          <p:nvPr/>
        </p:nvGrpSpPr>
        <p:grpSpPr>
          <a:xfrm>
            <a:off x="6969231" y="2368925"/>
            <a:ext cx="220013" cy="220228"/>
            <a:chOff x="3286729" y="2128421"/>
            <a:chExt cx="678044" cy="678705"/>
          </a:xfrm>
        </p:grpSpPr>
        <p:sp>
          <p:nvSpPr>
            <p:cNvPr id="1135" name="楕円 113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36" name="楕円 113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37" name="フリーフォーム 113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38" name="グループ化 1137"/>
          <p:cNvGrpSpPr/>
          <p:nvPr/>
        </p:nvGrpSpPr>
        <p:grpSpPr>
          <a:xfrm>
            <a:off x="6967139" y="2002354"/>
            <a:ext cx="220013" cy="220228"/>
            <a:chOff x="3286729" y="2128421"/>
            <a:chExt cx="678044" cy="678705"/>
          </a:xfrm>
        </p:grpSpPr>
        <p:sp>
          <p:nvSpPr>
            <p:cNvPr id="1139" name="楕円 113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0" name="楕円 113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1" name="フリーフォーム 114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42" name="グループ化 1141"/>
          <p:cNvGrpSpPr/>
          <p:nvPr/>
        </p:nvGrpSpPr>
        <p:grpSpPr>
          <a:xfrm>
            <a:off x="7329281" y="2369284"/>
            <a:ext cx="220013" cy="220228"/>
            <a:chOff x="3286729" y="2128421"/>
            <a:chExt cx="678044" cy="678705"/>
          </a:xfrm>
        </p:grpSpPr>
        <p:sp>
          <p:nvSpPr>
            <p:cNvPr id="1143" name="楕円 114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4" name="楕円 114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5" name="フリーフォーム 114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46" name="グループ化 1145"/>
          <p:cNvGrpSpPr/>
          <p:nvPr/>
        </p:nvGrpSpPr>
        <p:grpSpPr>
          <a:xfrm>
            <a:off x="7327189" y="2002713"/>
            <a:ext cx="220013" cy="220228"/>
            <a:chOff x="3286729" y="2128421"/>
            <a:chExt cx="678044" cy="678705"/>
          </a:xfrm>
        </p:grpSpPr>
        <p:sp>
          <p:nvSpPr>
            <p:cNvPr id="1147" name="楕円 114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8" name="楕円 114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49" name="フリーフォーム 114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50" name="グループ化 1149"/>
          <p:cNvGrpSpPr/>
          <p:nvPr/>
        </p:nvGrpSpPr>
        <p:grpSpPr>
          <a:xfrm>
            <a:off x="7655768" y="2368925"/>
            <a:ext cx="220013" cy="220228"/>
            <a:chOff x="3286729" y="2128421"/>
            <a:chExt cx="678044" cy="678705"/>
          </a:xfrm>
        </p:grpSpPr>
        <p:sp>
          <p:nvSpPr>
            <p:cNvPr id="1151" name="楕円 115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52" name="楕円 115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53" name="フリーフォーム 115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54" name="グループ化 1153"/>
          <p:cNvGrpSpPr/>
          <p:nvPr/>
        </p:nvGrpSpPr>
        <p:grpSpPr>
          <a:xfrm>
            <a:off x="7653676" y="2002354"/>
            <a:ext cx="220013" cy="220228"/>
            <a:chOff x="3286729" y="2128421"/>
            <a:chExt cx="678044" cy="678705"/>
          </a:xfrm>
        </p:grpSpPr>
        <p:sp>
          <p:nvSpPr>
            <p:cNvPr id="1155" name="楕円 115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56" name="楕円 115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57" name="フリーフォーム 115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58" name="グループ化 1157"/>
          <p:cNvGrpSpPr/>
          <p:nvPr/>
        </p:nvGrpSpPr>
        <p:grpSpPr>
          <a:xfrm>
            <a:off x="8049389" y="2002354"/>
            <a:ext cx="220013" cy="220228"/>
            <a:chOff x="3286729" y="2128421"/>
            <a:chExt cx="678044" cy="678705"/>
          </a:xfrm>
        </p:grpSpPr>
        <p:sp>
          <p:nvSpPr>
            <p:cNvPr id="1159" name="楕円 115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60" name="楕円 115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61" name="フリーフォーム 116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62" name="グループ化 1161"/>
          <p:cNvGrpSpPr/>
          <p:nvPr/>
        </p:nvGrpSpPr>
        <p:grpSpPr>
          <a:xfrm>
            <a:off x="8394199" y="2002713"/>
            <a:ext cx="220013" cy="220228"/>
            <a:chOff x="3286729" y="2128421"/>
            <a:chExt cx="678044" cy="678705"/>
          </a:xfrm>
        </p:grpSpPr>
        <p:sp>
          <p:nvSpPr>
            <p:cNvPr id="1163" name="楕円 116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64" name="楕円 116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65" name="フリーフォーム 116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66" name="グループ化 1165"/>
          <p:cNvGrpSpPr/>
          <p:nvPr/>
        </p:nvGrpSpPr>
        <p:grpSpPr>
          <a:xfrm>
            <a:off x="8720686" y="2002354"/>
            <a:ext cx="220013" cy="220228"/>
            <a:chOff x="3286729" y="2128421"/>
            <a:chExt cx="678044" cy="678705"/>
          </a:xfrm>
        </p:grpSpPr>
        <p:sp>
          <p:nvSpPr>
            <p:cNvPr id="1167" name="楕円 116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68" name="楕円 116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69" name="フリーフォーム 116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70" name="グループ化 1169"/>
          <p:cNvGrpSpPr>
            <a:grpSpLocks/>
          </p:cNvGrpSpPr>
          <p:nvPr/>
        </p:nvGrpSpPr>
        <p:grpSpPr>
          <a:xfrm>
            <a:off x="5858565" y="2356479"/>
            <a:ext cx="229767" cy="229767"/>
            <a:chOff x="4234914" y="2134263"/>
            <a:chExt cx="665935" cy="668719"/>
          </a:xfrm>
        </p:grpSpPr>
        <p:sp>
          <p:nvSpPr>
            <p:cNvPr id="1171" name="楕円 1170"/>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72" name="フリーフォーム 1171"/>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73" name="グループ化 1172"/>
          <p:cNvGrpSpPr>
            <a:grpSpLocks/>
          </p:cNvGrpSpPr>
          <p:nvPr/>
        </p:nvGrpSpPr>
        <p:grpSpPr>
          <a:xfrm>
            <a:off x="6221704" y="2355273"/>
            <a:ext cx="229767" cy="229767"/>
            <a:chOff x="4234914" y="2134263"/>
            <a:chExt cx="665935" cy="668719"/>
          </a:xfrm>
        </p:grpSpPr>
        <p:sp>
          <p:nvSpPr>
            <p:cNvPr id="1174" name="楕円 1173"/>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75" name="フリーフォーム 1174"/>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76" name="グループ化 1175"/>
          <p:cNvGrpSpPr>
            <a:grpSpLocks/>
          </p:cNvGrpSpPr>
          <p:nvPr/>
        </p:nvGrpSpPr>
        <p:grpSpPr>
          <a:xfrm>
            <a:off x="6545271" y="2355526"/>
            <a:ext cx="229767" cy="229767"/>
            <a:chOff x="4234914" y="2134263"/>
            <a:chExt cx="665935" cy="668719"/>
          </a:xfrm>
        </p:grpSpPr>
        <p:sp>
          <p:nvSpPr>
            <p:cNvPr id="1177" name="楕円 1176"/>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78" name="フリーフォーム 117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79" name="グループ化 1178"/>
          <p:cNvGrpSpPr>
            <a:grpSpLocks/>
          </p:cNvGrpSpPr>
          <p:nvPr/>
        </p:nvGrpSpPr>
        <p:grpSpPr>
          <a:xfrm>
            <a:off x="8030050" y="2356226"/>
            <a:ext cx="229767" cy="229767"/>
            <a:chOff x="4234914" y="2134263"/>
            <a:chExt cx="665935" cy="668719"/>
          </a:xfrm>
        </p:grpSpPr>
        <p:sp>
          <p:nvSpPr>
            <p:cNvPr id="1180" name="楕円 117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81" name="フリーフォーム 118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82" name="グループ化 1181"/>
          <p:cNvGrpSpPr>
            <a:grpSpLocks/>
          </p:cNvGrpSpPr>
          <p:nvPr/>
        </p:nvGrpSpPr>
        <p:grpSpPr>
          <a:xfrm>
            <a:off x="8393189" y="2355020"/>
            <a:ext cx="229767" cy="229767"/>
            <a:chOff x="4234914" y="2134263"/>
            <a:chExt cx="665935" cy="668719"/>
          </a:xfrm>
        </p:grpSpPr>
        <p:sp>
          <p:nvSpPr>
            <p:cNvPr id="1183" name="楕円 118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84" name="フリーフォーム 118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85" name="グループ化 1184"/>
          <p:cNvGrpSpPr>
            <a:grpSpLocks/>
          </p:cNvGrpSpPr>
          <p:nvPr/>
        </p:nvGrpSpPr>
        <p:grpSpPr>
          <a:xfrm>
            <a:off x="8716756" y="2355273"/>
            <a:ext cx="229767" cy="229767"/>
            <a:chOff x="4234914" y="2134263"/>
            <a:chExt cx="665935" cy="668719"/>
          </a:xfrm>
        </p:grpSpPr>
        <p:sp>
          <p:nvSpPr>
            <p:cNvPr id="1186" name="楕円 118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87" name="フリーフォーム 118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88" name="グループ化 1187"/>
          <p:cNvGrpSpPr>
            <a:grpSpLocks/>
          </p:cNvGrpSpPr>
          <p:nvPr/>
        </p:nvGrpSpPr>
        <p:grpSpPr>
          <a:xfrm>
            <a:off x="3668816" y="2360802"/>
            <a:ext cx="229767" cy="229767"/>
            <a:chOff x="4234914" y="2134263"/>
            <a:chExt cx="665935" cy="668719"/>
          </a:xfrm>
        </p:grpSpPr>
        <p:sp>
          <p:nvSpPr>
            <p:cNvPr id="1189" name="楕円 118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90" name="フリーフォーム 118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191" name="グループ化 1190"/>
          <p:cNvGrpSpPr/>
          <p:nvPr/>
        </p:nvGrpSpPr>
        <p:grpSpPr>
          <a:xfrm>
            <a:off x="1909423" y="2312487"/>
            <a:ext cx="279169" cy="275089"/>
            <a:chOff x="93443" y="1883892"/>
            <a:chExt cx="279169" cy="275089"/>
          </a:xfrm>
        </p:grpSpPr>
        <p:grpSp>
          <p:nvGrpSpPr>
            <p:cNvPr id="1192" name="グループ化 1191"/>
            <p:cNvGrpSpPr/>
            <p:nvPr/>
          </p:nvGrpSpPr>
          <p:grpSpPr>
            <a:xfrm>
              <a:off x="93443" y="1938753"/>
              <a:ext cx="220013" cy="220228"/>
              <a:chOff x="3286729" y="2128421"/>
              <a:chExt cx="678044" cy="678705"/>
            </a:xfrm>
          </p:grpSpPr>
          <p:sp>
            <p:nvSpPr>
              <p:cNvPr id="1196" name="楕円 119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97" name="楕円 119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98" name="フリーフォーム 119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1193" name="楕円 1192"/>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1194" name="直線コネクタ 1193"/>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195" name="フリーフォーム 1194"/>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199" name="グループ化 1198"/>
          <p:cNvGrpSpPr/>
          <p:nvPr/>
        </p:nvGrpSpPr>
        <p:grpSpPr>
          <a:xfrm>
            <a:off x="2232005" y="2312886"/>
            <a:ext cx="279169" cy="275089"/>
            <a:chOff x="93443" y="1883892"/>
            <a:chExt cx="279169" cy="275089"/>
          </a:xfrm>
        </p:grpSpPr>
        <p:grpSp>
          <p:nvGrpSpPr>
            <p:cNvPr id="1200" name="グループ化 1199"/>
            <p:cNvGrpSpPr/>
            <p:nvPr/>
          </p:nvGrpSpPr>
          <p:grpSpPr>
            <a:xfrm>
              <a:off x="93443" y="1938753"/>
              <a:ext cx="220013" cy="220228"/>
              <a:chOff x="3286729" y="2128421"/>
              <a:chExt cx="678044" cy="678705"/>
            </a:xfrm>
          </p:grpSpPr>
          <p:sp>
            <p:nvSpPr>
              <p:cNvPr id="1204" name="楕円 120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05" name="楕円 120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06" name="フリーフォーム 120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1201" name="楕円 1200"/>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1202" name="直線コネクタ 1201"/>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03" name="フリーフォーム 1202"/>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1207" name="正方形/長方形 1206"/>
          <p:cNvSpPr/>
          <p:nvPr/>
        </p:nvSpPr>
        <p:spPr bwMode="auto">
          <a:xfrm>
            <a:off x="3596670" y="1321335"/>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1208" name="グループ化 1207"/>
          <p:cNvGrpSpPr/>
          <p:nvPr/>
        </p:nvGrpSpPr>
        <p:grpSpPr>
          <a:xfrm>
            <a:off x="4711998" y="854083"/>
            <a:ext cx="3097558" cy="430887"/>
            <a:chOff x="4711998" y="854083"/>
            <a:chExt cx="3097558" cy="430887"/>
          </a:xfrm>
        </p:grpSpPr>
        <p:sp>
          <p:nvSpPr>
            <p:cNvPr id="1209" name="テキスト ボックス 1208"/>
            <p:cNvSpPr txBox="1"/>
            <p:nvPr/>
          </p:nvSpPr>
          <p:spPr>
            <a:xfrm>
              <a:off x="5769594" y="854083"/>
              <a:ext cx="748923" cy="430887"/>
            </a:xfrm>
            <a:prstGeom prst="rect">
              <a:avLst/>
            </a:prstGeom>
            <a:noFill/>
          </p:spPr>
          <p:txBody>
            <a:bodyPr wrap="none" rtlCol="0">
              <a:spAutoFit/>
            </a:bodyPr>
            <a:lstStyle/>
            <a:p>
              <a:r>
                <a:rPr lang="en-US" altLang="ja-JP" sz="1100" dirty="0" smtClean="0"/>
                <a:t>No </a:t>
              </a:r>
              <a:br>
                <a:rPr lang="en-US" altLang="ja-JP" sz="1100" dirty="0" smtClean="0"/>
              </a:br>
              <a:r>
                <a:rPr lang="en-US" altLang="ja-JP" sz="1100" dirty="0" smtClean="0"/>
                <a:t>changes</a:t>
              </a:r>
              <a:endParaRPr kumimoji="1" lang="ja-JP" altLang="en-US" sz="1100" dirty="0"/>
            </a:p>
          </p:txBody>
        </p:sp>
        <p:sp>
          <p:nvSpPr>
            <p:cNvPr id="1210" name="テキスト ボックス 1209"/>
            <p:cNvSpPr txBox="1"/>
            <p:nvPr/>
          </p:nvSpPr>
          <p:spPr>
            <a:xfrm>
              <a:off x="6807974" y="938016"/>
              <a:ext cx="606256" cy="261610"/>
            </a:xfrm>
            <a:prstGeom prst="rect">
              <a:avLst/>
            </a:prstGeom>
            <a:noFill/>
          </p:spPr>
          <p:txBody>
            <a:bodyPr wrap="none" rtlCol="0">
              <a:spAutoFit/>
            </a:bodyPr>
            <a:lstStyle/>
            <a:p>
              <a:r>
                <a:rPr lang="en-US" altLang="ja-JP" sz="1100" dirty="0" smtClean="0"/>
                <a:t>Better</a:t>
              </a:r>
              <a:endParaRPr kumimoji="1" lang="ja-JP" altLang="en-US" sz="1100" dirty="0"/>
            </a:p>
          </p:txBody>
        </p:sp>
        <p:sp>
          <p:nvSpPr>
            <p:cNvPr id="1211" name="テキスト ボックス 1210"/>
            <p:cNvSpPr txBox="1"/>
            <p:nvPr/>
          </p:nvSpPr>
          <p:spPr>
            <a:xfrm>
              <a:off x="7624825" y="937863"/>
              <a:ext cx="184731" cy="261610"/>
            </a:xfrm>
            <a:prstGeom prst="rect">
              <a:avLst/>
            </a:prstGeom>
            <a:noFill/>
          </p:spPr>
          <p:txBody>
            <a:bodyPr wrap="none" rtlCol="0">
              <a:spAutoFit/>
            </a:bodyPr>
            <a:lstStyle/>
            <a:p>
              <a:endParaRPr kumimoji="1" lang="ja-JP" altLang="en-US" sz="1100" dirty="0"/>
            </a:p>
          </p:txBody>
        </p:sp>
        <p:sp>
          <p:nvSpPr>
            <p:cNvPr id="1212" name="テキスト ボックス 1211"/>
            <p:cNvSpPr txBox="1"/>
            <p:nvPr/>
          </p:nvSpPr>
          <p:spPr>
            <a:xfrm>
              <a:off x="4711998" y="918883"/>
              <a:ext cx="948080" cy="307777"/>
            </a:xfrm>
            <a:prstGeom prst="rect">
              <a:avLst/>
            </a:prstGeom>
            <a:noFill/>
          </p:spPr>
          <p:txBody>
            <a:bodyPr wrap="none" rtlCol="0">
              <a:spAutoFit/>
            </a:bodyPr>
            <a:lstStyle/>
            <a:p>
              <a:r>
                <a:rPr lang="en-US" altLang="ja-JP" sz="1400" b="1" dirty="0" smtClean="0"/>
                <a:t>Legend</a:t>
              </a:r>
              <a:r>
                <a:rPr lang="en-US" altLang="ja-JP" sz="1400" b="1" dirty="0"/>
                <a:t>:</a:t>
              </a:r>
              <a:endParaRPr kumimoji="1" lang="ja-JP" altLang="en-US" sz="1400" b="1" dirty="0"/>
            </a:p>
          </p:txBody>
        </p:sp>
        <p:grpSp>
          <p:nvGrpSpPr>
            <p:cNvPr id="1213" name="グループ化 1212"/>
            <p:cNvGrpSpPr>
              <a:grpSpLocks/>
            </p:cNvGrpSpPr>
            <p:nvPr/>
          </p:nvGrpSpPr>
          <p:grpSpPr>
            <a:xfrm>
              <a:off x="6600070" y="942833"/>
              <a:ext cx="229767" cy="229767"/>
              <a:chOff x="3051411" y="2134263"/>
              <a:chExt cx="665935" cy="668719"/>
            </a:xfrm>
          </p:grpSpPr>
          <p:sp>
            <p:nvSpPr>
              <p:cNvPr id="1226" name="楕円 1225"/>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27" name="フリーフォーム 1226"/>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214" name="グループ化 1213"/>
            <p:cNvGrpSpPr/>
            <p:nvPr/>
          </p:nvGrpSpPr>
          <p:grpSpPr>
            <a:xfrm>
              <a:off x="5587947" y="945895"/>
              <a:ext cx="220013" cy="220228"/>
              <a:chOff x="2028283" y="2128421"/>
              <a:chExt cx="678044" cy="678705"/>
            </a:xfrm>
          </p:grpSpPr>
          <p:sp>
            <p:nvSpPr>
              <p:cNvPr id="1223" name="楕円 1222"/>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24" name="楕円 1223"/>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25" name="フリーフォーム 1224"/>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1215" name="グループ化 1214"/>
            <p:cNvGrpSpPr/>
            <p:nvPr/>
          </p:nvGrpSpPr>
          <p:grpSpPr>
            <a:xfrm>
              <a:off x="7401051" y="913444"/>
              <a:ext cx="279169" cy="275089"/>
              <a:chOff x="93443" y="1883892"/>
              <a:chExt cx="279169" cy="275089"/>
            </a:xfrm>
          </p:grpSpPr>
          <p:grpSp>
            <p:nvGrpSpPr>
              <p:cNvPr id="1216" name="グループ化 1215"/>
              <p:cNvGrpSpPr/>
              <p:nvPr/>
            </p:nvGrpSpPr>
            <p:grpSpPr>
              <a:xfrm>
                <a:off x="93443" y="1938753"/>
                <a:ext cx="220013" cy="220228"/>
                <a:chOff x="3286729" y="2128421"/>
                <a:chExt cx="678044" cy="678705"/>
              </a:xfrm>
            </p:grpSpPr>
            <p:sp>
              <p:nvSpPr>
                <p:cNvPr id="1220" name="楕円 121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21" name="楕円 1220"/>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22" name="フリーフォーム 122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1217" name="楕円 1216"/>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1218" name="直線コネクタ 1217"/>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219" name="フリーフォーム 1218"/>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1228" name="グループ化 1227"/>
          <p:cNvGrpSpPr>
            <a:grpSpLocks/>
          </p:cNvGrpSpPr>
          <p:nvPr/>
        </p:nvGrpSpPr>
        <p:grpSpPr>
          <a:xfrm>
            <a:off x="4023017" y="2363912"/>
            <a:ext cx="229767" cy="229767"/>
            <a:chOff x="4234914" y="2134263"/>
            <a:chExt cx="665935" cy="668719"/>
          </a:xfrm>
        </p:grpSpPr>
        <p:sp>
          <p:nvSpPr>
            <p:cNvPr id="1229" name="楕円 122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30" name="フリーフォーム 122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1231" name="グループ化 1230"/>
          <p:cNvGrpSpPr>
            <a:grpSpLocks/>
          </p:cNvGrpSpPr>
          <p:nvPr/>
        </p:nvGrpSpPr>
        <p:grpSpPr>
          <a:xfrm>
            <a:off x="4367760" y="2362706"/>
            <a:ext cx="229767" cy="229767"/>
            <a:chOff x="4234914" y="2134263"/>
            <a:chExt cx="665935" cy="668719"/>
          </a:xfrm>
        </p:grpSpPr>
        <p:sp>
          <p:nvSpPr>
            <p:cNvPr id="1232" name="楕円 123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33" name="フリーフォーム 123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234" name="テキスト ボックス 1233"/>
          <p:cNvSpPr txBox="1"/>
          <p:nvPr/>
        </p:nvSpPr>
        <p:spPr>
          <a:xfrm>
            <a:off x="7645845" y="846763"/>
            <a:ext cx="1234633" cy="430887"/>
          </a:xfrm>
          <a:prstGeom prst="rect">
            <a:avLst/>
          </a:prstGeom>
          <a:noFill/>
        </p:spPr>
        <p:txBody>
          <a:bodyPr wrap="none" rtlCol="0">
            <a:spAutoFit/>
          </a:bodyPr>
          <a:lstStyle/>
          <a:p>
            <a:r>
              <a:rPr lang="en-US" altLang="ja-JP" sz="1100" dirty="0"/>
              <a:t>Might have</a:t>
            </a:r>
            <a:br>
              <a:rPr lang="en-US" altLang="ja-JP" sz="1100" dirty="0"/>
            </a:br>
            <a:r>
              <a:rPr lang="en-US" altLang="ja-JP" sz="1100" dirty="0"/>
              <a:t>additional work</a:t>
            </a:r>
            <a:endParaRPr lang="ja-JP" altLang="en-US" sz="1100" dirty="0"/>
          </a:p>
        </p:txBody>
      </p:sp>
      <p:grpSp>
        <p:nvGrpSpPr>
          <p:cNvPr id="1235" name="グループ化 1234"/>
          <p:cNvGrpSpPr/>
          <p:nvPr/>
        </p:nvGrpSpPr>
        <p:grpSpPr>
          <a:xfrm>
            <a:off x="4169907" y="2798039"/>
            <a:ext cx="4806493" cy="470643"/>
            <a:chOff x="4139722" y="2755002"/>
            <a:chExt cx="4806493" cy="470643"/>
          </a:xfrm>
        </p:grpSpPr>
        <p:grpSp>
          <p:nvGrpSpPr>
            <p:cNvPr id="1236" name="グループ化 1235"/>
            <p:cNvGrpSpPr/>
            <p:nvPr/>
          </p:nvGrpSpPr>
          <p:grpSpPr>
            <a:xfrm>
              <a:off x="4844354" y="2755002"/>
              <a:ext cx="1133523" cy="430887"/>
              <a:chOff x="4141242" y="5041798"/>
              <a:chExt cx="1133523" cy="430887"/>
            </a:xfrm>
          </p:grpSpPr>
          <p:sp>
            <p:nvSpPr>
              <p:cNvPr id="1247" name="テキスト ボックス 1246"/>
              <p:cNvSpPr txBox="1"/>
              <p:nvPr/>
            </p:nvSpPr>
            <p:spPr>
              <a:xfrm>
                <a:off x="4141242" y="5041798"/>
                <a:ext cx="748923" cy="430887"/>
              </a:xfrm>
              <a:prstGeom prst="rect">
                <a:avLst/>
              </a:prstGeom>
              <a:noFill/>
            </p:spPr>
            <p:txBody>
              <a:bodyPr wrap="none" rtlCol="0">
                <a:spAutoFit/>
              </a:bodyPr>
              <a:lstStyle/>
              <a:p>
                <a:r>
                  <a:rPr lang="en-US" altLang="ja-JP" sz="1100" dirty="0" smtClean="0"/>
                  <a:t>No</a:t>
                </a:r>
                <a:br>
                  <a:rPr lang="en-US" altLang="ja-JP" sz="1100" dirty="0" smtClean="0"/>
                </a:br>
                <a:r>
                  <a:rPr lang="en-US" altLang="ja-JP" sz="1100" dirty="0" smtClean="0"/>
                  <a:t>changes</a:t>
                </a:r>
                <a:endParaRPr kumimoji="1" lang="ja-JP" altLang="en-US" sz="1100" dirty="0"/>
              </a:p>
            </p:txBody>
          </p:sp>
          <p:sp>
            <p:nvSpPr>
              <p:cNvPr id="1248" name="角丸四角形 1247"/>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smtClean="0"/>
                  <a:t>Work</a:t>
                </a:r>
                <a:endParaRPr lang="ja-JP" altLang="en-US" sz="900" b="1" dirty="0"/>
              </a:p>
            </p:txBody>
          </p:sp>
        </p:grpSp>
        <p:grpSp>
          <p:nvGrpSpPr>
            <p:cNvPr id="1237" name="グループ化 1236"/>
            <p:cNvGrpSpPr/>
            <p:nvPr/>
          </p:nvGrpSpPr>
          <p:grpSpPr>
            <a:xfrm>
              <a:off x="6025040" y="2782900"/>
              <a:ext cx="1114236" cy="430887"/>
              <a:chOff x="4151994" y="5069696"/>
              <a:chExt cx="1114236" cy="430887"/>
            </a:xfrm>
          </p:grpSpPr>
          <p:sp>
            <p:nvSpPr>
              <p:cNvPr id="1245" name="テキスト ボックス 1244"/>
              <p:cNvSpPr txBox="1"/>
              <p:nvPr/>
            </p:nvSpPr>
            <p:spPr>
              <a:xfrm>
                <a:off x="4151994" y="5069696"/>
                <a:ext cx="748923" cy="430887"/>
              </a:xfrm>
              <a:prstGeom prst="rect">
                <a:avLst/>
              </a:prstGeom>
              <a:noFill/>
            </p:spPr>
            <p:txBody>
              <a:bodyPr wrap="none" rtlCol="0">
                <a:spAutoFit/>
              </a:bodyPr>
              <a:lstStyle/>
              <a:p>
                <a:r>
                  <a:rPr lang="en-US" altLang="ja-JP" sz="1100" dirty="0" smtClean="0"/>
                  <a:t>With</a:t>
                </a:r>
                <a:br>
                  <a:rPr lang="en-US" altLang="ja-JP" sz="1100" dirty="0" smtClean="0"/>
                </a:br>
                <a:r>
                  <a:rPr lang="en-US" altLang="ja-JP" sz="1100" dirty="0" smtClean="0"/>
                  <a:t>changes</a:t>
                </a:r>
                <a:endParaRPr kumimoji="1" lang="ja-JP" altLang="en-US" sz="1100" dirty="0"/>
              </a:p>
            </p:txBody>
          </p:sp>
          <p:sp>
            <p:nvSpPr>
              <p:cNvPr id="1246" name="角丸四角形 1245"/>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1238" name="グループ化 1237"/>
            <p:cNvGrpSpPr/>
            <p:nvPr/>
          </p:nvGrpSpPr>
          <p:grpSpPr>
            <a:xfrm>
              <a:off x="7184995" y="2871276"/>
              <a:ext cx="859625" cy="261610"/>
              <a:chOff x="4151730" y="5154945"/>
              <a:chExt cx="859625" cy="261610"/>
            </a:xfrm>
          </p:grpSpPr>
          <p:sp>
            <p:nvSpPr>
              <p:cNvPr id="1243" name="テキスト ボックス 1242"/>
              <p:cNvSpPr txBox="1"/>
              <p:nvPr/>
            </p:nvSpPr>
            <p:spPr>
              <a:xfrm>
                <a:off x="4151730" y="5154945"/>
                <a:ext cx="453970" cy="261610"/>
              </a:xfrm>
              <a:prstGeom prst="rect">
                <a:avLst/>
              </a:prstGeom>
              <a:noFill/>
            </p:spPr>
            <p:txBody>
              <a:bodyPr wrap="none" rtlCol="0">
                <a:spAutoFit/>
              </a:bodyPr>
              <a:lstStyle/>
              <a:p>
                <a:r>
                  <a:rPr lang="en-US" altLang="ja-JP" sz="1100" dirty="0" smtClean="0"/>
                  <a:t>Add</a:t>
                </a:r>
                <a:endParaRPr kumimoji="1" lang="ja-JP" altLang="en-US" sz="1100" dirty="0"/>
              </a:p>
            </p:txBody>
          </p:sp>
          <p:sp>
            <p:nvSpPr>
              <p:cNvPr id="1244" name="角丸四角形 1243"/>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1239" name="グループ化 1238"/>
            <p:cNvGrpSpPr/>
            <p:nvPr/>
          </p:nvGrpSpPr>
          <p:grpSpPr>
            <a:xfrm>
              <a:off x="8067318" y="2794758"/>
              <a:ext cx="878897" cy="430887"/>
              <a:chOff x="4133199" y="5079806"/>
              <a:chExt cx="878897" cy="430887"/>
            </a:xfrm>
          </p:grpSpPr>
          <p:sp>
            <p:nvSpPr>
              <p:cNvPr id="1241" name="テキスト ボックス 1240"/>
              <p:cNvSpPr txBox="1"/>
              <p:nvPr/>
            </p:nvSpPr>
            <p:spPr>
              <a:xfrm>
                <a:off x="4133199" y="5079806"/>
                <a:ext cx="436338" cy="430887"/>
              </a:xfrm>
              <a:prstGeom prst="rect">
                <a:avLst/>
              </a:prstGeom>
              <a:noFill/>
            </p:spPr>
            <p:txBody>
              <a:bodyPr wrap="none" rtlCol="0">
                <a:spAutoFit/>
              </a:bodyPr>
              <a:lstStyle/>
              <a:p>
                <a:r>
                  <a:rPr lang="en-US" altLang="ja-JP" sz="1100" dirty="0" smtClean="0"/>
                  <a:t>De-</a:t>
                </a:r>
                <a:br>
                  <a:rPr lang="en-US" altLang="ja-JP" sz="1100" dirty="0" smtClean="0"/>
                </a:br>
                <a:r>
                  <a:rPr lang="en-US" altLang="ja-JP" sz="1100" dirty="0" err="1" smtClean="0"/>
                  <a:t>lete</a:t>
                </a:r>
                <a:endParaRPr kumimoji="1" lang="ja-JP" altLang="en-US" sz="1100" dirty="0"/>
              </a:p>
            </p:txBody>
          </p:sp>
          <p:sp>
            <p:nvSpPr>
              <p:cNvPr id="1242" name="角丸四角形 1241"/>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sp>
          <p:nvSpPr>
            <p:cNvPr id="1240" name="テキスト ボックス 1239"/>
            <p:cNvSpPr txBox="1"/>
            <p:nvPr/>
          </p:nvSpPr>
          <p:spPr>
            <a:xfrm>
              <a:off x="4139722" y="2858964"/>
              <a:ext cx="872355" cy="261610"/>
            </a:xfrm>
            <a:prstGeom prst="rect">
              <a:avLst/>
            </a:prstGeom>
            <a:noFill/>
          </p:spPr>
          <p:txBody>
            <a:bodyPr wrap="none" rtlCol="0">
              <a:spAutoFit/>
            </a:bodyPr>
            <a:lstStyle/>
            <a:p>
              <a:r>
                <a:rPr lang="en-US" altLang="ja-JP" sz="1100" b="1" dirty="0" smtClean="0"/>
                <a:t>Legend</a:t>
              </a:r>
              <a:r>
                <a:rPr lang="ja-JP" altLang="en-US" sz="1100" b="1" dirty="0" smtClean="0"/>
                <a:t>：</a:t>
              </a:r>
              <a:endParaRPr kumimoji="1" lang="ja-JP" altLang="en-US" sz="1100" b="1" dirty="0"/>
            </a:p>
          </p:txBody>
        </p:sp>
      </p:grpSp>
    </p:spTree>
    <p:extLst>
      <p:ext uri="{BB962C8B-B14F-4D97-AF65-F5344CB8AC3E}">
        <p14:creationId xmlns:p14="http://schemas.microsoft.com/office/powerpoint/2010/main" val="33844749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Op.Design</a:t>
            </a:r>
            <a:endParaRPr kumimoji="1" lang="ja-JP" altLang="en-US" dirty="0"/>
          </a:p>
        </p:txBody>
      </p:sp>
      <p:sp>
        <p:nvSpPr>
          <p:cNvPr id="3" name="コンテンツ プレースホルダー 2"/>
          <p:cNvSpPr>
            <a:spLocks noGrp="1"/>
          </p:cNvSpPr>
          <p:nvPr>
            <p:ph sz="quarter" idx="10"/>
          </p:nvPr>
        </p:nvSpPr>
        <p:spPr/>
        <p:txBody>
          <a:bodyPr/>
          <a:lstStyle/>
          <a:p>
            <a:r>
              <a:rPr lang="en-US" altLang="ja-JP" sz="2300" b="1" dirty="0" smtClean="0"/>
              <a:t>Changes in QCD per phase</a:t>
            </a:r>
            <a:endParaRPr lang="en-US" altLang="ja-JP" sz="2300"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en-US" altLang="ja-JP" sz="1800" b="1" dirty="0" smtClean="0"/>
              <a:t>Product and Process changes</a:t>
            </a:r>
            <a:endParaRPr lang="ja-JP" altLang="en-US" sz="1800" dirty="0"/>
          </a:p>
        </p:txBody>
      </p:sp>
      <p:graphicFrame>
        <p:nvGraphicFramePr>
          <p:cNvPr id="200" name="表 199"/>
          <p:cNvGraphicFramePr>
            <a:graphicFrameLocks noGrp="1"/>
          </p:cNvGraphicFramePr>
          <p:nvPr>
            <p:extLst>
              <p:ext uri="{D42A27DB-BD31-4B8C-83A1-F6EECF244321}">
                <p14:modId xmlns:p14="http://schemas.microsoft.com/office/powerpoint/2010/main" val="872959276"/>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en-US" altLang="ja-JP" sz="1400" b="1" dirty="0" smtClean="0"/>
                        <a:t>Before</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en-US" altLang="ja-JP" sz="1400" b="1" dirty="0" smtClean="0"/>
                        <a:t>After</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dirty="0" smtClean="0">
                <a:latin typeface="+mn-ea"/>
              </a:rPr>
              <a:t>Since this section focuses on automating construction, automating the operations is not taken into consideration.</a:t>
            </a:r>
          </a:p>
          <a:p>
            <a:endParaRPr kumimoji="1" lang="en-US" altLang="ja-JP" dirty="0">
              <a:latin typeface="+mn-ea"/>
            </a:endParaRPr>
          </a:p>
          <a:p>
            <a:r>
              <a:rPr lang="en-US" altLang="ja-JP" dirty="0" smtClean="0">
                <a:latin typeface="+mn-ea"/>
              </a:rPr>
              <a:t>When operational automation is implemented, the process and QCD will most likely change.</a:t>
            </a:r>
            <a:endParaRPr kumimoji="1" lang="en-US" altLang="ja-JP" dirty="0" smtClean="0">
              <a:latin typeface="+mn-ea"/>
            </a:endParaRPr>
          </a:p>
        </p:txBody>
      </p:sp>
      <p:sp>
        <p:nvSpPr>
          <p:cNvPr id="4" name="テキスト ボックス 3"/>
          <p:cNvSpPr txBox="1"/>
          <p:nvPr/>
        </p:nvSpPr>
        <p:spPr>
          <a:xfrm>
            <a:off x="9187934" y="1013899"/>
            <a:ext cx="1794081" cy="400110"/>
          </a:xfrm>
          <a:prstGeom prst="rect">
            <a:avLst/>
          </a:prstGeom>
          <a:noFill/>
        </p:spPr>
        <p:txBody>
          <a:bodyPr wrap="none" rtlCol="0">
            <a:spAutoFit/>
          </a:bodyPr>
          <a:lstStyle/>
          <a:p>
            <a:r>
              <a:rPr lang="en-US" altLang="ja-JP" sz="2000" b="1" dirty="0" smtClean="0"/>
              <a:t>Explanation</a:t>
            </a:r>
            <a:endParaRPr kumimoji="1" lang="ja-JP" altLang="en-US" sz="2000" b="1" dirty="0"/>
          </a:p>
        </p:txBody>
      </p:sp>
      <p:grpSp>
        <p:nvGrpSpPr>
          <p:cNvPr id="284" name="グループ化 283"/>
          <p:cNvGrpSpPr/>
          <p:nvPr/>
        </p:nvGrpSpPr>
        <p:grpSpPr>
          <a:xfrm>
            <a:off x="3296582" y="3284980"/>
            <a:ext cx="1809222" cy="1378790"/>
            <a:chOff x="5884207" y="4971256"/>
            <a:chExt cx="1809222" cy="1378790"/>
          </a:xfrm>
        </p:grpSpPr>
        <p:grpSp>
          <p:nvGrpSpPr>
            <p:cNvPr id="285" name="グループ化 284"/>
            <p:cNvGrpSpPr/>
            <p:nvPr/>
          </p:nvGrpSpPr>
          <p:grpSpPr>
            <a:xfrm>
              <a:off x="5931768" y="5202599"/>
              <a:ext cx="1761661" cy="1147447"/>
              <a:chOff x="3575650" y="3645030"/>
              <a:chExt cx="1761661" cy="1147447"/>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588955" cy="1147447"/>
                <a:chOff x="3859824" y="3656220"/>
                <a:chExt cx="1588955" cy="1147447"/>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 monitoring</a:t>
                  </a:r>
                  <a:br>
                    <a:rPr lang="en-US" altLang="ja-JP" sz="1200" b="1" dirty="0" smtClean="0"/>
                  </a:br>
                  <a:r>
                    <a:rPr lang="en-US" altLang="ja-JP" sz="1200" b="1" dirty="0" smtClean="0"/>
                    <a:t>design document</a:t>
                  </a:r>
                  <a:endParaRPr lang="ja-JP" altLang="en-US" sz="1200" b="1" dirty="0"/>
                </a:p>
              </p:txBody>
            </p:sp>
            <p:sp>
              <p:nvSpPr>
                <p:cNvPr id="294" name="テキスト ボックス 293"/>
                <p:cNvSpPr txBox="1"/>
                <p:nvPr/>
              </p:nvSpPr>
              <p:spPr>
                <a:xfrm>
                  <a:off x="3859882" y="4342002"/>
                  <a:ext cx="1588897" cy="461665"/>
                </a:xfrm>
                <a:prstGeom prst="rect">
                  <a:avLst/>
                </a:prstGeom>
                <a:noFill/>
              </p:spPr>
              <p:txBody>
                <a:bodyPr wrap="none" rtlCol="0">
                  <a:spAutoFit/>
                </a:bodyPr>
                <a:lstStyle/>
                <a:p>
                  <a:r>
                    <a:rPr kumimoji="1" lang="ja-JP" altLang="en-US" sz="1200" b="1" dirty="0" smtClean="0"/>
                    <a:t>・</a:t>
                  </a:r>
                  <a:r>
                    <a:rPr lang="en-US" altLang="ja-JP" sz="1200" b="1" dirty="0" smtClean="0"/>
                    <a:t>Monitoring</a:t>
                  </a:r>
                  <a:br>
                    <a:rPr lang="en-US" altLang="ja-JP" sz="1200" b="1" dirty="0" smtClean="0"/>
                  </a:br>
                  <a:r>
                    <a:rPr lang="en-US" altLang="ja-JP" sz="1200" b="1" dirty="0" smtClean="0"/>
                    <a:t>design document</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999570"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5168842" y="3284980"/>
            <a:ext cx="1809222" cy="1378790"/>
            <a:chOff x="5884207" y="4971256"/>
            <a:chExt cx="1809222" cy="1378790"/>
          </a:xfrm>
        </p:grpSpPr>
        <p:grpSp>
          <p:nvGrpSpPr>
            <p:cNvPr id="447" name="グループ化 446"/>
            <p:cNvGrpSpPr/>
            <p:nvPr/>
          </p:nvGrpSpPr>
          <p:grpSpPr>
            <a:xfrm>
              <a:off x="5931768" y="5202599"/>
              <a:ext cx="1761661" cy="1147447"/>
              <a:chOff x="3575650" y="3645030"/>
              <a:chExt cx="1761661" cy="1147447"/>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441011" cy="1147447"/>
                <a:chOff x="3859824" y="3656220"/>
                <a:chExt cx="1441011" cy="1147447"/>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 Operation</a:t>
                  </a:r>
                  <a:br>
                    <a:rPr lang="en-US" altLang="ja-JP" sz="1200" b="1" dirty="0" smtClean="0"/>
                  </a:br>
                  <a:r>
                    <a:rPr lang="en-US" altLang="ja-JP" sz="1200" b="1" dirty="0" smtClean="0"/>
                    <a:t>procedures</a:t>
                  </a:r>
                  <a:endParaRPr lang="ja-JP" altLang="en-US" sz="1200" b="1" dirty="0"/>
                </a:p>
              </p:txBody>
            </p:sp>
            <p:sp>
              <p:nvSpPr>
                <p:cNvPr id="452" name="テキスト ボックス 451"/>
                <p:cNvSpPr txBox="1"/>
                <p:nvPr/>
              </p:nvSpPr>
              <p:spPr>
                <a:xfrm>
                  <a:off x="3859882" y="4342002"/>
                  <a:ext cx="1153906" cy="461665"/>
                </a:xfrm>
                <a:prstGeom prst="rect">
                  <a:avLst/>
                </a:prstGeom>
                <a:noFill/>
              </p:spPr>
              <p:txBody>
                <a:bodyPr wrap="none" rtlCol="0">
                  <a:spAutoFit/>
                </a:bodyPr>
                <a:lstStyle/>
                <a:p>
                  <a:r>
                    <a:rPr kumimoji="1" lang="ja-JP" altLang="en-US" sz="1200" b="1" dirty="0" smtClean="0"/>
                    <a:t>・</a:t>
                  </a:r>
                  <a:r>
                    <a:rPr kumimoji="1" lang="en-US" altLang="ja-JP" sz="1200" b="1" dirty="0" smtClean="0"/>
                    <a:t>Operation</a:t>
                  </a:r>
                  <a:br>
                    <a:rPr kumimoji="1" lang="en-US" altLang="ja-JP" sz="1200" b="1" dirty="0" smtClean="0"/>
                  </a:br>
                  <a:r>
                    <a:rPr kumimoji="1" lang="en-US" altLang="ja-JP" sz="1200" b="1" dirty="0" smtClean="0"/>
                    <a:t> Procedures</a:t>
                  </a:r>
                  <a:endParaRPr kumimoji="1" lang="ja-JP" altLang="en-US" sz="1200" b="1" dirty="0"/>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160" name="グループ化 159"/>
          <p:cNvGrpSpPr/>
          <p:nvPr/>
        </p:nvGrpSpPr>
        <p:grpSpPr>
          <a:xfrm>
            <a:off x="3344143" y="4878223"/>
            <a:ext cx="1809222" cy="1378790"/>
            <a:chOff x="5884207" y="4971256"/>
            <a:chExt cx="1809222" cy="1378790"/>
          </a:xfrm>
        </p:grpSpPr>
        <p:grpSp>
          <p:nvGrpSpPr>
            <p:cNvPr id="161" name="グループ化 160"/>
            <p:cNvGrpSpPr/>
            <p:nvPr/>
          </p:nvGrpSpPr>
          <p:grpSpPr>
            <a:xfrm>
              <a:off x="5931768" y="5202599"/>
              <a:ext cx="1761661" cy="1147447"/>
              <a:chOff x="3575650" y="3645030"/>
              <a:chExt cx="1761661" cy="1147447"/>
            </a:xfrm>
          </p:grpSpPr>
          <p:cxnSp>
            <p:nvCxnSpPr>
              <p:cNvPr id="163" name="直線矢印コネクタ 16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4" name="グループ化 163"/>
              <p:cNvGrpSpPr/>
              <p:nvPr/>
            </p:nvGrpSpPr>
            <p:grpSpPr>
              <a:xfrm>
                <a:off x="3575650" y="3645030"/>
                <a:ext cx="1588955" cy="1147447"/>
                <a:chOff x="3859824" y="3656220"/>
                <a:chExt cx="1588955" cy="1147447"/>
              </a:xfrm>
            </p:grpSpPr>
            <p:sp>
              <p:nvSpPr>
                <p:cNvPr id="165" name="角丸四角形 164"/>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Create monitoring</a:t>
                  </a:r>
                  <a:br>
                    <a:rPr lang="en-US" altLang="ja-JP" sz="1200" b="1" dirty="0"/>
                  </a:br>
                  <a:r>
                    <a:rPr lang="en-US" altLang="ja-JP" sz="1200" b="1" dirty="0"/>
                    <a:t>design document</a:t>
                  </a:r>
                  <a:endParaRPr lang="ja-JP" altLang="en-US" sz="1200" b="1" dirty="0"/>
                </a:p>
              </p:txBody>
            </p:sp>
            <p:sp>
              <p:nvSpPr>
                <p:cNvPr id="166" name="テキスト ボックス 165"/>
                <p:cNvSpPr txBox="1"/>
                <p:nvPr/>
              </p:nvSpPr>
              <p:spPr>
                <a:xfrm>
                  <a:off x="3859882" y="4342002"/>
                  <a:ext cx="1588897" cy="461665"/>
                </a:xfrm>
                <a:prstGeom prst="rect">
                  <a:avLst/>
                </a:prstGeom>
                <a:noFill/>
              </p:spPr>
              <p:txBody>
                <a:bodyPr wrap="none" rtlCol="0">
                  <a:spAutoFit/>
                </a:bodyPr>
                <a:lstStyle/>
                <a:p>
                  <a:r>
                    <a:rPr lang="ja-JP" altLang="en-US" sz="1200" b="1" dirty="0"/>
                    <a:t>・</a:t>
                  </a:r>
                  <a:r>
                    <a:rPr lang="en-US" altLang="ja-JP" sz="1200" b="1" dirty="0"/>
                    <a:t>Monitoring</a:t>
                  </a:r>
                  <a:br>
                    <a:rPr lang="en-US" altLang="ja-JP" sz="1200" b="1" dirty="0"/>
                  </a:br>
                  <a:r>
                    <a:rPr lang="en-US" altLang="ja-JP" sz="1200" b="1" dirty="0"/>
                    <a:t>design document</a:t>
                  </a:r>
                  <a:endParaRPr lang="ja-JP" altLang="en-US" sz="1200" b="1" dirty="0"/>
                </a:p>
              </p:txBody>
            </p:sp>
          </p:grpSp>
        </p:grpSp>
        <p:sp>
          <p:nvSpPr>
            <p:cNvPr id="162" name="テキスト ボックス 161"/>
            <p:cNvSpPr txBox="1"/>
            <p:nvPr/>
          </p:nvSpPr>
          <p:spPr>
            <a:xfrm>
              <a:off x="5884207" y="4971256"/>
              <a:ext cx="1494320" cy="307777"/>
            </a:xfrm>
            <a:prstGeom prst="rect">
              <a:avLst/>
            </a:prstGeom>
            <a:noFill/>
          </p:spPr>
          <p:txBody>
            <a:bodyPr wrap="none" rtlCol="0">
              <a:spAutoFit/>
            </a:bodyPr>
            <a:lstStyle/>
            <a:p>
              <a:r>
                <a:rPr kumimoji="1" lang="en-US" altLang="ja-JP" sz="1400" dirty="0" smtClean="0"/>
                <a:t>&lt;No changes&gt;</a:t>
              </a:r>
              <a:endParaRPr kumimoji="1" lang="ja-JP" altLang="en-US" sz="1400" dirty="0"/>
            </a:p>
          </p:txBody>
        </p:sp>
      </p:grpSp>
      <p:cxnSp>
        <p:nvCxnSpPr>
          <p:cNvPr id="167" name="直線矢印コネクタ 166"/>
          <p:cNvCxnSpPr/>
          <p:nvPr/>
        </p:nvCxnSpPr>
        <p:spPr bwMode="auto">
          <a:xfrm>
            <a:off x="3047131" y="535014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8" name="グループ化 167"/>
          <p:cNvGrpSpPr/>
          <p:nvPr/>
        </p:nvGrpSpPr>
        <p:grpSpPr>
          <a:xfrm>
            <a:off x="5216403" y="4878223"/>
            <a:ext cx="1809222" cy="1378790"/>
            <a:chOff x="5884207" y="4971256"/>
            <a:chExt cx="1809222" cy="1378790"/>
          </a:xfrm>
        </p:grpSpPr>
        <p:grpSp>
          <p:nvGrpSpPr>
            <p:cNvPr id="169" name="グループ化 168"/>
            <p:cNvGrpSpPr/>
            <p:nvPr/>
          </p:nvGrpSpPr>
          <p:grpSpPr>
            <a:xfrm>
              <a:off x="5931768" y="5202599"/>
              <a:ext cx="1761661" cy="1147447"/>
              <a:chOff x="3575650" y="3645030"/>
              <a:chExt cx="1761661" cy="1147447"/>
            </a:xfrm>
          </p:grpSpPr>
          <p:cxnSp>
            <p:nvCxnSpPr>
              <p:cNvPr id="171" name="直線矢印コネクタ 170"/>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72" name="グループ化 171"/>
              <p:cNvGrpSpPr/>
              <p:nvPr/>
            </p:nvGrpSpPr>
            <p:grpSpPr>
              <a:xfrm>
                <a:off x="3575650" y="3645030"/>
                <a:ext cx="1441011" cy="1147447"/>
                <a:chOff x="3859824" y="3656220"/>
                <a:chExt cx="1441011" cy="1147447"/>
              </a:xfrm>
            </p:grpSpPr>
            <p:sp>
              <p:nvSpPr>
                <p:cNvPr id="173" name="角丸四角形 17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Create Operation</a:t>
                  </a:r>
                  <a:br>
                    <a:rPr lang="en-US" altLang="ja-JP" sz="1200" b="1" dirty="0"/>
                  </a:br>
                  <a:r>
                    <a:rPr lang="en-US" altLang="ja-JP" sz="1200" b="1" dirty="0"/>
                    <a:t>procedures</a:t>
                  </a:r>
                  <a:endParaRPr lang="ja-JP" altLang="en-US" sz="1200" b="1" dirty="0"/>
                </a:p>
              </p:txBody>
            </p:sp>
            <p:sp>
              <p:nvSpPr>
                <p:cNvPr id="174" name="テキスト ボックス 173"/>
                <p:cNvSpPr txBox="1"/>
                <p:nvPr/>
              </p:nvSpPr>
              <p:spPr>
                <a:xfrm>
                  <a:off x="3859882" y="4342002"/>
                  <a:ext cx="1153906" cy="461665"/>
                </a:xfrm>
                <a:prstGeom prst="rect">
                  <a:avLst/>
                </a:prstGeom>
                <a:noFill/>
              </p:spPr>
              <p:txBody>
                <a:bodyPr wrap="none" rtlCol="0">
                  <a:spAutoFit/>
                </a:bodyPr>
                <a:lstStyle/>
                <a:p>
                  <a:r>
                    <a:rPr lang="ja-JP" altLang="en-US" sz="1200" b="1" dirty="0"/>
                    <a:t>・</a:t>
                  </a:r>
                  <a:r>
                    <a:rPr lang="en-US" altLang="ja-JP" sz="1200" b="1" dirty="0"/>
                    <a:t>Operation</a:t>
                  </a:r>
                  <a:br>
                    <a:rPr lang="en-US" altLang="ja-JP" sz="1200" b="1" dirty="0"/>
                  </a:br>
                  <a:r>
                    <a:rPr lang="en-US" altLang="ja-JP" sz="1200" b="1" dirty="0"/>
                    <a:t> Procedures</a:t>
                  </a:r>
                  <a:endParaRPr lang="ja-JP" altLang="en-US" sz="1200" b="1" dirty="0"/>
                </a:p>
              </p:txBody>
            </p:sp>
          </p:grpSp>
        </p:grpSp>
        <p:sp>
          <p:nvSpPr>
            <p:cNvPr id="170" name="テキスト ボックス 169"/>
            <p:cNvSpPr txBox="1"/>
            <p:nvPr/>
          </p:nvSpPr>
          <p:spPr>
            <a:xfrm>
              <a:off x="5884207" y="4971256"/>
              <a:ext cx="1494320" cy="307777"/>
            </a:xfrm>
            <a:prstGeom prst="rect">
              <a:avLst/>
            </a:prstGeom>
            <a:noFill/>
          </p:spPr>
          <p:txBody>
            <a:bodyPr wrap="none" rtlCol="0">
              <a:spAutoFit/>
            </a:bodyPr>
            <a:lstStyle/>
            <a:p>
              <a:r>
                <a:rPr kumimoji="1" lang="en-US" altLang="ja-JP" sz="1400" dirty="0" smtClean="0"/>
                <a:t>&lt;No changes&gt;</a:t>
              </a:r>
              <a:endParaRPr kumimoji="1" lang="ja-JP" altLang="en-US" sz="1400" dirty="0"/>
            </a:p>
          </p:txBody>
        </p:sp>
      </p:grpSp>
      <p:graphicFrame>
        <p:nvGraphicFramePr>
          <p:cNvPr id="271" name="表 270"/>
          <p:cNvGraphicFramePr>
            <a:graphicFrameLocks noGrp="1"/>
          </p:cNvGraphicFramePr>
          <p:nvPr>
            <p:extLst>
              <p:ext uri="{D42A27DB-BD31-4B8C-83A1-F6EECF244321}">
                <p14:modId xmlns:p14="http://schemas.microsoft.com/office/powerpoint/2010/main" val="705362864"/>
              </p:ext>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Defining</a:t>
                      </a:r>
                      <a:endParaRPr kumimoji="1" lang="ja-JP" altLang="en-US" sz="12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Design</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err="1" smtClean="0">
                          <a:solidFill>
                            <a:schemeClr val="bg1"/>
                          </a:solidFill>
                        </a:rPr>
                        <a:t>Det.Design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Op. 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Test</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solidFill>
                            <a:schemeClr val="bg1"/>
                          </a:solidFill>
                        </a:rPr>
                        <a:t>Release</a:t>
                      </a:r>
                      <a:endParaRPr kumimoji="1" lang="ja-JP" altLang="en-US" sz="16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en-US" altLang="ja-JP" sz="1600" b="1" dirty="0" smtClean="0"/>
                        <a:t>Before</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en-US" altLang="ja-JP" sz="1600" b="1" dirty="0" smtClean="0"/>
                        <a:t>After</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272" name="グループ化 271"/>
          <p:cNvGrpSpPr/>
          <p:nvPr/>
        </p:nvGrpSpPr>
        <p:grpSpPr>
          <a:xfrm>
            <a:off x="1550412" y="2368925"/>
            <a:ext cx="220013" cy="220228"/>
            <a:chOff x="3286729" y="2128421"/>
            <a:chExt cx="678044" cy="678705"/>
          </a:xfrm>
        </p:grpSpPr>
        <p:sp>
          <p:nvSpPr>
            <p:cNvPr id="273" name="楕円 27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4" name="楕円 27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5" name="フリーフォーム 27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6" name="グループ化 275"/>
          <p:cNvGrpSpPr/>
          <p:nvPr/>
        </p:nvGrpSpPr>
        <p:grpSpPr>
          <a:xfrm>
            <a:off x="1548320" y="2002354"/>
            <a:ext cx="220013" cy="220228"/>
            <a:chOff x="3286729" y="2128421"/>
            <a:chExt cx="678044" cy="678705"/>
          </a:xfrm>
        </p:grpSpPr>
        <p:sp>
          <p:nvSpPr>
            <p:cNvPr id="277" name="楕円 27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8" name="楕円 27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9" name="フリーフォーム 2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0" name="グループ化 279"/>
          <p:cNvGrpSpPr/>
          <p:nvPr/>
        </p:nvGrpSpPr>
        <p:grpSpPr>
          <a:xfrm>
            <a:off x="1903185" y="2002713"/>
            <a:ext cx="220013" cy="220228"/>
            <a:chOff x="3286729" y="2128421"/>
            <a:chExt cx="678044" cy="678705"/>
          </a:xfrm>
        </p:grpSpPr>
        <p:sp>
          <p:nvSpPr>
            <p:cNvPr id="281" name="楕円 28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2" name="楕円 28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3" name="フリーフォーム 2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8" name="グループ化 287"/>
          <p:cNvGrpSpPr/>
          <p:nvPr/>
        </p:nvGrpSpPr>
        <p:grpSpPr>
          <a:xfrm>
            <a:off x="2229672" y="2002354"/>
            <a:ext cx="220013" cy="220228"/>
            <a:chOff x="3286729" y="2128421"/>
            <a:chExt cx="678044" cy="678705"/>
          </a:xfrm>
        </p:grpSpPr>
        <p:sp>
          <p:nvSpPr>
            <p:cNvPr id="289" name="楕円 28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0" name="楕円 28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1" name="フリーフォーム 2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5" name="グループ化 294"/>
          <p:cNvGrpSpPr/>
          <p:nvPr/>
        </p:nvGrpSpPr>
        <p:grpSpPr>
          <a:xfrm>
            <a:off x="2604974" y="2368925"/>
            <a:ext cx="220013" cy="220228"/>
            <a:chOff x="3286729" y="2128421"/>
            <a:chExt cx="678044" cy="678705"/>
          </a:xfrm>
        </p:grpSpPr>
        <p:sp>
          <p:nvSpPr>
            <p:cNvPr id="296" name="楕円 29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7" name="楕円 29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8" name="フリーフォーム 29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9" name="グループ化 298"/>
          <p:cNvGrpSpPr/>
          <p:nvPr/>
        </p:nvGrpSpPr>
        <p:grpSpPr>
          <a:xfrm>
            <a:off x="2602882" y="2002354"/>
            <a:ext cx="220013" cy="220228"/>
            <a:chOff x="3286729" y="2128421"/>
            <a:chExt cx="678044" cy="678705"/>
          </a:xfrm>
        </p:grpSpPr>
        <p:sp>
          <p:nvSpPr>
            <p:cNvPr id="300" name="楕円 29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1" name="楕円 30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2" name="フリーフォーム 30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3" name="グループ化 302"/>
          <p:cNvGrpSpPr/>
          <p:nvPr/>
        </p:nvGrpSpPr>
        <p:grpSpPr>
          <a:xfrm>
            <a:off x="2949784" y="2369284"/>
            <a:ext cx="220013" cy="220228"/>
            <a:chOff x="3286729" y="2128421"/>
            <a:chExt cx="678044" cy="678705"/>
          </a:xfrm>
        </p:grpSpPr>
        <p:sp>
          <p:nvSpPr>
            <p:cNvPr id="304" name="楕円 30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5" name="楕円 30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6" name="フリーフォーム 30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7" name="グループ化 306"/>
          <p:cNvGrpSpPr/>
          <p:nvPr/>
        </p:nvGrpSpPr>
        <p:grpSpPr>
          <a:xfrm>
            <a:off x="2947692" y="2002713"/>
            <a:ext cx="220013" cy="220228"/>
            <a:chOff x="3286729" y="2128421"/>
            <a:chExt cx="678044" cy="678705"/>
          </a:xfrm>
        </p:grpSpPr>
        <p:sp>
          <p:nvSpPr>
            <p:cNvPr id="308" name="楕円 30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9" name="楕円 30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0" name="フリーフォーム 30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1" name="グループ化 310"/>
          <p:cNvGrpSpPr/>
          <p:nvPr/>
        </p:nvGrpSpPr>
        <p:grpSpPr>
          <a:xfrm>
            <a:off x="3276271" y="2368925"/>
            <a:ext cx="220013" cy="220228"/>
            <a:chOff x="3286729" y="2128421"/>
            <a:chExt cx="678044" cy="678705"/>
          </a:xfrm>
        </p:grpSpPr>
        <p:sp>
          <p:nvSpPr>
            <p:cNvPr id="312" name="楕円 31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3" name="楕円 31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4" name="フリーフォーム 31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5" name="グループ化 314"/>
          <p:cNvGrpSpPr/>
          <p:nvPr/>
        </p:nvGrpSpPr>
        <p:grpSpPr>
          <a:xfrm>
            <a:off x="3274179" y="2002354"/>
            <a:ext cx="220013" cy="220228"/>
            <a:chOff x="3286729" y="2128421"/>
            <a:chExt cx="678044" cy="678705"/>
          </a:xfrm>
        </p:grpSpPr>
        <p:sp>
          <p:nvSpPr>
            <p:cNvPr id="316" name="楕円 31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7" name="楕円 31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8" name="フリーフォーム 31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9" name="グループ化 318"/>
          <p:cNvGrpSpPr/>
          <p:nvPr/>
        </p:nvGrpSpPr>
        <p:grpSpPr>
          <a:xfrm>
            <a:off x="3674505" y="2003826"/>
            <a:ext cx="220013" cy="220228"/>
            <a:chOff x="3286729" y="2128421"/>
            <a:chExt cx="678044" cy="678705"/>
          </a:xfrm>
        </p:grpSpPr>
        <p:sp>
          <p:nvSpPr>
            <p:cNvPr id="320" name="楕円 31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1" name="楕円 32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2" name="フリーフォーム 32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3" name="グループ化 322"/>
          <p:cNvGrpSpPr/>
          <p:nvPr/>
        </p:nvGrpSpPr>
        <p:grpSpPr>
          <a:xfrm>
            <a:off x="4024648" y="2004255"/>
            <a:ext cx="220013" cy="220228"/>
            <a:chOff x="3286729" y="2128421"/>
            <a:chExt cx="678044" cy="678705"/>
          </a:xfrm>
        </p:grpSpPr>
        <p:sp>
          <p:nvSpPr>
            <p:cNvPr id="324" name="楕円 32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5" name="楕円 32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6" name="フリーフォーム 32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7" name="グループ化 326"/>
          <p:cNvGrpSpPr/>
          <p:nvPr/>
        </p:nvGrpSpPr>
        <p:grpSpPr>
          <a:xfrm>
            <a:off x="4375176" y="2004254"/>
            <a:ext cx="220013" cy="220228"/>
            <a:chOff x="3286729" y="2128421"/>
            <a:chExt cx="678044" cy="678705"/>
          </a:xfrm>
        </p:grpSpPr>
        <p:sp>
          <p:nvSpPr>
            <p:cNvPr id="328" name="楕円 32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9" name="楕円 32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0" name="フリーフォーム 32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1" name="グループ化 330"/>
          <p:cNvGrpSpPr/>
          <p:nvPr/>
        </p:nvGrpSpPr>
        <p:grpSpPr>
          <a:xfrm>
            <a:off x="4779561" y="2375068"/>
            <a:ext cx="220013" cy="220228"/>
            <a:chOff x="3286729" y="2128421"/>
            <a:chExt cx="678044" cy="678705"/>
          </a:xfrm>
        </p:grpSpPr>
        <p:sp>
          <p:nvSpPr>
            <p:cNvPr id="332" name="楕円 33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3" name="楕円 33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4" name="フリーフォーム 33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5" name="グループ化 334"/>
          <p:cNvGrpSpPr/>
          <p:nvPr/>
        </p:nvGrpSpPr>
        <p:grpSpPr>
          <a:xfrm>
            <a:off x="4777469" y="2008497"/>
            <a:ext cx="220013" cy="220228"/>
            <a:chOff x="3286729" y="2128421"/>
            <a:chExt cx="678044" cy="678705"/>
          </a:xfrm>
        </p:grpSpPr>
        <p:sp>
          <p:nvSpPr>
            <p:cNvPr id="336" name="楕円 33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7" name="楕円 33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8" name="フリーフォーム 33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9" name="グループ化 338"/>
          <p:cNvGrpSpPr/>
          <p:nvPr/>
        </p:nvGrpSpPr>
        <p:grpSpPr>
          <a:xfrm>
            <a:off x="5124371" y="2375427"/>
            <a:ext cx="220013" cy="220228"/>
            <a:chOff x="3286729" y="2128421"/>
            <a:chExt cx="678044" cy="678705"/>
          </a:xfrm>
        </p:grpSpPr>
        <p:sp>
          <p:nvSpPr>
            <p:cNvPr id="340" name="楕円 33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1" name="楕円 34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2" name="フリーフォーム 34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3" name="グループ化 342"/>
          <p:cNvGrpSpPr/>
          <p:nvPr/>
        </p:nvGrpSpPr>
        <p:grpSpPr>
          <a:xfrm>
            <a:off x="5122279" y="2008856"/>
            <a:ext cx="220013" cy="220228"/>
            <a:chOff x="3286729" y="2128421"/>
            <a:chExt cx="678044" cy="678705"/>
          </a:xfrm>
        </p:grpSpPr>
        <p:sp>
          <p:nvSpPr>
            <p:cNvPr id="344" name="楕円 34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5" name="楕円 34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6" name="フリーフォーム 34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7" name="グループ化 346"/>
          <p:cNvGrpSpPr/>
          <p:nvPr/>
        </p:nvGrpSpPr>
        <p:grpSpPr>
          <a:xfrm>
            <a:off x="5450858" y="2375068"/>
            <a:ext cx="220013" cy="220228"/>
            <a:chOff x="3286729" y="2128421"/>
            <a:chExt cx="678044" cy="678705"/>
          </a:xfrm>
        </p:grpSpPr>
        <p:sp>
          <p:nvSpPr>
            <p:cNvPr id="348" name="楕円 34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9" name="楕円 34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0" name="フリーフォーム 34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1" name="グループ化 350"/>
          <p:cNvGrpSpPr/>
          <p:nvPr/>
        </p:nvGrpSpPr>
        <p:grpSpPr>
          <a:xfrm>
            <a:off x="5448766" y="2008497"/>
            <a:ext cx="220013" cy="220228"/>
            <a:chOff x="3286729" y="2128421"/>
            <a:chExt cx="678044" cy="678705"/>
          </a:xfrm>
        </p:grpSpPr>
        <p:sp>
          <p:nvSpPr>
            <p:cNvPr id="352" name="楕円 35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3" name="楕円 35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4" name="フリーフォーム 35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5" name="グループ化 354"/>
          <p:cNvGrpSpPr/>
          <p:nvPr/>
        </p:nvGrpSpPr>
        <p:grpSpPr>
          <a:xfrm>
            <a:off x="5863875" y="1997623"/>
            <a:ext cx="220013" cy="220228"/>
            <a:chOff x="3286729" y="2128421"/>
            <a:chExt cx="678044" cy="678705"/>
          </a:xfrm>
        </p:grpSpPr>
        <p:sp>
          <p:nvSpPr>
            <p:cNvPr id="356" name="楕円 35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7" name="楕円 35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8" name="フリーフォーム 35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9" name="グループ化 358"/>
          <p:cNvGrpSpPr/>
          <p:nvPr/>
        </p:nvGrpSpPr>
        <p:grpSpPr>
          <a:xfrm>
            <a:off x="6223925" y="1997982"/>
            <a:ext cx="220013" cy="220228"/>
            <a:chOff x="3286729" y="2128421"/>
            <a:chExt cx="678044" cy="678705"/>
          </a:xfrm>
        </p:grpSpPr>
        <p:sp>
          <p:nvSpPr>
            <p:cNvPr id="360" name="楕円 35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1" name="楕円 36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2" name="フリーフォーム 36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3" name="グループ化 362"/>
          <p:cNvGrpSpPr/>
          <p:nvPr/>
        </p:nvGrpSpPr>
        <p:grpSpPr>
          <a:xfrm>
            <a:off x="6550412" y="1997623"/>
            <a:ext cx="220013" cy="220228"/>
            <a:chOff x="3286729" y="2128421"/>
            <a:chExt cx="678044" cy="678705"/>
          </a:xfrm>
        </p:grpSpPr>
        <p:sp>
          <p:nvSpPr>
            <p:cNvPr id="364" name="楕円 36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5" name="楕円 36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6" name="フリーフォーム 36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7" name="グループ化 366"/>
          <p:cNvGrpSpPr/>
          <p:nvPr/>
        </p:nvGrpSpPr>
        <p:grpSpPr>
          <a:xfrm>
            <a:off x="6969231" y="2368925"/>
            <a:ext cx="220013" cy="220228"/>
            <a:chOff x="3286729" y="2128421"/>
            <a:chExt cx="678044" cy="678705"/>
          </a:xfrm>
        </p:grpSpPr>
        <p:sp>
          <p:nvSpPr>
            <p:cNvPr id="368" name="楕円 36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9" name="楕円 36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0" name="フリーフォーム 36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1" name="グループ化 370"/>
          <p:cNvGrpSpPr/>
          <p:nvPr/>
        </p:nvGrpSpPr>
        <p:grpSpPr>
          <a:xfrm>
            <a:off x="6967139" y="2002354"/>
            <a:ext cx="220013" cy="220228"/>
            <a:chOff x="3286729" y="2128421"/>
            <a:chExt cx="678044" cy="678705"/>
          </a:xfrm>
        </p:grpSpPr>
        <p:sp>
          <p:nvSpPr>
            <p:cNvPr id="372" name="楕円 37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3" name="楕円 37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4" name="フリーフォーム 37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5" name="グループ化 374"/>
          <p:cNvGrpSpPr/>
          <p:nvPr/>
        </p:nvGrpSpPr>
        <p:grpSpPr>
          <a:xfrm>
            <a:off x="7329281" y="2369284"/>
            <a:ext cx="220013" cy="220228"/>
            <a:chOff x="3286729" y="2128421"/>
            <a:chExt cx="678044" cy="678705"/>
          </a:xfrm>
        </p:grpSpPr>
        <p:sp>
          <p:nvSpPr>
            <p:cNvPr id="376" name="楕円 37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7" name="楕円 37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8" name="フリーフォーム 37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9" name="グループ化 378"/>
          <p:cNvGrpSpPr/>
          <p:nvPr/>
        </p:nvGrpSpPr>
        <p:grpSpPr>
          <a:xfrm>
            <a:off x="7327189" y="2002713"/>
            <a:ext cx="220013" cy="220228"/>
            <a:chOff x="3286729" y="2128421"/>
            <a:chExt cx="678044" cy="678705"/>
          </a:xfrm>
        </p:grpSpPr>
        <p:sp>
          <p:nvSpPr>
            <p:cNvPr id="380" name="楕円 37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1" name="楕円 38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2" name="フリーフォーム 38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3" name="グループ化 382"/>
          <p:cNvGrpSpPr/>
          <p:nvPr/>
        </p:nvGrpSpPr>
        <p:grpSpPr>
          <a:xfrm>
            <a:off x="7655768" y="2368925"/>
            <a:ext cx="220013" cy="220228"/>
            <a:chOff x="3286729" y="2128421"/>
            <a:chExt cx="678044" cy="678705"/>
          </a:xfrm>
        </p:grpSpPr>
        <p:sp>
          <p:nvSpPr>
            <p:cNvPr id="384" name="楕円 38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5" name="楕円 38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6" name="フリーフォーム 38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7" name="グループ化 386"/>
          <p:cNvGrpSpPr/>
          <p:nvPr/>
        </p:nvGrpSpPr>
        <p:grpSpPr>
          <a:xfrm>
            <a:off x="7653676" y="2002354"/>
            <a:ext cx="220013" cy="220228"/>
            <a:chOff x="3286729" y="2128421"/>
            <a:chExt cx="678044" cy="678705"/>
          </a:xfrm>
        </p:grpSpPr>
        <p:sp>
          <p:nvSpPr>
            <p:cNvPr id="388" name="楕円 38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9" name="楕円 38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0" name="フリーフォーム 38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1" name="グループ化 390"/>
          <p:cNvGrpSpPr/>
          <p:nvPr/>
        </p:nvGrpSpPr>
        <p:grpSpPr>
          <a:xfrm>
            <a:off x="8049389" y="2002354"/>
            <a:ext cx="220013" cy="220228"/>
            <a:chOff x="3286729" y="2128421"/>
            <a:chExt cx="678044" cy="678705"/>
          </a:xfrm>
        </p:grpSpPr>
        <p:sp>
          <p:nvSpPr>
            <p:cNvPr id="392" name="楕円 39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3" name="楕円 39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4" name="フリーフォーム 39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5" name="グループ化 394"/>
          <p:cNvGrpSpPr/>
          <p:nvPr/>
        </p:nvGrpSpPr>
        <p:grpSpPr>
          <a:xfrm>
            <a:off x="8394199" y="2002713"/>
            <a:ext cx="220013" cy="220228"/>
            <a:chOff x="3286729" y="2128421"/>
            <a:chExt cx="678044" cy="678705"/>
          </a:xfrm>
        </p:grpSpPr>
        <p:sp>
          <p:nvSpPr>
            <p:cNvPr id="396" name="楕円 39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7" name="楕円 39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8" name="フリーフォーム 39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9" name="グループ化 398"/>
          <p:cNvGrpSpPr/>
          <p:nvPr/>
        </p:nvGrpSpPr>
        <p:grpSpPr>
          <a:xfrm>
            <a:off x="8720686" y="2002354"/>
            <a:ext cx="220013" cy="220228"/>
            <a:chOff x="3286729" y="2128421"/>
            <a:chExt cx="678044" cy="678705"/>
          </a:xfrm>
        </p:grpSpPr>
        <p:sp>
          <p:nvSpPr>
            <p:cNvPr id="400" name="楕円 39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1" name="楕円 40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2" name="フリーフォーム 40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3" name="グループ化 402"/>
          <p:cNvGrpSpPr>
            <a:grpSpLocks/>
          </p:cNvGrpSpPr>
          <p:nvPr/>
        </p:nvGrpSpPr>
        <p:grpSpPr>
          <a:xfrm>
            <a:off x="5858565" y="2356479"/>
            <a:ext cx="229767" cy="229767"/>
            <a:chOff x="4234914" y="2134263"/>
            <a:chExt cx="665935" cy="668719"/>
          </a:xfrm>
        </p:grpSpPr>
        <p:sp>
          <p:nvSpPr>
            <p:cNvPr id="404" name="楕円 403"/>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5" name="フリーフォーム 404"/>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6" name="グループ化 405"/>
          <p:cNvGrpSpPr>
            <a:grpSpLocks/>
          </p:cNvGrpSpPr>
          <p:nvPr/>
        </p:nvGrpSpPr>
        <p:grpSpPr>
          <a:xfrm>
            <a:off x="6221704" y="2355273"/>
            <a:ext cx="229767" cy="229767"/>
            <a:chOff x="4234914" y="2134263"/>
            <a:chExt cx="665935" cy="668719"/>
          </a:xfrm>
        </p:grpSpPr>
        <p:sp>
          <p:nvSpPr>
            <p:cNvPr id="407" name="楕円 406"/>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8" name="フリーフォーム 40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9" name="グループ化 408"/>
          <p:cNvGrpSpPr>
            <a:grpSpLocks/>
          </p:cNvGrpSpPr>
          <p:nvPr/>
        </p:nvGrpSpPr>
        <p:grpSpPr>
          <a:xfrm>
            <a:off x="6545271" y="2355526"/>
            <a:ext cx="229767" cy="229767"/>
            <a:chOff x="4234914" y="2134263"/>
            <a:chExt cx="665935" cy="668719"/>
          </a:xfrm>
        </p:grpSpPr>
        <p:sp>
          <p:nvSpPr>
            <p:cNvPr id="410" name="楕円 40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1" name="フリーフォーム 41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2" name="グループ化 411"/>
          <p:cNvGrpSpPr>
            <a:grpSpLocks/>
          </p:cNvGrpSpPr>
          <p:nvPr/>
        </p:nvGrpSpPr>
        <p:grpSpPr>
          <a:xfrm>
            <a:off x="8030050" y="2356226"/>
            <a:ext cx="229767" cy="229767"/>
            <a:chOff x="4234914" y="2134263"/>
            <a:chExt cx="665935" cy="668719"/>
          </a:xfrm>
        </p:grpSpPr>
        <p:sp>
          <p:nvSpPr>
            <p:cNvPr id="413" name="楕円 41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4" name="フリーフォーム 41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5" name="グループ化 414"/>
          <p:cNvGrpSpPr>
            <a:grpSpLocks/>
          </p:cNvGrpSpPr>
          <p:nvPr/>
        </p:nvGrpSpPr>
        <p:grpSpPr>
          <a:xfrm>
            <a:off x="8393189" y="2355020"/>
            <a:ext cx="229767" cy="229767"/>
            <a:chOff x="4234914" y="2134263"/>
            <a:chExt cx="665935" cy="668719"/>
          </a:xfrm>
        </p:grpSpPr>
        <p:sp>
          <p:nvSpPr>
            <p:cNvPr id="416" name="楕円 41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7" name="フリーフォーム 41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8" name="グループ化 417"/>
          <p:cNvGrpSpPr>
            <a:grpSpLocks/>
          </p:cNvGrpSpPr>
          <p:nvPr/>
        </p:nvGrpSpPr>
        <p:grpSpPr>
          <a:xfrm>
            <a:off x="8716756" y="2355273"/>
            <a:ext cx="229767" cy="229767"/>
            <a:chOff x="4234914" y="2134263"/>
            <a:chExt cx="665935" cy="668719"/>
          </a:xfrm>
        </p:grpSpPr>
        <p:sp>
          <p:nvSpPr>
            <p:cNvPr id="419" name="楕円 41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0" name="フリーフォーム 41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1" name="グループ化 420"/>
          <p:cNvGrpSpPr>
            <a:grpSpLocks/>
          </p:cNvGrpSpPr>
          <p:nvPr/>
        </p:nvGrpSpPr>
        <p:grpSpPr>
          <a:xfrm>
            <a:off x="3668816" y="2360802"/>
            <a:ext cx="229767" cy="229767"/>
            <a:chOff x="4234914" y="2134263"/>
            <a:chExt cx="665935" cy="668719"/>
          </a:xfrm>
        </p:grpSpPr>
        <p:sp>
          <p:nvSpPr>
            <p:cNvPr id="422" name="楕円 42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3" name="フリーフォーム 42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4" name="グループ化 423"/>
          <p:cNvGrpSpPr/>
          <p:nvPr/>
        </p:nvGrpSpPr>
        <p:grpSpPr>
          <a:xfrm>
            <a:off x="1909423" y="2312487"/>
            <a:ext cx="279169" cy="275089"/>
            <a:chOff x="93443" y="1883892"/>
            <a:chExt cx="279169" cy="275089"/>
          </a:xfrm>
        </p:grpSpPr>
        <p:grpSp>
          <p:nvGrpSpPr>
            <p:cNvPr id="425" name="グループ化 424"/>
            <p:cNvGrpSpPr/>
            <p:nvPr/>
          </p:nvGrpSpPr>
          <p:grpSpPr>
            <a:xfrm>
              <a:off x="93443" y="1938753"/>
              <a:ext cx="220013" cy="220228"/>
              <a:chOff x="3286729" y="2128421"/>
              <a:chExt cx="678044" cy="678705"/>
            </a:xfrm>
          </p:grpSpPr>
          <p:sp>
            <p:nvSpPr>
              <p:cNvPr id="429" name="楕円 42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0" name="楕円 42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1" name="フリーフォーム 43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26" name="楕円 425"/>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27" name="直線コネクタ 42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28" name="フリーフォーム 427"/>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32" name="グループ化 431"/>
          <p:cNvGrpSpPr/>
          <p:nvPr/>
        </p:nvGrpSpPr>
        <p:grpSpPr>
          <a:xfrm>
            <a:off x="2232005" y="2312886"/>
            <a:ext cx="279169" cy="275089"/>
            <a:chOff x="93443" y="1883892"/>
            <a:chExt cx="279169" cy="275089"/>
          </a:xfrm>
        </p:grpSpPr>
        <p:grpSp>
          <p:nvGrpSpPr>
            <p:cNvPr id="433" name="グループ化 432"/>
            <p:cNvGrpSpPr/>
            <p:nvPr/>
          </p:nvGrpSpPr>
          <p:grpSpPr>
            <a:xfrm>
              <a:off x="93443" y="1938753"/>
              <a:ext cx="220013" cy="220228"/>
              <a:chOff x="3286729" y="2128421"/>
              <a:chExt cx="678044" cy="678705"/>
            </a:xfrm>
          </p:grpSpPr>
          <p:sp>
            <p:nvSpPr>
              <p:cNvPr id="437" name="楕円 43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8" name="楕円 43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9" name="フリーフォーム 43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34" name="楕円 433"/>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35" name="直線コネクタ 434"/>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6" name="フリーフォーム 435"/>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40" name="正方形/長方形 439"/>
          <p:cNvSpPr/>
          <p:nvPr/>
        </p:nvSpPr>
        <p:spPr bwMode="auto">
          <a:xfrm>
            <a:off x="4688873" y="1341986"/>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441" name="グループ化 440"/>
          <p:cNvGrpSpPr/>
          <p:nvPr/>
        </p:nvGrpSpPr>
        <p:grpSpPr>
          <a:xfrm>
            <a:off x="4711998" y="854083"/>
            <a:ext cx="3097558" cy="430887"/>
            <a:chOff x="4711998" y="854083"/>
            <a:chExt cx="3097558" cy="430887"/>
          </a:xfrm>
        </p:grpSpPr>
        <p:sp>
          <p:nvSpPr>
            <p:cNvPr id="442" name="テキスト ボックス 441"/>
            <p:cNvSpPr txBox="1"/>
            <p:nvPr/>
          </p:nvSpPr>
          <p:spPr>
            <a:xfrm>
              <a:off x="5769594" y="854083"/>
              <a:ext cx="748923" cy="430887"/>
            </a:xfrm>
            <a:prstGeom prst="rect">
              <a:avLst/>
            </a:prstGeom>
            <a:noFill/>
          </p:spPr>
          <p:txBody>
            <a:bodyPr wrap="none" rtlCol="0">
              <a:spAutoFit/>
            </a:bodyPr>
            <a:lstStyle/>
            <a:p>
              <a:r>
                <a:rPr lang="en-US" altLang="ja-JP" sz="1100" dirty="0" smtClean="0"/>
                <a:t>No </a:t>
              </a:r>
              <a:br>
                <a:rPr lang="en-US" altLang="ja-JP" sz="1100" dirty="0" smtClean="0"/>
              </a:br>
              <a:r>
                <a:rPr lang="en-US" altLang="ja-JP" sz="1100" dirty="0" smtClean="0"/>
                <a:t>changes</a:t>
              </a:r>
              <a:endParaRPr kumimoji="1" lang="ja-JP" altLang="en-US" sz="1100" dirty="0"/>
            </a:p>
          </p:txBody>
        </p:sp>
        <p:sp>
          <p:nvSpPr>
            <p:cNvPr id="443" name="テキスト ボックス 442"/>
            <p:cNvSpPr txBox="1"/>
            <p:nvPr/>
          </p:nvSpPr>
          <p:spPr>
            <a:xfrm>
              <a:off x="6807974" y="938016"/>
              <a:ext cx="606256" cy="261610"/>
            </a:xfrm>
            <a:prstGeom prst="rect">
              <a:avLst/>
            </a:prstGeom>
            <a:noFill/>
          </p:spPr>
          <p:txBody>
            <a:bodyPr wrap="none" rtlCol="0">
              <a:spAutoFit/>
            </a:bodyPr>
            <a:lstStyle/>
            <a:p>
              <a:r>
                <a:rPr lang="en-US" altLang="ja-JP" sz="1100" dirty="0" smtClean="0"/>
                <a:t>Better</a:t>
              </a:r>
              <a:endParaRPr kumimoji="1" lang="ja-JP" altLang="en-US" sz="1100" dirty="0"/>
            </a:p>
          </p:txBody>
        </p:sp>
        <p:sp>
          <p:nvSpPr>
            <p:cNvPr id="444" name="テキスト ボックス 443"/>
            <p:cNvSpPr txBox="1"/>
            <p:nvPr/>
          </p:nvSpPr>
          <p:spPr>
            <a:xfrm>
              <a:off x="7624825" y="937863"/>
              <a:ext cx="184731" cy="261610"/>
            </a:xfrm>
            <a:prstGeom prst="rect">
              <a:avLst/>
            </a:prstGeom>
            <a:noFill/>
          </p:spPr>
          <p:txBody>
            <a:bodyPr wrap="none" rtlCol="0">
              <a:spAutoFit/>
            </a:bodyPr>
            <a:lstStyle/>
            <a:p>
              <a:endParaRPr kumimoji="1" lang="ja-JP" altLang="en-US" sz="1100" dirty="0"/>
            </a:p>
          </p:txBody>
        </p:sp>
        <p:sp>
          <p:nvSpPr>
            <p:cNvPr id="453" name="テキスト ボックス 452"/>
            <p:cNvSpPr txBox="1"/>
            <p:nvPr/>
          </p:nvSpPr>
          <p:spPr>
            <a:xfrm>
              <a:off x="4711998" y="918883"/>
              <a:ext cx="948080" cy="307777"/>
            </a:xfrm>
            <a:prstGeom prst="rect">
              <a:avLst/>
            </a:prstGeom>
            <a:noFill/>
          </p:spPr>
          <p:txBody>
            <a:bodyPr wrap="none" rtlCol="0">
              <a:spAutoFit/>
            </a:bodyPr>
            <a:lstStyle/>
            <a:p>
              <a:r>
                <a:rPr lang="en-US" altLang="ja-JP" sz="1400" b="1" dirty="0" smtClean="0"/>
                <a:t>Legend</a:t>
              </a:r>
              <a:r>
                <a:rPr lang="en-US" altLang="ja-JP" sz="1400" b="1" dirty="0"/>
                <a:t>:</a:t>
              </a:r>
              <a:endParaRPr kumimoji="1" lang="ja-JP" altLang="en-US" sz="1400" b="1" dirty="0"/>
            </a:p>
          </p:txBody>
        </p:sp>
        <p:grpSp>
          <p:nvGrpSpPr>
            <p:cNvPr id="454" name="グループ化 453"/>
            <p:cNvGrpSpPr>
              <a:grpSpLocks/>
            </p:cNvGrpSpPr>
            <p:nvPr/>
          </p:nvGrpSpPr>
          <p:grpSpPr>
            <a:xfrm>
              <a:off x="6600070" y="942833"/>
              <a:ext cx="229767" cy="229767"/>
              <a:chOff x="3051411" y="2134263"/>
              <a:chExt cx="665935" cy="668719"/>
            </a:xfrm>
          </p:grpSpPr>
          <p:sp>
            <p:nvSpPr>
              <p:cNvPr id="467" name="楕円 466"/>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8" name="フリーフォーム 467"/>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55" name="グループ化 454"/>
            <p:cNvGrpSpPr/>
            <p:nvPr/>
          </p:nvGrpSpPr>
          <p:grpSpPr>
            <a:xfrm>
              <a:off x="5587947" y="945895"/>
              <a:ext cx="220013" cy="220228"/>
              <a:chOff x="2028283" y="2128421"/>
              <a:chExt cx="678044" cy="678705"/>
            </a:xfrm>
          </p:grpSpPr>
          <p:sp>
            <p:nvSpPr>
              <p:cNvPr id="464" name="楕円 463"/>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5" name="楕円 464"/>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6" name="フリーフォーム 465"/>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56" name="グループ化 455"/>
            <p:cNvGrpSpPr/>
            <p:nvPr/>
          </p:nvGrpSpPr>
          <p:grpSpPr>
            <a:xfrm>
              <a:off x="7401051" y="913444"/>
              <a:ext cx="279169" cy="275089"/>
              <a:chOff x="93443" y="1883892"/>
              <a:chExt cx="279169" cy="275089"/>
            </a:xfrm>
          </p:grpSpPr>
          <p:grpSp>
            <p:nvGrpSpPr>
              <p:cNvPr id="457" name="グループ化 456"/>
              <p:cNvGrpSpPr/>
              <p:nvPr/>
            </p:nvGrpSpPr>
            <p:grpSpPr>
              <a:xfrm>
                <a:off x="93443" y="1938753"/>
                <a:ext cx="220013" cy="220228"/>
                <a:chOff x="3286729" y="2128421"/>
                <a:chExt cx="678044" cy="678705"/>
              </a:xfrm>
            </p:grpSpPr>
            <p:sp>
              <p:nvSpPr>
                <p:cNvPr id="461" name="楕円 46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2" name="楕円 461"/>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3" name="フリーフォーム 46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58" name="楕円 457"/>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59" name="直線コネクタ 458"/>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60" name="フリーフォーム 459"/>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469" name="グループ化 468"/>
          <p:cNvGrpSpPr>
            <a:grpSpLocks/>
          </p:cNvGrpSpPr>
          <p:nvPr/>
        </p:nvGrpSpPr>
        <p:grpSpPr>
          <a:xfrm>
            <a:off x="4023017" y="2363912"/>
            <a:ext cx="229767" cy="229767"/>
            <a:chOff x="4234914" y="2134263"/>
            <a:chExt cx="665935" cy="668719"/>
          </a:xfrm>
        </p:grpSpPr>
        <p:sp>
          <p:nvSpPr>
            <p:cNvPr id="470" name="楕円 46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1" name="フリーフォーム 47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72" name="グループ化 471"/>
          <p:cNvGrpSpPr>
            <a:grpSpLocks/>
          </p:cNvGrpSpPr>
          <p:nvPr/>
        </p:nvGrpSpPr>
        <p:grpSpPr>
          <a:xfrm>
            <a:off x="4367760" y="2362706"/>
            <a:ext cx="229767" cy="229767"/>
            <a:chOff x="4234914" y="2134263"/>
            <a:chExt cx="665935" cy="668719"/>
          </a:xfrm>
        </p:grpSpPr>
        <p:sp>
          <p:nvSpPr>
            <p:cNvPr id="473" name="楕円 47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4" name="フリーフォーム 47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475" name="テキスト ボックス 474"/>
          <p:cNvSpPr txBox="1"/>
          <p:nvPr/>
        </p:nvSpPr>
        <p:spPr>
          <a:xfrm>
            <a:off x="7645845" y="846763"/>
            <a:ext cx="1234633" cy="430887"/>
          </a:xfrm>
          <a:prstGeom prst="rect">
            <a:avLst/>
          </a:prstGeom>
          <a:noFill/>
        </p:spPr>
        <p:txBody>
          <a:bodyPr wrap="none" rtlCol="0">
            <a:spAutoFit/>
          </a:bodyPr>
          <a:lstStyle/>
          <a:p>
            <a:r>
              <a:rPr lang="en-US" altLang="ja-JP" sz="1100" dirty="0"/>
              <a:t>Might have</a:t>
            </a:r>
            <a:br>
              <a:rPr lang="en-US" altLang="ja-JP" sz="1100" dirty="0"/>
            </a:br>
            <a:r>
              <a:rPr lang="en-US" altLang="ja-JP" sz="1100" dirty="0"/>
              <a:t>additional work</a:t>
            </a:r>
            <a:endParaRPr lang="ja-JP" altLang="en-US" sz="1100" dirty="0"/>
          </a:p>
        </p:txBody>
      </p:sp>
      <p:grpSp>
        <p:nvGrpSpPr>
          <p:cNvPr id="476" name="グループ化 475"/>
          <p:cNvGrpSpPr/>
          <p:nvPr/>
        </p:nvGrpSpPr>
        <p:grpSpPr>
          <a:xfrm>
            <a:off x="4169907" y="2798039"/>
            <a:ext cx="4806493" cy="470643"/>
            <a:chOff x="4139722" y="2755002"/>
            <a:chExt cx="4806493" cy="470643"/>
          </a:xfrm>
        </p:grpSpPr>
        <p:grpSp>
          <p:nvGrpSpPr>
            <p:cNvPr id="477" name="グループ化 476"/>
            <p:cNvGrpSpPr/>
            <p:nvPr/>
          </p:nvGrpSpPr>
          <p:grpSpPr>
            <a:xfrm>
              <a:off x="4844354" y="2755002"/>
              <a:ext cx="1133523" cy="430887"/>
              <a:chOff x="4141242" y="5041798"/>
              <a:chExt cx="1133523" cy="430887"/>
            </a:xfrm>
          </p:grpSpPr>
          <p:sp>
            <p:nvSpPr>
              <p:cNvPr id="488" name="テキスト ボックス 487"/>
              <p:cNvSpPr txBox="1"/>
              <p:nvPr/>
            </p:nvSpPr>
            <p:spPr>
              <a:xfrm>
                <a:off x="4141242" y="5041798"/>
                <a:ext cx="748923" cy="430887"/>
              </a:xfrm>
              <a:prstGeom prst="rect">
                <a:avLst/>
              </a:prstGeom>
              <a:noFill/>
            </p:spPr>
            <p:txBody>
              <a:bodyPr wrap="none" rtlCol="0">
                <a:spAutoFit/>
              </a:bodyPr>
              <a:lstStyle/>
              <a:p>
                <a:r>
                  <a:rPr lang="en-US" altLang="ja-JP" sz="1100" dirty="0" smtClean="0"/>
                  <a:t>No</a:t>
                </a:r>
                <a:br>
                  <a:rPr lang="en-US" altLang="ja-JP" sz="1100" dirty="0" smtClean="0"/>
                </a:br>
                <a:r>
                  <a:rPr lang="en-US" altLang="ja-JP" sz="1100" dirty="0" smtClean="0"/>
                  <a:t>changes</a:t>
                </a:r>
                <a:endParaRPr kumimoji="1" lang="ja-JP" altLang="en-US" sz="1100" dirty="0"/>
              </a:p>
            </p:txBody>
          </p:sp>
          <p:sp>
            <p:nvSpPr>
              <p:cNvPr id="489" name="角丸四角形 488"/>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smtClean="0"/>
                  <a:t>Work</a:t>
                </a:r>
                <a:endParaRPr lang="ja-JP" altLang="en-US" sz="900" b="1" dirty="0"/>
              </a:p>
            </p:txBody>
          </p:sp>
        </p:grpSp>
        <p:grpSp>
          <p:nvGrpSpPr>
            <p:cNvPr id="478" name="グループ化 477"/>
            <p:cNvGrpSpPr/>
            <p:nvPr/>
          </p:nvGrpSpPr>
          <p:grpSpPr>
            <a:xfrm>
              <a:off x="6025040" y="2782900"/>
              <a:ext cx="1114236" cy="430887"/>
              <a:chOff x="4151994" y="5069696"/>
              <a:chExt cx="1114236" cy="430887"/>
            </a:xfrm>
          </p:grpSpPr>
          <p:sp>
            <p:nvSpPr>
              <p:cNvPr id="486" name="テキスト ボックス 485"/>
              <p:cNvSpPr txBox="1"/>
              <p:nvPr/>
            </p:nvSpPr>
            <p:spPr>
              <a:xfrm>
                <a:off x="4151994" y="5069696"/>
                <a:ext cx="748923" cy="430887"/>
              </a:xfrm>
              <a:prstGeom prst="rect">
                <a:avLst/>
              </a:prstGeom>
              <a:noFill/>
            </p:spPr>
            <p:txBody>
              <a:bodyPr wrap="none" rtlCol="0">
                <a:spAutoFit/>
              </a:bodyPr>
              <a:lstStyle/>
              <a:p>
                <a:r>
                  <a:rPr lang="en-US" altLang="ja-JP" sz="1100" dirty="0" smtClean="0"/>
                  <a:t>With</a:t>
                </a:r>
                <a:br>
                  <a:rPr lang="en-US" altLang="ja-JP" sz="1100" dirty="0" smtClean="0"/>
                </a:br>
                <a:r>
                  <a:rPr lang="en-US" altLang="ja-JP" sz="1100" dirty="0" smtClean="0"/>
                  <a:t>changes</a:t>
                </a:r>
                <a:endParaRPr kumimoji="1" lang="ja-JP" altLang="en-US" sz="1100" dirty="0"/>
              </a:p>
            </p:txBody>
          </p:sp>
          <p:sp>
            <p:nvSpPr>
              <p:cNvPr id="487" name="角丸四角形 486"/>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79" name="グループ化 478"/>
            <p:cNvGrpSpPr/>
            <p:nvPr/>
          </p:nvGrpSpPr>
          <p:grpSpPr>
            <a:xfrm>
              <a:off x="7184995" y="2871276"/>
              <a:ext cx="859625" cy="261610"/>
              <a:chOff x="4151730" y="5154945"/>
              <a:chExt cx="859625" cy="261610"/>
            </a:xfrm>
          </p:grpSpPr>
          <p:sp>
            <p:nvSpPr>
              <p:cNvPr id="484" name="テキスト ボックス 483"/>
              <p:cNvSpPr txBox="1"/>
              <p:nvPr/>
            </p:nvSpPr>
            <p:spPr>
              <a:xfrm>
                <a:off x="4151730" y="5154945"/>
                <a:ext cx="453970" cy="261610"/>
              </a:xfrm>
              <a:prstGeom prst="rect">
                <a:avLst/>
              </a:prstGeom>
              <a:noFill/>
            </p:spPr>
            <p:txBody>
              <a:bodyPr wrap="none" rtlCol="0">
                <a:spAutoFit/>
              </a:bodyPr>
              <a:lstStyle/>
              <a:p>
                <a:r>
                  <a:rPr lang="en-US" altLang="ja-JP" sz="1100" dirty="0" smtClean="0"/>
                  <a:t>Add</a:t>
                </a:r>
                <a:endParaRPr kumimoji="1" lang="ja-JP" altLang="en-US" sz="1100" dirty="0"/>
              </a:p>
            </p:txBody>
          </p:sp>
          <p:sp>
            <p:nvSpPr>
              <p:cNvPr id="485" name="角丸四角形 484"/>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80" name="グループ化 479"/>
            <p:cNvGrpSpPr/>
            <p:nvPr/>
          </p:nvGrpSpPr>
          <p:grpSpPr>
            <a:xfrm>
              <a:off x="8067318" y="2794758"/>
              <a:ext cx="878897" cy="430887"/>
              <a:chOff x="4133199" y="5079806"/>
              <a:chExt cx="878897" cy="430887"/>
            </a:xfrm>
          </p:grpSpPr>
          <p:sp>
            <p:nvSpPr>
              <p:cNvPr id="482" name="テキスト ボックス 481"/>
              <p:cNvSpPr txBox="1"/>
              <p:nvPr/>
            </p:nvSpPr>
            <p:spPr>
              <a:xfrm>
                <a:off x="4133199" y="5079806"/>
                <a:ext cx="436338" cy="430887"/>
              </a:xfrm>
              <a:prstGeom prst="rect">
                <a:avLst/>
              </a:prstGeom>
              <a:noFill/>
            </p:spPr>
            <p:txBody>
              <a:bodyPr wrap="none" rtlCol="0">
                <a:spAutoFit/>
              </a:bodyPr>
              <a:lstStyle/>
              <a:p>
                <a:r>
                  <a:rPr lang="en-US" altLang="ja-JP" sz="1100" dirty="0" smtClean="0"/>
                  <a:t>De-</a:t>
                </a:r>
                <a:br>
                  <a:rPr lang="en-US" altLang="ja-JP" sz="1100" dirty="0" smtClean="0"/>
                </a:br>
                <a:r>
                  <a:rPr lang="en-US" altLang="ja-JP" sz="1100" dirty="0" err="1" smtClean="0"/>
                  <a:t>lete</a:t>
                </a:r>
                <a:endParaRPr kumimoji="1" lang="ja-JP" altLang="en-US" sz="1100" dirty="0"/>
              </a:p>
            </p:txBody>
          </p:sp>
          <p:sp>
            <p:nvSpPr>
              <p:cNvPr id="483" name="角丸四角形 482"/>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sp>
          <p:nvSpPr>
            <p:cNvPr id="481" name="テキスト ボックス 480"/>
            <p:cNvSpPr txBox="1"/>
            <p:nvPr/>
          </p:nvSpPr>
          <p:spPr>
            <a:xfrm>
              <a:off x="4139722" y="2858964"/>
              <a:ext cx="872355" cy="261610"/>
            </a:xfrm>
            <a:prstGeom prst="rect">
              <a:avLst/>
            </a:prstGeom>
            <a:noFill/>
          </p:spPr>
          <p:txBody>
            <a:bodyPr wrap="none" rtlCol="0">
              <a:spAutoFit/>
            </a:bodyPr>
            <a:lstStyle/>
            <a:p>
              <a:r>
                <a:rPr lang="en-US" altLang="ja-JP" sz="1100" b="1" dirty="0" smtClean="0"/>
                <a:t>Legend</a:t>
              </a:r>
              <a:r>
                <a:rPr lang="ja-JP" altLang="en-US" sz="1100" b="1" dirty="0" smtClean="0"/>
                <a:t>：</a:t>
              </a:r>
              <a:endParaRPr kumimoji="1" lang="ja-JP" altLang="en-US" sz="1100" b="1" dirty="0"/>
            </a:p>
          </p:txBody>
        </p:sp>
      </p:grpSp>
    </p:spTree>
    <p:extLst>
      <p:ext uri="{BB962C8B-B14F-4D97-AF65-F5344CB8AC3E}">
        <p14:creationId xmlns:p14="http://schemas.microsoft.com/office/powerpoint/2010/main" val="26781565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Production</a:t>
            </a:r>
            <a:endParaRPr kumimoji="1" lang="ja-JP" altLang="en-US" dirty="0"/>
          </a:p>
        </p:txBody>
      </p:sp>
      <p:sp>
        <p:nvSpPr>
          <p:cNvPr id="3" name="コンテンツ プレースホルダー 2"/>
          <p:cNvSpPr>
            <a:spLocks noGrp="1"/>
          </p:cNvSpPr>
          <p:nvPr>
            <p:ph sz="quarter" idx="10"/>
          </p:nvPr>
        </p:nvSpPr>
        <p:spPr/>
        <p:txBody>
          <a:bodyPr/>
          <a:lstStyle/>
          <a:p>
            <a:r>
              <a:rPr lang="en-US" altLang="ja-JP" sz="2300" b="1" dirty="0" smtClean="0"/>
              <a:t>Changes in QCD per phase</a:t>
            </a:r>
            <a:endParaRPr lang="en-US" altLang="ja-JP" sz="2300"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en-US" altLang="ja-JP" sz="1800" b="1" dirty="0" smtClean="0"/>
              <a:t>Product and Process changes</a:t>
            </a:r>
            <a:endParaRPr lang="ja-JP" altLang="en-US" sz="1800" dirty="0"/>
          </a:p>
        </p:txBody>
      </p:sp>
      <p:graphicFrame>
        <p:nvGraphicFramePr>
          <p:cNvPr id="200" name="表 199"/>
          <p:cNvGraphicFramePr>
            <a:graphicFrameLocks noGrp="1"/>
          </p:cNvGraphicFramePr>
          <p:nvPr>
            <p:extLst>
              <p:ext uri="{D42A27DB-BD31-4B8C-83A1-F6EECF244321}">
                <p14:modId xmlns:p14="http://schemas.microsoft.com/office/powerpoint/2010/main" val="3396489407"/>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en-US" altLang="ja-JP" sz="1400" b="1" dirty="0" smtClean="0"/>
                        <a:t>Before</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en-US" altLang="ja-JP" sz="1400" b="1" dirty="0" smtClean="0"/>
                        <a:t>After</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dirty="0" smtClean="0">
                <a:latin typeface="+mn-ea"/>
              </a:rPr>
              <a:t>The configuration file is created based on the Detailed design. It is automatically generated from </a:t>
            </a:r>
            <a:r>
              <a:rPr lang="en-US" altLang="ja-JP" dirty="0" err="1" smtClean="0">
                <a:latin typeface="+mn-ea"/>
              </a:rPr>
              <a:t>IaC</a:t>
            </a:r>
            <a:r>
              <a:rPr lang="en-US" altLang="ja-JP" dirty="0" smtClean="0">
                <a:latin typeface="+mn-ea"/>
              </a:rPr>
              <a:t> and CMDB, so the tasks of creating </a:t>
            </a:r>
            <a:r>
              <a:rPr lang="en-US" altLang="ja-JP" dirty="0" err="1" smtClean="0">
                <a:latin typeface="+mn-ea"/>
              </a:rPr>
              <a:t>config</a:t>
            </a:r>
            <a:r>
              <a:rPr lang="en-US" altLang="ja-JP" dirty="0" smtClean="0">
                <a:latin typeface="+mn-ea"/>
              </a:rPr>
              <a:t> files is deleted.</a:t>
            </a:r>
          </a:p>
        </p:txBody>
      </p:sp>
      <p:sp>
        <p:nvSpPr>
          <p:cNvPr id="4" name="テキスト ボックス 3"/>
          <p:cNvSpPr txBox="1"/>
          <p:nvPr/>
        </p:nvSpPr>
        <p:spPr>
          <a:xfrm>
            <a:off x="9187934" y="1013899"/>
            <a:ext cx="1794081" cy="400110"/>
          </a:xfrm>
          <a:prstGeom prst="rect">
            <a:avLst/>
          </a:prstGeom>
          <a:noFill/>
        </p:spPr>
        <p:txBody>
          <a:bodyPr wrap="none" rtlCol="0">
            <a:spAutoFit/>
          </a:bodyPr>
          <a:lstStyle/>
          <a:p>
            <a:r>
              <a:rPr lang="en-US" altLang="ja-JP" sz="2000" b="1" dirty="0" smtClean="0"/>
              <a:t>Explanation</a:t>
            </a:r>
            <a:endParaRPr kumimoji="1" lang="ja-JP" altLang="en-US" sz="2000" b="1" dirty="0"/>
          </a:p>
        </p:txBody>
      </p:sp>
      <p:grpSp>
        <p:nvGrpSpPr>
          <p:cNvPr id="284" name="グループ化 283"/>
          <p:cNvGrpSpPr/>
          <p:nvPr/>
        </p:nvGrpSpPr>
        <p:grpSpPr>
          <a:xfrm>
            <a:off x="4095197"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441011" cy="962781"/>
                <a:chOff x="3859824" y="3656220"/>
                <a:chExt cx="1441011"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 </a:t>
                  </a:r>
                  <a:br>
                    <a:rPr lang="en-US" altLang="ja-JP" sz="1200" b="1" dirty="0" smtClean="0"/>
                  </a:br>
                  <a:r>
                    <a:rPr lang="en-US" altLang="ja-JP" sz="1200" b="1" dirty="0" err="1" smtClean="0"/>
                    <a:t>Config</a:t>
                  </a:r>
                  <a:r>
                    <a:rPr lang="en-US" altLang="ja-JP" sz="1200" b="1" dirty="0" smtClean="0"/>
                    <a:t> file</a:t>
                  </a:r>
                  <a:endParaRPr lang="ja-JP" altLang="en-US" sz="1200" b="1" dirty="0"/>
                </a:p>
              </p:txBody>
            </p:sp>
            <p:sp>
              <p:nvSpPr>
                <p:cNvPr id="294" name="テキスト ボックス 293"/>
                <p:cNvSpPr txBox="1"/>
                <p:nvPr/>
              </p:nvSpPr>
              <p:spPr>
                <a:xfrm>
                  <a:off x="3859882" y="4342002"/>
                  <a:ext cx="1195135" cy="276999"/>
                </a:xfrm>
                <a:prstGeom prst="rect">
                  <a:avLst/>
                </a:prstGeom>
                <a:noFill/>
              </p:spPr>
              <p:txBody>
                <a:bodyPr wrap="none" rtlCol="0">
                  <a:spAutoFit/>
                </a:bodyPr>
                <a:lstStyle/>
                <a:p>
                  <a:r>
                    <a:rPr kumimoji="1" lang="ja-JP" altLang="en-US" sz="1200" b="1" dirty="0" smtClean="0"/>
                    <a:t>・</a:t>
                  </a:r>
                  <a:r>
                    <a:rPr lang="en-US" altLang="ja-JP" sz="1200" b="1" dirty="0" err="1" smtClean="0"/>
                    <a:t>Config</a:t>
                  </a:r>
                  <a:r>
                    <a:rPr lang="en-US" altLang="ja-JP" sz="1200" b="1" dirty="0" smtClean="0"/>
                    <a:t> File</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3798185"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0" name="グループ化 159"/>
          <p:cNvGrpSpPr/>
          <p:nvPr/>
        </p:nvGrpSpPr>
        <p:grpSpPr>
          <a:xfrm>
            <a:off x="3798185" y="4878223"/>
            <a:ext cx="2153795" cy="1194124"/>
            <a:chOff x="5539634" y="4971256"/>
            <a:chExt cx="2153795" cy="1194124"/>
          </a:xfrm>
        </p:grpSpPr>
        <p:grpSp>
          <p:nvGrpSpPr>
            <p:cNvPr id="161" name="グループ化 160"/>
            <p:cNvGrpSpPr/>
            <p:nvPr/>
          </p:nvGrpSpPr>
          <p:grpSpPr>
            <a:xfrm>
              <a:off x="5539634" y="5202599"/>
              <a:ext cx="2153795" cy="962781"/>
              <a:chOff x="3183516" y="3645030"/>
              <a:chExt cx="2153795" cy="962781"/>
            </a:xfrm>
          </p:grpSpPr>
          <p:grpSp>
            <p:nvGrpSpPr>
              <p:cNvPr id="164" name="グループ化 163"/>
              <p:cNvGrpSpPr/>
              <p:nvPr/>
            </p:nvGrpSpPr>
            <p:grpSpPr>
              <a:xfrm>
                <a:off x="3575650" y="3645030"/>
                <a:ext cx="1441011" cy="962781"/>
                <a:chOff x="3859824" y="3656220"/>
                <a:chExt cx="1441011" cy="962781"/>
              </a:xfrm>
            </p:grpSpPr>
            <p:sp>
              <p:nvSpPr>
                <p:cNvPr id="165" name="角丸四角形 164"/>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solidFill>
                        <a:schemeClr val="bg1">
                          <a:lumMod val="85000"/>
                        </a:schemeClr>
                      </a:solidFill>
                    </a:rPr>
                    <a:t>Create </a:t>
                  </a:r>
                  <a:br>
                    <a:rPr lang="en-US" altLang="ja-JP" sz="1200" b="1" dirty="0">
                      <a:solidFill>
                        <a:schemeClr val="bg1">
                          <a:lumMod val="85000"/>
                        </a:schemeClr>
                      </a:solidFill>
                    </a:rPr>
                  </a:br>
                  <a:r>
                    <a:rPr lang="en-US" altLang="ja-JP" sz="1200" b="1" dirty="0" err="1">
                      <a:solidFill>
                        <a:schemeClr val="bg1">
                          <a:lumMod val="85000"/>
                        </a:schemeClr>
                      </a:solidFill>
                    </a:rPr>
                    <a:t>Config</a:t>
                  </a:r>
                  <a:r>
                    <a:rPr lang="en-US" altLang="ja-JP" sz="1200" b="1" dirty="0">
                      <a:solidFill>
                        <a:schemeClr val="bg1">
                          <a:lumMod val="85000"/>
                        </a:schemeClr>
                      </a:solidFill>
                    </a:rPr>
                    <a:t> file</a:t>
                  </a:r>
                  <a:endParaRPr lang="ja-JP" altLang="en-US" sz="1200" b="1" dirty="0">
                    <a:solidFill>
                      <a:schemeClr val="bg1">
                        <a:lumMod val="85000"/>
                      </a:schemeClr>
                    </a:solidFill>
                  </a:endParaRPr>
                </a:p>
              </p:txBody>
            </p:sp>
            <p:sp>
              <p:nvSpPr>
                <p:cNvPr id="166" name="テキスト ボックス 165"/>
                <p:cNvSpPr txBox="1"/>
                <p:nvPr/>
              </p:nvSpPr>
              <p:spPr>
                <a:xfrm>
                  <a:off x="3859882" y="4342002"/>
                  <a:ext cx="1195135" cy="276999"/>
                </a:xfrm>
                <a:prstGeom prst="rect">
                  <a:avLst/>
                </a:prstGeom>
                <a:noFill/>
              </p:spPr>
              <p:txBody>
                <a:bodyPr wrap="none" rtlCol="0">
                  <a:spAutoFit/>
                </a:bodyPr>
                <a:lstStyle/>
                <a:p>
                  <a:r>
                    <a:rPr lang="ja-JP" altLang="en-US" sz="1200" b="1" dirty="0">
                      <a:solidFill>
                        <a:schemeClr val="bg1">
                          <a:lumMod val="85000"/>
                        </a:schemeClr>
                      </a:solidFill>
                    </a:rPr>
                    <a:t>・</a:t>
                  </a:r>
                  <a:r>
                    <a:rPr lang="en-US" altLang="ja-JP" sz="1200" b="1" dirty="0" err="1">
                      <a:solidFill>
                        <a:schemeClr val="bg1">
                          <a:lumMod val="85000"/>
                        </a:schemeClr>
                      </a:solidFill>
                    </a:rPr>
                    <a:t>Config</a:t>
                  </a:r>
                  <a:r>
                    <a:rPr lang="en-US" altLang="ja-JP" sz="1200" b="1" dirty="0">
                      <a:solidFill>
                        <a:schemeClr val="bg1">
                          <a:lumMod val="85000"/>
                        </a:schemeClr>
                      </a:solidFill>
                    </a:rPr>
                    <a:t> File</a:t>
                  </a:r>
                  <a:endParaRPr lang="ja-JP" altLang="en-US" sz="1200" b="1" dirty="0">
                    <a:solidFill>
                      <a:schemeClr val="bg1">
                        <a:lumMod val="85000"/>
                      </a:schemeClr>
                    </a:solidFill>
                  </a:endParaRPr>
                </a:p>
              </p:txBody>
            </p:sp>
          </p:grpSp>
          <p:cxnSp>
            <p:nvCxnSpPr>
              <p:cNvPr id="163" name="直線矢印コネクタ 162"/>
              <p:cNvCxnSpPr/>
              <p:nvPr/>
            </p:nvCxnSpPr>
            <p:spPr bwMode="auto">
              <a:xfrm>
                <a:off x="3183516" y="3897872"/>
                <a:ext cx="2153795"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162" name="テキスト ボックス 161"/>
            <p:cNvSpPr txBox="1"/>
            <p:nvPr/>
          </p:nvSpPr>
          <p:spPr>
            <a:xfrm>
              <a:off x="5884207" y="4971256"/>
              <a:ext cx="1032655" cy="307777"/>
            </a:xfrm>
            <a:prstGeom prst="rect">
              <a:avLst/>
            </a:prstGeom>
            <a:noFill/>
          </p:spPr>
          <p:txBody>
            <a:bodyPr wrap="none" rtlCol="0">
              <a:spAutoFit/>
            </a:bodyPr>
            <a:lstStyle/>
            <a:p>
              <a:r>
                <a:rPr kumimoji="1" lang="en-US" altLang="ja-JP" sz="1400" dirty="0" smtClean="0"/>
                <a:t>&lt;Delete&gt;</a:t>
              </a:r>
              <a:endParaRPr kumimoji="1" lang="ja-JP" altLang="en-US" sz="1400" dirty="0"/>
            </a:p>
          </p:txBody>
        </p:sp>
      </p:grpSp>
      <p:graphicFrame>
        <p:nvGraphicFramePr>
          <p:cNvPr id="252" name="表 251"/>
          <p:cNvGraphicFramePr>
            <a:graphicFrameLocks noGrp="1"/>
          </p:cNvGraphicFramePr>
          <p:nvPr>
            <p:extLst>
              <p:ext uri="{D42A27DB-BD31-4B8C-83A1-F6EECF244321}">
                <p14:modId xmlns:p14="http://schemas.microsoft.com/office/powerpoint/2010/main" val="2673690461"/>
              </p:ext>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Defining</a:t>
                      </a:r>
                      <a:endParaRPr kumimoji="1" lang="ja-JP" altLang="en-US" sz="12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Design</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err="1" smtClean="0">
                          <a:solidFill>
                            <a:schemeClr val="bg1"/>
                          </a:solidFill>
                        </a:rPr>
                        <a:t>Det.Design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Op. 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Test</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1" dirty="0" smtClean="0">
                          <a:solidFill>
                            <a:schemeClr val="bg1"/>
                          </a:solidFill>
                        </a:rPr>
                        <a:t>Release</a:t>
                      </a:r>
                      <a:endParaRPr kumimoji="1" lang="ja-JP" altLang="en-US" sz="16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en-US" altLang="ja-JP" sz="1600" b="1" dirty="0" smtClean="0"/>
                        <a:t>Before</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en-US" altLang="ja-JP" sz="1600" b="1" dirty="0" smtClean="0"/>
                        <a:t>After</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253" name="グループ化 252"/>
          <p:cNvGrpSpPr/>
          <p:nvPr/>
        </p:nvGrpSpPr>
        <p:grpSpPr>
          <a:xfrm>
            <a:off x="1550412" y="2368925"/>
            <a:ext cx="220013" cy="220228"/>
            <a:chOff x="3286729" y="2128421"/>
            <a:chExt cx="678044" cy="678705"/>
          </a:xfrm>
        </p:grpSpPr>
        <p:sp>
          <p:nvSpPr>
            <p:cNvPr id="254" name="楕円 25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5" name="楕円 25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6" name="フリーフォーム 25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57" name="グループ化 256"/>
          <p:cNvGrpSpPr/>
          <p:nvPr/>
        </p:nvGrpSpPr>
        <p:grpSpPr>
          <a:xfrm>
            <a:off x="1548320" y="2002354"/>
            <a:ext cx="220013" cy="220228"/>
            <a:chOff x="3286729" y="2128421"/>
            <a:chExt cx="678044" cy="678705"/>
          </a:xfrm>
        </p:grpSpPr>
        <p:sp>
          <p:nvSpPr>
            <p:cNvPr id="258" name="楕円 25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9" name="楕円 25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0" name="フリーフォーム 25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1" name="グループ化 260"/>
          <p:cNvGrpSpPr/>
          <p:nvPr/>
        </p:nvGrpSpPr>
        <p:grpSpPr>
          <a:xfrm>
            <a:off x="1903185" y="2002713"/>
            <a:ext cx="220013" cy="220228"/>
            <a:chOff x="3286729" y="2128421"/>
            <a:chExt cx="678044" cy="678705"/>
          </a:xfrm>
        </p:grpSpPr>
        <p:sp>
          <p:nvSpPr>
            <p:cNvPr id="262" name="楕円 26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3" name="楕円 26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4" name="フリーフォーム 26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5" name="グループ化 264"/>
          <p:cNvGrpSpPr/>
          <p:nvPr/>
        </p:nvGrpSpPr>
        <p:grpSpPr>
          <a:xfrm>
            <a:off x="2229672" y="2002354"/>
            <a:ext cx="220013" cy="220228"/>
            <a:chOff x="3286729" y="2128421"/>
            <a:chExt cx="678044" cy="678705"/>
          </a:xfrm>
        </p:grpSpPr>
        <p:sp>
          <p:nvSpPr>
            <p:cNvPr id="266" name="楕円 26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7" name="楕円 26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8" name="フリーフォーム 26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69" name="グループ化 268"/>
          <p:cNvGrpSpPr/>
          <p:nvPr/>
        </p:nvGrpSpPr>
        <p:grpSpPr>
          <a:xfrm>
            <a:off x="2604974" y="2368925"/>
            <a:ext cx="220013" cy="220228"/>
            <a:chOff x="3286729" y="2128421"/>
            <a:chExt cx="678044" cy="678705"/>
          </a:xfrm>
        </p:grpSpPr>
        <p:sp>
          <p:nvSpPr>
            <p:cNvPr id="270" name="楕円 26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1" name="楕円 27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2" name="フリーフォーム 27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3" name="グループ化 272"/>
          <p:cNvGrpSpPr/>
          <p:nvPr/>
        </p:nvGrpSpPr>
        <p:grpSpPr>
          <a:xfrm>
            <a:off x="2602882" y="2002354"/>
            <a:ext cx="220013" cy="220228"/>
            <a:chOff x="3286729" y="2128421"/>
            <a:chExt cx="678044" cy="678705"/>
          </a:xfrm>
        </p:grpSpPr>
        <p:sp>
          <p:nvSpPr>
            <p:cNvPr id="274" name="楕円 27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5" name="楕円 27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6" name="フリーフォーム 27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7" name="グループ化 276"/>
          <p:cNvGrpSpPr/>
          <p:nvPr/>
        </p:nvGrpSpPr>
        <p:grpSpPr>
          <a:xfrm>
            <a:off x="2949784" y="2369284"/>
            <a:ext cx="220013" cy="220228"/>
            <a:chOff x="3286729" y="2128421"/>
            <a:chExt cx="678044" cy="678705"/>
          </a:xfrm>
        </p:grpSpPr>
        <p:sp>
          <p:nvSpPr>
            <p:cNvPr id="278" name="楕円 27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9" name="楕円 27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0" name="フリーフォーム 27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1" name="グループ化 280"/>
          <p:cNvGrpSpPr/>
          <p:nvPr/>
        </p:nvGrpSpPr>
        <p:grpSpPr>
          <a:xfrm>
            <a:off x="2947692" y="2002713"/>
            <a:ext cx="220013" cy="220228"/>
            <a:chOff x="3286729" y="2128421"/>
            <a:chExt cx="678044" cy="678705"/>
          </a:xfrm>
        </p:grpSpPr>
        <p:sp>
          <p:nvSpPr>
            <p:cNvPr id="282" name="楕円 28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3" name="楕円 28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8" name="フリーフォーム 28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9" name="グループ化 288"/>
          <p:cNvGrpSpPr/>
          <p:nvPr/>
        </p:nvGrpSpPr>
        <p:grpSpPr>
          <a:xfrm>
            <a:off x="3276271" y="2368925"/>
            <a:ext cx="220013" cy="220228"/>
            <a:chOff x="3286729" y="2128421"/>
            <a:chExt cx="678044" cy="678705"/>
          </a:xfrm>
        </p:grpSpPr>
        <p:sp>
          <p:nvSpPr>
            <p:cNvPr id="290" name="楕円 28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1" name="楕円 29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5" name="フリーフォーム 2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6" name="グループ化 295"/>
          <p:cNvGrpSpPr/>
          <p:nvPr/>
        </p:nvGrpSpPr>
        <p:grpSpPr>
          <a:xfrm>
            <a:off x="3274179" y="2002354"/>
            <a:ext cx="220013" cy="220228"/>
            <a:chOff x="3286729" y="2128421"/>
            <a:chExt cx="678044" cy="678705"/>
          </a:xfrm>
        </p:grpSpPr>
        <p:sp>
          <p:nvSpPr>
            <p:cNvPr id="297" name="楕円 29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8" name="楕円 29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9" name="フリーフォーム 2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0" name="グループ化 299"/>
          <p:cNvGrpSpPr/>
          <p:nvPr/>
        </p:nvGrpSpPr>
        <p:grpSpPr>
          <a:xfrm>
            <a:off x="3674505" y="2003826"/>
            <a:ext cx="220013" cy="220228"/>
            <a:chOff x="3286729" y="2128421"/>
            <a:chExt cx="678044" cy="678705"/>
          </a:xfrm>
        </p:grpSpPr>
        <p:sp>
          <p:nvSpPr>
            <p:cNvPr id="301" name="楕円 30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2" name="楕円 30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3" name="フリーフォーム 30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4" name="グループ化 303"/>
          <p:cNvGrpSpPr/>
          <p:nvPr/>
        </p:nvGrpSpPr>
        <p:grpSpPr>
          <a:xfrm>
            <a:off x="4024648" y="2004255"/>
            <a:ext cx="220013" cy="220228"/>
            <a:chOff x="3286729" y="2128421"/>
            <a:chExt cx="678044" cy="678705"/>
          </a:xfrm>
        </p:grpSpPr>
        <p:sp>
          <p:nvSpPr>
            <p:cNvPr id="305" name="楕円 30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6" name="楕円 30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7" name="フリーフォーム 30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8" name="グループ化 307"/>
          <p:cNvGrpSpPr/>
          <p:nvPr/>
        </p:nvGrpSpPr>
        <p:grpSpPr>
          <a:xfrm>
            <a:off x="4375176" y="2004254"/>
            <a:ext cx="220013" cy="220228"/>
            <a:chOff x="3286729" y="2128421"/>
            <a:chExt cx="678044" cy="678705"/>
          </a:xfrm>
        </p:grpSpPr>
        <p:sp>
          <p:nvSpPr>
            <p:cNvPr id="309" name="楕円 30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0" name="楕円 30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1" name="フリーフォーム 31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2" name="グループ化 311"/>
          <p:cNvGrpSpPr/>
          <p:nvPr/>
        </p:nvGrpSpPr>
        <p:grpSpPr>
          <a:xfrm>
            <a:off x="4779561" y="2375068"/>
            <a:ext cx="220013" cy="220228"/>
            <a:chOff x="3286729" y="2128421"/>
            <a:chExt cx="678044" cy="678705"/>
          </a:xfrm>
        </p:grpSpPr>
        <p:sp>
          <p:nvSpPr>
            <p:cNvPr id="313" name="楕円 31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4" name="楕円 31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5" name="フリーフォーム 31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6" name="グループ化 315"/>
          <p:cNvGrpSpPr/>
          <p:nvPr/>
        </p:nvGrpSpPr>
        <p:grpSpPr>
          <a:xfrm>
            <a:off x="4777469" y="2008497"/>
            <a:ext cx="220013" cy="220228"/>
            <a:chOff x="3286729" y="2128421"/>
            <a:chExt cx="678044" cy="678705"/>
          </a:xfrm>
        </p:grpSpPr>
        <p:sp>
          <p:nvSpPr>
            <p:cNvPr id="317" name="楕円 31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8" name="楕円 31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9" name="フリーフォーム 31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0" name="グループ化 319"/>
          <p:cNvGrpSpPr/>
          <p:nvPr/>
        </p:nvGrpSpPr>
        <p:grpSpPr>
          <a:xfrm>
            <a:off x="5124371" y="2375427"/>
            <a:ext cx="220013" cy="220228"/>
            <a:chOff x="3286729" y="2128421"/>
            <a:chExt cx="678044" cy="678705"/>
          </a:xfrm>
        </p:grpSpPr>
        <p:sp>
          <p:nvSpPr>
            <p:cNvPr id="321" name="楕円 32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2" name="楕円 32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3" name="フリーフォーム 32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4" name="グループ化 323"/>
          <p:cNvGrpSpPr/>
          <p:nvPr/>
        </p:nvGrpSpPr>
        <p:grpSpPr>
          <a:xfrm>
            <a:off x="5122279" y="2008856"/>
            <a:ext cx="220013" cy="220228"/>
            <a:chOff x="3286729" y="2128421"/>
            <a:chExt cx="678044" cy="678705"/>
          </a:xfrm>
        </p:grpSpPr>
        <p:sp>
          <p:nvSpPr>
            <p:cNvPr id="325" name="楕円 32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6" name="楕円 32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7" name="フリーフォーム 32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8" name="グループ化 327"/>
          <p:cNvGrpSpPr/>
          <p:nvPr/>
        </p:nvGrpSpPr>
        <p:grpSpPr>
          <a:xfrm>
            <a:off x="5450858" y="2375068"/>
            <a:ext cx="220013" cy="220228"/>
            <a:chOff x="3286729" y="2128421"/>
            <a:chExt cx="678044" cy="678705"/>
          </a:xfrm>
        </p:grpSpPr>
        <p:sp>
          <p:nvSpPr>
            <p:cNvPr id="329" name="楕円 32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0" name="楕円 32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1" name="フリーフォーム 33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2" name="グループ化 331"/>
          <p:cNvGrpSpPr/>
          <p:nvPr/>
        </p:nvGrpSpPr>
        <p:grpSpPr>
          <a:xfrm>
            <a:off x="5448766" y="2008497"/>
            <a:ext cx="220013" cy="220228"/>
            <a:chOff x="3286729" y="2128421"/>
            <a:chExt cx="678044" cy="678705"/>
          </a:xfrm>
        </p:grpSpPr>
        <p:sp>
          <p:nvSpPr>
            <p:cNvPr id="333" name="楕円 33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4" name="楕円 33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5" name="フリーフォーム 33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6" name="グループ化 335"/>
          <p:cNvGrpSpPr/>
          <p:nvPr/>
        </p:nvGrpSpPr>
        <p:grpSpPr>
          <a:xfrm>
            <a:off x="5863875" y="1997623"/>
            <a:ext cx="220013" cy="220228"/>
            <a:chOff x="3286729" y="2128421"/>
            <a:chExt cx="678044" cy="678705"/>
          </a:xfrm>
        </p:grpSpPr>
        <p:sp>
          <p:nvSpPr>
            <p:cNvPr id="337" name="楕円 33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8" name="楕円 33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9" name="フリーフォーム 33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0" name="グループ化 339"/>
          <p:cNvGrpSpPr/>
          <p:nvPr/>
        </p:nvGrpSpPr>
        <p:grpSpPr>
          <a:xfrm>
            <a:off x="6223925" y="1997982"/>
            <a:ext cx="220013" cy="220228"/>
            <a:chOff x="3286729" y="2128421"/>
            <a:chExt cx="678044" cy="678705"/>
          </a:xfrm>
        </p:grpSpPr>
        <p:sp>
          <p:nvSpPr>
            <p:cNvPr id="341" name="楕円 34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2" name="楕円 34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3" name="フリーフォーム 34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4" name="グループ化 343"/>
          <p:cNvGrpSpPr/>
          <p:nvPr/>
        </p:nvGrpSpPr>
        <p:grpSpPr>
          <a:xfrm>
            <a:off x="6550412" y="1997623"/>
            <a:ext cx="220013" cy="220228"/>
            <a:chOff x="3286729" y="2128421"/>
            <a:chExt cx="678044" cy="678705"/>
          </a:xfrm>
        </p:grpSpPr>
        <p:sp>
          <p:nvSpPr>
            <p:cNvPr id="345" name="楕円 34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6" name="楕円 34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7" name="フリーフォーム 34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8" name="グループ化 347"/>
          <p:cNvGrpSpPr/>
          <p:nvPr/>
        </p:nvGrpSpPr>
        <p:grpSpPr>
          <a:xfrm>
            <a:off x="6969231" y="2368925"/>
            <a:ext cx="220013" cy="220228"/>
            <a:chOff x="3286729" y="2128421"/>
            <a:chExt cx="678044" cy="678705"/>
          </a:xfrm>
        </p:grpSpPr>
        <p:sp>
          <p:nvSpPr>
            <p:cNvPr id="349" name="楕円 34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0" name="楕円 34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1" name="フリーフォーム 35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2" name="グループ化 351"/>
          <p:cNvGrpSpPr/>
          <p:nvPr/>
        </p:nvGrpSpPr>
        <p:grpSpPr>
          <a:xfrm>
            <a:off x="6967139" y="2002354"/>
            <a:ext cx="220013" cy="220228"/>
            <a:chOff x="3286729" y="2128421"/>
            <a:chExt cx="678044" cy="678705"/>
          </a:xfrm>
        </p:grpSpPr>
        <p:sp>
          <p:nvSpPr>
            <p:cNvPr id="353" name="楕円 35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4" name="楕円 35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5" name="フリーフォーム 35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6" name="グループ化 355"/>
          <p:cNvGrpSpPr/>
          <p:nvPr/>
        </p:nvGrpSpPr>
        <p:grpSpPr>
          <a:xfrm>
            <a:off x="7329281" y="2369284"/>
            <a:ext cx="220013" cy="220228"/>
            <a:chOff x="3286729" y="2128421"/>
            <a:chExt cx="678044" cy="678705"/>
          </a:xfrm>
        </p:grpSpPr>
        <p:sp>
          <p:nvSpPr>
            <p:cNvPr id="357" name="楕円 35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8" name="楕円 35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9" name="フリーフォーム 35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0" name="グループ化 359"/>
          <p:cNvGrpSpPr/>
          <p:nvPr/>
        </p:nvGrpSpPr>
        <p:grpSpPr>
          <a:xfrm>
            <a:off x="7327189" y="2002713"/>
            <a:ext cx="220013" cy="220228"/>
            <a:chOff x="3286729" y="2128421"/>
            <a:chExt cx="678044" cy="678705"/>
          </a:xfrm>
        </p:grpSpPr>
        <p:sp>
          <p:nvSpPr>
            <p:cNvPr id="361" name="楕円 36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2" name="楕円 36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3" name="フリーフォーム 36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4" name="グループ化 363"/>
          <p:cNvGrpSpPr/>
          <p:nvPr/>
        </p:nvGrpSpPr>
        <p:grpSpPr>
          <a:xfrm>
            <a:off x="7655768" y="2368925"/>
            <a:ext cx="220013" cy="220228"/>
            <a:chOff x="3286729" y="2128421"/>
            <a:chExt cx="678044" cy="678705"/>
          </a:xfrm>
        </p:grpSpPr>
        <p:sp>
          <p:nvSpPr>
            <p:cNvPr id="365" name="楕円 36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6" name="楕円 36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7" name="フリーフォーム 3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8" name="グループ化 367"/>
          <p:cNvGrpSpPr/>
          <p:nvPr/>
        </p:nvGrpSpPr>
        <p:grpSpPr>
          <a:xfrm>
            <a:off x="7653676" y="2002354"/>
            <a:ext cx="220013" cy="220228"/>
            <a:chOff x="3286729" y="2128421"/>
            <a:chExt cx="678044" cy="678705"/>
          </a:xfrm>
        </p:grpSpPr>
        <p:sp>
          <p:nvSpPr>
            <p:cNvPr id="369" name="楕円 36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0" name="楕円 36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1" name="フリーフォーム 37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2" name="グループ化 371"/>
          <p:cNvGrpSpPr/>
          <p:nvPr/>
        </p:nvGrpSpPr>
        <p:grpSpPr>
          <a:xfrm>
            <a:off x="8049389" y="2002354"/>
            <a:ext cx="220013" cy="220228"/>
            <a:chOff x="3286729" y="2128421"/>
            <a:chExt cx="678044" cy="678705"/>
          </a:xfrm>
        </p:grpSpPr>
        <p:sp>
          <p:nvSpPr>
            <p:cNvPr id="373" name="楕円 37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4" name="楕円 37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5" name="フリーフォーム 37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6" name="グループ化 375"/>
          <p:cNvGrpSpPr/>
          <p:nvPr/>
        </p:nvGrpSpPr>
        <p:grpSpPr>
          <a:xfrm>
            <a:off x="8394199" y="2002713"/>
            <a:ext cx="220013" cy="220228"/>
            <a:chOff x="3286729" y="2128421"/>
            <a:chExt cx="678044" cy="678705"/>
          </a:xfrm>
        </p:grpSpPr>
        <p:sp>
          <p:nvSpPr>
            <p:cNvPr id="377" name="楕円 37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8" name="楕円 37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9" name="フリーフォーム 3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0" name="グループ化 379"/>
          <p:cNvGrpSpPr/>
          <p:nvPr/>
        </p:nvGrpSpPr>
        <p:grpSpPr>
          <a:xfrm>
            <a:off x="8720686" y="2002354"/>
            <a:ext cx="220013" cy="220228"/>
            <a:chOff x="3286729" y="2128421"/>
            <a:chExt cx="678044" cy="678705"/>
          </a:xfrm>
        </p:grpSpPr>
        <p:sp>
          <p:nvSpPr>
            <p:cNvPr id="381" name="楕円 38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2" name="楕円 38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3" name="フリーフォーム 3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4" name="グループ化 383"/>
          <p:cNvGrpSpPr>
            <a:grpSpLocks/>
          </p:cNvGrpSpPr>
          <p:nvPr/>
        </p:nvGrpSpPr>
        <p:grpSpPr>
          <a:xfrm>
            <a:off x="5858565" y="2356479"/>
            <a:ext cx="229767" cy="229767"/>
            <a:chOff x="4234914" y="2134263"/>
            <a:chExt cx="665935" cy="668719"/>
          </a:xfrm>
        </p:grpSpPr>
        <p:sp>
          <p:nvSpPr>
            <p:cNvPr id="385" name="楕円 384"/>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6" name="フリーフォーム 38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87" name="グループ化 386"/>
          <p:cNvGrpSpPr>
            <a:grpSpLocks/>
          </p:cNvGrpSpPr>
          <p:nvPr/>
        </p:nvGrpSpPr>
        <p:grpSpPr>
          <a:xfrm>
            <a:off x="6221704" y="2355273"/>
            <a:ext cx="229767" cy="229767"/>
            <a:chOff x="4234914" y="2134263"/>
            <a:chExt cx="665935" cy="668719"/>
          </a:xfrm>
        </p:grpSpPr>
        <p:sp>
          <p:nvSpPr>
            <p:cNvPr id="388" name="楕円 387"/>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9" name="フリーフォーム 388"/>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90" name="グループ化 389"/>
          <p:cNvGrpSpPr>
            <a:grpSpLocks/>
          </p:cNvGrpSpPr>
          <p:nvPr/>
        </p:nvGrpSpPr>
        <p:grpSpPr>
          <a:xfrm>
            <a:off x="6545271" y="2355526"/>
            <a:ext cx="229767" cy="229767"/>
            <a:chOff x="4234914" y="2134263"/>
            <a:chExt cx="665935" cy="668719"/>
          </a:xfrm>
        </p:grpSpPr>
        <p:sp>
          <p:nvSpPr>
            <p:cNvPr id="391" name="楕円 390"/>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2" name="フリーフォーム 391"/>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93" name="グループ化 392"/>
          <p:cNvGrpSpPr>
            <a:grpSpLocks/>
          </p:cNvGrpSpPr>
          <p:nvPr/>
        </p:nvGrpSpPr>
        <p:grpSpPr>
          <a:xfrm>
            <a:off x="8030050" y="2356226"/>
            <a:ext cx="229767" cy="229767"/>
            <a:chOff x="4234914" y="2134263"/>
            <a:chExt cx="665935" cy="668719"/>
          </a:xfrm>
        </p:grpSpPr>
        <p:sp>
          <p:nvSpPr>
            <p:cNvPr id="394" name="楕円 393"/>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5" name="フリーフォーム 394"/>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96" name="グループ化 395"/>
          <p:cNvGrpSpPr>
            <a:grpSpLocks/>
          </p:cNvGrpSpPr>
          <p:nvPr/>
        </p:nvGrpSpPr>
        <p:grpSpPr>
          <a:xfrm>
            <a:off x="8393189" y="2355020"/>
            <a:ext cx="229767" cy="229767"/>
            <a:chOff x="4234914" y="2134263"/>
            <a:chExt cx="665935" cy="668719"/>
          </a:xfrm>
        </p:grpSpPr>
        <p:sp>
          <p:nvSpPr>
            <p:cNvPr id="397" name="楕円 396"/>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8" name="フリーフォーム 39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399" name="グループ化 398"/>
          <p:cNvGrpSpPr>
            <a:grpSpLocks/>
          </p:cNvGrpSpPr>
          <p:nvPr/>
        </p:nvGrpSpPr>
        <p:grpSpPr>
          <a:xfrm>
            <a:off x="8716756" y="2355273"/>
            <a:ext cx="229767" cy="229767"/>
            <a:chOff x="4234914" y="2134263"/>
            <a:chExt cx="665935" cy="668719"/>
          </a:xfrm>
        </p:grpSpPr>
        <p:sp>
          <p:nvSpPr>
            <p:cNvPr id="400" name="楕円 39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1" name="フリーフォーム 40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2" name="グループ化 401"/>
          <p:cNvGrpSpPr>
            <a:grpSpLocks/>
          </p:cNvGrpSpPr>
          <p:nvPr/>
        </p:nvGrpSpPr>
        <p:grpSpPr>
          <a:xfrm>
            <a:off x="3668816" y="2360802"/>
            <a:ext cx="229767" cy="229767"/>
            <a:chOff x="4234914" y="2134263"/>
            <a:chExt cx="665935" cy="668719"/>
          </a:xfrm>
        </p:grpSpPr>
        <p:sp>
          <p:nvSpPr>
            <p:cNvPr id="403" name="楕円 40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4" name="フリーフォーム 40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5" name="グループ化 404"/>
          <p:cNvGrpSpPr/>
          <p:nvPr/>
        </p:nvGrpSpPr>
        <p:grpSpPr>
          <a:xfrm>
            <a:off x="1909423" y="2312487"/>
            <a:ext cx="279169" cy="275089"/>
            <a:chOff x="93443" y="1883892"/>
            <a:chExt cx="279169" cy="275089"/>
          </a:xfrm>
        </p:grpSpPr>
        <p:grpSp>
          <p:nvGrpSpPr>
            <p:cNvPr id="406" name="グループ化 405"/>
            <p:cNvGrpSpPr/>
            <p:nvPr/>
          </p:nvGrpSpPr>
          <p:grpSpPr>
            <a:xfrm>
              <a:off x="93443" y="1938753"/>
              <a:ext cx="220013" cy="220228"/>
              <a:chOff x="3286729" y="2128421"/>
              <a:chExt cx="678044" cy="678705"/>
            </a:xfrm>
          </p:grpSpPr>
          <p:sp>
            <p:nvSpPr>
              <p:cNvPr id="410" name="楕円 40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1" name="楕円 41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2" name="フリーフォーム 41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07" name="楕円 406"/>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08" name="直線コネクタ 407"/>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09" name="フリーフォーム 408"/>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13" name="グループ化 412"/>
          <p:cNvGrpSpPr/>
          <p:nvPr/>
        </p:nvGrpSpPr>
        <p:grpSpPr>
          <a:xfrm>
            <a:off x="2232005" y="2312886"/>
            <a:ext cx="279169" cy="275089"/>
            <a:chOff x="93443" y="1883892"/>
            <a:chExt cx="279169" cy="275089"/>
          </a:xfrm>
        </p:grpSpPr>
        <p:grpSp>
          <p:nvGrpSpPr>
            <p:cNvPr id="414" name="グループ化 413"/>
            <p:cNvGrpSpPr/>
            <p:nvPr/>
          </p:nvGrpSpPr>
          <p:grpSpPr>
            <a:xfrm>
              <a:off x="93443" y="1938753"/>
              <a:ext cx="220013" cy="220228"/>
              <a:chOff x="3286729" y="2128421"/>
              <a:chExt cx="678044" cy="678705"/>
            </a:xfrm>
          </p:grpSpPr>
          <p:sp>
            <p:nvSpPr>
              <p:cNvPr id="418" name="楕円 41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9" name="楕円 41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0" name="フリーフォーム 41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15" name="楕円 414"/>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16" name="直線コネクタ 415"/>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17" name="フリーフォーム 416"/>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21" name="正方形/長方形 420"/>
          <p:cNvSpPr/>
          <p:nvPr/>
        </p:nvSpPr>
        <p:spPr bwMode="auto">
          <a:xfrm>
            <a:off x="5794456" y="1314652"/>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422" name="グループ化 421"/>
          <p:cNvGrpSpPr/>
          <p:nvPr/>
        </p:nvGrpSpPr>
        <p:grpSpPr>
          <a:xfrm>
            <a:off x="4711998" y="854083"/>
            <a:ext cx="3097558" cy="430887"/>
            <a:chOff x="4711998" y="854083"/>
            <a:chExt cx="3097558" cy="430887"/>
          </a:xfrm>
        </p:grpSpPr>
        <p:sp>
          <p:nvSpPr>
            <p:cNvPr id="423" name="テキスト ボックス 422"/>
            <p:cNvSpPr txBox="1"/>
            <p:nvPr/>
          </p:nvSpPr>
          <p:spPr>
            <a:xfrm>
              <a:off x="5769594" y="854083"/>
              <a:ext cx="748923" cy="430887"/>
            </a:xfrm>
            <a:prstGeom prst="rect">
              <a:avLst/>
            </a:prstGeom>
            <a:noFill/>
          </p:spPr>
          <p:txBody>
            <a:bodyPr wrap="none" rtlCol="0">
              <a:spAutoFit/>
            </a:bodyPr>
            <a:lstStyle/>
            <a:p>
              <a:r>
                <a:rPr lang="en-US" altLang="ja-JP" sz="1100" dirty="0" smtClean="0"/>
                <a:t>No </a:t>
              </a:r>
              <a:br>
                <a:rPr lang="en-US" altLang="ja-JP" sz="1100" dirty="0" smtClean="0"/>
              </a:br>
              <a:r>
                <a:rPr lang="en-US" altLang="ja-JP" sz="1100" dirty="0" smtClean="0"/>
                <a:t>changes</a:t>
              </a:r>
              <a:endParaRPr kumimoji="1" lang="ja-JP" altLang="en-US" sz="1100" dirty="0"/>
            </a:p>
          </p:txBody>
        </p:sp>
        <p:sp>
          <p:nvSpPr>
            <p:cNvPr id="424" name="テキスト ボックス 423"/>
            <p:cNvSpPr txBox="1"/>
            <p:nvPr/>
          </p:nvSpPr>
          <p:spPr>
            <a:xfrm>
              <a:off x="6807974" y="938016"/>
              <a:ext cx="606256" cy="261610"/>
            </a:xfrm>
            <a:prstGeom prst="rect">
              <a:avLst/>
            </a:prstGeom>
            <a:noFill/>
          </p:spPr>
          <p:txBody>
            <a:bodyPr wrap="none" rtlCol="0">
              <a:spAutoFit/>
            </a:bodyPr>
            <a:lstStyle/>
            <a:p>
              <a:r>
                <a:rPr lang="en-US" altLang="ja-JP" sz="1100" dirty="0" smtClean="0"/>
                <a:t>Better</a:t>
              </a:r>
              <a:endParaRPr kumimoji="1" lang="ja-JP" altLang="en-US" sz="1100" dirty="0"/>
            </a:p>
          </p:txBody>
        </p:sp>
        <p:sp>
          <p:nvSpPr>
            <p:cNvPr id="425" name="テキスト ボックス 424"/>
            <p:cNvSpPr txBox="1"/>
            <p:nvPr/>
          </p:nvSpPr>
          <p:spPr>
            <a:xfrm>
              <a:off x="7624825" y="937863"/>
              <a:ext cx="184731" cy="261610"/>
            </a:xfrm>
            <a:prstGeom prst="rect">
              <a:avLst/>
            </a:prstGeom>
            <a:noFill/>
          </p:spPr>
          <p:txBody>
            <a:bodyPr wrap="none" rtlCol="0">
              <a:spAutoFit/>
            </a:bodyPr>
            <a:lstStyle/>
            <a:p>
              <a:endParaRPr kumimoji="1" lang="ja-JP" altLang="en-US" sz="1100" dirty="0"/>
            </a:p>
          </p:txBody>
        </p:sp>
        <p:sp>
          <p:nvSpPr>
            <p:cNvPr id="426" name="テキスト ボックス 425"/>
            <p:cNvSpPr txBox="1"/>
            <p:nvPr/>
          </p:nvSpPr>
          <p:spPr>
            <a:xfrm>
              <a:off x="4711998" y="918883"/>
              <a:ext cx="948080" cy="307777"/>
            </a:xfrm>
            <a:prstGeom prst="rect">
              <a:avLst/>
            </a:prstGeom>
            <a:noFill/>
          </p:spPr>
          <p:txBody>
            <a:bodyPr wrap="none" rtlCol="0">
              <a:spAutoFit/>
            </a:bodyPr>
            <a:lstStyle/>
            <a:p>
              <a:r>
                <a:rPr lang="en-US" altLang="ja-JP" sz="1400" b="1" dirty="0" smtClean="0"/>
                <a:t>Legend</a:t>
              </a:r>
              <a:r>
                <a:rPr lang="en-US" altLang="ja-JP" sz="1400" b="1" dirty="0"/>
                <a:t>:</a:t>
              </a:r>
              <a:endParaRPr kumimoji="1" lang="ja-JP" altLang="en-US" sz="1400" b="1" dirty="0"/>
            </a:p>
          </p:txBody>
        </p:sp>
        <p:grpSp>
          <p:nvGrpSpPr>
            <p:cNvPr id="427" name="グループ化 426"/>
            <p:cNvGrpSpPr>
              <a:grpSpLocks/>
            </p:cNvGrpSpPr>
            <p:nvPr/>
          </p:nvGrpSpPr>
          <p:grpSpPr>
            <a:xfrm>
              <a:off x="6600070" y="942833"/>
              <a:ext cx="229767" cy="229767"/>
              <a:chOff x="3051411" y="2134263"/>
              <a:chExt cx="665935" cy="668719"/>
            </a:xfrm>
          </p:grpSpPr>
          <p:sp>
            <p:nvSpPr>
              <p:cNvPr id="440" name="楕円 439"/>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1" name="フリーフォーム 440"/>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8" name="グループ化 427"/>
            <p:cNvGrpSpPr/>
            <p:nvPr/>
          </p:nvGrpSpPr>
          <p:grpSpPr>
            <a:xfrm>
              <a:off x="5587947" y="945895"/>
              <a:ext cx="220013" cy="220228"/>
              <a:chOff x="2028283" y="2128421"/>
              <a:chExt cx="678044" cy="678705"/>
            </a:xfrm>
          </p:grpSpPr>
          <p:sp>
            <p:nvSpPr>
              <p:cNvPr id="437" name="楕円 436"/>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8" name="楕円 437"/>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9" name="フリーフォーム 438"/>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29" name="グループ化 428"/>
            <p:cNvGrpSpPr/>
            <p:nvPr/>
          </p:nvGrpSpPr>
          <p:grpSpPr>
            <a:xfrm>
              <a:off x="7401051" y="913444"/>
              <a:ext cx="279169" cy="275089"/>
              <a:chOff x="93443" y="1883892"/>
              <a:chExt cx="279169" cy="275089"/>
            </a:xfrm>
          </p:grpSpPr>
          <p:grpSp>
            <p:nvGrpSpPr>
              <p:cNvPr id="430" name="グループ化 429"/>
              <p:cNvGrpSpPr/>
              <p:nvPr/>
            </p:nvGrpSpPr>
            <p:grpSpPr>
              <a:xfrm>
                <a:off x="93443" y="1938753"/>
                <a:ext cx="220013" cy="220228"/>
                <a:chOff x="3286729" y="2128421"/>
                <a:chExt cx="678044" cy="678705"/>
              </a:xfrm>
            </p:grpSpPr>
            <p:sp>
              <p:nvSpPr>
                <p:cNvPr id="434" name="楕円 43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5" name="楕円 434"/>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6" name="フリーフォーム 43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31" name="楕円 430"/>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32" name="直線コネクタ 431"/>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3" name="フリーフォーム 432"/>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442" name="グループ化 441"/>
          <p:cNvGrpSpPr>
            <a:grpSpLocks/>
          </p:cNvGrpSpPr>
          <p:nvPr/>
        </p:nvGrpSpPr>
        <p:grpSpPr>
          <a:xfrm>
            <a:off x="4023017" y="2363912"/>
            <a:ext cx="229767" cy="229767"/>
            <a:chOff x="4234914" y="2134263"/>
            <a:chExt cx="665935" cy="668719"/>
          </a:xfrm>
        </p:grpSpPr>
        <p:sp>
          <p:nvSpPr>
            <p:cNvPr id="443" name="楕円 44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4" name="フリーフォーム 44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46" name="グループ化 445"/>
          <p:cNvGrpSpPr>
            <a:grpSpLocks/>
          </p:cNvGrpSpPr>
          <p:nvPr/>
        </p:nvGrpSpPr>
        <p:grpSpPr>
          <a:xfrm>
            <a:off x="4367760" y="2362706"/>
            <a:ext cx="229767" cy="229767"/>
            <a:chOff x="4234914" y="2134263"/>
            <a:chExt cx="665935" cy="668719"/>
          </a:xfrm>
        </p:grpSpPr>
        <p:sp>
          <p:nvSpPr>
            <p:cNvPr id="447" name="楕円 446"/>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8" name="フリーフォーム 44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449" name="テキスト ボックス 448"/>
          <p:cNvSpPr txBox="1"/>
          <p:nvPr/>
        </p:nvSpPr>
        <p:spPr>
          <a:xfrm>
            <a:off x="7645845" y="846763"/>
            <a:ext cx="1234633" cy="430887"/>
          </a:xfrm>
          <a:prstGeom prst="rect">
            <a:avLst/>
          </a:prstGeom>
          <a:noFill/>
        </p:spPr>
        <p:txBody>
          <a:bodyPr wrap="none" rtlCol="0">
            <a:spAutoFit/>
          </a:bodyPr>
          <a:lstStyle/>
          <a:p>
            <a:r>
              <a:rPr lang="en-US" altLang="ja-JP" sz="1100" dirty="0"/>
              <a:t>Might have</a:t>
            </a:r>
            <a:br>
              <a:rPr lang="en-US" altLang="ja-JP" sz="1100" dirty="0"/>
            </a:br>
            <a:r>
              <a:rPr lang="en-US" altLang="ja-JP" sz="1100" dirty="0"/>
              <a:t>additional work</a:t>
            </a:r>
            <a:endParaRPr lang="ja-JP" altLang="en-US" sz="1100" dirty="0"/>
          </a:p>
        </p:txBody>
      </p:sp>
      <p:grpSp>
        <p:nvGrpSpPr>
          <p:cNvPr id="450" name="グループ化 449"/>
          <p:cNvGrpSpPr/>
          <p:nvPr/>
        </p:nvGrpSpPr>
        <p:grpSpPr>
          <a:xfrm>
            <a:off x="4169907" y="2798039"/>
            <a:ext cx="4806493" cy="470643"/>
            <a:chOff x="4139722" y="2755002"/>
            <a:chExt cx="4806493" cy="470643"/>
          </a:xfrm>
        </p:grpSpPr>
        <p:grpSp>
          <p:nvGrpSpPr>
            <p:cNvPr id="451" name="グループ化 450"/>
            <p:cNvGrpSpPr/>
            <p:nvPr/>
          </p:nvGrpSpPr>
          <p:grpSpPr>
            <a:xfrm>
              <a:off x="4844354" y="2755002"/>
              <a:ext cx="1133523" cy="430887"/>
              <a:chOff x="4141242" y="5041798"/>
              <a:chExt cx="1133523" cy="430887"/>
            </a:xfrm>
          </p:grpSpPr>
          <p:sp>
            <p:nvSpPr>
              <p:cNvPr id="462" name="テキスト ボックス 461"/>
              <p:cNvSpPr txBox="1"/>
              <p:nvPr/>
            </p:nvSpPr>
            <p:spPr>
              <a:xfrm>
                <a:off x="4141242" y="5041798"/>
                <a:ext cx="748923" cy="430887"/>
              </a:xfrm>
              <a:prstGeom prst="rect">
                <a:avLst/>
              </a:prstGeom>
              <a:noFill/>
            </p:spPr>
            <p:txBody>
              <a:bodyPr wrap="none" rtlCol="0">
                <a:spAutoFit/>
              </a:bodyPr>
              <a:lstStyle/>
              <a:p>
                <a:r>
                  <a:rPr lang="en-US" altLang="ja-JP" sz="1100" dirty="0" smtClean="0"/>
                  <a:t>No</a:t>
                </a:r>
                <a:br>
                  <a:rPr lang="en-US" altLang="ja-JP" sz="1100" dirty="0" smtClean="0"/>
                </a:br>
                <a:r>
                  <a:rPr lang="en-US" altLang="ja-JP" sz="1100" dirty="0" smtClean="0"/>
                  <a:t>changes</a:t>
                </a:r>
                <a:endParaRPr kumimoji="1" lang="ja-JP" altLang="en-US" sz="1100" dirty="0"/>
              </a:p>
            </p:txBody>
          </p:sp>
          <p:sp>
            <p:nvSpPr>
              <p:cNvPr id="463" name="角丸四角形 462"/>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smtClean="0"/>
                  <a:t>Work</a:t>
                </a:r>
                <a:endParaRPr lang="ja-JP" altLang="en-US" sz="900" b="1" dirty="0"/>
              </a:p>
            </p:txBody>
          </p:sp>
        </p:grpSp>
        <p:grpSp>
          <p:nvGrpSpPr>
            <p:cNvPr id="452" name="グループ化 451"/>
            <p:cNvGrpSpPr/>
            <p:nvPr/>
          </p:nvGrpSpPr>
          <p:grpSpPr>
            <a:xfrm>
              <a:off x="6025040" y="2782900"/>
              <a:ext cx="1114236" cy="430887"/>
              <a:chOff x="4151994" y="5069696"/>
              <a:chExt cx="1114236" cy="430887"/>
            </a:xfrm>
          </p:grpSpPr>
          <p:sp>
            <p:nvSpPr>
              <p:cNvPr id="460" name="テキスト ボックス 459"/>
              <p:cNvSpPr txBox="1"/>
              <p:nvPr/>
            </p:nvSpPr>
            <p:spPr>
              <a:xfrm>
                <a:off x="4151994" y="5069696"/>
                <a:ext cx="748923" cy="430887"/>
              </a:xfrm>
              <a:prstGeom prst="rect">
                <a:avLst/>
              </a:prstGeom>
              <a:noFill/>
            </p:spPr>
            <p:txBody>
              <a:bodyPr wrap="none" rtlCol="0">
                <a:spAutoFit/>
              </a:bodyPr>
              <a:lstStyle/>
              <a:p>
                <a:r>
                  <a:rPr lang="en-US" altLang="ja-JP" sz="1100" dirty="0" smtClean="0"/>
                  <a:t>With</a:t>
                </a:r>
                <a:br>
                  <a:rPr lang="en-US" altLang="ja-JP" sz="1100" dirty="0" smtClean="0"/>
                </a:br>
                <a:r>
                  <a:rPr lang="en-US" altLang="ja-JP" sz="1100" dirty="0" smtClean="0"/>
                  <a:t>changes</a:t>
                </a:r>
                <a:endParaRPr kumimoji="1" lang="ja-JP" altLang="en-US" sz="1100" dirty="0"/>
              </a:p>
            </p:txBody>
          </p:sp>
          <p:sp>
            <p:nvSpPr>
              <p:cNvPr id="461" name="角丸四角形 460"/>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53" name="グループ化 452"/>
            <p:cNvGrpSpPr/>
            <p:nvPr/>
          </p:nvGrpSpPr>
          <p:grpSpPr>
            <a:xfrm>
              <a:off x="7184995" y="2871276"/>
              <a:ext cx="859625" cy="261610"/>
              <a:chOff x="4151730" y="5154945"/>
              <a:chExt cx="859625" cy="261610"/>
            </a:xfrm>
          </p:grpSpPr>
          <p:sp>
            <p:nvSpPr>
              <p:cNvPr id="458" name="テキスト ボックス 457"/>
              <p:cNvSpPr txBox="1"/>
              <p:nvPr/>
            </p:nvSpPr>
            <p:spPr>
              <a:xfrm>
                <a:off x="4151730" y="5154945"/>
                <a:ext cx="453970" cy="261610"/>
              </a:xfrm>
              <a:prstGeom prst="rect">
                <a:avLst/>
              </a:prstGeom>
              <a:noFill/>
            </p:spPr>
            <p:txBody>
              <a:bodyPr wrap="none" rtlCol="0">
                <a:spAutoFit/>
              </a:bodyPr>
              <a:lstStyle/>
              <a:p>
                <a:r>
                  <a:rPr lang="en-US" altLang="ja-JP" sz="1100" dirty="0" smtClean="0"/>
                  <a:t>Add</a:t>
                </a:r>
                <a:endParaRPr kumimoji="1" lang="ja-JP" altLang="en-US" sz="1100" dirty="0"/>
              </a:p>
            </p:txBody>
          </p:sp>
          <p:sp>
            <p:nvSpPr>
              <p:cNvPr id="459" name="角丸四角形 458"/>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54" name="グループ化 453"/>
            <p:cNvGrpSpPr/>
            <p:nvPr/>
          </p:nvGrpSpPr>
          <p:grpSpPr>
            <a:xfrm>
              <a:off x="8067318" y="2794758"/>
              <a:ext cx="878897" cy="430887"/>
              <a:chOff x="4133199" y="5079806"/>
              <a:chExt cx="878897" cy="430887"/>
            </a:xfrm>
          </p:grpSpPr>
          <p:sp>
            <p:nvSpPr>
              <p:cNvPr id="456" name="テキスト ボックス 455"/>
              <p:cNvSpPr txBox="1"/>
              <p:nvPr/>
            </p:nvSpPr>
            <p:spPr>
              <a:xfrm>
                <a:off x="4133199" y="5079806"/>
                <a:ext cx="436338" cy="430887"/>
              </a:xfrm>
              <a:prstGeom prst="rect">
                <a:avLst/>
              </a:prstGeom>
              <a:noFill/>
            </p:spPr>
            <p:txBody>
              <a:bodyPr wrap="none" rtlCol="0">
                <a:spAutoFit/>
              </a:bodyPr>
              <a:lstStyle/>
              <a:p>
                <a:r>
                  <a:rPr lang="en-US" altLang="ja-JP" sz="1100" dirty="0" smtClean="0"/>
                  <a:t>De-</a:t>
                </a:r>
                <a:br>
                  <a:rPr lang="en-US" altLang="ja-JP" sz="1100" dirty="0" smtClean="0"/>
                </a:br>
                <a:r>
                  <a:rPr lang="en-US" altLang="ja-JP" sz="1100" dirty="0" err="1" smtClean="0"/>
                  <a:t>lete</a:t>
                </a:r>
                <a:endParaRPr kumimoji="1" lang="ja-JP" altLang="en-US" sz="1100" dirty="0"/>
              </a:p>
            </p:txBody>
          </p:sp>
          <p:sp>
            <p:nvSpPr>
              <p:cNvPr id="457" name="角丸四角形 456"/>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sp>
          <p:nvSpPr>
            <p:cNvPr id="455" name="テキスト ボックス 454"/>
            <p:cNvSpPr txBox="1"/>
            <p:nvPr/>
          </p:nvSpPr>
          <p:spPr>
            <a:xfrm>
              <a:off x="4139722" y="2858964"/>
              <a:ext cx="872355" cy="261610"/>
            </a:xfrm>
            <a:prstGeom prst="rect">
              <a:avLst/>
            </a:prstGeom>
            <a:noFill/>
          </p:spPr>
          <p:txBody>
            <a:bodyPr wrap="none" rtlCol="0">
              <a:spAutoFit/>
            </a:bodyPr>
            <a:lstStyle/>
            <a:p>
              <a:r>
                <a:rPr lang="en-US" altLang="ja-JP" sz="1100" b="1" dirty="0" smtClean="0"/>
                <a:t>Legend</a:t>
              </a:r>
              <a:r>
                <a:rPr lang="ja-JP" altLang="en-US" sz="1100" b="1" dirty="0" smtClean="0"/>
                <a:t>：</a:t>
              </a:r>
              <a:endParaRPr kumimoji="1" lang="ja-JP" altLang="en-US" sz="1100" b="1" dirty="0"/>
            </a:p>
          </p:txBody>
        </p:sp>
      </p:grpSp>
    </p:spTree>
    <p:extLst>
      <p:ext uri="{BB962C8B-B14F-4D97-AF65-F5344CB8AC3E}">
        <p14:creationId xmlns:p14="http://schemas.microsoft.com/office/powerpoint/2010/main" val="12699762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Test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sz="2300" b="1" dirty="0" smtClean="0"/>
              <a:t>Changes in QCD per phase</a:t>
            </a:r>
            <a:endParaRPr lang="en-US" altLang="ja-JP" sz="2300"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en-US" altLang="ja-JP" sz="1800" b="1" dirty="0" smtClean="0"/>
              <a:t>Product and Process changes</a:t>
            </a:r>
            <a:endParaRPr lang="ja-JP" altLang="en-US" sz="1800" dirty="0"/>
          </a:p>
        </p:txBody>
      </p:sp>
      <p:graphicFrame>
        <p:nvGraphicFramePr>
          <p:cNvPr id="200" name="表 199"/>
          <p:cNvGraphicFramePr>
            <a:graphicFrameLocks noGrp="1"/>
          </p:cNvGraphicFramePr>
          <p:nvPr>
            <p:extLst>
              <p:ext uri="{D42A27DB-BD31-4B8C-83A1-F6EECF244321}">
                <p14:modId xmlns:p14="http://schemas.microsoft.com/office/powerpoint/2010/main" val="1320300861"/>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en-US" altLang="ja-JP" sz="1400" b="1" dirty="0" smtClean="0"/>
                        <a:t>Before</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en-US" altLang="ja-JP" sz="1400" b="1" dirty="0" smtClean="0"/>
                        <a:t>After</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dirty="0" smtClean="0">
                <a:latin typeface="+mn-ea"/>
              </a:rPr>
              <a:t>Again, this time, we’re focusing on automating the construction of a system. Therefore, the test itself is not getting automated.</a:t>
            </a:r>
          </a:p>
          <a:p>
            <a:endParaRPr kumimoji="1" lang="en-US" altLang="ja-JP" dirty="0">
              <a:latin typeface="+mn-ea"/>
            </a:endParaRPr>
          </a:p>
          <a:p>
            <a:r>
              <a:rPr lang="en-US" altLang="ja-JP" dirty="0" smtClean="0">
                <a:latin typeface="+mn-ea"/>
              </a:rPr>
              <a:t>Similar to the production phase, the QCD/process will change if the test phase is automated.</a:t>
            </a:r>
            <a:endParaRPr kumimoji="1" lang="en-US" altLang="ja-JP" dirty="0" smtClean="0">
              <a:latin typeface="+mn-ea"/>
            </a:endParaRPr>
          </a:p>
        </p:txBody>
      </p:sp>
      <p:sp>
        <p:nvSpPr>
          <p:cNvPr id="4" name="テキスト ボックス 3"/>
          <p:cNvSpPr txBox="1"/>
          <p:nvPr/>
        </p:nvSpPr>
        <p:spPr>
          <a:xfrm>
            <a:off x="9187934" y="1013899"/>
            <a:ext cx="1794081" cy="400110"/>
          </a:xfrm>
          <a:prstGeom prst="rect">
            <a:avLst/>
          </a:prstGeom>
          <a:noFill/>
        </p:spPr>
        <p:txBody>
          <a:bodyPr wrap="none" rtlCol="0">
            <a:spAutoFit/>
          </a:bodyPr>
          <a:lstStyle/>
          <a:p>
            <a:r>
              <a:rPr lang="en-US" altLang="ja-JP" sz="2000" b="1" dirty="0" smtClean="0"/>
              <a:t>Explanation</a:t>
            </a:r>
            <a:endParaRPr kumimoji="1" lang="ja-JP" altLang="en-US" sz="2000" b="1" dirty="0"/>
          </a:p>
        </p:txBody>
      </p:sp>
      <p:grpSp>
        <p:nvGrpSpPr>
          <p:cNvPr id="284" name="グループ化 283"/>
          <p:cNvGrpSpPr/>
          <p:nvPr/>
        </p:nvGrpSpPr>
        <p:grpSpPr>
          <a:xfrm>
            <a:off x="3296582" y="3284980"/>
            <a:ext cx="1809222" cy="1378790"/>
            <a:chOff x="5884207" y="4971256"/>
            <a:chExt cx="1809222" cy="1378790"/>
          </a:xfrm>
        </p:grpSpPr>
        <p:grpSp>
          <p:nvGrpSpPr>
            <p:cNvPr id="285" name="グループ化 284"/>
            <p:cNvGrpSpPr/>
            <p:nvPr/>
          </p:nvGrpSpPr>
          <p:grpSpPr>
            <a:xfrm>
              <a:off x="5931768" y="5202599"/>
              <a:ext cx="1761661" cy="1147447"/>
              <a:chOff x="3575650" y="3645030"/>
              <a:chExt cx="1761661" cy="1147447"/>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535358" cy="1147447"/>
                <a:chOff x="3859824" y="3656220"/>
                <a:chExt cx="1535358" cy="1147447"/>
              </a:xfrm>
            </p:grpSpPr>
            <p:sp>
              <p:nvSpPr>
                <p:cNvPr id="293" name="角丸四角形 292"/>
                <p:cNvSpPr/>
                <p:nvPr/>
              </p:nvSpPr>
              <p:spPr bwMode="auto">
                <a:xfrm>
                  <a:off x="3859824" y="3656220"/>
                  <a:ext cx="1535358"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 Test</a:t>
                  </a:r>
                  <a:br>
                    <a:rPr lang="en-US" altLang="ja-JP" sz="1200" b="1" dirty="0" smtClean="0"/>
                  </a:br>
                  <a:r>
                    <a:rPr lang="en-US" altLang="ja-JP" sz="1200" b="1" dirty="0" smtClean="0"/>
                    <a:t>design documents</a:t>
                  </a:r>
                  <a:endParaRPr lang="ja-JP" altLang="en-US" sz="1200" b="1" dirty="0"/>
                </a:p>
              </p:txBody>
            </p:sp>
            <p:sp>
              <p:nvSpPr>
                <p:cNvPr id="294" name="テキスト ボックス 293"/>
                <p:cNvSpPr txBox="1"/>
                <p:nvPr/>
              </p:nvSpPr>
              <p:spPr>
                <a:xfrm>
                  <a:off x="3859882" y="4342002"/>
                  <a:ext cx="1258230" cy="461665"/>
                </a:xfrm>
                <a:prstGeom prst="rect">
                  <a:avLst/>
                </a:prstGeom>
                <a:noFill/>
              </p:spPr>
              <p:txBody>
                <a:bodyPr wrap="none" rtlCol="0">
                  <a:spAutoFit/>
                </a:bodyPr>
                <a:lstStyle/>
                <a:p>
                  <a:r>
                    <a:rPr kumimoji="1" lang="ja-JP" altLang="en-US" sz="1200" b="1" dirty="0" smtClean="0"/>
                    <a:t>・</a:t>
                  </a:r>
                  <a:r>
                    <a:rPr lang="en-US" altLang="ja-JP" sz="1200" b="1" dirty="0" smtClean="0"/>
                    <a:t>Test</a:t>
                  </a:r>
                  <a:r>
                    <a:rPr lang="ja-JP" altLang="en-US" sz="1200" b="1" dirty="0"/>
                    <a:t> </a:t>
                  </a:r>
                  <a:r>
                    <a:rPr lang="en-US" altLang="ja-JP" sz="1200" b="1" dirty="0" smtClean="0"/>
                    <a:t>design</a:t>
                  </a:r>
                  <a:br>
                    <a:rPr lang="en-US" altLang="ja-JP" sz="1200" b="1" dirty="0" smtClean="0"/>
                  </a:br>
                  <a:r>
                    <a:rPr lang="en-US" altLang="ja-JP" sz="1200" b="1" dirty="0" smtClean="0"/>
                    <a:t>document</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2999570"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5168842" y="3284980"/>
            <a:ext cx="1809222" cy="1194124"/>
            <a:chOff x="5884207" y="4971256"/>
            <a:chExt cx="1809222" cy="1194124"/>
          </a:xfrm>
        </p:grpSpPr>
        <p:grpSp>
          <p:nvGrpSpPr>
            <p:cNvPr id="447" name="グループ化 446"/>
            <p:cNvGrpSpPr/>
            <p:nvPr/>
          </p:nvGrpSpPr>
          <p:grpSpPr>
            <a:xfrm>
              <a:off x="5931768" y="5202599"/>
              <a:ext cx="1761661" cy="962781"/>
              <a:chOff x="3575650" y="3645030"/>
              <a:chExt cx="1761661" cy="962781"/>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441011" cy="962781"/>
                <a:chOff x="3859824" y="3656220"/>
                <a:chExt cx="1441011" cy="962781"/>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Run tests</a:t>
                  </a:r>
                  <a:endParaRPr lang="ja-JP" altLang="en-US" sz="1200" b="1" dirty="0"/>
                </a:p>
              </p:txBody>
            </p:sp>
            <p:sp>
              <p:nvSpPr>
                <p:cNvPr id="452" name="テキスト ボックス 451"/>
                <p:cNvSpPr txBox="1"/>
                <p:nvPr/>
              </p:nvSpPr>
              <p:spPr>
                <a:xfrm>
                  <a:off x="3859882" y="4342002"/>
                  <a:ext cx="1275862" cy="276999"/>
                </a:xfrm>
                <a:prstGeom prst="rect">
                  <a:avLst/>
                </a:prstGeom>
                <a:noFill/>
              </p:spPr>
              <p:txBody>
                <a:bodyPr wrap="none" rtlCol="0">
                  <a:spAutoFit/>
                </a:bodyPr>
                <a:lstStyle/>
                <a:p>
                  <a:r>
                    <a:rPr kumimoji="1" lang="ja-JP" altLang="en-US" sz="1200" b="1" dirty="0" smtClean="0"/>
                    <a:t>・</a:t>
                  </a:r>
                  <a:r>
                    <a:rPr kumimoji="1" lang="en-US" altLang="ja-JP" sz="1200" b="1" dirty="0" smtClean="0"/>
                    <a:t>Test</a:t>
                  </a:r>
                  <a:r>
                    <a:rPr lang="ja-JP" altLang="en-US" sz="1200" b="1" dirty="0"/>
                    <a:t> </a:t>
                  </a:r>
                  <a:r>
                    <a:rPr lang="en-US" altLang="ja-JP" sz="1200" b="1" dirty="0" smtClean="0"/>
                    <a:t>results</a:t>
                  </a:r>
                  <a:endParaRPr kumimoji="1" lang="ja-JP" altLang="en-US" sz="1200" b="1" dirty="0"/>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160" name="グループ化 159"/>
          <p:cNvGrpSpPr/>
          <p:nvPr/>
        </p:nvGrpSpPr>
        <p:grpSpPr>
          <a:xfrm>
            <a:off x="3344143" y="4878223"/>
            <a:ext cx="1809222" cy="1378790"/>
            <a:chOff x="5884207" y="4971256"/>
            <a:chExt cx="1809222" cy="1378790"/>
          </a:xfrm>
        </p:grpSpPr>
        <p:grpSp>
          <p:nvGrpSpPr>
            <p:cNvPr id="161" name="グループ化 160"/>
            <p:cNvGrpSpPr/>
            <p:nvPr/>
          </p:nvGrpSpPr>
          <p:grpSpPr>
            <a:xfrm>
              <a:off x="5931768" y="5202599"/>
              <a:ext cx="1761661" cy="1147447"/>
              <a:chOff x="3575650" y="3645030"/>
              <a:chExt cx="1761661" cy="1147447"/>
            </a:xfrm>
          </p:grpSpPr>
          <p:cxnSp>
            <p:nvCxnSpPr>
              <p:cNvPr id="163" name="直線矢印コネクタ 162"/>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4" name="グループ化 163"/>
              <p:cNvGrpSpPr/>
              <p:nvPr/>
            </p:nvGrpSpPr>
            <p:grpSpPr>
              <a:xfrm>
                <a:off x="3575650" y="3645030"/>
                <a:ext cx="1557358" cy="1147447"/>
                <a:chOff x="3859824" y="3656220"/>
                <a:chExt cx="1557358" cy="1147447"/>
              </a:xfrm>
            </p:grpSpPr>
            <p:sp>
              <p:nvSpPr>
                <p:cNvPr id="165" name="角丸四角形 164"/>
                <p:cNvSpPr/>
                <p:nvPr/>
              </p:nvSpPr>
              <p:spPr bwMode="auto">
                <a:xfrm>
                  <a:off x="3859824" y="3656220"/>
                  <a:ext cx="1557358"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Create Test</a:t>
                  </a:r>
                  <a:br>
                    <a:rPr lang="en-US" altLang="ja-JP" sz="1200" b="1" dirty="0"/>
                  </a:br>
                  <a:r>
                    <a:rPr lang="en-US" altLang="ja-JP" sz="1200" b="1" dirty="0"/>
                    <a:t>design documents</a:t>
                  </a:r>
                  <a:endParaRPr lang="ja-JP" altLang="en-US" sz="1200" b="1" dirty="0"/>
                </a:p>
              </p:txBody>
            </p:sp>
            <p:sp>
              <p:nvSpPr>
                <p:cNvPr id="166" name="テキスト ボックス 165"/>
                <p:cNvSpPr txBox="1"/>
                <p:nvPr/>
              </p:nvSpPr>
              <p:spPr>
                <a:xfrm>
                  <a:off x="3859882" y="4342002"/>
                  <a:ext cx="1258230" cy="461665"/>
                </a:xfrm>
                <a:prstGeom prst="rect">
                  <a:avLst/>
                </a:prstGeom>
                <a:noFill/>
              </p:spPr>
              <p:txBody>
                <a:bodyPr wrap="none" rtlCol="0">
                  <a:spAutoFit/>
                </a:bodyPr>
                <a:lstStyle/>
                <a:p>
                  <a:r>
                    <a:rPr lang="ja-JP" altLang="en-US" sz="1200" b="1" dirty="0"/>
                    <a:t>・</a:t>
                  </a:r>
                  <a:r>
                    <a:rPr lang="en-US" altLang="ja-JP" sz="1200" b="1" dirty="0"/>
                    <a:t>Test</a:t>
                  </a:r>
                  <a:r>
                    <a:rPr lang="ja-JP" altLang="en-US" sz="1200" b="1" dirty="0"/>
                    <a:t> </a:t>
                  </a:r>
                  <a:r>
                    <a:rPr lang="en-US" altLang="ja-JP" sz="1200" b="1" dirty="0"/>
                    <a:t>design</a:t>
                  </a:r>
                  <a:br>
                    <a:rPr lang="en-US" altLang="ja-JP" sz="1200" b="1" dirty="0"/>
                  </a:br>
                  <a:r>
                    <a:rPr lang="en-US" altLang="ja-JP" sz="1200" b="1" dirty="0"/>
                    <a:t>document</a:t>
                  </a:r>
                  <a:endParaRPr lang="ja-JP" altLang="en-US" sz="1200" b="1" dirty="0"/>
                </a:p>
              </p:txBody>
            </p:sp>
          </p:grpSp>
        </p:grpSp>
        <p:sp>
          <p:nvSpPr>
            <p:cNvPr id="162" name="テキスト ボックス 161"/>
            <p:cNvSpPr txBox="1"/>
            <p:nvPr/>
          </p:nvSpPr>
          <p:spPr>
            <a:xfrm>
              <a:off x="5884207" y="4971256"/>
              <a:ext cx="1494320" cy="307777"/>
            </a:xfrm>
            <a:prstGeom prst="rect">
              <a:avLst/>
            </a:prstGeom>
            <a:noFill/>
          </p:spPr>
          <p:txBody>
            <a:bodyPr wrap="none" rtlCol="0">
              <a:spAutoFit/>
            </a:bodyPr>
            <a:lstStyle/>
            <a:p>
              <a:r>
                <a:rPr kumimoji="1" lang="en-US" altLang="ja-JP" sz="1400" dirty="0" smtClean="0"/>
                <a:t>&lt;No changes&gt;</a:t>
              </a:r>
              <a:endParaRPr kumimoji="1" lang="ja-JP" altLang="en-US" sz="1400" dirty="0"/>
            </a:p>
          </p:txBody>
        </p:sp>
      </p:grpSp>
      <p:cxnSp>
        <p:nvCxnSpPr>
          <p:cNvPr id="167" name="直線矢印コネクタ 166"/>
          <p:cNvCxnSpPr/>
          <p:nvPr/>
        </p:nvCxnSpPr>
        <p:spPr bwMode="auto">
          <a:xfrm>
            <a:off x="3047131" y="535014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8" name="グループ化 167"/>
          <p:cNvGrpSpPr/>
          <p:nvPr/>
        </p:nvGrpSpPr>
        <p:grpSpPr>
          <a:xfrm>
            <a:off x="5216403" y="4878223"/>
            <a:ext cx="1809222" cy="1194124"/>
            <a:chOff x="5884207" y="4971256"/>
            <a:chExt cx="1809222" cy="1194124"/>
          </a:xfrm>
        </p:grpSpPr>
        <p:grpSp>
          <p:nvGrpSpPr>
            <p:cNvPr id="169" name="グループ化 168"/>
            <p:cNvGrpSpPr/>
            <p:nvPr/>
          </p:nvGrpSpPr>
          <p:grpSpPr>
            <a:xfrm>
              <a:off x="5931768" y="5202599"/>
              <a:ext cx="1761661" cy="962781"/>
              <a:chOff x="3575650" y="3645030"/>
              <a:chExt cx="1761661" cy="962781"/>
            </a:xfrm>
          </p:grpSpPr>
          <p:cxnSp>
            <p:nvCxnSpPr>
              <p:cNvPr id="171" name="直線矢印コネクタ 170"/>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72" name="グループ化 171"/>
              <p:cNvGrpSpPr/>
              <p:nvPr/>
            </p:nvGrpSpPr>
            <p:grpSpPr>
              <a:xfrm>
                <a:off x="3575650" y="3645030"/>
                <a:ext cx="1441011" cy="962781"/>
                <a:chOff x="3859824" y="3656220"/>
                <a:chExt cx="1441011" cy="962781"/>
              </a:xfrm>
            </p:grpSpPr>
            <p:sp>
              <p:nvSpPr>
                <p:cNvPr id="173" name="角丸四角形 17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t>Run tests</a:t>
                  </a:r>
                  <a:endParaRPr lang="ja-JP" altLang="en-US" sz="1200" b="1" dirty="0"/>
                </a:p>
              </p:txBody>
            </p:sp>
            <p:sp>
              <p:nvSpPr>
                <p:cNvPr id="174" name="テキスト ボックス 173"/>
                <p:cNvSpPr txBox="1"/>
                <p:nvPr/>
              </p:nvSpPr>
              <p:spPr>
                <a:xfrm>
                  <a:off x="3859882" y="4342002"/>
                  <a:ext cx="1275862" cy="276999"/>
                </a:xfrm>
                <a:prstGeom prst="rect">
                  <a:avLst/>
                </a:prstGeom>
                <a:noFill/>
              </p:spPr>
              <p:txBody>
                <a:bodyPr wrap="none" rtlCol="0">
                  <a:spAutoFit/>
                </a:bodyPr>
                <a:lstStyle/>
                <a:p>
                  <a:r>
                    <a:rPr kumimoji="1" lang="ja-JP" altLang="en-US" sz="1200" b="1" dirty="0" smtClean="0"/>
                    <a:t>・</a:t>
                  </a:r>
                  <a:r>
                    <a:rPr kumimoji="1" lang="en-US" altLang="ja-JP" sz="1200" b="1" dirty="0" smtClean="0"/>
                    <a:t>Test</a:t>
                  </a:r>
                  <a:r>
                    <a:rPr lang="ja-JP" altLang="en-US" sz="1200" b="1" dirty="0"/>
                    <a:t> </a:t>
                  </a:r>
                  <a:r>
                    <a:rPr lang="en-US" altLang="ja-JP" sz="1200" b="1" dirty="0" smtClean="0"/>
                    <a:t>results</a:t>
                  </a:r>
                  <a:endParaRPr kumimoji="1" lang="ja-JP" altLang="en-US" sz="1200" b="1" dirty="0"/>
                </a:p>
              </p:txBody>
            </p:sp>
          </p:grpSp>
        </p:grpSp>
        <p:sp>
          <p:nvSpPr>
            <p:cNvPr id="170" name="テキスト ボックス 169"/>
            <p:cNvSpPr txBox="1"/>
            <p:nvPr/>
          </p:nvSpPr>
          <p:spPr>
            <a:xfrm>
              <a:off x="5884207" y="4971256"/>
              <a:ext cx="1494320" cy="307777"/>
            </a:xfrm>
            <a:prstGeom prst="rect">
              <a:avLst/>
            </a:prstGeom>
            <a:noFill/>
          </p:spPr>
          <p:txBody>
            <a:bodyPr wrap="none" rtlCol="0">
              <a:spAutoFit/>
            </a:bodyPr>
            <a:lstStyle/>
            <a:p>
              <a:r>
                <a:rPr kumimoji="1" lang="en-US" altLang="ja-JP" sz="1400" dirty="0" smtClean="0"/>
                <a:t>&lt;No changes&gt;</a:t>
              </a:r>
              <a:endParaRPr kumimoji="1" lang="ja-JP" altLang="en-US" sz="1400" dirty="0"/>
            </a:p>
          </p:txBody>
        </p:sp>
      </p:grpSp>
      <p:graphicFrame>
        <p:nvGraphicFramePr>
          <p:cNvPr id="271" name="表 270"/>
          <p:cNvGraphicFramePr>
            <a:graphicFrameLocks noGrp="1"/>
          </p:cNvGraphicFramePr>
          <p:nvPr>
            <p:extLst>
              <p:ext uri="{D42A27DB-BD31-4B8C-83A1-F6EECF244321}">
                <p14:modId xmlns:p14="http://schemas.microsoft.com/office/powerpoint/2010/main" val="1277153929"/>
              </p:ext>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Defining</a:t>
                      </a:r>
                      <a:endParaRPr kumimoji="1" lang="ja-JP" altLang="en-US" sz="12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Design</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err="1" smtClean="0">
                          <a:solidFill>
                            <a:schemeClr val="bg1"/>
                          </a:solidFill>
                        </a:rPr>
                        <a:t>Det.Design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Op. 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Test</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Release</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en-US" altLang="ja-JP" sz="1600" b="1" dirty="0" smtClean="0"/>
                        <a:t>Before</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en-US" altLang="ja-JP" sz="1600" b="1" dirty="0" smtClean="0"/>
                        <a:t>After</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272" name="グループ化 271"/>
          <p:cNvGrpSpPr/>
          <p:nvPr/>
        </p:nvGrpSpPr>
        <p:grpSpPr>
          <a:xfrm>
            <a:off x="1550412" y="2368925"/>
            <a:ext cx="220013" cy="220228"/>
            <a:chOff x="3286729" y="2128421"/>
            <a:chExt cx="678044" cy="678705"/>
          </a:xfrm>
        </p:grpSpPr>
        <p:sp>
          <p:nvSpPr>
            <p:cNvPr id="273" name="楕円 27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4" name="楕円 27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5" name="フリーフォーム 27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76" name="グループ化 275"/>
          <p:cNvGrpSpPr/>
          <p:nvPr/>
        </p:nvGrpSpPr>
        <p:grpSpPr>
          <a:xfrm>
            <a:off x="1548320" y="2002354"/>
            <a:ext cx="220013" cy="220228"/>
            <a:chOff x="3286729" y="2128421"/>
            <a:chExt cx="678044" cy="678705"/>
          </a:xfrm>
        </p:grpSpPr>
        <p:sp>
          <p:nvSpPr>
            <p:cNvPr id="277" name="楕円 27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8" name="楕円 27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79" name="フリーフォーム 2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0" name="グループ化 279"/>
          <p:cNvGrpSpPr/>
          <p:nvPr/>
        </p:nvGrpSpPr>
        <p:grpSpPr>
          <a:xfrm>
            <a:off x="1903185" y="2002713"/>
            <a:ext cx="220013" cy="220228"/>
            <a:chOff x="3286729" y="2128421"/>
            <a:chExt cx="678044" cy="678705"/>
          </a:xfrm>
        </p:grpSpPr>
        <p:sp>
          <p:nvSpPr>
            <p:cNvPr id="281" name="楕円 28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2" name="楕円 28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3" name="フリーフォーム 2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88" name="グループ化 287"/>
          <p:cNvGrpSpPr/>
          <p:nvPr/>
        </p:nvGrpSpPr>
        <p:grpSpPr>
          <a:xfrm>
            <a:off x="2229672" y="2002354"/>
            <a:ext cx="220013" cy="220228"/>
            <a:chOff x="3286729" y="2128421"/>
            <a:chExt cx="678044" cy="678705"/>
          </a:xfrm>
        </p:grpSpPr>
        <p:sp>
          <p:nvSpPr>
            <p:cNvPr id="289" name="楕円 28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0" name="楕円 28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1" name="フリーフォーム 2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5" name="グループ化 294"/>
          <p:cNvGrpSpPr/>
          <p:nvPr/>
        </p:nvGrpSpPr>
        <p:grpSpPr>
          <a:xfrm>
            <a:off x="2604974" y="2368925"/>
            <a:ext cx="220013" cy="220228"/>
            <a:chOff x="3286729" y="2128421"/>
            <a:chExt cx="678044" cy="678705"/>
          </a:xfrm>
        </p:grpSpPr>
        <p:sp>
          <p:nvSpPr>
            <p:cNvPr id="296" name="楕円 29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7" name="楕円 29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8" name="フリーフォーム 29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9" name="グループ化 298"/>
          <p:cNvGrpSpPr/>
          <p:nvPr/>
        </p:nvGrpSpPr>
        <p:grpSpPr>
          <a:xfrm>
            <a:off x="2602882" y="2002354"/>
            <a:ext cx="220013" cy="220228"/>
            <a:chOff x="3286729" y="2128421"/>
            <a:chExt cx="678044" cy="678705"/>
          </a:xfrm>
        </p:grpSpPr>
        <p:sp>
          <p:nvSpPr>
            <p:cNvPr id="300" name="楕円 29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1" name="楕円 30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2" name="フリーフォーム 30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3" name="グループ化 302"/>
          <p:cNvGrpSpPr/>
          <p:nvPr/>
        </p:nvGrpSpPr>
        <p:grpSpPr>
          <a:xfrm>
            <a:off x="2949784" y="2369284"/>
            <a:ext cx="220013" cy="220228"/>
            <a:chOff x="3286729" y="2128421"/>
            <a:chExt cx="678044" cy="678705"/>
          </a:xfrm>
        </p:grpSpPr>
        <p:sp>
          <p:nvSpPr>
            <p:cNvPr id="304" name="楕円 30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5" name="楕円 30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6" name="フリーフォーム 30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7" name="グループ化 306"/>
          <p:cNvGrpSpPr/>
          <p:nvPr/>
        </p:nvGrpSpPr>
        <p:grpSpPr>
          <a:xfrm>
            <a:off x="2947692" y="2002713"/>
            <a:ext cx="220013" cy="220228"/>
            <a:chOff x="3286729" y="2128421"/>
            <a:chExt cx="678044" cy="678705"/>
          </a:xfrm>
        </p:grpSpPr>
        <p:sp>
          <p:nvSpPr>
            <p:cNvPr id="308" name="楕円 30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9" name="楕円 30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0" name="フリーフォーム 30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1" name="グループ化 310"/>
          <p:cNvGrpSpPr/>
          <p:nvPr/>
        </p:nvGrpSpPr>
        <p:grpSpPr>
          <a:xfrm>
            <a:off x="3276271" y="2368925"/>
            <a:ext cx="220013" cy="220228"/>
            <a:chOff x="3286729" y="2128421"/>
            <a:chExt cx="678044" cy="678705"/>
          </a:xfrm>
        </p:grpSpPr>
        <p:sp>
          <p:nvSpPr>
            <p:cNvPr id="312" name="楕円 31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3" name="楕円 31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4" name="フリーフォーム 31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5" name="グループ化 314"/>
          <p:cNvGrpSpPr/>
          <p:nvPr/>
        </p:nvGrpSpPr>
        <p:grpSpPr>
          <a:xfrm>
            <a:off x="3274179" y="2002354"/>
            <a:ext cx="220013" cy="220228"/>
            <a:chOff x="3286729" y="2128421"/>
            <a:chExt cx="678044" cy="678705"/>
          </a:xfrm>
        </p:grpSpPr>
        <p:sp>
          <p:nvSpPr>
            <p:cNvPr id="316" name="楕円 31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7" name="楕円 31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8" name="フリーフォーム 31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9" name="グループ化 318"/>
          <p:cNvGrpSpPr/>
          <p:nvPr/>
        </p:nvGrpSpPr>
        <p:grpSpPr>
          <a:xfrm>
            <a:off x="3674505" y="2003826"/>
            <a:ext cx="220013" cy="220228"/>
            <a:chOff x="3286729" y="2128421"/>
            <a:chExt cx="678044" cy="678705"/>
          </a:xfrm>
        </p:grpSpPr>
        <p:sp>
          <p:nvSpPr>
            <p:cNvPr id="320" name="楕円 31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1" name="楕円 32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2" name="フリーフォーム 32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3" name="グループ化 322"/>
          <p:cNvGrpSpPr/>
          <p:nvPr/>
        </p:nvGrpSpPr>
        <p:grpSpPr>
          <a:xfrm>
            <a:off x="4024648" y="2004255"/>
            <a:ext cx="220013" cy="220228"/>
            <a:chOff x="3286729" y="2128421"/>
            <a:chExt cx="678044" cy="678705"/>
          </a:xfrm>
        </p:grpSpPr>
        <p:sp>
          <p:nvSpPr>
            <p:cNvPr id="324" name="楕円 32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5" name="楕円 32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6" name="フリーフォーム 32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7" name="グループ化 326"/>
          <p:cNvGrpSpPr/>
          <p:nvPr/>
        </p:nvGrpSpPr>
        <p:grpSpPr>
          <a:xfrm>
            <a:off x="4375176" y="2004254"/>
            <a:ext cx="220013" cy="220228"/>
            <a:chOff x="3286729" y="2128421"/>
            <a:chExt cx="678044" cy="678705"/>
          </a:xfrm>
        </p:grpSpPr>
        <p:sp>
          <p:nvSpPr>
            <p:cNvPr id="328" name="楕円 32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9" name="楕円 32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0" name="フリーフォーム 32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1" name="グループ化 330"/>
          <p:cNvGrpSpPr/>
          <p:nvPr/>
        </p:nvGrpSpPr>
        <p:grpSpPr>
          <a:xfrm>
            <a:off x="4779561" y="2375068"/>
            <a:ext cx="220013" cy="220228"/>
            <a:chOff x="3286729" y="2128421"/>
            <a:chExt cx="678044" cy="678705"/>
          </a:xfrm>
        </p:grpSpPr>
        <p:sp>
          <p:nvSpPr>
            <p:cNvPr id="332" name="楕円 33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3" name="楕円 33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4" name="フリーフォーム 33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5" name="グループ化 334"/>
          <p:cNvGrpSpPr/>
          <p:nvPr/>
        </p:nvGrpSpPr>
        <p:grpSpPr>
          <a:xfrm>
            <a:off x="4777469" y="2008497"/>
            <a:ext cx="220013" cy="220228"/>
            <a:chOff x="3286729" y="2128421"/>
            <a:chExt cx="678044" cy="678705"/>
          </a:xfrm>
        </p:grpSpPr>
        <p:sp>
          <p:nvSpPr>
            <p:cNvPr id="336" name="楕円 33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7" name="楕円 33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8" name="フリーフォーム 33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9" name="グループ化 338"/>
          <p:cNvGrpSpPr/>
          <p:nvPr/>
        </p:nvGrpSpPr>
        <p:grpSpPr>
          <a:xfrm>
            <a:off x="5124371" y="2375427"/>
            <a:ext cx="220013" cy="220228"/>
            <a:chOff x="3286729" y="2128421"/>
            <a:chExt cx="678044" cy="678705"/>
          </a:xfrm>
        </p:grpSpPr>
        <p:sp>
          <p:nvSpPr>
            <p:cNvPr id="340" name="楕円 33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1" name="楕円 34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2" name="フリーフォーム 34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3" name="グループ化 342"/>
          <p:cNvGrpSpPr/>
          <p:nvPr/>
        </p:nvGrpSpPr>
        <p:grpSpPr>
          <a:xfrm>
            <a:off x="5122279" y="2008856"/>
            <a:ext cx="220013" cy="220228"/>
            <a:chOff x="3286729" y="2128421"/>
            <a:chExt cx="678044" cy="678705"/>
          </a:xfrm>
        </p:grpSpPr>
        <p:sp>
          <p:nvSpPr>
            <p:cNvPr id="344" name="楕円 34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5" name="楕円 34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6" name="フリーフォーム 34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7" name="グループ化 346"/>
          <p:cNvGrpSpPr/>
          <p:nvPr/>
        </p:nvGrpSpPr>
        <p:grpSpPr>
          <a:xfrm>
            <a:off x="5450858" y="2375068"/>
            <a:ext cx="220013" cy="220228"/>
            <a:chOff x="3286729" y="2128421"/>
            <a:chExt cx="678044" cy="678705"/>
          </a:xfrm>
        </p:grpSpPr>
        <p:sp>
          <p:nvSpPr>
            <p:cNvPr id="348" name="楕円 34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9" name="楕円 34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0" name="フリーフォーム 34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1" name="グループ化 350"/>
          <p:cNvGrpSpPr/>
          <p:nvPr/>
        </p:nvGrpSpPr>
        <p:grpSpPr>
          <a:xfrm>
            <a:off x="5448766" y="2008497"/>
            <a:ext cx="220013" cy="220228"/>
            <a:chOff x="3286729" y="2128421"/>
            <a:chExt cx="678044" cy="678705"/>
          </a:xfrm>
        </p:grpSpPr>
        <p:sp>
          <p:nvSpPr>
            <p:cNvPr id="352" name="楕円 35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3" name="楕円 35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4" name="フリーフォーム 35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5" name="グループ化 354"/>
          <p:cNvGrpSpPr/>
          <p:nvPr/>
        </p:nvGrpSpPr>
        <p:grpSpPr>
          <a:xfrm>
            <a:off x="5863875" y="1997623"/>
            <a:ext cx="220013" cy="220228"/>
            <a:chOff x="3286729" y="2128421"/>
            <a:chExt cx="678044" cy="678705"/>
          </a:xfrm>
        </p:grpSpPr>
        <p:sp>
          <p:nvSpPr>
            <p:cNvPr id="356" name="楕円 35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7" name="楕円 35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8" name="フリーフォーム 35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9" name="グループ化 358"/>
          <p:cNvGrpSpPr/>
          <p:nvPr/>
        </p:nvGrpSpPr>
        <p:grpSpPr>
          <a:xfrm>
            <a:off x="6223925" y="1997982"/>
            <a:ext cx="220013" cy="220228"/>
            <a:chOff x="3286729" y="2128421"/>
            <a:chExt cx="678044" cy="678705"/>
          </a:xfrm>
        </p:grpSpPr>
        <p:sp>
          <p:nvSpPr>
            <p:cNvPr id="360" name="楕円 35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1" name="楕円 36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2" name="フリーフォーム 36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3" name="グループ化 362"/>
          <p:cNvGrpSpPr/>
          <p:nvPr/>
        </p:nvGrpSpPr>
        <p:grpSpPr>
          <a:xfrm>
            <a:off x="6550412" y="1997623"/>
            <a:ext cx="220013" cy="220228"/>
            <a:chOff x="3286729" y="2128421"/>
            <a:chExt cx="678044" cy="678705"/>
          </a:xfrm>
        </p:grpSpPr>
        <p:sp>
          <p:nvSpPr>
            <p:cNvPr id="364" name="楕円 36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5" name="楕円 36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6" name="フリーフォーム 36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7" name="グループ化 366"/>
          <p:cNvGrpSpPr/>
          <p:nvPr/>
        </p:nvGrpSpPr>
        <p:grpSpPr>
          <a:xfrm>
            <a:off x="6969231" y="2368925"/>
            <a:ext cx="220013" cy="220228"/>
            <a:chOff x="3286729" y="2128421"/>
            <a:chExt cx="678044" cy="678705"/>
          </a:xfrm>
        </p:grpSpPr>
        <p:sp>
          <p:nvSpPr>
            <p:cNvPr id="368" name="楕円 36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9" name="楕円 36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0" name="フリーフォーム 36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1" name="グループ化 370"/>
          <p:cNvGrpSpPr/>
          <p:nvPr/>
        </p:nvGrpSpPr>
        <p:grpSpPr>
          <a:xfrm>
            <a:off x="6967139" y="2002354"/>
            <a:ext cx="220013" cy="220228"/>
            <a:chOff x="3286729" y="2128421"/>
            <a:chExt cx="678044" cy="678705"/>
          </a:xfrm>
        </p:grpSpPr>
        <p:sp>
          <p:nvSpPr>
            <p:cNvPr id="372" name="楕円 37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3" name="楕円 37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4" name="フリーフォーム 37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5" name="グループ化 374"/>
          <p:cNvGrpSpPr/>
          <p:nvPr/>
        </p:nvGrpSpPr>
        <p:grpSpPr>
          <a:xfrm>
            <a:off x="7329281" y="2369284"/>
            <a:ext cx="220013" cy="220228"/>
            <a:chOff x="3286729" y="2128421"/>
            <a:chExt cx="678044" cy="678705"/>
          </a:xfrm>
        </p:grpSpPr>
        <p:sp>
          <p:nvSpPr>
            <p:cNvPr id="376" name="楕円 37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7" name="楕円 37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8" name="フリーフォーム 37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9" name="グループ化 378"/>
          <p:cNvGrpSpPr/>
          <p:nvPr/>
        </p:nvGrpSpPr>
        <p:grpSpPr>
          <a:xfrm>
            <a:off x="7327189" y="2002713"/>
            <a:ext cx="220013" cy="220228"/>
            <a:chOff x="3286729" y="2128421"/>
            <a:chExt cx="678044" cy="678705"/>
          </a:xfrm>
        </p:grpSpPr>
        <p:sp>
          <p:nvSpPr>
            <p:cNvPr id="380" name="楕円 37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1" name="楕円 38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2" name="フリーフォーム 38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3" name="グループ化 382"/>
          <p:cNvGrpSpPr/>
          <p:nvPr/>
        </p:nvGrpSpPr>
        <p:grpSpPr>
          <a:xfrm>
            <a:off x="7655768" y="2368925"/>
            <a:ext cx="220013" cy="220228"/>
            <a:chOff x="3286729" y="2128421"/>
            <a:chExt cx="678044" cy="678705"/>
          </a:xfrm>
        </p:grpSpPr>
        <p:sp>
          <p:nvSpPr>
            <p:cNvPr id="384" name="楕円 383"/>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5" name="楕円 384"/>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6" name="フリーフォーム 385"/>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7" name="グループ化 386"/>
          <p:cNvGrpSpPr/>
          <p:nvPr/>
        </p:nvGrpSpPr>
        <p:grpSpPr>
          <a:xfrm>
            <a:off x="7653676" y="2002354"/>
            <a:ext cx="220013" cy="220228"/>
            <a:chOff x="3286729" y="2128421"/>
            <a:chExt cx="678044" cy="678705"/>
          </a:xfrm>
        </p:grpSpPr>
        <p:sp>
          <p:nvSpPr>
            <p:cNvPr id="388" name="楕円 387"/>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9" name="楕円 388"/>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0" name="フリーフォーム 389"/>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1" name="グループ化 390"/>
          <p:cNvGrpSpPr/>
          <p:nvPr/>
        </p:nvGrpSpPr>
        <p:grpSpPr>
          <a:xfrm>
            <a:off x="8049389" y="2002354"/>
            <a:ext cx="220013" cy="220228"/>
            <a:chOff x="3286729" y="2128421"/>
            <a:chExt cx="678044" cy="678705"/>
          </a:xfrm>
        </p:grpSpPr>
        <p:sp>
          <p:nvSpPr>
            <p:cNvPr id="392" name="楕円 39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3" name="楕円 39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4" name="フリーフォーム 39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5" name="グループ化 394"/>
          <p:cNvGrpSpPr/>
          <p:nvPr/>
        </p:nvGrpSpPr>
        <p:grpSpPr>
          <a:xfrm>
            <a:off x="8394199" y="2002713"/>
            <a:ext cx="220013" cy="220228"/>
            <a:chOff x="3286729" y="2128421"/>
            <a:chExt cx="678044" cy="678705"/>
          </a:xfrm>
        </p:grpSpPr>
        <p:sp>
          <p:nvSpPr>
            <p:cNvPr id="396" name="楕円 395"/>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7" name="楕円 396"/>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8" name="フリーフォーム 397"/>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9" name="グループ化 398"/>
          <p:cNvGrpSpPr/>
          <p:nvPr/>
        </p:nvGrpSpPr>
        <p:grpSpPr>
          <a:xfrm>
            <a:off x="8720686" y="2002354"/>
            <a:ext cx="220013" cy="220228"/>
            <a:chOff x="3286729" y="2128421"/>
            <a:chExt cx="678044" cy="678705"/>
          </a:xfrm>
        </p:grpSpPr>
        <p:sp>
          <p:nvSpPr>
            <p:cNvPr id="400" name="楕円 39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1" name="楕円 40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2" name="フリーフォーム 401"/>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3" name="グループ化 402"/>
          <p:cNvGrpSpPr>
            <a:grpSpLocks/>
          </p:cNvGrpSpPr>
          <p:nvPr/>
        </p:nvGrpSpPr>
        <p:grpSpPr>
          <a:xfrm>
            <a:off x="5858565" y="2356479"/>
            <a:ext cx="229767" cy="229767"/>
            <a:chOff x="4234914" y="2134263"/>
            <a:chExt cx="665935" cy="668719"/>
          </a:xfrm>
        </p:grpSpPr>
        <p:sp>
          <p:nvSpPr>
            <p:cNvPr id="404" name="楕円 403"/>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5" name="フリーフォーム 404"/>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6" name="グループ化 405"/>
          <p:cNvGrpSpPr>
            <a:grpSpLocks/>
          </p:cNvGrpSpPr>
          <p:nvPr/>
        </p:nvGrpSpPr>
        <p:grpSpPr>
          <a:xfrm>
            <a:off x="6221704" y="2355273"/>
            <a:ext cx="229767" cy="229767"/>
            <a:chOff x="4234914" y="2134263"/>
            <a:chExt cx="665935" cy="668719"/>
          </a:xfrm>
        </p:grpSpPr>
        <p:sp>
          <p:nvSpPr>
            <p:cNvPr id="407" name="楕円 406"/>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8" name="フリーフォーム 40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09" name="グループ化 408"/>
          <p:cNvGrpSpPr>
            <a:grpSpLocks/>
          </p:cNvGrpSpPr>
          <p:nvPr/>
        </p:nvGrpSpPr>
        <p:grpSpPr>
          <a:xfrm>
            <a:off x="6545271" y="2355526"/>
            <a:ext cx="229767" cy="229767"/>
            <a:chOff x="4234914" y="2134263"/>
            <a:chExt cx="665935" cy="668719"/>
          </a:xfrm>
        </p:grpSpPr>
        <p:sp>
          <p:nvSpPr>
            <p:cNvPr id="410" name="楕円 40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1" name="フリーフォーム 41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2" name="グループ化 411"/>
          <p:cNvGrpSpPr>
            <a:grpSpLocks/>
          </p:cNvGrpSpPr>
          <p:nvPr/>
        </p:nvGrpSpPr>
        <p:grpSpPr>
          <a:xfrm>
            <a:off x="8030050" y="2356226"/>
            <a:ext cx="229767" cy="229767"/>
            <a:chOff x="4234914" y="2134263"/>
            <a:chExt cx="665935" cy="668719"/>
          </a:xfrm>
        </p:grpSpPr>
        <p:sp>
          <p:nvSpPr>
            <p:cNvPr id="413" name="楕円 41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4" name="フリーフォーム 41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5" name="グループ化 414"/>
          <p:cNvGrpSpPr>
            <a:grpSpLocks/>
          </p:cNvGrpSpPr>
          <p:nvPr/>
        </p:nvGrpSpPr>
        <p:grpSpPr>
          <a:xfrm>
            <a:off x="8393189" y="2355020"/>
            <a:ext cx="229767" cy="229767"/>
            <a:chOff x="4234914" y="2134263"/>
            <a:chExt cx="665935" cy="668719"/>
          </a:xfrm>
        </p:grpSpPr>
        <p:sp>
          <p:nvSpPr>
            <p:cNvPr id="416" name="楕円 41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7" name="フリーフォーム 41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8" name="グループ化 417"/>
          <p:cNvGrpSpPr>
            <a:grpSpLocks/>
          </p:cNvGrpSpPr>
          <p:nvPr/>
        </p:nvGrpSpPr>
        <p:grpSpPr>
          <a:xfrm>
            <a:off x="8716756" y="2355273"/>
            <a:ext cx="229767" cy="229767"/>
            <a:chOff x="4234914" y="2134263"/>
            <a:chExt cx="665935" cy="668719"/>
          </a:xfrm>
        </p:grpSpPr>
        <p:sp>
          <p:nvSpPr>
            <p:cNvPr id="419" name="楕円 41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0" name="フリーフォーム 41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1" name="グループ化 420"/>
          <p:cNvGrpSpPr>
            <a:grpSpLocks/>
          </p:cNvGrpSpPr>
          <p:nvPr/>
        </p:nvGrpSpPr>
        <p:grpSpPr>
          <a:xfrm>
            <a:off x="3668816" y="2360802"/>
            <a:ext cx="229767" cy="229767"/>
            <a:chOff x="4234914" y="2134263"/>
            <a:chExt cx="665935" cy="668719"/>
          </a:xfrm>
        </p:grpSpPr>
        <p:sp>
          <p:nvSpPr>
            <p:cNvPr id="422" name="楕円 42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3" name="フリーフォーム 42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4" name="グループ化 423"/>
          <p:cNvGrpSpPr/>
          <p:nvPr/>
        </p:nvGrpSpPr>
        <p:grpSpPr>
          <a:xfrm>
            <a:off x="1909423" y="2312487"/>
            <a:ext cx="279169" cy="275089"/>
            <a:chOff x="93443" y="1883892"/>
            <a:chExt cx="279169" cy="275089"/>
          </a:xfrm>
        </p:grpSpPr>
        <p:grpSp>
          <p:nvGrpSpPr>
            <p:cNvPr id="425" name="グループ化 424"/>
            <p:cNvGrpSpPr/>
            <p:nvPr/>
          </p:nvGrpSpPr>
          <p:grpSpPr>
            <a:xfrm>
              <a:off x="93443" y="1938753"/>
              <a:ext cx="220013" cy="220228"/>
              <a:chOff x="3286729" y="2128421"/>
              <a:chExt cx="678044" cy="678705"/>
            </a:xfrm>
          </p:grpSpPr>
          <p:sp>
            <p:nvSpPr>
              <p:cNvPr id="429" name="楕円 42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0" name="楕円 42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1" name="フリーフォーム 43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26" name="楕円 425"/>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27" name="直線コネクタ 426"/>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28" name="フリーフォーム 427"/>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32" name="グループ化 431"/>
          <p:cNvGrpSpPr/>
          <p:nvPr/>
        </p:nvGrpSpPr>
        <p:grpSpPr>
          <a:xfrm>
            <a:off x="2232005" y="2312886"/>
            <a:ext cx="279169" cy="275089"/>
            <a:chOff x="93443" y="1883892"/>
            <a:chExt cx="279169" cy="275089"/>
          </a:xfrm>
        </p:grpSpPr>
        <p:grpSp>
          <p:nvGrpSpPr>
            <p:cNvPr id="433" name="グループ化 432"/>
            <p:cNvGrpSpPr/>
            <p:nvPr/>
          </p:nvGrpSpPr>
          <p:grpSpPr>
            <a:xfrm>
              <a:off x="93443" y="1938753"/>
              <a:ext cx="220013" cy="220228"/>
              <a:chOff x="3286729" y="2128421"/>
              <a:chExt cx="678044" cy="678705"/>
            </a:xfrm>
          </p:grpSpPr>
          <p:sp>
            <p:nvSpPr>
              <p:cNvPr id="437" name="楕円 43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8" name="楕円 43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9" name="フリーフォーム 43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34" name="楕円 433"/>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35" name="直線コネクタ 434"/>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6" name="フリーフォーム 435"/>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40" name="正方形/長方形 439"/>
          <p:cNvSpPr/>
          <p:nvPr/>
        </p:nvSpPr>
        <p:spPr bwMode="auto">
          <a:xfrm>
            <a:off x="6886229" y="1309073"/>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441" name="グループ化 440"/>
          <p:cNvGrpSpPr/>
          <p:nvPr/>
        </p:nvGrpSpPr>
        <p:grpSpPr>
          <a:xfrm>
            <a:off x="4711998" y="854083"/>
            <a:ext cx="3097558" cy="430887"/>
            <a:chOff x="4711998" y="854083"/>
            <a:chExt cx="3097558" cy="430887"/>
          </a:xfrm>
        </p:grpSpPr>
        <p:sp>
          <p:nvSpPr>
            <p:cNvPr id="442" name="テキスト ボックス 441"/>
            <p:cNvSpPr txBox="1"/>
            <p:nvPr/>
          </p:nvSpPr>
          <p:spPr>
            <a:xfrm>
              <a:off x="5769594" y="854083"/>
              <a:ext cx="748923" cy="430887"/>
            </a:xfrm>
            <a:prstGeom prst="rect">
              <a:avLst/>
            </a:prstGeom>
            <a:noFill/>
          </p:spPr>
          <p:txBody>
            <a:bodyPr wrap="none" rtlCol="0">
              <a:spAutoFit/>
            </a:bodyPr>
            <a:lstStyle/>
            <a:p>
              <a:r>
                <a:rPr lang="en-US" altLang="ja-JP" sz="1100" dirty="0" smtClean="0"/>
                <a:t>No </a:t>
              </a:r>
              <a:br>
                <a:rPr lang="en-US" altLang="ja-JP" sz="1100" dirty="0" smtClean="0"/>
              </a:br>
              <a:r>
                <a:rPr lang="en-US" altLang="ja-JP" sz="1100" dirty="0" smtClean="0"/>
                <a:t>changes</a:t>
              </a:r>
              <a:endParaRPr kumimoji="1" lang="ja-JP" altLang="en-US" sz="1100" dirty="0"/>
            </a:p>
          </p:txBody>
        </p:sp>
        <p:sp>
          <p:nvSpPr>
            <p:cNvPr id="443" name="テキスト ボックス 442"/>
            <p:cNvSpPr txBox="1"/>
            <p:nvPr/>
          </p:nvSpPr>
          <p:spPr>
            <a:xfrm>
              <a:off x="6807974" y="938016"/>
              <a:ext cx="606256" cy="261610"/>
            </a:xfrm>
            <a:prstGeom prst="rect">
              <a:avLst/>
            </a:prstGeom>
            <a:noFill/>
          </p:spPr>
          <p:txBody>
            <a:bodyPr wrap="none" rtlCol="0">
              <a:spAutoFit/>
            </a:bodyPr>
            <a:lstStyle/>
            <a:p>
              <a:r>
                <a:rPr lang="en-US" altLang="ja-JP" sz="1100" dirty="0" smtClean="0"/>
                <a:t>Better</a:t>
              </a:r>
              <a:endParaRPr kumimoji="1" lang="ja-JP" altLang="en-US" sz="1100" dirty="0"/>
            </a:p>
          </p:txBody>
        </p:sp>
        <p:sp>
          <p:nvSpPr>
            <p:cNvPr id="444" name="テキスト ボックス 443"/>
            <p:cNvSpPr txBox="1"/>
            <p:nvPr/>
          </p:nvSpPr>
          <p:spPr>
            <a:xfrm>
              <a:off x="7624825" y="937863"/>
              <a:ext cx="184731" cy="261610"/>
            </a:xfrm>
            <a:prstGeom prst="rect">
              <a:avLst/>
            </a:prstGeom>
            <a:noFill/>
          </p:spPr>
          <p:txBody>
            <a:bodyPr wrap="none" rtlCol="0">
              <a:spAutoFit/>
            </a:bodyPr>
            <a:lstStyle/>
            <a:p>
              <a:endParaRPr kumimoji="1" lang="ja-JP" altLang="en-US" sz="1100" dirty="0"/>
            </a:p>
          </p:txBody>
        </p:sp>
        <p:sp>
          <p:nvSpPr>
            <p:cNvPr id="453" name="テキスト ボックス 452"/>
            <p:cNvSpPr txBox="1"/>
            <p:nvPr/>
          </p:nvSpPr>
          <p:spPr>
            <a:xfrm>
              <a:off x="4711998" y="918883"/>
              <a:ext cx="948080" cy="307777"/>
            </a:xfrm>
            <a:prstGeom prst="rect">
              <a:avLst/>
            </a:prstGeom>
            <a:noFill/>
          </p:spPr>
          <p:txBody>
            <a:bodyPr wrap="none" rtlCol="0">
              <a:spAutoFit/>
            </a:bodyPr>
            <a:lstStyle/>
            <a:p>
              <a:r>
                <a:rPr lang="en-US" altLang="ja-JP" sz="1400" b="1" dirty="0" smtClean="0"/>
                <a:t>Legend</a:t>
              </a:r>
              <a:r>
                <a:rPr lang="en-US" altLang="ja-JP" sz="1400" b="1" dirty="0"/>
                <a:t>:</a:t>
              </a:r>
              <a:endParaRPr kumimoji="1" lang="ja-JP" altLang="en-US" sz="1400" b="1" dirty="0"/>
            </a:p>
          </p:txBody>
        </p:sp>
        <p:grpSp>
          <p:nvGrpSpPr>
            <p:cNvPr id="454" name="グループ化 453"/>
            <p:cNvGrpSpPr>
              <a:grpSpLocks/>
            </p:cNvGrpSpPr>
            <p:nvPr/>
          </p:nvGrpSpPr>
          <p:grpSpPr>
            <a:xfrm>
              <a:off x="6600070" y="942833"/>
              <a:ext cx="229767" cy="229767"/>
              <a:chOff x="3051411" y="2134263"/>
              <a:chExt cx="665935" cy="668719"/>
            </a:xfrm>
          </p:grpSpPr>
          <p:sp>
            <p:nvSpPr>
              <p:cNvPr id="467" name="楕円 466"/>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8" name="フリーフォーム 467"/>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55" name="グループ化 454"/>
            <p:cNvGrpSpPr/>
            <p:nvPr/>
          </p:nvGrpSpPr>
          <p:grpSpPr>
            <a:xfrm>
              <a:off x="5587947" y="945895"/>
              <a:ext cx="220013" cy="220228"/>
              <a:chOff x="2028283" y="2128421"/>
              <a:chExt cx="678044" cy="678705"/>
            </a:xfrm>
          </p:grpSpPr>
          <p:sp>
            <p:nvSpPr>
              <p:cNvPr id="464" name="楕円 463"/>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5" name="楕円 464"/>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6" name="フリーフォーム 465"/>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56" name="グループ化 455"/>
            <p:cNvGrpSpPr/>
            <p:nvPr/>
          </p:nvGrpSpPr>
          <p:grpSpPr>
            <a:xfrm>
              <a:off x="7401051" y="913444"/>
              <a:ext cx="279169" cy="275089"/>
              <a:chOff x="93443" y="1883892"/>
              <a:chExt cx="279169" cy="275089"/>
            </a:xfrm>
          </p:grpSpPr>
          <p:grpSp>
            <p:nvGrpSpPr>
              <p:cNvPr id="457" name="グループ化 456"/>
              <p:cNvGrpSpPr/>
              <p:nvPr/>
            </p:nvGrpSpPr>
            <p:grpSpPr>
              <a:xfrm>
                <a:off x="93443" y="1938753"/>
                <a:ext cx="220013" cy="220228"/>
                <a:chOff x="3286729" y="2128421"/>
                <a:chExt cx="678044" cy="678705"/>
              </a:xfrm>
            </p:grpSpPr>
            <p:sp>
              <p:nvSpPr>
                <p:cNvPr id="461" name="楕円 46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2" name="楕円 461"/>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3" name="フリーフォーム 46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58" name="楕円 457"/>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59" name="直線コネクタ 458"/>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60" name="フリーフォーム 459"/>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469" name="グループ化 468"/>
          <p:cNvGrpSpPr>
            <a:grpSpLocks/>
          </p:cNvGrpSpPr>
          <p:nvPr/>
        </p:nvGrpSpPr>
        <p:grpSpPr>
          <a:xfrm>
            <a:off x="4023017" y="2363912"/>
            <a:ext cx="229767" cy="229767"/>
            <a:chOff x="4234914" y="2134263"/>
            <a:chExt cx="665935" cy="668719"/>
          </a:xfrm>
        </p:grpSpPr>
        <p:sp>
          <p:nvSpPr>
            <p:cNvPr id="470" name="楕円 46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1" name="フリーフォーム 47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72" name="グループ化 471"/>
          <p:cNvGrpSpPr>
            <a:grpSpLocks/>
          </p:cNvGrpSpPr>
          <p:nvPr/>
        </p:nvGrpSpPr>
        <p:grpSpPr>
          <a:xfrm>
            <a:off x="4367760" y="2362706"/>
            <a:ext cx="229767" cy="229767"/>
            <a:chOff x="4234914" y="2134263"/>
            <a:chExt cx="665935" cy="668719"/>
          </a:xfrm>
        </p:grpSpPr>
        <p:sp>
          <p:nvSpPr>
            <p:cNvPr id="473" name="楕円 47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4" name="フリーフォーム 47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475" name="テキスト ボックス 474"/>
          <p:cNvSpPr txBox="1"/>
          <p:nvPr/>
        </p:nvSpPr>
        <p:spPr>
          <a:xfrm>
            <a:off x="7645845" y="846763"/>
            <a:ext cx="1234633" cy="430887"/>
          </a:xfrm>
          <a:prstGeom prst="rect">
            <a:avLst/>
          </a:prstGeom>
          <a:noFill/>
        </p:spPr>
        <p:txBody>
          <a:bodyPr wrap="none" rtlCol="0">
            <a:spAutoFit/>
          </a:bodyPr>
          <a:lstStyle/>
          <a:p>
            <a:r>
              <a:rPr lang="en-US" altLang="ja-JP" sz="1100" dirty="0"/>
              <a:t>Might have</a:t>
            </a:r>
            <a:br>
              <a:rPr lang="en-US" altLang="ja-JP" sz="1100" dirty="0"/>
            </a:br>
            <a:r>
              <a:rPr lang="en-US" altLang="ja-JP" sz="1100" dirty="0"/>
              <a:t>additional work</a:t>
            </a:r>
            <a:endParaRPr lang="ja-JP" altLang="en-US" sz="1100" dirty="0"/>
          </a:p>
        </p:txBody>
      </p:sp>
      <p:grpSp>
        <p:nvGrpSpPr>
          <p:cNvPr id="476" name="グループ化 475"/>
          <p:cNvGrpSpPr/>
          <p:nvPr/>
        </p:nvGrpSpPr>
        <p:grpSpPr>
          <a:xfrm>
            <a:off x="4169907" y="2798039"/>
            <a:ext cx="4806493" cy="470643"/>
            <a:chOff x="4139722" y="2755002"/>
            <a:chExt cx="4806493" cy="470643"/>
          </a:xfrm>
        </p:grpSpPr>
        <p:grpSp>
          <p:nvGrpSpPr>
            <p:cNvPr id="477" name="グループ化 476"/>
            <p:cNvGrpSpPr/>
            <p:nvPr/>
          </p:nvGrpSpPr>
          <p:grpSpPr>
            <a:xfrm>
              <a:off x="4844354" y="2755002"/>
              <a:ext cx="1133523" cy="430887"/>
              <a:chOff x="4141242" y="5041798"/>
              <a:chExt cx="1133523" cy="430887"/>
            </a:xfrm>
          </p:grpSpPr>
          <p:sp>
            <p:nvSpPr>
              <p:cNvPr id="488" name="テキスト ボックス 487"/>
              <p:cNvSpPr txBox="1"/>
              <p:nvPr/>
            </p:nvSpPr>
            <p:spPr>
              <a:xfrm>
                <a:off x="4141242" y="5041798"/>
                <a:ext cx="748923" cy="430887"/>
              </a:xfrm>
              <a:prstGeom prst="rect">
                <a:avLst/>
              </a:prstGeom>
              <a:noFill/>
            </p:spPr>
            <p:txBody>
              <a:bodyPr wrap="none" rtlCol="0">
                <a:spAutoFit/>
              </a:bodyPr>
              <a:lstStyle/>
              <a:p>
                <a:r>
                  <a:rPr lang="en-US" altLang="ja-JP" sz="1100" dirty="0" smtClean="0"/>
                  <a:t>No</a:t>
                </a:r>
                <a:br>
                  <a:rPr lang="en-US" altLang="ja-JP" sz="1100" dirty="0" smtClean="0"/>
                </a:br>
                <a:r>
                  <a:rPr lang="en-US" altLang="ja-JP" sz="1100" dirty="0" smtClean="0"/>
                  <a:t>changes</a:t>
                </a:r>
                <a:endParaRPr kumimoji="1" lang="ja-JP" altLang="en-US" sz="1100" dirty="0"/>
              </a:p>
            </p:txBody>
          </p:sp>
          <p:sp>
            <p:nvSpPr>
              <p:cNvPr id="489" name="角丸四角形 488"/>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smtClean="0"/>
                  <a:t>Work</a:t>
                </a:r>
                <a:endParaRPr lang="ja-JP" altLang="en-US" sz="900" b="1" dirty="0"/>
              </a:p>
            </p:txBody>
          </p:sp>
        </p:grpSp>
        <p:grpSp>
          <p:nvGrpSpPr>
            <p:cNvPr id="478" name="グループ化 477"/>
            <p:cNvGrpSpPr/>
            <p:nvPr/>
          </p:nvGrpSpPr>
          <p:grpSpPr>
            <a:xfrm>
              <a:off x="6025040" y="2782900"/>
              <a:ext cx="1114236" cy="430887"/>
              <a:chOff x="4151994" y="5069696"/>
              <a:chExt cx="1114236" cy="430887"/>
            </a:xfrm>
          </p:grpSpPr>
          <p:sp>
            <p:nvSpPr>
              <p:cNvPr id="486" name="テキスト ボックス 485"/>
              <p:cNvSpPr txBox="1"/>
              <p:nvPr/>
            </p:nvSpPr>
            <p:spPr>
              <a:xfrm>
                <a:off x="4151994" y="5069696"/>
                <a:ext cx="748923" cy="430887"/>
              </a:xfrm>
              <a:prstGeom prst="rect">
                <a:avLst/>
              </a:prstGeom>
              <a:noFill/>
            </p:spPr>
            <p:txBody>
              <a:bodyPr wrap="none" rtlCol="0">
                <a:spAutoFit/>
              </a:bodyPr>
              <a:lstStyle/>
              <a:p>
                <a:r>
                  <a:rPr lang="en-US" altLang="ja-JP" sz="1100" dirty="0" smtClean="0"/>
                  <a:t>With</a:t>
                </a:r>
                <a:br>
                  <a:rPr lang="en-US" altLang="ja-JP" sz="1100" dirty="0" smtClean="0"/>
                </a:br>
                <a:r>
                  <a:rPr lang="en-US" altLang="ja-JP" sz="1100" dirty="0" smtClean="0"/>
                  <a:t>changes</a:t>
                </a:r>
                <a:endParaRPr kumimoji="1" lang="ja-JP" altLang="en-US" sz="1100" dirty="0"/>
              </a:p>
            </p:txBody>
          </p:sp>
          <p:sp>
            <p:nvSpPr>
              <p:cNvPr id="487" name="角丸四角形 486"/>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79" name="グループ化 478"/>
            <p:cNvGrpSpPr/>
            <p:nvPr/>
          </p:nvGrpSpPr>
          <p:grpSpPr>
            <a:xfrm>
              <a:off x="7184995" y="2871276"/>
              <a:ext cx="859625" cy="261610"/>
              <a:chOff x="4151730" y="5154945"/>
              <a:chExt cx="859625" cy="261610"/>
            </a:xfrm>
          </p:grpSpPr>
          <p:sp>
            <p:nvSpPr>
              <p:cNvPr id="484" name="テキスト ボックス 483"/>
              <p:cNvSpPr txBox="1"/>
              <p:nvPr/>
            </p:nvSpPr>
            <p:spPr>
              <a:xfrm>
                <a:off x="4151730" y="5154945"/>
                <a:ext cx="453970" cy="261610"/>
              </a:xfrm>
              <a:prstGeom prst="rect">
                <a:avLst/>
              </a:prstGeom>
              <a:noFill/>
            </p:spPr>
            <p:txBody>
              <a:bodyPr wrap="none" rtlCol="0">
                <a:spAutoFit/>
              </a:bodyPr>
              <a:lstStyle/>
              <a:p>
                <a:r>
                  <a:rPr lang="en-US" altLang="ja-JP" sz="1100" dirty="0" smtClean="0"/>
                  <a:t>Add</a:t>
                </a:r>
                <a:endParaRPr kumimoji="1" lang="ja-JP" altLang="en-US" sz="1100" dirty="0"/>
              </a:p>
            </p:txBody>
          </p:sp>
          <p:sp>
            <p:nvSpPr>
              <p:cNvPr id="485" name="角丸四角形 484"/>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480" name="グループ化 479"/>
            <p:cNvGrpSpPr/>
            <p:nvPr/>
          </p:nvGrpSpPr>
          <p:grpSpPr>
            <a:xfrm>
              <a:off x="8067318" y="2794758"/>
              <a:ext cx="878897" cy="430887"/>
              <a:chOff x="4133199" y="5079806"/>
              <a:chExt cx="878897" cy="430887"/>
            </a:xfrm>
          </p:grpSpPr>
          <p:sp>
            <p:nvSpPr>
              <p:cNvPr id="482" name="テキスト ボックス 481"/>
              <p:cNvSpPr txBox="1"/>
              <p:nvPr/>
            </p:nvSpPr>
            <p:spPr>
              <a:xfrm>
                <a:off x="4133199" y="5079806"/>
                <a:ext cx="436338" cy="430887"/>
              </a:xfrm>
              <a:prstGeom prst="rect">
                <a:avLst/>
              </a:prstGeom>
              <a:noFill/>
            </p:spPr>
            <p:txBody>
              <a:bodyPr wrap="none" rtlCol="0">
                <a:spAutoFit/>
              </a:bodyPr>
              <a:lstStyle/>
              <a:p>
                <a:r>
                  <a:rPr lang="en-US" altLang="ja-JP" sz="1100" dirty="0" smtClean="0"/>
                  <a:t>De-</a:t>
                </a:r>
                <a:br>
                  <a:rPr lang="en-US" altLang="ja-JP" sz="1100" dirty="0" smtClean="0"/>
                </a:br>
                <a:r>
                  <a:rPr lang="en-US" altLang="ja-JP" sz="1100" dirty="0" err="1" smtClean="0"/>
                  <a:t>lete</a:t>
                </a:r>
                <a:endParaRPr kumimoji="1" lang="ja-JP" altLang="en-US" sz="1100" dirty="0"/>
              </a:p>
            </p:txBody>
          </p:sp>
          <p:sp>
            <p:nvSpPr>
              <p:cNvPr id="483" name="角丸四角形 482"/>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sp>
          <p:nvSpPr>
            <p:cNvPr id="481" name="テキスト ボックス 480"/>
            <p:cNvSpPr txBox="1"/>
            <p:nvPr/>
          </p:nvSpPr>
          <p:spPr>
            <a:xfrm>
              <a:off x="4139722" y="2858964"/>
              <a:ext cx="872355" cy="261610"/>
            </a:xfrm>
            <a:prstGeom prst="rect">
              <a:avLst/>
            </a:prstGeom>
            <a:noFill/>
          </p:spPr>
          <p:txBody>
            <a:bodyPr wrap="none" rtlCol="0">
              <a:spAutoFit/>
            </a:bodyPr>
            <a:lstStyle/>
            <a:p>
              <a:r>
                <a:rPr lang="en-US" altLang="ja-JP" sz="1100" b="1" dirty="0" smtClean="0"/>
                <a:t>Legend</a:t>
              </a:r>
              <a:r>
                <a:rPr lang="ja-JP" altLang="en-US" sz="1100" b="1" dirty="0" smtClean="0"/>
                <a:t>：</a:t>
              </a:r>
              <a:endParaRPr kumimoji="1" lang="ja-JP" altLang="en-US" sz="1100" b="1" dirty="0"/>
            </a:p>
          </p:txBody>
        </p:sp>
      </p:grpSp>
    </p:spTree>
    <p:extLst>
      <p:ext uri="{BB962C8B-B14F-4D97-AF65-F5344CB8AC3E}">
        <p14:creationId xmlns:p14="http://schemas.microsoft.com/office/powerpoint/2010/main" val="12894902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Release</a:t>
            </a:r>
            <a:endParaRPr kumimoji="1" lang="ja-JP" altLang="en-US" dirty="0"/>
          </a:p>
        </p:txBody>
      </p:sp>
      <p:sp>
        <p:nvSpPr>
          <p:cNvPr id="3" name="コンテンツ プレースホルダー 2"/>
          <p:cNvSpPr>
            <a:spLocks noGrp="1"/>
          </p:cNvSpPr>
          <p:nvPr>
            <p:ph sz="quarter" idx="10"/>
          </p:nvPr>
        </p:nvSpPr>
        <p:spPr/>
        <p:txBody>
          <a:bodyPr/>
          <a:lstStyle/>
          <a:p>
            <a:r>
              <a:rPr lang="en-US" altLang="ja-JP" sz="2300" b="1" dirty="0" smtClean="0"/>
              <a:t>Changes in QCD per phase</a:t>
            </a:r>
            <a:endParaRPr lang="en-US" altLang="ja-JP" sz="2300" b="1" dirty="0"/>
          </a:p>
          <a:p>
            <a:pPr lvl="1"/>
            <a:endParaRPr lang="en-US" altLang="ja-JP" sz="2000" b="1" dirty="0" smtClean="0"/>
          </a:p>
          <a:p>
            <a:pPr lvl="1"/>
            <a:endParaRPr lang="en-US" altLang="ja-JP" sz="2000" b="1" dirty="0"/>
          </a:p>
          <a:p>
            <a:pPr lvl="1"/>
            <a:endParaRPr lang="en-US" altLang="ja-JP" sz="2000" b="1" dirty="0" smtClean="0"/>
          </a:p>
          <a:p>
            <a:pPr marL="180000" lvl="1" indent="0">
              <a:buNone/>
            </a:pPr>
            <a:endParaRPr lang="en-US" altLang="ja-JP" sz="1200" b="1" dirty="0"/>
          </a:p>
          <a:p>
            <a:pPr marL="180000" lvl="1" indent="0">
              <a:buNone/>
            </a:pPr>
            <a:endParaRPr lang="en-US" altLang="ja-JP" sz="800" b="1" dirty="0" smtClean="0"/>
          </a:p>
          <a:p>
            <a:r>
              <a:rPr lang="en-US" altLang="ja-JP" sz="1800" b="1" dirty="0" smtClean="0"/>
              <a:t>Product and Process changes</a:t>
            </a:r>
            <a:endParaRPr lang="ja-JP" altLang="en-US" sz="1800" dirty="0"/>
          </a:p>
        </p:txBody>
      </p:sp>
      <p:graphicFrame>
        <p:nvGraphicFramePr>
          <p:cNvPr id="200" name="表 199"/>
          <p:cNvGraphicFramePr>
            <a:graphicFrameLocks noGrp="1"/>
          </p:cNvGraphicFramePr>
          <p:nvPr>
            <p:extLst>
              <p:ext uri="{D42A27DB-BD31-4B8C-83A1-F6EECF244321}">
                <p14:modId xmlns:p14="http://schemas.microsoft.com/office/powerpoint/2010/main" val="3472272557"/>
              </p:ext>
            </p:extLst>
          </p:nvPr>
        </p:nvGraphicFramePr>
        <p:xfrm>
          <a:off x="383345" y="3285420"/>
          <a:ext cx="8593055" cy="3168000"/>
        </p:xfrm>
        <a:graphic>
          <a:graphicData uri="http://schemas.openxmlformats.org/drawingml/2006/table">
            <a:tbl>
              <a:tblPr firstRow="1" bandRow="1">
                <a:tableStyleId>{2D5ABB26-0587-4C30-8999-92F81FD0307C}</a:tableStyleId>
              </a:tblPr>
              <a:tblGrid>
                <a:gridCol w="396240">
                  <a:extLst>
                    <a:ext uri="{9D8B030D-6E8A-4147-A177-3AD203B41FA5}">
                      <a16:colId xmlns:a16="http://schemas.microsoft.com/office/drawing/2014/main" val="2722025018"/>
                    </a:ext>
                  </a:extLst>
                </a:gridCol>
                <a:gridCol w="396240">
                  <a:extLst>
                    <a:ext uri="{9D8B030D-6E8A-4147-A177-3AD203B41FA5}">
                      <a16:colId xmlns:a16="http://schemas.microsoft.com/office/drawing/2014/main" val="2106001937"/>
                    </a:ext>
                  </a:extLst>
                </a:gridCol>
                <a:gridCol w="7800575">
                  <a:extLst>
                    <a:ext uri="{9D8B030D-6E8A-4147-A177-3AD203B41FA5}">
                      <a16:colId xmlns:a16="http://schemas.microsoft.com/office/drawing/2014/main" val="863483973"/>
                    </a:ext>
                  </a:extLst>
                </a:gridCol>
              </a:tblGrid>
              <a:tr h="864000">
                <a:tc rowSpan="2">
                  <a:txBody>
                    <a:bodyPr/>
                    <a:lstStyle/>
                    <a:p>
                      <a:pPr algn="ctr"/>
                      <a:r>
                        <a:rPr kumimoji="1" lang="en-US" altLang="ja-JP" sz="1400" b="1" dirty="0" smtClean="0"/>
                        <a:t>Before</a:t>
                      </a:r>
                      <a:endParaRPr kumimoji="1" lang="ja-JP" altLang="en-US" sz="1400" b="1" dirty="0"/>
                    </a:p>
                  </a:txBody>
                  <a:tcPr vert="eaVert" anchor="ctr">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3514920171"/>
                  </a:ext>
                </a:extLst>
              </a:tr>
              <a:tr h="720000">
                <a:tc vMerge="1">
                  <a:txBody>
                    <a:bodyPr/>
                    <a:lstStyle/>
                    <a:p>
                      <a:endParaRPr kumimoji="1" lang="ja-JP" altLang="en-US" sz="1600" b="1" dirty="0"/>
                    </a:p>
                  </a:txBody>
                  <a:tcPr>
                    <a:lnL>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067920"/>
                  </a:ext>
                </a:extLst>
              </a:tr>
              <a:tr h="864000">
                <a:tc rowSpan="2">
                  <a:txBody>
                    <a:bodyPr/>
                    <a:lstStyle/>
                    <a:p>
                      <a:pPr algn="ctr"/>
                      <a:r>
                        <a:rPr kumimoji="1" lang="en-US" altLang="ja-JP" sz="1400" b="1" dirty="0" smtClean="0"/>
                        <a:t>After</a:t>
                      </a:r>
                      <a:endParaRPr kumimoji="1" lang="ja-JP" altLang="en-US" sz="1400" b="1" dirty="0"/>
                    </a:p>
                  </a:txBody>
                  <a:tcPr vert="eaVert" anchor="ctr">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kumimoji="1" lang="en-US" altLang="ja-JP" sz="1400" b="1" dirty="0" smtClean="0"/>
                        <a:t>Process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6350" cap="flat" cmpd="sng" algn="ctr">
                      <a:solidFill>
                        <a:schemeClr val="tx1"/>
                      </a:solidFill>
                      <a:prstDash val="solid"/>
                      <a:round/>
                      <a:headEnd type="none" w="med" len="med"/>
                      <a:tailEnd type="none" w="med" len="med"/>
                    </a:lnT>
                    <a:lnB w="12700" cap="flat" cmpd="sng" algn="ctr">
                      <a:solidFill>
                        <a:schemeClr val="bg1">
                          <a:lumMod val="50000"/>
                        </a:schemeClr>
                      </a:solidFill>
                      <a:prstDash val="dash"/>
                      <a:round/>
                      <a:headEnd type="none" w="med" len="med"/>
                      <a:tailEnd type="none" w="med" len="med"/>
                    </a:lnB>
                  </a:tcPr>
                </a:tc>
                <a:extLst>
                  <a:ext uri="{0D108BD9-81ED-4DB2-BD59-A6C34878D82A}">
                    <a16:rowId xmlns:a16="http://schemas.microsoft.com/office/drawing/2014/main" val="2716321206"/>
                  </a:ext>
                </a:extLst>
              </a:tr>
              <a:tr h="720000">
                <a:tc vMerge="1">
                  <a:txBody>
                    <a:bodyPr/>
                    <a:lstStyle/>
                    <a:p>
                      <a:endParaRPr kumimoji="1" lang="ja-JP" altLang="en-US" sz="1600" b="1" dirty="0"/>
                    </a:p>
                  </a:txBody>
                  <a:tcPr>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kumimoji="1" lang="en-US" altLang="ja-JP" sz="1200" b="1" dirty="0" smtClean="0"/>
                        <a:t>Results</a:t>
                      </a:r>
                      <a:endParaRPr kumimoji="1" lang="ja-JP" altLang="en-US" sz="1400" b="1" dirty="0"/>
                    </a:p>
                  </a:txBody>
                  <a:tcPr vert="eaVert" anchor="ctr">
                    <a:lnL w="12700" cap="flat" cmpd="sng" algn="ctr">
                      <a:no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kumimoji="1" lang="ja-JP" altLang="en-US" dirty="0"/>
                    </a:p>
                  </a:txBody>
                  <a:tcPr>
                    <a:lnL w="12700" cap="flat" cmpd="sng" algn="ctr">
                      <a:solidFill>
                        <a:schemeClr val="bg1">
                          <a:lumMod val="65000"/>
                        </a:schemeClr>
                      </a:solidFill>
                      <a:prstDash val="solid"/>
                      <a:round/>
                      <a:headEnd type="none" w="med" len="med"/>
                      <a:tailEnd type="none" w="med" len="med"/>
                    </a:lnL>
                    <a:lnT w="12700" cap="flat" cmpd="sng" algn="ctr">
                      <a:solidFill>
                        <a:schemeClr val="bg1">
                          <a:lumMod val="50000"/>
                        </a:schemeClr>
                      </a:solidFill>
                      <a:prstDash val="dash"/>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75170"/>
                  </a:ext>
                </a:extLst>
              </a:tr>
            </a:tbl>
          </a:graphicData>
        </a:graphic>
      </p:graphicFrame>
      <p:sp>
        <p:nvSpPr>
          <p:cNvPr id="226" name="角丸四角形 225"/>
          <p:cNvSpPr/>
          <p:nvPr/>
        </p:nvSpPr>
        <p:spPr bwMode="auto">
          <a:xfrm>
            <a:off x="9226557" y="1340710"/>
            <a:ext cx="2724793" cy="5112477"/>
          </a:xfrm>
          <a:prstGeom prst="roundRect">
            <a:avLst>
              <a:gd name="adj" fmla="val 6773"/>
            </a:avLst>
          </a:prstGeom>
          <a:solidFill>
            <a:schemeClr val="bg1">
              <a:lumMod val="95000"/>
            </a:schemeClr>
          </a:solidFill>
          <a:ln w="12700">
            <a:solidFill>
              <a:schemeClr val="bg1">
                <a:lumMod val="85000"/>
              </a:schemeClr>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kumimoji="1" lang="en-US" altLang="ja-JP" sz="1700" dirty="0" smtClean="0">
                <a:latin typeface="+mn-ea"/>
              </a:rPr>
              <a:t>The main task is to run the job flow created in the Detailed Design phase.</a:t>
            </a:r>
          </a:p>
          <a:p>
            <a:endParaRPr lang="en-US" altLang="ja-JP" sz="1700" dirty="0">
              <a:latin typeface="+mn-ea"/>
            </a:endParaRPr>
          </a:p>
          <a:p>
            <a:r>
              <a:rPr lang="en-US" altLang="ja-JP" sz="1700" dirty="0" smtClean="0">
                <a:latin typeface="+mn-ea"/>
              </a:rPr>
              <a:t>Since the time chart is replaced by the Jobflow, it will be deleted.</a:t>
            </a:r>
          </a:p>
          <a:p>
            <a:endParaRPr kumimoji="1" lang="en-US" altLang="ja-JP" sz="1700" dirty="0">
              <a:latin typeface="+mn-ea"/>
            </a:endParaRPr>
          </a:p>
          <a:p>
            <a:r>
              <a:rPr lang="en-US" altLang="ja-JP" sz="1700" dirty="0" smtClean="0">
                <a:latin typeface="+mn-ea"/>
              </a:rPr>
              <a:t>Since the evidence is checked in the Jobflow, the evidence check task will also be deleted.</a:t>
            </a:r>
          </a:p>
          <a:p>
            <a:endParaRPr kumimoji="1" lang="en-US" altLang="ja-JP" sz="1700" dirty="0">
              <a:latin typeface="+mn-ea"/>
            </a:endParaRPr>
          </a:p>
          <a:p>
            <a:r>
              <a:rPr lang="en-US" altLang="ja-JP" sz="1700" dirty="0" smtClean="0">
                <a:latin typeface="+mn-ea"/>
              </a:rPr>
              <a:t>Therefore, execution of the job</a:t>
            </a:r>
            <a:endParaRPr kumimoji="1" lang="en-US" altLang="ja-JP" sz="1700" dirty="0" smtClean="0">
              <a:latin typeface="+mn-ea"/>
            </a:endParaRPr>
          </a:p>
        </p:txBody>
      </p:sp>
      <p:sp>
        <p:nvSpPr>
          <p:cNvPr id="4" name="テキスト ボックス 3"/>
          <p:cNvSpPr txBox="1"/>
          <p:nvPr/>
        </p:nvSpPr>
        <p:spPr>
          <a:xfrm>
            <a:off x="9187934" y="1013899"/>
            <a:ext cx="1794081" cy="400110"/>
          </a:xfrm>
          <a:prstGeom prst="rect">
            <a:avLst/>
          </a:prstGeom>
          <a:noFill/>
        </p:spPr>
        <p:txBody>
          <a:bodyPr wrap="none" rtlCol="0">
            <a:spAutoFit/>
          </a:bodyPr>
          <a:lstStyle/>
          <a:p>
            <a:r>
              <a:rPr lang="en-US" altLang="ja-JP" sz="2000" b="1" dirty="0" smtClean="0"/>
              <a:t>Explanation</a:t>
            </a:r>
            <a:endParaRPr kumimoji="1" lang="ja-JP" altLang="en-US" sz="2000" b="1" dirty="0"/>
          </a:p>
        </p:txBody>
      </p:sp>
      <p:grpSp>
        <p:nvGrpSpPr>
          <p:cNvPr id="284" name="グループ化 283"/>
          <p:cNvGrpSpPr/>
          <p:nvPr/>
        </p:nvGrpSpPr>
        <p:grpSpPr>
          <a:xfrm>
            <a:off x="1559370" y="3284980"/>
            <a:ext cx="1809222" cy="1194124"/>
            <a:chOff x="5884207" y="4971256"/>
            <a:chExt cx="1809222" cy="1194124"/>
          </a:xfrm>
        </p:grpSpPr>
        <p:grpSp>
          <p:nvGrpSpPr>
            <p:cNvPr id="285" name="グループ化 284"/>
            <p:cNvGrpSpPr/>
            <p:nvPr/>
          </p:nvGrpSpPr>
          <p:grpSpPr>
            <a:xfrm>
              <a:off x="5931768" y="5202599"/>
              <a:ext cx="1761661" cy="962781"/>
              <a:chOff x="3575650" y="3645030"/>
              <a:chExt cx="1761661" cy="962781"/>
            </a:xfrm>
          </p:grpSpPr>
          <p:cxnSp>
            <p:nvCxnSpPr>
              <p:cNvPr id="287" name="直線矢印コネクタ 286"/>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292" name="グループ化 291"/>
              <p:cNvGrpSpPr/>
              <p:nvPr/>
            </p:nvGrpSpPr>
            <p:grpSpPr>
              <a:xfrm>
                <a:off x="3575650" y="3645030"/>
                <a:ext cx="1441011" cy="962781"/>
                <a:chOff x="3859824" y="3656220"/>
                <a:chExt cx="1441011" cy="962781"/>
              </a:xfrm>
            </p:grpSpPr>
            <p:sp>
              <p:nvSpPr>
                <p:cNvPr id="293" name="角丸四角形 292"/>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Create</a:t>
                  </a:r>
                  <a:br>
                    <a:rPr lang="en-US" altLang="ja-JP" sz="1200" b="1" dirty="0" smtClean="0"/>
                  </a:br>
                  <a:r>
                    <a:rPr lang="en-US" altLang="ja-JP" sz="1200" b="1" dirty="0" smtClean="0"/>
                    <a:t>Time chart</a:t>
                  </a:r>
                  <a:endParaRPr lang="ja-JP" altLang="en-US" sz="1200" b="1" dirty="0"/>
                </a:p>
              </p:txBody>
            </p:sp>
            <p:sp>
              <p:nvSpPr>
                <p:cNvPr id="294" name="テキスト ボックス 293"/>
                <p:cNvSpPr txBox="1"/>
                <p:nvPr/>
              </p:nvSpPr>
              <p:spPr>
                <a:xfrm>
                  <a:off x="3859882" y="4342002"/>
                  <a:ext cx="1217577" cy="276999"/>
                </a:xfrm>
                <a:prstGeom prst="rect">
                  <a:avLst/>
                </a:prstGeom>
                <a:noFill/>
              </p:spPr>
              <p:txBody>
                <a:bodyPr wrap="none" rtlCol="0">
                  <a:spAutoFit/>
                </a:bodyPr>
                <a:lstStyle/>
                <a:p>
                  <a:r>
                    <a:rPr kumimoji="1" lang="ja-JP" altLang="en-US" sz="1200" b="1" dirty="0" smtClean="0"/>
                    <a:t>・</a:t>
                  </a:r>
                  <a:r>
                    <a:rPr lang="en-US" altLang="ja-JP" sz="1200" b="1" dirty="0" smtClean="0"/>
                    <a:t>Time chart</a:t>
                  </a:r>
                  <a:endParaRPr kumimoji="1" lang="ja-JP" altLang="en-US" sz="1200" b="1" dirty="0"/>
                </a:p>
              </p:txBody>
            </p:sp>
          </p:grpSp>
        </p:grpSp>
        <p:sp>
          <p:nvSpPr>
            <p:cNvPr id="286" name="テキスト ボックス 285"/>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cxnSp>
        <p:nvCxnSpPr>
          <p:cNvPr id="445" name="直線矢印コネクタ 444"/>
          <p:cNvCxnSpPr/>
          <p:nvPr/>
        </p:nvCxnSpPr>
        <p:spPr bwMode="auto">
          <a:xfrm>
            <a:off x="1262358" y="3756899"/>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46" name="グループ化 445"/>
          <p:cNvGrpSpPr/>
          <p:nvPr/>
        </p:nvGrpSpPr>
        <p:grpSpPr>
          <a:xfrm>
            <a:off x="3431630" y="3284980"/>
            <a:ext cx="1809222" cy="1378790"/>
            <a:chOff x="5884207" y="4971256"/>
            <a:chExt cx="1809222" cy="1378790"/>
          </a:xfrm>
        </p:grpSpPr>
        <p:grpSp>
          <p:nvGrpSpPr>
            <p:cNvPr id="447" name="グループ化 446"/>
            <p:cNvGrpSpPr/>
            <p:nvPr/>
          </p:nvGrpSpPr>
          <p:grpSpPr>
            <a:xfrm>
              <a:off x="5931768" y="5202599"/>
              <a:ext cx="1761661" cy="1147447"/>
              <a:chOff x="3575650" y="3645030"/>
              <a:chExt cx="1761661" cy="1147447"/>
            </a:xfrm>
          </p:grpSpPr>
          <p:cxnSp>
            <p:nvCxnSpPr>
              <p:cNvPr id="449" name="直線矢印コネクタ 448"/>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0" name="グループ化 449"/>
              <p:cNvGrpSpPr/>
              <p:nvPr/>
            </p:nvGrpSpPr>
            <p:grpSpPr>
              <a:xfrm>
                <a:off x="3575650" y="3645030"/>
                <a:ext cx="1659936" cy="1147447"/>
                <a:chOff x="3859824" y="3656220"/>
                <a:chExt cx="1659936" cy="1147447"/>
              </a:xfrm>
            </p:grpSpPr>
            <p:sp>
              <p:nvSpPr>
                <p:cNvPr id="451" name="角丸四角形 450"/>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Start </a:t>
                  </a:r>
                  <a:br>
                    <a:rPr lang="en-US" altLang="ja-JP" sz="1200" b="1" dirty="0" smtClean="0"/>
                  </a:br>
                  <a:r>
                    <a:rPr lang="en-US" altLang="ja-JP" sz="1200" b="1" dirty="0" smtClean="0"/>
                    <a:t>Operation</a:t>
                  </a:r>
                  <a:endParaRPr lang="ja-JP" altLang="en-US" sz="1200" b="1" dirty="0"/>
                </a:p>
              </p:txBody>
            </p:sp>
            <p:sp>
              <p:nvSpPr>
                <p:cNvPr id="452" name="テキスト ボックス 451"/>
                <p:cNvSpPr txBox="1"/>
                <p:nvPr/>
              </p:nvSpPr>
              <p:spPr>
                <a:xfrm>
                  <a:off x="3859882" y="4342002"/>
                  <a:ext cx="1659878" cy="461665"/>
                </a:xfrm>
                <a:prstGeom prst="rect">
                  <a:avLst/>
                </a:prstGeom>
                <a:noFill/>
              </p:spPr>
              <p:txBody>
                <a:bodyPr wrap="none" rtlCol="0">
                  <a:spAutoFit/>
                </a:bodyPr>
                <a:lstStyle/>
                <a:p>
                  <a:r>
                    <a:rPr kumimoji="1" lang="ja-JP" altLang="en-US" sz="1200" b="1" dirty="0" smtClean="0"/>
                    <a:t>・</a:t>
                  </a:r>
                  <a:r>
                    <a:rPr lang="en-US" altLang="ja-JP" sz="1200" b="1" dirty="0" smtClean="0"/>
                    <a:t>Updated system</a:t>
                  </a:r>
                  <a:endParaRPr kumimoji="1" lang="en-US" altLang="ja-JP" sz="1200" b="1" dirty="0" smtClean="0"/>
                </a:p>
                <a:p>
                  <a:r>
                    <a:rPr lang="ja-JP" altLang="en-US" sz="1200" b="1" dirty="0" smtClean="0"/>
                    <a:t>・</a:t>
                  </a:r>
                  <a:r>
                    <a:rPr lang="en-US" altLang="ja-JP" sz="1200" b="1" dirty="0" smtClean="0"/>
                    <a:t>Evidence</a:t>
                  </a:r>
                  <a:endParaRPr kumimoji="1" lang="ja-JP" altLang="en-US" sz="1200" b="1" dirty="0"/>
                </a:p>
              </p:txBody>
            </p:sp>
          </p:grpSp>
        </p:grpSp>
        <p:sp>
          <p:nvSpPr>
            <p:cNvPr id="448" name="テキスト ボックス 447"/>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53" name="グループ化 452"/>
          <p:cNvGrpSpPr/>
          <p:nvPr/>
        </p:nvGrpSpPr>
        <p:grpSpPr>
          <a:xfrm>
            <a:off x="5294918" y="3284980"/>
            <a:ext cx="3681482" cy="1378790"/>
            <a:chOff x="5884207" y="4971256"/>
            <a:chExt cx="3681482" cy="1378790"/>
          </a:xfrm>
        </p:grpSpPr>
        <p:grpSp>
          <p:nvGrpSpPr>
            <p:cNvPr id="454" name="グループ化 453"/>
            <p:cNvGrpSpPr/>
            <p:nvPr/>
          </p:nvGrpSpPr>
          <p:grpSpPr>
            <a:xfrm>
              <a:off x="5931768" y="5202599"/>
              <a:ext cx="3633921" cy="1147447"/>
              <a:chOff x="3575650" y="3645030"/>
              <a:chExt cx="3633921" cy="1147447"/>
            </a:xfrm>
          </p:grpSpPr>
          <p:cxnSp>
            <p:nvCxnSpPr>
              <p:cNvPr id="456" name="直線矢印コネクタ 455"/>
              <p:cNvCxnSpPr/>
              <p:nvPr/>
            </p:nvCxnSpPr>
            <p:spPr bwMode="auto">
              <a:xfrm>
                <a:off x="5112309" y="3897872"/>
                <a:ext cx="209726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57" name="グループ化 456"/>
              <p:cNvGrpSpPr/>
              <p:nvPr/>
            </p:nvGrpSpPr>
            <p:grpSpPr>
              <a:xfrm>
                <a:off x="3575650" y="3645030"/>
                <a:ext cx="2156995" cy="1147447"/>
                <a:chOff x="3859824" y="3656220"/>
                <a:chExt cx="2156995" cy="1147447"/>
              </a:xfrm>
            </p:grpSpPr>
            <p:sp>
              <p:nvSpPr>
                <p:cNvPr id="458" name="角丸四角形 457"/>
                <p:cNvSpPr/>
                <p:nvPr/>
              </p:nvSpPr>
              <p:spPr bwMode="auto">
                <a:xfrm>
                  <a:off x="3859824" y="3656220"/>
                  <a:ext cx="1441011" cy="505685"/>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t>Check Evidence</a:t>
                  </a:r>
                  <a:endParaRPr lang="ja-JP" altLang="en-US" sz="1200" b="1" dirty="0"/>
                </a:p>
              </p:txBody>
            </p:sp>
            <p:sp>
              <p:nvSpPr>
                <p:cNvPr id="459" name="テキスト ボックス 458"/>
                <p:cNvSpPr txBox="1"/>
                <p:nvPr/>
              </p:nvSpPr>
              <p:spPr>
                <a:xfrm>
                  <a:off x="3859882" y="4342002"/>
                  <a:ext cx="2156937" cy="461665"/>
                </a:xfrm>
                <a:prstGeom prst="rect">
                  <a:avLst/>
                </a:prstGeom>
                <a:noFill/>
              </p:spPr>
              <p:txBody>
                <a:bodyPr wrap="none" rtlCol="0">
                  <a:spAutoFit/>
                </a:bodyPr>
                <a:lstStyle/>
                <a:p>
                  <a:r>
                    <a:rPr kumimoji="1" lang="ja-JP" altLang="en-US" sz="1200" b="1" dirty="0" smtClean="0"/>
                    <a:t>・</a:t>
                  </a:r>
                  <a:r>
                    <a:rPr kumimoji="1" lang="en-US" altLang="ja-JP" sz="1200" b="1" dirty="0" smtClean="0"/>
                    <a:t>Evidence confirmation</a:t>
                  </a:r>
                  <a:br>
                    <a:rPr kumimoji="1" lang="en-US" altLang="ja-JP" sz="1200" b="1" dirty="0" smtClean="0"/>
                  </a:br>
                  <a:r>
                    <a:rPr kumimoji="1" lang="en-US" altLang="ja-JP" sz="1200" b="1" dirty="0" smtClean="0"/>
                    <a:t>   results</a:t>
                  </a:r>
                  <a:endParaRPr kumimoji="1" lang="ja-JP" altLang="en-US" sz="1200" b="1" dirty="0"/>
                </a:p>
              </p:txBody>
            </p:sp>
          </p:grpSp>
        </p:grpSp>
        <p:sp>
          <p:nvSpPr>
            <p:cNvPr id="455" name="テキスト ボックス 454"/>
            <p:cNvSpPr txBox="1"/>
            <p:nvPr/>
          </p:nvSpPr>
          <p:spPr>
            <a:xfrm>
              <a:off x="5884207" y="4971256"/>
              <a:ext cx="184731" cy="307777"/>
            </a:xfrm>
            <a:prstGeom prst="rect">
              <a:avLst/>
            </a:prstGeom>
            <a:noFill/>
          </p:spPr>
          <p:txBody>
            <a:bodyPr wrap="none" rtlCol="0">
              <a:spAutoFit/>
            </a:bodyPr>
            <a:lstStyle/>
            <a:p>
              <a:endParaRPr kumimoji="1" lang="ja-JP" altLang="en-US" sz="1400" dirty="0"/>
            </a:p>
          </p:txBody>
        </p:sp>
      </p:grpSp>
      <p:grpSp>
        <p:nvGrpSpPr>
          <p:cNvPr id="475" name="グループ化 474"/>
          <p:cNvGrpSpPr/>
          <p:nvPr/>
        </p:nvGrpSpPr>
        <p:grpSpPr>
          <a:xfrm>
            <a:off x="3458336" y="4899246"/>
            <a:ext cx="2810491" cy="1563456"/>
            <a:chOff x="5884207" y="4971256"/>
            <a:chExt cx="2810491" cy="1563456"/>
          </a:xfrm>
        </p:grpSpPr>
        <p:grpSp>
          <p:nvGrpSpPr>
            <p:cNvPr id="479" name="グループ化 478"/>
            <p:cNvGrpSpPr/>
            <p:nvPr/>
          </p:nvGrpSpPr>
          <p:grpSpPr>
            <a:xfrm>
              <a:off x="5931768" y="5202599"/>
              <a:ext cx="2762930" cy="1332113"/>
              <a:chOff x="3859824" y="3656220"/>
              <a:chExt cx="2762930" cy="1332113"/>
            </a:xfrm>
          </p:grpSpPr>
          <p:sp>
            <p:nvSpPr>
              <p:cNvPr id="480" name="角丸四角形 479"/>
              <p:cNvSpPr/>
              <p:nvPr/>
            </p:nvSpPr>
            <p:spPr bwMode="auto">
              <a:xfrm>
                <a:off x="3859824" y="3656220"/>
                <a:ext cx="1441011" cy="505685"/>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smtClean="0">
                    <a:solidFill>
                      <a:schemeClr val="accent3">
                        <a:lumMod val="90000"/>
                        <a:lumOff val="10000"/>
                      </a:schemeClr>
                    </a:solidFill>
                  </a:rPr>
                  <a:t>Run Jobflow</a:t>
                </a:r>
                <a:endParaRPr lang="ja-JP" altLang="en-US" sz="1200" b="1" dirty="0">
                  <a:solidFill>
                    <a:schemeClr val="accent3">
                      <a:lumMod val="90000"/>
                      <a:lumOff val="10000"/>
                    </a:schemeClr>
                  </a:solidFill>
                </a:endParaRPr>
              </a:p>
            </p:txBody>
          </p:sp>
          <p:sp>
            <p:nvSpPr>
              <p:cNvPr id="481" name="テキスト ボックス 480"/>
              <p:cNvSpPr txBox="1"/>
              <p:nvPr/>
            </p:nvSpPr>
            <p:spPr>
              <a:xfrm>
                <a:off x="3859882" y="4342002"/>
                <a:ext cx="2762872" cy="646331"/>
              </a:xfrm>
              <a:prstGeom prst="rect">
                <a:avLst/>
              </a:prstGeom>
              <a:noFill/>
            </p:spPr>
            <p:txBody>
              <a:bodyPr wrap="none" rtlCol="0">
                <a:spAutoFit/>
              </a:bodyPr>
              <a:lstStyle/>
              <a:p>
                <a:r>
                  <a:rPr kumimoji="1" lang="ja-JP" altLang="en-US" sz="1200" b="1" dirty="0" smtClean="0"/>
                  <a:t>・</a:t>
                </a:r>
                <a:r>
                  <a:rPr lang="en-US" altLang="ja-JP" sz="1200" b="1" dirty="0" smtClean="0"/>
                  <a:t>Updated system</a:t>
                </a:r>
                <a:br>
                  <a:rPr lang="en-US" altLang="ja-JP" sz="1200" b="1" dirty="0" smtClean="0"/>
                </a:br>
                <a:r>
                  <a:rPr lang="ja-JP" altLang="en-US" sz="1200" b="1" dirty="0" smtClean="0"/>
                  <a:t>・</a:t>
                </a:r>
                <a:r>
                  <a:rPr lang="en-US" altLang="ja-JP" sz="1200" b="1" dirty="0" smtClean="0"/>
                  <a:t>Evidence</a:t>
                </a:r>
              </a:p>
              <a:p>
                <a:r>
                  <a:rPr kumimoji="1" lang="ja-JP" altLang="en-US" sz="1200" b="1" dirty="0" smtClean="0">
                    <a:solidFill>
                      <a:schemeClr val="accent3">
                        <a:lumMod val="90000"/>
                        <a:lumOff val="10000"/>
                      </a:schemeClr>
                    </a:solidFill>
                  </a:rPr>
                  <a:t>・</a:t>
                </a:r>
                <a:r>
                  <a:rPr lang="en-US" altLang="ja-JP" sz="1200" b="1" dirty="0" smtClean="0">
                    <a:solidFill>
                      <a:schemeClr val="accent3">
                        <a:lumMod val="90000"/>
                        <a:lumOff val="10000"/>
                      </a:schemeClr>
                    </a:solidFill>
                  </a:rPr>
                  <a:t>Evidence confirmation results</a:t>
                </a:r>
                <a:endParaRPr kumimoji="1" lang="ja-JP" altLang="en-US" sz="1200" b="1" dirty="0">
                  <a:solidFill>
                    <a:schemeClr val="accent3">
                      <a:lumMod val="90000"/>
                      <a:lumOff val="10000"/>
                    </a:schemeClr>
                  </a:solidFill>
                </a:endParaRPr>
              </a:p>
            </p:txBody>
          </p:sp>
        </p:grpSp>
        <p:sp>
          <p:nvSpPr>
            <p:cNvPr id="477" name="テキスト ボックス 476"/>
            <p:cNvSpPr txBox="1"/>
            <p:nvPr/>
          </p:nvSpPr>
          <p:spPr>
            <a:xfrm>
              <a:off x="5884207" y="4971256"/>
              <a:ext cx="1685077" cy="307777"/>
            </a:xfrm>
            <a:prstGeom prst="rect">
              <a:avLst/>
            </a:prstGeom>
            <a:noFill/>
          </p:spPr>
          <p:txBody>
            <a:bodyPr wrap="none" rtlCol="0">
              <a:spAutoFit/>
            </a:bodyPr>
            <a:lstStyle/>
            <a:p>
              <a:r>
                <a:rPr kumimoji="1" lang="en-US" altLang="ja-JP" sz="1400" dirty="0" smtClean="0"/>
                <a:t>&lt;With Changes&gt;</a:t>
              </a:r>
              <a:endParaRPr kumimoji="1" lang="ja-JP" altLang="en-US" sz="1400" dirty="0"/>
            </a:p>
          </p:txBody>
        </p:sp>
      </p:grpSp>
      <p:grpSp>
        <p:nvGrpSpPr>
          <p:cNvPr id="482" name="グループ化 481"/>
          <p:cNvGrpSpPr/>
          <p:nvPr/>
        </p:nvGrpSpPr>
        <p:grpSpPr>
          <a:xfrm>
            <a:off x="5015850" y="4899246"/>
            <a:ext cx="2510330" cy="1378790"/>
            <a:chOff x="5578433" y="4971256"/>
            <a:chExt cx="2510330" cy="1378790"/>
          </a:xfrm>
        </p:grpSpPr>
        <p:grpSp>
          <p:nvGrpSpPr>
            <p:cNvPr id="483" name="グループ化 482"/>
            <p:cNvGrpSpPr/>
            <p:nvPr/>
          </p:nvGrpSpPr>
          <p:grpSpPr>
            <a:xfrm>
              <a:off x="5578433" y="5202599"/>
              <a:ext cx="2510330" cy="1147447"/>
              <a:chOff x="3222315" y="3645030"/>
              <a:chExt cx="2510330" cy="1147447"/>
            </a:xfrm>
          </p:grpSpPr>
          <p:grpSp>
            <p:nvGrpSpPr>
              <p:cNvPr id="486" name="グループ化 485"/>
              <p:cNvGrpSpPr/>
              <p:nvPr/>
            </p:nvGrpSpPr>
            <p:grpSpPr>
              <a:xfrm>
                <a:off x="3575650" y="3645030"/>
                <a:ext cx="2156995" cy="1147447"/>
                <a:chOff x="3859824" y="3656220"/>
                <a:chExt cx="2156995" cy="1147447"/>
              </a:xfrm>
            </p:grpSpPr>
            <p:sp>
              <p:nvSpPr>
                <p:cNvPr id="487" name="角丸四角形 486"/>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solidFill>
                        <a:schemeClr val="bg1">
                          <a:lumMod val="85000"/>
                        </a:schemeClr>
                      </a:solidFill>
                    </a:rPr>
                    <a:t>Check Evidence</a:t>
                  </a:r>
                  <a:endParaRPr lang="ja-JP" altLang="en-US" sz="1200" b="1" dirty="0">
                    <a:solidFill>
                      <a:schemeClr val="bg1">
                        <a:lumMod val="85000"/>
                      </a:schemeClr>
                    </a:solidFill>
                  </a:endParaRPr>
                </a:p>
              </p:txBody>
            </p:sp>
            <p:sp>
              <p:nvSpPr>
                <p:cNvPr id="488" name="テキスト ボックス 487"/>
                <p:cNvSpPr txBox="1"/>
                <p:nvPr/>
              </p:nvSpPr>
              <p:spPr>
                <a:xfrm>
                  <a:off x="3859882" y="4342002"/>
                  <a:ext cx="2156937" cy="461665"/>
                </a:xfrm>
                <a:prstGeom prst="rect">
                  <a:avLst/>
                </a:prstGeom>
                <a:noFill/>
              </p:spPr>
              <p:txBody>
                <a:bodyPr wrap="none" rtlCol="0">
                  <a:spAutoFit/>
                </a:bodyPr>
                <a:lstStyle/>
                <a:p>
                  <a:r>
                    <a:rPr lang="ja-JP" altLang="en-US" sz="1200" b="1" dirty="0">
                      <a:solidFill>
                        <a:schemeClr val="bg1">
                          <a:lumMod val="85000"/>
                        </a:schemeClr>
                      </a:solidFill>
                    </a:rPr>
                    <a:t>・</a:t>
                  </a:r>
                  <a:r>
                    <a:rPr lang="en-US" altLang="ja-JP" sz="1200" b="1" dirty="0">
                      <a:solidFill>
                        <a:schemeClr val="bg1">
                          <a:lumMod val="85000"/>
                        </a:schemeClr>
                      </a:solidFill>
                    </a:rPr>
                    <a:t>Evidence confirmation</a:t>
                  </a:r>
                  <a:br>
                    <a:rPr lang="en-US" altLang="ja-JP" sz="1200" b="1" dirty="0">
                      <a:solidFill>
                        <a:schemeClr val="bg1">
                          <a:lumMod val="85000"/>
                        </a:schemeClr>
                      </a:solidFill>
                    </a:rPr>
                  </a:br>
                  <a:r>
                    <a:rPr lang="en-US" altLang="ja-JP" sz="1200" b="1" dirty="0">
                      <a:solidFill>
                        <a:schemeClr val="bg1">
                          <a:lumMod val="85000"/>
                        </a:schemeClr>
                      </a:solidFill>
                    </a:rPr>
                    <a:t>   results</a:t>
                  </a:r>
                  <a:endParaRPr lang="ja-JP" altLang="en-US" sz="1200" b="1" dirty="0">
                    <a:solidFill>
                      <a:schemeClr val="bg1">
                        <a:lumMod val="85000"/>
                      </a:schemeClr>
                    </a:solidFill>
                  </a:endParaRPr>
                </a:p>
              </p:txBody>
            </p:sp>
          </p:grpSp>
          <p:cxnSp>
            <p:nvCxnSpPr>
              <p:cNvPr id="485" name="直線矢印コネクタ 484"/>
              <p:cNvCxnSpPr/>
              <p:nvPr/>
            </p:nvCxnSpPr>
            <p:spPr bwMode="auto">
              <a:xfrm>
                <a:off x="3222315" y="3897872"/>
                <a:ext cx="2114996"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484" name="テキスト ボックス 483"/>
            <p:cNvSpPr txBox="1"/>
            <p:nvPr/>
          </p:nvSpPr>
          <p:spPr>
            <a:xfrm>
              <a:off x="5884207" y="4971256"/>
              <a:ext cx="1032655" cy="307777"/>
            </a:xfrm>
            <a:prstGeom prst="rect">
              <a:avLst/>
            </a:prstGeom>
            <a:noFill/>
          </p:spPr>
          <p:txBody>
            <a:bodyPr wrap="none" rtlCol="0">
              <a:spAutoFit/>
            </a:bodyPr>
            <a:lstStyle/>
            <a:p>
              <a:r>
                <a:rPr kumimoji="1" lang="en-US" altLang="ja-JP" sz="1400" dirty="0" smtClean="0"/>
                <a:t>&lt;Delete&gt;</a:t>
              </a:r>
              <a:endParaRPr kumimoji="1" lang="ja-JP" altLang="en-US" sz="1400" dirty="0"/>
            </a:p>
          </p:txBody>
        </p:sp>
      </p:grpSp>
      <p:grpSp>
        <p:nvGrpSpPr>
          <p:cNvPr id="489" name="グループ化 488"/>
          <p:cNvGrpSpPr/>
          <p:nvPr/>
        </p:nvGrpSpPr>
        <p:grpSpPr>
          <a:xfrm>
            <a:off x="7172901" y="4899246"/>
            <a:ext cx="1830205" cy="1378790"/>
            <a:chOff x="5863224" y="4971256"/>
            <a:chExt cx="1830205" cy="1378790"/>
          </a:xfrm>
        </p:grpSpPr>
        <p:grpSp>
          <p:nvGrpSpPr>
            <p:cNvPr id="490" name="グループ化 489"/>
            <p:cNvGrpSpPr/>
            <p:nvPr/>
          </p:nvGrpSpPr>
          <p:grpSpPr>
            <a:xfrm>
              <a:off x="5863224" y="5202599"/>
              <a:ext cx="1830205" cy="1147447"/>
              <a:chOff x="3507106" y="3645030"/>
              <a:chExt cx="1830205" cy="1147447"/>
            </a:xfrm>
          </p:grpSpPr>
          <p:cxnSp>
            <p:nvCxnSpPr>
              <p:cNvPr id="492" name="直線矢印コネクタ 491"/>
              <p:cNvCxnSpPr/>
              <p:nvPr/>
            </p:nvCxnSpPr>
            <p:spPr bwMode="auto">
              <a:xfrm>
                <a:off x="5112309" y="3897872"/>
                <a:ext cx="225002"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493" name="グループ化 492"/>
              <p:cNvGrpSpPr/>
              <p:nvPr/>
            </p:nvGrpSpPr>
            <p:grpSpPr>
              <a:xfrm>
                <a:off x="3507106" y="3645030"/>
                <a:ext cx="1554695" cy="1147447"/>
                <a:chOff x="3791280" y="3656220"/>
                <a:chExt cx="1554695" cy="1147447"/>
              </a:xfrm>
            </p:grpSpPr>
            <p:sp>
              <p:nvSpPr>
                <p:cNvPr id="494" name="角丸四角形 493"/>
                <p:cNvSpPr/>
                <p:nvPr/>
              </p:nvSpPr>
              <p:spPr bwMode="auto">
                <a:xfrm>
                  <a:off x="3791280" y="3656220"/>
                  <a:ext cx="1554695" cy="505685"/>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100" b="1" dirty="0" smtClean="0">
                      <a:solidFill>
                        <a:schemeClr val="accent2">
                          <a:lumMod val="75000"/>
                        </a:schemeClr>
                      </a:solidFill>
                    </a:rPr>
                    <a:t>Check Jobflow</a:t>
                  </a:r>
                  <a:br>
                    <a:rPr lang="en-US" altLang="ja-JP" sz="1100" b="1" dirty="0" smtClean="0">
                      <a:solidFill>
                        <a:schemeClr val="accent2">
                          <a:lumMod val="75000"/>
                        </a:schemeClr>
                      </a:solidFill>
                    </a:rPr>
                  </a:br>
                  <a:r>
                    <a:rPr lang="en-US" altLang="ja-JP" sz="1100" b="1" dirty="0" smtClean="0">
                      <a:solidFill>
                        <a:schemeClr val="accent2">
                          <a:lumMod val="75000"/>
                        </a:schemeClr>
                      </a:solidFill>
                    </a:rPr>
                    <a:t>confirmation results</a:t>
                  </a:r>
                  <a:endParaRPr lang="ja-JP" altLang="en-US" sz="1100" b="1" dirty="0">
                    <a:solidFill>
                      <a:schemeClr val="accent2">
                        <a:lumMod val="75000"/>
                      </a:schemeClr>
                    </a:solidFill>
                  </a:endParaRPr>
                </a:p>
              </p:txBody>
            </p:sp>
            <p:sp>
              <p:nvSpPr>
                <p:cNvPr id="495" name="テキスト ボックス 494"/>
                <p:cNvSpPr txBox="1"/>
                <p:nvPr/>
              </p:nvSpPr>
              <p:spPr>
                <a:xfrm>
                  <a:off x="3859882" y="4342002"/>
                  <a:ext cx="1400320" cy="461665"/>
                </a:xfrm>
                <a:prstGeom prst="rect">
                  <a:avLst/>
                </a:prstGeom>
                <a:noFill/>
              </p:spPr>
              <p:txBody>
                <a:bodyPr wrap="none" rtlCol="0">
                  <a:spAutoFit/>
                </a:bodyPr>
                <a:lstStyle/>
                <a:p>
                  <a:r>
                    <a:rPr kumimoji="1" lang="ja-JP" altLang="en-US" sz="1200" b="1" dirty="0" smtClean="0">
                      <a:solidFill>
                        <a:schemeClr val="accent2">
                          <a:lumMod val="75000"/>
                        </a:schemeClr>
                      </a:solidFill>
                    </a:rPr>
                    <a:t>・</a:t>
                  </a:r>
                  <a:r>
                    <a:rPr lang="en-US" altLang="ja-JP" sz="1200" b="1" dirty="0" smtClean="0">
                      <a:solidFill>
                        <a:schemeClr val="accent2">
                          <a:lumMod val="75000"/>
                        </a:schemeClr>
                      </a:solidFill>
                    </a:rPr>
                    <a:t>Confirmation</a:t>
                  </a:r>
                  <a:br>
                    <a:rPr lang="en-US" altLang="ja-JP" sz="1200" b="1" dirty="0" smtClean="0">
                      <a:solidFill>
                        <a:schemeClr val="accent2">
                          <a:lumMod val="75000"/>
                        </a:schemeClr>
                      </a:solidFill>
                    </a:rPr>
                  </a:br>
                  <a:r>
                    <a:rPr lang="en-US" altLang="ja-JP" sz="1200" b="1" dirty="0" smtClean="0">
                      <a:solidFill>
                        <a:schemeClr val="accent2">
                          <a:lumMod val="75000"/>
                        </a:schemeClr>
                      </a:solidFill>
                    </a:rPr>
                    <a:t>   results</a:t>
                  </a:r>
                  <a:endParaRPr kumimoji="1" lang="ja-JP" altLang="en-US" sz="1200" b="1" dirty="0">
                    <a:solidFill>
                      <a:schemeClr val="accent2">
                        <a:lumMod val="75000"/>
                      </a:schemeClr>
                    </a:solidFill>
                  </a:endParaRPr>
                </a:p>
              </p:txBody>
            </p:sp>
          </p:grpSp>
        </p:grpSp>
        <p:sp>
          <p:nvSpPr>
            <p:cNvPr id="491" name="テキスト ボックス 490"/>
            <p:cNvSpPr txBox="1"/>
            <p:nvPr/>
          </p:nvSpPr>
          <p:spPr>
            <a:xfrm>
              <a:off x="5884207" y="4971256"/>
              <a:ext cx="832279" cy="307777"/>
            </a:xfrm>
            <a:prstGeom prst="rect">
              <a:avLst/>
            </a:prstGeom>
            <a:noFill/>
          </p:spPr>
          <p:txBody>
            <a:bodyPr wrap="none" rtlCol="0">
              <a:spAutoFit/>
            </a:bodyPr>
            <a:lstStyle/>
            <a:p>
              <a:r>
                <a:rPr kumimoji="1" lang="en-US" altLang="ja-JP" sz="1400" dirty="0" smtClean="0"/>
                <a:t>&lt;Add&gt;</a:t>
              </a:r>
              <a:endParaRPr kumimoji="1" lang="ja-JP" altLang="en-US" sz="1400" dirty="0"/>
            </a:p>
          </p:txBody>
        </p:sp>
      </p:grpSp>
      <p:grpSp>
        <p:nvGrpSpPr>
          <p:cNvPr id="496" name="グループ化 495"/>
          <p:cNvGrpSpPr/>
          <p:nvPr/>
        </p:nvGrpSpPr>
        <p:grpSpPr>
          <a:xfrm>
            <a:off x="1271330" y="4899246"/>
            <a:ext cx="2114996" cy="1194124"/>
            <a:chOff x="5578433" y="4971256"/>
            <a:chExt cx="2114996" cy="1194124"/>
          </a:xfrm>
        </p:grpSpPr>
        <p:grpSp>
          <p:nvGrpSpPr>
            <p:cNvPr id="497" name="グループ化 496"/>
            <p:cNvGrpSpPr/>
            <p:nvPr/>
          </p:nvGrpSpPr>
          <p:grpSpPr>
            <a:xfrm>
              <a:off x="5578433" y="5202599"/>
              <a:ext cx="2114996" cy="962781"/>
              <a:chOff x="3222315" y="3645030"/>
              <a:chExt cx="2114996" cy="962781"/>
            </a:xfrm>
          </p:grpSpPr>
          <p:grpSp>
            <p:nvGrpSpPr>
              <p:cNvPr id="499" name="グループ化 498"/>
              <p:cNvGrpSpPr/>
              <p:nvPr/>
            </p:nvGrpSpPr>
            <p:grpSpPr>
              <a:xfrm>
                <a:off x="3575650" y="3645030"/>
                <a:ext cx="1441011" cy="962781"/>
                <a:chOff x="3859824" y="3656220"/>
                <a:chExt cx="1441011" cy="962781"/>
              </a:xfrm>
            </p:grpSpPr>
            <p:sp>
              <p:nvSpPr>
                <p:cNvPr id="501" name="角丸四角形 500"/>
                <p:cNvSpPr/>
                <p:nvPr/>
              </p:nvSpPr>
              <p:spPr bwMode="auto">
                <a:xfrm>
                  <a:off x="3859824" y="3656220"/>
                  <a:ext cx="1441011" cy="505685"/>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1200" b="1" dirty="0">
                      <a:solidFill>
                        <a:schemeClr val="bg1">
                          <a:lumMod val="85000"/>
                        </a:schemeClr>
                      </a:solidFill>
                    </a:rPr>
                    <a:t>Create</a:t>
                  </a:r>
                  <a:br>
                    <a:rPr lang="en-US" altLang="ja-JP" sz="1200" b="1" dirty="0">
                      <a:solidFill>
                        <a:schemeClr val="bg1">
                          <a:lumMod val="85000"/>
                        </a:schemeClr>
                      </a:solidFill>
                    </a:rPr>
                  </a:br>
                  <a:r>
                    <a:rPr lang="en-US" altLang="ja-JP" sz="1200" b="1" dirty="0">
                      <a:solidFill>
                        <a:schemeClr val="bg1">
                          <a:lumMod val="85000"/>
                        </a:schemeClr>
                      </a:solidFill>
                    </a:rPr>
                    <a:t>Time chart</a:t>
                  </a:r>
                  <a:endParaRPr lang="ja-JP" altLang="en-US" sz="1200" b="1" dirty="0">
                    <a:solidFill>
                      <a:schemeClr val="bg1">
                        <a:lumMod val="85000"/>
                      </a:schemeClr>
                    </a:solidFill>
                  </a:endParaRPr>
                </a:p>
              </p:txBody>
            </p:sp>
            <p:sp>
              <p:nvSpPr>
                <p:cNvPr id="502" name="テキスト ボックス 501"/>
                <p:cNvSpPr txBox="1"/>
                <p:nvPr/>
              </p:nvSpPr>
              <p:spPr>
                <a:xfrm>
                  <a:off x="3859882" y="4342002"/>
                  <a:ext cx="1217577" cy="276999"/>
                </a:xfrm>
                <a:prstGeom prst="rect">
                  <a:avLst/>
                </a:prstGeom>
                <a:noFill/>
              </p:spPr>
              <p:txBody>
                <a:bodyPr wrap="none" rtlCol="0">
                  <a:spAutoFit/>
                </a:bodyPr>
                <a:lstStyle/>
                <a:p>
                  <a:r>
                    <a:rPr lang="ja-JP" altLang="en-US" sz="1200" b="1" dirty="0">
                      <a:solidFill>
                        <a:schemeClr val="bg1">
                          <a:lumMod val="85000"/>
                        </a:schemeClr>
                      </a:solidFill>
                    </a:rPr>
                    <a:t>・</a:t>
                  </a:r>
                  <a:r>
                    <a:rPr lang="en-US" altLang="ja-JP" sz="1200" b="1" dirty="0">
                      <a:solidFill>
                        <a:schemeClr val="bg1">
                          <a:lumMod val="85000"/>
                        </a:schemeClr>
                      </a:solidFill>
                    </a:rPr>
                    <a:t>Time chart</a:t>
                  </a:r>
                  <a:endParaRPr lang="ja-JP" altLang="en-US" sz="1200" b="1" dirty="0">
                    <a:solidFill>
                      <a:schemeClr val="bg1">
                        <a:lumMod val="85000"/>
                      </a:schemeClr>
                    </a:solidFill>
                  </a:endParaRPr>
                </a:p>
              </p:txBody>
            </p:sp>
          </p:grpSp>
          <p:cxnSp>
            <p:nvCxnSpPr>
              <p:cNvPr id="500" name="直線矢印コネクタ 499"/>
              <p:cNvCxnSpPr/>
              <p:nvPr/>
            </p:nvCxnSpPr>
            <p:spPr bwMode="auto">
              <a:xfrm>
                <a:off x="3222315" y="3897872"/>
                <a:ext cx="2114996" cy="0"/>
              </a:xfrm>
              <a:prstGeom prst="straightConnector1">
                <a:avLst/>
              </a:prstGeom>
              <a:solidFill>
                <a:schemeClr val="bg1"/>
              </a:solidFill>
              <a:ln w="12700"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sp>
          <p:nvSpPr>
            <p:cNvPr id="498" name="テキスト ボックス 497"/>
            <p:cNvSpPr txBox="1"/>
            <p:nvPr/>
          </p:nvSpPr>
          <p:spPr>
            <a:xfrm>
              <a:off x="5884207" y="4971256"/>
              <a:ext cx="1032655" cy="307777"/>
            </a:xfrm>
            <a:prstGeom prst="rect">
              <a:avLst/>
            </a:prstGeom>
            <a:noFill/>
          </p:spPr>
          <p:txBody>
            <a:bodyPr wrap="none" rtlCol="0">
              <a:spAutoFit/>
            </a:bodyPr>
            <a:lstStyle/>
            <a:p>
              <a:r>
                <a:rPr kumimoji="1" lang="en-US" altLang="ja-JP" sz="1400" dirty="0" smtClean="0"/>
                <a:t>&lt;Delete&gt;</a:t>
              </a:r>
              <a:endParaRPr kumimoji="1" lang="ja-JP" altLang="en-US" sz="1400" dirty="0"/>
            </a:p>
          </p:txBody>
        </p:sp>
      </p:grpSp>
      <p:graphicFrame>
        <p:nvGraphicFramePr>
          <p:cNvPr id="288" name="表 287"/>
          <p:cNvGraphicFramePr>
            <a:graphicFrameLocks noGrp="1"/>
          </p:cNvGraphicFramePr>
          <p:nvPr>
            <p:extLst>
              <p:ext uri="{D42A27DB-BD31-4B8C-83A1-F6EECF244321}">
                <p14:modId xmlns:p14="http://schemas.microsoft.com/office/powerpoint/2010/main" val="1334899251"/>
              </p:ext>
            </p:extLst>
          </p:nvPr>
        </p:nvGraphicFramePr>
        <p:xfrm>
          <a:off x="405826" y="1340710"/>
          <a:ext cx="8614410" cy="1310640"/>
        </p:xfrm>
        <a:graphic>
          <a:graphicData uri="http://schemas.openxmlformats.org/drawingml/2006/table">
            <a:tbl>
              <a:tblPr>
                <a:tableStyleId>{93296810-A885-4BE3-A3E7-6D5BEEA58F35}</a:tableStyleId>
              </a:tblPr>
              <a:tblGrid>
                <a:gridCol w="1063943">
                  <a:extLst>
                    <a:ext uri="{9D8B030D-6E8A-4147-A177-3AD203B41FA5}">
                      <a16:colId xmlns:a16="http://schemas.microsoft.com/office/drawing/2014/main" val="3567959943"/>
                    </a:ext>
                  </a:extLst>
                </a:gridCol>
                <a:gridCol w="355917">
                  <a:extLst>
                    <a:ext uri="{9D8B030D-6E8A-4147-A177-3AD203B41FA5}">
                      <a16:colId xmlns:a16="http://schemas.microsoft.com/office/drawing/2014/main" val="3328790202"/>
                    </a:ext>
                  </a:extLst>
                </a:gridCol>
                <a:gridCol w="353696">
                  <a:extLst>
                    <a:ext uri="{9D8B030D-6E8A-4147-A177-3AD203B41FA5}">
                      <a16:colId xmlns:a16="http://schemas.microsoft.com/office/drawing/2014/main" val="4058008479"/>
                    </a:ext>
                  </a:extLst>
                </a:gridCol>
                <a:gridCol w="354330">
                  <a:extLst>
                    <a:ext uri="{9D8B030D-6E8A-4147-A177-3AD203B41FA5}">
                      <a16:colId xmlns:a16="http://schemas.microsoft.com/office/drawing/2014/main" val="2029921815"/>
                    </a:ext>
                  </a:extLst>
                </a:gridCol>
                <a:gridCol w="355917">
                  <a:extLst>
                    <a:ext uri="{9D8B030D-6E8A-4147-A177-3AD203B41FA5}">
                      <a16:colId xmlns:a16="http://schemas.microsoft.com/office/drawing/2014/main" val="1137867542"/>
                    </a:ext>
                  </a:extLst>
                </a:gridCol>
                <a:gridCol w="338455">
                  <a:extLst>
                    <a:ext uri="{9D8B030D-6E8A-4147-A177-3AD203B41FA5}">
                      <a16:colId xmlns:a16="http://schemas.microsoft.com/office/drawing/2014/main" val="2857131712"/>
                    </a:ext>
                  </a:extLst>
                </a:gridCol>
                <a:gridCol w="354330">
                  <a:extLst>
                    <a:ext uri="{9D8B030D-6E8A-4147-A177-3AD203B41FA5}">
                      <a16:colId xmlns:a16="http://schemas.microsoft.com/office/drawing/2014/main" val="967013745"/>
                    </a:ext>
                  </a:extLst>
                </a:gridCol>
                <a:gridCol w="365760">
                  <a:extLst>
                    <a:ext uri="{9D8B030D-6E8A-4147-A177-3AD203B41FA5}">
                      <a16:colId xmlns:a16="http://schemas.microsoft.com/office/drawing/2014/main" val="3074165518"/>
                    </a:ext>
                  </a:extLst>
                </a:gridCol>
                <a:gridCol w="365760">
                  <a:extLst>
                    <a:ext uri="{9D8B030D-6E8A-4147-A177-3AD203B41FA5}">
                      <a16:colId xmlns:a16="http://schemas.microsoft.com/office/drawing/2014/main" val="1303426779"/>
                    </a:ext>
                  </a:extLst>
                </a:gridCol>
                <a:gridCol w="365760">
                  <a:extLst>
                    <a:ext uri="{9D8B030D-6E8A-4147-A177-3AD203B41FA5}">
                      <a16:colId xmlns:a16="http://schemas.microsoft.com/office/drawing/2014/main" val="1308630539"/>
                    </a:ext>
                  </a:extLst>
                </a:gridCol>
                <a:gridCol w="365760">
                  <a:extLst>
                    <a:ext uri="{9D8B030D-6E8A-4147-A177-3AD203B41FA5}">
                      <a16:colId xmlns:a16="http://schemas.microsoft.com/office/drawing/2014/main" val="3702291708"/>
                    </a:ext>
                  </a:extLst>
                </a:gridCol>
                <a:gridCol w="365760">
                  <a:extLst>
                    <a:ext uri="{9D8B030D-6E8A-4147-A177-3AD203B41FA5}">
                      <a16:colId xmlns:a16="http://schemas.microsoft.com/office/drawing/2014/main" val="1491814366"/>
                    </a:ext>
                  </a:extLst>
                </a:gridCol>
                <a:gridCol w="365760">
                  <a:extLst>
                    <a:ext uri="{9D8B030D-6E8A-4147-A177-3AD203B41FA5}">
                      <a16:colId xmlns:a16="http://schemas.microsoft.com/office/drawing/2014/main" val="4025769555"/>
                    </a:ext>
                  </a:extLst>
                </a:gridCol>
                <a:gridCol w="365760">
                  <a:extLst>
                    <a:ext uri="{9D8B030D-6E8A-4147-A177-3AD203B41FA5}">
                      <a16:colId xmlns:a16="http://schemas.microsoft.com/office/drawing/2014/main" val="114787569"/>
                    </a:ext>
                  </a:extLst>
                </a:gridCol>
                <a:gridCol w="365760">
                  <a:extLst>
                    <a:ext uri="{9D8B030D-6E8A-4147-A177-3AD203B41FA5}">
                      <a16:colId xmlns:a16="http://schemas.microsoft.com/office/drawing/2014/main" val="2560194123"/>
                    </a:ext>
                  </a:extLst>
                </a:gridCol>
                <a:gridCol w="365760">
                  <a:extLst>
                    <a:ext uri="{9D8B030D-6E8A-4147-A177-3AD203B41FA5}">
                      <a16:colId xmlns:a16="http://schemas.microsoft.com/office/drawing/2014/main" val="1732437759"/>
                    </a:ext>
                  </a:extLst>
                </a:gridCol>
                <a:gridCol w="365760">
                  <a:extLst>
                    <a:ext uri="{9D8B030D-6E8A-4147-A177-3AD203B41FA5}">
                      <a16:colId xmlns:a16="http://schemas.microsoft.com/office/drawing/2014/main" val="2497066511"/>
                    </a:ext>
                  </a:extLst>
                </a:gridCol>
                <a:gridCol w="365760">
                  <a:extLst>
                    <a:ext uri="{9D8B030D-6E8A-4147-A177-3AD203B41FA5}">
                      <a16:colId xmlns:a16="http://schemas.microsoft.com/office/drawing/2014/main" val="1873265275"/>
                    </a:ext>
                  </a:extLst>
                </a:gridCol>
                <a:gridCol w="365760">
                  <a:extLst>
                    <a:ext uri="{9D8B030D-6E8A-4147-A177-3AD203B41FA5}">
                      <a16:colId xmlns:a16="http://schemas.microsoft.com/office/drawing/2014/main" val="1366960537"/>
                    </a:ext>
                  </a:extLst>
                </a:gridCol>
                <a:gridCol w="355917">
                  <a:extLst>
                    <a:ext uri="{9D8B030D-6E8A-4147-A177-3AD203B41FA5}">
                      <a16:colId xmlns:a16="http://schemas.microsoft.com/office/drawing/2014/main" val="3748828619"/>
                    </a:ext>
                  </a:extLst>
                </a:gridCol>
                <a:gridCol w="338455">
                  <a:extLst>
                    <a:ext uri="{9D8B030D-6E8A-4147-A177-3AD203B41FA5}">
                      <a16:colId xmlns:a16="http://schemas.microsoft.com/office/drawing/2014/main" val="4161475186"/>
                    </a:ext>
                  </a:extLst>
                </a:gridCol>
                <a:gridCol w="354330">
                  <a:extLst>
                    <a:ext uri="{9D8B030D-6E8A-4147-A177-3AD203B41FA5}">
                      <a16:colId xmlns:a16="http://schemas.microsoft.com/office/drawing/2014/main" val="1053590518"/>
                    </a:ext>
                  </a:extLst>
                </a:gridCol>
              </a:tblGrid>
              <a:tr h="216030">
                <a:tc rowSpan="2">
                  <a:txBody>
                    <a:bodyPr/>
                    <a:lstStyle/>
                    <a:p>
                      <a:endParaRPr kumimoji="1" lang="ja-JP" altLang="en-US"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dirty="0" smtClean="0">
                          <a:solidFill>
                            <a:schemeClr val="bg1"/>
                          </a:solidFill>
                        </a:rPr>
                        <a:t>Defining</a:t>
                      </a:r>
                      <a:endParaRPr kumimoji="1" lang="ja-JP" altLang="en-US" sz="1200" b="1" dirty="0" smtClean="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Design</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err="1" smtClean="0">
                          <a:solidFill>
                            <a:schemeClr val="bg1"/>
                          </a:solidFill>
                        </a:rPr>
                        <a:t>Det.Design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Op. Design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200" b="1" dirty="0" smtClean="0">
                          <a:solidFill>
                            <a:schemeClr val="bg1"/>
                          </a:solidFill>
                        </a:rPr>
                        <a:t>Production</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Test</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tc gridSpan="3">
                  <a:txBody>
                    <a:bodyPr/>
                    <a:lstStyle/>
                    <a:p>
                      <a:pPr algn="ctr"/>
                      <a:r>
                        <a:rPr kumimoji="1" lang="en-US" altLang="ja-JP" sz="1600" b="1" dirty="0" smtClean="0">
                          <a:solidFill>
                            <a:schemeClr val="bg1"/>
                          </a:solidFill>
                        </a:rPr>
                        <a:t>Release</a:t>
                      </a:r>
                      <a:endParaRPr kumimoji="1" lang="ja-JP" altLang="en-US" sz="1600" b="1" dirty="0">
                        <a:solidFill>
                          <a:schemeClr val="bg1"/>
                        </a:solidFill>
                      </a:endParaRP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solidFill>
                      <a:srgbClr val="002060"/>
                    </a:solidFill>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469966047"/>
                  </a:ext>
                </a:extLst>
              </a:tr>
              <a:tr h="138310">
                <a:tc vMerge="1">
                  <a:txBody>
                    <a:bodyPr/>
                    <a:lstStyle/>
                    <a:p>
                      <a:endParaRPr kumimoji="1" lang="ja-JP" altLang="en-US" dirty="0"/>
                    </a:p>
                  </a:txBody>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tc>
                  <a:txBody>
                    <a:bodyPr/>
                    <a:lstStyle/>
                    <a:p>
                      <a:pPr algn="ctr"/>
                      <a:r>
                        <a:rPr kumimoji="1" lang="en-US" altLang="ja-JP" sz="1200" b="1" dirty="0" smtClean="0">
                          <a:solidFill>
                            <a:schemeClr val="bg1"/>
                          </a:solidFill>
                        </a:rPr>
                        <a:t>Q</a:t>
                      </a:r>
                      <a:endParaRPr kumimoji="1" lang="ja-JP" altLang="en-US" sz="1200" b="1" dirty="0">
                        <a:solidFill>
                          <a:schemeClr val="bg1"/>
                        </a:solidFill>
                      </a:endParaRPr>
                    </a:p>
                  </a:txBody>
                  <a:tcPr>
                    <a:lnL w="38100" cap="flat" cmpd="sng" algn="ctr">
                      <a:solidFill>
                        <a:schemeClr val="bg1"/>
                      </a:solidFill>
                      <a:prstDash val="solid"/>
                      <a:round/>
                      <a:headEnd type="none" w="med" len="med"/>
                      <a:tailEnd type="none" w="med" len="med"/>
                    </a:lnL>
                    <a:solidFill>
                      <a:srgbClr val="002060"/>
                    </a:solidFill>
                  </a:tcPr>
                </a:tc>
                <a:tc>
                  <a:txBody>
                    <a:bodyPr/>
                    <a:lstStyle/>
                    <a:p>
                      <a:pPr algn="ctr"/>
                      <a:r>
                        <a:rPr kumimoji="1" lang="en-US" altLang="ja-JP" sz="1200" b="1" dirty="0" smtClean="0">
                          <a:solidFill>
                            <a:schemeClr val="bg1"/>
                          </a:solidFill>
                        </a:rPr>
                        <a:t>C</a:t>
                      </a:r>
                      <a:endParaRPr kumimoji="1" lang="ja-JP" altLang="en-US" sz="1200" b="1" dirty="0">
                        <a:solidFill>
                          <a:schemeClr val="bg1"/>
                        </a:solidFill>
                      </a:endParaRPr>
                    </a:p>
                  </a:txBody>
                  <a:tcPr>
                    <a:solidFill>
                      <a:srgbClr val="002060"/>
                    </a:solidFill>
                  </a:tcPr>
                </a:tc>
                <a:tc>
                  <a:txBody>
                    <a:bodyPr/>
                    <a:lstStyle/>
                    <a:p>
                      <a:pPr algn="ctr"/>
                      <a:r>
                        <a:rPr kumimoji="1" lang="en-US" altLang="ja-JP" sz="1200" b="1" dirty="0" smtClean="0">
                          <a:solidFill>
                            <a:schemeClr val="bg1"/>
                          </a:solidFill>
                        </a:rPr>
                        <a:t>D</a:t>
                      </a:r>
                      <a:endParaRPr kumimoji="1" lang="ja-JP" altLang="en-US" sz="1200" b="1" dirty="0">
                        <a:solidFill>
                          <a:schemeClr val="bg1"/>
                        </a:solidFill>
                      </a:endParaRPr>
                    </a:p>
                  </a:txBody>
                  <a:tcPr>
                    <a:lnR w="38100" cap="flat" cmpd="sng" algn="ctr">
                      <a:solidFill>
                        <a:schemeClr val="bg1"/>
                      </a:solidFill>
                      <a:prstDash val="solid"/>
                      <a:round/>
                      <a:headEnd type="none" w="med" len="med"/>
                      <a:tailEnd type="none" w="med" len="med"/>
                    </a:lnR>
                    <a:solidFill>
                      <a:srgbClr val="002060"/>
                    </a:solidFill>
                  </a:tcPr>
                </a:tc>
                <a:extLst>
                  <a:ext uri="{0D108BD9-81ED-4DB2-BD59-A6C34878D82A}">
                    <a16:rowId xmlns:a16="http://schemas.microsoft.com/office/drawing/2014/main" val="3257369240"/>
                  </a:ext>
                </a:extLst>
              </a:tr>
              <a:tr h="176310">
                <a:tc>
                  <a:txBody>
                    <a:bodyPr/>
                    <a:lstStyle/>
                    <a:p>
                      <a:r>
                        <a:rPr kumimoji="1" lang="en-US" altLang="ja-JP" sz="1600" b="1" dirty="0" smtClean="0"/>
                        <a:t>Before</a:t>
                      </a:r>
                      <a:endParaRPr kumimoji="1" lang="ja-JP" altLang="en-US" sz="16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92609075"/>
                  </a:ext>
                </a:extLst>
              </a:tr>
              <a:tr h="225850">
                <a:tc>
                  <a:txBody>
                    <a:bodyPr/>
                    <a:lstStyle/>
                    <a:p>
                      <a:r>
                        <a:rPr kumimoji="1" lang="en-US" altLang="ja-JP" sz="1600" b="1" dirty="0" smtClean="0"/>
                        <a:t>After</a:t>
                      </a:r>
                      <a:endParaRPr kumimoji="1" lang="ja-JP" altLang="en-US" sz="1100" b="1" dirty="0"/>
                    </a:p>
                  </a:txBody>
                  <a:tcP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algn="ctr"/>
                      <a:endParaRPr kumimoji="1" lang="ja-JP" altLang="en-US" sz="2400" dirty="0">
                        <a:solidFill>
                          <a:schemeClr val="accent6">
                            <a:lumMod val="25000"/>
                            <a:lumOff val="75000"/>
                          </a:schemeClr>
                        </a:solidFill>
                      </a:endParaRPr>
                    </a:p>
                  </a:txBody>
                  <a:tcPr marL="0" marR="0" marT="0" marB="0" anchor="ctr">
                    <a:lnL w="38100" cap="flat" cmpd="sng" algn="ctr">
                      <a:solidFill>
                        <a:schemeClr val="tx1"/>
                      </a:solidFill>
                      <a:prstDash val="solid"/>
                      <a:round/>
                      <a:headEnd type="none" w="med" len="med"/>
                      <a:tailEnd type="none" w="med" len="med"/>
                    </a:lnL>
                  </a:tcPr>
                </a:tc>
                <a:tc>
                  <a:txBody>
                    <a:bodyPr/>
                    <a:lstStyle/>
                    <a:p>
                      <a:pPr algn="ctr"/>
                      <a:endParaRPr kumimoji="1" lang="ja-JP" altLang="en-US" sz="2400" dirty="0">
                        <a:solidFill>
                          <a:schemeClr val="accent6">
                            <a:lumMod val="25000"/>
                            <a:lumOff val="75000"/>
                          </a:schemeClr>
                        </a:solidFill>
                      </a:endParaRPr>
                    </a:p>
                  </a:txBody>
                  <a:tcPr marL="0" marR="0" marT="0" marB="0" anchor="ctr"/>
                </a:tc>
                <a:tc>
                  <a:txBody>
                    <a:bodyPr/>
                    <a:lstStyle/>
                    <a:p>
                      <a:pPr algn="ctr"/>
                      <a:endParaRPr kumimoji="1" lang="ja-JP" altLang="en-US" sz="2400" dirty="0">
                        <a:solidFill>
                          <a:schemeClr val="accent6">
                            <a:lumMod val="25000"/>
                            <a:lumOff val="75000"/>
                          </a:schemeClr>
                        </a:solidFill>
                      </a:endParaRPr>
                    </a:p>
                  </a:txBody>
                  <a:tcPr marL="0" marR="0" marT="0" marB="0" anchor="ctr">
                    <a:lnR w="381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dirty="0">
                        <a:ln>
                          <a:noFill/>
                        </a:ln>
                        <a:solidFill>
                          <a:srgbClr val="000000"/>
                        </a:solidFill>
                        <a:effectLst/>
                        <a:uLnTx/>
                        <a:uFillTx/>
                        <a:latin typeface="メイリオ"/>
                        <a:ea typeface="メイリオ"/>
                        <a:cs typeface="+mn-cs"/>
                      </a:endParaRPr>
                    </a:p>
                  </a:txBody>
                  <a:tcPr marL="0" marR="0" marT="0" marB="0" anchor="ctr">
                    <a:lnR w="38100" cap="flat" cmpd="sng" algn="ctr">
                      <a:noFill/>
                      <a:prstDash val="solid"/>
                      <a:round/>
                      <a:headEnd type="none" w="med" len="med"/>
                      <a:tailEnd type="none" w="med" len="med"/>
                    </a:lnR>
                  </a:tcPr>
                </a:tc>
                <a:extLst>
                  <a:ext uri="{0D108BD9-81ED-4DB2-BD59-A6C34878D82A}">
                    <a16:rowId xmlns:a16="http://schemas.microsoft.com/office/drawing/2014/main" val="3805717213"/>
                  </a:ext>
                </a:extLst>
              </a:tr>
            </a:tbl>
          </a:graphicData>
        </a:graphic>
      </p:graphicFrame>
      <p:grpSp>
        <p:nvGrpSpPr>
          <p:cNvPr id="289" name="グループ化 288"/>
          <p:cNvGrpSpPr/>
          <p:nvPr/>
        </p:nvGrpSpPr>
        <p:grpSpPr>
          <a:xfrm>
            <a:off x="1550412" y="2368925"/>
            <a:ext cx="220013" cy="220228"/>
            <a:chOff x="3286729" y="2128421"/>
            <a:chExt cx="678044" cy="678705"/>
          </a:xfrm>
        </p:grpSpPr>
        <p:sp>
          <p:nvSpPr>
            <p:cNvPr id="290" name="楕円 289"/>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1" name="楕円 290"/>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5" name="フリーフォーム 2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96" name="グループ化 295"/>
          <p:cNvGrpSpPr/>
          <p:nvPr/>
        </p:nvGrpSpPr>
        <p:grpSpPr>
          <a:xfrm>
            <a:off x="1548320" y="2002354"/>
            <a:ext cx="220013" cy="220228"/>
            <a:chOff x="3286729" y="2128421"/>
            <a:chExt cx="678044" cy="678705"/>
          </a:xfrm>
        </p:grpSpPr>
        <p:sp>
          <p:nvSpPr>
            <p:cNvPr id="297" name="楕円 29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8" name="楕円 29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9" name="フリーフォーム 2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0" name="グループ化 299"/>
          <p:cNvGrpSpPr/>
          <p:nvPr/>
        </p:nvGrpSpPr>
        <p:grpSpPr>
          <a:xfrm>
            <a:off x="1903185" y="2002713"/>
            <a:ext cx="220013" cy="220228"/>
            <a:chOff x="3286729" y="2128421"/>
            <a:chExt cx="678044" cy="678705"/>
          </a:xfrm>
        </p:grpSpPr>
        <p:sp>
          <p:nvSpPr>
            <p:cNvPr id="301" name="楕円 30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2" name="楕円 30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3" name="フリーフォーム 30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4" name="グループ化 303"/>
          <p:cNvGrpSpPr/>
          <p:nvPr/>
        </p:nvGrpSpPr>
        <p:grpSpPr>
          <a:xfrm>
            <a:off x="2229672" y="2002354"/>
            <a:ext cx="220013" cy="220228"/>
            <a:chOff x="3286729" y="2128421"/>
            <a:chExt cx="678044" cy="678705"/>
          </a:xfrm>
        </p:grpSpPr>
        <p:sp>
          <p:nvSpPr>
            <p:cNvPr id="305" name="楕円 30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6" name="楕円 30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07" name="フリーフォーム 30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08" name="グループ化 307"/>
          <p:cNvGrpSpPr/>
          <p:nvPr/>
        </p:nvGrpSpPr>
        <p:grpSpPr>
          <a:xfrm>
            <a:off x="2604974" y="2368925"/>
            <a:ext cx="220013" cy="220228"/>
            <a:chOff x="3286729" y="2128421"/>
            <a:chExt cx="678044" cy="678705"/>
          </a:xfrm>
        </p:grpSpPr>
        <p:sp>
          <p:nvSpPr>
            <p:cNvPr id="309" name="楕円 30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0" name="楕円 30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1" name="フリーフォーム 31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2" name="グループ化 311"/>
          <p:cNvGrpSpPr/>
          <p:nvPr/>
        </p:nvGrpSpPr>
        <p:grpSpPr>
          <a:xfrm>
            <a:off x="2602882" y="2002354"/>
            <a:ext cx="220013" cy="220228"/>
            <a:chOff x="3286729" y="2128421"/>
            <a:chExt cx="678044" cy="678705"/>
          </a:xfrm>
        </p:grpSpPr>
        <p:sp>
          <p:nvSpPr>
            <p:cNvPr id="313" name="楕円 31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4" name="楕円 31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5" name="フリーフォーム 31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16" name="グループ化 315"/>
          <p:cNvGrpSpPr/>
          <p:nvPr/>
        </p:nvGrpSpPr>
        <p:grpSpPr>
          <a:xfrm>
            <a:off x="2949784" y="2369284"/>
            <a:ext cx="220013" cy="220228"/>
            <a:chOff x="3286729" y="2128421"/>
            <a:chExt cx="678044" cy="678705"/>
          </a:xfrm>
        </p:grpSpPr>
        <p:sp>
          <p:nvSpPr>
            <p:cNvPr id="317" name="楕円 31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8" name="楕円 31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9" name="フリーフォーム 31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0" name="グループ化 319"/>
          <p:cNvGrpSpPr/>
          <p:nvPr/>
        </p:nvGrpSpPr>
        <p:grpSpPr>
          <a:xfrm>
            <a:off x="2947692" y="2002713"/>
            <a:ext cx="220013" cy="220228"/>
            <a:chOff x="3286729" y="2128421"/>
            <a:chExt cx="678044" cy="678705"/>
          </a:xfrm>
        </p:grpSpPr>
        <p:sp>
          <p:nvSpPr>
            <p:cNvPr id="321" name="楕円 32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2" name="楕円 32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3" name="フリーフォーム 32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4" name="グループ化 323"/>
          <p:cNvGrpSpPr/>
          <p:nvPr/>
        </p:nvGrpSpPr>
        <p:grpSpPr>
          <a:xfrm>
            <a:off x="3276271" y="2368925"/>
            <a:ext cx="220013" cy="220228"/>
            <a:chOff x="3286729" y="2128421"/>
            <a:chExt cx="678044" cy="678705"/>
          </a:xfrm>
        </p:grpSpPr>
        <p:sp>
          <p:nvSpPr>
            <p:cNvPr id="325" name="楕円 32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6" name="楕円 32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7" name="フリーフォーム 32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28" name="グループ化 327"/>
          <p:cNvGrpSpPr/>
          <p:nvPr/>
        </p:nvGrpSpPr>
        <p:grpSpPr>
          <a:xfrm>
            <a:off x="3274179" y="2002354"/>
            <a:ext cx="220013" cy="220228"/>
            <a:chOff x="3286729" y="2128421"/>
            <a:chExt cx="678044" cy="678705"/>
          </a:xfrm>
        </p:grpSpPr>
        <p:sp>
          <p:nvSpPr>
            <p:cNvPr id="329" name="楕円 32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0" name="楕円 32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1" name="フリーフォーム 33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2" name="グループ化 331"/>
          <p:cNvGrpSpPr/>
          <p:nvPr/>
        </p:nvGrpSpPr>
        <p:grpSpPr>
          <a:xfrm>
            <a:off x="3674505" y="2003826"/>
            <a:ext cx="220013" cy="220228"/>
            <a:chOff x="3286729" y="2128421"/>
            <a:chExt cx="678044" cy="678705"/>
          </a:xfrm>
        </p:grpSpPr>
        <p:sp>
          <p:nvSpPr>
            <p:cNvPr id="333" name="楕円 33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4" name="楕円 33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5" name="フリーフォーム 33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36" name="グループ化 335"/>
          <p:cNvGrpSpPr/>
          <p:nvPr/>
        </p:nvGrpSpPr>
        <p:grpSpPr>
          <a:xfrm>
            <a:off x="4024648" y="2004255"/>
            <a:ext cx="220013" cy="220228"/>
            <a:chOff x="3286729" y="2128421"/>
            <a:chExt cx="678044" cy="678705"/>
          </a:xfrm>
        </p:grpSpPr>
        <p:sp>
          <p:nvSpPr>
            <p:cNvPr id="337" name="楕円 33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8" name="楕円 33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39" name="フリーフォーム 33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0" name="グループ化 339"/>
          <p:cNvGrpSpPr/>
          <p:nvPr/>
        </p:nvGrpSpPr>
        <p:grpSpPr>
          <a:xfrm>
            <a:off x="4375176" y="2004254"/>
            <a:ext cx="220013" cy="220228"/>
            <a:chOff x="3286729" y="2128421"/>
            <a:chExt cx="678044" cy="678705"/>
          </a:xfrm>
        </p:grpSpPr>
        <p:sp>
          <p:nvSpPr>
            <p:cNvPr id="341" name="楕円 34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2" name="楕円 34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3" name="フリーフォーム 34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4" name="グループ化 343"/>
          <p:cNvGrpSpPr/>
          <p:nvPr/>
        </p:nvGrpSpPr>
        <p:grpSpPr>
          <a:xfrm>
            <a:off x="4779561" y="2375068"/>
            <a:ext cx="220013" cy="220228"/>
            <a:chOff x="3286729" y="2128421"/>
            <a:chExt cx="678044" cy="678705"/>
          </a:xfrm>
        </p:grpSpPr>
        <p:sp>
          <p:nvSpPr>
            <p:cNvPr id="345" name="楕円 34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6" name="楕円 34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47" name="フリーフォーム 34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48" name="グループ化 347"/>
          <p:cNvGrpSpPr/>
          <p:nvPr/>
        </p:nvGrpSpPr>
        <p:grpSpPr>
          <a:xfrm>
            <a:off x="4777469" y="2008497"/>
            <a:ext cx="220013" cy="220228"/>
            <a:chOff x="3286729" y="2128421"/>
            <a:chExt cx="678044" cy="678705"/>
          </a:xfrm>
        </p:grpSpPr>
        <p:sp>
          <p:nvSpPr>
            <p:cNvPr id="349" name="楕円 34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0" name="楕円 34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1" name="フリーフォーム 35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2" name="グループ化 351"/>
          <p:cNvGrpSpPr/>
          <p:nvPr/>
        </p:nvGrpSpPr>
        <p:grpSpPr>
          <a:xfrm>
            <a:off x="5124371" y="2375427"/>
            <a:ext cx="220013" cy="220228"/>
            <a:chOff x="3286729" y="2128421"/>
            <a:chExt cx="678044" cy="678705"/>
          </a:xfrm>
        </p:grpSpPr>
        <p:sp>
          <p:nvSpPr>
            <p:cNvPr id="353" name="楕円 35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4" name="楕円 35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5" name="フリーフォーム 35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56" name="グループ化 355"/>
          <p:cNvGrpSpPr/>
          <p:nvPr/>
        </p:nvGrpSpPr>
        <p:grpSpPr>
          <a:xfrm>
            <a:off x="5122279" y="2008856"/>
            <a:ext cx="220013" cy="220228"/>
            <a:chOff x="3286729" y="2128421"/>
            <a:chExt cx="678044" cy="678705"/>
          </a:xfrm>
        </p:grpSpPr>
        <p:sp>
          <p:nvSpPr>
            <p:cNvPr id="357" name="楕円 35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8" name="楕円 35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9" name="フリーフォーム 35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0" name="グループ化 359"/>
          <p:cNvGrpSpPr/>
          <p:nvPr/>
        </p:nvGrpSpPr>
        <p:grpSpPr>
          <a:xfrm>
            <a:off x="5450858" y="2375068"/>
            <a:ext cx="220013" cy="220228"/>
            <a:chOff x="3286729" y="2128421"/>
            <a:chExt cx="678044" cy="678705"/>
          </a:xfrm>
        </p:grpSpPr>
        <p:sp>
          <p:nvSpPr>
            <p:cNvPr id="361" name="楕円 36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2" name="楕円 36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3" name="フリーフォーム 36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4" name="グループ化 363"/>
          <p:cNvGrpSpPr/>
          <p:nvPr/>
        </p:nvGrpSpPr>
        <p:grpSpPr>
          <a:xfrm>
            <a:off x="5448766" y="2008497"/>
            <a:ext cx="220013" cy="220228"/>
            <a:chOff x="3286729" y="2128421"/>
            <a:chExt cx="678044" cy="678705"/>
          </a:xfrm>
        </p:grpSpPr>
        <p:sp>
          <p:nvSpPr>
            <p:cNvPr id="365" name="楕円 36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6" name="楕円 36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7" name="フリーフォーム 3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68" name="グループ化 367"/>
          <p:cNvGrpSpPr/>
          <p:nvPr/>
        </p:nvGrpSpPr>
        <p:grpSpPr>
          <a:xfrm>
            <a:off x="5863875" y="1997623"/>
            <a:ext cx="220013" cy="220228"/>
            <a:chOff x="3286729" y="2128421"/>
            <a:chExt cx="678044" cy="678705"/>
          </a:xfrm>
        </p:grpSpPr>
        <p:sp>
          <p:nvSpPr>
            <p:cNvPr id="369" name="楕円 36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0" name="楕円 36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1" name="フリーフォーム 37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2" name="グループ化 371"/>
          <p:cNvGrpSpPr/>
          <p:nvPr/>
        </p:nvGrpSpPr>
        <p:grpSpPr>
          <a:xfrm>
            <a:off x="6223925" y="1997982"/>
            <a:ext cx="220013" cy="220228"/>
            <a:chOff x="3286729" y="2128421"/>
            <a:chExt cx="678044" cy="678705"/>
          </a:xfrm>
        </p:grpSpPr>
        <p:sp>
          <p:nvSpPr>
            <p:cNvPr id="373" name="楕円 37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4" name="楕円 37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5" name="フリーフォーム 37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76" name="グループ化 375"/>
          <p:cNvGrpSpPr/>
          <p:nvPr/>
        </p:nvGrpSpPr>
        <p:grpSpPr>
          <a:xfrm>
            <a:off x="6550412" y="1997623"/>
            <a:ext cx="220013" cy="220228"/>
            <a:chOff x="3286729" y="2128421"/>
            <a:chExt cx="678044" cy="678705"/>
          </a:xfrm>
        </p:grpSpPr>
        <p:sp>
          <p:nvSpPr>
            <p:cNvPr id="377" name="楕円 37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8" name="楕円 37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9" name="フリーフォーム 37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0" name="グループ化 379"/>
          <p:cNvGrpSpPr/>
          <p:nvPr/>
        </p:nvGrpSpPr>
        <p:grpSpPr>
          <a:xfrm>
            <a:off x="6969231" y="2368925"/>
            <a:ext cx="220013" cy="220228"/>
            <a:chOff x="3286729" y="2128421"/>
            <a:chExt cx="678044" cy="678705"/>
          </a:xfrm>
        </p:grpSpPr>
        <p:sp>
          <p:nvSpPr>
            <p:cNvPr id="381" name="楕円 38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2" name="楕円 38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3" name="フリーフォーム 38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4" name="グループ化 383"/>
          <p:cNvGrpSpPr/>
          <p:nvPr/>
        </p:nvGrpSpPr>
        <p:grpSpPr>
          <a:xfrm>
            <a:off x="6967139" y="2002354"/>
            <a:ext cx="220013" cy="220228"/>
            <a:chOff x="3286729" y="2128421"/>
            <a:chExt cx="678044" cy="678705"/>
          </a:xfrm>
        </p:grpSpPr>
        <p:sp>
          <p:nvSpPr>
            <p:cNvPr id="385" name="楕円 38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6" name="楕円 38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7" name="フリーフォーム 38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88" name="グループ化 387"/>
          <p:cNvGrpSpPr/>
          <p:nvPr/>
        </p:nvGrpSpPr>
        <p:grpSpPr>
          <a:xfrm>
            <a:off x="7329281" y="2369284"/>
            <a:ext cx="220013" cy="220228"/>
            <a:chOff x="3286729" y="2128421"/>
            <a:chExt cx="678044" cy="678705"/>
          </a:xfrm>
        </p:grpSpPr>
        <p:sp>
          <p:nvSpPr>
            <p:cNvPr id="389" name="楕円 38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0" name="楕円 38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1" name="フリーフォーム 39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2" name="グループ化 391"/>
          <p:cNvGrpSpPr/>
          <p:nvPr/>
        </p:nvGrpSpPr>
        <p:grpSpPr>
          <a:xfrm>
            <a:off x="7327189" y="2002713"/>
            <a:ext cx="220013" cy="220228"/>
            <a:chOff x="3286729" y="2128421"/>
            <a:chExt cx="678044" cy="678705"/>
          </a:xfrm>
        </p:grpSpPr>
        <p:sp>
          <p:nvSpPr>
            <p:cNvPr id="393" name="楕円 39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4" name="楕円 39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5" name="フリーフォーム 39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396" name="グループ化 395"/>
          <p:cNvGrpSpPr/>
          <p:nvPr/>
        </p:nvGrpSpPr>
        <p:grpSpPr>
          <a:xfrm>
            <a:off x="7655768" y="2368925"/>
            <a:ext cx="220013" cy="220228"/>
            <a:chOff x="3286729" y="2128421"/>
            <a:chExt cx="678044" cy="678705"/>
          </a:xfrm>
        </p:grpSpPr>
        <p:sp>
          <p:nvSpPr>
            <p:cNvPr id="397" name="楕円 39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8" name="楕円 397"/>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9" name="フリーフォーム 39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0" name="グループ化 399"/>
          <p:cNvGrpSpPr/>
          <p:nvPr/>
        </p:nvGrpSpPr>
        <p:grpSpPr>
          <a:xfrm>
            <a:off x="7653676" y="2002354"/>
            <a:ext cx="220013" cy="220228"/>
            <a:chOff x="3286729" y="2128421"/>
            <a:chExt cx="678044" cy="678705"/>
          </a:xfrm>
        </p:grpSpPr>
        <p:sp>
          <p:nvSpPr>
            <p:cNvPr id="401" name="楕円 400"/>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2" name="楕円 401"/>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3" name="フリーフォーム 402"/>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4" name="グループ化 403"/>
          <p:cNvGrpSpPr/>
          <p:nvPr/>
        </p:nvGrpSpPr>
        <p:grpSpPr>
          <a:xfrm>
            <a:off x="8049389" y="2002354"/>
            <a:ext cx="220013" cy="220228"/>
            <a:chOff x="3286729" y="2128421"/>
            <a:chExt cx="678044" cy="678705"/>
          </a:xfrm>
        </p:grpSpPr>
        <p:sp>
          <p:nvSpPr>
            <p:cNvPr id="405" name="楕円 40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6" name="楕円 40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7" name="フリーフォーム 40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08" name="グループ化 407"/>
          <p:cNvGrpSpPr/>
          <p:nvPr/>
        </p:nvGrpSpPr>
        <p:grpSpPr>
          <a:xfrm>
            <a:off x="8394199" y="2002713"/>
            <a:ext cx="220013" cy="220228"/>
            <a:chOff x="3286729" y="2128421"/>
            <a:chExt cx="678044" cy="678705"/>
          </a:xfrm>
        </p:grpSpPr>
        <p:sp>
          <p:nvSpPr>
            <p:cNvPr id="409" name="楕円 408"/>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0" name="楕円 409"/>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1" name="フリーフォーム 410"/>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12" name="グループ化 411"/>
          <p:cNvGrpSpPr/>
          <p:nvPr/>
        </p:nvGrpSpPr>
        <p:grpSpPr>
          <a:xfrm>
            <a:off x="8720686" y="2002354"/>
            <a:ext cx="220013" cy="220228"/>
            <a:chOff x="3286729" y="2128421"/>
            <a:chExt cx="678044" cy="678705"/>
          </a:xfrm>
        </p:grpSpPr>
        <p:sp>
          <p:nvSpPr>
            <p:cNvPr id="413" name="楕円 412"/>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4" name="楕円 413"/>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5" name="フリーフォーム 414"/>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16" name="グループ化 415"/>
          <p:cNvGrpSpPr>
            <a:grpSpLocks/>
          </p:cNvGrpSpPr>
          <p:nvPr/>
        </p:nvGrpSpPr>
        <p:grpSpPr>
          <a:xfrm>
            <a:off x="5858565" y="2356479"/>
            <a:ext cx="229767" cy="229767"/>
            <a:chOff x="4234914" y="2134263"/>
            <a:chExt cx="665935" cy="668719"/>
          </a:xfrm>
        </p:grpSpPr>
        <p:sp>
          <p:nvSpPr>
            <p:cNvPr id="417" name="楕円 416"/>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8" name="フリーフォーム 417"/>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19" name="グループ化 418"/>
          <p:cNvGrpSpPr>
            <a:grpSpLocks/>
          </p:cNvGrpSpPr>
          <p:nvPr/>
        </p:nvGrpSpPr>
        <p:grpSpPr>
          <a:xfrm>
            <a:off x="6221704" y="2355273"/>
            <a:ext cx="229767" cy="229767"/>
            <a:chOff x="4234914" y="2134263"/>
            <a:chExt cx="665935" cy="668719"/>
          </a:xfrm>
        </p:grpSpPr>
        <p:sp>
          <p:nvSpPr>
            <p:cNvPr id="420" name="楕円 419"/>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1" name="フリーフォーム 420"/>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2" name="グループ化 421"/>
          <p:cNvGrpSpPr>
            <a:grpSpLocks/>
          </p:cNvGrpSpPr>
          <p:nvPr/>
        </p:nvGrpSpPr>
        <p:grpSpPr>
          <a:xfrm>
            <a:off x="6545271" y="2355526"/>
            <a:ext cx="229767" cy="229767"/>
            <a:chOff x="4234914" y="2134263"/>
            <a:chExt cx="665935" cy="668719"/>
          </a:xfrm>
        </p:grpSpPr>
        <p:sp>
          <p:nvSpPr>
            <p:cNvPr id="423" name="楕円 422"/>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4" name="フリーフォーム 423"/>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5" name="グループ化 424"/>
          <p:cNvGrpSpPr>
            <a:grpSpLocks/>
          </p:cNvGrpSpPr>
          <p:nvPr/>
        </p:nvGrpSpPr>
        <p:grpSpPr>
          <a:xfrm>
            <a:off x="8030050" y="2356226"/>
            <a:ext cx="229767" cy="229767"/>
            <a:chOff x="4234914" y="2134263"/>
            <a:chExt cx="665935" cy="668719"/>
          </a:xfrm>
        </p:grpSpPr>
        <p:sp>
          <p:nvSpPr>
            <p:cNvPr id="426" name="楕円 42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7" name="フリーフォーム 42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28" name="グループ化 427"/>
          <p:cNvGrpSpPr>
            <a:grpSpLocks/>
          </p:cNvGrpSpPr>
          <p:nvPr/>
        </p:nvGrpSpPr>
        <p:grpSpPr>
          <a:xfrm>
            <a:off x="8393189" y="2355020"/>
            <a:ext cx="229767" cy="229767"/>
            <a:chOff x="4234914" y="2134263"/>
            <a:chExt cx="665935" cy="668719"/>
          </a:xfrm>
        </p:grpSpPr>
        <p:sp>
          <p:nvSpPr>
            <p:cNvPr id="429" name="楕円 42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0" name="フリーフォーム 42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31" name="グループ化 430"/>
          <p:cNvGrpSpPr>
            <a:grpSpLocks/>
          </p:cNvGrpSpPr>
          <p:nvPr/>
        </p:nvGrpSpPr>
        <p:grpSpPr>
          <a:xfrm>
            <a:off x="8716756" y="2355273"/>
            <a:ext cx="229767" cy="229767"/>
            <a:chOff x="4234914" y="2134263"/>
            <a:chExt cx="665935" cy="668719"/>
          </a:xfrm>
        </p:grpSpPr>
        <p:sp>
          <p:nvSpPr>
            <p:cNvPr id="432" name="楕円 431"/>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3" name="フリーフォーム 432"/>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34" name="グループ化 433"/>
          <p:cNvGrpSpPr>
            <a:grpSpLocks/>
          </p:cNvGrpSpPr>
          <p:nvPr/>
        </p:nvGrpSpPr>
        <p:grpSpPr>
          <a:xfrm>
            <a:off x="3668816" y="2360802"/>
            <a:ext cx="229767" cy="229767"/>
            <a:chOff x="4234914" y="2134263"/>
            <a:chExt cx="665935" cy="668719"/>
          </a:xfrm>
        </p:grpSpPr>
        <p:sp>
          <p:nvSpPr>
            <p:cNvPr id="435" name="楕円 434"/>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36" name="フリーフォーム 435"/>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37" name="グループ化 436"/>
          <p:cNvGrpSpPr/>
          <p:nvPr/>
        </p:nvGrpSpPr>
        <p:grpSpPr>
          <a:xfrm>
            <a:off x="1909423" y="2312487"/>
            <a:ext cx="279169" cy="275089"/>
            <a:chOff x="93443" y="1883892"/>
            <a:chExt cx="279169" cy="275089"/>
          </a:xfrm>
        </p:grpSpPr>
        <p:grpSp>
          <p:nvGrpSpPr>
            <p:cNvPr id="438" name="グループ化 437"/>
            <p:cNvGrpSpPr/>
            <p:nvPr/>
          </p:nvGrpSpPr>
          <p:grpSpPr>
            <a:xfrm>
              <a:off x="93443" y="1938753"/>
              <a:ext cx="220013" cy="220228"/>
              <a:chOff x="3286729" y="2128421"/>
              <a:chExt cx="678044" cy="678705"/>
            </a:xfrm>
          </p:grpSpPr>
          <p:sp>
            <p:nvSpPr>
              <p:cNvPr id="442" name="楕円 441"/>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3" name="楕円 442"/>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4" name="フリーフォーム 443"/>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39" name="楕円 438"/>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40" name="直線コネクタ 439"/>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41" name="フリーフォーム 440"/>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60" name="グループ化 459"/>
          <p:cNvGrpSpPr/>
          <p:nvPr/>
        </p:nvGrpSpPr>
        <p:grpSpPr>
          <a:xfrm>
            <a:off x="2232005" y="2312886"/>
            <a:ext cx="279169" cy="275089"/>
            <a:chOff x="93443" y="1883892"/>
            <a:chExt cx="279169" cy="275089"/>
          </a:xfrm>
        </p:grpSpPr>
        <p:grpSp>
          <p:nvGrpSpPr>
            <p:cNvPr id="461" name="グループ化 460"/>
            <p:cNvGrpSpPr/>
            <p:nvPr/>
          </p:nvGrpSpPr>
          <p:grpSpPr>
            <a:xfrm>
              <a:off x="93443" y="1938753"/>
              <a:ext cx="220013" cy="220228"/>
              <a:chOff x="3286729" y="2128421"/>
              <a:chExt cx="678044" cy="678705"/>
            </a:xfrm>
          </p:grpSpPr>
          <p:sp>
            <p:nvSpPr>
              <p:cNvPr id="465" name="楕円 464"/>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6" name="楕円 465"/>
              <p:cNvSpPr/>
              <p:nvPr/>
            </p:nvSpPr>
            <p:spPr bwMode="auto">
              <a:xfrm>
                <a:off x="3317757" y="21467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67" name="フリーフォーム 466"/>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62" name="楕円 461"/>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63" name="直線コネクタ 462"/>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64" name="フリーフォーム 463"/>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468" name="正方形/長方形 467"/>
          <p:cNvSpPr/>
          <p:nvPr/>
        </p:nvSpPr>
        <p:spPr bwMode="auto">
          <a:xfrm>
            <a:off x="7967922" y="1312366"/>
            <a:ext cx="1072808" cy="1362755"/>
          </a:xfrm>
          <a:prstGeom prst="rect">
            <a:avLst/>
          </a:prstGeom>
          <a:solidFill>
            <a:schemeClr val="accent2">
              <a:lumMod val="40000"/>
              <a:lumOff val="60000"/>
              <a:alpha val="30000"/>
            </a:schemeClr>
          </a:solidFill>
          <a:ln w="57150">
            <a:solidFill>
              <a:srgbClr val="FF0000"/>
            </a:solidFill>
          </a:ln>
          <a:effectLst>
            <a:outerShdw blurRad="63500" sx="102000" sy="102000" algn="ctr" rotWithShape="0">
              <a:prstClr val="black">
                <a:alpha val="40000"/>
              </a:prstClr>
            </a:outerShdw>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469" name="グループ化 468"/>
          <p:cNvGrpSpPr/>
          <p:nvPr/>
        </p:nvGrpSpPr>
        <p:grpSpPr>
          <a:xfrm>
            <a:off x="4711998" y="854083"/>
            <a:ext cx="3097558" cy="430887"/>
            <a:chOff x="4711998" y="854083"/>
            <a:chExt cx="3097558" cy="430887"/>
          </a:xfrm>
        </p:grpSpPr>
        <p:sp>
          <p:nvSpPr>
            <p:cNvPr id="470" name="テキスト ボックス 469"/>
            <p:cNvSpPr txBox="1"/>
            <p:nvPr/>
          </p:nvSpPr>
          <p:spPr>
            <a:xfrm>
              <a:off x="5769594" y="854083"/>
              <a:ext cx="748923" cy="430887"/>
            </a:xfrm>
            <a:prstGeom prst="rect">
              <a:avLst/>
            </a:prstGeom>
            <a:noFill/>
          </p:spPr>
          <p:txBody>
            <a:bodyPr wrap="none" rtlCol="0">
              <a:spAutoFit/>
            </a:bodyPr>
            <a:lstStyle/>
            <a:p>
              <a:r>
                <a:rPr lang="en-US" altLang="ja-JP" sz="1100" dirty="0" smtClean="0"/>
                <a:t>No </a:t>
              </a:r>
              <a:br>
                <a:rPr lang="en-US" altLang="ja-JP" sz="1100" dirty="0" smtClean="0"/>
              </a:br>
              <a:r>
                <a:rPr lang="en-US" altLang="ja-JP" sz="1100" dirty="0" smtClean="0"/>
                <a:t>changes</a:t>
              </a:r>
              <a:endParaRPr kumimoji="1" lang="ja-JP" altLang="en-US" sz="1100" dirty="0"/>
            </a:p>
          </p:txBody>
        </p:sp>
        <p:sp>
          <p:nvSpPr>
            <p:cNvPr id="471" name="テキスト ボックス 470"/>
            <p:cNvSpPr txBox="1"/>
            <p:nvPr/>
          </p:nvSpPr>
          <p:spPr>
            <a:xfrm>
              <a:off x="6807974" y="938016"/>
              <a:ext cx="606256" cy="261610"/>
            </a:xfrm>
            <a:prstGeom prst="rect">
              <a:avLst/>
            </a:prstGeom>
            <a:noFill/>
          </p:spPr>
          <p:txBody>
            <a:bodyPr wrap="none" rtlCol="0">
              <a:spAutoFit/>
            </a:bodyPr>
            <a:lstStyle/>
            <a:p>
              <a:r>
                <a:rPr lang="en-US" altLang="ja-JP" sz="1100" dirty="0" smtClean="0"/>
                <a:t>Better</a:t>
              </a:r>
              <a:endParaRPr kumimoji="1" lang="ja-JP" altLang="en-US" sz="1100" dirty="0"/>
            </a:p>
          </p:txBody>
        </p:sp>
        <p:sp>
          <p:nvSpPr>
            <p:cNvPr id="472" name="テキスト ボックス 471"/>
            <p:cNvSpPr txBox="1"/>
            <p:nvPr/>
          </p:nvSpPr>
          <p:spPr>
            <a:xfrm>
              <a:off x="7624825" y="937863"/>
              <a:ext cx="184731" cy="261610"/>
            </a:xfrm>
            <a:prstGeom prst="rect">
              <a:avLst/>
            </a:prstGeom>
            <a:noFill/>
          </p:spPr>
          <p:txBody>
            <a:bodyPr wrap="none" rtlCol="0">
              <a:spAutoFit/>
            </a:bodyPr>
            <a:lstStyle/>
            <a:p>
              <a:endParaRPr kumimoji="1" lang="ja-JP" altLang="en-US" sz="1100" dirty="0"/>
            </a:p>
          </p:txBody>
        </p:sp>
        <p:sp>
          <p:nvSpPr>
            <p:cNvPr id="473" name="テキスト ボックス 472"/>
            <p:cNvSpPr txBox="1"/>
            <p:nvPr/>
          </p:nvSpPr>
          <p:spPr>
            <a:xfrm>
              <a:off x="4711998" y="918883"/>
              <a:ext cx="948080" cy="307777"/>
            </a:xfrm>
            <a:prstGeom prst="rect">
              <a:avLst/>
            </a:prstGeom>
            <a:noFill/>
          </p:spPr>
          <p:txBody>
            <a:bodyPr wrap="none" rtlCol="0">
              <a:spAutoFit/>
            </a:bodyPr>
            <a:lstStyle/>
            <a:p>
              <a:r>
                <a:rPr lang="en-US" altLang="ja-JP" sz="1400" b="1" dirty="0" smtClean="0"/>
                <a:t>Legend</a:t>
              </a:r>
              <a:r>
                <a:rPr lang="en-US" altLang="ja-JP" sz="1400" b="1" dirty="0"/>
                <a:t>:</a:t>
              </a:r>
              <a:endParaRPr kumimoji="1" lang="ja-JP" altLang="en-US" sz="1400" b="1" dirty="0"/>
            </a:p>
          </p:txBody>
        </p:sp>
        <p:grpSp>
          <p:nvGrpSpPr>
            <p:cNvPr id="474" name="グループ化 473"/>
            <p:cNvGrpSpPr>
              <a:grpSpLocks/>
            </p:cNvGrpSpPr>
            <p:nvPr/>
          </p:nvGrpSpPr>
          <p:grpSpPr>
            <a:xfrm>
              <a:off x="6600070" y="942833"/>
              <a:ext cx="229767" cy="229767"/>
              <a:chOff x="3051411" y="2134263"/>
              <a:chExt cx="665935" cy="668719"/>
            </a:xfrm>
          </p:grpSpPr>
          <p:sp>
            <p:nvSpPr>
              <p:cNvPr id="513" name="楕円 512"/>
              <p:cNvSpPr/>
              <p:nvPr/>
            </p:nvSpPr>
            <p:spPr bwMode="auto">
              <a:xfrm>
                <a:off x="3082826"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4" name="フリーフォーム 513"/>
              <p:cNvSpPr>
                <a:spLocks noChangeAspect="1"/>
              </p:cNvSpPr>
              <p:nvPr/>
            </p:nvSpPr>
            <p:spPr bwMode="gray">
              <a:xfrm>
                <a:off x="3051411" y="2134263"/>
                <a:ext cx="665935" cy="667252"/>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476" name="グループ化 475"/>
            <p:cNvGrpSpPr/>
            <p:nvPr/>
          </p:nvGrpSpPr>
          <p:grpSpPr>
            <a:xfrm>
              <a:off x="5587947" y="945895"/>
              <a:ext cx="220013" cy="220228"/>
              <a:chOff x="2028283" y="2128421"/>
              <a:chExt cx="678044" cy="678705"/>
            </a:xfrm>
          </p:grpSpPr>
          <p:sp>
            <p:nvSpPr>
              <p:cNvPr id="510" name="楕円 509"/>
              <p:cNvSpPr/>
              <p:nvPr/>
            </p:nvSpPr>
            <p:spPr bwMode="auto">
              <a:xfrm>
                <a:off x="2093451" y="2138834"/>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1" name="楕円 510"/>
              <p:cNvSpPr/>
              <p:nvPr/>
            </p:nvSpPr>
            <p:spPr bwMode="auto">
              <a:xfrm>
                <a:off x="2093451"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2" name="フリーフォーム 511"/>
              <p:cNvSpPr>
                <a:spLocks noChangeAspect="1"/>
              </p:cNvSpPr>
              <p:nvPr/>
            </p:nvSpPr>
            <p:spPr bwMode="gray">
              <a:xfrm>
                <a:off x="2028283"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478" name="グループ化 477"/>
            <p:cNvGrpSpPr/>
            <p:nvPr/>
          </p:nvGrpSpPr>
          <p:grpSpPr>
            <a:xfrm>
              <a:off x="7401051" y="913444"/>
              <a:ext cx="279169" cy="275089"/>
              <a:chOff x="93443" y="1883892"/>
              <a:chExt cx="279169" cy="275089"/>
            </a:xfrm>
          </p:grpSpPr>
          <p:grpSp>
            <p:nvGrpSpPr>
              <p:cNvPr id="503" name="グループ化 502"/>
              <p:cNvGrpSpPr/>
              <p:nvPr/>
            </p:nvGrpSpPr>
            <p:grpSpPr>
              <a:xfrm>
                <a:off x="93443" y="1938753"/>
                <a:ext cx="220013" cy="220228"/>
                <a:chOff x="3286729" y="2128421"/>
                <a:chExt cx="678044" cy="678705"/>
              </a:xfrm>
            </p:grpSpPr>
            <p:sp>
              <p:nvSpPr>
                <p:cNvPr id="507" name="楕円 506"/>
                <p:cNvSpPr/>
                <p:nvPr/>
              </p:nvSpPr>
              <p:spPr bwMode="auto">
                <a:xfrm>
                  <a:off x="3323747" y="21388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8" name="楕円 507"/>
                <p:cNvSpPr/>
                <p:nvPr/>
              </p:nvSpPr>
              <p:spPr bwMode="auto">
                <a:xfrm>
                  <a:off x="3317757" y="2146733"/>
                  <a:ext cx="603097" cy="642077"/>
                </a:xfrm>
                <a:prstGeom prst="ellipse">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9" name="フリーフォーム 508"/>
                <p:cNvSpPr>
                  <a:spLocks noChangeAspect="1"/>
                </p:cNvSpPr>
                <p:nvPr/>
              </p:nvSpPr>
              <p:spPr bwMode="gray">
                <a:xfrm>
                  <a:off x="3286729" y="2128421"/>
                  <a:ext cx="678044" cy="678705"/>
                </a:xfrm>
                <a:custGeom>
                  <a:avLst/>
                  <a:gdLst>
                    <a:gd name="connsiteX0" fmla="*/ 333700 w 1517758"/>
                    <a:gd name="connsiteY0" fmla="*/ 875515 h 1519238"/>
                    <a:gd name="connsiteX1" fmla="*/ 390237 w 1517758"/>
                    <a:gd name="connsiteY1" fmla="*/ 907279 h 1519238"/>
                    <a:gd name="connsiteX2" fmla="*/ 756419 w 1517758"/>
                    <a:gd name="connsiteY2" fmla="*/ 1130976 h 1519238"/>
                    <a:gd name="connsiteX3" fmla="*/ 1122360 w 1517758"/>
                    <a:gd name="connsiteY3" fmla="*/ 907761 h 1519238"/>
                    <a:gd name="connsiteX4" fmla="*/ 1201440 w 1517758"/>
                    <a:gd name="connsiteY4" fmla="*/ 882531 h 1519238"/>
                    <a:gd name="connsiteX5" fmla="*/ 1226673 w 1517758"/>
                    <a:gd name="connsiteY5" fmla="*/ 961483 h 1519238"/>
                    <a:gd name="connsiteX6" fmla="*/ 756419 w 1517758"/>
                    <a:gd name="connsiteY6" fmla="*/ 1248318 h 1519238"/>
                    <a:gd name="connsiteX7" fmla="*/ 285804 w 1517758"/>
                    <a:gd name="connsiteY7" fmla="*/ 960758 h 1519238"/>
                    <a:gd name="connsiteX8" fmla="*/ 311278 w 1517758"/>
                    <a:gd name="connsiteY8" fmla="*/ 881806 h 1519238"/>
                    <a:gd name="connsiteX9" fmla="*/ 333700 w 1517758"/>
                    <a:gd name="connsiteY9" fmla="*/ 875515 h 1519238"/>
                    <a:gd name="connsiteX10" fmla="*/ 1023285 w 1517758"/>
                    <a:gd name="connsiteY10" fmla="*/ 516343 h 1519238"/>
                    <a:gd name="connsiteX11" fmla="*/ 1117152 w 1517758"/>
                    <a:gd name="connsiteY11" fmla="*/ 609443 h 1519238"/>
                    <a:gd name="connsiteX12" fmla="*/ 1023285 w 1517758"/>
                    <a:gd name="connsiteY12" fmla="*/ 702543 h 1519238"/>
                    <a:gd name="connsiteX13" fmla="*/ 929418 w 1517758"/>
                    <a:gd name="connsiteY13" fmla="*/ 609443 h 1519238"/>
                    <a:gd name="connsiteX14" fmla="*/ 1023285 w 1517758"/>
                    <a:gd name="connsiteY14" fmla="*/ 516343 h 1519238"/>
                    <a:gd name="connsiteX15" fmla="*/ 492915 w 1517758"/>
                    <a:gd name="connsiteY15" fmla="*/ 516343 h 1519238"/>
                    <a:gd name="connsiteX16" fmla="*/ 588340 w 1517758"/>
                    <a:gd name="connsiteY16" fmla="*/ 609443 h 1519238"/>
                    <a:gd name="connsiteX17" fmla="*/ 492915 w 1517758"/>
                    <a:gd name="connsiteY17" fmla="*/ 702543 h 1519238"/>
                    <a:gd name="connsiteX18" fmla="*/ 397490 w 1517758"/>
                    <a:gd name="connsiteY18" fmla="*/ 609443 h 1519238"/>
                    <a:gd name="connsiteX19" fmla="*/ 492915 w 1517758"/>
                    <a:gd name="connsiteY19" fmla="*/ 516343 h 1519238"/>
                    <a:gd name="connsiteX20" fmla="*/ 758940 w 1517758"/>
                    <a:gd name="connsiteY20" fmla="*/ 113726 h 1519238"/>
                    <a:gd name="connsiteX21" fmla="*/ 113612 w 1517758"/>
                    <a:gd name="connsiteY21" fmla="*/ 759624 h 1519238"/>
                    <a:gd name="connsiteX22" fmla="*/ 184604 w 1517758"/>
                    <a:gd name="connsiteY22" fmla="*/ 1053840 h 1519238"/>
                    <a:gd name="connsiteX23" fmla="*/ 184573 w 1517758"/>
                    <a:gd name="connsiteY23" fmla="*/ 1053840 h 1519238"/>
                    <a:gd name="connsiteX24" fmla="*/ 184524 w 1517758"/>
                    <a:gd name="connsiteY24" fmla="*/ 1053840 h 1519238"/>
                    <a:gd name="connsiteX25" fmla="*/ 193657 w 1517758"/>
                    <a:gd name="connsiteY25" fmla="*/ 1071218 h 1519238"/>
                    <a:gd name="connsiteX26" fmla="*/ 758940 w 1517758"/>
                    <a:gd name="connsiteY26" fmla="*/ 1405511 h 1519238"/>
                    <a:gd name="connsiteX27" fmla="*/ 1324102 w 1517758"/>
                    <a:gd name="connsiteY27" fmla="*/ 1071218 h 1519238"/>
                    <a:gd name="connsiteX28" fmla="*/ 1333235 w 1517758"/>
                    <a:gd name="connsiteY28" fmla="*/ 1053840 h 1519238"/>
                    <a:gd name="connsiteX29" fmla="*/ 1333155 w 1517758"/>
                    <a:gd name="connsiteY29" fmla="*/ 1053840 h 1519238"/>
                    <a:gd name="connsiteX30" fmla="*/ 1404147 w 1517758"/>
                    <a:gd name="connsiteY30" fmla="*/ 759624 h 1519238"/>
                    <a:gd name="connsiteX31" fmla="*/ 758940 w 1517758"/>
                    <a:gd name="connsiteY31" fmla="*/ 113726 h 1519238"/>
                    <a:gd name="connsiteX32" fmla="*/ 758940 w 1517758"/>
                    <a:gd name="connsiteY32" fmla="*/ 0 h 1519238"/>
                    <a:gd name="connsiteX33" fmla="*/ 1517758 w 1517758"/>
                    <a:gd name="connsiteY33" fmla="*/ 759624 h 1519238"/>
                    <a:gd name="connsiteX34" fmla="*/ 1458357 w 1517758"/>
                    <a:gd name="connsiteY34" fmla="*/ 1053840 h 1519238"/>
                    <a:gd name="connsiteX35" fmla="*/ 1458326 w 1517758"/>
                    <a:gd name="connsiteY35" fmla="*/ 1053840 h 1519238"/>
                    <a:gd name="connsiteX36" fmla="*/ 1458135 w 1517758"/>
                    <a:gd name="connsiteY36" fmla="*/ 1053840 h 1519238"/>
                    <a:gd name="connsiteX37" fmla="*/ 1454942 w 1517758"/>
                    <a:gd name="connsiteY37" fmla="*/ 1061395 h 1519238"/>
                    <a:gd name="connsiteX38" fmla="*/ 758940 w 1517758"/>
                    <a:gd name="connsiteY38" fmla="*/ 1519238 h 1519238"/>
                    <a:gd name="connsiteX39" fmla="*/ 62817 w 1517758"/>
                    <a:gd name="connsiteY39" fmla="*/ 1061395 h 1519238"/>
                    <a:gd name="connsiteX40" fmla="*/ 59623 w 1517758"/>
                    <a:gd name="connsiteY40" fmla="*/ 1053840 h 1519238"/>
                    <a:gd name="connsiteX41" fmla="*/ 59402 w 1517758"/>
                    <a:gd name="connsiteY41" fmla="*/ 1053840 h 1519238"/>
                    <a:gd name="connsiteX42" fmla="*/ 0 w 1517758"/>
                    <a:gd name="connsiteY42" fmla="*/ 759624 h 1519238"/>
                    <a:gd name="connsiteX43" fmla="*/ 758940 w 1517758"/>
                    <a:gd name="connsiteY43" fmla="*/ 0 h 151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517758" h="1519238">
                      <a:moveTo>
                        <a:pt x="333700" y="875515"/>
                      </a:moveTo>
                      <a:cubicBezTo>
                        <a:pt x="356485" y="873846"/>
                        <a:pt x="379100" y="885639"/>
                        <a:pt x="390237" y="907279"/>
                      </a:cubicBezTo>
                      <a:cubicBezTo>
                        <a:pt x="461107" y="1045264"/>
                        <a:pt x="601399" y="1130976"/>
                        <a:pt x="756419" y="1130976"/>
                      </a:cubicBezTo>
                      <a:cubicBezTo>
                        <a:pt x="911199" y="1130976"/>
                        <a:pt x="1051490" y="1045505"/>
                        <a:pt x="1122360" y="907761"/>
                      </a:cubicBezTo>
                      <a:cubicBezTo>
                        <a:pt x="1137210" y="879030"/>
                        <a:pt x="1172585" y="867682"/>
                        <a:pt x="1201440" y="882531"/>
                      </a:cubicBezTo>
                      <a:cubicBezTo>
                        <a:pt x="1230295" y="897379"/>
                        <a:pt x="1241523" y="932751"/>
                        <a:pt x="1226673" y="961483"/>
                      </a:cubicBezTo>
                      <a:cubicBezTo>
                        <a:pt x="1135520" y="1138461"/>
                        <a:pt x="955387" y="1248318"/>
                        <a:pt x="756419" y="1248318"/>
                      </a:cubicBezTo>
                      <a:cubicBezTo>
                        <a:pt x="557211" y="1248318"/>
                        <a:pt x="376836" y="1138220"/>
                        <a:pt x="285804" y="960758"/>
                      </a:cubicBezTo>
                      <a:cubicBezTo>
                        <a:pt x="271074" y="932027"/>
                        <a:pt x="282423" y="896655"/>
                        <a:pt x="311278" y="881806"/>
                      </a:cubicBezTo>
                      <a:cubicBezTo>
                        <a:pt x="318492" y="878124"/>
                        <a:pt x="326106" y="876072"/>
                        <a:pt x="333700" y="875515"/>
                      </a:cubicBezTo>
                      <a:close/>
                      <a:moveTo>
                        <a:pt x="1023285" y="516343"/>
                      </a:moveTo>
                      <a:cubicBezTo>
                        <a:pt x="1075126" y="516343"/>
                        <a:pt x="1117152" y="558025"/>
                        <a:pt x="1117152" y="609443"/>
                      </a:cubicBezTo>
                      <a:cubicBezTo>
                        <a:pt x="1117152" y="660861"/>
                        <a:pt x="1075126" y="702543"/>
                        <a:pt x="1023285" y="702543"/>
                      </a:cubicBezTo>
                      <a:cubicBezTo>
                        <a:pt x="971444" y="702543"/>
                        <a:pt x="929418" y="660861"/>
                        <a:pt x="929418" y="609443"/>
                      </a:cubicBezTo>
                      <a:cubicBezTo>
                        <a:pt x="929418" y="558025"/>
                        <a:pt x="971444" y="516343"/>
                        <a:pt x="1023285" y="516343"/>
                      </a:cubicBezTo>
                      <a:close/>
                      <a:moveTo>
                        <a:pt x="492915" y="516343"/>
                      </a:moveTo>
                      <a:cubicBezTo>
                        <a:pt x="545617" y="516343"/>
                        <a:pt x="588340" y="558025"/>
                        <a:pt x="588340" y="609443"/>
                      </a:cubicBezTo>
                      <a:cubicBezTo>
                        <a:pt x="588340" y="660861"/>
                        <a:pt x="545617" y="702543"/>
                        <a:pt x="492915" y="702543"/>
                      </a:cubicBezTo>
                      <a:cubicBezTo>
                        <a:pt x="440213" y="702543"/>
                        <a:pt x="397490" y="660861"/>
                        <a:pt x="397490" y="609443"/>
                      </a:cubicBezTo>
                      <a:cubicBezTo>
                        <a:pt x="397490" y="558025"/>
                        <a:pt x="440213" y="516343"/>
                        <a:pt x="492915" y="516343"/>
                      </a:cubicBezTo>
                      <a:close/>
                      <a:moveTo>
                        <a:pt x="758940" y="113726"/>
                      </a:moveTo>
                      <a:cubicBezTo>
                        <a:pt x="404462" y="113726"/>
                        <a:pt x="113612" y="404924"/>
                        <a:pt x="113612" y="759624"/>
                      </a:cubicBezTo>
                      <a:cubicBezTo>
                        <a:pt x="113612" y="865866"/>
                        <a:pt x="139449" y="965708"/>
                        <a:pt x="184604" y="1053840"/>
                      </a:cubicBezTo>
                      <a:cubicBezTo>
                        <a:pt x="184604" y="1053840"/>
                        <a:pt x="184604" y="1053840"/>
                        <a:pt x="184573" y="1053840"/>
                      </a:cubicBezTo>
                      <a:lnTo>
                        <a:pt x="184524" y="1053840"/>
                      </a:lnTo>
                      <a:lnTo>
                        <a:pt x="193657" y="1071218"/>
                      </a:lnTo>
                      <a:cubicBezTo>
                        <a:pt x="303871" y="1270897"/>
                        <a:pt x="516541" y="1405511"/>
                        <a:pt x="758940" y="1405511"/>
                      </a:cubicBezTo>
                      <a:cubicBezTo>
                        <a:pt x="1001240" y="1405511"/>
                        <a:pt x="1213891" y="1270897"/>
                        <a:pt x="1324102" y="1071218"/>
                      </a:cubicBezTo>
                      <a:lnTo>
                        <a:pt x="1333235" y="1053840"/>
                      </a:lnTo>
                      <a:lnTo>
                        <a:pt x="1333155" y="1053840"/>
                      </a:lnTo>
                      <a:cubicBezTo>
                        <a:pt x="1378430" y="965708"/>
                        <a:pt x="1404147" y="865866"/>
                        <a:pt x="1404147" y="759624"/>
                      </a:cubicBezTo>
                      <a:cubicBezTo>
                        <a:pt x="1404147" y="404924"/>
                        <a:pt x="1113296" y="113726"/>
                        <a:pt x="758940" y="113726"/>
                      </a:cubicBezTo>
                      <a:close/>
                      <a:moveTo>
                        <a:pt x="758940" y="0"/>
                      </a:moveTo>
                      <a:cubicBezTo>
                        <a:pt x="1176803" y="0"/>
                        <a:pt x="1517758" y="341300"/>
                        <a:pt x="1517758" y="759624"/>
                      </a:cubicBezTo>
                      <a:cubicBezTo>
                        <a:pt x="1517758" y="863813"/>
                        <a:pt x="1496630" y="963294"/>
                        <a:pt x="1458357" y="1053840"/>
                      </a:cubicBezTo>
                      <a:cubicBezTo>
                        <a:pt x="1458357" y="1053840"/>
                        <a:pt x="1458357" y="1053840"/>
                        <a:pt x="1458326" y="1053840"/>
                      </a:cubicBezTo>
                      <a:lnTo>
                        <a:pt x="1458135" y="1053840"/>
                      </a:lnTo>
                      <a:lnTo>
                        <a:pt x="1454942" y="1061395"/>
                      </a:lnTo>
                      <a:cubicBezTo>
                        <a:pt x="1337911" y="1330304"/>
                        <a:pt x="1069692" y="1519238"/>
                        <a:pt x="758940" y="1519238"/>
                      </a:cubicBezTo>
                      <a:cubicBezTo>
                        <a:pt x="448084" y="1519238"/>
                        <a:pt x="179849" y="1330304"/>
                        <a:pt x="62817" y="1061395"/>
                      </a:cubicBezTo>
                      <a:lnTo>
                        <a:pt x="59623" y="1053840"/>
                      </a:lnTo>
                      <a:lnTo>
                        <a:pt x="59402" y="1053840"/>
                      </a:lnTo>
                      <a:cubicBezTo>
                        <a:pt x="21129" y="963294"/>
                        <a:pt x="0" y="863813"/>
                        <a:pt x="0" y="759624"/>
                      </a:cubicBezTo>
                      <a:cubicBezTo>
                        <a:pt x="0" y="341300"/>
                        <a:pt x="340955" y="0"/>
                        <a:pt x="758940"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sp>
            <p:nvSpPr>
              <p:cNvPr id="504" name="楕円 503"/>
              <p:cNvSpPr/>
              <p:nvPr/>
            </p:nvSpPr>
            <p:spPr bwMode="auto">
              <a:xfrm>
                <a:off x="128507" y="2039975"/>
                <a:ext cx="143820" cy="88510"/>
              </a:xfrm>
              <a:prstGeom prst="ellipse">
                <a:avLst/>
              </a:prstGeom>
              <a:ln w="3175">
                <a:noFill/>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505" name="直線コネクタ 504"/>
              <p:cNvCxnSpPr/>
              <p:nvPr/>
            </p:nvCxnSpPr>
            <p:spPr bwMode="auto">
              <a:xfrm flipV="1">
                <a:off x="152190" y="2069067"/>
                <a:ext cx="106695" cy="28193"/>
              </a:xfrm>
              <a:prstGeom prst="lin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06" name="フリーフォーム 505"/>
              <p:cNvSpPr>
                <a:spLocks noChangeAspect="1"/>
              </p:cNvSpPr>
              <p:nvPr/>
            </p:nvSpPr>
            <p:spPr bwMode="gray">
              <a:xfrm>
                <a:off x="246669" y="1883892"/>
                <a:ext cx="125943" cy="153950"/>
              </a:xfrm>
              <a:custGeom>
                <a:avLst/>
                <a:gdLst/>
                <a:ahLst/>
                <a:cxnLst/>
                <a:rect l="l" t="t" r="r" b="b"/>
                <a:pathLst>
                  <a:path w="244177" h="298477">
                    <a:moveTo>
                      <a:pt x="186297" y="190822"/>
                    </a:moveTo>
                    <a:cubicBezTo>
                      <a:pt x="218085" y="190822"/>
                      <a:pt x="244175" y="214844"/>
                      <a:pt x="244175" y="244500"/>
                    </a:cubicBezTo>
                    <a:cubicBezTo>
                      <a:pt x="244475" y="274157"/>
                      <a:pt x="218685" y="298476"/>
                      <a:pt x="186597" y="298476"/>
                    </a:cubicBezTo>
                    <a:cubicBezTo>
                      <a:pt x="137116" y="298772"/>
                      <a:pt x="44450" y="245390"/>
                      <a:pt x="44450" y="245390"/>
                    </a:cubicBezTo>
                    <a:cubicBezTo>
                      <a:pt x="44497" y="245363"/>
                      <a:pt x="136529" y="191118"/>
                      <a:pt x="186297" y="190822"/>
                    </a:cubicBezTo>
                    <a:close/>
                    <a:moveTo>
                      <a:pt x="101391" y="32"/>
                    </a:moveTo>
                    <a:cubicBezTo>
                      <a:pt x="115746" y="-457"/>
                      <a:pt x="129990" y="4511"/>
                      <a:pt x="140635" y="15051"/>
                    </a:cubicBezTo>
                    <a:cubicBezTo>
                      <a:pt x="161925" y="36431"/>
                      <a:pt x="161026" y="71964"/>
                      <a:pt x="138836" y="94850"/>
                    </a:cubicBezTo>
                    <a:cubicBezTo>
                      <a:pt x="103752" y="130383"/>
                      <a:pt x="0" y="157485"/>
                      <a:pt x="0" y="157485"/>
                    </a:cubicBezTo>
                    <a:cubicBezTo>
                      <a:pt x="14" y="157431"/>
                      <a:pt x="26397" y="53285"/>
                      <a:pt x="61472" y="17761"/>
                    </a:cubicBezTo>
                    <a:cubicBezTo>
                      <a:pt x="72567" y="6469"/>
                      <a:pt x="87035" y="521"/>
                      <a:pt x="101391" y="32"/>
                    </a:cubicBezTo>
                    <a:close/>
                  </a:path>
                </a:pathLst>
              </a:custGeom>
              <a:solidFill>
                <a:schemeClr val="accent6">
                  <a:lumMod val="25000"/>
                  <a:lumOff val="75000"/>
                </a:schemeClr>
              </a:solidFill>
              <a:ln>
                <a:solidFill>
                  <a:schemeClr val="accent6">
                    <a:lumMod val="90000"/>
                    <a:lumOff val="10000"/>
                  </a:schemeClr>
                </a:solidFill>
              </a:ln>
              <a:extLst/>
            </p:spPr>
            <p:txBody>
              <a:bodyPr vert="horz" wrap="square" lIns="91440" tIns="45720" rIns="91440" bIns="45720" numCol="1" anchor="t" anchorCtr="0" compatLnSpc="1">
                <a:prstTxWarp prst="textNoShape">
                  <a:avLst/>
                </a:prstTxWarp>
                <a:noAutofit/>
              </a:bodyPr>
              <a:lstStyle/>
              <a:p>
                <a:endParaRPr lang="ja-JP" altLang="en-US"/>
              </a:p>
            </p:txBody>
          </p:sp>
        </p:grpSp>
      </p:grpSp>
      <p:grpSp>
        <p:nvGrpSpPr>
          <p:cNvPr id="515" name="グループ化 514"/>
          <p:cNvGrpSpPr>
            <a:grpSpLocks/>
          </p:cNvGrpSpPr>
          <p:nvPr/>
        </p:nvGrpSpPr>
        <p:grpSpPr>
          <a:xfrm>
            <a:off x="4023017" y="2363912"/>
            <a:ext cx="229767" cy="229767"/>
            <a:chOff x="4234914" y="2134263"/>
            <a:chExt cx="665935" cy="668719"/>
          </a:xfrm>
        </p:grpSpPr>
        <p:sp>
          <p:nvSpPr>
            <p:cNvPr id="516" name="楕円 515"/>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7" name="フリーフォーム 516"/>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518" name="グループ化 517"/>
          <p:cNvGrpSpPr>
            <a:grpSpLocks/>
          </p:cNvGrpSpPr>
          <p:nvPr/>
        </p:nvGrpSpPr>
        <p:grpSpPr>
          <a:xfrm>
            <a:off x="4367760" y="2362706"/>
            <a:ext cx="229767" cy="229767"/>
            <a:chOff x="4234914" y="2134263"/>
            <a:chExt cx="665935" cy="668719"/>
          </a:xfrm>
        </p:grpSpPr>
        <p:sp>
          <p:nvSpPr>
            <p:cNvPr id="519" name="楕円 518"/>
            <p:cNvSpPr/>
            <p:nvPr/>
          </p:nvSpPr>
          <p:spPr bwMode="auto">
            <a:xfrm>
              <a:off x="4266332" y="2160905"/>
              <a:ext cx="603097" cy="642077"/>
            </a:xfrm>
            <a:prstGeom prst="ellipse">
              <a:avLst/>
            </a:prstGeom>
            <a:solidFill>
              <a:srgbClr val="FFFF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20" name="フリーフォーム 519"/>
            <p:cNvSpPr>
              <a:spLocks noChangeAspect="1"/>
            </p:cNvSpPr>
            <p:nvPr/>
          </p:nvSpPr>
          <p:spPr bwMode="gray">
            <a:xfrm>
              <a:off x="4234914" y="2134263"/>
              <a:ext cx="665935" cy="667253"/>
            </a:xfrm>
            <a:custGeom>
              <a:avLst/>
              <a:gdLst>
                <a:gd name="connsiteX0" fmla="*/ 639763 w 3206751"/>
                <a:gd name="connsiteY0" fmla="*/ 1858963 h 3213100"/>
                <a:gd name="connsiteX1" fmla="*/ 2565401 w 3206751"/>
                <a:gd name="connsiteY1" fmla="*/ 1858963 h 3213100"/>
                <a:gd name="connsiteX2" fmla="*/ 1602582 w 3206751"/>
                <a:gd name="connsiteY2" fmla="*/ 2671763 h 3213100"/>
                <a:gd name="connsiteX3" fmla="*/ 639763 w 3206751"/>
                <a:gd name="connsiteY3" fmla="*/ 1858963 h 3213100"/>
                <a:gd name="connsiteX4" fmla="*/ 2152356 w 3206751"/>
                <a:gd name="connsiteY4" fmla="*/ 928688 h 3213100"/>
                <a:gd name="connsiteX5" fmla="*/ 2156121 w 3206751"/>
                <a:gd name="connsiteY5" fmla="*/ 928688 h 3213100"/>
                <a:gd name="connsiteX6" fmla="*/ 2551520 w 3206751"/>
                <a:gd name="connsiteY6" fmla="*/ 1309346 h 3213100"/>
                <a:gd name="connsiteX7" fmla="*/ 2446080 w 3206751"/>
                <a:gd name="connsiteY7" fmla="*/ 1445025 h 3213100"/>
                <a:gd name="connsiteX8" fmla="*/ 2310515 w 3206751"/>
                <a:gd name="connsiteY8" fmla="*/ 1343265 h 3213100"/>
                <a:gd name="connsiteX9" fmla="*/ 2156121 w 3206751"/>
                <a:gd name="connsiteY9" fmla="*/ 1169897 h 3213100"/>
                <a:gd name="connsiteX10" fmla="*/ 1997962 w 3206751"/>
                <a:gd name="connsiteY10" fmla="*/ 1343265 h 3213100"/>
                <a:gd name="connsiteX11" fmla="*/ 1877460 w 3206751"/>
                <a:gd name="connsiteY11" fmla="*/ 1445025 h 3213100"/>
                <a:gd name="connsiteX12" fmla="*/ 1862397 w 3206751"/>
                <a:gd name="connsiteY12" fmla="*/ 1445025 h 3213100"/>
                <a:gd name="connsiteX13" fmla="*/ 1760723 w 3206751"/>
                <a:gd name="connsiteY13" fmla="*/ 1309346 h 3213100"/>
                <a:gd name="connsiteX14" fmla="*/ 2152356 w 3206751"/>
                <a:gd name="connsiteY14" fmla="*/ 928688 h 3213100"/>
                <a:gd name="connsiteX15" fmla="*/ 1049043 w 3206751"/>
                <a:gd name="connsiteY15" fmla="*/ 928688 h 3213100"/>
                <a:gd name="connsiteX16" fmla="*/ 1444441 w 3206751"/>
                <a:gd name="connsiteY16" fmla="*/ 1309346 h 3213100"/>
                <a:gd name="connsiteX17" fmla="*/ 1342767 w 3206751"/>
                <a:gd name="connsiteY17" fmla="*/ 1445025 h 3213100"/>
                <a:gd name="connsiteX18" fmla="*/ 1207202 w 3206751"/>
                <a:gd name="connsiteY18" fmla="*/ 1343265 h 3213100"/>
                <a:gd name="connsiteX19" fmla="*/ 1049043 w 3206751"/>
                <a:gd name="connsiteY19" fmla="*/ 1169897 h 3213100"/>
                <a:gd name="connsiteX20" fmla="*/ 894649 w 3206751"/>
                <a:gd name="connsiteY20" fmla="*/ 1343265 h 3213100"/>
                <a:gd name="connsiteX21" fmla="*/ 774147 w 3206751"/>
                <a:gd name="connsiteY21" fmla="*/ 1445025 h 3213100"/>
                <a:gd name="connsiteX22" fmla="*/ 759084 w 3206751"/>
                <a:gd name="connsiteY22" fmla="*/ 1445025 h 3213100"/>
                <a:gd name="connsiteX23" fmla="*/ 653644 w 3206751"/>
                <a:gd name="connsiteY23" fmla="*/ 1309346 h 3213100"/>
                <a:gd name="connsiteX24" fmla="*/ 1049043 w 3206751"/>
                <a:gd name="connsiteY24" fmla="*/ 928688 h 3213100"/>
                <a:gd name="connsiteX25" fmla="*/ 1602582 w 3206751"/>
                <a:gd name="connsiteY25" fmla="*/ 239713 h 3213100"/>
                <a:gd name="connsiteX26" fmla="*/ 239713 w 3206751"/>
                <a:gd name="connsiteY26" fmla="*/ 1605757 h 3213100"/>
                <a:gd name="connsiteX27" fmla="*/ 386542 w 3206751"/>
                <a:gd name="connsiteY27" fmla="*/ 2230449 h 3213100"/>
                <a:gd name="connsiteX28" fmla="*/ 405366 w 3206751"/>
                <a:gd name="connsiteY28" fmla="*/ 2264318 h 3213100"/>
                <a:gd name="connsiteX29" fmla="*/ 1602582 w 3206751"/>
                <a:gd name="connsiteY29" fmla="*/ 2971800 h 3213100"/>
                <a:gd name="connsiteX30" fmla="*/ 2796034 w 3206751"/>
                <a:gd name="connsiteY30" fmla="*/ 2264318 h 3213100"/>
                <a:gd name="connsiteX31" fmla="*/ 2818623 w 3206751"/>
                <a:gd name="connsiteY31" fmla="*/ 2230449 h 3213100"/>
                <a:gd name="connsiteX32" fmla="*/ 2814858 w 3206751"/>
                <a:gd name="connsiteY32" fmla="*/ 2230449 h 3213100"/>
                <a:gd name="connsiteX33" fmla="*/ 2965451 w 3206751"/>
                <a:gd name="connsiteY33" fmla="*/ 1605757 h 3213100"/>
                <a:gd name="connsiteX34" fmla="*/ 1602582 w 3206751"/>
                <a:gd name="connsiteY34" fmla="*/ 239713 h 3213100"/>
                <a:gd name="connsiteX35" fmla="*/ 1603376 w 3206751"/>
                <a:gd name="connsiteY35" fmla="*/ 0 h 3213100"/>
                <a:gd name="connsiteX36" fmla="*/ 3206751 w 3206751"/>
                <a:gd name="connsiteY36" fmla="*/ 1606550 h 3213100"/>
                <a:gd name="connsiteX37" fmla="*/ 3082546 w 3206751"/>
                <a:gd name="connsiteY37" fmla="*/ 2231111 h 3213100"/>
                <a:gd name="connsiteX38" fmla="*/ 3075018 w 3206751"/>
                <a:gd name="connsiteY38" fmla="*/ 2246160 h 3213100"/>
                <a:gd name="connsiteX39" fmla="*/ 1603376 w 3206751"/>
                <a:gd name="connsiteY39" fmla="*/ 3213100 h 3213100"/>
                <a:gd name="connsiteX40" fmla="*/ 131733 w 3206751"/>
                <a:gd name="connsiteY40" fmla="*/ 2246160 h 3213100"/>
                <a:gd name="connsiteX41" fmla="*/ 124205 w 3206751"/>
                <a:gd name="connsiteY41" fmla="*/ 2231111 h 3213100"/>
                <a:gd name="connsiteX42" fmla="*/ 0 w 3206751"/>
                <a:gd name="connsiteY42" fmla="*/ 1606550 h 3213100"/>
                <a:gd name="connsiteX43" fmla="*/ 1603376 w 3206751"/>
                <a:gd name="connsiteY43" fmla="*/ 0 h 321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206751" h="3213100">
                  <a:moveTo>
                    <a:pt x="639763" y="1858963"/>
                  </a:moveTo>
                  <a:lnTo>
                    <a:pt x="2565401" y="1858963"/>
                  </a:lnTo>
                  <a:cubicBezTo>
                    <a:pt x="2565401" y="2306756"/>
                    <a:pt x="2136646" y="2671763"/>
                    <a:pt x="1602582" y="2671763"/>
                  </a:cubicBezTo>
                  <a:cubicBezTo>
                    <a:pt x="1068518" y="2671763"/>
                    <a:pt x="639763" y="2306756"/>
                    <a:pt x="639763" y="1858963"/>
                  </a:cubicBezTo>
                  <a:close/>
                  <a:moveTo>
                    <a:pt x="2152356" y="928688"/>
                  </a:moveTo>
                  <a:cubicBezTo>
                    <a:pt x="2156121" y="928688"/>
                    <a:pt x="2156121" y="928688"/>
                    <a:pt x="2156121" y="928688"/>
                  </a:cubicBezTo>
                  <a:cubicBezTo>
                    <a:pt x="2351938" y="928688"/>
                    <a:pt x="2521394" y="1086981"/>
                    <a:pt x="2551520" y="1309346"/>
                  </a:cubicBezTo>
                  <a:cubicBezTo>
                    <a:pt x="2559051" y="1377185"/>
                    <a:pt x="2513863" y="1437488"/>
                    <a:pt x="2446080" y="1445025"/>
                  </a:cubicBezTo>
                  <a:cubicBezTo>
                    <a:pt x="2382063" y="1452563"/>
                    <a:pt x="2321812" y="1407337"/>
                    <a:pt x="2310515" y="1343265"/>
                  </a:cubicBezTo>
                  <a:cubicBezTo>
                    <a:pt x="2295452" y="1241506"/>
                    <a:pt x="2231435" y="1169897"/>
                    <a:pt x="2156121" y="1169897"/>
                  </a:cubicBezTo>
                  <a:cubicBezTo>
                    <a:pt x="2077042" y="1169897"/>
                    <a:pt x="2013025" y="1241506"/>
                    <a:pt x="1997962" y="1343265"/>
                  </a:cubicBezTo>
                  <a:cubicBezTo>
                    <a:pt x="1990431" y="1403568"/>
                    <a:pt x="1937711" y="1445025"/>
                    <a:pt x="1877460" y="1445025"/>
                  </a:cubicBezTo>
                  <a:cubicBezTo>
                    <a:pt x="1873694" y="1445025"/>
                    <a:pt x="1866163" y="1445025"/>
                    <a:pt x="1862397" y="1445025"/>
                  </a:cubicBezTo>
                  <a:cubicBezTo>
                    <a:pt x="1794614" y="1437488"/>
                    <a:pt x="1749426" y="1377185"/>
                    <a:pt x="1760723" y="1309346"/>
                  </a:cubicBezTo>
                  <a:cubicBezTo>
                    <a:pt x="1790849" y="1086981"/>
                    <a:pt x="1956539" y="928688"/>
                    <a:pt x="2152356" y="928688"/>
                  </a:cubicBezTo>
                  <a:close/>
                  <a:moveTo>
                    <a:pt x="1049043" y="928688"/>
                  </a:moveTo>
                  <a:cubicBezTo>
                    <a:pt x="1248625" y="928688"/>
                    <a:pt x="1414315" y="1086981"/>
                    <a:pt x="1444441" y="1309346"/>
                  </a:cubicBezTo>
                  <a:cubicBezTo>
                    <a:pt x="1455738" y="1377185"/>
                    <a:pt x="1406784" y="1437488"/>
                    <a:pt x="1342767" y="1445025"/>
                  </a:cubicBezTo>
                  <a:cubicBezTo>
                    <a:pt x="1278750" y="1452563"/>
                    <a:pt x="1214733" y="1407337"/>
                    <a:pt x="1207202" y="1343265"/>
                  </a:cubicBezTo>
                  <a:cubicBezTo>
                    <a:pt x="1192139" y="1241506"/>
                    <a:pt x="1128122" y="1169897"/>
                    <a:pt x="1049043" y="1169897"/>
                  </a:cubicBezTo>
                  <a:cubicBezTo>
                    <a:pt x="973729" y="1169897"/>
                    <a:pt x="905946" y="1241506"/>
                    <a:pt x="894649" y="1343265"/>
                  </a:cubicBezTo>
                  <a:cubicBezTo>
                    <a:pt x="887118" y="1403568"/>
                    <a:pt x="834398" y="1445025"/>
                    <a:pt x="774147" y="1445025"/>
                  </a:cubicBezTo>
                  <a:cubicBezTo>
                    <a:pt x="770381" y="1445025"/>
                    <a:pt x="762850" y="1445025"/>
                    <a:pt x="759084" y="1445025"/>
                  </a:cubicBezTo>
                  <a:cubicBezTo>
                    <a:pt x="691301" y="1437488"/>
                    <a:pt x="646113" y="1377185"/>
                    <a:pt x="653644" y="1309346"/>
                  </a:cubicBezTo>
                  <a:cubicBezTo>
                    <a:pt x="683770" y="1086981"/>
                    <a:pt x="849461" y="928688"/>
                    <a:pt x="1049043" y="928688"/>
                  </a:cubicBezTo>
                  <a:close/>
                  <a:moveTo>
                    <a:pt x="1602582" y="239713"/>
                  </a:moveTo>
                  <a:cubicBezTo>
                    <a:pt x="853381" y="239713"/>
                    <a:pt x="239713" y="856879"/>
                    <a:pt x="239713" y="1605757"/>
                  </a:cubicBezTo>
                  <a:cubicBezTo>
                    <a:pt x="239713" y="1831549"/>
                    <a:pt x="292421" y="2042288"/>
                    <a:pt x="386542" y="2230449"/>
                  </a:cubicBezTo>
                  <a:cubicBezTo>
                    <a:pt x="405366" y="2264318"/>
                    <a:pt x="405366" y="2264318"/>
                    <a:pt x="405366" y="2264318"/>
                  </a:cubicBezTo>
                  <a:cubicBezTo>
                    <a:pt x="638785" y="2689560"/>
                    <a:pt x="1090565" y="2971800"/>
                    <a:pt x="1602582" y="2971800"/>
                  </a:cubicBezTo>
                  <a:cubicBezTo>
                    <a:pt x="2114599" y="2971800"/>
                    <a:pt x="2566379" y="2689560"/>
                    <a:pt x="2796034" y="2264318"/>
                  </a:cubicBezTo>
                  <a:cubicBezTo>
                    <a:pt x="2818623" y="2230449"/>
                    <a:pt x="2818623" y="2230449"/>
                    <a:pt x="2818623" y="2230449"/>
                  </a:cubicBezTo>
                  <a:cubicBezTo>
                    <a:pt x="2814858" y="2230449"/>
                    <a:pt x="2814858" y="2230449"/>
                    <a:pt x="2814858" y="2230449"/>
                  </a:cubicBezTo>
                  <a:cubicBezTo>
                    <a:pt x="2912743" y="2042288"/>
                    <a:pt x="2965451" y="1831549"/>
                    <a:pt x="2965451" y="1605757"/>
                  </a:cubicBezTo>
                  <a:cubicBezTo>
                    <a:pt x="2965451" y="856879"/>
                    <a:pt x="2351784" y="239713"/>
                    <a:pt x="1602582" y="239713"/>
                  </a:cubicBezTo>
                  <a:close/>
                  <a:moveTo>
                    <a:pt x="1603376" y="0"/>
                  </a:moveTo>
                  <a:cubicBezTo>
                    <a:pt x="2487867" y="0"/>
                    <a:pt x="3206751" y="722383"/>
                    <a:pt x="3206751" y="1606550"/>
                  </a:cubicBezTo>
                  <a:cubicBezTo>
                    <a:pt x="3206751" y="1828533"/>
                    <a:pt x="3161586" y="2039228"/>
                    <a:pt x="3082546" y="2231111"/>
                  </a:cubicBezTo>
                  <a:cubicBezTo>
                    <a:pt x="3075018" y="2246160"/>
                    <a:pt x="3075018" y="2246160"/>
                    <a:pt x="3075018" y="2246160"/>
                  </a:cubicBezTo>
                  <a:cubicBezTo>
                    <a:pt x="2826608" y="2814284"/>
                    <a:pt x="2262039" y="3213100"/>
                    <a:pt x="1603376" y="3213100"/>
                  </a:cubicBezTo>
                  <a:cubicBezTo>
                    <a:pt x="944712" y="3213100"/>
                    <a:pt x="380143" y="2814284"/>
                    <a:pt x="131733" y="2246160"/>
                  </a:cubicBezTo>
                  <a:cubicBezTo>
                    <a:pt x="124205" y="2231111"/>
                    <a:pt x="124205" y="2231111"/>
                    <a:pt x="124205" y="2231111"/>
                  </a:cubicBezTo>
                  <a:cubicBezTo>
                    <a:pt x="45166" y="2039228"/>
                    <a:pt x="0" y="1828533"/>
                    <a:pt x="0" y="1606550"/>
                  </a:cubicBezTo>
                  <a:cubicBezTo>
                    <a:pt x="0" y="722383"/>
                    <a:pt x="718884" y="0"/>
                    <a:pt x="1603376" y="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521" name="テキスト ボックス 520"/>
          <p:cNvSpPr txBox="1"/>
          <p:nvPr/>
        </p:nvSpPr>
        <p:spPr>
          <a:xfrm>
            <a:off x="7645845" y="846763"/>
            <a:ext cx="1234633" cy="430887"/>
          </a:xfrm>
          <a:prstGeom prst="rect">
            <a:avLst/>
          </a:prstGeom>
          <a:noFill/>
        </p:spPr>
        <p:txBody>
          <a:bodyPr wrap="none" rtlCol="0">
            <a:spAutoFit/>
          </a:bodyPr>
          <a:lstStyle/>
          <a:p>
            <a:r>
              <a:rPr lang="en-US" altLang="ja-JP" sz="1100" dirty="0"/>
              <a:t>Might have</a:t>
            </a:r>
            <a:br>
              <a:rPr lang="en-US" altLang="ja-JP" sz="1100" dirty="0"/>
            </a:br>
            <a:r>
              <a:rPr lang="en-US" altLang="ja-JP" sz="1100" dirty="0"/>
              <a:t>additional work</a:t>
            </a:r>
            <a:endParaRPr lang="ja-JP" altLang="en-US" sz="1100" dirty="0"/>
          </a:p>
        </p:txBody>
      </p:sp>
      <p:grpSp>
        <p:nvGrpSpPr>
          <p:cNvPr id="522" name="グループ化 521"/>
          <p:cNvGrpSpPr/>
          <p:nvPr/>
        </p:nvGrpSpPr>
        <p:grpSpPr>
          <a:xfrm>
            <a:off x="4169907" y="2798039"/>
            <a:ext cx="4806493" cy="470643"/>
            <a:chOff x="4139722" y="2755002"/>
            <a:chExt cx="4806493" cy="470643"/>
          </a:xfrm>
        </p:grpSpPr>
        <p:grpSp>
          <p:nvGrpSpPr>
            <p:cNvPr id="523" name="グループ化 522"/>
            <p:cNvGrpSpPr/>
            <p:nvPr/>
          </p:nvGrpSpPr>
          <p:grpSpPr>
            <a:xfrm>
              <a:off x="4844354" y="2755002"/>
              <a:ext cx="1133523" cy="430887"/>
              <a:chOff x="4141242" y="5041798"/>
              <a:chExt cx="1133523" cy="430887"/>
            </a:xfrm>
          </p:grpSpPr>
          <p:sp>
            <p:nvSpPr>
              <p:cNvPr id="534" name="テキスト ボックス 533"/>
              <p:cNvSpPr txBox="1"/>
              <p:nvPr/>
            </p:nvSpPr>
            <p:spPr>
              <a:xfrm>
                <a:off x="4141242" y="5041798"/>
                <a:ext cx="748923" cy="430887"/>
              </a:xfrm>
              <a:prstGeom prst="rect">
                <a:avLst/>
              </a:prstGeom>
              <a:noFill/>
            </p:spPr>
            <p:txBody>
              <a:bodyPr wrap="none" rtlCol="0">
                <a:spAutoFit/>
              </a:bodyPr>
              <a:lstStyle/>
              <a:p>
                <a:r>
                  <a:rPr lang="en-US" altLang="ja-JP" sz="1100" dirty="0" smtClean="0"/>
                  <a:t>No</a:t>
                </a:r>
                <a:br>
                  <a:rPr lang="en-US" altLang="ja-JP" sz="1100" dirty="0" smtClean="0"/>
                </a:br>
                <a:r>
                  <a:rPr lang="en-US" altLang="ja-JP" sz="1100" dirty="0" smtClean="0"/>
                  <a:t>changes</a:t>
                </a:r>
                <a:endParaRPr kumimoji="1" lang="ja-JP" altLang="en-US" sz="1100" dirty="0"/>
              </a:p>
            </p:txBody>
          </p:sp>
          <p:sp>
            <p:nvSpPr>
              <p:cNvPr id="535" name="角丸四角形 534"/>
              <p:cNvSpPr/>
              <p:nvPr/>
            </p:nvSpPr>
            <p:spPr bwMode="auto">
              <a:xfrm>
                <a:off x="4842765" y="5170997"/>
                <a:ext cx="432000" cy="196592"/>
              </a:xfrm>
              <a:prstGeom prst="roundRect">
                <a:avLst/>
              </a:prstGeom>
              <a:solidFill>
                <a:schemeClr val="bg1"/>
              </a:solidFill>
              <a:ln w="25400" cap="flat" cmpd="sng" algn="ctr">
                <a:solidFill>
                  <a:schemeClr val="tx1"/>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smtClean="0"/>
                  <a:t>Work</a:t>
                </a:r>
                <a:endParaRPr lang="ja-JP" altLang="en-US" sz="900" b="1" dirty="0"/>
              </a:p>
            </p:txBody>
          </p:sp>
        </p:grpSp>
        <p:grpSp>
          <p:nvGrpSpPr>
            <p:cNvPr id="524" name="グループ化 523"/>
            <p:cNvGrpSpPr/>
            <p:nvPr/>
          </p:nvGrpSpPr>
          <p:grpSpPr>
            <a:xfrm>
              <a:off x="6025040" y="2782900"/>
              <a:ext cx="1114236" cy="430887"/>
              <a:chOff x="4151994" y="5069696"/>
              <a:chExt cx="1114236" cy="430887"/>
            </a:xfrm>
          </p:grpSpPr>
          <p:sp>
            <p:nvSpPr>
              <p:cNvPr id="532" name="テキスト ボックス 531"/>
              <p:cNvSpPr txBox="1"/>
              <p:nvPr/>
            </p:nvSpPr>
            <p:spPr>
              <a:xfrm>
                <a:off x="4151994" y="5069696"/>
                <a:ext cx="748923" cy="430887"/>
              </a:xfrm>
              <a:prstGeom prst="rect">
                <a:avLst/>
              </a:prstGeom>
              <a:noFill/>
            </p:spPr>
            <p:txBody>
              <a:bodyPr wrap="none" rtlCol="0">
                <a:spAutoFit/>
              </a:bodyPr>
              <a:lstStyle/>
              <a:p>
                <a:r>
                  <a:rPr lang="en-US" altLang="ja-JP" sz="1100" dirty="0" smtClean="0"/>
                  <a:t>With</a:t>
                </a:r>
                <a:br>
                  <a:rPr lang="en-US" altLang="ja-JP" sz="1100" dirty="0" smtClean="0"/>
                </a:br>
                <a:r>
                  <a:rPr lang="en-US" altLang="ja-JP" sz="1100" dirty="0" smtClean="0"/>
                  <a:t>changes</a:t>
                </a:r>
                <a:endParaRPr kumimoji="1" lang="ja-JP" altLang="en-US" sz="1100" dirty="0"/>
              </a:p>
            </p:txBody>
          </p:sp>
          <p:sp>
            <p:nvSpPr>
              <p:cNvPr id="533" name="角丸四角形 532"/>
              <p:cNvSpPr/>
              <p:nvPr/>
            </p:nvSpPr>
            <p:spPr bwMode="auto">
              <a:xfrm>
                <a:off x="4834230" y="5170997"/>
                <a:ext cx="432000" cy="196592"/>
              </a:xfrm>
              <a:prstGeom prst="roundRect">
                <a:avLst/>
              </a:prstGeom>
              <a:solidFill>
                <a:schemeClr val="accent3">
                  <a:lumMod val="10000"/>
                  <a:lumOff val="90000"/>
                </a:schemeClr>
              </a:solidFill>
              <a:ln w="25400" cap="flat" cmpd="sng" algn="ctr">
                <a:solidFill>
                  <a:schemeClr val="accent3">
                    <a:lumMod val="90000"/>
                    <a:lumOff val="10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525" name="グループ化 524"/>
            <p:cNvGrpSpPr/>
            <p:nvPr/>
          </p:nvGrpSpPr>
          <p:grpSpPr>
            <a:xfrm>
              <a:off x="7184995" y="2871276"/>
              <a:ext cx="859625" cy="261610"/>
              <a:chOff x="4151730" y="5154945"/>
              <a:chExt cx="859625" cy="261610"/>
            </a:xfrm>
          </p:grpSpPr>
          <p:sp>
            <p:nvSpPr>
              <p:cNvPr id="530" name="テキスト ボックス 529"/>
              <p:cNvSpPr txBox="1"/>
              <p:nvPr/>
            </p:nvSpPr>
            <p:spPr>
              <a:xfrm>
                <a:off x="4151730" y="5154945"/>
                <a:ext cx="453970" cy="261610"/>
              </a:xfrm>
              <a:prstGeom prst="rect">
                <a:avLst/>
              </a:prstGeom>
              <a:noFill/>
            </p:spPr>
            <p:txBody>
              <a:bodyPr wrap="none" rtlCol="0">
                <a:spAutoFit/>
              </a:bodyPr>
              <a:lstStyle/>
              <a:p>
                <a:r>
                  <a:rPr lang="en-US" altLang="ja-JP" sz="1100" dirty="0" smtClean="0"/>
                  <a:t>Add</a:t>
                </a:r>
                <a:endParaRPr kumimoji="1" lang="ja-JP" altLang="en-US" sz="1100" dirty="0"/>
              </a:p>
            </p:txBody>
          </p:sp>
          <p:sp>
            <p:nvSpPr>
              <p:cNvPr id="531" name="角丸四角形 530"/>
              <p:cNvSpPr/>
              <p:nvPr/>
            </p:nvSpPr>
            <p:spPr bwMode="auto">
              <a:xfrm>
                <a:off x="4579355" y="5170997"/>
                <a:ext cx="432000" cy="196592"/>
              </a:xfrm>
              <a:prstGeom prst="roundRect">
                <a:avLst/>
              </a:prstGeom>
              <a:solidFill>
                <a:schemeClr val="accent2">
                  <a:lumMod val="20000"/>
                  <a:lumOff val="80000"/>
                </a:schemeClr>
              </a:solidFill>
              <a:ln w="25400" cap="flat" cmpd="sng" algn="ctr">
                <a:solidFill>
                  <a:schemeClr val="accent2">
                    <a:lumMod val="7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grpSp>
          <p:nvGrpSpPr>
            <p:cNvPr id="526" name="グループ化 525"/>
            <p:cNvGrpSpPr/>
            <p:nvPr/>
          </p:nvGrpSpPr>
          <p:grpSpPr>
            <a:xfrm>
              <a:off x="8067318" y="2794758"/>
              <a:ext cx="878897" cy="430887"/>
              <a:chOff x="4133199" y="5079806"/>
              <a:chExt cx="878897" cy="430887"/>
            </a:xfrm>
          </p:grpSpPr>
          <p:sp>
            <p:nvSpPr>
              <p:cNvPr id="528" name="テキスト ボックス 527"/>
              <p:cNvSpPr txBox="1"/>
              <p:nvPr/>
            </p:nvSpPr>
            <p:spPr>
              <a:xfrm>
                <a:off x="4133199" y="5079806"/>
                <a:ext cx="436338" cy="430887"/>
              </a:xfrm>
              <a:prstGeom prst="rect">
                <a:avLst/>
              </a:prstGeom>
              <a:noFill/>
            </p:spPr>
            <p:txBody>
              <a:bodyPr wrap="none" rtlCol="0">
                <a:spAutoFit/>
              </a:bodyPr>
              <a:lstStyle/>
              <a:p>
                <a:r>
                  <a:rPr lang="en-US" altLang="ja-JP" sz="1100" dirty="0" smtClean="0"/>
                  <a:t>De-</a:t>
                </a:r>
                <a:br>
                  <a:rPr lang="en-US" altLang="ja-JP" sz="1100" dirty="0" smtClean="0"/>
                </a:br>
                <a:r>
                  <a:rPr lang="en-US" altLang="ja-JP" sz="1100" dirty="0" err="1" smtClean="0"/>
                  <a:t>lete</a:t>
                </a:r>
                <a:endParaRPr kumimoji="1" lang="ja-JP" altLang="en-US" sz="1100" dirty="0"/>
              </a:p>
            </p:txBody>
          </p:sp>
          <p:sp>
            <p:nvSpPr>
              <p:cNvPr id="529" name="角丸四角形 528"/>
              <p:cNvSpPr/>
              <p:nvPr/>
            </p:nvSpPr>
            <p:spPr bwMode="auto">
              <a:xfrm>
                <a:off x="4580096" y="5170997"/>
                <a:ext cx="432000" cy="196592"/>
              </a:xfrm>
              <a:prstGeom prst="roundRect">
                <a:avLst/>
              </a:prstGeom>
              <a:solidFill>
                <a:schemeClr val="bg1"/>
              </a:solidFill>
              <a:ln w="25400" cap="flat" cmpd="sng" algn="ctr">
                <a:solidFill>
                  <a:schemeClr val="bg1">
                    <a:lumMod val="85000"/>
                  </a:schemeClr>
                </a:solidFill>
                <a:prstDash val="solid"/>
                <a:round/>
                <a:headEnd type="none" w="med" len="med"/>
                <a:tailEnd type="none" w="med" len="med"/>
              </a:ln>
              <a:effectLst/>
              <a:extLst/>
            </p:spPr>
            <p:txBody>
              <a:bodyPr rot="0" spcFirstLastPara="0" vertOverflow="overflow" horzOverflow="overflow" vert="horz" wrap="none" lIns="121920" tIns="60960" rIns="121920" bIns="60960" numCol="1" spcCol="0" rtlCol="0" fromWordArt="0" anchor="ctr" anchorCtr="0" forceAA="0" compatLnSpc="1">
                <a:prstTxWarp prst="textNoShape">
                  <a:avLst/>
                </a:prstTxWarp>
                <a:noAutofit/>
              </a:bodyPr>
              <a:lstStyle/>
              <a:p>
                <a:pPr algn="ctr"/>
                <a:r>
                  <a:rPr lang="en-US" altLang="ja-JP" sz="900" b="1" dirty="0"/>
                  <a:t>Work</a:t>
                </a:r>
                <a:endParaRPr lang="ja-JP" altLang="en-US" sz="900" b="1" dirty="0"/>
              </a:p>
            </p:txBody>
          </p:sp>
        </p:grpSp>
        <p:sp>
          <p:nvSpPr>
            <p:cNvPr id="527" name="テキスト ボックス 526"/>
            <p:cNvSpPr txBox="1"/>
            <p:nvPr/>
          </p:nvSpPr>
          <p:spPr>
            <a:xfrm>
              <a:off x="4139722" y="2858964"/>
              <a:ext cx="872355" cy="261610"/>
            </a:xfrm>
            <a:prstGeom prst="rect">
              <a:avLst/>
            </a:prstGeom>
            <a:noFill/>
          </p:spPr>
          <p:txBody>
            <a:bodyPr wrap="none" rtlCol="0">
              <a:spAutoFit/>
            </a:bodyPr>
            <a:lstStyle/>
            <a:p>
              <a:r>
                <a:rPr lang="en-US" altLang="ja-JP" sz="1100" b="1" dirty="0" smtClean="0"/>
                <a:t>Legend</a:t>
              </a:r>
              <a:r>
                <a:rPr lang="ja-JP" altLang="en-US" sz="1100" b="1" dirty="0" smtClean="0"/>
                <a:t>：</a:t>
              </a:r>
              <a:endParaRPr kumimoji="1" lang="ja-JP" altLang="en-US" sz="1100" b="1" dirty="0"/>
            </a:p>
          </p:txBody>
        </p:sp>
      </p:grpSp>
    </p:spTree>
    <p:extLst>
      <p:ext uri="{BB962C8B-B14F-4D97-AF65-F5344CB8AC3E}">
        <p14:creationId xmlns:p14="http://schemas.microsoft.com/office/powerpoint/2010/main" val="3280287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Overview image</a:t>
            </a:r>
            <a:endParaRPr kumimoji="1" lang="ja-JP" altLang="en-US" dirty="0"/>
          </a:p>
        </p:txBody>
      </p:sp>
    </p:spTree>
    <p:extLst>
      <p:ext uri="{BB962C8B-B14F-4D97-AF65-F5344CB8AC3E}">
        <p14:creationId xmlns:p14="http://schemas.microsoft.com/office/powerpoint/2010/main" val="11793150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Summary</a:t>
            </a:r>
            <a:endParaRPr kumimoji="1" lang="ja-JP" altLang="en-US" dirty="0"/>
          </a:p>
        </p:txBody>
      </p:sp>
    </p:spTree>
    <p:extLst>
      <p:ext uri="{BB962C8B-B14F-4D97-AF65-F5344CB8AC3E}">
        <p14:creationId xmlns:p14="http://schemas.microsoft.com/office/powerpoint/2010/main" val="27102135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p:cNvSpPr txBox="1"/>
          <p:nvPr/>
        </p:nvSpPr>
        <p:spPr>
          <a:xfrm>
            <a:off x="5121190" y="3872068"/>
            <a:ext cx="6591590" cy="1477328"/>
          </a:xfrm>
          <a:prstGeom prst="rect">
            <a:avLst/>
          </a:prstGeom>
          <a:noFill/>
        </p:spPr>
        <p:txBody>
          <a:bodyPr wrap="square" rtlCol="0">
            <a:spAutoFit/>
          </a:bodyPr>
          <a:lstStyle/>
          <a:p>
            <a:r>
              <a:rPr lang="en-US" altLang="ja-JP" sz="2200" dirty="0" smtClean="0"/>
              <a:t>Preparing for Automation </a:t>
            </a:r>
            <a:r>
              <a:rPr lang="en-US" altLang="ja-JP" dirty="0" smtClean="0"/>
              <a:t>(Step 1</a:t>
            </a:r>
            <a:r>
              <a:rPr lang="ja-JP" altLang="en-US" dirty="0" err="1" smtClean="0"/>
              <a:t>、</a:t>
            </a:r>
            <a:r>
              <a:rPr lang="en-US" altLang="ja-JP" dirty="0" smtClean="0"/>
              <a:t>Step 2</a:t>
            </a:r>
            <a:r>
              <a:rPr lang="ja-JP" altLang="en-US" dirty="0" err="1" smtClean="0"/>
              <a:t>、</a:t>
            </a:r>
            <a:r>
              <a:rPr lang="en-US" altLang="ja-JP" dirty="0" smtClean="0"/>
              <a:t>Step 3)</a:t>
            </a:r>
          </a:p>
          <a:p>
            <a:endParaRPr lang="en-US" altLang="ja-JP" sz="2800" dirty="0"/>
          </a:p>
          <a:p>
            <a:r>
              <a:rPr lang="en-US" altLang="ja-JP" sz="2200" dirty="0" smtClean="0"/>
              <a:t>Implementing Automated SI</a:t>
            </a:r>
            <a:r>
              <a:rPr lang="en-US" altLang="ja-JP" dirty="0" smtClean="0"/>
              <a:t>(Changes to the process and results )</a:t>
            </a:r>
            <a:endParaRPr lang="en-US" altLang="ja-JP" dirty="0"/>
          </a:p>
        </p:txBody>
      </p:sp>
      <p:sp>
        <p:nvSpPr>
          <p:cNvPr id="2" name="タイトル 1"/>
          <p:cNvSpPr>
            <a:spLocks noGrp="1"/>
          </p:cNvSpPr>
          <p:nvPr>
            <p:ph type="title"/>
          </p:nvPr>
        </p:nvSpPr>
        <p:spPr/>
        <p:txBody>
          <a:bodyPr/>
          <a:lstStyle/>
          <a:p>
            <a:r>
              <a:rPr kumimoji="1" lang="en-US" altLang="ja-JP" dirty="0" smtClean="0"/>
              <a:t>Summary</a:t>
            </a:r>
            <a:endParaRPr kumimoji="1" lang="ja-JP" altLang="en-US" dirty="0"/>
          </a:p>
        </p:txBody>
      </p:sp>
      <p:sp>
        <p:nvSpPr>
          <p:cNvPr id="3" name="テキスト プレースホルダー 2"/>
          <p:cNvSpPr>
            <a:spLocks noGrp="1"/>
          </p:cNvSpPr>
          <p:nvPr>
            <p:ph type="body" sz="quarter" idx="11"/>
          </p:nvPr>
        </p:nvSpPr>
        <p:spPr>
          <a:xfrm>
            <a:off x="239184" y="836612"/>
            <a:ext cx="11712000" cy="1080177"/>
          </a:xfrm>
        </p:spPr>
        <p:txBody>
          <a:bodyPr/>
          <a:lstStyle/>
          <a:p>
            <a:r>
              <a:rPr kumimoji="1" lang="en-US" altLang="ja-JP" sz="2400" dirty="0" smtClean="0"/>
              <a:t>By following step 1-3, </a:t>
            </a:r>
            <a:r>
              <a:rPr lang="en-US" altLang="ja-JP" sz="2400" dirty="0" smtClean="0"/>
              <a:t>we can automate system operation/construction.</a:t>
            </a:r>
            <a:endParaRPr kumimoji="1" lang="en-US" altLang="ja-JP" sz="2400" dirty="0" smtClean="0"/>
          </a:p>
          <a:p>
            <a:r>
              <a:rPr lang="en-US" altLang="ja-JP" sz="2400" dirty="0" smtClean="0"/>
              <a:t>Additionally, by changing the process, we can improve the efficiency of the automation.</a:t>
            </a:r>
            <a:endParaRPr kumimoji="1" lang="ja-JP" altLang="en-US" sz="2400" dirty="0"/>
          </a:p>
        </p:txBody>
      </p:sp>
      <p:sp>
        <p:nvSpPr>
          <p:cNvPr id="5" name="角丸四角形 4"/>
          <p:cNvSpPr/>
          <p:nvPr/>
        </p:nvSpPr>
        <p:spPr bwMode="auto">
          <a:xfrm>
            <a:off x="2567510" y="5301260"/>
            <a:ext cx="5256730" cy="1006821"/>
          </a:xfrm>
          <a:prstGeom prst="roundRect">
            <a:avLst/>
          </a:prstGeom>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2400" b="1" dirty="0" smtClean="0">
                <a:latin typeface="+mn-ea"/>
              </a:rPr>
              <a:t>Manual system</a:t>
            </a:r>
            <a:br>
              <a:rPr kumimoji="1" lang="en-US" altLang="ja-JP" sz="2400" b="1" dirty="0" smtClean="0">
                <a:latin typeface="+mn-ea"/>
              </a:rPr>
            </a:br>
            <a:r>
              <a:rPr kumimoji="1" lang="en-US" altLang="ja-JP" sz="2400" b="1" dirty="0" smtClean="0">
                <a:latin typeface="+mn-ea"/>
              </a:rPr>
              <a:t>construction/operation</a:t>
            </a:r>
            <a:endParaRPr kumimoji="1" lang="ja-JP" altLang="en-US" sz="2400" b="1" dirty="0" smtClean="0">
              <a:latin typeface="+mn-ea"/>
            </a:endParaRPr>
          </a:p>
        </p:txBody>
      </p:sp>
      <p:sp>
        <p:nvSpPr>
          <p:cNvPr id="6" name="角丸四角形 5"/>
          <p:cNvSpPr/>
          <p:nvPr/>
        </p:nvSpPr>
        <p:spPr bwMode="auto">
          <a:xfrm>
            <a:off x="2567510" y="2507955"/>
            <a:ext cx="5256730" cy="1049921"/>
          </a:xfrm>
          <a:prstGeom prst="roundRect">
            <a:avLst/>
          </a:prstGeom>
          <a:ln/>
          <a:ex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2400" b="1" dirty="0" smtClean="0">
                <a:latin typeface="+mn-ea"/>
              </a:rPr>
              <a:t>Automated syste</a:t>
            </a:r>
            <a:r>
              <a:rPr lang="en-US" altLang="ja-JP" sz="2400" b="1" dirty="0" smtClean="0">
                <a:latin typeface="+mn-ea"/>
              </a:rPr>
              <a:t>m </a:t>
            </a:r>
            <a:br>
              <a:rPr lang="en-US" altLang="ja-JP" sz="2400" b="1" dirty="0" smtClean="0">
                <a:latin typeface="+mn-ea"/>
              </a:rPr>
            </a:br>
            <a:r>
              <a:rPr lang="en-US" altLang="ja-JP" sz="2400" b="1" dirty="0" smtClean="0">
                <a:latin typeface="+mn-ea"/>
              </a:rPr>
              <a:t>construction/operation</a:t>
            </a:r>
            <a:endParaRPr kumimoji="1" lang="ja-JP" altLang="en-US" sz="2400" b="1" dirty="0" smtClean="0">
              <a:latin typeface="+mn-ea"/>
            </a:endParaRPr>
          </a:p>
        </p:txBody>
      </p:sp>
      <p:sp>
        <p:nvSpPr>
          <p:cNvPr id="7" name="上矢印 6"/>
          <p:cNvSpPr/>
          <p:nvPr/>
        </p:nvSpPr>
        <p:spPr bwMode="auto">
          <a:xfrm>
            <a:off x="3789133" y="3717040"/>
            <a:ext cx="1152160" cy="1497626"/>
          </a:xfrm>
          <a:prstGeom prst="upArrow">
            <a:avLst/>
          </a:prstGeom>
          <a:solidFill>
            <a:schemeClr val="accent4">
              <a:lumMod val="20000"/>
              <a:lumOff val="80000"/>
            </a:schemeClr>
          </a:solidFill>
          <a:ln w="19050">
            <a:solidFill>
              <a:schemeClr val="accent4">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テキスト ボックス 7"/>
          <p:cNvSpPr txBox="1"/>
          <p:nvPr/>
        </p:nvSpPr>
        <p:spPr>
          <a:xfrm>
            <a:off x="2423490" y="4884285"/>
            <a:ext cx="1284519" cy="523220"/>
          </a:xfrm>
          <a:prstGeom prst="rect">
            <a:avLst/>
          </a:prstGeom>
          <a:noFill/>
        </p:spPr>
        <p:txBody>
          <a:bodyPr wrap="none" rtlCol="0">
            <a:spAutoFit/>
          </a:bodyPr>
          <a:lstStyle/>
          <a:p>
            <a:r>
              <a:rPr kumimoji="1" lang="en-US" altLang="ja-JP" sz="2800" b="1" dirty="0" smtClean="0"/>
              <a:t>AS-IS</a:t>
            </a:r>
            <a:endParaRPr kumimoji="1" lang="ja-JP" altLang="en-US" sz="2800" b="1" dirty="0"/>
          </a:p>
        </p:txBody>
      </p:sp>
      <p:sp>
        <p:nvSpPr>
          <p:cNvPr id="9" name="テキスト ボックス 8"/>
          <p:cNvSpPr txBox="1"/>
          <p:nvPr/>
        </p:nvSpPr>
        <p:spPr>
          <a:xfrm>
            <a:off x="2415194" y="2100160"/>
            <a:ext cx="1361848" cy="523220"/>
          </a:xfrm>
          <a:prstGeom prst="rect">
            <a:avLst/>
          </a:prstGeom>
          <a:noFill/>
        </p:spPr>
        <p:txBody>
          <a:bodyPr wrap="none" rtlCol="0">
            <a:spAutoFit/>
          </a:bodyPr>
          <a:lstStyle/>
          <a:p>
            <a:r>
              <a:rPr kumimoji="1" lang="en-US" altLang="ja-JP" sz="2800" b="1" dirty="0" smtClean="0"/>
              <a:t>TO-BE</a:t>
            </a:r>
            <a:endParaRPr kumimoji="1" lang="ja-JP" altLang="en-US" sz="2800" b="1" dirty="0"/>
          </a:p>
        </p:txBody>
      </p:sp>
      <p:sp>
        <p:nvSpPr>
          <p:cNvPr id="15" name="加算 14"/>
          <p:cNvSpPr/>
          <p:nvPr/>
        </p:nvSpPr>
        <p:spPr bwMode="auto">
          <a:xfrm>
            <a:off x="6456050" y="4221110"/>
            <a:ext cx="496469" cy="496469"/>
          </a:xfrm>
          <a:prstGeom prst="mathPlus">
            <a:avLst/>
          </a:prstGeom>
          <a:solidFill>
            <a:schemeClr val="accent2">
              <a:lumMod val="50000"/>
              <a:lumOff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Tree>
    <p:extLst>
      <p:ext uri="{BB962C8B-B14F-4D97-AF65-F5344CB8AC3E}">
        <p14:creationId xmlns:p14="http://schemas.microsoft.com/office/powerpoint/2010/main" val="13661556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テキスト ボックス 15"/>
          <p:cNvSpPr txBox="1"/>
          <p:nvPr/>
        </p:nvSpPr>
        <p:spPr>
          <a:xfrm>
            <a:off x="5121190" y="3872068"/>
            <a:ext cx="6591590" cy="1477328"/>
          </a:xfrm>
          <a:prstGeom prst="rect">
            <a:avLst/>
          </a:prstGeom>
          <a:noFill/>
        </p:spPr>
        <p:txBody>
          <a:bodyPr wrap="square" rtlCol="0">
            <a:spAutoFit/>
          </a:bodyPr>
          <a:lstStyle/>
          <a:p>
            <a:r>
              <a:rPr lang="en-US" altLang="ja-JP" sz="2200" dirty="0" smtClean="0"/>
              <a:t>Preparing for Automation </a:t>
            </a:r>
            <a:r>
              <a:rPr lang="en-US" altLang="ja-JP" dirty="0" smtClean="0"/>
              <a:t>(Step 1,Step 2,Step 3)</a:t>
            </a:r>
          </a:p>
          <a:p>
            <a:endParaRPr lang="en-US" altLang="ja-JP" sz="2800" dirty="0"/>
          </a:p>
          <a:p>
            <a:r>
              <a:rPr lang="en-US" altLang="ja-JP" sz="2200" dirty="0" smtClean="0"/>
              <a:t>Implementing Automated SI</a:t>
            </a:r>
            <a:br>
              <a:rPr lang="en-US" altLang="ja-JP" sz="2200" dirty="0" smtClean="0"/>
            </a:br>
            <a:r>
              <a:rPr lang="en-US" altLang="ja-JP" dirty="0" smtClean="0"/>
              <a:t>(Changes to the process and results )</a:t>
            </a:r>
            <a:endParaRPr lang="en-US" altLang="ja-JP" dirty="0"/>
          </a:p>
        </p:txBody>
      </p:sp>
      <p:sp>
        <p:nvSpPr>
          <p:cNvPr id="2" name="タイトル 1"/>
          <p:cNvSpPr>
            <a:spLocks noGrp="1"/>
          </p:cNvSpPr>
          <p:nvPr>
            <p:ph type="title"/>
          </p:nvPr>
        </p:nvSpPr>
        <p:spPr/>
        <p:txBody>
          <a:bodyPr/>
          <a:lstStyle/>
          <a:p>
            <a:r>
              <a:rPr kumimoji="1" lang="en-US" altLang="ja-JP" dirty="0" smtClean="0"/>
              <a:t>AS-IS and TO BE in Automation.</a:t>
            </a:r>
            <a:endParaRPr kumimoji="1" lang="ja-JP" altLang="en-US" dirty="0"/>
          </a:p>
        </p:txBody>
      </p:sp>
      <p:sp>
        <p:nvSpPr>
          <p:cNvPr id="3" name="テキスト プレースホルダー 2"/>
          <p:cNvSpPr>
            <a:spLocks noGrp="1"/>
          </p:cNvSpPr>
          <p:nvPr>
            <p:ph type="body" sz="quarter" idx="11"/>
          </p:nvPr>
        </p:nvSpPr>
        <p:spPr>
          <a:xfrm>
            <a:off x="239184" y="836612"/>
            <a:ext cx="11712000" cy="1080177"/>
          </a:xfrm>
        </p:spPr>
        <p:txBody>
          <a:bodyPr/>
          <a:lstStyle/>
          <a:p>
            <a:r>
              <a:rPr kumimoji="1" lang="en-US" altLang="ja-JP" sz="2400" dirty="0" smtClean="0"/>
              <a:t>By following step 1-3, </a:t>
            </a:r>
            <a:r>
              <a:rPr lang="en-US" altLang="ja-JP" sz="2400" dirty="0" smtClean="0"/>
              <a:t>we can automate system operation/construction.</a:t>
            </a:r>
            <a:endParaRPr kumimoji="1" lang="en-US" altLang="ja-JP" sz="2400" dirty="0" smtClean="0"/>
          </a:p>
          <a:p>
            <a:r>
              <a:rPr lang="en-US" altLang="ja-JP" sz="2400" dirty="0" smtClean="0"/>
              <a:t>Additionally, by changing the process, we can improve the efficiency of the automation.</a:t>
            </a:r>
            <a:endParaRPr kumimoji="1" lang="ja-JP" altLang="en-US" sz="2400" dirty="0"/>
          </a:p>
        </p:txBody>
      </p:sp>
      <p:sp>
        <p:nvSpPr>
          <p:cNvPr id="5" name="角丸四角形 4"/>
          <p:cNvSpPr/>
          <p:nvPr/>
        </p:nvSpPr>
        <p:spPr bwMode="auto">
          <a:xfrm>
            <a:off x="2567510" y="5301260"/>
            <a:ext cx="5256730" cy="1006821"/>
          </a:xfrm>
          <a:prstGeom prst="roundRect">
            <a:avLst/>
          </a:prstGeom>
          <a:ln/>
          <a:ex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2400" b="1" dirty="0" smtClean="0">
                <a:latin typeface="+mn-ea"/>
              </a:rPr>
              <a:t>Manual system</a:t>
            </a:r>
            <a:br>
              <a:rPr kumimoji="1" lang="en-US" altLang="ja-JP" sz="2400" b="1" dirty="0" smtClean="0">
                <a:latin typeface="+mn-ea"/>
              </a:rPr>
            </a:br>
            <a:r>
              <a:rPr kumimoji="1" lang="en-US" altLang="ja-JP" sz="2400" b="1" dirty="0" smtClean="0">
                <a:latin typeface="+mn-ea"/>
              </a:rPr>
              <a:t>construction/operation</a:t>
            </a:r>
            <a:endParaRPr kumimoji="1" lang="ja-JP" altLang="en-US" sz="2400" b="1" dirty="0" smtClean="0">
              <a:latin typeface="+mn-ea"/>
            </a:endParaRPr>
          </a:p>
        </p:txBody>
      </p:sp>
      <p:sp>
        <p:nvSpPr>
          <p:cNvPr id="6" name="角丸四角形 5"/>
          <p:cNvSpPr/>
          <p:nvPr/>
        </p:nvSpPr>
        <p:spPr bwMode="auto">
          <a:xfrm>
            <a:off x="2567510" y="2507955"/>
            <a:ext cx="5256730" cy="1049921"/>
          </a:xfrm>
          <a:prstGeom prst="roundRect">
            <a:avLst/>
          </a:prstGeom>
          <a:ln/>
          <a:ex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2400" b="1" dirty="0" smtClean="0">
                <a:latin typeface="+mn-ea"/>
              </a:rPr>
              <a:t>Automated syste</a:t>
            </a:r>
            <a:r>
              <a:rPr lang="en-US" altLang="ja-JP" sz="2400" b="1" dirty="0" smtClean="0">
                <a:latin typeface="+mn-ea"/>
              </a:rPr>
              <a:t>m </a:t>
            </a:r>
            <a:br>
              <a:rPr lang="en-US" altLang="ja-JP" sz="2400" b="1" dirty="0" smtClean="0">
                <a:latin typeface="+mn-ea"/>
              </a:rPr>
            </a:br>
            <a:r>
              <a:rPr lang="en-US" altLang="ja-JP" sz="2400" b="1" dirty="0" smtClean="0">
                <a:latin typeface="+mn-ea"/>
              </a:rPr>
              <a:t>construction/operation</a:t>
            </a:r>
            <a:endParaRPr kumimoji="1" lang="ja-JP" altLang="en-US" sz="2400" b="1" dirty="0" smtClean="0">
              <a:latin typeface="+mn-ea"/>
            </a:endParaRPr>
          </a:p>
        </p:txBody>
      </p:sp>
      <p:sp>
        <p:nvSpPr>
          <p:cNvPr id="7" name="上矢印 6"/>
          <p:cNvSpPr/>
          <p:nvPr/>
        </p:nvSpPr>
        <p:spPr bwMode="auto">
          <a:xfrm>
            <a:off x="3789133" y="3717040"/>
            <a:ext cx="1152160" cy="1497626"/>
          </a:xfrm>
          <a:prstGeom prst="upArrow">
            <a:avLst/>
          </a:prstGeom>
          <a:solidFill>
            <a:schemeClr val="accent4">
              <a:lumMod val="20000"/>
              <a:lumOff val="80000"/>
            </a:schemeClr>
          </a:solidFill>
          <a:ln w="19050">
            <a:solidFill>
              <a:schemeClr val="accent4">
                <a:lumMod val="60000"/>
                <a:lumOff val="4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テキスト ボックス 7"/>
          <p:cNvSpPr txBox="1"/>
          <p:nvPr/>
        </p:nvSpPr>
        <p:spPr>
          <a:xfrm>
            <a:off x="2423490" y="4884285"/>
            <a:ext cx="1284519" cy="523220"/>
          </a:xfrm>
          <a:prstGeom prst="rect">
            <a:avLst/>
          </a:prstGeom>
          <a:noFill/>
        </p:spPr>
        <p:txBody>
          <a:bodyPr wrap="none" rtlCol="0">
            <a:spAutoFit/>
          </a:bodyPr>
          <a:lstStyle/>
          <a:p>
            <a:r>
              <a:rPr kumimoji="1" lang="en-US" altLang="ja-JP" sz="2800" b="1" dirty="0" smtClean="0"/>
              <a:t>AS-IS</a:t>
            </a:r>
            <a:endParaRPr kumimoji="1" lang="ja-JP" altLang="en-US" sz="2800" b="1" dirty="0"/>
          </a:p>
        </p:txBody>
      </p:sp>
      <p:sp>
        <p:nvSpPr>
          <p:cNvPr id="9" name="テキスト ボックス 8"/>
          <p:cNvSpPr txBox="1"/>
          <p:nvPr/>
        </p:nvSpPr>
        <p:spPr>
          <a:xfrm>
            <a:off x="2415194" y="2100160"/>
            <a:ext cx="1361848" cy="523220"/>
          </a:xfrm>
          <a:prstGeom prst="rect">
            <a:avLst/>
          </a:prstGeom>
          <a:noFill/>
        </p:spPr>
        <p:txBody>
          <a:bodyPr wrap="none" rtlCol="0">
            <a:spAutoFit/>
          </a:bodyPr>
          <a:lstStyle/>
          <a:p>
            <a:r>
              <a:rPr kumimoji="1" lang="en-US" altLang="ja-JP" sz="2800" b="1" dirty="0" smtClean="0"/>
              <a:t>TO-BE</a:t>
            </a:r>
            <a:endParaRPr kumimoji="1" lang="ja-JP" altLang="en-US" sz="2800" b="1" dirty="0"/>
          </a:p>
        </p:txBody>
      </p:sp>
      <p:sp>
        <p:nvSpPr>
          <p:cNvPr id="15" name="加算 14"/>
          <p:cNvSpPr/>
          <p:nvPr/>
        </p:nvSpPr>
        <p:spPr bwMode="auto">
          <a:xfrm>
            <a:off x="6456050" y="4221110"/>
            <a:ext cx="496469" cy="496469"/>
          </a:xfrm>
          <a:prstGeom prst="mathPlus">
            <a:avLst/>
          </a:prstGeom>
          <a:solidFill>
            <a:schemeClr val="accent2">
              <a:lumMod val="50000"/>
              <a:lumOff val="50000"/>
            </a:schemeClr>
          </a:solidFill>
          <a:ln>
            <a:noFill/>
          </a:ln>
          <a:effectLst/>
          <a:ex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ja-JP" altLang="en-US" sz="2400" b="1" dirty="0">
              <a:latin typeface="+mj-ea"/>
              <a:ea typeface="+mj-ea"/>
            </a:endParaRPr>
          </a:p>
        </p:txBody>
      </p:sp>
    </p:spTree>
    <p:extLst>
      <p:ext uri="{BB962C8B-B14F-4D97-AF65-F5344CB8AC3E}">
        <p14:creationId xmlns:p14="http://schemas.microsoft.com/office/powerpoint/2010/main" val="346519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smtClean="0"/>
              <a:t>The “pain” of IT Engineers</a:t>
            </a:r>
            <a:endParaRPr kumimoji="1" lang="ja-JP" altLang="en-US" dirty="0"/>
          </a:p>
        </p:txBody>
      </p:sp>
      <p:sp>
        <p:nvSpPr>
          <p:cNvPr id="15" name="テキスト プレースホルダー 7"/>
          <p:cNvSpPr txBox="1">
            <a:spLocks/>
          </p:cNvSpPr>
          <p:nvPr/>
        </p:nvSpPr>
        <p:spPr bwMode="gray">
          <a:xfrm>
            <a:off x="239916" y="817534"/>
            <a:ext cx="11712168" cy="93576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121920" tIns="144000" rIns="121920" bIns="6096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800" b="1" kern="0" dirty="0" smtClean="0">
                <a:solidFill>
                  <a:srgbClr val="C00000"/>
                </a:solidFill>
                <a:effectLst>
                  <a:glow rad="152400">
                    <a:srgbClr val="FFFFFF"/>
                  </a:glow>
                </a:effectLst>
                <a:latin typeface="メイリオ"/>
              </a:rPr>
              <a:t>The “pain” of IT Engineers that works with</a:t>
            </a:r>
            <a:br>
              <a:rPr lang="en-US" altLang="ja-JP" sz="2800" b="1" kern="0" dirty="0" smtClean="0">
                <a:solidFill>
                  <a:srgbClr val="C00000"/>
                </a:solidFill>
                <a:effectLst>
                  <a:glow rad="152400">
                    <a:srgbClr val="FFFFFF"/>
                  </a:glow>
                </a:effectLst>
                <a:latin typeface="メイリオ"/>
              </a:rPr>
            </a:br>
            <a:r>
              <a:rPr lang="en-US" altLang="ja-JP" sz="2800" b="1" kern="0" dirty="0" smtClean="0">
                <a:solidFill>
                  <a:srgbClr val="C00000"/>
                </a:solidFill>
                <a:effectLst>
                  <a:glow rad="152400">
                    <a:srgbClr val="FFFFFF"/>
                  </a:glow>
                </a:effectLst>
                <a:latin typeface="メイリオ"/>
              </a:rPr>
              <a:t>Constructing/Operating systems</a:t>
            </a:r>
            <a:endParaRPr lang="en-US" altLang="ja-JP" sz="2800" b="1" kern="0" dirty="0">
              <a:solidFill>
                <a:srgbClr val="005DD6"/>
              </a:solidFill>
              <a:effectLst>
                <a:glow rad="152400">
                  <a:srgbClr val="FFFFFF"/>
                </a:glow>
              </a:effectLst>
              <a:latin typeface="メイリオ"/>
              <a:ea typeface="メイリオ"/>
            </a:endParaRPr>
          </a:p>
        </p:txBody>
      </p:sp>
      <p:grpSp>
        <p:nvGrpSpPr>
          <p:cNvPr id="16" name="グループ化 15"/>
          <p:cNvGrpSpPr/>
          <p:nvPr/>
        </p:nvGrpSpPr>
        <p:grpSpPr>
          <a:xfrm>
            <a:off x="239916" y="2080163"/>
            <a:ext cx="11711435" cy="1477328"/>
            <a:chOff x="179937" y="1389209"/>
            <a:chExt cx="8783576" cy="1107996"/>
          </a:xfrm>
        </p:grpSpPr>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37" y="1427193"/>
              <a:ext cx="1348626" cy="899084"/>
            </a:xfrm>
            <a:prstGeom prst="rect">
              <a:avLst/>
            </a:prstGeom>
            <a:effectLst>
              <a:softEdge rad="63500"/>
            </a:effectLst>
          </p:spPr>
        </p:pic>
        <p:sp>
          <p:nvSpPr>
            <p:cNvPr id="18" name="テキスト ボックス 17"/>
            <p:cNvSpPr txBox="1"/>
            <p:nvPr/>
          </p:nvSpPr>
          <p:spPr>
            <a:xfrm>
              <a:off x="1609171" y="1389209"/>
              <a:ext cx="7354342" cy="1107996"/>
            </a:xfrm>
            <a:prstGeom prst="rect">
              <a:avLst/>
            </a:prstGeom>
            <a:noFill/>
          </p:spPr>
          <p:txBody>
            <a:bodyPr wrap="square" rtlCol="0">
              <a:spAutoFit/>
            </a:bodyPr>
            <a:lstStyle/>
            <a:p>
              <a:pPr marL="457189" indent="-457189">
                <a:buSzPct val="160000"/>
                <a:buBlip>
                  <a:blip r:embed="rId4"/>
                </a:buBlip>
              </a:pPr>
              <a:r>
                <a:rPr lang="en-US" altLang="ja-JP" u="sng" dirty="0" smtClean="0">
                  <a:solidFill>
                    <a:srgbClr val="FF0000"/>
                  </a:solidFill>
                  <a:effectLst>
                    <a:glow rad="127000">
                      <a:schemeClr val="bg1"/>
                    </a:glow>
                  </a:effectLst>
                </a:rPr>
                <a:t>Delays and errors</a:t>
              </a:r>
              <a:r>
                <a:rPr lang="en-US" altLang="ja-JP" dirty="0"/>
                <a:t> </a:t>
              </a:r>
              <a:r>
                <a:rPr lang="en-US" altLang="ja-JP" dirty="0" smtClean="0">
                  <a:effectLst>
                    <a:glow rad="127000">
                      <a:schemeClr val="bg1"/>
                    </a:glow>
                  </a:effectLst>
                </a:rPr>
                <a:t>occurs when communicating between teams.</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Double managing data and proprietary wording leads to </a:t>
              </a:r>
              <a:r>
                <a:rPr lang="en-US" altLang="ja-JP" u="sng" dirty="0" smtClean="0">
                  <a:solidFill>
                    <a:srgbClr val="FF0000"/>
                  </a:solidFill>
                  <a:effectLst>
                    <a:glow rad="127000">
                      <a:schemeClr val="bg1"/>
                    </a:glow>
                  </a:effectLst>
                </a:rPr>
                <a:t>errors</a:t>
              </a:r>
              <a:r>
                <a:rPr lang="ja-JP" altLang="en-US" dirty="0" smtClean="0">
                  <a:effectLst>
                    <a:glow rad="127000">
                      <a:schemeClr val="bg1"/>
                    </a:glow>
                  </a:effectLst>
                </a:rPr>
                <a:t> </a:t>
              </a:r>
              <a:r>
                <a:rPr lang="en-US" altLang="ja-JP" dirty="0" smtClean="0">
                  <a:effectLst>
                    <a:glow rad="127000">
                      <a:schemeClr val="bg1"/>
                    </a:glow>
                  </a:effectLst>
                </a:rPr>
                <a:t>in the design</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Multiple development leads to </a:t>
              </a:r>
              <a:r>
                <a:rPr lang="en-US" altLang="ja-JP" u="sng" dirty="0" smtClean="0">
                  <a:solidFill>
                    <a:srgbClr val="FF0000"/>
                  </a:solidFill>
                  <a:effectLst>
                    <a:glow rad="127000">
                      <a:schemeClr val="bg1"/>
                    </a:glow>
                  </a:effectLst>
                </a:rPr>
                <a:t>complications with managing design documents (forms)</a:t>
              </a:r>
              <a:endParaRPr lang="en-US" altLang="ja-JP" dirty="0">
                <a:solidFill>
                  <a:srgbClr val="FF0000"/>
                </a:solidFill>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As a result, we don’t know what information is the newest.</a:t>
              </a:r>
              <a:endParaRPr lang="en-US" altLang="ja-JP" u="sng" dirty="0">
                <a:solidFill>
                  <a:srgbClr val="C00000"/>
                </a:solidFill>
                <a:effectLst>
                  <a:glow rad="127000">
                    <a:schemeClr val="bg1"/>
                  </a:glow>
                </a:effectLst>
              </a:endParaRPr>
            </a:p>
          </p:txBody>
        </p:sp>
        <p:sp>
          <p:nvSpPr>
            <p:cNvPr id="19" name="テキスト ボックス 18"/>
            <p:cNvSpPr txBox="1"/>
            <p:nvPr/>
          </p:nvSpPr>
          <p:spPr>
            <a:xfrm>
              <a:off x="179937" y="1427193"/>
              <a:ext cx="1348626" cy="899084"/>
            </a:xfrm>
            <a:prstGeom prst="rect">
              <a:avLst/>
            </a:prstGeom>
            <a:solidFill>
              <a:srgbClr val="002B62">
                <a:alpha val="50000"/>
              </a:srgbClr>
            </a:solidFill>
            <a:ln w="38100">
              <a:noFill/>
            </a:ln>
          </p:spPr>
          <p:txBody>
            <a:bodyPr wrap="square" lIns="96000" tIns="96000" rIns="96000" bIns="48000" rtlCol="0" anchor="ctr" anchorCtr="1">
              <a:noAutofit/>
            </a:bodyPr>
            <a:lstStyle/>
            <a:p>
              <a:pPr algn="ctr"/>
              <a:r>
                <a:rPr lang="en-US" altLang="ja-JP" sz="2667"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Design</a:t>
              </a:r>
              <a:endParaRPr lang="ja-JP" altLang="en-US" sz="2667"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grpSp>
      <p:grpSp>
        <p:nvGrpSpPr>
          <p:cNvPr id="20" name="グループ化 19"/>
          <p:cNvGrpSpPr/>
          <p:nvPr/>
        </p:nvGrpSpPr>
        <p:grpSpPr>
          <a:xfrm>
            <a:off x="239916" y="3707101"/>
            <a:ext cx="11711435" cy="1783208"/>
            <a:chOff x="179937" y="2609414"/>
            <a:chExt cx="8783576" cy="1337406"/>
          </a:xfrm>
        </p:grpSpPr>
        <p:pic>
          <p:nvPicPr>
            <p:cNvPr id="21" name="図 20"/>
            <p:cNvPicPr>
              <a:picLocks noChangeAspect="1"/>
            </p:cNvPicPr>
            <p:nvPr/>
          </p:nvPicPr>
          <p:blipFill rotWithShape="1">
            <a:blip r:embed="rId5">
              <a:extLst>
                <a:ext uri="{28A0092B-C50C-407E-A947-70E740481C1C}">
                  <a14:useLocalDpi xmlns:a14="http://schemas.microsoft.com/office/drawing/2010/main" val="0"/>
                </a:ext>
              </a:extLst>
            </a:blip>
            <a:srcRect l="5794" r="4948"/>
            <a:stretch/>
          </p:blipFill>
          <p:spPr>
            <a:xfrm>
              <a:off x="179937" y="2609414"/>
              <a:ext cx="1333500" cy="896400"/>
            </a:xfrm>
            <a:prstGeom prst="rect">
              <a:avLst/>
            </a:prstGeom>
            <a:effectLst>
              <a:softEdge rad="63500"/>
            </a:effectLst>
          </p:spPr>
        </p:pic>
        <p:sp>
          <p:nvSpPr>
            <p:cNvPr id="22" name="テキスト ボックス 21"/>
            <p:cNvSpPr txBox="1"/>
            <p:nvPr/>
          </p:nvSpPr>
          <p:spPr>
            <a:xfrm>
              <a:off x="1609171" y="2631076"/>
              <a:ext cx="7354342" cy="1315744"/>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Work orders between teams are complex. Each time a </a:t>
              </a:r>
              <a:r>
                <a:rPr lang="en-US" altLang="ja-JP" u="sng" dirty="0">
                  <a:solidFill>
                    <a:srgbClr val="FF0000"/>
                  </a:solidFill>
                  <a:effectLst>
                    <a:glow rad="127000">
                      <a:schemeClr val="bg1"/>
                    </a:glow>
                  </a:effectLst>
                </a:rPr>
                <a:t>t</a:t>
              </a:r>
              <a:r>
                <a:rPr lang="en-US" altLang="ja-JP" u="sng" dirty="0" smtClean="0">
                  <a:solidFill>
                    <a:srgbClr val="FF0000"/>
                  </a:solidFill>
                  <a:effectLst>
                    <a:glow rad="127000">
                      <a:schemeClr val="bg1"/>
                    </a:glow>
                  </a:effectLst>
                </a:rPr>
                <a:t>ime chart</a:t>
              </a:r>
              <a:r>
                <a:rPr lang="ja-JP" altLang="en-US" dirty="0" smtClean="0">
                  <a:solidFill>
                    <a:srgbClr val="FF0000"/>
                  </a:solidFill>
                  <a:effectLst>
                    <a:glow rad="127000">
                      <a:schemeClr val="bg1"/>
                    </a:glow>
                  </a:effectLst>
                </a:rPr>
                <a:t> </a:t>
              </a:r>
              <a:r>
                <a:rPr lang="en-US" altLang="ja-JP" dirty="0" smtClean="0">
                  <a:effectLst>
                    <a:glow rad="127000">
                      <a:schemeClr val="bg1"/>
                    </a:glow>
                  </a:effectLst>
                </a:rPr>
                <a:t>is created, it gets discarded.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Every operation’s </a:t>
              </a:r>
              <a:r>
                <a:rPr lang="en-US" altLang="ja-JP" u="sng" dirty="0" smtClean="0">
                  <a:solidFill>
                    <a:srgbClr val="FF0000"/>
                  </a:solidFill>
                  <a:effectLst>
                    <a:glow rad="127000">
                      <a:schemeClr val="bg1"/>
                    </a:glow>
                  </a:effectLst>
                </a:rPr>
                <a:t>Manual</a:t>
              </a:r>
              <a:r>
                <a:rPr lang="en-US" altLang="ja-JP" dirty="0" smtClean="0">
                  <a:effectLst>
                    <a:glow rad="127000">
                      <a:schemeClr val="bg1"/>
                    </a:glow>
                  </a:effectLst>
                </a:rPr>
                <a:t> is discarded after its created/reviewed.</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Configurations are embedded in each procedure, and the number of patterns increases each time a new model/OS is added </a:t>
              </a:r>
              <a:r>
                <a:rPr lang="en-US" altLang="ja-JP" u="sng" dirty="0" smtClean="0">
                  <a:solidFill>
                    <a:srgbClr val="FF0000"/>
                  </a:solidFill>
                  <a:effectLst>
                    <a:glow rad="127000">
                      <a:schemeClr val="bg1"/>
                    </a:glow>
                  </a:effectLst>
                </a:rPr>
                <a:t>(barrier to multi-vendor support)</a:t>
              </a:r>
            </a:p>
            <a:p>
              <a:pPr marL="457189" indent="-457189">
                <a:buSzPct val="160000"/>
                <a:buBlip>
                  <a:blip r:embed="rId4"/>
                </a:buBlip>
              </a:pPr>
              <a:endParaRPr lang="en-US" altLang="ja-JP" u="sng" dirty="0">
                <a:solidFill>
                  <a:srgbClr val="C00000"/>
                </a:solidFill>
                <a:effectLst>
                  <a:glow rad="127000">
                    <a:schemeClr val="bg1"/>
                  </a:glow>
                </a:effectLst>
              </a:endParaRPr>
            </a:p>
          </p:txBody>
        </p:sp>
        <p:sp>
          <p:nvSpPr>
            <p:cNvPr id="23" name="テキスト ボックス 22"/>
            <p:cNvSpPr txBox="1"/>
            <p:nvPr/>
          </p:nvSpPr>
          <p:spPr>
            <a:xfrm>
              <a:off x="179937" y="2609414"/>
              <a:ext cx="1344748" cy="901432"/>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dirty="0" smtClean="0"/>
                <a:t>Preparation</a:t>
              </a:r>
              <a:endParaRPr lang="ja-JP" altLang="en-US" dirty="0"/>
            </a:p>
          </p:txBody>
        </p:sp>
      </p:grpSp>
      <p:grpSp>
        <p:nvGrpSpPr>
          <p:cNvPr id="24" name="グループ化 23"/>
          <p:cNvGrpSpPr/>
          <p:nvPr/>
        </p:nvGrpSpPr>
        <p:grpSpPr>
          <a:xfrm>
            <a:off x="239916" y="5191404"/>
            <a:ext cx="11712168" cy="1117996"/>
            <a:chOff x="179937" y="3722641"/>
            <a:chExt cx="8784126" cy="838497"/>
          </a:xfrm>
        </p:grpSpPr>
        <p:pic>
          <p:nvPicPr>
            <p:cNvPr id="25" name="図 24"/>
            <p:cNvPicPr>
              <a:picLocks noChangeAspect="1"/>
            </p:cNvPicPr>
            <p:nvPr/>
          </p:nvPicPr>
          <p:blipFill rotWithShape="1">
            <a:blip r:embed="rId6">
              <a:extLst>
                <a:ext uri="{28A0092B-C50C-407E-A947-70E740481C1C}">
                  <a14:useLocalDpi xmlns:a14="http://schemas.microsoft.com/office/drawing/2010/main" val="0"/>
                </a:ext>
              </a:extLst>
            </a:blip>
            <a:srcRect l="15107" t="15351" r="8676" b="11151"/>
            <a:stretch/>
          </p:blipFill>
          <p:spPr>
            <a:xfrm>
              <a:off x="179937" y="3722641"/>
              <a:ext cx="1261863" cy="811259"/>
            </a:xfrm>
            <a:prstGeom prst="rect">
              <a:avLst/>
            </a:prstGeom>
            <a:effectLst>
              <a:softEdge rad="63500"/>
            </a:effectLst>
          </p:spPr>
        </p:pic>
        <p:sp>
          <p:nvSpPr>
            <p:cNvPr id="26" name="テキスト ボックス 25"/>
            <p:cNvSpPr txBox="1"/>
            <p:nvPr/>
          </p:nvSpPr>
          <p:spPr>
            <a:xfrm>
              <a:off x="1609721" y="3722641"/>
              <a:ext cx="7354342" cy="692498"/>
            </a:xfrm>
            <a:prstGeom prst="rect">
              <a:avLst/>
            </a:prstGeom>
            <a:noFill/>
          </p:spPr>
          <p:txBody>
            <a:bodyPr wrap="square" rtlCol="0">
              <a:spAutoFit/>
            </a:bodyPr>
            <a:lstStyle/>
            <a:p>
              <a:pPr marL="457189" indent="-457189">
                <a:buSzPct val="160000"/>
                <a:buBlip>
                  <a:blip r:embed="rId4"/>
                </a:buBlip>
              </a:pPr>
              <a:r>
                <a:rPr lang="en-US" altLang="ja-JP" dirty="0" smtClean="0">
                  <a:effectLst>
                    <a:glow rad="127000">
                      <a:schemeClr val="bg1"/>
                    </a:glow>
                  </a:effectLst>
                </a:rPr>
                <a:t>Since the operations are done manually, the production time is inconsistent.</a:t>
              </a:r>
              <a:r>
                <a:rPr lang="en-US" altLang="ja-JP" dirty="0">
                  <a:effectLst>
                    <a:glow rad="127000">
                      <a:schemeClr val="bg1"/>
                    </a:glow>
                  </a:effectLst>
                </a:rPr>
                <a:t/>
              </a:r>
              <a:br>
                <a:rPr lang="en-US" altLang="ja-JP" dirty="0">
                  <a:effectLst>
                    <a:glow rad="127000">
                      <a:schemeClr val="bg1"/>
                    </a:glow>
                  </a:effectLst>
                </a:rPr>
              </a:br>
              <a:r>
                <a:rPr lang="ja-JP" altLang="en-US" dirty="0" smtClean="0">
                  <a:effectLst>
                    <a:glow rad="127000">
                      <a:schemeClr val="bg1"/>
                    </a:glow>
                  </a:effectLst>
                </a:rPr>
                <a:t>⇒</a:t>
              </a:r>
              <a:r>
                <a:rPr lang="en-US" altLang="ja-JP" dirty="0" smtClean="0">
                  <a:effectLst>
                    <a:glow rad="127000">
                      <a:schemeClr val="bg1"/>
                    </a:glow>
                  </a:effectLst>
                </a:rPr>
                <a:t>People often have to</a:t>
              </a:r>
              <a:r>
                <a:rPr lang="ja-JP" altLang="en-US" dirty="0"/>
                <a:t> </a:t>
              </a:r>
              <a:r>
                <a:rPr lang="en-US" altLang="ja-JP" u="sng" dirty="0" smtClean="0">
                  <a:solidFill>
                    <a:srgbClr val="FF0000"/>
                  </a:solidFill>
                  <a:effectLst>
                    <a:glow rad="127000">
                      <a:schemeClr val="bg1"/>
                    </a:glow>
                  </a:effectLst>
                </a:rPr>
                <a:t>wait</a:t>
              </a:r>
              <a:r>
                <a:rPr lang="ja-JP" altLang="en-US" dirty="0">
                  <a:effectLst>
                    <a:glow rad="127000">
                      <a:schemeClr val="bg1"/>
                    </a:glow>
                  </a:effectLst>
                </a:rPr>
                <a:t> </a:t>
              </a:r>
              <a:r>
                <a:rPr lang="en-US" altLang="ja-JP" dirty="0" smtClean="0">
                  <a:effectLst>
                    <a:glow rad="127000">
                      <a:schemeClr val="bg1"/>
                    </a:glow>
                  </a:effectLst>
                </a:rPr>
                <a:t>before they can continue.</a:t>
              </a:r>
              <a:endParaRPr lang="en-US" altLang="ja-JP" dirty="0">
                <a:effectLst>
                  <a:glow rad="127000">
                    <a:schemeClr val="bg1"/>
                  </a:glow>
                </a:effectLst>
              </a:endParaRPr>
            </a:p>
            <a:p>
              <a:pPr marL="457189" indent="-457189">
                <a:buSzPct val="160000"/>
                <a:buBlip>
                  <a:blip r:embed="rId4"/>
                </a:buBlip>
              </a:pPr>
              <a:r>
                <a:rPr lang="en-US" altLang="ja-JP" dirty="0" smtClean="0">
                  <a:effectLst>
                    <a:glow rad="127000">
                      <a:schemeClr val="bg1"/>
                    </a:glow>
                  </a:effectLst>
                </a:rPr>
                <a:t>Since most of the operations are done manually, </a:t>
              </a:r>
              <a:r>
                <a:rPr lang="en-US" altLang="ja-JP" u="sng" dirty="0" smtClean="0">
                  <a:solidFill>
                    <a:srgbClr val="FF0000"/>
                  </a:solidFill>
                  <a:effectLst>
                    <a:glow rad="127000">
                      <a:schemeClr val="bg1"/>
                    </a:glow>
                  </a:effectLst>
                </a:rPr>
                <a:t>human error </a:t>
              </a:r>
              <a:r>
                <a:rPr lang="en-US" altLang="ja-JP" dirty="0" smtClean="0">
                  <a:effectLst>
                    <a:glow rad="127000">
                      <a:schemeClr val="bg1"/>
                    </a:glow>
                  </a:effectLst>
                </a:rPr>
                <a:t>is inevitable.</a:t>
              </a:r>
              <a:endParaRPr lang="en-US" altLang="ja-JP" dirty="0">
                <a:effectLst>
                  <a:glow rad="127000">
                    <a:schemeClr val="bg1"/>
                  </a:glow>
                </a:effectLst>
              </a:endParaRPr>
            </a:p>
          </p:txBody>
        </p:sp>
        <p:sp>
          <p:nvSpPr>
            <p:cNvPr id="27" name="テキスト ボックス 26"/>
            <p:cNvSpPr txBox="1"/>
            <p:nvPr/>
          </p:nvSpPr>
          <p:spPr>
            <a:xfrm>
              <a:off x="179938" y="3722641"/>
              <a:ext cx="1333500" cy="838497"/>
            </a:xfrm>
            <a:prstGeom prst="rect">
              <a:avLst/>
            </a:prstGeom>
            <a:solidFill>
              <a:srgbClr val="002B62">
                <a:alpha val="50000"/>
              </a:srgbClr>
            </a:solidFill>
            <a:ln w="38100">
              <a:noFill/>
            </a:ln>
          </p:spPr>
          <p:txBody>
            <a:bodyPr wrap="square" lIns="96000" tIns="96000" rIns="96000" bIns="48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en-US" altLang="ja-JP" sz="2400" dirty="0" smtClean="0"/>
                <a:t>Execution</a:t>
              </a:r>
              <a:endParaRPr lang="ja-JP" altLang="en-US" sz="2400" dirty="0"/>
            </a:p>
          </p:txBody>
        </p:sp>
      </p:grpSp>
    </p:spTree>
    <p:extLst>
      <p:ext uri="{BB962C8B-B14F-4D97-AF65-F5344CB8AC3E}">
        <p14:creationId xmlns:p14="http://schemas.microsoft.com/office/powerpoint/2010/main" val="303904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10752</Words>
  <Application>Microsoft Office PowerPoint</Application>
  <PresentationFormat>ワイド画面</PresentationFormat>
  <Paragraphs>2628</Paragraphs>
  <Slides>72</Slides>
  <Notes>44</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72</vt:i4>
      </vt:variant>
    </vt:vector>
  </HeadingPairs>
  <TitlesOfParts>
    <vt:vector size="85" baseType="lpstr">
      <vt:lpstr>BIZ UDPゴシック</vt:lpstr>
      <vt:lpstr>HGP創英角ｺﾞｼｯｸUB</vt:lpstr>
      <vt:lpstr>Meiryo UI</vt:lpstr>
      <vt:lpstr>ＭＳ Ｐゴシック</vt:lpstr>
      <vt:lpstr>メイリオ</vt:lpstr>
      <vt:lpstr>游ゴシック</vt:lpstr>
      <vt:lpstr>Arial</vt:lpstr>
      <vt:lpstr>Calibri</vt:lpstr>
      <vt:lpstr>Courier New</vt:lpstr>
      <vt:lpstr>Tahoma</vt:lpstr>
      <vt:lpstr>Verdana</vt:lpstr>
      <vt:lpstr>Wingdings</vt:lpstr>
      <vt:lpstr>NEC_standard4_3</vt:lpstr>
      <vt:lpstr>PSSO Method Guidebook ~Optimizing Exastro System Construction/Operation~　　　　　　　　　　　　　　　　　　　　　　　　　　　　　　　　　　　　　　　　　　　　   　</vt:lpstr>
      <vt:lpstr>Table of contents</vt:lpstr>
      <vt:lpstr>Introduction</vt:lpstr>
      <vt:lpstr>About this document</vt:lpstr>
      <vt:lpstr>What is the PSSO Method?</vt:lpstr>
      <vt:lpstr>Roles used in this document.</vt:lpstr>
      <vt:lpstr>Overview image</vt:lpstr>
      <vt:lpstr>AS-IS and TO BE in Automation.</vt:lpstr>
      <vt:lpstr>The “pain” of IT Engineers</vt:lpstr>
      <vt:lpstr>The “Pain” of IT Engineers</vt:lpstr>
      <vt:lpstr>Relationship between the Automatization scope and the different steps</vt:lpstr>
      <vt:lpstr>Overview over Exastro IT Automation</vt:lpstr>
      <vt:lpstr>Automation changes QCD and Tasks/results.</vt:lpstr>
      <vt:lpstr>Automation Preparation 　　Step 1：Central management of the system info. 　   Step 2：Actualize Automatic Execution. 　   Step 3：Connect Design info and Automated Executions.</vt:lpstr>
      <vt:lpstr>Automation Preparation 　　Step 1：Central management of the system info. 　   Step 2：Actualize Automatic Execution. 　   Step 3：Connect Design info and Automated Executions.</vt:lpstr>
      <vt:lpstr>Step 1：Central management of System info</vt:lpstr>
      <vt:lpstr>Step 1：Central management of System info</vt:lpstr>
      <vt:lpstr>Step 1：Central management of System info</vt:lpstr>
      <vt:lpstr>Step 1：Central management of System info</vt:lpstr>
      <vt:lpstr>Step 1：Central management of System info</vt:lpstr>
      <vt:lpstr>Step 1：Central management of System info</vt:lpstr>
      <vt:lpstr>Step 1：Central management of System info</vt:lpstr>
      <vt:lpstr>Step 1：Central management of System info</vt:lpstr>
      <vt:lpstr>Step 1：Central management of System info</vt:lpstr>
      <vt:lpstr>Step 1：Central management of System info</vt:lpstr>
      <vt:lpstr>Step 1：Central management of System info</vt:lpstr>
      <vt:lpstr>Step 1：Central management of System info</vt:lpstr>
      <vt:lpstr>Step 1：Central management of System info</vt:lpstr>
      <vt:lpstr>Step 1：Central management of System info</vt:lpstr>
      <vt:lpstr>Automation Preparation 　　Step 1：Central management of the system info. 　   Step 2：Actualize Automatic Execution. 　   Step 3：Connect Design info and Automated Executions.</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Step 2：Actualize Automatic Execution</vt:lpstr>
      <vt:lpstr>Automation Preparation 　　Step 1：Central management of the system info. 　   Step 2：Actualize Automatic Execution. 　   Step 3：Connect Design info and Automated Executions.</vt:lpstr>
      <vt:lpstr>Step 3： Connect Design info and Automated Executions</vt:lpstr>
      <vt:lpstr>Step 3： Connect Design info and Automated Executions</vt:lpstr>
      <vt:lpstr>Step 3： Connect Design info and Automated Executions</vt:lpstr>
      <vt:lpstr>Step 3： Connect Design info and Automated Executions</vt:lpstr>
      <vt:lpstr>Step 3： Connect Design info and Automated Executions</vt:lpstr>
      <vt:lpstr>Step 3： Connect Design info and Automated Executions</vt:lpstr>
      <vt:lpstr>Implementing automated SI  　Effects and Estimations  　Post-Automation Process changes and results.</vt:lpstr>
      <vt:lpstr>Implementing automated SI  　Effects and Estimations  　Post-Automation Process changes and results.</vt:lpstr>
      <vt:lpstr>Estimate the effects of the operation (repost)</vt:lpstr>
      <vt:lpstr>Case: Constructing Network Device(1/2)</vt:lpstr>
      <vt:lpstr>Case: Constructing Network Device(2/2)</vt:lpstr>
      <vt:lpstr>Implementing automated SI  　Effects and Estimations  　Post-Automation Process changes and results.</vt:lpstr>
      <vt:lpstr>Defining Requirements</vt:lpstr>
      <vt:lpstr>Design</vt:lpstr>
      <vt:lpstr>Det. Design</vt:lpstr>
      <vt:lpstr>Op.Design</vt:lpstr>
      <vt:lpstr>Production</vt:lpstr>
      <vt:lpstr>Test</vt:lpstr>
      <vt:lpstr>Release</vt:lpstr>
      <vt:lpstr>Summary</vt:lpstr>
      <vt:lpstr>Summary</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2022-09-21T05:53:11Z</dcterms:modified>
</cp:coreProperties>
</file>