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34" r:id="rId22"/>
    <p:sldId id="533" r:id="rId23"/>
    <p:sldId id="525" r:id="rId24"/>
    <p:sldId id="526" r:id="rId25"/>
    <p:sldId id="535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  <p14:sldId id="512"/>
          </p14:sldIdLst>
        </p14:section>
        <p14:section name="2.　シナリオ説明" id="{A8A060BF-92DF-4F47-AFEF-F5FA058AAEFB}">
          <p14:sldIdLst>
            <p14:sldId id="513"/>
            <p14:sldId id="514"/>
          </p14:sldIdLst>
        </p14:section>
        <p14:section name="3.　実行前準備" id="{F371CF2D-8915-4A64-8E16-4779225EF33B}">
          <p14:sldIdLst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4.　実行操作" id="{20E0CE64-C4E1-4AA3-A801-B968E7AAE85B}">
          <p14:sldIdLst>
            <p14:sldId id="521"/>
            <p14:sldId id="522"/>
            <p14:sldId id="523"/>
            <p14:sldId id="524"/>
            <p14:sldId id="534"/>
            <p14:sldId id="533"/>
          </p14:sldIdLst>
        </p14:section>
        <p14:section name="A　付録" id="{321A0D05-A381-48E4-9F50-11722539195D}">
          <p14:sldIdLst>
            <p14:sldId id="525"/>
            <p14:sldId id="526"/>
            <p14:sldId id="535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5507" autoAdjust="0"/>
  </p:normalViewPr>
  <p:slideViewPr>
    <p:cSldViewPr>
      <p:cViewPr>
        <p:scale>
          <a:sx n="100" d="100"/>
          <a:sy n="100" d="100"/>
        </p:scale>
        <p:origin x="792" y="5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2020/8/21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2020/8/21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3" y="2132820"/>
            <a:ext cx="5440051" cy="411763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一覧」へ新規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を登録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メインメニューより、「</a:t>
            </a:r>
            <a:r>
              <a:rPr lang="en-US" altLang="ja-JP" dirty="0" err="1" smtClean="0">
                <a:solidFill>
                  <a:srgbClr val="FF0000"/>
                </a:solidFill>
              </a:rPr>
              <a:t>Ansible</a:t>
            </a:r>
            <a:r>
              <a:rPr lang="en-US" altLang="ja-JP" dirty="0" smtClean="0">
                <a:solidFill>
                  <a:srgbClr val="FF0000"/>
                </a:solidFill>
              </a:rPr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Movement</a:t>
            </a:r>
            <a:r>
              <a:rPr lang="ja-JP" altLang="en-US" dirty="0" smtClean="0">
                <a:solidFill>
                  <a:srgbClr val="FF0000"/>
                </a:solidFill>
              </a:rPr>
              <a:t>一覧</a:t>
            </a:r>
            <a:r>
              <a:rPr lang="ja-JP" altLang="en-US" dirty="0" smtClean="0"/>
              <a:t>」メニューを選択し、「登録開始」ボタンより登録作業を開始する。</a:t>
            </a:r>
            <a:endParaRPr lang="en-US" altLang="ja-JP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Movement</a:t>
            </a:r>
            <a:r>
              <a:rPr lang="ja-JP" altLang="en-US" dirty="0" smtClean="0">
                <a:latin typeface="+mn-ea"/>
              </a:rPr>
              <a:t>」とは、最小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作業名のことです。</a:t>
            </a:r>
            <a:endParaRPr lang="en-US" altLang="ja-JP" dirty="0">
              <a:latin typeface="+mn-ea"/>
            </a:endParaRPr>
          </a:p>
          <a:p>
            <a:pPr lvl="1"/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1633463" y="4933575"/>
            <a:ext cx="4392000" cy="72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547737" y="5814192"/>
            <a:ext cx="936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838094" y="5054332"/>
            <a:ext cx="2052000" cy="1196120"/>
          </a:xfrm>
          <a:prstGeom prst="roundRect">
            <a:avLst>
              <a:gd name="adj" fmla="val 8298"/>
            </a:avLst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必須入力項目は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以下の</a:t>
            </a:r>
            <a:r>
              <a:rPr lang="en-US" altLang="ja-JP" sz="1200" dirty="0" smtClean="0">
                <a:latin typeface="+mn-ea"/>
              </a:rPr>
              <a:t>2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latin typeface="+mn-ea"/>
              </a:rPr>
              <a:t>]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6618450" y="4827250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193502" y="5006604"/>
            <a:ext cx="301542" cy="312200"/>
          </a:xfrm>
          <a:prstGeom prst="wedgeEllipseCallout">
            <a:avLst>
              <a:gd name="adj1" fmla="val 109870"/>
              <a:gd name="adj2" fmla="val 80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7" name="円形吹き出し 36"/>
          <p:cNvSpPr/>
          <p:nvPr/>
        </p:nvSpPr>
        <p:spPr bwMode="auto">
          <a:xfrm>
            <a:off x="3605861" y="5751330"/>
            <a:ext cx="301542" cy="312200"/>
          </a:xfrm>
          <a:prstGeom prst="wedgeEllipseCallout">
            <a:avLst>
              <a:gd name="adj1" fmla="val -99030"/>
              <a:gd name="adj2" fmla="val -136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796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コンテンツ プレースホルダ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672294" y="2276840"/>
            <a:ext cx="5508548" cy="41157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「プレイブック素材集」へ新規プレイブックを登録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</a:t>
            </a:r>
            <a:r>
              <a:rPr lang="ja-JP" altLang="en-US" dirty="0" smtClean="0"/>
              <a:t>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プレイブック素材集</a:t>
            </a:r>
            <a:r>
              <a:rPr lang="ja-JP" altLang="en-US" dirty="0" smtClean="0"/>
              <a:t>」メニューを選択し</a:t>
            </a:r>
            <a:r>
              <a:rPr lang="ja-JP" altLang="en-US" dirty="0"/>
              <a:t>、</a:t>
            </a:r>
            <a:r>
              <a:rPr lang="ja-JP" altLang="en-US" dirty="0" smtClean="0"/>
              <a:t>「登録開始」ボタンより登録作業を開始する。</a:t>
            </a:r>
            <a:endParaRPr lang="en-US" altLang="ja-JP" dirty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プレイブックを用意していない場合は、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 後述の付録</a:t>
            </a:r>
            <a:r>
              <a:rPr lang="ja-JP" altLang="en-US" dirty="0" smtClean="0">
                <a:solidFill>
                  <a:srgbClr val="FF0000"/>
                </a:solidFill>
              </a:rPr>
              <a:t>「参考④」</a:t>
            </a:r>
            <a:r>
              <a:rPr lang="ja-JP" altLang="en-US" dirty="0" smtClean="0"/>
              <a:t>の中よりご使用ください。</a:t>
            </a:r>
            <a:endParaRPr lang="en-US" altLang="ja-JP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2484192" y="4974324"/>
            <a:ext cx="1440000" cy="72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546907" y="5908678"/>
            <a:ext cx="936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838094" y="5131116"/>
            <a:ext cx="2052000" cy="1261461"/>
          </a:xfrm>
          <a:prstGeom prst="roundRect">
            <a:avLst>
              <a:gd name="adj" fmla="val 11835"/>
            </a:avLst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必須入力項目は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以下の</a:t>
            </a:r>
            <a:r>
              <a:rPr lang="en-US" altLang="ja-JP" sz="1200" dirty="0" smtClean="0">
                <a:latin typeface="+mn-ea"/>
              </a:rPr>
              <a:t>2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</a:t>
            </a:r>
            <a:r>
              <a:rPr lang="en-US" altLang="ja-JP" sz="1200" dirty="0" smtClean="0">
                <a:latin typeface="+mn-ea"/>
              </a:rPr>
              <a:t>]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6619975" y="4905018"/>
            <a:ext cx="565503" cy="549789"/>
            <a:chOff x="162795" y="3812178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1" name="角丸四角形 30"/>
          <p:cNvSpPr/>
          <p:nvPr/>
        </p:nvSpPr>
        <p:spPr bwMode="auto">
          <a:xfrm>
            <a:off x="2437824" y="3979125"/>
            <a:ext cx="3024420" cy="792110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をアップロード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する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場合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ファイル指定後は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必ず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「事前アップロード」ボタンを押下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34" name="円形吹き出し 33"/>
          <p:cNvSpPr/>
          <p:nvPr/>
        </p:nvSpPr>
        <p:spPr bwMode="auto">
          <a:xfrm>
            <a:off x="2437824" y="4564910"/>
            <a:ext cx="301542" cy="312200"/>
          </a:xfrm>
          <a:prstGeom prst="wedgeEllipseCallout">
            <a:avLst>
              <a:gd name="adj1" fmla="val 2051"/>
              <a:gd name="adj2" fmla="val 8758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3622639" y="5857989"/>
            <a:ext cx="301542" cy="312200"/>
          </a:xfrm>
          <a:prstGeom prst="wedgeEllipseCallout">
            <a:avLst>
              <a:gd name="adj1" fmla="val -99030"/>
              <a:gd name="adj2" fmla="val -136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4849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0" y="2132820"/>
            <a:ext cx="5870226" cy="42282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詳細」への登録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</a:t>
            </a:r>
            <a:r>
              <a:rPr lang="ja-JP" altLang="en-US" dirty="0" smtClean="0"/>
              <a:t>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Movement</a:t>
            </a:r>
            <a:r>
              <a:rPr lang="ja-JP" altLang="en-US" dirty="0" smtClean="0">
                <a:solidFill>
                  <a:srgbClr val="FF0000"/>
                </a:solidFill>
              </a:rPr>
              <a:t>詳細</a:t>
            </a:r>
            <a:r>
              <a:rPr lang="ja-JP" altLang="en-US" dirty="0" smtClean="0"/>
              <a:t>」メニューを選択し</a:t>
            </a:r>
            <a:r>
              <a:rPr lang="ja-JP" altLang="en-US" dirty="0"/>
              <a:t>、</a:t>
            </a:r>
            <a:r>
              <a:rPr lang="ja-JP" altLang="en-US" dirty="0" smtClean="0"/>
              <a:t>「登録開始」ボタンより登録</a:t>
            </a:r>
            <a:r>
              <a:rPr lang="ja-JP" altLang="en-US" dirty="0"/>
              <a:t>作業を開始する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677595" y="5042990"/>
            <a:ext cx="3024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645693" y="5855020"/>
            <a:ext cx="1008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38094" y="5011864"/>
            <a:ext cx="2052000" cy="1349227"/>
          </a:xfrm>
          <a:prstGeom prst="roundRect">
            <a:avLst>
              <a:gd name="adj" fmla="val 9747"/>
            </a:avLst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必須入力項目は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以下の</a:t>
            </a:r>
            <a:r>
              <a:rPr lang="en-US" altLang="ja-JP" sz="1200" dirty="0" smtClean="0">
                <a:latin typeface="+mn-ea"/>
              </a:rPr>
              <a:t>3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</a:t>
            </a:r>
            <a:r>
              <a:rPr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インクルード順序</a:t>
            </a:r>
            <a:r>
              <a:rPr lang="en-US" altLang="ja-JP" sz="1200" dirty="0" smtClean="0">
                <a:latin typeface="+mn-ea"/>
              </a:rPr>
              <a:t>]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6611750" y="4783886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0" name="角丸四角形 29"/>
          <p:cNvSpPr/>
          <p:nvPr/>
        </p:nvSpPr>
        <p:spPr bwMode="auto">
          <a:xfrm>
            <a:off x="2987779" y="4074660"/>
            <a:ext cx="3312461" cy="779245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１つに対し複数のプレイブックを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登録する場合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インクルード順序を指定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１：１の場合は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900" b="1" dirty="0" smtClean="0">
                <a:solidFill>
                  <a:srgbClr val="FF0000"/>
                </a:solidFill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2987780" y="4650958"/>
            <a:ext cx="301542" cy="312200"/>
          </a:xfrm>
          <a:prstGeom prst="wedgeEllipseCallout">
            <a:avLst>
              <a:gd name="adj1" fmla="val 2051"/>
              <a:gd name="adj2" fmla="val 8758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753326" y="5797517"/>
            <a:ext cx="301542" cy="312200"/>
          </a:xfrm>
          <a:prstGeom prst="wedgeEllipseCallout">
            <a:avLst>
              <a:gd name="adj1" fmla="val -99030"/>
              <a:gd name="adj2" fmla="val -136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8636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8" y="2029285"/>
            <a:ext cx="5955811" cy="40894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IaC</a:t>
            </a:r>
            <a:r>
              <a:rPr lang="ja-JP" altLang="en-US" dirty="0"/>
              <a:t>を</a:t>
            </a:r>
            <a:r>
              <a:rPr lang="ja-JP" altLang="en-US" dirty="0" smtClean="0"/>
              <a:t>含む</a:t>
            </a:r>
            <a:r>
              <a:rPr lang="ja-JP" altLang="en-US" dirty="0"/>
              <a:t>ジョブ</a:t>
            </a:r>
            <a:r>
              <a:rPr lang="ja-JP" altLang="en-US" dirty="0" smtClean="0"/>
              <a:t>フロー</a:t>
            </a:r>
            <a:r>
              <a:rPr lang="ja-JP" altLang="en-US" dirty="0"/>
              <a:t>を作成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</a:t>
            </a:r>
            <a:r>
              <a:rPr lang="ja-JP" altLang="en-US" dirty="0" smtClean="0"/>
              <a:t>編集</a:t>
            </a:r>
            <a:r>
              <a:rPr lang="ja-JP" altLang="en-US" dirty="0" smtClean="0"/>
              <a:t>」</a:t>
            </a:r>
            <a:r>
              <a:rPr lang="ja-JP" altLang="en-US" dirty="0"/>
              <a:t>ジョブ</a:t>
            </a:r>
            <a:r>
              <a:rPr lang="ja-JP" altLang="en-US" dirty="0" smtClean="0"/>
              <a:t>フロー</a:t>
            </a:r>
            <a:r>
              <a:rPr lang="ja-JP" altLang="en-US" dirty="0" smtClean="0"/>
              <a:t>を作成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メインメニューより、「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Conductor </a:t>
            </a:r>
            <a:r>
              <a:rPr lang="ja-JP" altLang="en-US" dirty="0"/>
              <a:t>」</a:t>
            </a:r>
            <a:r>
              <a:rPr lang="ja-JP" altLang="en-US" dirty="0" smtClean="0"/>
              <a:t>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クラス</a:t>
            </a:r>
            <a:r>
              <a:rPr lang="ja-JP" altLang="en-US" dirty="0" smtClean="0">
                <a:solidFill>
                  <a:srgbClr val="FF0000"/>
                </a:solidFill>
              </a:rPr>
              <a:t>編集</a:t>
            </a:r>
            <a:r>
              <a:rPr lang="ja-JP" altLang="en-US" dirty="0" smtClean="0"/>
              <a:t>」メニューを選択する。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4998544" y="4107987"/>
            <a:ext cx="1467093" cy="16253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403559" y="5765922"/>
            <a:ext cx="624703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838094" y="5090647"/>
            <a:ext cx="2052000" cy="1282324"/>
          </a:xfrm>
          <a:prstGeom prst="roundRect">
            <a:avLst>
              <a:gd name="adj" fmla="val 9794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作成した</a:t>
            </a:r>
            <a:r>
              <a:rPr lang="en-US" altLang="ja-JP" sz="1200" dirty="0">
                <a:latin typeface="+mn-ea"/>
              </a:rPr>
              <a:t>Movement</a:t>
            </a:r>
            <a:r>
              <a:rPr lang="ja-JP" altLang="en-US" sz="1200" dirty="0">
                <a:latin typeface="+mn-ea"/>
              </a:rPr>
              <a:t>が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一覧で表示されているので、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必要な</a:t>
            </a:r>
            <a:r>
              <a:rPr lang="en-US" altLang="ja-JP" sz="1200" dirty="0">
                <a:latin typeface="+mn-ea"/>
              </a:rPr>
              <a:t>Movement</a:t>
            </a:r>
            <a:r>
              <a:rPr lang="ja-JP" altLang="en-US" sz="1200" dirty="0">
                <a:latin typeface="+mn-ea"/>
              </a:rPr>
              <a:t>を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ドラッグ＆ドロップ</a:t>
            </a:r>
            <a:r>
              <a:rPr lang="ja-JP" altLang="en-US" sz="1200" dirty="0" smtClean="0">
                <a:latin typeface="+mn-ea"/>
              </a:rPr>
              <a:t>で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登録します。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559444" y="4849607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 rot="1073295">
            <a:off x="3643786" y="3770269"/>
            <a:ext cx="1688650" cy="1632879"/>
            <a:chOff x="3017152" y="3084664"/>
            <a:chExt cx="1688650" cy="1632879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207278" y="3084664"/>
              <a:ext cx="1498524" cy="1632879"/>
              <a:chOff x="6745004" y="5021958"/>
              <a:chExt cx="3334634" cy="2340694"/>
            </a:xfrm>
          </p:grpSpPr>
          <p:sp>
            <p:nvSpPr>
              <p:cNvPr id="8" name="図形 7"/>
              <p:cNvSpPr/>
              <p:nvPr/>
            </p:nvSpPr>
            <p:spPr>
              <a:xfrm rot="21129319">
                <a:off x="6745004" y="5021958"/>
                <a:ext cx="3334634" cy="2340694"/>
              </a:xfrm>
              <a:prstGeom prst="swooshArrow">
                <a:avLst>
                  <a:gd name="adj1" fmla="val 26250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32" name="フローチャート: 代替処理 31"/>
            <p:cNvSpPr/>
            <p:nvPr/>
          </p:nvSpPr>
          <p:spPr bwMode="auto">
            <a:xfrm rot="20945709">
              <a:off x="3017152" y="3555335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chemeClr val="bg2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5014310" y="2872043"/>
            <a:ext cx="1452224" cy="154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32923" y="3190746"/>
            <a:ext cx="186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作業説明等の文字入力可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 flipV="1">
            <a:off x="4820153" y="3242380"/>
            <a:ext cx="343425" cy="19568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3086458" y="3438065"/>
            <a:ext cx="175528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IaC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を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含む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ジョブ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フロー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を作成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</a:t>
            </a:r>
            <a:r>
              <a:rPr lang="ja-JP" altLang="en-US" sz="900" b="1" dirty="0" smtClean="0">
                <a:latin typeface="+mn-ea"/>
              </a:rPr>
              <a:t>にターゲットとなる</a:t>
            </a:r>
            <a:endParaRPr lang="en-US" altLang="ja-JP" sz="900" b="1" dirty="0" smtClean="0">
              <a:latin typeface="+mn-ea"/>
            </a:endParaRPr>
          </a:p>
          <a:p>
            <a:pPr algn="ctr"/>
            <a:r>
              <a:rPr lang="en-US" altLang="ja-JP" sz="900" b="1" dirty="0" smtClean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</a:t>
            </a:r>
            <a:r>
              <a:rPr lang="ja-JP" altLang="en-US" sz="900" b="1" dirty="0" smtClean="0">
                <a:latin typeface="+mn-ea"/>
              </a:rPr>
              <a:t>登録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53" name="角丸四角形 52"/>
          <p:cNvSpPr/>
          <p:nvPr/>
        </p:nvSpPr>
        <p:spPr bwMode="auto">
          <a:xfrm>
            <a:off x="3956936" y="2251777"/>
            <a:ext cx="2117592" cy="322257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名前を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登録</a:t>
            </a:r>
            <a:endParaRPr lang="ja-JP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円形吹き出し 53"/>
          <p:cNvSpPr/>
          <p:nvPr/>
        </p:nvSpPr>
        <p:spPr bwMode="auto">
          <a:xfrm>
            <a:off x="5911679" y="2256956"/>
            <a:ext cx="301542" cy="312200"/>
          </a:xfrm>
          <a:prstGeom prst="wedgeEllipseCallout">
            <a:avLst>
              <a:gd name="adj1" fmla="val -2809"/>
              <a:gd name="adj2" fmla="val 17666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55" name="円形吹き出し 54"/>
          <p:cNvSpPr/>
          <p:nvPr/>
        </p:nvSpPr>
        <p:spPr bwMode="auto">
          <a:xfrm>
            <a:off x="6164095" y="3706680"/>
            <a:ext cx="301542" cy="312200"/>
          </a:xfrm>
          <a:prstGeom prst="wedgeEllipseCallout">
            <a:avLst>
              <a:gd name="adj1" fmla="val 2050"/>
              <a:gd name="adj2" fmla="val 8107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円形吹き出し 55"/>
          <p:cNvSpPr/>
          <p:nvPr/>
        </p:nvSpPr>
        <p:spPr bwMode="auto">
          <a:xfrm>
            <a:off x="2081892" y="5717822"/>
            <a:ext cx="301542" cy="312200"/>
          </a:xfrm>
          <a:prstGeom prst="wedgeEllipseCallout">
            <a:avLst>
              <a:gd name="adj1" fmla="val -85552"/>
              <a:gd name="adj2" fmla="val -353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267680" y="3706680"/>
            <a:ext cx="504071" cy="312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11449" y="4322433"/>
            <a:ext cx="2023737" cy="690787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OUT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」から「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」へ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ドラッグで連結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2333644" y="4221110"/>
            <a:ext cx="301542" cy="312200"/>
          </a:xfrm>
          <a:prstGeom prst="wedgeEllipseCallout">
            <a:avLst>
              <a:gd name="adj1" fmla="val 13002"/>
              <a:gd name="adj2" fmla="val -13533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2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8" y="2015093"/>
            <a:ext cx="5976830" cy="39893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機器一覧にターゲットと</a:t>
            </a:r>
            <a:r>
              <a:rPr lang="ja-JP" altLang="en-US" dirty="0" smtClean="0"/>
              <a:t>なる</a:t>
            </a:r>
            <a:r>
              <a:rPr lang="en-US" altLang="ja-JP" dirty="0" smtClean="0"/>
              <a:t>Linux</a:t>
            </a:r>
            <a:r>
              <a:rPr lang="ja-JP" altLang="en-US" dirty="0"/>
              <a:t>マシンを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「機器一覧」へ新規ターゲットホストの登録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</a:t>
            </a:r>
            <a:r>
              <a:rPr lang="ja-JP" altLang="en-US" dirty="0" smtClean="0"/>
              <a:t>より、「</a:t>
            </a:r>
            <a:r>
              <a:rPr lang="ja-JP" altLang="en-US" dirty="0" smtClean="0">
                <a:solidFill>
                  <a:srgbClr val="FF0000"/>
                </a:solidFill>
              </a:rPr>
              <a:t>基本</a:t>
            </a:r>
            <a:r>
              <a:rPr lang="ja-JP" altLang="en-US" dirty="0">
                <a:solidFill>
                  <a:srgbClr val="FF0000"/>
                </a:solidFill>
              </a:rPr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機器一覧</a:t>
            </a:r>
            <a:r>
              <a:rPr lang="ja-JP" altLang="en-US" dirty="0" smtClean="0"/>
              <a:t>」メニュー</a:t>
            </a:r>
            <a:r>
              <a:rPr lang="ja-JP" altLang="en-US" dirty="0"/>
              <a:t>を</a:t>
            </a:r>
            <a:r>
              <a:rPr lang="ja-JP" altLang="en-US" dirty="0" smtClean="0"/>
              <a:t>選択し</a:t>
            </a:r>
            <a:r>
              <a:rPr lang="ja-JP" altLang="en-US" dirty="0"/>
              <a:t>、</a:t>
            </a:r>
            <a:r>
              <a:rPr lang="ja-JP" altLang="en-US" dirty="0" smtClean="0"/>
              <a:t>「登録開始」ボタンより登録作業を開始する。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618587" y="3480272"/>
            <a:ext cx="4794302" cy="1175103"/>
          </a:xfrm>
          <a:prstGeom prst="roundRect">
            <a:avLst>
              <a:gd name="adj" fmla="val 461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598081" y="4870893"/>
            <a:ext cx="1044000" cy="210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217585" y="5127293"/>
            <a:ext cx="3672509" cy="128003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Ansible-Legacy</a:t>
            </a:r>
            <a:r>
              <a:rPr lang="ja-JP" altLang="en-US" sz="1200" dirty="0" smtClean="0">
                <a:latin typeface="+mn-ea"/>
              </a:rPr>
              <a:t>を実行するための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必須入力項目は以下の</a:t>
            </a:r>
            <a:r>
              <a:rPr lang="en-US" altLang="ja-JP" sz="1200" dirty="0" smtClean="0">
                <a:latin typeface="+mn-ea"/>
              </a:rPr>
              <a:t>6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ホスト名</a:t>
            </a:r>
            <a:r>
              <a:rPr kumimoji="1" lang="en-US" altLang="ja-JP" sz="1200" dirty="0" smtClean="0">
                <a:latin typeface="+mn-ea"/>
              </a:rPr>
              <a:t>]</a:t>
            </a:r>
            <a:r>
              <a:rPr lang="en-US" altLang="ja-JP" sz="1200" dirty="0" smtClean="0"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latin typeface="+mn-ea"/>
              </a:rPr>
              <a:t>][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ログインパスワード管理</a:t>
            </a:r>
            <a:r>
              <a:rPr lang="en-US" altLang="ja-JP" sz="1200" dirty="0" smtClean="0">
                <a:latin typeface="+mn-ea"/>
              </a:rPr>
              <a:t>][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ログインパスワード</a:t>
            </a:r>
            <a:r>
              <a:rPr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900" dirty="0">
                <a:latin typeface="+mn-ea"/>
              </a:rPr>
              <a:t>※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本書は「パスワード認証」で記載します。</a:t>
            </a:r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992673" y="4909837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機器一覧にターゲットとなる</a:t>
            </a:r>
            <a:endParaRPr lang="en-US" altLang="ja-JP" sz="9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マシンを登録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</a:t>
            </a:r>
            <a:r>
              <a:rPr lang="ja-JP" altLang="en-US" sz="900" b="1" dirty="0" smtClean="0">
                <a:latin typeface="+mn-ea"/>
              </a:rPr>
              <a:t>払出し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ジョブフ</a:t>
            </a:r>
            <a:r>
              <a:rPr kumimoji="1" lang="ja-JP" altLang="en-US" sz="900" b="1" dirty="0" smtClean="0">
                <a:latin typeface="+mn-ea"/>
              </a:rPr>
              <a:t>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242037" y="3484377"/>
            <a:ext cx="301542" cy="312200"/>
          </a:xfrm>
          <a:prstGeom prst="wedgeEllipseCallout">
            <a:avLst>
              <a:gd name="adj1" fmla="val 87407"/>
              <a:gd name="adj2" fmla="val 297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3720942" y="4799165"/>
            <a:ext cx="301542" cy="312200"/>
          </a:xfrm>
          <a:prstGeom prst="wedgeEllipseCallout">
            <a:avLst>
              <a:gd name="adj1" fmla="val -85552"/>
              <a:gd name="adj2" fmla="val 80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3864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9" y="2082623"/>
            <a:ext cx="5940928" cy="42716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オペレーションの払出し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「投入オペレーション一覧」へ新規オペレーション名を登録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</a:t>
            </a:r>
            <a:r>
              <a:rPr lang="ja-JP" altLang="en-US" dirty="0" smtClean="0"/>
              <a:t>より</a:t>
            </a:r>
            <a:r>
              <a:rPr lang="ja-JP" altLang="en-US" dirty="0"/>
              <a:t>、</a:t>
            </a:r>
            <a:r>
              <a:rPr lang="ja-JP" altLang="en-US" dirty="0" smtClean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基本コンソール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spc="-150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投入</a:t>
            </a:r>
            <a:r>
              <a:rPr lang="ja-JP" altLang="en-US" spc="-150" dirty="0" smtClean="0">
                <a:solidFill>
                  <a:srgbClr val="FF0000"/>
                </a:solidFill>
              </a:rPr>
              <a:t>オペレーション</a:t>
            </a:r>
            <a:r>
              <a:rPr lang="ja-JP" altLang="en-US" dirty="0" smtClean="0">
                <a:solidFill>
                  <a:srgbClr val="FF0000"/>
                </a:solidFill>
              </a:rPr>
              <a:t>一覧</a:t>
            </a:r>
            <a:r>
              <a:rPr lang="ja-JP" altLang="en-US" spc="-150" dirty="0" smtClean="0"/>
              <a:t>」メニュー</a:t>
            </a:r>
            <a:r>
              <a:rPr lang="ja-JP" altLang="en-US" dirty="0" smtClean="0"/>
              <a:t>を選択</a:t>
            </a:r>
            <a:r>
              <a:rPr lang="ja-JP" altLang="en-US" spc="-150" dirty="0" smtClean="0"/>
              <a:t>し、「</a:t>
            </a:r>
            <a:r>
              <a:rPr lang="ja-JP" altLang="en-US" dirty="0" smtClean="0"/>
              <a:t>登録開始</a:t>
            </a:r>
            <a:r>
              <a:rPr lang="ja-JP" altLang="en-US" spc="-150" dirty="0" smtClean="0"/>
              <a:t>」ボタンより</a:t>
            </a:r>
            <a:r>
              <a:rPr lang="ja-JP" altLang="en-US" dirty="0" smtClean="0"/>
              <a:t>登録</a:t>
            </a:r>
            <a:r>
              <a:rPr lang="ja-JP" altLang="en-US" dirty="0"/>
              <a:t>作業を開始する</a:t>
            </a:r>
            <a:r>
              <a:rPr lang="ja-JP" altLang="en-US" spc="-150" dirty="0" smtClean="0"/>
              <a:t>。</a:t>
            </a:r>
            <a:endParaRPr lang="en-US" altLang="ja-JP" spc="-150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「オペレーション」とは、作業全体を示す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システム内で使用する</a:t>
            </a:r>
            <a:r>
              <a:rPr lang="ja-JP" altLang="en-US" dirty="0" smtClean="0">
                <a:solidFill>
                  <a:srgbClr val="FF0000"/>
                </a:solidFill>
              </a:rPr>
              <a:t>作業名称</a:t>
            </a:r>
            <a:r>
              <a:rPr lang="ja-JP" altLang="en-US" dirty="0" smtClean="0"/>
              <a:t>のことです。</a:t>
            </a:r>
            <a:endParaRPr lang="en-US" altLang="ja-JP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673530" y="5003769"/>
            <a:ext cx="203435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648699" y="5843474"/>
            <a:ext cx="1008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911513" y="5194529"/>
            <a:ext cx="2052000" cy="115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必須入力項目は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以下の</a:t>
            </a:r>
            <a:r>
              <a:rPr lang="en-US" altLang="ja-JP" sz="1200" dirty="0" smtClean="0">
                <a:latin typeface="+mn-ea"/>
              </a:rPr>
              <a:t>2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実施予定日時</a:t>
            </a:r>
            <a:r>
              <a:rPr lang="en-US" altLang="ja-JP" sz="1200" dirty="0" smtClean="0">
                <a:latin typeface="+mn-ea"/>
              </a:rPr>
              <a:t>]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692567" y="4972840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latin typeface="+mn-ea"/>
              </a:rPr>
              <a:t>ターゲットと</a:t>
            </a:r>
            <a:r>
              <a:rPr kumimoji="1" lang="en-US" altLang="ja-JP" sz="900" b="1" dirty="0" smtClean="0">
                <a:latin typeface="+mn-ea"/>
              </a:rPr>
              <a:t>IaC</a:t>
            </a:r>
            <a:r>
              <a:rPr kumimoji="1" lang="ja-JP" altLang="en-US" sz="900" b="1" dirty="0" smtClean="0">
                <a:latin typeface="+mn-ea"/>
              </a:rPr>
              <a:t>の紐付け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オペレーションの払出し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300178" y="5008940"/>
            <a:ext cx="301542" cy="303614"/>
          </a:xfrm>
          <a:prstGeom prst="wedgeEllipseCallout">
            <a:avLst>
              <a:gd name="adj1" fmla="val 87407"/>
              <a:gd name="adj2" fmla="val 297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727798" y="5799339"/>
            <a:ext cx="301542" cy="303614"/>
          </a:xfrm>
          <a:prstGeom prst="wedgeEllipseCallout">
            <a:avLst>
              <a:gd name="adj1" fmla="val -85552"/>
              <a:gd name="adj2" fmla="val 80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9172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2111926"/>
            <a:ext cx="5904820" cy="42848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ターゲットと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の紐付け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「作業対象ホスト</a:t>
            </a:r>
            <a:r>
              <a:rPr lang="ja-JP" altLang="en-US" dirty="0"/>
              <a:t>」</a:t>
            </a:r>
            <a:r>
              <a:rPr lang="ja-JP" altLang="en-US" dirty="0" smtClean="0"/>
              <a:t>への登録</a:t>
            </a:r>
            <a:endParaRPr lang="en-US" altLang="ja-JP" dirty="0"/>
          </a:p>
          <a:p>
            <a:pPr lvl="1"/>
            <a:r>
              <a:rPr lang="ja-JP" altLang="en-US" dirty="0"/>
              <a:t>メインメニュー</a:t>
            </a:r>
            <a:r>
              <a:rPr lang="ja-JP" altLang="en-US" dirty="0" smtClean="0"/>
              <a:t>より、「</a:t>
            </a:r>
            <a:r>
              <a:rPr lang="en-US" altLang="ja-JP" dirty="0">
                <a:solidFill>
                  <a:srgbClr val="FF0000"/>
                </a:solidFill>
              </a:rPr>
              <a:t>Ansible-Legacy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作業対象ホスト</a:t>
            </a:r>
            <a:r>
              <a:rPr lang="ja-JP" altLang="en-US" dirty="0" smtClean="0"/>
              <a:t>」メニューを</a:t>
            </a:r>
            <a:r>
              <a:rPr lang="ja-JP" altLang="en-US" dirty="0"/>
              <a:t>選択</a:t>
            </a:r>
            <a:r>
              <a:rPr lang="ja-JP" altLang="en-US" dirty="0" smtClean="0"/>
              <a:t>し</a:t>
            </a:r>
            <a:r>
              <a:rPr lang="ja-JP" altLang="en-US" dirty="0"/>
              <a:t>、</a:t>
            </a:r>
            <a:r>
              <a:rPr lang="ja-JP" altLang="en-US" dirty="0" smtClean="0"/>
              <a:t>「登録開始」ボタン</a:t>
            </a:r>
            <a:r>
              <a:rPr lang="ja-JP" altLang="en-US" dirty="0"/>
              <a:t>を実行し登録作業を開始する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642983" y="5055054"/>
            <a:ext cx="3433087" cy="5862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649506" y="5881292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911513" y="5236891"/>
            <a:ext cx="2052000" cy="11598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必須入力項目は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以下の</a:t>
            </a:r>
            <a:r>
              <a:rPr lang="en-US" altLang="ja-JP" sz="1200" dirty="0" smtClean="0">
                <a:latin typeface="+mn-ea"/>
              </a:rPr>
              <a:t>3</a:t>
            </a:r>
            <a:r>
              <a:rPr lang="ja-JP" altLang="en-US" sz="1200" dirty="0" smtClean="0">
                <a:latin typeface="+mn-ea"/>
              </a:rPr>
              <a:t>項目です。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latin typeface="+mn-ea"/>
              </a:rPr>
              <a:t>]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latin typeface="+mn-ea"/>
              </a:rPr>
              <a:t>]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6675844" y="5016116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正方形/長方形 13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ターゲットと</a:t>
            </a:r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IaC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の紐付け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ジョブ</a:t>
            </a:r>
            <a:r>
              <a:rPr kumimoji="1" lang="ja-JP" altLang="en-US" sz="900" b="1" dirty="0" smtClean="0">
                <a:latin typeface="+mn-ea"/>
              </a:rPr>
              <a:t>フロー</a:t>
            </a:r>
            <a:r>
              <a:rPr kumimoji="1" lang="ja-JP" altLang="en-US" sz="900" b="1" dirty="0" smtClean="0">
                <a:latin typeface="+mn-ea"/>
              </a:rPr>
              <a:t>の実行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4259424" y="4451515"/>
            <a:ext cx="2040816" cy="471816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「ホスト」は作業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対象の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機器を選択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する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254567" y="4740176"/>
            <a:ext cx="301542" cy="275538"/>
          </a:xfrm>
          <a:prstGeom prst="wedgeEllipseCallout">
            <a:avLst>
              <a:gd name="adj1" fmla="val -2442"/>
              <a:gd name="adj2" fmla="val 7671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3729437" y="5823942"/>
            <a:ext cx="301542" cy="303614"/>
          </a:xfrm>
          <a:prstGeom prst="wedgeEllipseCallout">
            <a:avLst>
              <a:gd name="adj1" fmla="val -85552"/>
              <a:gd name="adj2" fmla="val 80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0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0" y="1875325"/>
            <a:ext cx="5904444" cy="37386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/>
              <a:t>ジョブ</a:t>
            </a:r>
            <a:r>
              <a:rPr lang="ja-JP" altLang="en-US" dirty="0" smtClean="0"/>
              <a:t>フロー</a:t>
            </a:r>
            <a:r>
              <a:rPr lang="ja-JP" altLang="en-US" dirty="0" smtClean="0"/>
              <a:t>の</a:t>
            </a:r>
            <a:r>
              <a:rPr lang="ja-JP" altLang="en-US" dirty="0"/>
              <a:t>実行（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Conductor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実行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メニューグループ＞</a:t>
            </a:r>
            <a:r>
              <a:rPr lang="ja-JP" altLang="en-US" dirty="0" smtClean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作業</a:t>
            </a:r>
            <a:r>
              <a:rPr lang="ja-JP" altLang="en-US" dirty="0" smtClean="0">
                <a:solidFill>
                  <a:srgbClr val="FF0000"/>
                </a:solidFill>
              </a:rPr>
              <a:t>実行</a:t>
            </a:r>
            <a:r>
              <a:rPr lang="ja-JP" altLang="en-US" dirty="0" smtClean="0"/>
              <a:t>」メニューを選択する。</a:t>
            </a:r>
            <a:endParaRPr lang="ja-JP" altLang="en-US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872397" y="5733656"/>
            <a:ext cx="3411563" cy="7197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実行</a:t>
            </a:r>
            <a:r>
              <a:rPr lang="ja-JP" altLang="en-US" sz="1200" dirty="0" smtClean="0">
                <a:latin typeface="+mn-ea"/>
              </a:rPr>
              <a:t>する</a:t>
            </a:r>
            <a:r>
              <a:rPr lang="ja-JP" altLang="en-US" sz="1200" dirty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Conductor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ja-JP" altLang="en-US" sz="1200" dirty="0" smtClean="0">
                <a:latin typeface="+mn-ea"/>
              </a:rPr>
              <a:t>と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オペレーション</a:t>
            </a:r>
            <a:r>
              <a:rPr lang="ja-JP" altLang="en-US" sz="1200" dirty="0">
                <a:latin typeface="+mn-ea"/>
              </a:rPr>
              <a:t>」</a:t>
            </a:r>
            <a:r>
              <a:rPr lang="ja-JP" altLang="en-US" sz="1200" dirty="0" smtClean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選択</a:t>
            </a:r>
            <a:r>
              <a:rPr lang="ja-JP" altLang="en-US" sz="1200" dirty="0" smtClean="0">
                <a:latin typeface="+mn-ea"/>
              </a:rPr>
              <a:t>し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「実行」ボタンを押下します。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51541" y="5512209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638259" y="3321855"/>
            <a:ext cx="302400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4360717" y="2998904"/>
            <a:ext cx="301542" cy="275538"/>
          </a:xfrm>
          <a:prstGeom prst="wedgeEllipseCallout">
            <a:avLst>
              <a:gd name="adj1" fmla="val -2442"/>
              <a:gd name="adj2" fmla="val 7671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45" name="円形吹き出し 44"/>
          <p:cNvSpPr/>
          <p:nvPr/>
        </p:nvSpPr>
        <p:spPr bwMode="auto">
          <a:xfrm>
            <a:off x="4357288" y="4370012"/>
            <a:ext cx="301542" cy="275538"/>
          </a:xfrm>
          <a:prstGeom prst="wedgeEllipseCallout">
            <a:avLst>
              <a:gd name="adj1" fmla="val -2442"/>
              <a:gd name="adj2" fmla="val 7671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1634830" y="4702380"/>
            <a:ext cx="3024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30" y="3942685"/>
            <a:ext cx="3282653" cy="2510735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ターゲットと</a:t>
            </a:r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の紐付け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ジョブ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フロー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の実行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5364109" y="6166680"/>
            <a:ext cx="349937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5772574" y="6100911"/>
            <a:ext cx="301542" cy="275538"/>
          </a:xfrm>
          <a:prstGeom prst="wedgeEllipseCallout">
            <a:avLst>
              <a:gd name="adj1" fmla="val -78814"/>
              <a:gd name="adj2" fmla="val -194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4729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1.1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コンソール画面（ログイン）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1.2</a:t>
            </a:r>
            <a:r>
              <a:rPr lang="ja-JP" altLang="en-US" sz="1400" dirty="0">
                <a:latin typeface="+mn-ea"/>
              </a:rPr>
              <a:t>　画面説明（メインメニュー）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1.3</a:t>
            </a:r>
            <a:r>
              <a:rPr lang="ja-JP" altLang="en-US" sz="1400" dirty="0">
                <a:latin typeface="+mn-ea"/>
              </a:rPr>
              <a:t>　画面説明（各メニュー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シナリオ説明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本書のシナリオと作業範囲の位置づけ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実行前準備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400" dirty="0" smtClean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を</a:t>
            </a:r>
            <a:r>
              <a:rPr lang="ja-JP" altLang="en-US" sz="1400" dirty="0" smtClean="0">
                <a:latin typeface="+mn-ea"/>
              </a:rPr>
              <a:t>含む</a:t>
            </a:r>
            <a:r>
              <a:rPr lang="ja-JP" altLang="en-US" sz="1400" dirty="0">
                <a:latin typeface="+mn-ea"/>
              </a:rPr>
              <a:t>ジョブ</a:t>
            </a:r>
            <a:r>
              <a:rPr lang="ja-JP" altLang="en-US" sz="1400" dirty="0" smtClean="0">
                <a:latin typeface="+mn-ea"/>
              </a:rPr>
              <a:t>フロー</a:t>
            </a:r>
            <a:r>
              <a:rPr lang="ja-JP" altLang="en-US" sz="1400" dirty="0">
                <a:latin typeface="+mn-ea"/>
              </a:rPr>
              <a:t>を作成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機器一覧にターゲットとなる</a:t>
            </a:r>
            <a:r>
              <a:rPr lang="en-US" altLang="ja-JP" sz="1400" dirty="0">
                <a:latin typeface="+mn-ea"/>
              </a:rPr>
              <a:t>Linux</a:t>
            </a:r>
            <a:r>
              <a:rPr lang="ja-JP" altLang="en-US" sz="1400" dirty="0">
                <a:latin typeface="+mn-ea"/>
              </a:rPr>
              <a:t>マシンを登録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実行操作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4.1</a:t>
            </a:r>
            <a:r>
              <a:rPr lang="ja-JP" altLang="en-US" sz="1400" dirty="0">
                <a:latin typeface="+mn-ea"/>
              </a:rPr>
              <a:t>　オペレーションの払出し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4.2</a:t>
            </a:r>
            <a:r>
              <a:rPr lang="ja-JP" altLang="en-US" sz="1400" dirty="0">
                <a:latin typeface="+mn-ea"/>
              </a:rPr>
              <a:t>　ターゲットと</a:t>
            </a:r>
            <a:r>
              <a:rPr lang="en-US" altLang="ja-JP" sz="1400" dirty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の紐付け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4.3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ジョブ</a:t>
            </a:r>
            <a:r>
              <a:rPr lang="ja-JP" altLang="en-US" sz="1400" dirty="0" smtClean="0">
                <a:latin typeface="+mn-ea"/>
              </a:rPr>
              <a:t>フロー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実行</a:t>
            </a:r>
            <a:endParaRPr lang="en-US" altLang="ja-JP" sz="1400" dirty="0" smtClean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A</a:t>
            </a:r>
            <a:r>
              <a:rPr lang="ja-JP" altLang="en-US" dirty="0">
                <a:latin typeface="+mn-ea"/>
              </a:rPr>
              <a:t>　付録</a:t>
            </a:r>
            <a:endParaRPr lang="en-US" altLang="ja-JP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参考①　</a:t>
            </a:r>
            <a:r>
              <a:rPr lang="en-US" altLang="ja-JP" sz="1400" dirty="0">
                <a:latin typeface="+mn-ea"/>
              </a:rPr>
              <a:t>【Ansible-Legacy】</a:t>
            </a:r>
            <a:r>
              <a:rPr lang="ja-JP" altLang="en-US" sz="1400" dirty="0">
                <a:latin typeface="+mn-ea"/>
              </a:rPr>
              <a:t>単体実行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参考②　</a:t>
            </a:r>
            <a:r>
              <a:rPr lang="en-US" altLang="ja-JP" sz="1400" dirty="0">
                <a:latin typeface="+mn-ea"/>
              </a:rPr>
              <a:t>【</a:t>
            </a:r>
            <a:r>
              <a:rPr lang="en-US" altLang="ja-JP" sz="1400" dirty="0" err="1">
                <a:latin typeface="+mn-ea"/>
              </a:rPr>
              <a:t>Ansible</a:t>
            </a:r>
            <a:r>
              <a:rPr lang="en-US" altLang="ja-JP" sz="1400" dirty="0">
                <a:latin typeface="+mn-ea"/>
              </a:rPr>
              <a:t>-Legacy</a:t>
            </a:r>
            <a:r>
              <a:rPr lang="en-US" altLang="ja-JP" sz="1400" dirty="0" smtClean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実行</a:t>
            </a:r>
            <a:r>
              <a:rPr lang="ja-JP" altLang="en-US" sz="1400" dirty="0" smtClean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　</a:t>
            </a:r>
            <a:r>
              <a:rPr lang="ja-JP" altLang="en-US" sz="1400" dirty="0" smtClean="0">
                <a:latin typeface="+mn-ea"/>
              </a:rPr>
              <a:t>参考</a:t>
            </a:r>
            <a:r>
              <a:rPr lang="ja-JP" altLang="en-US" sz="1400" dirty="0">
                <a:latin typeface="+mn-ea"/>
              </a:rPr>
              <a:t>③</a:t>
            </a:r>
            <a:r>
              <a:rPr lang="ja-JP" altLang="en-US" sz="1400" dirty="0">
                <a:latin typeface="+mn-ea"/>
              </a:rPr>
              <a:t>　プレイブックサンプル集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</a:t>
            </a:r>
            <a:r>
              <a:rPr lang="ja-JP" altLang="en-US" dirty="0"/>
              <a:t>　ジョブフローの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作業結果確認</a:t>
            </a:r>
            <a:endParaRPr lang="en-US" altLang="ja-JP" dirty="0"/>
          </a:p>
          <a:p>
            <a:pPr lvl="1"/>
            <a:r>
              <a:rPr lang="ja-JP" altLang="en-US" dirty="0" smtClean="0"/>
              <a:t>実行</a:t>
            </a:r>
            <a:r>
              <a:rPr lang="ja-JP" altLang="en-US" dirty="0"/>
              <a:t>すると「</a:t>
            </a:r>
            <a:r>
              <a:rPr lang="en-US" altLang="ja-JP" dirty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作業</a:t>
            </a:r>
            <a:r>
              <a:rPr lang="ja-JP" altLang="en-US" dirty="0">
                <a:solidFill>
                  <a:srgbClr val="FF0000"/>
                </a:solidFill>
              </a:rPr>
              <a:t>確認</a:t>
            </a:r>
            <a:r>
              <a:rPr lang="ja-JP" altLang="en-US" dirty="0" smtClean="0"/>
              <a:t>」</a:t>
            </a:r>
            <a:r>
              <a:rPr lang="ja-JP" altLang="en-US" dirty="0"/>
              <a:t>メニュー</a:t>
            </a:r>
            <a:r>
              <a:rPr lang="ja-JP" altLang="en-US" dirty="0" smtClean="0"/>
              <a:t>画面</a:t>
            </a:r>
            <a:r>
              <a:rPr lang="ja-JP" altLang="en-US" dirty="0"/>
              <a:t>に</a:t>
            </a:r>
            <a:r>
              <a:rPr lang="ja-JP" altLang="en-US" dirty="0" smtClean="0"/>
              <a:t>切替わり、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</a:t>
            </a:r>
            <a:r>
              <a:rPr lang="ja-JP" altLang="en-US" dirty="0" smtClean="0"/>
              <a:t>ステータスやログが表示される。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0" y="1792644"/>
            <a:ext cx="5976830" cy="4587985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6911513" y="5157240"/>
            <a:ext cx="2052000" cy="123951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実行ステータスやログを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リアルタイム</a:t>
            </a:r>
            <a:r>
              <a:rPr lang="ja-JP" altLang="en-US" sz="1200" dirty="0" smtClean="0">
                <a:latin typeface="+mn-ea"/>
              </a:rPr>
              <a:t>で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確認</a:t>
            </a:r>
            <a:r>
              <a:rPr lang="ja-JP" altLang="en-US" sz="1200" dirty="0">
                <a:latin typeface="+mn-ea"/>
              </a:rPr>
              <a:t>可能</a:t>
            </a:r>
            <a:r>
              <a:rPr lang="ja-JP" altLang="en-US" sz="1200" dirty="0" smtClean="0">
                <a:latin typeface="+mn-ea"/>
              </a:rPr>
              <a:t>です</a:t>
            </a:r>
            <a:r>
              <a:rPr lang="ja-JP" altLang="en-US" sz="1200" dirty="0">
                <a:latin typeface="+mn-ea"/>
              </a:rPr>
              <a:t>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675844" y="4932296"/>
            <a:ext cx="565503" cy="549789"/>
            <a:chOff x="162795" y="3812178"/>
            <a:chExt cx="56550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ターゲットと</a:t>
            </a:r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の紐付け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ジョブ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フロー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の実行</a:t>
            </a:r>
          </a:p>
        </p:txBody>
      </p:sp>
    </p:spTree>
    <p:extLst>
      <p:ext uri="{BB962C8B-B14F-4D97-AF65-F5344CB8AC3E}">
        <p14:creationId xmlns:p14="http://schemas.microsoft.com/office/powerpoint/2010/main" val="11784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297" t="540" r="297" b="-540"/>
          <a:stretch/>
        </p:blipFill>
        <p:spPr>
          <a:xfrm>
            <a:off x="631271" y="2008230"/>
            <a:ext cx="6077681" cy="41467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</a:t>
            </a:r>
            <a:r>
              <a:rPr lang="ja-JP" altLang="en-US" dirty="0"/>
              <a:t>　ジョブフローの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 smtClean="0"/>
              <a:t>一覧」で実行結果を確認</a:t>
            </a:r>
            <a:endParaRPr lang="en-US" altLang="ja-JP" dirty="0"/>
          </a:p>
          <a:p>
            <a:pPr lvl="1"/>
            <a:r>
              <a:rPr lang="ja-JP" altLang="en-US" dirty="0" smtClean="0"/>
              <a:t>メインメニューより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メニューグループ＞</a:t>
            </a:r>
            <a:r>
              <a:rPr lang="ja-JP" altLang="en-US" dirty="0" smtClean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作業</a:t>
            </a:r>
            <a:r>
              <a:rPr lang="ja-JP" altLang="en-US" dirty="0">
                <a:solidFill>
                  <a:srgbClr val="FF0000"/>
                </a:solidFill>
              </a:rPr>
              <a:t>一覧</a:t>
            </a:r>
            <a:r>
              <a:rPr lang="ja-JP" altLang="en-US" dirty="0" smtClean="0"/>
              <a:t>」メニューを選択する。</a:t>
            </a:r>
            <a:endParaRPr lang="ja-JP" altLang="en-US" dirty="0"/>
          </a:p>
        </p:txBody>
      </p:sp>
      <p:sp>
        <p:nvSpPr>
          <p:cNvPr id="26" name="角丸四角形 25"/>
          <p:cNvSpPr/>
          <p:nvPr/>
        </p:nvSpPr>
        <p:spPr bwMode="auto">
          <a:xfrm>
            <a:off x="1691600" y="4770801"/>
            <a:ext cx="4896680" cy="54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355970" y="5803783"/>
            <a:ext cx="4607543" cy="59297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表示フィルタで</a:t>
            </a:r>
            <a:r>
              <a:rPr lang="ja-JP" altLang="en-US" sz="1200" dirty="0" smtClean="0">
                <a:latin typeface="+mn-ea"/>
              </a:rPr>
              <a:t>絞り込まれたデータ</a:t>
            </a:r>
            <a:r>
              <a:rPr lang="ja-JP" altLang="en-US" sz="1200" dirty="0">
                <a:latin typeface="+mn-ea"/>
              </a:rPr>
              <a:t>をリストで出力し</a:t>
            </a:r>
          </a:p>
          <a:p>
            <a:pPr algn="ctr"/>
            <a:r>
              <a:rPr lang="ja-JP" altLang="en-US" sz="1200" dirty="0" smtClean="0">
                <a:latin typeface="+mn-ea"/>
              </a:rPr>
              <a:t>「詳細」ボタン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押すと詳細</a:t>
            </a:r>
            <a:r>
              <a:rPr lang="ja-JP" altLang="en-US" sz="1200" dirty="0">
                <a:latin typeface="+mn-ea"/>
              </a:rPr>
              <a:t>情報</a:t>
            </a:r>
            <a:r>
              <a:rPr lang="ja-JP" altLang="en-US" sz="1200" dirty="0" smtClean="0">
                <a:latin typeface="+mn-ea"/>
              </a:rPr>
              <a:t>を別</a:t>
            </a:r>
            <a:r>
              <a:rPr lang="ja-JP" altLang="en-US" sz="1200" dirty="0">
                <a:latin typeface="+mn-ea"/>
              </a:rPr>
              <a:t>タブで表示します。</a:t>
            </a:r>
          </a:p>
        </p:txBody>
      </p:sp>
      <p:grpSp>
        <p:nvGrpSpPr>
          <p:cNvPr id="33" name="グループ化 32"/>
          <p:cNvGrpSpPr/>
          <p:nvPr/>
        </p:nvGrpSpPr>
        <p:grpSpPr>
          <a:xfrm>
            <a:off x="4141798" y="5586608"/>
            <a:ext cx="565503" cy="549789"/>
            <a:chOff x="162795" y="3812178"/>
            <a:chExt cx="565503" cy="549789"/>
          </a:xfrm>
        </p:grpSpPr>
        <p:sp>
          <p:nvSpPr>
            <p:cNvPr id="3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6" name="正方形/長方形 35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の登録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を</a:t>
            </a:r>
            <a:r>
              <a:rPr lang="ja-JP" altLang="en-US" sz="900" b="1" dirty="0" smtClean="0">
                <a:latin typeface="+mn-ea"/>
              </a:rPr>
              <a:t>含む</a:t>
            </a:r>
            <a:r>
              <a:rPr lang="ja-JP" altLang="en-US" sz="900" b="1" dirty="0">
                <a:latin typeface="+mn-ea"/>
              </a:rPr>
              <a:t>ジョブ</a:t>
            </a:r>
            <a:r>
              <a:rPr lang="ja-JP" altLang="en-US" sz="900" b="1" dirty="0" smtClean="0">
                <a:latin typeface="+mn-ea"/>
              </a:rPr>
              <a:t>フロー</a:t>
            </a:r>
            <a:r>
              <a:rPr lang="ja-JP" altLang="en-US" sz="900" b="1" dirty="0">
                <a:latin typeface="+mn-ea"/>
              </a:rPr>
              <a:t>を作成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機器一覧にターゲットとなる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en-US" altLang="ja-JP" sz="900" b="1" dirty="0">
                <a:latin typeface="+mn-ea"/>
              </a:rPr>
              <a:t>Linux</a:t>
            </a:r>
            <a:r>
              <a:rPr lang="ja-JP" altLang="en-US" sz="900" b="1" dirty="0">
                <a:latin typeface="+mn-ea"/>
              </a:rPr>
              <a:t>マシンを登録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ターゲットと</a:t>
            </a:r>
            <a:r>
              <a:rPr lang="en-US" altLang="ja-JP" sz="900" b="1" dirty="0">
                <a:latin typeface="+mn-ea"/>
              </a:rPr>
              <a:t>IaC</a:t>
            </a:r>
            <a:r>
              <a:rPr lang="ja-JP" altLang="en-US" sz="900" b="1" dirty="0">
                <a:latin typeface="+mn-ea"/>
              </a:rPr>
              <a:t>の紐付け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オペレーションの払出し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ジョブ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フロー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の実行</a:t>
            </a:r>
          </a:p>
        </p:txBody>
      </p:sp>
    </p:spTree>
    <p:extLst>
      <p:ext uri="{BB962C8B-B14F-4D97-AF65-F5344CB8AC3E}">
        <p14:creationId xmlns:p14="http://schemas.microsoft.com/office/powerpoint/2010/main" val="16504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/>
          <a:srcRect t="-1" b="179"/>
          <a:stretch/>
        </p:blipFill>
        <p:spPr bwMode="gray">
          <a:xfrm>
            <a:off x="659729" y="1782855"/>
            <a:ext cx="5934015" cy="466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</a:t>
            </a:r>
            <a:r>
              <a:rPr lang="ja-JP" altLang="en-US" dirty="0"/>
              <a:t>①　</a:t>
            </a:r>
            <a:r>
              <a:rPr lang="en-US" altLang="ja-JP" dirty="0"/>
              <a:t>【Ansible-Legacy】</a:t>
            </a:r>
            <a:r>
              <a:rPr lang="ja-JP" altLang="en-US" dirty="0"/>
              <a:t>単体</a:t>
            </a:r>
            <a:r>
              <a:rPr lang="ja-JP" altLang="en-US" dirty="0" smtClean="0"/>
              <a:t>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作業実行</a:t>
            </a:r>
            <a:endParaRPr lang="en-US" altLang="ja-JP" dirty="0" smtClean="0"/>
          </a:p>
          <a:p>
            <a:pPr lvl="1"/>
            <a:r>
              <a:rPr lang="en-US" altLang="ja-JP" dirty="0"/>
              <a:t>Ansible-Legacy</a:t>
            </a:r>
            <a:r>
              <a:rPr lang="ja-JP" altLang="en-US" dirty="0" smtClean="0"/>
              <a:t>は「作業実行」メニューがあり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Movement</a:t>
            </a:r>
            <a:r>
              <a:rPr lang="ja-JP" altLang="en-US" dirty="0" smtClean="0"/>
              <a:t>ごとに</a:t>
            </a:r>
            <a:r>
              <a:rPr lang="ja-JP" altLang="en-US" dirty="0" smtClean="0">
                <a:solidFill>
                  <a:srgbClr val="FF0000"/>
                </a:solidFill>
              </a:rPr>
              <a:t>個別実行</a:t>
            </a:r>
            <a:r>
              <a:rPr lang="ja-JP" altLang="en-US" dirty="0" smtClean="0"/>
              <a:t>や、</a:t>
            </a:r>
            <a:r>
              <a:rPr lang="ja-JP" altLang="en-US" dirty="0" smtClean="0">
                <a:solidFill>
                  <a:srgbClr val="FF0000"/>
                </a:solidFill>
              </a:rPr>
              <a:t>ドライラン</a:t>
            </a:r>
            <a:r>
              <a:rPr lang="ja-JP" altLang="en-US" dirty="0" smtClean="0"/>
              <a:t>が可能。</a:t>
            </a:r>
            <a:endParaRPr lang="ja-JP" altLang="en-US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1701952" y="3205791"/>
            <a:ext cx="4752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639183" y="6055105"/>
            <a:ext cx="2023053" cy="2519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701952" y="4807900"/>
            <a:ext cx="4022208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691631" y="3281417"/>
            <a:ext cx="2351548" cy="536374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作成済みの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6599250" y="3185472"/>
            <a:ext cx="301542" cy="275538"/>
          </a:xfrm>
          <a:prstGeom prst="wedgeEllipseCallout">
            <a:avLst>
              <a:gd name="adj1" fmla="val -92292"/>
              <a:gd name="adj2" fmla="val -194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691631" y="4203050"/>
            <a:ext cx="2351548" cy="691842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と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紐づいた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599250" y="4118227"/>
            <a:ext cx="301542" cy="275538"/>
          </a:xfrm>
          <a:prstGeom prst="wedgeEllipseCallout">
            <a:avLst>
              <a:gd name="adj1" fmla="val -365530"/>
              <a:gd name="adj2" fmla="val 23966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5580140" y="5280152"/>
            <a:ext cx="3459682" cy="1082680"/>
          </a:xfrm>
          <a:prstGeom prst="roundRect">
            <a:avLst>
              <a:gd name="adj" fmla="val 15737"/>
            </a:avLst>
          </a:prstGeom>
          <a:solidFill>
            <a:schemeClr val="bg2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　　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459854" y="5203126"/>
            <a:ext cx="301542" cy="275538"/>
          </a:xfrm>
          <a:prstGeom prst="wedgeEllipseCallout">
            <a:avLst>
              <a:gd name="adj1" fmla="val -680805"/>
              <a:gd name="adj2" fmla="val 28321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32207"/>
              </p:ext>
            </p:extLst>
          </p:nvPr>
        </p:nvGraphicFramePr>
        <p:xfrm>
          <a:off x="5720988" y="5274952"/>
          <a:ext cx="33188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15">
                  <a:extLst>
                    <a:ext uri="{9D8B030D-6E8A-4147-A177-3AD203B41FA5}">
                      <a16:colId xmlns:a16="http://schemas.microsoft.com/office/drawing/2014/main" val="3780613707"/>
                    </a:ext>
                  </a:extLst>
                </a:gridCol>
                <a:gridCol w="3036419">
                  <a:extLst>
                    <a:ext uri="{9D8B030D-6E8A-4147-A177-3AD203B41FA5}">
                      <a16:colId xmlns:a16="http://schemas.microsoft.com/office/drawing/2014/main" val="476858809"/>
                    </a:ext>
                  </a:extLst>
                </a:gridCol>
              </a:tblGrid>
              <a:tr h="2120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ドライラン</a:t>
                      </a:r>
                      <a:endParaRPr lang="en-US" altLang="ja-JP" sz="1200" b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50261"/>
                  </a:ext>
                </a:extLst>
              </a:tr>
              <a:tr h="212034"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：プレイブックの接続確認</a:t>
                      </a:r>
                      <a:r>
                        <a:rPr lang="en-US" altLang="ja-JP" sz="12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構文チェック</a:t>
                      </a:r>
                      <a:endParaRPr lang="en-US" altLang="ja-JP" sz="1200" b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984552"/>
                  </a:ext>
                </a:extLst>
              </a:tr>
              <a:tr h="21203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実行</a:t>
                      </a:r>
                      <a:endParaRPr lang="en-US" altLang="ja-JP" sz="1200" b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40616"/>
                  </a:ext>
                </a:extLst>
              </a:tr>
              <a:tr h="212034"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：プレイブックを実行</a:t>
                      </a:r>
                      <a:endParaRPr lang="en-US" altLang="ja-JP" sz="1200" b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5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3" y="1628750"/>
            <a:ext cx="4035902" cy="48162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参考②</a:t>
            </a:r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en-US" altLang="ja-JP" dirty="0" smtClean="0"/>
              <a:t>】</a:t>
            </a:r>
            <a:r>
              <a:rPr lang="ja-JP" altLang="en-US" dirty="0" smtClean="0"/>
              <a:t>実行確認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作業結果確認</a:t>
            </a:r>
            <a:endParaRPr lang="en-US" altLang="ja-JP" dirty="0"/>
          </a:p>
          <a:p>
            <a:pPr lvl="1"/>
            <a:r>
              <a:rPr lang="ja-JP" altLang="en-US" dirty="0" smtClean="0"/>
              <a:t>実行（またはドライラン）すると画面が切替わり、実行ステータスやログが表示される。</a:t>
            </a:r>
            <a:endParaRPr lang="ja-JP" altLang="en-US" dirty="0"/>
          </a:p>
        </p:txBody>
      </p:sp>
      <p:sp>
        <p:nvSpPr>
          <p:cNvPr id="33" name="角丸四角形 32"/>
          <p:cNvSpPr/>
          <p:nvPr/>
        </p:nvSpPr>
        <p:spPr bwMode="auto">
          <a:xfrm>
            <a:off x="1737560" y="2720416"/>
            <a:ext cx="2592000" cy="3357549"/>
          </a:xfrm>
          <a:prstGeom prst="roundRect">
            <a:avLst>
              <a:gd name="adj" fmla="val 2149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4860040" y="2126664"/>
            <a:ext cx="4103472" cy="49862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実行ステータスや、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投入データが確認可能です。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860040" y="2791048"/>
            <a:ext cx="4083154" cy="50407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実行ログや</a:t>
            </a:r>
            <a:r>
              <a:rPr kumimoji="1" lang="ja-JP" altLang="en-US" sz="1200" dirty="0" smtClean="0">
                <a:latin typeface="+mn-ea"/>
              </a:rPr>
              <a:t>エラーログを</a:t>
            </a:r>
            <a:endParaRPr kumimoji="1"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リアルタイムで確認可能です。</a:t>
            </a:r>
            <a:endParaRPr kumimoji="1" lang="en-US" altLang="ja-JP" sz="1200" dirty="0" smtClean="0">
              <a:latin typeface="+mn-ea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15" y="3440516"/>
            <a:ext cx="4394095" cy="2641435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271781" y="3505753"/>
            <a:ext cx="3671413" cy="1944270"/>
          </a:xfrm>
          <a:prstGeom prst="roundRect">
            <a:avLst>
              <a:gd name="adj" fmla="val 158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570515" y="2122719"/>
            <a:ext cx="782123" cy="540000"/>
          </a:xfrm>
          <a:prstGeom prst="wedgeEllipseCallout">
            <a:avLst>
              <a:gd name="adj1" fmla="val -89694"/>
              <a:gd name="adj2" fmla="val 6917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4570514" y="2776630"/>
            <a:ext cx="782123" cy="540000"/>
          </a:xfrm>
          <a:prstGeom prst="wedgeEllipseCallout">
            <a:avLst>
              <a:gd name="adj1" fmla="val 43673"/>
              <a:gd name="adj2" fmla="val 9175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6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参考③</a:t>
            </a:r>
            <a:r>
              <a:rPr lang="ja-JP" altLang="en-US" dirty="0"/>
              <a:t>　</a:t>
            </a:r>
            <a:r>
              <a:rPr lang="ja-JP" altLang="en-US" dirty="0" smtClean="0"/>
              <a:t>プレイブックサンプル集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（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サーバ向けの）サンプルプレイブック</a:t>
            </a:r>
            <a:endParaRPr lang="en-US" altLang="ja-JP" dirty="0"/>
          </a:p>
          <a:p>
            <a:pPr lvl="1"/>
            <a:r>
              <a:rPr lang="ja-JP" altLang="en-US" dirty="0" smtClean="0"/>
              <a:t>以下のプレイブックはサンプルで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赤字箇所は任意でご変更ください。</a:t>
            </a:r>
            <a:r>
              <a:rPr lang="en-US" altLang="ja-JP" sz="1200" dirty="0" smtClean="0">
                <a:solidFill>
                  <a:srgbClr val="FF0000"/>
                </a:solidFill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</a:rPr>
            </a:br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文字コードは </a:t>
            </a:r>
            <a:r>
              <a:rPr lang="en-US" altLang="ja-JP" sz="1200" dirty="0" smtClean="0">
                <a:solidFill>
                  <a:srgbClr val="FF0000"/>
                </a:solidFill>
              </a:rPr>
              <a:t>”UTF-</a:t>
            </a:r>
            <a:r>
              <a:rPr lang="ja-JP" altLang="en-US" sz="1200" dirty="0" smtClean="0">
                <a:solidFill>
                  <a:srgbClr val="FF0000"/>
                </a:solidFill>
              </a:rPr>
              <a:t>８</a:t>
            </a:r>
            <a:r>
              <a:rPr lang="en-US" altLang="ja-JP" sz="1200" dirty="0" smtClean="0">
                <a:solidFill>
                  <a:srgbClr val="FF0000"/>
                </a:solidFill>
              </a:rPr>
              <a:t>” </a:t>
            </a:r>
            <a:r>
              <a:rPr lang="ja-JP" altLang="en-US" sz="12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200" dirty="0" smtClean="0">
                <a:solidFill>
                  <a:srgbClr val="FF0000"/>
                </a:solidFill>
              </a:rPr>
              <a:t>改行コードは </a:t>
            </a:r>
            <a:r>
              <a:rPr lang="en-US" altLang="ja-JP" sz="1200" dirty="0" smtClean="0">
                <a:solidFill>
                  <a:srgbClr val="FF0000"/>
                </a:solidFill>
              </a:rPr>
              <a:t>”LF” </a:t>
            </a:r>
            <a:r>
              <a:rPr lang="ja-JP" altLang="en-US" sz="12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200" dirty="0" smtClean="0">
                <a:solidFill>
                  <a:srgbClr val="FF0000"/>
                </a:solidFill>
              </a:rPr>
              <a:t>拡張子は </a:t>
            </a:r>
            <a:r>
              <a:rPr lang="en-US" altLang="ja-JP" sz="1200" dirty="0" smtClean="0">
                <a:solidFill>
                  <a:srgbClr val="FF0000"/>
                </a:solidFill>
              </a:rPr>
              <a:t>”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yml</a:t>
            </a:r>
            <a:r>
              <a:rPr lang="en-US" altLang="ja-JP" sz="1200" dirty="0" smtClean="0">
                <a:solidFill>
                  <a:srgbClr val="FF0000"/>
                </a:solidFill>
              </a:rPr>
              <a:t>” </a:t>
            </a:r>
            <a:r>
              <a:rPr lang="ja-JP" altLang="en-US" sz="1200" dirty="0" smtClean="0">
                <a:solidFill>
                  <a:srgbClr val="FF0000"/>
                </a:solidFill>
              </a:rPr>
              <a:t>形式。また、インデントにご注意ください。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924" y="1988800"/>
            <a:ext cx="4361788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</a:t>
            </a:r>
            <a:r>
              <a:rPr lang="en-US" altLang="ja-JP" sz="1400" dirty="0" smtClean="0"/>
              <a:t>path</a:t>
            </a:r>
            <a:r>
              <a:rPr lang="en-US" altLang="ja-JP" sz="1400" dirty="0"/>
              <a:t>: </a:t>
            </a:r>
            <a:r>
              <a:rPr lang="en-US" altLang="ja-JP" sz="1400" dirty="0">
                <a:solidFill>
                  <a:srgbClr val="FF0000"/>
                </a:solidFill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</a:rPr>
              <a:t>tmp/demodirectory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8924" y="3504465"/>
            <a:ext cx="4361788" cy="14390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/>
              <a:t>- name: Sample User </a:t>
            </a:r>
            <a:r>
              <a:rPr lang="en-US" altLang="ja-JP" sz="1400" dirty="0" smtClean="0"/>
              <a:t>add</a:t>
            </a:r>
            <a:br>
              <a:rPr lang="en-US" altLang="ja-JP" sz="1400" dirty="0" smtClean="0"/>
            </a:br>
            <a:r>
              <a:rPr lang="en-US" altLang="ja-JP" sz="1400" dirty="0" smtClean="0"/>
              <a:t>  </a:t>
            </a:r>
            <a:r>
              <a:rPr lang="en-US" altLang="ja-JP" sz="1400" dirty="0"/>
              <a:t>user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name: </a:t>
            </a:r>
            <a:r>
              <a:rPr lang="en-US" altLang="ja-JP" sz="1400" dirty="0" smtClean="0">
                <a:solidFill>
                  <a:srgbClr val="FF0000"/>
                </a:solidFill>
              </a:rPr>
              <a:t>ITA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createhome: </a:t>
            </a:r>
            <a:r>
              <a:rPr lang="en-US" altLang="ja-JP" sz="1400" dirty="0" smtClean="0">
                <a:solidFill>
                  <a:srgbClr val="FF0000"/>
                </a:solidFill>
              </a:rPr>
              <a:t>no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uid: </a:t>
            </a:r>
            <a:r>
              <a:rPr lang="en-US" altLang="ja-JP" sz="1400" dirty="0" smtClean="0">
                <a:solidFill>
                  <a:srgbClr val="FF0000"/>
                </a:solidFill>
              </a:rPr>
              <a:t>4401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group: </a:t>
            </a:r>
            <a:r>
              <a:rPr lang="en-US" altLang="ja-JP" sz="1400" dirty="0">
                <a:solidFill>
                  <a:srgbClr val="FF0000"/>
                </a:solidFill>
              </a:rPr>
              <a:t>users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8924" y="5215956"/>
            <a:ext cx="6115336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/>
              <a:t>- name: Collect </a:t>
            </a:r>
            <a:r>
              <a:rPr lang="en-US" altLang="ja-JP" sz="1400" dirty="0" smtClean="0"/>
              <a:t>Files</a:t>
            </a:r>
            <a:br>
              <a:rPr lang="en-US" altLang="ja-JP" sz="1400" dirty="0" smtClean="0"/>
            </a:br>
            <a:r>
              <a:rPr lang="en-US" altLang="ja-JP" sz="1400" dirty="0" smtClean="0"/>
              <a:t>  </a:t>
            </a:r>
            <a:r>
              <a:rPr lang="en-US" altLang="ja-JP" sz="1400" dirty="0"/>
              <a:t>fetch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src=</a:t>
            </a:r>
            <a:r>
              <a:rPr lang="en-US" altLang="ja-JP" sz="1400" dirty="0">
                <a:solidFill>
                  <a:srgbClr val="FF0000"/>
                </a:solidFill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</a:rPr>
              <a:t>etc/hosts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dest={{ __workflowdir__ }}/{{ inventory_hostname </a:t>
            </a:r>
            <a:r>
              <a:rPr lang="en-US" altLang="ja-JP" sz="1400" dirty="0" smtClean="0"/>
              <a:t>}}</a:t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flat=yes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6300240" y="5575754"/>
            <a:ext cx="2690932" cy="86388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/etc/hosts</a:t>
            </a:r>
            <a:r>
              <a:rPr lang="ja-JP" altLang="en-US" sz="1200" dirty="0" smtClean="0">
                <a:latin typeface="+mn-ea"/>
              </a:rPr>
              <a:t>ファイルを収集します。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収集ファイルは結果データの</a:t>
            </a:r>
            <a:r>
              <a:rPr lang="en-US" altLang="ja-JP" sz="1200" dirty="0">
                <a:latin typeface="+mn-ea"/>
              </a:rPr>
              <a:t/>
            </a:r>
            <a:br>
              <a:rPr lang="en-US" altLang="ja-JP" sz="1200" dirty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zip</a:t>
            </a:r>
            <a:r>
              <a:rPr lang="ja-JP" altLang="en-US" sz="1200" dirty="0" smtClean="0">
                <a:latin typeface="+mn-ea"/>
              </a:rPr>
              <a:t>ファイル内に収集されます。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932050" y="2090880"/>
            <a:ext cx="4059122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/tmp</a:t>
            </a:r>
            <a:r>
              <a:rPr kumimoji="1" lang="ja-JP" altLang="en-US" sz="1200" dirty="0" smtClean="0">
                <a:latin typeface="+mn-ea"/>
              </a:rPr>
              <a:t>配下に</a:t>
            </a:r>
            <a:r>
              <a:rPr kumimoji="1" lang="en-US" altLang="ja-JP" sz="1200" dirty="0" smtClean="0">
                <a:latin typeface="+mn-ea"/>
              </a:rPr>
              <a:t>”</a:t>
            </a:r>
            <a:r>
              <a:rPr lang="en-US" altLang="ja-JP" sz="1200" dirty="0" smtClean="0"/>
              <a:t>demodirectory”</a:t>
            </a:r>
            <a:r>
              <a:rPr lang="ja-JP" altLang="en-US" sz="1200" dirty="0" smtClean="0"/>
              <a:t>という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ディレクトリが作成されます。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932050" y="4353460"/>
            <a:ext cx="4057214" cy="78403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/>
              <a:t>下記の定義は</a:t>
            </a:r>
            <a:r>
              <a:rPr lang="en-US" altLang="ja-JP" sz="1200" dirty="0" smtClean="0"/>
              <a:t>ITA</a:t>
            </a:r>
            <a:r>
              <a:rPr lang="ja-JP" altLang="en-US" sz="1200" dirty="0" smtClean="0"/>
              <a:t>サーバにファイルを持ち帰る時に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使用する予め用意された予約変数となります。</a:t>
            </a:r>
            <a:endParaRPr lang="en-US" altLang="ja-JP" sz="1200" dirty="0" smtClean="0"/>
          </a:p>
          <a:p>
            <a:pPr algn="ctr"/>
            <a:endParaRPr lang="en-US" altLang="ja-JP" sz="700" dirty="0" smtClean="0"/>
          </a:p>
          <a:p>
            <a:pPr algn="ctr"/>
            <a:r>
              <a:rPr lang="en-US" altLang="ja-JP" sz="800" dirty="0" smtClean="0"/>
              <a:t>”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{{ </a:t>
            </a:r>
            <a:r>
              <a:rPr lang="en-US" altLang="ja-JP" sz="800" dirty="0"/>
              <a:t>__workflowdir__ }}/{{ </a:t>
            </a:r>
            <a:r>
              <a:rPr lang="en-US" altLang="ja-JP" sz="800" dirty="0" err="1"/>
              <a:t>inventory_hostname</a:t>
            </a:r>
            <a:r>
              <a:rPr lang="en-US" altLang="ja-JP" sz="800" dirty="0"/>
              <a:t> }} ”</a:t>
            </a:r>
            <a:endParaRPr lang="en-US" altLang="ja-JP" sz="800" dirty="0" smtClean="0"/>
          </a:p>
        </p:txBody>
      </p:sp>
      <p:sp>
        <p:nvSpPr>
          <p:cNvPr id="19" name="円形吹き出し 18"/>
          <p:cNvSpPr/>
          <p:nvPr/>
        </p:nvSpPr>
        <p:spPr bwMode="auto">
          <a:xfrm>
            <a:off x="4721712" y="2045796"/>
            <a:ext cx="782123" cy="540000"/>
          </a:xfrm>
          <a:prstGeom prst="wedgeEllipseCallout">
            <a:avLst>
              <a:gd name="adj1" fmla="val -67177"/>
              <a:gd name="adj2" fmla="val 2903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932050" y="3222170"/>
            <a:ext cx="4059122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ユーザが作成されます。</a:t>
            </a:r>
            <a:r>
              <a:rPr lang="en-US" altLang="ja-JP" sz="1200" dirty="0">
                <a:latin typeface="+mn-ea"/>
              </a:rPr>
              <a:t/>
            </a:r>
            <a:br>
              <a:rPr lang="en-US" altLang="ja-JP" sz="1200" dirty="0">
                <a:latin typeface="+mn-ea"/>
              </a:rPr>
            </a:br>
            <a:r>
              <a:rPr lang="ja-JP" altLang="en-US" sz="1200" dirty="0">
                <a:latin typeface="+mn-ea"/>
              </a:rPr>
              <a:t>動作確認後はユーザを削除ください。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721712" y="3173784"/>
            <a:ext cx="782123" cy="540000"/>
          </a:xfrm>
          <a:prstGeom prst="wedgeEllipseCallout">
            <a:avLst>
              <a:gd name="adj1" fmla="val -69775"/>
              <a:gd name="adj2" fmla="val 3781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5626191" y="5907102"/>
            <a:ext cx="782123" cy="540000"/>
          </a:xfrm>
          <a:prstGeom prst="wedgeEllipseCallout">
            <a:avLst>
              <a:gd name="adj1" fmla="val -62847"/>
              <a:gd name="adj2" fmla="val 520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721712" y="4829234"/>
            <a:ext cx="782123" cy="540000"/>
          </a:xfrm>
          <a:prstGeom prst="wedgeEllipseCallout">
            <a:avLst>
              <a:gd name="adj1" fmla="val -3091"/>
              <a:gd name="adj2" fmla="val 15447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92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Web</a:t>
            </a:r>
            <a:r>
              <a:rPr lang="ja-JP" altLang="en-US" dirty="0"/>
              <a:t>コンソール画面（ログイン）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コンソールログイン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57275" y="2881997"/>
            <a:ext cx="2952410" cy="97906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初回ログイン時は、ログイン直後に</a:t>
            </a:r>
            <a:endParaRPr lang="en-US" altLang="ja-JP" sz="1200" b="1" dirty="0" smtClean="0">
              <a:latin typeface="+mn-ea"/>
            </a:endParaRPr>
          </a:p>
          <a:p>
            <a:pPr algn="ctr"/>
            <a:r>
              <a:rPr lang="ja-JP" altLang="en-US" sz="1200" b="1" dirty="0" smtClean="0">
                <a:latin typeface="+mn-ea"/>
              </a:rPr>
              <a:t>パスワード変更を求められます。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42254" y="2661286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角丸四角形 13"/>
          <p:cNvSpPr/>
          <p:nvPr/>
        </p:nvSpPr>
        <p:spPr bwMode="auto">
          <a:xfrm>
            <a:off x="357275" y="4365130"/>
            <a:ext cx="2952410" cy="10122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IT</a:t>
            </a:r>
            <a:r>
              <a:rPr lang="en-US" altLang="ja-JP" sz="1400" dirty="0">
                <a:latin typeface="+mn-ea"/>
              </a:rPr>
              <a:t>A</a:t>
            </a:r>
            <a:r>
              <a:rPr kumimoji="1" lang="ja-JP" altLang="en-US" sz="1400" dirty="0" smtClean="0">
                <a:latin typeface="+mn-ea"/>
              </a:rPr>
              <a:t>導入は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ITA-online-install_ja.pdf</a:t>
            </a:r>
            <a:r>
              <a:rPr kumimoji="1" lang="en-US" altLang="ja-JP" sz="1100" b="1" dirty="0" smtClean="0">
                <a:solidFill>
                  <a:srgbClr val="FF0000"/>
                </a:solidFill>
                <a:latin typeface="+mn-ea"/>
              </a:rPr>
              <a:t>”</a:t>
            </a:r>
          </a:p>
          <a:p>
            <a:pPr algn="ctr"/>
            <a:r>
              <a:rPr lang="ja-JP" altLang="en-US" sz="1400" dirty="0" smtClean="0">
                <a:latin typeface="+mn-ea"/>
              </a:rPr>
              <a:t>をご参照ください。</a:t>
            </a:r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142253" y="4141526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81" y="2640967"/>
            <a:ext cx="5251122" cy="27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0" y="1604554"/>
            <a:ext cx="8323399" cy="43405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画面説明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画面説明（メインメニュー）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722970" y="2708900"/>
            <a:ext cx="6881590" cy="2016280"/>
          </a:xfrm>
          <a:prstGeom prst="roundRect">
            <a:avLst>
              <a:gd name="adj" fmla="val 31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37978" y="6071190"/>
            <a:ext cx="150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メニューグループ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87220" y="2194009"/>
            <a:ext cx="1221120" cy="3337784"/>
          </a:xfrm>
          <a:prstGeom prst="roundRect">
            <a:avLst>
              <a:gd name="adj" fmla="val 4742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2322" y="6099571"/>
            <a:ext cx="800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メニュー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 flipV="1">
            <a:off x="971500" y="5537304"/>
            <a:ext cx="398024" cy="78466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360923" y="6317709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H="1" flipV="1">
            <a:off x="2987780" y="4725180"/>
            <a:ext cx="1149906" cy="15932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4125970" y="6318379"/>
            <a:ext cx="1391156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角丸四角形 16"/>
          <p:cNvSpPr/>
          <p:nvPr/>
        </p:nvSpPr>
        <p:spPr bwMode="auto">
          <a:xfrm>
            <a:off x="6156220" y="5515913"/>
            <a:ext cx="280678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各機能の詳細は</a:t>
            </a:r>
            <a:endParaRPr kumimoji="1" lang="en-US" altLang="ja-JP" sz="1400" b="1" dirty="0" smtClean="0">
              <a:latin typeface="+mn-ea"/>
            </a:endParaRPr>
          </a:p>
          <a:p>
            <a:pPr algn="ctr"/>
            <a:r>
              <a:rPr kumimoji="1" lang="ja-JP" altLang="en-US" sz="1400" b="1" dirty="0" smtClean="0">
                <a:latin typeface="+mn-ea"/>
              </a:rPr>
              <a:t>マニュアルを参照してください。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945878" y="5276661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1587780"/>
            <a:ext cx="6705211" cy="47334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画面説明（各メニュー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画面説明（各メニュー）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1657735" y="2115952"/>
            <a:ext cx="5616000" cy="3960000"/>
          </a:xfrm>
          <a:prstGeom prst="roundRect">
            <a:avLst>
              <a:gd name="adj" fmla="val 142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4857547" y="2781076"/>
            <a:ext cx="4105453" cy="1404000"/>
          </a:xfrm>
          <a:prstGeom prst="roundRect">
            <a:avLst>
              <a:gd name="adj" fmla="val 1103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4674"/>
              </p:ext>
            </p:extLst>
          </p:nvPr>
        </p:nvGraphicFramePr>
        <p:xfrm>
          <a:off x="4929557" y="2907398"/>
          <a:ext cx="39105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205963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191003653"/>
                    </a:ext>
                  </a:extLst>
                </a:gridCol>
                <a:gridCol w="2442265">
                  <a:extLst>
                    <a:ext uri="{9D8B030D-6E8A-4147-A177-3AD203B41FA5}">
                      <a16:colId xmlns:a16="http://schemas.microsoft.com/office/drawing/2014/main" val="4017777565"/>
                    </a:ext>
                  </a:extLst>
                </a:gridCol>
              </a:tblGrid>
              <a:tr h="20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■サブメニューの概略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98601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説明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：表示中メニューの説明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77747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表示フィルタ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：登録情報の検索機能</a:t>
                      </a:r>
                      <a:endParaRPr lang="en-US" altLang="ja-JP" sz="1400" b="1" dirty="0" smtClean="0"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0452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一覧</a:t>
                      </a:r>
                      <a:r>
                        <a:rPr lang="en-US" altLang="ja-JP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更新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：登録情報の表示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85232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6156220" y="5515913"/>
            <a:ext cx="280678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各機能の詳細は</a:t>
            </a:r>
            <a:endParaRPr kumimoji="1" lang="en-US" altLang="ja-JP" sz="1400" b="1" dirty="0" smtClean="0">
              <a:latin typeface="+mn-ea"/>
            </a:endParaRPr>
          </a:p>
          <a:p>
            <a:pPr algn="ctr"/>
            <a:r>
              <a:rPr kumimoji="1" lang="ja-JP" altLang="en-US" sz="1400" b="1" dirty="0" smtClean="0">
                <a:latin typeface="+mn-ea"/>
              </a:rPr>
              <a:t>マニュアルを参照してください。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945878" y="5276661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7842047" y="2486085"/>
            <a:ext cx="110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サブメニュー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 bwMode="auto">
          <a:xfrm flipH="1" flipV="1">
            <a:off x="7273735" y="2276840"/>
            <a:ext cx="576913" cy="43206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7850648" y="2704223"/>
            <a:ext cx="1044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43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t="801" b="50"/>
          <a:stretch/>
        </p:blipFill>
        <p:spPr>
          <a:xfrm>
            <a:off x="611450" y="1592908"/>
            <a:ext cx="6719936" cy="482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画面説明（各メニュー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画面説明（各メニュー）</a:t>
            </a:r>
            <a:endParaRPr lang="en-US" altLang="ja-JP" dirty="0"/>
          </a:p>
          <a:p>
            <a:pPr lvl="1"/>
            <a:r>
              <a:rPr lang="ja-JP" altLang="en-US" dirty="0" smtClean="0"/>
              <a:t>基本的な名称は以下の通り。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1678054" y="2880012"/>
            <a:ext cx="5616000" cy="3312460"/>
          </a:xfrm>
          <a:prstGeom prst="roundRect">
            <a:avLst>
              <a:gd name="adj" fmla="val 142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141781" y="3395343"/>
            <a:ext cx="4809283" cy="1620000"/>
          </a:xfrm>
          <a:prstGeom prst="roundRect">
            <a:avLst>
              <a:gd name="adj" fmla="val 1103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58398"/>
              </p:ext>
            </p:extLst>
          </p:nvPr>
        </p:nvGraphicFramePr>
        <p:xfrm>
          <a:off x="4281467" y="3486552"/>
          <a:ext cx="453654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2059632"/>
                    </a:ext>
                  </a:extLst>
                </a:gridCol>
                <a:gridCol w="967460">
                  <a:extLst>
                    <a:ext uri="{9D8B030D-6E8A-4147-A177-3AD203B41FA5}">
                      <a16:colId xmlns:a16="http://schemas.microsoft.com/office/drawing/2014/main" val="1191003653"/>
                    </a:ext>
                  </a:extLst>
                </a:gridCol>
                <a:gridCol w="3360806">
                  <a:extLst>
                    <a:ext uri="{9D8B030D-6E8A-4147-A177-3AD203B41FA5}">
                      <a16:colId xmlns:a16="http://schemas.microsoft.com/office/drawing/2014/main" val="4017777565"/>
                    </a:ext>
                  </a:extLst>
                </a:gridCol>
              </a:tblGrid>
              <a:tr h="20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■サブメニューの概略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98601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登録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</a:t>
                      </a:r>
                      <a:r>
                        <a:rPr lang="en-US" altLang="ja-JP" sz="1400" b="1" dirty="0" smtClean="0">
                          <a:latin typeface="+mn-ea"/>
                        </a:rPr>
                        <a:t>Web</a:t>
                      </a:r>
                      <a:r>
                        <a:rPr lang="ja-JP" altLang="en-US" sz="1400" b="1" dirty="0" smtClean="0">
                          <a:latin typeface="+mn-ea"/>
                        </a:rPr>
                        <a:t>からのレコード登録</a:t>
                      </a:r>
                      <a:endParaRPr lang="en-US" altLang="ja-JP" sz="1400" b="1" dirty="0" smtClean="0"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77747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全件ダウンロードとファイルアップロード編集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39145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</a:t>
                      </a:r>
                      <a:r>
                        <a:rPr lang="en-US" altLang="ja-JP" sz="1400" b="1" dirty="0" smtClean="0">
                          <a:latin typeface="+mn-ea"/>
                        </a:rPr>
                        <a:t>Excel</a:t>
                      </a:r>
                      <a:r>
                        <a:rPr lang="ja-JP" altLang="en-US" sz="1400" b="1" dirty="0" smtClean="0">
                          <a:latin typeface="+mn-ea"/>
                        </a:rPr>
                        <a:t>からの</a:t>
                      </a:r>
                      <a:r>
                        <a:rPr lang="en-US" altLang="ja-JP" sz="1400" b="1" dirty="0" smtClean="0">
                          <a:latin typeface="+mn-ea"/>
                        </a:rPr>
                        <a:t>IN/OUT</a:t>
                      </a:r>
                      <a:r>
                        <a:rPr lang="ja-JP" altLang="en-US" sz="1400" b="1" dirty="0" smtClean="0">
                          <a:latin typeface="+mn-ea"/>
                        </a:rPr>
                        <a:t>処理</a:t>
                      </a:r>
                      <a:endParaRPr lang="en-US" altLang="ja-JP" sz="1400" b="1" dirty="0" smtClean="0"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0452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変更履歴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latin typeface="+mn-ea"/>
                        </a:rPr>
                        <a:t>：登録レコードの変更履歴</a:t>
                      </a:r>
                      <a:endParaRPr kumimoji="1" lang="ja-JP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85232"/>
                  </a:ext>
                </a:extLst>
              </a:tr>
            </a:tbl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7842047" y="3113601"/>
            <a:ext cx="110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サブメニュー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 flipH="1" flipV="1">
            <a:off x="7294054" y="3016737"/>
            <a:ext cx="571968" cy="31925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>
            <a:off x="7850648" y="3331739"/>
            <a:ext cx="1044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角丸四角形 23"/>
          <p:cNvSpPr/>
          <p:nvPr/>
        </p:nvSpPr>
        <p:spPr bwMode="auto">
          <a:xfrm>
            <a:off x="6156220" y="5515913"/>
            <a:ext cx="280678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各機能の詳細は</a:t>
            </a:r>
            <a:endParaRPr kumimoji="1" lang="en-US" altLang="ja-JP" sz="1400" b="1" dirty="0" smtClean="0">
              <a:latin typeface="+mn-ea"/>
            </a:endParaRPr>
          </a:p>
          <a:p>
            <a:pPr algn="ctr"/>
            <a:r>
              <a:rPr kumimoji="1" lang="ja-JP" altLang="en-US" sz="1400" b="1" dirty="0" smtClean="0">
                <a:latin typeface="+mn-ea"/>
              </a:rPr>
              <a:t>マニュアルを参照してください。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5945878" y="5276661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633717"/>
            <a:ext cx="8857108" cy="1728000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77062"/>
            <a:ext cx="8857108" cy="1728000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本書のシナリオと作業範囲の位置づけ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110035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インストール後から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を実行するまでのシナリオ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シナリオと、開発者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実行前準備</a:t>
            </a:r>
            <a:r>
              <a:rPr lang="en-US" altLang="ja-JP" dirty="0" smtClean="0"/>
              <a:t>)</a:t>
            </a:r>
            <a:r>
              <a:rPr lang="ja-JP" altLang="en-US" dirty="0" smtClean="0"/>
              <a:t>／作業者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実行操作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の作業範囲については以下の通り。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52598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IaC</a:t>
            </a:r>
            <a:r>
              <a:rPr kumimoji="1" lang="ja-JP" altLang="en-US" b="1" dirty="0" smtClean="0">
                <a:latin typeface="+mn-ea"/>
              </a:rPr>
              <a:t>の登録（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）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21743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n-ea"/>
              </a:rPr>
              <a:t>IaC</a:t>
            </a:r>
            <a:r>
              <a:rPr lang="ja-JP" altLang="en-US" b="1" dirty="0">
                <a:latin typeface="+mn-ea"/>
              </a:rPr>
              <a:t>を</a:t>
            </a:r>
            <a:r>
              <a:rPr lang="ja-JP" altLang="en-US" b="1" dirty="0" smtClean="0">
                <a:latin typeface="+mn-ea"/>
              </a:rPr>
              <a:t>含む</a:t>
            </a:r>
            <a:r>
              <a:rPr lang="ja-JP" altLang="en-US" b="1" dirty="0">
                <a:latin typeface="+mn-ea"/>
              </a:rPr>
              <a:t>ジョブ</a:t>
            </a:r>
            <a:r>
              <a:rPr lang="ja-JP" altLang="en-US" b="1" dirty="0" smtClean="0">
                <a:latin typeface="+mn-ea"/>
              </a:rPr>
              <a:t>フロー</a:t>
            </a:r>
            <a:r>
              <a:rPr lang="en-US" altLang="ja-JP" b="1" dirty="0" smtClean="0">
                <a:latin typeface="+mn-ea"/>
              </a:rPr>
              <a:t>(Conductor)</a:t>
            </a:r>
            <a:r>
              <a:rPr lang="ja-JP" altLang="en-US" b="1" dirty="0">
                <a:latin typeface="+mn-ea"/>
              </a:rPr>
              <a:t>を</a:t>
            </a:r>
            <a:r>
              <a:rPr lang="ja-JP" altLang="en-US" b="1" dirty="0" smtClean="0">
                <a:latin typeface="+mn-ea"/>
              </a:rPr>
              <a:t>作成</a:t>
            </a:r>
            <a:endParaRPr lang="ja-JP" altLang="en-US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482613" y="3090889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機器一覧</a:t>
            </a:r>
            <a:r>
              <a:rPr lang="ja-JP" altLang="en-US" b="1" dirty="0" smtClean="0">
                <a:latin typeface="+mn-ea"/>
              </a:rPr>
              <a:t>にターゲットとなる</a:t>
            </a:r>
            <a:r>
              <a:rPr lang="en-US" altLang="ja-JP" b="1" dirty="0" smtClean="0">
                <a:latin typeface="+mn-ea"/>
              </a:rPr>
              <a:t>Linux</a:t>
            </a:r>
            <a:r>
              <a:rPr lang="ja-JP" altLang="en-US" b="1" dirty="0">
                <a:latin typeface="+mn-ea"/>
              </a:rPr>
              <a:t>マシンを</a:t>
            </a:r>
            <a:r>
              <a:rPr lang="ja-JP" altLang="en-US" b="1" dirty="0" smtClean="0">
                <a:latin typeface="+mn-ea"/>
              </a:rPr>
              <a:t>登録</a:t>
            </a:r>
            <a:endParaRPr lang="ja-JP" altLang="en-US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276046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ターゲットと</a:t>
            </a:r>
            <a:r>
              <a:rPr kumimoji="1" lang="en-US" altLang="ja-JP" b="1" dirty="0" smtClean="0">
                <a:latin typeface="+mn-ea"/>
              </a:rPr>
              <a:t>IaC</a:t>
            </a:r>
            <a:r>
              <a:rPr kumimoji="1" lang="ja-JP" altLang="en-US" b="1" dirty="0" smtClean="0">
                <a:latin typeface="+mn-ea"/>
              </a:rPr>
              <a:t>の紐付け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70901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オペレーションの</a:t>
            </a:r>
            <a:r>
              <a:rPr lang="ja-JP" altLang="en-US" b="1" dirty="0" smtClean="0">
                <a:latin typeface="+mn-ea"/>
              </a:rPr>
              <a:t>払出し</a:t>
            </a:r>
            <a:endParaRPr lang="ja-JP" altLang="en-US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82613" y="4843075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ジョブ</a:t>
            </a:r>
            <a:r>
              <a:rPr kumimoji="1" lang="ja-JP" altLang="en-US" b="1" dirty="0" smtClean="0">
                <a:latin typeface="+mn-ea"/>
              </a:rPr>
              <a:t>フロー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251400" y="1952598"/>
            <a:ext cx="2016280" cy="156382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実行前準備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399" y="3709017"/>
            <a:ext cx="2016281" cy="1561050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実行操作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482613" y="5733320"/>
            <a:ext cx="6480899" cy="6900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latin typeface="+mn-ea"/>
              </a:rPr>
              <a:t>実行前準備として</a:t>
            </a:r>
            <a:r>
              <a:rPr kumimoji="1" lang="en-US" altLang="ja-JP" sz="1600" dirty="0" smtClean="0">
                <a:latin typeface="+mn-ea"/>
              </a:rPr>
              <a:t>IaC</a:t>
            </a:r>
            <a:r>
              <a:rPr kumimoji="1" lang="ja-JP" altLang="en-US" sz="1600" dirty="0" smtClean="0">
                <a:latin typeface="+mn-ea"/>
              </a:rPr>
              <a:t>の登録</a:t>
            </a:r>
            <a:r>
              <a:rPr kumimoji="1" lang="ja-JP" altLang="en-US" sz="1600" dirty="0" smtClean="0">
                <a:latin typeface="+mn-ea"/>
              </a:rPr>
              <a:t>や</a:t>
            </a:r>
            <a:r>
              <a:rPr lang="ja-JP" altLang="en-US" sz="1600" dirty="0">
                <a:latin typeface="+mn-ea"/>
              </a:rPr>
              <a:t>ジョブ</a:t>
            </a:r>
            <a:r>
              <a:rPr kumimoji="1" lang="ja-JP" altLang="en-US" sz="1600" dirty="0" smtClean="0">
                <a:latin typeface="+mn-ea"/>
              </a:rPr>
              <a:t>フロー</a:t>
            </a:r>
            <a:r>
              <a:rPr kumimoji="1" lang="ja-JP" altLang="en-US" sz="1600" dirty="0" smtClean="0">
                <a:latin typeface="+mn-ea"/>
              </a:rPr>
              <a:t>を作成し、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ja-JP" altLang="en-US" sz="1600" dirty="0" smtClean="0">
                <a:latin typeface="+mn-ea"/>
              </a:rPr>
              <a:t>実行操作は登録済み</a:t>
            </a:r>
            <a:r>
              <a:rPr lang="ja-JP" altLang="en-US" sz="1600" dirty="0" smtClean="0">
                <a:latin typeface="+mn-ea"/>
              </a:rPr>
              <a:t>の</a:t>
            </a:r>
            <a:r>
              <a:rPr lang="ja-JP" altLang="en-US" sz="1600" dirty="0">
                <a:latin typeface="+mn-ea"/>
              </a:rPr>
              <a:t>ジョブ</a:t>
            </a:r>
            <a:r>
              <a:rPr lang="ja-JP" altLang="en-US" sz="1600" dirty="0" smtClean="0">
                <a:latin typeface="+mn-ea"/>
              </a:rPr>
              <a:t>フロー</a:t>
            </a:r>
            <a:r>
              <a:rPr lang="ja-JP" altLang="en-US" sz="1600" dirty="0" smtClean="0">
                <a:latin typeface="+mn-ea"/>
              </a:rPr>
              <a:t>を繰り返し使用します。</a:t>
            </a:r>
            <a:endParaRPr kumimoji="1" lang="en-US" altLang="ja-JP" sz="1600" dirty="0" smtClean="0">
              <a:latin typeface="+mn-ea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2254449" y="5517288"/>
            <a:ext cx="565503" cy="549789"/>
            <a:chOff x="162795" y="3812178"/>
            <a:chExt cx="565503" cy="549789"/>
          </a:xfrm>
        </p:grpSpPr>
        <p:sp>
          <p:nvSpPr>
            <p:cNvPr id="3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9" name="環状矢印 28"/>
          <p:cNvSpPr/>
          <p:nvPr/>
        </p:nvSpPr>
        <p:spPr>
          <a:xfrm>
            <a:off x="7725855" y="3747239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521167" y="4208241"/>
            <a:ext cx="1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★繰り返し</a:t>
            </a:r>
            <a:endParaRPr kumimoji="1" lang="en-US" altLang="ja-JP" sz="22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実行★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619537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96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12700">
          <a:noFill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1909</Words>
  <Application>Microsoft Office PowerPoint</Application>
  <PresentationFormat>画面に合わせる (4:3)</PresentationFormat>
  <Paragraphs>308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37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Webコンソール画面（ログイン）</vt:lpstr>
      <vt:lpstr>1.2　画面説明</vt:lpstr>
      <vt:lpstr>1.3　画面説明（各メニュー）（1/2）</vt:lpstr>
      <vt:lpstr>1.3　画面説明（各メニュー）（2/2）</vt:lpstr>
      <vt:lpstr>2.　シナリオ説明</vt:lpstr>
      <vt:lpstr>2.1　本書のシナリオと作業範囲の位置づけ</vt:lpstr>
      <vt:lpstr>3.　実行前準備</vt:lpstr>
      <vt:lpstr>3.1　IaCの登録（1/3）</vt:lpstr>
      <vt:lpstr>3.1　IaCの登録（2/3）</vt:lpstr>
      <vt:lpstr>3.1　IaCの登録（3/3）</vt:lpstr>
      <vt:lpstr>3.2　IaCを含むジョブフローを作成</vt:lpstr>
      <vt:lpstr>3.3　機器一覧にターゲットとなるLinuxマシンを登録</vt:lpstr>
      <vt:lpstr>4.　実行操作</vt:lpstr>
      <vt:lpstr>4.1　オペレーションの払出し</vt:lpstr>
      <vt:lpstr>4.2　ターゲットとIaCの紐付け</vt:lpstr>
      <vt:lpstr>4.3　ジョブフローの実行（1/3）</vt:lpstr>
      <vt:lpstr>4.3　ジョブフローの実行（2/3）</vt:lpstr>
      <vt:lpstr>4.3　ジョブフローの実行（3/3）</vt:lpstr>
      <vt:lpstr>A　付録</vt:lpstr>
      <vt:lpstr>参考①　【Ansible-Legacy】単体実行</vt:lpstr>
      <vt:lpstr>参考②　【Ansible-Legacy】実行確認</vt:lpstr>
      <vt:lpstr>参考③　プレイブックサンプル集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2020-08-21T02:25:44Z</dcterms:modified>
</cp:coreProperties>
</file>