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4"/>
  </p:notesMasterIdLst>
  <p:handoutMasterIdLst>
    <p:handoutMasterId r:id="rId35"/>
  </p:handoutMasterIdLst>
  <p:sldIdLst>
    <p:sldId id="262" r:id="rId3"/>
    <p:sldId id="507" r:id="rId4"/>
    <p:sldId id="508" r:id="rId5"/>
    <p:sldId id="680" r:id="rId6"/>
    <p:sldId id="681" r:id="rId7"/>
    <p:sldId id="698" r:id="rId8"/>
    <p:sldId id="712" r:id="rId9"/>
    <p:sldId id="699" r:id="rId10"/>
    <p:sldId id="711" r:id="rId11"/>
    <p:sldId id="710" r:id="rId12"/>
    <p:sldId id="700" r:id="rId13"/>
    <p:sldId id="701" r:id="rId14"/>
    <p:sldId id="702" r:id="rId15"/>
    <p:sldId id="713" r:id="rId16"/>
    <p:sldId id="703" r:id="rId17"/>
    <p:sldId id="714" r:id="rId18"/>
    <p:sldId id="704" r:id="rId19"/>
    <p:sldId id="715" r:id="rId20"/>
    <p:sldId id="705" r:id="rId21"/>
    <p:sldId id="706" r:id="rId22"/>
    <p:sldId id="716" r:id="rId23"/>
    <p:sldId id="707" r:id="rId24"/>
    <p:sldId id="717" r:id="rId25"/>
    <p:sldId id="718" r:id="rId26"/>
    <p:sldId id="719" r:id="rId27"/>
    <p:sldId id="720" r:id="rId28"/>
    <p:sldId id="722" r:id="rId29"/>
    <p:sldId id="721" r:id="rId30"/>
    <p:sldId id="708" r:id="rId31"/>
    <p:sldId id="709" r:id="rId32"/>
    <p:sldId id="318" r:id="rId33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 Conductorについて" id="{B81141D6-5160-4643-8D51-022CC5C4BDB9}">
          <p14:sldIdLst>
            <p14:sldId id="508"/>
            <p14:sldId id="680"/>
            <p14:sldId id="681"/>
            <p14:sldId id="698"/>
            <p14:sldId id="712"/>
            <p14:sldId id="699"/>
            <p14:sldId id="711"/>
            <p14:sldId id="710"/>
            <p14:sldId id="700"/>
            <p14:sldId id="701"/>
            <p14:sldId id="702"/>
            <p14:sldId id="713"/>
            <p14:sldId id="703"/>
            <p14:sldId id="714"/>
            <p14:sldId id="704"/>
            <p14:sldId id="715"/>
            <p14:sldId id="705"/>
            <p14:sldId id="706"/>
            <p14:sldId id="716"/>
            <p14:sldId id="707"/>
            <p14:sldId id="717"/>
            <p14:sldId id="718"/>
            <p14:sldId id="719"/>
            <p14:sldId id="720"/>
            <p14:sldId id="722"/>
            <p14:sldId id="721"/>
            <p14:sldId id="708"/>
            <p14:sldId id="70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00FF"/>
    <a:srgbClr val="FFFFCC"/>
    <a:srgbClr val="336600"/>
    <a:srgbClr val="008000"/>
    <a:srgbClr val="FF99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507" autoAdjust="0"/>
  </p:normalViewPr>
  <p:slideViewPr>
    <p:cSldViewPr>
      <p:cViewPr varScale="1">
        <p:scale>
          <a:sx n="91" d="100"/>
          <a:sy n="91" d="100"/>
        </p:scale>
        <p:origin x="1404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2021/9/16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2021/9/16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608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113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543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945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163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0551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864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339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102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41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401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15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41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2470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65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613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568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687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5846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711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414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06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0788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 dirty="0"/>
              <a:t> IT Automation Version </a:t>
            </a:r>
            <a:r>
              <a:rPr lang="en-US" altLang="ja-JP" dirty="0" smtClean="0"/>
              <a:t>1.8</a:t>
            </a:r>
            <a:br>
              <a:rPr lang="en-US" altLang="ja-JP" dirty="0" smtClean="0"/>
            </a:br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Conductor【</a:t>
            </a:r>
            <a:r>
              <a:rPr lang="ja-JP" altLang="en-US" sz="4800" b="1" dirty="0"/>
              <a:t>実習</a:t>
            </a:r>
            <a:r>
              <a:rPr lang="ja-JP" altLang="en-US" sz="4800" b="1" dirty="0" smtClean="0"/>
              <a:t>編</a:t>
            </a:r>
            <a:r>
              <a:rPr lang="en-US" altLang="ja-JP" sz="4800" b="1" dirty="0" smtClean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</a:t>
            </a:r>
            <a:r>
              <a:rPr lang="ja-JP" altLang="en-US" dirty="0" smtClean="0"/>
              <a:t> 実習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208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60" y="2712002"/>
            <a:ext cx="5002923" cy="1670806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 bwMode="auto">
          <a:xfrm>
            <a:off x="1979640" y="2946885"/>
            <a:ext cx="3257228" cy="103754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.1</a:t>
            </a:r>
            <a:r>
              <a:rPr lang="ja-JP" altLang="en-US" dirty="0"/>
              <a:t>　作業</a:t>
            </a:r>
            <a:r>
              <a:rPr lang="ja-JP" altLang="en-US" dirty="0" smtClean="0"/>
              <a:t>対象ホストの</a:t>
            </a:r>
            <a:r>
              <a:rPr lang="ja-JP" altLang="en-US" dirty="0"/>
              <a:t>登録</a:t>
            </a:r>
          </a:p>
        </p:txBody>
      </p:sp>
      <p:sp>
        <p:nvSpPr>
          <p:cNvPr id="56" name="角丸四角形 55"/>
          <p:cNvSpPr/>
          <p:nvPr/>
        </p:nvSpPr>
        <p:spPr bwMode="auto">
          <a:xfrm>
            <a:off x="4327561" y="3049939"/>
            <a:ext cx="3132000" cy="2376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b="1" dirty="0" smtClean="0"/>
              <a:t>作業対象ホストの登録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ja-JP" altLang="en-US" dirty="0"/>
              <a:t>基本</a:t>
            </a:r>
            <a:r>
              <a:rPr lang="ja-JP" altLang="en-US" dirty="0" smtClean="0"/>
              <a:t>コンソール」メニューグループ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「機器</a:t>
            </a:r>
            <a:r>
              <a:rPr lang="ja-JP" altLang="en-US" dirty="0"/>
              <a:t>一覧</a:t>
            </a:r>
            <a:r>
              <a:rPr lang="ja-JP" altLang="en-US" dirty="0" smtClean="0"/>
              <a:t>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「ホスト</a:t>
            </a:r>
            <a:r>
              <a:rPr lang="ja-JP" altLang="en-US" dirty="0"/>
              <a:t>名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アドレス」「ログインユーザ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」「</a:t>
            </a:r>
            <a:r>
              <a:rPr lang="ja-JP" altLang="en-US" dirty="0"/>
              <a:t>管理</a:t>
            </a:r>
            <a:r>
              <a:rPr lang="ja-JP" altLang="en-US" dirty="0" smtClean="0"/>
              <a:t>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「ログインパスワード」「認証方式」を入力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043510" y="5600385"/>
            <a:ext cx="7875952" cy="79200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/>
              <a:t>本シナリオでは、作業対象ホストに</a:t>
            </a:r>
            <a:r>
              <a:rPr lang="en-US" altLang="ja-JP" sz="1400" dirty="0" err="1" smtClean="0"/>
              <a:t>ssh</a:t>
            </a:r>
            <a:r>
              <a:rPr lang="ja-JP" altLang="en-US" sz="1400" dirty="0"/>
              <a:t>のパスワード接続</a:t>
            </a:r>
            <a:r>
              <a:rPr lang="ja-JP" altLang="en-US" sz="1400" dirty="0" smtClean="0"/>
              <a:t>を行う</a:t>
            </a:r>
            <a:r>
              <a:rPr lang="ja-JP" altLang="en-US" sz="1400" dirty="0"/>
              <a:t>場合</a:t>
            </a:r>
            <a:r>
              <a:rPr lang="ja-JP" altLang="en-US" sz="1400" dirty="0" smtClean="0"/>
              <a:t>を想定しています。</a:t>
            </a:r>
            <a:endParaRPr lang="en-US" altLang="ja-JP" sz="1400" dirty="0" smtClean="0"/>
          </a:p>
          <a:p>
            <a:pPr algn="ctr"/>
            <a:r>
              <a:rPr lang="ja-JP" altLang="en-US" sz="1400" dirty="0"/>
              <a:t>「</a:t>
            </a:r>
            <a:r>
              <a:rPr lang="en-US" altLang="ja-JP" sz="1400" dirty="0"/>
              <a:t>IP</a:t>
            </a:r>
            <a:r>
              <a:rPr lang="ja-JP" altLang="en-US" sz="1400" dirty="0" smtClean="0"/>
              <a:t>アドレス」「ログインユーザ</a:t>
            </a:r>
            <a:r>
              <a:rPr lang="en-US" altLang="ja-JP" sz="1400" dirty="0" smtClean="0"/>
              <a:t>ID</a:t>
            </a:r>
            <a:r>
              <a:rPr lang="ja-JP" altLang="en-US" sz="1400" dirty="0" smtClean="0"/>
              <a:t>」「ログインパスワード</a:t>
            </a:r>
            <a:r>
              <a:rPr lang="ja-JP" altLang="en-US" sz="1400" dirty="0"/>
              <a:t>」に</a:t>
            </a:r>
            <a:r>
              <a:rPr lang="ja-JP" altLang="en-US" sz="1400" dirty="0" smtClean="0"/>
              <a:t>ついては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ユーザ</a:t>
            </a:r>
            <a:r>
              <a:rPr lang="ja-JP" altLang="en-US" sz="1400" dirty="0"/>
              <a:t>様のご利用環境に適した設定を</a:t>
            </a:r>
            <a:r>
              <a:rPr lang="ja-JP" altLang="en-US" sz="1400" dirty="0" smtClean="0"/>
              <a:t>ご入力ください。</a:t>
            </a:r>
            <a:endParaRPr lang="en-US" altLang="ja-JP" sz="1400" dirty="0"/>
          </a:p>
          <a:p>
            <a:pPr algn="ctr"/>
            <a:endParaRPr lang="en-US" altLang="ja-JP" sz="1400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1602983" y="4164461"/>
            <a:ext cx="951400" cy="21834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5" name="円形吹き出し 54"/>
          <p:cNvSpPr/>
          <p:nvPr/>
        </p:nvSpPr>
        <p:spPr bwMode="auto">
          <a:xfrm>
            <a:off x="2659019" y="4147996"/>
            <a:ext cx="325351" cy="30255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graphicFrame>
        <p:nvGraphicFramePr>
          <p:cNvPr id="58" name="表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584660"/>
              </p:ext>
            </p:extLst>
          </p:nvPr>
        </p:nvGraphicFramePr>
        <p:xfrm>
          <a:off x="4447577" y="3425793"/>
          <a:ext cx="290734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アドレス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（任意の値）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ログインユーザ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（任意の値）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24631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管理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●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29590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ログインパスワード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（任意の値）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5624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認証方式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パスワード認証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133830"/>
                  </a:ext>
                </a:extLst>
              </a:tr>
            </a:tbl>
          </a:graphicData>
        </a:graphic>
      </p:graphicFrame>
      <p:grpSp>
        <p:nvGrpSpPr>
          <p:cNvPr id="22" name="グループ化 21"/>
          <p:cNvGrpSpPr/>
          <p:nvPr/>
        </p:nvGrpSpPr>
        <p:grpSpPr>
          <a:xfrm>
            <a:off x="830210" y="5391940"/>
            <a:ext cx="565503" cy="549789"/>
            <a:chOff x="162795" y="3812178"/>
            <a:chExt cx="565503" cy="549789"/>
          </a:xfrm>
        </p:grpSpPr>
        <p:sp>
          <p:nvSpPr>
            <p:cNvPr id="2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57" name="円形吹き出し 56"/>
          <p:cNvSpPr/>
          <p:nvPr/>
        </p:nvSpPr>
        <p:spPr bwMode="auto">
          <a:xfrm>
            <a:off x="4340954" y="3007238"/>
            <a:ext cx="301542" cy="312200"/>
          </a:xfrm>
          <a:prstGeom prst="wedgeEllipseCallout">
            <a:avLst>
              <a:gd name="adj1" fmla="val -97811"/>
              <a:gd name="adj2" fmla="val 571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195150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89" y="2595480"/>
            <a:ext cx="5676721" cy="2286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ja-JP" altLang="en-US" dirty="0" smtClean="0"/>
              <a:t>オペレーションの登録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b="1" dirty="0" smtClean="0"/>
              <a:t>オペレーションの登録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ja-JP" altLang="en-US" dirty="0"/>
              <a:t>基本コンソール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「オペレーション一覧」メニュー </a:t>
            </a:r>
            <a:r>
              <a:rPr lang="en-US" altLang="ja-JP" dirty="0" smtClean="0"/>
              <a:t>&gt;&gt;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738900" lvl="3" indent="-342900">
              <a:buFont typeface="+mj-ea"/>
              <a:buAutoNum type="circleNumDbPlain"/>
            </a:pPr>
            <a:r>
              <a:rPr lang="ja-JP" altLang="en-US" sz="1400" dirty="0" smtClean="0"/>
              <a:t>「</a:t>
            </a:r>
            <a:r>
              <a:rPr lang="ja-JP" altLang="en-US" sz="1400" dirty="0"/>
              <a:t>オペレーション名</a:t>
            </a:r>
            <a:r>
              <a:rPr lang="ja-JP" altLang="en-US" sz="1400" dirty="0" smtClean="0"/>
              <a:t>」</a:t>
            </a:r>
            <a:r>
              <a:rPr lang="ja-JP" altLang="en-US" sz="1400" dirty="0"/>
              <a:t> 「</a:t>
            </a:r>
            <a:r>
              <a:rPr lang="zh-TW" altLang="en-US" sz="1400" dirty="0"/>
              <a:t>実施予定日時</a:t>
            </a:r>
            <a:r>
              <a:rPr lang="ja-JP" altLang="en-US" sz="1400" dirty="0"/>
              <a:t>」</a:t>
            </a:r>
            <a:r>
              <a:rPr lang="ja-JP" altLang="en-US" sz="1400" dirty="0" smtClean="0"/>
              <a:t>を入力</a:t>
            </a:r>
            <a:endParaRPr lang="en-US" altLang="ja-JP" sz="1400" dirty="0" smtClean="0"/>
          </a:p>
          <a:p>
            <a:pPr marL="738900" lvl="3" indent="-342900">
              <a:buFont typeface="+mj-ea"/>
              <a:buAutoNum type="circleNumDbPlain"/>
            </a:pPr>
            <a:r>
              <a:rPr lang="ja-JP" altLang="en-US" sz="1400" dirty="0" smtClean="0"/>
              <a:t>「</a:t>
            </a:r>
            <a:r>
              <a:rPr lang="ja-JP" altLang="en-US" sz="1400" dirty="0"/>
              <a:t>登録</a:t>
            </a:r>
            <a:r>
              <a:rPr lang="ja-JP" altLang="en-US" sz="1400" dirty="0" smtClean="0"/>
              <a:t>」</a:t>
            </a:r>
            <a:r>
              <a:rPr lang="ja-JP" altLang="en-US" sz="1400" dirty="0"/>
              <a:t>ボタン</a:t>
            </a:r>
            <a:r>
              <a:rPr lang="ja-JP" altLang="en-US" sz="1400" dirty="0" smtClean="0"/>
              <a:t>を押下</a:t>
            </a:r>
            <a:endParaRPr lang="en-US" altLang="ja-JP" sz="1400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793820" y="3914565"/>
            <a:ext cx="977930" cy="16252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 flipV="1">
            <a:off x="1666340" y="2924928"/>
            <a:ext cx="1249430" cy="70468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7" name="円形吹き出し 56"/>
          <p:cNvSpPr/>
          <p:nvPr/>
        </p:nvSpPr>
        <p:spPr bwMode="auto">
          <a:xfrm>
            <a:off x="2854833" y="3842554"/>
            <a:ext cx="273352" cy="306545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8" name="角丸四角形 57"/>
          <p:cNvSpPr/>
          <p:nvPr/>
        </p:nvSpPr>
        <p:spPr bwMode="auto">
          <a:xfrm>
            <a:off x="3782804" y="3102205"/>
            <a:ext cx="3074798" cy="1260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sp>
        <p:nvSpPr>
          <p:cNvPr id="59" name="円形吹き出し 58"/>
          <p:cNvSpPr/>
          <p:nvPr/>
        </p:nvSpPr>
        <p:spPr bwMode="auto">
          <a:xfrm>
            <a:off x="3680123" y="3116659"/>
            <a:ext cx="301542" cy="312200"/>
          </a:xfrm>
          <a:prstGeom prst="wedgeEllipseCallout">
            <a:avLst>
              <a:gd name="adj1" fmla="val -287337"/>
              <a:gd name="adj2" fmla="val -4049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0" name="表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774674"/>
              </p:ext>
            </p:extLst>
          </p:nvPr>
        </p:nvGraphicFramePr>
        <p:xfrm>
          <a:off x="3881008" y="3484052"/>
          <a:ext cx="290734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オペレーション名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zh-TW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実施予定日時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（任意の日時）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  <p:sp>
        <p:nvSpPr>
          <p:cNvPr id="61" name="角丸四角形 60"/>
          <p:cNvSpPr/>
          <p:nvPr/>
        </p:nvSpPr>
        <p:spPr bwMode="auto">
          <a:xfrm>
            <a:off x="4706532" y="5322519"/>
            <a:ext cx="4212929" cy="1069866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/>
              <a:t>ここで指定した日時</a:t>
            </a:r>
            <a:r>
              <a:rPr lang="ja-JP" altLang="en-US" sz="1400" dirty="0" smtClean="0"/>
              <a:t>に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処理</a:t>
            </a:r>
            <a:r>
              <a:rPr lang="ja-JP" altLang="en-US" sz="1400" dirty="0"/>
              <a:t>が実行されるわけでは</a:t>
            </a:r>
            <a:r>
              <a:rPr lang="ja-JP" altLang="en-US" sz="1400" dirty="0" smtClean="0"/>
              <a:t>ありません</a:t>
            </a:r>
            <a:endParaRPr lang="ja-JP" altLang="en-US" sz="1400" dirty="0"/>
          </a:p>
        </p:txBody>
      </p:sp>
      <p:grpSp>
        <p:nvGrpSpPr>
          <p:cNvPr id="62" name="グループ化 61"/>
          <p:cNvGrpSpPr/>
          <p:nvPr/>
        </p:nvGrpSpPr>
        <p:grpSpPr>
          <a:xfrm>
            <a:off x="4492370" y="5106785"/>
            <a:ext cx="565503" cy="549789"/>
            <a:chOff x="162795" y="3812178"/>
            <a:chExt cx="565503" cy="549789"/>
          </a:xfrm>
        </p:grpSpPr>
        <p:sp>
          <p:nvSpPr>
            <p:cNvPr id="63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28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3" y="2835518"/>
            <a:ext cx="5933760" cy="27792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.3</a:t>
            </a:r>
            <a:r>
              <a:rPr lang="ja-JP" altLang="en-US" dirty="0"/>
              <a:t>　</a:t>
            </a:r>
            <a:r>
              <a:rPr lang="en-US" altLang="ja-JP" dirty="0" smtClean="0"/>
              <a:t>IaC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73354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IaC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Playbook</a:t>
            </a:r>
            <a:r>
              <a:rPr lang="ja-JP" altLang="en-US" dirty="0" smtClean="0"/>
              <a:t>素材集」メニュー </a:t>
            </a:r>
            <a:r>
              <a:rPr lang="en-US" altLang="ja-JP" dirty="0" smtClean="0"/>
              <a:t>&gt;&gt;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en-US" altLang="ja-JP" dirty="0" smtClean="0"/>
              <a:t>Playbook</a:t>
            </a:r>
            <a:r>
              <a:rPr lang="ja-JP" altLang="en-US" dirty="0" smtClean="0"/>
              <a:t>素材名」を入力、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Playbook</a:t>
            </a:r>
            <a:r>
              <a:rPr lang="ja-JP" altLang="en-US" dirty="0" smtClean="0"/>
              <a:t>素材」欄の「</a:t>
            </a:r>
            <a:r>
              <a:rPr lang="ja-JP" altLang="en-US" dirty="0"/>
              <a:t>ファイル</a:t>
            </a:r>
            <a:r>
              <a:rPr lang="ja-JP" altLang="en-US" dirty="0" smtClean="0"/>
              <a:t>を選択」ボタンを押下し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</a:t>
            </a:r>
            <a:r>
              <a:rPr lang="ja-JP" altLang="en-US" dirty="0" smtClean="0">
                <a:solidFill>
                  <a:srgbClr val="FF0000"/>
                </a:solidFill>
              </a:rPr>
              <a:t>事前</a:t>
            </a:r>
            <a:r>
              <a:rPr lang="ja-JP" altLang="en-US" dirty="0">
                <a:solidFill>
                  <a:srgbClr val="FF0000"/>
                </a:solidFill>
              </a:rPr>
              <a:t>に</a:t>
            </a:r>
            <a:r>
              <a:rPr lang="ja-JP" altLang="en-US" dirty="0" smtClean="0">
                <a:solidFill>
                  <a:srgbClr val="FF0000"/>
                </a:solidFill>
              </a:rPr>
              <a:t>作成した</a:t>
            </a:r>
            <a:r>
              <a:rPr lang="en-US" altLang="ja-JP" dirty="0" err="1" smtClean="0">
                <a:solidFill>
                  <a:srgbClr val="FF0000"/>
                </a:solidFill>
              </a:rPr>
              <a:t>yml</a:t>
            </a:r>
            <a:r>
              <a:rPr lang="ja-JP" altLang="en-US" dirty="0" smtClean="0">
                <a:solidFill>
                  <a:srgbClr val="FF0000"/>
                </a:solidFill>
              </a:rPr>
              <a:t>ファイルをすべてをアップロード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/>
              <a:t>（「事前アップロード」ボタン押下）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dirty="0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1179572" y="4129923"/>
            <a:ext cx="1504399" cy="67004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5625838" y="5857333"/>
            <a:ext cx="3293624" cy="57600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err="1">
                <a:latin typeface="+mn-ea"/>
              </a:rPr>
              <a:t>IaC</a:t>
            </a:r>
            <a:r>
              <a:rPr lang="ja-JP" altLang="en-US" sz="1400" dirty="0">
                <a:latin typeface="+mn-ea"/>
              </a:rPr>
              <a:t>の作成手順つきましては</a:t>
            </a:r>
            <a:r>
              <a:rPr lang="ja-JP" altLang="en-US" sz="1400" dirty="0" smtClean="0">
                <a:latin typeface="+mn-ea"/>
              </a:rPr>
              <a:t>、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ja-JP" altLang="en-US" sz="1400" dirty="0" smtClean="0">
                <a:latin typeface="+mn-ea"/>
              </a:rPr>
              <a:t>「</a:t>
            </a:r>
            <a:r>
              <a:rPr lang="en-US" altLang="ja-JP" sz="1400" dirty="0" smtClean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事前準備」をご参照下さい</a:t>
            </a:r>
          </a:p>
        </p:txBody>
      </p:sp>
      <p:grpSp>
        <p:nvGrpSpPr>
          <p:cNvPr id="21" name="グループ化 20"/>
          <p:cNvGrpSpPr/>
          <p:nvPr/>
        </p:nvGrpSpPr>
        <p:grpSpPr>
          <a:xfrm>
            <a:off x="5393221" y="5631977"/>
            <a:ext cx="565503" cy="549789"/>
            <a:chOff x="162795" y="3812178"/>
            <a:chExt cx="565503" cy="549789"/>
          </a:xfrm>
        </p:grpSpPr>
        <p:sp>
          <p:nvSpPr>
            <p:cNvPr id="2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58" name="円形吹き出し 57"/>
          <p:cNvSpPr/>
          <p:nvPr/>
        </p:nvSpPr>
        <p:spPr bwMode="auto">
          <a:xfrm>
            <a:off x="2696706" y="5010689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9" name="角丸四角形 58"/>
          <p:cNvSpPr/>
          <p:nvPr/>
        </p:nvSpPr>
        <p:spPr bwMode="auto">
          <a:xfrm>
            <a:off x="4068399" y="4365130"/>
            <a:ext cx="2952000" cy="1205353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sp>
        <p:nvSpPr>
          <p:cNvPr id="60" name="円形吹き出し 59"/>
          <p:cNvSpPr/>
          <p:nvPr/>
        </p:nvSpPr>
        <p:spPr bwMode="auto">
          <a:xfrm>
            <a:off x="2783920" y="4129923"/>
            <a:ext cx="301542" cy="312200"/>
          </a:xfrm>
          <a:prstGeom prst="wedgeEllipseCallout">
            <a:avLst>
              <a:gd name="adj1" fmla="val -84629"/>
              <a:gd name="adj2" fmla="val -1147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52517"/>
              </p:ext>
            </p:extLst>
          </p:nvPr>
        </p:nvGraphicFramePr>
        <p:xfrm>
          <a:off x="4150257" y="4625424"/>
          <a:ext cx="278828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素材名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＜任意＞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素材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＜任意＞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.yml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  <p:sp>
        <p:nvSpPr>
          <p:cNvPr id="17" name="角丸四角形 16"/>
          <p:cNvSpPr/>
          <p:nvPr/>
        </p:nvSpPr>
        <p:spPr bwMode="auto">
          <a:xfrm>
            <a:off x="1789580" y="5010689"/>
            <a:ext cx="784376" cy="24221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972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00" y="1628750"/>
            <a:ext cx="8183663" cy="280839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.3</a:t>
            </a:r>
            <a:r>
              <a:rPr lang="ja-JP" altLang="en-US" dirty="0"/>
              <a:t>　</a:t>
            </a:r>
            <a:r>
              <a:rPr lang="en-US" altLang="ja-JP" dirty="0" smtClean="0"/>
              <a:t>IaC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73354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IaC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作成</a:t>
            </a:r>
            <a:r>
              <a:rPr lang="ja-JP" altLang="en-US" dirty="0"/>
              <a:t>後</a:t>
            </a:r>
            <a:r>
              <a:rPr lang="ja-JP" altLang="en-US" dirty="0" smtClean="0"/>
              <a:t>のイメージは以下にようになります。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8856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67" y="2398166"/>
            <a:ext cx="5902663" cy="37836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Movement</a:t>
            </a:r>
            <a:r>
              <a:rPr lang="ja-JP" altLang="en-US" dirty="0"/>
              <a:t>の</a:t>
            </a:r>
            <a:r>
              <a:rPr lang="ja-JP" altLang="en-US" dirty="0" smtClean="0"/>
              <a:t>登録 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Movement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一覧」</a:t>
            </a:r>
            <a:r>
              <a:rPr lang="ja-JP" altLang="en-US" smtClean="0"/>
              <a:t>メニュー </a:t>
            </a:r>
            <a:r>
              <a:rPr lang="en-US" altLang="ja-JP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名」「ホスト指定形式」を入力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</a:t>
            </a:r>
            <a:r>
              <a:rPr lang="ja-JP" altLang="en-US" dirty="0"/>
              <a:t>ボタン</a:t>
            </a:r>
            <a:r>
              <a:rPr lang="ja-JP" altLang="en-US" dirty="0" smtClean="0"/>
              <a:t>を</a:t>
            </a:r>
            <a:r>
              <a:rPr lang="ja-JP" altLang="en-US" dirty="0"/>
              <a:t>押下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1908901" y="3911602"/>
            <a:ext cx="1726969" cy="73283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9" name="円形吹き出し 58"/>
          <p:cNvSpPr/>
          <p:nvPr/>
        </p:nvSpPr>
        <p:spPr bwMode="auto">
          <a:xfrm>
            <a:off x="3275820" y="4878935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60" name="角丸四角形 59"/>
          <p:cNvSpPr/>
          <p:nvPr/>
        </p:nvSpPr>
        <p:spPr bwMode="auto">
          <a:xfrm>
            <a:off x="4127229" y="2709756"/>
            <a:ext cx="2376330" cy="1295323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</a:t>
            </a:r>
            <a:r>
              <a:rPr lang="ja-JP" altLang="en-US" sz="1400" dirty="0">
                <a:latin typeface="+mn-ea"/>
              </a:rPr>
              <a:t>設定</a:t>
            </a:r>
            <a:r>
              <a:rPr kumimoji="1" lang="ja-JP" altLang="en-US" sz="1400" dirty="0" smtClean="0">
                <a:latin typeface="+mn-ea"/>
              </a:rPr>
              <a:t>する</a:t>
            </a:r>
          </a:p>
        </p:txBody>
      </p:sp>
      <p:sp>
        <p:nvSpPr>
          <p:cNvPr id="61" name="円形吹き出し 60"/>
          <p:cNvSpPr/>
          <p:nvPr/>
        </p:nvSpPr>
        <p:spPr bwMode="auto">
          <a:xfrm>
            <a:off x="3976458" y="2553656"/>
            <a:ext cx="301542" cy="312200"/>
          </a:xfrm>
          <a:prstGeom prst="wedgeEllipseCallout">
            <a:avLst>
              <a:gd name="adj1" fmla="val -438957"/>
              <a:gd name="adj2" fmla="val 423080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2" name="表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388920"/>
              </p:ext>
            </p:extLst>
          </p:nvPr>
        </p:nvGraphicFramePr>
        <p:xfrm>
          <a:off x="4213873" y="3050806"/>
          <a:ext cx="220304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554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797487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＜任意＞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ホスト指定形式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IP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  <p:sp>
        <p:nvSpPr>
          <p:cNvPr id="25" name="角丸四角形 24"/>
          <p:cNvSpPr/>
          <p:nvPr/>
        </p:nvSpPr>
        <p:spPr bwMode="auto">
          <a:xfrm>
            <a:off x="5625838" y="5857333"/>
            <a:ext cx="3293624" cy="576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作成する</a:t>
            </a:r>
            <a:r>
              <a:rPr lang="en-US" altLang="ja-JP" sz="1400" dirty="0" smtClean="0">
                <a:latin typeface="+mn-ea"/>
              </a:rPr>
              <a:t>Movement</a:t>
            </a:r>
            <a:r>
              <a:rPr lang="ja-JP" altLang="en-US" sz="1400" dirty="0" smtClean="0">
                <a:latin typeface="+mn-ea"/>
              </a:rPr>
              <a:t>は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 err="1" smtClean="0">
                <a:latin typeface="+mn-ea"/>
              </a:rPr>
              <a:t>yml</a:t>
            </a:r>
            <a:r>
              <a:rPr lang="ja-JP" altLang="en-US" sz="1400" dirty="0" smtClean="0">
                <a:latin typeface="+mn-ea"/>
              </a:rPr>
              <a:t>ファイルと同数を作成して下さい</a:t>
            </a:r>
            <a:endParaRPr lang="ja-JP" altLang="en-US" sz="1400" dirty="0">
              <a:latin typeface="+mn-ea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5393221" y="5631977"/>
            <a:ext cx="565503" cy="549789"/>
            <a:chOff x="162795" y="3812178"/>
            <a:chExt cx="565503" cy="549789"/>
          </a:xfrm>
        </p:grpSpPr>
        <p:sp>
          <p:nvSpPr>
            <p:cNvPr id="2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6" name="角丸四角形 15"/>
          <p:cNvSpPr/>
          <p:nvPr/>
        </p:nvSpPr>
        <p:spPr bwMode="auto">
          <a:xfrm>
            <a:off x="2304000" y="4896000"/>
            <a:ext cx="792190" cy="26843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037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Movement</a:t>
            </a:r>
            <a:r>
              <a:rPr lang="ja-JP" altLang="en-US" dirty="0"/>
              <a:t>の</a:t>
            </a:r>
            <a:r>
              <a:rPr lang="ja-JP" altLang="en-US" dirty="0" smtClean="0"/>
              <a:t>登録 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Movement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/>
              <a:t>登録</a:t>
            </a:r>
            <a:r>
              <a:rPr lang="ja-JP" altLang="en-US" dirty="0" smtClean="0"/>
              <a:t>後</a:t>
            </a:r>
            <a:r>
              <a:rPr lang="ja-JP" altLang="en-US" dirty="0"/>
              <a:t>のイメージは以下にようになります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10" y="1773835"/>
            <a:ext cx="8330812" cy="288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9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68" y="2351444"/>
            <a:ext cx="6420821" cy="30384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.5</a:t>
            </a:r>
            <a:r>
              <a:rPr lang="ja-JP" altLang="en-US" dirty="0"/>
              <a:t>　</a:t>
            </a:r>
            <a:r>
              <a:rPr lang="en-US" altLang="ja-JP" dirty="0"/>
              <a:t>Movement</a:t>
            </a:r>
            <a:r>
              <a:rPr lang="ja-JP" altLang="en-US" dirty="0"/>
              <a:t>詳細の</a:t>
            </a:r>
            <a:r>
              <a:rPr lang="ja-JP" altLang="en-US" dirty="0" smtClean="0"/>
              <a:t>登録 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Movement</a:t>
            </a:r>
            <a:r>
              <a:rPr lang="ja-JP" altLang="en-US" b="1" dirty="0" smtClean="0"/>
              <a:t>詳細の登録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Movement-Playbook</a:t>
            </a:r>
            <a:r>
              <a:rPr lang="ja-JP" altLang="en-US" dirty="0" smtClean="0"/>
              <a:t>紐</a:t>
            </a:r>
            <a:r>
              <a:rPr lang="ja-JP" altLang="en-US" dirty="0"/>
              <a:t>付</a:t>
            </a:r>
            <a:r>
              <a:rPr lang="ja-JP" altLang="en-US" dirty="0" smtClean="0"/>
              <a:t>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Playbook</a:t>
            </a:r>
            <a:r>
              <a:rPr lang="ja-JP" altLang="en-US" dirty="0" smtClean="0"/>
              <a:t>素材」「インクルード順序」を入力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1619590" y="3727956"/>
            <a:ext cx="2604894" cy="55879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198638" y="4591925"/>
            <a:ext cx="870380" cy="2014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8" name="円形吹き出し 57"/>
          <p:cNvSpPr/>
          <p:nvPr/>
        </p:nvSpPr>
        <p:spPr bwMode="auto">
          <a:xfrm>
            <a:off x="3136589" y="4550757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9" name="角丸四角形 58"/>
          <p:cNvSpPr/>
          <p:nvPr/>
        </p:nvSpPr>
        <p:spPr bwMode="auto">
          <a:xfrm>
            <a:off x="651321" y="4819188"/>
            <a:ext cx="4022357" cy="1952454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</a:t>
            </a:r>
            <a:r>
              <a:rPr lang="ja-JP" altLang="en-US" sz="1400" dirty="0">
                <a:latin typeface="+mn-ea"/>
              </a:rPr>
              <a:t>設定</a:t>
            </a:r>
            <a:r>
              <a:rPr kumimoji="1" lang="ja-JP" altLang="en-US" sz="1400" dirty="0" smtClean="0">
                <a:latin typeface="+mn-ea"/>
              </a:rPr>
              <a:t>する</a:t>
            </a:r>
          </a:p>
        </p:txBody>
      </p:sp>
      <p:sp>
        <p:nvSpPr>
          <p:cNvPr id="60" name="円形吹き出し 59"/>
          <p:cNvSpPr/>
          <p:nvPr/>
        </p:nvSpPr>
        <p:spPr bwMode="auto">
          <a:xfrm>
            <a:off x="3953219" y="4450557"/>
            <a:ext cx="272014" cy="342780"/>
          </a:xfrm>
          <a:prstGeom prst="wedgeEllipseCallout">
            <a:avLst>
              <a:gd name="adj1" fmla="val -51010"/>
              <a:gd name="adj2" fmla="val -149018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724538"/>
              </p:ext>
            </p:extLst>
          </p:nvPr>
        </p:nvGraphicFramePr>
        <p:xfrm>
          <a:off x="764671" y="5163152"/>
          <a:ext cx="381077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686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41608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作成した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を選択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lang="en-US" altLang="ja-JP" sz="1200" b="1" dirty="0" smtClean="0"/>
                        <a:t>Playbook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素材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登録した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を選択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インクルード順序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</a:tbl>
          </a:graphicData>
        </a:graphic>
      </p:graphicFrame>
      <p:sp>
        <p:nvSpPr>
          <p:cNvPr id="25" name="角丸四角形 24"/>
          <p:cNvSpPr/>
          <p:nvPr/>
        </p:nvSpPr>
        <p:spPr bwMode="auto">
          <a:xfrm>
            <a:off x="5625838" y="5857333"/>
            <a:ext cx="3293624" cy="576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登録する</a:t>
            </a:r>
            <a:r>
              <a:rPr lang="en-US" altLang="ja-JP" sz="1400" dirty="0" smtClean="0">
                <a:latin typeface="+mn-ea"/>
              </a:rPr>
              <a:t>Movement</a:t>
            </a:r>
            <a:r>
              <a:rPr lang="ja-JP" altLang="en-US" sz="1400" dirty="0" smtClean="0">
                <a:latin typeface="+mn-ea"/>
              </a:rPr>
              <a:t>詳細は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 err="1" smtClean="0">
                <a:latin typeface="+mn-ea"/>
              </a:rPr>
              <a:t>yml</a:t>
            </a:r>
            <a:r>
              <a:rPr lang="ja-JP" altLang="en-US" sz="1400" dirty="0" smtClean="0">
                <a:latin typeface="+mn-ea"/>
              </a:rPr>
              <a:t>ファイルと同数を作成して下さい</a:t>
            </a:r>
            <a:endParaRPr lang="ja-JP" altLang="en-US" sz="1400" dirty="0">
              <a:latin typeface="+mn-ea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5393221" y="5631977"/>
            <a:ext cx="565503" cy="549789"/>
            <a:chOff x="162795" y="3812178"/>
            <a:chExt cx="565503" cy="549789"/>
          </a:xfrm>
        </p:grpSpPr>
        <p:sp>
          <p:nvSpPr>
            <p:cNvPr id="2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82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22" y="1772770"/>
            <a:ext cx="8521128" cy="280839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.5</a:t>
            </a:r>
            <a:r>
              <a:rPr lang="ja-JP" altLang="en-US" dirty="0"/>
              <a:t>　</a:t>
            </a:r>
            <a:r>
              <a:rPr lang="en-US" altLang="ja-JP" dirty="0"/>
              <a:t>Movement</a:t>
            </a:r>
            <a:r>
              <a:rPr lang="ja-JP" altLang="en-US" dirty="0"/>
              <a:t>詳細の</a:t>
            </a:r>
            <a:r>
              <a:rPr lang="ja-JP" altLang="en-US" dirty="0" smtClean="0"/>
              <a:t>登録 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Movement</a:t>
            </a:r>
            <a:r>
              <a:rPr lang="ja-JP" altLang="en-US" b="1" dirty="0" smtClean="0"/>
              <a:t>詳細の登録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ja-JP" altLang="en-US" sz="1800" dirty="0"/>
              <a:t>登録</a:t>
            </a:r>
            <a:r>
              <a:rPr lang="ja-JP" altLang="en-US" sz="1800" dirty="0" smtClean="0"/>
              <a:t>後</a:t>
            </a:r>
            <a:r>
              <a:rPr lang="ja-JP" altLang="en-US" sz="1800" dirty="0"/>
              <a:t>のイメージは以下にようになります</a:t>
            </a:r>
            <a:r>
              <a:rPr lang="ja-JP" altLang="en-US" sz="1800" dirty="0" smtClean="0"/>
              <a:t>。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13365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64" y="2403695"/>
            <a:ext cx="5893385" cy="34812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.6</a:t>
            </a:r>
            <a:r>
              <a:rPr lang="ja-JP" altLang="en-US" dirty="0"/>
              <a:t>　オペレーションに関連付く</a:t>
            </a:r>
            <a:r>
              <a:rPr lang="en-US" altLang="ja-JP" dirty="0"/>
              <a:t>Movement</a:t>
            </a:r>
            <a:r>
              <a:rPr lang="ja-JP" altLang="en-US" dirty="0"/>
              <a:t>とホストの登録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b="1" dirty="0" smtClean="0"/>
              <a:t>オペレーションに関連付く</a:t>
            </a:r>
            <a:r>
              <a:rPr lang="en-US" altLang="ja-JP" b="1" dirty="0" smtClean="0"/>
              <a:t>Movement</a:t>
            </a:r>
            <a:r>
              <a:rPr lang="ja-JP" altLang="en-US" b="1" dirty="0" smtClean="0"/>
              <a:t>とホストの登録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「作業対象ホスト」メニュー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オペレーション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</a:t>
            </a:r>
            <a:r>
              <a:rPr lang="ja-JP" altLang="en-US" dirty="0"/>
              <a:t>ホスト</a:t>
            </a:r>
            <a:r>
              <a:rPr lang="ja-JP" altLang="en-US" dirty="0" smtClean="0"/>
              <a:t>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700160" y="3924341"/>
            <a:ext cx="2373902" cy="70305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398406" y="4892653"/>
            <a:ext cx="896519" cy="26843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8" name="円形吹き出し 57"/>
          <p:cNvSpPr/>
          <p:nvPr/>
        </p:nvSpPr>
        <p:spPr bwMode="auto">
          <a:xfrm>
            <a:off x="3428475" y="4892653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9" name="角丸四角形 58"/>
          <p:cNvSpPr/>
          <p:nvPr/>
        </p:nvSpPr>
        <p:spPr bwMode="auto">
          <a:xfrm>
            <a:off x="4074062" y="5051350"/>
            <a:ext cx="3002823" cy="166709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</a:t>
            </a:r>
            <a:r>
              <a:rPr lang="ja-JP" altLang="en-US" sz="1400" dirty="0">
                <a:latin typeface="+mn-ea"/>
              </a:rPr>
              <a:t>設定</a:t>
            </a:r>
            <a:r>
              <a:rPr kumimoji="1" lang="ja-JP" altLang="en-US" sz="1400" dirty="0" smtClean="0">
                <a:latin typeface="+mn-ea"/>
              </a:rPr>
              <a:t>する</a:t>
            </a:r>
          </a:p>
        </p:txBody>
      </p:sp>
      <p:sp>
        <p:nvSpPr>
          <p:cNvPr id="60" name="円形吹き出し 59"/>
          <p:cNvSpPr/>
          <p:nvPr/>
        </p:nvSpPr>
        <p:spPr bwMode="auto">
          <a:xfrm>
            <a:off x="4074062" y="5004983"/>
            <a:ext cx="301542" cy="312200"/>
          </a:xfrm>
          <a:prstGeom prst="wedgeEllipseCallout">
            <a:avLst>
              <a:gd name="adj1" fmla="val -45291"/>
              <a:gd name="adj2" fmla="val -225299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005608"/>
              </p:ext>
            </p:extLst>
          </p:nvPr>
        </p:nvGraphicFramePr>
        <p:xfrm>
          <a:off x="4190728" y="5393278"/>
          <a:ext cx="276948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319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オペレーション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作成した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</a:tbl>
          </a:graphicData>
        </a:graphic>
      </p:graphicFrame>
      <p:sp>
        <p:nvSpPr>
          <p:cNvPr id="25" name="角丸四角形 24"/>
          <p:cNvSpPr/>
          <p:nvPr/>
        </p:nvSpPr>
        <p:spPr bwMode="auto">
          <a:xfrm>
            <a:off x="566536" y="5844308"/>
            <a:ext cx="3293624" cy="576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作成した</a:t>
            </a:r>
            <a:r>
              <a:rPr lang="en-US" altLang="ja-JP" sz="1400" dirty="0" smtClean="0">
                <a:latin typeface="+mn-ea"/>
              </a:rPr>
              <a:t>Movement</a:t>
            </a:r>
            <a:r>
              <a:rPr lang="ja-JP" altLang="en-US" sz="1400" dirty="0" smtClean="0">
                <a:latin typeface="+mn-ea"/>
              </a:rPr>
              <a:t>は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すべて登録を行ってください</a:t>
            </a:r>
            <a:endParaRPr lang="ja-JP" altLang="en-US" sz="1400" dirty="0">
              <a:latin typeface="+mn-ea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333919" y="5618952"/>
            <a:ext cx="565503" cy="549789"/>
            <a:chOff x="162795" y="3812178"/>
            <a:chExt cx="565503" cy="549789"/>
          </a:xfrm>
        </p:grpSpPr>
        <p:sp>
          <p:nvSpPr>
            <p:cNvPr id="2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77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目次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2193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2000" dirty="0" smtClean="0"/>
              <a:t>はじめに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 smtClean="0"/>
              <a:t>本書について</a:t>
            </a: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000" dirty="0" smtClean="0"/>
              <a:t>Conductor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/>
              <a:t>シナリオ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/>
              <a:t>事前</a:t>
            </a:r>
            <a:r>
              <a:rPr lang="ja-JP" altLang="en-US" sz="2000" dirty="0" smtClean="0"/>
              <a:t>準備</a:t>
            </a: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ja-JP" sz="20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2000" dirty="0" smtClean="0"/>
              <a:t>実習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/>
              <a:t>作業対象ホストの</a:t>
            </a:r>
            <a:r>
              <a:rPr lang="ja-JP" altLang="en-US" sz="2000" dirty="0" smtClean="0"/>
              <a:t>登録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 smtClean="0"/>
              <a:t>オペレーション</a:t>
            </a:r>
            <a:r>
              <a:rPr lang="ja-JP" altLang="en-US" sz="2000" dirty="0"/>
              <a:t>の</a:t>
            </a:r>
            <a:r>
              <a:rPr lang="ja-JP" altLang="en-US" sz="2000" dirty="0" smtClean="0"/>
              <a:t>登録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err="1" smtClean="0"/>
              <a:t>IaC</a:t>
            </a:r>
            <a:r>
              <a:rPr lang="ja-JP" altLang="en-US" sz="2000" dirty="0"/>
              <a:t>の</a:t>
            </a:r>
            <a:r>
              <a:rPr lang="ja-JP" altLang="en-US" sz="2000" dirty="0" smtClean="0"/>
              <a:t>登録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/>
              <a:t>Movement</a:t>
            </a:r>
            <a:r>
              <a:rPr lang="ja-JP" altLang="en-US" sz="2000" dirty="0"/>
              <a:t>の</a:t>
            </a:r>
            <a:r>
              <a:rPr lang="ja-JP" altLang="en-US" sz="2000" dirty="0" smtClean="0"/>
              <a:t>登録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/>
              <a:t>Movement</a:t>
            </a:r>
            <a:r>
              <a:rPr lang="ja-JP" altLang="en-US" sz="2000" dirty="0"/>
              <a:t>詳細の</a:t>
            </a:r>
            <a:r>
              <a:rPr lang="ja-JP" altLang="en-US" sz="2000" dirty="0" smtClean="0"/>
              <a:t>登録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 smtClean="0"/>
              <a:t>オペレーション</a:t>
            </a:r>
            <a:r>
              <a:rPr lang="ja-JP" altLang="en-US" sz="2000" dirty="0"/>
              <a:t>に関連付く</a:t>
            </a:r>
            <a:r>
              <a:rPr lang="en-US" altLang="ja-JP" sz="2000" dirty="0"/>
              <a:t>Movement</a:t>
            </a:r>
            <a:r>
              <a:rPr lang="ja-JP" altLang="en-US" sz="2000" dirty="0"/>
              <a:t>とホストの</a:t>
            </a:r>
            <a:r>
              <a:rPr lang="ja-JP" altLang="en-US" sz="2000" dirty="0" smtClean="0"/>
              <a:t>登録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 smtClean="0"/>
              <a:t>代入値管理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/>
              <a:t>Conductor</a:t>
            </a:r>
            <a:r>
              <a:rPr lang="ja-JP" altLang="en-US" sz="2000" dirty="0" smtClean="0"/>
              <a:t>の登録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/>
              <a:t>Conductor</a:t>
            </a:r>
            <a:r>
              <a:rPr lang="ja-JP" altLang="en-US" sz="2000" dirty="0" smtClean="0"/>
              <a:t>の実行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/>
              <a:t>Conductor</a:t>
            </a:r>
            <a:r>
              <a:rPr lang="ja-JP" altLang="en-US" sz="2000" dirty="0" smtClean="0"/>
              <a:t>の完了</a:t>
            </a:r>
            <a:r>
              <a:rPr lang="ja-JP" altLang="en-US" sz="2000" dirty="0"/>
              <a:t>確認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70" y="2636890"/>
            <a:ext cx="6356487" cy="35240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.7</a:t>
            </a:r>
            <a:r>
              <a:rPr lang="ja-JP" altLang="en-US" dirty="0"/>
              <a:t>　</a:t>
            </a:r>
            <a:r>
              <a:rPr lang="ja-JP" altLang="en-US" dirty="0" smtClean="0"/>
              <a:t>代入値管理 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b="1" dirty="0" smtClean="0"/>
              <a:t>代入値管理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「代入値管理」メニュー </a:t>
            </a:r>
            <a:r>
              <a:rPr lang="en-US" altLang="ja-JP" dirty="0" smtClean="0"/>
              <a:t>&gt;&gt;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オペレーション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</a:t>
            </a:r>
            <a:r>
              <a:rPr lang="ja-JP" altLang="en-US" dirty="0"/>
              <a:t>ホスト</a:t>
            </a:r>
            <a:r>
              <a:rPr lang="ja-JP" altLang="en-US" dirty="0" smtClean="0"/>
              <a:t>」「変数名」「具体値」を入力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2118668" y="4216632"/>
            <a:ext cx="3389461" cy="7102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878706" y="5180344"/>
            <a:ext cx="1022767" cy="2649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8" name="円形吹き出し 57"/>
          <p:cNvSpPr/>
          <p:nvPr/>
        </p:nvSpPr>
        <p:spPr bwMode="auto">
          <a:xfrm>
            <a:off x="3995920" y="5219064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60" name="円形吹き出し 59"/>
          <p:cNvSpPr/>
          <p:nvPr/>
        </p:nvSpPr>
        <p:spPr bwMode="auto">
          <a:xfrm>
            <a:off x="2339690" y="3842274"/>
            <a:ext cx="301542" cy="312200"/>
          </a:xfrm>
          <a:prstGeom prst="wedgeEllipseCallout">
            <a:avLst>
              <a:gd name="adj1" fmla="val -118796"/>
              <a:gd name="adj2" fmla="val 81270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376810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.7</a:t>
            </a:r>
            <a:r>
              <a:rPr lang="ja-JP" altLang="en-US" dirty="0"/>
              <a:t>　</a:t>
            </a:r>
            <a:r>
              <a:rPr lang="ja-JP" altLang="en-US" dirty="0" smtClean="0"/>
              <a:t>代入値管理 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b="1" dirty="0" smtClean="0"/>
              <a:t>代入値管理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代入</a:t>
            </a:r>
            <a:r>
              <a:rPr lang="ja-JP" altLang="en-US" dirty="0"/>
              <a:t>値</a:t>
            </a:r>
            <a:r>
              <a:rPr lang="ja-JP" altLang="en-US" dirty="0" smtClean="0"/>
              <a:t>の登録は以下を参考に行ってください。</a:t>
            </a:r>
            <a:endParaRPr lang="en-US" altLang="ja-JP" b="1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119636"/>
              </p:ext>
            </p:extLst>
          </p:nvPr>
        </p:nvGraphicFramePr>
        <p:xfrm>
          <a:off x="323410" y="1700760"/>
          <a:ext cx="8353160" cy="4392612"/>
        </p:xfrm>
        <a:graphic>
          <a:graphicData uri="http://schemas.openxmlformats.org/drawingml/2006/table">
            <a:tbl>
              <a:tblPr/>
              <a:tblGrid>
                <a:gridCol w="1734063">
                  <a:extLst>
                    <a:ext uri="{9D8B030D-6E8A-4147-A177-3AD203B41FA5}">
                      <a16:colId xmlns:a16="http://schemas.microsoft.com/office/drawing/2014/main" val="469214711"/>
                    </a:ext>
                  </a:extLst>
                </a:gridCol>
                <a:gridCol w="1193113">
                  <a:extLst>
                    <a:ext uri="{9D8B030D-6E8A-4147-A177-3AD203B41FA5}">
                      <a16:colId xmlns:a16="http://schemas.microsoft.com/office/drawing/2014/main" val="1346070715"/>
                    </a:ext>
                  </a:extLst>
                </a:gridCol>
                <a:gridCol w="3500167">
                  <a:extLst>
                    <a:ext uri="{9D8B030D-6E8A-4147-A177-3AD203B41FA5}">
                      <a16:colId xmlns:a16="http://schemas.microsoft.com/office/drawing/2014/main" val="4081310854"/>
                    </a:ext>
                  </a:extLst>
                </a:gridCol>
                <a:gridCol w="1093214">
                  <a:extLst>
                    <a:ext uri="{9D8B030D-6E8A-4147-A177-3AD203B41FA5}">
                      <a16:colId xmlns:a16="http://schemas.microsoft.com/office/drawing/2014/main" val="1929249399"/>
                    </a:ext>
                  </a:extLst>
                </a:gridCol>
                <a:gridCol w="832603">
                  <a:extLst>
                    <a:ext uri="{9D8B030D-6E8A-4147-A177-3AD203B41FA5}">
                      <a16:colId xmlns:a16="http://schemas.microsoft.com/office/drawing/2014/main" val="3667064301"/>
                    </a:ext>
                  </a:extLst>
                </a:gridCol>
              </a:tblGrid>
              <a:tr h="31375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オペレーション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ホスト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Movement：</a:t>
                      </a:r>
                      <a:r>
                        <a:rPr lang="ja-JP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具体値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代入順序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681251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3:copy_file:1:VAR_dir_name_1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301046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3:copy_file:2:VAR_file_name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dir2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284856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3:copy_file:3:VAR_edit_param_1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519206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4:create_directory:4:VAR_dir_name_1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48232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5:create_file:5:VAR_dir_name_1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835161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5:create_file:6:VAR_file_name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666445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6:edit_file:7:VAR_dir_name_1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992622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6:edit_file:8:VAR_file_name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95282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6:edit_file:9:VAR_edit_param_1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param1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624664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7:forced_termination:10:VAR_message_text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testmsg_fail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075292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8:remove_directory:11:VAR_dir_name_1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698934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9:remove_file:12:VAR_dir_name_1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559305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9:remove_file:13:VAR_dir_name_1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586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90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79" y="2770215"/>
            <a:ext cx="8284063" cy="372987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(1/7)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クラス編集」 </a:t>
            </a:r>
            <a:r>
              <a:rPr lang="en-US" altLang="ja-JP" dirty="0" smtClean="0"/>
              <a:t>&gt;&gt;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 </a:t>
            </a:r>
            <a:r>
              <a:rPr lang="en-US" altLang="ja-JP" dirty="0" smtClean="0"/>
              <a:t>Name</a:t>
            </a:r>
            <a:r>
              <a:rPr lang="ja-JP" altLang="en-US" dirty="0" smtClean="0"/>
              <a:t>」</a:t>
            </a:r>
            <a:r>
              <a:rPr lang="ja-JP" altLang="en-US" dirty="0"/>
              <a:t>を</a:t>
            </a:r>
            <a:r>
              <a:rPr lang="ja-JP" altLang="en-US" dirty="0" smtClean="0"/>
              <a:t>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画面右側に表示されている「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Function</a:t>
            </a:r>
            <a:r>
              <a:rPr lang="ja-JP" altLang="en-US" dirty="0" smtClean="0"/>
              <a:t>」を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画面中央にドラッグ＆ドロップ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「登録」ボタンを押下</a:t>
            </a:r>
            <a:endParaRPr lang="en-US" altLang="ja-JP" dirty="0" smtClean="0"/>
          </a:p>
        </p:txBody>
      </p:sp>
      <p:sp>
        <p:nvSpPr>
          <p:cNvPr id="12" name="角丸四角形 11"/>
          <p:cNvSpPr/>
          <p:nvPr/>
        </p:nvSpPr>
        <p:spPr bwMode="auto">
          <a:xfrm>
            <a:off x="6804310" y="3130254"/>
            <a:ext cx="1837232" cy="1547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571513" y="4430999"/>
            <a:ext cx="1899410" cy="1418688"/>
            <a:chOff x="4162086" y="4627324"/>
            <a:chExt cx="1749373" cy="1214978"/>
          </a:xfrm>
        </p:grpSpPr>
        <p:sp>
          <p:nvSpPr>
            <p:cNvPr id="9" name="図形 8"/>
            <p:cNvSpPr/>
            <p:nvPr/>
          </p:nvSpPr>
          <p:spPr>
            <a:xfrm rot="20650565" flipH="1">
              <a:off x="4242291" y="4627324"/>
              <a:ext cx="1669168" cy="1214978"/>
            </a:xfrm>
            <a:prstGeom prst="swooshArrow">
              <a:avLst>
                <a:gd name="adj1" fmla="val 20732"/>
                <a:gd name="adj2" fmla="val 22713"/>
              </a:avLst>
            </a:prstGeom>
            <a:solidFill>
              <a:srgbClr val="FF0000"/>
            </a:solidFill>
            <a:ln w="28575">
              <a:noFill/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フローチャート: 代替処理 7"/>
            <p:cNvSpPr/>
            <p:nvPr/>
          </p:nvSpPr>
          <p:spPr bwMode="auto">
            <a:xfrm rot="50776">
              <a:off x="4162086" y="4918574"/>
              <a:ext cx="1166785" cy="321838"/>
            </a:xfrm>
            <a:prstGeom prst="flowChartAlternateProcess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800" b="1" dirty="0" smtClean="0">
                  <a:solidFill>
                    <a:schemeClr val="bg1"/>
                  </a:solidFill>
                  <a:latin typeface="+mn-ea"/>
                </a:rPr>
                <a:t>ドラッグ＆ドロップ</a:t>
              </a:r>
              <a:endParaRPr lang="en-US" altLang="ja-JP" sz="8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1" name="角丸四角形 10"/>
          <p:cNvSpPr/>
          <p:nvPr/>
        </p:nvSpPr>
        <p:spPr bwMode="auto">
          <a:xfrm>
            <a:off x="6804310" y="5094690"/>
            <a:ext cx="1837232" cy="108604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357479" y="6309400"/>
            <a:ext cx="639057" cy="16543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8" name="円形吹き出し 67"/>
          <p:cNvSpPr/>
          <p:nvPr/>
        </p:nvSpPr>
        <p:spPr bwMode="auto">
          <a:xfrm>
            <a:off x="8212088" y="4549932"/>
            <a:ext cx="429454" cy="372448"/>
          </a:xfrm>
          <a:prstGeom prst="wedgeEllipseCallout">
            <a:avLst>
              <a:gd name="adj1" fmla="val 15727"/>
              <a:gd name="adj2" fmla="val 11700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69" name="角丸四角形 68"/>
          <p:cNvSpPr/>
          <p:nvPr/>
        </p:nvSpPr>
        <p:spPr bwMode="auto">
          <a:xfrm>
            <a:off x="6020738" y="1502072"/>
            <a:ext cx="2970056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graphicFrame>
        <p:nvGraphicFramePr>
          <p:cNvPr id="71" name="表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983736"/>
              </p:ext>
            </p:extLst>
          </p:nvPr>
        </p:nvGraphicFramePr>
        <p:xfrm>
          <a:off x="6128165" y="1843641"/>
          <a:ext cx="27552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818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27384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Conductor_1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72" name="円形吹き出し 71"/>
          <p:cNvSpPr/>
          <p:nvPr/>
        </p:nvSpPr>
        <p:spPr bwMode="auto">
          <a:xfrm>
            <a:off x="1055510" y="6180739"/>
            <a:ext cx="276040" cy="31935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３</a:t>
            </a:r>
          </a:p>
        </p:txBody>
      </p:sp>
      <p:sp>
        <p:nvSpPr>
          <p:cNvPr id="70" name="円形吹き出し 69"/>
          <p:cNvSpPr/>
          <p:nvPr/>
        </p:nvSpPr>
        <p:spPr bwMode="auto">
          <a:xfrm>
            <a:off x="6421219" y="2669894"/>
            <a:ext cx="383091" cy="369438"/>
          </a:xfrm>
          <a:prstGeom prst="wedgeEllipseCallout">
            <a:avLst>
              <a:gd name="adj1" fmla="val 46290"/>
              <a:gd name="adj2" fmla="val 90122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33" name="角丸四角形 32"/>
          <p:cNvSpPr/>
          <p:nvPr/>
        </p:nvSpPr>
        <p:spPr bwMode="auto">
          <a:xfrm>
            <a:off x="3615726" y="6180739"/>
            <a:ext cx="4756011" cy="295073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</a:rPr>
              <a:t>作成する</a:t>
            </a:r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Conductor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</a:rPr>
              <a:t>は次ページを参照してください</a:t>
            </a:r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02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52" y="1628750"/>
            <a:ext cx="8601122" cy="45504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(2/7)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の登録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sz="1800" dirty="0" smtClean="0"/>
              <a:t>以下のように</a:t>
            </a:r>
            <a:r>
              <a:rPr lang="en-US" altLang="ja-JP" sz="1800" dirty="0" smtClean="0"/>
              <a:t>Conductor</a:t>
            </a:r>
            <a:r>
              <a:rPr lang="ja-JP" altLang="en-US" sz="1800" dirty="0" smtClean="0"/>
              <a:t>を作成してください</a:t>
            </a:r>
            <a:endParaRPr lang="en-US" altLang="ja-JP" sz="1800" dirty="0" smtClean="0"/>
          </a:p>
        </p:txBody>
      </p:sp>
      <p:sp>
        <p:nvSpPr>
          <p:cNvPr id="18" name="角丸四角形 17"/>
          <p:cNvSpPr/>
          <p:nvPr/>
        </p:nvSpPr>
        <p:spPr bwMode="auto">
          <a:xfrm>
            <a:off x="395420" y="4603201"/>
            <a:ext cx="6048840" cy="1324671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400" dirty="0" smtClean="0">
                <a:latin typeface="+mn-ea"/>
              </a:rPr>
              <a:t>①</a:t>
            </a:r>
            <a:r>
              <a:rPr kumimoji="1" lang="en-US" altLang="ja-JP" sz="1400" dirty="0" smtClean="0">
                <a:latin typeface="+mn-ea"/>
              </a:rPr>
              <a:t>Conductor Name</a:t>
            </a:r>
            <a:r>
              <a:rPr kumimoji="1" lang="ja-JP" altLang="en-US" sz="1400" dirty="0" smtClean="0">
                <a:latin typeface="+mn-ea"/>
              </a:rPr>
              <a:t>に「</a:t>
            </a:r>
            <a:r>
              <a:rPr kumimoji="1" lang="en-US" altLang="ja-JP" sz="1400" dirty="0" smtClean="0">
                <a:latin typeface="+mn-ea"/>
              </a:rPr>
              <a:t>Conductor_2</a:t>
            </a:r>
            <a:r>
              <a:rPr kumimoji="1" lang="ja-JP" altLang="en-US" sz="1400" dirty="0" smtClean="0">
                <a:latin typeface="+mn-ea"/>
              </a:rPr>
              <a:t>」と入力</a:t>
            </a:r>
            <a:endParaRPr kumimoji="1" lang="en-US" altLang="ja-JP" sz="1400" dirty="0" smtClean="0">
              <a:latin typeface="+mn-ea"/>
            </a:endParaRPr>
          </a:p>
          <a:p>
            <a:r>
              <a:rPr kumimoji="1" lang="ja-JP" altLang="en-US" sz="1400" dirty="0" smtClean="0">
                <a:latin typeface="+mn-ea"/>
              </a:rPr>
              <a:t>②</a:t>
            </a:r>
            <a:r>
              <a:rPr kumimoji="1" lang="en-US" altLang="ja-JP" sz="1400" dirty="0" smtClean="0">
                <a:latin typeface="+mn-ea"/>
              </a:rPr>
              <a:t>Movement</a:t>
            </a:r>
            <a:r>
              <a:rPr kumimoji="1" lang="ja-JP" altLang="en-US" sz="1400" dirty="0" smtClean="0">
                <a:latin typeface="+mn-ea"/>
              </a:rPr>
              <a:t>から「</a:t>
            </a:r>
            <a:r>
              <a:rPr lang="en-US" altLang="ja-JP" sz="1400" dirty="0" err="1" smtClean="0">
                <a:latin typeface="+mn-ea"/>
              </a:rPr>
              <a:t>forced_termination</a:t>
            </a:r>
            <a:r>
              <a:rPr kumimoji="1" lang="ja-JP" altLang="en-US" sz="1400" dirty="0" smtClean="0">
                <a:latin typeface="+mn-ea"/>
              </a:rPr>
              <a:t>」をドラッグアンドドロップ</a:t>
            </a:r>
            <a:endParaRPr kumimoji="1"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③</a:t>
            </a:r>
            <a:r>
              <a:rPr lang="en-US" altLang="ja-JP" sz="1400" dirty="0" smtClean="0">
                <a:latin typeface="+mn-ea"/>
              </a:rPr>
              <a:t>Function</a:t>
            </a:r>
            <a:r>
              <a:rPr lang="ja-JP" altLang="en-US" sz="1400" dirty="0" smtClean="0">
                <a:latin typeface="+mn-ea"/>
              </a:rPr>
              <a:t>から「</a:t>
            </a:r>
            <a:r>
              <a:rPr lang="en-US" altLang="ja-JP" sz="1400" dirty="0" smtClean="0">
                <a:latin typeface="+mn-ea"/>
              </a:rPr>
              <a:t>Conductor</a:t>
            </a:r>
            <a:r>
              <a:rPr lang="ja-JP" altLang="en-US" sz="1400" dirty="0" smtClean="0">
                <a:latin typeface="+mn-ea"/>
              </a:rPr>
              <a:t>」をドラッグアンドドロップ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④</a:t>
            </a:r>
            <a:r>
              <a:rPr kumimoji="1" lang="ja-JP" altLang="en-US" sz="1400" dirty="0" smtClean="0">
                <a:latin typeface="+mn-ea"/>
              </a:rPr>
              <a:t>図のように「</a:t>
            </a:r>
            <a:r>
              <a:rPr kumimoji="1" lang="en-US" altLang="ja-JP" sz="1400" dirty="0" smtClean="0">
                <a:latin typeface="+mn-ea"/>
              </a:rPr>
              <a:t>OUT</a:t>
            </a:r>
            <a:r>
              <a:rPr kumimoji="1" lang="ja-JP" altLang="en-US" sz="1400" dirty="0" smtClean="0">
                <a:latin typeface="+mn-ea"/>
              </a:rPr>
              <a:t>」と「</a:t>
            </a:r>
            <a:r>
              <a:rPr kumimoji="1" lang="en-US" altLang="ja-JP" sz="1400" dirty="0" smtClean="0">
                <a:latin typeface="+mn-ea"/>
              </a:rPr>
              <a:t>IN</a:t>
            </a:r>
            <a:r>
              <a:rPr kumimoji="1" lang="ja-JP" altLang="en-US" sz="1400" dirty="0" smtClean="0">
                <a:latin typeface="+mn-ea"/>
              </a:rPr>
              <a:t>」をつなぐ</a:t>
            </a:r>
            <a:endParaRPr kumimoji="1"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⑤</a:t>
            </a:r>
            <a:r>
              <a:rPr lang="ja-JP" altLang="en-US" sz="1400" dirty="0" smtClean="0">
                <a:latin typeface="+mn-ea"/>
              </a:rPr>
              <a:t>画面下の「登録」を押下</a:t>
            </a:r>
            <a:endParaRPr kumimoji="1" lang="ja-JP" altLang="en-US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48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91" y="2024731"/>
            <a:ext cx="8521389" cy="32765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(3/7)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の登録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sz="1800" dirty="0" smtClean="0"/>
              <a:t>作成</a:t>
            </a:r>
            <a:r>
              <a:rPr lang="en-US" altLang="ja-JP" sz="1800" dirty="0" smtClean="0"/>
              <a:t>Conductor</a:t>
            </a:r>
            <a:r>
              <a:rPr lang="ja-JP" altLang="en-US" sz="1800" dirty="0" smtClean="0"/>
              <a:t>の全体図は以下のようになります。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/>
              <a:t>次</a:t>
            </a:r>
            <a:r>
              <a:rPr lang="ja-JP" altLang="en-US" sz="1800" dirty="0" smtClean="0"/>
              <a:t>ページ以降で細部を説明します。</a:t>
            </a:r>
            <a:endParaRPr lang="en-US" altLang="ja-JP" sz="1800" dirty="0" smtClean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395420" y="5085230"/>
            <a:ext cx="6048840" cy="61434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400" dirty="0" smtClean="0">
                <a:latin typeface="+mn-ea"/>
              </a:rPr>
              <a:t>①</a:t>
            </a:r>
            <a:r>
              <a:rPr kumimoji="1" lang="en-US" altLang="ja-JP" sz="1400" dirty="0" smtClean="0">
                <a:latin typeface="+mn-ea"/>
              </a:rPr>
              <a:t>Conductor Name</a:t>
            </a:r>
            <a:r>
              <a:rPr kumimoji="1" lang="ja-JP" altLang="en-US" sz="1400" dirty="0" smtClean="0">
                <a:latin typeface="+mn-ea"/>
              </a:rPr>
              <a:t>に「</a:t>
            </a:r>
            <a:r>
              <a:rPr kumimoji="1" lang="en-US" altLang="ja-JP" sz="1400" dirty="0" smtClean="0">
                <a:latin typeface="+mn-ea"/>
              </a:rPr>
              <a:t>Conductor_1</a:t>
            </a:r>
            <a:r>
              <a:rPr kumimoji="1" lang="ja-JP" altLang="en-US" sz="1400" dirty="0" smtClean="0">
                <a:latin typeface="+mn-ea"/>
              </a:rPr>
              <a:t>」と入力</a:t>
            </a:r>
            <a:endParaRPr kumimoji="1"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②各種</a:t>
            </a:r>
            <a:r>
              <a:rPr lang="en-US" altLang="ja-JP" sz="1400" dirty="0" smtClean="0">
                <a:latin typeface="+mn-ea"/>
              </a:rPr>
              <a:t>Movement</a:t>
            </a:r>
            <a:r>
              <a:rPr lang="ja-JP" altLang="en-US" sz="1400" dirty="0" smtClean="0">
                <a:latin typeface="+mn-ea"/>
              </a:rPr>
              <a:t>は図を参考に配置してください。</a:t>
            </a:r>
            <a:endParaRPr kumimoji="1"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63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1" y="1609649"/>
            <a:ext cx="8563172" cy="353789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(4/7)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の登録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sz="1800" dirty="0" smtClean="0"/>
              <a:t>以下のように</a:t>
            </a:r>
            <a:r>
              <a:rPr lang="en-US" altLang="ja-JP" sz="1800" dirty="0" smtClean="0"/>
              <a:t>Conductor</a:t>
            </a:r>
            <a:r>
              <a:rPr lang="ja-JP" altLang="en-US" sz="1800" dirty="0" smtClean="0"/>
              <a:t>を作成してください</a:t>
            </a:r>
            <a:endParaRPr lang="en-US" altLang="ja-JP" sz="1800" dirty="0" smtClean="0"/>
          </a:p>
        </p:txBody>
      </p:sp>
      <p:sp>
        <p:nvSpPr>
          <p:cNvPr id="7" name="角丸四角形 6"/>
          <p:cNvSpPr/>
          <p:nvPr/>
        </p:nvSpPr>
        <p:spPr bwMode="auto">
          <a:xfrm>
            <a:off x="613196" y="3028835"/>
            <a:ext cx="887888" cy="69841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4366705"/>
            <a:ext cx="2464934" cy="1390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右カーブ矢印 5"/>
          <p:cNvSpPr/>
          <p:nvPr/>
        </p:nvSpPr>
        <p:spPr bwMode="auto">
          <a:xfrm>
            <a:off x="310108" y="3691913"/>
            <a:ext cx="360050" cy="648090"/>
          </a:xfrm>
          <a:prstGeom prst="curvedRight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3275820" y="5348543"/>
            <a:ext cx="5400750" cy="81683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・</a:t>
            </a:r>
            <a:r>
              <a:rPr lang="en-US" altLang="ja-JP" sz="1400" dirty="0" smtClean="0">
                <a:latin typeface="+mn-ea"/>
              </a:rPr>
              <a:t>Conductor </a:t>
            </a:r>
            <a:r>
              <a:rPr lang="en-US" altLang="ja-JP" sz="1400" dirty="0">
                <a:latin typeface="+mn-ea"/>
              </a:rPr>
              <a:t>b</a:t>
            </a:r>
            <a:r>
              <a:rPr lang="en-US" altLang="ja-JP" sz="1400" dirty="0" smtClean="0">
                <a:latin typeface="+mn-ea"/>
              </a:rPr>
              <a:t>ranch</a:t>
            </a:r>
            <a:r>
              <a:rPr lang="ja-JP" altLang="en-US" sz="1400" dirty="0" smtClean="0">
                <a:latin typeface="+mn-ea"/>
              </a:rPr>
              <a:t>は配置された直前の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Movement</a:t>
            </a:r>
            <a:r>
              <a:rPr lang="ja-JP" altLang="en-US" sz="1400" dirty="0" smtClean="0">
                <a:latin typeface="+mn-ea"/>
              </a:rPr>
              <a:t>の終了結果に応じて次の処理を分岐します。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・今回は「正常終了」の場合のみ後続処理に続く設定にします。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588280" y="4399903"/>
            <a:ext cx="1272412" cy="24471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020340" y="3373452"/>
            <a:ext cx="432060" cy="31846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1574719" y="3432003"/>
            <a:ext cx="5013561" cy="99249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855456" y="3049925"/>
            <a:ext cx="2876844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「</a:t>
            </a:r>
            <a:r>
              <a:rPr lang="en-US" altLang="ja-JP" sz="1400" dirty="0" smtClean="0">
                <a:latin typeface="+mn-ea"/>
              </a:rPr>
              <a:t>Function</a:t>
            </a:r>
            <a:r>
              <a:rPr lang="ja-JP" altLang="en-US" sz="1400" dirty="0" smtClean="0">
                <a:latin typeface="+mn-ea"/>
              </a:rPr>
              <a:t>」タブから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>
                <a:latin typeface="+mn-ea"/>
              </a:rPr>
              <a:t>Conductor b</a:t>
            </a:r>
            <a:r>
              <a:rPr lang="en-US" altLang="ja-JP" sz="1400" dirty="0" smtClean="0">
                <a:latin typeface="+mn-ea"/>
              </a:rPr>
              <a:t>ranch</a:t>
            </a:r>
            <a:r>
              <a:rPr lang="ja-JP" altLang="en-US" sz="1400" dirty="0" smtClean="0">
                <a:latin typeface="+mn-ea"/>
              </a:rPr>
              <a:t>を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ドラッグアンドドロップして配置</a:t>
            </a:r>
            <a:endParaRPr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55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1" y="1609649"/>
            <a:ext cx="8563172" cy="353789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(5/7)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の登録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sz="1800" dirty="0" smtClean="0"/>
              <a:t>以下のように</a:t>
            </a:r>
            <a:r>
              <a:rPr lang="en-US" altLang="ja-JP" sz="1800" dirty="0" smtClean="0"/>
              <a:t>Conductor</a:t>
            </a:r>
            <a:r>
              <a:rPr lang="ja-JP" altLang="en-US" sz="1800" dirty="0" smtClean="0"/>
              <a:t>を作成してください</a:t>
            </a:r>
            <a:endParaRPr lang="en-US" altLang="ja-JP" sz="1800" dirty="0" smtClean="0"/>
          </a:p>
        </p:txBody>
      </p:sp>
      <p:sp>
        <p:nvSpPr>
          <p:cNvPr id="7" name="角丸四角形 6"/>
          <p:cNvSpPr/>
          <p:nvPr/>
        </p:nvSpPr>
        <p:spPr bwMode="auto">
          <a:xfrm>
            <a:off x="1563521" y="3539829"/>
            <a:ext cx="1134379" cy="3384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右カーブ矢印 5"/>
          <p:cNvSpPr/>
          <p:nvPr/>
        </p:nvSpPr>
        <p:spPr bwMode="auto">
          <a:xfrm rot="2120693">
            <a:off x="1059028" y="3515981"/>
            <a:ext cx="360050" cy="614089"/>
          </a:xfrm>
          <a:prstGeom prst="curvedRight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3275820" y="5348543"/>
            <a:ext cx="5400750" cy="81683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・</a:t>
            </a:r>
            <a:r>
              <a:rPr lang="en-US" altLang="ja-JP" sz="1400" dirty="0" smtClean="0">
                <a:latin typeface="+mn-ea"/>
              </a:rPr>
              <a:t>Conductor call</a:t>
            </a:r>
            <a:r>
              <a:rPr lang="ja-JP" altLang="en-US" sz="1400" dirty="0" smtClean="0">
                <a:latin typeface="+mn-ea"/>
              </a:rPr>
              <a:t>は設定した</a:t>
            </a:r>
            <a:r>
              <a:rPr lang="en-US" altLang="ja-JP" sz="1400" dirty="0" smtClean="0">
                <a:latin typeface="+mn-ea"/>
              </a:rPr>
              <a:t>Conductor</a:t>
            </a:r>
            <a:r>
              <a:rPr lang="ja-JP" altLang="en-US" sz="1400" dirty="0" err="1" smtClean="0">
                <a:latin typeface="+mn-ea"/>
              </a:rPr>
              <a:t>、</a:t>
            </a:r>
            <a:r>
              <a:rPr lang="en-US" altLang="ja-JP" sz="1400" dirty="0" smtClean="0">
                <a:latin typeface="+mn-ea"/>
              </a:rPr>
              <a:t>Operation</a:t>
            </a:r>
            <a:r>
              <a:rPr lang="ja-JP" altLang="en-US" sz="1400" dirty="0" smtClean="0">
                <a:latin typeface="+mn-ea"/>
              </a:rPr>
              <a:t>を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　</a:t>
            </a:r>
            <a:r>
              <a:rPr lang="ja-JP" altLang="en-US" sz="1400" dirty="0">
                <a:latin typeface="+mn-ea"/>
              </a:rPr>
              <a:t>呼び出</a:t>
            </a:r>
            <a:r>
              <a:rPr lang="ja-JP" altLang="en-US" sz="1400" dirty="0" smtClean="0">
                <a:latin typeface="+mn-ea"/>
              </a:rPr>
              <a:t>して実行することができます。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・今回は事前に作成した</a:t>
            </a:r>
            <a:r>
              <a:rPr lang="en-US" altLang="ja-JP" sz="1400" dirty="0" smtClean="0">
                <a:latin typeface="+mn-ea"/>
              </a:rPr>
              <a:t>Conductor_2</a:t>
            </a:r>
            <a:r>
              <a:rPr lang="ja-JP" altLang="en-US" sz="1400" dirty="0" smtClean="0">
                <a:latin typeface="+mn-ea"/>
              </a:rPr>
              <a:t>を指定します。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588280" y="3990872"/>
            <a:ext cx="1292625" cy="20100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054566" y="3378595"/>
            <a:ext cx="397833" cy="24694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2771750" y="3878270"/>
            <a:ext cx="3816530" cy="11260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715548" y="2953043"/>
            <a:ext cx="2880400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「</a:t>
            </a:r>
            <a:r>
              <a:rPr lang="en-US" altLang="ja-JP" sz="1400" dirty="0" smtClean="0">
                <a:latin typeface="+mn-ea"/>
              </a:rPr>
              <a:t>Function</a:t>
            </a:r>
            <a:r>
              <a:rPr lang="ja-JP" altLang="en-US" sz="1400" dirty="0" smtClean="0">
                <a:latin typeface="+mn-ea"/>
              </a:rPr>
              <a:t>」タブから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>
                <a:latin typeface="+mn-ea"/>
              </a:rPr>
              <a:t>Conductor c</a:t>
            </a:r>
            <a:r>
              <a:rPr lang="en-US" altLang="ja-JP" sz="1400" dirty="0" smtClean="0">
                <a:latin typeface="+mn-ea"/>
              </a:rPr>
              <a:t>all</a:t>
            </a:r>
            <a:r>
              <a:rPr lang="ja-JP" altLang="en-US" sz="1400" dirty="0" smtClean="0">
                <a:latin typeface="+mn-ea"/>
              </a:rPr>
              <a:t>を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ドラッグアンドドロップして配置</a:t>
            </a:r>
            <a:endParaRPr lang="en-US" altLang="ja-JP" sz="1400" dirty="0" smtClean="0">
              <a:latin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20" y="4174246"/>
            <a:ext cx="2336201" cy="2644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045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6" y="1876196"/>
            <a:ext cx="8551666" cy="328104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</a:t>
            </a:r>
            <a:r>
              <a:rPr lang="en-US" altLang="ja-JP" dirty="0"/>
              <a:t>6</a:t>
            </a:r>
            <a:r>
              <a:rPr lang="en-US" altLang="ja-JP" dirty="0" smtClean="0"/>
              <a:t>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の登録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sz="1800" dirty="0" smtClean="0"/>
              <a:t>以下のように</a:t>
            </a:r>
            <a:r>
              <a:rPr lang="en-US" altLang="ja-JP" sz="1800" dirty="0" smtClean="0"/>
              <a:t>Conductor</a:t>
            </a:r>
            <a:r>
              <a:rPr lang="ja-JP" altLang="en-US" sz="1800" dirty="0" smtClean="0"/>
              <a:t>を作成してください</a:t>
            </a:r>
            <a:endParaRPr lang="en-US" altLang="ja-JP" sz="1800" dirty="0" smtClean="0"/>
          </a:p>
        </p:txBody>
      </p:sp>
      <p:sp>
        <p:nvSpPr>
          <p:cNvPr id="7" name="角丸四角形 6"/>
          <p:cNvSpPr/>
          <p:nvPr/>
        </p:nvSpPr>
        <p:spPr bwMode="auto">
          <a:xfrm>
            <a:off x="2757619" y="3878417"/>
            <a:ext cx="933985" cy="39910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827480" y="5003344"/>
            <a:ext cx="5400750" cy="586953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・</a:t>
            </a:r>
            <a:r>
              <a:rPr lang="en-US" altLang="ja-JP" sz="1400" dirty="0" smtClean="0">
                <a:latin typeface="+mn-ea"/>
              </a:rPr>
              <a:t>Conductor end</a:t>
            </a:r>
            <a:r>
              <a:rPr lang="ja-JP" altLang="en-US" sz="1400" dirty="0" smtClean="0">
                <a:latin typeface="+mn-ea"/>
              </a:rPr>
              <a:t>は処理の終了時に配置する</a:t>
            </a:r>
            <a:r>
              <a:rPr lang="en-US" altLang="ja-JP" sz="1400" dirty="0" smtClean="0">
                <a:latin typeface="+mn-ea"/>
              </a:rPr>
              <a:t>function</a:t>
            </a:r>
            <a:r>
              <a:rPr lang="ja-JP" altLang="en-US" sz="1400" dirty="0" smtClean="0">
                <a:latin typeface="+mn-ea"/>
              </a:rPr>
              <a:t>です。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・</a:t>
            </a:r>
            <a:r>
              <a:rPr lang="en-US" altLang="ja-JP" sz="1400" dirty="0" smtClean="0">
                <a:latin typeface="+mn-ea"/>
              </a:rPr>
              <a:t>(5/7)</a:t>
            </a:r>
            <a:r>
              <a:rPr lang="ja-JP" altLang="en-US" sz="1400" dirty="0" err="1" smtClean="0">
                <a:latin typeface="+mn-ea"/>
              </a:rPr>
              <a:t>にて</a:t>
            </a:r>
            <a:r>
              <a:rPr lang="ja-JP" altLang="en-US" sz="1400" dirty="0" smtClean="0">
                <a:latin typeface="+mn-ea"/>
              </a:rPr>
              <a:t>ご紹介した分岐処理の終了時にも配置しています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694077" y="4233019"/>
            <a:ext cx="1262393" cy="26354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161505" y="3782095"/>
            <a:ext cx="360050" cy="1974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3794070" y="4124063"/>
            <a:ext cx="2857544" cy="15345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674844" y="2265701"/>
            <a:ext cx="2948855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「</a:t>
            </a:r>
            <a:r>
              <a:rPr lang="en-US" altLang="ja-JP" sz="1400" dirty="0" smtClean="0">
                <a:latin typeface="+mn-ea"/>
              </a:rPr>
              <a:t>Function</a:t>
            </a:r>
            <a:r>
              <a:rPr lang="ja-JP" altLang="en-US" sz="1400" dirty="0" smtClean="0">
                <a:latin typeface="+mn-ea"/>
              </a:rPr>
              <a:t>」タブから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>
                <a:latin typeface="+mn-ea"/>
              </a:rPr>
              <a:t>Conductor end</a:t>
            </a:r>
            <a:r>
              <a:rPr lang="ja-JP" altLang="en-US" sz="1400" dirty="0" smtClean="0">
                <a:latin typeface="+mn-ea"/>
              </a:rPr>
              <a:t>を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ドラッグアンドドロップして配置</a:t>
            </a:r>
            <a:endParaRPr lang="en-US" altLang="ja-JP" sz="1400" dirty="0" smtClean="0">
              <a:latin typeface="+mn-ea"/>
            </a:endParaRPr>
          </a:p>
        </p:txBody>
      </p:sp>
      <p:cxnSp>
        <p:nvCxnSpPr>
          <p:cNvPr id="17" name="直線矢印コネクタ 16"/>
          <p:cNvCxnSpPr/>
          <p:nvPr/>
        </p:nvCxnSpPr>
        <p:spPr bwMode="auto">
          <a:xfrm flipH="1" flipV="1">
            <a:off x="6003835" y="3849483"/>
            <a:ext cx="647779" cy="38353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角丸四角形 17"/>
          <p:cNvSpPr/>
          <p:nvPr/>
        </p:nvSpPr>
        <p:spPr bwMode="auto">
          <a:xfrm>
            <a:off x="5499517" y="3443654"/>
            <a:ext cx="938980" cy="3384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141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80" y="1626044"/>
            <a:ext cx="8551666" cy="345918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</a:t>
            </a:r>
            <a:r>
              <a:rPr lang="en-US" altLang="ja-JP" dirty="0"/>
              <a:t>7</a:t>
            </a:r>
            <a:r>
              <a:rPr lang="en-US" altLang="ja-JP" dirty="0" smtClean="0"/>
              <a:t>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の登録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sz="1800" dirty="0" smtClean="0"/>
              <a:t>以下のように</a:t>
            </a:r>
            <a:r>
              <a:rPr lang="en-US" altLang="ja-JP" sz="1800" dirty="0" smtClean="0"/>
              <a:t>Conductor</a:t>
            </a:r>
            <a:r>
              <a:rPr lang="ja-JP" altLang="en-US" sz="1800" dirty="0" smtClean="0"/>
              <a:t>を作成してください</a:t>
            </a:r>
            <a:endParaRPr lang="en-US" altLang="ja-JP" sz="1800" dirty="0" smtClean="0"/>
          </a:p>
        </p:txBody>
      </p:sp>
      <p:sp>
        <p:nvSpPr>
          <p:cNvPr id="14" name="角丸四角形 13"/>
          <p:cNvSpPr/>
          <p:nvPr/>
        </p:nvSpPr>
        <p:spPr bwMode="auto">
          <a:xfrm>
            <a:off x="3456657" y="5238205"/>
            <a:ext cx="5400750" cy="81683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・</a:t>
            </a:r>
            <a:r>
              <a:rPr lang="en-US" altLang="ja-JP" sz="1400" dirty="0">
                <a:latin typeface="+mn-ea"/>
              </a:rPr>
              <a:t> Parallel </a:t>
            </a:r>
            <a:r>
              <a:rPr lang="en-US" altLang="ja-JP" sz="1400" dirty="0" err="1">
                <a:latin typeface="+mn-ea"/>
              </a:rPr>
              <a:t>branch,Parallel</a:t>
            </a:r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merge</a:t>
            </a:r>
            <a:r>
              <a:rPr lang="ja-JP" altLang="en-US" sz="1400" dirty="0" smtClean="0">
                <a:latin typeface="+mn-ea"/>
              </a:rPr>
              <a:t>は直後に実行する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err="1" smtClean="0">
                <a:latin typeface="+mn-ea"/>
              </a:rPr>
              <a:t>Movement,Function</a:t>
            </a:r>
            <a:r>
              <a:rPr lang="ja-JP" altLang="en-US" sz="1400" dirty="0" smtClean="0">
                <a:latin typeface="+mn-ea"/>
              </a:rPr>
              <a:t>を並行して実行することができます。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・</a:t>
            </a:r>
            <a:r>
              <a:rPr lang="ja-JP" altLang="en-US" sz="1400" dirty="0">
                <a:latin typeface="+mn-ea"/>
              </a:rPr>
              <a:t>並行</a:t>
            </a:r>
            <a:r>
              <a:rPr lang="ja-JP" altLang="en-US" sz="1400" dirty="0" smtClean="0">
                <a:latin typeface="+mn-ea"/>
              </a:rPr>
              <a:t>する処理の数は指定することが可能です。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707058" y="4561490"/>
            <a:ext cx="1105392" cy="29409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2702550" y="4005081"/>
            <a:ext cx="4004508" cy="5530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851900" y="1924343"/>
            <a:ext cx="2948855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「</a:t>
            </a:r>
            <a:r>
              <a:rPr lang="en-US" altLang="ja-JP" sz="1400" dirty="0" smtClean="0">
                <a:latin typeface="+mn-ea"/>
              </a:rPr>
              <a:t>Function</a:t>
            </a:r>
            <a:r>
              <a:rPr lang="ja-JP" altLang="en-US" sz="1400" dirty="0" smtClean="0">
                <a:latin typeface="+mn-ea"/>
              </a:rPr>
              <a:t>」タブから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 smtClean="0">
                <a:latin typeface="+mn-ea"/>
              </a:rPr>
              <a:t>Parallel </a:t>
            </a:r>
            <a:r>
              <a:rPr lang="en-US" altLang="ja-JP" sz="1400" dirty="0" err="1" smtClean="0">
                <a:latin typeface="+mn-ea"/>
              </a:rPr>
              <a:t>branch,Parallel</a:t>
            </a:r>
            <a:r>
              <a:rPr lang="en-US" altLang="ja-JP" sz="1400" dirty="0" smtClean="0">
                <a:latin typeface="+mn-ea"/>
              </a:rPr>
              <a:t> merge</a:t>
            </a:r>
            <a:r>
              <a:rPr lang="ja-JP" altLang="en-US" sz="1400" dirty="0" smtClean="0">
                <a:latin typeface="+mn-ea"/>
              </a:rPr>
              <a:t>を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ドラッグアンドドロップして配置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2765996" y="3088917"/>
            <a:ext cx="667918" cy="65222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96" y="4487259"/>
            <a:ext cx="2743200" cy="128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右カーブ矢印 16"/>
          <p:cNvSpPr/>
          <p:nvPr/>
        </p:nvSpPr>
        <p:spPr bwMode="auto">
          <a:xfrm rot="2120693">
            <a:off x="2026795" y="3309771"/>
            <a:ext cx="360050" cy="1206173"/>
          </a:xfrm>
          <a:prstGeom prst="curvedRight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7161065" y="3664880"/>
            <a:ext cx="360050" cy="1974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4571513" y="3053913"/>
            <a:ext cx="648577" cy="72223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198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.9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の実行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の実行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作業</a:t>
            </a:r>
            <a:r>
              <a:rPr lang="ja-JP" altLang="en-US" dirty="0"/>
              <a:t>実行</a:t>
            </a:r>
            <a:r>
              <a:rPr lang="ja-JP" altLang="en-US" dirty="0" smtClean="0"/>
              <a:t>」メニュー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en-US" altLang="ja-JP" dirty="0" smtClean="0"/>
              <a:t>Conductor[</a:t>
            </a:r>
            <a:r>
              <a:rPr lang="ja-JP" altLang="en-US" dirty="0" smtClean="0"/>
              <a:t>一覧</a:t>
            </a:r>
            <a:r>
              <a:rPr lang="en-US" altLang="ja-JP" dirty="0" smtClean="0"/>
              <a:t>]</a:t>
            </a:r>
            <a:r>
              <a:rPr lang="ja-JP" altLang="en-US" dirty="0" smtClean="0"/>
              <a:t> 」サブメニュー「予約日時」項目内のから実行日時を決定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/>
              <a:t>「</a:t>
            </a:r>
            <a:r>
              <a:rPr lang="en-US" altLang="ja-JP" dirty="0"/>
              <a:t>Conductor[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 」サブメニュー「</a:t>
            </a:r>
            <a:r>
              <a:rPr lang="en-US" altLang="ja-JP" dirty="0"/>
              <a:t>Conductor</a:t>
            </a:r>
            <a:r>
              <a:rPr lang="ja-JP" altLang="en-US" dirty="0"/>
              <a:t>名称」項目内の 「</a:t>
            </a:r>
            <a:r>
              <a:rPr lang="en-US" altLang="ja-JP" dirty="0" smtClean="0"/>
              <a:t>Conductor_1</a:t>
            </a:r>
            <a:r>
              <a:rPr lang="ja-JP" altLang="en-US" dirty="0" smtClean="0"/>
              <a:t>」</a:t>
            </a:r>
            <a:r>
              <a:rPr lang="ja-JP" altLang="en-US" dirty="0"/>
              <a:t>を</a:t>
            </a:r>
            <a:r>
              <a:rPr lang="ja-JP" altLang="en-US" dirty="0" smtClean="0"/>
              <a:t>選択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 smtClean="0"/>
              <a:t>]</a:t>
            </a:r>
            <a:r>
              <a:rPr lang="ja-JP" altLang="en-US" dirty="0" smtClean="0"/>
              <a:t>」サブメニュー「オペレーション名」項目内の「</a:t>
            </a:r>
            <a:r>
              <a:rPr lang="en-US" altLang="ja-JP" dirty="0" smtClean="0"/>
              <a:t>operation1</a:t>
            </a:r>
            <a:r>
              <a:rPr lang="ja-JP" altLang="en-US" dirty="0" smtClean="0"/>
              <a:t>」を選択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実行</a:t>
            </a:r>
            <a:r>
              <a:rPr lang="ja-JP" altLang="en-US" dirty="0" smtClean="0"/>
              <a:t>」ボタンを押下</a:t>
            </a:r>
            <a:endParaRPr lang="en-US" altLang="ja-JP" b="1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508073" y="4397378"/>
            <a:ext cx="1456993" cy="17031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469876" y="5801253"/>
            <a:ext cx="1797804" cy="15274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0" name="角丸四角形 69"/>
          <p:cNvSpPr/>
          <p:nvPr/>
        </p:nvSpPr>
        <p:spPr bwMode="auto">
          <a:xfrm>
            <a:off x="1874945" y="5449002"/>
            <a:ext cx="2679988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latin typeface="+mn-ea"/>
              </a:rPr>
              <a:t>下記の値を選択する</a:t>
            </a:r>
          </a:p>
        </p:txBody>
      </p:sp>
      <p:sp>
        <p:nvSpPr>
          <p:cNvPr id="71" name="円形吹き出し 70"/>
          <p:cNvSpPr/>
          <p:nvPr/>
        </p:nvSpPr>
        <p:spPr bwMode="auto">
          <a:xfrm>
            <a:off x="1827634" y="5419319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graphicFrame>
        <p:nvGraphicFramePr>
          <p:cNvPr id="72" name="表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50035"/>
              </p:ext>
            </p:extLst>
          </p:nvPr>
        </p:nvGraphicFramePr>
        <p:xfrm>
          <a:off x="1965067" y="5807829"/>
          <a:ext cx="256068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583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051106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オペレーション名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73" name="角丸四角形 72"/>
          <p:cNvSpPr/>
          <p:nvPr/>
        </p:nvSpPr>
        <p:spPr bwMode="auto">
          <a:xfrm>
            <a:off x="1887308" y="4053610"/>
            <a:ext cx="2726020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latin typeface="+mn-ea"/>
              </a:rPr>
              <a:t>下記の値を選択する</a:t>
            </a:r>
          </a:p>
        </p:txBody>
      </p:sp>
      <p:sp>
        <p:nvSpPr>
          <p:cNvPr id="74" name="円形吹き出し 73"/>
          <p:cNvSpPr/>
          <p:nvPr/>
        </p:nvSpPr>
        <p:spPr bwMode="auto">
          <a:xfrm>
            <a:off x="1839997" y="4023927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2</a:t>
            </a:r>
            <a:endParaRPr kumimoji="1" lang="ja-JP" altLang="en-US" sz="1400" b="1" dirty="0" smtClean="0">
              <a:latin typeface="+mn-ea"/>
            </a:endParaRPr>
          </a:p>
        </p:txBody>
      </p:sp>
      <p:graphicFrame>
        <p:nvGraphicFramePr>
          <p:cNvPr id="75" name="表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958971"/>
              </p:ext>
            </p:extLst>
          </p:nvPr>
        </p:nvGraphicFramePr>
        <p:xfrm>
          <a:off x="2051528" y="4397379"/>
          <a:ext cx="25618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312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9348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Conductor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名称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Conductor_1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31" name="角丸四角形 30"/>
          <p:cNvSpPr/>
          <p:nvPr/>
        </p:nvSpPr>
        <p:spPr bwMode="auto">
          <a:xfrm>
            <a:off x="810294" y="3094010"/>
            <a:ext cx="936000" cy="14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1887308" y="2723930"/>
            <a:ext cx="2556000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latin typeface="+mn-ea"/>
              </a:rPr>
              <a:t>下記の値を選択する</a:t>
            </a:r>
          </a:p>
        </p:txBody>
      </p:sp>
      <p:sp>
        <p:nvSpPr>
          <p:cNvPr id="33" name="円形吹き出し 32"/>
          <p:cNvSpPr/>
          <p:nvPr/>
        </p:nvSpPr>
        <p:spPr bwMode="auto">
          <a:xfrm>
            <a:off x="1839997" y="2694247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34" name="表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241802"/>
              </p:ext>
            </p:extLst>
          </p:nvPr>
        </p:nvGraphicFramePr>
        <p:xfrm>
          <a:off x="2051528" y="3067699"/>
          <a:ext cx="22980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063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908939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予約日時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任意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10" name="角丸四角形 9"/>
          <p:cNvSpPr/>
          <p:nvPr/>
        </p:nvSpPr>
        <p:spPr bwMode="auto">
          <a:xfrm>
            <a:off x="4753045" y="5622440"/>
            <a:ext cx="811944" cy="17881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6" name="円形吹き出し 65"/>
          <p:cNvSpPr/>
          <p:nvPr/>
        </p:nvSpPr>
        <p:spPr bwMode="auto">
          <a:xfrm>
            <a:off x="5652561" y="5572285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4</a:t>
            </a:r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5" y="2592352"/>
            <a:ext cx="6896834" cy="3950673"/>
          </a:xfrm>
          <a:prstGeom prst="rect">
            <a:avLst/>
          </a:prstGeom>
        </p:spPr>
      </p:pic>
      <p:sp>
        <p:nvSpPr>
          <p:cNvPr id="37" name="角丸四角形 36"/>
          <p:cNvSpPr/>
          <p:nvPr/>
        </p:nvSpPr>
        <p:spPr bwMode="auto">
          <a:xfrm>
            <a:off x="568814" y="4591775"/>
            <a:ext cx="1456993" cy="17031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8" name="角丸四角形 37"/>
          <p:cNvSpPr/>
          <p:nvPr/>
        </p:nvSpPr>
        <p:spPr bwMode="auto">
          <a:xfrm>
            <a:off x="530617" y="5995650"/>
            <a:ext cx="1797804" cy="15274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9" name="角丸四角形 38"/>
          <p:cNvSpPr/>
          <p:nvPr/>
        </p:nvSpPr>
        <p:spPr bwMode="auto">
          <a:xfrm>
            <a:off x="1935686" y="5643399"/>
            <a:ext cx="2679988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latin typeface="+mn-ea"/>
              </a:rPr>
              <a:t>下記の値を選択する</a:t>
            </a:r>
          </a:p>
        </p:txBody>
      </p:sp>
      <p:sp>
        <p:nvSpPr>
          <p:cNvPr id="40" name="円形吹き出し 39"/>
          <p:cNvSpPr/>
          <p:nvPr/>
        </p:nvSpPr>
        <p:spPr bwMode="auto">
          <a:xfrm>
            <a:off x="1888375" y="5613716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50035"/>
              </p:ext>
            </p:extLst>
          </p:nvPr>
        </p:nvGraphicFramePr>
        <p:xfrm>
          <a:off x="2025808" y="6002226"/>
          <a:ext cx="256068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583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051106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オペレーション名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42" name="角丸四角形 41"/>
          <p:cNvSpPr/>
          <p:nvPr/>
        </p:nvSpPr>
        <p:spPr bwMode="auto">
          <a:xfrm>
            <a:off x="1948049" y="4248007"/>
            <a:ext cx="2726020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latin typeface="+mn-ea"/>
              </a:rPr>
              <a:t>下記の値を選択する</a:t>
            </a:r>
          </a:p>
        </p:txBody>
      </p:sp>
      <p:sp>
        <p:nvSpPr>
          <p:cNvPr id="43" name="円形吹き出し 42"/>
          <p:cNvSpPr/>
          <p:nvPr/>
        </p:nvSpPr>
        <p:spPr bwMode="auto">
          <a:xfrm>
            <a:off x="1900738" y="4218324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2</a:t>
            </a:r>
            <a:endParaRPr kumimoji="1" lang="ja-JP" altLang="en-US" sz="1400" b="1" dirty="0" smtClean="0">
              <a:latin typeface="+mn-ea"/>
            </a:endParaRPr>
          </a:p>
        </p:txBody>
      </p:sp>
      <p:graphicFrame>
        <p:nvGraphicFramePr>
          <p:cNvPr id="44" name="表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958971"/>
              </p:ext>
            </p:extLst>
          </p:nvPr>
        </p:nvGraphicFramePr>
        <p:xfrm>
          <a:off x="2112269" y="4591776"/>
          <a:ext cx="25618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312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9348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Conductor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名称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Conductor_1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47" name="角丸四角形 46"/>
          <p:cNvSpPr/>
          <p:nvPr/>
        </p:nvSpPr>
        <p:spPr bwMode="auto">
          <a:xfrm>
            <a:off x="871035" y="3288407"/>
            <a:ext cx="936000" cy="14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角丸四角形 47"/>
          <p:cNvSpPr/>
          <p:nvPr/>
        </p:nvSpPr>
        <p:spPr bwMode="auto">
          <a:xfrm>
            <a:off x="1948049" y="2918327"/>
            <a:ext cx="2556000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latin typeface="+mn-ea"/>
              </a:rPr>
              <a:t>下記の値を選択する</a:t>
            </a:r>
          </a:p>
        </p:txBody>
      </p:sp>
      <p:sp>
        <p:nvSpPr>
          <p:cNvPr id="49" name="円形吹き出し 48"/>
          <p:cNvSpPr/>
          <p:nvPr/>
        </p:nvSpPr>
        <p:spPr bwMode="auto">
          <a:xfrm>
            <a:off x="1900738" y="2888644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50" name="表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241802"/>
              </p:ext>
            </p:extLst>
          </p:nvPr>
        </p:nvGraphicFramePr>
        <p:xfrm>
          <a:off x="2112269" y="3262096"/>
          <a:ext cx="22980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063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908939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予約日時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任意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233" y="3570179"/>
            <a:ext cx="3997542" cy="2307447"/>
          </a:xfrm>
          <a:prstGeom prst="rect">
            <a:avLst/>
          </a:prstGeom>
        </p:spPr>
      </p:pic>
      <p:sp>
        <p:nvSpPr>
          <p:cNvPr id="52" name="角丸四角形 51"/>
          <p:cNvSpPr/>
          <p:nvPr/>
        </p:nvSpPr>
        <p:spPr bwMode="auto">
          <a:xfrm>
            <a:off x="4916056" y="5761973"/>
            <a:ext cx="346206" cy="11565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3" name="円形吹き出し 52"/>
          <p:cNvSpPr/>
          <p:nvPr/>
        </p:nvSpPr>
        <p:spPr bwMode="auto">
          <a:xfrm>
            <a:off x="5346728" y="5657486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1474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/>
              <a:t> </a:t>
            </a:r>
            <a:r>
              <a:rPr lang="ja-JP" altLang="en-US" dirty="0" smtClean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30" y="2204830"/>
            <a:ext cx="7511409" cy="29524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.10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完了確認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完了</a:t>
            </a:r>
            <a:r>
              <a:rPr lang="ja-JP" altLang="en-US" b="1" dirty="0"/>
              <a:t>確認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実行中または実行完了した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を選択</a:t>
            </a:r>
            <a:r>
              <a:rPr lang="ja-JP" altLang="en-US" dirty="0"/>
              <a:t>し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 smtClean="0"/>
              <a:t>Done</a:t>
            </a:r>
            <a:r>
              <a:rPr lang="ja-JP" altLang="en-US" dirty="0"/>
              <a:t>のアイコンまたは右側の</a:t>
            </a:r>
            <a:r>
              <a:rPr lang="en-US" altLang="ja-JP" dirty="0"/>
              <a:t>Operation status</a:t>
            </a:r>
            <a:r>
              <a:rPr lang="ja-JP" altLang="en-US" dirty="0"/>
              <a:t>をクリックする</a:t>
            </a:r>
            <a:r>
              <a:rPr lang="ja-JP" altLang="en-US" dirty="0" smtClean="0"/>
              <a:t>と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対象作業ステータスや、ログを確認できる画面</a:t>
            </a:r>
            <a:r>
              <a:rPr lang="ja-JP" altLang="en-US" dirty="0"/>
              <a:t>に遷移</a:t>
            </a:r>
            <a:r>
              <a:rPr lang="ja-JP" altLang="en-US" dirty="0" smtClean="0"/>
              <a:t>します。</a:t>
            </a:r>
            <a:endParaRPr lang="en-US" altLang="ja-JP" sz="1600" b="1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7061348" y="3068950"/>
            <a:ext cx="607082" cy="17007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図形 11"/>
          <p:cNvSpPr/>
          <p:nvPr/>
        </p:nvSpPr>
        <p:spPr>
          <a:xfrm rot="21104936" flipV="1">
            <a:off x="2049416" y="2894542"/>
            <a:ext cx="3400627" cy="1915517"/>
          </a:xfrm>
          <a:prstGeom prst="swooshArrow">
            <a:avLst>
              <a:gd name="adj1" fmla="val 6903"/>
              <a:gd name="adj2" fmla="val 25000"/>
            </a:avLst>
          </a:prstGeom>
          <a:solidFill>
            <a:srgbClr val="FF0000"/>
          </a:solidFill>
          <a:ln w="28575"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827" y="3594581"/>
            <a:ext cx="2988000" cy="1832930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 bwMode="auto">
          <a:xfrm>
            <a:off x="1907630" y="2708900"/>
            <a:ext cx="360050" cy="41133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851" y="5642481"/>
            <a:ext cx="2988000" cy="1064219"/>
          </a:xfrm>
          <a:prstGeom prst="rect">
            <a:avLst/>
          </a:prstGeom>
        </p:spPr>
      </p:pic>
      <p:sp>
        <p:nvSpPr>
          <p:cNvPr id="18" name="図形 17"/>
          <p:cNvSpPr/>
          <p:nvPr/>
        </p:nvSpPr>
        <p:spPr>
          <a:xfrm rot="4582329">
            <a:off x="7243582" y="3210554"/>
            <a:ext cx="588817" cy="470275"/>
          </a:xfrm>
          <a:prstGeom prst="swooshArrow">
            <a:avLst>
              <a:gd name="adj1" fmla="val 6903"/>
              <a:gd name="adj2" fmla="val 25000"/>
            </a:avLst>
          </a:prstGeom>
          <a:solidFill>
            <a:srgbClr val="FF0000"/>
          </a:solidFill>
          <a:ln w="28575"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58014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1800" dirty="0" smtClean="0"/>
              <a:t>本書では</a:t>
            </a:r>
            <a:r>
              <a:rPr lang="ja-JP" altLang="en-US" sz="1800" dirty="0"/>
              <a:t>、メニューグループ</a:t>
            </a:r>
            <a:r>
              <a:rPr lang="ja-JP" altLang="en-US" sz="1800" dirty="0" smtClean="0"/>
              <a:t>の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「</a:t>
            </a:r>
            <a:r>
              <a:rPr lang="en-US" altLang="ja-JP" sz="1800" b="1" dirty="0" smtClean="0"/>
              <a:t>Conductor</a:t>
            </a:r>
            <a:r>
              <a:rPr lang="ja-JP" altLang="en-US" sz="1800" dirty="0" smtClean="0"/>
              <a:t>」について</a:t>
            </a:r>
            <a:r>
              <a:rPr lang="ja-JP" altLang="en-US" sz="1800" dirty="0"/>
              <a:t>、ご説明をしております</a:t>
            </a:r>
            <a:r>
              <a:rPr lang="ja-JP" altLang="en-US" sz="1800" dirty="0" smtClean="0"/>
              <a:t>。</a:t>
            </a:r>
            <a:endParaRPr lang="en-US" altLang="ja-JP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ja-JP" sz="1600" dirty="0" smtClean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1.1</a:t>
            </a:r>
            <a:r>
              <a:rPr lang="ja-JP" altLang="en-US" kern="0" dirty="0"/>
              <a:t>　</a:t>
            </a:r>
            <a:r>
              <a:rPr lang="ja-JP" altLang="en-US" kern="0" dirty="0" smtClean="0"/>
              <a:t>本書について</a:t>
            </a:r>
            <a:endParaRPr lang="en-US" kern="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51" y="2060810"/>
            <a:ext cx="8513632" cy="4033333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 bwMode="auto">
          <a:xfrm>
            <a:off x="3659050" y="2825940"/>
            <a:ext cx="576000" cy="8641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4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についての説明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39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 bwMode="auto">
          <a:xfrm>
            <a:off x="251647" y="1689965"/>
            <a:ext cx="8216563" cy="9359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51648" y="2673508"/>
            <a:ext cx="8208894" cy="87412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251648" y="3617218"/>
            <a:ext cx="8205910" cy="28750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下矢印 13"/>
          <p:cNvSpPr/>
          <p:nvPr/>
        </p:nvSpPr>
        <p:spPr bwMode="auto">
          <a:xfrm>
            <a:off x="539564" y="1822195"/>
            <a:ext cx="576080" cy="4464620"/>
          </a:xfrm>
          <a:prstGeom prst="downArrow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2.1</a:t>
            </a:r>
            <a:r>
              <a:rPr lang="ja-JP" altLang="en-US" dirty="0"/>
              <a:t>　</a:t>
            </a:r>
            <a:r>
              <a:rPr lang="ja-JP" altLang="en-US" dirty="0" smtClean="0"/>
              <a:t>シナリオ 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36182" y="658650"/>
            <a:ext cx="8784976" cy="98376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 smtClean="0"/>
              <a:t>本シナリオは以下の流れとなりま</a:t>
            </a:r>
            <a:r>
              <a:rPr lang="ja-JP" altLang="en-US" dirty="0" smtClean="0"/>
              <a:t>す。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また、シナリオを進めるにあたり、</a:t>
            </a:r>
            <a:r>
              <a:rPr lang="en-US" altLang="ja-JP" dirty="0" err="1"/>
              <a:t>Ansible</a:t>
            </a:r>
            <a:r>
              <a:rPr lang="en-US" altLang="ja-JP" dirty="0"/>
              <a:t> driver</a:t>
            </a:r>
            <a:r>
              <a:rPr lang="ja-JP" altLang="en-US" dirty="0"/>
              <a:t>が必要となりますので、 本シナリオでは、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/>
              <a:t>を使用しご説明をいたします。 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64" y="3680057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 smtClean="0"/>
              <a:t>⑤インターフェース</a:t>
            </a:r>
            <a:r>
              <a:rPr lang="ja-JP" altLang="en-US" b="1" dirty="0"/>
              <a:t>情報を</a:t>
            </a:r>
            <a:r>
              <a:rPr lang="ja-JP" altLang="en-US" b="1" dirty="0" smtClean="0"/>
              <a:t>登録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539564" y="3196561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④</a:t>
            </a:r>
            <a:r>
              <a:rPr kumimoji="1" lang="en-US" altLang="ja-JP" b="1" dirty="0" smtClean="0">
                <a:latin typeface="+mn-ea"/>
              </a:rPr>
              <a:t>Movement</a:t>
            </a:r>
            <a:r>
              <a:rPr kumimoji="1" lang="ja-JP" altLang="en-US" b="1" dirty="0" smtClean="0">
                <a:latin typeface="+mn-ea"/>
              </a:rPr>
              <a:t>の確認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539564" y="2229569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②オペレーションの登録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539564" y="6083099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⑩実行履歴の確認</a:t>
            </a:r>
          </a:p>
        </p:txBody>
      </p:sp>
      <p:sp>
        <p:nvSpPr>
          <p:cNvPr id="8" name="角丸四角形 7"/>
          <p:cNvSpPr/>
          <p:nvPr/>
        </p:nvSpPr>
        <p:spPr bwMode="auto">
          <a:xfrm>
            <a:off x="539564" y="5598321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⑨実行結果確認</a:t>
            </a:r>
          </a:p>
        </p:txBody>
      </p:sp>
      <p:sp>
        <p:nvSpPr>
          <p:cNvPr id="9" name="角丸四角形 8"/>
          <p:cNvSpPr/>
          <p:nvPr/>
        </p:nvSpPr>
        <p:spPr bwMode="auto">
          <a:xfrm>
            <a:off x="539564" y="5118755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⑧</a:t>
            </a:r>
            <a:r>
              <a:rPr kumimoji="1" lang="en-US" altLang="ja-JP" b="1" dirty="0" smtClean="0">
                <a:latin typeface="+mn-ea"/>
              </a:rPr>
              <a:t>Conductor</a:t>
            </a:r>
            <a:r>
              <a:rPr kumimoji="1" lang="ja-JP" altLang="en-US" b="1" dirty="0" smtClean="0">
                <a:latin typeface="+mn-ea"/>
              </a:rPr>
              <a:t>の実行</a:t>
            </a:r>
          </a:p>
        </p:txBody>
      </p:sp>
      <p:sp>
        <p:nvSpPr>
          <p:cNvPr id="10" name="角丸四角形 9"/>
          <p:cNvSpPr/>
          <p:nvPr/>
        </p:nvSpPr>
        <p:spPr bwMode="auto">
          <a:xfrm>
            <a:off x="539564" y="4639189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⑦</a:t>
            </a:r>
            <a:r>
              <a:rPr kumimoji="1" lang="en-US" altLang="ja-JP" b="1" dirty="0" smtClean="0">
                <a:latin typeface="+mn-ea"/>
              </a:rPr>
              <a:t>Conductor</a:t>
            </a:r>
            <a:r>
              <a:rPr kumimoji="1" lang="ja-JP" altLang="en-US" b="1" dirty="0" smtClean="0">
                <a:latin typeface="+mn-ea"/>
              </a:rPr>
              <a:t>の確認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539564" y="1746073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①機器情報の登録</a:t>
            </a:r>
            <a:endParaRPr kumimoji="1" lang="en-US" altLang="ja-JP" b="1" dirty="0" smtClean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539564" y="2713065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③</a:t>
            </a:r>
            <a:r>
              <a:rPr kumimoji="1" lang="en-US" altLang="ja-JP" b="1" dirty="0" smtClean="0">
                <a:latin typeface="+mn-ea"/>
              </a:rPr>
              <a:t>Movement</a:t>
            </a:r>
            <a:r>
              <a:rPr kumimoji="1" lang="ja-JP" altLang="en-US" b="1" dirty="0" smtClean="0">
                <a:latin typeface="+mn-ea"/>
              </a:rPr>
              <a:t>の登録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539564" y="4159623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⑥</a:t>
            </a:r>
            <a:r>
              <a:rPr kumimoji="1" lang="en-US" altLang="ja-JP" b="1" dirty="0" smtClean="0">
                <a:latin typeface="+mn-ea"/>
              </a:rPr>
              <a:t>Conductor</a:t>
            </a:r>
            <a:r>
              <a:rPr kumimoji="1" lang="ja-JP" altLang="en-US" b="1" dirty="0" smtClean="0">
                <a:latin typeface="+mn-ea"/>
              </a:rPr>
              <a:t>の登録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6084210" y="1700760"/>
            <a:ext cx="1944270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基本コンソールメニュー</a:t>
            </a: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901327" y="2637747"/>
            <a:ext cx="1944270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各種</a:t>
            </a:r>
            <a:r>
              <a:rPr kumimoji="1"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Driver</a:t>
            </a:r>
            <a:r>
              <a: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メニュー</a:t>
            </a: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940134" y="3617218"/>
            <a:ext cx="1944270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Conductor</a:t>
            </a:r>
            <a:r>
              <a: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メニュー</a:t>
            </a:r>
          </a:p>
        </p:txBody>
      </p:sp>
    </p:spTree>
    <p:extLst>
      <p:ext uri="{BB962C8B-B14F-4D97-AF65-F5344CB8AC3E}">
        <p14:creationId xmlns:p14="http://schemas.microsoft.com/office/powerpoint/2010/main" val="152137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2.1</a:t>
            </a:r>
            <a:r>
              <a:rPr lang="ja-JP" altLang="en-US" dirty="0"/>
              <a:t>　</a:t>
            </a:r>
            <a:r>
              <a:rPr lang="ja-JP" altLang="en-US" dirty="0" smtClean="0"/>
              <a:t>シナリオ 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537" y="734635"/>
            <a:ext cx="8784976" cy="7086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 smtClean="0"/>
              <a:t>本編では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機能を体感いただくに為に、以下の</a:t>
            </a:r>
            <a:r>
              <a:rPr lang="ja-JP" altLang="en-US" dirty="0" smtClean="0"/>
              <a:t>フローチャート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と同様の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を作成します。</a:t>
            </a:r>
            <a:endParaRPr lang="en-US" altLang="ja-JP" dirty="0" smtClean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80" y="1950664"/>
            <a:ext cx="3219450" cy="396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539440" y="1612515"/>
            <a:ext cx="1843458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1600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フローチャート</a:t>
            </a:r>
            <a:endParaRPr lang="ja-JP" altLang="en-US" sz="1600" b="1" kern="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 bwMode="gray">
          <a:xfrm>
            <a:off x="50710" y="3593715"/>
            <a:ext cx="1008140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6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600" b="1" kern="0" dirty="0" smtClean="0">
                <a:solidFill>
                  <a:srgbClr val="FF0000"/>
                </a:solidFill>
              </a:rPr>
              <a:t>①</a:t>
            </a:r>
            <a:endParaRPr lang="ja-JP" altLang="en-US" sz="1600" b="1" kern="0" dirty="0">
              <a:solidFill>
                <a:srgbClr val="FF0000"/>
              </a:solidFill>
            </a:endParaRPr>
          </a:p>
        </p:txBody>
      </p:sp>
      <p:sp>
        <p:nvSpPr>
          <p:cNvPr id="24" name="コンテンツ プレースホルダー 2"/>
          <p:cNvSpPr txBox="1">
            <a:spLocks/>
          </p:cNvSpPr>
          <p:nvPr/>
        </p:nvSpPr>
        <p:spPr bwMode="gray">
          <a:xfrm>
            <a:off x="1852158" y="2053766"/>
            <a:ext cx="1008140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6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600" b="1" kern="0" dirty="0" smtClean="0">
                <a:solidFill>
                  <a:srgbClr val="FF0000"/>
                </a:solidFill>
              </a:rPr>
              <a:t>②</a:t>
            </a:r>
            <a:endParaRPr lang="ja-JP" altLang="en-US" sz="1600" b="1" kern="0" dirty="0">
              <a:solidFill>
                <a:srgbClr val="FF0000"/>
              </a:solidFill>
            </a:endParaRPr>
          </a:p>
        </p:txBody>
      </p:sp>
      <p:sp>
        <p:nvSpPr>
          <p:cNvPr id="25" name="コンテンツ プレースホルダー 2"/>
          <p:cNvSpPr txBox="1">
            <a:spLocks/>
          </p:cNvSpPr>
          <p:nvPr/>
        </p:nvSpPr>
        <p:spPr bwMode="gray">
          <a:xfrm>
            <a:off x="1878828" y="4388796"/>
            <a:ext cx="1008140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6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600" b="1" kern="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899490" y="3627589"/>
            <a:ext cx="663430" cy="59352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907630" y="2009067"/>
            <a:ext cx="1728240" cy="223098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755470" y="4686291"/>
            <a:ext cx="1944270" cy="64854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1" name="コンテンツ プレースホルダー 2"/>
          <p:cNvSpPr txBox="1">
            <a:spLocks/>
          </p:cNvSpPr>
          <p:nvPr/>
        </p:nvSpPr>
        <p:spPr bwMode="gray">
          <a:xfrm>
            <a:off x="4052590" y="1916790"/>
            <a:ext cx="4969206" cy="4351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ja-JP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Conductor</a:t>
            </a:r>
            <a:r>
              <a:rPr lang="ja-JP" altLang="en-US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機能の特徴</a:t>
            </a:r>
            <a:endParaRPr lang="en-US" altLang="ja-JP" b="1" kern="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ja-JP" sz="18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800" b="1" kern="0" dirty="0" smtClean="0">
                <a:solidFill>
                  <a:srgbClr val="FF0000"/>
                </a:solidFill>
              </a:rPr>
              <a:t>①</a:t>
            </a:r>
            <a:r>
              <a:rPr lang="en-US" altLang="ja-JP" sz="1800" kern="0" dirty="0" smtClean="0"/>
              <a:t/>
            </a:r>
            <a:br>
              <a:rPr lang="en-US" altLang="ja-JP" sz="1800" kern="0" dirty="0" smtClean="0"/>
            </a:br>
            <a:r>
              <a:rPr lang="ja-JP" altLang="en-US" kern="0" dirty="0" smtClean="0"/>
              <a:t>前処理の成功</a:t>
            </a:r>
            <a:r>
              <a:rPr lang="en-US" altLang="ja-JP" kern="0" dirty="0" smtClean="0"/>
              <a:t>/</a:t>
            </a:r>
            <a:r>
              <a:rPr lang="ja-JP" altLang="en-US" kern="0" dirty="0" smtClean="0"/>
              <a:t>終了判断による条件分岐機能</a:t>
            </a:r>
            <a:r>
              <a:rPr lang="en-US" altLang="ja-JP" sz="1400" kern="0" dirty="0" smtClean="0"/>
              <a:t/>
            </a:r>
            <a:br>
              <a:rPr lang="en-US" altLang="ja-JP" sz="1400" kern="0" dirty="0" smtClean="0"/>
            </a:br>
            <a:endParaRPr lang="en-US" altLang="ja-JP" kern="0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ja-JP" sz="18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800" b="1" kern="0" dirty="0" smtClean="0">
                <a:solidFill>
                  <a:srgbClr val="FF0000"/>
                </a:solidFill>
              </a:rPr>
              <a:t>②</a:t>
            </a:r>
            <a:r>
              <a:rPr lang="en-US" altLang="ja-JP" sz="1800" kern="0" dirty="0" smtClean="0"/>
              <a:t/>
            </a:r>
            <a:br>
              <a:rPr lang="en-US" altLang="ja-JP" sz="1800" kern="0" dirty="0" smtClean="0"/>
            </a:br>
            <a:r>
              <a:rPr lang="ja-JP" altLang="en-US" kern="0" dirty="0" smtClean="0"/>
              <a:t>登録済の</a:t>
            </a:r>
            <a:r>
              <a:rPr lang="en-US" altLang="ja-JP" kern="0" dirty="0" smtClean="0"/>
              <a:t>Operation/Conductor</a:t>
            </a:r>
            <a:r>
              <a:rPr lang="ja-JP" altLang="en-US" kern="0" dirty="0" smtClean="0"/>
              <a:t>の呼び出し機能</a:t>
            </a:r>
            <a:r>
              <a:rPr lang="en-US" altLang="ja-JP" kern="0" dirty="0" smtClean="0"/>
              <a:t/>
            </a:r>
            <a:br>
              <a:rPr lang="en-US" altLang="ja-JP" kern="0" dirty="0" smtClean="0"/>
            </a:br>
            <a:endParaRPr lang="en-US" altLang="ja-JP" kern="0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ja-JP" sz="18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800" b="1" kern="0" dirty="0" smtClean="0">
                <a:solidFill>
                  <a:srgbClr val="FF0000"/>
                </a:solidFill>
              </a:rPr>
              <a:t>③</a:t>
            </a:r>
            <a:r>
              <a:rPr lang="en-US" altLang="ja-JP" sz="1800" kern="0" dirty="0" smtClean="0"/>
              <a:t/>
            </a:r>
            <a:br>
              <a:rPr lang="en-US" altLang="ja-JP" sz="1800" kern="0" dirty="0" smtClean="0"/>
            </a:br>
            <a:r>
              <a:rPr lang="en-US" altLang="ja-JP" kern="0" dirty="0" smtClean="0"/>
              <a:t>Movement</a:t>
            </a:r>
            <a:r>
              <a:rPr lang="ja-JP" altLang="en-US" kern="0" dirty="0" smtClean="0"/>
              <a:t>の並行処理機能</a:t>
            </a:r>
            <a:endParaRPr lang="ja-JP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229464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事前</a:t>
            </a:r>
            <a:r>
              <a:rPr lang="ja-JP" altLang="en-US" dirty="0"/>
              <a:t>準備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IaC</a:t>
            </a:r>
            <a:r>
              <a:rPr lang="ja-JP" altLang="en-US" b="1" dirty="0" smtClean="0"/>
              <a:t>の作成</a:t>
            </a:r>
            <a:r>
              <a:rPr lang="en-US" altLang="ja-JP" b="1" dirty="0" smtClean="0"/>
              <a:t>(1/2)</a:t>
            </a:r>
            <a:endParaRPr lang="en-US" altLang="ja-JP" sz="1800" b="1" dirty="0" smtClean="0"/>
          </a:p>
          <a:p>
            <a:pPr marL="180000" lvl="1" indent="0">
              <a:buNone/>
            </a:pPr>
            <a:r>
              <a:rPr lang="ja-JP" altLang="en-US" sz="1800" dirty="0" smtClean="0"/>
              <a:t>本シナリオ</a:t>
            </a:r>
            <a:r>
              <a:rPr lang="ja-JP" altLang="en-US" sz="1800" dirty="0"/>
              <a:t>では、</a:t>
            </a:r>
            <a:r>
              <a:rPr lang="en-US" altLang="ja-JP" sz="1800" dirty="0" smtClean="0"/>
              <a:t>Ansible-Legacy</a:t>
            </a:r>
            <a:r>
              <a:rPr lang="ja-JP" altLang="en-US" sz="1800" dirty="0"/>
              <a:t>を例にご説明</a:t>
            </a:r>
            <a:r>
              <a:rPr lang="ja-JP" altLang="en-US" sz="1800" dirty="0" smtClean="0"/>
              <a:t>します。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ja-JP" altLang="en-US" sz="1800" dirty="0"/>
              <a:t>下記</a:t>
            </a:r>
            <a:r>
              <a:rPr lang="ja-JP" altLang="en-US" sz="1800" dirty="0" smtClean="0"/>
              <a:t>の</a:t>
            </a:r>
            <a:r>
              <a:rPr lang="en-US" altLang="ja-JP" sz="1800" dirty="0" err="1" smtClean="0"/>
              <a:t>IaC</a:t>
            </a:r>
            <a:r>
              <a:rPr lang="ja-JP" altLang="en-US" sz="1800" dirty="0" smtClean="0"/>
              <a:t>を</a:t>
            </a:r>
            <a:r>
              <a:rPr lang="ja-JP" altLang="en-US" sz="1800" dirty="0" smtClean="0">
                <a:solidFill>
                  <a:srgbClr val="FF0000"/>
                </a:solidFill>
              </a:rPr>
              <a:t>モジュールごとに</a:t>
            </a:r>
            <a:r>
              <a:rPr lang="en-US" altLang="ja-JP" sz="1800" dirty="0" err="1" smtClean="0">
                <a:solidFill>
                  <a:srgbClr val="FF0000"/>
                </a:solidFill>
              </a:rPr>
              <a:t>yml</a:t>
            </a:r>
            <a:r>
              <a:rPr lang="ja-JP" altLang="en-US" sz="1800" dirty="0" smtClean="0">
                <a:solidFill>
                  <a:srgbClr val="FF0000"/>
                </a:solidFill>
              </a:rPr>
              <a:t>ファイルとして</a:t>
            </a:r>
            <a:r>
              <a:rPr lang="ja-JP" altLang="en-US" sz="1800" dirty="0" smtClean="0"/>
              <a:t>保存してください。</a:t>
            </a:r>
            <a:endParaRPr lang="en-US" altLang="ja-JP" sz="1800" dirty="0" smtClean="0"/>
          </a:p>
          <a:p>
            <a:pPr marL="288000" lvl="2" indent="0">
              <a:buNone/>
            </a:pPr>
            <a:r>
              <a:rPr lang="en-US" altLang="ja-JP" sz="1600" dirty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文字</a:t>
            </a:r>
            <a:r>
              <a:rPr lang="ja-JP" altLang="en-US" dirty="0">
                <a:solidFill>
                  <a:srgbClr val="FF0000"/>
                </a:solidFill>
              </a:rPr>
              <a:t>コードは</a:t>
            </a:r>
            <a:r>
              <a:rPr lang="en-US" altLang="ja-JP" dirty="0">
                <a:solidFill>
                  <a:srgbClr val="FF0000"/>
                </a:solidFill>
              </a:rPr>
              <a:t>”UTF-</a:t>
            </a:r>
            <a:r>
              <a:rPr lang="ja-JP" altLang="en-US" dirty="0">
                <a:solidFill>
                  <a:srgbClr val="FF0000"/>
                </a:solidFill>
              </a:rPr>
              <a:t>８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ja-JP" altLang="en-US" dirty="0">
                <a:solidFill>
                  <a:srgbClr val="FF0000"/>
                </a:solidFill>
              </a:rPr>
              <a:t>、改行コードは</a:t>
            </a:r>
            <a:r>
              <a:rPr lang="en-US" altLang="ja-JP" dirty="0">
                <a:solidFill>
                  <a:srgbClr val="FF0000"/>
                </a:solidFill>
              </a:rPr>
              <a:t>”LF”</a:t>
            </a:r>
            <a:r>
              <a:rPr lang="ja-JP" altLang="en-US" dirty="0">
                <a:solidFill>
                  <a:srgbClr val="FF0000"/>
                </a:solidFill>
              </a:rPr>
              <a:t>、拡張子は</a:t>
            </a:r>
            <a:r>
              <a:rPr lang="en-US" altLang="ja-JP" dirty="0">
                <a:solidFill>
                  <a:srgbClr val="FF0000"/>
                </a:solidFill>
              </a:rPr>
              <a:t>”yml”</a:t>
            </a:r>
            <a:r>
              <a:rPr lang="ja-JP" altLang="en-US" dirty="0">
                <a:solidFill>
                  <a:srgbClr val="FF0000"/>
                </a:solidFill>
              </a:rPr>
              <a:t>形式</a:t>
            </a:r>
            <a:r>
              <a:rPr lang="ja-JP" altLang="en-US" dirty="0" smtClean="0">
                <a:solidFill>
                  <a:srgbClr val="FF0000"/>
                </a:solidFill>
              </a:rPr>
              <a:t>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また</a:t>
            </a:r>
            <a:r>
              <a:rPr lang="ja-JP" altLang="en-US" dirty="0">
                <a:solidFill>
                  <a:srgbClr val="FF0000"/>
                </a:solidFill>
              </a:rPr>
              <a:t>、インデントにご注意下さい</a:t>
            </a:r>
            <a:r>
              <a:rPr lang="ja-JP" altLang="en-US" dirty="0" smtClean="0">
                <a:solidFill>
                  <a:srgbClr val="FF0000"/>
                </a:solidFill>
              </a:rPr>
              <a:t>。</a:t>
            </a:r>
            <a:endParaRPr lang="ja-JP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 smtClean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endParaRPr lang="en-US" altLang="ja-JP" sz="1600" b="1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420" y="2420788"/>
            <a:ext cx="6408890" cy="3888308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ja-JP" sz="1400" dirty="0" smtClean="0"/>
              <a:t>- </a:t>
            </a:r>
            <a:r>
              <a:rPr lang="en-US" altLang="ja-JP" sz="1400" dirty="0"/>
              <a:t>name: create directory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  path=/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 VAR_dir_name_1 }}</a:t>
            </a:r>
            <a:endParaRPr lang="en-US" altLang="ja-JP" sz="1400" dirty="0"/>
          </a:p>
          <a:p>
            <a:r>
              <a:rPr lang="en-US" altLang="ja-JP" sz="1400" dirty="0"/>
              <a:t>    state=directory</a:t>
            </a:r>
          </a:p>
          <a:p>
            <a:r>
              <a:rPr lang="en-US" altLang="ja-JP" sz="1400" dirty="0"/>
              <a:t>    mode=0755</a:t>
            </a:r>
          </a:p>
          <a:p>
            <a:r>
              <a:rPr lang="en-US" altLang="ja-JP" sz="1400" dirty="0"/>
              <a:t>    </a:t>
            </a:r>
          </a:p>
          <a:p>
            <a:r>
              <a:rPr lang="en-US" altLang="ja-JP" sz="1400" dirty="0" smtClean="0"/>
              <a:t>- </a:t>
            </a:r>
            <a:r>
              <a:rPr lang="en-US" altLang="ja-JP" sz="1400" dirty="0"/>
              <a:t>name: remove directory 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  path=/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</a:t>
            </a:r>
            <a:r>
              <a:rPr lang="en-US" altLang="ja-JP" sz="1400" dirty="0"/>
              <a:t>VAR_dir_name_1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</a:t>
            </a:r>
            <a:r>
              <a:rPr lang="en-US" altLang="ja-JP" sz="1400" dirty="0" smtClean="0"/>
              <a:t>state=absent</a:t>
            </a:r>
          </a:p>
          <a:p>
            <a:endParaRPr lang="en-US" altLang="ja-JP" sz="1400" dirty="0"/>
          </a:p>
          <a:p>
            <a:r>
              <a:rPr lang="en-US" altLang="ja-JP" sz="1400" dirty="0"/>
              <a:t>- name: create file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  path=/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</a:t>
            </a:r>
            <a:r>
              <a:rPr lang="en-US" altLang="ja-JP" sz="1400" dirty="0"/>
              <a:t>VAR_dir_name_1 </a:t>
            </a:r>
            <a:r>
              <a:rPr lang="en-US" altLang="ja-JP" sz="1400" dirty="0" smtClean="0"/>
              <a:t>}}/{{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state=touch</a:t>
            </a:r>
            <a:endParaRPr lang="en-US" altLang="ja-JP" sz="1400" dirty="0"/>
          </a:p>
          <a:p>
            <a:r>
              <a:rPr lang="en-US" altLang="ja-JP" sz="1400" dirty="0"/>
              <a:t>    mode=0755</a:t>
            </a:r>
            <a:endParaRPr lang="en-US" altLang="ja-JP" sz="1400" dirty="0" smtClean="0"/>
          </a:p>
          <a:p>
            <a:endParaRPr lang="en-US" altLang="ja-JP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18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事前</a:t>
            </a:r>
            <a:r>
              <a:rPr lang="ja-JP" altLang="en-US" dirty="0"/>
              <a:t>準備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IaC</a:t>
            </a:r>
            <a:r>
              <a:rPr lang="ja-JP" altLang="en-US" b="1" dirty="0" smtClean="0"/>
              <a:t>の作成</a:t>
            </a:r>
            <a:r>
              <a:rPr lang="en-US" altLang="ja-JP" b="1" dirty="0" smtClean="0"/>
              <a:t>(2/2)</a:t>
            </a:r>
            <a:br>
              <a:rPr lang="en-US" altLang="ja-JP" b="1" dirty="0" smtClean="0"/>
            </a:br>
            <a:r>
              <a:rPr lang="ja-JP" altLang="en-US" sz="1800" dirty="0" smtClean="0"/>
              <a:t>以下も同様に</a:t>
            </a:r>
            <a:r>
              <a:rPr lang="ja-JP" altLang="en-US" sz="1800" dirty="0" smtClean="0">
                <a:solidFill>
                  <a:srgbClr val="FF0000"/>
                </a:solidFill>
              </a:rPr>
              <a:t>モジュール</a:t>
            </a:r>
            <a:r>
              <a:rPr lang="ja-JP" altLang="en-US" sz="1800" dirty="0">
                <a:solidFill>
                  <a:srgbClr val="FF0000"/>
                </a:solidFill>
              </a:rPr>
              <a:t>ごと</a:t>
            </a:r>
            <a:r>
              <a:rPr lang="ja-JP" altLang="en-US" sz="1800" dirty="0" smtClean="0">
                <a:solidFill>
                  <a:srgbClr val="FF0000"/>
                </a:solidFill>
              </a:rPr>
              <a:t>に</a:t>
            </a:r>
            <a:r>
              <a:rPr lang="en-US" altLang="ja-JP" sz="1800" dirty="0" err="1">
                <a:solidFill>
                  <a:srgbClr val="FF0000"/>
                </a:solidFill>
              </a:rPr>
              <a:t>yml</a:t>
            </a:r>
            <a:r>
              <a:rPr lang="ja-JP" altLang="en-US" sz="1800" dirty="0" smtClean="0">
                <a:solidFill>
                  <a:srgbClr val="FF0000"/>
                </a:solidFill>
              </a:rPr>
              <a:t>ファイル</a:t>
            </a:r>
            <a:r>
              <a:rPr lang="ja-JP" altLang="en-US" sz="1800" dirty="0">
                <a:solidFill>
                  <a:srgbClr val="FF0000"/>
                </a:solidFill>
              </a:rPr>
              <a:t>として</a:t>
            </a:r>
            <a:r>
              <a:rPr lang="ja-JP" altLang="en-US" sz="1800" dirty="0"/>
              <a:t>保存してください。</a:t>
            </a:r>
            <a:endParaRPr lang="en-US" altLang="ja-JP" sz="18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b="1" dirty="0" smtClean="0"/>
          </a:p>
          <a:p>
            <a:pPr marL="0" indent="0">
              <a:buNone/>
            </a:pPr>
            <a:endParaRPr lang="en-US" altLang="ja-JP" sz="1600" b="1" dirty="0" smtClean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endParaRPr lang="en-US" altLang="ja-JP" sz="1600" b="1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5878" y="1484730"/>
            <a:ext cx="6580635" cy="4680418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ja-JP" sz="1400" dirty="0"/>
              <a:t>- name: remove file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</a:t>
            </a:r>
            <a:r>
              <a:rPr lang="en-US" altLang="ja-JP" sz="1400" dirty="0" smtClean="0"/>
              <a:t>  path</a:t>
            </a:r>
            <a:r>
              <a:rPr lang="en-US" altLang="ja-JP" sz="1400" dirty="0"/>
              <a:t>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</a:t>
            </a:r>
            <a:r>
              <a:rPr lang="en-US" altLang="ja-JP" sz="1400" dirty="0"/>
              <a:t>VAR_dir_name_1 </a:t>
            </a:r>
            <a:r>
              <a:rPr lang="en-US" altLang="ja-JP" sz="1400" dirty="0" smtClean="0"/>
              <a:t>}}/{{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state=absent</a:t>
            </a:r>
          </a:p>
          <a:p>
            <a:endParaRPr lang="en-US" altLang="ja-JP" sz="1400" dirty="0"/>
          </a:p>
          <a:p>
            <a:r>
              <a:rPr lang="en-US" altLang="ja-JP" sz="1400" dirty="0" smtClean="0"/>
              <a:t>- </a:t>
            </a:r>
            <a:r>
              <a:rPr lang="en-US" altLang="ja-JP" sz="1400" dirty="0"/>
              <a:t>name: copy file</a:t>
            </a:r>
          </a:p>
          <a:p>
            <a:r>
              <a:rPr lang="en-US" altLang="ja-JP" sz="1400" dirty="0"/>
              <a:t>  copy: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src</a:t>
            </a:r>
            <a:r>
              <a:rPr lang="en-US" altLang="ja-JP" sz="1400" dirty="0"/>
              <a:t>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</a:t>
            </a:r>
            <a:r>
              <a:rPr lang="en-US" altLang="ja-JP" sz="1400" dirty="0"/>
              <a:t>VAR_dir_name_1 </a:t>
            </a:r>
            <a:r>
              <a:rPr lang="en-US" altLang="ja-JP" sz="1400" dirty="0" smtClean="0"/>
              <a:t>}}/{{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dest</a:t>
            </a:r>
            <a:r>
              <a:rPr lang="en-US" altLang="ja-JP" sz="1400" dirty="0"/>
              <a:t>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</a:t>
            </a:r>
            <a:r>
              <a:rPr lang="en-US" altLang="ja-JP" sz="1400" dirty="0"/>
              <a:t>VAR_dir_name_2 </a:t>
            </a:r>
            <a:r>
              <a:rPr lang="en-US" altLang="ja-JP" sz="1400" dirty="0" smtClean="0"/>
              <a:t>}}/{{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owner=root</a:t>
            </a:r>
          </a:p>
          <a:p>
            <a:r>
              <a:rPr lang="en-US" altLang="ja-JP" sz="1400" dirty="0"/>
              <a:t>    group=root</a:t>
            </a:r>
          </a:p>
          <a:p>
            <a:r>
              <a:rPr lang="en-US" altLang="ja-JP" sz="1400" dirty="0"/>
              <a:t>    mode=0644</a:t>
            </a:r>
          </a:p>
          <a:p>
            <a:r>
              <a:rPr lang="en-US" altLang="ja-JP" sz="1400" dirty="0"/>
              <a:t>    </a:t>
            </a:r>
          </a:p>
          <a:p>
            <a:r>
              <a:rPr lang="en-US" altLang="ja-JP" sz="1400" dirty="0" smtClean="0"/>
              <a:t>- </a:t>
            </a:r>
            <a:r>
              <a:rPr lang="en-US" altLang="ja-JP" sz="1400" dirty="0"/>
              <a:t>name: edit file</a:t>
            </a:r>
          </a:p>
          <a:p>
            <a:r>
              <a:rPr lang="en-US" altLang="ja-JP" sz="1400" dirty="0"/>
              <a:t>  copy: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dest</a:t>
            </a:r>
            <a:r>
              <a:rPr lang="en-US" altLang="ja-JP" sz="1400" dirty="0"/>
              <a:t>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</a:t>
            </a:r>
            <a:r>
              <a:rPr lang="en-US" altLang="ja-JP" sz="1400" dirty="0"/>
              <a:t>VAR_dir_name_1 </a:t>
            </a:r>
            <a:r>
              <a:rPr lang="en-US" altLang="ja-JP" sz="1400" dirty="0" smtClean="0"/>
              <a:t>}}/{{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content= </a:t>
            </a:r>
            <a:r>
              <a:rPr lang="en-US" altLang="ja-JP" sz="1400" dirty="0" smtClean="0"/>
              <a:t>{{</a:t>
            </a:r>
            <a:r>
              <a:rPr lang="en-US" altLang="ja-JP" sz="1400" dirty="0"/>
              <a:t>VAR_edit_param_1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</a:t>
            </a:r>
          </a:p>
          <a:p>
            <a:r>
              <a:rPr lang="en-US" altLang="ja-JP" sz="1400" dirty="0" smtClean="0"/>
              <a:t>- </a:t>
            </a:r>
            <a:r>
              <a:rPr lang="en-US" altLang="ja-JP" sz="1400" dirty="0"/>
              <a:t>name: forced termination</a:t>
            </a:r>
          </a:p>
          <a:p>
            <a:r>
              <a:rPr lang="en-US" altLang="ja-JP" sz="1400" dirty="0"/>
              <a:t>  fail: </a:t>
            </a:r>
            <a:r>
              <a:rPr lang="en-US" altLang="ja-JP" sz="1400" dirty="0" err="1"/>
              <a:t>msg</a:t>
            </a:r>
            <a:r>
              <a:rPr lang="en-US" altLang="ja-JP" sz="1400" dirty="0" smtClean="0"/>
              <a:t>={{</a:t>
            </a:r>
            <a:r>
              <a:rPr lang="en-US" altLang="ja-JP" sz="1400" dirty="0" err="1"/>
              <a:t>VAR_message_text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 bwMode="gray">
          <a:xfrm>
            <a:off x="7218118" y="4780955"/>
            <a:ext cx="1843458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1600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作成後イメージ</a:t>
            </a:r>
            <a:endParaRPr lang="ja-JP" altLang="en-US" sz="1600" b="1" kern="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512" y="5139042"/>
            <a:ext cx="4504112" cy="14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4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2043</Words>
  <Application>Microsoft Office PowerPoint</Application>
  <PresentationFormat>画面に合わせる (4:3)</PresentationFormat>
  <Paragraphs>398</Paragraphs>
  <Slides>31</Slides>
  <Notes>22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31</vt:i4>
      </vt:variant>
    </vt:vector>
  </HeadingPairs>
  <TitlesOfParts>
    <vt:vector size="42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 はじめに</vt:lpstr>
      <vt:lpstr>1.1　Ansible driverについて　X/X</vt:lpstr>
      <vt:lpstr>2. Conductorについての説明</vt:lpstr>
      <vt:lpstr>2.1　シナリオ (1/2)</vt:lpstr>
      <vt:lpstr>2.1　シナリオ (2/2)</vt:lpstr>
      <vt:lpstr>2.2　事前準備</vt:lpstr>
      <vt:lpstr>2.2　事前準備</vt:lpstr>
      <vt:lpstr>3. 実習</vt:lpstr>
      <vt:lpstr>3.1　作業対象ホストの登録</vt:lpstr>
      <vt:lpstr>3.2　オペレーションの登録</vt:lpstr>
      <vt:lpstr>3.3　IaCの登録 (1/2)</vt:lpstr>
      <vt:lpstr>3.3　IaCの登録 (2/2)</vt:lpstr>
      <vt:lpstr>3.4　Movementの登録 (1/2)</vt:lpstr>
      <vt:lpstr>3.4　Movementの登録 (2/2)</vt:lpstr>
      <vt:lpstr>3.5　Movement詳細の登録 (1/2)</vt:lpstr>
      <vt:lpstr>3.5　Movement詳細の登録 (2/2)</vt:lpstr>
      <vt:lpstr>3.6　オペレーションに関連付くMovementとホストの登録</vt:lpstr>
      <vt:lpstr>3.7　代入値管理 (1/2)</vt:lpstr>
      <vt:lpstr>3.7　代入値管理 (2/2)</vt:lpstr>
      <vt:lpstr>3.8　Conductorの登録 (1/7)</vt:lpstr>
      <vt:lpstr>3.8　Conductorの登録 (2/7)</vt:lpstr>
      <vt:lpstr>3.8　Conductorの登録 (3/7)</vt:lpstr>
      <vt:lpstr>3.8　Conductorの登録 (4/7)</vt:lpstr>
      <vt:lpstr>3.8　Conductorの登録 (5/7)</vt:lpstr>
      <vt:lpstr>3.8　Conductorの登録 (6/7)</vt:lpstr>
      <vt:lpstr>3.8　Conductorの登録 (7/7)</vt:lpstr>
      <vt:lpstr>3.9　Conductorの実行</vt:lpstr>
      <vt:lpstr>3.10　Conductor完了確認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2021-09-16T04:53:04Z</dcterms:modified>
</cp:coreProperties>
</file>