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5"/>
  </p:notesMasterIdLst>
  <p:handoutMasterIdLst>
    <p:handoutMasterId r:id="rId6"/>
  </p:handoutMasterIdLst>
  <p:sldIdLst>
    <p:sldId id="538" r:id="rId3"/>
    <p:sldId id="540" r:id="rId4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ステム構成" id="{A8A060BF-92DF-4F47-AFEF-F5FA058AAEFB}">
          <p14:sldIdLst>
            <p14:sldId id="538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5507" autoAdjust="0"/>
  </p:normalViewPr>
  <p:slideViewPr>
    <p:cSldViewPr>
      <p:cViewPr varScale="1">
        <p:scale>
          <a:sx n="82" d="100"/>
          <a:sy n="82" d="100"/>
        </p:scale>
        <p:origin x="874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システム構成（オールインワン構成）</a:t>
            </a:r>
            <a:endParaRPr lang="zh-TW" altLang="en-US" dirty="0"/>
          </a:p>
        </p:txBody>
      </p:sp>
      <p:sp>
        <p:nvSpPr>
          <p:cNvPr id="2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41398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システム構成イメージ</a:t>
            </a:r>
            <a:endParaRPr lang="en-US" altLang="ja-JP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1764654" y="1297817"/>
            <a:ext cx="5723190" cy="50256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オールインワンサーバ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034690" y="2840676"/>
            <a:ext cx="854933" cy="417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r>
              <a:rPr lang="ja-JP" altLang="en-US" sz="700" dirty="0" smtClean="0">
                <a:solidFill>
                  <a:schemeClr val="tx1"/>
                </a:solidFill>
                <a:latin typeface="+mn-ea"/>
              </a:rPr>
              <a:t>ｴｰｼﾞｪﾝﾄ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ja-JP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681043" y="3479861"/>
            <a:ext cx="493489" cy="7674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Ansible</a:t>
            </a:r>
            <a:br>
              <a:rPr lang="en-US" altLang="ja-JP" sz="7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(Engine)</a:t>
            </a:r>
            <a:endParaRPr lang="en-US" altLang="ja-JP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6" name="グループ化 85"/>
          <p:cNvGrpSpPr/>
          <p:nvPr/>
        </p:nvGrpSpPr>
        <p:grpSpPr>
          <a:xfrm>
            <a:off x="4105592" y="2204830"/>
            <a:ext cx="1244568" cy="2696565"/>
            <a:chOff x="4105592" y="2204830"/>
            <a:chExt cx="1244568" cy="2979226"/>
          </a:xfrm>
        </p:grpSpPr>
        <p:sp>
          <p:nvSpPr>
            <p:cNvPr id="87" name="円柱 86"/>
            <p:cNvSpPr/>
            <p:nvPr/>
          </p:nvSpPr>
          <p:spPr>
            <a:xfrm>
              <a:off x="4105592" y="2223370"/>
              <a:ext cx="1244568" cy="2960686"/>
            </a:xfrm>
            <a:prstGeom prst="can">
              <a:avLst>
                <a:gd name="adj" fmla="val 23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824000"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円柱 95"/>
            <p:cNvSpPr/>
            <p:nvPr/>
          </p:nvSpPr>
          <p:spPr bwMode="auto">
            <a:xfrm rot="5400000">
              <a:off x="4568326" y="229902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セッション</a:t>
              </a:r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/>
              </a:r>
              <a:b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</a:br>
              <a:r>
                <a:rPr lang="ja-JP" altLang="en-US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  <a:endParaRPr lang="ja-JP" altLang="en-US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4159304" y="2204830"/>
              <a:ext cx="1190855" cy="339225"/>
            </a:xfrm>
            <a:prstGeom prst="roundRect">
              <a:avLst>
                <a:gd name="adj" fmla="val 7058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内蔵ストレージ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円柱 97"/>
            <p:cNvSpPr/>
            <p:nvPr/>
          </p:nvSpPr>
          <p:spPr bwMode="auto">
            <a:xfrm rot="5400000">
              <a:off x="4568326" y="280309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アップロードファイル</a:t>
              </a:r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(Playbook</a:t>
              </a:r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等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)</a:t>
              </a:r>
            </a:p>
          </p:txBody>
        </p:sp>
        <p:sp>
          <p:nvSpPr>
            <p:cNvPr id="99" name="円柱 98"/>
            <p:cNvSpPr/>
            <p:nvPr/>
          </p:nvSpPr>
          <p:spPr bwMode="auto">
            <a:xfrm rot="5400000">
              <a:off x="4562180" y="330716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データリレイストレージ</a:t>
              </a:r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IN/OUT)</a:t>
              </a:r>
            </a:p>
          </p:txBody>
        </p:sp>
        <p:sp>
          <p:nvSpPr>
            <p:cNvPr id="100" name="円柱 99"/>
            <p:cNvSpPr/>
            <p:nvPr/>
          </p:nvSpPr>
          <p:spPr bwMode="auto">
            <a:xfrm rot="5400000">
              <a:off x="4562179" y="381123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一時</a:t>
              </a:r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  <a:endParaRPr lang="en-US" altLang="ja-JP" sz="7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101" name="円柱 100"/>
            <p:cNvSpPr/>
            <p:nvPr/>
          </p:nvSpPr>
          <p:spPr bwMode="auto">
            <a:xfrm rot="5400000">
              <a:off x="4569740" y="431530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DB</a:t>
              </a:r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</a:p>
          </p:txBody>
        </p:sp>
      </p:grpSp>
      <p:sp>
        <p:nvSpPr>
          <p:cNvPr id="102" name="正方形/長方形 101"/>
          <p:cNvSpPr/>
          <p:nvPr/>
        </p:nvSpPr>
        <p:spPr>
          <a:xfrm>
            <a:off x="4211950" y="5373270"/>
            <a:ext cx="927110" cy="3379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MariaDB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直線コネクタ 102"/>
          <p:cNvCxnSpPr>
            <a:stCxn id="101" idx="4"/>
            <a:endCxn id="102" idx="0"/>
          </p:cNvCxnSpPr>
          <p:nvPr/>
        </p:nvCxnSpPr>
        <p:spPr>
          <a:xfrm flipH="1">
            <a:off x="4675505" y="4742830"/>
            <a:ext cx="72085" cy="63044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2075397" y="3747115"/>
            <a:ext cx="592799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948119" y="2599125"/>
            <a:ext cx="628385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996371" y="1569356"/>
            <a:ext cx="861130" cy="4023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(Web/AP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直線コネクタ 106"/>
          <p:cNvCxnSpPr>
            <a:stCxn id="104" idx="1"/>
            <a:endCxn id="142" idx="3"/>
          </p:cNvCxnSpPr>
          <p:nvPr/>
        </p:nvCxnSpPr>
        <p:spPr>
          <a:xfrm flipH="1" flipV="1">
            <a:off x="1014230" y="2431259"/>
            <a:ext cx="1061167" cy="14609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6" idx="3"/>
            <a:endCxn id="105" idx="3"/>
          </p:cNvCxnSpPr>
          <p:nvPr/>
        </p:nvCxnSpPr>
        <p:spPr>
          <a:xfrm flipH="1" flipV="1">
            <a:off x="3576504" y="2744181"/>
            <a:ext cx="653957" cy="1269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98" idx="3"/>
            <a:endCxn id="105" idx="3"/>
          </p:cNvCxnSpPr>
          <p:nvPr/>
        </p:nvCxnSpPr>
        <p:spPr>
          <a:xfrm flipH="1" flipV="1">
            <a:off x="3576504" y="2744181"/>
            <a:ext cx="653957" cy="46893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99" idx="3"/>
            <a:endCxn id="105" idx="3"/>
          </p:cNvCxnSpPr>
          <p:nvPr/>
        </p:nvCxnSpPr>
        <p:spPr>
          <a:xfrm flipH="1" flipV="1">
            <a:off x="3576504" y="2744181"/>
            <a:ext cx="647811" cy="92518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0" idx="3"/>
            <a:endCxn id="105" idx="3"/>
          </p:cNvCxnSpPr>
          <p:nvPr/>
        </p:nvCxnSpPr>
        <p:spPr>
          <a:xfrm flipH="1" flipV="1">
            <a:off x="3576504" y="2744181"/>
            <a:ext cx="647810" cy="138142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102" idx="1"/>
            <a:endCxn id="105" idx="3"/>
          </p:cNvCxnSpPr>
          <p:nvPr/>
        </p:nvCxnSpPr>
        <p:spPr>
          <a:xfrm flipH="1" flipV="1">
            <a:off x="3576504" y="2744181"/>
            <a:ext cx="635446" cy="279807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3078890" y="1574429"/>
            <a:ext cx="889598" cy="4111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(Backyard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8161815" y="3234311"/>
            <a:ext cx="709171" cy="339225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8161815" y="4146493"/>
            <a:ext cx="709171" cy="298122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362916" y="3645030"/>
            <a:ext cx="292388" cy="36163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latin typeface="+mn-ea"/>
              </a:rPr>
              <a:t>・・</a:t>
            </a:r>
            <a:r>
              <a:rPr lang="ja-JP" altLang="en-US" sz="700" dirty="0" smtClean="0">
                <a:latin typeface="+mn-ea"/>
              </a:rPr>
              <a:t>・</a:t>
            </a:r>
            <a:endParaRPr kumimoji="1" lang="ja-JP" altLang="en-US" sz="700" dirty="0">
              <a:latin typeface="+mn-ea"/>
            </a:endParaRPr>
          </a:p>
        </p:txBody>
      </p:sp>
      <p:cxnSp>
        <p:nvCxnSpPr>
          <p:cNvPr id="117" name="直線コネクタ 116"/>
          <p:cNvCxnSpPr>
            <a:stCxn id="85" idx="3"/>
            <a:endCxn id="114" idx="1"/>
          </p:cNvCxnSpPr>
          <p:nvPr/>
        </p:nvCxnSpPr>
        <p:spPr>
          <a:xfrm flipV="1">
            <a:off x="7174532" y="3403924"/>
            <a:ext cx="987283" cy="45965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85" idx="3"/>
            <a:endCxn id="115" idx="1"/>
          </p:cNvCxnSpPr>
          <p:nvPr/>
        </p:nvCxnSpPr>
        <p:spPr>
          <a:xfrm>
            <a:off x="7174532" y="3863577"/>
            <a:ext cx="987283" cy="43197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05" idx="1"/>
            <a:endCxn id="104" idx="3"/>
          </p:cNvCxnSpPr>
          <p:nvPr/>
        </p:nvCxnSpPr>
        <p:spPr>
          <a:xfrm flipH="1">
            <a:off x="2668196" y="2744181"/>
            <a:ext cx="279923" cy="114799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5" idx="0"/>
            <a:endCxn id="106" idx="2"/>
          </p:cNvCxnSpPr>
          <p:nvPr/>
        </p:nvCxnSpPr>
        <p:spPr>
          <a:xfrm flipH="1" flipV="1">
            <a:off x="2426936" y="1971675"/>
            <a:ext cx="835376" cy="62745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04" idx="1"/>
            <a:endCxn id="143" idx="3"/>
          </p:cNvCxnSpPr>
          <p:nvPr/>
        </p:nvCxnSpPr>
        <p:spPr>
          <a:xfrm flipH="1" flipV="1">
            <a:off x="1008027" y="3256844"/>
            <a:ext cx="1067370" cy="63532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05" idx="0"/>
            <a:endCxn id="113" idx="2"/>
          </p:cNvCxnSpPr>
          <p:nvPr/>
        </p:nvCxnSpPr>
        <p:spPr>
          <a:xfrm flipV="1">
            <a:off x="3262312" y="1985607"/>
            <a:ext cx="261377" cy="61351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05" idx="3"/>
            <a:endCxn id="84" idx="1"/>
          </p:cNvCxnSpPr>
          <p:nvPr/>
        </p:nvCxnSpPr>
        <p:spPr>
          <a:xfrm>
            <a:off x="3576504" y="2744181"/>
            <a:ext cx="2458186" cy="30538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85" idx="1"/>
            <a:endCxn id="99" idx="1"/>
          </p:cNvCxnSpPr>
          <p:nvPr/>
        </p:nvCxnSpPr>
        <p:spPr>
          <a:xfrm flipH="1" flipV="1">
            <a:off x="5255745" y="3669365"/>
            <a:ext cx="1425298" cy="1942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85" idx="1"/>
            <a:endCxn id="105" idx="3"/>
          </p:cNvCxnSpPr>
          <p:nvPr/>
        </p:nvCxnSpPr>
        <p:spPr>
          <a:xfrm flipH="1" flipV="1">
            <a:off x="3576504" y="2744181"/>
            <a:ext cx="3104539" cy="111939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875663" y="5047823"/>
            <a:ext cx="5162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506072" y="4949345"/>
            <a:ext cx="33426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④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878953" y="5216112"/>
            <a:ext cx="35540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⑥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607812" y="3714516"/>
            <a:ext cx="104749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⑩</a:t>
            </a:r>
            <a:endParaRPr kumimoji="1" lang="en-US" altLang="ja-JP" sz="900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  <a:p>
            <a:r>
              <a:rPr kumimoji="1" lang="en-US" altLang="ja-JP" sz="900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ssh,telnet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,</a:t>
            </a:r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他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048284" y="407709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-4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048284" y="364503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048284" y="321297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040085" y="276610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048284" y="3319517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045918" y="375243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048284" y="418253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904276" y="3823695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⑨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 rot="999914">
            <a:off x="5910321" y="3477830"/>
            <a:ext cx="74508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⑦⑧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2024013" y="1995364"/>
            <a:ext cx="530915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①②③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987780" y="2004144"/>
            <a:ext cx="530915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⑤⑥⑦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688857" y="2843936"/>
            <a:ext cx="300082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⑧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258724" y="220118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端末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角丸四角形 142"/>
          <p:cNvSpPr/>
          <p:nvPr/>
        </p:nvSpPr>
        <p:spPr>
          <a:xfrm>
            <a:off x="251400" y="3026772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端末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475261" y="26266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580140" y="2197679"/>
            <a:ext cx="237380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各種連携ドライバ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6" name="角丸四角形 145"/>
          <p:cNvSpPr/>
          <p:nvPr/>
        </p:nvSpPr>
        <p:spPr>
          <a:xfrm>
            <a:off x="258724" y="404900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251400" y="4985137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75261" y="454110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28232" y="4522696"/>
            <a:ext cx="82036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https </a:t>
            </a:r>
          </a:p>
          <a:p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(REST API)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cxnSp>
        <p:nvCxnSpPr>
          <p:cNvPr id="150" name="直線コネクタ 149"/>
          <p:cNvCxnSpPr>
            <a:stCxn id="104" idx="1"/>
            <a:endCxn id="146" idx="3"/>
          </p:cNvCxnSpPr>
          <p:nvPr/>
        </p:nvCxnSpPr>
        <p:spPr>
          <a:xfrm flipH="1">
            <a:off x="1014230" y="3892171"/>
            <a:ext cx="1061167" cy="38690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04" idx="1"/>
            <a:endCxn id="147" idx="3"/>
          </p:cNvCxnSpPr>
          <p:nvPr/>
        </p:nvCxnSpPr>
        <p:spPr>
          <a:xfrm flipH="1">
            <a:off x="1008027" y="3892171"/>
            <a:ext cx="1067370" cy="132303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 bwMode="auto">
          <a:xfrm>
            <a:off x="5725421" y="2431259"/>
            <a:ext cx="3268240" cy="22219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 smtClean="0">
              <a:latin typeface="+mn-ea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6084210" y="180472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652150" y="2466092"/>
            <a:ext cx="325511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</a:t>
            </a:r>
            <a:r>
              <a:rPr lang="ja-JP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例</a:t>
            </a:r>
            <a:r>
              <a:rPr lang="ja-JP" altLang="en-US" sz="800" dirty="0"/>
              <a:t>：</a:t>
            </a:r>
            <a:r>
              <a:rPr lang="en-US" altLang="ja-JP" sz="800" dirty="0" smtClean="0"/>
              <a:t>Ansible-driver</a:t>
            </a:r>
            <a:r>
              <a:rPr lang="en-US" altLang="ja-JP" sz="800" dirty="0"/>
              <a:t>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6084210" y="47073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36477" y="2744703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①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4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システム構成（</a:t>
            </a:r>
            <a:r>
              <a:rPr lang="en-US" altLang="ja-JP" dirty="0" smtClean="0"/>
              <a:t>HA</a:t>
            </a:r>
            <a:r>
              <a:rPr lang="ja-JP" altLang="en-US" dirty="0" smtClean="0"/>
              <a:t>構成）</a:t>
            </a:r>
            <a:endParaRPr lang="zh-TW" altLang="en-US" dirty="0"/>
          </a:p>
        </p:txBody>
      </p:sp>
      <p:sp>
        <p:nvSpPr>
          <p:cNvPr id="167" name="角丸四角形 166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2439988" y="2140943"/>
            <a:ext cx="5293682" cy="511093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ITA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サーバ群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2" name="正方形/長方形 511"/>
          <p:cNvSpPr/>
          <p:nvPr/>
        </p:nvSpPr>
        <p:spPr bwMode="auto">
          <a:xfrm>
            <a:off x="5714849" y="692620"/>
            <a:ext cx="5122021" cy="2507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latin typeface="+mn-ea"/>
              </a:rPr>
              <a:t>※</a:t>
            </a:r>
            <a:r>
              <a:rPr lang="ja-JP" altLang="en-US" sz="900" dirty="0" smtClean="0">
                <a:latin typeface="+mn-ea"/>
              </a:rPr>
              <a:t>対象機器の接続台数が多く、</a:t>
            </a:r>
            <a:r>
              <a:rPr lang="en-US" altLang="ja-JP" sz="900" dirty="0" smtClean="0">
                <a:latin typeface="+mn-ea"/>
              </a:rPr>
              <a:t>Ansible</a:t>
            </a:r>
            <a:r>
              <a:rPr lang="ja-JP" altLang="en-US" sz="900" dirty="0">
                <a:latin typeface="+mn-ea"/>
              </a:rPr>
              <a:t>サーバ</a:t>
            </a:r>
            <a:r>
              <a:rPr lang="ja-JP" altLang="en-US" sz="900" dirty="0" smtClean="0">
                <a:latin typeface="+mn-ea"/>
              </a:rPr>
              <a:t>のスケールアウトが必要な場合、</a:t>
            </a:r>
            <a:endParaRPr lang="en-US" altLang="ja-JP" sz="900" dirty="0" smtClean="0">
              <a:latin typeface="+mn-ea"/>
            </a:endParaRPr>
          </a:p>
          <a:p>
            <a:r>
              <a:rPr lang="ja-JP" altLang="en-US" sz="900" dirty="0" smtClean="0">
                <a:latin typeface="+mn-ea"/>
              </a:rPr>
              <a:t>　</a:t>
            </a:r>
            <a:r>
              <a:rPr lang="en-US" altLang="ja-JP" sz="900" dirty="0" smtClean="0">
                <a:latin typeface="+mn-ea"/>
              </a:rPr>
              <a:t>Ansible Tower</a:t>
            </a:r>
            <a:r>
              <a:rPr lang="ja-JP" altLang="en-US" sz="900" dirty="0" smtClean="0">
                <a:latin typeface="+mn-ea"/>
              </a:rPr>
              <a:t>によ</a:t>
            </a:r>
            <a:r>
              <a:rPr lang="ja-JP" altLang="en-US" sz="900" dirty="0">
                <a:latin typeface="+mn-ea"/>
              </a:rPr>
              <a:t>る</a:t>
            </a:r>
            <a:r>
              <a:rPr lang="ja-JP" altLang="en-US" sz="900" dirty="0" smtClean="0">
                <a:latin typeface="+mn-ea"/>
              </a:rPr>
              <a:t>構成を推奨します。</a:t>
            </a:r>
            <a:r>
              <a:rPr lang="en-US" altLang="ja-JP" sz="900" dirty="0" err="1" smtClean="0">
                <a:latin typeface="+mn-ea"/>
              </a:rPr>
              <a:t>Ansible</a:t>
            </a:r>
            <a:r>
              <a:rPr lang="en-US" altLang="ja-JP" sz="900" dirty="0" smtClean="0">
                <a:latin typeface="+mn-ea"/>
              </a:rPr>
              <a:t> </a:t>
            </a:r>
            <a:r>
              <a:rPr lang="en-US" altLang="ja-JP" sz="900" dirty="0">
                <a:latin typeface="+mn-ea"/>
              </a:rPr>
              <a:t>Tower</a:t>
            </a:r>
            <a:r>
              <a:rPr lang="ja-JP" altLang="en-US" sz="900" dirty="0">
                <a:latin typeface="+mn-ea"/>
              </a:rPr>
              <a:t>を使用する場合は</a:t>
            </a:r>
            <a:r>
              <a:rPr lang="ja-JP" altLang="en-US" sz="900" dirty="0" smtClean="0">
                <a:latin typeface="+mn-ea"/>
              </a:rPr>
              <a:t>、</a:t>
            </a:r>
            <a:endParaRPr lang="en-US" altLang="ja-JP" sz="900" dirty="0" smtClean="0">
              <a:latin typeface="+mn-ea"/>
            </a:endParaRPr>
          </a:p>
          <a:p>
            <a:r>
              <a:rPr lang="ja-JP" altLang="en-US" sz="900" dirty="0">
                <a:latin typeface="+mn-ea"/>
              </a:rPr>
              <a:t>　</a:t>
            </a:r>
            <a:r>
              <a:rPr lang="ja-JP" altLang="en-US" sz="900" dirty="0" smtClean="0">
                <a:latin typeface="+mn-ea"/>
              </a:rPr>
              <a:t>実行</a:t>
            </a:r>
            <a:r>
              <a:rPr lang="ja-JP" altLang="en-US" sz="900" dirty="0">
                <a:latin typeface="+mn-ea"/>
              </a:rPr>
              <a:t>する</a:t>
            </a:r>
            <a:r>
              <a:rPr lang="en-US" altLang="ja-JP" sz="900" dirty="0">
                <a:latin typeface="+mn-ea"/>
              </a:rPr>
              <a:t>playbook</a:t>
            </a:r>
            <a:r>
              <a:rPr lang="ja-JP" altLang="en-US" sz="900" dirty="0" smtClean="0">
                <a:latin typeface="+mn-ea"/>
              </a:rPr>
              <a:t>を</a:t>
            </a:r>
            <a:r>
              <a:rPr lang="en-US" altLang="ja-JP" sz="900" dirty="0" err="1" smtClean="0">
                <a:latin typeface="+mn-ea"/>
              </a:rPr>
              <a:t>Ansible</a:t>
            </a:r>
            <a:r>
              <a:rPr lang="en-US" altLang="ja-JP" sz="900" dirty="0" smtClean="0">
                <a:latin typeface="+mn-ea"/>
              </a:rPr>
              <a:t> </a:t>
            </a:r>
            <a:r>
              <a:rPr lang="en-US" altLang="ja-JP" sz="900" dirty="0">
                <a:latin typeface="+mn-ea"/>
              </a:rPr>
              <a:t>Vault</a:t>
            </a:r>
            <a:r>
              <a:rPr lang="ja-JP" altLang="en-US" sz="900" dirty="0" smtClean="0">
                <a:latin typeface="+mn-ea"/>
              </a:rPr>
              <a:t>で暗号化</a:t>
            </a:r>
            <a:r>
              <a:rPr lang="ja-JP" altLang="en-US" sz="900" dirty="0">
                <a:latin typeface="+mn-ea"/>
              </a:rPr>
              <a:t>するため</a:t>
            </a:r>
            <a:r>
              <a:rPr lang="ja-JP" altLang="en-US" sz="900" dirty="0" smtClean="0">
                <a:latin typeface="+mn-ea"/>
              </a:rPr>
              <a:t>、</a:t>
            </a:r>
            <a:r>
              <a:rPr lang="en-US" altLang="ja-JP" sz="900" dirty="0" err="1" smtClean="0">
                <a:latin typeface="+mn-ea"/>
              </a:rPr>
              <a:t>Ansible</a:t>
            </a:r>
            <a:r>
              <a:rPr lang="ja-JP" altLang="en-US" sz="900" dirty="0">
                <a:latin typeface="+mn-ea"/>
              </a:rPr>
              <a:t>サーバ</a:t>
            </a:r>
            <a:r>
              <a:rPr lang="ja-JP" altLang="en-US" sz="900" dirty="0" smtClean="0">
                <a:latin typeface="+mn-ea"/>
              </a:rPr>
              <a:t>が</a:t>
            </a:r>
            <a:endParaRPr lang="en-US" altLang="ja-JP" sz="900" dirty="0" smtClean="0">
              <a:latin typeface="+mn-ea"/>
            </a:endParaRPr>
          </a:p>
          <a:p>
            <a:r>
              <a:rPr lang="ja-JP" altLang="en-US" sz="900" dirty="0">
                <a:latin typeface="+mn-ea"/>
              </a:rPr>
              <a:t>　</a:t>
            </a:r>
            <a:r>
              <a:rPr lang="ja-JP" altLang="en-US" sz="900" dirty="0" smtClean="0">
                <a:latin typeface="+mn-ea"/>
              </a:rPr>
              <a:t>必要</a:t>
            </a:r>
            <a:r>
              <a:rPr lang="ja-JP" altLang="en-US" sz="900" dirty="0">
                <a:latin typeface="+mn-ea"/>
              </a:rPr>
              <a:t>となります</a:t>
            </a:r>
            <a:r>
              <a:rPr lang="ja-JP" altLang="en-US" sz="900" dirty="0" smtClean="0">
                <a:latin typeface="+mn-ea"/>
              </a:rPr>
              <a:t>。</a:t>
            </a:r>
            <a:r>
              <a:rPr lang="en-US" altLang="ja-JP" sz="900" dirty="0" smtClean="0">
                <a:latin typeface="+mn-ea"/>
              </a:rPr>
              <a:t>(Backyard</a:t>
            </a:r>
            <a:r>
              <a:rPr lang="ja-JP" altLang="en-US" sz="900" dirty="0" smtClean="0">
                <a:latin typeface="+mn-ea"/>
              </a:rPr>
              <a:t>サーバとコンソリデーションすることも可能</a:t>
            </a:r>
            <a:r>
              <a:rPr lang="en-US" altLang="ja-JP" sz="900" dirty="0" smtClean="0">
                <a:latin typeface="+mn-ea"/>
              </a:rPr>
              <a:t>)</a:t>
            </a:r>
            <a:endParaRPr kumimoji="1" lang="ja-JP" altLang="en-US" sz="900" dirty="0" smtClean="0">
              <a:latin typeface="+mn-ea"/>
            </a:endParaRPr>
          </a:p>
        </p:txBody>
      </p:sp>
      <p:sp>
        <p:nvSpPr>
          <p:cNvPr id="513" name="正方形/長方形 512"/>
          <p:cNvSpPr/>
          <p:nvPr/>
        </p:nvSpPr>
        <p:spPr>
          <a:xfrm>
            <a:off x="7278417" y="1458967"/>
            <a:ext cx="1254133" cy="7056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AnsibleTower</a:t>
            </a:r>
            <a:r>
              <a:rPr kumimoji="1" lang="ja-JP" altLang="en-US" sz="700" dirty="0" smtClean="0">
                <a:solidFill>
                  <a:schemeClr val="tx1"/>
                </a:solidFill>
                <a:latin typeface="+mn-ea"/>
              </a:rPr>
              <a:t>サーバ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4" name="正方形/長方形 513"/>
          <p:cNvSpPr/>
          <p:nvPr/>
        </p:nvSpPr>
        <p:spPr>
          <a:xfrm>
            <a:off x="7997385" y="1578098"/>
            <a:ext cx="319134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Engine</a:t>
            </a: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5" name="正方形/長方形 514"/>
          <p:cNvSpPr/>
          <p:nvPr/>
        </p:nvSpPr>
        <p:spPr>
          <a:xfrm>
            <a:off x="7539652" y="1578098"/>
            <a:ext cx="321872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(Tower)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6" name="直線コネクタ 515"/>
          <p:cNvCxnSpPr>
            <a:stCxn id="514" idx="1"/>
            <a:endCxn id="515" idx="3"/>
          </p:cNvCxnSpPr>
          <p:nvPr/>
        </p:nvCxnSpPr>
        <p:spPr>
          <a:xfrm flipH="1">
            <a:off x="7861524" y="1783449"/>
            <a:ext cx="135861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グループ化 516"/>
          <p:cNvGrpSpPr/>
          <p:nvPr/>
        </p:nvGrpSpPr>
        <p:grpSpPr>
          <a:xfrm>
            <a:off x="6135986" y="3952909"/>
            <a:ext cx="1439486" cy="1261860"/>
            <a:chOff x="6181000" y="3103270"/>
            <a:chExt cx="1677901" cy="1261860"/>
          </a:xfrm>
        </p:grpSpPr>
        <p:grpSp>
          <p:nvGrpSpPr>
            <p:cNvPr id="518" name="グループ化 517"/>
            <p:cNvGrpSpPr/>
            <p:nvPr/>
          </p:nvGrpSpPr>
          <p:grpSpPr>
            <a:xfrm>
              <a:off x="6264138" y="3103270"/>
              <a:ext cx="1594763" cy="1145209"/>
              <a:chOff x="7102694" y="4651508"/>
              <a:chExt cx="1594763" cy="1194250"/>
            </a:xfrm>
          </p:grpSpPr>
          <p:sp>
            <p:nvSpPr>
              <p:cNvPr id="528" name="正方形/長方形 527"/>
              <p:cNvSpPr/>
              <p:nvPr/>
            </p:nvSpPr>
            <p:spPr>
              <a:xfrm>
                <a:off x="7102694" y="4651508"/>
                <a:ext cx="1594763" cy="11942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Ansible</a:t>
                </a:r>
                <a:r>
                  <a:rPr kumimoji="1" lang="ja-JP" altLang="en-US" sz="700" dirty="0" smtClean="0">
                    <a:solidFill>
                      <a:schemeClr val="tx1"/>
                    </a:solidFill>
                    <a:latin typeface="+mn-ea"/>
                  </a:rPr>
                  <a:t>サーバ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9" name="正方形/長方形 528"/>
              <p:cNvSpPr/>
              <p:nvPr/>
            </p:nvSpPr>
            <p:spPr>
              <a:xfrm>
                <a:off x="7196969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Apache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0" name="正方形/長方形 529"/>
              <p:cNvSpPr/>
              <p:nvPr/>
            </p:nvSpPr>
            <p:spPr>
              <a:xfrm>
                <a:off x="7672780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1" name="正方形/長方形 530"/>
              <p:cNvSpPr/>
              <p:nvPr/>
            </p:nvSpPr>
            <p:spPr>
              <a:xfrm>
                <a:off x="7196969" y="4772392"/>
                <a:ext cx="889597" cy="43566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6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ja-JP" sz="600" dirty="0" smtClean="0">
                    <a:solidFill>
                      <a:schemeClr val="tx1"/>
                    </a:solidFill>
                    <a:latin typeface="+mn-ea"/>
                  </a:rPr>
                  <a:t>Ansible</a:t>
                </a:r>
                <a:r>
                  <a:rPr lang="ja-JP" altLang="en-US" sz="600" dirty="0" smtClean="0">
                    <a:solidFill>
                      <a:schemeClr val="tx1"/>
                    </a:solidFill>
                    <a:latin typeface="+mn-ea"/>
                  </a:rPr>
                  <a:t>ｴｰｼﾞｪﾝﾄ</a:t>
                </a:r>
                <a:r>
                  <a:rPr lang="en-US" altLang="ja-JP" sz="6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en-US" altLang="ja-JP" sz="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2" name="正方形/長方形 531"/>
              <p:cNvSpPr/>
              <p:nvPr/>
            </p:nvSpPr>
            <p:spPr>
              <a:xfrm>
                <a:off x="8172576" y="4772392"/>
                <a:ext cx="431984" cy="8143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(Core)</a:t>
                </a:r>
              </a:p>
            </p:txBody>
          </p:sp>
          <p:cxnSp>
            <p:nvCxnSpPr>
              <p:cNvPr id="533" name="直線コネクタ 532"/>
              <p:cNvCxnSpPr>
                <a:stCxn id="530" idx="3"/>
                <a:endCxn id="532" idx="1"/>
              </p:cNvCxnSpPr>
              <p:nvPr/>
            </p:nvCxnSpPr>
            <p:spPr>
              <a:xfrm flipV="1">
                <a:off x="8089224" y="5179583"/>
                <a:ext cx="83352" cy="26466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線コネクタ 533"/>
              <p:cNvCxnSpPr>
                <a:stCxn id="529" idx="3"/>
                <a:endCxn id="530" idx="1"/>
              </p:cNvCxnSpPr>
              <p:nvPr/>
            </p:nvCxnSpPr>
            <p:spPr>
              <a:xfrm>
                <a:off x="7613413" y="5444244"/>
                <a:ext cx="59367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線コネクタ 534"/>
              <p:cNvCxnSpPr>
                <a:stCxn id="530" idx="0"/>
                <a:endCxn id="531" idx="2"/>
              </p:cNvCxnSpPr>
              <p:nvPr/>
            </p:nvCxnSpPr>
            <p:spPr>
              <a:xfrm flipH="1" flipV="1">
                <a:off x="7641768" y="5208058"/>
                <a:ext cx="239234" cy="9113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グループ化 518"/>
            <p:cNvGrpSpPr/>
            <p:nvPr/>
          </p:nvGrpSpPr>
          <p:grpSpPr>
            <a:xfrm>
              <a:off x="6181000" y="3219921"/>
              <a:ext cx="1594763" cy="1145209"/>
              <a:chOff x="7102694" y="4651508"/>
              <a:chExt cx="1594763" cy="1194250"/>
            </a:xfrm>
          </p:grpSpPr>
          <p:sp>
            <p:nvSpPr>
              <p:cNvPr id="520" name="正方形/長方形 519"/>
              <p:cNvSpPr/>
              <p:nvPr/>
            </p:nvSpPr>
            <p:spPr>
              <a:xfrm>
                <a:off x="7102694" y="4651508"/>
                <a:ext cx="1594763" cy="11942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Ansible</a:t>
                </a:r>
                <a:r>
                  <a:rPr kumimoji="1" lang="ja-JP" altLang="en-US" sz="800" dirty="0" smtClean="0">
                    <a:solidFill>
                      <a:schemeClr val="tx1"/>
                    </a:solidFill>
                    <a:latin typeface="+mn-ea"/>
                  </a:rPr>
                  <a:t>サーバ　</a:t>
                </a:r>
                <a:r>
                  <a:rPr kumimoji="1" lang="en-US" altLang="ja-JP" sz="80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endParaRPr kumimoji="1" lang="ja-JP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1" name="正方形/長方形 520"/>
              <p:cNvSpPr/>
              <p:nvPr/>
            </p:nvSpPr>
            <p:spPr>
              <a:xfrm>
                <a:off x="7196969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Apache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2" name="正方形/長方形 521"/>
              <p:cNvSpPr/>
              <p:nvPr/>
            </p:nvSpPr>
            <p:spPr>
              <a:xfrm>
                <a:off x="7672780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3" name="正方形/長方形 522"/>
              <p:cNvSpPr/>
              <p:nvPr/>
            </p:nvSpPr>
            <p:spPr>
              <a:xfrm>
                <a:off x="7196969" y="4772392"/>
                <a:ext cx="889597" cy="43566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800" dirty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8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ja-JP" sz="700" dirty="0" smtClean="0">
                    <a:solidFill>
                      <a:schemeClr val="tx1"/>
                    </a:solidFill>
                    <a:latin typeface="+mn-ea"/>
                  </a:rPr>
                  <a:t>Ansible</a:t>
                </a:r>
                <a:r>
                  <a:rPr lang="ja-JP" altLang="en-US" sz="700" dirty="0" smtClean="0">
                    <a:solidFill>
                      <a:schemeClr val="tx1"/>
                    </a:solidFill>
                    <a:latin typeface="+mn-ea"/>
                  </a:rPr>
                  <a:t>ｴｰｼﾞｪﾝﾄ</a:t>
                </a:r>
                <a:r>
                  <a:rPr lang="en-US" altLang="ja-JP" sz="7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en-US" altLang="ja-JP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4" name="正方形/長方形 523"/>
              <p:cNvSpPr/>
              <p:nvPr/>
            </p:nvSpPr>
            <p:spPr>
              <a:xfrm>
                <a:off x="8172576" y="4772392"/>
                <a:ext cx="471901" cy="8143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 smtClean="0">
                    <a:solidFill>
                      <a:schemeClr val="tx1"/>
                    </a:solidFill>
                    <a:latin typeface="+mn-ea"/>
                  </a:rPr>
                  <a:t>(Engine)</a:t>
                </a:r>
                <a:endParaRPr lang="en-US" altLang="ja-JP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25" name="直線コネクタ 524"/>
              <p:cNvCxnSpPr>
                <a:stCxn id="522" idx="3"/>
                <a:endCxn id="524" idx="1"/>
              </p:cNvCxnSpPr>
              <p:nvPr/>
            </p:nvCxnSpPr>
            <p:spPr>
              <a:xfrm flipV="1">
                <a:off x="8089224" y="5179583"/>
                <a:ext cx="83352" cy="26466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線コネクタ 525"/>
              <p:cNvCxnSpPr>
                <a:stCxn id="521" idx="3"/>
                <a:endCxn id="522" idx="1"/>
              </p:cNvCxnSpPr>
              <p:nvPr/>
            </p:nvCxnSpPr>
            <p:spPr>
              <a:xfrm>
                <a:off x="7613413" y="5444244"/>
                <a:ext cx="59367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線コネクタ 526"/>
              <p:cNvCxnSpPr>
                <a:stCxn id="522" idx="0"/>
                <a:endCxn id="523" idx="2"/>
              </p:cNvCxnSpPr>
              <p:nvPr/>
            </p:nvCxnSpPr>
            <p:spPr>
              <a:xfrm flipH="1" flipV="1">
                <a:off x="7641768" y="5208058"/>
                <a:ext cx="239234" cy="9113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6" name="グループ化 535"/>
          <p:cNvGrpSpPr/>
          <p:nvPr/>
        </p:nvGrpSpPr>
        <p:grpSpPr>
          <a:xfrm>
            <a:off x="4105592" y="2949725"/>
            <a:ext cx="1244568" cy="2696922"/>
            <a:chOff x="4105592" y="1793762"/>
            <a:chExt cx="1244568" cy="3003428"/>
          </a:xfrm>
        </p:grpSpPr>
        <p:sp>
          <p:nvSpPr>
            <p:cNvPr id="537" name="円柱 536"/>
            <p:cNvSpPr/>
            <p:nvPr/>
          </p:nvSpPr>
          <p:spPr>
            <a:xfrm>
              <a:off x="4105592" y="1812302"/>
              <a:ext cx="1244568" cy="2984888"/>
            </a:xfrm>
            <a:prstGeom prst="can">
              <a:avLst>
                <a:gd name="adj" fmla="val 23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824000"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8" name="円柱 537"/>
            <p:cNvSpPr/>
            <p:nvPr/>
          </p:nvSpPr>
          <p:spPr bwMode="auto">
            <a:xfrm rot="5400000">
              <a:off x="4568326" y="188795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セッション</a:t>
              </a:r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/>
              </a:r>
              <a:b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</a:br>
              <a:r>
                <a:rPr lang="ja-JP" altLang="en-US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  <a:endParaRPr lang="ja-JP" altLang="en-US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39" name="角丸四角形 538"/>
            <p:cNvSpPr/>
            <p:nvPr/>
          </p:nvSpPr>
          <p:spPr>
            <a:xfrm>
              <a:off x="4159304" y="1793762"/>
              <a:ext cx="1190855" cy="339225"/>
            </a:xfrm>
            <a:prstGeom prst="roundRect">
              <a:avLst>
                <a:gd name="adj" fmla="val 7058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外部ストレージ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0" name="円柱 539"/>
            <p:cNvSpPr/>
            <p:nvPr/>
          </p:nvSpPr>
          <p:spPr bwMode="auto">
            <a:xfrm rot="5400000">
              <a:off x="4568326" y="239202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アップロードファイル</a:t>
              </a:r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(Playbook</a:t>
              </a:r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等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)</a:t>
              </a:r>
            </a:p>
          </p:txBody>
        </p:sp>
        <p:sp>
          <p:nvSpPr>
            <p:cNvPr id="541" name="円柱 540"/>
            <p:cNvSpPr/>
            <p:nvPr/>
          </p:nvSpPr>
          <p:spPr bwMode="auto">
            <a:xfrm rot="5400000">
              <a:off x="4562180" y="289609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データリレイストレージ</a:t>
              </a:r>
              <a:r>
                <a:rPr lang="en-US" altLang="ja-JP" sz="7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IN/OUT)</a:t>
              </a:r>
            </a:p>
          </p:txBody>
        </p:sp>
        <p:sp>
          <p:nvSpPr>
            <p:cNvPr id="542" name="円柱 541"/>
            <p:cNvSpPr/>
            <p:nvPr/>
          </p:nvSpPr>
          <p:spPr bwMode="auto">
            <a:xfrm rot="5400000">
              <a:off x="4562179" y="340016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一時</a:t>
              </a:r>
              <a:r>
                <a:rPr lang="ja-JP" altLang="en-US" sz="800" dirty="0" smtClean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43" name="円柱 542"/>
            <p:cNvSpPr/>
            <p:nvPr/>
          </p:nvSpPr>
          <p:spPr bwMode="auto">
            <a:xfrm rot="5400000">
              <a:off x="4569740" y="390423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DB</a:t>
              </a:r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</a:p>
          </p:txBody>
        </p:sp>
      </p:grpSp>
      <p:grpSp>
        <p:nvGrpSpPr>
          <p:cNvPr id="544" name="グループ化 543"/>
          <p:cNvGrpSpPr/>
          <p:nvPr/>
        </p:nvGrpSpPr>
        <p:grpSpPr>
          <a:xfrm>
            <a:off x="4172004" y="5903628"/>
            <a:ext cx="1120096" cy="823725"/>
            <a:chOff x="3779912" y="5341579"/>
            <a:chExt cx="1306764" cy="823725"/>
          </a:xfrm>
        </p:grpSpPr>
        <p:sp>
          <p:nvSpPr>
            <p:cNvPr id="545" name="正方形/長方形 544"/>
            <p:cNvSpPr/>
            <p:nvPr/>
          </p:nvSpPr>
          <p:spPr>
            <a:xfrm>
              <a:off x="3902887" y="5341579"/>
              <a:ext cx="1183789" cy="6937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6" name="正方形/長方形 545"/>
            <p:cNvSpPr/>
            <p:nvPr/>
          </p:nvSpPr>
          <p:spPr>
            <a:xfrm>
              <a:off x="3952212" y="5435841"/>
              <a:ext cx="1081616" cy="2941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MariaDB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7" name="正方形/長方形 546"/>
            <p:cNvSpPr/>
            <p:nvPr/>
          </p:nvSpPr>
          <p:spPr>
            <a:xfrm>
              <a:off x="3779912" y="5475346"/>
              <a:ext cx="1183789" cy="689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8" name="正方形/長方形 547"/>
            <p:cNvSpPr/>
            <p:nvPr/>
          </p:nvSpPr>
          <p:spPr>
            <a:xfrm>
              <a:off x="3829854" y="5581912"/>
              <a:ext cx="1080997" cy="310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MariaDB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49" name="直線コネクタ 548"/>
          <p:cNvCxnSpPr>
            <a:stCxn id="543" idx="4"/>
            <a:endCxn id="548" idx="0"/>
          </p:cNvCxnSpPr>
          <p:nvPr/>
        </p:nvCxnSpPr>
        <p:spPr>
          <a:xfrm flipH="1">
            <a:off x="4678102" y="5467607"/>
            <a:ext cx="69488" cy="67635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/>
          <p:cNvCxnSpPr>
            <a:stCxn id="543" idx="4"/>
            <a:endCxn id="546" idx="0"/>
          </p:cNvCxnSpPr>
          <p:nvPr/>
        </p:nvCxnSpPr>
        <p:spPr>
          <a:xfrm>
            <a:off x="4747590" y="5467607"/>
            <a:ext cx="35656" cy="53028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正方形/長方形 550"/>
          <p:cNvSpPr/>
          <p:nvPr/>
        </p:nvSpPr>
        <p:spPr>
          <a:xfrm>
            <a:off x="2615137" y="2715034"/>
            <a:ext cx="1020733" cy="1242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Web/AP</a:t>
            </a:r>
            <a:r>
              <a:rPr kumimoji="1" lang="ja-JP" altLang="en-US" sz="800" dirty="0" smtClean="0">
                <a:solidFill>
                  <a:schemeClr val="tx1"/>
                </a:solidFill>
                <a:latin typeface="+mn-ea"/>
              </a:rPr>
              <a:t>サーバ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2" name="正方形/長方形 551"/>
          <p:cNvSpPr/>
          <p:nvPr/>
        </p:nvSpPr>
        <p:spPr>
          <a:xfrm>
            <a:off x="2684249" y="3344020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3160060" y="3344020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4" name="正方形/長方形 553"/>
          <p:cNvSpPr/>
          <p:nvPr/>
        </p:nvSpPr>
        <p:spPr>
          <a:xfrm>
            <a:off x="2684249" y="2817224"/>
            <a:ext cx="889597" cy="4356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(Web/AP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5" name="正方形/長方形 554"/>
          <p:cNvSpPr/>
          <p:nvPr/>
        </p:nvSpPr>
        <p:spPr>
          <a:xfrm>
            <a:off x="2615137" y="4389925"/>
            <a:ext cx="1020733" cy="1242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Web/AP</a:t>
            </a:r>
            <a:r>
              <a:rPr kumimoji="1" lang="ja-JP" altLang="en-US" sz="800" dirty="0" smtClean="0">
                <a:solidFill>
                  <a:schemeClr val="tx1"/>
                </a:solidFill>
                <a:latin typeface="+mn-ea"/>
              </a:rPr>
              <a:t>サーバ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6" name="正方形/長方形 555"/>
          <p:cNvSpPr/>
          <p:nvPr/>
        </p:nvSpPr>
        <p:spPr>
          <a:xfrm>
            <a:off x="2684249" y="5018911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7" name="正方形/長方形 556"/>
          <p:cNvSpPr/>
          <p:nvPr/>
        </p:nvSpPr>
        <p:spPr>
          <a:xfrm>
            <a:off x="3160060" y="5018911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8" name="正方形/長方形 557"/>
          <p:cNvSpPr/>
          <p:nvPr/>
        </p:nvSpPr>
        <p:spPr>
          <a:xfrm>
            <a:off x="2684249" y="4492115"/>
            <a:ext cx="889597" cy="4356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(Web/AP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9" name="正方形/長方形 558"/>
          <p:cNvSpPr/>
          <p:nvPr/>
        </p:nvSpPr>
        <p:spPr>
          <a:xfrm>
            <a:off x="1819361" y="3966195"/>
            <a:ext cx="435050" cy="620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Load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Balancer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0" name="直線コネクタ 559"/>
          <p:cNvCxnSpPr>
            <a:stCxn id="552" idx="1"/>
            <a:endCxn id="559" idx="3"/>
          </p:cNvCxnSpPr>
          <p:nvPr/>
        </p:nvCxnSpPr>
        <p:spPr>
          <a:xfrm flipH="1">
            <a:off x="2254411" y="3489076"/>
            <a:ext cx="429838" cy="78716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/>
          <p:cNvCxnSpPr>
            <a:stCxn id="556" idx="1"/>
            <a:endCxn id="559" idx="3"/>
          </p:cNvCxnSpPr>
          <p:nvPr/>
        </p:nvCxnSpPr>
        <p:spPr>
          <a:xfrm flipH="1" flipV="1">
            <a:off x="2254411" y="4276245"/>
            <a:ext cx="429838" cy="88772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正方形/長方形 561"/>
          <p:cNvSpPr/>
          <p:nvPr/>
        </p:nvSpPr>
        <p:spPr>
          <a:xfrm>
            <a:off x="1286086" y="3966195"/>
            <a:ext cx="435050" cy="620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SSL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800" dirty="0" smtClean="0">
                <a:solidFill>
                  <a:schemeClr val="tx1"/>
                </a:solidFill>
                <a:latin typeface="+mn-ea"/>
              </a:rPr>
              <a:t>ｱｸｾﾗﾚｰﾀ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3" name="直線コネクタ 562"/>
          <p:cNvCxnSpPr>
            <a:stCxn id="559" idx="1"/>
            <a:endCxn id="562" idx="3"/>
          </p:cNvCxnSpPr>
          <p:nvPr/>
        </p:nvCxnSpPr>
        <p:spPr>
          <a:xfrm flipH="1">
            <a:off x="1721136" y="4276245"/>
            <a:ext cx="9822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角丸四角形 563"/>
          <p:cNvSpPr/>
          <p:nvPr/>
        </p:nvSpPr>
        <p:spPr>
          <a:xfrm>
            <a:off x="258724" y="2658042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端末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5" name="角丸四角形 564"/>
          <p:cNvSpPr/>
          <p:nvPr/>
        </p:nvSpPr>
        <p:spPr>
          <a:xfrm>
            <a:off x="251400" y="3483627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端末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テキスト ボックス 565"/>
          <p:cNvSpPr txBox="1"/>
          <p:nvPr/>
        </p:nvSpPr>
        <p:spPr>
          <a:xfrm>
            <a:off x="475261" y="3083517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567" name="直線コネクタ 566"/>
          <p:cNvCxnSpPr>
            <a:stCxn id="562" idx="1"/>
            <a:endCxn id="564" idx="3"/>
          </p:cNvCxnSpPr>
          <p:nvPr/>
        </p:nvCxnSpPr>
        <p:spPr>
          <a:xfrm flipH="1" flipV="1">
            <a:off x="1014230" y="2888114"/>
            <a:ext cx="271856" cy="138813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/>
          <p:cNvCxnSpPr>
            <a:stCxn id="562" idx="1"/>
            <a:endCxn id="565" idx="3"/>
          </p:cNvCxnSpPr>
          <p:nvPr/>
        </p:nvCxnSpPr>
        <p:spPr>
          <a:xfrm flipH="1" flipV="1">
            <a:off x="1008027" y="3713699"/>
            <a:ext cx="278059" cy="56254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/>
          <p:cNvCxnSpPr>
            <a:stCxn id="538" idx="3"/>
            <a:endCxn id="553" idx="3"/>
          </p:cNvCxnSpPr>
          <p:nvPr/>
        </p:nvCxnSpPr>
        <p:spPr>
          <a:xfrm flipH="1" flipV="1">
            <a:off x="3576504" y="3489076"/>
            <a:ext cx="653957" cy="831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/>
          <p:cNvCxnSpPr>
            <a:stCxn id="540" idx="3"/>
            <a:endCxn id="553" idx="3"/>
          </p:cNvCxnSpPr>
          <p:nvPr/>
        </p:nvCxnSpPr>
        <p:spPr>
          <a:xfrm flipH="1" flipV="1">
            <a:off x="3576504" y="3489076"/>
            <a:ext cx="653957" cy="46094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/>
          <p:cNvCxnSpPr>
            <a:stCxn id="541" idx="3"/>
            <a:endCxn id="553" idx="3"/>
          </p:cNvCxnSpPr>
          <p:nvPr/>
        </p:nvCxnSpPr>
        <p:spPr>
          <a:xfrm flipH="1" flipV="1">
            <a:off x="3576504" y="3489076"/>
            <a:ext cx="647811" cy="91357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/>
          <p:cNvCxnSpPr>
            <a:stCxn id="542" idx="3"/>
            <a:endCxn id="553" idx="3"/>
          </p:cNvCxnSpPr>
          <p:nvPr/>
        </p:nvCxnSpPr>
        <p:spPr>
          <a:xfrm flipH="1" flipV="1">
            <a:off x="3576504" y="3489076"/>
            <a:ext cx="647810" cy="136620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/>
          <p:cNvCxnSpPr>
            <a:stCxn id="548" idx="1"/>
            <a:endCxn id="553" idx="3"/>
          </p:cNvCxnSpPr>
          <p:nvPr/>
        </p:nvCxnSpPr>
        <p:spPr>
          <a:xfrm flipH="1" flipV="1">
            <a:off x="3576504" y="3489076"/>
            <a:ext cx="638308" cy="281006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/>
          <p:cNvCxnSpPr>
            <a:stCxn id="548" idx="1"/>
            <a:endCxn id="557" idx="3"/>
          </p:cNvCxnSpPr>
          <p:nvPr/>
        </p:nvCxnSpPr>
        <p:spPr>
          <a:xfrm flipH="1" flipV="1">
            <a:off x="3576504" y="5163967"/>
            <a:ext cx="638308" cy="113517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/>
          <p:cNvCxnSpPr>
            <a:stCxn id="542" idx="3"/>
            <a:endCxn id="557" idx="3"/>
          </p:cNvCxnSpPr>
          <p:nvPr/>
        </p:nvCxnSpPr>
        <p:spPr>
          <a:xfrm flipH="1">
            <a:off x="3576504" y="4855279"/>
            <a:ext cx="647810" cy="30868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/>
          <p:cNvCxnSpPr>
            <a:stCxn id="541" idx="3"/>
            <a:endCxn id="557" idx="3"/>
          </p:cNvCxnSpPr>
          <p:nvPr/>
        </p:nvCxnSpPr>
        <p:spPr>
          <a:xfrm flipH="1">
            <a:off x="3576504" y="4402651"/>
            <a:ext cx="647811" cy="76131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/>
          <p:cNvCxnSpPr>
            <a:stCxn id="540" idx="3"/>
            <a:endCxn id="557" idx="3"/>
          </p:cNvCxnSpPr>
          <p:nvPr/>
        </p:nvCxnSpPr>
        <p:spPr>
          <a:xfrm flipH="1">
            <a:off x="3576504" y="3950022"/>
            <a:ext cx="653957" cy="121394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/>
          <p:cNvCxnSpPr>
            <a:stCxn id="538" idx="3"/>
            <a:endCxn id="557" idx="3"/>
          </p:cNvCxnSpPr>
          <p:nvPr/>
        </p:nvCxnSpPr>
        <p:spPr>
          <a:xfrm flipH="1">
            <a:off x="3576504" y="3497393"/>
            <a:ext cx="653957" cy="166657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グループ化 578"/>
          <p:cNvGrpSpPr/>
          <p:nvPr/>
        </p:nvGrpSpPr>
        <p:grpSpPr>
          <a:xfrm>
            <a:off x="6224006" y="5490912"/>
            <a:ext cx="1020733" cy="1242831"/>
            <a:chOff x="8223719" y="2118287"/>
            <a:chExt cx="2743200" cy="1767907"/>
          </a:xfrm>
        </p:grpSpPr>
        <p:sp>
          <p:nvSpPr>
            <p:cNvPr id="580" name="正方形/長方形 579"/>
            <p:cNvSpPr/>
            <p:nvPr/>
          </p:nvSpPr>
          <p:spPr>
            <a:xfrm>
              <a:off x="8223719" y="2118287"/>
              <a:ext cx="2743200" cy="1767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AP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(RHEL8)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1" name="正方形/長方形 580"/>
            <p:cNvSpPr/>
            <p:nvPr/>
          </p:nvSpPr>
          <p:spPr>
            <a:xfrm>
              <a:off x="8409457" y="3013009"/>
              <a:ext cx="2397917" cy="412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2" name="正方形/長方形 581"/>
            <p:cNvSpPr/>
            <p:nvPr/>
          </p:nvSpPr>
          <p:spPr>
            <a:xfrm>
              <a:off x="8409457" y="2263650"/>
              <a:ext cx="2390776" cy="6527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(Backyard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83" name="グループ化 582"/>
          <p:cNvGrpSpPr/>
          <p:nvPr/>
        </p:nvGrpSpPr>
        <p:grpSpPr>
          <a:xfrm>
            <a:off x="6129973" y="5663145"/>
            <a:ext cx="1020733" cy="1242831"/>
            <a:chOff x="8223719" y="2118287"/>
            <a:chExt cx="2743200" cy="1767907"/>
          </a:xfrm>
        </p:grpSpPr>
        <p:sp>
          <p:nvSpPr>
            <p:cNvPr id="584" name="正方形/長方形 583"/>
            <p:cNvSpPr/>
            <p:nvPr/>
          </p:nvSpPr>
          <p:spPr>
            <a:xfrm>
              <a:off x="8223719" y="2118287"/>
              <a:ext cx="2743200" cy="1767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Backyard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5" name="正方形/長方形 584"/>
            <p:cNvSpPr/>
            <p:nvPr/>
          </p:nvSpPr>
          <p:spPr>
            <a:xfrm>
              <a:off x="8409456" y="3069897"/>
              <a:ext cx="2397918" cy="412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6" name="正方形/長方形 585"/>
            <p:cNvSpPr/>
            <p:nvPr/>
          </p:nvSpPr>
          <p:spPr>
            <a:xfrm>
              <a:off x="8409456" y="2263651"/>
              <a:ext cx="2390777" cy="5848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(Backyard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87" name="直線コネクタ 586"/>
          <p:cNvCxnSpPr>
            <a:stCxn id="585" idx="1"/>
            <a:endCxn id="548" idx="3"/>
          </p:cNvCxnSpPr>
          <p:nvPr/>
        </p:nvCxnSpPr>
        <p:spPr>
          <a:xfrm flipH="1" flipV="1">
            <a:off x="5141391" y="6299145"/>
            <a:ext cx="1057694" cy="17803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/>
          <p:cNvCxnSpPr>
            <a:stCxn id="585" idx="1"/>
            <a:endCxn id="542" idx="1"/>
          </p:cNvCxnSpPr>
          <p:nvPr/>
        </p:nvCxnSpPr>
        <p:spPr>
          <a:xfrm flipH="1" flipV="1">
            <a:off x="5255744" y="4855279"/>
            <a:ext cx="943341" cy="162190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コネクタ 588"/>
          <p:cNvCxnSpPr>
            <a:stCxn id="585" idx="1"/>
            <a:endCxn id="541" idx="1"/>
          </p:cNvCxnSpPr>
          <p:nvPr/>
        </p:nvCxnSpPr>
        <p:spPr>
          <a:xfrm flipH="1" flipV="1">
            <a:off x="5255745" y="4402651"/>
            <a:ext cx="943340" cy="207452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/>
          <p:cNvCxnSpPr>
            <a:stCxn id="585" idx="1"/>
            <a:endCxn id="540" idx="1"/>
          </p:cNvCxnSpPr>
          <p:nvPr/>
        </p:nvCxnSpPr>
        <p:spPr>
          <a:xfrm flipH="1" flipV="1">
            <a:off x="5261891" y="3950022"/>
            <a:ext cx="937194" cy="252715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/>
          <p:cNvCxnSpPr>
            <a:stCxn id="524" idx="1"/>
            <a:endCxn id="541" idx="1"/>
          </p:cNvCxnSpPr>
          <p:nvPr/>
        </p:nvCxnSpPr>
        <p:spPr>
          <a:xfrm flipH="1" flipV="1">
            <a:off x="5255745" y="4402651"/>
            <a:ext cx="1798102" cy="17329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コネクタ 591"/>
          <p:cNvCxnSpPr>
            <a:stCxn id="521" idx="1"/>
            <a:endCxn id="585" idx="3"/>
          </p:cNvCxnSpPr>
          <p:nvPr/>
        </p:nvCxnSpPr>
        <p:spPr>
          <a:xfrm>
            <a:off x="6216865" y="4829743"/>
            <a:ext cx="874475" cy="164743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角丸四角形 592"/>
          <p:cNvSpPr/>
          <p:nvPr/>
        </p:nvSpPr>
        <p:spPr>
          <a:xfrm>
            <a:off x="8076502" y="3979206"/>
            <a:ext cx="709171" cy="339225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4" name="角丸四角形 593"/>
          <p:cNvSpPr/>
          <p:nvPr/>
        </p:nvSpPr>
        <p:spPr>
          <a:xfrm>
            <a:off x="8076502" y="4891388"/>
            <a:ext cx="709171" cy="298122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5" name="テキスト ボックス 594"/>
          <p:cNvSpPr txBox="1"/>
          <p:nvPr/>
        </p:nvSpPr>
        <p:spPr>
          <a:xfrm>
            <a:off x="8300911" y="4389925"/>
            <a:ext cx="292388" cy="36163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latin typeface="+mn-ea"/>
              </a:rPr>
              <a:t>・・</a:t>
            </a:r>
            <a:r>
              <a:rPr lang="ja-JP" altLang="en-US" sz="700" dirty="0" smtClean="0">
                <a:latin typeface="+mn-ea"/>
              </a:rPr>
              <a:t>・</a:t>
            </a:r>
            <a:endParaRPr kumimoji="1" lang="ja-JP" altLang="en-US" sz="700" dirty="0">
              <a:latin typeface="+mn-ea"/>
            </a:endParaRPr>
          </a:p>
        </p:txBody>
      </p:sp>
      <p:cxnSp>
        <p:nvCxnSpPr>
          <p:cNvPr id="596" name="直線コネクタ 595"/>
          <p:cNvCxnSpPr>
            <a:stCxn id="524" idx="3"/>
            <a:endCxn id="593" idx="1"/>
          </p:cNvCxnSpPr>
          <p:nvPr/>
        </p:nvCxnSpPr>
        <p:spPr>
          <a:xfrm flipV="1">
            <a:off x="7458695" y="4148819"/>
            <a:ext cx="617807" cy="42713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/>
          <p:cNvCxnSpPr>
            <a:stCxn id="524" idx="3"/>
            <a:endCxn id="594" idx="1"/>
          </p:cNvCxnSpPr>
          <p:nvPr/>
        </p:nvCxnSpPr>
        <p:spPr>
          <a:xfrm>
            <a:off x="7458695" y="4575950"/>
            <a:ext cx="617807" cy="46449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/>
          <p:cNvCxnSpPr>
            <a:stCxn id="521" idx="1"/>
            <a:endCxn id="557" idx="3"/>
          </p:cNvCxnSpPr>
          <p:nvPr/>
        </p:nvCxnSpPr>
        <p:spPr>
          <a:xfrm flipH="1">
            <a:off x="3576504" y="4829743"/>
            <a:ext cx="2640361" cy="33422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/>
          <p:cNvCxnSpPr>
            <a:stCxn id="553" idx="1"/>
            <a:endCxn id="552" idx="3"/>
          </p:cNvCxnSpPr>
          <p:nvPr/>
        </p:nvCxnSpPr>
        <p:spPr>
          <a:xfrm flipH="1">
            <a:off x="3100693" y="3489076"/>
            <a:ext cx="5936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/>
          <p:cNvCxnSpPr>
            <a:stCxn id="557" idx="1"/>
            <a:endCxn id="556" idx="3"/>
          </p:cNvCxnSpPr>
          <p:nvPr/>
        </p:nvCxnSpPr>
        <p:spPr>
          <a:xfrm flipH="1">
            <a:off x="3100693" y="5163967"/>
            <a:ext cx="5936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/>
          <p:cNvCxnSpPr>
            <a:stCxn id="585" idx="0"/>
            <a:endCxn id="586" idx="2"/>
          </p:cNvCxnSpPr>
          <p:nvPr/>
        </p:nvCxnSpPr>
        <p:spPr>
          <a:xfrm flipH="1" flipV="1">
            <a:off x="6643884" y="6176513"/>
            <a:ext cx="1329" cy="15561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/>
          <p:cNvCxnSpPr>
            <a:stCxn id="557" idx="0"/>
            <a:endCxn id="558" idx="2"/>
          </p:cNvCxnSpPr>
          <p:nvPr/>
        </p:nvCxnSpPr>
        <p:spPr>
          <a:xfrm flipH="1" flipV="1">
            <a:off x="3129049" y="4927781"/>
            <a:ext cx="239234" cy="911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/>
          <p:cNvCxnSpPr>
            <a:stCxn id="553" idx="0"/>
            <a:endCxn id="554" idx="2"/>
          </p:cNvCxnSpPr>
          <p:nvPr/>
        </p:nvCxnSpPr>
        <p:spPr>
          <a:xfrm flipH="1" flipV="1">
            <a:off x="3129049" y="3252890"/>
            <a:ext cx="239234" cy="911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/>
          <p:cNvCxnSpPr>
            <a:stCxn id="521" idx="1"/>
            <a:endCxn id="553" idx="3"/>
          </p:cNvCxnSpPr>
          <p:nvPr/>
        </p:nvCxnSpPr>
        <p:spPr>
          <a:xfrm flipH="1" flipV="1">
            <a:off x="3576504" y="3489076"/>
            <a:ext cx="2640361" cy="134066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/>
          <p:cNvSpPr txBox="1"/>
          <p:nvPr/>
        </p:nvSpPr>
        <p:spPr>
          <a:xfrm>
            <a:off x="2952849" y="3957865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06" name="テキスト ボックス 605"/>
          <p:cNvSpPr txBox="1"/>
          <p:nvPr/>
        </p:nvSpPr>
        <p:spPr>
          <a:xfrm>
            <a:off x="3875663" y="5614095"/>
            <a:ext cx="5162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07" name="テキスト ボックス 606"/>
          <p:cNvSpPr txBox="1"/>
          <p:nvPr/>
        </p:nvSpPr>
        <p:spPr>
          <a:xfrm>
            <a:off x="2615137" y="2514731"/>
            <a:ext cx="1020733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 smtClean="0">
                <a:latin typeface="+mn-ea"/>
              </a:rPr>
              <a:t>Act/Act </a:t>
            </a:r>
            <a:r>
              <a:rPr kumimoji="1" lang="ja-JP" altLang="en-US" sz="800" b="1" i="1" u="sng" dirty="0" smtClean="0">
                <a:latin typeface="+mn-ea"/>
              </a:rPr>
              <a:t>構成</a:t>
            </a:r>
            <a:endParaRPr kumimoji="1" lang="ja-JP" altLang="en-US" sz="800" b="1" i="1" u="sng" dirty="0">
              <a:latin typeface="+mn-ea"/>
            </a:endParaRPr>
          </a:p>
        </p:txBody>
      </p:sp>
      <p:sp>
        <p:nvSpPr>
          <p:cNvPr id="608" name="テキスト ボックス 607"/>
          <p:cNvSpPr txBox="1"/>
          <p:nvPr/>
        </p:nvSpPr>
        <p:spPr>
          <a:xfrm>
            <a:off x="3672841" y="6721722"/>
            <a:ext cx="20911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 smtClean="0">
                <a:latin typeface="+mn-ea"/>
              </a:rPr>
              <a:t>Act/Sby </a:t>
            </a:r>
            <a:r>
              <a:rPr kumimoji="1" lang="ja-JP" altLang="en-US" sz="800" b="1" i="1" u="sng" dirty="0" smtClean="0">
                <a:latin typeface="+mn-ea"/>
              </a:rPr>
              <a:t>構成</a:t>
            </a:r>
            <a:endParaRPr kumimoji="1" lang="en-US" altLang="ja-JP" sz="800" b="1" i="1" u="sng" dirty="0" smtClean="0">
              <a:latin typeface="+mn-ea"/>
            </a:endParaRPr>
          </a:p>
          <a:p>
            <a:pPr algn="ctr"/>
            <a:r>
              <a:rPr lang="en-US" altLang="ja-JP" sz="600" b="1" i="1" u="sng" dirty="0" smtClean="0">
                <a:latin typeface="+mn-ea"/>
              </a:rPr>
              <a:t>(</a:t>
            </a:r>
            <a:r>
              <a:rPr lang="ja-JP" altLang="en-US" sz="600" b="1" i="1" u="sng" dirty="0" smtClean="0">
                <a:latin typeface="+mn-ea"/>
              </a:rPr>
              <a:t>または</a:t>
            </a:r>
            <a:r>
              <a:rPr lang="en-US" altLang="ja-JP" sz="600" b="1" i="1" u="sng" dirty="0" smtClean="0">
                <a:latin typeface="+mn-ea"/>
              </a:rPr>
              <a:t>GaleraCluster</a:t>
            </a:r>
            <a:r>
              <a:rPr lang="ja-JP" altLang="en-US" sz="600" b="1" i="1" u="sng" dirty="0" smtClean="0">
                <a:latin typeface="+mn-ea"/>
              </a:rPr>
              <a:t>等での冗長構成</a:t>
            </a:r>
            <a:r>
              <a:rPr lang="en-US" altLang="ja-JP" sz="600" b="1" i="1" u="sng" dirty="0" smtClean="0">
                <a:latin typeface="+mn-ea"/>
              </a:rPr>
              <a:t>)</a:t>
            </a:r>
            <a:endParaRPr kumimoji="1" lang="ja-JP" altLang="en-US" sz="600" b="1" i="1" u="sng" dirty="0">
              <a:latin typeface="+mn-ea"/>
            </a:endParaRPr>
          </a:p>
        </p:txBody>
      </p:sp>
      <p:sp>
        <p:nvSpPr>
          <p:cNvPr id="609" name="テキスト ボックス 608"/>
          <p:cNvSpPr txBox="1"/>
          <p:nvPr/>
        </p:nvSpPr>
        <p:spPr>
          <a:xfrm>
            <a:off x="6130547" y="6926687"/>
            <a:ext cx="1111758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 smtClean="0">
                <a:latin typeface="+mn-ea"/>
              </a:rPr>
              <a:t>Act/Sby </a:t>
            </a:r>
            <a:r>
              <a:rPr kumimoji="1" lang="ja-JP" altLang="en-US" sz="800" b="1" i="1" u="sng" dirty="0" smtClean="0">
                <a:latin typeface="+mn-ea"/>
              </a:rPr>
              <a:t>構成</a:t>
            </a:r>
            <a:endParaRPr kumimoji="1" lang="ja-JP" altLang="en-US" sz="800" b="1" i="1" u="sng" dirty="0">
              <a:latin typeface="+mn-ea"/>
            </a:endParaRPr>
          </a:p>
        </p:txBody>
      </p:sp>
      <p:sp>
        <p:nvSpPr>
          <p:cNvPr id="610" name="テキスト ボックス 609"/>
          <p:cNvSpPr txBox="1"/>
          <p:nvPr/>
        </p:nvSpPr>
        <p:spPr>
          <a:xfrm>
            <a:off x="6174424" y="3765557"/>
            <a:ext cx="1257028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 smtClean="0">
                <a:latin typeface="+mn-ea"/>
              </a:rPr>
              <a:t>Act/Sby </a:t>
            </a:r>
            <a:r>
              <a:rPr kumimoji="1" lang="ja-JP" altLang="en-US" sz="800" b="1" i="1" u="sng" dirty="0" smtClean="0">
                <a:latin typeface="+mn-ea"/>
              </a:rPr>
              <a:t>構成</a:t>
            </a:r>
            <a:endParaRPr kumimoji="1" lang="ja-JP" altLang="en-US" sz="800" b="1" i="1" u="sng" dirty="0">
              <a:latin typeface="+mn-ea"/>
            </a:endParaRPr>
          </a:p>
        </p:txBody>
      </p:sp>
      <p:sp>
        <p:nvSpPr>
          <p:cNvPr id="611" name="テキスト ボックス 610"/>
          <p:cNvSpPr txBox="1"/>
          <p:nvPr/>
        </p:nvSpPr>
        <p:spPr>
          <a:xfrm>
            <a:off x="4492814" y="5729770"/>
            <a:ext cx="33426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④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12" name="テキスト ボックス 611"/>
          <p:cNvSpPr txBox="1"/>
          <p:nvPr/>
        </p:nvSpPr>
        <p:spPr>
          <a:xfrm>
            <a:off x="5391898" y="6209767"/>
            <a:ext cx="35540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⑥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13" name="テキスト ボックス 612"/>
          <p:cNvSpPr txBox="1"/>
          <p:nvPr/>
        </p:nvSpPr>
        <p:spPr>
          <a:xfrm>
            <a:off x="7725301" y="4452653"/>
            <a:ext cx="95126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⑩</a:t>
            </a:r>
            <a:endParaRPr kumimoji="1" lang="en-US" altLang="ja-JP" sz="900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  <a:p>
            <a:r>
              <a:rPr kumimoji="1" lang="en-US" altLang="ja-JP" sz="900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ssh,telnet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,</a:t>
            </a:r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他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14" name="テキスト ボックス 613"/>
          <p:cNvSpPr txBox="1"/>
          <p:nvPr/>
        </p:nvSpPr>
        <p:spPr>
          <a:xfrm>
            <a:off x="4120294" y="4873623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-4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5" name="テキスト ボックス 614"/>
          <p:cNvSpPr txBox="1"/>
          <p:nvPr/>
        </p:nvSpPr>
        <p:spPr>
          <a:xfrm>
            <a:off x="4120294" y="4451714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6" name="テキスト ボックス 615"/>
          <p:cNvSpPr txBox="1"/>
          <p:nvPr/>
        </p:nvSpPr>
        <p:spPr>
          <a:xfrm>
            <a:off x="4120294" y="4009956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7" name="テキスト ボックス 616"/>
          <p:cNvSpPr txBox="1"/>
          <p:nvPr/>
        </p:nvSpPr>
        <p:spPr>
          <a:xfrm>
            <a:off x="4112095" y="3565457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8" name="テキスト ボックス 617"/>
          <p:cNvSpPr txBox="1"/>
          <p:nvPr/>
        </p:nvSpPr>
        <p:spPr>
          <a:xfrm>
            <a:off x="4984414" y="4030461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9" name="テキスト ボックス 618"/>
          <p:cNvSpPr txBox="1"/>
          <p:nvPr/>
        </p:nvSpPr>
        <p:spPr>
          <a:xfrm>
            <a:off x="4984414" y="4466775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0" name="テキスト ボックス 619"/>
          <p:cNvSpPr txBox="1"/>
          <p:nvPr/>
        </p:nvSpPr>
        <p:spPr>
          <a:xfrm>
            <a:off x="4984414" y="4987784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1" name="テキスト ボックス 620"/>
          <p:cNvSpPr txBox="1"/>
          <p:nvPr/>
        </p:nvSpPr>
        <p:spPr>
          <a:xfrm>
            <a:off x="6516270" y="5249608"/>
            <a:ext cx="780167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⑦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2" name="テキスト ボックス 621"/>
          <p:cNvSpPr txBox="1"/>
          <p:nvPr/>
        </p:nvSpPr>
        <p:spPr>
          <a:xfrm>
            <a:off x="5505225" y="4635488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⑧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3" name="テキスト ボックス 622"/>
          <p:cNvSpPr txBox="1"/>
          <p:nvPr/>
        </p:nvSpPr>
        <p:spPr>
          <a:xfrm>
            <a:off x="5683116" y="4283886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⑨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4" name="角丸四角形 623"/>
          <p:cNvSpPr/>
          <p:nvPr/>
        </p:nvSpPr>
        <p:spPr>
          <a:xfrm>
            <a:off x="258724" y="454439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5" name="角丸四角形 624"/>
          <p:cNvSpPr/>
          <p:nvPr/>
        </p:nvSpPr>
        <p:spPr>
          <a:xfrm>
            <a:off x="251400" y="5441992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6" name="テキスト ボックス 625"/>
          <p:cNvSpPr txBox="1"/>
          <p:nvPr/>
        </p:nvSpPr>
        <p:spPr>
          <a:xfrm>
            <a:off x="475261" y="496987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</a:t>
            </a:r>
            <a:r>
              <a:rPr lang="ja-JP" altLang="en-US" sz="800" dirty="0" smtClean="0">
                <a:latin typeface="+mn-ea"/>
              </a:rPr>
              <a:t>・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627" name="直線コネクタ 626"/>
          <p:cNvCxnSpPr>
            <a:stCxn id="562" idx="1"/>
            <a:endCxn id="624" idx="3"/>
          </p:cNvCxnSpPr>
          <p:nvPr/>
        </p:nvCxnSpPr>
        <p:spPr>
          <a:xfrm flipH="1">
            <a:off x="1014230" y="4276245"/>
            <a:ext cx="271856" cy="49822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/>
          <p:cNvCxnSpPr>
            <a:stCxn id="562" idx="1"/>
            <a:endCxn id="625" idx="3"/>
          </p:cNvCxnSpPr>
          <p:nvPr/>
        </p:nvCxnSpPr>
        <p:spPr>
          <a:xfrm flipH="1">
            <a:off x="1008027" y="4276245"/>
            <a:ext cx="278059" cy="139581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角丸四角形 628"/>
          <p:cNvSpPr/>
          <p:nvPr/>
        </p:nvSpPr>
        <p:spPr bwMode="auto">
          <a:xfrm>
            <a:off x="2540356" y="2495510"/>
            <a:ext cx="1202328" cy="3334615"/>
          </a:xfrm>
          <a:prstGeom prst="roundRect">
            <a:avLst>
              <a:gd name="adj" fmla="val 8103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30" name="正方形/長方形 629"/>
          <p:cNvSpPr/>
          <p:nvPr/>
        </p:nvSpPr>
        <p:spPr>
          <a:xfrm>
            <a:off x="4211950" y="6118165"/>
            <a:ext cx="927110" cy="3379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MariaDB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1" name="テキスト ボックス 630"/>
          <p:cNvSpPr txBox="1"/>
          <p:nvPr/>
        </p:nvSpPr>
        <p:spPr>
          <a:xfrm>
            <a:off x="2267680" y="4147625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632" name="テキスト ボックス 631"/>
          <p:cNvSpPr txBox="1"/>
          <p:nvPr/>
        </p:nvSpPr>
        <p:spPr>
          <a:xfrm>
            <a:off x="636477" y="3221495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①</a:t>
            </a:r>
            <a:r>
              <a:rPr lang="en-US" altLang="ja-JP" sz="900" dirty="0" smtClean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633" name="テキスト ボックス 632"/>
          <p:cNvSpPr txBox="1"/>
          <p:nvPr/>
        </p:nvSpPr>
        <p:spPr>
          <a:xfrm>
            <a:off x="683051" y="5042621"/>
            <a:ext cx="8525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 </a:t>
            </a:r>
          </a:p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(REST API)</a:t>
            </a:r>
          </a:p>
        </p:txBody>
      </p:sp>
      <p:sp>
        <p:nvSpPr>
          <p:cNvPr id="634" name="正方形/長方形 633"/>
          <p:cNvSpPr/>
          <p:nvPr/>
        </p:nvSpPr>
        <p:spPr bwMode="auto">
          <a:xfrm>
            <a:off x="5747306" y="3630625"/>
            <a:ext cx="3177019" cy="17879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 smtClean="0">
              <a:latin typeface="+mn-ea"/>
            </a:endParaRPr>
          </a:p>
        </p:txBody>
      </p:sp>
      <p:sp>
        <p:nvSpPr>
          <p:cNvPr id="635" name="テキスト ボックス 634"/>
          <p:cNvSpPr txBox="1"/>
          <p:nvPr/>
        </p:nvSpPr>
        <p:spPr>
          <a:xfrm>
            <a:off x="5726911" y="3629964"/>
            <a:ext cx="237380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各種連携ドライバ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36" name="テキスト ボックス 635"/>
          <p:cNvSpPr txBox="1"/>
          <p:nvPr/>
        </p:nvSpPr>
        <p:spPr>
          <a:xfrm>
            <a:off x="7668430" y="3730987"/>
            <a:ext cx="134546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</a:t>
            </a:r>
            <a:r>
              <a:rPr lang="ja-JP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例</a:t>
            </a:r>
            <a:r>
              <a:rPr lang="ja-JP" altLang="en-US" sz="800" dirty="0"/>
              <a:t>：</a:t>
            </a:r>
            <a:r>
              <a:rPr lang="en-US" altLang="ja-JP" sz="800" dirty="0" smtClean="0"/>
              <a:t>Ansible-driver</a:t>
            </a:r>
            <a:r>
              <a:rPr lang="en-US" altLang="ja-JP" sz="800" dirty="0"/>
              <a:t>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37" name="正方形/長方形 636"/>
          <p:cNvSpPr/>
          <p:nvPr/>
        </p:nvSpPr>
        <p:spPr>
          <a:xfrm>
            <a:off x="9387807" y="1473118"/>
            <a:ext cx="769696" cy="8096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AnsibleTower</a:t>
            </a:r>
            <a:r>
              <a:rPr kumimoji="1" lang="ja-JP" altLang="en-US" sz="700" dirty="0" smtClean="0">
                <a:solidFill>
                  <a:schemeClr val="tx1"/>
                </a:solidFill>
                <a:latin typeface="+mn-ea"/>
              </a:rPr>
              <a:t>サーバ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8" name="正方形/長方形 637"/>
          <p:cNvSpPr/>
          <p:nvPr/>
        </p:nvSpPr>
        <p:spPr>
          <a:xfrm>
            <a:off x="9841020" y="1545127"/>
            <a:ext cx="249638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Engine</a:t>
            </a: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9" name="角丸四角形 638"/>
          <p:cNvSpPr/>
          <p:nvPr/>
        </p:nvSpPr>
        <p:spPr>
          <a:xfrm>
            <a:off x="10311181" y="1473117"/>
            <a:ext cx="418308" cy="218452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対象</a:t>
            </a:r>
            <a:endParaRPr lang="en-US" altLang="ja-JP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機器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0" name="角丸四角形 639"/>
          <p:cNvSpPr/>
          <p:nvPr/>
        </p:nvSpPr>
        <p:spPr>
          <a:xfrm>
            <a:off x="10311181" y="1896919"/>
            <a:ext cx="418309" cy="207927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対象</a:t>
            </a:r>
            <a:endParaRPr lang="en-US" altLang="ja-JP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機器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1" name="テキスト ボックス 640"/>
          <p:cNvSpPr txBox="1"/>
          <p:nvPr/>
        </p:nvSpPr>
        <p:spPr>
          <a:xfrm>
            <a:off x="10369440" y="1629226"/>
            <a:ext cx="276999" cy="32316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600" dirty="0">
                <a:latin typeface="+mn-ea"/>
              </a:rPr>
              <a:t>・・</a:t>
            </a:r>
            <a:r>
              <a:rPr lang="ja-JP" altLang="en-US" sz="600" dirty="0" smtClean="0">
                <a:latin typeface="+mn-ea"/>
              </a:rPr>
              <a:t>・</a:t>
            </a:r>
            <a:endParaRPr kumimoji="1" lang="ja-JP" altLang="en-US" sz="600" dirty="0">
              <a:latin typeface="+mn-ea"/>
            </a:endParaRPr>
          </a:p>
        </p:txBody>
      </p:sp>
      <p:cxnSp>
        <p:nvCxnSpPr>
          <p:cNvPr id="642" name="直線コネクタ 641"/>
          <p:cNvCxnSpPr>
            <a:stCxn id="638" idx="3"/>
            <a:endCxn id="639" idx="1"/>
          </p:cNvCxnSpPr>
          <p:nvPr/>
        </p:nvCxnSpPr>
        <p:spPr>
          <a:xfrm flipV="1">
            <a:off x="10090658" y="1582343"/>
            <a:ext cx="220523" cy="16813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/>
          <p:cNvCxnSpPr>
            <a:stCxn id="638" idx="3"/>
            <a:endCxn id="640" idx="1"/>
          </p:cNvCxnSpPr>
          <p:nvPr/>
        </p:nvCxnSpPr>
        <p:spPr>
          <a:xfrm>
            <a:off x="10090658" y="1750478"/>
            <a:ext cx="220523" cy="25040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正方形/長方形 643"/>
          <p:cNvSpPr/>
          <p:nvPr/>
        </p:nvSpPr>
        <p:spPr>
          <a:xfrm>
            <a:off x="9496990" y="1545127"/>
            <a:ext cx="266880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(Tower)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5" name="直線コネクタ 644"/>
          <p:cNvCxnSpPr>
            <a:stCxn id="638" idx="1"/>
            <a:endCxn id="644" idx="3"/>
          </p:cNvCxnSpPr>
          <p:nvPr/>
        </p:nvCxnSpPr>
        <p:spPr>
          <a:xfrm flipH="1">
            <a:off x="9763870" y="1750478"/>
            <a:ext cx="77150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正方形/長方形 645"/>
          <p:cNvSpPr/>
          <p:nvPr/>
        </p:nvSpPr>
        <p:spPr>
          <a:xfrm>
            <a:off x="9387807" y="2337013"/>
            <a:ext cx="769696" cy="8039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AnsibleTower</a:t>
            </a:r>
            <a:r>
              <a:rPr kumimoji="1" lang="ja-JP" altLang="en-US" sz="700" dirty="0" smtClean="0">
                <a:solidFill>
                  <a:schemeClr val="tx1"/>
                </a:solidFill>
                <a:latin typeface="+mn-ea"/>
              </a:rPr>
              <a:t>サーバ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7" name="正方形/長方形 646"/>
          <p:cNvSpPr/>
          <p:nvPr/>
        </p:nvSpPr>
        <p:spPr>
          <a:xfrm>
            <a:off x="9841020" y="2397127"/>
            <a:ext cx="249638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Engine</a:t>
            </a: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8" name="角丸四角形 647"/>
          <p:cNvSpPr/>
          <p:nvPr/>
        </p:nvSpPr>
        <p:spPr>
          <a:xfrm>
            <a:off x="10311181" y="2352307"/>
            <a:ext cx="418308" cy="203259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対象</a:t>
            </a:r>
            <a:endParaRPr lang="en-US" altLang="ja-JP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機器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9" name="角丸四角形 648"/>
          <p:cNvSpPr/>
          <p:nvPr/>
        </p:nvSpPr>
        <p:spPr>
          <a:xfrm>
            <a:off x="10311181" y="2778824"/>
            <a:ext cx="418309" cy="205214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対象</a:t>
            </a:r>
            <a:endParaRPr lang="en-US" altLang="ja-JP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機器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0" name="テキスト ボックス 649"/>
          <p:cNvSpPr txBox="1"/>
          <p:nvPr/>
        </p:nvSpPr>
        <p:spPr>
          <a:xfrm>
            <a:off x="10380481" y="2513557"/>
            <a:ext cx="276999" cy="32316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600" dirty="0">
                <a:latin typeface="+mn-ea"/>
              </a:rPr>
              <a:t>・・</a:t>
            </a:r>
            <a:r>
              <a:rPr lang="ja-JP" altLang="en-US" sz="600" dirty="0" smtClean="0">
                <a:latin typeface="+mn-ea"/>
              </a:rPr>
              <a:t>・</a:t>
            </a:r>
            <a:endParaRPr kumimoji="1" lang="ja-JP" altLang="en-US" sz="600" dirty="0">
              <a:latin typeface="+mn-ea"/>
            </a:endParaRPr>
          </a:p>
        </p:txBody>
      </p:sp>
      <p:cxnSp>
        <p:nvCxnSpPr>
          <p:cNvPr id="651" name="直線コネクタ 650"/>
          <p:cNvCxnSpPr>
            <a:stCxn id="647" idx="3"/>
            <a:endCxn id="648" idx="1"/>
          </p:cNvCxnSpPr>
          <p:nvPr/>
        </p:nvCxnSpPr>
        <p:spPr>
          <a:xfrm flipV="1">
            <a:off x="10090658" y="2453937"/>
            <a:ext cx="220523" cy="14854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/>
          <p:cNvCxnSpPr>
            <a:stCxn id="647" idx="3"/>
            <a:endCxn id="649" idx="1"/>
          </p:cNvCxnSpPr>
          <p:nvPr/>
        </p:nvCxnSpPr>
        <p:spPr>
          <a:xfrm>
            <a:off x="10090658" y="2602478"/>
            <a:ext cx="220523" cy="27895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正方形/長方形 652"/>
          <p:cNvSpPr/>
          <p:nvPr/>
        </p:nvSpPr>
        <p:spPr>
          <a:xfrm>
            <a:off x="9496990" y="2397127"/>
            <a:ext cx="266880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(Tower)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4" name="直線コネクタ 653"/>
          <p:cNvCxnSpPr>
            <a:stCxn id="647" idx="1"/>
            <a:endCxn id="653" idx="3"/>
          </p:cNvCxnSpPr>
          <p:nvPr/>
        </p:nvCxnSpPr>
        <p:spPr>
          <a:xfrm flipH="1">
            <a:off x="9763871" y="2602477"/>
            <a:ext cx="77149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" name="グループ化 654"/>
          <p:cNvGrpSpPr/>
          <p:nvPr/>
        </p:nvGrpSpPr>
        <p:grpSpPr>
          <a:xfrm>
            <a:off x="5986838" y="1760347"/>
            <a:ext cx="872467" cy="1135852"/>
            <a:chOff x="8426815" y="2118287"/>
            <a:chExt cx="2344738" cy="1592728"/>
          </a:xfrm>
        </p:grpSpPr>
        <p:sp>
          <p:nvSpPr>
            <p:cNvPr id="656" name="正方形/長方形 655"/>
            <p:cNvSpPr/>
            <p:nvPr/>
          </p:nvSpPr>
          <p:spPr>
            <a:xfrm>
              <a:off x="8426815" y="2118287"/>
              <a:ext cx="2344738" cy="15927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Backyard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7" name="正方形/長方形 656"/>
            <p:cNvSpPr/>
            <p:nvPr/>
          </p:nvSpPr>
          <p:spPr>
            <a:xfrm rot="16200000" flipH="1">
              <a:off x="9714279" y="2517044"/>
              <a:ext cx="1079038" cy="60359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8" name="正方形/長方形 657"/>
            <p:cNvSpPr/>
            <p:nvPr/>
          </p:nvSpPr>
          <p:spPr>
            <a:xfrm rot="16200000">
              <a:off x="8485859" y="2413804"/>
              <a:ext cx="1084278" cy="8153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(Backyard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59" name="グループ化 658"/>
          <p:cNvGrpSpPr/>
          <p:nvPr/>
        </p:nvGrpSpPr>
        <p:grpSpPr>
          <a:xfrm>
            <a:off x="5925889" y="1828275"/>
            <a:ext cx="872467" cy="1119681"/>
            <a:chOff x="8426815" y="2118287"/>
            <a:chExt cx="2344738" cy="1592728"/>
          </a:xfrm>
        </p:grpSpPr>
        <p:sp>
          <p:nvSpPr>
            <p:cNvPr id="660" name="正方形/長方形 659"/>
            <p:cNvSpPr/>
            <p:nvPr/>
          </p:nvSpPr>
          <p:spPr>
            <a:xfrm>
              <a:off x="8426815" y="2118287"/>
              <a:ext cx="2344738" cy="15927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Backyard</a:t>
              </a:r>
              <a:r>
                <a:rPr kumimoji="1" lang="ja-JP" altLang="en-US" sz="8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1" name="正方形/長方形 660"/>
            <p:cNvSpPr/>
            <p:nvPr/>
          </p:nvSpPr>
          <p:spPr>
            <a:xfrm rot="16200000" flipH="1">
              <a:off x="9690493" y="2493260"/>
              <a:ext cx="1126607" cy="60359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2" name="正方形/長方形 661"/>
            <p:cNvSpPr/>
            <p:nvPr/>
          </p:nvSpPr>
          <p:spPr>
            <a:xfrm rot="16200000">
              <a:off x="8509050" y="2390270"/>
              <a:ext cx="1126607" cy="8153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(Backyard</a:t>
              </a:r>
              <a:r>
                <a:rPr lang="ja-JP" altLang="en-US" sz="800" dirty="0" smtClean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663" name="直線コネクタ 662"/>
          <p:cNvCxnSpPr>
            <a:stCxn id="662" idx="2"/>
            <a:endCxn id="661" idx="0"/>
          </p:cNvCxnSpPr>
          <p:nvPr/>
        </p:nvCxnSpPr>
        <p:spPr>
          <a:xfrm flipV="1">
            <a:off x="6317779" y="2304042"/>
            <a:ext cx="175625" cy="201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右矢印 663"/>
          <p:cNvSpPr/>
          <p:nvPr/>
        </p:nvSpPr>
        <p:spPr bwMode="auto">
          <a:xfrm rot="16200000">
            <a:off x="6887350" y="3076363"/>
            <a:ext cx="264944" cy="577116"/>
          </a:xfrm>
          <a:prstGeom prst="rightArrow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5" name="正方形/長方形 664"/>
          <p:cNvSpPr/>
          <p:nvPr/>
        </p:nvSpPr>
        <p:spPr bwMode="auto">
          <a:xfrm>
            <a:off x="5683116" y="3565457"/>
            <a:ext cx="3330783" cy="357667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6" name="正方形/長方形 665"/>
          <p:cNvSpPr/>
          <p:nvPr/>
        </p:nvSpPr>
        <p:spPr>
          <a:xfrm>
            <a:off x="7217053" y="1532997"/>
            <a:ext cx="1247796" cy="6885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AnsibleTower</a:t>
            </a:r>
            <a:r>
              <a:rPr kumimoji="1" lang="ja-JP" altLang="en-US" sz="700" dirty="0" smtClean="0">
                <a:solidFill>
                  <a:schemeClr val="tx1"/>
                </a:solidFill>
                <a:latin typeface="+mn-ea"/>
              </a:rPr>
              <a:t>サーバ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7" name="正方形/長方形 666"/>
          <p:cNvSpPr/>
          <p:nvPr/>
        </p:nvSpPr>
        <p:spPr>
          <a:xfrm>
            <a:off x="7929684" y="1556738"/>
            <a:ext cx="319134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700" dirty="0" smtClean="0">
                <a:solidFill>
                  <a:schemeClr val="tx1"/>
                </a:solidFill>
                <a:latin typeface="+mn-ea"/>
              </a:rPr>
              <a:t>Engine</a:t>
            </a: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8" name="正方形/長方形 667"/>
          <p:cNvSpPr/>
          <p:nvPr/>
        </p:nvSpPr>
        <p:spPr>
          <a:xfrm>
            <a:off x="7471951" y="1556738"/>
            <a:ext cx="321872" cy="4107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Ansible</a:t>
            </a:r>
            <a:b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700" dirty="0" smtClean="0">
                <a:solidFill>
                  <a:schemeClr val="tx1"/>
                </a:solidFill>
                <a:latin typeface="+mn-ea"/>
              </a:rPr>
              <a:t>(Tower)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9" name="直線コネクタ 668"/>
          <p:cNvCxnSpPr>
            <a:stCxn id="667" idx="1"/>
            <a:endCxn id="668" idx="3"/>
          </p:cNvCxnSpPr>
          <p:nvPr/>
        </p:nvCxnSpPr>
        <p:spPr>
          <a:xfrm flipH="1">
            <a:off x="7793823" y="1762089"/>
            <a:ext cx="135861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角丸四角形 669"/>
          <p:cNvSpPr/>
          <p:nvPr/>
        </p:nvSpPr>
        <p:spPr>
          <a:xfrm>
            <a:off x="8825030" y="2348849"/>
            <a:ext cx="418308" cy="203259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対象</a:t>
            </a:r>
            <a:endParaRPr lang="en-US" altLang="ja-JP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機器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1" name="角丸四角形 670"/>
          <p:cNvSpPr/>
          <p:nvPr/>
        </p:nvSpPr>
        <p:spPr>
          <a:xfrm>
            <a:off x="8825030" y="2775366"/>
            <a:ext cx="418309" cy="205214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対象</a:t>
            </a:r>
            <a:endParaRPr lang="en-US" altLang="ja-JP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600" dirty="0" smtClean="0">
                <a:solidFill>
                  <a:schemeClr val="tx1"/>
                </a:solidFill>
                <a:latin typeface="+mn-ea"/>
              </a:rPr>
              <a:t>機器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2" name="テキスト ボックス 671"/>
          <p:cNvSpPr txBox="1"/>
          <p:nvPr/>
        </p:nvSpPr>
        <p:spPr>
          <a:xfrm>
            <a:off x="8894330" y="2510099"/>
            <a:ext cx="276999" cy="32316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600" dirty="0">
                <a:latin typeface="+mn-ea"/>
              </a:rPr>
              <a:t>・・</a:t>
            </a:r>
            <a:r>
              <a:rPr lang="ja-JP" altLang="en-US" sz="600" dirty="0" smtClean="0">
                <a:latin typeface="+mn-ea"/>
              </a:rPr>
              <a:t>・</a:t>
            </a:r>
            <a:endParaRPr kumimoji="1" lang="ja-JP" altLang="en-US" sz="600" dirty="0">
              <a:latin typeface="+mn-ea"/>
            </a:endParaRPr>
          </a:p>
        </p:txBody>
      </p:sp>
      <p:grpSp>
        <p:nvGrpSpPr>
          <p:cNvPr id="673" name="グループ化 672"/>
          <p:cNvGrpSpPr/>
          <p:nvPr/>
        </p:nvGrpSpPr>
        <p:grpSpPr>
          <a:xfrm>
            <a:off x="7253588" y="2282420"/>
            <a:ext cx="1268335" cy="753493"/>
            <a:chOff x="7102694" y="4802861"/>
            <a:chExt cx="1538351" cy="1042896"/>
          </a:xfrm>
        </p:grpSpPr>
        <p:sp>
          <p:nvSpPr>
            <p:cNvPr id="674" name="正方形/長方形 673"/>
            <p:cNvSpPr/>
            <p:nvPr/>
          </p:nvSpPr>
          <p:spPr>
            <a:xfrm>
              <a:off x="7102694" y="4802861"/>
              <a:ext cx="1538351" cy="10428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700" dirty="0" err="1" smtClean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kumimoji="1" lang="ja-JP" altLang="en-US" sz="7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7196969" y="5299187"/>
              <a:ext cx="416445" cy="2767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7672780" y="5299187"/>
              <a:ext cx="416445" cy="2767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7196970" y="4958949"/>
              <a:ext cx="889598" cy="3345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7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7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700" dirty="0" smtClean="0">
                  <a:solidFill>
                    <a:schemeClr val="tx1"/>
                  </a:solidFill>
                  <a:latin typeface="+mn-ea"/>
                </a:rPr>
                <a:t>ｴｰｼﾞｪﾝﾄ</a:t>
              </a:r>
              <a:r>
                <a:rPr lang="en-US" altLang="ja-JP" sz="7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en-US" altLang="ja-JP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8172577" y="4989506"/>
              <a:ext cx="371323" cy="7026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lang="en-US" altLang="ja-JP" sz="7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700" dirty="0" smtClean="0">
                  <a:solidFill>
                    <a:schemeClr val="tx1"/>
                  </a:solidFill>
                  <a:latin typeface="+mn-ea"/>
                </a:rPr>
                <a:t>(Engine)</a:t>
              </a:r>
              <a:endParaRPr lang="en-US" altLang="ja-JP" sz="7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79" name="直線コネクタ 678"/>
            <p:cNvCxnSpPr>
              <a:stCxn id="676" idx="3"/>
              <a:endCxn id="678" idx="1"/>
            </p:cNvCxnSpPr>
            <p:nvPr/>
          </p:nvCxnSpPr>
          <p:spPr>
            <a:xfrm flipV="1">
              <a:off x="8089225" y="5340826"/>
              <a:ext cx="83352" cy="96725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>
              <a:stCxn id="675" idx="3"/>
              <a:endCxn id="676" idx="1"/>
            </p:cNvCxnSpPr>
            <p:nvPr/>
          </p:nvCxnSpPr>
          <p:spPr>
            <a:xfrm>
              <a:off x="7613414" y="5437551"/>
              <a:ext cx="59366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コネクタ 680"/>
            <p:cNvCxnSpPr>
              <a:stCxn id="676" idx="0"/>
              <a:endCxn id="677" idx="2"/>
            </p:cNvCxnSpPr>
            <p:nvPr/>
          </p:nvCxnSpPr>
          <p:spPr>
            <a:xfrm flipH="1" flipV="1">
              <a:off x="7641769" y="5293475"/>
              <a:ext cx="239234" cy="5712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2" name="直線コネクタ 681"/>
          <p:cNvCxnSpPr>
            <a:stCxn id="667" idx="3"/>
            <a:endCxn id="644" idx="1"/>
          </p:cNvCxnSpPr>
          <p:nvPr/>
        </p:nvCxnSpPr>
        <p:spPr>
          <a:xfrm flipV="1">
            <a:off x="8248818" y="1750478"/>
            <a:ext cx="1248172" cy="1161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線コネクタ 682"/>
          <p:cNvCxnSpPr>
            <a:stCxn id="667" idx="3"/>
            <a:endCxn id="670" idx="1"/>
          </p:cNvCxnSpPr>
          <p:nvPr/>
        </p:nvCxnSpPr>
        <p:spPr>
          <a:xfrm>
            <a:off x="8248818" y="1762089"/>
            <a:ext cx="576212" cy="68839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線コネクタ 683"/>
          <p:cNvCxnSpPr>
            <a:stCxn id="667" idx="3"/>
            <a:endCxn id="671" idx="1"/>
          </p:cNvCxnSpPr>
          <p:nvPr/>
        </p:nvCxnSpPr>
        <p:spPr>
          <a:xfrm>
            <a:off x="8248818" y="1762089"/>
            <a:ext cx="576212" cy="111588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線コネクタ 684"/>
          <p:cNvCxnSpPr>
            <a:stCxn id="667" idx="3"/>
            <a:endCxn id="653" idx="1"/>
          </p:cNvCxnSpPr>
          <p:nvPr/>
        </p:nvCxnSpPr>
        <p:spPr>
          <a:xfrm>
            <a:off x="8248818" y="1762089"/>
            <a:ext cx="1248172" cy="84038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/>
          <p:cNvGrpSpPr/>
          <p:nvPr/>
        </p:nvGrpSpPr>
        <p:grpSpPr>
          <a:xfrm>
            <a:off x="7214022" y="2364155"/>
            <a:ext cx="1241376" cy="762614"/>
            <a:chOff x="7102695" y="4790238"/>
            <a:chExt cx="1533873" cy="1055520"/>
          </a:xfrm>
        </p:grpSpPr>
        <p:sp>
          <p:nvSpPr>
            <p:cNvPr id="687" name="正方形/長方形 686"/>
            <p:cNvSpPr/>
            <p:nvPr/>
          </p:nvSpPr>
          <p:spPr>
            <a:xfrm>
              <a:off x="7102695" y="4790238"/>
              <a:ext cx="1533873" cy="10555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ja-JP" sz="700" dirty="0" err="1" smtClean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kumimoji="1" lang="ja-JP" altLang="en-US" sz="700" dirty="0" smtClean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7196969" y="5299187"/>
              <a:ext cx="416445" cy="2767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7672780" y="5299187"/>
              <a:ext cx="416445" cy="27672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0" name="正方形/長方形 689"/>
            <p:cNvSpPr/>
            <p:nvPr/>
          </p:nvSpPr>
          <p:spPr>
            <a:xfrm>
              <a:off x="7196969" y="4873532"/>
              <a:ext cx="889598" cy="3345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7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7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ja-JP" sz="700" dirty="0" smtClean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700" dirty="0" smtClean="0">
                  <a:solidFill>
                    <a:schemeClr val="tx1"/>
                  </a:solidFill>
                  <a:latin typeface="+mn-ea"/>
                </a:rPr>
                <a:t>ｴｰｼﾞｪﾝﾄ</a:t>
              </a:r>
              <a:r>
                <a:rPr lang="en-US" altLang="ja-JP" sz="7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en-US" altLang="ja-JP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1" name="正方形/長方形 690"/>
            <p:cNvSpPr/>
            <p:nvPr/>
          </p:nvSpPr>
          <p:spPr>
            <a:xfrm>
              <a:off x="8172577" y="4881705"/>
              <a:ext cx="371323" cy="7026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lang="en-US" altLang="ja-JP" sz="7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700" dirty="0" smtClean="0">
                  <a:solidFill>
                    <a:schemeClr val="tx1"/>
                  </a:solidFill>
                  <a:latin typeface="+mn-ea"/>
                </a:rPr>
                <a:t>(Engine)</a:t>
              </a:r>
              <a:endParaRPr lang="en-US" altLang="ja-JP" sz="7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92" name="直線コネクタ 691"/>
            <p:cNvCxnSpPr>
              <a:stCxn id="689" idx="3"/>
              <a:endCxn id="691" idx="1"/>
            </p:cNvCxnSpPr>
            <p:nvPr/>
          </p:nvCxnSpPr>
          <p:spPr>
            <a:xfrm flipV="1">
              <a:off x="8089224" y="5233025"/>
              <a:ext cx="83353" cy="204526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コネクタ 692"/>
            <p:cNvCxnSpPr>
              <a:stCxn id="688" idx="3"/>
              <a:endCxn id="689" idx="1"/>
            </p:cNvCxnSpPr>
            <p:nvPr/>
          </p:nvCxnSpPr>
          <p:spPr>
            <a:xfrm>
              <a:off x="7613414" y="5437551"/>
              <a:ext cx="59366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/>
            <p:cNvCxnSpPr>
              <a:stCxn id="689" idx="0"/>
              <a:endCxn id="690" idx="2"/>
            </p:cNvCxnSpPr>
            <p:nvPr/>
          </p:nvCxnSpPr>
          <p:spPr>
            <a:xfrm flipH="1" flipV="1">
              <a:off x="7641768" y="5208058"/>
              <a:ext cx="239235" cy="91130"/>
            </a:xfrm>
            <a:prstGeom prst="line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5" name="テキスト ボックス 694"/>
          <p:cNvSpPr txBox="1"/>
          <p:nvPr/>
        </p:nvSpPr>
        <p:spPr>
          <a:xfrm>
            <a:off x="6980057" y="1371427"/>
            <a:ext cx="795949" cy="199841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i="1" u="sng" dirty="0">
                <a:latin typeface="+mn-ea"/>
              </a:rPr>
              <a:t>Act/Sby </a:t>
            </a:r>
            <a:r>
              <a:rPr lang="ja-JP" altLang="en-US" sz="700" b="1" i="1" u="sng" dirty="0">
                <a:latin typeface="+mn-ea"/>
              </a:rPr>
              <a:t>構成</a:t>
            </a:r>
          </a:p>
        </p:txBody>
      </p:sp>
      <p:sp>
        <p:nvSpPr>
          <p:cNvPr id="696" name="テキスト ボックス 695"/>
          <p:cNvSpPr txBox="1"/>
          <p:nvPr/>
        </p:nvSpPr>
        <p:spPr>
          <a:xfrm>
            <a:off x="6980057" y="2221977"/>
            <a:ext cx="795949" cy="199841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i="1" u="sng" dirty="0">
                <a:latin typeface="+mn-ea"/>
              </a:rPr>
              <a:t>Act/Sby </a:t>
            </a:r>
            <a:r>
              <a:rPr lang="ja-JP" altLang="en-US" sz="700" b="1" i="1" u="sng" dirty="0">
                <a:latin typeface="+mn-ea"/>
              </a:rPr>
              <a:t>構成</a:t>
            </a:r>
          </a:p>
        </p:txBody>
      </p:sp>
      <p:sp>
        <p:nvSpPr>
          <p:cNvPr id="697" name="テキスト ボックス 696"/>
          <p:cNvSpPr txBox="1"/>
          <p:nvPr/>
        </p:nvSpPr>
        <p:spPr>
          <a:xfrm>
            <a:off x="5774478" y="1668317"/>
            <a:ext cx="795949" cy="199841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i="1" u="sng" dirty="0">
                <a:latin typeface="+mn-ea"/>
              </a:rPr>
              <a:t>Act/Sby </a:t>
            </a:r>
            <a:r>
              <a:rPr lang="ja-JP" altLang="en-US" sz="700" b="1" i="1" u="sng" dirty="0">
                <a:latin typeface="+mn-ea"/>
              </a:rPr>
              <a:t>構成</a:t>
            </a:r>
          </a:p>
        </p:txBody>
      </p:sp>
      <p:cxnSp>
        <p:nvCxnSpPr>
          <p:cNvPr id="698" name="直線コネクタ 697"/>
          <p:cNvCxnSpPr>
            <a:endCxn id="688" idx="1"/>
          </p:cNvCxnSpPr>
          <p:nvPr/>
        </p:nvCxnSpPr>
        <p:spPr>
          <a:xfrm>
            <a:off x="6723198" y="2298771"/>
            <a:ext cx="567121" cy="53306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線コネクタ 698"/>
          <p:cNvCxnSpPr>
            <a:stCxn id="668" idx="1"/>
            <a:endCxn id="661" idx="2"/>
          </p:cNvCxnSpPr>
          <p:nvPr/>
        </p:nvCxnSpPr>
        <p:spPr>
          <a:xfrm flipH="1">
            <a:off x="6717999" y="1762089"/>
            <a:ext cx="753952" cy="54195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テキスト ボックス 699"/>
          <p:cNvSpPr txBox="1"/>
          <p:nvPr/>
        </p:nvSpPr>
        <p:spPr>
          <a:xfrm>
            <a:off x="8051706" y="2892493"/>
            <a:ext cx="700113" cy="307777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latin typeface="+mn-ea"/>
              </a:rPr>
              <a:t>※</a:t>
            </a:r>
            <a:r>
              <a:rPr lang="en-US" altLang="ja-JP" sz="700" b="1" dirty="0" err="1" smtClean="0">
                <a:latin typeface="+mn-ea"/>
              </a:rPr>
              <a:t>Ansible</a:t>
            </a:r>
            <a:r>
              <a:rPr lang="en-US" altLang="ja-JP" sz="700" b="1" dirty="0" smtClean="0">
                <a:latin typeface="+mn-ea"/>
              </a:rPr>
              <a:t> Vault</a:t>
            </a:r>
            <a:r>
              <a:rPr lang="ja-JP" altLang="en-US" sz="700" b="1" dirty="0" smtClean="0">
                <a:latin typeface="+mn-ea"/>
              </a:rPr>
              <a:t>を利用</a:t>
            </a:r>
            <a:endParaRPr lang="ja-JP" altLang="en-US" sz="700" b="1" dirty="0">
              <a:latin typeface="+mn-ea"/>
            </a:endParaRPr>
          </a:p>
        </p:txBody>
      </p:sp>
      <p:sp>
        <p:nvSpPr>
          <p:cNvPr id="70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77313"/>
            <a:ext cx="8784976" cy="41398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システム構成イメージ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116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385</Words>
  <Application>Microsoft Office PowerPoint</Application>
  <PresentationFormat>画面に合わせる (4:3)</PresentationFormat>
  <Paragraphs>186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1　ITAシステム構成（オールインワン構成）</vt:lpstr>
      <vt:lpstr>2　ITAシステム構成（HA構成）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2020-04-02T07:19:43Z</dcterms:modified>
</cp:coreProperties>
</file>