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7"/>
  </p:notesMasterIdLst>
  <p:handoutMasterIdLst>
    <p:handoutMasterId r:id="rId38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0" r:id="rId11"/>
    <p:sldId id="541" r:id="rId12"/>
    <p:sldId id="512" r:id="rId13"/>
    <p:sldId id="513" r:id="rId14"/>
    <p:sldId id="514" r:id="rId15"/>
    <p:sldId id="515" r:id="rId16"/>
    <p:sldId id="516" r:id="rId17"/>
    <p:sldId id="542" r:id="rId18"/>
    <p:sldId id="519" r:id="rId19"/>
    <p:sldId id="545" r:id="rId20"/>
    <p:sldId id="546" r:id="rId21"/>
    <p:sldId id="547" r:id="rId22"/>
    <p:sldId id="551" r:id="rId23"/>
    <p:sldId id="548" r:id="rId24"/>
    <p:sldId id="549" r:id="rId25"/>
    <p:sldId id="522" r:id="rId26"/>
    <p:sldId id="523" r:id="rId27"/>
    <p:sldId id="524" r:id="rId28"/>
    <p:sldId id="533" r:id="rId29"/>
    <p:sldId id="534" r:id="rId30"/>
    <p:sldId id="535" r:id="rId31"/>
    <p:sldId id="554" r:id="rId32"/>
    <p:sldId id="553" r:id="rId33"/>
    <p:sldId id="539" r:id="rId34"/>
    <p:sldId id="552" r:id="rId35"/>
    <p:sldId id="318" r:id="rId36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  <p14:sldId id="540"/>
            <p14:sldId id="541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42"/>
            <p14:sldId id="519"/>
            <p14:sldId id="545"/>
            <p14:sldId id="546"/>
            <p14:sldId id="547"/>
            <p14:sldId id="551"/>
            <p14:sldId id="548"/>
            <p14:sldId id="549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33"/>
            <p14:sldId id="534"/>
            <p14:sldId id="535"/>
            <p14:sldId id="554"/>
          </p14:sldIdLst>
        </p14:section>
        <p14:section name="5．参考" id="{E7C7387C-61A4-4DE8-885C-9FE059A41983}">
          <p14:sldIdLst>
            <p14:sldId id="553"/>
            <p14:sldId id="539"/>
            <p14:sldId id="55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5507" autoAdjust="0"/>
  </p:normalViewPr>
  <p:slideViewPr>
    <p:cSldViewPr>
      <p:cViewPr>
        <p:scale>
          <a:sx n="125" d="100"/>
          <a:sy n="125" d="100"/>
        </p:scale>
        <p:origin x="-270" y="-220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2021/7/15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2021/7/15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1.7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en-US" altLang="ja-JP" dirty="0"/>
              <a:t>5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 smtClean="0"/>
              <a:t>参照するリポジトリ一覧（クラウド環境の場合）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16705"/>
              </p:ext>
            </p:extLst>
          </p:nvPr>
        </p:nvGraphicFramePr>
        <p:xfrm>
          <a:off x="539440" y="1170257"/>
          <a:ext cx="7632573" cy="409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(AWS/RHUI2)</a:t>
                      </a:r>
                      <a:endParaRPr kumimoji="1" lang="ja-JP" altLang="en-US" sz="12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3896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53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3478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14954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(AWS/RHUI3)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1541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8059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36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45104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RHEL8_AWS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9440" y="530788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lang="en-US" altLang="ja-JP" sz="1100" dirty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AWS/RHUI2</a:t>
            </a:r>
            <a:r>
              <a:rPr lang="ja-JP" altLang="en-US" sz="1100" kern="100" dirty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AWS</a:t>
            </a:r>
            <a:r>
              <a:rPr lang="ja-JP" altLang="en-US" sz="1100" kern="100" dirty="0">
                <a:solidFill>
                  <a:srgbClr val="000000"/>
                </a:solidFill>
              </a:rPr>
              <a:t>上の</a:t>
            </a:r>
            <a:r>
              <a:rPr lang="en-US" altLang="ja-JP" sz="1100" kern="100" dirty="0">
                <a:solidFill>
                  <a:srgbClr val="000000"/>
                </a:solidFill>
              </a:rPr>
              <a:t>RHEL7</a:t>
            </a:r>
            <a:r>
              <a:rPr lang="ja-JP" altLang="en-US" sz="1100" kern="100" dirty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>
                <a:solidFill>
                  <a:srgbClr val="000000"/>
                </a:solidFill>
              </a:rPr>
              <a:t>RHUI2</a:t>
            </a:r>
            <a:r>
              <a:rPr lang="ja-JP" altLang="en-US" sz="1100" kern="100" dirty="0">
                <a:solidFill>
                  <a:srgbClr val="000000"/>
                </a:solidFill>
              </a:rPr>
              <a:t>を使用）</a:t>
            </a:r>
            <a:endParaRPr lang="en-US" altLang="ja-JP" sz="1100" kern="100" dirty="0">
              <a:solidFill>
                <a:srgbClr val="000000"/>
              </a:solidFill>
            </a:endParaRPr>
          </a:p>
          <a:p>
            <a:r>
              <a:rPr lang="ja-JP" altLang="en-US" sz="1100" kern="100" dirty="0"/>
              <a:t>　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AWS</a:t>
            </a:r>
            <a:r>
              <a:rPr lang="ja-JP" altLang="en-US" sz="1100" kern="100" dirty="0">
                <a:solidFill>
                  <a:srgbClr val="000000"/>
                </a:solidFill>
              </a:rPr>
              <a:t>上の</a:t>
            </a:r>
            <a:r>
              <a:rPr lang="en-US" altLang="ja-JP" sz="1100" kern="100" dirty="0">
                <a:solidFill>
                  <a:srgbClr val="000000"/>
                </a:solidFill>
              </a:rPr>
              <a:t>RHEL7</a:t>
            </a:r>
            <a:r>
              <a:rPr lang="ja-JP" altLang="en-US" sz="1100" kern="100" dirty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を</a:t>
            </a:r>
            <a:r>
              <a:rPr lang="ja-JP" altLang="en-US" sz="1100" kern="100" dirty="0">
                <a:solidFill>
                  <a:srgbClr val="000000"/>
                </a:solidFill>
              </a:rPr>
              <a:t>使用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endParaRPr lang="en-US" altLang="ja-JP" sz="1100" kern="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>
                <a:cs typeface="+mn-cs"/>
              </a:rPr>
              <a:t>RHEL</a:t>
            </a:r>
            <a:r>
              <a:rPr lang="ja-JP" altLang="en-US" sz="2000" dirty="0">
                <a:cs typeface="+mn-cs"/>
              </a:rPr>
              <a:t>サブスクリプションについて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/>
              <a:t>クラウド環境以外の</a:t>
            </a:r>
            <a:r>
              <a:rPr lang="en-US" altLang="ja-JP" dirty="0"/>
              <a:t>RHEL7</a:t>
            </a:r>
            <a:r>
              <a:rPr lang="ja-JP" altLang="en-US" dirty="0"/>
              <a:t>・</a:t>
            </a:r>
            <a:r>
              <a:rPr lang="en-US" altLang="ja-JP" dirty="0"/>
              <a:t>RHEL8</a:t>
            </a:r>
            <a:r>
              <a:rPr lang="ja-JP" altLang="en-US" dirty="0"/>
              <a:t>の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の環境でライブラリ収集をする場合は、その環境</a:t>
            </a:r>
            <a:r>
              <a:rPr lang="ja-JP" altLang="en-US" dirty="0"/>
              <a:t>へのサブスクリプション登録を事前に完了させてください。</a:t>
            </a:r>
            <a:endParaRPr lang="en-US" altLang="ja-JP" dirty="0"/>
          </a:p>
          <a:p>
            <a:pPr marL="180000" lvl="1" indent="0">
              <a:buNone/>
            </a:pP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24636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4032560"/>
            <a:chOff x="360042" y="1551008"/>
            <a:chExt cx="7939006" cy="4032560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8681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>
              <a:off x="2411699" y="2490342"/>
              <a:ext cx="1" cy="309322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本体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825963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ja-JP" alt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アンサ</a:t>
              </a:r>
              <a:r>
                <a:rPr kumimoji="0" lang="ja-JP" alt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ー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481072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（ライブラリ収集）実行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200" dirty="0" smtClean="0"/>
              <a:t>#</a:t>
            </a:r>
            <a:r>
              <a:rPr lang="en-US" altLang="ja-JP" sz="1100" dirty="0" smtClean="0"/>
              <a:t> curl </a:t>
            </a:r>
            <a:r>
              <a:rPr lang="en-US" altLang="ja-JP" sz="1100" dirty="0"/>
              <a:t>-OL https://github.com/exastro-suite/it-automation/releases/download/v</a:t>
            </a:r>
            <a:r>
              <a:rPr lang="en-US" altLang="ja-JP" sz="1100" dirty="0">
                <a:solidFill>
                  <a:srgbClr val="FF0000"/>
                </a:solidFill>
              </a:rPr>
              <a:t>x.x.x</a:t>
            </a:r>
            <a:r>
              <a:rPr lang="en-US" altLang="ja-JP" sz="1100" dirty="0"/>
              <a:t>/exastro-it-automation-</a:t>
            </a:r>
            <a:r>
              <a:rPr lang="en-US" altLang="ja-JP" sz="1100" dirty="0">
                <a:solidFill>
                  <a:srgbClr val="FF0000"/>
                </a:solidFill>
              </a:rPr>
              <a:t>x.x.x</a:t>
            </a:r>
            <a:r>
              <a:rPr lang="en-US" altLang="ja-JP" sz="1100" dirty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en-US" altLang="ja-JP" dirty="0"/>
              <a:t> curl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資材の展開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.tar.gz</a:t>
            </a:r>
            <a:r>
              <a:rPr lang="ja-JP" altLang="en-US" dirty="0" smtClean="0"/>
              <a:t> ファイルを解凍します。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ライブラリ収集を行う前にアンサーファイル</a:t>
            </a:r>
            <a:r>
              <a:rPr lang="ja-JP" altLang="en-US" dirty="0"/>
              <a:t>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ライブラリ収集を行う場合は「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の</a:t>
            </a:r>
            <a:r>
              <a:rPr lang="ja-JP" altLang="en-US" dirty="0"/>
              <a:t>設定値</a:t>
            </a:r>
            <a:r>
              <a:rPr lang="ja-JP" altLang="en-US" dirty="0" smtClean="0"/>
              <a:t>を「</a:t>
            </a:r>
            <a:r>
              <a:rPr lang="en-US" altLang="ja-JP" kern="100" dirty="0" err="1" smtClean="0"/>
              <a:t>Gather_Library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にしてください。</a:t>
            </a:r>
            <a:endParaRPr lang="en-US" altLang="ja-JP" dirty="0"/>
          </a:p>
          <a:p>
            <a:pPr lvl="1"/>
            <a:r>
              <a:rPr lang="ja-JP" altLang="en-US" dirty="0" smtClean="0"/>
              <a:t>ライブラリ収集の時点でのアンサーファイルの必須項目は「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と「</a:t>
            </a:r>
            <a:r>
              <a:rPr lang="en-US" altLang="ja-JP" dirty="0" err="1" smtClean="0"/>
              <a:t>linux_os</a:t>
            </a:r>
            <a:r>
              <a:rPr lang="ja-JP" altLang="en-US" dirty="0" smtClean="0"/>
              <a:t>」で</a:t>
            </a:r>
            <a:r>
              <a:rPr lang="ja-JP" altLang="en-US" dirty="0"/>
              <a:t>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17432"/>
              </p:ext>
            </p:extLst>
          </p:nvPr>
        </p:nvGraphicFramePr>
        <p:xfrm>
          <a:off x="538952" y="2564880"/>
          <a:ext cx="8065121" cy="4121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8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1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  <a:latin typeface="+mn-ea"/>
                          <a:ea typeface="+mn-ea"/>
                        </a:rPr>
                        <a:t>インストールモードの設定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詳細は</a:t>
                      </a:r>
                      <a:r>
                        <a:rPr lang="ja-JP" altLang="en-US" sz="800" dirty="0" smtClean="0">
                          <a:solidFill>
                            <a:srgbClr val="FF0000"/>
                          </a:solidFill>
                        </a:rPr>
                        <a:t>参考</a:t>
                      </a: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endParaRPr lang="ja-JP" altLang="ja-JP" sz="8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5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</a:t>
                      </a:r>
                      <a:r>
                        <a:rPr lang="ja-JP" sz="10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</a:t>
                      </a:r>
                      <a:r>
                        <a:rPr lang="ja-JP" sz="1000" kern="100" dirty="0" smtClean="0">
                          <a:effectLst/>
                        </a:rPr>
                        <a:t>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※ITA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をインストールするディレクトリの親ディレクトリ全てに、</a:t>
                      </a:r>
                      <a:endParaRPr lang="en-US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その他ユーザの実行権限を与えてください。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kern="100" dirty="0" smtClean="0">
                          <a:effectLst/>
                        </a:rPr>
                        <a:t>ライブラリ収集サーバ</a:t>
                      </a:r>
                      <a:r>
                        <a:rPr lang="ja-JP" altLang="ja-JP" sz="1100" kern="100" dirty="0" smtClean="0">
                          <a:effectLst/>
                        </a:rPr>
                        <a:t>の</a:t>
                      </a:r>
                      <a:r>
                        <a:rPr lang="en-US" altLang="ja-JP" sz="1000" kern="100" dirty="0" smtClean="0">
                          <a:effectLst/>
                        </a:rPr>
                        <a:t>OS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("CentOS7","CentOS8","RHEL7","RHEL8</a:t>
                      </a:r>
                      <a:r>
                        <a:rPr lang="en-US" altLang="ja-JP" sz="900" kern="100" dirty="0" smtClean="0">
                          <a:effectLst/>
                        </a:rPr>
                        <a:t>“)</a:t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 Stream8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の場合は、</a:t>
                      </a: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CentOS8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を指定してください。</a:t>
                      </a:r>
                      <a:endParaRPr lang="ja-JP" altLang="ja-JP" sz="9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30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841921"/>
                  </a:ext>
                </a:extLst>
              </a:tr>
            </a:tbl>
          </a:graphicData>
        </a:graphic>
      </p:graphicFrame>
      <p:grpSp>
        <p:nvGrpSpPr>
          <p:cNvPr id="17" name="グループ化 16"/>
          <p:cNvGrpSpPr/>
          <p:nvPr/>
        </p:nvGrpSpPr>
        <p:grpSpPr>
          <a:xfrm>
            <a:off x="179512" y="6017974"/>
            <a:ext cx="8746833" cy="351267"/>
            <a:chOff x="213569" y="5291623"/>
            <a:chExt cx="8746833" cy="351267"/>
          </a:xfrm>
        </p:grpSpPr>
        <p:sp>
          <p:nvSpPr>
            <p:cNvPr id="14" name="フリーフォーム 13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58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3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インストーラー（ライブラリ収集）の実行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インストーラー（ライブラリ収集）を実行します。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ita_installer.sh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</a:t>
            </a:r>
            <a:r>
              <a:rPr lang="ja-JP" altLang="en-US" dirty="0" smtClean="0"/>
              <a:t>を編集してください。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オフラインインストールを行う場合は</a:t>
            </a:r>
            <a:r>
              <a:rPr lang="ja-JP" altLang="en-US" dirty="0"/>
              <a:t>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の設定値を「</a:t>
            </a:r>
            <a:r>
              <a:rPr lang="en-US" altLang="ja-JP" kern="100" dirty="0" err="1" smtClean="0"/>
              <a:t>Install_Offline</a:t>
            </a:r>
            <a:r>
              <a:rPr lang="ja-JP" altLang="en-US" dirty="0"/>
              <a:t>」</a:t>
            </a:r>
            <a:r>
              <a:rPr lang="ja-JP" altLang="en-US" dirty="0" smtClean="0"/>
              <a:t>にしてください。</a:t>
            </a:r>
            <a:endParaRPr lang="en-US" altLang="ja-JP" dirty="0" smtClean="0"/>
          </a:p>
          <a:p>
            <a:pPr lvl="2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 smtClean="0"/>
              <a:t>の項目一覧（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154519"/>
              </p:ext>
            </p:extLst>
          </p:nvPr>
        </p:nvGraphicFramePr>
        <p:xfrm>
          <a:off x="611450" y="2348850"/>
          <a:ext cx="7777080" cy="4171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4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15">
                  <a:extLst>
                    <a:ext uri="{9D8B030D-6E8A-4147-A177-3AD203B41FA5}">
                      <a16:colId xmlns:a16="http://schemas.microsoft.com/office/drawing/2014/main" val="656937097"/>
                    </a:ext>
                  </a:extLst>
                </a:gridCol>
                <a:gridCol w="1082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3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必須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2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install_mode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</a:t>
                      </a:r>
                      <a:r>
                        <a:rPr lang="ja-JP" sz="1000" kern="100" dirty="0" smtClean="0">
                          <a:effectLst/>
                        </a:rPr>
                        <a:t>設定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詳細は</a:t>
                      </a:r>
                      <a:r>
                        <a:rPr lang="ja-JP" altLang="en-US" sz="900" dirty="0" smtClean="0">
                          <a:solidFill>
                            <a:srgbClr val="FF0000"/>
                          </a:solidFill>
                        </a:rPr>
                        <a:t>参考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endParaRPr lang="ja-JP" altLang="ja-JP" sz="9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5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ita_directory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※ITA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をインストールするディレクトリの親ディレクトリ全てに、</a:t>
                      </a:r>
                      <a:endParaRPr lang="en-US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その他ユーザの実行権限を与えてください。</a:t>
                      </a:r>
                      <a:endParaRPr 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ita_language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</a:rPr>
                        <a:t>linux_os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</a:rPr>
                        <a:t>サーバ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("CentOS7","CentOS8","RHEL7","RHEL8</a:t>
                      </a:r>
                      <a:r>
                        <a:rPr lang="en-US" altLang="ja-JP" sz="800" kern="100" dirty="0" smtClean="0">
                          <a:effectLst/>
                        </a:rPr>
                        <a:t>“)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 Stream8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の場合は、</a:t>
                      </a: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CentOS8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を指定してください。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db_name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db_username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2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</a:t>
            </a:r>
            <a:r>
              <a:rPr lang="en-US" altLang="ja-JP" dirty="0"/>
              <a:t>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5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ita_base</a:t>
            </a:r>
            <a:r>
              <a:rPr lang="ja-JP" altLang="en-US" dirty="0" smtClean="0"/>
              <a:t>」から「</a:t>
            </a:r>
            <a:r>
              <a:rPr lang="en-US" altLang="ja-JP" dirty="0" err="1" smtClean="0"/>
              <a:t>terraform_driver</a:t>
            </a:r>
            <a:r>
              <a:rPr lang="ja-JP" altLang="en-US" dirty="0" smtClean="0"/>
              <a:t>」までの項目は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本体や機能、連携ドライバのインストール設定の項目です。インストールする場合は設定値を「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」、インストールしない場合は「</a:t>
            </a:r>
            <a:r>
              <a:rPr lang="en-US" altLang="ja-JP" dirty="0" smtClean="0"/>
              <a:t>no</a:t>
            </a:r>
            <a:r>
              <a:rPr lang="ja-JP" altLang="en-US" dirty="0" smtClean="0"/>
              <a:t>」としてください。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kern="100" dirty="0" smtClean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 smtClean="0"/>
              <a:t>の</a:t>
            </a:r>
            <a:r>
              <a:rPr lang="ja-JP" altLang="en-US" dirty="0"/>
              <a:t>項目一覧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9310"/>
              </p:ext>
            </p:extLst>
          </p:nvPr>
        </p:nvGraphicFramePr>
        <p:xfrm>
          <a:off x="539440" y="2074508"/>
          <a:ext cx="8424074" cy="3437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必須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Terraform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8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 smtClean="0">
                <a:latin typeface="+mn-ea"/>
              </a:rPr>
              <a:t>2/4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2.5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</a:t>
            </a:r>
            <a:r>
              <a:rPr lang="en-US" altLang="ja-JP" sz="1400" dirty="0" smtClean="0">
                <a:latin typeface="+mn-ea"/>
              </a:rPr>
              <a:t>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2/11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3/1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4/1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5/11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6/11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7/1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8/1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 　</a:t>
            </a:r>
            <a:r>
              <a:rPr lang="en-US" altLang="ja-JP" sz="1400" dirty="0">
                <a:latin typeface="+mn-ea"/>
              </a:rPr>
              <a:t>3.12 </a:t>
            </a:r>
            <a:r>
              <a:rPr lang="ja-JP" altLang="en-US" sz="1400" dirty="0" smtClean="0">
                <a:latin typeface="+mn-ea"/>
              </a:rPr>
              <a:t> 環境</a:t>
            </a:r>
            <a:r>
              <a:rPr lang="ja-JP" altLang="en-US" sz="1400" dirty="0">
                <a:latin typeface="+mn-ea"/>
              </a:rPr>
              <a:t>構築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9/11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3.13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環境構築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10/11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3.14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構築（</a:t>
            </a:r>
            <a:r>
              <a:rPr lang="en-US" altLang="ja-JP" sz="1400" dirty="0" smtClean="0">
                <a:latin typeface="+mn-ea"/>
              </a:rPr>
              <a:t>11/11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6/6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5</a:t>
            </a:r>
            <a:r>
              <a:rPr lang="ja-JP" altLang="en-US" sz="1400" dirty="0" err="1" smtClean="0">
                <a:latin typeface="+mn-ea"/>
              </a:rPr>
              <a:t>．</a:t>
            </a:r>
            <a:r>
              <a:rPr lang="ja-JP" altLang="en-US" sz="1400" dirty="0" smtClean="0">
                <a:latin typeface="+mn-ea"/>
              </a:rPr>
              <a:t> 参考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5.1</a:t>
            </a:r>
            <a:r>
              <a:rPr lang="ja-JP" altLang="en-US" sz="1400" dirty="0" smtClean="0">
                <a:latin typeface="+mn-ea"/>
              </a:rPr>
              <a:t>　 参考（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5.2</a:t>
            </a:r>
            <a:r>
              <a:rPr lang="ja-JP" altLang="en-US" sz="1400" dirty="0">
                <a:latin typeface="+mn-ea"/>
              </a:rPr>
              <a:t>　 参考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6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 smtClean="0">
                <a:latin typeface="+mn-ea"/>
                <a:cs typeface="+mn-cs"/>
              </a:rPr>
              <a:t>ユーザ指定サーバ証明書・秘密鍵について</a:t>
            </a:r>
            <a:endParaRPr lang="en-US" altLang="ja-JP" sz="2000" dirty="0" smtClean="0">
              <a:latin typeface="+mn-ea"/>
              <a:cs typeface="+mn-cs"/>
            </a:endParaRPr>
          </a:p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サーバ証明書</a:t>
            </a:r>
            <a:r>
              <a:rPr lang="ja-JP" altLang="en-US" dirty="0">
                <a:latin typeface="+mn-ea"/>
              </a:rPr>
              <a:t>と秘密鍵にユーザが用意したファイルを使用することができます</a:t>
            </a:r>
            <a:r>
              <a:rPr lang="ja-JP" altLang="en-US" dirty="0" smtClean="0">
                <a:latin typeface="+mn-ea"/>
              </a:rPr>
              <a:t>。</a:t>
            </a:r>
            <a:r>
              <a:rPr lang="ja-JP" altLang="en-US" dirty="0">
                <a:latin typeface="+mn-ea"/>
              </a:rPr>
              <a:t>使用</a:t>
            </a:r>
            <a:r>
              <a:rPr lang="ja-JP" altLang="en-US" dirty="0" smtClean="0">
                <a:latin typeface="+mn-ea"/>
              </a:rPr>
              <a:t>する</a:t>
            </a:r>
            <a:r>
              <a:rPr lang="ja-JP" altLang="en-US" dirty="0">
                <a:latin typeface="+mn-ea"/>
              </a:rPr>
              <a:t>場合</a:t>
            </a:r>
            <a:r>
              <a:rPr lang="ja-JP" altLang="en-US" dirty="0" smtClean="0">
                <a:latin typeface="+mn-ea"/>
              </a:rPr>
              <a:t>は、サーバー証明書と秘密鍵の両方を用意し、アンサーファイル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kern="100" dirty="0">
                <a:latin typeface="+mn-ea"/>
              </a:rPr>
              <a:t>ita</a:t>
            </a:r>
            <a:r>
              <a:rPr lang="en-US" altLang="ja-JP" dirty="0">
                <a:latin typeface="+mn-ea"/>
              </a:rPr>
              <a:t>_answers.txt</a:t>
            </a:r>
            <a:r>
              <a:rPr lang="en-US" altLang="ja-JP" dirty="0" smtClean="0">
                <a:latin typeface="+mn-ea"/>
              </a:rPr>
              <a:t>)</a:t>
            </a:r>
            <a:r>
              <a:rPr lang="ja-JP" altLang="en-US" dirty="0" smtClean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」の両方にファイルパスを入力して</a:t>
            </a:r>
            <a:r>
              <a:rPr lang="ja-JP" altLang="en-US" dirty="0">
                <a:latin typeface="+mn-ea"/>
              </a:rPr>
              <a:t>ください</a:t>
            </a:r>
            <a:r>
              <a:rPr lang="ja-JP" altLang="en-US" dirty="0" smtClean="0">
                <a:latin typeface="+mn-ea"/>
              </a:rPr>
              <a:t>。証明書と秘密鍵どちら</a:t>
            </a:r>
            <a:r>
              <a:rPr lang="ja-JP" altLang="en-US" dirty="0">
                <a:latin typeface="+mn-ea"/>
              </a:rPr>
              <a:t>か片方のみの使用はできません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r>
              <a:rPr lang="ja-JP" altLang="en-US" dirty="0" smtClean="0"/>
              <a:t>サーバ</a:t>
            </a:r>
            <a:r>
              <a:rPr lang="ja-JP" altLang="en-US" dirty="0"/>
              <a:t>証明書に中間証明書が付属している場合は、サーバ証明書に中間証明書を連結してファイルを作成し</a:t>
            </a:r>
            <a:r>
              <a:rPr lang="ja-JP" altLang="en-US" dirty="0" smtClean="0"/>
              <a:t>、「</a:t>
            </a:r>
            <a:r>
              <a:rPr lang="en-US" altLang="ja-JP" kern="100" dirty="0" err="1" smtClean="0">
                <a:latin typeface="+mn-ea"/>
                <a:cs typeface="Times New Roman" panose="02020603050405020304" pitchFamily="18" charset="0"/>
              </a:rPr>
              <a:t>certificate_path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」に</a:t>
            </a:r>
            <a:r>
              <a:rPr lang="ja-JP" altLang="en-US" kern="100" dirty="0">
                <a:latin typeface="+mn-ea"/>
                <a:cs typeface="Times New Roman" panose="02020603050405020304" pitchFamily="18" charset="0"/>
              </a:rPr>
              <a:t>作成したファイルのパスを指定してください。</a:t>
            </a:r>
            <a:endParaRPr lang="en-US" altLang="ja-JP" kern="100" dirty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500" kern="100" dirty="0" smtClean="0">
                <a:latin typeface="+mn-ea"/>
                <a:cs typeface="Times New Roman" panose="02020603050405020304" pitchFamily="18" charset="0"/>
              </a:rPr>
              <a:t>　</a:t>
            </a: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作成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コマンド例</a:t>
            </a:r>
            <a:endParaRPr lang="en-US" altLang="ja-JP" sz="1400" kern="100" dirty="0">
              <a:latin typeface="+mn-ea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　</a:t>
            </a:r>
            <a:r>
              <a:rPr lang="en-US" altLang="ja-JP" sz="1400" kern="100" dirty="0" smtClean="0">
                <a:latin typeface="+mn-ea"/>
                <a:cs typeface="Times New Roman" panose="02020603050405020304" pitchFamily="18" charset="0"/>
              </a:rPr>
              <a:t>#</a:t>
            </a: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cat 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サーバ証明書ファイル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中間証明書ファイル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連結済サーバ証明書ファイル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endParaRPr lang="ja-JP" altLang="ja-JP" sz="1400" kern="100" dirty="0">
              <a:latin typeface="+mn-ea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」に</a:t>
            </a:r>
            <a:r>
              <a:rPr lang="ja-JP" altLang="en-US" dirty="0">
                <a:latin typeface="+mn-ea"/>
              </a:rPr>
              <a:t>入力がない場合は、</a:t>
            </a:r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インストーラー</a:t>
            </a:r>
            <a:r>
              <a:rPr lang="ja-JP" altLang="en-US" dirty="0" smtClean="0">
                <a:latin typeface="+mn-ea"/>
              </a:rPr>
              <a:t>がアンサーファイルの「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」の</a:t>
            </a:r>
            <a:r>
              <a:rPr lang="ja-JP" altLang="en-US" dirty="0">
                <a:latin typeface="+mn-ea"/>
              </a:rPr>
              <a:t>値を使用して自己証明書を作成・設置します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※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」の値を自己証明書作成時のコモンネーム、ならびに自己証明書と秘密鍵のファイル名に使用します</a:t>
            </a:r>
            <a:endParaRPr lang="en-US" altLang="ja-JP" kern="100" dirty="0" smtClean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539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7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ja-JP" altLang="en-US" dirty="0">
                <a:latin typeface="+mn-ea"/>
              </a:rPr>
              <a:t>インストール時にサーバ証明書と秘密鍵は「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etc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pki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tls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/certs</a:t>
            </a:r>
            <a:r>
              <a:rPr lang="ja-JP" altLang="en-US" dirty="0">
                <a:latin typeface="+mn-ea"/>
              </a:rPr>
              <a:t>」のディレクトリに設置され、アンインストール時に</a:t>
            </a:r>
            <a:r>
              <a:rPr lang="ja-JP" altLang="en-US" dirty="0" smtClean="0">
                <a:latin typeface="+mn-ea"/>
              </a:rPr>
              <a:t>はそのディレクトリか</a:t>
            </a:r>
            <a:r>
              <a:rPr lang="ja-JP" altLang="en-US" dirty="0">
                <a:latin typeface="+mn-ea"/>
              </a:rPr>
              <a:t>ら</a:t>
            </a:r>
            <a:r>
              <a:rPr lang="ja-JP" altLang="en-US" dirty="0" smtClean="0">
                <a:latin typeface="+mn-ea"/>
              </a:rPr>
              <a:t>削除</a:t>
            </a:r>
            <a:r>
              <a:rPr lang="ja-JP" altLang="en-US" dirty="0">
                <a:latin typeface="+mn-ea"/>
              </a:rPr>
              <a:t>されますので、ユーザ指定のサーバ証明書と秘密鍵を使用する場合は、オリジナルのサーバ証明書・秘密鍵ファイルの管理に注意してください。</a:t>
            </a: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アンインストールで</a:t>
            </a:r>
            <a:r>
              <a:rPr lang="ja-JP" altLang="en-US" dirty="0">
                <a:latin typeface="+mn-ea"/>
              </a:rPr>
              <a:t>は、アンサーファイル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kern="100" dirty="0">
                <a:latin typeface="+mn-ea"/>
              </a:rPr>
              <a:t>ita</a:t>
            </a:r>
            <a:r>
              <a:rPr lang="en-US" altLang="ja-JP" dirty="0">
                <a:latin typeface="+mn-ea"/>
              </a:rPr>
              <a:t>_answers.txt)</a:t>
            </a:r>
            <a:r>
              <a:rPr lang="ja-JP" altLang="en-US" dirty="0" smtClean="0">
                <a:latin typeface="+mn-ea"/>
              </a:rPr>
              <a:t>の「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」の両方にファイル指定がある場合は、それらの指定されたファイルの削除を行い、ファイル指定がない場合は、アンサーファイルの「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」に指定されている名前を使用したファイルを削除します。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236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/>
              <a:t>8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/>
          </a:p>
          <a:p>
            <a:pPr marL="360000" lvl="2" indent="0">
              <a:buNone/>
            </a:pPr>
            <a:r>
              <a:rPr lang="ja-JP" altLang="en-US" sz="1600" dirty="0" smtClean="0"/>
              <a:t>　　　　　　・アンサーファイル</a:t>
            </a:r>
            <a:r>
              <a:rPr lang="en-US" altLang="ja-JP" sz="1600" dirty="0"/>
              <a:t>(ita_answers.txt)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サンプル</a:t>
            </a:r>
            <a:r>
              <a:rPr lang="en-US" altLang="ja-JP" sz="1600" dirty="0" smtClean="0"/>
              <a:t>(1/2)</a:t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4907" y="2132915"/>
            <a:ext cx="4320000" cy="41045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ffline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("CentOS7","CentOS8","RHEL7","RHEL8")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020920" y="2598978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6765354" y="2345466"/>
            <a:ext cx="565503" cy="549789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/>
              <a:t>9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　　・</a:t>
            </a:r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/>
              <a:t>のサンプル</a:t>
            </a: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/2)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015700" cy="180025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のデータベース名、ユーザ名、パスワードはアンサーファイルで定義します。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パスワードに使える文字は半角</a:t>
            </a:r>
            <a:r>
              <a:rPr lang="ja-JP" altLang="en-US" sz="1100" b="1">
                <a:solidFill>
                  <a:srgbClr val="FF0000"/>
                </a:solidFill>
                <a:latin typeface="+mn-ea"/>
              </a:rPr>
              <a:t>英数字</a:t>
            </a:r>
            <a:r>
              <a:rPr lang="ja-JP" altLang="en-US" sz="1100" b="1" smtClean="0">
                <a:solidFill>
                  <a:srgbClr val="FF0000"/>
                </a:solidFill>
                <a:latin typeface="+mn-ea"/>
              </a:rPr>
              <a:t>と半角記号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です。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60254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804274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62662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ユーザ指定の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SSL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証明書と秘密鍵の両方を使用する時のみ入力してください。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どちらか片方のみの使用はできません。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9150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9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sz="2200" dirty="0" smtClean="0">
                <a:latin typeface="+mn-ea"/>
              </a:rPr>
              <a:t>ITA</a:t>
            </a:r>
            <a:r>
              <a:rPr lang="ja-JP" altLang="en-US" sz="2200" dirty="0" smtClean="0">
                <a:latin typeface="+mn-ea"/>
              </a:rPr>
              <a:t>インストーラー</a:t>
            </a:r>
            <a:r>
              <a:rPr lang="en-US" altLang="ja-JP" sz="2200" dirty="0" smtClean="0">
                <a:latin typeface="+mn-ea"/>
              </a:rPr>
              <a:t>(</a:t>
            </a:r>
            <a:r>
              <a:rPr lang="ja-JP" altLang="en-US" sz="2200" dirty="0" smtClean="0">
                <a:latin typeface="+mn-ea"/>
              </a:rPr>
              <a:t>オフラインインストール</a:t>
            </a:r>
            <a:r>
              <a:rPr lang="en-US" altLang="ja-JP" sz="2200" dirty="0" smtClean="0">
                <a:latin typeface="+mn-ea"/>
              </a:rPr>
              <a:t>)</a:t>
            </a:r>
            <a:r>
              <a:rPr lang="ja-JP" altLang="en-US" sz="2200" dirty="0" smtClean="0">
                <a:latin typeface="+mn-ea"/>
              </a:rPr>
              <a:t>実行</a:t>
            </a:r>
            <a:endParaRPr lang="en-US" altLang="ja-JP" sz="2200" dirty="0" smtClean="0">
              <a:latin typeface="+mn-ea"/>
            </a:endParaRPr>
          </a:p>
          <a:p>
            <a:pPr lvl="1"/>
            <a:r>
              <a:rPr lang="ja-JP" altLang="en-US" sz="1700" dirty="0" smtClean="0">
                <a:latin typeface="+mn-ea"/>
              </a:rPr>
              <a:t>以下のコマンドで、</a:t>
            </a:r>
            <a:r>
              <a:rPr lang="en-US" altLang="ja-JP" sz="1700" dirty="0">
                <a:latin typeface="+mn-ea"/>
              </a:rPr>
              <a:t> ITA</a:t>
            </a:r>
            <a:r>
              <a:rPr lang="ja-JP" altLang="en-US" sz="1700" dirty="0">
                <a:latin typeface="+mn-ea"/>
              </a:rPr>
              <a:t>インストーラー</a:t>
            </a:r>
            <a:r>
              <a:rPr lang="en-US" altLang="ja-JP" sz="1700" dirty="0">
                <a:latin typeface="+mn-ea"/>
              </a:rPr>
              <a:t>(</a:t>
            </a:r>
            <a:r>
              <a:rPr lang="ja-JP" altLang="en-US" sz="1700" dirty="0">
                <a:latin typeface="+mn-ea"/>
              </a:rPr>
              <a:t>オフラインインストール</a:t>
            </a:r>
            <a:r>
              <a:rPr lang="en-US" altLang="ja-JP" sz="1700" dirty="0">
                <a:latin typeface="+mn-ea"/>
              </a:rPr>
              <a:t>)</a:t>
            </a:r>
            <a:r>
              <a:rPr lang="ja-JP" altLang="en-US" sz="1700" dirty="0" smtClean="0">
                <a:latin typeface="+mn-ea"/>
              </a:rPr>
              <a:t>を実行します。</a:t>
            </a:r>
            <a:endParaRPr lang="en-US" altLang="ja-JP" sz="1700" dirty="0" smtClean="0">
              <a:latin typeface="+mn-ea"/>
            </a:endParaRP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500" dirty="0"/>
              <a:t>#</a:t>
            </a:r>
            <a:r>
              <a:rPr lang="en-US" altLang="ja-JP" sz="1500" dirty="0" smtClean="0"/>
              <a:t> </a:t>
            </a:r>
            <a:r>
              <a:rPr lang="en-US" altLang="ja-JP" sz="1500" kern="100" dirty="0" err="1" smtClean="0"/>
              <a:t>sh</a:t>
            </a:r>
            <a:r>
              <a:rPr lang="en-US" altLang="ja-JP" sz="1500" kern="100" dirty="0" smtClean="0"/>
              <a:t> 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sz="2200" dirty="0" smtClean="0"/>
              <a:t>処理</a:t>
            </a:r>
            <a:r>
              <a:rPr lang="ja-JP" altLang="en-US" sz="2200" dirty="0"/>
              <a:t>の確認</a:t>
            </a:r>
          </a:p>
          <a:p>
            <a:pPr lvl="1"/>
            <a:r>
              <a:rPr lang="ja-JP" altLang="en-US" sz="1700" dirty="0">
                <a:latin typeface="+mn-ea"/>
              </a:rPr>
              <a:t>環境構築ツールを実行する</a:t>
            </a:r>
            <a:r>
              <a:rPr lang="ja-JP" altLang="en-US" sz="1700" dirty="0" smtClean="0">
                <a:latin typeface="+mn-ea"/>
              </a:rPr>
              <a:t>と、</a:t>
            </a:r>
            <a:r>
              <a:rPr lang="en-US" altLang="ja-JP" sz="1700" kern="100" dirty="0" smtClean="0">
                <a:latin typeface="+mn-ea"/>
              </a:rPr>
              <a:t>ita</a:t>
            </a:r>
            <a:r>
              <a:rPr lang="en-US" altLang="ja-JP" sz="1700" dirty="0" smtClean="0">
                <a:latin typeface="+mn-ea"/>
              </a:rPr>
              <a:t>_builder.log</a:t>
            </a:r>
            <a:r>
              <a:rPr lang="ja-JP" altLang="en-US" sz="1700" dirty="0" smtClean="0">
                <a:latin typeface="+mn-ea"/>
              </a:rPr>
              <a:t>、</a:t>
            </a:r>
            <a:r>
              <a:rPr lang="en-US" altLang="ja-JP" sz="1700" dirty="0" smtClean="0">
                <a:latin typeface="+mn-ea"/>
              </a:rPr>
              <a:t>ita_installer.log </a:t>
            </a:r>
            <a:r>
              <a:rPr lang="ja-JP" altLang="en-US" sz="1700" dirty="0" smtClean="0">
                <a:latin typeface="+mn-ea"/>
              </a:rPr>
              <a:t>に</a:t>
            </a:r>
            <a:r>
              <a:rPr lang="ja-JP" altLang="en-US" sz="1700" dirty="0">
                <a:latin typeface="+mn-ea"/>
              </a:rPr>
              <a:t>処理内容が</a:t>
            </a:r>
            <a:r>
              <a:rPr lang="en-US" altLang="ja-JP" sz="1700" dirty="0">
                <a:latin typeface="+mn-ea"/>
              </a:rPr>
              <a:t/>
            </a:r>
            <a:br>
              <a:rPr lang="en-US" altLang="ja-JP" sz="1700" dirty="0">
                <a:latin typeface="+mn-ea"/>
              </a:rPr>
            </a:br>
            <a:r>
              <a:rPr lang="ja-JP" altLang="en-US" sz="1700" dirty="0">
                <a:latin typeface="+mn-ea"/>
              </a:rPr>
              <a:t>出力されます。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ja-JP" altLang="en-US" sz="1700" dirty="0">
                <a:latin typeface="+mn-ea"/>
              </a:rPr>
              <a:t>ログ格納パス</a:t>
            </a:r>
            <a:endParaRPr lang="en-US" altLang="ja-JP" sz="17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500" dirty="0"/>
              <a:t>/(</a:t>
            </a:r>
            <a:r>
              <a:rPr lang="ja-JP" altLang="en-US" sz="1500" dirty="0"/>
              <a:t>インストール資材展開先</a:t>
            </a:r>
            <a:r>
              <a:rPr lang="en-US" altLang="ja-JP" sz="1500" dirty="0" smtClean="0"/>
              <a:t>)/</a:t>
            </a:r>
            <a:r>
              <a:rPr lang="en-US" altLang="ja-JP" sz="1500" kern="100" dirty="0" err="1" smtClean="0"/>
              <a:t>ita</a:t>
            </a:r>
            <a:r>
              <a:rPr lang="en-US" altLang="ja-JP" sz="1500" dirty="0" err="1" smtClean="0"/>
              <a:t>_install_package</a:t>
            </a:r>
            <a:r>
              <a:rPr lang="en-US" altLang="ja-JP" sz="1500" dirty="0" smtClean="0"/>
              <a:t>/</a:t>
            </a:r>
            <a:r>
              <a:rPr lang="en-US" altLang="ja-JP" sz="1500" dirty="0" err="1" smtClean="0"/>
              <a:t>install_scripts</a:t>
            </a:r>
            <a:r>
              <a:rPr lang="en-US" altLang="ja-JP" sz="15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200" dirty="0">
                <a:latin typeface="+mn-ea"/>
                <a:cs typeface="+mn-cs"/>
              </a:rPr>
              <a:t>終了ステータスに</a:t>
            </a:r>
            <a:r>
              <a:rPr lang="ja-JP" altLang="en-US" sz="2200" dirty="0" smtClean="0">
                <a:latin typeface="+mn-ea"/>
                <a:cs typeface="+mn-cs"/>
              </a:rPr>
              <a:t>ついて</a:t>
            </a:r>
            <a:endParaRPr lang="en-US" altLang="ja-JP" sz="2200" dirty="0">
              <a:latin typeface="+mn-ea"/>
              <a:cs typeface="+mn-cs"/>
            </a:endParaRPr>
          </a:p>
          <a:p>
            <a:pPr lvl="1"/>
            <a:r>
              <a:rPr lang="en-US" altLang="ja-JP" sz="1700" dirty="0">
                <a:latin typeface="+mn-ea"/>
              </a:rPr>
              <a:t>ITA</a:t>
            </a:r>
            <a:r>
              <a:rPr lang="ja-JP" altLang="en-US" sz="1700" dirty="0">
                <a:latin typeface="+mn-ea"/>
              </a:rPr>
              <a:t>インストーラーは、シェルの処理終了時に終了の状態によって以下の終了ステータスを返します</a:t>
            </a:r>
            <a:r>
              <a:rPr lang="ja-JP" altLang="en-US" sz="1700" dirty="0" smtClean="0">
                <a:latin typeface="+mn-ea"/>
              </a:rPr>
              <a:t>。</a:t>
            </a:r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/>
              <a:t>　正常終了時：</a:t>
            </a:r>
            <a:r>
              <a:rPr lang="en-US" altLang="ja-JP" dirty="0" smtClean="0"/>
              <a:t>0</a:t>
            </a:r>
          </a:p>
          <a:p>
            <a:pPr marL="180000" lvl="1" indent="0">
              <a:buNone/>
            </a:pPr>
            <a:r>
              <a:rPr lang="ja-JP" altLang="en-US" dirty="0" smtClean="0"/>
              <a:t>　異常</a:t>
            </a:r>
            <a:r>
              <a:rPr lang="ja-JP" altLang="en-US" dirty="0"/>
              <a:t>終了時：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endParaRPr lang="en-US" altLang="ja-JP" sz="1800" dirty="0">
              <a:cs typeface="+mn-cs"/>
            </a:endParaRPr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3.14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11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インストーラー</a:t>
            </a:r>
            <a:r>
              <a:rPr lang="en-US" altLang="ja-JP" dirty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オフラインインストール</a:t>
            </a:r>
            <a:r>
              <a:rPr lang="en-US" altLang="ja-JP" dirty="0">
                <a:latin typeface="+mn-ea"/>
              </a:rPr>
              <a:t>)</a:t>
            </a:r>
            <a:r>
              <a:rPr lang="ja-JP" altLang="en-US" dirty="0" smtClean="0"/>
              <a:t>を</a:t>
            </a:r>
            <a:r>
              <a:rPr lang="ja-JP" altLang="en-US" dirty="0"/>
              <a:t>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59848"/>
              </p:ext>
            </p:extLst>
          </p:nvPr>
        </p:nvGraphicFramePr>
        <p:xfrm>
          <a:off x="631300" y="177277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 smtClean="0">
                          <a:effectLst/>
                        </a:rPr>
                        <a:t>インストールドライバ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44704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メインメニューの表示による確認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 err="1"/>
              <a:t>WindowsPC</a:t>
            </a:r>
            <a:r>
              <a:rPr lang="ja-JP" altLang="en-US" dirty="0"/>
              <a:t>から下記の手順により、</a:t>
            </a:r>
            <a:r>
              <a:rPr lang="en-US" altLang="ja-JP" dirty="0"/>
              <a:t>ITA</a:t>
            </a:r>
            <a:r>
              <a:rPr lang="ja-JP" altLang="en-US" dirty="0"/>
              <a:t>システムメインメニューにアクセスし、</a:t>
            </a:r>
            <a:r>
              <a:rPr lang="en-US" altLang="ja-JP" dirty="0"/>
              <a:t>ITA</a:t>
            </a:r>
            <a:r>
              <a:rPr lang="ja-JP" altLang="en-US" dirty="0"/>
              <a:t>本体、各ドライバーが正常に表示されたことを確認してください。</a:t>
            </a: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（サーバの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アドレス）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インストール</a:t>
            </a:r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の両方のアクセスが可能です。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はセキュリティ的に脆弱なので、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アクセスを推奨します。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HTTPS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でのアクセス方法は、動作確認（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4/4</a:t>
            </a:r>
            <a:r>
              <a:rPr kumimoji="1" lang="ja-JP" altLang="en-US" smtClean="0">
                <a:solidFill>
                  <a:srgbClr val="FF0000"/>
                </a:solidFill>
              </a:rPr>
              <a:t>）を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確認してください。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</a:t>
            </a:r>
            <a:r>
              <a:rPr lang="ja-JP" altLang="en-US" dirty="0"/>
              <a:t>てい</a:t>
            </a:r>
            <a:r>
              <a:rPr lang="ja-JP" altLang="ja-JP" dirty="0"/>
              <a:t>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37306"/>
              </p:ext>
            </p:extLst>
          </p:nvPr>
        </p:nvGraphicFramePr>
        <p:xfrm>
          <a:off x="1187530" y="4149100"/>
          <a:ext cx="6298666" cy="2019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メニュー</a:t>
                      </a:r>
                      <a:r>
                        <a:rPr lang="ja-JP" altLang="en-US" sz="900" kern="100" dirty="0" smtClean="0">
                          <a:effectLst/>
                        </a:rPr>
                        <a:t>グループ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88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本体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管理コンソール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基本</a:t>
                      </a:r>
                      <a:r>
                        <a:rPr lang="ja-JP" sz="900" kern="100" dirty="0" smtClean="0">
                          <a:effectLst/>
                        </a:rPr>
                        <a:t>コンソール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98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エクスポート</a:t>
                      </a: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インポート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55458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Symphony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5953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715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作成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作成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比較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075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</a:t>
                      </a:r>
                      <a:endParaRPr lang="ja-JP" sz="9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ホストグループ管理</a:t>
                      </a:r>
                      <a:endParaRPr lang="ja-JP" sz="9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382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 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共通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Ansible-Legacy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Ansible-Pioneer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2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Ansible-LegacyRole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</a:rPr>
                        <a:t> ドライバー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Terraform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449212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30" y="1556740"/>
            <a:ext cx="6298666" cy="23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HTTPS</a:t>
            </a:r>
            <a:r>
              <a:rPr lang="ja-JP" altLang="en-US" dirty="0" smtClean="0"/>
              <a:t>でアクセスするための準備作業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アンサーファイルの「</a:t>
            </a:r>
            <a:r>
              <a:rPr lang="en-US" altLang="ja-JP" dirty="0" err="1" smtClean="0"/>
              <a:t>ita_domain</a:t>
            </a:r>
            <a:r>
              <a:rPr lang="ja-JP" altLang="en-US" dirty="0" smtClean="0"/>
              <a:t>」に設定したホスト名をご使用の環境の</a:t>
            </a:r>
            <a:r>
              <a:rPr lang="en-US" altLang="ja-JP" dirty="0" smtClean="0"/>
              <a:t>DNS</a:t>
            </a:r>
            <a:r>
              <a:rPr lang="ja-JP" altLang="en-US" dirty="0" smtClean="0"/>
              <a:t>サーバまたは操作端末の</a:t>
            </a:r>
            <a:r>
              <a:rPr lang="en-US" altLang="ja-JP" dirty="0" smtClean="0"/>
              <a:t>hosts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録してください。</a:t>
            </a:r>
            <a:endParaRPr lang="ja-JP" altLang="en-US" dirty="0"/>
          </a:p>
          <a:p>
            <a:pPr lvl="1"/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/>
              <a:t>）</a:t>
            </a:r>
            <a:r>
              <a:rPr lang="ja-JP" altLang="en-US" dirty="0"/>
              <a:t>への</a:t>
            </a:r>
            <a:r>
              <a:rPr lang="ja-JP" altLang="ja-JP" dirty="0"/>
              <a:t>証明書インポート</a:t>
            </a:r>
            <a:r>
              <a:rPr lang="ja-JP" altLang="en-US" dirty="0"/>
              <a:t>を行います。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ユーザ指定のサーバ証明書を使用してない</a:t>
            </a:r>
            <a:r>
              <a:rPr lang="ja-JP" altLang="en-US" dirty="0" smtClean="0"/>
              <a:t>場合、サーバ</a:t>
            </a:r>
            <a:r>
              <a:rPr lang="ja-JP" altLang="ja-JP" dirty="0"/>
              <a:t>証明書は</a:t>
            </a:r>
            <a:r>
              <a:rPr lang="en-US" altLang="ja-JP" dirty="0"/>
              <a:t>ITA</a:t>
            </a:r>
            <a:r>
              <a:rPr lang="ja-JP" altLang="ja-JP" dirty="0"/>
              <a:t>インストールパッケージの以下のパスに格納されています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 smtClean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en-US" altLang="ja-JP" dirty="0"/>
              <a:t>HTTPS</a:t>
            </a:r>
            <a:r>
              <a:rPr lang="ja-JP" altLang="en-US" dirty="0" err="1"/>
              <a:t>での</a:t>
            </a:r>
            <a:r>
              <a:rPr lang="en-US" altLang="ja-JP" dirty="0"/>
              <a:t>URL</a:t>
            </a:r>
            <a:r>
              <a:rPr lang="ja-JP" altLang="en-US" dirty="0"/>
              <a:t>接続</a:t>
            </a:r>
            <a:endParaRPr lang="en-US" altLang="ja-JP" dirty="0"/>
          </a:p>
          <a:p>
            <a:pPr lvl="1"/>
            <a:r>
              <a:rPr lang="ja-JP" altLang="en-US" dirty="0"/>
              <a:t>以下の</a:t>
            </a:r>
            <a:r>
              <a:rPr lang="en-US" altLang="ja-JP" dirty="0"/>
              <a:t>URL</a:t>
            </a:r>
            <a:r>
              <a:rPr lang="ja-JP" altLang="en-US" dirty="0"/>
              <a:t>より、ログイン画面にアクセスしてください。</a:t>
            </a:r>
            <a:endParaRPr lang="en-US" altLang="ja-JP" dirty="0"/>
          </a:p>
          <a:p>
            <a:pPr lvl="1"/>
            <a:r>
              <a:rPr lang="en-US" altLang="ja-JP" dirty="0"/>
              <a:t>URL</a:t>
            </a:r>
            <a:r>
              <a:rPr lang="ja-JP" altLang="ja-JP" dirty="0"/>
              <a:t>：</a:t>
            </a:r>
            <a:r>
              <a:rPr lang="en-US" altLang="ja-JP" b="1" u="sng" dirty="0">
                <a:solidFill>
                  <a:srgbClr val="FF0000"/>
                </a:solidFill>
              </a:rPr>
              <a:t>https://[</a:t>
            </a:r>
            <a:r>
              <a:rPr lang="ja-JP" altLang="en-US" b="1" u="sng" dirty="0">
                <a:solidFill>
                  <a:srgbClr val="FF0000"/>
                </a:solidFill>
              </a:rPr>
              <a:t>アンサーファイルの</a:t>
            </a:r>
            <a:r>
              <a:rPr lang="en-US" altLang="ja-JP" b="1" u="sng" dirty="0" err="1">
                <a:solidFill>
                  <a:srgbClr val="FF0000"/>
                </a:solidFill>
              </a:rPr>
              <a:t>ita_domain</a:t>
            </a:r>
            <a:r>
              <a:rPr lang="ja-JP" altLang="en-US" b="1" u="sng" dirty="0">
                <a:solidFill>
                  <a:srgbClr val="FF0000"/>
                </a:solidFill>
              </a:rPr>
              <a:t>に入力したホスト名</a:t>
            </a:r>
            <a:r>
              <a:rPr lang="en-US" altLang="ja-JP" b="1" u="sng" dirty="0">
                <a:solidFill>
                  <a:srgbClr val="FF0000"/>
                </a:solidFill>
              </a:rPr>
              <a:t>]</a:t>
            </a: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en-US" altLang="ja-JP" sz="1500" dirty="0"/>
              <a:t>※</a:t>
            </a:r>
            <a:r>
              <a:rPr lang="ja-JP" altLang="en-US" sz="1500" dirty="0"/>
              <a:t>ドメイン名の代わりに、サーバーの</a:t>
            </a:r>
            <a:r>
              <a:rPr lang="en-US" altLang="ja-JP" sz="1500" dirty="0"/>
              <a:t>IP</a:t>
            </a:r>
            <a:r>
              <a:rPr lang="ja-JP" altLang="en-US" sz="1500" dirty="0"/>
              <a:t>アドレスでアクセスすることも可能です。</a:t>
            </a:r>
            <a:endParaRPr lang="en-US" altLang="ja-JP" sz="1500" dirty="0"/>
          </a:p>
          <a:p>
            <a:pPr marL="180000" lvl="1" indent="0">
              <a:buNone/>
            </a:pPr>
            <a:endParaRPr lang="en-US" altLang="ja-JP" b="1" u="sng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/>
              <a:t>接続後は</a:t>
            </a:r>
            <a:r>
              <a:rPr lang="en-US" altLang="ja-JP" dirty="0"/>
              <a:t>HTTP</a:t>
            </a:r>
            <a:r>
              <a:rPr lang="ja-JP" altLang="en-US" dirty="0"/>
              <a:t>の場合と同様となります。</a:t>
            </a:r>
            <a:endParaRPr lang="en-US" altLang="ja-JP" dirty="0"/>
          </a:p>
          <a:p>
            <a:pPr lvl="1"/>
            <a:endParaRPr lang="ja-JP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67434"/>
              </p:ext>
            </p:extLst>
          </p:nvPr>
        </p:nvGraphicFramePr>
        <p:xfrm>
          <a:off x="971500" y="2708900"/>
          <a:ext cx="6984970" cy="69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ディレクトリ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アンサーファイルの</a:t>
                      </a:r>
                      <a:r>
                        <a:rPr lang="en-US" altLang="ja-JP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に設定したホスト名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altLang="ja-JP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414117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ユーザ証明書を使用する場合はアンサーファイルの「</a:t>
            </a:r>
            <a:r>
              <a:rPr lang="en-US" altLang="ja-JP" sz="1200" kern="100" dirty="0" err="1" smtClean="0">
                <a:latin typeface="+mn-ea"/>
                <a:cs typeface="Times New Roman" panose="02020603050405020304" pitchFamily="18" charset="0"/>
              </a:rPr>
              <a:t>certificate_path</a:t>
            </a:r>
            <a:r>
              <a:rPr lang="ja-JP" altLang="en-US" sz="1200" kern="100" dirty="0" smtClean="0">
                <a:latin typeface="+mn-ea"/>
                <a:cs typeface="Times New Roman" panose="02020603050405020304" pitchFamily="18" charset="0"/>
              </a:rPr>
              <a:t>」に設定した証明書ファイルを使用してください。</a:t>
            </a:r>
            <a:endParaRPr lang="ja-JP" altLang="ja-JP" sz="12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ja-JP" altLang="en-US" dirty="0" smtClean="0"/>
              <a:t>参考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　</a:t>
            </a:r>
            <a:r>
              <a:rPr lang="ja-JP" altLang="en-US" dirty="0" smtClean="0"/>
              <a:t>参考（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アクセスの制限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アクセスを制限する</a:t>
            </a:r>
            <a:r>
              <a:rPr lang="ja-JP" altLang="en-US" dirty="0"/>
              <a:t>場合は、</a:t>
            </a:r>
            <a:r>
              <a:rPr lang="ja-JP" altLang="ja-JP" dirty="0"/>
              <a:t>以下の</a:t>
            </a:r>
            <a:r>
              <a:rPr lang="ja-JP" altLang="en-US" dirty="0"/>
              <a:t>手順を実施してください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」を編集する。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</a:t>
            </a:r>
            <a:r>
              <a:rPr lang="ja-JP" altLang="en-US" dirty="0"/>
              <a:t>　</a:t>
            </a:r>
            <a:r>
              <a:rPr lang="ja-JP" altLang="en-US" dirty="0" smtClean="0"/>
              <a:t>参考（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インストール時に実行するシェルが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」の値によって、インストーラーの動作が以下のモードに分岐します。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Install_Online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に必要なライブラリのインストールをインターネット経由で行った後、</a:t>
            </a:r>
            <a:r>
              <a:rPr lang="en-US" altLang="ja-JP" dirty="0"/>
              <a:t>ITA</a:t>
            </a:r>
            <a:r>
              <a:rPr lang="ja-JP" altLang="en-US" dirty="0"/>
              <a:t>本体をインストールします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Install_Offline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Gather </a:t>
            </a:r>
            <a:r>
              <a:rPr lang="en-US" altLang="ja-JP" dirty="0"/>
              <a:t>Library</a:t>
            </a:r>
            <a:r>
              <a:rPr lang="ja-JP" altLang="en-US" dirty="0"/>
              <a:t>で作成したパッケージを使い</a:t>
            </a:r>
            <a:r>
              <a:rPr lang="ja-JP" altLang="en-US" dirty="0" smtClean="0"/>
              <a:t>、オフラインでライブラリ</a:t>
            </a:r>
            <a:r>
              <a:rPr lang="ja-JP" altLang="en-US" dirty="0"/>
              <a:t>のインストールと</a:t>
            </a:r>
            <a:r>
              <a:rPr lang="en-US" altLang="ja-JP" dirty="0"/>
              <a:t>ITA</a:t>
            </a:r>
            <a:r>
              <a:rPr lang="ja-JP" altLang="en-US" dirty="0"/>
              <a:t>本体のインストールを行います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Gather_Library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に必要なライブラリの収集をインターネット経由で行い、</a:t>
            </a:r>
            <a:r>
              <a:rPr lang="en-US" altLang="ja-JP" dirty="0" err="1"/>
              <a:t>Install_Offline</a:t>
            </a:r>
            <a:r>
              <a:rPr lang="ja-JP" altLang="en-US" dirty="0"/>
              <a:t>の実行に必要なパッケージを作成します。（</a:t>
            </a:r>
            <a:r>
              <a:rPr lang="en-US" altLang="ja-JP" dirty="0" err="1"/>
              <a:t>Install_Offline</a:t>
            </a:r>
            <a:r>
              <a:rPr lang="ja-JP" altLang="en-US" dirty="0"/>
              <a:t>を行う前に実行してください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本体をインストールします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Uninstall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本体をアンインストールします。</a:t>
            </a:r>
            <a:r>
              <a:rPr lang="en-US" altLang="ja-JP" dirty="0"/>
              <a:t>(</a:t>
            </a:r>
            <a:r>
              <a:rPr lang="ja-JP" altLang="en-US" dirty="0"/>
              <a:t>ライブラリのアンインストールは行いません。</a:t>
            </a:r>
            <a:r>
              <a:rPr lang="en-US" altLang="ja-JP" dirty="0"/>
              <a:t>)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76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08848"/>
              </p:ext>
            </p:extLst>
          </p:nvPr>
        </p:nvGraphicFramePr>
        <p:xfrm>
          <a:off x="107380" y="1628750"/>
          <a:ext cx="8929240" cy="43708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800" kern="100" dirty="0">
                          <a:effectLst/>
                        </a:rPr>
                        <a:t> / </a:t>
                      </a:r>
                      <a:r>
                        <a:rPr lang="ja-JP" sz="800" kern="100" dirty="0">
                          <a:effectLst/>
                        </a:rPr>
                        <a:t>払戻と、</a:t>
                      </a:r>
                      <a:r>
                        <a:rPr lang="en-US" sz="800" kern="100" dirty="0">
                          <a:effectLst/>
                        </a:rPr>
                        <a:t>Git</a:t>
                      </a:r>
                      <a:r>
                        <a:rPr lang="ja-JP" sz="8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メニュー</a:t>
                      </a:r>
                      <a:r>
                        <a:rPr lang="ja-JP" sz="800" kern="100" dirty="0" smtClean="0">
                          <a:effectLst/>
                        </a:rPr>
                        <a:t>を</a:t>
                      </a:r>
                      <a:r>
                        <a:rPr lang="ja-JP" sz="800" kern="100" dirty="0">
                          <a:effectLst/>
                        </a:rPr>
                        <a:t>作成・管理します。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</a:rPr>
                        <a:t>Red Hat</a:t>
                      </a:r>
                      <a:r>
                        <a:rPr lang="ja-JP" altLang="ja-JP" sz="8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8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800" kern="100" dirty="0" smtClean="0">
                          <a:effectLst/>
                        </a:rPr>
                        <a:t>の</a:t>
                      </a:r>
                      <a:r>
                        <a:rPr lang="en-US" altLang="ja-JP" sz="800" kern="100" dirty="0" smtClean="0">
                          <a:effectLst/>
                        </a:rPr>
                        <a:t>PF</a:t>
                      </a:r>
                      <a:r>
                        <a:rPr lang="ja-JP" altLang="ja-JP" sz="8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800" kern="100" dirty="0" smtClean="0">
                          <a:effectLst/>
                        </a:rPr>
                        <a:t/>
                      </a:r>
                      <a:br>
                        <a:rPr lang="en-US" altLang="ja-JP" sz="800" kern="100" dirty="0" smtClean="0">
                          <a:effectLst/>
                        </a:rPr>
                      </a:br>
                      <a:r>
                        <a:rPr lang="en-US" altLang="ja-JP" sz="800" kern="100" dirty="0" smtClean="0">
                          <a:effectLst/>
                        </a:rPr>
                        <a:t>Playbook</a:t>
                      </a:r>
                      <a:r>
                        <a:rPr lang="ja-JP" altLang="ja-JP" sz="8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8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0" dirty="0" smtClean="0">
                          <a:effectLst/>
                        </a:rPr>
                        <a:t>OSS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800" kern="0" dirty="0" smtClean="0">
                          <a:effectLst/>
                        </a:rPr>
                        <a:t/>
                      </a:r>
                      <a:br>
                        <a:rPr lang="en-US" altLang="ja-JP" sz="800" kern="0" dirty="0" smtClean="0">
                          <a:effectLst/>
                        </a:rPr>
                      </a:br>
                      <a:r>
                        <a:rPr lang="ja-JP" altLang="ja-JP" sz="8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800" kern="0" dirty="0" smtClean="0">
                          <a:effectLst/>
                        </a:rPr>
                        <a:t>OS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ドライバー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900" kern="0" dirty="0" smtClean="0">
                          <a:effectLst/>
                        </a:rPr>
                        <a:t>システム構築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社が提供するインフラストラクチャを効率化するオーケストレーションツールです。</a:t>
                      </a:r>
                      <a:endParaRPr lang="en-US" altLang="ja-JP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HCL(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Configuration Language)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という言語でコード化したインフラストラクチャ構成について、実行計画を生成したうえで構築を実行します。また、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Policy as Code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によるアクセスポリシーをコード化して管理することが可能です。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〇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ライブラリ収集を</a:t>
            </a:r>
            <a:r>
              <a:rPr lang="ja-JP" altLang="en-US" dirty="0"/>
              <a:t>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ライブラリ収集を</a:t>
            </a:r>
            <a:r>
              <a:rPr lang="ja-JP" altLang="en-US" dirty="0"/>
              <a:t>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次頁に記載）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/>
              <a:t>参照</a:t>
            </a:r>
            <a:r>
              <a:rPr lang="ja-JP" altLang="en-US" dirty="0" smtClean="0"/>
              <a:t>するリポジトリ一覧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61204"/>
              </p:ext>
            </p:extLst>
          </p:nvPr>
        </p:nvGraphicFramePr>
        <p:xfrm>
          <a:off x="683460" y="1148475"/>
          <a:ext cx="7849090" cy="33388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35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</a:p>
                    <a:p>
                      <a:r>
                        <a:rPr kumimoji="1" lang="en-US" altLang="ja-JP" sz="1200" b="1" dirty="0" smtClean="0"/>
                        <a:t>CentOS</a:t>
                      </a:r>
                      <a:r>
                        <a:rPr kumimoji="1" lang="en-US" altLang="ja-JP" sz="1200" b="1" baseline="0" dirty="0" smtClean="0"/>
                        <a:t> Strem8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012200" y="4688807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：アーキテクチャ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53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4193</Words>
  <Application>Microsoft Office PowerPoint</Application>
  <PresentationFormat>画面に合わせる (4:3)</PresentationFormat>
  <Paragraphs>676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34</vt:i4>
      </vt:variant>
    </vt:vector>
  </HeadingPairs>
  <TitlesOfParts>
    <vt:vector size="50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1/4</vt:lpstr>
      <vt:lpstr>2.3　動作環境・条件　2/4</vt:lpstr>
      <vt:lpstr>2.4　動作環境・条件　3/4</vt:lpstr>
      <vt:lpstr>2.5　動作環境・条件　4/4</vt:lpstr>
      <vt:lpstr>3.　ITA環境構築手順</vt:lpstr>
      <vt:lpstr>3.1　オフラインインストール</vt:lpstr>
      <vt:lpstr>3.2　事前準備</vt:lpstr>
      <vt:lpstr>3.3　ITA環境構築フロー</vt:lpstr>
      <vt:lpstr>3.4　環境構築（1/11）</vt:lpstr>
      <vt:lpstr>3.5　環境構築（2/11）</vt:lpstr>
      <vt:lpstr>3.6　環境構築（3/11）</vt:lpstr>
      <vt:lpstr>3.7　環境構築（4/11）</vt:lpstr>
      <vt:lpstr>3.8　環境構築（5/11）</vt:lpstr>
      <vt:lpstr>3.9　環境構築（6/11）</vt:lpstr>
      <vt:lpstr>3.10　環境構築（7/11）</vt:lpstr>
      <vt:lpstr>3.11　環境構築（8/11）</vt:lpstr>
      <vt:lpstr>3.12　環境構築（9/11）</vt:lpstr>
      <vt:lpstr>3.13　環境構築（10/11）</vt:lpstr>
      <vt:lpstr>3.14　環境構築（11/11）</vt:lpstr>
      <vt:lpstr>4.　ITA動作確認</vt:lpstr>
      <vt:lpstr>4.1　動作確認（1/4）</vt:lpstr>
      <vt:lpstr>4.2　動作確認（2/4）</vt:lpstr>
      <vt:lpstr>4.3　動作確認（3/4）</vt:lpstr>
      <vt:lpstr>4.4　動作確認（4/4）</vt:lpstr>
      <vt:lpstr>5.　参考</vt:lpstr>
      <vt:lpstr>5.1　参考（1/2）</vt:lpstr>
      <vt:lpstr>5.2　参考（2/2）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2021-07-19T07:08:46Z</dcterms:modified>
</cp:coreProperties>
</file>